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0" r:id="rId4"/>
    <p:sldId id="308" r:id="rId5"/>
    <p:sldId id="296" r:id="rId6"/>
    <p:sldId id="303" r:id="rId7"/>
    <p:sldId id="297" r:id="rId8"/>
    <p:sldId id="278" r:id="rId9"/>
    <p:sldId id="298" r:id="rId10"/>
    <p:sldId id="305" r:id="rId11"/>
    <p:sldId id="310" r:id="rId12"/>
    <p:sldId id="309" r:id="rId13"/>
    <p:sldId id="311" r:id="rId14"/>
    <p:sldId id="320" r:id="rId15"/>
    <p:sldId id="312" r:id="rId16"/>
    <p:sldId id="299" r:id="rId17"/>
    <p:sldId id="280" r:id="rId18"/>
    <p:sldId id="283" r:id="rId19"/>
    <p:sldId id="285" r:id="rId20"/>
    <p:sldId id="292" r:id="rId21"/>
    <p:sldId id="300" r:id="rId22"/>
    <p:sldId id="275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AA"/>
    <a:srgbClr val="009FC3"/>
    <a:srgbClr val="EE8A1D"/>
    <a:srgbClr val="537820"/>
    <a:srgbClr val="899639"/>
    <a:srgbClr val="919195"/>
    <a:srgbClr val="E9C7BB"/>
    <a:srgbClr val="E9917E"/>
    <a:srgbClr val="404040"/>
    <a:srgbClr val="C30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8" autoAdjust="0"/>
    <p:restoredTop sz="94598" autoAdjust="0"/>
  </p:normalViewPr>
  <p:slideViewPr>
    <p:cSldViewPr snapToGrid="0" snapToObjects="1">
      <p:cViewPr varScale="1">
        <p:scale>
          <a:sx n="120" d="100"/>
          <a:sy n="120" d="100"/>
        </p:scale>
        <p:origin x="114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3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54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55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56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757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648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6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14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01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15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44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39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16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18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80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38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11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13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91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1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0EA98-5831-4853-B862-C702E6EB345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28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E93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五边形 2"/>
          <p:cNvSpPr/>
          <p:nvPr/>
        </p:nvSpPr>
        <p:spPr>
          <a:xfrm>
            <a:off x="-1" y="0"/>
            <a:ext cx="5997511" cy="5143500"/>
          </a:xfrm>
          <a:prstGeom prst="homePlate">
            <a:avLst>
              <a:gd name="adj" fmla="val 20895"/>
            </a:avLst>
          </a:prstGeom>
          <a:solidFill>
            <a:srgbClr val="009FC3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48577" name="文本框 12"/>
          <p:cNvSpPr txBox="1"/>
          <p:nvPr/>
        </p:nvSpPr>
        <p:spPr>
          <a:xfrm>
            <a:off x="440996" y="1932698"/>
            <a:ext cx="5424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spc="300" dirty="0" smtClean="0">
                <a:solidFill>
                  <a:srgbClr val="FFFFFF"/>
                </a:solidFill>
              </a:rPr>
              <a:t>从美国</a:t>
            </a:r>
            <a:r>
              <a:rPr kumimoji="1" lang="zh-CN" altLang="en-US" sz="2800" b="1" spc="300" dirty="0" smtClean="0">
                <a:solidFill>
                  <a:srgbClr val="FFFFFF"/>
                </a:solidFill>
              </a:rPr>
              <a:t>的经验</a:t>
            </a:r>
            <a:endParaRPr kumimoji="1" lang="en-US" altLang="zh-CN" sz="2800" b="1" spc="300" dirty="0" smtClean="0">
              <a:solidFill>
                <a:srgbClr val="FFFFFF"/>
              </a:solidFill>
            </a:endParaRPr>
          </a:p>
          <a:p>
            <a:r>
              <a:rPr kumimoji="1" lang="zh-CN" altLang="en-US" sz="2800" b="1" spc="300" dirty="0" smtClean="0">
                <a:solidFill>
                  <a:srgbClr val="FFFFFF"/>
                </a:solidFill>
              </a:rPr>
              <a:t>看湖南的</a:t>
            </a:r>
            <a:r>
              <a:rPr kumimoji="1" lang="zh-CN" altLang="en-US" sz="2800" b="1" spc="300" dirty="0" smtClean="0">
                <a:solidFill>
                  <a:srgbClr val="FFFFFF"/>
                </a:solidFill>
              </a:rPr>
              <a:t>创新发展</a:t>
            </a:r>
            <a:endParaRPr kumimoji="1" lang="en-US" altLang="zh-CN" sz="2800" b="1" spc="300" dirty="0" smtClean="0">
              <a:solidFill>
                <a:srgbClr val="FFFFFF"/>
              </a:solidFill>
            </a:endParaRPr>
          </a:p>
        </p:txBody>
      </p:sp>
      <p:sp>
        <p:nvSpPr>
          <p:cNvPr id="1048578" name="文本框 13"/>
          <p:cNvSpPr txBox="1"/>
          <p:nvPr/>
        </p:nvSpPr>
        <p:spPr>
          <a:xfrm>
            <a:off x="1817710" y="3186085"/>
            <a:ext cx="2660772" cy="31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主讲人：谭飞博士</a:t>
            </a:r>
          </a:p>
        </p:txBody>
      </p:sp>
      <p:sp>
        <p:nvSpPr>
          <p:cNvPr id="1048579" name="矩形 1"/>
          <p:cNvSpPr/>
          <p:nvPr/>
        </p:nvSpPr>
        <p:spPr>
          <a:xfrm>
            <a:off x="1012500" y="2478199"/>
            <a:ext cx="5424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CN" altLang="en-US" sz="2800" b="1" spc="600" dirty="0" smtClean="0">
                <a:solidFill>
                  <a:srgbClr val="FFFFFF"/>
                </a:solidFill>
                <a:latin typeface="+mj-ea"/>
                <a:ea typeface="+mj-ea"/>
              </a:rPr>
              <a:t>                 </a:t>
            </a:r>
            <a:endParaRPr kumimoji="1" lang="zh-CN" altLang="en-US" sz="2800" b="1" spc="6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8" name="文本框 13"/>
          <p:cNvSpPr txBox="1"/>
          <p:nvPr/>
        </p:nvSpPr>
        <p:spPr>
          <a:xfrm>
            <a:off x="1817710" y="3648556"/>
            <a:ext cx="2660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FFFFFF"/>
                </a:solidFill>
              </a:rPr>
              <a:t>Email</a:t>
            </a:r>
            <a:r>
              <a:rPr kumimoji="1" lang="zh-CN" altLang="en-US" dirty="0" smtClean="0">
                <a:solidFill>
                  <a:srgbClr val="FFFFFF"/>
                </a:solidFill>
              </a:rPr>
              <a:t>：</a:t>
            </a:r>
            <a:r>
              <a:rPr kumimoji="1" lang="en-US" altLang="zh-CN" dirty="0" smtClean="0">
                <a:solidFill>
                  <a:srgbClr val="FFFFFF"/>
                </a:solidFill>
              </a:rPr>
              <a:t>ftan@ucdl.cn</a:t>
            </a:r>
          </a:p>
          <a:p>
            <a:r>
              <a:rPr kumimoji="1" lang="en-US" altLang="zh-CN" dirty="0" smtClean="0">
                <a:solidFill>
                  <a:srgbClr val="FFFFFF"/>
                </a:solidFill>
              </a:rPr>
              <a:t>Phone: 18201213117</a:t>
            </a:r>
          </a:p>
          <a:p>
            <a:r>
              <a:rPr kumimoji="1" lang="en-US" altLang="zh-CN" dirty="0" smtClean="0">
                <a:solidFill>
                  <a:srgbClr val="FFFFFF"/>
                </a:solidFill>
              </a:rPr>
              <a:t>        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7" y="264989"/>
            <a:ext cx="723941" cy="5193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7" y="264989"/>
            <a:ext cx="723941" cy="519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74" y="0"/>
            <a:ext cx="5465826" cy="5143500"/>
          </a:xfrm>
          <a:prstGeom prst="rect">
            <a:avLst/>
          </a:prstGeom>
        </p:spPr>
      </p:pic>
      <p:sp>
        <p:nvSpPr>
          <p:cNvPr id="10" name="TextBox 31"/>
          <p:cNvSpPr txBox="1"/>
          <p:nvPr/>
        </p:nvSpPr>
        <p:spPr>
          <a:xfrm>
            <a:off x="4169800" y="529991"/>
            <a:ext cx="1724178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800">
                <a:solidFill>
                  <a:schemeClr val="bg1"/>
                </a:solidFill>
                <a:effectLst>
                  <a:outerShdw blurRad="114300" dist="63500" dir="2700000" algn="tl">
                    <a:srgbClr val="000000">
                      <a:alpha val="20000"/>
                    </a:srgbClr>
                  </a:outerShdw>
                </a:effectLst>
                <a:latin typeface="+mj-lt"/>
                <a:ea typeface="方正粗宋简体" panose="03000509000000000000" pitchFamily="65" charset="-122"/>
              </a:defRPr>
            </a:lvl1pPr>
          </a:lstStyle>
          <a:p>
            <a:pPr defTabSz="914400">
              <a:lnSpc>
                <a:spcPct val="150000"/>
              </a:lnSpc>
            </a:pPr>
            <a:r>
              <a:rPr lang="zh-CN" altLang="en-US" sz="1800" b="1" dirty="0" smtClean="0">
                <a:effectLst/>
                <a:latin typeface="+mn-ea"/>
                <a:ea typeface="+mn-ea"/>
              </a:rPr>
              <a:t>大</a:t>
            </a:r>
            <a:endParaRPr lang="en-US" altLang="zh-CN" sz="1800" b="1" dirty="0" smtClean="0">
              <a:effectLst/>
              <a:latin typeface="+mn-ea"/>
              <a:ea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42872" y="960142"/>
            <a:ext cx="978034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</a:rPr>
              <a:t>大数据</a:t>
            </a:r>
            <a:endParaRPr kumimoji="1"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TextBox 31"/>
          <p:cNvSpPr txBox="1"/>
          <p:nvPr/>
        </p:nvSpPr>
        <p:spPr>
          <a:xfrm>
            <a:off x="6934465" y="531300"/>
            <a:ext cx="1724178" cy="45890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800">
                <a:solidFill>
                  <a:schemeClr val="bg1"/>
                </a:solidFill>
                <a:effectLst>
                  <a:outerShdw blurRad="114300" dist="63500" dir="2700000" algn="tl">
                    <a:srgbClr val="000000">
                      <a:alpha val="20000"/>
                    </a:srgbClr>
                  </a:outerShdw>
                </a:effectLst>
                <a:latin typeface="+mj-lt"/>
                <a:ea typeface="方正粗宋简体" panose="03000509000000000000" pitchFamily="65" charset="-122"/>
              </a:defRPr>
            </a:lvl1pPr>
          </a:lstStyle>
          <a:p>
            <a:pPr defTabSz="914400">
              <a:lnSpc>
                <a:spcPct val="150000"/>
              </a:lnSpc>
            </a:pPr>
            <a:r>
              <a:rPr lang="zh-CN" altLang="en-US" sz="1800" b="1" dirty="0" smtClean="0">
                <a:effectLst/>
                <a:latin typeface="+mn-ea"/>
                <a:ea typeface="+mn-ea"/>
              </a:rPr>
              <a:t>小</a:t>
            </a:r>
            <a:endParaRPr lang="en-US" altLang="zh-CN" sz="1800" b="1" dirty="0" smtClean="0">
              <a:effectLst/>
              <a:latin typeface="+mn-ea"/>
              <a:ea typeface="+mn-ea"/>
            </a:endParaRPr>
          </a:p>
        </p:txBody>
      </p:sp>
      <p:sp>
        <p:nvSpPr>
          <p:cNvPr id="13" name="文本框 10"/>
          <p:cNvSpPr txBox="1"/>
          <p:nvPr/>
        </p:nvSpPr>
        <p:spPr>
          <a:xfrm>
            <a:off x="6764198" y="961451"/>
            <a:ext cx="2064712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1" dirty="0">
                <a:solidFill>
                  <a:schemeClr val="bg1"/>
                </a:solidFill>
              </a:rPr>
              <a:t>纳米级，分子的大小</a:t>
            </a:r>
          </a:p>
        </p:txBody>
      </p:sp>
      <p:sp>
        <p:nvSpPr>
          <p:cNvPr id="1048602" name="矩形 11"/>
          <p:cNvSpPr/>
          <p:nvPr/>
        </p:nvSpPr>
        <p:spPr>
          <a:xfrm>
            <a:off x="429925" y="0"/>
            <a:ext cx="2120044" cy="1343608"/>
          </a:xfrm>
          <a:prstGeom prst="rect">
            <a:avLst/>
          </a:prstGeom>
          <a:solidFill>
            <a:srgbClr val="009F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9"/>
          <p:cNvSpPr txBox="1"/>
          <p:nvPr/>
        </p:nvSpPr>
        <p:spPr>
          <a:xfrm>
            <a:off x="546306" y="2145480"/>
            <a:ext cx="244627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b="1" dirty="0">
                <a:solidFill>
                  <a:srgbClr val="404040"/>
                </a:solidFill>
              </a:rPr>
              <a:t>大与</a:t>
            </a:r>
            <a:r>
              <a:rPr kumimoji="1" lang="zh-CN" altLang="en-US" sz="1400" b="1" dirty="0" smtClean="0">
                <a:solidFill>
                  <a:srgbClr val="404040"/>
                </a:solidFill>
              </a:rPr>
              <a:t>小</a:t>
            </a:r>
            <a:endParaRPr kumimoji="1" lang="en-US" altLang="zh-CN" sz="1400" b="1" dirty="0" smtClean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solidFill>
                  <a:srgbClr val="404040"/>
                </a:solidFill>
              </a:rPr>
              <a:t>将</a:t>
            </a:r>
            <a:r>
              <a:rPr kumimoji="1" lang="zh-CN" altLang="en-US" sz="1200" b="1" dirty="0">
                <a:solidFill>
                  <a:srgbClr val="0087AA"/>
                </a:solidFill>
              </a:rPr>
              <a:t>大</a:t>
            </a:r>
            <a:r>
              <a:rPr kumimoji="1" lang="zh-CN" altLang="en-US" sz="1200" dirty="0">
                <a:solidFill>
                  <a:srgbClr val="404040"/>
                </a:solidFill>
              </a:rPr>
              <a:t>与</a:t>
            </a:r>
            <a:r>
              <a:rPr kumimoji="1" lang="zh-CN" altLang="en-US" sz="1200" b="1" dirty="0">
                <a:solidFill>
                  <a:srgbClr val="0087AA"/>
                </a:solidFill>
              </a:rPr>
              <a:t>小</a:t>
            </a:r>
            <a:r>
              <a:rPr kumimoji="1" lang="zh-CN" altLang="en-US" sz="1200" dirty="0">
                <a:solidFill>
                  <a:srgbClr val="404040"/>
                </a:solidFill>
              </a:rPr>
              <a:t>的研究发挥到</a:t>
            </a:r>
            <a:r>
              <a:rPr kumimoji="1" lang="zh-CN" altLang="en-US" sz="1200" dirty="0" smtClean="0">
                <a:solidFill>
                  <a:srgbClr val="404040"/>
                </a:solidFill>
              </a:rPr>
              <a:t>极致。</a:t>
            </a:r>
            <a:endParaRPr kumimoji="1" lang="zh-CN" altLang="en-US" sz="1200" dirty="0">
              <a:solidFill>
                <a:srgbClr val="404040"/>
              </a:solidFill>
            </a:endParaRPr>
          </a:p>
        </p:txBody>
      </p:sp>
      <p:sp>
        <p:nvSpPr>
          <p:cNvPr id="8" name="矩形 12"/>
          <p:cNvSpPr/>
          <p:nvPr/>
        </p:nvSpPr>
        <p:spPr>
          <a:xfrm>
            <a:off x="546306" y="326119"/>
            <a:ext cx="2003663" cy="972574"/>
          </a:xfrm>
          <a:prstGeom prst="rect">
            <a:avLst/>
          </a:prstGeom>
          <a:solidFill>
            <a:srgbClr val="009FC3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600" dirty="0" smtClean="0">
                <a:solidFill>
                  <a:srgbClr val="FFFFFF"/>
                </a:solidFill>
              </a:rPr>
              <a:t>第三部分</a:t>
            </a: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大数据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5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60" y="0"/>
            <a:ext cx="5463540" cy="5143500"/>
          </a:xfrm>
          <a:prstGeom prst="rect">
            <a:avLst/>
          </a:prstGeom>
        </p:spPr>
      </p:pic>
      <p:sp>
        <p:nvSpPr>
          <p:cNvPr id="1048602" name="矩形 11"/>
          <p:cNvSpPr/>
          <p:nvPr/>
        </p:nvSpPr>
        <p:spPr>
          <a:xfrm>
            <a:off x="429925" y="0"/>
            <a:ext cx="2120044" cy="1343608"/>
          </a:xfrm>
          <a:prstGeom prst="rect">
            <a:avLst/>
          </a:prstGeom>
          <a:solidFill>
            <a:srgbClr val="009F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9"/>
          <p:cNvSpPr txBox="1"/>
          <p:nvPr/>
        </p:nvSpPr>
        <p:spPr>
          <a:xfrm>
            <a:off x="38471" y="1798289"/>
            <a:ext cx="2446276" cy="1911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300000"/>
              </a:lnSpc>
            </a:pPr>
            <a:r>
              <a:rPr kumimoji="1" lang="zh-CN" altLang="en-US" sz="1400" b="1" dirty="0" smtClean="0">
                <a:solidFill>
                  <a:srgbClr val="404040"/>
                </a:solidFill>
              </a:rPr>
              <a:t>统计学</a:t>
            </a:r>
            <a:endParaRPr kumimoji="1" lang="en-US" altLang="zh-CN" sz="1400" b="1" dirty="0" smtClean="0">
              <a:solidFill>
                <a:srgbClr val="404040"/>
              </a:solidFill>
            </a:endParaRPr>
          </a:p>
          <a:p>
            <a:pPr algn="ctr">
              <a:lnSpc>
                <a:spcPct val="300000"/>
              </a:lnSpc>
            </a:pPr>
            <a:r>
              <a:rPr kumimoji="1" lang="zh-CN" altLang="en-US" sz="1400" b="1" dirty="0" smtClean="0">
                <a:solidFill>
                  <a:srgbClr val="404040"/>
                </a:solidFill>
              </a:rPr>
              <a:t>大数据</a:t>
            </a:r>
            <a:endParaRPr kumimoji="1" lang="en-US" altLang="zh-CN" sz="1400" b="1" dirty="0" smtClean="0">
              <a:solidFill>
                <a:srgbClr val="404040"/>
              </a:solidFill>
            </a:endParaRPr>
          </a:p>
          <a:p>
            <a:pPr algn="ctr">
              <a:lnSpc>
                <a:spcPct val="300000"/>
              </a:lnSpc>
            </a:pPr>
            <a:r>
              <a:rPr kumimoji="1" lang="zh-CN" altLang="en-US" sz="1400" b="1" dirty="0" smtClean="0">
                <a:solidFill>
                  <a:srgbClr val="404040"/>
                </a:solidFill>
              </a:rPr>
              <a:t>人工智能</a:t>
            </a:r>
            <a:endParaRPr kumimoji="1" lang="zh-CN" altLang="en-US" sz="1400" b="1" dirty="0">
              <a:solidFill>
                <a:srgbClr val="404040"/>
              </a:solidFill>
            </a:endParaRPr>
          </a:p>
        </p:txBody>
      </p:sp>
      <p:sp>
        <p:nvSpPr>
          <p:cNvPr id="8" name="矩形 12"/>
          <p:cNvSpPr/>
          <p:nvPr/>
        </p:nvSpPr>
        <p:spPr>
          <a:xfrm>
            <a:off x="546306" y="326119"/>
            <a:ext cx="2003663" cy="972574"/>
          </a:xfrm>
          <a:prstGeom prst="rect">
            <a:avLst/>
          </a:prstGeom>
          <a:solidFill>
            <a:srgbClr val="009FC3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600" dirty="0" smtClean="0">
                <a:solidFill>
                  <a:srgbClr val="FFFFFF"/>
                </a:solidFill>
              </a:rPr>
              <a:t>第三部分</a:t>
            </a:r>
            <a:endParaRPr kumimoji="1" lang="en-US" altLang="zh-CN" sz="1600" dirty="0" smtClean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大数据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  <p:sp>
        <p:nvSpPr>
          <p:cNvPr id="3" name="虚尾箭头 2"/>
          <p:cNvSpPr/>
          <p:nvPr/>
        </p:nvSpPr>
        <p:spPr>
          <a:xfrm rot="5400000">
            <a:off x="1134735" y="2462903"/>
            <a:ext cx="253748" cy="293133"/>
          </a:xfrm>
          <a:prstGeom prst="stripedRightArrow">
            <a:avLst/>
          </a:prstGeom>
          <a:solidFill>
            <a:srgbClr val="0087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虚尾箭头 10"/>
          <p:cNvSpPr/>
          <p:nvPr/>
        </p:nvSpPr>
        <p:spPr>
          <a:xfrm rot="5400000">
            <a:off x="1140567" y="3081035"/>
            <a:ext cx="253748" cy="293133"/>
          </a:xfrm>
          <a:prstGeom prst="stripedRightArrow">
            <a:avLst/>
          </a:prstGeom>
          <a:solidFill>
            <a:srgbClr val="0087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0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74" y="0"/>
            <a:ext cx="5465826" cy="5143500"/>
          </a:xfrm>
          <a:prstGeom prst="rect">
            <a:avLst/>
          </a:prstGeom>
        </p:spPr>
      </p:pic>
      <p:sp>
        <p:nvSpPr>
          <p:cNvPr id="1048602" name="矩形 11"/>
          <p:cNvSpPr/>
          <p:nvPr/>
        </p:nvSpPr>
        <p:spPr>
          <a:xfrm>
            <a:off x="429925" y="0"/>
            <a:ext cx="2120044" cy="1343608"/>
          </a:xfrm>
          <a:prstGeom prst="rect">
            <a:avLst/>
          </a:prstGeom>
          <a:solidFill>
            <a:srgbClr val="009F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9"/>
          <p:cNvSpPr txBox="1"/>
          <p:nvPr/>
        </p:nvSpPr>
        <p:spPr>
          <a:xfrm>
            <a:off x="546306" y="2145480"/>
            <a:ext cx="244627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b="1" dirty="0">
                <a:solidFill>
                  <a:srgbClr val="404040"/>
                </a:solidFill>
              </a:rPr>
              <a:t>智慧</a:t>
            </a:r>
            <a:r>
              <a:rPr kumimoji="1" lang="zh-CN" altLang="en-US" sz="1400" b="1" dirty="0" smtClean="0">
                <a:solidFill>
                  <a:srgbClr val="404040"/>
                </a:solidFill>
              </a:rPr>
              <a:t>科技</a:t>
            </a:r>
            <a:endParaRPr kumimoji="1" lang="en-US" altLang="zh-CN" sz="1400" b="1" dirty="0" smtClean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solidFill>
                  <a:srgbClr val="404040"/>
                </a:solidFill>
              </a:rPr>
              <a:t>就是通过对人类智慧的研究来模仿和制造人工智能。这也是未来科技发展的趋势。</a:t>
            </a:r>
          </a:p>
        </p:txBody>
      </p:sp>
      <p:sp>
        <p:nvSpPr>
          <p:cNvPr id="8" name="矩形 12"/>
          <p:cNvSpPr/>
          <p:nvPr/>
        </p:nvSpPr>
        <p:spPr>
          <a:xfrm>
            <a:off x="546306" y="326119"/>
            <a:ext cx="2003663" cy="972574"/>
          </a:xfrm>
          <a:prstGeom prst="rect">
            <a:avLst/>
          </a:prstGeom>
          <a:solidFill>
            <a:srgbClr val="009FC3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600" dirty="0" smtClean="0">
                <a:solidFill>
                  <a:srgbClr val="FFFFFF"/>
                </a:solidFill>
              </a:rPr>
              <a:t>第三部分</a:t>
            </a:r>
            <a:endParaRPr kumimoji="1" lang="en-US" altLang="zh-CN" sz="1600" dirty="0" smtClean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大数据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74" y="0"/>
            <a:ext cx="5465826" cy="5143500"/>
          </a:xfrm>
          <a:prstGeom prst="rect">
            <a:avLst/>
          </a:prstGeom>
        </p:spPr>
      </p:pic>
      <p:sp>
        <p:nvSpPr>
          <p:cNvPr id="1048602" name="矩形 11"/>
          <p:cNvSpPr/>
          <p:nvPr/>
        </p:nvSpPr>
        <p:spPr>
          <a:xfrm>
            <a:off x="429925" y="0"/>
            <a:ext cx="2120044" cy="1343608"/>
          </a:xfrm>
          <a:prstGeom prst="rect">
            <a:avLst/>
          </a:prstGeom>
          <a:solidFill>
            <a:srgbClr val="009F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9"/>
          <p:cNvSpPr txBox="1"/>
          <p:nvPr/>
        </p:nvSpPr>
        <p:spPr>
          <a:xfrm>
            <a:off x="546306" y="2145480"/>
            <a:ext cx="244627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b="1" dirty="0" smtClean="0">
                <a:solidFill>
                  <a:srgbClr val="404040"/>
                </a:solidFill>
              </a:rPr>
              <a:t>人工智能案例：</a:t>
            </a:r>
            <a:endParaRPr kumimoji="1" lang="en-US" altLang="zh-CN" sz="1400" b="1" dirty="0" smtClean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 smtClean="0">
                <a:solidFill>
                  <a:srgbClr val="404040"/>
                </a:solidFill>
              </a:rPr>
              <a:t>基于</a:t>
            </a:r>
            <a:r>
              <a:rPr kumimoji="1" lang="en-US" altLang="zh-CN" sz="1200" dirty="0" smtClean="0">
                <a:solidFill>
                  <a:srgbClr val="404040"/>
                </a:solidFill>
              </a:rPr>
              <a:t>Google</a:t>
            </a:r>
            <a:r>
              <a:rPr kumimoji="1" lang="zh-CN" altLang="en-US" sz="1200" dirty="0">
                <a:solidFill>
                  <a:srgbClr val="404040"/>
                </a:solidFill>
              </a:rPr>
              <a:t>地图，</a:t>
            </a:r>
            <a:r>
              <a:rPr kumimoji="1" lang="en-US" altLang="zh-CN" sz="1200" dirty="0" smtClean="0">
                <a:solidFill>
                  <a:srgbClr val="404040"/>
                </a:solidFill>
              </a:rPr>
              <a:t>Google</a:t>
            </a:r>
            <a:r>
              <a:rPr kumimoji="1" lang="zh-CN" altLang="en-US" sz="1200" dirty="0">
                <a:solidFill>
                  <a:srgbClr val="404040"/>
                </a:solidFill>
              </a:rPr>
              <a:t>无人驾驶</a:t>
            </a:r>
            <a:r>
              <a:rPr kumimoji="1" lang="zh-CN" altLang="en-US" sz="1200" dirty="0" smtClean="0">
                <a:solidFill>
                  <a:srgbClr val="404040"/>
                </a:solidFill>
              </a:rPr>
              <a:t>汽车智能模式。</a:t>
            </a:r>
            <a:endParaRPr kumimoji="1" lang="zh-CN" altLang="en-US" sz="1200" dirty="0">
              <a:solidFill>
                <a:srgbClr val="404040"/>
              </a:solidFill>
            </a:endParaRPr>
          </a:p>
        </p:txBody>
      </p:sp>
      <p:sp>
        <p:nvSpPr>
          <p:cNvPr id="8" name="矩形 12"/>
          <p:cNvSpPr/>
          <p:nvPr/>
        </p:nvSpPr>
        <p:spPr>
          <a:xfrm>
            <a:off x="546306" y="326119"/>
            <a:ext cx="2003663" cy="972574"/>
          </a:xfrm>
          <a:prstGeom prst="rect">
            <a:avLst/>
          </a:prstGeom>
          <a:solidFill>
            <a:srgbClr val="009FC3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600" dirty="0" smtClean="0">
                <a:solidFill>
                  <a:srgbClr val="FFFFFF"/>
                </a:solidFill>
              </a:rPr>
              <a:t>第三部分</a:t>
            </a:r>
            <a:endParaRPr kumimoji="1" lang="en-US" altLang="zh-CN" sz="1600" dirty="0" smtClean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大数据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0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60" y="0"/>
            <a:ext cx="5463540" cy="5143500"/>
          </a:xfrm>
          <a:prstGeom prst="rect">
            <a:avLst/>
          </a:prstGeom>
        </p:spPr>
      </p:pic>
      <p:sp>
        <p:nvSpPr>
          <p:cNvPr id="1048602" name="矩形 11"/>
          <p:cNvSpPr/>
          <p:nvPr/>
        </p:nvSpPr>
        <p:spPr>
          <a:xfrm>
            <a:off x="429925" y="0"/>
            <a:ext cx="2120044" cy="1343608"/>
          </a:xfrm>
          <a:prstGeom prst="rect">
            <a:avLst/>
          </a:prstGeom>
          <a:solidFill>
            <a:srgbClr val="009F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9"/>
          <p:cNvSpPr txBox="1"/>
          <p:nvPr/>
        </p:nvSpPr>
        <p:spPr>
          <a:xfrm>
            <a:off x="546306" y="2550449"/>
            <a:ext cx="2446276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100" b="1" dirty="0">
                <a:solidFill>
                  <a:srgbClr val="404040"/>
                </a:solidFill>
              </a:rPr>
              <a:t>围棋与国际象棋的差异</a:t>
            </a:r>
            <a:r>
              <a:rPr kumimoji="1" lang="zh-CN" altLang="en-US" sz="1100" b="1" dirty="0" smtClean="0">
                <a:solidFill>
                  <a:srgbClr val="404040"/>
                </a:solidFill>
              </a:rPr>
              <a:t>：</a:t>
            </a:r>
            <a:endParaRPr kumimoji="1" lang="en-US" altLang="zh-CN" sz="1100" b="1" dirty="0" smtClean="0">
              <a:solidFill>
                <a:srgbClr val="404040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900" dirty="0">
                <a:solidFill>
                  <a:srgbClr val="404040"/>
                </a:solidFill>
              </a:rPr>
              <a:t>围棋起手</a:t>
            </a:r>
            <a:r>
              <a:rPr kumimoji="1" lang="en-US" altLang="zh-CN" sz="900" dirty="0">
                <a:solidFill>
                  <a:srgbClr val="404040"/>
                </a:solidFill>
              </a:rPr>
              <a:t>361</a:t>
            </a:r>
            <a:r>
              <a:rPr kumimoji="1" lang="zh-CN" altLang="en-US" sz="900" dirty="0">
                <a:solidFill>
                  <a:srgbClr val="404040"/>
                </a:solidFill>
              </a:rPr>
              <a:t>种落子选择，国际象棋通常只有</a:t>
            </a:r>
            <a:r>
              <a:rPr kumimoji="1" lang="en-US" altLang="zh-CN" sz="900" dirty="0">
                <a:solidFill>
                  <a:srgbClr val="404040"/>
                </a:solidFill>
              </a:rPr>
              <a:t>50</a:t>
            </a:r>
            <a:r>
              <a:rPr kumimoji="1" lang="zh-CN" altLang="en-US" sz="900" dirty="0">
                <a:solidFill>
                  <a:srgbClr val="404040"/>
                </a:solidFill>
              </a:rPr>
              <a:t>种左右；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900" dirty="0">
                <a:solidFill>
                  <a:srgbClr val="404040"/>
                </a:solidFill>
              </a:rPr>
              <a:t>围棋最多有</a:t>
            </a:r>
            <a:r>
              <a:rPr kumimoji="1" lang="en-US" altLang="zh-CN" sz="900" dirty="0" smtClean="0">
                <a:solidFill>
                  <a:srgbClr val="404040"/>
                </a:solidFill>
              </a:rPr>
              <a:t>3</a:t>
            </a:r>
            <a:r>
              <a:rPr kumimoji="1" lang="en-US" altLang="zh-CN" sz="900" baseline="30000" dirty="0" smtClean="0">
                <a:solidFill>
                  <a:srgbClr val="404040"/>
                </a:solidFill>
              </a:rPr>
              <a:t>361</a:t>
            </a:r>
            <a:r>
              <a:rPr kumimoji="1" lang="zh-CN" altLang="en-US" sz="900" dirty="0">
                <a:solidFill>
                  <a:srgbClr val="404040"/>
                </a:solidFill>
              </a:rPr>
              <a:t>种局面，大概是</a:t>
            </a:r>
            <a:r>
              <a:rPr kumimoji="1" lang="en-US" altLang="zh-CN" sz="900" dirty="0" smtClean="0">
                <a:solidFill>
                  <a:srgbClr val="404040"/>
                </a:solidFill>
              </a:rPr>
              <a:t>10</a:t>
            </a:r>
            <a:r>
              <a:rPr kumimoji="1" lang="en-US" altLang="zh-CN" sz="900" baseline="30000" dirty="0" smtClean="0">
                <a:solidFill>
                  <a:srgbClr val="404040"/>
                </a:solidFill>
              </a:rPr>
              <a:t>170</a:t>
            </a:r>
            <a:r>
              <a:rPr kumimoji="1" lang="zh-CN" altLang="en-US" sz="900" dirty="0">
                <a:solidFill>
                  <a:srgbClr val="404040"/>
                </a:solidFill>
              </a:rPr>
              <a:t>，国际象棋最大只有</a:t>
            </a:r>
            <a:r>
              <a:rPr kumimoji="1" lang="en-US" altLang="zh-CN" sz="900" dirty="0" smtClean="0">
                <a:solidFill>
                  <a:srgbClr val="404040"/>
                </a:solidFill>
              </a:rPr>
              <a:t>2</a:t>
            </a:r>
            <a:r>
              <a:rPr kumimoji="1" lang="en-US" altLang="zh-CN" sz="900" baseline="30000" dirty="0" smtClean="0">
                <a:solidFill>
                  <a:srgbClr val="404040"/>
                </a:solidFill>
              </a:rPr>
              <a:t>155</a:t>
            </a:r>
            <a:r>
              <a:rPr kumimoji="1" lang="zh-CN" altLang="en-US" sz="900" dirty="0" smtClean="0">
                <a:solidFill>
                  <a:srgbClr val="404040"/>
                </a:solidFill>
              </a:rPr>
              <a:t>种</a:t>
            </a:r>
            <a:r>
              <a:rPr kumimoji="1" lang="zh-CN" altLang="en-US" sz="900" dirty="0">
                <a:solidFill>
                  <a:srgbClr val="404040"/>
                </a:solidFill>
              </a:rPr>
              <a:t>局面，大致是</a:t>
            </a:r>
            <a:r>
              <a:rPr kumimoji="1" lang="en-US" altLang="zh-CN" sz="900" dirty="0" smtClean="0">
                <a:solidFill>
                  <a:srgbClr val="404040"/>
                </a:solidFill>
              </a:rPr>
              <a:t>10</a:t>
            </a:r>
            <a:r>
              <a:rPr kumimoji="1" lang="en-US" altLang="zh-CN" sz="900" baseline="30000" dirty="0" smtClean="0">
                <a:solidFill>
                  <a:srgbClr val="404040"/>
                </a:solidFill>
              </a:rPr>
              <a:t>47</a:t>
            </a:r>
            <a:r>
              <a:rPr kumimoji="1" lang="zh-CN" altLang="en-US" sz="900" dirty="0">
                <a:solidFill>
                  <a:srgbClr val="404040"/>
                </a:solidFill>
              </a:rPr>
              <a:t>。</a:t>
            </a:r>
          </a:p>
        </p:txBody>
      </p:sp>
      <p:sp>
        <p:nvSpPr>
          <p:cNvPr id="8" name="矩形 12"/>
          <p:cNvSpPr/>
          <p:nvPr/>
        </p:nvSpPr>
        <p:spPr>
          <a:xfrm>
            <a:off x="546306" y="326119"/>
            <a:ext cx="2003663" cy="972574"/>
          </a:xfrm>
          <a:prstGeom prst="rect">
            <a:avLst/>
          </a:prstGeom>
          <a:solidFill>
            <a:srgbClr val="009FC3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600" dirty="0">
                <a:solidFill>
                  <a:srgbClr val="FFFFFF"/>
                </a:solidFill>
              </a:rPr>
              <a:t>第三部分</a:t>
            </a:r>
            <a:endParaRPr kumimoji="1" lang="en-US" altLang="zh-CN" sz="1600" dirty="0" smtClean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大数据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  <p:sp>
        <p:nvSpPr>
          <p:cNvPr id="9" name="文本框 29"/>
          <p:cNvSpPr txBox="1"/>
          <p:nvPr/>
        </p:nvSpPr>
        <p:spPr>
          <a:xfrm>
            <a:off x="3674725" y="1929973"/>
            <a:ext cx="257079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400" b="1" dirty="0" err="1">
                <a:solidFill>
                  <a:srgbClr val="404040"/>
                </a:solidFill>
              </a:rPr>
              <a:t>AlphaGo</a:t>
            </a:r>
            <a:r>
              <a:rPr kumimoji="1" lang="zh-CN" altLang="en-US" sz="1400" b="1" dirty="0">
                <a:solidFill>
                  <a:srgbClr val="404040"/>
                </a:solidFill>
              </a:rPr>
              <a:t>比深蓝进步在</a:t>
            </a:r>
            <a:r>
              <a:rPr kumimoji="1" lang="zh-CN" altLang="en-US" sz="1400" b="1" dirty="0" smtClean="0">
                <a:solidFill>
                  <a:srgbClr val="404040"/>
                </a:solidFill>
              </a:rPr>
              <a:t>哪里</a:t>
            </a:r>
            <a:endParaRPr kumimoji="1" lang="en-US" altLang="zh-CN" sz="1400" b="1" dirty="0" smtClean="0">
              <a:solidFill>
                <a:srgbClr val="404040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200" dirty="0" err="1">
                <a:solidFill>
                  <a:srgbClr val="404040"/>
                </a:solidFill>
              </a:rPr>
              <a:t>AlphaGo</a:t>
            </a:r>
            <a:r>
              <a:rPr kumimoji="1" lang="zh-CN" altLang="en-US" sz="1200" dirty="0">
                <a:solidFill>
                  <a:srgbClr val="404040"/>
                </a:solidFill>
              </a:rPr>
              <a:t>拥有了云计算、大数据的属性，更像是存在于云端的一段代码，它的核心是两种不同的深度神经网络；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200" dirty="0" err="1">
                <a:solidFill>
                  <a:srgbClr val="404040"/>
                </a:solidFill>
              </a:rPr>
              <a:t>AlphaGo</a:t>
            </a:r>
            <a:r>
              <a:rPr kumimoji="1" lang="zh-CN" altLang="en-US" sz="1200" dirty="0">
                <a:solidFill>
                  <a:srgbClr val="404040"/>
                </a:solidFill>
              </a:rPr>
              <a:t>是</a:t>
            </a:r>
            <a:r>
              <a:rPr kumimoji="1" lang="zh-CN" altLang="en-US" sz="1200" dirty="0" smtClean="0">
                <a:solidFill>
                  <a:srgbClr val="404040"/>
                </a:solidFill>
              </a:rPr>
              <a:t>机器学习算法</a:t>
            </a:r>
            <a:r>
              <a:rPr kumimoji="1" lang="zh-CN" altLang="en-US" sz="1200" dirty="0">
                <a:solidFill>
                  <a:srgbClr val="404040"/>
                </a:solidFill>
              </a:rPr>
              <a:t>领域的专家，这个能力将来会运用到各个领域。它的棋艺不是开发者教给他的，而是自学成才。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25" y="1343608"/>
            <a:ext cx="2120044" cy="11949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25" y="3739603"/>
            <a:ext cx="2120044" cy="1194933"/>
          </a:xfrm>
          <a:prstGeom prst="rect">
            <a:avLst/>
          </a:prstGeom>
        </p:spPr>
      </p:pic>
      <p:sp>
        <p:nvSpPr>
          <p:cNvPr id="15" name="文本框 29"/>
          <p:cNvSpPr txBox="1"/>
          <p:nvPr/>
        </p:nvSpPr>
        <p:spPr>
          <a:xfrm>
            <a:off x="6505700" y="2253138"/>
            <a:ext cx="24462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dirty="0">
                <a:solidFill>
                  <a:srgbClr val="404040"/>
                </a:solidFill>
              </a:rPr>
              <a:t>深蓝是专门制造出来下国际象棋的，拥有具体的</a:t>
            </a:r>
            <a:r>
              <a:rPr kumimoji="1" lang="en-US" altLang="zh-CN" sz="1200" dirty="0">
                <a:solidFill>
                  <a:srgbClr val="404040"/>
                </a:solidFill>
              </a:rPr>
              <a:t>CPU</a:t>
            </a:r>
            <a:r>
              <a:rPr kumimoji="1" lang="zh-CN" altLang="en-US" sz="1200" dirty="0">
                <a:solidFill>
                  <a:srgbClr val="404040"/>
                </a:solidFill>
              </a:rPr>
              <a:t>、内存之类硬件参数</a:t>
            </a:r>
            <a:r>
              <a:rPr kumimoji="1" lang="zh-CN" altLang="en-US" sz="1200" dirty="0" smtClean="0">
                <a:solidFill>
                  <a:srgbClr val="404040"/>
                </a:solidFill>
              </a:rPr>
              <a:t>；</a:t>
            </a:r>
            <a:endParaRPr kumimoji="1" lang="en-US" altLang="zh-CN" sz="1200" dirty="0" smtClean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</a:pPr>
            <a:endParaRPr kumimoji="1" lang="zh-CN" altLang="en-US" sz="1200" dirty="0">
              <a:solidFill>
                <a:srgbClr val="404040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dirty="0">
                <a:solidFill>
                  <a:srgbClr val="404040"/>
                </a:solidFill>
              </a:rPr>
              <a:t>为了让深蓝学习下棋，手动给它输入了几百年来国际象棋高手对决的棋谱。</a:t>
            </a:r>
            <a:endParaRPr kumimoji="1" lang="zh-CN" altLang="en-US" sz="1200" dirty="0" smtClean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74" y="-9144"/>
            <a:ext cx="5465826" cy="5143500"/>
          </a:xfrm>
          <a:prstGeom prst="rect">
            <a:avLst/>
          </a:prstGeom>
        </p:spPr>
      </p:pic>
      <p:sp>
        <p:nvSpPr>
          <p:cNvPr id="1048602" name="矩形 11"/>
          <p:cNvSpPr/>
          <p:nvPr/>
        </p:nvSpPr>
        <p:spPr>
          <a:xfrm>
            <a:off x="429925" y="0"/>
            <a:ext cx="2120044" cy="1343608"/>
          </a:xfrm>
          <a:prstGeom prst="rect">
            <a:avLst/>
          </a:prstGeom>
          <a:solidFill>
            <a:srgbClr val="009F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9"/>
          <p:cNvSpPr txBox="1"/>
          <p:nvPr/>
        </p:nvSpPr>
        <p:spPr>
          <a:xfrm>
            <a:off x="546306" y="2145480"/>
            <a:ext cx="244627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b="1" dirty="0">
                <a:solidFill>
                  <a:srgbClr val="404040"/>
                </a:solidFill>
              </a:rPr>
              <a:t>机器人与人类的竞争</a:t>
            </a: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solidFill>
                  <a:srgbClr val="404040"/>
                </a:solidFill>
              </a:rPr>
              <a:t>人工智能将会对某些行业产生颠覆性的冲击。</a:t>
            </a:r>
          </a:p>
        </p:txBody>
      </p:sp>
      <p:sp>
        <p:nvSpPr>
          <p:cNvPr id="8" name="矩形 12"/>
          <p:cNvSpPr/>
          <p:nvPr/>
        </p:nvSpPr>
        <p:spPr>
          <a:xfrm>
            <a:off x="546306" y="326119"/>
            <a:ext cx="2003663" cy="972574"/>
          </a:xfrm>
          <a:prstGeom prst="rect">
            <a:avLst/>
          </a:prstGeom>
          <a:solidFill>
            <a:srgbClr val="009FC3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600" dirty="0" smtClean="0">
                <a:solidFill>
                  <a:srgbClr val="FFFFFF"/>
                </a:solidFill>
              </a:rPr>
              <a:t>第三部分</a:t>
            </a:r>
            <a:endParaRPr kumimoji="1" lang="en-US" altLang="zh-CN" sz="1600" dirty="0" smtClean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大数据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0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五边形 1"/>
          <p:cNvSpPr/>
          <p:nvPr/>
        </p:nvSpPr>
        <p:spPr>
          <a:xfrm>
            <a:off x="-2" y="0"/>
            <a:ext cx="9144001" cy="5143500"/>
          </a:xfrm>
          <a:prstGeom prst="homePlate">
            <a:avLst>
              <a:gd name="adj" fmla="val 0"/>
            </a:avLst>
          </a:prstGeom>
          <a:solidFill>
            <a:srgbClr val="009FC3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48600" name="矩形 3"/>
          <p:cNvSpPr/>
          <p:nvPr/>
        </p:nvSpPr>
        <p:spPr>
          <a:xfrm>
            <a:off x="3889766" y="2079933"/>
            <a:ext cx="13644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</a:rPr>
              <a:t>第四部分</a:t>
            </a:r>
            <a:endParaRPr lang="zh-CN" altLang="en-US" sz="2000" spc="300" dirty="0">
              <a:solidFill>
                <a:schemeClr val="bg1"/>
              </a:solidFill>
            </a:endParaRPr>
          </a:p>
        </p:txBody>
      </p:sp>
      <p:sp>
        <p:nvSpPr>
          <p:cNvPr id="1048601" name="矩形 4"/>
          <p:cNvSpPr/>
          <p:nvPr/>
        </p:nvSpPr>
        <p:spPr>
          <a:xfrm>
            <a:off x="4171896" y="245762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</a:rPr>
              <a:t>创新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9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60" y="0"/>
            <a:ext cx="5463540" cy="5143500"/>
          </a:xfrm>
          <a:prstGeom prst="rect">
            <a:avLst/>
          </a:prstGeom>
        </p:spPr>
      </p:pic>
      <p:sp>
        <p:nvSpPr>
          <p:cNvPr id="1048602" name="矩形 11"/>
          <p:cNvSpPr/>
          <p:nvPr/>
        </p:nvSpPr>
        <p:spPr>
          <a:xfrm>
            <a:off x="429925" y="0"/>
            <a:ext cx="2120044" cy="1343608"/>
          </a:xfrm>
          <a:prstGeom prst="rect">
            <a:avLst/>
          </a:prstGeom>
          <a:solidFill>
            <a:srgbClr val="009F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48603" name="矩形 12"/>
          <p:cNvSpPr/>
          <p:nvPr/>
        </p:nvSpPr>
        <p:spPr>
          <a:xfrm>
            <a:off x="546306" y="326119"/>
            <a:ext cx="1756319" cy="972574"/>
          </a:xfrm>
          <a:prstGeom prst="rect">
            <a:avLst/>
          </a:prstGeom>
          <a:solidFill>
            <a:srgbClr val="009FC3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600" dirty="0" smtClean="0">
                <a:solidFill>
                  <a:srgbClr val="FFFFFF"/>
                </a:solidFill>
              </a:rPr>
              <a:t>第四部分</a:t>
            </a:r>
            <a:endParaRPr kumimoji="1" lang="en-US" altLang="zh-CN" sz="1600" dirty="0" smtClean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创新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24" name="文本框 29"/>
          <p:cNvSpPr txBox="1"/>
          <p:nvPr/>
        </p:nvSpPr>
        <p:spPr>
          <a:xfrm>
            <a:off x="546306" y="1607547"/>
            <a:ext cx="275467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400" b="1" dirty="0" smtClean="0">
                <a:solidFill>
                  <a:srgbClr val="404040"/>
                </a:solidFill>
              </a:rPr>
              <a:t>创新现状</a:t>
            </a:r>
            <a:endParaRPr kumimoji="1" lang="en-US" altLang="zh-CN" sz="1400" b="1" dirty="0" smtClean="0">
              <a:solidFill>
                <a:srgbClr val="404040"/>
              </a:solidFill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dirty="0">
                <a:solidFill>
                  <a:srgbClr val="404040"/>
                </a:solidFill>
              </a:rPr>
              <a:t>中国</a:t>
            </a:r>
            <a:r>
              <a:rPr kumimoji="1" lang="zh-CN" altLang="en-US" sz="1200" dirty="0" smtClean="0">
                <a:solidFill>
                  <a:srgbClr val="404040"/>
                </a:solidFill>
              </a:rPr>
              <a:t>现有</a:t>
            </a:r>
            <a:r>
              <a:rPr kumimoji="1" lang="zh-CN" altLang="en-US" sz="1200" b="1" dirty="0" smtClean="0">
                <a:solidFill>
                  <a:srgbClr val="0087AA"/>
                </a:solidFill>
              </a:rPr>
              <a:t>数千</a:t>
            </a:r>
            <a:r>
              <a:rPr kumimoji="1" lang="zh-CN" altLang="en-US" sz="1200" dirty="0" smtClean="0">
                <a:solidFill>
                  <a:srgbClr val="404040"/>
                </a:solidFill>
              </a:rPr>
              <a:t>个</a:t>
            </a:r>
            <a:r>
              <a:rPr kumimoji="1" lang="zh-CN" altLang="en-US" sz="1200" dirty="0">
                <a:solidFill>
                  <a:srgbClr val="404040"/>
                </a:solidFill>
              </a:rPr>
              <a:t>孵化器，</a:t>
            </a: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dirty="0" smtClean="0">
                <a:solidFill>
                  <a:srgbClr val="404040"/>
                </a:solidFill>
              </a:rPr>
              <a:t>孵化</a:t>
            </a:r>
            <a:r>
              <a:rPr kumimoji="1" lang="en-US" altLang="zh-CN" sz="1200" b="1" dirty="0" smtClean="0">
                <a:solidFill>
                  <a:srgbClr val="0087AA"/>
                </a:solidFill>
              </a:rPr>
              <a:t>10</a:t>
            </a:r>
            <a:r>
              <a:rPr kumimoji="1" lang="zh-CN" altLang="en-US" sz="1200" b="1" dirty="0" smtClean="0">
                <a:solidFill>
                  <a:srgbClr val="0087AA"/>
                </a:solidFill>
              </a:rPr>
              <a:t>万</a:t>
            </a:r>
            <a:r>
              <a:rPr kumimoji="1" lang="zh-CN" altLang="en-US" sz="1200" dirty="0">
                <a:solidFill>
                  <a:srgbClr val="404040"/>
                </a:solidFill>
              </a:rPr>
              <a:t>多个项目，</a:t>
            </a: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dirty="0">
                <a:solidFill>
                  <a:srgbClr val="404040"/>
                </a:solidFill>
              </a:rPr>
              <a:t>有</a:t>
            </a:r>
            <a:r>
              <a:rPr kumimoji="1" lang="zh-CN" altLang="en-US" sz="1200" dirty="0" smtClean="0">
                <a:solidFill>
                  <a:srgbClr val="404040"/>
                </a:solidFill>
              </a:rPr>
              <a:t>近</a:t>
            </a:r>
            <a:r>
              <a:rPr kumimoji="1" lang="en-US" altLang="zh-CN" sz="1200" b="1" dirty="0">
                <a:solidFill>
                  <a:srgbClr val="0087AA"/>
                </a:solidFill>
              </a:rPr>
              <a:t>5</a:t>
            </a:r>
            <a:r>
              <a:rPr kumimoji="1" lang="en-US" altLang="zh-CN" sz="1200" b="1" dirty="0" smtClean="0">
                <a:solidFill>
                  <a:srgbClr val="0087AA"/>
                </a:solidFill>
              </a:rPr>
              <a:t>000</a:t>
            </a:r>
            <a:r>
              <a:rPr kumimoji="1" lang="zh-CN" altLang="en-US" sz="1200" dirty="0">
                <a:solidFill>
                  <a:srgbClr val="404040"/>
                </a:solidFill>
              </a:rPr>
              <a:t>个众创空间</a:t>
            </a:r>
            <a:r>
              <a:rPr kumimoji="1" lang="zh-CN" altLang="en-US" sz="1200" dirty="0" smtClean="0">
                <a:solidFill>
                  <a:srgbClr val="404040"/>
                </a:solidFill>
              </a:rPr>
              <a:t>。</a:t>
            </a:r>
            <a:endParaRPr kumimoji="1" lang="en-US" altLang="zh-CN" sz="1200" dirty="0" smtClean="0">
              <a:solidFill>
                <a:srgbClr val="404040"/>
              </a:solidFill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kumimoji="1" lang="zh-CN" altLang="en-US" sz="1200" dirty="0">
              <a:solidFill>
                <a:srgbClr val="404040"/>
              </a:solidFill>
            </a:endParaRPr>
          </a:p>
          <a:p>
            <a:pPr>
              <a:lnSpc>
                <a:spcPct val="130000"/>
              </a:lnSpc>
            </a:pPr>
            <a:r>
              <a:rPr kumimoji="1" lang="zh-CN" altLang="en-US" sz="1100" b="1" dirty="0">
                <a:solidFill>
                  <a:srgbClr val="404040"/>
                </a:solidFill>
              </a:rPr>
              <a:t>研发投资</a:t>
            </a:r>
            <a:r>
              <a:rPr kumimoji="1" lang="en-US" altLang="zh-CN" sz="1100" b="1" dirty="0">
                <a:solidFill>
                  <a:srgbClr val="404040"/>
                </a:solidFill>
              </a:rPr>
              <a:t>:</a:t>
            </a:r>
            <a:r>
              <a:rPr kumimoji="1" lang="zh-CN" altLang="en-US" sz="1100" dirty="0">
                <a:solidFill>
                  <a:srgbClr val="404040"/>
                </a:solidFill>
              </a:rPr>
              <a:t>中国占全球</a:t>
            </a:r>
            <a:r>
              <a:rPr kumimoji="1" lang="en-US" altLang="zh-CN" sz="1100" b="1" dirty="0">
                <a:solidFill>
                  <a:srgbClr val="0087AA"/>
                </a:solidFill>
              </a:rPr>
              <a:t>20%</a:t>
            </a:r>
            <a:r>
              <a:rPr kumimoji="1" lang="zh-CN" altLang="en-US" sz="1100" dirty="0" smtClean="0">
                <a:solidFill>
                  <a:srgbClr val="404040"/>
                </a:solidFill>
              </a:rPr>
              <a:t>，</a:t>
            </a:r>
            <a:endParaRPr kumimoji="1" lang="en-US" altLang="zh-CN" sz="1100" dirty="0" smtClean="0">
              <a:solidFill>
                <a:srgbClr val="404040"/>
              </a:solidFill>
            </a:endParaRPr>
          </a:p>
          <a:p>
            <a:pPr>
              <a:lnSpc>
                <a:spcPct val="130000"/>
              </a:lnSpc>
            </a:pPr>
            <a:r>
              <a:rPr kumimoji="1" lang="zh-CN" altLang="en-US" sz="1100" dirty="0" smtClean="0">
                <a:solidFill>
                  <a:srgbClr val="404040"/>
                </a:solidFill>
              </a:rPr>
              <a:t>               次于</a:t>
            </a:r>
            <a:r>
              <a:rPr kumimoji="1" lang="zh-CN" altLang="en-US" sz="1100" dirty="0">
                <a:solidFill>
                  <a:srgbClr val="404040"/>
                </a:solidFill>
              </a:rPr>
              <a:t>美国</a:t>
            </a:r>
            <a:r>
              <a:rPr kumimoji="1" lang="zh-CN" altLang="en-US" sz="1100" dirty="0" smtClean="0">
                <a:solidFill>
                  <a:srgbClr val="404040"/>
                </a:solidFill>
              </a:rPr>
              <a:t>的</a:t>
            </a:r>
            <a:r>
              <a:rPr kumimoji="1" lang="en-US" altLang="zh-CN" sz="1100" b="1" dirty="0">
                <a:solidFill>
                  <a:srgbClr val="0087AA"/>
                </a:solidFill>
              </a:rPr>
              <a:t>28%</a:t>
            </a:r>
            <a:r>
              <a:rPr kumimoji="1" lang="zh-CN" altLang="en-US" sz="1100" dirty="0">
                <a:solidFill>
                  <a:srgbClr val="404040"/>
                </a:solidFill>
              </a:rPr>
              <a:t>，</a:t>
            </a:r>
            <a:endParaRPr kumimoji="1" lang="en-US" altLang="zh-CN" sz="1100" dirty="0" smtClean="0">
              <a:solidFill>
                <a:srgbClr val="404040"/>
              </a:solidFill>
            </a:endParaRPr>
          </a:p>
          <a:p>
            <a:pPr>
              <a:lnSpc>
                <a:spcPct val="130000"/>
              </a:lnSpc>
            </a:pPr>
            <a:r>
              <a:rPr kumimoji="1" lang="zh-CN" altLang="en-US" sz="1100" dirty="0" smtClean="0">
                <a:solidFill>
                  <a:srgbClr val="404040"/>
                </a:solidFill>
              </a:rPr>
              <a:t>               高于</a:t>
            </a:r>
            <a:r>
              <a:rPr kumimoji="1" lang="zh-CN" altLang="en-US" sz="1100" dirty="0">
                <a:solidFill>
                  <a:srgbClr val="404040"/>
                </a:solidFill>
              </a:rPr>
              <a:t>欧盟的</a:t>
            </a:r>
            <a:r>
              <a:rPr kumimoji="1" lang="en-US" altLang="zh-CN" sz="1100" b="1" dirty="0">
                <a:solidFill>
                  <a:srgbClr val="0087AA"/>
                </a:solidFill>
              </a:rPr>
              <a:t>19%</a:t>
            </a:r>
            <a:r>
              <a:rPr kumimoji="1" lang="zh-CN" altLang="en-US" sz="1100" dirty="0">
                <a:solidFill>
                  <a:srgbClr val="404040"/>
                </a:solidFill>
              </a:rPr>
              <a:t>和</a:t>
            </a:r>
            <a:r>
              <a:rPr kumimoji="1" lang="zh-CN" altLang="en-US" sz="1100" dirty="0" smtClean="0">
                <a:solidFill>
                  <a:srgbClr val="404040"/>
                </a:solidFill>
              </a:rPr>
              <a:t>日本的</a:t>
            </a:r>
            <a:r>
              <a:rPr kumimoji="1" lang="en-US" altLang="zh-CN" sz="1100" b="1" dirty="0">
                <a:solidFill>
                  <a:srgbClr val="0087AA"/>
                </a:solidFill>
              </a:rPr>
              <a:t>10%</a:t>
            </a:r>
            <a:r>
              <a:rPr kumimoji="1" lang="zh-CN" altLang="en-US" sz="1100" dirty="0">
                <a:solidFill>
                  <a:srgbClr val="404040"/>
                </a:solidFill>
              </a:rPr>
              <a:t>。</a:t>
            </a:r>
          </a:p>
          <a:p>
            <a:pPr>
              <a:lnSpc>
                <a:spcPct val="130000"/>
              </a:lnSpc>
            </a:pPr>
            <a:r>
              <a:rPr kumimoji="1" lang="zh-CN" altLang="en-US" sz="1100" dirty="0" smtClean="0">
                <a:solidFill>
                  <a:srgbClr val="404040"/>
                </a:solidFill>
              </a:rPr>
              <a:t>中国</a:t>
            </a:r>
            <a:r>
              <a:rPr kumimoji="1" lang="zh-CN" altLang="en-US" sz="1100" dirty="0">
                <a:solidFill>
                  <a:srgbClr val="404040"/>
                </a:solidFill>
              </a:rPr>
              <a:t>研发投资占</a:t>
            </a:r>
            <a:r>
              <a:rPr kumimoji="1" lang="en-US" altLang="zh-CN" sz="1100" dirty="0">
                <a:solidFill>
                  <a:srgbClr val="404040"/>
                </a:solidFill>
              </a:rPr>
              <a:t>GDP</a:t>
            </a:r>
            <a:r>
              <a:rPr kumimoji="1" lang="zh-CN" altLang="en-US" sz="1100" dirty="0">
                <a:solidFill>
                  <a:srgbClr val="404040"/>
                </a:solidFill>
              </a:rPr>
              <a:t>比例大约是</a:t>
            </a:r>
            <a:r>
              <a:rPr kumimoji="1" lang="en-US" altLang="zh-CN" sz="1100" b="1" dirty="0">
                <a:solidFill>
                  <a:srgbClr val="0087AA"/>
                </a:solidFill>
              </a:rPr>
              <a:t>2%</a:t>
            </a:r>
            <a:r>
              <a:rPr kumimoji="1" lang="zh-CN" altLang="en-US" sz="1100" dirty="0" smtClean="0">
                <a:solidFill>
                  <a:srgbClr val="404040"/>
                </a:solidFill>
              </a:rPr>
              <a:t>，</a:t>
            </a:r>
            <a:endParaRPr kumimoji="1" lang="en-US" altLang="zh-CN" sz="1100" dirty="0" smtClean="0">
              <a:solidFill>
                <a:srgbClr val="404040"/>
              </a:solidFill>
            </a:endParaRPr>
          </a:p>
          <a:p>
            <a:pPr>
              <a:lnSpc>
                <a:spcPct val="130000"/>
              </a:lnSpc>
            </a:pPr>
            <a:r>
              <a:rPr kumimoji="1" lang="zh-CN" altLang="en-US" sz="1100" dirty="0" smtClean="0">
                <a:solidFill>
                  <a:srgbClr val="404040"/>
                </a:solidFill>
              </a:rPr>
              <a:t>比例</a:t>
            </a:r>
            <a:r>
              <a:rPr kumimoji="1" lang="zh-CN" altLang="en-US" sz="1100" dirty="0">
                <a:solidFill>
                  <a:srgbClr val="404040"/>
                </a:solidFill>
              </a:rPr>
              <a:t>接近欧盟</a:t>
            </a:r>
            <a:r>
              <a:rPr kumimoji="1" lang="zh-CN" altLang="en-US" sz="1100" dirty="0" smtClean="0">
                <a:solidFill>
                  <a:srgbClr val="404040"/>
                </a:solidFill>
              </a:rPr>
              <a:t>。</a:t>
            </a:r>
            <a:endParaRPr kumimoji="1" lang="zh-CN" altLang="en-US" sz="1100" dirty="0">
              <a:solidFill>
                <a:srgbClr val="404040"/>
              </a:solidFill>
            </a:endParaRPr>
          </a:p>
          <a:p>
            <a:pPr>
              <a:lnSpc>
                <a:spcPct val="130000"/>
              </a:lnSpc>
            </a:pPr>
            <a:r>
              <a:rPr kumimoji="1" lang="zh-CN" altLang="en-US" sz="1100" b="1" dirty="0">
                <a:solidFill>
                  <a:srgbClr val="404040"/>
                </a:solidFill>
              </a:rPr>
              <a:t>产出效益：</a:t>
            </a:r>
            <a:r>
              <a:rPr kumimoji="1" lang="zh-CN" altLang="en-US" sz="1100" dirty="0">
                <a:solidFill>
                  <a:srgbClr val="404040"/>
                </a:solidFill>
              </a:rPr>
              <a:t>很低，目前只有曰本</a:t>
            </a:r>
            <a:r>
              <a:rPr kumimoji="1" lang="zh-CN" altLang="en-US" sz="1100" dirty="0" smtClean="0">
                <a:solidFill>
                  <a:srgbClr val="404040"/>
                </a:solidFill>
              </a:rPr>
              <a:t>的</a:t>
            </a:r>
            <a:r>
              <a:rPr kumimoji="1" lang="en-US" altLang="zh-CN" sz="1100" b="1" dirty="0" smtClean="0">
                <a:solidFill>
                  <a:srgbClr val="0087AA"/>
                </a:solidFill>
              </a:rPr>
              <a:t>1/4</a:t>
            </a:r>
            <a:r>
              <a:rPr kumimoji="1" lang="zh-CN" altLang="en-US" sz="1100" dirty="0" smtClean="0">
                <a:solidFill>
                  <a:srgbClr val="404040"/>
                </a:solidFill>
              </a:rPr>
              <a:t>。</a:t>
            </a:r>
            <a:endParaRPr kumimoji="1" lang="zh-CN" altLang="en-US" sz="1100" dirty="0">
              <a:solidFill>
                <a:srgbClr val="404040"/>
              </a:solidFill>
            </a:endParaRPr>
          </a:p>
          <a:p>
            <a:pPr>
              <a:lnSpc>
                <a:spcPct val="130000"/>
              </a:lnSpc>
            </a:pPr>
            <a:r>
              <a:rPr kumimoji="1" lang="zh-CN" altLang="en-US" sz="1100" b="1" dirty="0">
                <a:solidFill>
                  <a:srgbClr val="404040"/>
                </a:solidFill>
              </a:rPr>
              <a:t>成功率：</a:t>
            </a:r>
            <a:r>
              <a:rPr kumimoji="1" lang="zh-CN" altLang="en-US" sz="1100" dirty="0">
                <a:solidFill>
                  <a:srgbClr val="404040"/>
                </a:solidFill>
              </a:rPr>
              <a:t>美国硅谷的顶级孵化器的有</a:t>
            </a:r>
            <a:r>
              <a:rPr kumimoji="1" lang="en-US" altLang="zh-CN" sz="1100" b="1" dirty="0">
                <a:solidFill>
                  <a:srgbClr val="0087AA"/>
                </a:solidFill>
              </a:rPr>
              <a:t>15%</a:t>
            </a:r>
            <a:r>
              <a:rPr kumimoji="1" lang="zh-CN" altLang="en-US" sz="1100" dirty="0" smtClean="0">
                <a:solidFill>
                  <a:srgbClr val="404040"/>
                </a:solidFill>
              </a:rPr>
              <a:t>，</a:t>
            </a:r>
            <a:endParaRPr kumimoji="1" lang="en-US" altLang="zh-CN" sz="1100" dirty="0" smtClean="0">
              <a:solidFill>
                <a:srgbClr val="404040"/>
              </a:solidFill>
            </a:endParaRPr>
          </a:p>
          <a:p>
            <a:pPr>
              <a:lnSpc>
                <a:spcPct val="130000"/>
              </a:lnSpc>
            </a:pPr>
            <a:r>
              <a:rPr kumimoji="1" lang="en-US" altLang="zh-CN" sz="1100" dirty="0">
                <a:solidFill>
                  <a:srgbClr val="404040"/>
                </a:solidFill>
              </a:rPr>
              <a:t> </a:t>
            </a:r>
            <a:r>
              <a:rPr kumimoji="1" lang="en-US" altLang="zh-CN" sz="1100" dirty="0" smtClean="0">
                <a:solidFill>
                  <a:srgbClr val="404040"/>
                </a:solidFill>
              </a:rPr>
              <a:t>             </a:t>
            </a:r>
            <a:r>
              <a:rPr kumimoji="1" lang="zh-CN" altLang="en-US" sz="1100" dirty="0" smtClean="0">
                <a:solidFill>
                  <a:srgbClr val="404040"/>
                </a:solidFill>
              </a:rPr>
              <a:t>我国只有</a:t>
            </a:r>
            <a:r>
              <a:rPr kumimoji="1" lang="en-US" altLang="zh-CN" sz="1100" b="1" dirty="0">
                <a:solidFill>
                  <a:srgbClr val="0087AA"/>
                </a:solidFill>
              </a:rPr>
              <a:t>1%</a:t>
            </a:r>
            <a:r>
              <a:rPr kumimoji="1" lang="zh-CN" altLang="en-US" sz="1100" dirty="0">
                <a:solidFill>
                  <a:srgbClr val="404040"/>
                </a:solidFill>
              </a:rPr>
              <a:t>左右。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5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60" y="0"/>
            <a:ext cx="5463540" cy="5143500"/>
          </a:xfrm>
          <a:prstGeom prst="rect">
            <a:avLst/>
          </a:prstGeom>
        </p:spPr>
      </p:pic>
      <p:sp>
        <p:nvSpPr>
          <p:cNvPr id="1048602" name="矩形 11"/>
          <p:cNvSpPr/>
          <p:nvPr/>
        </p:nvSpPr>
        <p:spPr>
          <a:xfrm>
            <a:off x="429925" y="0"/>
            <a:ext cx="2120044" cy="1343608"/>
          </a:xfrm>
          <a:prstGeom prst="rect">
            <a:avLst/>
          </a:prstGeom>
          <a:solidFill>
            <a:srgbClr val="009F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9"/>
          <p:cNvSpPr txBox="1"/>
          <p:nvPr/>
        </p:nvSpPr>
        <p:spPr>
          <a:xfrm>
            <a:off x="546306" y="2145480"/>
            <a:ext cx="244627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b="1" dirty="0" smtClean="0">
                <a:solidFill>
                  <a:srgbClr val="404040"/>
                </a:solidFill>
              </a:rPr>
              <a:t>创新精神</a:t>
            </a:r>
            <a:endParaRPr kumimoji="1" lang="zh-CN" altLang="en-US" sz="1400" b="1" dirty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solidFill>
                  <a:srgbClr val="404040"/>
                </a:solidFill>
              </a:rPr>
              <a:t>敢于挑战，敢于尝试，敢于冒险，敢为天下先</a:t>
            </a:r>
          </a:p>
        </p:txBody>
      </p:sp>
      <p:sp>
        <p:nvSpPr>
          <p:cNvPr id="8" name="矩形 12"/>
          <p:cNvSpPr/>
          <p:nvPr/>
        </p:nvSpPr>
        <p:spPr>
          <a:xfrm>
            <a:off x="546306" y="326119"/>
            <a:ext cx="2003663" cy="972574"/>
          </a:xfrm>
          <a:prstGeom prst="rect">
            <a:avLst/>
          </a:prstGeom>
          <a:solidFill>
            <a:srgbClr val="009FC3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600" dirty="0" smtClean="0">
                <a:solidFill>
                  <a:srgbClr val="FFFFFF"/>
                </a:solidFill>
              </a:rPr>
              <a:t>第四部分</a:t>
            </a:r>
            <a:endParaRPr kumimoji="1" lang="en-US" altLang="zh-CN" sz="1600" dirty="0" smtClean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创新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60" y="0"/>
            <a:ext cx="5463540" cy="5143500"/>
          </a:xfrm>
          <a:prstGeom prst="rect">
            <a:avLst/>
          </a:prstGeom>
        </p:spPr>
      </p:pic>
      <p:sp>
        <p:nvSpPr>
          <p:cNvPr id="1048602" name="矩形 11"/>
          <p:cNvSpPr/>
          <p:nvPr/>
        </p:nvSpPr>
        <p:spPr>
          <a:xfrm>
            <a:off x="429925" y="0"/>
            <a:ext cx="2120044" cy="1343608"/>
          </a:xfrm>
          <a:prstGeom prst="rect">
            <a:avLst/>
          </a:prstGeom>
          <a:solidFill>
            <a:srgbClr val="009F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9"/>
          <p:cNvSpPr txBox="1"/>
          <p:nvPr/>
        </p:nvSpPr>
        <p:spPr>
          <a:xfrm>
            <a:off x="611621" y="2374080"/>
            <a:ext cx="244627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b="1" dirty="0" smtClean="0">
                <a:solidFill>
                  <a:srgbClr val="404040"/>
                </a:solidFill>
              </a:rPr>
              <a:t>创新环境</a:t>
            </a:r>
            <a:endParaRPr kumimoji="1" lang="zh-CN" altLang="en-US" sz="1400" b="1" dirty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 smtClean="0">
                <a:solidFill>
                  <a:srgbClr val="404040"/>
                </a:solidFill>
              </a:rPr>
              <a:t>容忍失败</a:t>
            </a:r>
            <a:endParaRPr kumimoji="1" lang="en-US" altLang="zh-CN" sz="1200" dirty="0" smtClean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 smtClean="0">
                <a:solidFill>
                  <a:srgbClr val="404040"/>
                </a:solidFill>
              </a:rPr>
              <a:t>尊重失败</a:t>
            </a:r>
            <a:endParaRPr kumimoji="1" lang="en-US" altLang="zh-CN" sz="1200" dirty="0" smtClean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 smtClean="0">
                <a:solidFill>
                  <a:srgbClr val="404040"/>
                </a:solidFill>
              </a:rPr>
              <a:t>敢于失败</a:t>
            </a:r>
            <a:endParaRPr kumimoji="1" lang="en-US" altLang="zh-CN" sz="1200" dirty="0" smtClean="0">
              <a:solidFill>
                <a:srgbClr val="404040"/>
              </a:solidFill>
            </a:endParaRPr>
          </a:p>
        </p:txBody>
      </p:sp>
      <p:sp>
        <p:nvSpPr>
          <p:cNvPr id="7" name="矩形 12"/>
          <p:cNvSpPr/>
          <p:nvPr/>
        </p:nvSpPr>
        <p:spPr>
          <a:xfrm>
            <a:off x="546306" y="326119"/>
            <a:ext cx="2003663" cy="972574"/>
          </a:xfrm>
          <a:prstGeom prst="rect">
            <a:avLst/>
          </a:prstGeom>
          <a:solidFill>
            <a:srgbClr val="009FC3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600" dirty="0" smtClean="0">
                <a:solidFill>
                  <a:srgbClr val="FFFFFF"/>
                </a:solidFill>
              </a:rPr>
              <a:t>第四部分</a:t>
            </a:r>
            <a:endParaRPr kumimoji="1" lang="en-US" altLang="zh-CN" sz="1600" dirty="0" smtClean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创新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五边形 1"/>
          <p:cNvSpPr/>
          <p:nvPr/>
        </p:nvSpPr>
        <p:spPr>
          <a:xfrm>
            <a:off x="-1" y="361566"/>
            <a:ext cx="7929064" cy="4420368"/>
          </a:xfrm>
          <a:prstGeom prst="homePlate">
            <a:avLst>
              <a:gd name="adj" fmla="val 44838"/>
            </a:avLst>
          </a:prstGeom>
          <a:solidFill>
            <a:srgbClr val="009FC3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48582" name="文本框 2"/>
          <p:cNvSpPr txBox="1"/>
          <p:nvPr/>
        </p:nvSpPr>
        <p:spPr>
          <a:xfrm>
            <a:off x="440996" y="1111245"/>
            <a:ext cx="792480" cy="417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rgbClr val="FFFFFF"/>
                </a:solidFill>
              </a:rPr>
              <a:t>目录</a:t>
            </a:r>
            <a:endParaRPr kumimoji="1" lang="zh-CN" altLang="en-US" sz="2400" b="1" dirty="0">
              <a:solidFill>
                <a:srgbClr val="FFFFFF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65689" y="1663809"/>
            <a:ext cx="4820126" cy="1815882"/>
            <a:chOff x="565689" y="1921191"/>
            <a:chExt cx="4820126" cy="1815882"/>
          </a:xfrm>
        </p:grpSpPr>
        <p:sp>
          <p:nvSpPr>
            <p:cNvPr id="1048583" name="文本框 3"/>
            <p:cNvSpPr txBox="1"/>
            <p:nvPr/>
          </p:nvSpPr>
          <p:spPr>
            <a:xfrm>
              <a:off x="565689" y="1921191"/>
              <a:ext cx="101373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zh-CN" altLang="en-US" sz="1400" dirty="0" smtClean="0">
                  <a:solidFill>
                    <a:srgbClr val="FFFFFF"/>
                  </a:solidFill>
                </a:rPr>
                <a:t>第一部分</a:t>
              </a:r>
            </a:p>
            <a:p>
              <a:pPr>
                <a:lnSpc>
                  <a:spcPct val="200000"/>
                </a:lnSpc>
              </a:pPr>
              <a:r>
                <a:rPr kumimoji="1" lang="zh-CN" altLang="en-US" sz="1400" dirty="0" smtClean="0">
                  <a:solidFill>
                    <a:srgbClr val="FFFFFF"/>
                  </a:solidFill>
                </a:rPr>
                <a:t>第二部分</a:t>
              </a:r>
            </a:p>
            <a:p>
              <a:pPr>
                <a:lnSpc>
                  <a:spcPct val="200000"/>
                </a:lnSpc>
              </a:pPr>
              <a:r>
                <a:rPr kumimoji="1" lang="zh-CN" altLang="en-US" sz="1400" dirty="0" smtClean="0">
                  <a:solidFill>
                    <a:srgbClr val="FFFFFF"/>
                  </a:solidFill>
                </a:rPr>
                <a:t>第三部分</a:t>
              </a:r>
              <a:endParaRPr kumimoji="1" lang="en-US" altLang="zh-CN" sz="1400" dirty="0" smtClean="0">
                <a:solidFill>
                  <a:srgbClr val="FFFFFF"/>
                </a:solidFill>
              </a:endParaRPr>
            </a:p>
            <a:p>
              <a:pPr>
                <a:lnSpc>
                  <a:spcPct val="200000"/>
                </a:lnSpc>
              </a:pPr>
              <a:r>
                <a:rPr kumimoji="1" lang="zh-CN" altLang="en-US" sz="1400" dirty="0" smtClean="0">
                  <a:solidFill>
                    <a:srgbClr val="FFFFFF"/>
                  </a:solidFill>
                </a:rPr>
                <a:t>第四部分</a:t>
              </a:r>
              <a:endParaRPr kumimoji="1" lang="en-US" altLang="zh-CN" sz="1400" dirty="0">
                <a:solidFill>
                  <a:srgbClr val="FFFFFF"/>
                </a:solidFill>
              </a:endParaRPr>
            </a:p>
          </p:txBody>
        </p:sp>
        <p:sp>
          <p:nvSpPr>
            <p:cNvPr id="1048584" name="矩形 6"/>
            <p:cNvSpPr/>
            <p:nvPr/>
          </p:nvSpPr>
          <p:spPr>
            <a:xfrm>
              <a:off x="1672064" y="1921191"/>
              <a:ext cx="3713751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400" dirty="0" smtClean="0">
                  <a:solidFill>
                    <a:schemeClr val="bg1"/>
                  </a:solidFill>
                </a:rPr>
                <a:t>文字</a:t>
              </a:r>
              <a:endParaRPr lang="en-US" altLang="zh-CN" sz="1400" dirty="0" smtClean="0">
                <a:solidFill>
                  <a:schemeClr val="bg1"/>
                </a:solidFill>
              </a:endParaRPr>
            </a:p>
            <a:p>
              <a:pPr>
                <a:lnSpc>
                  <a:spcPct val="200000"/>
                </a:lnSpc>
              </a:pPr>
              <a:r>
                <a:rPr kumimoji="1" lang="zh-CN" altLang="en-US" sz="1400" dirty="0" smtClean="0">
                  <a:solidFill>
                    <a:srgbClr val="FFFFFF"/>
                  </a:solidFill>
                </a:rPr>
                <a:t>教育</a:t>
              </a:r>
              <a:endParaRPr kumimoji="1" lang="en-US" altLang="zh-CN" sz="1400" dirty="0" smtClean="0">
                <a:solidFill>
                  <a:srgbClr val="FFFFFF"/>
                </a:solidFill>
              </a:endParaRPr>
            </a:p>
            <a:p>
              <a:pPr>
                <a:lnSpc>
                  <a:spcPct val="200000"/>
                </a:lnSpc>
              </a:pPr>
              <a:r>
                <a:rPr kumimoji="1" lang="zh-CN" altLang="en-US" sz="1400" dirty="0" smtClean="0">
                  <a:solidFill>
                    <a:srgbClr val="FFFFFF"/>
                  </a:solidFill>
                </a:rPr>
                <a:t>大数据</a:t>
              </a:r>
            </a:p>
            <a:p>
              <a:pPr lvl="0">
                <a:lnSpc>
                  <a:spcPct val="200000"/>
                </a:lnSpc>
              </a:pPr>
              <a:r>
                <a:rPr kumimoji="1" lang="zh-CN" altLang="en-US" sz="1400" dirty="0" smtClean="0">
                  <a:solidFill>
                    <a:srgbClr val="FFFFFF"/>
                  </a:solidFill>
                </a:rPr>
                <a:t>创新</a:t>
              </a:r>
              <a:endParaRPr kumimoji="1" lang="en-US" altLang="zh-CN" sz="14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60" y="0"/>
            <a:ext cx="5463540" cy="5143500"/>
          </a:xfrm>
          <a:prstGeom prst="rect">
            <a:avLst/>
          </a:prstGeom>
        </p:spPr>
      </p:pic>
      <p:sp>
        <p:nvSpPr>
          <p:cNvPr id="1048602" name="矩形 11"/>
          <p:cNvSpPr/>
          <p:nvPr/>
        </p:nvSpPr>
        <p:spPr>
          <a:xfrm>
            <a:off x="429925" y="0"/>
            <a:ext cx="2120044" cy="1343608"/>
          </a:xfrm>
          <a:prstGeom prst="rect">
            <a:avLst/>
          </a:prstGeom>
          <a:solidFill>
            <a:srgbClr val="009F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9"/>
          <p:cNvSpPr txBox="1"/>
          <p:nvPr/>
        </p:nvSpPr>
        <p:spPr>
          <a:xfrm>
            <a:off x="546305" y="2145480"/>
            <a:ext cx="257096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b="1" dirty="0" smtClean="0">
                <a:solidFill>
                  <a:srgbClr val="404040"/>
                </a:solidFill>
              </a:rPr>
              <a:t>创新过程</a:t>
            </a:r>
            <a:endParaRPr kumimoji="1" lang="zh-CN" altLang="en-US" sz="1400" b="1" dirty="0">
              <a:solidFill>
                <a:srgbClr val="404040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dirty="0" smtClean="0">
                <a:solidFill>
                  <a:srgbClr val="404040"/>
                </a:solidFill>
              </a:rPr>
              <a:t>创客的成长过程，</a:t>
            </a:r>
            <a:endParaRPr kumimoji="1" lang="en-US" altLang="zh-CN" sz="1200" dirty="0" smtClean="0">
              <a:solidFill>
                <a:srgbClr val="404040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dirty="0" smtClean="0">
                <a:solidFill>
                  <a:srgbClr val="404040"/>
                </a:solidFill>
              </a:rPr>
              <a:t>资金的增值过程，</a:t>
            </a:r>
            <a:endParaRPr kumimoji="1" lang="en-US" altLang="zh-CN" sz="1200" dirty="0" smtClean="0">
              <a:solidFill>
                <a:srgbClr val="404040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dirty="0" smtClean="0">
                <a:solidFill>
                  <a:srgbClr val="404040"/>
                </a:solidFill>
              </a:rPr>
              <a:t>项目的成熟过程，</a:t>
            </a:r>
            <a:endParaRPr kumimoji="1" lang="en-US" altLang="zh-CN" sz="1200" dirty="0" smtClean="0">
              <a:solidFill>
                <a:srgbClr val="404040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dirty="0" smtClean="0">
                <a:solidFill>
                  <a:srgbClr val="404040"/>
                </a:solidFill>
              </a:rPr>
              <a:t>企业的发展过程，</a:t>
            </a:r>
            <a:endParaRPr kumimoji="1" lang="en-US" altLang="zh-CN" sz="1200" dirty="0" smtClean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 smtClean="0">
                <a:solidFill>
                  <a:srgbClr val="404040"/>
                </a:solidFill>
              </a:rPr>
              <a:t>使整个创新过程达到一个良性循环。</a:t>
            </a:r>
            <a:endParaRPr kumimoji="1" lang="zh-CN" altLang="en-US" sz="1200" dirty="0">
              <a:solidFill>
                <a:srgbClr val="404040"/>
              </a:solidFill>
            </a:endParaRPr>
          </a:p>
        </p:txBody>
      </p:sp>
      <p:sp>
        <p:nvSpPr>
          <p:cNvPr id="7" name="矩形 12"/>
          <p:cNvSpPr/>
          <p:nvPr/>
        </p:nvSpPr>
        <p:spPr>
          <a:xfrm>
            <a:off x="546306" y="326119"/>
            <a:ext cx="2003663" cy="972574"/>
          </a:xfrm>
          <a:prstGeom prst="rect">
            <a:avLst/>
          </a:prstGeom>
          <a:solidFill>
            <a:srgbClr val="009FC3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600" dirty="0" smtClean="0">
                <a:solidFill>
                  <a:srgbClr val="FFFFFF"/>
                </a:solidFill>
              </a:rPr>
              <a:t>第四部分</a:t>
            </a:r>
            <a:endParaRPr kumimoji="1" lang="en-US" altLang="zh-CN" sz="1600" dirty="0" smtClean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创新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4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60" y="0"/>
            <a:ext cx="5463540" cy="5143500"/>
          </a:xfrm>
          <a:prstGeom prst="rect">
            <a:avLst/>
          </a:prstGeom>
        </p:spPr>
      </p:pic>
      <p:sp>
        <p:nvSpPr>
          <p:cNvPr id="1048602" name="矩形 11"/>
          <p:cNvSpPr/>
          <p:nvPr/>
        </p:nvSpPr>
        <p:spPr>
          <a:xfrm>
            <a:off x="429925" y="0"/>
            <a:ext cx="2120044" cy="1343608"/>
          </a:xfrm>
          <a:prstGeom prst="rect">
            <a:avLst/>
          </a:prstGeom>
          <a:solidFill>
            <a:srgbClr val="009F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48603" name="矩形 12"/>
          <p:cNvSpPr/>
          <p:nvPr/>
        </p:nvSpPr>
        <p:spPr>
          <a:xfrm>
            <a:off x="546307" y="326119"/>
            <a:ext cx="2003662" cy="972574"/>
          </a:xfrm>
          <a:prstGeom prst="rect">
            <a:avLst/>
          </a:prstGeom>
          <a:solidFill>
            <a:srgbClr val="009FC3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600" dirty="0">
                <a:solidFill>
                  <a:srgbClr val="FFFFFF"/>
                </a:solidFill>
              </a:rPr>
              <a:t>第四部分</a:t>
            </a:r>
            <a:endParaRPr kumimoji="1" lang="en-US" altLang="zh-CN" sz="1600" dirty="0" smtClean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创新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24" name="文本框 29"/>
          <p:cNvSpPr txBox="1"/>
          <p:nvPr/>
        </p:nvSpPr>
        <p:spPr>
          <a:xfrm>
            <a:off x="546307" y="2145480"/>
            <a:ext cx="200366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b="1" dirty="0" smtClean="0">
                <a:solidFill>
                  <a:srgbClr val="404040"/>
                </a:solidFill>
              </a:rPr>
              <a:t>创新生态体系</a:t>
            </a:r>
            <a:endParaRPr kumimoji="1" lang="en-US" altLang="zh-CN" sz="1400" b="1" dirty="0" smtClean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 smtClean="0">
                <a:solidFill>
                  <a:srgbClr val="404040"/>
                </a:solidFill>
              </a:rPr>
              <a:t>硬件</a:t>
            </a:r>
            <a:endParaRPr kumimoji="1" lang="en-US" altLang="zh-CN" sz="1200" dirty="0" smtClean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 smtClean="0">
                <a:solidFill>
                  <a:srgbClr val="404040"/>
                </a:solidFill>
              </a:rPr>
              <a:t>软件</a:t>
            </a:r>
            <a:endParaRPr kumimoji="1" lang="en-US" altLang="zh-CN" sz="1200" dirty="0" smtClean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 smtClean="0">
                <a:solidFill>
                  <a:srgbClr val="404040"/>
                </a:solidFill>
              </a:rPr>
              <a:t>商业模式</a:t>
            </a:r>
            <a:endParaRPr kumimoji="1" lang="en-US" altLang="zh-CN" sz="1200" dirty="0" smtClean="0">
              <a:solidFill>
                <a:srgbClr val="40404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9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0" name="五边形 2"/>
          <p:cNvSpPr/>
          <p:nvPr/>
        </p:nvSpPr>
        <p:spPr>
          <a:xfrm>
            <a:off x="-1" y="0"/>
            <a:ext cx="5997511" cy="5143500"/>
          </a:xfrm>
          <a:prstGeom prst="homePlate">
            <a:avLst>
              <a:gd name="adj" fmla="val 20895"/>
            </a:avLst>
          </a:prstGeom>
          <a:solidFill>
            <a:srgbClr val="009FC3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48751" name="文本框 12"/>
          <p:cNvSpPr txBox="1"/>
          <p:nvPr/>
        </p:nvSpPr>
        <p:spPr>
          <a:xfrm>
            <a:off x="440996" y="1339948"/>
            <a:ext cx="4692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800" b="1" dirty="0" smtClean="0">
                <a:solidFill>
                  <a:srgbClr val="FFFFFF"/>
                </a:solidFill>
              </a:rPr>
              <a:t>THANK</a:t>
            </a:r>
            <a:r>
              <a:rPr kumimoji="1" lang="zh-CN" altLang="en-US" sz="4800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4800" b="1" dirty="0" smtClean="0">
                <a:solidFill>
                  <a:srgbClr val="FFFFFF"/>
                </a:solidFill>
              </a:rPr>
              <a:t>YOU!</a:t>
            </a:r>
          </a:p>
          <a:p>
            <a:r>
              <a:rPr kumimoji="1" lang="zh-CN" altLang="en-US" sz="4800" b="1" dirty="0" smtClean="0">
                <a:solidFill>
                  <a:srgbClr val="FFFFFF"/>
                </a:solidFill>
              </a:rPr>
              <a:t>非常感谢！</a:t>
            </a:r>
            <a:endParaRPr kumimoji="1" lang="en-US" altLang="zh-CN" sz="4800" b="1" dirty="0" smtClean="0">
              <a:solidFill>
                <a:srgbClr val="FFFFFF"/>
              </a:solidFill>
            </a:endParaRPr>
          </a:p>
        </p:txBody>
      </p:sp>
      <p:sp>
        <p:nvSpPr>
          <p:cNvPr id="6" name="文本框 13"/>
          <p:cNvSpPr txBox="1"/>
          <p:nvPr/>
        </p:nvSpPr>
        <p:spPr>
          <a:xfrm>
            <a:off x="1817710" y="3648556"/>
            <a:ext cx="2660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FFFFFF"/>
                </a:solidFill>
              </a:rPr>
              <a:t>Email</a:t>
            </a:r>
            <a:r>
              <a:rPr kumimoji="1" lang="zh-CN" altLang="en-US" dirty="0" smtClean="0">
                <a:solidFill>
                  <a:srgbClr val="FFFFFF"/>
                </a:solidFill>
              </a:rPr>
              <a:t>：</a:t>
            </a:r>
            <a:r>
              <a:rPr kumimoji="1" lang="en-US" altLang="zh-CN" dirty="0" smtClean="0">
                <a:solidFill>
                  <a:srgbClr val="FFFFFF"/>
                </a:solidFill>
              </a:rPr>
              <a:t>ftan@ucdl.cn</a:t>
            </a:r>
          </a:p>
          <a:p>
            <a:r>
              <a:rPr kumimoji="1" lang="en-US" altLang="zh-CN" dirty="0" smtClean="0">
                <a:solidFill>
                  <a:srgbClr val="FFFFFF"/>
                </a:solidFill>
              </a:rPr>
              <a:t>Phone: 18201213117</a:t>
            </a:r>
          </a:p>
          <a:p>
            <a:r>
              <a:rPr kumimoji="1" lang="en-US" altLang="zh-CN" dirty="0" smtClean="0">
                <a:solidFill>
                  <a:srgbClr val="FFFFFF"/>
                </a:solidFill>
              </a:rPr>
              <a:t>        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7" y="264989"/>
            <a:ext cx="723941" cy="51934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7" y="264989"/>
            <a:ext cx="723941" cy="519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五边形 1"/>
          <p:cNvSpPr/>
          <p:nvPr/>
        </p:nvSpPr>
        <p:spPr>
          <a:xfrm>
            <a:off x="-2" y="0"/>
            <a:ext cx="9144001" cy="5143500"/>
          </a:xfrm>
          <a:prstGeom prst="homePlate">
            <a:avLst>
              <a:gd name="adj" fmla="val 0"/>
            </a:avLst>
          </a:prstGeom>
          <a:solidFill>
            <a:srgbClr val="009FC3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48600" name="矩形 3"/>
          <p:cNvSpPr/>
          <p:nvPr/>
        </p:nvSpPr>
        <p:spPr>
          <a:xfrm>
            <a:off x="3889766" y="2079933"/>
            <a:ext cx="13644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</a:rPr>
              <a:t>第一部分</a:t>
            </a:r>
            <a:endParaRPr lang="zh-CN" altLang="en-US" sz="2000" spc="300" dirty="0">
              <a:solidFill>
                <a:schemeClr val="bg1"/>
              </a:solidFill>
            </a:endParaRPr>
          </a:p>
        </p:txBody>
      </p:sp>
      <p:sp>
        <p:nvSpPr>
          <p:cNvPr id="1048601" name="矩形 4"/>
          <p:cNvSpPr/>
          <p:nvPr/>
        </p:nvSpPr>
        <p:spPr>
          <a:xfrm>
            <a:off x="4171896" y="245762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</a:rPr>
              <a:t>文字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74" y="0"/>
            <a:ext cx="5465826" cy="5143500"/>
          </a:xfrm>
          <a:prstGeom prst="rect">
            <a:avLst/>
          </a:prstGeom>
        </p:spPr>
      </p:pic>
      <p:sp>
        <p:nvSpPr>
          <p:cNvPr id="1048602" name="矩形 11"/>
          <p:cNvSpPr/>
          <p:nvPr/>
        </p:nvSpPr>
        <p:spPr>
          <a:xfrm>
            <a:off x="429925" y="0"/>
            <a:ext cx="2120044" cy="1343608"/>
          </a:xfrm>
          <a:prstGeom prst="rect">
            <a:avLst/>
          </a:prstGeom>
          <a:solidFill>
            <a:srgbClr val="009F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9"/>
          <p:cNvSpPr txBox="1"/>
          <p:nvPr/>
        </p:nvSpPr>
        <p:spPr>
          <a:xfrm>
            <a:off x="429925" y="1677013"/>
            <a:ext cx="2526078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b="1" dirty="0">
                <a:solidFill>
                  <a:srgbClr val="404040"/>
                </a:solidFill>
              </a:rPr>
              <a:t>人类智慧的综合能力，</a:t>
            </a:r>
            <a:endParaRPr kumimoji="1" lang="en-US" altLang="zh-CN" sz="1400" b="1" dirty="0" smtClean="0">
              <a:solidFill>
                <a:srgbClr val="404040"/>
              </a:solidFill>
            </a:endParaRPr>
          </a:p>
          <a:p>
            <a:pPr>
              <a:lnSpc>
                <a:spcPct val="130000"/>
              </a:lnSpc>
            </a:pPr>
            <a:r>
              <a:rPr kumimoji="1" lang="zh-CN" altLang="en-US" sz="1200" dirty="0">
                <a:solidFill>
                  <a:srgbClr val="404040"/>
                </a:solidFill>
              </a:rPr>
              <a:t>包含有：感知、知识、记忆、理解、联想、逻辑、辨别、计算、分析、判断、决定等多种能力。</a:t>
            </a:r>
          </a:p>
        </p:txBody>
      </p:sp>
      <p:sp>
        <p:nvSpPr>
          <p:cNvPr id="8" name="矩形 12"/>
          <p:cNvSpPr/>
          <p:nvPr/>
        </p:nvSpPr>
        <p:spPr>
          <a:xfrm>
            <a:off x="546306" y="326119"/>
            <a:ext cx="2003663" cy="972574"/>
          </a:xfrm>
          <a:prstGeom prst="rect">
            <a:avLst/>
          </a:prstGeom>
          <a:solidFill>
            <a:srgbClr val="009FC3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600" dirty="0" smtClean="0">
                <a:solidFill>
                  <a:srgbClr val="FFFFFF"/>
                </a:solidFill>
              </a:rPr>
              <a:t>第一部分</a:t>
            </a:r>
            <a:endParaRPr kumimoji="1" lang="en-US" altLang="zh-CN" sz="1600" dirty="0" smtClean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文字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  <p:sp>
        <p:nvSpPr>
          <p:cNvPr id="7" name="文本框 29"/>
          <p:cNvSpPr txBox="1"/>
          <p:nvPr/>
        </p:nvSpPr>
        <p:spPr>
          <a:xfrm>
            <a:off x="429925" y="3146114"/>
            <a:ext cx="2526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200" dirty="0" smtClean="0">
                <a:solidFill>
                  <a:srgbClr val="404040"/>
                </a:solidFill>
              </a:rPr>
              <a:t>中文（象形字），西语（字母拼写）</a:t>
            </a:r>
            <a:endParaRPr kumimoji="1" lang="en-US" altLang="zh-CN" sz="1200" dirty="0" smtClean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 smtClean="0">
                <a:solidFill>
                  <a:srgbClr val="404040"/>
                </a:solidFill>
              </a:rPr>
              <a:t>成语，说文解字，读书人的差别</a:t>
            </a:r>
            <a:endParaRPr kumimoji="1" lang="en-US" altLang="zh-CN" sz="1200" dirty="0" smtClean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 smtClean="0">
                <a:solidFill>
                  <a:srgbClr val="404040"/>
                </a:solidFill>
              </a:rPr>
              <a:t>“方便”</a:t>
            </a:r>
            <a:r>
              <a:rPr kumimoji="1" lang="zh-CN" altLang="en-US" sz="1200" dirty="0" smtClean="0">
                <a:solidFill>
                  <a:srgbClr val="404040"/>
                </a:solidFill>
              </a:rPr>
              <a:t>的故事</a:t>
            </a:r>
            <a:endParaRPr kumimoji="1" lang="en-US" altLang="zh-CN" sz="1200" dirty="0" smtClean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 smtClean="0">
                <a:solidFill>
                  <a:srgbClr val="404040"/>
                </a:solidFill>
              </a:rPr>
              <a:t>创新世界里知识的价值</a:t>
            </a:r>
            <a:endParaRPr kumimoji="1" lang="zh-CN" altLang="en-US" sz="12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矩形 11"/>
          <p:cNvSpPr/>
          <p:nvPr/>
        </p:nvSpPr>
        <p:spPr>
          <a:xfrm>
            <a:off x="429925" y="0"/>
            <a:ext cx="2120044" cy="1343608"/>
          </a:xfrm>
          <a:prstGeom prst="rect">
            <a:avLst/>
          </a:prstGeom>
          <a:solidFill>
            <a:srgbClr val="009F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9"/>
          <p:cNvSpPr txBox="1"/>
          <p:nvPr/>
        </p:nvSpPr>
        <p:spPr>
          <a:xfrm>
            <a:off x="429925" y="2151284"/>
            <a:ext cx="33071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200" b="1" dirty="0" smtClean="0">
                <a:solidFill>
                  <a:srgbClr val="404040"/>
                </a:solidFill>
              </a:rPr>
              <a:t>文字的过去</a:t>
            </a:r>
            <a:endParaRPr kumimoji="1" lang="en-US" altLang="zh-CN" sz="1200" b="1" dirty="0" smtClean="0">
              <a:solidFill>
                <a:srgbClr val="404040"/>
              </a:solidFill>
            </a:endParaRPr>
          </a:p>
          <a:p>
            <a:endParaRPr kumimoji="1" lang="en-US" altLang="zh-CN" sz="1200" dirty="0" smtClean="0">
              <a:solidFill>
                <a:srgbClr val="404040"/>
              </a:solidFill>
            </a:endParaRPr>
          </a:p>
          <a:p>
            <a:r>
              <a:rPr kumimoji="1" lang="zh-CN" altLang="en-US" sz="1200" dirty="0" smtClean="0">
                <a:solidFill>
                  <a:srgbClr val="404040"/>
                </a:solidFill>
              </a:rPr>
              <a:t>中文文字精练含义深刻，适合贵重的文字载体</a:t>
            </a:r>
            <a:endParaRPr kumimoji="1" lang="zh-CN" altLang="en-US" sz="1200" dirty="0">
              <a:solidFill>
                <a:srgbClr val="404040"/>
              </a:solidFill>
            </a:endParaRPr>
          </a:p>
          <a:p>
            <a:endParaRPr kumimoji="1" lang="zh-CN" altLang="en-US" sz="1200" dirty="0">
              <a:solidFill>
                <a:srgbClr val="404040"/>
              </a:solidFill>
            </a:endParaRPr>
          </a:p>
          <a:p>
            <a:r>
              <a:rPr kumimoji="1" lang="zh-CN" altLang="en-US" sz="1200" b="1" dirty="0" smtClean="0">
                <a:solidFill>
                  <a:srgbClr val="404040"/>
                </a:solidFill>
              </a:rPr>
              <a:t>文化的未来</a:t>
            </a:r>
            <a:endParaRPr kumimoji="1" lang="en-US" altLang="zh-CN" sz="1200" b="1" dirty="0" smtClean="0">
              <a:solidFill>
                <a:srgbClr val="404040"/>
              </a:solidFill>
            </a:endParaRPr>
          </a:p>
          <a:p>
            <a:endParaRPr kumimoji="1" lang="en-US" altLang="zh-CN" sz="1200" b="1" dirty="0">
              <a:solidFill>
                <a:srgbClr val="404040"/>
              </a:solidFill>
            </a:endParaRPr>
          </a:p>
          <a:p>
            <a:r>
              <a:rPr kumimoji="1" lang="zh-CN" altLang="en-US" sz="1200" dirty="0" smtClean="0">
                <a:solidFill>
                  <a:srgbClr val="404040"/>
                </a:solidFill>
              </a:rPr>
              <a:t>文字是文化的载体，传播中华文化，打造文化软实力</a:t>
            </a:r>
            <a:endParaRPr kumimoji="1" lang="en-US" altLang="zh-CN" sz="1200" dirty="0" smtClean="0">
              <a:solidFill>
                <a:srgbClr val="404040"/>
              </a:solidFill>
            </a:endParaRPr>
          </a:p>
          <a:p>
            <a:endParaRPr kumimoji="1" lang="en-US" altLang="zh-CN" sz="1200" dirty="0">
              <a:solidFill>
                <a:srgbClr val="404040"/>
              </a:solidFill>
            </a:endParaRPr>
          </a:p>
          <a:p>
            <a:r>
              <a:rPr kumimoji="1" lang="zh-CN" altLang="en-US" sz="1200" b="1" dirty="0" smtClean="0">
                <a:solidFill>
                  <a:srgbClr val="404040"/>
                </a:solidFill>
              </a:rPr>
              <a:t>创新中文学习</a:t>
            </a:r>
            <a:endParaRPr kumimoji="1" lang="en-US" altLang="zh-CN" sz="1200" b="1" dirty="0">
              <a:solidFill>
                <a:srgbClr val="404040"/>
              </a:solidFill>
            </a:endParaRPr>
          </a:p>
          <a:p>
            <a:endParaRPr kumimoji="1" lang="en-US" altLang="zh-CN" sz="1200" dirty="0">
              <a:solidFill>
                <a:srgbClr val="404040"/>
              </a:solidFill>
            </a:endParaRPr>
          </a:p>
          <a:p>
            <a:r>
              <a:rPr kumimoji="1" lang="zh-CN" altLang="en-US" sz="1200" dirty="0" smtClean="0">
                <a:solidFill>
                  <a:srgbClr val="404040"/>
                </a:solidFill>
              </a:rPr>
              <a:t>创新学习中文的方式方法，使之更便捷，更容易</a:t>
            </a:r>
            <a:endParaRPr kumimoji="1" lang="zh-CN" altLang="en-US" sz="1200" dirty="0">
              <a:solidFill>
                <a:srgbClr val="40404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4532" y="676656"/>
            <a:ext cx="2837137" cy="341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7102" y="555229"/>
            <a:ext cx="1652265" cy="385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12"/>
          <p:cNvSpPr/>
          <p:nvPr/>
        </p:nvSpPr>
        <p:spPr>
          <a:xfrm>
            <a:off x="546306" y="326119"/>
            <a:ext cx="2003663" cy="972574"/>
          </a:xfrm>
          <a:prstGeom prst="rect">
            <a:avLst/>
          </a:prstGeom>
          <a:solidFill>
            <a:srgbClr val="009FC3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600" dirty="0" smtClean="0">
                <a:solidFill>
                  <a:srgbClr val="FFFFFF"/>
                </a:solidFill>
              </a:rPr>
              <a:t>第一部分</a:t>
            </a:r>
            <a:endParaRPr kumimoji="1" lang="en-US" altLang="zh-CN" sz="1600" dirty="0" smtClean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文字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五边形 1"/>
          <p:cNvSpPr/>
          <p:nvPr/>
        </p:nvSpPr>
        <p:spPr>
          <a:xfrm>
            <a:off x="-2" y="0"/>
            <a:ext cx="9144001" cy="5143500"/>
          </a:xfrm>
          <a:prstGeom prst="homePlate">
            <a:avLst>
              <a:gd name="adj" fmla="val 0"/>
            </a:avLst>
          </a:prstGeom>
          <a:solidFill>
            <a:srgbClr val="009FC3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48600" name="矩形 3"/>
          <p:cNvSpPr/>
          <p:nvPr/>
        </p:nvSpPr>
        <p:spPr>
          <a:xfrm>
            <a:off x="3876140" y="2079933"/>
            <a:ext cx="13917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</a:rPr>
              <a:t>第二部分</a:t>
            </a:r>
            <a:endParaRPr lang="zh-CN" altLang="en-US" sz="2000" spc="300" dirty="0">
              <a:solidFill>
                <a:schemeClr val="bg1"/>
              </a:solidFill>
            </a:endParaRPr>
          </a:p>
        </p:txBody>
      </p:sp>
      <p:sp>
        <p:nvSpPr>
          <p:cNvPr id="1048601" name="矩形 4"/>
          <p:cNvSpPr/>
          <p:nvPr/>
        </p:nvSpPr>
        <p:spPr>
          <a:xfrm>
            <a:off x="4171895" y="245762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</a:rPr>
              <a:t>教育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矩形 11"/>
          <p:cNvSpPr/>
          <p:nvPr/>
        </p:nvSpPr>
        <p:spPr>
          <a:xfrm>
            <a:off x="429925" y="0"/>
            <a:ext cx="2120044" cy="1343608"/>
          </a:xfrm>
          <a:prstGeom prst="rect">
            <a:avLst/>
          </a:prstGeom>
          <a:solidFill>
            <a:srgbClr val="009F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9"/>
          <p:cNvSpPr txBox="1"/>
          <p:nvPr/>
        </p:nvSpPr>
        <p:spPr>
          <a:xfrm>
            <a:off x="546306" y="3220941"/>
            <a:ext cx="2446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b="1" dirty="0" smtClean="0">
                <a:solidFill>
                  <a:srgbClr val="404040"/>
                </a:solidFill>
              </a:rPr>
              <a:t>启发教育</a:t>
            </a:r>
            <a:endParaRPr kumimoji="1" lang="en-US" altLang="zh-CN" sz="1400" b="1" dirty="0" smtClean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400" b="1" dirty="0" smtClean="0">
                <a:solidFill>
                  <a:srgbClr val="404040"/>
                </a:solidFill>
              </a:rPr>
              <a:t>E</a:t>
            </a:r>
            <a:r>
              <a:rPr kumimoji="1" lang="en-US" altLang="zh-CN" sz="1400" b="1" dirty="0">
                <a:solidFill>
                  <a:srgbClr val="404040"/>
                </a:solidFill>
              </a:rPr>
              <a:t>= mc</a:t>
            </a:r>
            <a:r>
              <a:rPr kumimoji="1" lang="en-US" altLang="zh-CN" sz="1400" b="1" baseline="30000" dirty="0">
                <a:solidFill>
                  <a:srgbClr val="404040"/>
                </a:solidFill>
              </a:rPr>
              <a:t>2</a:t>
            </a:r>
            <a:r>
              <a:rPr kumimoji="1" lang="zh-CN" altLang="en-US" sz="1400" b="1" dirty="0">
                <a:solidFill>
                  <a:srgbClr val="404040"/>
                </a:solidFill>
              </a:rPr>
              <a:t>，您能想到什么？</a:t>
            </a: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solidFill>
                  <a:srgbClr val="404040"/>
                </a:solidFill>
              </a:rPr>
              <a:t>科学，哲学，神学，物理，化学，能源，气功，科幻</a:t>
            </a:r>
            <a:r>
              <a:rPr kumimoji="1" lang="en-US" altLang="zh-CN" sz="1200" dirty="0">
                <a:solidFill>
                  <a:srgbClr val="404040"/>
                </a:solidFill>
              </a:rPr>
              <a:t>, </a:t>
            </a:r>
            <a:r>
              <a:rPr kumimoji="1" lang="zh-CN" altLang="en-US" sz="1200" dirty="0">
                <a:solidFill>
                  <a:srgbClr val="404040"/>
                </a:solidFill>
              </a:rPr>
              <a:t>电影，航天，宇宙起源，和人类未来？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0459" y="671804"/>
            <a:ext cx="5466245" cy="364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12"/>
          <p:cNvSpPr/>
          <p:nvPr/>
        </p:nvSpPr>
        <p:spPr>
          <a:xfrm>
            <a:off x="546306" y="326119"/>
            <a:ext cx="2003663" cy="972574"/>
          </a:xfrm>
          <a:prstGeom prst="rect">
            <a:avLst/>
          </a:prstGeom>
          <a:solidFill>
            <a:srgbClr val="009FC3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600" dirty="0" smtClean="0">
                <a:solidFill>
                  <a:srgbClr val="FFFFFF"/>
                </a:solidFill>
              </a:rPr>
              <a:t>第二部分</a:t>
            </a:r>
            <a:endParaRPr kumimoji="1" lang="en-US" altLang="zh-CN" sz="1600" dirty="0" smtClean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教育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  <p:sp>
        <p:nvSpPr>
          <p:cNvPr id="9" name="文本框 29"/>
          <p:cNvSpPr txBox="1"/>
          <p:nvPr/>
        </p:nvSpPr>
        <p:spPr>
          <a:xfrm>
            <a:off x="488990" y="1786135"/>
            <a:ext cx="2928418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400" b="1" dirty="0" smtClean="0">
                <a:solidFill>
                  <a:srgbClr val="404040"/>
                </a:solidFill>
              </a:rPr>
              <a:t>应试教育</a:t>
            </a:r>
            <a:endParaRPr kumimoji="1" lang="en-US" altLang="zh-CN" sz="1400" b="1" dirty="0" smtClean="0">
              <a:solidFill>
                <a:srgbClr val="404040"/>
              </a:solidFill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dirty="0" smtClean="0">
                <a:solidFill>
                  <a:srgbClr val="404040"/>
                </a:solidFill>
              </a:rPr>
              <a:t>死记硬背，标准答案</a:t>
            </a:r>
          </a:p>
        </p:txBody>
      </p:sp>
      <p:sp>
        <p:nvSpPr>
          <p:cNvPr id="11" name="文本框 29"/>
          <p:cNvSpPr txBox="1"/>
          <p:nvPr/>
        </p:nvSpPr>
        <p:spPr>
          <a:xfrm>
            <a:off x="488990" y="2489501"/>
            <a:ext cx="3156030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400" b="1" dirty="0" smtClean="0">
                <a:solidFill>
                  <a:srgbClr val="404040"/>
                </a:solidFill>
              </a:rPr>
              <a:t>创新教育</a:t>
            </a:r>
            <a:endParaRPr kumimoji="1" lang="en-US" altLang="zh-CN" sz="1400" b="1" dirty="0" smtClean="0">
              <a:solidFill>
                <a:srgbClr val="404040"/>
              </a:solidFill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 dirty="0" smtClean="0">
                <a:solidFill>
                  <a:srgbClr val="404040"/>
                </a:solidFill>
              </a:rPr>
              <a:t>项目与选择，无标准答案，甚至无答案</a:t>
            </a:r>
          </a:p>
        </p:txBody>
      </p:sp>
    </p:spTree>
    <p:extLst>
      <p:ext uri="{BB962C8B-B14F-4D97-AF65-F5344CB8AC3E}">
        <p14:creationId xmlns:p14="http://schemas.microsoft.com/office/powerpoint/2010/main" val="25304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60" y="0"/>
            <a:ext cx="5463540" cy="5143500"/>
          </a:xfrm>
          <a:prstGeom prst="rect">
            <a:avLst/>
          </a:prstGeom>
        </p:spPr>
      </p:pic>
      <p:sp>
        <p:nvSpPr>
          <p:cNvPr id="1048602" name="矩形 11"/>
          <p:cNvSpPr/>
          <p:nvPr/>
        </p:nvSpPr>
        <p:spPr>
          <a:xfrm>
            <a:off x="429925" y="0"/>
            <a:ext cx="2120044" cy="1343608"/>
          </a:xfrm>
          <a:prstGeom prst="rect">
            <a:avLst/>
          </a:prstGeom>
          <a:solidFill>
            <a:srgbClr val="009F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48603" name="矩形 12"/>
          <p:cNvSpPr/>
          <p:nvPr/>
        </p:nvSpPr>
        <p:spPr>
          <a:xfrm>
            <a:off x="546306" y="326119"/>
            <a:ext cx="1756319" cy="972574"/>
          </a:xfrm>
          <a:prstGeom prst="rect">
            <a:avLst/>
          </a:prstGeom>
          <a:solidFill>
            <a:srgbClr val="009FC3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600" dirty="0" smtClean="0">
                <a:solidFill>
                  <a:srgbClr val="FFFFFF"/>
                </a:solidFill>
              </a:rPr>
              <a:t>第二部分</a:t>
            </a:r>
            <a:endParaRPr kumimoji="1" lang="en-US" altLang="zh-CN" sz="1600" dirty="0" smtClean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教育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06" y="4636693"/>
            <a:ext cx="569470" cy="408533"/>
          </a:xfrm>
          <a:prstGeom prst="rect">
            <a:avLst/>
          </a:prstGeom>
        </p:spPr>
      </p:pic>
      <p:sp>
        <p:nvSpPr>
          <p:cNvPr id="7" name="文本框 29"/>
          <p:cNvSpPr txBox="1"/>
          <p:nvPr/>
        </p:nvSpPr>
        <p:spPr>
          <a:xfrm>
            <a:off x="429925" y="1774371"/>
            <a:ext cx="3010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200" b="1" dirty="0">
                <a:solidFill>
                  <a:srgbClr val="404040"/>
                </a:solidFill>
              </a:rPr>
              <a:t>科学：</a:t>
            </a:r>
            <a:r>
              <a:rPr kumimoji="1" lang="zh-CN" altLang="en-US" sz="1200" dirty="0">
                <a:solidFill>
                  <a:srgbClr val="404040"/>
                </a:solidFill>
              </a:rPr>
              <a:t>质能转化</a:t>
            </a:r>
          </a:p>
          <a:p>
            <a:endParaRPr kumimoji="1" lang="zh-CN" altLang="en-US" sz="1200" dirty="0">
              <a:solidFill>
                <a:srgbClr val="404040"/>
              </a:solidFill>
            </a:endParaRPr>
          </a:p>
          <a:p>
            <a:r>
              <a:rPr kumimoji="1" lang="zh-CN" altLang="en-US" sz="1200" b="1" dirty="0">
                <a:solidFill>
                  <a:srgbClr val="404040"/>
                </a:solidFill>
              </a:rPr>
              <a:t>哲学：</a:t>
            </a:r>
            <a:r>
              <a:rPr kumimoji="1" lang="zh-CN" altLang="en-US" sz="1200" dirty="0">
                <a:solidFill>
                  <a:srgbClr val="404040"/>
                </a:solidFill>
              </a:rPr>
              <a:t>老子</a:t>
            </a:r>
            <a:r>
              <a:rPr kumimoji="1" lang="en-US" altLang="zh-CN" sz="1200" dirty="0">
                <a:solidFill>
                  <a:srgbClr val="404040"/>
                </a:solidFill>
              </a:rPr>
              <a:t>《</a:t>
            </a:r>
            <a:r>
              <a:rPr kumimoji="1" lang="zh-CN" altLang="en-US" sz="1200" dirty="0">
                <a:solidFill>
                  <a:srgbClr val="404040"/>
                </a:solidFill>
              </a:rPr>
              <a:t>道德经</a:t>
            </a:r>
            <a:r>
              <a:rPr kumimoji="1" lang="en-US" altLang="zh-CN" sz="1200" dirty="0">
                <a:solidFill>
                  <a:srgbClr val="404040"/>
                </a:solidFill>
              </a:rPr>
              <a:t>》</a:t>
            </a:r>
            <a:r>
              <a:rPr kumimoji="1" lang="zh-CN" altLang="en-US" sz="1200" dirty="0">
                <a:solidFill>
                  <a:srgbClr val="404040"/>
                </a:solidFill>
              </a:rPr>
              <a:t>：道可道，非常道，名可名，非常名。无名天地之始，有名万物之母。</a:t>
            </a:r>
          </a:p>
          <a:p>
            <a:endParaRPr kumimoji="1" lang="zh-CN" altLang="en-US" sz="1200" dirty="0">
              <a:solidFill>
                <a:srgbClr val="404040"/>
              </a:solidFill>
            </a:endParaRPr>
          </a:p>
          <a:p>
            <a:r>
              <a:rPr kumimoji="1" lang="zh-CN" altLang="en-US" sz="1200" b="1" dirty="0">
                <a:solidFill>
                  <a:srgbClr val="404040"/>
                </a:solidFill>
              </a:rPr>
              <a:t>神学：</a:t>
            </a:r>
            <a:r>
              <a:rPr kumimoji="1" lang="en-US" altLang="zh-CN" sz="1200" dirty="0">
                <a:solidFill>
                  <a:srgbClr val="404040"/>
                </a:solidFill>
              </a:rPr>
              <a:t>《</a:t>
            </a:r>
            <a:r>
              <a:rPr kumimoji="1" lang="zh-CN" altLang="en-US" sz="1200" dirty="0">
                <a:solidFill>
                  <a:srgbClr val="404040"/>
                </a:solidFill>
              </a:rPr>
              <a:t>圣经</a:t>
            </a:r>
            <a:r>
              <a:rPr kumimoji="1" lang="en-US" altLang="zh-CN" sz="1200" dirty="0">
                <a:solidFill>
                  <a:srgbClr val="404040"/>
                </a:solidFill>
              </a:rPr>
              <a:t>》</a:t>
            </a:r>
            <a:r>
              <a:rPr kumimoji="1" lang="zh-CN" altLang="en-US" sz="1200" dirty="0">
                <a:solidFill>
                  <a:srgbClr val="404040"/>
                </a:solidFill>
              </a:rPr>
              <a:t>新约，约翰福音第一章第一到三节：太初有道，道与神同在，道就是神。这道太初与神同在。万物是藉着他造的，凡被造的，没有一样不是藉着他造的。</a:t>
            </a:r>
          </a:p>
          <a:p>
            <a:endParaRPr kumimoji="1" lang="zh-CN" altLang="en-US" sz="1200" dirty="0">
              <a:solidFill>
                <a:srgbClr val="404040"/>
              </a:solidFill>
            </a:endParaRPr>
          </a:p>
          <a:p>
            <a:r>
              <a:rPr kumimoji="1" lang="zh-CN" altLang="en-US" sz="1200" b="1" dirty="0">
                <a:solidFill>
                  <a:srgbClr val="404040"/>
                </a:solidFill>
              </a:rPr>
              <a:t>物理：</a:t>
            </a:r>
            <a:r>
              <a:rPr kumimoji="1" lang="zh-CN" altLang="en-US" sz="1200" dirty="0">
                <a:solidFill>
                  <a:srgbClr val="404040"/>
                </a:solidFill>
              </a:rPr>
              <a:t>相对论</a:t>
            </a:r>
          </a:p>
          <a:p>
            <a:endParaRPr kumimoji="1" lang="zh-CN" altLang="en-US" sz="1200" dirty="0">
              <a:solidFill>
                <a:srgbClr val="404040"/>
              </a:solidFill>
            </a:endParaRPr>
          </a:p>
          <a:p>
            <a:r>
              <a:rPr kumimoji="1" lang="zh-CN" altLang="en-US" sz="1200" b="1" dirty="0">
                <a:solidFill>
                  <a:srgbClr val="404040"/>
                </a:solidFill>
              </a:rPr>
              <a:t>化学：</a:t>
            </a:r>
            <a:r>
              <a:rPr kumimoji="1" lang="zh-CN" altLang="en-US" sz="1200" dirty="0">
                <a:solidFill>
                  <a:srgbClr val="404040"/>
                </a:solidFill>
              </a:rPr>
              <a:t>物质不灭定理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五边形 1"/>
          <p:cNvSpPr/>
          <p:nvPr/>
        </p:nvSpPr>
        <p:spPr>
          <a:xfrm>
            <a:off x="-2" y="0"/>
            <a:ext cx="9144001" cy="5143500"/>
          </a:xfrm>
          <a:prstGeom prst="homePlate">
            <a:avLst>
              <a:gd name="adj" fmla="val 0"/>
            </a:avLst>
          </a:prstGeom>
          <a:solidFill>
            <a:srgbClr val="009FC3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48600" name="矩形 3"/>
          <p:cNvSpPr/>
          <p:nvPr/>
        </p:nvSpPr>
        <p:spPr>
          <a:xfrm>
            <a:off x="3889767" y="2079933"/>
            <a:ext cx="13644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</a:rPr>
              <a:t>第三部分</a:t>
            </a:r>
            <a:endParaRPr lang="zh-CN" altLang="en-US" sz="2000" spc="300" dirty="0">
              <a:solidFill>
                <a:schemeClr val="bg1"/>
              </a:solidFill>
            </a:endParaRPr>
          </a:p>
        </p:txBody>
      </p:sp>
      <p:sp>
        <p:nvSpPr>
          <p:cNvPr id="1048601" name="矩形 4"/>
          <p:cNvSpPr/>
          <p:nvPr/>
        </p:nvSpPr>
        <p:spPr>
          <a:xfrm>
            <a:off x="4018006" y="2457623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</a:rPr>
              <a:t>大数据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6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像素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奥斯汀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2168</TotalTime>
  <Words>787</Words>
  <Application>Microsoft Office PowerPoint</Application>
  <PresentationFormat>全屏显示(16:9)</PresentationFormat>
  <Paragraphs>161</Paragraphs>
  <Slides>22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8" baseType="lpstr">
      <vt:lpstr>宋体</vt:lpstr>
      <vt:lpstr>微软雅黑</vt:lpstr>
      <vt:lpstr>Arial</vt:lpstr>
      <vt:lpstr>Calibri</vt:lpstr>
      <vt:lpstr>Century Gothic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 PLUS</dc:creator>
  <cp:lastModifiedBy>spakow Lee</cp:lastModifiedBy>
  <cp:revision>288</cp:revision>
  <dcterms:created xsi:type="dcterms:W3CDTF">2010-04-12T07:12:02Z</dcterms:created>
  <dcterms:modified xsi:type="dcterms:W3CDTF">2016-10-13T02:24:35Z</dcterms:modified>
</cp:coreProperties>
</file>