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25.xml" ContentType="application/vnd.openxmlformats-officedocument.presentationml.tags+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28.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tags/tag31.xml" ContentType="application/vnd.openxmlformats-officedocument.presentationml.tag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86" r:id="rId3"/>
    <p:sldMasterId id="2147483703" r:id="rId4"/>
    <p:sldMasterId id="2147483720" r:id="rId5"/>
    <p:sldMasterId id="2147483737" r:id="rId6"/>
    <p:sldMasterId id="2147483754" r:id="rId7"/>
    <p:sldMasterId id="2147483771" r:id="rId8"/>
  </p:sldMasterIdLst>
  <p:notesMasterIdLst>
    <p:notesMasterId r:id="rId52"/>
  </p:notesMasterIdLst>
  <p:handoutMasterIdLst>
    <p:handoutMasterId r:id="rId53"/>
  </p:handoutMasterIdLst>
  <p:sldIdLst>
    <p:sldId id="627" r:id="rId9"/>
    <p:sldId id="628" r:id="rId10"/>
    <p:sldId id="648" r:id="rId11"/>
    <p:sldId id="644" r:id="rId12"/>
    <p:sldId id="646" r:id="rId13"/>
    <p:sldId id="647" r:id="rId14"/>
    <p:sldId id="645" r:id="rId15"/>
    <p:sldId id="560" r:id="rId16"/>
    <p:sldId id="629" r:id="rId17"/>
    <p:sldId id="415" r:id="rId18"/>
    <p:sldId id="632" r:id="rId19"/>
    <p:sldId id="609" r:id="rId20"/>
    <p:sldId id="633" r:id="rId21"/>
    <p:sldId id="416" r:id="rId22"/>
    <p:sldId id="634" r:id="rId23"/>
    <p:sldId id="568" r:id="rId24"/>
    <p:sldId id="635" r:id="rId25"/>
    <p:sldId id="570" r:id="rId26"/>
    <p:sldId id="636" r:id="rId27"/>
    <p:sldId id="573" r:id="rId28"/>
    <p:sldId id="637" r:id="rId29"/>
    <p:sldId id="571" r:id="rId30"/>
    <p:sldId id="638" r:id="rId31"/>
    <p:sldId id="419" r:id="rId32"/>
    <p:sldId id="421" r:id="rId33"/>
    <p:sldId id="639" r:id="rId34"/>
    <p:sldId id="574" r:id="rId35"/>
    <p:sldId id="640" r:id="rId36"/>
    <p:sldId id="616" r:id="rId37"/>
    <p:sldId id="641" r:id="rId38"/>
    <p:sldId id="618" r:id="rId39"/>
    <p:sldId id="642" r:id="rId40"/>
    <p:sldId id="422" r:id="rId41"/>
    <p:sldId id="643" r:id="rId42"/>
    <p:sldId id="623" r:id="rId43"/>
    <p:sldId id="649" r:id="rId44"/>
    <p:sldId id="653" r:id="rId45"/>
    <p:sldId id="651" r:id="rId46"/>
    <p:sldId id="652" r:id="rId47"/>
    <p:sldId id="650" r:id="rId48"/>
    <p:sldId id="654" r:id="rId49"/>
    <p:sldId id="624" r:id="rId50"/>
    <p:sldId id="625" r:id="rId51"/>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0000"/>
    <a:srgbClr val="990000"/>
    <a:srgbClr val="800000"/>
    <a:srgbClr val="A50021"/>
    <a:srgbClr val="008000"/>
    <a:srgbClr val="FF9999"/>
    <a:srgbClr val="990033"/>
    <a:srgbClr val="CC3300"/>
    <a:srgbClr val="FF9900"/>
    <a:srgbClr val="B50F0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8088" autoAdjust="0"/>
    <p:restoredTop sz="94660" autoAdjust="0"/>
  </p:normalViewPr>
  <p:slideViewPr>
    <p:cSldViewPr snapToGrid="0">
      <p:cViewPr varScale="1">
        <p:scale>
          <a:sx n="114" d="100"/>
          <a:sy n="114" d="100"/>
        </p:scale>
        <p:origin x="-228" y="-96"/>
      </p:cViewPr>
      <p:guideLst>
        <p:guide orient="horz" pos="2160"/>
        <p:guide pos="3840"/>
      </p:guideLst>
    </p:cSldViewPr>
  </p:slideViewPr>
  <p:outlineViewPr>
    <p:cViewPr>
      <p:scale>
        <a:sx n="33" d="100"/>
        <a:sy n="33" d="100"/>
      </p:scale>
      <p:origin x="0" y="7982"/>
    </p:cViewPr>
  </p:outlineViewPr>
  <p:notesTextViewPr>
    <p:cViewPr>
      <p:scale>
        <a:sx n="1" d="1"/>
        <a:sy n="1" d="1"/>
      </p:scale>
      <p:origin x="0" y="0"/>
    </p:cViewPr>
  </p:notesTextViewPr>
  <p:sorterViewPr>
    <p:cViewPr>
      <p:scale>
        <a:sx n="24" d="100"/>
        <a:sy n="24" d="100"/>
      </p:scale>
      <p:origin x="0" y="0"/>
    </p:cViewPr>
  </p:sorterViewPr>
  <p:notesViewPr>
    <p:cSldViewPr snapToGrid="0">
      <p:cViewPr varScale="1">
        <p:scale>
          <a:sx n="74" d="100"/>
          <a:sy n="74" d="100"/>
        </p:scale>
        <p:origin x="1758" y="6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AA77-1898-4FE9-8798-1C77B813386C}" type="doc">
      <dgm:prSet loTypeId="urn:microsoft.com/office/officeart/2005/8/layout/pyramid1" loCatId="pyramid" qsTypeId="urn:microsoft.com/office/officeart/2005/8/quickstyle/simple1" qsCatId="simple" csTypeId="urn:microsoft.com/office/officeart/2005/8/colors/accent0_3" csCatId="mainScheme" phldr="1"/>
      <dgm:spPr/>
    </dgm:pt>
    <dgm:pt modelId="{F5CF22CA-AA05-417F-8D89-5DC209A171EB}">
      <dgm:prSet phldrT="[Text]" custT="1"/>
      <dgm:spPr>
        <a:xfrm>
          <a:off x="1528267" y="0"/>
          <a:ext cx="2413990" cy="1739390"/>
        </a:xfrm>
        <a:prstGeom prst="trapezoid">
          <a:avLst>
            <a:gd name="adj" fmla="val 69392"/>
          </a:avLst>
        </a:prstGeom>
        <a:solidFill>
          <a:srgbClr val="A50021"/>
        </a:solidFill>
        <a:ln w="12700" cap="flat" cmpd="sng" algn="ctr">
          <a:solidFill>
            <a:sysClr val="window" lastClr="FFFFFF"/>
          </a:solidFill>
          <a:prstDash val="solid"/>
          <a:miter lim="800000"/>
        </a:ln>
        <a:effectLst/>
      </dgm:spPr>
      <dgm:t>
        <a:bodyPr tIns="457200" bIns="91440" anchor="b" anchorCtr="0"/>
        <a:lstStyle/>
        <a:p>
          <a:endParaRPr lang="en-US" sz="1200" dirty="0">
            <a:solidFill>
              <a:srgbClr val="A50021"/>
            </a:solidFill>
            <a:latin typeface="Calibri"/>
            <a:ea typeface="+mn-ea"/>
            <a:cs typeface="+mn-cs"/>
          </a:endParaRPr>
        </a:p>
      </dgm:t>
    </dgm:pt>
    <dgm:pt modelId="{B24D76BC-091D-46E3-95A6-27CDFDB64474}" type="parTrans" cxnId="{CDAF1BB5-5971-4149-9387-29FA98E64DF5}">
      <dgm:prSet/>
      <dgm:spPr/>
      <dgm:t>
        <a:bodyPr/>
        <a:lstStyle/>
        <a:p>
          <a:endParaRPr lang="en-US" sz="1200"/>
        </a:p>
      </dgm:t>
    </dgm:pt>
    <dgm:pt modelId="{B7816E19-641B-4521-9D4A-DD34E6715A9C}" type="sibTrans" cxnId="{CDAF1BB5-5971-4149-9387-29FA98E64DF5}">
      <dgm:prSet/>
      <dgm:spPr/>
      <dgm:t>
        <a:bodyPr/>
        <a:lstStyle/>
        <a:p>
          <a:endParaRPr lang="en-US" sz="1200"/>
        </a:p>
      </dgm:t>
    </dgm:pt>
    <dgm:pt modelId="{6ECAB874-4AEC-4976-BFEF-D2DDCFFB48DB}">
      <dgm:prSet phldrT="[Text]" custT="1"/>
      <dgm:spPr>
        <a:xfrm>
          <a:off x="764133" y="1739390"/>
          <a:ext cx="3942257" cy="1101186"/>
        </a:xfrm>
        <a:prstGeom prst="trapezoid">
          <a:avLst>
            <a:gd name="adj" fmla="val 69392"/>
          </a:avLst>
        </a:prstGeom>
        <a:solidFill>
          <a:srgbClr val="CC0000"/>
        </a:solidFill>
        <a:ln w="12700" cap="flat" cmpd="sng" algn="ctr">
          <a:solidFill>
            <a:sysClr val="window" lastClr="FFFFFF"/>
          </a:solidFill>
          <a:prstDash val="solid"/>
          <a:miter lim="800000"/>
        </a:ln>
        <a:effectLst/>
      </dgm:spPr>
      <dgm:t>
        <a:bodyPr bIns="91440" anchor="b" anchorCtr="0"/>
        <a:lstStyle/>
        <a:p>
          <a:endParaRPr lang="en-US" sz="1200" dirty="0">
            <a:solidFill>
              <a:srgbClr val="FFFFFF"/>
            </a:solidFill>
            <a:latin typeface="Calibri"/>
            <a:ea typeface="+mn-ea"/>
            <a:cs typeface="+mn-cs"/>
          </a:endParaRPr>
        </a:p>
      </dgm:t>
    </dgm:pt>
    <dgm:pt modelId="{B1A72E13-34A4-4607-8D21-4B325897B9DC}" type="parTrans" cxnId="{30624DFB-5691-4243-BD55-E76B5EFFF0F9}">
      <dgm:prSet/>
      <dgm:spPr/>
      <dgm:t>
        <a:bodyPr/>
        <a:lstStyle/>
        <a:p>
          <a:endParaRPr lang="en-US" sz="1200"/>
        </a:p>
      </dgm:t>
    </dgm:pt>
    <dgm:pt modelId="{F9439EDD-648E-484C-8334-B80F3B796436}" type="sibTrans" cxnId="{30624DFB-5691-4243-BD55-E76B5EFFF0F9}">
      <dgm:prSet/>
      <dgm:spPr/>
      <dgm:t>
        <a:bodyPr/>
        <a:lstStyle/>
        <a:p>
          <a:endParaRPr lang="en-US" sz="1200"/>
        </a:p>
      </dgm:t>
    </dgm:pt>
    <dgm:pt modelId="{FE5AEA80-EEA4-425C-A2BF-C2EC3DE82944}">
      <dgm:prSet phldrT="[Text]" custT="1"/>
      <dgm:spPr>
        <a:xfrm>
          <a:off x="0" y="2840576"/>
          <a:ext cx="5470525" cy="1101186"/>
        </a:xfrm>
        <a:prstGeom prst="trapezoid">
          <a:avLst>
            <a:gd name="adj" fmla="val 69392"/>
          </a:avLst>
        </a:prstGeom>
        <a:solidFill>
          <a:srgbClr val="990000"/>
        </a:solidFill>
        <a:ln w="12700" cap="flat" cmpd="sng" algn="ctr">
          <a:solidFill>
            <a:sysClr val="window" lastClr="FFFFFF"/>
          </a:solidFill>
          <a:prstDash val="solid"/>
          <a:miter lim="800000"/>
        </a:ln>
        <a:effectLst/>
      </dgm:spPr>
      <dgm:t>
        <a:bodyPr bIns="91440" anchor="b" anchorCtr="0"/>
        <a:lstStyle/>
        <a:p>
          <a:endParaRPr lang="en-US" sz="1200" dirty="0">
            <a:solidFill>
              <a:srgbClr val="FFFFFF"/>
            </a:solidFill>
            <a:latin typeface="Calibri"/>
            <a:ea typeface="+mn-ea"/>
            <a:cs typeface="+mn-cs"/>
          </a:endParaRPr>
        </a:p>
      </dgm:t>
    </dgm:pt>
    <dgm:pt modelId="{6AD28A7E-6C93-4913-814B-476920260918}" type="parTrans" cxnId="{FE65646B-64ED-45EC-A2C6-B4136DD21955}">
      <dgm:prSet/>
      <dgm:spPr/>
      <dgm:t>
        <a:bodyPr/>
        <a:lstStyle/>
        <a:p>
          <a:endParaRPr lang="en-US" sz="1200"/>
        </a:p>
      </dgm:t>
    </dgm:pt>
    <dgm:pt modelId="{42608AFF-4881-4973-9004-680AD29B6B49}" type="sibTrans" cxnId="{FE65646B-64ED-45EC-A2C6-B4136DD21955}">
      <dgm:prSet/>
      <dgm:spPr/>
      <dgm:t>
        <a:bodyPr/>
        <a:lstStyle/>
        <a:p>
          <a:endParaRPr lang="en-US" sz="1200"/>
        </a:p>
      </dgm:t>
    </dgm:pt>
    <dgm:pt modelId="{B17C045F-CEDC-45E8-AF47-23396402DAE4}" type="pres">
      <dgm:prSet presAssocID="{9AB0AA77-1898-4FE9-8798-1C77B813386C}" presName="Name0" presStyleCnt="0">
        <dgm:presLayoutVars>
          <dgm:dir/>
          <dgm:animLvl val="lvl"/>
          <dgm:resizeHandles val="exact"/>
        </dgm:presLayoutVars>
      </dgm:prSet>
      <dgm:spPr/>
    </dgm:pt>
    <dgm:pt modelId="{B0677A24-2EDC-436B-9948-D349CFF942E2}" type="pres">
      <dgm:prSet presAssocID="{F5CF22CA-AA05-417F-8D89-5DC209A171EB}" presName="Name8" presStyleCnt="0"/>
      <dgm:spPr/>
    </dgm:pt>
    <dgm:pt modelId="{ECF623A0-DEA5-4327-AAA2-FE30DA796F53}" type="pres">
      <dgm:prSet presAssocID="{F5CF22CA-AA05-417F-8D89-5DC209A171EB}" presName="level" presStyleLbl="node1" presStyleIdx="0" presStyleCnt="3" custScaleY="157956">
        <dgm:presLayoutVars>
          <dgm:chMax val="1"/>
          <dgm:bulletEnabled val="1"/>
        </dgm:presLayoutVars>
      </dgm:prSet>
      <dgm:spPr/>
      <dgm:t>
        <a:bodyPr/>
        <a:lstStyle/>
        <a:p>
          <a:endParaRPr lang="zh-CN" altLang="en-US"/>
        </a:p>
      </dgm:t>
    </dgm:pt>
    <dgm:pt modelId="{05F7C707-B930-4D0F-AD40-422CC764CDB1}" type="pres">
      <dgm:prSet presAssocID="{F5CF22CA-AA05-417F-8D89-5DC209A171EB}" presName="levelTx" presStyleLbl="revTx" presStyleIdx="0" presStyleCnt="0">
        <dgm:presLayoutVars>
          <dgm:chMax val="1"/>
          <dgm:bulletEnabled val="1"/>
        </dgm:presLayoutVars>
      </dgm:prSet>
      <dgm:spPr/>
      <dgm:t>
        <a:bodyPr/>
        <a:lstStyle/>
        <a:p>
          <a:endParaRPr lang="zh-CN" altLang="en-US"/>
        </a:p>
      </dgm:t>
    </dgm:pt>
    <dgm:pt modelId="{C4AC7E4F-46D4-4EF1-AFBB-CA8402D668D6}" type="pres">
      <dgm:prSet presAssocID="{6ECAB874-4AEC-4976-BFEF-D2DDCFFB48DB}" presName="Name8" presStyleCnt="0"/>
      <dgm:spPr/>
    </dgm:pt>
    <dgm:pt modelId="{3B4D60DC-3880-4788-95C0-C5331C7B8E49}" type="pres">
      <dgm:prSet presAssocID="{6ECAB874-4AEC-4976-BFEF-D2DDCFFB48DB}" presName="level" presStyleLbl="node1" presStyleIdx="1" presStyleCnt="3">
        <dgm:presLayoutVars>
          <dgm:chMax val="1"/>
          <dgm:bulletEnabled val="1"/>
        </dgm:presLayoutVars>
      </dgm:prSet>
      <dgm:spPr/>
      <dgm:t>
        <a:bodyPr/>
        <a:lstStyle/>
        <a:p>
          <a:endParaRPr lang="zh-CN" altLang="en-US"/>
        </a:p>
      </dgm:t>
    </dgm:pt>
    <dgm:pt modelId="{A7EB5071-B632-476B-8029-40FE41DF5B7B}" type="pres">
      <dgm:prSet presAssocID="{6ECAB874-4AEC-4976-BFEF-D2DDCFFB48DB}" presName="levelTx" presStyleLbl="revTx" presStyleIdx="0" presStyleCnt="0">
        <dgm:presLayoutVars>
          <dgm:chMax val="1"/>
          <dgm:bulletEnabled val="1"/>
        </dgm:presLayoutVars>
      </dgm:prSet>
      <dgm:spPr/>
      <dgm:t>
        <a:bodyPr/>
        <a:lstStyle/>
        <a:p>
          <a:endParaRPr lang="zh-CN" altLang="en-US"/>
        </a:p>
      </dgm:t>
    </dgm:pt>
    <dgm:pt modelId="{9F6D63C1-9902-48DD-98BB-AC7100A56A48}" type="pres">
      <dgm:prSet presAssocID="{FE5AEA80-EEA4-425C-A2BF-C2EC3DE82944}" presName="Name8" presStyleCnt="0"/>
      <dgm:spPr/>
    </dgm:pt>
    <dgm:pt modelId="{58F179C7-16A8-432B-BA8B-1B820D98D9A2}" type="pres">
      <dgm:prSet presAssocID="{FE5AEA80-EEA4-425C-A2BF-C2EC3DE82944}" presName="level" presStyleLbl="node1" presStyleIdx="2" presStyleCnt="3">
        <dgm:presLayoutVars>
          <dgm:chMax val="1"/>
          <dgm:bulletEnabled val="1"/>
        </dgm:presLayoutVars>
      </dgm:prSet>
      <dgm:spPr/>
      <dgm:t>
        <a:bodyPr/>
        <a:lstStyle/>
        <a:p>
          <a:endParaRPr lang="zh-CN" altLang="en-US"/>
        </a:p>
      </dgm:t>
    </dgm:pt>
    <dgm:pt modelId="{A71E63FD-05AD-4CE9-8DA0-97D40EB93279}" type="pres">
      <dgm:prSet presAssocID="{FE5AEA80-EEA4-425C-A2BF-C2EC3DE82944}" presName="levelTx" presStyleLbl="revTx" presStyleIdx="0" presStyleCnt="0">
        <dgm:presLayoutVars>
          <dgm:chMax val="1"/>
          <dgm:bulletEnabled val="1"/>
        </dgm:presLayoutVars>
      </dgm:prSet>
      <dgm:spPr/>
      <dgm:t>
        <a:bodyPr/>
        <a:lstStyle/>
        <a:p>
          <a:endParaRPr lang="zh-CN" altLang="en-US"/>
        </a:p>
      </dgm:t>
    </dgm:pt>
  </dgm:ptLst>
  <dgm:cxnLst>
    <dgm:cxn modelId="{64AFE5AE-F01E-4E36-B200-CA4B0E9306F3}" type="presOf" srcId="{F5CF22CA-AA05-417F-8D89-5DC209A171EB}" destId="{ECF623A0-DEA5-4327-AAA2-FE30DA796F53}" srcOrd="0" destOrd="0" presId="urn:microsoft.com/office/officeart/2005/8/layout/pyramid1"/>
    <dgm:cxn modelId="{68412476-5F66-4C43-918F-366DEB1D885A}" type="presOf" srcId="{9AB0AA77-1898-4FE9-8798-1C77B813386C}" destId="{B17C045F-CEDC-45E8-AF47-23396402DAE4}" srcOrd="0" destOrd="0" presId="urn:microsoft.com/office/officeart/2005/8/layout/pyramid1"/>
    <dgm:cxn modelId="{FE65646B-64ED-45EC-A2C6-B4136DD21955}" srcId="{9AB0AA77-1898-4FE9-8798-1C77B813386C}" destId="{FE5AEA80-EEA4-425C-A2BF-C2EC3DE82944}" srcOrd="2" destOrd="0" parTransId="{6AD28A7E-6C93-4913-814B-476920260918}" sibTransId="{42608AFF-4881-4973-9004-680AD29B6B49}"/>
    <dgm:cxn modelId="{C5246A7A-0261-4AF7-B362-0513579509FE}" type="presOf" srcId="{6ECAB874-4AEC-4976-BFEF-D2DDCFFB48DB}" destId="{3B4D60DC-3880-4788-95C0-C5331C7B8E49}" srcOrd="0" destOrd="0" presId="urn:microsoft.com/office/officeart/2005/8/layout/pyramid1"/>
    <dgm:cxn modelId="{CDAF1BB5-5971-4149-9387-29FA98E64DF5}" srcId="{9AB0AA77-1898-4FE9-8798-1C77B813386C}" destId="{F5CF22CA-AA05-417F-8D89-5DC209A171EB}" srcOrd="0" destOrd="0" parTransId="{B24D76BC-091D-46E3-95A6-27CDFDB64474}" sibTransId="{B7816E19-641B-4521-9D4A-DD34E6715A9C}"/>
    <dgm:cxn modelId="{08BB4EB3-FBE7-4503-BC74-B267C7D2A20F}" type="presOf" srcId="{FE5AEA80-EEA4-425C-A2BF-C2EC3DE82944}" destId="{A71E63FD-05AD-4CE9-8DA0-97D40EB93279}" srcOrd="1" destOrd="0" presId="urn:microsoft.com/office/officeart/2005/8/layout/pyramid1"/>
    <dgm:cxn modelId="{30624DFB-5691-4243-BD55-E76B5EFFF0F9}" srcId="{9AB0AA77-1898-4FE9-8798-1C77B813386C}" destId="{6ECAB874-4AEC-4976-BFEF-D2DDCFFB48DB}" srcOrd="1" destOrd="0" parTransId="{B1A72E13-34A4-4607-8D21-4B325897B9DC}" sibTransId="{F9439EDD-648E-484C-8334-B80F3B796436}"/>
    <dgm:cxn modelId="{23DAF535-C174-473E-96A2-C49BD563A92A}" type="presOf" srcId="{F5CF22CA-AA05-417F-8D89-5DC209A171EB}" destId="{05F7C707-B930-4D0F-AD40-422CC764CDB1}" srcOrd="1" destOrd="0" presId="urn:microsoft.com/office/officeart/2005/8/layout/pyramid1"/>
    <dgm:cxn modelId="{5058D60A-318C-4584-A3ED-7FC7EBD265C9}" type="presOf" srcId="{FE5AEA80-EEA4-425C-A2BF-C2EC3DE82944}" destId="{58F179C7-16A8-432B-BA8B-1B820D98D9A2}" srcOrd="0" destOrd="0" presId="urn:microsoft.com/office/officeart/2005/8/layout/pyramid1"/>
    <dgm:cxn modelId="{0E126D79-4C2D-4D0D-B27A-C88BED4CA746}" type="presOf" srcId="{6ECAB874-4AEC-4976-BFEF-D2DDCFFB48DB}" destId="{A7EB5071-B632-476B-8029-40FE41DF5B7B}" srcOrd="1" destOrd="0" presId="urn:microsoft.com/office/officeart/2005/8/layout/pyramid1"/>
    <dgm:cxn modelId="{EECF3EC3-84F4-44ED-B063-7461780711BE}" type="presParOf" srcId="{B17C045F-CEDC-45E8-AF47-23396402DAE4}" destId="{B0677A24-2EDC-436B-9948-D349CFF942E2}" srcOrd="0" destOrd="0" presId="urn:microsoft.com/office/officeart/2005/8/layout/pyramid1"/>
    <dgm:cxn modelId="{4FC3D7BF-C140-4802-9F02-A8555734E65C}" type="presParOf" srcId="{B0677A24-2EDC-436B-9948-D349CFF942E2}" destId="{ECF623A0-DEA5-4327-AAA2-FE30DA796F53}" srcOrd="0" destOrd="0" presId="urn:microsoft.com/office/officeart/2005/8/layout/pyramid1"/>
    <dgm:cxn modelId="{000B29BA-9299-4BFB-A23D-6D6F92348121}" type="presParOf" srcId="{B0677A24-2EDC-436B-9948-D349CFF942E2}" destId="{05F7C707-B930-4D0F-AD40-422CC764CDB1}" srcOrd="1" destOrd="0" presId="urn:microsoft.com/office/officeart/2005/8/layout/pyramid1"/>
    <dgm:cxn modelId="{67DC50B3-9DEF-4F31-89E7-3B5A06B1B361}" type="presParOf" srcId="{B17C045F-CEDC-45E8-AF47-23396402DAE4}" destId="{C4AC7E4F-46D4-4EF1-AFBB-CA8402D668D6}" srcOrd="1" destOrd="0" presId="urn:microsoft.com/office/officeart/2005/8/layout/pyramid1"/>
    <dgm:cxn modelId="{37B28BE0-3B46-46B4-93DD-B8BFAEB216A6}" type="presParOf" srcId="{C4AC7E4F-46D4-4EF1-AFBB-CA8402D668D6}" destId="{3B4D60DC-3880-4788-95C0-C5331C7B8E49}" srcOrd="0" destOrd="0" presId="urn:microsoft.com/office/officeart/2005/8/layout/pyramid1"/>
    <dgm:cxn modelId="{4726580C-FEDC-4301-BFB6-D74623619511}" type="presParOf" srcId="{C4AC7E4F-46D4-4EF1-AFBB-CA8402D668D6}" destId="{A7EB5071-B632-476B-8029-40FE41DF5B7B}" srcOrd="1" destOrd="0" presId="urn:microsoft.com/office/officeart/2005/8/layout/pyramid1"/>
    <dgm:cxn modelId="{09935CEC-3A86-4C2E-8D24-24C1631EC458}" type="presParOf" srcId="{B17C045F-CEDC-45E8-AF47-23396402DAE4}" destId="{9F6D63C1-9902-48DD-98BB-AC7100A56A48}" srcOrd="2" destOrd="0" presId="urn:microsoft.com/office/officeart/2005/8/layout/pyramid1"/>
    <dgm:cxn modelId="{67FB4410-D5FF-4CA6-9561-1CAD5D08D196}" type="presParOf" srcId="{9F6D63C1-9902-48DD-98BB-AC7100A56A48}" destId="{58F179C7-16A8-432B-BA8B-1B820D98D9A2}" srcOrd="0" destOrd="0" presId="urn:microsoft.com/office/officeart/2005/8/layout/pyramid1"/>
    <dgm:cxn modelId="{4F5257A9-6B95-4E8A-ABB0-D6BE4BE4C6F5}" type="presParOf" srcId="{9F6D63C1-9902-48DD-98BB-AC7100A56A48}" destId="{A71E63FD-05AD-4CE9-8DA0-97D40EB93279}"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F623A0-DEA5-4327-AAA2-FE30DA796F53}">
      <dsp:nvSpPr>
        <dsp:cNvPr id="0" name=""/>
        <dsp:cNvSpPr/>
      </dsp:nvSpPr>
      <dsp:spPr>
        <a:xfrm>
          <a:off x="992678" y="0"/>
          <a:ext cx="1567994" cy="1459007"/>
        </a:xfrm>
        <a:prstGeom prst="trapezoid">
          <a:avLst>
            <a:gd name="adj" fmla="val 69392"/>
          </a:avLst>
        </a:prstGeom>
        <a:solidFill>
          <a:srgbClr val="A50021"/>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457200" rIns="15240" bIns="91440" numCol="1" spcCol="1270" anchor="b" anchorCtr="0">
          <a:noAutofit/>
        </a:bodyPr>
        <a:lstStyle/>
        <a:p>
          <a:pPr lvl="0" algn="ctr" defTabSz="533400">
            <a:lnSpc>
              <a:spcPct val="90000"/>
            </a:lnSpc>
            <a:spcBef>
              <a:spcPct val="0"/>
            </a:spcBef>
            <a:spcAft>
              <a:spcPct val="35000"/>
            </a:spcAft>
          </a:pPr>
          <a:endParaRPr lang="en-US" sz="1200" kern="1200" dirty="0">
            <a:solidFill>
              <a:srgbClr val="A50021"/>
            </a:solidFill>
            <a:latin typeface="Calibri"/>
            <a:ea typeface="+mn-ea"/>
            <a:cs typeface="+mn-cs"/>
          </a:endParaRPr>
        </a:p>
      </dsp:txBody>
      <dsp:txXfrm>
        <a:off x="992678" y="0"/>
        <a:ext cx="1567994" cy="1459007"/>
      </dsp:txXfrm>
    </dsp:sp>
    <dsp:sp modelId="{3B4D60DC-3880-4788-95C0-C5331C7B8E49}">
      <dsp:nvSpPr>
        <dsp:cNvPr id="0" name=""/>
        <dsp:cNvSpPr/>
      </dsp:nvSpPr>
      <dsp:spPr>
        <a:xfrm>
          <a:off x="496339" y="1459007"/>
          <a:ext cx="2560672" cy="923679"/>
        </a:xfrm>
        <a:prstGeom prst="trapezoid">
          <a:avLst>
            <a:gd name="adj" fmla="val 69392"/>
          </a:avLst>
        </a:prstGeom>
        <a:solidFill>
          <a:srgbClr val="CC0000"/>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91440" numCol="1" spcCol="1270" anchor="b" anchorCtr="0">
          <a:noAutofit/>
        </a:bodyPr>
        <a:lstStyle/>
        <a:p>
          <a:pPr lvl="0" algn="ctr" defTabSz="533400">
            <a:lnSpc>
              <a:spcPct val="90000"/>
            </a:lnSpc>
            <a:spcBef>
              <a:spcPct val="0"/>
            </a:spcBef>
            <a:spcAft>
              <a:spcPct val="35000"/>
            </a:spcAft>
          </a:pPr>
          <a:endParaRPr lang="en-US" sz="1200" kern="1200" dirty="0">
            <a:solidFill>
              <a:srgbClr val="FFFFFF"/>
            </a:solidFill>
            <a:latin typeface="Calibri"/>
            <a:ea typeface="+mn-ea"/>
            <a:cs typeface="+mn-cs"/>
          </a:endParaRPr>
        </a:p>
      </dsp:txBody>
      <dsp:txXfrm>
        <a:off x="944456" y="1459007"/>
        <a:ext cx="1664437" cy="923679"/>
      </dsp:txXfrm>
    </dsp:sp>
    <dsp:sp modelId="{58F179C7-16A8-432B-BA8B-1B820D98D9A2}">
      <dsp:nvSpPr>
        <dsp:cNvPr id="0" name=""/>
        <dsp:cNvSpPr/>
      </dsp:nvSpPr>
      <dsp:spPr>
        <a:xfrm>
          <a:off x="0" y="2382687"/>
          <a:ext cx="3553351" cy="923679"/>
        </a:xfrm>
        <a:prstGeom prst="trapezoid">
          <a:avLst>
            <a:gd name="adj" fmla="val 69392"/>
          </a:avLst>
        </a:prstGeom>
        <a:solidFill>
          <a:srgbClr val="990000"/>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91440" numCol="1" spcCol="1270" anchor="b" anchorCtr="0">
          <a:noAutofit/>
        </a:bodyPr>
        <a:lstStyle/>
        <a:p>
          <a:pPr lvl="0" algn="ctr" defTabSz="533400">
            <a:lnSpc>
              <a:spcPct val="90000"/>
            </a:lnSpc>
            <a:spcBef>
              <a:spcPct val="0"/>
            </a:spcBef>
            <a:spcAft>
              <a:spcPct val="35000"/>
            </a:spcAft>
          </a:pPr>
          <a:endParaRPr lang="en-US" sz="1200" kern="1200" dirty="0">
            <a:solidFill>
              <a:srgbClr val="FFFFFF"/>
            </a:solidFill>
            <a:latin typeface="Calibri"/>
            <a:ea typeface="+mn-ea"/>
            <a:cs typeface="+mn-cs"/>
          </a:endParaRPr>
        </a:p>
      </dsp:txBody>
      <dsp:txXfrm>
        <a:off x="621836" y="2382687"/>
        <a:ext cx="2309678" cy="9236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0CC3B8D-2235-45A8-A09C-412E581A10D9}" type="datetimeFigureOut">
              <a:rPr lang="zh-CN" altLang="en-US" smtClean="0"/>
              <a:pPr/>
              <a:t>2018/12/27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A77E31-259A-48B0-BCC3-207D0CD46DF1}" type="slidenum">
              <a:rPr lang="zh-CN" altLang="en-US" smtClean="0"/>
              <a:pPr/>
              <a:t>‹#›</a:t>
            </a:fld>
            <a:endParaRPr lang="zh-CN" altLang="en-US"/>
          </a:p>
        </p:txBody>
      </p:sp>
    </p:spTree>
    <p:extLst>
      <p:ext uri="{BB962C8B-B14F-4D97-AF65-F5344CB8AC3E}">
        <p14:creationId xmlns="" xmlns:p14="http://schemas.microsoft.com/office/powerpoint/2010/main" val="2151701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0518EB6-FB63-4126-AFED-8D06E5F8DC4F}" type="datetimeFigureOut">
              <a:rPr lang="zh-CN" altLang="en-US" smtClean="0"/>
              <a:pPr/>
              <a:t>2018/12/27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2D4D-A08F-48AD-98C4-F1AC343874D0}" type="slidenum">
              <a:rPr lang="zh-CN" altLang="en-US" smtClean="0"/>
              <a:pPr/>
              <a:t>‹#›</a:t>
            </a:fld>
            <a:endParaRPr lang="zh-CN" altLang="en-US"/>
          </a:p>
        </p:txBody>
      </p:sp>
    </p:spTree>
    <p:extLst>
      <p:ext uri="{BB962C8B-B14F-4D97-AF65-F5344CB8AC3E}">
        <p14:creationId xmlns="" xmlns:p14="http://schemas.microsoft.com/office/powerpoint/2010/main" val="331194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pPr/>
              <a:t>1</a:t>
            </a:fld>
            <a:endParaRPr lang="zh-CN" altLang="en-US"/>
          </a:p>
        </p:txBody>
      </p:sp>
    </p:spTree>
    <p:extLst>
      <p:ext uri="{BB962C8B-B14F-4D97-AF65-F5344CB8AC3E}">
        <p14:creationId xmlns="" xmlns:p14="http://schemas.microsoft.com/office/powerpoint/2010/main" val="86310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pPr/>
              <a:t>11</a:t>
            </a:fld>
            <a:endParaRPr lang="zh-CN" altLang="en-US"/>
          </a:p>
        </p:txBody>
      </p:sp>
    </p:spTree>
    <p:extLst>
      <p:ext uri="{BB962C8B-B14F-4D97-AF65-F5344CB8AC3E}">
        <p14:creationId xmlns="" xmlns:p14="http://schemas.microsoft.com/office/powerpoint/2010/main" val="415531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12</a:t>
            </a:fld>
            <a:endParaRPr lang="zh-CN" altLang="en-US"/>
          </a:p>
        </p:txBody>
      </p:sp>
    </p:spTree>
    <p:extLst>
      <p:ext uri="{BB962C8B-B14F-4D97-AF65-F5344CB8AC3E}">
        <p14:creationId xmlns="" xmlns:p14="http://schemas.microsoft.com/office/powerpoint/2010/main" val="81830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14</a:t>
            </a:fld>
            <a:endParaRPr lang="zh-CN" altLang="en-US"/>
          </a:p>
        </p:txBody>
      </p:sp>
    </p:spTree>
    <p:extLst>
      <p:ext uri="{BB962C8B-B14F-4D97-AF65-F5344CB8AC3E}">
        <p14:creationId xmlns="" xmlns:p14="http://schemas.microsoft.com/office/powerpoint/2010/main" val="371084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16</a:t>
            </a:fld>
            <a:endParaRPr lang="zh-CN" altLang="en-US"/>
          </a:p>
        </p:txBody>
      </p:sp>
    </p:spTree>
    <p:extLst>
      <p:ext uri="{BB962C8B-B14F-4D97-AF65-F5344CB8AC3E}">
        <p14:creationId xmlns="" xmlns:p14="http://schemas.microsoft.com/office/powerpoint/2010/main" val="371084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18</a:t>
            </a:fld>
            <a:endParaRPr lang="zh-CN" altLang="en-US"/>
          </a:p>
        </p:txBody>
      </p:sp>
    </p:spTree>
    <p:extLst>
      <p:ext uri="{BB962C8B-B14F-4D97-AF65-F5344CB8AC3E}">
        <p14:creationId xmlns="" xmlns:p14="http://schemas.microsoft.com/office/powerpoint/2010/main" val="371084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371084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pPr/>
              <a:t>2</a:t>
            </a:fld>
            <a:endParaRPr lang="zh-CN" altLang="en-US"/>
          </a:p>
        </p:txBody>
      </p:sp>
    </p:spTree>
    <p:extLst>
      <p:ext uri="{BB962C8B-B14F-4D97-AF65-F5344CB8AC3E}">
        <p14:creationId xmlns="" xmlns:p14="http://schemas.microsoft.com/office/powerpoint/2010/main" val="99061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22</a:t>
            </a:fld>
            <a:endParaRPr lang="zh-CN" altLang="en-US"/>
          </a:p>
        </p:txBody>
      </p:sp>
    </p:spTree>
    <p:extLst>
      <p:ext uri="{BB962C8B-B14F-4D97-AF65-F5344CB8AC3E}">
        <p14:creationId xmlns="" xmlns:p14="http://schemas.microsoft.com/office/powerpoint/2010/main" val="371084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24</a:t>
            </a:fld>
            <a:endParaRPr lang="zh-CN" altLang="en-US"/>
          </a:p>
        </p:txBody>
      </p:sp>
    </p:spTree>
    <p:extLst>
      <p:ext uri="{BB962C8B-B14F-4D97-AF65-F5344CB8AC3E}">
        <p14:creationId xmlns="" xmlns:p14="http://schemas.microsoft.com/office/powerpoint/2010/main" val="3286585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25</a:t>
            </a:fld>
            <a:endParaRPr lang="zh-CN" altLang="en-US"/>
          </a:p>
        </p:txBody>
      </p:sp>
    </p:spTree>
    <p:extLst>
      <p:ext uri="{BB962C8B-B14F-4D97-AF65-F5344CB8AC3E}">
        <p14:creationId xmlns="" xmlns:p14="http://schemas.microsoft.com/office/powerpoint/2010/main" val="78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solidFill>
                  <a:prstClr val="black"/>
                </a:solidFill>
                <a:latin typeface="Calibri"/>
                <a:ea typeface="宋体"/>
              </a:rPr>
              <a:pPr/>
              <a:t>27</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786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28</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29</a:t>
            </a:fld>
            <a:endParaRPr lang="zh-CN" altLang="en-US"/>
          </a:p>
        </p:txBody>
      </p:sp>
    </p:spTree>
    <p:extLst>
      <p:ext uri="{BB962C8B-B14F-4D97-AF65-F5344CB8AC3E}">
        <p14:creationId xmlns="" xmlns:p14="http://schemas.microsoft.com/office/powerpoint/2010/main" val="1688206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30</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pPr/>
              <a:t>3</a:t>
            </a:fld>
            <a:endParaRPr lang="zh-CN" altLang="en-US"/>
          </a:p>
        </p:txBody>
      </p:sp>
    </p:spTree>
    <p:extLst>
      <p:ext uri="{BB962C8B-B14F-4D97-AF65-F5344CB8AC3E}">
        <p14:creationId xmlns="" xmlns:p14="http://schemas.microsoft.com/office/powerpoint/2010/main" val="3313125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31</a:t>
            </a:fld>
            <a:endParaRPr lang="zh-CN" altLang="en-US"/>
          </a:p>
        </p:txBody>
      </p:sp>
    </p:spTree>
    <p:extLst>
      <p:ext uri="{BB962C8B-B14F-4D97-AF65-F5344CB8AC3E}">
        <p14:creationId xmlns="" xmlns:p14="http://schemas.microsoft.com/office/powerpoint/2010/main" val="543494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32</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33</a:t>
            </a:fld>
            <a:endParaRPr lang="zh-CN" altLang="en-US"/>
          </a:p>
        </p:txBody>
      </p:sp>
    </p:spTree>
    <p:extLst>
      <p:ext uri="{BB962C8B-B14F-4D97-AF65-F5344CB8AC3E}">
        <p14:creationId xmlns="" xmlns:p14="http://schemas.microsoft.com/office/powerpoint/2010/main" val="117818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solidFill>
                  <a:prstClr val="black"/>
                </a:solidFill>
                <a:latin typeface="Calibri"/>
                <a:ea typeface="宋体"/>
              </a:rPr>
              <a:pPr/>
              <a:t>34</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4155314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solidFill>
                  <a:prstClr val="black"/>
                </a:solidFill>
                <a:latin typeface="Calibri"/>
                <a:ea typeface="宋体"/>
              </a:rPr>
              <a:pPr/>
              <a:t>35</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1115390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solidFill>
                  <a:prstClr val="black"/>
                </a:solidFill>
                <a:latin typeface="Calibri"/>
                <a:ea typeface="宋体"/>
              </a:rPr>
              <a:pPr/>
              <a:t>36</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70063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solidFill>
                  <a:prstClr val="black"/>
                </a:solidFill>
                <a:latin typeface="Calibri"/>
                <a:ea typeface="宋体"/>
              </a:rPr>
              <a:pPr/>
              <a:t>37</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818304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38</a:t>
            </a:fld>
            <a:endParaRPr lang="zh-CN" altLang="en-US"/>
          </a:p>
        </p:txBody>
      </p:sp>
    </p:spTree>
    <p:extLst>
      <p:ext uri="{BB962C8B-B14F-4D97-AF65-F5344CB8AC3E}">
        <p14:creationId xmlns="" xmlns:p14="http://schemas.microsoft.com/office/powerpoint/2010/main" val="1869476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39</a:t>
            </a:fld>
            <a:endParaRPr lang="zh-CN" altLang="en-US"/>
          </a:p>
        </p:txBody>
      </p:sp>
    </p:spTree>
    <p:extLst>
      <p:ext uri="{BB962C8B-B14F-4D97-AF65-F5344CB8AC3E}">
        <p14:creationId xmlns="" xmlns:p14="http://schemas.microsoft.com/office/powerpoint/2010/main" val="1869476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40</a:t>
            </a:fld>
            <a:endParaRPr lang="zh-CN" altLang="en-US"/>
          </a:p>
        </p:txBody>
      </p:sp>
    </p:spTree>
    <p:extLst>
      <p:ext uri="{BB962C8B-B14F-4D97-AF65-F5344CB8AC3E}">
        <p14:creationId xmlns="" xmlns:p14="http://schemas.microsoft.com/office/powerpoint/2010/main" val="102095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pPr/>
              <a:t>4</a:t>
            </a:fld>
            <a:endParaRPr lang="zh-CN" altLang="en-US"/>
          </a:p>
        </p:txBody>
      </p:sp>
    </p:spTree>
    <p:extLst>
      <p:ext uri="{BB962C8B-B14F-4D97-AF65-F5344CB8AC3E}">
        <p14:creationId xmlns="" xmlns:p14="http://schemas.microsoft.com/office/powerpoint/2010/main" val="70063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41</a:t>
            </a:fld>
            <a:endParaRPr lang="zh-CN" altLang="en-US"/>
          </a:p>
        </p:txBody>
      </p:sp>
    </p:spTree>
    <p:extLst>
      <p:ext uri="{BB962C8B-B14F-4D97-AF65-F5344CB8AC3E}">
        <p14:creationId xmlns="" xmlns:p14="http://schemas.microsoft.com/office/powerpoint/2010/main" val="1489346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42</a:t>
            </a:fld>
            <a:endParaRPr lang="zh-CN" altLang="en-US"/>
          </a:p>
        </p:txBody>
      </p:sp>
    </p:spTree>
    <p:extLst>
      <p:ext uri="{BB962C8B-B14F-4D97-AF65-F5344CB8AC3E}">
        <p14:creationId xmlns="" xmlns:p14="http://schemas.microsoft.com/office/powerpoint/2010/main" val="532530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43</a:t>
            </a:fld>
            <a:endParaRPr lang="zh-CN" altLang="en-US"/>
          </a:p>
        </p:txBody>
      </p:sp>
    </p:spTree>
    <p:extLst>
      <p:ext uri="{BB962C8B-B14F-4D97-AF65-F5344CB8AC3E}">
        <p14:creationId xmlns="" xmlns:p14="http://schemas.microsoft.com/office/powerpoint/2010/main" val="345642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6C294A-28A7-4986-976D-868C16BFA14D}" type="slidenum">
              <a:rPr lang="zh-CN" altLang="en-US" smtClean="0"/>
              <a:pPr/>
              <a:t>5</a:t>
            </a:fld>
            <a:endParaRPr lang="zh-CN" altLang="en-US"/>
          </a:p>
        </p:txBody>
      </p:sp>
    </p:spTree>
    <p:extLst>
      <p:ext uri="{BB962C8B-B14F-4D97-AF65-F5344CB8AC3E}">
        <p14:creationId xmlns="" xmlns:p14="http://schemas.microsoft.com/office/powerpoint/2010/main" val="213367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6C294A-28A7-4986-976D-868C16BFA14D}" type="slidenum">
              <a:rPr lang="zh-CN" altLang="en-US" smtClean="0"/>
              <a:pPr/>
              <a:t>6</a:t>
            </a:fld>
            <a:endParaRPr lang="zh-CN" altLang="en-US"/>
          </a:p>
        </p:txBody>
      </p:sp>
    </p:spTree>
    <p:extLst>
      <p:ext uri="{BB962C8B-B14F-4D97-AF65-F5344CB8AC3E}">
        <p14:creationId xmlns="" xmlns:p14="http://schemas.microsoft.com/office/powerpoint/2010/main" val="213367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97D03D-ED54-44F4-93D3-469DD7E83329}"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 xmlns:p14="http://schemas.microsoft.com/office/powerpoint/2010/main" val="7006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7B99A3-6D77-47A7-AF8F-048BD2E75351}" type="slidenum">
              <a:rPr lang="zh-CN" altLang="en-US" smtClean="0"/>
              <a:pPr/>
              <a:t>9</a:t>
            </a:fld>
            <a:endParaRPr lang="zh-CN" altLang="en-US"/>
          </a:p>
        </p:txBody>
      </p:sp>
    </p:spTree>
    <p:extLst>
      <p:ext uri="{BB962C8B-B14F-4D97-AF65-F5344CB8AC3E}">
        <p14:creationId xmlns="" xmlns:p14="http://schemas.microsoft.com/office/powerpoint/2010/main" val="415531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A2D4D-A08F-48AD-98C4-F1AC343874D0}" type="slidenum">
              <a:rPr lang="zh-CN" altLang="en-US" smtClean="0"/>
              <a:pPr/>
              <a:t>10</a:t>
            </a:fld>
            <a:endParaRPr lang="zh-CN" altLang="en-US"/>
          </a:p>
        </p:txBody>
      </p:sp>
    </p:spTree>
    <p:extLst>
      <p:ext uri="{BB962C8B-B14F-4D97-AF65-F5344CB8AC3E}">
        <p14:creationId xmlns="" xmlns:p14="http://schemas.microsoft.com/office/powerpoint/2010/main" val="825416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1324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41919736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93589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946570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025432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0235610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501095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38611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688230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348649907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428690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3219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364228968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18688556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444875847"/>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1691725136"/>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520019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341841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92353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778216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13080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6056740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590017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141646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457305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726467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048341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225314937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393686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064392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274864099"/>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2157522174"/>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530059370"/>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pPr/>
              <a:t>2018/12/27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pPr/>
              <a:t>‹#›</a:t>
            </a:fld>
            <a:endParaRPr lang="zh-CN" altLang="en-US"/>
          </a:p>
        </p:txBody>
      </p:sp>
    </p:spTree>
    <p:extLst>
      <p:ext uri="{BB962C8B-B14F-4D97-AF65-F5344CB8AC3E}">
        <p14:creationId xmlns="" xmlns:p14="http://schemas.microsoft.com/office/powerpoint/2010/main" val="821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1805421967"/>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656146125"/>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129080965"/>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85461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71561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2534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29686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56499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03675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6732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36612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984137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975310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375181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29306624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87543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01702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07392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160973096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9102963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592935996"/>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81399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34883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45589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19948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419618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424552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17273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54381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84087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821433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960520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385551561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45054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168067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151586762"/>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897356193"/>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56970660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3666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1685309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28493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60625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98329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561517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513995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927664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84671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119082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97465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36825631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2615516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703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064652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2449058659"/>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2332556035"/>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4014643027"/>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70672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52610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43927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73025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1857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17693387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943094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354407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7391083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344803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619727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220043774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86442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883522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540156813"/>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1696587190"/>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570914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747330089"/>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42028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22469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8822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61395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82311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4715523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09087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752138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70882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pPr/>
              <a:t>2018/12/27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3546089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512651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B4595DB9-28B8-446E-B16F-E46A51F812D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38E844AA-B418-4053-9942-577380308048}"/>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flipH="1">
            <a:off x="0" y="0"/>
            <a:ext cx="12206116" cy="6858000"/>
          </a:xfrm>
          <a:prstGeom prst="rect">
            <a:avLst/>
          </a:prstGeom>
        </p:spPr>
      </p:pic>
      <p:pic>
        <p:nvPicPr>
          <p:cNvPr id="18" name="图片 17">
            <a:extLst>
              <a:ext uri="{FF2B5EF4-FFF2-40B4-BE49-F238E27FC236}">
                <a16:creationId xmlns:a16="http://schemas.microsoft.com/office/drawing/2014/main" xmlns="" id="{629A4442-B8E0-4D90-8404-A71BB82905A1}"/>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flipH="1">
            <a:off x="8699971" y="0"/>
            <a:ext cx="3492029" cy="1245284"/>
          </a:xfrm>
          <a:prstGeom prst="rect">
            <a:avLst/>
          </a:prstGeom>
        </p:spPr>
      </p:pic>
    </p:spTree>
    <p:extLst>
      <p:ext uri="{BB962C8B-B14F-4D97-AF65-F5344CB8AC3E}">
        <p14:creationId xmlns="" xmlns:p14="http://schemas.microsoft.com/office/powerpoint/2010/main" val="26153109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144006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C2BDB88-535D-49A9-B44B-66ADC5DB1308}"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E47D33-ECD0-4818-B9B5-CDDD14B54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749041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199444110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descr="图片包含 天空, 户外, 水&#10;&#10;已生成极高可信度的说明">
            <a:extLst>
              <a:ext uri="{FF2B5EF4-FFF2-40B4-BE49-F238E27FC236}">
                <a16:creationId xmlns="" xmlns:a16="http://schemas.microsoft.com/office/drawing/2014/main" id="{309F43C0-7AD1-4E37-9370-45D24EF5D04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592185314"/>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图片包含 天空, 户外, 山, 水&#10;&#10;已生成极高可信度的说明">
            <a:extLst>
              <a:ext uri="{FF2B5EF4-FFF2-40B4-BE49-F238E27FC236}">
                <a16:creationId xmlns="" xmlns:a16="http://schemas.microsoft.com/office/drawing/2014/main" id="{6320D1E5-6201-4E57-AD81-3A6728B0A4A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 xmlns:p14="http://schemas.microsoft.com/office/powerpoint/2010/main" val="3598344705"/>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26611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55711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9201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pPr/>
              <a:t>2018/12/27</a:t>
            </a:fld>
            <a:endParaRPr lang="zh-CN" altLang="en-US"/>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pPr/>
              <a:t>‹#›</a:t>
            </a:fld>
            <a:endParaRPr lang="zh-CN" altLang="en-US"/>
          </a:p>
        </p:txBody>
      </p:sp>
    </p:spTree>
    <p:extLst>
      <p:ext uri="{BB962C8B-B14F-4D97-AF65-F5344CB8AC3E}">
        <p14:creationId xmlns="" xmlns:p14="http://schemas.microsoft.com/office/powerpoint/2010/main" val="152548228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 id="2147483663" r:id="rId12"/>
    <p:sldLayoutId id="2147483665" r:id="rId13"/>
    <p:sldLayoutId id="2147483666"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4409152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0797981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19166982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4139010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560544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2353666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7539648"/>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9000148"/>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1353087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F0144-344C-4A7A-80CB-46A80A8561F2}" type="datetimeFigureOut">
              <a:rPr lang="zh-CN" altLang="en-US" smtClean="0">
                <a:solidFill>
                  <a:prstClr val="black">
                    <a:tint val="75000"/>
                  </a:prstClr>
                </a:solidFill>
              </a:rPr>
              <a:pPr/>
              <a:t>2018/12/27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1353087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135308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79447-94B1-4C3B-9392-4631673CF5F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 xmlns:p14="http://schemas.microsoft.com/office/powerpoint/2010/main" val="343608197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20.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12.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notesSlide" Target="../notesSlides/notesSlide35.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7.png"/><Relationship Id="rId3" Type="http://schemas.openxmlformats.org/officeDocument/2006/relationships/notesSlide" Target="../notesSlides/notesSlide42.xml"/><Relationship Id="rId7" Type="http://schemas.openxmlformats.org/officeDocument/2006/relationships/image" Target="../media/image45.png"/><Relationship Id="rId12"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44.png"/><Relationship Id="rId11"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7.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Layout" Target="../slideLayouts/slideLayout11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图片 34" descr="图片包含 无脊椎动物, 节肢动物&#10;&#10;已生成高可信度的说明">
            <a:extLst>
              <a:ext uri="{FF2B5EF4-FFF2-40B4-BE49-F238E27FC236}">
                <a16:creationId xmlns="" xmlns:a16="http://schemas.microsoft.com/office/drawing/2014/main" id="{733CF257-1F61-459F-A18B-D4F7362ABE7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4200" y="2960217"/>
            <a:ext cx="3946323" cy="1973161"/>
          </a:xfrm>
          <a:prstGeom prst="rect">
            <a:avLst/>
          </a:prstGeom>
        </p:spPr>
      </p:pic>
      <p:pic>
        <p:nvPicPr>
          <p:cNvPr id="7" name="图片 6" descr="图片包含 建筑物, 天空, 户外, 宗教场所&#10;&#10;已生成高可信度的说明">
            <a:extLst>
              <a:ext uri="{FF2B5EF4-FFF2-40B4-BE49-F238E27FC236}">
                <a16:creationId xmlns="" xmlns:a16="http://schemas.microsoft.com/office/drawing/2014/main" id="{184784B3-68ED-42D4-B8A9-5F2AED9A624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001" y="4266824"/>
            <a:ext cx="4958345" cy="2224019"/>
          </a:xfrm>
          <a:prstGeom prst="rect">
            <a:avLst/>
          </a:prstGeom>
        </p:spPr>
      </p:pic>
      <p:pic>
        <p:nvPicPr>
          <p:cNvPr id="11" name="图片 10" descr="图片包含 雨伞&#10;&#10;已生成高可信度的说明">
            <a:extLst>
              <a:ext uri="{FF2B5EF4-FFF2-40B4-BE49-F238E27FC236}">
                <a16:creationId xmlns="" xmlns:a16="http://schemas.microsoft.com/office/drawing/2014/main" id="{2F53E99A-4373-47B5-AF35-0E581EB7C6E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03520" y="4894729"/>
            <a:ext cx="2700170" cy="1990723"/>
          </a:xfrm>
          <a:prstGeom prst="rect">
            <a:avLst/>
          </a:prstGeom>
        </p:spPr>
      </p:pic>
      <p:pic>
        <p:nvPicPr>
          <p:cNvPr id="15" name="图片 14" descr="图片包含 杯子, 咖啡, 甜甜圈, 室内&#10;&#10;已生成极高可信度的说明">
            <a:extLst>
              <a:ext uri="{FF2B5EF4-FFF2-40B4-BE49-F238E27FC236}">
                <a16:creationId xmlns="" xmlns:a16="http://schemas.microsoft.com/office/drawing/2014/main" id="{3662A7E8-A243-4149-B5DE-0DE00C1FB70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7" name="图片 16" descr="图片包含 咖啡, 杯子, 室内, 美食&#10;&#10;已生成极高可信度的说明">
            <a:extLst>
              <a:ext uri="{FF2B5EF4-FFF2-40B4-BE49-F238E27FC236}">
                <a16:creationId xmlns="" xmlns:a16="http://schemas.microsoft.com/office/drawing/2014/main" id="{45321AF2-CD10-4D93-977C-9950EF1F590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626600" y="5924933"/>
            <a:ext cx="2565400" cy="987971"/>
          </a:xfrm>
          <a:prstGeom prst="rect">
            <a:avLst/>
          </a:prstGeom>
        </p:spPr>
      </p:pic>
      <p:pic>
        <p:nvPicPr>
          <p:cNvPr id="23" name="图片 22">
            <a:extLst>
              <a:ext uri="{FF2B5EF4-FFF2-40B4-BE49-F238E27FC236}">
                <a16:creationId xmlns="" xmlns:a16="http://schemas.microsoft.com/office/drawing/2014/main" id="{ECFF3F50-2281-4323-B82E-5CFF5372CB0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096219" y="4672514"/>
            <a:ext cx="2413245" cy="1985831"/>
          </a:xfrm>
          <a:prstGeom prst="rect">
            <a:avLst/>
          </a:prstGeom>
        </p:spPr>
      </p:pic>
      <p:pic>
        <p:nvPicPr>
          <p:cNvPr id="13" name="图片 12" descr="图片包含 室内&#10;&#10;已生成高可信度的说明">
            <a:extLst>
              <a:ext uri="{FF2B5EF4-FFF2-40B4-BE49-F238E27FC236}">
                <a16:creationId xmlns="" xmlns:a16="http://schemas.microsoft.com/office/drawing/2014/main" id="{6240CC03-1800-4B89-9699-279B17230F35}"/>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837223" y="6116611"/>
            <a:ext cx="2629960" cy="796293"/>
          </a:xfrm>
          <a:prstGeom prst="rect">
            <a:avLst/>
          </a:prstGeom>
        </p:spPr>
      </p:pic>
      <p:pic>
        <p:nvPicPr>
          <p:cNvPr id="25" name="图片 24">
            <a:extLst>
              <a:ext uri="{FF2B5EF4-FFF2-40B4-BE49-F238E27FC236}">
                <a16:creationId xmlns="" xmlns:a16="http://schemas.microsoft.com/office/drawing/2014/main" id="{6B87037F-98B3-4F29-9AAD-63851D159268}"/>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pic>
        <p:nvPicPr>
          <p:cNvPr id="27" name="图片 26" descr="图片包含 物体&#10;&#10;已生成极高可信度的说明">
            <a:extLst>
              <a:ext uri="{FF2B5EF4-FFF2-40B4-BE49-F238E27FC236}">
                <a16:creationId xmlns="" xmlns:a16="http://schemas.microsoft.com/office/drawing/2014/main" id="{F454F05E-BFC6-43DD-A692-A05CBA3943D4}"/>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35853" y="168898"/>
            <a:ext cx="2963863" cy="716455"/>
          </a:xfrm>
          <a:prstGeom prst="rect">
            <a:avLst/>
          </a:prstGeom>
        </p:spPr>
      </p:pic>
      <p:sp>
        <p:nvSpPr>
          <p:cNvPr id="30" name="矩形 29">
            <a:extLst>
              <a:ext uri="{FF2B5EF4-FFF2-40B4-BE49-F238E27FC236}">
                <a16:creationId xmlns="" xmlns:a16="http://schemas.microsoft.com/office/drawing/2014/main" id="{0E21F6F7-A10C-442E-A9F6-1B8437049846}"/>
              </a:ext>
            </a:extLst>
          </p:cNvPr>
          <p:cNvSpPr/>
          <p:nvPr/>
        </p:nvSpPr>
        <p:spPr>
          <a:xfrm>
            <a:off x="2635623" y="2683954"/>
            <a:ext cx="7189423" cy="984881"/>
          </a:xfrm>
          <a:prstGeom prst="rect">
            <a:avLst/>
          </a:prstGeom>
        </p:spPr>
        <p:txBody>
          <a:bodyPr wrap="square" lIns="121917" tIns="60958" rIns="121917" bIns="60958">
            <a:spAutoFit/>
          </a:bodyPr>
          <a:lstStyle/>
          <a:p>
            <a:pPr algn="ctr"/>
            <a:r>
              <a:rPr lang="en-US" altLang="zh-CN" sz="2800" b="1" dirty="0" smtClean="0">
                <a:solidFill>
                  <a:srgbClr val="CC0000"/>
                </a:solidFill>
                <a:latin typeface="微软雅黑" panose="020B0503020204020204" pitchFamily="34" charset="-122"/>
                <a:ea typeface="微软雅黑" panose="020B0503020204020204" pitchFamily="34" charset="-122"/>
              </a:rPr>
              <a:t>——</a:t>
            </a:r>
            <a:r>
              <a:rPr lang="zh-CN" altLang="en-US" sz="2800" b="1" dirty="0" smtClean="0">
                <a:solidFill>
                  <a:srgbClr val="CC0000"/>
                </a:solidFill>
                <a:latin typeface="微软雅黑" panose="020B0503020204020204" pitchFamily="34" charset="-122"/>
                <a:ea typeface="微软雅黑" panose="020B0503020204020204" pitchFamily="34" charset="-122"/>
              </a:rPr>
              <a:t>习近平</a:t>
            </a:r>
            <a:r>
              <a:rPr lang="zh-CN" altLang="en-US" sz="2800" b="1" dirty="0">
                <a:solidFill>
                  <a:srgbClr val="CC0000"/>
                </a:solidFill>
                <a:latin typeface="微软雅黑" panose="020B0503020204020204" pitchFamily="34" charset="-122"/>
                <a:ea typeface="微软雅黑" panose="020B0503020204020204" pitchFamily="34" charset="-122"/>
              </a:rPr>
              <a:t>全国</a:t>
            </a:r>
            <a:r>
              <a:rPr lang="zh-CN" altLang="en-US" sz="2800" b="1" dirty="0" smtClean="0">
                <a:solidFill>
                  <a:srgbClr val="CC0000"/>
                </a:solidFill>
                <a:latin typeface="微软雅黑" panose="020B0503020204020204" pitchFamily="34" charset="-122"/>
                <a:ea typeface="微软雅黑" panose="020B0503020204020204" pitchFamily="34" charset="-122"/>
              </a:rPr>
              <a:t>教育大会重要讲话精神解读</a:t>
            </a:r>
            <a:endParaRPr lang="en-US" altLang="zh-CN" sz="2800" b="1" dirty="0" smtClean="0">
              <a:solidFill>
                <a:srgbClr val="CC0000"/>
              </a:solidFill>
              <a:latin typeface="微软雅黑" panose="020B0503020204020204" pitchFamily="34" charset="-122"/>
              <a:ea typeface="微软雅黑" panose="020B0503020204020204" pitchFamily="34" charset="-122"/>
            </a:endParaRPr>
          </a:p>
          <a:p>
            <a:pPr algn="ctr"/>
            <a:endParaRPr lang="zh-CN" altLang="en-US" sz="2800" dirty="0">
              <a:solidFill>
                <a:srgbClr val="CC0000"/>
              </a:solidFill>
              <a:latin typeface="微软雅黑" panose="020B0503020204020204" pitchFamily="34" charset="-122"/>
              <a:ea typeface="微软雅黑" panose="020B0503020204020204" pitchFamily="34" charset="-122"/>
            </a:endParaRPr>
          </a:p>
        </p:txBody>
      </p:sp>
      <p:pic>
        <p:nvPicPr>
          <p:cNvPr id="39" name="图片 38" descr="图片包含 室内&#10;&#10;已生成高可信度的说明">
            <a:extLst>
              <a:ext uri="{FF2B5EF4-FFF2-40B4-BE49-F238E27FC236}">
                <a16:creationId xmlns="" xmlns:a16="http://schemas.microsoft.com/office/drawing/2014/main" id="{2FEA9700-09F2-4080-BBE7-AFA05CB47BA3}"/>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flipH="1">
            <a:off x="9993853" y="3603811"/>
            <a:ext cx="2013089" cy="1247479"/>
          </a:xfrm>
          <a:prstGeom prst="rect">
            <a:avLst/>
          </a:prstGeom>
        </p:spPr>
      </p:pic>
      <p:sp>
        <p:nvSpPr>
          <p:cNvPr id="3" name="矩形 2">
            <a:extLst>
              <a:ext uri="{FF2B5EF4-FFF2-40B4-BE49-F238E27FC236}">
                <a16:creationId xmlns="" xmlns:a16="http://schemas.microsoft.com/office/drawing/2014/main" id="{8073C265-5AF9-4752-BCF5-9C406ADFB907}"/>
              </a:ext>
            </a:extLst>
          </p:cNvPr>
          <p:cNvSpPr/>
          <p:nvPr/>
        </p:nvSpPr>
        <p:spPr>
          <a:xfrm>
            <a:off x="903643" y="914401"/>
            <a:ext cx="10811787" cy="1655257"/>
          </a:xfrm>
          <a:prstGeom prst="rect">
            <a:avLst/>
          </a:prstGeom>
        </p:spPr>
        <p:txBody>
          <a:bodyPr wrap="square" lIns="121917" tIns="60958" rIns="121917" bIns="60958">
            <a:spAutoFit/>
          </a:bodyPr>
          <a:lstStyle/>
          <a:p>
            <a:pPr algn="ctr">
              <a:lnSpc>
                <a:spcPct val="150000"/>
              </a:lnSpc>
            </a:pPr>
            <a:r>
              <a:rPr lang="zh-CN" altLang="en-US" sz="3600" b="1" dirty="0">
                <a:solidFill>
                  <a:srgbClr val="C00000"/>
                </a:solidFill>
                <a:effectLst>
                  <a:outerShdw blurRad="38100" dist="38100" dir="2700000" algn="tl">
                    <a:srgbClr val="000000">
                      <a:alpha val="43137"/>
                    </a:srgbClr>
                  </a:outerShdw>
                </a:effectLst>
                <a:latin typeface="黑体" pitchFamily="49" charset="-122"/>
                <a:ea typeface="黑体" pitchFamily="49" charset="-122"/>
              </a:rPr>
              <a:t>坚持中国特色社会主义教育发展</a:t>
            </a:r>
            <a:r>
              <a:rPr lang="zh-CN" altLang="en-US" sz="36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道路</a:t>
            </a:r>
            <a:endParaRPr lang="zh-CN" altLang="en-US" sz="3600" b="1" dirty="0">
              <a:solidFill>
                <a:srgbClr val="C00000"/>
              </a:solidFill>
              <a:effectLst>
                <a:outerShdw blurRad="38100" dist="38100" dir="2700000" algn="tl">
                  <a:srgbClr val="000000">
                    <a:alpha val="43137"/>
                  </a:srgbClr>
                </a:outerShdw>
              </a:effectLst>
              <a:latin typeface="黑体" pitchFamily="49" charset="-122"/>
              <a:ea typeface="黑体" pitchFamily="49" charset="-122"/>
            </a:endParaRPr>
          </a:p>
          <a:p>
            <a:pPr algn="ctr">
              <a:lnSpc>
                <a:spcPct val="150000"/>
              </a:lnSpc>
            </a:pPr>
            <a:r>
              <a:rPr lang="zh-CN" altLang="en-US" sz="3600" b="1" dirty="0">
                <a:solidFill>
                  <a:srgbClr val="C00000"/>
                </a:solidFill>
                <a:effectLst>
                  <a:outerShdw blurRad="38100" dist="38100" dir="2700000" algn="tl">
                    <a:srgbClr val="000000">
                      <a:alpha val="43137"/>
                    </a:srgbClr>
                  </a:outerShdw>
                </a:effectLst>
                <a:latin typeface="黑体" pitchFamily="49" charset="-122"/>
                <a:ea typeface="黑体" pitchFamily="49" charset="-122"/>
              </a:rPr>
              <a:t>培养德智体美劳全面发展的社会主义建设者和接班人</a:t>
            </a:r>
          </a:p>
        </p:txBody>
      </p:sp>
      <p:sp>
        <p:nvSpPr>
          <p:cNvPr id="14" name="TextBox 13"/>
          <p:cNvSpPr txBox="1"/>
          <p:nvPr/>
        </p:nvSpPr>
        <p:spPr>
          <a:xfrm>
            <a:off x="3689873" y="3453204"/>
            <a:ext cx="5852159" cy="523220"/>
          </a:xfrm>
          <a:prstGeom prst="rect">
            <a:avLst/>
          </a:prstGeom>
          <a:noFill/>
        </p:spPr>
        <p:txBody>
          <a:bodyPr wrap="square" rtlCol="0">
            <a:spAutoFit/>
          </a:bodyPr>
          <a:lstStyle/>
          <a:p>
            <a:r>
              <a:rPr lang="zh-CN" altLang="en-US" sz="2800" b="1" dirty="0" smtClean="0">
                <a:solidFill>
                  <a:srgbClr val="FF0000"/>
                </a:solidFill>
                <a:latin typeface="华文中宋" pitchFamily="2" charset="-122"/>
                <a:ea typeface="华文中宋" pitchFamily="2" charset="-122"/>
              </a:rPr>
              <a:t>宣讲人：</a:t>
            </a:r>
            <a:endParaRPr lang="zh-CN" altLang="en-US" sz="2800" b="1" dirty="0">
              <a:solidFill>
                <a:srgbClr val="FF0000"/>
              </a:solidFill>
              <a:latin typeface="华文中宋" pitchFamily="2" charset="-122"/>
              <a:ea typeface="华文中宋" pitchFamily="2" charset="-122"/>
            </a:endParaRPr>
          </a:p>
        </p:txBody>
      </p:sp>
      <p:sp>
        <p:nvSpPr>
          <p:cNvPr id="16" name="TextBox 15"/>
          <p:cNvSpPr txBox="1"/>
          <p:nvPr/>
        </p:nvSpPr>
        <p:spPr>
          <a:xfrm>
            <a:off x="5443369" y="4303058"/>
            <a:ext cx="2571077" cy="461665"/>
          </a:xfrm>
          <a:prstGeom prst="rect">
            <a:avLst/>
          </a:prstGeom>
          <a:noFill/>
        </p:spPr>
        <p:txBody>
          <a:bodyPr wrap="square" rtlCol="0">
            <a:spAutoFit/>
          </a:bodyPr>
          <a:lstStyle/>
          <a:p>
            <a:r>
              <a:rPr lang="en-US" altLang="zh-CN" sz="2400" b="1" dirty="0" smtClean="0">
                <a:solidFill>
                  <a:srgbClr val="FF0000"/>
                </a:solidFill>
                <a:latin typeface="华文中宋" pitchFamily="2" charset="-122"/>
                <a:ea typeface="华文中宋" pitchFamily="2" charset="-122"/>
              </a:rPr>
              <a:t>2018</a:t>
            </a:r>
            <a:r>
              <a:rPr lang="zh-CN" altLang="en-US" sz="2400" b="1" dirty="0" smtClean="0">
                <a:solidFill>
                  <a:srgbClr val="FF0000"/>
                </a:solidFill>
                <a:latin typeface="华文中宋" pitchFamily="2" charset="-122"/>
                <a:ea typeface="华文中宋" pitchFamily="2" charset="-122"/>
              </a:rPr>
              <a:t>年</a:t>
            </a:r>
            <a:r>
              <a:rPr lang="en-US" altLang="zh-CN" sz="2400" b="1" dirty="0" smtClean="0">
                <a:solidFill>
                  <a:srgbClr val="FF0000"/>
                </a:solidFill>
                <a:latin typeface="华文中宋" pitchFamily="2" charset="-122"/>
                <a:ea typeface="华文中宋" pitchFamily="2" charset="-122"/>
              </a:rPr>
              <a:t>12</a:t>
            </a:r>
            <a:r>
              <a:rPr lang="zh-CN" altLang="en-US" sz="2400" b="1" dirty="0" smtClean="0">
                <a:solidFill>
                  <a:srgbClr val="FF0000"/>
                </a:solidFill>
                <a:latin typeface="华文中宋" pitchFamily="2" charset="-122"/>
                <a:ea typeface="华文中宋" pitchFamily="2" charset="-122"/>
              </a:rPr>
              <a:t>月</a:t>
            </a:r>
            <a:r>
              <a:rPr lang="en-US" altLang="zh-CN" sz="2400" b="1" dirty="0" smtClean="0">
                <a:solidFill>
                  <a:srgbClr val="FF0000"/>
                </a:solidFill>
                <a:latin typeface="华文中宋" pitchFamily="2" charset="-122"/>
                <a:ea typeface="华文中宋" pitchFamily="2" charset="-122"/>
              </a:rPr>
              <a:t> </a:t>
            </a:r>
            <a:r>
              <a:rPr lang="zh-CN" altLang="en-US" sz="2400" b="1" smtClean="0">
                <a:solidFill>
                  <a:srgbClr val="FF0000"/>
                </a:solidFill>
                <a:latin typeface="华文中宋" pitchFamily="2" charset="-122"/>
                <a:ea typeface="华文中宋" pitchFamily="2" charset="-122"/>
              </a:rPr>
              <a:t>日</a:t>
            </a:r>
            <a:endParaRPr lang="zh-CN" altLang="en-US" sz="2400" b="1" dirty="0">
              <a:solidFill>
                <a:srgbClr val="FF0000"/>
              </a:solidFill>
              <a:latin typeface="华文中宋" pitchFamily="2" charset="-122"/>
              <a:ea typeface="华文中宋" pitchFamily="2" charset="-122"/>
            </a:endParaRPr>
          </a:p>
        </p:txBody>
      </p:sp>
    </p:spTree>
    <p:extLst>
      <p:ext uri="{BB962C8B-B14F-4D97-AF65-F5344CB8AC3E}">
        <p14:creationId xmlns="" xmlns:p14="http://schemas.microsoft.com/office/powerpoint/2010/main" val="146068607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3" presetClass="entr" presetSubtype="528" fill="hold" grpId="0" nodeType="after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34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950"/>
                                        <p:tgtEl>
                                          <p:spTgt spid="30"/>
                                        </p:tgtEl>
                                      </p:cBhvr>
                                    </p:animEffect>
                                  </p:childTnLst>
                                </p:cTn>
                              </p:par>
                              <p:par>
                                <p:cTn id="30" presetID="2" presetClass="entr" presetSubtype="6" fill="hold" nodeType="withEffect">
                                  <p:stCondLst>
                                    <p:cond delay="100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800" fill="hold"/>
                                        <p:tgtEl>
                                          <p:spTgt spid="39"/>
                                        </p:tgtEl>
                                        <p:attrNameLst>
                                          <p:attrName>ppt_x</p:attrName>
                                        </p:attrNameLst>
                                      </p:cBhvr>
                                      <p:tavLst>
                                        <p:tav tm="0">
                                          <p:val>
                                            <p:strVal val="1+#ppt_w/2"/>
                                          </p:val>
                                        </p:tav>
                                        <p:tav tm="100000">
                                          <p:val>
                                            <p:strVal val="#ppt_x"/>
                                          </p:val>
                                        </p:tav>
                                      </p:tavLst>
                                    </p:anim>
                                    <p:anim calcmode="lin" valueType="num">
                                      <p:cBhvr additive="base">
                                        <p:cTn id="33" dur="1800" fill="hold"/>
                                        <p:tgtEl>
                                          <p:spTgt spid="3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175"/>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1500" fill="hold"/>
                                        <p:tgtEl>
                                          <p:spTgt spid="27"/>
                                        </p:tgtEl>
                                        <p:attrNameLst>
                                          <p:attrName>ppt_x</p:attrName>
                                        </p:attrNameLst>
                                      </p:cBhvr>
                                      <p:tavLst>
                                        <p:tav tm="0">
                                          <p:val>
                                            <p:strVal val="0-#ppt_w/2"/>
                                          </p:val>
                                        </p:tav>
                                        <p:tav tm="100000">
                                          <p:val>
                                            <p:strVal val="#ppt_x"/>
                                          </p:val>
                                        </p:tav>
                                      </p:tavLst>
                                    </p:anim>
                                    <p:anim calcmode="lin" valueType="num">
                                      <p:cBhvr additive="base">
                                        <p:cTn id="37" dur="1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1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825" fill="hold"/>
                                        <p:tgtEl>
                                          <p:spTgt spid="23"/>
                                        </p:tgtEl>
                                        <p:attrNameLst>
                                          <p:attrName>ppt_x</p:attrName>
                                        </p:attrNameLst>
                                      </p:cBhvr>
                                      <p:tavLst>
                                        <p:tav tm="0">
                                          <p:val>
                                            <p:strVal val="#ppt_x"/>
                                          </p:val>
                                        </p:tav>
                                        <p:tav tm="100000">
                                          <p:val>
                                            <p:strVal val="#ppt_x"/>
                                          </p:val>
                                        </p:tav>
                                      </p:tavLst>
                                    </p:anim>
                                    <p:anim calcmode="lin" valueType="num">
                                      <p:cBhvr additive="base">
                                        <p:cTn id="41" dur="825"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矩形 6"/>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354061" y="1303294"/>
            <a:ext cx="5818139" cy="1211305"/>
            <a:chOff x="465571" y="1648981"/>
            <a:chExt cx="4363604" cy="908478"/>
          </a:xfrm>
        </p:grpSpPr>
        <p:grpSp>
          <p:nvGrpSpPr>
            <p:cNvPr id="11" name="组合 48"/>
            <p:cNvGrpSpPr>
              <a:grpSpLocks noChangeAspect="1"/>
            </p:cNvGrpSpPr>
            <p:nvPr/>
          </p:nvGrpSpPr>
          <p:grpSpPr>
            <a:xfrm>
              <a:off x="465571" y="1699370"/>
              <a:ext cx="1224587" cy="589855"/>
              <a:chOff x="1672035" y="1687395"/>
              <a:chExt cx="938928" cy="452259"/>
            </a:xfrm>
            <a:effectLst>
              <a:outerShdw blurRad="50800" dist="38100" dir="5400000" algn="t" rotWithShape="0">
                <a:prstClr val="black">
                  <a:alpha val="40000"/>
                </a:prstClr>
              </a:outerShdw>
            </a:effectLst>
          </p:grpSpPr>
          <p:pic>
            <p:nvPicPr>
              <p:cNvPr id="27" name="Picture 2" descr="C:\Users\xb\Desktop\素材--党建\PNG--党（国）徽旗\党旗红旗\16sucai_201507091736.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1672035" y="1687395"/>
                <a:ext cx="845493" cy="443509"/>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3" descr="C:\Users\xb\Desktop\53bf653e36a06.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23728" y="1707654"/>
                <a:ext cx="487235" cy="432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9" name="文本框 62"/>
            <p:cNvSpPr txBox="1"/>
            <p:nvPr/>
          </p:nvSpPr>
          <p:spPr>
            <a:xfrm>
              <a:off x="1560946" y="1648981"/>
              <a:ext cx="3239654" cy="807913"/>
            </a:xfrm>
            <a:prstGeom prst="rect">
              <a:avLst/>
            </a:prstGeom>
            <a:noFill/>
            <a:effectLst/>
          </p:spPr>
          <p:txBody>
            <a:bodyPr wrap="square" rtlCol="0">
              <a:spAutoFit/>
            </a:bodyPr>
            <a:lstStyle/>
            <a:p>
              <a:pPr algn="ctr"/>
              <a:r>
                <a:rPr lang="zh-CN" altLang="en-US" sz="3200" b="1" dirty="0" smtClean="0">
                  <a:solidFill>
                    <a:srgbClr val="800000"/>
                  </a:solidFill>
                  <a:cs typeface="+mn-ea"/>
                  <a:sym typeface="+mn-lt"/>
                </a:rPr>
                <a:t>在党的坚强领导下，</a:t>
              </a:r>
              <a:r>
                <a:rPr lang="zh-CN" altLang="en-US" sz="3200" b="1" dirty="0" smtClean="0">
                  <a:solidFill>
                    <a:srgbClr val="008000"/>
                  </a:solidFill>
                  <a:latin typeface="华文行楷" pitchFamily="2" charset="-122"/>
                  <a:ea typeface="华文行楷" pitchFamily="2" charset="-122"/>
                  <a:cs typeface="+mn-ea"/>
                  <a:sym typeface="+mn-lt"/>
                </a:rPr>
                <a:t>全面贯彻党的教育方针</a:t>
              </a:r>
              <a:r>
                <a:rPr lang="en-US" altLang="zh-CN" sz="3200" b="1" dirty="0" smtClean="0">
                  <a:solidFill>
                    <a:srgbClr val="008000"/>
                  </a:solidFill>
                  <a:latin typeface="华文行楷" pitchFamily="2" charset="-122"/>
                  <a:ea typeface="华文行楷" pitchFamily="2" charset="-122"/>
                  <a:cs typeface="+mn-ea"/>
                  <a:sym typeface="+mn-lt"/>
                </a:rPr>
                <a:t>—</a:t>
              </a:r>
              <a:endParaRPr lang="zh-CN" altLang="en-US" sz="3200" b="1" dirty="0">
                <a:solidFill>
                  <a:srgbClr val="800000"/>
                </a:solidFill>
                <a:cs typeface="+mn-ea"/>
                <a:sym typeface="+mn-lt"/>
              </a:endParaRPr>
            </a:p>
          </p:txBody>
        </p:sp>
        <p:sp>
          <p:nvSpPr>
            <p:cNvPr id="18" name="矩形 17"/>
            <p:cNvSpPr/>
            <p:nvPr/>
          </p:nvSpPr>
          <p:spPr>
            <a:xfrm>
              <a:off x="692665" y="2495873"/>
              <a:ext cx="4136510" cy="61586"/>
            </a:xfrm>
            <a:prstGeom prst="rect">
              <a:avLst/>
            </a:prstGeom>
            <a:solidFill>
              <a:srgbClr val="990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grpSp>
      <p:grpSp>
        <p:nvGrpSpPr>
          <p:cNvPr id="29" name="0e026943-957a-4a60-83fe-e16111a10270">
            <a:extLst>
              <a:ext uri="{FF2B5EF4-FFF2-40B4-BE49-F238E27FC236}">
                <a16:creationId xmlns="" xmlns:a16="http://schemas.microsoft.com/office/drawing/2014/main" id="{15317DF6-9C23-485C-8A4C-AA87D23B9C4B}"/>
              </a:ext>
            </a:extLst>
          </p:cNvPr>
          <p:cNvGrpSpPr>
            <a:grpSpLocks noChangeAspect="1"/>
          </p:cNvGrpSpPr>
          <p:nvPr/>
        </p:nvGrpSpPr>
        <p:grpSpPr>
          <a:xfrm>
            <a:off x="698017" y="3009900"/>
            <a:ext cx="4000499" cy="3318750"/>
            <a:chOff x="1747597" y="1493262"/>
            <a:chExt cx="3949807" cy="4008213"/>
          </a:xfrm>
        </p:grpSpPr>
        <p:sp>
          <p:nvSpPr>
            <p:cNvPr id="30" name="is1ide-Freeform: Shape 3">
              <a:extLst>
                <a:ext uri="{FF2B5EF4-FFF2-40B4-BE49-F238E27FC236}">
                  <a16:creationId xmlns="" xmlns:a16="http://schemas.microsoft.com/office/drawing/2014/main" id="{6854880A-C8FE-4D22-8DDA-DEB54524C8DB}"/>
                </a:ext>
              </a:extLst>
            </p:cNvPr>
            <p:cNvSpPr/>
            <p:nvPr/>
          </p:nvSpPr>
          <p:spPr>
            <a:xfrm>
              <a:off x="1747597" y="1516270"/>
              <a:ext cx="1639291"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99003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31" name="is1ide-Freeform: Shape 4">
              <a:extLst>
                <a:ext uri="{FF2B5EF4-FFF2-40B4-BE49-F238E27FC236}">
                  <a16:creationId xmlns="" xmlns:a16="http://schemas.microsoft.com/office/drawing/2014/main" id="{FC92F8FF-1C8C-4FE8-BF83-544DE18C47A4}"/>
                </a:ext>
              </a:extLst>
            </p:cNvPr>
            <p:cNvSpPr/>
            <p:nvPr/>
          </p:nvSpPr>
          <p:spPr>
            <a:xfrm>
              <a:off x="1785215" y="2592569"/>
              <a:ext cx="1639291"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99003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32" name="is1ide-Freeform: Shape 5">
              <a:extLst>
                <a:ext uri="{FF2B5EF4-FFF2-40B4-BE49-F238E27FC236}">
                  <a16:creationId xmlns="" xmlns:a16="http://schemas.microsoft.com/office/drawing/2014/main" id="{22C9B1E6-C11A-4454-9DC6-99CCE3CB7EA0}"/>
                </a:ext>
              </a:extLst>
            </p:cNvPr>
            <p:cNvSpPr/>
            <p:nvPr/>
          </p:nvSpPr>
          <p:spPr>
            <a:xfrm>
              <a:off x="1747597" y="3668867"/>
              <a:ext cx="1639291" cy="944121"/>
            </a:xfrm>
            <a:custGeom>
              <a:avLst/>
              <a:gdLst>
                <a:gd name="connsiteX0" fmla="*/ 0 w 1770228"/>
                <a:gd name="connsiteY0" fmla="*/ 0 h 708091"/>
                <a:gd name="connsiteX1" fmla="*/ 1416183 w 1770228"/>
                <a:gd name="connsiteY1" fmla="*/ 0 h 708091"/>
                <a:gd name="connsiteX2" fmla="*/ 1770228 w 1770228"/>
                <a:gd name="connsiteY2" fmla="*/ 354046 h 708091"/>
                <a:gd name="connsiteX3" fmla="*/ 1416183 w 1770228"/>
                <a:gd name="connsiteY3" fmla="*/ 708091 h 708091"/>
                <a:gd name="connsiteX4" fmla="*/ 0 w 1770228"/>
                <a:gd name="connsiteY4" fmla="*/ 708091 h 708091"/>
                <a:gd name="connsiteX5" fmla="*/ 354046 w 1770228"/>
                <a:gd name="connsiteY5" fmla="*/ 354046 h 708091"/>
                <a:gd name="connsiteX6" fmla="*/ 0 w 1770228"/>
                <a:gd name="connsiteY6" fmla="*/ 0 h 7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228" h="708091">
                  <a:moveTo>
                    <a:pt x="0" y="0"/>
                  </a:moveTo>
                  <a:lnTo>
                    <a:pt x="1416183" y="0"/>
                  </a:lnTo>
                  <a:lnTo>
                    <a:pt x="1770228" y="354046"/>
                  </a:lnTo>
                  <a:lnTo>
                    <a:pt x="1416183" y="708091"/>
                  </a:lnTo>
                  <a:lnTo>
                    <a:pt x="0" y="708091"/>
                  </a:lnTo>
                  <a:lnTo>
                    <a:pt x="354046" y="354046"/>
                  </a:lnTo>
                  <a:lnTo>
                    <a:pt x="0" y="0"/>
                  </a:lnTo>
                  <a:close/>
                </a:path>
              </a:pathLst>
            </a:custGeom>
            <a:solidFill>
              <a:srgbClr val="99003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42" name="is1ide-Freeform: Shape 15">
              <a:extLst>
                <a:ext uri="{FF2B5EF4-FFF2-40B4-BE49-F238E27FC236}">
                  <a16:creationId xmlns="" xmlns:a16="http://schemas.microsoft.com/office/drawing/2014/main" id="{748AB6D8-3A6B-4F6F-B82D-3BD758DE1F5F}"/>
                </a:ext>
              </a:extLst>
            </p:cNvPr>
            <p:cNvSpPr>
              <a:spLocks/>
            </p:cNvSpPr>
            <p:nvPr/>
          </p:nvSpPr>
          <p:spPr bwMode="auto">
            <a:xfrm>
              <a:off x="2209820" y="1711750"/>
              <a:ext cx="708563" cy="457915"/>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headEnd/>
              <a:tailEnd/>
            </a:ln>
          </p:spPr>
          <p:txBody>
            <a:bodyPr anchor="ctr"/>
            <a:lstStyle/>
            <a:p>
              <a:pPr algn="ctr"/>
              <a:endParaRPr/>
            </a:p>
          </p:txBody>
        </p:sp>
        <p:sp>
          <p:nvSpPr>
            <p:cNvPr id="43" name="is1ide-Freeform: Shape 16">
              <a:extLst>
                <a:ext uri="{FF2B5EF4-FFF2-40B4-BE49-F238E27FC236}">
                  <a16:creationId xmlns="" xmlns:a16="http://schemas.microsoft.com/office/drawing/2014/main" id="{D4C6E26C-3ADD-4417-A417-AEF9E97E1F36}"/>
                </a:ext>
              </a:extLst>
            </p:cNvPr>
            <p:cNvSpPr>
              <a:spLocks/>
            </p:cNvSpPr>
            <p:nvPr/>
          </p:nvSpPr>
          <p:spPr bwMode="auto">
            <a:xfrm>
              <a:off x="2241223" y="2744549"/>
              <a:ext cx="645757" cy="645757"/>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headEnd/>
              <a:tailEnd/>
            </a:ln>
          </p:spPr>
          <p:txBody>
            <a:bodyPr anchor="ctr"/>
            <a:lstStyle/>
            <a:p>
              <a:pPr algn="ctr"/>
              <a:endParaRPr/>
            </a:p>
          </p:txBody>
        </p:sp>
        <p:sp>
          <p:nvSpPr>
            <p:cNvPr id="44" name="is1ide-Freeform: Shape 17">
              <a:extLst>
                <a:ext uri="{FF2B5EF4-FFF2-40B4-BE49-F238E27FC236}">
                  <a16:creationId xmlns="" xmlns:a16="http://schemas.microsoft.com/office/drawing/2014/main" id="{82F8CB31-37A0-41E5-B42B-3F4F8A148809}"/>
                </a:ext>
              </a:extLst>
            </p:cNvPr>
            <p:cNvSpPr>
              <a:spLocks/>
            </p:cNvSpPr>
            <p:nvPr/>
          </p:nvSpPr>
          <p:spPr bwMode="auto">
            <a:xfrm>
              <a:off x="2254923" y="3868335"/>
              <a:ext cx="618359" cy="618358"/>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headEnd/>
              <a:tailEnd/>
            </a:ln>
          </p:spPr>
          <p:txBody>
            <a:bodyPr anchor="ctr"/>
            <a:lstStyle/>
            <a:p>
              <a:pPr algn="ctr"/>
              <a:endParaRPr/>
            </a:p>
          </p:txBody>
        </p:sp>
        <p:sp>
          <p:nvSpPr>
            <p:cNvPr id="45" name="is1ide-Freeform: Shape 18">
              <a:extLst>
                <a:ext uri="{FF2B5EF4-FFF2-40B4-BE49-F238E27FC236}">
                  <a16:creationId xmlns="" xmlns:a16="http://schemas.microsoft.com/office/drawing/2014/main" id="{61BBA48C-E7B6-42AD-A899-502D1652DA85}"/>
                </a:ext>
              </a:extLst>
            </p:cNvPr>
            <p:cNvSpPr>
              <a:spLocks/>
            </p:cNvSpPr>
            <p:nvPr/>
          </p:nvSpPr>
          <p:spPr bwMode="auto">
            <a:xfrm>
              <a:off x="1904938" y="494366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anchor="ctr"/>
            <a:lstStyle/>
            <a:p>
              <a:pPr algn="ctr"/>
              <a:endParaRPr/>
            </a:p>
          </p:txBody>
        </p:sp>
        <p:sp>
          <p:nvSpPr>
            <p:cNvPr id="46" name="is1ide-Freeform: Shape 20">
              <a:extLst>
                <a:ext uri="{FF2B5EF4-FFF2-40B4-BE49-F238E27FC236}">
                  <a16:creationId xmlns="" xmlns:a16="http://schemas.microsoft.com/office/drawing/2014/main" id="{300D120D-12E1-4475-80C1-40261539D31F}"/>
                </a:ext>
              </a:extLst>
            </p:cNvPr>
            <p:cNvSpPr/>
            <p:nvPr/>
          </p:nvSpPr>
          <p:spPr>
            <a:xfrm>
              <a:off x="3045391" y="1493262"/>
              <a:ext cx="2633206" cy="932893"/>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FF9999">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endParaRPr/>
            </a:p>
          </p:txBody>
        </p:sp>
        <p:sp>
          <p:nvSpPr>
            <p:cNvPr id="48" name="is1ide-Freeform: Shape 23">
              <a:extLst>
                <a:ext uri="{FF2B5EF4-FFF2-40B4-BE49-F238E27FC236}">
                  <a16:creationId xmlns="" xmlns:a16="http://schemas.microsoft.com/office/drawing/2014/main" id="{A23BE31F-1D35-47D6-968C-1A9BFF362218}"/>
                </a:ext>
              </a:extLst>
            </p:cNvPr>
            <p:cNvSpPr/>
            <p:nvPr/>
          </p:nvSpPr>
          <p:spPr>
            <a:xfrm>
              <a:off x="3080051" y="2603793"/>
              <a:ext cx="2617353" cy="914136"/>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FF9999">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endParaRPr/>
            </a:p>
          </p:txBody>
        </p:sp>
        <p:sp>
          <p:nvSpPr>
            <p:cNvPr id="50" name="is1ide-Freeform: Shape 26">
              <a:extLst>
                <a:ext uri="{FF2B5EF4-FFF2-40B4-BE49-F238E27FC236}">
                  <a16:creationId xmlns="" xmlns:a16="http://schemas.microsoft.com/office/drawing/2014/main" id="{6EF434B1-0121-4AD5-AD51-546F6B77DA78}"/>
                </a:ext>
              </a:extLst>
            </p:cNvPr>
            <p:cNvSpPr/>
            <p:nvPr/>
          </p:nvSpPr>
          <p:spPr>
            <a:xfrm>
              <a:off x="3061241" y="3657085"/>
              <a:ext cx="2598545" cy="965209"/>
            </a:xfrm>
            <a:custGeom>
              <a:avLst/>
              <a:gdLst>
                <a:gd name="connsiteX0" fmla="*/ 0 w 1469290"/>
                <a:gd name="connsiteY0" fmla="*/ 0 h 587716"/>
                <a:gd name="connsiteX1" fmla="*/ 1175432 w 1469290"/>
                <a:gd name="connsiteY1" fmla="*/ 0 h 587716"/>
                <a:gd name="connsiteX2" fmla="*/ 1469290 w 1469290"/>
                <a:gd name="connsiteY2" fmla="*/ 293858 h 587716"/>
                <a:gd name="connsiteX3" fmla="*/ 1175432 w 1469290"/>
                <a:gd name="connsiteY3" fmla="*/ 587716 h 587716"/>
                <a:gd name="connsiteX4" fmla="*/ 0 w 1469290"/>
                <a:gd name="connsiteY4" fmla="*/ 587716 h 587716"/>
                <a:gd name="connsiteX5" fmla="*/ 293858 w 1469290"/>
                <a:gd name="connsiteY5" fmla="*/ 293858 h 587716"/>
                <a:gd name="connsiteX6" fmla="*/ 0 w 1469290"/>
                <a:gd name="connsiteY6" fmla="*/ 0 h 58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290" h="587716">
                  <a:moveTo>
                    <a:pt x="0" y="0"/>
                  </a:moveTo>
                  <a:lnTo>
                    <a:pt x="1175432" y="0"/>
                  </a:lnTo>
                  <a:lnTo>
                    <a:pt x="1469290" y="293858"/>
                  </a:lnTo>
                  <a:lnTo>
                    <a:pt x="1175432" y="587716"/>
                  </a:lnTo>
                  <a:lnTo>
                    <a:pt x="0" y="587716"/>
                  </a:lnTo>
                  <a:lnTo>
                    <a:pt x="293858" y="293858"/>
                  </a:lnTo>
                  <a:lnTo>
                    <a:pt x="0" y="0"/>
                  </a:lnTo>
                  <a:close/>
                </a:path>
              </a:pathLst>
            </a:custGeom>
            <a:solidFill>
              <a:srgbClr val="FF9999">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endParaRPr/>
            </a:p>
          </p:txBody>
        </p:sp>
      </p:grpSp>
      <p:sp>
        <p:nvSpPr>
          <p:cNvPr id="54" name="is1ide-TextBox 24">
            <a:extLst>
              <a:ext uri="{FF2B5EF4-FFF2-40B4-BE49-F238E27FC236}">
                <a16:creationId xmlns="" xmlns:a16="http://schemas.microsoft.com/office/drawing/2014/main" id="{227F3D46-D8FB-44BF-8EB2-4837EE6457BC}"/>
              </a:ext>
            </a:extLst>
          </p:cNvPr>
          <p:cNvSpPr txBox="1">
            <a:spLocks/>
          </p:cNvSpPr>
          <p:nvPr/>
        </p:nvSpPr>
        <p:spPr>
          <a:xfrm>
            <a:off x="2240254" y="4024974"/>
            <a:ext cx="2248714" cy="604176"/>
          </a:xfrm>
          <a:prstGeom prst="rect">
            <a:avLst/>
          </a:prstGeom>
        </p:spPr>
        <p:txBody>
          <a:bodyPr wrap="none" lIns="0" tIns="0" rIns="0" bIns="0" anchor="ctr" anchorCtr="0">
            <a:noAutofit/>
          </a:bodyPr>
          <a:lstStyle/>
          <a:p>
            <a:pPr algn="ctr" defTabSz="1219170">
              <a:spcBef>
                <a:spcPct val="0"/>
              </a:spcBef>
              <a:defRPr/>
            </a:pPr>
            <a:r>
              <a:rPr lang="zh-CN" altLang="en-US" sz="2000" b="1" dirty="0" smtClean="0">
                <a:solidFill>
                  <a:schemeClr val="dk1">
                    <a:lumMod val="100000"/>
                  </a:schemeClr>
                </a:solidFill>
              </a:rPr>
              <a:t>坚持中国特色社会</a:t>
            </a:r>
            <a:endParaRPr lang="en-US" altLang="zh-CN" sz="2000" b="1" dirty="0" smtClean="0">
              <a:solidFill>
                <a:schemeClr val="dk1">
                  <a:lumMod val="100000"/>
                </a:schemeClr>
              </a:solidFill>
            </a:endParaRPr>
          </a:p>
          <a:p>
            <a:pPr algn="ctr" defTabSz="1219170">
              <a:spcBef>
                <a:spcPct val="0"/>
              </a:spcBef>
              <a:defRPr/>
            </a:pPr>
            <a:r>
              <a:rPr lang="zh-CN" altLang="en-US" sz="2000" b="1" dirty="0" smtClean="0">
                <a:solidFill>
                  <a:schemeClr val="dk1">
                    <a:lumMod val="100000"/>
                  </a:schemeClr>
                </a:solidFill>
              </a:rPr>
              <a:t>主义教育发展道路</a:t>
            </a:r>
            <a:endParaRPr lang="zh-CN" altLang="en-US" sz="2000" b="1" dirty="0">
              <a:solidFill>
                <a:schemeClr val="dk1">
                  <a:lumMod val="100000"/>
                </a:schemeClr>
              </a:solidFill>
            </a:endParaRPr>
          </a:p>
        </p:txBody>
      </p:sp>
      <p:sp>
        <p:nvSpPr>
          <p:cNvPr id="55" name="is1ide-TextBox 21">
            <a:extLst>
              <a:ext uri="{FF2B5EF4-FFF2-40B4-BE49-F238E27FC236}">
                <a16:creationId xmlns="" xmlns:a16="http://schemas.microsoft.com/office/drawing/2014/main" id="{054692F7-F2B0-48AC-8377-6C3003F0E9B7}"/>
              </a:ext>
            </a:extLst>
          </p:cNvPr>
          <p:cNvSpPr txBox="1">
            <a:spLocks/>
          </p:cNvSpPr>
          <p:nvPr/>
        </p:nvSpPr>
        <p:spPr>
          <a:xfrm>
            <a:off x="2468855" y="3048000"/>
            <a:ext cx="1639114" cy="704849"/>
          </a:xfrm>
          <a:prstGeom prst="rect">
            <a:avLst/>
          </a:prstGeom>
        </p:spPr>
        <p:txBody>
          <a:bodyPr wrap="none" lIns="0" tIns="0" rIns="0" bIns="0" anchor="ctr" anchorCtr="0">
            <a:noAutofit/>
          </a:bodyPr>
          <a:lstStyle/>
          <a:p>
            <a:pPr algn="ctr" defTabSz="1219170">
              <a:spcBef>
                <a:spcPct val="0"/>
              </a:spcBef>
              <a:defRPr/>
            </a:pPr>
            <a:r>
              <a:rPr lang="zh-CN" altLang="en-US" sz="2000" b="1" dirty="0" smtClean="0">
                <a:solidFill>
                  <a:schemeClr val="dk1">
                    <a:lumMod val="100000"/>
                  </a:schemeClr>
                </a:solidFill>
              </a:rPr>
              <a:t>坚持马克思</a:t>
            </a:r>
            <a:endParaRPr lang="en-US" altLang="zh-CN" sz="2000" b="1" dirty="0" smtClean="0">
              <a:solidFill>
                <a:schemeClr val="dk1">
                  <a:lumMod val="100000"/>
                </a:schemeClr>
              </a:solidFill>
            </a:endParaRPr>
          </a:p>
          <a:p>
            <a:pPr algn="ctr" defTabSz="1219170">
              <a:spcBef>
                <a:spcPct val="0"/>
              </a:spcBef>
              <a:defRPr/>
            </a:pPr>
            <a:r>
              <a:rPr lang="zh-CN" altLang="en-US" sz="2000" b="1" dirty="0" smtClean="0">
                <a:solidFill>
                  <a:schemeClr val="dk1">
                    <a:lumMod val="100000"/>
                  </a:schemeClr>
                </a:solidFill>
              </a:rPr>
              <a:t>主义指导地位</a:t>
            </a:r>
            <a:endParaRPr lang="zh-CN" altLang="en-US" sz="2000" b="1" dirty="0">
              <a:solidFill>
                <a:schemeClr val="dk1">
                  <a:lumMod val="100000"/>
                </a:schemeClr>
              </a:solidFill>
            </a:endParaRPr>
          </a:p>
        </p:txBody>
      </p:sp>
      <p:sp>
        <p:nvSpPr>
          <p:cNvPr id="56" name="is1ide-TextBox 27">
            <a:extLst>
              <a:ext uri="{FF2B5EF4-FFF2-40B4-BE49-F238E27FC236}">
                <a16:creationId xmlns="" xmlns:a16="http://schemas.microsoft.com/office/drawing/2014/main" id="{9CBD1382-08EE-451A-A04F-1FBC29A54701}"/>
              </a:ext>
            </a:extLst>
          </p:cNvPr>
          <p:cNvSpPr txBox="1">
            <a:spLocks/>
          </p:cNvSpPr>
          <p:nvPr/>
        </p:nvSpPr>
        <p:spPr>
          <a:xfrm>
            <a:off x="2316455" y="4876800"/>
            <a:ext cx="2248714" cy="666750"/>
          </a:xfrm>
          <a:prstGeom prst="rect">
            <a:avLst/>
          </a:prstGeom>
        </p:spPr>
        <p:txBody>
          <a:bodyPr wrap="none" lIns="0" tIns="0" rIns="0" bIns="0" anchor="ctr" anchorCtr="0">
            <a:normAutofit fontScale="92500" lnSpcReduction="10000"/>
          </a:bodyPr>
          <a:lstStyle/>
          <a:p>
            <a:pPr algn="ctr" defTabSz="1219170">
              <a:lnSpc>
                <a:spcPct val="110000"/>
              </a:lnSpc>
              <a:spcBef>
                <a:spcPct val="0"/>
              </a:spcBef>
              <a:defRPr/>
            </a:pPr>
            <a:r>
              <a:rPr lang="zh-CN" altLang="en-US" sz="2200" b="1" dirty="0" smtClean="0">
                <a:solidFill>
                  <a:schemeClr val="dk1">
                    <a:lumMod val="100000"/>
                  </a:schemeClr>
                </a:solidFill>
              </a:rPr>
              <a:t>坚持社会主义</a:t>
            </a:r>
            <a:endParaRPr lang="en-US" altLang="zh-CN" sz="2200" b="1" dirty="0" smtClean="0">
              <a:solidFill>
                <a:schemeClr val="dk1">
                  <a:lumMod val="100000"/>
                </a:schemeClr>
              </a:solidFill>
            </a:endParaRPr>
          </a:p>
          <a:p>
            <a:pPr algn="ctr" defTabSz="1219170">
              <a:lnSpc>
                <a:spcPct val="110000"/>
              </a:lnSpc>
              <a:spcBef>
                <a:spcPct val="0"/>
              </a:spcBef>
              <a:defRPr/>
            </a:pPr>
            <a:r>
              <a:rPr lang="zh-CN" altLang="en-US" sz="2200" b="1" dirty="0" smtClean="0">
                <a:solidFill>
                  <a:schemeClr val="dk1">
                    <a:lumMod val="100000"/>
                  </a:schemeClr>
                </a:solidFill>
              </a:rPr>
              <a:t>办学方向</a:t>
            </a:r>
            <a:endParaRPr lang="zh-CN" altLang="en-US" sz="2200" b="1" dirty="0">
              <a:solidFill>
                <a:schemeClr val="dk1">
                  <a:lumMod val="100000"/>
                </a:schemeClr>
              </a:solidFill>
            </a:endParaRPr>
          </a:p>
        </p:txBody>
      </p:sp>
      <p:sp>
        <p:nvSpPr>
          <p:cNvPr id="57" name="波形 56">
            <a:extLst>
              <a:ext uri="{FF2B5EF4-FFF2-40B4-BE49-F238E27FC236}">
                <a16:creationId xmlns="" xmlns:a16="http://schemas.microsoft.com/office/drawing/2014/main" id="{153CDF05-FCA5-43CA-8D1C-EA277B9E3F6B}"/>
              </a:ext>
            </a:extLst>
          </p:cNvPr>
          <p:cNvSpPr/>
          <p:nvPr/>
        </p:nvSpPr>
        <p:spPr>
          <a:xfrm>
            <a:off x="4853131" y="3254706"/>
            <a:ext cx="2202753" cy="2038350"/>
          </a:xfrm>
          <a:prstGeom prst="wave">
            <a:avLst>
              <a:gd name="adj1" fmla="val 5728"/>
              <a:gd name="adj2" fmla="val 0"/>
            </a:avLst>
          </a:prstGeom>
          <a:solidFill>
            <a:srgbClr val="8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b="1" dirty="0" smtClean="0"/>
              <a:t>立足基本国情</a:t>
            </a:r>
            <a:endParaRPr lang="en-US" altLang="zh-CN" sz="2500" b="1" dirty="0" smtClean="0"/>
          </a:p>
          <a:p>
            <a:pPr lvl="0" algn="ctr" defTabSz="1111250">
              <a:lnSpc>
                <a:spcPct val="90000"/>
              </a:lnSpc>
              <a:spcBef>
                <a:spcPct val="0"/>
              </a:spcBef>
              <a:spcAft>
                <a:spcPct val="35000"/>
              </a:spcAft>
            </a:pPr>
            <a:r>
              <a:rPr lang="zh-CN" altLang="en-US" sz="2500" b="1" dirty="0" smtClean="0"/>
              <a:t>遵循教育规律</a:t>
            </a:r>
            <a:endParaRPr lang="en-US" altLang="zh-CN" sz="2500" b="1" dirty="0" smtClean="0"/>
          </a:p>
          <a:p>
            <a:pPr lvl="0" algn="ctr" defTabSz="1111250">
              <a:lnSpc>
                <a:spcPct val="90000"/>
              </a:lnSpc>
              <a:spcBef>
                <a:spcPct val="0"/>
              </a:spcBef>
              <a:spcAft>
                <a:spcPct val="35000"/>
              </a:spcAft>
            </a:pPr>
            <a:r>
              <a:rPr lang="zh-CN" altLang="en-US" sz="2500" b="1" dirty="0" smtClean="0"/>
              <a:t>坚持改革创新</a:t>
            </a:r>
            <a:endParaRPr lang="zh-CN" sz="2500" b="1" kern="1200" dirty="0"/>
          </a:p>
        </p:txBody>
      </p:sp>
      <p:sp>
        <p:nvSpPr>
          <p:cNvPr id="60" name="矩形 59"/>
          <p:cNvSpPr/>
          <p:nvPr/>
        </p:nvSpPr>
        <p:spPr>
          <a:xfrm>
            <a:off x="7277138" y="3306179"/>
            <a:ext cx="864000" cy="864000"/>
          </a:xfrm>
          <a:prstGeom prst="rect">
            <a:avLst/>
          </a:prstGeom>
          <a:solidFill>
            <a:srgbClr val="990000"/>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smtClean="0">
                <a:solidFill>
                  <a:schemeClr val="accent2">
                    <a:lumMod val="40000"/>
                    <a:lumOff val="60000"/>
                  </a:schemeClr>
                </a:solidFill>
                <a:cs typeface="+mn-ea"/>
                <a:sym typeface="+mn-lt"/>
              </a:rPr>
              <a:t>五大目标</a:t>
            </a:r>
            <a:endParaRPr lang="zh-CN" altLang="en-US" b="1" dirty="0">
              <a:solidFill>
                <a:schemeClr val="accent2">
                  <a:lumMod val="40000"/>
                  <a:lumOff val="60000"/>
                </a:schemeClr>
              </a:solidFill>
              <a:cs typeface="+mn-ea"/>
              <a:sym typeface="+mn-lt"/>
            </a:endParaRPr>
          </a:p>
        </p:txBody>
      </p:sp>
      <p:sp>
        <p:nvSpPr>
          <p:cNvPr id="61" name="矩形 60"/>
          <p:cNvSpPr/>
          <p:nvPr/>
        </p:nvSpPr>
        <p:spPr>
          <a:xfrm>
            <a:off x="7277138" y="4343251"/>
            <a:ext cx="864000" cy="864000"/>
          </a:xfrm>
          <a:prstGeom prst="rect">
            <a:avLst/>
          </a:prstGeom>
          <a:solidFill>
            <a:srgbClr val="990000"/>
          </a:soli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smtClean="0">
                <a:solidFill>
                  <a:schemeClr val="accent2">
                    <a:lumMod val="40000"/>
                    <a:lumOff val="60000"/>
                  </a:schemeClr>
                </a:solidFill>
                <a:cs typeface="+mn-ea"/>
                <a:sym typeface="+mn-lt"/>
              </a:rPr>
              <a:t>根本</a:t>
            </a:r>
            <a:endParaRPr lang="en-US" altLang="zh-CN" b="1" dirty="0" smtClean="0">
              <a:solidFill>
                <a:schemeClr val="accent2">
                  <a:lumMod val="40000"/>
                  <a:lumOff val="60000"/>
                </a:schemeClr>
              </a:solidFill>
              <a:cs typeface="+mn-ea"/>
              <a:sym typeface="+mn-lt"/>
            </a:endParaRPr>
          </a:p>
          <a:p>
            <a:pPr algn="ctr">
              <a:lnSpc>
                <a:spcPct val="120000"/>
              </a:lnSpc>
            </a:pPr>
            <a:r>
              <a:rPr lang="zh-CN" altLang="en-US" b="1" dirty="0" smtClean="0">
                <a:solidFill>
                  <a:schemeClr val="accent2">
                    <a:lumMod val="40000"/>
                    <a:lumOff val="60000"/>
                  </a:schemeClr>
                </a:solidFill>
                <a:cs typeface="+mn-ea"/>
                <a:sym typeface="+mn-lt"/>
              </a:rPr>
              <a:t>目的</a:t>
            </a:r>
            <a:endParaRPr lang="zh-CN" altLang="en-US" b="1" dirty="0">
              <a:solidFill>
                <a:schemeClr val="accent2">
                  <a:lumMod val="40000"/>
                  <a:lumOff val="60000"/>
                </a:schemeClr>
              </a:solidFill>
              <a:cs typeface="+mn-ea"/>
              <a:sym typeface="+mn-lt"/>
            </a:endParaRPr>
          </a:p>
        </p:txBody>
      </p:sp>
      <p:sp>
        <p:nvSpPr>
          <p:cNvPr id="62" name="矩形 61"/>
          <p:cNvSpPr/>
          <p:nvPr/>
        </p:nvSpPr>
        <p:spPr>
          <a:xfrm>
            <a:off x="8243248" y="3458561"/>
            <a:ext cx="3628754" cy="646331"/>
          </a:xfrm>
          <a:prstGeom prst="rect">
            <a:avLst/>
          </a:prstGeom>
          <a:ln>
            <a:gradFill>
              <a:gsLst>
                <a:gs pos="0">
                  <a:schemeClr val="accent2">
                    <a:lumMod val="50000"/>
                  </a:schemeClr>
                </a:gs>
                <a:gs pos="50000">
                  <a:schemeClr val="accent1">
                    <a:tint val="44500"/>
                    <a:satMod val="160000"/>
                  </a:schemeClr>
                </a:gs>
                <a:gs pos="100000">
                  <a:schemeClr val="accent1">
                    <a:tint val="23500"/>
                    <a:satMod val="160000"/>
                  </a:schemeClr>
                </a:gs>
              </a:gsLst>
              <a:lin ang="5400000" scaled="0"/>
            </a:gradFill>
            <a:prstDash val="dashDot"/>
          </a:ln>
        </p:spPr>
        <p:txBody>
          <a:bodyPr wrap="square">
            <a:spAutoFit/>
          </a:bodyPr>
          <a:lstStyle/>
          <a:p>
            <a:pPr algn="just">
              <a:spcAft>
                <a:spcPts val="0"/>
              </a:spcAft>
            </a:pPr>
            <a:r>
              <a:rPr lang="zh-CN" altLang="en-US" b="1" kern="100" dirty="0" smtClean="0">
                <a:solidFill>
                  <a:schemeClr val="accent6">
                    <a:lumMod val="50000"/>
                  </a:schemeClr>
                </a:solidFill>
                <a:cs typeface="+mn-ea"/>
                <a:sym typeface="+mn-lt"/>
              </a:rPr>
              <a:t>以凝聚人心、完善人格、开发人力、培育人才、造福人民为工作目标</a:t>
            </a:r>
            <a:endParaRPr lang="zh-CN" altLang="en-US" b="1" kern="100" dirty="0">
              <a:solidFill>
                <a:schemeClr val="accent6">
                  <a:lumMod val="50000"/>
                </a:schemeClr>
              </a:solidFill>
              <a:cs typeface="+mn-ea"/>
              <a:sym typeface="+mn-lt"/>
            </a:endParaRPr>
          </a:p>
        </p:txBody>
      </p:sp>
      <p:sp>
        <p:nvSpPr>
          <p:cNvPr id="63" name="矩形 62"/>
          <p:cNvSpPr/>
          <p:nvPr/>
        </p:nvSpPr>
        <p:spPr>
          <a:xfrm>
            <a:off x="8249207" y="4353328"/>
            <a:ext cx="3640211" cy="830997"/>
          </a:xfrm>
          <a:prstGeom prst="rect">
            <a:avLst/>
          </a:prstGeom>
          <a:noFill/>
          <a:ln>
            <a:gradFill>
              <a:gsLst>
                <a:gs pos="0">
                  <a:schemeClr val="accent2">
                    <a:lumMod val="50000"/>
                  </a:schemeClr>
                </a:gs>
                <a:gs pos="50000">
                  <a:schemeClr val="accent1">
                    <a:tint val="44500"/>
                    <a:satMod val="160000"/>
                  </a:schemeClr>
                </a:gs>
                <a:gs pos="100000">
                  <a:schemeClr val="accent1">
                    <a:tint val="23500"/>
                    <a:satMod val="160000"/>
                  </a:schemeClr>
                </a:gs>
              </a:gsLst>
              <a:lin ang="5400000" scaled="0"/>
            </a:gradFill>
            <a:prstDash val="dash"/>
          </a:ln>
        </p:spPr>
        <p:txBody>
          <a:bodyPr wrap="square">
            <a:spAutoFit/>
          </a:bodyPr>
          <a:lstStyle/>
          <a:p>
            <a:pPr algn="just">
              <a:spcAft>
                <a:spcPts val="0"/>
              </a:spcAft>
            </a:pPr>
            <a:r>
              <a:rPr lang="zh-CN" altLang="en-US" sz="1600" b="1" kern="100" dirty="0" smtClean="0">
                <a:solidFill>
                  <a:schemeClr val="accent6">
                    <a:lumMod val="50000"/>
                  </a:schemeClr>
                </a:solidFill>
                <a:cs typeface="+mn-ea"/>
                <a:sym typeface="+mn-lt"/>
              </a:rPr>
              <a:t>培养德智体美劳全面发展的社会主义建设者和接班人，加快推进教育现代化、建设教育强国、办好人民满意的教育</a:t>
            </a:r>
            <a:endParaRPr lang="zh-CN" altLang="en-US" sz="1600" b="1" kern="100" dirty="0">
              <a:solidFill>
                <a:schemeClr val="accent6">
                  <a:lumMod val="50000"/>
                </a:schemeClr>
              </a:solidFill>
              <a:cs typeface="+mn-ea"/>
              <a:sym typeface="+mn-lt"/>
            </a:endParaRPr>
          </a:p>
        </p:txBody>
      </p:sp>
      <p:cxnSp>
        <p:nvCxnSpPr>
          <p:cNvPr id="65" name="直接连接符 64"/>
          <p:cNvCxnSpPr/>
          <p:nvPr/>
        </p:nvCxnSpPr>
        <p:spPr>
          <a:xfrm>
            <a:off x="7277138" y="4256715"/>
            <a:ext cx="4680000"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277138" y="5293787"/>
            <a:ext cx="4680000" cy="0"/>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关键词：五个目标</a:t>
            </a:r>
            <a:endParaRPr lang="zh-CN" altLang="en-US" dirty="0"/>
          </a:p>
        </p:txBody>
      </p:sp>
    </p:spTree>
    <p:extLst>
      <p:ext uri="{BB962C8B-B14F-4D97-AF65-F5344CB8AC3E}">
        <p14:creationId xmlns="" xmlns:p14="http://schemas.microsoft.com/office/powerpoint/2010/main" val="487886910"/>
      </p:ext>
    </p:extLst>
  </p:cSld>
  <p:clrMapOvr>
    <a:masterClrMapping/>
  </p:clrMapOvr>
  <mc:AlternateContent xmlns:mc="http://schemas.openxmlformats.org/markup-compatibility/2006">
    <mc:Choice xmlns=""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1000" fill="hold"/>
                                        <p:tgtEl>
                                          <p:spTgt spid="57"/>
                                        </p:tgtEl>
                                        <p:attrNameLst>
                                          <p:attrName>ppt_w</p:attrName>
                                        </p:attrNameLst>
                                      </p:cBhvr>
                                      <p:tavLst>
                                        <p:tav tm="0">
                                          <p:val>
                                            <p:fltVal val="0"/>
                                          </p:val>
                                        </p:tav>
                                        <p:tav tm="100000">
                                          <p:val>
                                            <p:strVal val="#ppt_w"/>
                                          </p:val>
                                        </p:tav>
                                      </p:tavLst>
                                    </p:anim>
                                    <p:anim calcmode="lin" valueType="num">
                                      <p:cBhvr>
                                        <p:cTn id="17" dur="1000" fill="hold"/>
                                        <p:tgtEl>
                                          <p:spTgt spid="57"/>
                                        </p:tgtEl>
                                        <p:attrNameLst>
                                          <p:attrName>ppt_h</p:attrName>
                                        </p:attrNameLst>
                                      </p:cBhvr>
                                      <p:tavLst>
                                        <p:tav tm="0">
                                          <p:val>
                                            <p:fltVal val="0"/>
                                          </p:val>
                                        </p:tav>
                                        <p:tav tm="100000">
                                          <p:val>
                                            <p:strVal val="#ppt_h"/>
                                          </p:val>
                                        </p:tav>
                                      </p:tavLst>
                                    </p:anim>
                                    <p:anim calcmode="lin" valueType="num">
                                      <p:cBhvr>
                                        <p:cTn id="18" dur="1000" fill="hold"/>
                                        <p:tgtEl>
                                          <p:spTgt spid="57"/>
                                        </p:tgtEl>
                                        <p:attrNameLst>
                                          <p:attrName>style.rotation</p:attrName>
                                        </p:attrNameLst>
                                      </p:cBhvr>
                                      <p:tavLst>
                                        <p:tav tm="0">
                                          <p:val>
                                            <p:fltVal val="90"/>
                                          </p:val>
                                        </p:tav>
                                        <p:tav tm="100000">
                                          <p:val>
                                            <p:fltVal val="0"/>
                                          </p:val>
                                        </p:tav>
                                      </p:tavLst>
                                    </p:anim>
                                    <p:animEffect transition="in" filter="fade">
                                      <p:cBhvr>
                                        <p:cTn id="19" dur="1000"/>
                                        <p:tgtEl>
                                          <p:spTgt spid="57"/>
                                        </p:tgtEl>
                                      </p:cBhvr>
                                    </p:animEffect>
                                  </p:childTnLst>
                                </p:cTn>
                              </p:par>
                            </p:childTnLst>
                          </p:cTn>
                        </p:par>
                        <p:par>
                          <p:cTn id="20" fill="hold">
                            <p:stCondLst>
                              <p:cond delay="1000"/>
                            </p:stCondLst>
                            <p:childTnLst>
                              <p:par>
                                <p:cTn id="21" presetID="31" presetClass="entr" presetSubtype="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1500" fill="hold"/>
                                        <p:tgtEl>
                                          <p:spTgt spid="60"/>
                                        </p:tgtEl>
                                        <p:attrNameLst>
                                          <p:attrName>ppt_w</p:attrName>
                                        </p:attrNameLst>
                                      </p:cBhvr>
                                      <p:tavLst>
                                        <p:tav tm="0">
                                          <p:val>
                                            <p:fltVal val="0"/>
                                          </p:val>
                                        </p:tav>
                                        <p:tav tm="100000">
                                          <p:val>
                                            <p:strVal val="#ppt_w"/>
                                          </p:val>
                                        </p:tav>
                                      </p:tavLst>
                                    </p:anim>
                                    <p:anim calcmode="lin" valueType="num">
                                      <p:cBhvr>
                                        <p:cTn id="24" dur="1500" fill="hold"/>
                                        <p:tgtEl>
                                          <p:spTgt spid="60"/>
                                        </p:tgtEl>
                                        <p:attrNameLst>
                                          <p:attrName>ppt_h</p:attrName>
                                        </p:attrNameLst>
                                      </p:cBhvr>
                                      <p:tavLst>
                                        <p:tav tm="0">
                                          <p:val>
                                            <p:fltVal val="0"/>
                                          </p:val>
                                        </p:tav>
                                        <p:tav tm="100000">
                                          <p:val>
                                            <p:strVal val="#ppt_h"/>
                                          </p:val>
                                        </p:tav>
                                      </p:tavLst>
                                    </p:anim>
                                    <p:anim calcmode="lin" valueType="num">
                                      <p:cBhvr>
                                        <p:cTn id="25" dur="1500" fill="hold"/>
                                        <p:tgtEl>
                                          <p:spTgt spid="60"/>
                                        </p:tgtEl>
                                        <p:attrNameLst>
                                          <p:attrName>style.rotation</p:attrName>
                                        </p:attrNameLst>
                                      </p:cBhvr>
                                      <p:tavLst>
                                        <p:tav tm="0">
                                          <p:val>
                                            <p:fltVal val="90"/>
                                          </p:val>
                                        </p:tav>
                                        <p:tav tm="100000">
                                          <p:val>
                                            <p:fltVal val="0"/>
                                          </p:val>
                                        </p:tav>
                                      </p:tavLst>
                                    </p:anim>
                                    <p:animEffect transition="in" filter="fade">
                                      <p:cBhvr>
                                        <p:cTn id="26" dur="1500"/>
                                        <p:tgtEl>
                                          <p:spTgt spid="60"/>
                                        </p:tgtEl>
                                      </p:cBhvr>
                                    </p:animEffect>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randombar(horizontal)">
                                      <p:cBhvr>
                                        <p:cTn id="30" dur="1000"/>
                                        <p:tgtEl>
                                          <p:spTgt spid="62"/>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1500"/>
                                        <p:tgtEl>
                                          <p:spTgt spid="65"/>
                                        </p:tgtEl>
                                      </p:cBhvr>
                                    </p:animEffect>
                                  </p:childTnLst>
                                </p:cTn>
                              </p:par>
                            </p:childTnLst>
                          </p:cTn>
                        </p:par>
                        <p:par>
                          <p:cTn id="35" fill="hold">
                            <p:stCondLst>
                              <p:cond delay="5000"/>
                            </p:stCondLst>
                            <p:childTnLst>
                              <p:par>
                                <p:cTn id="36" presetID="31" presetClass="entr" presetSubtype="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1500" fill="hold"/>
                                        <p:tgtEl>
                                          <p:spTgt spid="61"/>
                                        </p:tgtEl>
                                        <p:attrNameLst>
                                          <p:attrName>ppt_w</p:attrName>
                                        </p:attrNameLst>
                                      </p:cBhvr>
                                      <p:tavLst>
                                        <p:tav tm="0">
                                          <p:val>
                                            <p:fltVal val="0"/>
                                          </p:val>
                                        </p:tav>
                                        <p:tav tm="100000">
                                          <p:val>
                                            <p:strVal val="#ppt_w"/>
                                          </p:val>
                                        </p:tav>
                                      </p:tavLst>
                                    </p:anim>
                                    <p:anim calcmode="lin" valueType="num">
                                      <p:cBhvr>
                                        <p:cTn id="39" dur="1500" fill="hold"/>
                                        <p:tgtEl>
                                          <p:spTgt spid="61"/>
                                        </p:tgtEl>
                                        <p:attrNameLst>
                                          <p:attrName>ppt_h</p:attrName>
                                        </p:attrNameLst>
                                      </p:cBhvr>
                                      <p:tavLst>
                                        <p:tav tm="0">
                                          <p:val>
                                            <p:fltVal val="0"/>
                                          </p:val>
                                        </p:tav>
                                        <p:tav tm="100000">
                                          <p:val>
                                            <p:strVal val="#ppt_h"/>
                                          </p:val>
                                        </p:tav>
                                      </p:tavLst>
                                    </p:anim>
                                    <p:anim calcmode="lin" valueType="num">
                                      <p:cBhvr>
                                        <p:cTn id="40" dur="1500" fill="hold"/>
                                        <p:tgtEl>
                                          <p:spTgt spid="61"/>
                                        </p:tgtEl>
                                        <p:attrNameLst>
                                          <p:attrName>style.rotation</p:attrName>
                                        </p:attrNameLst>
                                      </p:cBhvr>
                                      <p:tavLst>
                                        <p:tav tm="0">
                                          <p:val>
                                            <p:fltVal val="90"/>
                                          </p:val>
                                        </p:tav>
                                        <p:tav tm="100000">
                                          <p:val>
                                            <p:fltVal val="0"/>
                                          </p:val>
                                        </p:tav>
                                      </p:tavLst>
                                    </p:anim>
                                    <p:animEffect transition="in" filter="fade">
                                      <p:cBhvr>
                                        <p:cTn id="41" dur="1500"/>
                                        <p:tgtEl>
                                          <p:spTgt spid="61"/>
                                        </p:tgtEl>
                                      </p:cBhvr>
                                    </p:animEffect>
                                  </p:childTnLst>
                                </p:cTn>
                              </p:par>
                            </p:childTnLst>
                          </p:cTn>
                        </p:par>
                        <p:par>
                          <p:cTn id="42" fill="hold">
                            <p:stCondLst>
                              <p:cond delay="6500"/>
                            </p:stCondLst>
                            <p:childTnLst>
                              <p:par>
                                <p:cTn id="43" presetID="14" presetClass="entr" presetSubtype="10" fill="hold" grpId="0"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randombar(horizontal)">
                                      <p:cBhvr>
                                        <p:cTn id="45" dur="1000"/>
                                        <p:tgtEl>
                                          <p:spTgt spid="63"/>
                                        </p:tgtEl>
                                      </p:cBhvr>
                                    </p:animEffect>
                                  </p:childTnLst>
                                </p:cTn>
                              </p:par>
                            </p:childTnLst>
                          </p:cTn>
                        </p:par>
                        <p:par>
                          <p:cTn id="46" fill="hold">
                            <p:stCondLst>
                              <p:cond delay="7500"/>
                            </p:stCondLst>
                            <p:childTnLst>
                              <p:par>
                                <p:cTn id="47" presetID="22" presetClass="entr" presetSubtype="8"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left)">
                                      <p:cBhvr>
                                        <p:cTn id="49" dur="1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4213"/>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latin typeface="微软雅黑" panose="020B0503020204020204" pitchFamily="34" charset="-122"/>
                <a:ea typeface="微软雅黑" panose="020B0503020204020204" pitchFamily="34" charset="-122"/>
              </a:rPr>
              <a:t>高度评价教师</a:t>
            </a:r>
          </a:p>
          <a:p>
            <a:pPr algn="ctr" defTabSz="1218292"/>
            <a:r>
              <a:rPr lang="zh-CN" altLang="en-US" sz="4200" b="1" kern="0" dirty="0">
                <a:latin typeface="微软雅黑" panose="020B0503020204020204" pitchFamily="34" charset="-122"/>
                <a:ea typeface="微软雅黑" panose="020B0503020204020204" pitchFamily="34" charset="-122"/>
              </a:rPr>
              <a:t>贡献和地位</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schemeClr val="bg1"/>
                </a:solidFill>
                <a:latin typeface="微软雅黑" panose="020B0503020204020204" pitchFamily="34" charset="-122"/>
                <a:ea typeface="微软雅黑" panose="020B0503020204020204" pitchFamily="34" charset="-122"/>
              </a:rPr>
              <a:t>第二部分</a:t>
            </a:r>
            <a:endParaRPr lang="zh-CN" altLang="en-US" sz="4300" b="1" kern="0" dirty="0">
              <a:solidFill>
                <a:schemeClr val="bg1"/>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3947033499"/>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矩形 24"/>
          <p:cNvSpPr/>
          <p:nvPr/>
        </p:nvSpPr>
        <p:spPr>
          <a:xfrm>
            <a:off x="0" y="1525013"/>
            <a:ext cx="12192000" cy="1147849"/>
          </a:xfrm>
          <a:prstGeom prst="rect">
            <a:avLst/>
          </a:prstGeom>
          <a:solidFill>
            <a:srgbClr val="9B0D13"/>
          </a:solidFill>
          <a:ln w="25400" cap="flat" cmpd="sng" algn="ctr">
            <a:solidFill>
              <a:srgbClr val="9B0D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FFFFFF"/>
              </a:solidFill>
              <a:effectLst/>
              <a:uLnTx/>
              <a:uFillTx/>
              <a:latin typeface="Calibri"/>
              <a:ea typeface="微软雅黑"/>
              <a:cs typeface="+mn-cs"/>
            </a:endParaRPr>
          </a:p>
        </p:txBody>
      </p:sp>
      <p:sp>
        <p:nvSpPr>
          <p:cNvPr id="7" name="圆角矩形 6"/>
          <p:cNvSpPr/>
          <p:nvPr/>
        </p:nvSpPr>
        <p:spPr>
          <a:xfrm>
            <a:off x="-1177602" y="1452518"/>
            <a:ext cx="72008" cy="105068"/>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6" name="圆角矩形 25"/>
          <p:cNvSpPr/>
          <p:nvPr/>
        </p:nvSpPr>
        <p:spPr>
          <a:xfrm>
            <a:off x="822959" y="1548352"/>
            <a:ext cx="10501113" cy="1096375"/>
          </a:xfrm>
          <a:prstGeom prst="roundRect">
            <a:avLst>
              <a:gd name="adj" fmla="val 5231"/>
            </a:avLst>
          </a:prstGeom>
          <a:solidFill>
            <a:srgbClr val="FFFFFF">
              <a:lumMod val="95000"/>
            </a:srgbClr>
          </a:solidFill>
          <a:ln w="25400" cap="flat" cmpd="sng" algn="ctr">
            <a:solidFill>
              <a:srgbClr val="9B0D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a:cs typeface="+mn-cs"/>
            </a:endParaRPr>
          </a:p>
        </p:txBody>
      </p:sp>
      <p:sp>
        <p:nvSpPr>
          <p:cNvPr id="27" name="矩形 26"/>
          <p:cNvSpPr/>
          <p:nvPr/>
        </p:nvSpPr>
        <p:spPr>
          <a:xfrm>
            <a:off x="1053670" y="1613749"/>
            <a:ext cx="10057663" cy="1015663"/>
          </a:xfrm>
          <a:prstGeom prst="rect">
            <a:avLst/>
          </a:prstGeom>
        </p:spPr>
        <p:txBody>
          <a:bodyPr wrap="square">
            <a:spAutoFit/>
          </a:bodyPr>
          <a:lstStyle/>
          <a:p>
            <a:pPr lvl="0" algn="just"/>
            <a:r>
              <a:rPr lang="zh-CN" altLang="en-US" sz="3000" dirty="0" smtClean="0">
                <a:solidFill>
                  <a:srgbClr val="000000"/>
                </a:solidFill>
                <a:latin typeface="华文新魏" pitchFamily="2" charset="-122"/>
                <a:ea typeface="华文新魏" pitchFamily="2" charset="-122"/>
                <a:cs typeface="Times New Roman"/>
              </a:rPr>
              <a:t>习近平总书记代表党中央向全国广大教师和教育工作者致以节日的</a:t>
            </a:r>
            <a:r>
              <a:rPr lang="zh-CN" altLang="en-US" sz="3000" dirty="0" smtClean="0">
                <a:solidFill>
                  <a:srgbClr val="7030A0"/>
                </a:solidFill>
                <a:latin typeface="华文彩云" pitchFamily="2" charset="-122"/>
                <a:ea typeface="华文彩云" pitchFamily="2" charset="-122"/>
                <a:cs typeface="Times New Roman"/>
              </a:rPr>
              <a:t>热烈祝贺和诚挚问候</a:t>
            </a:r>
            <a:r>
              <a:rPr lang="zh-CN" altLang="zh-CN" sz="3000" dirty="0" smtClean="0">
                <a:solidFill>
                  <a:srgbClr val="000000"/>
                </a:solidFill>
                <a:latin typeface="华文新魏" pitchFamily="2" charset="-122"/>
                <a:ea typeface="华文新魏" pitchFamily="2" charset="-122"/>
                <a:cs typeface="Times New Roman"/>
              </a:rPr>
              <a:t>。</a:t>
            </a:r>
            <a:endParaRPr kumimoji="0" lang="zh-CN" altLang="en-US" sz="3000" b="1" i="0" u="none" strike="noStrike" kern="0" cap="none" spc="0" normalizeH="0" baseline="0" noProof="0" dirty="0">
              <a:ln>
                <a:noFill/>
              </a:ln>
              <a:solidFill>
                <a:srgbClr val="000000">
                  <a:lumMod val="85000"/>
                  <a:lumOff val="15000"/>
                </a:srgbClr>
              </a:solidFill>
              <a:effectLst/>
              <a:uLnTx/>
              <a:uFillTx/>
              <a:latin typeface="华文新魏" pitchFamily="2" charset="-122"/>
              <a:ea typeface="华文新魏" pitchFamily="2" charset="-122"/>
            </a:endParaRPr>
          </a:p>
        </p:txBody>
      </p:sp>
      <p:grpSp>
        <p:nvGrpSpPr>
          <p:cNvPr id="9" name="组合 49"/>
          <p:cNvGrpSpPr/>
          <p:nvPr/>
        </p:nvGrpSpPr>
        <p:grpSpPr>
          <a:xfrm>
            <a:off x="1319612" y="3082714"/>
            <a:ext cx="2444668" cy="2516230"/>
            <a:chOff x="1411052" y="4454265"/>
            <a:chExt cx="2160527" cy="1627547"/>
          </a:xfrm>
        </p:grpSpPr>
        <p:sp>
          <p:nvSpPr>
            <p:cNvPr id="51" name="圆角矩形 50"/>
            <p:cNvSpPr/>
            <p:nvPr/>
          </p:nvSpPr>
          <p:spPr>
            <a:xfrm>
              <a:off x="1411052" y="4454265"/>
              <a:ext cx="2160527" cy="1627547"/>
            </a:xfrm>
            <a:prstGeom prst="roundRect">
              <a:avLst/>
            </a:prstGeom>
            <a:gradFill>
              <a:gsLst>
                <a:gs pos="0">
                  <a:srgbClr val="E30613"/>
                </a:gs>
                <a:gs pos="100000">
                  <a:srgbClr val="81040B"/>
                </a:gs>
              </a:gsLst>
              <a:lin ang="3600000" scaled="0"/>
            </a:gradFill>
            <a:ln w="19050" cap="flat" cmpd="sng" algn="ctr">
              <a:noFill/>
              <a:prstDash val="solid"/>
              <a:miter lim="800000"/>
            </a:ln>
            <a:effectLst>
              <a:innerShdw blurRad="101600" dist="50800" dir="135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2" name="文本框 36"/>
            <p:cNvSpPr txBox="1"/>
            <p:nvPr/>
          </p:nvSpPr>
          <p:spPr>
            <a:xfrm>
              <a:off x="1416775" y="4636715"/>
              <a:ext cx="2149079" cy="1194455"/>
            </a:xfrm>
            <a:prstGeom prst="rect">
              <a:avLst/>
            </a:prstGeom>
            <a:noFill/>
          </p:spPr>
          <p:txBody>
            <a:bodyPr wrap="square" rtlCol="0">
              <a:spAutoFit/>
            </a:bodyPr>
            <a:lstStyle/>
            <a:p>
              <a:pPr lvl="0" algn="just"/>
              <a:r>
                <a:rPr lang="zh-CN" altLang="en-US" sz="1900" b="1" kern="0" dirty="0" smtClean="0">
                  <a:solidFill>
                    <a:srgbClr val="FEFEFE"/>
                  </a:solidFill>
                  <a:latin typeface="幼圆" panose="02010509060101010101" pitchFamily="49" charset="-122"/>
                  <a:ea typeface="幼圆" panose="02010509060101010101" pitchFamily="49" charset="-122"/>
                </a:rPr>
                <a:t>长期以来，广大教师贯彻党的教育方针，教书育人，呕心沥血，默默奉献，为国家发展和民族振兴作出了重大贡献。</a:t>
              </a:r>
              <a:endParaRPr lang="zh-CN" altLang="en-US" sz="1900" b="1" kern="0" dirty="0">
                <a:solidFill>
                  <a:srgbClr val="FEFEFE"/>
                </a:solidFill>
                <a:latin typeface="幼圆" panose="02010509060101010101" pitchFamily="49" charset="-122"/>
                <a:ea typeface="幼圆" panose="02010509060101010101" pitchFamily="49" charset="-122"/>
              </a:endParaRPr>
            </a:p>
          </p:txBody>
        </p:sp>
      </p:grpSp>
      <p:grpSp>
        <p:nvGrpSpPr>
          <p:cNvPr id="10" name="组合 52"/>
          <p:cNvGrpSpPr/>
          <p:nvPr/>
        </p:nvGrpSpPr>
        <p:grpSpPr>
          <a:xfrm>
            <a:off x="4543865" y="3102663"/>
            <a:ext cx="2954215" cy="2538482"/>
            <a:chOff x="4892040" y="4454264"/>
            <a:chExt cx="2606040" cy="2538482"/>
          </a:xfrm>
        </p:grpSpPr>
        <p:sp>
          <p:nvSpPr>
            <p:cNvPr id="54" name="圆角矩形 53"/>
            <p:cNvSpPr/>
            <p:nvPr/>
          </p:nvSpPr>
          <p:spPr>
            <a:xfrm>
              <a:off x="4892040" y="4454264"/>
              <a:ext cx="2606040" cy="2538482"/>
            </a:xfrm>
            <a:prstGeom prst="roundRect">
              <a:avLst/>
            </a:prstGeom>
            <a:gradFill>
              <a:gsLst>
                <a:gs pos="0">
                  <a:srgbClr val="E30613"/>
                </a:gs>
                <a:gs pos="100000">
                  <a:srgbClr val="81040B"/>
                </a:gs>
              </a:gsLst>
              <a:lin ang="3600000" scaled="0"/>
            </a:gradFill>
            <a:ln w="19050" cap="flat" cmpd="sng" algn="ctr">
              <a:noFill/>
              <a:prstDash val="solid"/>
              <a:miter lim="800000"/>
            </a:ln>
            <a:effectLst>
              <a:innerShdw blurRad="101600" dist="50800" dir="135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文本框 39"/>
            <p:cNvSpPr txBox="1"/>
            <p:nvPr/>
          </p:nvSpPr>
          <p:spPr>
            <a:xfrm>
              <a:off x="4960620" y="4753891"/>
              <a:ext cx="2467122" cy="1846659"/>
            </a:xfrm>
            <a:prstGeom prst="rect">
              <a:avLst/>
            </a:prstGeom>
            <a:noFill/>
          </p:spPr>
          <p:txBody>
            <a:bodyPr wrap="square" rtlCol="0">
              <a:spAutoFit/>
            </a:bodyPr>
            <a:lstStyle/>
            <a:p>
              <a:pPr lvl="0" algn="just"/>
              <a:r>
                <a:rPr lang="zh-CN" altLang="en-US" sz="1900" b="1" kern="0" dirty="0" smtClean="0">
                  <a:solidFill>
                    <a:srgbClr val="FEFEFE"/>
                  </a:solidFill>
                  <a:latin typeface="幼圆" panose="02010509060101010101" pitchFamily="49" charset="-122"/>
                  <a:ea typeface="幼圆" panose="02010509060101010101" pitchFamily="49" charset="-122"/>
                </a:rPr>
                <a:t>教师是人类灵魂的工程师，是人类文明的传承者，承载着传播知识、传播思想、传播真理，塑造灵魂、塑造生命、塑造新人的时代重任。</a:t>
              </a:r>
              <a:endParaRPr lang="zh-CN" altLang="en-US" sz="1900" b="1" kern="0" dirty="0">
                <a:solidFill>
                  <a:srgbClr val="FEFEFE"/>
                </a:solidFill>
                <a:latin typeface="幼圆" panose="02010509060101010101" pitchFamily="49" charset="-122"/>
                <a:ea typeface="幼圆" panose="02010509060101010101" pitchFamily="49" charset="-122"/>
              </a:endParaRPr>
            </a:p>
          </p:txBody>
        </p:sp>
      </p:grpSp>
      <p:sp>
        <p:nvSpPr>
          <p:cNvPr id="57" name="圆角矩形 56"/>
          <p:cNvSpPr/>
          <p:nvPr/>
        </p:nvSpPr>
        <p:spPr>
          <a:xfrm>
            <a:off x="8032652" y="3116732"/>
            <a:ext cx="3137096" cy="2538480"/>
          </a:xfrm>
          <a:prstGeom prst="roundRect">
            <a:avLst/>
          </a:prstGeom>
          <a:gradFill>
            <a:gsLst>
              <a:gs pos="0">
                <a:srgbClr val="E30613"/>
              </a:gs>
              <a:gs pos="100000">
                <a:srgbClr val="81040B"/>
              </a:gs>
            </a:gsLst>
            <a:lin ang="3600000" scaled="0"/>
          </a:gradFill>
          <a:ln w="19050" cap="flat" cmpd="sng" algn="ctr">
            <a:noFill/>
            <a:prstDash val="solid"/>
            <a:miter lim="800000"/>
          </a:ln>
          <a:effectLst>
            <a:innerShdw blurRad="101600" dist="50800" dir="13500000">
              <a:prstClr val="black">
                <a:alpha val="38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pic>
        <p:nvPicPr>
          <p:cNvPr id="43" name="图片 4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矩形 43"/>
          <p:cNvSpPr/>
          <p:nvPr/>
        </p:nvSpPr>
        <p:spPr>
          <a:xfrm>
            <a:off x="0" y="1201879"/>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42"/>
          <p:cNvSpPr txBox="1"/>
          <p:nvPr/>
        </p:nvSpPr>
        <p:spPr>
          <a:xfrm>
            <a:off x="8184195" y="3323222"/>
            <a:ext cx="2873002" cy="2139047"/>
          </a:xfrm>
          <a:prstGeom prst="rect">
            <a:avLst/>
          </a:prstGeom>
          <a:noFill/>
        </p:spPr>
        <p:txBody>
          <a:bodyPr wrap="square" rtlCol="0">
            <a:spAutoFit/>
          </a:bodyPr>
          <a:lstStyle/>
          <a:p>
            <a:pPr lvl="0"/>
            <a:r>
              <a:rPr lang="zh-CN" altLang="en-US" sz="1900" b="1" kern="0" dirty="0" smtClean="0">
                <a:solidFill>
                  <a:srgbClr val="FEFEFE"/>
                </a:solidFill>
                <a:latin typeface="幼圆" panose="02010509060101010101" pitchFamily="49" charset="-122"/>
                <a:ea typeface="幼圆" panose="02010509060101010101" pitchFamily="49" charset="-122"/>
              </a:rPr>
              <a:t>全党全社会要弘扬尊师重教的社会风尚，努力提高教师政治地位、社会地位、职业地位，让广大教师享有应有的社会声望，在教书育人岗位上为党和人民事业作出新的更大的贡献。</a:t>
            </a:r>
            <a:endParaRPr lang="zh-CN" altLang="en-US" sz="1900" b="1" kern="0" dirty="0">
              <a:solidFill>
                <a:srgbClr val="FEFEFE"/>
              </a:solidFill>
              <a:latin typeface="幼圆" panose="02010509060101010101" pitchFamily="49" charset="-122"/>
              <a:ea typeface="幼圆" panose="02010509060101010101" pitchFamily="49" charset="-122"/>
            </a:endParaRPr>
          </a:p>
        </p:txBody>
      </p:sp>
      <p:sp>
        <p:nvSpPr>
          <p:cNvPr id="17"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关键词：尊师重教</a:t>
            </a:r>
            <a:endParaRPr lang="zh-CN" altLang="en-US" dirty="0"/>
          </a:p>
        </p:txBody>
      </p:sp>
    </p:spTree>
    <p:extLst>
      <p:ext uri="{BB962C8B-B14F-4D97-AF65-F5344CB8AC3E}">
        <p14:creationId xmlns="" xmlns:p14="http://schemas.microsoft.com/office/powerpoint/2010/main" val="129424662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60"/>
                                  </p:iterate>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2281"/>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2781"/>
                            </p:stCondLst>
                            <p:childTnLst>
                              <p:par>
                                <p:cTn id="17" presetID="16" presetClass="entr" presetSubtype="37"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188973"/>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阐明教育事业</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的当代意义</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第三部分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260558731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Shape">
            <a:extLst>
              <a:ext uri="{FF2B5EF4-FFF2-40B4-BE49-F238E27FC236}">
                <a16:creationId xmlns="" xmlns:a16="http://schemas.microsoft.com/office/drawing/2014/main" id="{109240DC-FC76-47D6-9F5A-51B0E286A312}"/>
              </a:ext>
            </a:extLst>
          </p:cNvPr>
          <p:cNvSpPr/>
          <p:nvPr/>
        </p:nvSpPr>
        <p:spPr>
          <a:xfrm rot="2364863">
            <a:off x="3938212" y="4824368"/>
            <a:ext cx="1346200" cy="77787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solidFill>
                <a:srgbClr val="FFFFFF"/>
              </a:solidFill>
            </a:endParaRPr>
          </a:p>
        </p:txBody>
      </p:sp>
      <p:sp>
        <p:nvSpPr>
          <p:cNvPr id="10" name="等腰三角形 9">
            <a:extLst>
              <a:ext uri="{FF2B5EF4-FFF2-40B4-BE49-F238E27FC236}">
                <a16:creationId xmlns="" xmlns:a16="http://schemas.microsoft.com/office/drawing/2014/main" id="{0E6170EA-1E53-475D-9DBA-D878C819A4FB}"/>
              </a:ext>
            </a:extLst>
          </p:cNvPr>
          <p:cNvSpPr/>
          <p:nvPr/>
        </p:nvSpPr>
        <p:spPr>
          <a:xfrm rot="21075164">
            <a:off x="653674" y="2207483"/>
            <a:ext cx="3133725" cy="3360738"/>
          </a:xfrm>
          <a:prstGeom prst="triangle">
            <a:avLst/>
          </a:prstGeom>
          <a:noFill/>
          <a:ln w="190500">
            <a:solidFill>
              <a:srgbClr val="D806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等腰三角形 10">
            <a:extLst>
              <a:ext uri="{FF2B5EF4-FFF2-40B4-BE49-F238E27FC236}">
                <a16:creationId xmlns="" xmlns:a16="http://schemas.microsoft.com/office/drawing/2014/main" id="{DA4B7262-7110-4929-A833-D1E194738001}"/>
              </a:ext>
            </a:extLst>
          </p:cNvPr>
          <p:cNvSpPr/>
          <p:nvPr/>
        </p:nvSpPr>
        <p:spPr>
          <a:xfrm rot="484372">
            <a:off x="2014162" y="2763108"/>
            <a:ext cx="2205037" cy="2366963"/>
          </a:xfrm>
          <a:prstGeom prst="triangle">
            <a:avLst/>
          </a:prstGeom>
          <a:noFill/>
          <a:ln w="1905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20">
            <a:extLst>
              <a:ext uri="{FF2B5EF4-FFF2-40B4-BE49-F238E27FC236}">
                <a16:creationId xmlns="" xmlns:a16="http://schemas.microsoft.com/office/drawing/2014/main" id="{DE3181DC-8557-4928-BCD1-F34F5D87B5D9}"/>
              </a:ext>
            </a:extLst>
          </p:cNvPr>
          <p:cNvSpPr txBox="1">
            <a:spLocks noChangeArrowheads="1"/>
          </p:cNvSpPr>
          <p:nvPr/>
        </p:nvSpPr>
        <p:spPr bwMode="auto">
          <a:xfrm>
            <a:off x="4181098" y="1575086"/>
            <a:ext cx="6996417" cy="1200329"/>
          </a:xfrm>
          <a:prstGeom prst="rect">
            <a:avLst/>
          </a:prstGeom>
          <a:noFill/>
          <a:ln>
            <a:solidFill>
              <a:schemeClr val="accent4">
                <a:lumMod val="75000"/>
              </a:schemeClr>
            </a:solidFill>
          </a:ln>
          <a:extLst>
            <a:ext uri="{909E8E84-426E-40DD-AFC4-6F175D3DCCD1}">
              <a14:hiddenFill xmlns="" xmlns:a14="http://schemas.microsoft.com/office/drawing/2010/main">
                <a:solidFill>
                  <a:srgbClr val="FFFFFF"/>
                </a:solidFill>
              </a14:hiddenFill>
            </a:ext>
          </a:extLst>
        </p:spPr>
        <p:txBody>
          <a:bodyPr wrap="square">
            <a:spAutoFit/>
          </a:bodyPr>
          <a:lstStyle/>
          <a:p>
            <a:pPr algn="just"/>
            <a:r>
              <a:rPr lang="zh-CN" altLang="en-US" sz="2400" dirty="0" smtClean="0">
                <a:solidFill>
                  <a:srgbClr val="404040"/>
                </a:solidFill>
                <a:latin typeface="微软雅黑" panose="020B0503020204020204" pitchFamily="34" charset="-122"/>
                <a:ea typeface="微软雅黑" panose="020B0503020204020204" pitchFamily="34" charset="-122"/>
              </a:rPr>
              <a:t>党的十九大从新时代坚持和发展中国特色社会主义的战略高度，作出了优先发展教育事业、加快教育现代化、建设教育强国的重大部署。</a:t>
            </a:r>
            <a:endParaRPr lang="en-US" altLang="zh-CN" sz="2400" dirty="0">
              <a:solidFill>
                <a:srgbClr val="404040"/>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 xmlns:a16="http://schemas.microsoft.com/office/drawing/2014/main" id="{518AA3C4-512E-459D-A567-EDC1EEA277F4}"/>
              </a:ext>
            </a:extLst>
          </p:cNvPr>
          <p:cNvCxnSpPr/>
          <p:nvPr/>
        </p:nvCxnSpPr>
        <p:spPr>
          <a:xfrm>
            <a:off x="2082093" y="2173153"/>
            <a:ext cx="2012950" cy="0"/>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 xmlns:a16="http://schemas.microsoft.com/office/drawing/2014/main" id="{A6F233D0-53EB-4646-8A0B-2AC4814AEF80}"/>
              </a:ext>
            </a:extLst>
          </p:cNvPr>
          <p:cNvCxnSpPr/>
          <p:nvPr/>
        </p:nvCxnSpPr>
        <p:spPr>
          <a:xfrm>
            <a:off x="3766782" y="3766785"/>
            <a:ext cx="1679530" cy="1613"/>
          </a:xfrm>
          <a:prstGeom prst="line">
            <a:avLst/>
          </a:prstGeom>
          <a:ln w="19050">
            <a:solidFill>
              <a:schemeClr val="bg1">
                <a:lumMod val="5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文本框 27">
            <a:extLst>
              <a:ext uri="{FF2B5EF4-FFF2-40B4-BE49-F238E27FC236}">
                <a16:creationId xmlns="" xmlns:a16="http://schemas.microsoft.com/office/drawing/2014/main" id="{5D7AB5B2-13ED-4406-9AB9-CBC73F3756A2}"/>
              </a:ext>
            </a:extLst>
          </p:cNvPr>
          <p:cNvSpPr txBox="1">
            <a:spLocks noChangeArrowheads="1"/>
          </p:cNvSpPr>
          <p:nvPr/>
        </p:nvSpPr>
        <p:spPr bwMode="auto">
          <a:xfrm>
            <a:off x="5476499" y="2870727"/>
            <a:ext cx="5687370" cy="1938992"/>
          </a:xfrm>
          <a:prstGeom prst="rect">
            <a:avLst/>
          </a:prstGeom>
          <a:noFill/>
          <a:ln>
            <a:solidFill>
              <a:schemeClr val="accent2">
                <a:lumMod val="75000"/>
              </a:schemeClr>
            </a:solidFill>
          </a:ln>
          <a:extLst>
            <a:ext uri="{909E8E84-426E-40DD-AFC4-6F175D3DCCD1}">
              <a14:hiddenFill xmlns="" xmlns:a14="http://schemas.microsoft.com/office/drawing/2010/main">
                <a:solidFill>
                  <a:srgbClr val="FFFFFF"/>
                </a:solidFill>
              </a14:hiddenFill>
            </a:ext>
          </a:extLst>
        </p:spPr>
        <p:txBody>
          <a:bodyPr wrap="square">
            <a:spAutoFit/>
          </a:bodyPr>
          <a:lstStyle/>
          <a:p>
            <a:pPr algn="just"/>
            <a:r>
              <a:rPr lang="zh-CN" altLang="en-US" sz="2400" dirty="0" smtClean="0">
                <a:solidFill>
                  <a:srgbClr val="404040"/>
                </a:solidFill>
                <a:latin typeface="微软雅黑" panose="020B0503020204020204" pitchFamily="34" charset="-122"/>
                <a:ea typeface="微软雅黑" panose="020B0503020204020204" pitchFamily="34" charset="-122"/>
              </a:rPr>
              <a:t>教育是民族振兴、社会进步的重要基石，是功在当代、利在千秋的德政工程，对提高人民综合素质、促进人的全面发展、增强中华民族创新创造活力、实现中华民族伟大复兴具有决定性意义。。</a:t>
            </a:r>
            <a:endParaRPr lang="en-US" altLang="zh-CN" sz="2400" dirty="0">
              <a:solidFill>
                <a:srgbClr val="404040"/>
              </a:solidFill>
              <a:latin typeface="微软雅黑" panose="020B0503020204020204" pitchFamily="34" charset="-122"/>
              <a:ea typeface="微软雅黑" panose="020B0503020204020204" pitchFamily="34" charset="-122"/>
            </a:endParaRPr>
          </a:p>
        </p:txBody>
      </p:sp>
      <p:sp>
        <p:nvSpPr>
          <p:cNvPr id="23" name="矩形 11">
            <a:extLst>
              <a:ext uri="{FF2B5EF4-FFF2-40B4-BE49-F238E27FC236}">
                <a16:creationId xmlns="" xmlns:a16="http://schemas.microsoft.com/office/drawing/2014/main" id="{6C9101CF-8BD7-48E2-89CC-F4B9D7C3115D}"/>
              </a:ext>
            </a:extLst>
          </p:cNvPr>
          <p:cNvSpPr>
            <a:spLocks noChangeArrowheads="1"/>
          </p:cNvSpPr>
          <p:nvPr/>
        </p:nvSpPr>
        <p:spPr bwMode="auto">
          <a:xfrm>
            <a:off x="5468563" y="5082709"/>
            <a:ext cx="5722602" cy="665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zh-CN" altLang="en-US" sz="3200" dirty="0" smtClean="0">
                <a:solidFill>
                  <a:srgbClr val="990000"/>
                </a:solidFill>
                <a:latin typeface="华文琥珀" pitchFamily="2" charset="-122"/>
                <a:ea typeface="华文琥珀" pitchFamily="2" charset="-122"/>
              </a:rPr>
              <a:t>教育是国之大计、党之大计。</a:t>
            </a:r>
            <a:endParaRPr lang="zh-CN" altLang="en-US" sz="3200" dirty="0">
              <a:solidFill>
                <a:srgbClr val="990000"/>
              </a:solidFill>
              <a:latin typeface="华文琥珀" pitchFamily="2" charset="-122"/>
              <a:ea typeface="华文琥珀" pitchFamily="2" charset="-122"/>
            </a:endParaRPr>
          </a:p>
        </p:txBody>
      </p:sp>
      <p:sp>
        <p:nvSpPr>
          <p:cNvPr id="13" name="标题 1"/>
          <p:cNvSpPr txBox="1">
            <a:spLocks/>
          </p:cNvSpPr>
          <p:nvPr/>
        </p:nvSpPr>
        <p:spPr>
          <a:xfrm>
            <a:off x="1203885" y="403949"/>
            <a:ext cx="5100096"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关键词：国之大计、党之大计</a:t>
            </a:r>
            <a:endParaRPr lang="zh-CN" altLang="en-US" dirty="0"/>
          </a:p>
        </p:txBody>
      </p:sp>
    </p:spTree>
    <p:extLst>
      <p:ext uri="{BB962C8B-B14F-4D97-AF65-F5344CB8AC3E}">
        <p14:creationId xmlns="" xmlns:p14="http://schemas.microsoft.com/office/powerpoint/2010/main" val="3430128160"/>
      </p:ext>
    </p:extLst>
  </p:cSld>
  <p:clrMapOvr>
    <a:masterClrMapping/>
  </p:clrMapOvr>
  <mc:AlternateContent xmlns:mc="http://schemas.openxmlformats.org/markup-compatibility/2006">
    <mc:Choice xmlns=""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188973"/>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总结十八大以</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来教育成就</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第四部分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645439494"/>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29"/>
          <p:cNvSpPr txBox="1"/>
          <p:nvPr/>
        </p:nvSpPr>
        <p:spPr>
          <a:xfrm>
            <a:off x="4423123" y="2810550"/>
            <a:ext cx="4720877" cy="782265"/>
          </a:xfrm>
          <a:prstGeom prst="rect">
            <a:avLst/>
          </a:prstGeom>
          <a:noFill/>
        </p:spPr>
        <p:txBody>
          <a:bodyPr wrap="square" lIns="0" tIns="0" rIns="0" bIns="0" rtlCol="0">
            <a:spAutoFit/>
          </a:bodyPr>
          <a:lstStyle/>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全面加强党对教育工作的领导，</a:t>
            </a:r>
            <a:endParaRPr lang="en-US" altLang="zh-CN" sz="2000" kern="0" dirty="0" smtClean="0">
              <a:solidFill>
                <a:schemeClr val="tx1">
                  <a:lumMod val="95000"/>
                  <a:lumOff val="5000"/>
                </a:schemeClr>
              </a:solidFill>
              <a:latin typeface="华文行楷" pitchFamily="2" charset="-122"/>
              <a:ea typeface="华文行楷" pitchFamily="2" charset="-122"/>
            </a:endParaRPr>
          </a:p>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坚持立德树人，加强学校思想政治工作，</a:t>
            </a:r>
            <a:endParaRPr lang="en-US" altLang="zh-CN" sz="2000" kern="0" dirty="0" smtClean="0">
              <a:solidFill>
                <a:schemeClr val="tx1">
                  <a:lumMod val="95000"/>
                  <a:lumOff val="5000"/>
                </a:schemeClr>
              </a:solidFill>
              <a:latin typeface="华文行楷" pitchFamily="2" charset="-122"/>
              <a:ea typeface="华文行楷" pitchFamily="2" charset="-122"/>
            </a:endParaRPr>
          </a:p>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推进教育改革，加快补齐教育短板</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华文行楷" pitchFamily="2" charset="-122"/>
              <a:ea typeface="华文行楷" pitchFamily="2" charset="-122"/>
            </a:endParaRPr>
          </a:p>
        </p:txBody>
      </p:sp>
      <p:sp>
        <p:nvSpPr>
          <p:cNvPr id="45" name="TextBox 29"/>
          <p:cNvSpPr txBox="1"/>
          <p:nvPr/>
        </p:nvSpPr>
        <p:spPr>
          <a:xfrm>
            <a:off x="5127241" y="3903261"/>
            <a:ext cx="4439844" cy="769441"/>
          </a:xfrm>
          <a:prstGeom prst="rect">
            <a:avLst/>
          </a:prstGeom>
          <a:noFill/>
        </p:spPr>
        <p:txBody>
          <a:bodyPr wrap="square" lIns="0" tIns="0" rIns="0" bIns="0" rtlCol="0">
            <a:spAutoFit/>
          </a:bodyPr>
          <a:lstStyle/>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教育事业中国特色更加鲜明</a:t>
            </a:r>
            <a:endParaRPr lang="en-US" altLang="zh-CN" sz="2000" kern="0" dirty="0" smtClean="0">
              <a:solidFill>
                <a:schemeClr val="tx1">
                  <a:lumMod val="95000"/>
                  <a:lumOff val="5000"/>
                </a:schemeClr>
              </a:solidFill>
              <a:latin typeface="华文行楷" pitchFamily="2" charset="-122"/>
              <a:ea typeface="华文行楷" pitchFamily="2" charset="-122"/>
            </a:endParaRPr>
          </a:p>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教育现代化加速推进</a:t>
            </a:r>
            <a:endParaRPr lang="en-US" altLang="zh-CN" sz="2000" kern="0" dirty="0" smtClean="0">
              <a:solidFill>
                <a:schemeClr val="tx1">
                  <a:lumMod val="95000"/>
                  <a:lumOff val="5000"/>
                </a:schemeClr>
              </a:solidFill>
              <a:latin typeface="华文行楷" pitchFamily="2" charset="-122"/>
              <a:ea typeface="华文行楷" pitchFamily="2" charset="-122"/>
            </a:endParaRPr>
          </a:p>
          <a:p>
            <a:pPr lvl="0" algn="just">
              <a:lnSpc>
                <a:spcPts val="2000"/>
              </a:lnSpc>
            </a:pPr>
            <a:r>
              <a:rPr lang="zh-CN" altLang="en-US" sz="2000" kern="0" dirty="0" smtClean="0">
                <a:solidFill>
                  <a:schemeClr val="tx1">
                    <a:lumMod val="95000"/>
                    <a:lumOff val="5000"/>
                  </a:schemeClr>
                </a:solidFill>
                <a:latin typeface="华文行楷" pitchFamily="2" charset="-122"/>
                <a:ea typeface="华文行楷" pitchFamily="2" charset="-122"/>
              </a:rPr>
              <a:t>教育方面人民群众获得感明显增强，</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华文行楷" pitchFamily="2" charset="-122"/>
              <a:ea typeface="华文行楷" pitchFamily="2" charset="-122"/>
            </a:endParaRPr>
          </a:p>
        </p:txBody>
      </p:sp>
      <p:sp>
        <p:nvSpPr>
          <p:cNvPr id="46" name="TextBox 29"/>
          <p:cNvSpPr txBox="1"/>
          <p:nvPr/>
        </p:nvSpPr>
        <p:spPr>
          <a:xfrm>
            <a:off x="5887231" y="4907105"/>
            <a:ext cx="4403183" cy="923330"/>
          </a:xfrm>
          <a:prstGeom prst="rect">
            <a:avLst/>
          </a:prstGeom>
          <a:noFill/>
        </p:spPr>
        <p:txBody>
          <a:bodyPr wrap="square" lIns="0" tIns="0" rIns="0" bIns="0" rtlCol="0">
            <a:spAutoFit/>
          </a:bodyPr>
          <a:lstStyle/>
          <a:p>
            <a:r>
              <a:rPr lang="zh-CN" altLang="en-US" sz="2000" dirty="0" smtClean="0">
                <a:solidFill>
                  <a:schemeClr val="tx1">
                    <a:lumMod val="95000"/>
                    <a:lumOff val="5000"/>
                  </a:schemeClr>
                </a:solidFill>
                <a:latin typeface="华文行楷" pitchFamily="2" charset="-122"/>
                <a:ea typeface="华文行楷" pitchFamily="2" charset="-122"/>
              </a:rPr>
              <a:t>我国教育的国际影响力加快提升</a:t>
            </a:r>
            <a:endParaRPr lang="en-US" altLang="zh-CN" sz="2000" dirty="0" smtClean="0">
              <a:solidFill>
                <a:schemeClr val="tx1">
                  <a:lumMod val="95000"/>
                  <a:lumOff val="5000"/>
                </a:schemeClr>
              </a:solidFill>
              <a:latin typeface="华文行楷" pitchFamily="2" charset="-122"/>
              <a:ea typeface="华文行楷" pitchFamily="2" charset="-122"/>
            </a:endParaRPr>
          </a:p>
          <a:p>
            <a:r>
              <a:rPr lang="en-US" sz="2000" dirty="0" smtClean="0">
                <a:solidFill>
                  <a:schemeClr val="tx1">
                    <a:lumMod val="95000"/>
                    <a:lumOff val="5000"/>
                  </a:schemeClr>
                </a:solidFill>
                <a:latin typeface="华文行楷" pitchFamily="2" charset="-122"/>
                <a:ea typeface="华文行楷" pitchFamily="2" charset="-122"/>
              </a:rPr>
              <a:t>13</a:t>
            </a:r>
            <a:r>
              <a:rPr lang="zh-CN" altLang="en-US" sz="2000" dirty="0" smtClean="0">
                <a:solidFill>
                  <a:schemeClr val="tx1">
                    <a:lumMod val="95000"/>
                    <a:lumOff val="5000"/>
                  </a:schemeClr>
                </a:solidFill>
                <a:latin typeface="华文行楷" pitchFamily="2" charset="-122"/>
                <a:ea typeface="华文行楷" pitchFamily="2" charset="-122"/>
              </a:rPr>
              <a:t>亿多中国人民的思想道德素质和科学文化素质全面提升。</a:t>
            </a:r>
            <a:endParaRPr lang="zh-CN" altLang="en-US" sz="2000" dirty="0">
              <a:solidFill>
                <a:schemeClr val="tx1">
                  <a:lumMod val="95000"/>
                  <a:lumOff val="5000"/>
                </a:schemeClr>
              </a:solidFill>
              <a:latin typeface="华文行楷" pitchFamily="2" charset="-122"/>
              <a:ea typeface="华文行楷" pitchFamily="2" charset="-122"/>
            </a:endParaRPr>
          </a:p>
        </p:txBody>
      </p:sp>
      <p:graphicFrame>
        <p:nvGraphicFramePr>
          <p:cNvPr id="47" name="Content Placeholder 5"/>
          <p:cNvGraphicFramePr>
            <a:graphicFrameLocks/>
          </p:cNvGraphicFramePr>
          <p:nvPr>
            <p:extLst>
              <p:ext uri="{D42A27DB-BD31-4B8C-83A1-F6EECF244321}">
                <p14:modId xmlns="" xmlns:p14="http://schemas.microsoft.com/office/powerpoint/2010/main" val="1177763317"/>
              </p:ext>
            </p:extLst>
          </p:nvPr>
        </p:nvGraphicFramePr>
        <p:xfrm>
          <a:off x="1951628" y="2538485"/>
          <a:ext cx="3553351" cy="3306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8" name="Straight Connector 12"/>
          <p:cNvCxnSpPr/>
          <p:nvPr/>
        </p:nvCxnSpPr>
        <p:spPr>
          <a:xfrm>
            <a:off x="4405796" y="3709729"/>
            <a:ext cx="6392989" cy="0"/>
          </a:xfrm>
          <a:prstGeom prst="line">
            <a:avLst/>
          </a:prstGeom>
          <a:noFill/>
          <a:ln w="9525" cap="flat" cmpd="sng" algn="ctr">
            <a:solidFill>
              <a:srgbClr val="000000">
                <a:lumMod val="65000"/>
                <a:lumOff val="35000"/>
              </a:srgbClr>
            </a:solidFill>
            <a:prstDash val="solid"/>
            <a:miter lim="800000"/>
          </a:ln>
          <a:effectLst/>
        </p:spPr>
      </p:cxnSp>
      <p:cxnSp>
        <p:nvCxnSpPr>
          <p:cNvPr id="49" name="Straight Connector 13"/>
          <p:cNvCxnSpPr/>
          <p:nvPr/>
        </p:nvCxnSpPr>
        <p:spPr>
          <a:xfrm>
            <a:off x="5157826" y="4830317"/>
            <a:ext cx="5640959" cy="0"/>
          </a:xfrm>
          <a:prstGeom prst="line">
            <a:avLst/>
          </a:prstGeom>
          <a:noFill/>
          <a:ln w="9525" cap="flat" cmpd="sng" algn="ctr">
            <a:solidFill>
              <a:srgbClr val="000000">
                <a:lumMod val="65000"/>
                <a:lumOff val="35000"/>
              </a:srgbClr>
            </a:solidFill>
            <a:prstDash val="solid"/>
            <a:miter lim="800000"/>
          </a:ln>
          <a:effectLst/>
        </p:spPr>
      </p:cxnSp>
      <p:cxnSp>
        <p:nvCxnSpPr>
          <p:cNvPr id="50" name="Straight Connector 14"/>
          <p:cNvCxnSpPr/>
          <p:nvPr/>
        </p:nvCxnSpPr>
        <p:spPr>
          <a:xfrm>
            <a:off x="5884218" y="5897117"/>
            <a:ext cx="5134302" cy="0"/>
          </a:xfrm>
          <a:prstGeom prst="line">
            <a:avLst/>
          </a:prstGeom>
          <a:noFill/>
          <a:ln w="9525" cap="flat" cmpd="sng" algn="ctr">
            <a:solidFill>
              <a:sysClr val="window" lastClr="FFFFFF">
                <a:lumMod val="75000"/>
              </a:sysClr>
            </a:solidFill>
            <a:prstDash val="solid"/>
            <a:miter lim="800000"/>
          </a:ln>
          <a:effectLst/>
        </p:spPr>
      </p:cxnSp>
      <p:sp>
        <p:nvSpPr>
          <p:cNvPr id="51" name="Freeform 145"/>
          <p:cNvSpPr>
            <a:spLocks noEditPoints="1"/>
          </p:cNvSpPr>
          <p:nvPr/>
        </p:nvSpPr>
        <p:spPr bwMode="auto">
          <a:xfrm>
            <a:off x="3363733" y="3146090"/>
            <a:ext cx="560578" cy="668792"/>
          </a:xfrm>
          <a:custGeom>
            <a:avLst/>
            <a:gdLst>
              <a:gd name="T0" fmla="*/ 67 w 151"/>
              <a:gd name="T1" fmla="*/ 180 h 180"/>
              <a:gd name="T2" fmla="*/ 64 w 151"/>
              <a:gd name="T3" fmla="*/ 180 h 180"/>
              <a:gd name="T4" fmla="*/ 61 w 151"/>
              <a:gd name="T5" fmla="*/ 174 h 180"/>
              <a:gd name="T6" fmla="*/ 57 w 151"/>
              <a:gd name="T7" fmla="*/ 148 h 180"/>
              <a:gd name="T8" fmla="*/ 47 w 151"/>
              <a:gd name="T9" fmla="*/ 149 h 180"/>
              <a:gd name="T10" fmla="*/ 40 w 151"/>
              <a:gd name="T11" fmla="*/ 148 h 180"/>
              <a:gd name="T12" fmla="*/ 40 w 151"/>
              <a:gd name="T13" fmla="*/ 147 h 180"/>
              <a:gd name="T14" fmla="*/ 35 w 151"/>
              <a:gd name="T15" fmla="*/ 131 h 180"/>
              <a:gd name="T16" fmla="*/ 28 w 151"/>
              <a:gd name="T17" fmla="*/ 131 h 180"/>
              <a:gd name="T18" fmla="*/ 9 w 151"/>
              <a:gd name="T19" fmla="*/ 135 h 180"/>
              <a:gd name="T20" fmla="*/ 2 w 151"/>
              <a:gd name="T21" fmla="*/ 133 h 180"/>
              <a:gd name="T22" fmla="*/ 1 w 151"/>
              <a:gd name="T23" fmla="*/ 126 h 180"/>
              <a:gd name="T24" fmla="*/ 25 w 151"/>
              <a:gd name="T25" fmla="*/ 96 h 180"/>
              <a:gd name="T26" fmla="*/ 44 w 151"/>
              <a:gd name="T27" fmla="*/ 92 h 180"/>
              <a:gd name="T28" fmla="*/ 58 w 151"/>
              <a:gd name="T29" fmla="*/ 69 h 180"/>
              <a:gd name="T30" fmla="*/ 123 w 151"/>
              <a:gd name="T31" fmla="*/ 21 h 180"/>
              <a:gd name="T32" fmla="*/ 145 w 151"/>
              <a:gd name="T33" fmla="*/ 1 h 180"/>
              <a:gd name="T34" fmla="*/ 147 w 151"/>
              <a:gd name="T35" fmla="*/ 0 h 180"/>
              <a:gd name="T36" fmla="*/ 150 w 151"/>
              <a:gd name="T37" fmla="*/ 2 h 180"/>
              <a:gd name="T38" fmla="*/ 150 w 151"/>
              <a:gd name="T39" fmla="*/ 5 h 180"/>
              <a:gd name="T40" fmla="*/ 138 w 151"/>
              <a:gd name="T41" fmla="*/ 31 h 180"/>
              <a:gd name="T42" fmla="*/ 110 w 151"/>
              <a:gd name="T43" fmla="*/ 107 h 180"/>
              <a:gd name="T44" fmla="*/ 91 w 151"/>
              <a:gd name="T45" fmla="*/ 127 h 180"/>
              <a:gd name="T46" fmla="*/ 93 w 151"/>
              <a:gd name="T47" fmla="*/ 147 h 180"/>
              <a:gd name="T48" fmla="*/ 71 w 151"/>
              <a:gd name="T49" fmla="*/ 178 h 180"/>
              <a:gd name="T50" fmla="*/ 67 w 151"/>
              <a:gd name="T51" fmla="*/ 180 h 180"/>
              <a:gd name="T52" fmla="*/ 58 w 151"/>
              <a:gd name="T53" fmla="*/ 143 h 180"/>
              <a:gd name="T54" fmla="*/ 59 w 151"/>
              <a:gd name="T55" fmla="*/ 144 h 180"/>
              <a:gd name="T56" fmla="*/ 65 w 151"/>
              <a:gd name="T57" fmla="*/ 174 h 180"/>
              <a:gd name="T58" fmla="*/ 66 w 151"/>
              <a:gd name="T59" fmla="*/ 176 h 180"/>
              <a:gd name="T60" fmla="*/ 68 w 151"/>
              <a:gd name="T61" fmla="*/ 176 h 180"/>
              <a:gd name="T62" fmla="*/ 90 w 151"/>
              <a:gd name="T63" fmla="*/ 145 h 180"/>
              <a:gd name="T64" fmla="*/ 87 w 151"/>
              <a:gd name="T65" fmla="*/ 128 h 180"/>
              <a:gd name="T66" fmla="*/ 88 w 151"/>
              <a:gd name="T67" fmla="*/ 125 h 180"/>
              <a:gd name="T68" fmla="*/ 107 w 151"/>
              <a:gd name="T69" fmla="*/ 105 h 180"/>
              <a:gd name="T70" fmla="*/ 134 w 151"/>
              <a:gd name="T71" fmla="*/ 32 h 180"/>
              <a:gd name="T72" fmla="*/ 134 w 151"/>
              <a:gd name="T73" fmla="*/ 30 h 180"/>
              <a:gd name="T74" fmla="*/ 146 w 151"/>
              <a:gd name="T75" fmla="*/ 5 h 180"/>
              <a:gd name="T76" fmla="*/ 125 w 151"/>
              <a:gd name="T77" fmla="*/ 24 h 180"/>
              <a:gd name="T78" fmla="*/ 124 w 151"/>
              <a:gd name="T79" fmla="*/ 25 h 180"/>
              <a:gd name="T80" fmla="*/ 61 w 151"/>
              <a:gd name="T81" fmla="*/ 71 h 180"/>
              <a:gd name="T82" fmla="*/ 47 w 151"/>
              <a:gd name="T83" fmla="*/ 95 h 180"/>
              <a:gd name="T84" fmla="*/ 45 w 151"/>
              <a:gd name="T85" fmla="*/ 96 h 180"/>
              <a:gd name="T86" fmla="*/ 39 w 151"/>
              <a:gd name="T87" fmla="*/ 96 h 180"/>
              <a:gd name="T88" fmla="*/ 27 w 151"/>
              <a:gd name="T89" fmla="*/ 99 h 180"/>
              <a:gd name="T90" fmla="*/ 5 w 151"/>
              <a:gd name="T91" fmla="*/ 128 h 180"/>
              <a:gd name="T92" fmla="*/ 5 w 151"/>
              <a:gd name="T93" fmla="*/ 131 h 180"/>
              <a:gd name="T94" fmla="*/ 7 w 151"/>
              <a:gd name="T95" fmla="*/ 131 h 180"/>
              <a:gd name="T96" fmla="*/ 28 w 151"/>
              <a:gd name="T97" fmla="*/ 127 h 180"/>
              <a:gd name="T98" fmla="*/ 37 w 151"/>
              <a:gd name="T99" fmla="*/ 128 h 180"/>
              <a:gd name="T100" fmla="*/ 38 w 151"/>
              <a:gd name="T101" fmla="*/ 130 h 180"/>
              <a:gd name="T102" fmla="*/ 42 w 151"/>
              <a:gd name="T103" fmla="*/ 144 h 180"/>
              <a:gd name="T104" fmla="*/ 47 w 151"/>
              <a:gd name="T105" fmla="*/ 146 h 180"/>
              <a:gd name="T106" fmla="*/ 57 w 151"/>
              <a:gd name="T107" fmla="*/ 144 h 180"/>
              <a:gd name="T108" fmla="*/ 58 w 151"/>
              <a:gd name="T109" fmla="*/ 14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180">
                <a:moveTo>
                  <a:pt x="67" y="180"/>
                </a:moveTo>
                <a:cubicBezTo>
                  <a:pt x="66" y="180"/>
                  <a:pt x="65" y="180"/>
                  <a:pt x="64" y="180"/>
                </a:cubicBezTo>
                <a:cubicBezTo>
                  <a:pt x="62" y="178"/>
                  <a:pt x="61" y="176"/>
                  <a:pt x="61" y="174"/>
                </a:cubicBezTo>
                <a:cubicBezTo>
                  <a:pt x="61" y="173"/>
                  <a:pt x="63" y="159"/>
                  <a:pt x="57" y="148"/>
                </a:cubicBezTo>
                <a:cubicBezTo>
                  <a:pt x="53" y="149"/>
                  <a:pt x="50" y="149"/>
                  <a:pt x="47" y="149"/>
                </a:cubicBezTo>
                <a:cubicBezTo>
                  <a:pt x="44" y="149"/>
                  <a:pt x="42" y="149"/>
                  <a:pt x="40" y="148"/>
                </a:cubicBezTo>
                <a:cubicBezTo>
                  <a:pt x="40" y="148"/>
                  <a:pt x="40" y="147"/>
                  <a:pt x="40" y="147"/>
                </a:cubicBezTo>
                <a:cubicBezTo>
                  <a:pt x="36" y="145"/>
                  <a:pt x="35" y="139"/>
                  <a:pt x="35" y="131"/>
                </a:cubicBezTo>
                <a:cubicBezTo>
                  <a:pt x="33" y="131"/>
                  <a:pt x="31" y="131"/>
                  <a:pt x="28" y="131"/>
                </a:cubicBezTo>
                <a:cubicBezTo>
                  <a:pt x="18" y="131"/>
                  <a:pt x="9" y="135"/>
                  <a:pt x="9" y="135"/>
                </a:cubicBezTo>
                <a:cubicBezTo>
                  <a:pt x="6" y="136"/>
                  <a:pt x="4" y="135"/>
                  <a:pt x="2" y="133"/>
                </a:cubicBezTo>
                <a:cubicBezTo>
                  <a:pt x="0" y="131"/>
                  <a:pt x="0" y="129"/>
                  <a:pt x="1" y="126"/>
                </a:cubicBezTo>
                <a:cubicBezTo>
                  <a:pt x="4" y="123"/>
                  <a:pt x="16" y="103"/>
                  <a:pt x="25" y="96"/>
                </a:cubicBezTo>
                <a:cubicBezTo>
                  <a:pt x="30" y="93"/>
                  <a:pt x="36" y="91"/>
                  <a:pt x="44" y="92"/>
                </a:cubicBezTo>
                <a:cubicBezTo>
                  <a:pt x="48" y="84"/>
                  <a:pt x="53" y="76"/>
                  <a:pt x="58" y="69"/>
                </a:cubicBezTo>
                <a:cubicBezTo>
                  <a:pt x="85" y="32"/>
                  <a:pt x="111" y="22"/>
                  <a:pt x="123" y="21"/>
                </a:cubicBezTo>
                <a:cubicBezTo>
                  <a:pt x="145" y="1"/>
                  <a:pt x="145" y="1"/>
                  <a:pt x="145" y="1"/>
                </a:cubicBezTo>
                <a:cubicBezTo>
                  <a:pt x="146" y="1"/>
                  <a:pt x="146" y="0"/>
                  <a:pt x="147" y="0"/>
                </a:cubicBezTo>
                <a:cubicBezTo>
                  <a:pt x="148" y="0"/>
                  <a:pt x="149" y="1"/>
                  <a:pt x="150" y="2"/>
                </a:cubicBezTo>
                <a:cubicBezTo>
                  <a:pt x="151" y="3"/>
                  <a:pt x="151" y="4"/>
                  <a:pt x="150" y="5"/>
                </a:cubicBezTo>
                <a:cubicBezTo>
                  <a:pt x="138" y="31"/>
                  <a:pt x="138" y="31"/>
                  <a:pt x="138" y="31"/>
                </a:cubicBezTo>
                <a:cubicBezTo>
                  <a:pt x="141" y="45"/>
                  <a:pt x="134" y="75"/>
                  <a:pt x="110" y="107"/>
                </a:cubicBezTo>
                <a:cubicBezTo>
                  <a:pt x="104" y="115"/>
                  <a:pt x="98" y="121"/>
                  <a:pt x="91" y="127"/>
                </a:cubicBezTo>
                <a:cubicBezTo>
                  <a:pt x="95" y="134"/>
                  <a:pt x="95" y="141"/>
                  <a:pt x="93" y="147"/>
                </a:cubicBezTo>
                <a:cubicBezTo>
                  <a:pt x="89" y="158"/>
                  <a:pt x="73" y="176"/>
                  <a:pt x="71" y="178"/>
                </a:cubicBezTo>
                <a:cubicBezTo>
                  <a:pt x="70" y="179"/>
                  <a:pt x="68" y="180"/>
                  <a:pt x="67" y="180"/>
                </a:cubicBezTo>
                <a:moveTo>
                  <a:pt x="58" y="143"/>
                </a:moveTo>
                <a:cubicBezTo>
                  <a:pt x="59" y="143"/>
                  <a:pt x="59" y="144"/>
                  <a:pt x="59" y="144"/>
                </a:cubicBezTo>
                <a:cubicBezTo>
                  <a:pt x="67" y="157"/>
                  <a:pt x="65" y="172"/>
                  <a:pt x="65" y="174"/>
                </a:cubicBezTo>
                <a:cubicBezTo>
                  <a:pt x="65" y="175"/>
                  <a:pt x="65" y="176"/>
                  <a:pt x="66" y="176"/>
                </a:cubicBezTo>
                <a:cubicBezTo>
                  <a:pt x="67" y="176"/>
                  <a:pt x="68" y="176"/>
                  <a:pt x="68" y="176"/>
                </a:cubicBezTo>
                <a:cubicBezTo>
                  <a:pt x="69" y="175"/>
                  <a:pt x="85" y="156"/>
                  <a:pt x="90" y="145"/>
                </a:cubicBezTo>
                <a:cubicBezTo>
                  <a:pt x="92" y="140"/>
                  <a:pt x="91" y="134"/>
                  <a:pt x="87" y="128"/>
                </a:cubicBezTo>
                <a:cubicBezTo>
                  <a:pt x="87" y="127"/>
                  <a:pt x="87" y="126"/>
                  <a:pt x="88" y="125"/>
                </a:cubicBezTo>
                <a:cubicBezTo>
                  <a:pt x="95" y="119"/>
                  <a:pt x="101" y="113"/>
                  <a:pt x="107" y="105"/>
                </a:cubicBezTo>
                <a:cubicBezTo>
                  <a:pt x="131" y="73"/>
                  <a:pt x="138" y="44"/>
                  <a:pt x="134" y="32"/>
                </a:cubicBezTo>
                <a:cubicBezTo>
                  <a:pt x="134" y="31"/>
                  <a:pt x="134" y="31"/>
                  <a:pt x="134" y="30"/>
                </a:cubicBezTo>
                <a:cubicBezTo>
                  <a:pt x="146" y="5"/>
                  <a:pt x="146" y="5"/>
                  <a:pt x="146" y="5"/>
                </a:cubicBezTo>
                <a:cubicBezTo>
                  <a:pt x="125" y="24"/>
                  <a:pt x="125" y="24"/>
                  <a:pt x="125" y="24"/>
                </a:cubicBezTo>
                <a:cubicBezTo>
                  <a:pt x="125" y="25"/>
                  <a:pt x="124" y="25"/>
                  <a:pt x="124" y="25"/>
                </a:cubicBezTo>
                <a:cubicBezTo>
                  <a:pt x="113" y="25"/>
                  <a:pt x="88" y="35"/>
                  <a:pt x="61" y="71"/>
                </a:cubicBezTo>
                <a:cubicBezTo>
                  <a:pt x="55" y="79"/>
                  <a:pt x="51" y="87"/>
                  <a:pt x="47" y="95"/>
                </a:cubicBezTo>
                <a:cubicBezTo>
                  <a:pt x="47" y="96"/>
                  <a:pt x="46" y="96"/>
                  <a:pt x="45" y="96"/>
                </a:cubicBezTo>
                <a:cubicBezTo>
                  <a:pt x="43" y="96"/>
                  <a:pt x="41" y="96"/>
                  <a:pt x="39" y="96"/>
                </a:cubicBezTo>
                <a:cubicBezTo>
                  <a:pt x="35" y="96"/>
                  <a:pt x="31" y="97"/>
                  <a:pt x="27" y="99"/>
                </a:cubicBezTo>
                <a:cubicBezTo>
                  <a:pt x="18" y="106"/>
                  <a:pt x="6" y="126"/>
                  <a:pt x="5" y="128"/>
                </a:cubicBezTo>
                <a:cubicBezTo>
                  <a:pt x="4" y="129"/>
                  <a:pt x="4" y="130"/>
                  <a:pt x="5" y="131"/>
                </a:cubicBezTo>
                <a:cubicBezTo>
                  <a:pt x="5" y="131"/>
                  <a:pt x="6" y="132"/>
                  <a:pt x="7" y="131"/>
                </a:cubicBezTo>
                <a:cubicBezTo>
                  <a:pt x="7" y="131"/>
                  <a:pt x="17" y="127"/>
                  <a:pt x="28" y="127"/>
                </a:cubicBezTo>
                <a:cubicBezTo>
                  <a:pt x="31" y="127"/>
                  <a:pt x="34" y="127"/>
                  <a:pt x="37" y="128"/>
                </a:cubicBezTo>
                <a:cubicBezTo>
                  <a:pt x="38" y="128"/>
                  <a:pt x="39" y="129"/>
                  <a:pt x="38" y="130"/>
                </a:cubicBezTo>
                <a:cubicBezTo>
                  <a:pt x="38" y="137"/>
                  <a:pt x="40" y="143"/>
                  <a:pt x="42" y="144"/>
                </a:cubicBezTo>
                <a:cubicBezTo>
                  <a:pt x="43" y="145"/>
                  <a:pt x="45" y="146"/>
                  <a:pt x="47" y="146"/>
                </a:cubicBezTo>
                <a:cubicBezTo>
                  <a:pt x="50" y="146"/>
                  <a:pt x="53" y="145"/>
                  <a:pt x="57" y="144"/>
                </a:cubicBezTo>
                <a:cubicBezTo>
                  <a:pt x="57" y="143"/>
                  <a:pt x="58" y="143"/>
                  <a:pt x="58" y="143"/>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sp>
        <p:nvSpPr>
          <p:cNvPr id="52" name="Freeform 134"/>
          <p:cNvSpPr>
            <a:spLocks noEditPoints="1"/>
          </p:cNvSpPr>
          <p:nvPr/>
        </p:nvSpPr>
        <p:spPr bwMode="auto">
          <a:xfrm>
            <a:off x="3377005" y="4951368"/>
            <a:ext cx="597832" cy="627988"/>
          </a:xfrm>
          <a:custGeom>
            <a:avLst/>
            <a:gdLst>
              <a:gd name="T0" fmla="*/ 161 w 161"/>
              <a:gd name="T1" fmla="*/ 113 h 169"/>
              <a:gd name="T2" fmla="*/ 161 w 161"/>
              <a:gd name="T3" fmla="*/ 113 h 169"/>
              <a:gd name="T4" fmla="*/ 161 w 161"/>
              <a:gd name="T5" fmla="*/ 113 h 169"/>
              <a:gd name="T6" fmla="*/ 160 w 161"/>
              <a:gd name="T7" fmla="*/ 113 h 169"/>
              <a:gd name="T8" fmla="*/ 135 w 161"/>
              <a:gd name="T9" fmla="*/ 40 h 169"/>
              <a:gd name="T10" fmla="*/ 134 w 161"/>
              <a:gd name="T11" fmla="*/ 40 h 169"/>
              <a:gd name="T12" fmla="*/ 134 w 161"/>
              <a:gd name="T13" fmla="*/ 39 h 169"/>
              <a:gd name="T14" fmla="*/ 134 w 161"/>
              <a:gd name="T15" fmla="*/ 39 h 169"/>
              <a:gd name="T16" fmla="*/ 89 w 161"/>
              <a:gd name="T17" fmla="*/ 27 h 169"/>
              <a:gd name="T18" fmla="*/ 82 w 161"/>
              <a:gd name="T19" fmla="*/ 18 h 169"/>
              <a:gd name="T20" fmla="*/ 80 w 161"/>
              <a:gd name="T21" fmla="*/ 0 h 169"/>
              <a:gd name="T22" fmla="*/ 79 w 161"/>
              <a:gd name="T23" fmla="*/ 18 h 169"/>
              <a:gd name="T24" fmla="*/ 28 w 161"/>
              <a:gd name="T25" fmla="*/ 10 h 169"/>
              <a:gd name="T26" fmla="*/ 28 w 161"/>
              <a:gd name="T27" fmla="*/ 10 h 169"/>
              <a:gd name="T28" fmla="*/ 27 w 161"/>
              <a:gd name="T29" fmla="*/ 10 h 169"/>
              <a:gd name="T30" fmla="*/ 27 w 161"/>
              <a:gd name="T31" fmla="*/ 10 h 169"/>
              <a:gd name="T32" fmla="*/ 26 w 161"/>
              <a:gd name="T33" fmla="*/ 11 h 169"/>
              <a:gd name="T34" fmla="*/ 26 w 161"/>
              <a:gd name="T35" fmla="*/ 11 h 169"/>
              <a:gd name="T36" fmla="*/ 0 w 161"/>
              <a:gd name="T37" fmla="*/ 84 h 169"/>
              <a:gd name="T38" fmla="*/ 0 w 161"/>
              <a:gd name="T39" fmla="*/ 84 h 169"/>
              <a:gd name="T40" fmla="*/ 0 w 161"/>
              <a:gd name="T41" fmla="*/ 84 h 169"/>
              <a:gd name="T42" fmla="*/ 0 w 161"/>
              <a:gd name="T43" fmla="*/ 84 h 169"/>
              <a:gd name="T44" fmla="*/ 0 w 161"/>
              <a:gd name="T45" fmla="*/ 85 h 169"/>
              <a:gd name="T46" fmla="*/ 0 w 161"/>
              <a:gd name="T47" fmla="*/ 85 h 169"/>
              <a:gd name="T48" fmla="*/ 0 w 161"/>
              <a:gd name="T49" fmla="*/ 85 h 169"/>
              <a:gd name="T50" fmla="*/ 55 w 161"/>
              <a:gd name="T51" fmla="*/ 85 h 169"/>
              <a:gd name="T52" fmla="*/ 55 w 161"/>
              <a:gd name="T53" fmla="*/ 85 h 169"/>
              <a:gd name="T54" fmla="*/ 55 w 161"/>
              <a:gd name="T55" fmla="*/ 85 h 169"/>
              <a:gd name="T56" fmla="*/ 56 w 161"/>
              <a:gd name="T57" fmla="*/ 84 h 169"/>
              <a:gd name="T58" fmla="*/ 56 w 161"/>
              <a:gd name="T59" fmla="*/ 84 h 169"/>
              <a:gd name="T60" fmla="*/ 56 w 161"/>
              <a:gd name="T61" fmla="*/ 84 h 169"/>
              <a:gd name="T62" fmla="*/ 55 w 161"/>
              <a:gd name="T63" fmla="*/ 84 h 169"/>
              <a:gd name="T64" fmla="*/ 72 w 161"/>
              <a:gd name="T65" fmla="*/ 26 h 169"/>
              <a:gd name="T66" fmla="*/ 79 w 161"/>
              <a:gd name="T67" fmla="*/ 35 h 169"/>
              <a:gd name="T68" fmla="*/ 49 w 161"/>
              <a:gd name="T69" fmla="*/ 156 h 169"/>
              <a:gd name="T70" fmla="*/ 39 w 161"/>
              <a:gd name="T71" fmla="*/ 169 h 169"/>
              <a:gd name="T72" fmla="*/ 123 w 161"/>
              <a:gd name="T73" fmla="*/ 167 h 169"/>
              <a:gd name="T74" fmla="*/ 82 w 161"/>
              <a:gd name="T75" fmla="*/ 156 h 169"/>
              <a:gd name="T76" fmla="*/ 88 w 161"/>
              <a:gd name="T77" fmla="*/ 30 h 169"/>
              <a:gd name="T78" fmla="*/ 105 w 161"/>
              <a:gd name="T79" fmla="*/ 113 h 169"/>
              <a:gd name="T80" fmla="*/ 105 w 161"/>
              <a:gd name="T81" fmla="*/ 113 h 169"/>
              <a:gd name="T82" fmla="*/ 105 w 161"/>
              <a:gd name="T83" fmla="*/ 113 h 169"/>
              <a:gd name="T84" fmla="*/ 105 w 161"/>
              <a:gd name="T85" fmla="*/ 113 h 169"/>
              <a:gd name="T86" fmla="*/ 105 w 161"/>
              <a:gd name="T87" fmla="*/ 114 h 169"/>
              <a:gd name="T88" fmla="*/ 105 w 161"/>
              <a:gd name="T89" fmla="*/ 114 h 169"/>
              <a:gd name="T90" fmla="*/ 105 w 161"/>
              <a:gd name="T91" fmla="*/ 114 h 169"/>
              <a:gd name="T92" fmla="*/ 160 w 161"/>
              <a:gd name="T93" fmla="*/ 114 h 169"/>
              <a:gd name="T94" fmla="*/ 160 w 161"/>
              <a:gd name="T95" fmla="*/ 114 h 169"/>
              <a:gd name="T96" fmla="*/ 160 w 161"/>
              <a:gd name="T97" fmla="*/ 114 h 169"/>
              <a:gd name="T98" fmla="*/ 28 w 161"/>
              <a:gd name="T99" fmla="*/ 18 h 169"/>
              <a:gd name="T100" fmla="*/ 4 w 161"/>
              <a:gd name="T101" fmla="*/ 82 h 169"/>
              <a:gd name="T102" fmla="*/ 28 w 161"/>
              <a:gd name="T103" fmla="*/ 95 h 169"/>
              <a:gd name="T104" fmla="*/ 50 w 161"/>
              <a:gd name="T105" fmla="*/ 86 h 169"/>
              <a:gd name="T106" fmla="*/ 119 w 161"/>
              <a:gd name="T107" fmla="*/ 165 h 169"/>
              <a:gd name="T108" fmla="*/ 49 w 161"/>
              <a:gd name="T109" fmla="*/ 160 h 169"/>
              <a:gd name="T110" fmla="*/ 119 w 161"/>
              <a:gd name="T111" fmla="*/ 165 h 169"/>
              <a:gd name="T112" fmla="*/ 76 w 161"/>
              <a:gd name="T113" fmla="*/ 27 h 169"/>
              <a:gd name="T114" fmla="*/ 85 w 161"/>
              <a:gd name="T115" fmla="*/ 27 h 169"/>
              <a:gd name="T116" fmla="*/ 156 w 161"/>
              <a:gd name="T117" fmla="*/ 111 h 169"/>
              <a:gd name="T118" fmla="*/ 133 w 161"/>
              <a:gd name="T119" fmla="*/ 46 h 169"/>
              <a:gd name="T120" fmla="*/ 133 w 161"/>
              <a:gd name="T121" fmla="*/ 124 h 169"/>
              <a:gd name="T122" fmla="*/ 155 w 161"/>
              <a:gd name="T123" fmla="*/ 11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169">
                <a:moveTo>
                  <a:pt x="160" y="114"/>
                </a:moveTo>
                <a:cubicBezTo>
                  <a:pt x="161" y="114"/>
                  <a:pt x="161" y="114"/>
                  <a:pt x="161" y="113"/>
                </a:cubicBezTo>
                <a:cubicBezTo>
                  <a:pt x="161" y="113"/>
                  <a:pt x="161" y="113"/>
                  <a:pt x="161" y="113"/>
                </a:cubicBezTo>
                <a:cubicBezTo>
                  <a:pt x="161" y="113"/>
                  <a:pt x="161" y="113"/>
                  <a:pt x="161" y="113"/>
                </a:cubicBezTo>
                <a:cubicBezTo>
                  <a:pt x="161" y="113"/>
                  <a:pt x="161" y="113"/>
                  <a:pt x="161" y="113"/>
                </a:cubicBezTo>
                <a:cubicBezTo>
                  <a:pt x="161" y="113"/>
                  <a:pt x="161" y="113"/>
                  <a:pt x="161" y="113"/>
                </a:cubicBezTo>
                <a:cubicBezTo>
                  <a:pt x="161" y="113"/>
                  <a:pt x="161" y="113"/>
                  <a:pt x="160" y="113"/>
                </a:cubicBezTo>
                <a:cubicBezTo>
                  <a:pt x="160" y="113"/>
                  <a:pt x="160" y="113"/>
                  <a:pt x="160" y="113"/>
                </a:cubicBezTo>
                <a:cubicBezTo>
                  <a:pt x="135" y="40"/>
                  <a:pt x="135" y="40"/>
                  <a:pt x="135" y="40"/>
                </a:cubicBezTo>
                <a:cubicBezTo>
                  <a:pt x="135" y="40"/>
                  <a:pt x="135" y="40"/>
                  <a:pt x="135" y="40"/>
                </a:cubicBezTo>
                <a:cubicBezTo>
                  <a:pt x="135" y="40"/>
                  <a:pt x="135" y="40"/>
                  <a:pt x="134" y="40"/>
                </a:cubicBezTo>
                <a:cubicBezTo>
                  <a:pt x="134" y="40"/>
                  <a:pt x="134" y="40"/>
                  <a:pt x="134" y="40"/>
                </a:cubicBezTo>
                <a:cubicBezTo>
                  <a:pt x="134" y="39"/>
                  <a:pt x="134" y="39"/>
                  <a:pt x="134" y="39"/>
                </a:cubicBezTo>
                <a:cubicBezTo>
                  <a:pt x="134" y="39"/>
                  <a:pt x="134" y="39"/>
                  <a:pt x="134" y="39"/>
                </a:cubicBezTo>
                <a:cubicBezTo>
                  <a:pt x="134" y="39"/>
                  <a:pt x="134" y="39"/>
                  <a:pt x="134" y="39"/>
                </a:cubicBezTo>
                <a:cubicBezTo>
                  <a:pt x="134" y="39"/>
                  <a:pt x="134" y="39"/>
                  <a:pt x="134" y="39"/>
                </a:cubicBezTo>
                <a:cubicBezTo>
                  <a:pt x="133" y="39"/>
                  <a:pt x="133" y="39"/>
                  <a:pt x="133" y="39"/>
                </a:cubicBezTo>
                <a:cubicBezTo>
                  <a:pt x="89" y="27"/>
                  <a:pt x="89" y="27"/>
                  <a:pt x="89" y="27"/>
                </a:cubicBezTo>
                <a:cubicBezTo>
                  <a:pt x="89" y="27"/>
                  <a:pt x="89" y="27"/>
                  <a:pt x="89" y="27"/>
                </a:cubicBezTo>
                <a:cubicBezTo>
                  <a:pt x="89" y="22"/>
                  <a:pt x="86" y="19"/>
                  <a:pt x="82" y="18"/>
                </a:cubicBezTo>
                <a:cubicBezTo>
                  <a:pt x="82" y="2"/>
                  <a:pt x="82" y="2"/>
                  <a:pt x="82" y="2"/>
                </a:cubicBezTo>
                <a:cubicBezTo>
                  <a:pt x="82" y="1"/>
                  <a:pt x="81" y="0"/>
                  <a:pt x="80" y="0"/>
                </a:cubicBezTo>
                <a:cubicBezTo>
                  <a:pt x="79" y="0"/>
                  <a:pt x="79" y="1"/>
                  <a:pt x="79" y="2"/>
                </a:cubicBezTo>
                <a:cubicBezTo>
                  <a:pt x="79" y="18"/>
                  <a:pt x="79" y="18"/>
                  <a:pt x="79" y="18"/>
                </a:cubicBezTo>
                <a:cubicBezTo>
                  <a:pt x="76" y="19"/>
                  <a:pt x="74" y="20"/>
                  <a:pt x="73" y="22"/>
                </a:cubicBezTo>
                <a:cubicBezTo>
                  <a:pt x="28" y="10"/>
                  <a:pt x="28" y="10"/>
                  <a:pt x="28" y="10"/>
                </a:cubicBezTo>
                <a:cubicBezTo>
                  <a:pt x="28" y="10"/>
                  <a:pt x="28" y="10"/>
                  <a:pt x="28" y="10"/>
                </a:cubicBezTo>
                <a:cubicBezTo>
                  <a:pt x="28" y="10"/>
                  <a:pt x="28" y="10"/>
                  <a:pt x="28" y="10"/>
                </a:cubicBezTo>
                <a:cubicBezTo>
                  <a:pt x="28" y="10"/>
                  <a:pt x="28" y="10"/>
                  <a:pt x="28" y="10"/>
                </a:cubicBezTo>
                <a:cubicBezTo>
                  <a:pt x="28" y="10"/>
                  <a:pt x="27" y="10"/>
                  <a:pt x="27" y="10"/>
                </a:cubicBezTo>
                <a:cubicBezTo>
                  <a:pt x="27" y="10"/>
                  <a:pt x="27" y="10"/>
                  <a:pt x="27" y="10"/>
                </a:cubicBezTo>
                <a:cubicBezTo>
                  <a:pt x="27" y="10"/>
                  <a:pt x="27" y="10"/>
                  <a:pt x="27" y="10"/>
                </a:cubicBezTo>
                <a:cubicBezTo>
                  <a:pt x="27" y="10"/>
                  <a:pt x="27" y="10"/>
                  <a:pt x="27" y="11"/>
                </a:cubicBezTo>
                <a:cubicBezTo>
                  <a:pt x="26" y="11"/>
                  <a:pt x="26" y="11"/>
                  <a:pt x="26" y="11"/>
                </a:cubicBezTo>
                <a:cubicBezTo>
                  <a:pt x="26" y="11"/>
                  <a:pt x="26" y="11"/>
                  <a:pt x="26" y="11"/>
                </a:cubicBezTo>
                <a:cubicBezTo>
                  <a:pt x="26" y="11"/>
                  <a:pt x="26" y="11"/>
                  <a:pt x="26" y="11"/>
                </a:cubicBezTo>
                <a:cubicBezTo>
                  <a:pt x="26" y="11"/>
                  <a:pt x="26" y="11"/>
                  <a:pt x="26" y="11"/>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6" y="94"/>
                  <a:pt x="16" y="99"/>
                  <a:pt x="28" y="99"/>
                </a:cubicBezTo>
                <a:cubicBezTo>
                  <a:pt x="39" y="99"/>
                  <a:pt x="50" y="94"/>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6" y="85"/>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5" y="84"/>
                  <a:pt x="55" y="84"/>
                </a:cubicBezTo>
                <a:cubicBezTo>
                  <a:pt x="55" y="84"/>
                  <a:pt x="55" y="84"/>
                  <a:pt x="55" y="84"/>
                </a:cubicBezTo>
                <a:cubicBezTo>
                  <a:pt x="31" y="15"/>
                  <a:pt x="31" y="15"/>
                  <a:pt x="31" y="15"/>
                </a:cubicBezTo>
                <a:cubicBezTo>
                  <a:pt x="72" y="26"/>
                  <a:pt x="72" y="26"/>
                  <a:pt x="72" y="26"/>
                </a:cubicBezTo>
                <a:cubicBezTo>
                  <a:pt x="72" y="26"/>
                  <a:pt x="72" y="26"/>
                  <a:pt x="72" y="27"/>
                </a:cubicBezTo>
                <a:cubicBezTo>
                  <a:pt x="72" y="31"/>
                  <a:pt x="75" y="34"/>
                  <a:pt x="79" y="35"/>
                </a:cubicBezTo>
                <a:cubicBezTo>
                  <a:pt x="79" y="156"/>
                  <a:pt x="79" y="156"/>
                  <a:pt x="79" y="156"/>
                </a:cubicBezTo>
                <a:cubicBezTo>
                  <a:pt x="49" y="156"/>
                  <a:pt x="49" y="156"/>
                  <a:pt x="49" y="156"/>
                </a:cubicBezTo>
                <a:cubicBezTo>
                  <a:pt x="43" y="156"/>
                  <a:pt x="38" y="161"/>
                  <a:pt x="38" y="167"/>
                </a:cubicBezTo>
                <a:cubicBezTo>
                  <a:pt x="38" y="168"/>
                  <a:pt x="38" y="169"/>
                  <a:pt x="39" y="169"/>
                </a:cubicBezTo>
                <a:cubicBezTo>
                  <a:pt x="121" y="169"/>
                  <a:pt x="121" y="169"/>
                  <a:pt x="121" y="169"/>
                </a:cubicBezTo>
                <a:cubicBezTo>
                  <a:pt x="123" y="169"/>
                  <a:pt x="123" y="168"/>
                  <a:pt x="123" y="167"/>
                </a:cubicBezTo>
                <a:cubicBezTo>
                  <a:pt x="123" y="161"/>
                  <a:pt x="118" y="156"/>
                  <a:pt x="112" y="156"/>
                </a:cubicBezTo>
                <a:cubicBezTo>
                  <a:pt x="82" y="156"/>
                  <a:pt x="82" y="156"/>
                  <a:pt x="82" y="156"/>
                </a:cubicBezTo>
                <a:cubicBezTo>
                  <a:pt x="82" y="35"/>
                  <a:pt x="82" y="35"/>
                  <a:pt x="82" y="35"/>
                </a:cubicBezTo>
                <a:cubicBezTo>
                  <a:pt x="85" y="34"/>
                  <a:pt x="87" y="33"/>
                  <a:pt x="88" y="30"/>
                </a:cubicBezTo>
                <a:cubicBezTo>
                  <a:pt x="130" y="42"/>
                  <a:pt x="130" y="42"/>
                  <a:pt x="130" y="42"/>
                </a:cubicBezTo>
                <a:cubicBezTo>
                  <a:pt x="105" y="113"/>
                  <a:pt x="105" y="113"/>
                  <a:pt x="105" y="113"/>
                </a:cubicBezTo>
                <a:cubicBezTo>
                  <a:pt x="105" y="113"/>
                  <a:pt x="105" y="113"/>
                  <a:pt x="105" y="113"/>
                </a:cubicBezTo>
                <a:cubicBezTo>
                  <a:pt x="105" y="113"/>
                  <a:pt x="105" y="113"/>
                  <a:pt x="105" y="113"/>
                </a:cubicBezTo>
                <a:cubicBezTo>
                  <a:pt x="105" y="113"/>
                  <a:pt x="105" y="113"/>
                  <a:pt x="105" y="113"/>
                </a:cubicBezTo>
                <a:cubicBezTo>
                  <a:pt x="105" y="113"/>
                  <a:pt x="105" y="113"/>
                  <a:pt x="105" y="113"/>
                </a:cubicBezTo>
                <a:cubicBezTo>
                  <a:pt x="105" y="113"/>
                  <a:pt x="105" y="113"/>
                  <a:pt x="105" y="113"/>
                </a:cubicBezTo>
                <a:cubicBezTo>
                  <a:pt x="105" y="113"/>
                  <a:pt x="105" y="113"/>
                  <a:pt x="105" y="113"/>
                </a:cubicBezTo>
                <a:cubicBezTo>
                  <a:pt x="105" y="114"/>
                  <a:pt x="105" y="114"/>
                  <a:pt x="105" y="114"/>
                </a:cubicBezTo>
                <a:cubicBezTo>
                  <a:pt x="105" y="114"/>
                  <a:pt x="105" y="114"/>
                  <a:pt x="105" y="114"/>
                </a:cubicBezTo>
                <a:cubicBezTo>
                  <a:pt x="105" y="114"/>
                  <a:pt x="105" y="114"/>
                  <a:pt x="105" y="114"/>
                </a:cubicBezTo>
                <a:cubicBezTo>
                  <a:pt x="105" y="114"/>
                  <a:pt x="105" y="114"/>
                  <a:pt x="105" y="114"/>
                </a:cubicBezTo>
                <a:cubicBezTo>
                  <a:pt x="105" y="114"/>
                  <a:pt x="105" y="114"/>
                  <a:pt x="105" y="114"/>
                </a:cubicBezTo>
                <a:cubicBezTo>
                  <a:pt x="105" y="114"/>
                  <a:pt x="105" y="114"/>
                  <a:pt x="105" y="114"/>
                </a:cubicBezTo>
                <a:cubicBezTo>
                  <a:pt x="111" y="123"/>
                  <a:pt x="121" y="128"/>
                  <a:pt x="133" y="128"/>
                </a:cubicBezTo>
                <a:cubicBezTo>
                  <a:pt x="144" y="128"/>
                  <a:pt x="155" y="123"/>
                  <a:pt x="160" y="114"/>
                </a:cubicBezTo>
                <a:cubicBezTo>
                  <a:pt x="160" y="114"/>
                  <a:pt x="160" y="114"/>
                  <a:pt x="160" y="114"/>
                </a:cubicBezTo>
                <a:cubicBezTo>
                  <a:pt x="160" y="114"/>
                  <a:pt x="160" y="114"/>
                  <a:pt x="160" y="114"/>
                </a:cubicBezTo>
                <a:cubicBezTo>
                  <a:pt x="160" y="114"/>
                  <a:pt x="160" y="114"/>
                  <a:pt x="160" y="114"/>
                </a:cubicBezTo>
                <a:cubicBezTo>
                  <a:pt x="160" y="114"/>
                  <a:pt x="160" y="114"/>
                  <a:pt x="160" y="114"/>
                </a:cubicBezTo>
                <a:cubicBezTo>
                  <a:pt x="160" y="114"/>
                  <a:pt x="160" y="114"/>
                  <a:pt x="160" y="114"/>
                </a:cubicBezTo>
                <a:moveTo>
                  <a:pt x="28" y="18"/>
                </a:moveTo>
                <a:cubicBezTo>
                  <a:pt x="51" y="82"/>
                  <a:pt x="51" y="82"/>
                  <a:pt x="51" y="82"/>
                </a:cubicBezTo>
                <a:cubicBezTo>
                  <a:pt x="4" y="82"/>
                  <a:pt x="4" y="82"/>
                  <a:pt x="4" y="82"/>
                </a:cubicBezTo>
                <a:lnTo>
                  <a:pt x="28" y="18"/>
                </a:lnTo>
                <a:close/>
                <a:moveTo>
                  <a:pt x="28" y="95"/>
                </a:moveTo>
                <a:cubicBezTo>
                  <a:pt x="19" y="95"/>
                  <a:pt x="11" y="92"/>
                  <a:pt x="6" y="86"/>
                </a:cubicBezTo>
                <a:cubicBezTo>
                  <a:pt x="50" y="86"/>
                  <a:pt x="50" y="86"/>
                  <a:pt x="50" y="86"/>
                </a:cubicBezTo>
                <a:cubicBezTo>
                  <a:pt x="45" y="92"/>
                  <a:pt x="37" y="95"/>
                  <a:pt x="28" y="95"/>
                </a:cubicBezTo>
                <a:moveTo>
                  <a:pt x="119" y="165"/>
                </a:moveTo>
                <a:cubicBezTo>
                  <a:pt x="42" y="165"/>
                  <a:pt x="42" y="165"/>
                  <a:pt x="42" y="165"/>
                </a:cubicBezTo>
                <a:cubicBezTo>
                  <a:pt x="42" y="162"/>
                  <a:pt x="45" y="160"/>
                  <a:pt x="49" y="160"/>
                </a:cubicBezTo>
                <a:cubicBezTo>
                  <a:pt x="112" y="160"/>
                  <a:pt x="112" y="160"/>
                  <a:pt x="112" y="160"/>
                </a:cubicBezTo>
                <a:cubicBezTo>
                  <a:pt x="115" y="160"/>
                  <a:pt x="119" y="162"/>
                  <a:pt x="119" y="165"/>
                </a:cubicBezTo>
                <a:moveTo>
                  <a:pt x="80" y="31"/>
                </a:moveTo>
                <a:cubicBezTo>
                  <a:pt x="78" y="31"/>
                  <a:pt x="76" y="29"/>
                  <a:pt x="76" y="27"/>
                </a:cubicBezTo>
                <a:cubicBezTo>
                  <a:pt x="76" y="24"/>
                  <a:pt x="78" y="22"/>
                  <a:pt x="80" y="22"/>
                </a:cubicBezTo>
                <a:cubicBezTo>
                  <a:pt x="83" y="22"/>
                  <a:pt x="85" y="24"/>
                  <a:pt x="85" y="27"/>
                </a:cubicBezTo>
                <a:cubicBezTo>
                  <a:pt x="85" y="29"/>
                  <a:pt x="83" y="31"/>
                  <a:pt x="80" y="31"/>
                </a:cubicBezTo>
                <a:moveTo>
                  <a:pt x="156" y="111"/>
                </a:moveTo>
                <a:cubicBezTo>
                  <a:pt x="110" y="111"/>
                  <a:pt x="110" y="111"/>
                  <a:pt x="110" y="111"/>
                </a:cubicBezTo>
                <a:cubicBezTo>
                  <a:pt x="133" y="46"/>
                  <a:pt x="133" y="46"/>
                  <a:pt x="133" y="46"/>
                </a:cubicBezTo>
                <a:lnTo>
                  <a:pt x="156" y="111"/>
                </a:lnTo>
                <a:close/>
                <a:moveTo>
                  <a:pt x="133" y="124"/>
                </a:moveTo>
                <a:cubicBezTo>
                  <a:pt x="124" y="124"/>
                  <a:pt x="116" y="121"/>
                  <a:pt x="111" y="115"/>
                </a:cubicBezTo>
                <a:cubicBezTo>
                  <a:pt x="155" y="115"/>
                  <a:pt x="155" y="115"/>
                  <a:pt x="155" y="115"/>
                </a:cubicBezTo>
                <a:cubicBezTo>
                  <a:pt x="150" y="121"/>
                  <a:pt x="142" y="124"/>
                  <a:pt x="133" y="124"/>
                </a:cubicBezTo>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grpSp>
        <p:nvGrpSpPr>
          <p:cNvPr id="53" name="组合 52"/>
          <p:cNvGrpSpPr/>
          <p:nvPr/>
        </p:nvGrpSpPr>
        <p:grpSpPr>
          <a:xfrm>
            <a:off x="3295401" y="4137443"/>
            <a:ext cx="679436" cy="681208"/>
            <a:chOff x="7343775" y="3219450"/>
            <a:chExt cx="608013" cy="609601"/>
          </a:xfrm>
        </p:grpSpPr>
        <p:sp>
          <p:nvSpPr>
            <p:cNvPr id="54" name="Freeform 141"/>
            <p:cNvSpPr>
              <a:spLocks noEditPoints="1"/>
            </p:cNvSpPr>
            <p:nvPr/>
          </p:nvSpPr>
          <p:spPr bwMode="auto">
            <a:xfrm>
              <a:off x="7669213" y="3219450"/>
              <a:ext cx="282575" cy="280988"/>
            </a:xfrm>
            <a:custGeom>
              <a:avLst/>
              <a:gdLst>
                <a:gd name="T0" fmla="*/ 51 w 85"/>
                <a:gd name="T1" fmla="*/ 83 h 84"/>
                <a:gd name="T2" fmla="*/ 28 w 85"/>
                <a:gd name="T3" fmla="*/ 72 h 84"/>
                <a:gd name="T4" fmla="*/ 18 w 85"/>
                <a:gd name="T5" fmla="*/ 79 h 84"/>
                <a:gd name="T6" fmla="*/ 6 w 85"/>
                <a:gd name="T7" fmla="*/ 64 h 84"/>
                <a:gd name="T8" fmla="*/ 9 w 85"/>
                <a:gd name="T9" fmla="*/ 43 h 84"/>
                <a:gd name="T10" fmla="*/ 1 w 85"/>
                <a:gd name="T11" fmla="*/ 33 h 84"/>
                <a:gd name="T12" fmla="*/ 8 w 85"/>
                <a:gd name="T13" fmla="*/ 16 h 84"/>
                <a:gd name="T14" fmla="*/ 20 w 85"/>
                <a:gd name="T15" fmla="*/ 19 h 84"/>
                <a:gd name="T16" fmla="*/ 38 w 85"/>
                <a:gd name="T17" fmla="*/ 1 h 84"/>
                <a:gd name="T18" fmla="*/ 57 w 85"/>
                <a:gd name="T19" fmla="*/ 3 h 84"/>
                <a:gd name="T20" fmla="*/ 58 w 85"/>
                <a:gd name="T21" fmla="*/ 15 h 84"/>
                <a:gd name="T22" fmla="*/ 80 w 85"/>
                <a:gd name="T23" fmla="*/ 27 h 84"/>
                <a:gd name="T24" fmla="*/ 85 w 85"/>
                <a:gd name="T25" fmla="*/ 43 h 84"/>
                <a:gd name="T26" fmla="*/ 83 w 85"/>
                <a:gd name="T27" fmla="*/ 47 h 84"/>
                <a:gd name="T28" fmla="*/ 65 w 85"/>
                <a:gd name="T29" fmla="*/ 65 h 84"/>
                <a:gd name="T30" fmla="*/ 68 w 85"/>
                <a:gd name="T31" fmla="*/ 76 h 84"/>
                <a:gd name="T32" fmla="*/ 52 w 85"/>
                <a:gd name="T33" fmla="*/ 84 h 84"/>
                <a:gd name="T34" fmla="*/ 47 w 85"/>
                <a:gd name="T35" fmla="*/ 72 h 84"/>
                <a:gd name="T36" fmla="*/ 65 w 85"/>
                <a:gd name="T37" fmla="*/ 74 h 84"/>
                <a:gd name="T38" fmla="*/ 62 w 85"/>
                <a:gd name="T39" fmla="*/ 63 h 84"/>
                <a:gd name="T40" fmla="*/ 71 w 85"/>
                <a:gd name="T41" fmla="*/ 46 h 84"/>
                <a:gd name="T42" fmla="*/ 81 w 85"/>
                <a:gd name="T43" fmla="*/ 43 h 84"/>
                <a:gd name="T44" fmla="*/ 69 w 85"/>
                <a:gd name="T45" fmla="*/ 31 h 84"/>
                <a:gd name="T46" fmla="*/ 55 w 85"/>
                <a:gd name="T47" fmla="*/ 18 h 84"/>
                <a:gd name="T48" fmla="*/ 54 w 85"/>
                <a:gd name="T49" fmla="*/ 6 h 84"/>
                <a:gd name="T50" fmla="*/ 41 w 85"/>
                <a:gd name="T51" fmla="*/ 4 h 84"/>
                <a:gd name="T52" fmla="*/ 37 w 85"/>
                <a:gd name="T53" fmla="*/ 15 h 84"/>
                <a:gd name="T54" fmla="*/ 20 w 85"/>
                <a:gd name="T55" fmla="*/ 23 h 84"/>
                <a:gd name="T56" fmla="*/ 4 w 85"/>
                <a:gd name="T57" fmla="*/ 31 h 84"/>
                <a:gd name="T58" fmla="*/ 13 w 85"/>
                <a:gd name="T59" fmla="*/ 38 h 84"/>
                <a:gd name="T60" fmla="*/ 16 w 85"/>
                <a:gd name="T61" fmla="*/ 56 h 84"/>
                <a:gd name="T62" fmla="*/ 10 w 85"/>
                <a:gd name="T63" fmla="*/ 66 h 84"/>
                <a:gd name="T64" fmla="*/ 27 w 85"/>
                <a:gd name="T65" fmla="*/ 69 h 84"/>
                <a:gd name="T66" fmla="*/ 42 w 85"/>
                <a:gd name="T67" fmla="*/ 71 h 84"/>
                <a:gd name="T68" fmla="*/ 46 w 85"/>
                <a:gd name="T69"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84">
                  <a:moveTo>
                    <a:pt x="52" y="84"/>
                  </a:moveTo>
                  <a:cubicBezTo>
                    <a:pt x="51" y="84"/>
                    <a:pt x="51" y="84"/>
                    <a:pt x="51" y="83"/>
                  </a:cubicBezTo>
                  <a:cubicBezTo>
                    <a:pt x="45" y="75"/>
                    <a:pt x="45" y="75"/>
                    <a:pt x="45" y="75"/>
                  </a:cubicBezTo>
                  <a:cubicBezTo>
                    <a:pt x="39" y="75"/>
                    <a:pt x="34" y="75"/>
                    <a:pt x="28" y="72"/>
                  </a:cubicBezTo>
                  <a:cubicBezTo>
                    <a:pt x="20" y="79"/>
                    <a:pt x="20" y="79"/>
                    <a:pt x="20" y="79"/>
                  </a:cubicBezTo>
                  <a:cubicBezTo>
                    <a:pt x="20" y="79"/>
                    <a:pt x="19" y="79"/>
                    <a:pt x="18" y="79"/>
                  </a:cubicBezTo>
                  <a:cubicBezTo>
                    <a:pt x="13" y="76"/>
                    <a:pt x="9" y="71"/>
                    <a:pt x="6" y="66"/>
                  </a:cubicBezTo>
                  <a:cubicBezTo>
                    <a:pt x="5" y="66"/>
                    <a:pt x="5" y="65"/>
                    <a:pt x="6" y="64"/>
                  </a:cubicBezTo>
                  <a:cubicBezTo>
                    <a:pt x="12" y="56"/>
                    <a:pt x="12" y="56"/>
                    <a:pt x="12" y="56"/>
                  </a:cubicBezTo>
                  <a:cubicBezTo>
                    <a:pt x="10" y="52"/>
                    <a:pt x="9" y="47"/>
                    <a:pt x="9" y="43"/>
                  </a:cubicBezTo>
                  <a:cubicBezTo>
                    <a:pt x="9" y="42"/>
                    <a:pt x="9" y="40"/>
                    <a:pt x="10" y="39"/>
                  </a:cubicBezTo>
                  <a:cubicBezTo>
                    <a:pt x="1" y="33"/>
                    <a:pt x="1" y="33"/>
                    <a:pt x="1" y="33"/>
                  </a:cubicBezTo>
                  <a:cubicBezTo>
                    <a:pt x="0" y="33"/>
                    <a:pt x="0" y="32"/>
                    <a:pt x="0" y="31"/>
                  </a:cubicBezTo>
                  <a:cubicBezTo>
                    <a:pt x="2" y="26"/>
                    <a:pt x="4" y="20"/>
                    <a:pt x="8" y="16"/>
                  </a:cubicBezTo>
                  <a:cubicBezTo>
                    <a:pt x="9" y="15"/>
                    <a:pt x="10" y="15"/>
                    <a:pt x="10" y="15"/>
                  </a:cubicBezTo>
                  <a:cubicBezTo>
                    <a:pt x="20" y="19"/>
                    <a:pt x="20" y="19"/>
                    <a:pt x="20" y="19"/>
                  </a:cubicBezTo>
                  <a:cubicBezTo>
                    <a:pt x="24" y="15"/>
                    <a:pt x="30" y="12"/>
                    <a:pt x="35" y="11"/>
                  </a:cubicBezTo>
                  <a:cubicBezTo>
                    <a:pt x="38" y="1"/>
                    <a:pt x="38" y="1"/>
                    <a:pt x="38" y="1"/>
                  </a:cubicBezTo>
                  <a:cubicBezTo>
                    <a:pt x="38" y="0"/>
                    <a:pt x="39" y="0"/>
                    <a:pt x="40" y="0"/>
                  </a:cubicBezTo>
                  <a:cubicBezTo>
                    <a:pt x="46" y="0"/>
                    <a:pt x="52" y="1"/>
                    <a:pt x="57" y="3"/>
                  </a:cubicBezTo>
                  <a:cubicBezTo>
                    <a:pt x="58" y="3"/>
                    <a:pt x="58" y="4"/>
                    <a:pt x="58" y="5"/>
                  </a:cubicBezTo>
                  <a:cubicBezTo>
                    <a:pt x="58" y="15"/>
                    <a:pt x="58" y="15"/>
                    <a:pt x="58" y="15"/>
                  </a:cubicBezTo>
                  <a:cubicBezTo>
                    <a:pt x="63" y="18"/>
                    <a:pt x="67" y="22"/>
                    <a:pt x="70" y="27"/>
                  </a:cubicBezTo>
                  <a:cubicBezTo>
                    <a:pt x="80" y="27"/>
                    <a:pt x="80" y="27"/>
                    <a:pt x="80" y="27"/>
                  </a:cubicBezTo>
                  <a:cubicBezTo>
                    <a:pt x="81" y="27"/>
                    <a:pt x="82" y="27"/>
                    <a:pt x="82" y="28"/>
                  </a:cubicBezTo>
                  <a:cubicBezTo>
                    <a:pt x="84" y="33"/>
                    <a:pt x="85" y="38"/>
                    <a:pt x="85" y="43"/>
                  </a:cubicBezTo>
                  <a:cubicBezTo>
                    <a:pt x="85" y="44"/>
                    <a:pt x="85" y="44"/>
                    <a:pt x="85" y="45"/>
                  </a:cubicBezTo>
                  <a:cubicBezTo>
                    <a:pt x="84" y="46"/>
                    <a:pt x="84" y="47"/>
                    <a:pt x="83" y="47"/>
                  </a:cubicBezTo>
                  <a:cubicBezTo>
                    <a:pt x="73" y="49"/>
                    <a:pt x="73" y="49"/>
                    <a:pt x="73" y="49"/>
                  </a:cubicBezTo>
                  <a:cubicBezTo>
                    <a:pt x="72" y="55"/>
                    <a:pt x="69" y="60"/>
                    <a:pt x="65" y="65"/>
                  </a:cubicBezTo>
                  <a:cubicBezTo>
                    <a:pt x="69" y="74"/>
                    <a:pt x="69" y="74"/>
                    <a:pt x="69" y="74"/>
                  </a:cubicBezTo>
                  <a:cubicBezTo>
                    <a:pt x="69" y="75"/>
                    <a:pt x="69" y="76"/>
                    <a:pt x="68" y="76"/>
                  </a:cubicBezTo>
                  <a:cubicBezTo>
                    <a:pt x="64" y="80"/>
                    <a:pt x="58" y="83"/>
                    <a:pt x="53" y="84"/>
                  </a:cubicBezTo>
                  <a:cubicBezTo>
                    <a:pt x="52" y="84"/>
                    <a:pt x="52" y="84"/>
                    <a:pt x="52" y="84"/>
                  </a:cubicBezTo>
                  <a:moveTo>
                    <a:pt x="46" y="71"/>
                  </a:moveTo>
                  <a:cubicBezTo>
                    <a:pt x="47" y="71"/>
                    <a:pt x="47" y="71"/>
                    <a:pt x="47" y="72"/>
                  </a:cubicBezTo>
                  <a:cubicBezTo>
                    <a:pt x="53" y="80"/>
                    <a:pt x="53" y="80"/>
                    <a:pt x="53" y="80"/>
                  </a:cubicBezTo>
                  <a:cubicBezTo>
                    <a:pt x="57" y="79"/>
                    <a:pt x="61" y="77"/>
                    <a:pt x="65" y="74"/>
                  </a:cubicBezTo>
                  <a:cubicBezTo>
                    <a:pt x="61" y="65"/>
                    <a:pt x="61" y="65"/>
                    <a:pt x="61" y="65"/>
                  </a:cubicBezTo>
                  <a:cubicBezTo>
                    <a:pt x="61" y="64"/>
                    <a:pt x="61" y="63"/>
                    <a:pt x="62" y="63"/>
                  </a:cubicBezTo>
                  <a:cubicBezTo>
                    <a:pt x="66" y="59"/>
                    <a:pt x="69" y="53"/>
                    <a:pt x="70" y="48"/>
                  </a:cubicBezTo>
                  <a:cubicBezTo>
                    <a:pt x="70" y="47"/>
                    <a:pt x="70" y="46"/>
                    <a:pt x="71" y="46"/>
                  </a:cubicBezTo>
                  <a:cubicBezTo>
                    <a:pt x="81" y="44"/>
                    <a:pt x="81" y="44"/>
                    <a:pt x="81" y="44"/>
                  </a:cubicBezTo>
                  <a:cubicBezTo>
                    <a:pt x="81" y="43"/>
                    <a:pt x="81" y="43"/>
                    <a:pt x="81" y="43"/>
                  </a:cubicBezTo>
                  <a:cubicBezTo>
                    <a:pt x="81" y="39"/>
                    <a:pt x="80" y="34"/>
                    <a:pt x="79" y="30"/>
                  </a:cubicBezTo>
                  <a:cubicBezTo>
                    <a:pt x="69" y="31"/>
                    <a:pt x="69" y="31"/>
                    <a:pt x="69" y="31"/>
                  </a:cubicBezTo>
                  <a:cubicBezTo>
                    <a:pt x="68" y="31"/>
                    <a:pt x="67" y="30"/>
                    <a:pt x="67" y="30"/>
                  </a:cubicBezTo>
                  <a:cubicBezTo>
                    <a:pt x="64" y="25"/>
                    <a:pt x="60" y="20"/>
                    <a:pt x="55" y="18"/>
                  </a:cubicBezTo>
                  <a:cubicBezTo>
                    <a:pt x="54" y="17"/>
                    <a:pt x="54" y="17"/>
                    <a:pt x="54" y="16"/>
                  </a:cubicBezTo>
                  <a:cubicBezTo>
                    <a:pt x="54" y="6"/>
                    <a:pt x="54" y="6"/>
                    <a:pt x="54" y="6"/>
                  </a:cubicBezTo>
                  <a:cubicBezTo>
                    <a:pt x="50" y="4"/>
                    <a:pt x="46" y="4"/>
                    <a:pt x="42" y="4"/>
                  </a:cubicBezTo>
                  <a:cubicBezTo>
                    <a:pt x="41" y="4"/>
                    <a:pt x="41" y="4"/>
                    <a:pt x="41" y="4"/>
                  </a:cubicBezTo>
                  <a:cubicBezTo>
                    <a:pt x="39" y="13"/>
                    <a:pt x="39" y="13"/>
                    <a:pt x="39" y="13"/>
                  </a:cubicBezTo>
                  <a:cubicBezTo>
                    <a:pt x="38" y="14"/>
                    <a:pt x="38" y="15"/>
                    <a:pt x="37" y="15"/>
                  </a:cubicBezTo>
                  <a:cubicBezTo>
                    <a:pt x="31" y="16"/>
                    <a:pt x="26" y="18"/>
                    <a:pt x="22" y="22"/>
                  </a:cubicBezTo>
                  <a:cubicBezTo>
                    <a:pt x="21" y="23"/>
                    <a:pt x="20" y="23"/>
                    <a:pt x="20" y="23"/>
                  </a:cubicBezTo>
                  <a:cubicBezTo>
                    <a:pt x="10" y="19"/>
                    <a:pt x="10" y="19"/>
                    <a:pt x="10" y="19"/>
                  </a:cubicBezTo>
                  <a:cubicBezTo>
                    <a:pt x="8" y="23"/>
                    <a:pt x="6" y="27"/>
                    <a:pt x="4" y="31"/>
                  </a:cubicBezTo>
                  <a:cubicBezTo>
                    <a:pt x="13" y="37"/>
                    <a:pt x="13" y="37"/>
                    <a:pt x="13" y="37"/>
                  </a:cubicBezTo>
                  <a:cubicBezTo>
                    <a:pt x="13" y="37"/>
                    <a:pt x="14" y="38"/>
                    <a:pt x="13" y="38"/>
                  </a:cubicBezTo>
                  <a:cubicBezTo>
                    <a:pt x="13" y="40"/>
                    <a:pt x="13" y="41"/>
                    <a:pt x="13" y="43"/>
                  </a:cubicBezTo>
                  <a:cubicBezTo>
                    <a:pt x="13" y="47"/>
                    <a:pt x="14" y="52"/>
                    <a:pt x="16" y="56"/>
                  </a:cubicBezTo>
                  <a:cubicBezTo>
                    <a:pt x="16" y="56"/>
                    <a:pt x="16" y="57"/>
                    <a:pt x="16" y="58"/>
                  </a:cubicBezTo>
                  <a:cubicBezTo>
                    <a:pt x="10" y="66"/>
                    <a:pt x="10" y="66"/>
                    <a:pt x="10" y="66"/>
                  </a:cubicBezTo>
                  <a:cubicBezTo>
                    <a:pt x="12" y="69"/>
                    <a:pt x="15" y="72"/>
                    <a:pt x="19" y="75"/>
                  </a:cubicBezTo>
                  <a:cubicBezTo>
                    <a:pt x="27" y="69"/>
                    <a:pt x="27" y="69"/>
                    <a:pt x="27" y="69"/>
                  </a:cubicBezTo>
                  <a:cubicBezTo>
                    <a:pt x="28" y="68"/>
                    <a:pt x="28" y="68"/>
                    <a:pt x="29" y="68"/>
                  </a:cubicBezTo>
                  <a:cubicBezTo>
                    <a:pt x="33" y="70"/>
                    <a:pt x="37" y="71"/>
                    <a:pt x="42" y="71"/>
                  </a:cubicBezTo>
                  <a:cubicBezTo>
                    <a:pt x="43" y="71"/>
                    <a:pt x="44" y="71"/>
                    <a:pt x="46" y="71"/>
                  </a:cubicBezTo>
                  <a:cubicBezTo>
                    <a:pt x="46" y="71"/>
                    <a:pt x="46" y="71"/>
                    <a:pt x="46" y="71"/>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sp>
          <p:nvSpPr>
            <p:cNvPr id="55" name="Freeform 142"/>
            <p:cNvSpPr>
              <a:spLocks noEditPoints="1"/>
            </p:cNvSpPr>
            <p:nvPr/>
          </p:nvSpPr>
          <p:spPr bwMode="auto">
            <a:xfrm>
              <a:off x="7772400" y="3327400"/>
              <a:ext cx="69850" cy="69850"/>
            </a:xfrm>
            <a:custGeom>
              <a:avLst/>
              <a:gdLst>
                <a:gd name="T0" fmla="*/ 11 w 21"/>
                <a:gd name="T1" fmla="*/ 21 h 21"/>
                <a:gd name="T2" fmla="*/ 0 w 21"/>
                <a:gd name="T3" fmla="*/ 11 h 21"/>
                <a:gd name="T4" fmla="*/ 11 w 21"/>
                <a:gd name="T5" fmla="*/ 0 h 21"/>
                <a:gd name="T6" fmla="*/ 21 w 21"/>
                <a:gd name="T7" fmla="*/ 11 h 21"/>
                <a:gd name="T8" fmla="*/ 11 w 21"/>
                <a:gd name="T9" fmla="*/ 21 h 21"/>
                <a:gd name="T10" fmla="*/ 11 w 21"/>
                <a:gd name="T11" fmla="*/ 4 h 21"/>
                <a:gd name="T12" fmla="*/ 4 w 21"/>
                <a:gd name="T13" fmla="*/ 11 h 21"/>
                <a:gd name="T14" fmla="*/ 11 w 21"/>
                <a:gd name="T15" fmla="*/ 17 h 21"/>
                <a:gd name="T16" fmla="*/ 17 w 21"/>
                <a:gd name="T17" fmla="*/ 11 h 21"/>
                <a:gd name="T18" fmla="*/ 11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1" y="21"/>
                  </a:moveTo>
                  <a:cubicBezTo>
                    <a:pt x="5" y="21"/>
                    <a:pt x="0" y="17"/>
                    <a:pt x="0" y="11"/>
                  </a:cubicBezTo>
                  <a:cubicBezTo>
                    <a:pt x="0" y="5"/>
                    <a:pt x="5" y="0"/>
                    <a:pt x="11" y="0"/>
                  </a:cubicBezTo>
                  <a:cubicBezTo>
                    <a:pt x="16" y="0"/>
                    <a:pt x="21" y="5"/>
                    <a:pt x="21" y="11"/>
                  </a:cubicBezTo>
                  <a:cubicBezTo>
                    <a:pt x="21" y="17"/>
                    <a:pt x="16" y="21"/>
                    <a:pt x="11" y="21"/>
                  </a:cubicBezTo>
                  <a:moveTo>
                    <a:pt x="11" y="4"/>
                  </a:moveTo>
                  <a:cubicBezTo>
                    <a:pt x="7" y="4"/>
                    <a:pt x="4" y="7"/>
                    <a:pt x="4" y="11"/>
                  </a:cubicBezTo>
                  <a:cubicBezTo>
                    <a:pt x="4" y="14"/>
                    <a:pt x="7" y="17"/>
                    <a:pt x="11" y="17"/>
                  </a:cubicBezTo>
                  <a:cubicBezTo>
                    <a:pt x="14" y="17"/>
                    <a:pt x="17" y="14"/>
                    <a:pt x="17" y="11"/>
                  </a:cubicBezTo>
                  <a:cubicBezTo>
                    <a:pt x="17" y="7"/>
                    <a:pt x="14" y="4"/>
                    <a:pt x="11"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sp>
          <p:nvSpPr>
            <p:cNvPr id="56" name="Freeform 143"/>
            <p:cNvSpPr>
              <a:spLocks noEditPoints="1"/>
            </p:cNvSpPr>
            <p:nvPr/>
          </p:nvSpPr>
          <p:spPr bwMode="auto">
            <a:xfrm>
              <a:off x="7343775" y="3367088"/>
              <a:ext cx="461963" cy="461963"/>
            </a:xfrm>
            <a:custGeom>
              <a:avLst/>
              <a:gdLst>
                <a:gd name="T0" fmla="*/ 69 w 139"/>
                <a:gd name="T1" fmla="*/ 139 h 139"/>
                <a:gd name="T2" fmla="*/ 63 w 139"/>
                <a:gd name="T3" fmla="*/ 122 h 139"/>
                <a:gd name="T4" fmla="*/ 30 w 139"/>
                <a:gd name="T5" fmla="*/ 125 h 139"/>
                <a:gd name="T6" fmla="*/ 15 w 139"/>
                <a:gd name="T7" fmla="*/ 112 h 139"/>
                <a:gd name="T8" fmla="*/ 24 w 139"/>
                <a:gd name="T9" fmla="*/ 97 h 139"/>
                <a:gd name="T10" fmla="*/ 1 w 139"/>
                <a:gd name="T11" fmla="*/ 72 h 139"/>
                <a:gd name="T12" fmla="*/ 0 w 139"/>
                <a:gd name="T13" fmla="*/ 69 h 139"/>
                <a:gd name="T14" fmla="*/ 4 w 139"/>
                <a:gd name="T15" fmla="*/ 50 h 139"/>
                <a:gd name="T16" fmla="*/ 31 w 139"/>
                <a:gd name="T17" fmla="*/ 32 h 139"/>
                <a:gd name="T18" fmla="*/ 25 w 139"/>
                <a:gd name="T19" fmla="*/ 15 h 139"/>
                <a:gd name="T20" fmla="*/ 43 w 139"/>
                <a:gd name="T21" fmla="*/ 6 h 139"/>
                <a:gd name="T22" fmla="*/ 70 w 139"/>
                <a:gd name="T23" fmla="*/ 15 h 139"/>
                <a:gd name="T24" fmla="*/ 82 w 139"/>
                <a:gd name="T25" fmla="*/ 1 h 139"/>
                <a:gd name="T26" fmla="*/ 102 w 139"/>
                <a:gd name="T27" fmla="*/ 7 h 139"/>
                <a:gd name="T28" fmla="*/ 100 w 139"/>
                <a:gd name="T29" fmla="*/ 25 h 139"/>
                <a:gd name="T30" fmla="*/ 130 w 139"/>
                <a:gd name="T31" fmla="*/ 37 h 139"/>
                <a:gd name="T32" fmla="*/ 138 w 139"/>
                <a:gd name="T33" fmla="*/ 56 h 139"/>
                <a:gd name="T34" fmla="*/ 123 w 139"/>
                <a:gd name="T35" fmla="*/ 65 h 139"/>
                <a:gd name="T36" fmla="*/ 121 w 139"/>
                <a:gd name="T37" fmla="*/ 85 h 139"/>
                <a:gd name="T38" fmla="*/ 133 w 139"/>
                <a:gd name="T39" fmla="*/ 98 h 139"/>
                <a:gd name="T40" fmla="*/ 121 w 139"/>
                <a:gd name="T41" fmla="*/ 114 h 139"/>
                <a:gd name="T42" fmla="*/ 90 w 139"/>
                <a:gd name="T43" fmla="*/ 118 h 139"/>
                <a:gd name="T44" fmla="*/ 88 w 139"/>
                <a:gd name="T45" fmla="*/ 136 h 139"/>
                <a:gd name="T46" fmla="*/ 43 w 139"/>
                <a:gd name="T47" fmla="*/ 111 h 139"/>
                <a:gd name="T48" fmla="*/ 64 w 139"/>
                <a:gd name="T49" fmla="*/ 118 h 139"/>
                <a:gd name="T50" fmla="*/ 70 w 139"/>
                <a:gd name="T51" fmla="*/ 135 h 139"/>
                <a:gd name="T52" fmla="*/ 86 w 139"/>
                <a:gd name="T53" fmla="*/ 117 h 139"/>
                <a:gd name="T54" fmla="*/ 104 w 139"/>
                <a:gd name="T55" fmla="*/ 104 h 139"/>
                <a:gd name="T56" fmla="*/ 121 w 139"/>
                <a:gd name="T57" fmla="*/ 110 h 139"/>
                <a:gd name="T58" fmla="*/ 117 w 139"/>
                <a:gd name="T59" fmla="*/ 87 h 139"/>
                <a:gd name="T60" fmla="*/ 119 w 139"/>
                <a:gd name="T61" fmla="*/ 69 h 139"/>
                <a:gd name="T62" fmla="*/ 120 w 139"/>
                <a:gd name="T63" fmla="*/ 62 h 139"/>
                <a:gd name="T64" fmla="*/ 129 w 139"/>
                <a:gd name="T65" fmla="*/ 40 h 139"/>
                <a:gd name="T66" fmla="*/ 112 w 139"/>
                <a:gd name="T67" fmla="*/ 42 h 139"/>
                <a:gd name="T68" fmla="*/ 96 w 139"/>
                <a:gd name="T69" fmla="*/ 25 h 139"/>
                <a:gd name="T70" fmla="*/ 85 w 139"/>
                <a:gd name="T71" fmla="*/ 4 h 139"/>
                <a:gd name="T72" fmla="*/ 75 w 139"/>
                <a:gd name="T73" fmla="*/ 19 h 139"/>
                <a:gd name="T74" fmla="*/ 54 w 139"/>
                <a:gd name="T75" fmla="*/ 22 h 139"/>
                <a:gd name="T76" fmla="*/ 41 w 139"/>
                <a:gd name="T77" fmla="*/ 9 h 139"/>
                <a:gd name="T78" fmla="*/ 35 w 139"/>
                <a:gd name="T79" fmla="*/ 32 h 139"/>
                <a:gd name="T80" fmla="*/ 23 w 139"/>
                <a:gd name="T81" fmla="*/ 52 h 139"/>
                <a:gd name="T82" fmla="*/ 5 w 139"/>
                <a:gd name="T83" fmla="*/ 54 h 139"/>
                <a:gd name="T84" fmla="*/ 19 w 139"/>
                <a:gd name="T85" fmla="*/ 73 h 139"/>
                <a:gd name="T86" fmla="*/ 28 w 139"/>
                <a:gd name="T87" fmla="*/ 96 h 139"/>
                <a:gd name="T88" fmla="*/ 19 w 139"/>
                <a:gd name="T89" fmla="*/ 111 h 139"/>
                <a:gd name="T90" fmla="*/ 42 w 139"/>
                <a:gd name="T91" fmla="*/ 1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139">
                  <a:moveTo>
                    <a:pt x="70" y="139"/>
                  </a:moveTo>
                  <a:cubicBezTo>
                    <a:pt x="69" y="139"/>
                    <a:pt x="69" y="139"/>
                    <a:pt x="69" y="139"/>
                  </a:cubicBezTo>
                  <a:cubicBezTo>
                    <a:pt x="68" y="139"/>
                    <a:pt x="67" y="138"/>
                    <a:pt x="67" y="137"/>
                  </a:cubicBezTo>
                  <a:cubicBezTo>
                    <a:pt x="63" y="122"/>
                    <a:pt x="63" y="122"/>
                    <a:pt x="63" y="122"/>
                  </a:cubicBezTo>
                  <a:cubicBezTo>
                    <a:pt x="56" y="121"/>
                    <a:pt x="49" y="119"/>
                    <a:pt x="43" y="115"/>
                  </a:cubicBezTo>
                  <a:cubicBezTo>
                    <a:pt x="30" y="125"/>
                    <a:pt x="30" y="125"/>
                    <a:pt x="30" y="125"/>
                  </a:cubicBezTo>
                  <a:cubicBezTo>
                    <a:pt x="30" y="126"/>
                    <a:pt x="29" y="126"/>
                    <a:pt x="28" y="125"/>
                  </a:cubicBezTo>
                  <a:cubicBezTo>
                    <a:pt x="23" y="121"/>
                    <a:pt x="19" y="117"/>
                    <a:pt x="15" y="112"/>
                  </a:cubicBezTo>
                  <a:cubicBezTo>
                    <a:pt x="14" y="111"/>
                    <a:pt x="14" y="110"/>
                    <a:pt x="15" y="110"/>
                  </a:cubicBezTo>
                  <a:cubicBezTo>
                    <a:pt x="24" y="97"/>
                    <a:pt x="24" y="97"/>
                    <a:pt x="24" y="97"/>
                  </a:cubicBezTo>
                  <a:cubicBezTo>
                    <a:pt x="20" y="90"/>
                    <a:pt x="18" y="83"/>
                    <a:pt x="17" y="76"/>
                  </a:cubicBezTo>
                  <a:cubicBezTo>
                    <a:pt x="1" y="72"/>
                    <a:pt x="1" y="72"/>
                    <a:pt x="1" y="72"/>
                  </a:cubicBezTo>
                  <a:cubicBezTo>
                    <a:pt x="0" y="72"/>
                    <a:pt x="0" y="71"/>
                    <a:pt x="0" y="70"/>
                  </a:cubicBezTo>
                  <a:cubicBezTo>
                    <a:pt x="0" y="70"/>
                    <a:pt x="0" y="69"/>
                    <a:pt x="0" y="69"/>
                  </a:cubicBezTo>
                  <a:cubicBezTo>
                    <a:pt x="0" y="63"/>
                    <a:pt x="0" y="57"/>
                    <a:pt x="2" y="52"/>
                  </a:cubicBezTo>
                  <a:cubicBezTo>
                    <a:pt x="2" y="51"/>
                    <a:pt x="3" y="50"/>
                    <a:pt x="4" y="50"/>
                  </a:cubicBezTo>
                  <a:cubicBezTo>
                    <a:pt x="20" y="50"/>
                    <a:pt x="20" y="50"/>
                    <a:pt x="20" y="50"/>
                  </a:cubicBezTo>
                  <a:cubicBezTo>
                    <a:pt x="22" y="43"/>
                    <a:pt x="26" y="37"/>
                    <a:pt x="31" y="32"/>
                  </a:cubicBezTo>
                  <a:cubicBezTo>
                    <a:pt x="24" y="17"/>
                    <a:pt x="24" y="17"/>
                    <a:pt x="24" y="17"/>
                  </a:cubicBezTo>
                  <a:cubicBezTo>
                    <a:pt x="24" y="17"/>
                    <a:pt x="24" y="16"/>
                    <a:pt x="25" y="15"/>
                  </a:cubicBezTo>
                  <a:cubicBezTo>
                    <a:pt x="30" y="11"/>
                    <a:pt x="35" y="8"/>
                    <a:pt x="41" y="5"/>
                  </a:cubicBezTo>
                  <a:cubicBezTo>
                    <a:pt x="41" y="5"/>
                    <a:pt x="42" y="5"/>
                    <a:pt x="43" y="6"/>
                  </a:cubicBezTo>
                  <a:cubicBezTo>
                    <a:pt x="54" y="18"/>
                    <a:pt x="54" y="18"/>
                    <a:pt x="54" y="18"/>
                  </a:cubicBezTo>
                  <a:cubicBezTo>
                    <a:pt x="59" y="16"/>
                    <a:pt x="64" y="15"/>
                    <a:pt x="70" y="15"/>
                  </a:cubicBezTo>
                  <a:cubicBezTo>
                    <a:pt x="71" y="15"/>
                    <a:pt x="73" y="15"/>
                    <a:pt x="74" y="16"/>
                  </a:cubicBezTo>
                  <a:cubicBezTo>
                    <a:pt x="82" y="1"/>
                    <a:pt x="82" y="1"/>
                    <a:pt x="82" y="1"/>
                  </a:cubicBezTo>
                  <a:cubicBezTo>
                    <a:pt x="82" y="1"/>
                    <a:pt x="83" y="0"/>
                    <a:pt x="84" y="0"/>
                  </a:cubicBezTo>
                  <a:cubicBezTo>
                    <a:pt x="90" y="2"/>
                    <a:pt x="96" y="4"/>
                    <a:pt x="102" y="7"/>
                  </a:cubicBezTo>
                  <a:cubicBezTo>
                    <a:pt x="103" y="7"/>
                    <a:pt x="103" y="8"/>
                    <a:pt x="103" y="9"/>
                  </a:cubicBezTo>
                  <a:cubicBezTo>
                    <a:pt x="100" y="25"/>
                    <a:pt x="100" y="25"/>
                    <a:pt x="100" y="25"/>
                  </a:cubicBezTo>
                  <a:cubicBezTo>
                    <a:pt x="106" y="29"/>
                    <a:pt x="111" y="34"/>
                    <a:pt x="114" y="39"/>
                  </a:cubicBezTo>
                  <a:cubicBezTo>
                    <a:pt x="130" y="37"/>
                    <a:pt x="130" y="37"/>
                    <a:pt x="130" y="37"/>
                  </a:cubicBezTo>
                  <a:cubicBezTo>
                    <a:pt x="131" y="36"/>
                    <a:pt x="132" y="37"/>
                    <a:pt x="132" y="38"/>
                  </a:cubicBezTo>
                  <a:cubicBezTo>
                    <a:pt x="135" y="43"/>
                    <a:pt x="137" y="49"/>
                    <a:pt x="138" y="56"/>
                  </a:cubicBezTo>
                  <a:cubicBezTo>
                    <a:pt x="139" y="56"/>
                    <a:pt x="138" y="57"/>
                    <a:pt x="137" y="58"/>
                  </a:cubicBezTo>
                  <a:cubicBezTo>
                    <a:pt x="123" y="65"/>
                    <a:pt x="123" y="65"/>
                    <a:pt x="123" y="65"/>
                  </a:cubicBezTo>
                  <a:cubicBezTo>
                    <a:pt x="123" y="66"/>
                    <a:pt x="123" y="68"/>
                    <a:pt x="123" y="69"/>
                  </a:cubicBezTo>
                  <a:cubicBezTo>
                    <a:pt x="123" y="74"/>
                    <a:pt x="122" y="80"/>
                    <a:pt x="121" y="85"/>
                  </a:cubicBezTo>
                  <a:cubicBezTo>
                    <a:pt x="133" y="96"/>
                    <a:pt x="133" y="96"/>
                    <a:pt x="133" y="96"/>
                  </a:cubicBezTo>
                  <a:cubicBezTo>
                    <a:pt x="133" y="96"/>
                    <a:pt x="134" y="97"/>
                    <a:pt x="133" y="98"/>
                  </a:cubicBezTo>
                  <a:cubicBezTo>
                    <a:pt x="131" y="104"/>
                    <a:pt x="127" y="109"/>
                    <a:pt x="123" y="114"/>
                  </a:cubicBezTo>
                  <a:cubicBezTo>
                    <a:pt x="123" y="115"/>
                    <a:pt x="122" y="115"/>
                    <a:pt x="121" y="114"/>
                  </a:cubicBezTo>
                  <a:cubicBezTo>
                    <a:pt x="106" y="108"/>
                    <a:pt x="106" y="108"/>
                    <a:pt x="106" y="108"/>
                  </a:cubicBezTo>
                  <a:cubicBezTo>
                    <a:pt x="101" y="112"/>
                    <a:pt x="96" y="116"/>
                    <a:pt x="90" y="118"/>
                  </a:cubicBezTo>
                  <a:cubicBezTo>
                    <a:pt x="89" y="135"/>
                    <a:pt x="89" y="135"/>
                    <a:pt x="89" y="135"/>
                  </a:cubicBezTo>
                  <a:cubicBezTo>
                    <a:pt x="89" y="135"/>
                    <a:pt x="88" y="136"/>
                    <a:pt x="88" y="136"/>
                  </a:cubicBezTo>
                  <a:cubicBezTo>
                    <a:pt x="82" y="138"/>
                    <a:pt x="76" y="139"/>
                    <a:pt x="70" y="139"/>
                  </a:cubicBezTo>
                  <a:moveTo>
                    <a:pt x="43" y="111"/>
                  </a:moveTo>
                  <a:cubicBezTo>
                    <a:pt x="44" y="111"/>
                    <a:pt x="44" y="111"/>
                    <a:pt x="44" y="112"/>
                  </a:cubicBezTo>
                  <a:cubicBezTo>
                    <a:pt x="50" y="115"/>
                    <a:pt x="57" y="117"/>
                    <a:pt x="64" y="118"/>
                  </a:cubicBezTo>
                  <a:cubicBezTo>
                    <a:pt x="65" y="118"/>
                    <a:pt x="66" y="119"/>
                    <a:pt x="66" y="120"/>
                  </a:cubicBezTo>
                  <a:cubicBezTo>
                    <a:pt x="70" y="135"/>
                    <a:pt x="70" y="135"/>
                    <a:pt x="70" y="135"/>
                  </a:cubicBezTo>
                  <a:cubicBezTo>
                    <a:pt x="75" y="135"/>
                    <a:pt x="80" y="134"/>
                    <a:pt x="85" y="133"/>
                  </a:cubicBezTo>
                  <a:cubicBezTo>
                    <a:pt x="86" y="117"/>
                    <a:pt x="86" y="117"/>
                    <a:pt x="86" y="117"/>
                  </a:cubicBezTo>
                  <a:cubicBezTo>
                    <a:pt x="86" y="116"/>
                    <a:pt x="86" y="116"/>
                    <a:pt x="87" y="115"/>
                  </a:cubicBezTo>
                  <a:cubicBezTo>
                    <a:pt x="94" y="113"/>
                    <a:pt x="99" y="109"/>
                    <a:pt x="104" y="104"/>
                  </a:cubicBezTo>
                  <a:cubicBezTo>
                    <a:pt x="105" y="104"/>
                    <a:pt x="106" y="104"/>
                    <a:pt x="106" y="104"/>
                  </a:cubicBezTo>
                  <a:cubicBezTo>
                    <a:pt x="121" y="110"/>
                    <a:pt x="121" y="110"/>
                    <a:pt x="121" y="110"/>
                  </a:cubicBezTo>
                  <a:cubicBezTo>
                    <a:pt x="124" y="106"/>
                    <a:pt x="127" y="102"/>
                    <a:pt x="129" y="98"/>
                  </a:cubicBezTo>
                  <a:cubicBezTo>
                    <a:pt x="117" y="87"/>
                    <a:pt x="117" y="87"/>
                    <a:pt x="117" y="87"/>
                  </a:cubicBezTo>
                  <a:cubicBezTo>
                    <a:pt x="117" y="86"/>
                    <a:pt x="116" y="86"/>
                    <a:pt x="117" y="85"/>
                  </a:cubicBezTo>
                  <a:cubicBezTo>
                    <a:pt x="118" y="80"/>
                    <a:pt x="119" y="74"/>
                    <a:pt x="119" y="69"/>
                  </a:cubicBezTo>
                  <a:cubicBezTo>
                    <a:pt x="119" y="67"/>
                    <a:pt x="119" y="66"/>
                    <a:pt x="119" y="64"/>
                  </a:cubicBezTo>
                  <a:cubicBezTo>
                    <a:pt x="119" y="64"/>
                    <a:pt x="119" y="63"/>
                    <a:pt x="120" y="62"/>
                  </a:cubicBezTo>
                  <a:cubicBezTo>
                    <a:pt x="134" y="55"/>
                    <a:pt x="134" y="55"/>
                    <a:pt x="134" y="55"/>
                  </a:cubicBezTo>
                  <a:cubicBezTo>
                    <a:pt x="133" y="50"/>
                    <a:pt x="132" y="45"/>
                    <a:pt x="129" y="40"/>
                  </a:cubicBezTo>
                  <a:cubicBezTo>
                    <a:pt x="114" y="43"/>
                    <a:pt x="114" y="43"/>
                    <a:pt x="114" y="43"/>
                  </a:cubicBezTo>
                  <a:cubicBezTo>
                    <a:pt x="113" y="43"/>
                    <a:pt x="112" y="43"/>
                    <a:pt x="112" y="42"/>
                  </a:cubicBezTo>
                  <a:cubicBezTo>
                    <a:pt x="108" y="36"/>
                    <a:pt x="103" y="31"/>
                    <a:pt x="97" y="27"/>
                  </a:cubicBezTo>
                  <a:cubicBezTo>
                    <a:pt x="96" y="27"/>
                    <a:pt x="96" y="26"/>
                    <a:pt x="96" y="25"/>
                  </a:cubicBezTo>
                  <a:cubicBezTo>
                    <a:pt x="99" y="9"/>
                    <a:pt x="99" y="9"/>
                    <a:pt x="99" y="9"/>
                  </a:cubicBezTo>
                  <a:cubicBezTo>
                    <a:pt x="94" y="7"/>
                    <a:pt x="90" y="6"/>
                    <a:pt x="85" y="4"/>
                  </a:cubicBezTo>
                  <a:cubicBezTo>
                    <a:pt x="77" y="18"/>
                    <a:pt x="77" y="18"/>
                    <a:pt x="77" y="18"/>
                  </a:cubicBezTo>
                  <a:cubicBezTo>
                    <a:pt x="77" y="19"/>
                    <a:pt x="76" y="20"/>
                    <a:pt x="75" y="19"/>
                  </a:cubicBezTo>
                  <a:cubicBezTo>
                    <a:pt x="73" y="19"/>
                    <a:pt x="71" y="19"/>
                    <a:pt x="70" y="19"/>
                  </a:cubicBezTo>
                  <a:cubicBezTo>
                    <a:pt x="64" y="19"/>
                    <a:pt x="59" y="20"/>
                    <a:pt x="54" y="22"/>
                  </a:cubicBezTo>
                  <a:cubicBezTo>
                    <a:pt x="53" y="22"/>
                    <a:pt x="52" y="22"/>
                    <a:pt x="52" y="21"/>
                  </a:cubicBezTo>
                  <a:cubicBezTo>
                    <a:pt x="41" y="9"/>
                    <a:pt x="41" y="9"/>
                    <a:pt x="41" y="9"/>
                  </a:cubicBezTo>
                  <a:cubicBezTo>
                    <a:pt x="36" y="11"/>
                    <a:pt x="32" y="14"/>
                    <a:pt x="28" y="17"/>
                  </a:cubicBezTo>
                  <a:cubicBezTo>
                    <a:pt x="35" y="32"/>
                    <a:pt x="35" y="32"/>
                    <a:pt x="35" y="32"/>
                  </a:cubicBezTo>
                  <a:cubicBezTo>
                    <a:pt x="35" y="32"/>
                    <a:pt x="35" y="33"/>
                    <a:pt x="34" y="34"/>
                  </a:cubicBezTo>
                  <a:cubicBezTo>
                    <a:pt x="29" y="39"/>
                    <a:pt x="25" y="45"/>
                    <a:pt x="23" y="52"/>
                  </a:cubicBezTo>
                  <a:cubicBezTo>
                    <a:pt x="23" y="53"/>
                    <a:pt x="22" y="53"/>
                    <a:pt x="21" y="53"/>
                  </a:cubicBezTo>
                  <a:cubicBezTo>
                    <a:pt x="5" y="54"/>
                    <a:pt x="5" y="54"/>
                    <a:pt x="5" y="54"/>
                  </a:cubicBezTo>
                  <a:cubicBezTo>
                    <a:pt x="4" y="59"/>
                    <a:pt x="3" y="64"/>
                    <a:pt x="3" y="69"/>
                  </a:cubicBezTo>
                  <a:cubicBezTo>
                    <a:pt x="19" y="73"/>
                    <a:pt x="19" y="73"/>
                    <a:pt x="19" y="73"/>
                  </a:cubicBezTo>
                  <a:cubicBezTo>
                    <a:pt x="20" y="73"/>
                    <a:pt x="20" y="74"/>
                    <a:pt x="20" y="75"/>
                  </a:cubicBezTo>
                  <a:cubicBezTo>
                    <a:pt x="21" y="82"/>
                    <a:pt x="24" y="89"/>
                    <a:pt x="28" y="96"/>
                  </a:cubicBezTo>
                  <a:cubicBezTo>
                    <a:pt x="28" y="96"/>
                    <a:pt x="28" y="97"/>
                    <a:pt x="28" y="98"/>
                  </a:cubicBezTo>
                  <a:cubicBezTo>
                    <a:pt x="19" y="111"/>
                    <a:pt x="19" y="111"/>
                    <a:pt x="19" y="111"/>
                  </a:cubicBezTo>
                  <a:cubicBezTo>
                    <a:pt x="22" y="115"/>
                    <a:pt x="25" y="118"/>
                    <a:pt x="29" y="121"/>
                  </a:cubicBezTo>
                  <a:cubicBezTo>
                    <a:pt x="42" y="112"/>
                    <a:pt x="42" y="112"/>
                    <a:pt x="42" y="112"/>
                  </a:cubicBezTo>
                  <a:cubicBezTo>
                    <a:pt x="43" y="111"/>
                    <a:pt x="43" y="111"/>
                    <a:pt x="43" y="111"/>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sp>
          <p:nvSpPr>
            <p:cNvPr id="57" name="Freeform 144"/>
            <p:cNvSpPr>
              <a:spLocks noEditPoints="1"/>
            </p:cNvSpPr>
            <p:nvPr/>
          </p:nvSpPr>
          <p:spPr bwMode="auto">
            <a:xfrm>
              <a:off x="7516813" y="3536950"/>
              <a:ext cx="115888" cy="115888"/>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4 h 35"/>
                <a:gd name="T12" fmla="*/ 4 w 35"/>
                <a:gd name="T13" fmla="*/ 18 h 35"/>
                <a:gd name="T14" fmla="*/ 18 w 35"/>
                <a:gd name="T15" fmla="*/ 32 h 35"/>
                <a:gd name="T16" fmla="*/ 31 w 35"/>
                <a:gd name="T17" fmla="*/ 18 h 35"/>
                <a:gd name="T18" fmla="*/ 18 w 35"/>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7" y="0"/>
                    <a:pt x="35" y="8"/>
                    <a:pt x="35" y="18"/>
                  </a:cubicBezTo>
                  <a:cubicBezTo>
                    <a:pt x="35" y="27"/>
                    <a:pt x="27" y="35"/>
                    <a:pt x="18" y="35"/>
                  </a:cubicBezTo>
                  <a:moveTo>
                    <a:pt x="18" y="4"/>
                  </a:moveTo>
                  <a:cubicBezTo>
                    <a:pt x="10" y="4"/>
                    <a:pt x="4" y="10"/>
                    <a:pt x="4" y="18"/>
                  </a:cubicBezTo>
                  <a:cubicBezTo>
                    <a:pt x="4" y="25"/>
                    <a:pt x="10" y="32"/>
                    <a:pt x="18" y="32"/>
                  </a:cubicBezTo>
                  <a:cubicBezTo>
                    <a:pt x="25" y="32"/>
                    <a:pt x="31" y="25"/>
                    <a:pt x="31" y="18"/>
                  </a:cubicBezTo>
                  <a:cubicBezTo>
                    <a:pt x="31" y="10"/>
                    <a:pt x="25" y="4"/>
                    <a:pt x="18"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endParaRPr>
            </a:p>
          </p:txBody>
        </p:sp>
      </p:grpSp>
      <p:sp>
        <p:nvSpPr>
          <p:cNvPr id="21" name="矩形 20"/>
          <p:cNvSpPr/>
          <p:nvPr/>
        </p:nvSpPr>
        <p:spPr>
          <a:xfrm>
            <a:off x="1050878" y="1443379"/>
            <a:ext cx="10031103" cy="1077218"/>
          </a:xfrm>
          <a:prstGeom prst="rect">
            <a:avLst/>
          </a:prstGeom>
        </p:spPr>
        <p:txBody>
          <a:bodyPr wrap="square">
            <a:spAutoFit/>
          </a:bodyPr>
          <a:lstStyle/>
          <a:p>
            <a:r>
              <a:rPr lang="zh-CN" altLang="en-US" sz="3200" dirty="0" smtClean="0">
                <a:solidFill>
                  <a:schemeClr val="tx2">
                    <a:lumMod val="50000"/>
                  </a:schemeClr>
                </a:solidFill>
                <a:latin typeface="华文行楷" pitchFamily="2" charset="-122"/>
                <a:ea typeface="华文行楷" pitchFamily="2" charset="-122"/>
              </a:rPr>
              <a:t>党的十八大以来，围绕</a:t>
            </a:r>
            <a:r>
              <a:rPr lang="zh-CN" altLang="en-US" sz="3200" dirty="0" smtClean="0">
                <a:solidFill>
                  <a:srgbClr val="800000"/>
                </a:solidFill>
                <a:latin typeface="华文行楷" pitchFamily="2" charset="-122"/>
                <a:ea typeface="华文行楷" pitchFamily="2" charset="-122"/>
              </a:rPr>
              <a:t>培养什么人、怎样培养人、为谁培养人</a:t>
            </a:r>
            <a:r>
              <a:rPr lang="zh-CN" altLang="en-US" sz="3200" dirty="0" smtClean="0">
                <a:solidFill>
                  <a:schemeClr val="tx2">
                    <a:lumMod val="50000"/>
                  </a:schemeClr>
                </a:solidFill>
                <a:latin typeface="华文行楷" pitchFamily="2" charset="-122"/>
                <a:ea typeface="华文行楷" pitchFamily="2" charset="-122"/>
              </a:rPr>
              <a:t>这一</a:t>
            </a:r>
            <a:r>
              <a:rPr lang="zh-CN" altLang="en-US" sz="3200" dirty="0" smtClean="0">
                <a:solidFill>
                  <a:schemeClr val="accent6">
                    <a:lumMod val="50000"/>
                  </a:schemeClr>
                </a:solidFill>
                <a:latin typeface="华文行楷" pitchFamily="2" charset="-122"/>
                <a:ea typeface="华文行楷" pitchFamily="2" charset="-122"/>
              </a:rPr>
              <a:t>根本问题</a:t>
            </a:r>
            <a:r>
              <a:rPr lang="zh-CN" altLang="en-US" sz="3200" dirty="0" smtClean="0">
                <a:solidFill>
                  <a:schemeClr val="tx2">
                    <a:lumMod val="50000"/>
                  </a:schemeClr>
                </a:solidFill>
                <a:latin typeface="华文行楷" pitchFamily="2" charset="-122"/>
                <a:ea typeface="华文行楷" pitchFamily="2" charset="-122"/>
              </a:rPr>
              <a:t>，</a:t>
            </a:r>
            <a:endParaRPr lang="zh-CN" altLang="en-US" sz="3200" dirty="0">
              <a:solidFill>
                <a:schemeClr val="tx2">
                  <a:lumMod val="50000"/>
                </a:schemeClr>
              </a:solidFill>
              <a:latin typeface="华文行楷" pitchFamily="2" charset="-122"/>
              <a:ea typeface="华文行楷" pitchFamily="2" charset="-122"/>
            </a:endParaRPr>
          </a:p>
        </p:txBody>
      </p:sp>
      <p:sp>
        <p:nvSpPr>
          <p:cNvPr id="20"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关键词：培养问题</a:t>
            </a:r>
            <a:endParaRPr lang="zh-CN" altLang="en-US" dirty="0"/>
          </a:p>
        </p:txBody>
      </p:sp>
    </p:spTree>
    <p:extLst>
      <p:ext uri="{BB962C8B-B14F-4D97-AF65-F5344CB8AC3E}">
        <p14:creationId xmlns="" xmlns:p14="http://schemas.microsoft.com/office/powerpoint/2010/main" val="3430128160"/>
      </p:ext>
    </p:extLst>
  </p:cSld>
  <p:clrMapOvr>
    <a:masterClrMapping/>
  </p:clrMapOvr>
  <mc:AlternateContent xmlns:mc="http://schemas.openxmlformats.org/markup-compatibility/2006">
    <mc:Choice xmlns=""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47">
                                            <p:graphicEl>
                                              <a:dgm id="{ECF623A0-DEA5-4327-AAA2-FE30DA796F53}"/>
                                            </p:graphicEl>
                                          </p:spTgt>
                                        </p:tgtEl>
                                        <p:attrNameLst>
                                          <p:attrName>style.visibility</p:attrName>
                                        </p:attrNameLst>
                                      </p:cBhvr>
                                      <p:to>
                                        <p:strVal val="visible"/>
                                      </p:to>
                                    </p:set>
                                    <p:animEffect transition="in" filter="fade">
                                      <p:cBhvr>
                                        <p:cTn id="7" dur="800"/>
                                        <p:tgtEl>
                                          <p:spTgt spid="47">
                                            <p:graphicEl>
                                              <a:dgm id="{ECF623A0-DEA5-4327-AAA2-FE30DA796F53}"/>
                                            </p:graphicEl>
                                          </p:spTgt>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47">
                                            <p:graphicEl>
                                              <a:dgm id="{3B4D60DC-3880-4788-95C0-C5331C7B8E49}"/>
                                            </p:graphicEl>
                                          </p:spTgt>
                                        </p:tgtEl>
                                        <p:attrNameLst>
                                          <p:attrName>style.visibility</p:attrName>
                                        </p:attrNameLst>
                                      </p:cBhvr>
                                      <p:to>
                                        <p:strVal val="visible"/>
                                      </p:to>
                                    </p:set>
                                    <p:animEffect transition="in" filter="fade">
                                      <p:cBhvr>
                                        <p:cTn id="10" dur="800"/>
                                        <p:tgtEl>
                                          <p:spTgt spid="47">
                                            <p:graphicEl>
                                              <a:dgm id="{3B4D60DC-3880-4788-95C0-C5331C7B8E49}"/>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graphicEl>
                                              <a:dgm id="{58F179C7-16A8-432B-BA8B-1B820D98D9A2}"/>
                                            </p:graphicEl>
                                          </p:spTgt>
                                        </p:tgtEl>
                                        <p:attrNameLst>
                                          <p:attrName>style.visibility</p:attrName>
                                        </p:attrNameLst>
                                      </p:cBhvr>
                                      <p:to>
                                        <p:strVal val="visible"/>
                                      </p:to>
                                    </p:set>
                                    <p:animEffect transition="in" filter="fade">
                                      <p:cBhvr>
                                        <p:cTn id="13" dur="800"/>
                                        <p:tgtEl>
                                          <p:spTgt spid="47">
                                            <p:graphicEl>
                                              <a:dgm id="{58F179C7-16A8-432B-BA8B-1B820D98D9A2}"/>
                                            </p:graphic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50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Sub>
          <a:bldDgm bld="lvlOne"/>
        </p:bldSub>
      </p:bldGraphic>
      <p:bldP spid="51"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提炼教育发展</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新思想观点</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第五部分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1201338154"/>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40606" y="1349224"/>
            <a:ext cx="10787955" cy="954107"/>
          </a:xfrm>
          <a:prstGeom prst="rect">
            <a:avLst/>
          </a:prstGeom>
        </p:spPr>
        <p:txBody>
          <a:bodyPr wrap="square">
            <a:spAutoFit/>
          </a:bodyPr>
          <a:lstStyle/>
          <a:p>
            <a:pPr algn="just"/>
            <a:r>
              <a:rPr lang="zh-CN" altLang="en-US" sz="2800" b="1" dirty="0" smtClean="0">
                <a:solidFill>
                  <a:srgbClr val="008000"/>
                </a:solidFill>
                <a:latin typeface="华文新魏" pitchFamily="2" charset="-122"/>
                <a:ea typeface="华文新魏" pitchFamily="2" charset="-122"/>
                <a:cs typeface="Times New Roman"/>
              </a:rPr>
              <a:t>在实践中，就教育改革发展提出一系列新理念新思想新观点，主要有以下几个方面：</a:t>
            </a:r>
            <a:endParaRPr lang="zh-CN" altLang="en-US" sz="2800" dirty="0">
              <a:solidFill>
                <a:srgbClr val="008000"/>
              </a:solidFill>
              <a:latin typeface="华文新魏" pitchFamily="2" charset="-122"/>
              <a:ea typeface="华文新魏" pitchFamily="2" charset="-122"/>
            </a:endParaRPr>
          </a:p>
        </p:txBody>
      </p:sp>
      <p:sp>
        <p:nvSpPr>
          <p:cNvPr id="10" name="波形 9">
            <a:extLst>
              <a:ext uri="{FF2B5EF4-FFF2-40B4-BE49-F238E27FC236}">
                <a16:creationId xmlns="" xmlns:a16="http://schemas.microsoft.com/office/drawing/2014/main" id="{14D6877A-CE73-486C-A499-CA8A96C19D5F}"/>
              </a:ext>
            </a:extLst>
          </p:cNvPr>
          <p:cNvSpPr/>
          <p:nvPr/>
        </p:nvSpPr>
        <p:spPr>
          <a:xfrm>
            <a:off x="928047" y="2374720"/>
            <a:ext cx="2352669" cy="1113780"/>
          </a:xfrm>
          <a:prstGeom prst="wave">
            <a:avLst>
              <a:gd name="adj1" fmla="val 5728"/>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坚持党对教育事业全面领导</a:t>
            </a:r>
            <a:endParaRPr lang="zh-CN" sz="2500" kern="1200" dirty="0"/>
          </a:p>
        </p:txBody>
      </p:sp>
      <p:sp>
        <p:nvSpPr>
          <p:cNvPr id="11" name="波形 10">
            <a:extLst>
              <a:ext uri="{FF2B5EF4-FFF2-40B4-BE49-F238E27FC236}">
                <a16:creationId xmlns="" xmlns:a16="http://schemas.microsoft.com/office/drawing/2014/main" id="{AF499B3C-01CB-4EF9-AF3F-EE1D752FE43D}"/>
              </a:ext>
            </a:extLst>
          </p:cNvPr>
          <p:cNvSpPr/>
          <p:nvPr/>
        </p:nvSpPr>
        <p:spPr>
          <a:xfrm>
            <a:off x="3559629" y="2374720"/>
            <a:ext cx="2492828" cy="1113780"/>
          </a:xfrm>
          <a:prstGeom prst="wave">
            <a:avLst>
              <a:gd name="adj1" fmla="val 4976"/>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坚持把立德树人作为根本任务</a:t>
            </a:r>
            <a:endParaRPr lang="zh-CN" sz="2500" kern="1200" dirty="0"/>
          </a:p>
        </p:txBody>
      </p:sp>
      <p:sp>
        <p:nvSpPr>
          <p:cNvPr id="15" name="波形 14">
            <a:extLst>
              <a:ext uri="{FF2B5EF4-FFF2-40B4-BE49-F238E27FC236}">
                <a16:creationId xmlns="" xmlns:a16="http://schemas.microsoft.com/office/drawing/2014/main" id="{5BA60D70-9C97-44DF-AB1D-4AF1B024F945}"/>
              </a:ext>
            </a:extLst>
          </p:cNvPr>
          <p:cNvSpPr/>
          <p:nvPr/>
        </p:nvSpPr>
        <p:spPr>
          <a:xfrm>
            <a:off x="6362395" y="2364769"/>
            <a:ext cx="2352669" cy="1113780"/>
          </a:xfrm>
          <a:prstGeom prst="wave">
            <a:avLst>
              <a:gd name="adj1" fmla="val 7233"/>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坚持优先发展教育事业</a:t>
            </a:r>
            <a:endParaRPr lang="zh-CN" altLang="en-US" sz="2500" kern="1200" dirty="0"/>
          </a:p>
        </p:txBody>
      </p:sp>
      <p:sp>
        <p:nvSpPr>
          <p:cNvPr id="16" name="波形 15">
            <a:extLst>
              <a:ext uri="{FF2B5EF4-FFF2-40B4-BE49-F238E27FC236}">
                <a16:creationId xmlns="" xmlns:a16="http://schemas.microsoft.com/office/drawing/2014/main" id="{3B5E755E-DFB0-4477-8E44-7B133A4DFCED}"/>
              </a:ext>
            </a:extLst>
          </p:cNvPr>
          <p:cNvSpPr/>
          <p:nvPr/>
        </p:nvSpPr>
        <p:spPr>
          <a:xfrm>
            <a:off x="9079569" y="2374720"/>
            <a:ext cx="2352669" cy="1113780"/>
          </a:xfrm>
          <a:prstGeom prst="wave">
            <a:avLst>
              <a:gd name="adj1" fmla="val 8738"/>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坚持社会主义办学方向</a:t>
            </a:r>
            <a:endParaRPr lang="zh-CN" altLang="en-US" sz="2500" kern="1200" dirty="0"/>
          </a:p>
        </p:txBody>
      </p:sp>
      <p:sp>
        <p:nvSpPr>
          <p:cNvPr id="17" name="波形 16">
            <a:extLst>
              <a:ext uri="{FF2B5EF4-FFF2-40B4-BE49-F238E27FC236}">
                <a16:creationId xmlns="" xmlns:a16="http://schemas.microsoft.com/office/drawing/2014/main" id="{153CDF05-FCA5-43CA-8D1C-EA277B9E3F6B}"/>
              </a:ext>
            </a:extLst>
          </p:cNvPr>
          <p:cNvSpPr/>
          <p:nvPr/>
        </p:nvSpPr>
        <p:spPr>
          <a:xfrm>
            <a:off x="928047" y="3585207"/>
            <a:ext cx="2352669" cy="1113780"/>
          </a:xfrm>
          <a:prstGeom prst="wave">
            <a:avLst>
              <a:gd name="adj1" fmla="val 5728"/>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坚持扎根中国大地办教育</a:t>
            </a:r>
            <a:endParaRPr lang="zh-CN" sz="2500" kern="1200" dirty="0"/>
          </a:p>
        </p:txBody>
      </p:sp>
      <p:sp>
        <p:nvSpPr>
          <p:cNvPr id="18" name="波形 17">
            <a:extLst>
              <a:ext uri="{FF2B5EF4-FFF2-40B4-BE49-F238E27FC236}">
                <a16:creationId xmlns="" xmlns:a16="http://schemas.microsoft.com/office/drawing/2014/main" id="{6485C39F-4638-4A0F-A4E1-59B712EC705F}"/>
              </a:ext>
            </a:extLst>
          </p:cNvPr>
          <p:cNvSpPr/>
          <p:nvPr/>
        </p:nvSpPr>
        <p:spPr>
          <a:xfrm>
            <a:off x="3516087" y="3585207"/>
            <a:ext cx="2558142" cy="1113780"/>
          </a:xfrm>
          <a:prstGeom prst="wave">
            <a:avLst>
              <a:gd name="adj1" fmla="val 4976"/>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坚持以人民为中心发展教育</a:t>
            </a:r>
            <a:endParaRPr lang="zh-CN" sz="2500" kern="1200" dirty="0"/>
          </a:p>
        </p:txBody>
      </p:sp>
      <p:sp>
        <p:nvSpPr>
          <p:cNvPr id="19" name="波形 18">
            <a:extLst>
              <a:ext uri="{FF2B5EF4-FFF2-40B4-BE49-F238E27FC236}">
                <a16:creationId xmlns="" xmlns:a16="http://schemas.microsoft.com/office/drawing/2014/main" id="{9C940707-1ADD-4ACD-B220-99B82817D4CD}"/>
              </a:ext>
            </a:extLst>
          </p:cNvPr>
          <p:cNvSpPr/>
          <p:nvPr/>
        </p:nvSpPr>
        <p:spPr>
          <a:xfrm>
            <a:off x="6362395" y="3585207"/>
            <a:ext cx="2352669" cy="1113780"/>
          </a:xfrm>
          <a:prstGeom prst="wave">
            <a:avLst>
              <a:gd name="adj1" fmla="val 5728"/>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坚持深化教育改革创新</a:t>
            </a:r>
            <a:endParaRPr lang="zh-CN" sz="2500" kern="1200" dirty="0"/>
          </a:p>
        </p:txBody>
      </p:sp>
      <p:sp>
        <p:nvSpPr>
          <p:cNvPr id="20" name="波形 19">
            <a:extLst>
              <a:ext uri="{FF2B5EF4-FFF2-40B4-BE49-F238E27FC236}">
                <a16:creationId xmlns="" xmlns:a16="http://schemas.microsoft.com/office/drawing/2014/main" id="{FA102865-B23F-4716-BD1E-6B98AF025091}"/>
              </a:ext>
            </a:extLst>
          </p:cNvPr>
          <p:cNvSpPr/>
          <p:nvPr/>
        </p:nvSpPr>
        <p:spPr>
          <a:xfrm>
            <a:off x="9079569" y="3585207"/>
            <a:ext cx="2352669" cy="1113780"/>
          </a:xfrm>
          <a:prstGeom prst="wave">
            <a:avLst>
              <a:gd name="adj1" fmla="val 5728"/>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100" dirty="0" smtClean="0"/>
              <a:t>坚持把服务中华民族伟大复兴作为教育的重要使命</a:t>
            </a:r>
            <a:endParaRPr lang="zh-CN" sz="2100" kern="1200" dirty="0"/>
          </a:p>
        </p:txBody>
      </p:sp>
      <p:sp>
        <p:nvSpPr>
          <p:cNvPr id="22" name="波形 21">
            <a:extLst>
              <a:ext uri="{FF2B5EF4-FFF2-40B4-BE49-F238E27FC236}">
                <a16:creationId xmlns="" xmlns:a16="http://schemas.microsoft.com/office/drawing/2014/main" id="{0B71061A-5717-4D24-97DE-AF1D01CE7011}"/>
              </a:ext>
            </a:extLst>
          </p:cNvPr>
          <p:cNvSpPr/>
          <p:nvPr/>
        </p:nvSpPr>
        <p:spPr>
          <a:xfrm>
            <a:off x="916905" y="4822990"/>
            <a:ext cx="2352669" cy="1113780"/>
          </a:xfrm>
          <a:prstGeom prst="wave">
            <a:avLst>
              <a:gd name="adj1" fmla="val 4976"/>
              <a:gd name="adj2" fmla="val 0"/>
            </a:avLst>
          </a:prstGeom>
          <a:gradFill>
            <a:gsLst>
              <a:gs pos="0">
                <a:srgbClr val="000000"/>
              </a:gs>
              <a:gs pos="20000">
                <a:srgbClr val="000040"/>
              </a:gs>
              <a:gs pos="50000">
                <a:srgbClr val="400040"/>
              </a:gs>
              <a:gs pos="75000">
                <a:srgbClr val="8F0040"/>
              </a:gs>
              <a:gs pos="89999">
                <a:srgbClr val="F27300"/>
              </a:gs>
              <a:gs pos="100000">
                <a:srgbClr val="FFBF00"/>
              </a:gs>
            </a:gsLst>
            <a:lin ang="5400000" scaled="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altLang="en-US" sz="2500" dirty="0" smtClean="0"/>
              <a:t>坚持把教师队伍建设作为基础工作</a:t>
            </a:r>
            <a:endParaRPr lang="zh-CN" altLang="en-US" sz="2500" kern="1200" dirty="0"/>
          </a:p>
        </p:txBody>
      </p:sp>
      <p:sp>
        <p:nvSpPr>
          <p:cNvPr id="24" name="平行四边形 23"/>
          <p:cNvSpPr/>
          <p:nvPr/>
        </p:nvSpPr>
        <p:spPr>
          <a:xfrm flipH="1">
            <a:off x="4968618" y="4994331"/>
            <a:ext cx="5328592" cy="1368000"/>
          </a:xfrm>
          <a:prstGeom prst="parallelogram">
            <a:avLst/>
          </a:prstGeom>
          <a:solidFill>
            <a:srgbClr val="990033"/>
          </a:solidFill>
          <a:ln w="19050"/>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TextBox 24"/>
          <p:cNvSpPr txBox="1"/>
          <p:nvPr/>
        </p:nvSpPr>
        <p:spPr>
          <a:xfrm>
            <a:off x="5488393" y="5099665"/>
            <a:ext cx="4302508" cy="1107996"/>
          </a:xfrm>
          <a:prstGeom prst="rect">
            <a:avLst/>
          </a:prstGeom>
          <a:noFill/>
        </p:spPr>
        <p:txBody>
          <a:bodyPr wrap="square" rtlCol="0">
            <a:spAutoFit/>
          </a:bodyPr>
          <a:lstStyle/>
          <a:p>
            <a:pPr algn="just"/>
            <a:r>
              <a:rPr lang="zh-CN" altLang="en-US" sz="2200" b="1" dirty="0" smtClean="0">
                <a:solidFill>
                  <a:schemeClr val="accent2">
                    <a:lumMod val="40000"/>
                    <a:lumOff val="60000"/>
                  </a:schemeClr>
                </a:solidFill>
                <a:latin typeface="+mj-ea"/>
                <a:ea typeface="+mj-ea"/>
                <a:cs typeface="+mn-ea"/>
                <a:sym typeface="+mn-lt"/>
              </a:rPr>
              <a:t>这是我们对我国教育事业规律性认识的深化，来之不易，要始终坚持并不断丰富发展。</a:t>
            </a:r>
            <a:endParaRPr lang="zh-CN" altLang="en-US" sz="2200" b="1" dirty="0">
              <a:solidFill>
                <a:schemeClr val="accent2">
                  <a:lumMod val="40000"/>
                  <a:lumOff val="60000"/>
                </a:schemeClr>
              </a:solidFill>
              <a:latin typeface="+mj-ea"/>
              <a:ea typeface="+mj-ea"/>
              <a:cs typeface="+mn-ea"/>
              <a:sym typeface="+mn-lt"/>
            </a:endParaRPr>
          </a:p>
        </p:txBody>
      </p:sp>
      <p:sp>
        <p:nvSpPr>
          <p:cNvPr id="21"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关键词：九个坚持</a:t>
            </a:r>
            <a:endParaRPr lang="zh-CN" altLang="en-US" dirty="0"/>
          </a:p>
        </p:txBody>
      </p:sp>
    </p:spTree>
    <p:extLst>
      <p:ext uri="{BB962C8B-B14F-4D97-AF65-F5344CB8AC3E}">
        <p14:creationId xmlns="" xmlns:p14="http://schemas.microsoft.com/office/powerpoint/2010/main" val="3430128160"/>
      </p:ext>
    </p:extLst>
  </p:cSld>
  <p:clrMapOvr>
    <a:masterClrMapping/>
  </p:clrMapOvr>
  <mc:AlternateContent xmlns:mc="http://schemas.openxmlformats.org/markup-compatibility/2006">
    <mc:Choice xmlns=""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1000" fill="hold"/>
                                        <p:tgtEl>
                                          <p:spTgt spid="22"/>
                                        </p:tgtEl>
                                        <p:attrNameLst>
                                          <p:attrName>ppt_w</p:attrName>
                                        </p:attrNameLst>
                                      </p:cBhvr>
                                      <p:tavLst>
                                        <p:tav tm="0">
                                          <p:val>
                                            <p:fltVal val="0"/>
                                          </p:val>
                                        </p:tav>
                                        <p:tav tm="100000">
                                          <p:val>
                                            <p:strVal val="#ppt_w"/>
                                          </p:val>
                                        </p:tav>
                                      </p:tavLst>
                                    </p:anim>
                                    <p:anim calcmode="lin" valueType="num">
                                      <p:cBhvr>
                                        <p:cTn id="56" dur="1000" fill="hold"/>
                                        <p:tgtEl>
                                          <p:spTgt spid="22"/>
                                        </p:tgtEl>
                                        <p:attrNameLst>
                                          <p:attrName>ppt_h</p:attrName>
                                        </p:attrNameLst>
                                      </p:cBhvr>
                                      <p:tavLst>
                                        <p:tav tm="0">
                                          <p:val>
                                            <p:fltVal val="0"/>
                                          </p:val>
                                        </p:tav>
                                        <p:tav tm="100000">
                                          <p:val>
                                            <p:strVal val="#ppt_h"/>
                                          </p:val>
                                        </p:tav>
                                      </p:tavLst>
                                    </p:anim>
                                    <p:anim calcmode="lin" valueType="num">
                                      <p:cBhvr>
                                        <p:cTn id="57" dur="1000" fill="hold"/>
                                        <p:tgtEl>
                                          <p:spTgt spid="22"/>
                                        </p:tgtEl>
                                        <p:attrNameLst>
                                          <p:attrName>style.rotation</p:attrName>
                                        </p:attrNameLst>
                                      </p:cBhvr>
                                      <p:tavLst>
                                        <p:tav tm="0">
                                          <p:val>
                                            <p:fltVal val="90"/>
                                          </p:val>
                                        </p:tav>
                                        <p:tav tm="100000">
                                          <p:val>
                                            <p:fltVal val="0"/>
                                          </p:val>
                                        </p:tav>
                                      </p:tavLst>
                                    </p:anim>
                                    <p:animEffect transition="in" filter="fade">
                                      <p:cBhvr>
                                        <p:cTn id="58" dur="1000"/>
                                        <p:tgtEl>
                                          <p:spTgt spid="22"/>
                                        </p:tgtEl>
                                      </p:cBhvr>
                                    </p:animEffect>
                                  </p:childTnLst>
                                </p:cTn>
                              </p:par>
                            </p:childTnLst>
                          </p:cTn>
                        </p:par>
                        <p:par>
                          <p:cTn id="59" fill="hold">
                            <p:stCondLst>
                              <p:cond delay="1000"/>
                            </p:stCondLst>
                            <p:childTnLst>
                              <p:par>
                                <p:cTn id="60" presetID="2" presetClass="entr" presetSubtype="2"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2000" fill="hold"/>
                                        <p:tgtEl>
                                          <p:spTgt spid="24"/>
                                        </p:tgtEl>
                                        <p:attrNameLst>
                                          <p:attrName>ppt_x</p:attrName>
                                        </p:attrNameLst>
                                      </p:cBhvr>
                                      <p:tavLst>
                                        <p:tav tm="0">
                                          <p:val>
                                            <p:strVal val="1+#ppt_w/2"/>
                                          </p:val>
                                        </p:tav>
                                        <p:tav tm="100000">
                                          <p:val>
                                            <p:strVal val="#ppt_x"/>
                                          </p:val>
                                        </p:tav>
                                      </p:tavLst>
                                    </p:anim>
                                    <p:anim calcmode="lin" valueType="num">
                                      <p:cBhvr additive="base">
                                        <p:cTn id="63" dur="2000" fill="hold"/>
                                        <p:tgtEl>
                                          <p:spTgt spid="24"/>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19" grpId="0" animBg="1"/>
      <p:bldP spid="20" grpId="0" animBg="1"/>
      <p:bldP spid="22" grpId="0" animBg="1"/>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概述新时代教</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育发展要求</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第六部分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63152959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A9AD0032-0DB9-4408-A4D8-24CB23F8C4F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861073"/>
            <a:ext cx="12192000" cy="5165797"/>
          </a:xfrm>
          <a:prstGeom prst="rect">
            <a:avLst/>
          </a:prstGeom>
        </p:spPr>
      </p:pic>
      <p:pic>
        <p:nvPicPr>
          <p:cNvPr id="18" name="图片 17" descr="图片包含 雨伞&#10;&#10;已生成高可信度的说明">
            <a:extLst>
              <a:ext uri="{FF2B5EF4-FFF2-40B4-BE49-F238E27FC236}">
                <a16:creationId xmlns="" xmlns:a16="http://schemas.microsoft.com/office/drawing/2014/main" id="{462D236D-1606-4E3E-8F2C-A1AA979825C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08524" y="5186363"/>
            <a:ext cx="2565400" cy="1671638"/>
          </a:xfrm>
          <a:prstGeom prst="rect">
            <a:avLst/>
          </a:prstGeom>
        </p:spPr>
      </p:pic>
      <p:sp>
        <p:nvSpPr>
          <p:cNvPr id="3" name="圆角矩形 1">
            <a:extLst>
              <a:ext uri="{FF2B5EF4-FFF2-40B4-BE49-F238E27FC236}">
                <a16:creationId xmlns="" xmlns:a16="http://schemas.microsoft.com/office/drawing/2014/main" id="{0A84716A-2C1F-470E-A3E1-000B21925181}"/>
              </a:ext>
            </a:extLst>
          </p:cNvPr>
          <p:cNvSpPr/>
          <p:nvPr/>
        </p:nvSpPr>
        <p:spPr>
          <a:xfrm>
            <a:off x="882127" y="1865947"/>
            <a:ext cx="10520979" cy="2845902"/>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 name="剪去单角的矩形 3">
            <a:extLst>
              <a:ext uri="{FF2B5EF4-FFF2-40B4-BE49-F238E27FC236}">
                <a16:creationId xmlns="" xmlns:a16="http://schemas.microsoft.com/office/drawing/2014/main" id="{C26741DA-B2F1-4DB5-828B-EC4CA494CFD4}"/>
              </a:ext>
            </a:extLst>
          </p:cNvPr>
          <p:cNvSpPr/>
          <p:nvPr/>
        </p:nvSpPr>
        <p:spPr>
          <a:xfrm>
            <a:off x="4210433" y="991140"/>
            <a:ext cx="3481286"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 name="TextBox 8">
            <a:extLst>
              <a:ext uri="{FF2B5EF4-FFF2-40B4-BE49-F238E27FC236}">
                <a16:creationId xmlns="" xmlns:a16="http://schemas.microsoft.com/office/drawing/2014/main" id="{D016F5E9-21FD-453C-A650-526BF0FFF84B}"/>
              </a:ext>
            </a:extLst>
          </p:cNvPr>
          <p:cNvSpPr txBox="1"/>
          <p:nvPr/>
        </p:nvSpPr>
        <p:spPr>
          <a:xfrm>
            <a:off x="4354746" y="962038"/>
            <a:ext cx="1415772" cy="830997"/>
          </a:xfrm>
          <a:prstGeom prst="rect">
            <a:avLst/>
          </a:prstGeom>
          <a:noFill/>
          <a:effectLst/>
        </p:spPr>
        <p:txBody>
          <a:bodyPr wrap="none" lIns="91438" tIns="45719" rIns="91438" bIns="45719" rtlCol="0">
            <a:spAutoFit/>
          </a:bodyPr>
          <a:lstStyle/>
          <a:p>
            <a:pPr defTabSz="1218292">
              <a:defRPr/>
            </a:pPr>
            <a:r>
              <a:rPr lang="zh-CN" altLang="en-US" sz="4800" b="1" kern="0" dirty="0">
                <a:solidFill>
                  <a:schemeClr val="bg1"/>
                </a:solidFill>
                <a:latin typeface="微软雅黑" panose="020B0503020204020204" pitchFamily="34" charset="-122"/>
                <a:ea typeface="微软雅黑" panose="020B0503020204020204" pitchFamily="34" charset="-122"/>
              </a:rPr>
              <a:t>前言</a:t>
            </a:r>
          </a:p>
        </p:txBody>
      </p:sp>
      <p:sp>
        <p:nvSpPr>
          <p:cNvPr id="6" name="矩形 5">
            <a:extLst>
              <a:ext uri="{FF2B5EF4-FFF2-40B4-BE49-F238E27FC236}">
                <a16:creationId xmlns="" xmlns:a16="http://schemas.microsoft.com/office/drawing/2014/main" id="{56BBF002-1EEF-4418-89F3-6152B84B97C0}"/>
              </a:ext>
            </a:extLst>
          </p:cNvPr>
          <p:cNvSpPr/>
          <p:nvPr/>
        </p:nvSpPr>
        <p:spPr>
          <a:xfrm>
            <a:off x="5682712" y="1160669"/>
            <a:ext cx="1737972" cy="507829"/>
          </a:xfrm>
          <a:prstGeom prst="rect">
            <a:avLst/>
          </a:prstGeom>
          <a:effectLst/>
        </p:spPr>
        <p:txBody>
          <a:bodyPr wrap="none" lIns="91438" tIns="45719" rIns="91438" bIns="45719">
            <a:spAutoFit/>
          </a:bodyPr>
          <a:lstStyle/>
          <a:p>
            <a:pPr defTabSz="1218292"/>
            <a:r>
              <a:rPr lang="en-US" altLang="zh-CN" sz="2700" b="1" kern="0" dirty="0">
                <a:solidFill>
                  <a:schemeClr val="bg1"/>
                </a:solidFill>
                <a:latin typeface="微软雅黑" panose="020B0503020204020204" pitchFamily="34" charset="-122"/>
                <a:ea typeface="微软雅黑" panose="020B0503020204020204" pitchFamily="34" charset="-122"/>
              </a:rPr>
              <a:t>PREFACE</a:t>
            </a:r>
          </a:p>
        </p:txBody>
      </p:sp>
      <p:sp>
        <p:nvSpPr>
          <p:cNvPr id="7" name="TextBox 19">
            <a:extLst>
              <a:ext uri="{FF2B5EF4-FFF2-40B4-BE49-F238E27FC236}">
                <a16:creationId xmlns="" xmlns:a16="http://schemas.microsoft.com/office/drawing/2014/main" id="{8ED568C4-E921-42E8-9A42-F577EE7AEE2C}"/>
              </a:ext>
            </a:extLst>
          </p:cNvPr>
          <p:cNvSpPr txBox="1"/>
          <p:nvPr/>
        </p:nvSpPr>
        <p:spPr>
          <a:xfrm>
            <a:off x="889740" y="1991127"/>
            <a:ext cx="5896821" cy="2708434"/>
          </a:xfrm>
          <a:prstGeom prst="rect">
            <a:avLst/>
          </a:prstGeom>
          <a:noFill/>
          <a:ln>
            <a:gradFill>
              <a:gsLst>
                <a:gs pos="0">
                  <a:srgbClr val="FFF200"/>
                </a:gs>
                <a:gs pos="45000">
                  <a:srgbClr val="FF7A00"/>
                </a:gs>
                <a:gs pos="70000">
                  <a:srgbClr val="FF0300"/>
                </a:gs>
                <a:gs pos="100000">
                  <a:srgbClr val="4D0808"/>
                </a:gs>
              </a:gsLst>
              <a:lin ang="5400000" scaled="0"/>
            </a:gradFill>
            <a:prstDash val="sysDot"/>
          </a:ln>
        </p:spPr>
        <p:txBody>
          <a:bodyPr wrap="square" lIns="0" tIns="0" rIns="0" bIns="0">
            <a:spAutoFit/>
          </a:bodyPr>
          <a:lstStyle/>
          <a:p>
            <a:pPr algn="just" defTabSz="1218292">
              <a:defRPr/>
            </a:pPr>
            <a:r>
              <a:rPr lang="zh-CN" altLang="en-US" sz="2200" kern="0" dirty="0">
                <a:solidFill>
                  <a:srgbClr val="4B4B4B"/>
                </a:solidFill>
                <a:latin typeface="微软雅黑" panose="020B0503020204020204" pitchFamily="34" charset="-122"/>
                <a:ea typeface="微软雅黑" panose="020B0503020204020204" pitchFamily="34" charset="-122"/>
                <a:cs typeface="+mn-ea"/>
                <a:sym typeface="+mn-lt"/>
              </a:rPr>
              <a:t>教育兴则国家兴，教育强则国家强。金风送爽、秋色宜人的</a:t>
            </a:r>
            <a:r>
              <a:rPr lang="en-US" altLang="zh-CN" sz="2200" kern="0" dirty="0">
                <a:solidFill>
                  <a:srgbClr val="4B4B4B"/>
                </a:solidFill>
                <a:latin typeface="微软雅黑" panose="020B0503020204020204" pitchFamily="34" charset="-122"/>
                <a:ea typeface="微软雅黑" panose="020B0503020204020204" pitchFamily="34" charset="-122"/>
                <a:cs typeface="+mn-ea"/>
                <a:sym typeface="+mn-lt"/>
              </a:rPr>
              <a:t>9</a:t>
            </a:r>
            <a:r>
              <a:rPr lang="zh-CN" altLang="en-US" sz="2200" kern="0" dirty="0">
                <a:solidFill>
                  <a:srgbClr val="4B4B4B"/>
                </a:solidFill>
                <a:latin typeface="微软雅黑" panose="020B0503020204020204" pitchFamily="34" charset="-122"/>
                <a:ea typeface="微软雅黑" panose="020B0503020204020204" pitchFamily="34" charset="-122"/>
                <a:cs typeface="+mn-ea"/>
                <a:sym typeface="+mn-lt"/>
              </a:rPr>
              <a:t>月，我们迎来了第</a:t>
            </a:r>
            <a:r>
              <a:rPr lang="en-US" altLang="zh-CN" sz="2200" kern="0" dirty="0">
                <a:solidFill>
                  <a:srgbClr val="4B4B4B"/>
                </a:solidFill>
                <a:latin typeface="微软雅黑" panose="020B0503020204020204" pitchFamily="34" charset="-122"/>
                <a:ea typeface="微软雅黑" panose="020B0503020204020204" pitchFamily="34" charset="-122"/>
                <a:cs typeface="+mn-ea"/>
                <a:sym typeface="+mn-lt"/>
              </a:rPr>
              <a:t>34</a:t>
            </a:r>
            <a:r>
              <a:rPr lang="zh-CN" altLang="en-US" sz="2200" kern="0" dirty="0">
                <a:solidFill>
                  <a:srgbClr val="4B4B4B"/>
                </a:solidFill>
                <a:latin typeface="微软雅黑" panose="020B0503020204020204" pitchFamily="34" charset="-122"/>
                <a:ea typeface="微软雅黑" panose="020B0503020204020204" pitchFamily="34" charset="-122"/>
                <a:cs typeface="+mn-ea"/>
                <a:sym typeface="+mn-lt"/>
              </a:rPr>
              <a:t>个教师节，召开了具有里程碑意义的全国教育大会，会上习总书记从党和国家事业发展全局的战略高度，系统总结了我国教育事业发展的成就与经验，深刻分析了教育工作面临的新形势新任务，对加快推进教育现代化、建设教育强国、办好人民满意的教育作出了全面部署。</a:t>
            </a:r>
          </a:p>
        </p:txBody>
      </p:sp>
      <p:pic>
        <p:nvPicPr>
          <p:cNvPr id="12" name="图片 11" descr="图片包含 杯子, 咖啡, 甜甜圈, 室内&#10;&#10;已生成极高可信度的说明">
            <a:extLst>
              <a:ext uri="{FF2B5EF4-FFF2-40B4-BE49-F238E27FC236}">
                <a16:creationId xmlns="" xmlns:a16="http://schemas.microsoft.com/office/drawing/2014/main" id="{D3FB0599-81DB-4681-8F88-42322D684BB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4" name="图片 13" descr="图片包含 室内&#10;&#10;已生成高可信度的说明">
            <a:extLst>
              <a:ext uri="{FF2B5EF4-FFF2-40B4-BE49-F238E27FC236}">
                <a16:creationId xmlns="" xmlns:a16="http://schemas.microsoft.com/office/drawing/2014/main" id="{39F2FE7D-8FC9-434F-B494-109AD373A6F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99770" y="6295310"/>
            <a:ext cx="1949095" cy="590143"/>
          </a:xfrm>
          <a:prstGeom prst="rect">
            <a:avLst/>
          </a:prstGeom>
        </p:spPr>
      </p:pic>
      <p:pic>
        <p:nvPicPr>
          <p:cNvPr id="15" name="图片 14">
            <a:extLst>
              <a:ext uri="{FF2B5EF4-FFF2-40B4-BE49-F238E27FC236}">
                <a16:creationId xmlns="" xmlns:a16="http://schemas.microsoft.com/office/drawing/2014/main" id="{768590F9-1745-4CB5-9523-E3E49AD7133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pic>
        <p:nvPicPr>
          <p:cNvPr id="19" name="图片 18">
            <a:extLst>
              <a:ext uri="{FF2B5EF4-FFF2-40B4-BE49-F238E27FC236}">
                <a16:creationId xmlns="" xmlns:a16="http://schemas.microsoft.com/office/drawing/2014/main" id="{F6E33BCD-F9E8-474F-A782-918B19D186BA}"/>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016066" y="1"/>
            <a:ext cx="2175935" cy="2278031"/>
          </a:xfrm>
          <a:prstGeom prst="rect">
            <a:avLst/>
          </a:prstGeom>
        </p:spPr>
      </p:pic>
      <p:pic>
        <p:nvPicPr>
          <p:cNvPr id="20" name="图片 19">
            <a:extLst>
              <a:ext uri="{FF2B5EF4-FFF2-40B4-BE49-F238E27FC236}">
                <a16:creationId xmlns="" xmlns:a16="http://schemas.microsoft.com/office/drawing/2014/main" id="{778B74E3-C256-468B-9BDA-6181FCEF9D6D}"/>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rot="20957007">
            <a:off x="11253468" y="148626"/>
            <a:ext cx="793232" cy="718655"/>
          </a:xfrm>
          <a:prstGeom prst="rect">
            <a:avLst/>
          </a:prstGeom>
        </p:spPr>
      </p:pic>
      <p:pic>
        <p:nvPicPr>
          <p:cNvPr id="21" name="图片 20" descr="图片包含 物体&#10;&#10;已生成极高可信度的说明">
            <a:extLst>
              <a:ext uri="{FF2B5EF4-FFF2-40B4-BE49-F238E27FC236}">
                <a16:creationId xmlns="" xmlns:a16="http://schemas.microsoft.com/office/drawing/2014/main" id="{F25A03A0-04FD-4C60-AC80-53BC14506B7B}"/>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 y="149725"/>
            <a:ext cx="2963863" cy="716455"/>
          </a:xfrm>
          <a:prstGeom prst="rect">
            <a:avLst/>
          </a:prstGeom>
        </p:spPr>
      </p:pic>
      <p:pic>
        <p:nvPicPr>
          <p:cNvPr id="1026" name="Picture 2" descr="http://www.hefei.cc/m/api/getImg.php?url=https%3A%2F%2Fmmbiz.qpic.cn%2Fmmbiz_jpg%2FsI3za4NTRVIc3APTQ68EjicJDk333m4rdmMsbvNWtmLZicnRdeibXmrBIaChpibw9mtiantlNYL0vkhc8CKLXWLGPwg%2F640%3Fwx_fmt%3Djpe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b="76172"/>
          <a:stretch/>
        </p:blipFill>
        <p:spPr bwMode="auto">
          <a:xfrm>
            <a:off x="6888561" y="1983899"/>
            <a:ext cx="4521305" cy="2708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3115574"/>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2" presetClass="entr" presetSubtype="12" fill="hold" nodeType="withEffect">
                                  <p:stCondLst>
                                    <p:cond delay="175"/>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1500" fill="hold"/>
                                        <p:tgtEl>
                                          <p:spTgt spid="21"/>
                                        </p:tgtEl>
                                        <p:attrNameLst>
                                          <p:attrName>ppt_x</p:attrName>
                                        </p:attrNameLst>
                                      </p:cBhvr>
                                      <p:tavLst>
                                        <p:tav tm="0">
                                          <p:val>
                                            <p:strVal val="0-#ppt_w/2"/>
                                          </p:val>
                                        </p:tav>
                                        <p:tav tm="100000">
                                          <p:val>
                                            <p:strVal val="#ppt_x"/>
                                          </p:val>
                                        </p:tav>
                                      </p:tavLst>
                                    </p:anim>
                                    <p:anim calcmode="lin" valueType="num">
                                      <p:cBhvr additive="base">
                                        <p:cTn id="30"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1176432" y="1385927"/>
            <a:ext cx="10042028" cy="1569660"/>
          </a:xfrm>
          <a:prstGeom prst="rect">
            <a:avLst/>
          </a:prstGeom>
        </p:spPr>
        <p:txBody>
          <a:bodyPr wrap="square">
            <a:spAutoFit/>
          </a:bodyPr>
          <a:lstStyle/>
          <a:p>
            <a:pPr algn="just"/>
            <a:r>
              <a:rPr lang="zh-CN" altLang="en-US" sz="3200" kern="0" dirty="0" smtClean="0">
                <a:solidFill>
                  <a:srgbClr val="000000"/>
                </a:solidFill>
                <a:latin typeface="华文新魏" pitchFamily="2" charset="-122"/>
                <a:ea typeface="华文新魏" pitchFamily="2" charset="-122"/>
                <a:cs typeface="经典黑体简" pitchFamily="49" charset="-122"/>
              </a:rPr>
              <a:t>新时代新形势，</a:t>
            </a:r>
            <a:r>
              <a:rPr lang="zh-CN" altLang="en-US" sz="3200" kern="0" dirty="0" smtClean="0">
                <a:solidFill>
                  <a:schemeClr val="accent6">
                    <a:lumMod val="50000"/>
                  </a:schemeClr>
                </a:solidFill>
                <a:latin typeface="华文行楷" pitchFamily="2" charset="-122"/>
                <a:ea typeface="华文行楷" pitchFamily="2" charset="-122"/>
                <a:cs typeface="经典黑体简" pitchFamily="49" charset="-122"/>
              </a:rPr>
              <a:t>改革开放和社会主义现代化建设、促进人的全面发展和社会全面</a:t>
            </a:r>
            <a:r>
              <a:rPr lang="zh-CN" altLang="en-US" sz="3200" kern="0" dirty="0" smtClean="0">
                <a:solidFill>
                  <a:srgbClr val="000000"/>
                </a:solidFill>
                <a:latin typeface="华文新魏" pitchFamily="2" charset="-122"/>
                <a:ea typeface="华文新魏" pitchFamily="2" charset="-122"/>
                <a:cs typeface="经典黑体简" pitchFamily="49" charset="-122"/>
              </a:rPr>
              <a:t>进步对教育和学习提出了新的更高的要求。</a:t>
            </a:r>
            <a:endParaRPr lang="zh-CN" altLang="en-US" sz="3200" dirty="0">
              <a:latin typeface="华文新魏" pitchFamily="2" charset="-122"/>
              <a:ea typeface="华文新魏" pitchFamily="2" charset="-122"/>
            </a:endParaRPr>
          </a:p>
        </p:txBody>
      </p:sp>
      <p:cxnSp>
        <p:nvCxnSpPr>
          <p:cNvPr id="10" name="直接连接符 9">
            <a:extLst>
              <a:ext uri="{FF2B5EF4-FFF2-40B4-BE49-F238E27FC236}">
                <a16:creationId xmlns="" xmlns:a16="http://schemas.microsoft.com/office/drawing/2014/main" id="{22D83905-138F-4B63-86C8-5B047FB06ED7}"/>
              </a:ext>
            </a:extLst>
          </p:cNvPr>
          <p:cNvCxnSpPr/>
          <p:nvPr/>
        </p:nvCxnSpPr>
        <p:spPr>
          <a:xfrm>
            <a:off x="2768591" y="3316803"/>
            <a:ext cx="97472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75410BF1-FC18-4E72-90EA-B25E1F910F69}"/>
              </a:ext>
            </a:extLst>
          </p:cNvPr>
          <p:cNvCxnSpPr/>
          <p:nvPr/>
        </p:nvCxnSpPr>
        <p:spPr>
          <a:xfrm>
            <a:off x="1684329" y="5853824"/>
            <a:ext cx="205898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 xmlns:a16="http://schemas.microsoft.com/office/drawing/2014/main" id="{F59E6D26-257E-44ED-B642-7F199D2A2AED}"/>
              </a:ext>
            </a:extLst>
          </p:cNvPr>
          <p:cNvCxnSpPr/>
          <p:nvPr/>
        </p:nvCxnSpPr>
        <p:spPr>
          <a:xfrm>
            <a:off x="1684329" y="5739524"/>
            <a:ext cx="0" cy="1143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 xmlns:a16="http://schemas.microsoft.com/office/drawing/2014/main" id="{6512AA7B-24F4-4AF5-A7BC-E0B9CD25D1CE}"/>
              </a:ext>
            </a:extLst>
          </p:cNvPr>
          <p:cNvCxnSpPr/>
          <p:nvPr/>
        </p:nvCxnSpPr>
        <p:spPr>
          <a:xfrm>
            <a:off x="3743316" y="5468061"/>
            <a:ext cx="0" cy="38576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 xmlns:a16="http://schemas.microsoft.com/office/drawing/2014/main" id="{733C3A24-0405-4A10-935F-EBCD85FC2916}"/>
              </a:ext>
            </a:extLst>
          </p:cNvPr>
          <p:cNvCxnSpPr/>
          <p:nvPr/>
        </p:nvCxnSpPr>
        <p:spPr>
          <a:xfrm>
            <a:off x="3743316" y="3303162"/>
            <a:ext cx="0" cy="45561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矩形 33">
            <a:extLst>
              <a:ext uri="{FF2B5EF4-FFF2-40B4-BE49-F238E27FC236}">
                <a16:creationId xmlns="" xmlns:a16="http://schemas.microsoft.com/office/drawing/2014/main" id="{1511D920-6614-4867-A9A6-B1A637F29CD8}"/>
              </a:ext>
            </a:extLst>
          </p:cNvPr>
          <p:cNvSpPr>
            <a:spLocks noChangeArrowheads="1"/>
          </p:cNvSpPr>
          <p:nvPr/>
        </p:nvSpPr>
        <p:spPr bwMode="auto">
          <a:xfrm>
            <a:off x="2934268" y="3821297"/>
            <a:ext cx="1610435" cy="166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zh-CN" altLang="en-US" sz="1700" dirty="0" smtClean="0">
                <a:solidFill>
                  <a:srgbClr val="404040"/>
                </a:solidFill>
                <a:latin typeface="微软雅黑" panose="020B0503020204020204" pitchFamily="34" charset="-122"/>
                <a:ea typeface="微软雅黑" panose="020B0503020204020204" pitchFamily="34" charset="-122"/>
              </a:rPr>
              <a:t>以更高远的历史站位</a:t>
            </a:r>
            <a:endParaRPr lang="en-US" altLang="zh-CN" sz="1700" dirty="0" smtClean="0">
              <a:solidFill>
                <a:srgbClr val="404040"/>
              </a:solidFill>
              <a:latin typeface="微软雅黑" panose="020B0503020204020204" pitchFamily="34" charset="-122"/>
              <a:ea typeface="微软雅黑" panose="020B0503020204020204" pitchFamily="34" charset="-122"/>
            </a:endParaRPr>
          </a:p>
          <a:p>
            <a:pPr algn="ctr"/>
            <a:r>
              <a:rPr lang="zh-CN" altLang="en-US" sz="1700" dirty="0" smtClean="0">
                <a:solidFill>
                  <a:srgbClr val="404040"/>
                </a:solidFill>
                <a:latin typeface="微软雅黑" panose="020B0503020204020204" pitchFamily="34" charset="-122"/>
                <a:ea typeface="微软雅黑" panose="020B0503020204020204" pitchFamily="34" charset="-122"/>
              </a:rPr>
              <a:t>更宽广的国际视野</a:t>
            </a:r>
            <a:endParaRPr lang="en-US" altLang="zh-CN" sz="1700" dirty="0" smtClean="0">
              <a:solidFill>
                <a:srgbClr val="404040"/>
              </a:solidFill>
              <a:latin typeface="微软雅黑" panose="020B0503020204020204" pitchFamily="34" charset="-122"/>
              <a:ea typeface="微软雅黑" panose="020B0503020204020204" pitchFamily="34" charset="-122"/>
            </a:endParaRPr>
          </a:p>
          <a:p>
            <a:pPr algn="ctr"/>
            <a:r>
              <a:rPr lang="zh-CN" altLang="en-US" sz="1700" dirty="0" smtClean="0">
                <a:solidFill>
                  <a:srgbClr val="404040"/>
                </a:solidFill>
                <a:latin typeface="微软雅黑" panose="020B0503020204020204" pitchFamily="34" charset="-122"/>
                <a:ea typeface="微软雅黑" panose="020B0503020204020204" pitchFamily="34" charset="-122"/>
              </a:rPr>
              <a:t>更深邃的战略眼光</a:t>
            </a:r>
            <a:endParaRPr lang="zh-CN" altLang="en-US" sz="1700" dirty="0">
              <a:solidFill>
                <a:srgbClr val="40404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 xmlns:a16="http://schemas.microsoft.com/office/drawing/2014/main" id="{BEB73113-87DF-41EF-83B1-0370B6A556CF}"/>
              </a:ext>
            </a:extLst>
          </p:cNvPr>
          <p:cNvSpPr/>
          <p:nvPr/>
        </p:nvSpPr>
        <p:spPr>
          <a:xfrm>
            <a:off x="1309679" y="3193576"/>
            <a:ext cx="1631950" cy="25459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20" name="矩形 7">
            <a:extLst>
              <a:ext uri="{FF2B5EF4-FFF2-40B4-BE49-F238E27FC236}">
                <a16:creationId xmlns="" xmlns:a16="http://schemas.microsoft.com/office/drawing/2014/main" id="{1607B744-29D2-4085-B1B1-73C601D8CA67}"/>
              </a:ext>
            </a:extLst>
          </p:cNvPr>
          <p:cNvSpPr>
            <a:spLocks noChangeArrowheads="1"/>
          </p:cNvSpPr>
          <p:nvPr/>
        </p:nvSpPr>
        <p:spPr bwMode="auto">
          <a:xfrm>
            <a:off x="1356495" y="3821357"/>
            <a:ext cx="147955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2200" dirty="0" smtClean="0">
                <a:solidFill>
                  <a:schemeClr val="bg1"/>
                </a:solidFill>
                <a:latin typeface="微软雅黑" panose="020B0503020204020204" pitchFamily="34" charset="-122"/>
                <a:ea typeface="微软雅黑" panose="020B0503020204020204" pitchFamily="34" charset="-122"/>
              </a:rPr>
              <a:t>我们要</a:t>
            </a:r>
            <a:endParaRPr lang="en-US" altLang="zh-CN" sz="22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200" dirty="0" smtClean="0">
                <a:solidFill>
                  <a:schemeClr val="bg1"/>
                </a:solidFill>
                <a:latin typeface="微软雅黑" panose="020B0503020204020204" pitchFamily="34" charset="-122"/>
                <a:ea typeface="微软雅黑" panose="020B0503020204020204" pitchFamily="34" charset="-122"/>
              </a:rPr>
              <a:t>抓住机遇超前布局</a:t>
            </a:r>
            <a:endParaRPr lang="zh-CN" altLang="en-US" sz="2200" dirty="0">
              <a:solidFill>
                <a:schemeClr val="bg1"/>
              </a:solidFill>
              <a:latin typeface="微软雅黑" panose="020B0503020204020204" pitchFamily="34" charset="-122"/>
              <a:ea typeface="微软雅黑" panose="020B0503020204020204" pitchFamily="34" charset="-122"/>
            </a:endParaRPr>
          </a:p>
        </p:txBody>
      </p:sp>
      <p:cxnSp>
        <p:nvCxnSpPr>
          <p:cNvPr id="21" name="直接连接符 20">
            <a:extLst>
              <a:ext uri="{FF2B5EF4-FFF2-40B4-BE49-F238E27FC236}">
                <a16:creationId xmlns="" xmlns:a16="http://schemas.microsoft.com/office/drawing/2014/main" id="{B6C67289-724C-47A8-A761-69E33783BC04}"/>
              </a:ext>
            </a:extLst>
          </p:cNvPr>
          <p:cNvCxnSpPr/>
          <p:nvPr/>
        </p:nvCxnSpPr>
        <p:spPr>
          <a:xfrm>
            <a:off x="6092959" y="3330450"/>
            <a:ext cx="974725"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 xmlns:a16="http://schemas.microsoft.com/office/drawing/2014/main" id="{BDA3A302-A212-40B1-BA0E-B9D70E340848}"/>
              </a:ext>
            </a:extLst>
          </p:cNvPr>
          <p:cNvCxnSpPr/>
          <p:nvPr/>
        </p:nvCxnSpPr>
        <p:spPr>
          <a:xfrm>
            <a:off x="5008697" y="5867471"/>
            <a:ext cx="205898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 xmlns:a16="http://schemas.microsoft.com/office/drawing/2014/main" id="{52438F85-7744-473D-A84A-BC7D80A7A52D}"/>
              </a:ext>
            </a:extLst>
          </p:cNvPr>
          <p:cNvCxnSpPr/>
          <p:nvPr/>
        </p:nvCxnSpPr>
        <p:spPr>
          <a:xfrm>
            <a:off x="5008697" y="5753171"/>
            <a:ext cx="0" cy="1143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 xmlns:a16="http://schemas.microsoft.com/office/drawing/2014/main" id="{6CDCC229-771D-4262-98DA-17C8B0DECF67}"/>
              </a:ext>
            </a:extLst>
          </p:cNvPr>
          <p:cNvCxnSpPr/>
          <p:nvPr/>
        </p:nvCxnSpPr>
        <p:spPr>
          <a:xfrm>
            <a:off x="7067684" y="5481708"/>
            <a:ext cx="0" cy="38576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 xmlns:a16="http://schemas.microsoft.com/office/drawing/2014/main" id="{8EC99F62-A02E-421E-AB1F-ACE44F730B23}"/>
              </a:ext>
            </a:extLst>
          </p:cNvPr>
          <p:cNvCxnSpPr/>
          <p:nvPr/>
        </p:nvCxnSpPr>
        <p:spPr>
          <a:xfrm rot="5400000">
            <a:off x="6823881" y="3562065"/>
            <a:ext cx="491319" cy="15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矩形 39">
            <a:extLst>
              <a:ext uri="{FF2B5EF4-FFF2-40B4-BE49-F238E27FC236}">
                <a16:creationId xmlns="" xmlns:a16="http://schemas.microsoft.com/office/drawing/2014/main" id="{7EAEFF58-313F-4FC8-A400-F90AD7A2F5E6}"/>
              </a:ext>
            </a:extLst>
          </p:cNvPr>
          <p:cNvSpPr>
            <a:spLocks noChangeArrowheads="1"/>
          </p:cNvSpPr>
          <p:nvPr/>
        </p:nvSpPr>
        <p:spPr bwMode="auto">
          <a:xfrm>
            <a:off x="6400800" y="3829723"/>
            <a:ext cx="142000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zh-CN" altLang="en-US" sz="1600" dirty="0" smtClean="0">
                <a:solidFill>
                  <a:srgbClr val="404040"/>
                </a:solidFill>
                <a:latin typeface="微软雅黑" panose="020B0503020204020204" pitchFamily="34" charset="-122"/>
                <a:ea typeface="微软雅黑" panose="020B0503020204020204" pitchFamily="34" charset="-122"/>
              </a:rPr>
              <a:t>坚持把优先发展教育事业作为推动党和国家各项事业发展的重要先手棋</a:t>
            </a: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 xmlns:a16="http://schemas.microsoft.com/office/drawing/2014/main" id="{1F240718-7495-4660-A9BE-0B9340856EE9}"/>
              </a:ext>
            </a:extLst>
          </p:cNvPr>
          <p:cNvSpPr/>
          <p:nvPr/>
        </p:nvSpPr>
        <p:spPr>
          <a:xfrm>
            <a:off x="4634047" y="3207224"/>
            <a:ext cx="1631950" cy="2545947"/>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28" name="矩形 42">
            <a:extLst>
              <a:ext uri="{FF2B5EF4-FFF2-40B4-BE49-F238E27FC236}">
                <a16:creationId xmlns="" xmlns:a16="http://schemas.microsoft.com/office/drawing/2014/main" id="{0D62C108-DA20-4487-AF36-41E4CA8449C2}"/>
              </a:ext>
            </a:extLst>
          </p:cNvPr>
          <p:cNvSpPr>
            <a:spLocks noChangeArrowheads="1"/>
          </p:cNvSpPr>
          <p:nvPr/>
        </p:nvSpPr>
        <p:spPr bwMode="auto">
          <a:xfrm>
            <a:off x="4653888" y="3466535"/>
            <a:ext cx="1596788"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zh-CN" altLang="en-US" sz="2200" dirty="0" smtClean="0">
                <a:solidFill>
                  <a:schemeClr val="bg1"/>
                </a:solidFill>
                <a:latin typeface="微软雅黑" panose="020B0503020204020204" pitchFamily="34" charset="-122"/>
                <a:ea typeface="微软雅黑" panose="020B0503020204020204" pitchFamily="34" charset="-122"/>
              </a:rPr>
              <a:t>对加快推进教育现代化</a:t>
            </a:r>
            <a:endParaRPr lang="en-US" altLang="zh-CN" sz="22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200" dirty="0" smtClean="0">
                <a:solidFill>
                  <a:schemeClr val="bg1"/>
                </a:solidFill>
                <a:latin typeface="微软雅黑" panose="020B0503020204020204" pitchFamily="34" charset="-122"/>
                <a:ea typeface="微软雅黑" panose="020B0503020204020204" pitchFamily="34" charset="-122"/>
              </a:rPr>
              <a:t>建设教育强国作出总体部署和战略设计</a:t>
            </a:r>
            <a:endParaRPr lang="zh-CN" altLang="en-US" sz="2200" dirty="0">
              <a:solidFill>
                <a:schemeClr val="bg1"/>
              </a:solidFill>
              <a:latin typeface="微软雅黑" panose="020B0503020204020204" pitchFamily="34" charset="-122"/>
              <a:ea typeface="微软雅黑" panose="020B0503020204020204" pitchFamily="34" charset="-122"/>
            </a:endParaRPr>
          </a:p>
        </p:txBody>
      </p:sp>
      <p:sp>
        <p:nvSpPr>
          <p:cNvPr id="37" name="íślíḋè-Freeform 2">
            <a:extLst>
              <a:ext uri="{FF2B5EF4-FFF2-40B4-BE49-F238E27FC236}">
                <a16:creationId xmlns="" xmlns:a16="http://schemas.microsoft.com/office/drawing/2014/main" id="{012D7759-379B-4A14-958B-238C05F2E558}"/>
              </a:ext>
            </a:extLst>
          </p:cNvPr>
          <p:cNvSpPr/>
          <p:nvPr/>
        </p:nvSpPr>
        <p:spPr>
          <a:xfrm>
            <a:off x="7989239" y="3211453"/>
            <a:ext cx="1385748" cy="2377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937" y="21600"/>
                </a:lnTo>
                <a:lnTo>
                  <a:pt x="21600" y="10551"/>
                </a:lnTo>
                <a:lnTo>
                  <a:pt x="11937" y="166"/>
                </a:lnTo>
                <a:lnTo>
                  <a:pt x="0" y="0"/>
                </a:lnTo>
                <a:close/>
              </a:path>
            </a:pathLst>
          </a:custGeom>
          <a:solidFill>
            <a:srgbClr val="FF9999">
              <a:alpha val="70000"/>
            </a:srgbClr>
          </a:solidFill>
          <a:ln w="25400">
            <a:miter lim="400000"/>
          </a:ln>
        </p:spPr>
        <p:txBody>
          <a:bodyPr anchor="ctr"/>
          <a:lstStyle/>
          <a:p>
            <a:pPr algn="ctr"/>
            <a:endParaRPr sz="3200"/>
          </a:p>
        </p:txBody>
      </p:sp>
      <p:sp>
        <p:nvSpPr>
          <p:cNvPr id="38" name="íślíḋè-Freeform 3">
            <a:extLst>
              <a:ext uri="{FF2B5EF4-FFF2-40B4-BE49-F238E27FC236}">
                <a16:creationId xmlns="" xmlns:a16="http://schemas.microsoft.com/office/drawing/2014/main" id="{A5DE73DA-252E-4DB0-8645-B5C87833C686}"/>
              </a:ext>
            </a:extLst>
          </p:cNvPr>
          <p:cNvSpPr/>
          <p:nvPr/>
        </p:nvSpPr>
        <p:spPr>
          <a:xfrm rot="10800000" flipH="1">
            <a:off x="7989956" y="3432870"/>
            <a:ext cx="1390958" cy="23735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811" y="21600"/>
                </a:lnTo>
                <a:lnTo>
                  <a:pt x="21600" y="11173"/>
                </a:lnTo>
                <a:lnTo>
                  <a:pt x="11872" y="166"/>
                </a:lnTo>
                <a:lnTo>
                  <a:pt x="0" y="0"/>
                </a:lnTo>
                <a:close/>
              </a:path>
            </a:pathLst>
          </a:custGeom>
          <a:solidFill>
            <a:srgbClr val="990000">
              <a:alpha val="70000"/>
            </a:srgbClr>
          </a:solidFill>
          <a:ln w="25400">
            <a:miter lim="400000"/>
          </a:ln>
        </p:spPr>
        <p:txBody>
          <a:bodyPr anchor="ctr"/>
          <a:lstStyle/>
          <a:p>
            <a:pPr algn="ctr"/>
            <a:endParaRPr sz="3200"/>
          </a:p>
        </p:txBody>
      </p:sp>
      <p:sp>
        <p:nvSpPr>
          <p:cNvPr id="39" name="íślíḋè-Rectangle 4">
            <a:extLst>
              <a:ext uri="{FF2B5EF4-FFF2-40B4-BE49-F238E27FC236}">
                <a16:creationId xmlns="" xmlns:a16="http://schemas.microsoft.com/office/drawing/2014/main" id="{23A81A75-380B-4312-954D-BFF880E87987}"/>
              </a:ext>
            </a:extLst>
          </p:cNvPr>
          <p:cNvSpPr/>
          <p:nvPr/>
        </p:nvSpPr>
        <p:spPr>
          <a:xfrm>
            <a:off x="9456306" y="3507469"/>
            <a:ext cx="1652972" cy="1978925"/>
          </a:xfrm>
          <a:prstGeom prst="rect">
            <a:avLst/>
          </a:prstGeom>
          <a:ln w="12700">
            <a:gradFill>
              <a:gsLst>
                <a:gs pos="0">
                  <a:srgbClr val="FFF200"/>
                </a:gs>
                <a:gs pos="45000">
                  <a:srgbClr val="FF7A00"/>
                </a:gs>
                <a:gs pos="70000">
                  <a:srgbClr val="FF0300"/>
                </a:gs>
                <a:gs pos="100000">
                  <a:srgbClr val="4D0808"/>
                </a:gs>
              </a:gsLst>
              <a:lin ang="5400000" scaled="0"/>
            </a:gradFill>
            <a:miter lim="400000"/>
          </a:ln>
          <a:extLst>
            <a:ext uri="{C572A759-6A51-4108-AA02-DFA0A04FC94B}">
              <ma14:wrappingTextBoxFlag xmlns:ma14="http://schemas.microsoft.com/office/mac/drawingml/2011/main" xmlns:p14="http://schemas.microsoft.com/office/powerpoint/2010/main" xmlns:lc="http://schemas.openxmlformats.org/drawingml/2006/lockedCanvas" xmlns="" val="1"/>
            </a:ext>
          </a:extLst>
        </p:spPr>
        <p:txBody>
          <a:bodyPr wrap="square" lIns="0" tIns="0" rIns="0" bIns="0" anchor="ctr">
            <a:noAutofit/>
          </a:bodyPr>
          <a:lstStyle/>
          <a:p>
            <a:pPr lvl="0" algn="ctr">
              <a:defRPr sz="1800"/>
            </a:pPr>
            <a:r>
              <a:rPr lang="zh-CN" altLang="en-US" b="1" dirty="0" smtClean="0">
                <a:solidFill>
                  <a:schemeClr val="accent6">
                    <a:lumMod val="50000"/>
                  </a:schemeClr>
                </a:solidFill>
                <a:latin typeface="迷你简雪峰"/>
              </a:rPr>
              <a:t>不断使教育同党和国家事业发展要求相适应、同人民群众期待相契合、同我国综合国力和国际地位相匹配</a:t>
            </a:r>
            <a:endParaRPr lang="zh-CN" altLang="en-US" b="1" dirty="0">
              <a:solidFill>
                <a:schemeClr val="accent6">
                  <a:lumMod val="50000"/>
                </a:schemeClr>
              </a:solidFill>
              <a:latin typeface="迷你简雪峰"/>
            </a:endParaRPr>
          </a:p>
        </p:txBody>
      </p:sp>
      <p:sp>
        <p:nvSpPr>
          <p:cNvPr id="57" name="右箭头 56"/>
          <p:cNvSpPr/>
          <p:nvPr/>
        </p:nvSpPr>
        <p:spPr>
          <a:xfrm>
            <a:off x="8611740" y="4244454"/>
            <a:ext cx="532263"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关键词：三个相应</a:t>
            </a:r>
            <a:endParaRPr lang="zh-CN" altLang="en-US" dirty="0"/>
          </a:p>
        </p:txBody>
      </p:sp>
    </p:spTree>
    <p:extLst>
      <p:ext uri="{BB962C8B-B14F-4D97-AF65-F5344CB8AC3E}">
        <p14:creationId xmlns="" xmlns:p14="http://schemas.microsoft.com/office/powerpoint/2010/main" val="2002610736"/>
      </p:ext>
    </p:extLst>
  </p:cSld>
  <p:clrMapOvr>
    <a:masterClrMapping/>
  </p:clrMapOvr>
  <mc:AlternateContent xmlns:mc="http://schemas.openxmlformats.org/markup-compatibility/2006">
    <mc:Choice xmlns=""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up)">
                                      <p:cBhvr>
                                        <p:cTn id="58" dur="500"/>
                                        <p:tgtEl>
                                          <p:spTgt spid="3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up)">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6" grpId="0"/>
      <p:bldP spid="27" grpId="0" animBg="1"/>
      <p:bldP spid="28" grpId="0"/>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明确教育的根</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本任务目标</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第七部分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134949108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37">
            <a:extLst>
              <a:ext uri="{FF2B5EF4-FFF2-40B4-BE49-F238E27FC236}">
                <a16:creationId xmlns="" xmlns:a16="http://schemas.microsoft.com/office/drawing/2014/main" id="{A4E02BFD-BE4B-41C5-BB3F-3F4D84EE8E89}"/>
              </a:ext>
            </a:extLst>
          </p:cNvPr>
          <p:cNvSpPr>
            <a:spLocks noChangeArrowheads="1"/>
          </p:cNvSpPr>
          <p:nvPr/>
        </p:nvSpPr>
        <p:spPr bwMode="auto">
          <a:xfrm>
            <a:off x="595313" y="1468438"/>
            <a:ext cx="5343525" cy="760412"/>
          </a:xfrm>
          <a:prstGeom prst="rect">
            <a:avLst/>
          </a:prstGeom>
          <a:solidFill>
            <a:srgbClr val="505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5730" tIns="37833" rIns="75730" bIns="37833" anchor="ctr"/>
          <a:lstStyle>
            <a:lvl1pPr defTabSz="908050">
              <a:defRPr>
                <a:solidFill>
                  <a:schemeClr val="tx1"/>
                </a:solidFill>
                <a:latin typeface="Calibri" panose="020F0502020204030204" pitchFamily="34" charset="0"/>
                <a:ea typeface="宋体" panose="02010600030101010101" pitchFamily="2" charset="-122"/>
              </a:defRPr>
            </a:lvl1pPr>
            <a:lvl2pPr defTabSz="908050">
              <a:defRPr>
                <a:solidFill>
                  <a:schemeClr val="tx1"/>
                </a:solidFill>
                <a:latin typeface="Calibri" panose="020F0502020204030204" pitchFamily="34" charset="0"/>
                <a:ea typeface="宋体" panose="02010600030101010101" pitchFamily="2" charset="-122"/>
              </a:defRPr>
            </a:lvl2pPr>
            <a:lvl3pPr defTabSz="908050">
              <a:defRPr>
                <a:solidFill>
                  <a:schemeClr val="tx1"/>
                </a:solidFill>
                <a:latin typeface="Calibri" panose="020F0502020204030204" pitchFamily="34" charset="0"/>
                <a:ea typeface="宋体" panose="02010600030101010101" pitchFamily="2" charset="-122"/>
              </a:defRPr>
            </a:lvl3pPr>
            <a:lvl4pPr defTabSz="908050">
              <a:defRPr>
                <a:solidFill>
                  <a:schemeClr val="tx1"/>
                </a:solidFill>
                <a:latin typeface="Calibri" panose="020F0502020204030204" pitchFamily="34" charset="0"/>
                <a:ea typeface="宋体" panose="02010600030101010101" pitchFamily="2" charset="-122"/>
              </a:defRPr>
            </a:lvl4pPr>
            <a:lvl5pPr defTabSz="908050">
              <a:defRPr>
                <a:solidFill>
                  <a:schemeClr val="tx1"/>
                </a:solidFill>
                <a:latin typeface="Calibri" panose="020F0502020204030204" pitchFamily="34" charset="0"/>
                <a:ea typeface="宋体" panose="02010600030101010101" pitchFamily="2" charset="-122"/>
              </a:defRPr>
            </a:lvl5pPr>
            <a:lvl6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200" b="1" dirty="0" smtClean="0">
                <a:solidFill>
                  <a:srgbClr val="FFFFFF"/>
                </a:solidFill>
                <a:latin typeface="Segoe UI Light" panose="020B0502040204020203" pitchFamily="34" charset="0"/>
              </a:rPr>
              <a:t>“培养什么人，是教育的首要问题”</a:t>
            </a:r>
            <a:endParaRPr lang="en-US" altLang="zh-CN" sz="2200" b="1" dirty="0">
              <a:solidFill>
                <a:srgbClr val="FFFFFF"/>
              </a:solidFill>
              <a:latin typeface="Segoe UI Light" panose="020B0502040204020203" pitchFamily="34" charset="0"/>
            </a:endParaRPr>
          </a:p>
        </p:txBody>
      </p:sp>
      <p:sp>
        <p:nvSpPr>
          <p:cNvPr id="25" name="TextBox 112">
            <a:extLst>
              <a:ext uri="{FF2B5EF4-FFF2-40B4-BE49-F238E27FC236}">
                <a16:creationId xmlns="" xmlns:a16="http://schemas.microsoft.com/office/drawing/2014/main" id="{067A2ADF-9B56-4494-AEDA-43A02AC04FBC}"/>
              </a:ext>
            </a:extLst>
          </p:cNvPr>
          <p:cNvSpPr txBox="1">
            <a:spLocks noChangeArrowheads="1"/>
          </p:cNvSpPr>
          <p:nvPr/>
        </p:nvSpPr>
        <p:spPr bwMode="auto">
          <a:xfrm>
            <a:off x="2225675" y="2731781"/>
            <a:ext cx="8197850" cy="1914718"/>
          </a:xfrm>
          <a:prstGeom prst="rect">
            <a:avLst/>
          </a:prstGeom>
          <a:solidFill>
            <a:srgbClr val="C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79285" tIns="143428" rIns="179285" bIns="143428">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pPr>
            <a:r>
              <a:rPr lang="zh-CN" altLang="en-US" sz="2200" b="1" dirty="0" smtClean="0">
                <a:solidFill>
                  <a:srgbClr val="FFFFFF"/>
                </a:solidFill>
                <a:latin typeface="Segoe UI Semibold" panose="020B0702040204020203" pitchFamily="34" charset="0"/>
              </a:rPr>
              <a:t>我国是中国共产党领导的社会主义国家，这就决定了我们的教育必须</a:t>
            </a:r>
            <a:r>
              <a:rPr lang="zh-CN" altLang="en-US" sz="2200" b="1" dirty="0" smtClean="0">
                <a:solidFill>
                  <a:schemeClr val="accent4">
                    <a:lumMod val="60000"/>
                    <a:lumOff val="40000"/>
                  </a:schemeClr>
                </a:solidFill>
                <a:latin typeface="华文行楷" pitchFamily="2" charset="-122"/>
                <a:ea typeface="华文行楷" pitchFamily="2" charset="-122"/>
              </a:rPr>
              <a:t>把培养社会主义建设者和接班人作为根本任务</a:t>
            </a:r>
            <a:r>
              <a:rPr lang="zh-CN" altLang="en-US" sz="2200" b="1" dirty="0" smtClean="0">
                <a:solidFill>
                  <a:srgbClr val="FFFFFF"/>
                </a:solidFill>
                <a:latin typeface="Segoe UI Semibold" panose="020B0702040204020203" pitchFamily="34" charset="0"/>
              </a:rPr>
              <a:t>，培养一代又一代</a:t>
            </a:r>
            <a:r>
              <a:rPr lang="zh-CN" altLang="en-US" sz="2200" b="1" dirty="0" smtClean="0">
                <a:solidFill>
                  <a:srgbClr val="92D050"/>
                </a:solidFill>
                <a:latin typeface="Segoe UI Semibold" panose="020B0702040204020203" pitchFamily="34" charset="0"/>
              </a:rPr>
              <a:t>拥护中国共产党领导和我国社会主义制度</a:t>
            </a:r>
            <a:r>
              <a:rPr lang="zh-CN" altLang="en-US" sz="2200" b="1" dirty="0" smtClean="0">
                <a:solidFill>
                  <a:srgbClr val="FFFFFF"/>
                </a:solidFill>
                <a:latin typeface="Segoe UI Semibold" panose="020B0702040204020203" pitchFamily="34" charset="0"/>
              </a:rPr>
              <a:t>、立志</a:t>
            </a:r>
            <a:r>
              <a:rPr lang="zh-CN" altLang="en-US" sz="2200" b="1" dirty="0" smtClean="0">
                <a:solidFill>
                  <a:srgbClr val="92D050"/>
                </a:solidFill>
                <a:latin typeface="Segoe UI Semibold" panose="020B0702040204020203" pitchFamily="34" charset="0"/>
              </a:rPr>
              <a:t>为中国特色社会主义奋斗终身的有用人才</a:t>
            </a:r>
            <a:r>
              <a:rPr lang="zh-CN" altLang="en-US" sz="2200" b="1" dirty="0" smtClean="0">
                <a:solidFill>
                  <a:srgbClr val="FFFFFF"/>
                </a:solidFill>
                <a:latin typeface="Segoe UI Semibold" panose="020B0702040204020203" pitchFamily="34" charset="0"/>
              </a:rPr>
              <a:t>。</a:t>
            </a:r>
            <a:endParaRPr lang="en-US" altLang="zh-CN" sz="2200" b="1" dirty="0">
              <a:solidFill>
                <a:srgbClr val="FFFFFF"/>
              </a:solidFill>
              <a:latin typeface="Segoe UI Light" panose="020B0502040204020203" pitchFamily="34" charset="0"/>
            </a:endParaRPr>
          </a:p>
        </p:txBody>
      </p:sp>
      <p:sp>
        <p:nvSpPr>
          <p:cNvPr id="26" name="下箭头 39">
            <a:extLst>
              <a:ext uri="{FF2B5EF4-FFF2-40B4-BE49-F238E27FC236}">
                <a16:creationId xmlns="" xmlns:a16="http://schemas.microsoft.com/office/drawing/2014/main" id="{C4D0E691-7F22-4B48-966D-C23960FF9D9D}"/>
              </a:ext>
            </a:extLst>
          </p:cNvPr>
          <p:cNvSpPr/>
          <p:nvPr/>
        </p:nvSpPr>
        <p:spPr>
          <a:xfrm>
            <a:off x="3400425" y="2237450"/>
            <a:ext cx="388938" cy="417512"/>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grpSp>
        <p:nvGrpSpPr>
          <p:cNvPr id="27" name="组合 2">
            <a:extLst>
              <a:ext uri="{FF2B5EF4-FFF2-40B4-BE49-F238E27FC236}">
                <a16:creationId xmlns="" xmlns:a16="http://schemas.microsoft.com/office/drawing/2014/main" id="{B0EE19A7-D658-443A-B475-09C804A7772B}"/>
              </a:ext>
            </a:extLst>
          </p:cNvPr>
          <p:cNvGrpSpPr>
            <a:grpSpLocks/>
          </p:cNvGrpSpPr>
          <p:nvPr/>
        </p:nvGrpSpPr>
        <p:grpSpPr bwMode="auto">
          <a:xfrm>
            <a:off x="6218238" y="5030105"/>
            <a:ext cx="5516562" cy="1544966"/>
            <a:chOff x="6576697" y="4743873"/>
            <a:chExt cx="5516503" cy="1545691"/>
          </a:xfrm>
        </p:grpSpPr>
        <p:sp>
          <p:nvSpPr>
            <p:cNvPr id="28" name="Rectangle 36">
              <a:extLst>
                <a:ext uri="{FF2B5EF4-FFF2-40B4-BE49-F238E27FC236}">
                  <a16:creationId xmlns="" xmlns:a16="http://schemas.microsoft.com/office/drawing/2014/main" id="{CE562F29-12D1-4FF8-A835-8E0E91ED7D9F}"/>
                </a:ext>
              </a:extLst>
            </p:cNvPr>
            <p:cNvSpPr>
              <a:spLocks noChangeArrowheads="1"/>
            </p:cNvSpPr>
            <p:nvPr/>
          </p:nvSpPr>
          <p:spPr bwMode="auto">
            <a:xfrm>
              <a:off x="6576697" y="4926522"/>
              <a:ext cx="5329180" cy="1280126"/>
            </a:xfrm>
            <a:prstGeom prst="rect">
              <a:avLst/>
            </a:prstGeom>
            <a:solidFill>
              <a:schemeClr val="bg1">
                <a:lumMod val="85000"/>
              </a:schemeClr>
            </a:solidFill>
            <a:ln>
              <a:noFill/>
            </a:ln>
          </p:spPr>
          <p:txBody>
            <a:bodyPr lIns="182854" tIns="45713" rIns="91427" bIns="182854" anchor="ctr"/>
            <a:lstStyle/>
            <a:p>
              <a:pPr defTabSz="907415">
                <a:defRPr/>
              </a:pPr>
              <a:endParaRPr lang="en-US" sz="2400" b="1" kern="0" spc="-131" noProof="1">
                <a:gradFill>
                  <a:gsLst>
                    <a:gs pos="1250">
                      <a:srgbClr val="505050"/>
                    </a:gs>
                    <a:gs pos="100000">
                      <a:srgbClr val="505050"/>
                    </a:gs>
                  </a:gsLst>
                  <a:lin ang="5400000" scaled="0"/>
                </a:gradFill>
                <a:latin typeface="Segoe UI Light" panose="020B0502040204020203"/>
              </a:endParaRPr>
            </a:p>
          </p:txBody>
        </p:sp>
        <p:sp>
          <p:nvSpPr>
            <p:cNvPr id="29" name="TextBox 111">
              <a:extLst>
                <a:ext uri="{FF2B5EF4-FFF2-40B4-BE49-F238E27FC236}">
                  <a16:creationId xmlns="" xmlns:a16="http://schemas.microsoft.com/office/drawing/2014/main" id="{C12E5E9D-1618-4263-B0BA-417B94B28151}"/>
                </a:ext>
              </a:extLst>
            </p:cNvPr>
            <p:cNvSpPr txBox="1"/>
            <p:nvPr/>
          </p:nvSpPr>
          <p:spPr>
            <a:xfrm>
              <a:off x="6671043" y="5025323"/>
              <a:ext cx="5098995" cy="1264241"/>
            </a:xfrm>
            <a:prstGeom prst="rect">
              <a:avLst/>
            </a:prstGeom>
            <a:noFill/>
          </p:spPr>
          <p:txBody>
            <a:bodyPr lIns="0" tIns="0" rIns="274281" bIns="219425" anchor="ctr">
              <a:spAutoFit/>
            </a:bodyPr>
            <a:lstStyle/>
            <a:p>
              <a:pPr algn="ctr" defTabSz="907415">
                <a:lnSpc>
                  <a:spcPct val="150000"/>
                </a:lnSpc>
                <a:defRPr/>
              </a:pPr>
              <a:r>
                <a:rPr lang="zh-CN" altLang="en-US" sz="2400" b="1" kern="0" spc="-31" noProof="1" smtClean="0">
                  <a:solidFill>
                    <a:srgbClr val="000000"/>
                  </a:solidFill>
                  <a:latin typeface="+mn-ea"/>
                  <a:cs typeface="Segoe UI Semilight" panose="020B0402040204020203" pitchFamily="34" charset="0"/>
                </a:rPr>
                <a:t>这是教育工作的根本任务，也是教育现代化的方向目标</a:t>
              </a:r>
              <a:endParaRPr lang="en-US" sz="2400" b="1" kern="0" spc="-31" noProof="1">
                <a:solidFill>
                  <a:srgbClr val="000000"/>
                </a:solidFill>
                <a:latin typeface="+mn-ea"/>
                <a:cs typeface="Segoe UI Semilight" panose="020B0402040204020203" pitchFamily="34" charset="0"/>
              </a:endParaRPr>
            </a:p>
          </p:txBody>
        </p:sp>
        <p:sp>
          <p:nvSpPr>
            <p:cNvPr id="30" name="Freeform 38">
              <a:extLst>
                <a:ext uri="{FF2B5EF4-FFF2-40B4-BE49-F238E27FC236}">
                  <a16:creationId xmlns="" xmlns:a16="http://schemas.microsoft.com/office/drawing/2014/main" id="{5954198D-CB7F-47BF-A37C-A4505518FDBC}"/>
                </a:ext>
              </a:extLst>
            </p:cNvPr>
            <p:cNvSpPr>
              <a:spLocks noChangeArrowheads="1"/>
            </p:cNvSpPr>
            <p:nvPr/>
          </p:nvSpPr>
          <p:spPr bwMode="auto">
            <a:xfrm flipH="1" flipV="1">
              <a:off x="11906038" y="4743873"/>
              <a:ext cx="187162" cy="187266"/>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lIns="91427" tIns="45713" rIns="91427" bIns="45713" anchor="ctr"/>
            <a:lstStyle>
              <a:lvl1pPr defTabSz="908050">
                <a:defRPr>
                  <a:solidFill>
                    <a:schemeClr val="tx1"/>
                  </a:solidFill>
                  <a:latin typeface="Calibri" panose="020F0502020204030204" pitchFamily="34" charset="0"/>
                  <a:ea typeface="宋体" panose="02010600030101010101" pitchFamily="2" charset="-122"/>
                </a:defRPr>
              </a:lvl1pPr>
              <a:lvl2pPr defTabSz="908050">
                <a:defRPr>
                  <a:solidFill>
                    <a:schemeClr val="tx1"/>
                  </a:solidFill>
                  <a:latin typeface="Calibri" panose="020F0502020204030204" pitchFamily="34" charset="0"/>
                  <a:ea typeface="宋体" panose="02010600030101010101" pitchFamily="2" charset="-122"/>
                </a:defRPr>
              </a:lvl2pPr>
              <a:lvl3pPr defTabSz="908050">
                <a:defRPr>
                  <a:solidFill>
                    <a:schemeClr val="tx1"/>
                  </a:solidFill>
                  <a:latin typeface="Calibri" panose="020F0502020204030204" pitchFamily="34" charset="0"/>
                  <a:ea typeface="宋体" panose="02010600030101010101" pitchFamily="2" charset="-122"/>
                </a:defRPr>
              </a:lvl3pPr>
              <a:lvl4pPr defTabSz="908050">
                <a:defRPr>
                  <a:solidFill>
                    <a:schemeClr val="tx1"/>
                  </a:solidFill>
                  <a:latin typeface="Calibri" panose="020F0502020204030204" pitchFamily="34" charset="0"/>
                  <a:ea typeface="宋体" panose="02010600030101010101" pitchFamily="2" charset="-122"/>
                </a:defRPr>
              </a:lvl4pPr>
              <a:lvl5pPr defTabSz="908050">
                <a:defRPr>
                  <a:solidFill>
                    <a:schemeClr val="tx1"/>
                  </a:solidFill>
                  <a:latin typeface="Calibri" panose="020F0502020204030204" pitchFamily="34" charset="0"/>
                  <a:ea typeface="宋体" panose="02010600030101010101" pitchFamily="2" charset="-122"/>
                </a:defRPr>
              </a:lvl5pPr>
              <a:lvl6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2400" b="1">
                <a:solidFill>
                  <a:srgbClr val="505050"/>
                </a:solidFill>
                <a:latin typeface="Segoe UI Light" panose="020B0502040204020203" pitchFamily="34" charset="0"/>
              </a:endParaRPr>
            </a:p>
          </p:txBody>
        </p:sp>
      </p:grpSp>
      <p:sp>
        <p:nvSpPr>
          <p:cNvPr id="31" name="Freeform 38">
            <a:extLst>
              <a:ext uri="{FF2B5EF4-FFF2-40B4-BE49-F238E27FC236}">
                <a16:creationId xmlns="" xmlns:a16="http://schemas.microsoft.com/office/drawing/2014/main" id="{F491A2E3-1B16-44A4-9432-218B2132ADB9}"/>
              </a:ext>
            </a:extLst>
          </p:cNvPr>
          <p:cNvSpPr>
            <a:spLocks noChangeArrowheads="1"/>
          </p:cNvSpPr>
          <p:nvPr/>
        </p:nvSpPr>
        <p:spPr bwMode="auto">
          <a:xfrm>
            <a:off x="371475" y="2228850"/>
            <a:ext cx="223838" cy="225425"/>
          </a:xfrm>
          <a:custGeom>
            <a:avLst/>
            <a:gdLst>
              <a:gd name="T0" fmla="*/ 70 w 70"/>
              <a:gd name="T1" fmla="*/ 69 h 69"/>
              <a:gd name="T2" fmla="*/ 70 w 70"/>
              <a:gd name="T3" fmla="*/ 0 h 69"/>
              <a:gd name="T4" fmla="*/ 0 w 70"/>
              <a:gd name="T5" fmla="*/ 0 h 69"/>
              <a:gd name="T6" fmla="*/ 70 w 70"/>
              <a:gd name="T7" fmla="*/ 69 h 69"/>
            </a:gdLst>
            <a:ahLst/>
            <a:cxnLst>
              <a:cxn ang="0">
                <a:pos x="T0" y="T1"/>
              </a:cxn>
              <a:cxn ang="0">
                <a:pos x="T2" y="T3"/>
              </a:cxn>
              <a:cxn ang="0">
                <a:pos x="T4" y="T5"/>
              </a:cxn>
              <a:cxn ang="0">
                <a:pos x="T6" y="T7"/>
              </a:cxn>
            </a:cxnLst>
            <a:rect l="0" t="0" r="r" b="b"/>
            <a:pathLst>
              <a:path w="70" h="69">
                <a:moveTo>
                  <a:pt x="70" y="69"/>
                </a:moveTo>
                <a:lnTo>
                  <a:pt x="70" y="0"/>
                </a:lnTo>
                <a:lnTo>
                  <a:pt x="0" y="0"/>
                </a:lnTo>
                <a:lnTo>
                  <a:pt x="70" y="69"/>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lIns="75730" tIns="37833" rIns="75730" bIns="37833" anchor="ctr"/>
          <a:lstStyle>
            <a:lvl1pPr defTabSz="908050">
              <a:defRPr>
                <a:solidFill>
                  <a:schemeClr val="tx1"/>
                </a:solidFill>
                <a:latin typeface="Calibri" panose="020F0502020204030204" pitchFamily="34" charset="0"/>
                <a:ea typeface="宋体" panose="02010600030101010101" pitchFamily="2" charset="-122"/>
              </a:defRPr>
            </a:lvl1pPr>
            <a:lvl2pPr defTabSz="908050">
              <a:defRPr>
                <a:solidFill>
                  <a:schemeClr val="tx1"/>
                </a:solidFill>
                <a:latin typeface="Calibri" panose="020F0502020204030204" pitchFamily="34" charset="0"/>
                <a:ea typeface="宋体" panose="02010600030101010101" pitchFamily="2" charset="-122"/>
              </a:defRPr>
            </a:lvl2pPr>
            <a:lvl3pPr defTabSz="908050">
              <a:defRPr>
                <a:solidFill>
                  <a:schemeClr val="tx1"/>
                </a:solidFill>
                <a:latin typeface="Calibri" panose="020F0502020204030204" pitchFamily="34" charset="0"/>
                <a:ea typeface="宋体" panose="02010600030101010101" pitchFamily="2" charset="-122"/>
              </a:defRPr>
            </a:lvl3pPr>
            <a:lvl4pPr defTabSz="908050">
              <a:defRPr>
                <a:solidFill>
                  <a:schemeClr val="tx1"/>
                </a:solidFill>
                <a:latin typeface="Calibri" panose="020F0502020204030204" pitchFamily="34" charset="0"/>
                <a:ea typeface="宋体" panose="02010600030101010101" pitchFamily="2" charset="-122"/>
              </a:defRPr>
            </a:lvl4pPr>
            <a:lvl5pPr defTabSz="908050">
              <a:defRPr>
                <a:solidFill>
                  <a:schemeClr val="tx1"/>
                </a:solidFill>
                <a:latin typeface="Calibri" panose="020F0502020204030204" pitchFamily="34" charset="0"/>
                <a:ea typeface="宋体" panose="02010600030101010101" pitchFamily="2" charset="-122"/>
              </a:defRPr>
            </a:lvl5pPr>
            <a:lvl6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90805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2400" b="1">
              <a:solidFill>
                <a:srgbClr val="505050"/>
              </a:solidFill>
              <a:latin typeface="Segoe UI Light" panose="020B0502040204020203" pitchFamily="34" charset="0"/>
            </a:endParaRPr>
          </a:p>
        </p:txBody>
      </p:sp>
      <p:sp>
        <p:nvSpPr>
          <p:cNvPr id="32" name="下箭头 48">
            <a:extLst>
              <a:ext uri="{FF2B5EF4-FFF2-40B4-BE49-F238E27FC236}">
                <a16:creationId xmlns="" xmlns:a16="http://schemas.microsoft.com/office/drawing/2014/main" id="{B0E397E3-54A4-4331-9FB9-4CCE44799B48}"/>
              </a:ext>
            </a:extLst>
          </p:cNvPr>
          <p:cNvSpPr/>
          <p:nvPr/>
        </p:nvSpPr>
        <p:spPr>
          <a:xfrm>
            <a:off x="8492439" y="4711679"/>
            <a:ext cx="388937" cy="417512"/>
          </a:xfrm>
          <a:prstGeom prst="downArrow">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15"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关键词：社会主义</a:t>
            </a:r>
            <a:endParaRPr lang="zh-CN" altLang="en-US" dirty="0"/>
          </a:p>
        </p:txBody>
      </p:sp>
    </p:spTree>
    <p:extLst>
      <p:ext uri="{BB962C8B-B14F-4D97-AF65-F5344CB8AC3E}">
        <p14:creationId xmlns="" xmlns:p14="http://schemas.microsoft.com/office/powerpoint/2010/main" val="3430128160"/>
      </p:ext>
    </p:extLst>
  </p:cSld>
  <p:clrMapOvr>
    <a:masterClrMapping/>
  </p:clrMapOvr>
  <mc:AlternateContent xmlns:mc="http://schemas.openxmlformats.org/markup-compatibility/2006">
    <mc:Choice xmlns=""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指出教育发展</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重点着力点</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第八部分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892215426"/>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descr="5975aca993264"/>
          <p:cNvPicPr>
            <a:picLocks noChangeAspect="1"/>
          </p:cNvPicPr>
          <p:nvPr/>
        </p:nvPicPr>
        <p:blipFill>
          <a:blip r:embed="rId3" cstate="print"/>
          <a:stretch>
            <a:fillRect/>
          </a:stretch>
        </p:blipFill>
        <p:spPr>
          <a:xfrm>
            <a:off x="10942320" y="5558144"/>
            <a:ext cx="1189599" cy="970361"/>
          </a:xfrm>
          <a:prstGeom prst="rect">
            <a:avLst/>
          </a:prstGeom>
        </p:spPr>
      </p:pic>
      <p:pic>
        <p:nvPicPr>
          <p:cNvPr id="8" name="图片 7"/>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11"/>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a:extLst>
              <a:ext uri="{FF2B5EF4-FFF2-40B4-BE49-F238E27FC236}">
                <a16:creationId xmlns="" xmlns:a16="http://schemas.microsoft.com/office/drawing/2014/main" id="{04FE6F17-F6B3-402F-BE92-B17138CF85B3}"/>
              </a:ext>
            </a:extLst>
          </p:cNvPr>
          <p:cNvSpPr/>
          <p:nvPr/>
        </p:nvSpPr>
        <p:spPr>
          <a:xfrm rot="16200000">
            <a:off x="9155446" y="4677565"/>
            <a:ext cx="1821180" cy="1821180"/>
          </a:xfrm>
          <a:prstGeom prst="rtTriangle">
            <a:avLst/>
          </a:prstGeom>
          <a:solidFill>
            <a:srgbClr val="CB0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a:extLst>
              <a:ext uri="{FF2B5EF4-FFF2-40B4-BE49-F238E27FC236}">
                <a16:creationId xmlns="" xmlns:a16="http://schemas.microsoft.com/office/drawing/2014/main" id="{3C0E2E32-3E2F-4309-BBF6-FE19B99D031D}"/>
              </a:ext>
            </a:extLst>
          </p:cNvPr>
          <p:cNvSpPr/>
          <p:nvPr/>
        </p:nvSpPr>
        <p:spPr>
          <a:xfrm rot="5400000">
            <a:off x="1213092" y="1391601"/>
            <a:ext cx="990600" cy="990600"/>
          </a:xfrm>
          <a:prstGeom prst="rtTriangle">
            <a:avLst/>
          </a:prstGeom>
          <a:solidFill>
            <a:srgbClr val="CB0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68D45C6E-A275-4522-AECB-26B2ACED3DE9}"/>
              </a:ext>
            </a:extLst>
          </p:cNvPr>
          <p:cNvSpPr/>
          <p:nvPr/>
        </p:nvSpPr>
        <p:spPr>
          <a:xfrm>
            <a:off x="1199024" y="1385725"/>
            <a:ext cx="9840036" cy="5090160"/>
          </a:xfrm>
          <a:prstGeom prst="rect">
            <a:avLst/>
          </a:prstGeom>
          <a:noFill/>
          <a:ln w="38100">
            <a:solidFill>
              <a:srgbClr val="CB0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 xmlns:a16="http://schemas.microsoft.com/office/drawing/2014/main" id="{12426F2E-E521-4CE4-ADC0-0978F289F4C4}"/>
              </a:ext>
            </a:extLst>
          </p:cNvPr>
          <p:cNvGrpSpPr/>
          <p:nvPr/>
        </p:nvGrpSpPr>
        <p:grpSpPr>
          <a:xfrm>
            <a:off x="625610" y="2186351"/>
            <a:ext cx="1783080" cy="3488908"/>
            <a:chOff x="518160" y="2217946"/>
            <a:chExt cx="1783080" cy="348890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18" name="矩形 17">
              <a:extLst>
                <a:ext uri="{FF2B5EF4-FFF2-40B4-BE49-F238E27FC236}">
                  <a16:creationId xmlns="" xmlns:a16="http://schemas.microsoft.com/office/drawing/2014/main" id="{6CE6CCA0-DE67-4E74-9452-991E09BF2874}"/>
                </a:ext>
              </a:extLst>
            </p:cNvPr>
            <p:cNvSpPr/>
            <p:nvPr/>
          </p:nvSpPr>
          <p:spPr>
            <a:xfrm>
              <a:off x="518160" y="2217946"/>
              <a:ext cx="1783080" cy="3488908"/>
            </a:xfrm>
            <a:prstGeom prst="rect">
              <a:avLst/>
            </a:prstGeom>
            <a:grp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 xmlns:a16="http://schemas.microsoft.com/office/drawing/2014/main" id="{105F46E2-FF81-4087-A94B-28B9EB1FA5D5}"/>
                </a:ext>
              </a:extLst>
            </p:cNvPr>
            <p:cNvGrpSpPr/>
            <p:nvPr/>
          </p:nvGrpSpPr>
          <p:grpSpPr>
            <a:xfrm>
              <a:off x="624073" y="2685327"/>
              <a:ext cx="1589649" cy="2844521"/>
              <a:chOff x="564073" y="2685327"/>
              <a:chExt cx="1589649" cy="2844521"/>
            </a:xfrm>
            <a:grpFill/>
          </p:grpSpPr>
          <p:sp>
            <p:nvSpPr>
              <p:cNvPr id="20" name="文本框 8">
                <a:extLst>
                  <a:ext uri="{FF2B5EF4-FFF2-40B4-BE49-F238E27FC236}">
                    <a16:creationId xmlns="" xmlns:a16="http://schemas.microsoft.com/office/drawing/2014/main" id="{538CB607-4459-4A9C-B078-D9FA7C046BCC}"/>
                  </a:ext>
                </a:extLst>
              </p:cNvPr>
              <p:cNvSpPr txBox="1"/>
              <p:nvPr/>
            </p:nvSpPr>
            <p:spPr>
              <a:xfrm>
                <a:off x="1038893" y="2685327"/>
                <a:ext cx="688694" cy="523220"/>
              </a:xfrm>
              <a:prstGeom prst="rect">
                <a:avLst/>
              </a:prstGeom>
              <a:grp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01</a:t>
                </a:r>
                <a:endParaRPr lang="zh-CN" altLang="en-US" sz="2800" b="1" dirty="0">
                  <a:latin typeface="微软雅黑" panose="020B0503020204020204" pitchFamily="34" charset="-122"/>
                  <a:ea typeface="微软雅黑" panose="020B0503020204020204" pitchFamily="34" charset="-122"/>
                </a:endParaRPr>
              </a:p>
            </p:txBody>
          </p:sp>
          <p:sp>
            <p:nvSpPr>
              <p:cNvPr id="21" name="文本框 9">
                <a:extLst>
                  <a:ext uri="{FF2B5EF4-FFF2-40B4-BE49-F238E27FC236}">
                    <a16:creationId xmlns="" xmlns:a16="http://schemas.microsoft.com/office/drawing/2014/main" id="{C345F38D-E838-46D8-9C2A-1700D59FD3AA}"/>
                  </a:ext>
                </a:extLst>
              </p:cNvPr>
              <p:cNvSpPr txBox="1"/>
              <p:nvPr/>
            </p:nvSpPr>
            <p:spPr>
              <a:xfrm>
                <a:off x="564073" y="3236913"/>
                <a:ext cx="1589649" cy="2292935"/>
              </a:xfrm>
              <a:prstGeom prst="rect">
                <a:avLst/>
              </a:prstGeom>
              <a:grpFill/>
            </p:spPr>
            <p:txBody>
              <a:bodyPr wrap="square" rtlCol="0">
                <a:spAutoFit/>
              </a:bodyPr>
              <a:lstStyle/>
              <a:p>
                <a:pPr algn="ctr"/>
                <a:r>
                  <a:rPr lang="zh-CN" altLang="en-US" sz="1300" dirty="0" smtClean="0">
                    <a:latin typeface="微软雅黑" panose="020B0503020204020204" pitchFamily="34" charset="-122"/>
                    <a:ea typeface="微软雅黑" panose="020B0503020204020204" pitchFamily="34" charset="-122"/>
                  </a:rPr>
                  <a:t>在坚定理想信念上下功夫，教育引导学生树立共产主义远大理想和中国特色社会主义共同理想，增强学生的中国特色社会主义道路自信、理论自信、制度自信、文化自信，立志肩负起民族复兴的时代重任。</a:t>
                </a:r>
                <a:endParaRPr lang="zh-CN" altLang="en-US" sz="1300" dirty="0">
                  <a:latin typeface="微软雅黑" panose="020B0503020204020204" pitchFamily="34" charset="-122"/>
                  <a:ea typeface="微软雅黑" panose="020B0503020204020204" pitchFamily="34" charset="-122"/>
                </a:endParaRPr>
              </a:p>
            </p:txBody>
          </p:sp>
        </p:grpSp>
      </p:grpSp>
      <p:grpSp>
        <p:nvGrpSpPr>
          <p:cNvPr id="22" name="组合 21">
            <a:extLst>
              <a:ext uri="{FF2B5EF4-FFF2-40B4-BE49-F238E27FC236}">
                <a16:creationId xmlns="" xmlns:a16="http://schemas.microsoft.com/office/drawing/2014/main" id="{7358782A-80EF-42B2-B8AE-212E69C37BE6}"/>
              </a:ext>
            </a:extLst>
          </p:cNvPr>
          <p:cNvGrpSpPr/>
          <p:nvPr/>
        </p:nvGrpSpPr>
        <p:grpSpPr>
          <a:xfrm>
            <a:off x="2532652" y="2194497"/>
            <a:ext cx="1783080" cy="3488908"/>
            <a:chOff x="2861310" y="2226092"/>
            <a:chExt cx="1783080" cy="3488908"/>
          </a:xfrm>
        </p:grpSpPr>
        <p:sp>
          <p:nvSpPr>
            <p:cNvPr id="23" name="矩形 22">
              <a:extLst>
                <a:ext uri="{FF2B5EF4-FFF2-40B4-BE49-F238E27FC236}">
                  <a16:creationId xmlns="" xmlns:a16="http://schemas.microsoft.com/office/drawing/2014/main" id="{5AAE2773-35F8-4C2C-A32A-056D8219D296}"/>
                </a:ext>
              </a:extLst>
            </p:cNvPr>
            <p:cNvSpPr/>
            <p:nvPr/>
          </p:nvSpPr>
          <p:spPr>
            <a:xfrm>
              <a:off x="2861310" y="2226092"/>
              <a:ext cx="1783080" cy="3488908"/>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 xmlns:a16="http://schemas.microsoft.com/office/drawing/2014/main" id="{134A024C-BEF5-43D6-92C9-004B20304C8F}"/>
                </a:ext>
              </a:extLst>
            </p:cNvPr>
            <p:cNvGrpSpPr/>
            <p:nvPr/>
          </p:nvGrpSpPr>
          <p:grpSpPr>
            <a:xfrm>
              <a:off x="2959315" y="2685327"/>
              <a:ext cx="1533377" cy="2826491"/>
              <a:chOff x="525685" y="2685327"/>
              <a:chExt cx="1533377" cy="2826491"/>
            </a:xfrm>
          </p:grpSpPr>
          <p:sp>
            <p:nvSpPr>
              <p:cNvPr id="25" name="文本框 13">
                <a:extLst>
                  <a:ext uri="{FF2B5EF4-FFF2-40B4-BE49-F238E27FC236}">
                    <a16:creationId xmlns="" xmlns:a16="http://schemas.microsoft.com/office/drawing/2014/main" id="{62372446-9A38-4942-BAD4-C83001870057}"/>
                  </a:ext>
                </a:extLst>
              </p:cNvPr>
              <p:cNvSpPr txBox="1"/>
              <p:nvPr/>
            </p:nvSpPr>
            <p:spPr>
              <a:xfrm>
                <a:off x="1038893" y="2685327"/>
                <a:ext cx="688694"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02</a:t>
                </a:r>
                <a:endParaRPr lang="zh-CN" altLang="en-US" sz="2800" b="1" dirty="0">
                  <a:latin typeface="微软雅黑" panose="020B0503020204020204" pitchFamily="34" charset="-122"/>
                  <a:ea typeface="微软雅黑" panose="020B0503020204020204" pitchFamily="34" charset="-122"/>
                </a:endParaRPr>
              </a:p>
            </p:txBody>
          </p:sp>
          <p:sp>
            <p:nvSpPr>
              <p:cNvPr id="26" name="文本框 14">
                <a:extLst>
                  <a:ext uri="{FF2B5EF4-FFF2-40B4-BE49-F238E27FC236}">
                    <a16:creationId xmlns="" xmlns:a16="http://schemas.microsoft.com/office/drawing/2014/main" id="{FD2D892D-85C5-4A27-8C66-010B3C4F78A9}"/>
                  </a:ext>
                </a:extLst>
              </p:cNvPr>
              <p:cNvSpPr txBox="1"/>
              <p:nvPr/>
            </p:nvSpPr>
            <p:spPr>
              <a:xfrm>
                <a:off x="525685" y="3265049"/>
                <a:ext cx="1533377" cy="2246769"/>
              </a:xfrm>
              <a:prstGeom prst="rect">
                <a:avLst/>
              </a:prstGeom>
              <a:no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在厚植爱国主义情怀上下功夫，让爱国主义精神在学生心中牢牢扎根，教育引导学生热爱和拥护中国共产党，立志听党话、跟党走，立志扎根人民、奉献国家。</a:t>
                </a:r>
                <a:endParaRPr lang="zh-CN" altLang="en-US" sz="1400" dirty="0">
                  <a:latin typeface="微软雅黑" panose="020B0503020204020204" pitchFamily="34" charset="-122"/>
                  <a:ea typeface="微软雅黑" panose="020B0503020204020204" pitchFamily="34" charset="-122"/>
                </a:endParaRPr>
              </a:p>
            </p:txBody>
          </p:sp>
        </p:grpSp>
      </p:grpSp>
      <p:grpSp>
        <p:nvGrpSpPr>
          <p:cNvPr id="27" name="组合 26">
            <a:extLst>
              <a:ext uri="{FF2B5EF4-FFF2-40B4-BE49-F238E27FC236}">
                <a16:creationId xmlns="" xmlns:a16="http://schemas.microsoft.com/office/drawing/2014/main" id="{B251F8C7-BE1D-4940-885C-F04F43504CDE}"/>
              </a:ext>
            </a:extLst>
          </p:cNvPr>
          <p:cNvGrpSpPr/>
          <p:nvPr/>
        </p:nvGrpSpPr>
        <p:grpSpPr>
          <a:xfrm>
            <a:off x="4411558" y="2194497"/>
            <a:ext cx="1783080" cy="3488908"/>
            <a:chOff x="5063780" y="2226092"/>
            <a:chExt cx="1783080" cy="348890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28" name="矩形 27">
              <a:extLst>
                <a:ext uri="{FF2B5EF4-FFF2-40B4-BE49-F238E27FC236}">
                  <a16:creationId xmlns="" xmlns:a16="http://schemas.microsoft.com/office/drawing/2014/main" id="{BCFA71E5-8EEF-44A3-9384-F741E83C0BEB}"/>
                </a:ext>
              </a:extLst>
            </p:cNvPr>
            <p:cNvSpPr/>
            <p:nvPr/>
          </p:nvSpPr>
          <p:spPr>
            <a:xfrm>
              <a:off x="5063780" y="2226092"/>
              <a:ext cx="1783080" cy="3488908"/>
            </a:xfrm>
            <a:prstGeom prst="rect">
              <a:avLst/>
            </a:prstGeom>
            <a:grp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a:extLst>
                <a:ext uri="{FF2B5EF4-FFF2-40B4-BE49-F238E27FC236}">
                  <a16:creationId xmlns="" xmlns:a16="http://schemas.microsoft.com/office/drawing/2014/main" id="{73F184A4-99D1-4FB2-AAF0-961F84DFEBF1}"/>
                </a:ext>
              </a:extLst>
            </p:cNvPr>
            <p:cNvGrpSpPr/>
            <p:nvPr/>
          </p:nvGrpSpPr>
          <p:grpSpPr>
            <a:xfrm>
              <a:off x="5224220" y="2685327"/>
              <a:ext cx="1520440" cy="2859910"/>
              <a:chOff x="447440" y="2685327"/>
              <a:chExt cx="1520440" cy="2859910"/>
            </a:xfrm>
            <a:grpFill/>
          </p:grpSpPr>
          <p:sp>
            <p:nvSpPr>
              <p:cNvPr id="30" name="文本框 18">
                <a:extLst>
                  <a:ext uri="{FF2B5EF4-FFF2-40B4-BE49-F238E27FC236}">
                    <a16:creationId xmlns="" xmlns:a16="http://schemas.microsoft.com/office/drawing/2014/main" id="{F61DF163-6122-40B8-8ED1-A360CA302179}"/>
                  </a:ext>
                </a:extLst>
              </p:cNvPr>
              <p:cNvSpPr txBox="1"/>
              <p:nvPr/>
            </p:nvSpPr>
            <p:spPr>
              <a:xfrm>
                <a:off x="1038893" y="2685327"/>
                <a:ext cx="688694" cy="523220"/>
              </a:xfrm>
              <a:prstGeom prst="rect">
                <a:avLst/>
              </a:prstGeom>
              <a:grp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03</a:t>
                </a:r>
                <a:endParaRPr lang="zh-CN" altLang="en-US" sz="2800" b="1" dirty="0">
                  <a:latin typeface="微软雅黑" panose="020B0503020204020204" pitchFamily="34" charset="-122"/>
                  <a:ea typeface="微软雅黑" panose="020B0503020204020204" pitchFamily="34" charset="-122"/>
                </a:endParaRPr>
              </a:p>
            </p:txBody>
          </p:sp>
          <p:sp>
            <p:nvSpPr>
              <p:cNvPr id="31" name="文本框 19">
                <a:extLst>
                  <a:ext uri="{FF2B5EF4-FFF2-40B4-BE49-F238E27FC236}">
                    <a16:creationId xmlns="" xmlns:a16="http://schemas.microsoft.com/office/drawing/2014/main" id="{A33C62E5-2A80-4EDF-9FEF-AA2AC033818A}"/>
                  </a:ext>
                </a:extLst>
              </p:cNvPr>
              <p:cNvSpPr txBox="1"/>
              <p:nvPr/>
            </p:nvSpPr>
            <p:spPr>
              <a:xfrm>
                <a:off x="447440" y="3236913"/>
                <a:ext cx="1520440" cy="2308324"/>
              </a:xfrm>
              <a:prstGeom prst="rect">
                <a:avLst/>
              </a:prstGeom>
              <a:grpFill/>
            </p:spPr>
            <p:txBody>
              <a:bodyPr wrap="square" rtlCol="0">
                <a:spAutoFit/>
              </a:bodyPr>
              <a:lstStyle/>
              <a:p>
                <a:pPr algn="ctr"/>
                <a:r>
                  <a:rPr lang="zh-CN" altLang="en-US" sz="1600" dirty="0" smtClean="0">
                    <a:latin typeface="微软雅黑" panose="020B0503020204020204" pitchFamily="34" charset="-122"/>
                    <a:ea typeface="微软雅黑" panose="020B0503020204020204" pitchFamily="34" charset="-122"/>
                  </a:rPr>
                  <a:t>在加强品德修养上下功夫，教育引导学生培育和践行社会主义核心价值观，踏踏实实修好品德，成为有大爱大德大情怀的人。</a:t>
                </a:r>
                <a:endParaRPr lang="zh-CN" altLang="en-US" sz="1600" dirty="0">
                  <a:latin typeface="微软雅黑" panose="020B0503020204020204" pitchFamily="34" charset="-122"/>
                  <a:ea typeface="微软雅黑" panose="020B0503020204020204" pitchFamily="34" charset="-122"/>
                </a:endParaRPr>
              </a:p>
            </p:txBody>
          </p:sp>
        </p:grpSp>
      </p:grpSp>
      <p:grpSp>
        <p:nvGrpSpPr>
          <p:cNvPr id="32" name="组合 31">
            <a:extLst>
              <a:ext uri="{FF2B5EF4-FFF2-40B4-BE49-F238E27FC236}">
                <a16:creationId xmlns="" xmlns:a16="http://schemas.microsoft.com/office/drawing/2014/main" id="{907CD660-CF8F-44AB-98DA-195C966EAE7C}"/>
              </a:ext>
            </a:extLst>
          </p:cNvPr>
          <p:cNvGrpSpPr/>
          <p:nvPr/>
        </p:nvGrpSpPr>
        <p:grpSpPr>
          <a:xfrm>
            <a:off x="6304532" y="2194497"/>
            <a:ext cx="1783080" cy="3488908"/>
            <a:chOff x="7547610" y="2226092"/>
            <a:chExt cx="1783080" cy="348890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33" name="矩形 32">
              <a:extLst>
                <a:ext uri="{FF2B5EF4-FFF2-40B4-BE49-F238E27FC236}">
                  <a16:creationId xmlns="" xmlns:a16="http://schemas.microsoft.com/office/drawing/2014/main" id="{F486DB0D-5D8C-45CB-9C78-202D1769B6ED}"/>
                </a:ext>
              </a:extLst>
            </p:cNvPr>
            <p:cNvSpPr/>
            <p:nvPr/>
          </p:nvSpPr>
          <p:spPr>
            <a:xfrm>
              <a:off x="7547610" y="2226092"/>
              <a:ext cx="1783080" cy="3488908"/>
            </a:xfrm>
            <a:prstGeom prst="rect">
              <a:avLst/>
            </a:prstGeom>
            <a:grp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 xmlns:a16="http://schemas.microsoft.com/office/drawing/2014/main" id="{3E378B56-9759-42B4-B693-8A2919569B77}"/>
                </a:ext>
              </a:extLst>
            </p:cNvPr>
            <p:cNvGrpSpPr/>
            <p:nvPr/>
          </p:nvGrpSpPr>
          <p:grpSpPr>
            <a:xfrm>
              <a:off x="7686079" y="2685327"/>
              <a:ext cx="1505243" cy="2952243"/>
              <a:chOff x="566149" y="2685327"/>
              <a:chExt cx="1505243" cy="2952243"/>
            </a:xfrm>
            <a:grpFill/>
          </p:grpSpPr>
          <p:sp>
            <p:nvSpPr>
              <p:cNvPr id="35" name="文本框 23">
                <a:extLst>
                  <a:ext uri="{FF2B5EF4-FFF2-40B4-BE49-F238E27FC236}">
                    <a16:creationId xmlns="" xmlns:a16="http://schemas.microsoft.com/office/drawing/2014/main" id="{1F590A80-D959-45EF-9F02-7CC1F08C8F9B}"/>
                  </a:ext>
                </a:extLst>
              </p:cNvPr>
              <p:cNvSpPr txBox="1"/>
              <p:nvPr/>
            </p:nvSpPr>
            <p:spPr>
              <a:xfrm>
                <a:off x="1038893" y="2685327"/>
                <a:ext cx="688694" cy="523220"/>
              </a:xfrm>
              <a:prstGeom prst="rect">
                <a:avLst/>
              </a:prstGeom>
              <a:grp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04</a:t>
                </a:r>
                <a:endParaRPr lang="zh-CN" altLang="en-US" sz="2800" b="1" dirty="0">
                  <a:latin typeface="微软雅黑" panose="020B0503020204020204" pitchFamily="34" charset="-122"/>
                  <a:ea typeface="微软雅黑" panose="020B0503020204020204" pitchFamily="34" charset="-122"/>
                </a:endParaRPr>
              </a:p>
            </p:txBody>
          </p:sp>
          <p:sp>
            <p:nvSpPr>
              <p:cNvPr id="36" name="文本框 24">
                <a:extLst>
                  <a:ext uri="{FF2B5EF4-FFF2-40B4-BE49-F238E27FC236}">
                    <a16:creationId xmlns="" xmlns:a16="http://schemas.microsoft.com/office/drawing/2014/main" id="{7EA50725-6B36-4FE5-A4BC-A2C06ED22C53}"/>
                  </a:ext>
                </a:extLst>
              </p:cNvPr>
              <p:cNvSpPr txBox="1"/>
              <p:nvPr/>
            </p:nvSpPr>
            <p:spPr>
              <a:xfrm>
                <a:off x="566149" y="3236913"/>
                <a:ext cx="1505243" cy="2400657"/>
              </a:xfrm>
              <a:prstGeom prst="rect">
                <a:avLst/>
              </a:prstGeom>
              <a:grpFill/>
            </p:spPr>
            <p:txBody>
              <a:bodyPr wrap="square" rtlCol="0">
                <a:spAutoFit/>
              </a:bodyPr>
              <a:lstStyle/>
              <a:p>
                <a:pPr algn="ctr"/>
                <a:r>
                  <a:rPr lang="zh-CN" altLang="en-US" sz="1500" dirty="0" smtClean="0">
                    <a:latin typeface="微软雅黑" panose="020B0503020204020204" pitchFamily="34" charset="-122"/>
                    <a:ea typeface="微软雅黑" panose="020B0503020204020204" pitchFamily="34" charset="-122"/>
                  </a:rPr>
                  <a:t>在增长知识见识上下功夫，教育引导学生珍惜学习时光，心无旁骛求知问学，增长见识，丰富学识，沿着求真理、悟道理、明事理的方向前进。</a:t>
                </a:r>
                <a:endParaRPr lang="zh-CN" altLang="en-US" sz="1500" dirty="0">
                  <a:latin typeface="微软雅黑" panose="020B0503020204020204" pitchFamily="34" charset="-122"/>
                  <a:ea typeface="微软雅黑" panose="020B0503020204020204" pitchFamily="34" charset="-122"/>
                </a:endParaRPr>
              </a:p>
            </p:txBody>
          </p:sp>
        </p:grpSp>
      </p:grpSp>
      <p:grpSp>
        <p:nvGrpSpPr>
          <p:cNvPr id="37" name="组合 36">
            <a:extLst>
              <a:ext uri="{FF2B5EF4-FFF2-40B4-BE49-F238E27FC236}">
                <a16:creationId xmlns="" xmlns:a16="http://schemas.microsoft.com/office/drawing/2014/main" id="{4C4D9976-4BBF-48F6-AB04-6D08FF7D0256}"/>
              </a:ext>
            </a:extLst>
          </p:cNvPr>
          <p:cNvGrpSpPr/>
          <p:nvPr/>
        </p:nvGrpSpPr>
        <p:grpSpPr>
          <a:xfrm>
            <a:off x="8169370" y="2194497"/>
            <a:ext cx="1783080" cy="3488908"/>
            <a:chOff x="9890760" y="2226092"/>
            <a:chExt cx="1783080" cy="348890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38" name="矩形 37">
              <a:extLst>
                <a:ext uri="{FF2B5EF4-FFF2-40B4-BE49-F238E27FC236}">
                  <a16:creationId xmlns="" xmlns:a16="http://schemas.microsoft.com/office/drawing/2014/main" id="{8B12657D-4C2C-4843-ACF0-6F40AF335F8F}"/>
                </a:ext>
              </a:extLst>
            </p:cNvPr>
            <p:cNvSpPr/>
            <p:nvPr/>
          </p:nvSpPr>
          <p:spPr>
            <a:xfrm>
              <a:off x="9890760" y="2226092"/>
              <a:ext cx="1783080" cy="3488908"/>
            </a:xfrm>
            <a:prstGeom prst="rect">
              <a:avLst/>
            </a:prstGeom>
            <a:grp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a:extLst>
                <a:ext uri="{FF2B5EF4-FFF2-40B4-BE49-F238E27FC236}">
                  <a16:creationId xmlns="" xmlns:a16="http://schemas.microsoft.com/office/drawing/2014/main" id="{A199148A-3F6E-4E60-89AB-84790B29E052}"/>
                </a:ext>
              </a:extLst>
            </p:cNvPr>
            <p:cNvGrpSpPr/>
            <p:nvPr/>
          </p:nvGrpSpPr>
          <p:grpSpPr>
            <a:xfrm>
              <a:off x="10021327" y="2685327"/>
              <a:ext cx="1477108" cy="3013799"/>
              <a:chOff x="558247" y="2685327"/>
              <a:chExt cx="1477108" cy="3013799"/>
            </a:xfrm>
            <a:grpFill/>
          </p:grpSpPr>
          <p:sp>
            <p:nvSpPr>
              <p:cNvPr id="40" name="文本框 28">
                <a:extLst>
                  <a:ext uri="{FF2B5EF4-FFF2-40B4-BE49-F238E27FC236}">
                    <a16:creationId xmlns="" xmlns:a16="http://schemas.microsoft.com/office/drawing/2014/main" id="{C1FF5475-C549-41FC-B67D-B9D66C74407C}"/>
                  </a:ext>
                </a:extLst>
              </p:cNvPr>
              <p:cNvSpPr txBox="1"/>
              <p:nvPr/>
            </p:nvSpPr>
            <p:spPr>
              <a:xfrm>
                <a:off x="1038893" y="2685327"/>
                <a:ext cx="688694" cy="523220"/>
              </a:xfrm>
              <a:prstGeom prst="rect">
                <a:avLst/>
              </a:prstGeom>
              <a:grp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05</a:t>
                </a:r>
                <a:endParaRPr lang="zh-CN" altLang="en-US" sz="2800" b="1" dirty="0">
                  <a:latin typeface="微软雅黑" panose="020B0503020204020204" pitchFamily="34" charset="-122"/>
                  <a:ea typeface="微软雅黑" panose="020B0503020204020204" pitchFamily="34" charset="-122"/>
                </a:endParaRPr>
              </a:p>
            </p:txBody>
          </p:sp>
          <p:sp>
            <p:nvSpPr>
              <p:cNvPr id="41" name="文本框 29">
                <a:extLst>
                  <a:ext uri="{FF2B5EF4-FFF2-40B4-BE49-F238E27FC236}">
                    <a16:creationId xmlns="" xmlns:a16="http://schemas.microsoft.com/office/drawing/2014/main" id="{7A8607CD-3E77-40CD-80FF-F6CE4E710643}"/>
                  </a:ext>
                </a:extLst>
              </p:cNvPr>
              <p:cNvSpPr txBox="1"/>
              <p:nvPr/>
            </p:nvSpPr>
            <p:spPr>
              <a:xfrm>
                <a:off x="558247" y="3236913"/>
                <a:ext cx="1477108" cy="2462213"/>
              </a:xfrm>
              <a:prstGeom prst="rect">
                <a:avLst/>
              </a:prstGeom>
              <a:grpFill/>
            </p:spPr>
            <p:txBody>
              <a:bodyPr wrap="square" rtlCol="0">
                <a:spAutoFit/>
              </a:bodyPr>
              <a:lstStyle/>
              <a:p>
                <a:pPr algn="ctr"/>
                <a:r>
                  <a:rPr lang="zh-CN" altLang="en-US" sz="1400" dirty="0" smtClean="0">
                    <a:latin typeface="微软雅黑" panose="020B0503020204020204" pitchFamily="34" charset="-122"/>
                    <a:ea typeface="微软雅黑" panose="020B0503020204020204" pitchFamily="34" charset="-122"/>
                  </a:rPr>
                  <a:t>在培养奋斗精神上下功夫，教育引导学生树立高远志向，历练敢于担当、不懈奋斗的精神，具有勇于奋斗的精神状态、乐观向上的人生态度，做到刚健有为、自强不息。</a:t>
                </a:r>
                <a:endParaRPr lang="zh-CN" altLang="en-US" sz="1400" dirty="0">
                  <a:latin typeface="微软雅黑" panose="020B0503020204020204" pitchFamily="34" charset="-122"/>
                  <a:ea typeface="微软雅黑" panose="020B0503020204020204" pitchFamily="34" charset="-122"/>
                </a:endParaRPr>
              </a:p>
            </p:txBody>
          </p:sp>
        </p:grpSp>
      </p:grpSp>
      <p:grpSp>
        <p:nvGrpSpPr>
          <p:cNvPr id="42" name="组合 41">
            <a:extLst>
              <a:ext uri="{FF2B5EF4-FFF2-40B4-BE49-F238E27FC236}">
                <a16:creationId xmlns="" xmlns:a16="http://schemas.microsoft.com/office/drawing/2014/main" id="{4C4D9976-4BBF-48F6-AB04-6D08FF7D0256}"/>
              </a:ext>
            </a:extLst>
          </p:cNvPr>
          <p:cNvGrpSpPr/>
          <p:nvPr/>
        </p:nvGrpSpPr>
        <p:grpSpPr>
          <a:xfrm>
            <a:off x="9953658" y="2192149"/>
            <a:ext cx="1783080" cy="3488908"/>
            <a:chOff x="9975168" y="2226092"/>
            <a:chExt cx="1783080" cy="3488908"/>
          </a:xfrm>
          <a:gradFill>
            <a:gsLst>
              <a:gs pos="0">
                <a:srgbClr val="FBEAC7"/>
              </a:gs>
              <a:gs pos="17999">
                <a:srgbClr val="FEE7F2"/>
              </a:gs>
              <a:gs pos="36000">
                <a:srgbClr val="FAC77D"/>
              </a:gs>
              <a:gs pos="61000">
                <a:srgbClr val="FBA97D"/>
              </a:gs>
              <a:gs pos="82001">
                <a:srgbClr val="FBD49C"/>
              </a:gs>
              <a:gs pos="100000">
                <a:srgbClr val="FEE7F2"/>
              </a:gs>
            </a:gsLst>
            <a:lin ang="5400000" scaled="0"/>
          </a:gradFill>
        </p:grpSpPr>
        <p:sp>
          <p:nvSpPr>
            <p:cNvPr id="43" name="矩形 42">
              <a:extLst>
                <a:ext uri="{FF2B5EF4-FFF2-40B4-BE49-F238E27FC236}">
                  <a16:creationId xmlns="" xmlns:a16="http://schemas.microsoft.com/office/drawing/2014/main" id="{8B12657D-4C2C-4843-ACF0-6F40AF335F8F}"/>
                </a:ext>
              </a:extLst>
            </p:cNvPr>
            <p:cNvSpPr/>
            <p:nvPr/>
          </p:nvSpPr>
          <p:spPr>
            <a:xfrm>
              <a:off x="9975168" y="2226092"/>
              <a:ext cx="1783080" cy="3488908"/>
            </a:xfrm>
            <a:prstGeom prst="rect">
              <a:avLst/>
            </a:prstGeom>
            <a:grpFill/>
            <a:ln>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38">
              <a:extLst>
                <a:ext uri="{FF2B5EF4-FFF2-40B4-BE49-F238E27FC236}">
                  <a16:creationId xmlns="" xmlns:a16="http://schemas.microsoft.com/office/drawing/2014/main" id="{A199148A-3F6E-4E60-89AB-84790B29E052}"/>
                </a:ext>
              </a:extLst>
            </p:cNvPr>
            <p:cNvGrpSpPr/>
            <p:nvPr/>
          </p:nvGrpSpPr>
          <p:grpSpPr>
            <a:xfrm>
              <a:off x="10133640" y="2685327"/>
              <a:ext cx="1297320" cy="2574986"/>
              <a:chOff x="670560" y="2685327"/>
              <a:chExt cx="1297320" cy="2574986"/>
            </a:xfrm>
            <a:grpFill/>
          </p:grpSpPr>
          <p:sp>
            <p:nvSpPr>
              <p:cNvPr id="45" name="文本框 28">
                <a:extLst>
                  <a:ext uri="{FF2B5EF4-FFF2-40B4-BE49-F238E27FC236}">
                    <a16:creationId xmlns="" xmlns:a16="http://schemas.microsoft.com/office/drawing/2014/main" id="{C1FF5475-C549-41FC-B67D-B9D66C74407C}"/>
                  </a:ext>
                </a:extLst>
              </p:cNvPr>
              <p:cNvSpPr txBox="1"/>
              <p:nvPr/>
            </p:nvSpPr>
            <p:spPr>
              <a:xfrm>
                <a:off x="1038893" y="2685327"/>
                <a:ext cx="688694" cy="523220"/>
              </a:xfrm>
              <a:prstGeom prst="rect">
                <a:avLst/>
              </a:prstGeom>
              <a:grpFill/>
            </p:spPr>
            <p:txBody>
              <a:bodyPr wrap="square" rtlCol="0">
                <a:spAutoFit/>
              </a:bodyPr>
              <a:lstStyle/>
              <a:p>
                <a:r>
                  <a:rPr lang="en-US" altLang="zh-CN" sz="2800" b="1" dirty="0" smtClean="0">
                    <a:latin typeface="微软雅黑" panose="020B0503020204020204" pitchFamily="34" charset="-122"/>
                    <a:ea typeface="微软雅黑" panose="020B0503020204020204" pitchFamily="34" charset="-122"/>
                  </a:rPr>
                  <a:t>06</a:t>
                </a:r>
                <a:endParaRPr lang="zh-CN" altLang="en-US" sz="2800" b="1" dirty="0">
                  <a:latin typeface="微软雅黑" panose="020B0503020204020204" pitchFamily="34" charset="-122"/>
                  <a:ea typeface="微软雅黑" panose="020B0503020204020204" pitchFamily="34" charset="-122"/>
                </a:endParaRPr>
              </a:p>
            </p:txBody>
          </p:sp>
          <p:sp>
            <p:nvSpPr>
              <p:cNvPr id="46" name="文本框 29">
                <a:extLst>
                  <a:ext uri="{FF2B5EF4-FFF2-40B4-BE49-F238E27FC236}">
                    <a16:creationId xmlns="" xmlns:a16="http://schemas.microsoft.com/office/drawing/2014/main" id="{7A8607CD-3E77-40CD-80FF-F6CE4E710643}"/>
                  </a:ext>
                </a:extLst>
              </p:cNvPr>
              <p:cNvSpPr txBox="1"/>
              <p:nvPr/>
            </p:nvSpPr>
            <p:spPr>
              <a:xfrm>
                <a:off x="670560" y="3321321"/>
                <a:ext cx="1297320" cy="1938992"/>
              </a:xfrm>
              <a:prstGeom prst="rect">
                <a:avLst/>
              </a:prstGeom>
              <a:grpFill/>
            </p:spPr>
            <p:txBody>
              <a:bodyPr wrap="square" rtlCol="0">
                <a:spAutoFit/>
              </a:bodyPr>
              <a:lstStyle/>
              <a:p>
                <a:pPr algn="ctr"/>
                <a:r>
                  <a:rPr lang="zh-CN" altLang="en-US" sz="1700" dirty="0" smtClean="0">
                    <a:latin typeface="微软雅黑" panose="020B0503020204020204" pitchFamily="34" charset="-122"/>
                    <a:ea typeface="微软雅黑" panose="020B0503020204020204" pitchFamily="34" charset="-122"/>
                  </a:rPr>
                  <a:t>在增强综合素质上下功夫，教育引导学生培养综合能力，培养创新思维</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grpSp>
      </p:grpSp>
      <p:sp>
        <p:nvSpPr>
          <p:cNvPr id="47"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关键词：六下功夫</a:t>
            </a:r>
            <a:endParaRPr lang="zh-CN" altLang="en-US" dirty="0"/>
          </a:p>
        </p:txBody>
      </p:sp>
    </p:spTree>
    <p:extLst>
      <p:ext uri="{BB962C8B-B14F-4D97-AF65-F5344CB8AC3E}">
        <p14:creationId xmlns="" xmlns:p14="http://schemas.microsoft.com/office/powerpoint/2010/main" val="3670989441"/>
      </p:ext>
    </p:extLst>
  </p:cSld>
  <p:clrMapOvr>
    <a:masterClrMapping/>
  </p:clrMapOvr>
  <mc:AlternateContent xmlns:mc="http://schemas.openxmlformats.org/markup-compatibility/2006">
    <mc:Choice xmlns=""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750"/>
                                        <p:tgtEl>
                                          <p:spTgt spid="16"/>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0-#ppt_w/2"/>
                                          </p:val>
                                        </p:tav>
                                        <p:tav tm="100000">
                                          <p:val>
                                            <p:strVal val="#ppt_x"/>
                                          </p:val>
                                        </p:tav>
                                      </p:tavLst>
                                    </p:anim>
                                    <p:anim calcmode="lin" valueType="num">
                                      <p:cBhvr additive="base">
                                        <p:cTn id="23" dur="75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750" fill="hold"/>
                                        <p:tgtEl>
                                          <p:spTgt spid="22"/>
                                        </p:tgtEl>
                                        <p:attrNameLst>
                                          <p:attrName>ppt_x</p:attrName>
                                        </p:attrNameLst>
                                      </p:cBhvr>
                                      <p:tavLst>
                                        <p:tav tm="0">
                                          <p:val>
                                            <p:strVal val="0-#ppt_w/2"/>
                                          </p:val>
                                        </p:tav>
                                        <p:tav tm="100000">
                                          <p:val>
                                            <p:strVal val="#ppt_x"/>
                                          </p:val>
                                        </p:tav>
                                      </p:tavLst>
                                    </p:anim>
                                    <p:anim calcmode="lin" valueType="num">
                                      <p:cBhvr additive="base">
                                        <p:cTn id="28" dur="75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2" presetClass="entr" presetSubtype="8"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750" fill="hold"/>
                                        <p:tgtEl>
                                          <p:spTgt spid="27"/>
                                        </p:tgtEl>
                                        <p:attrNameLst>
                                          <p:attrName>ppt_x</p:attrName>
                                        </p:attrNameLst>
                                      </p:cBhvr>
                                      <p:tavLst>
                                        <p:tav tm="0">
                                          <p:val>
                                            <p:strVal val="0-#ppt_w/2"/>
                                          </p:val>
                                        </p:tav>
                                        <p:tav tm="100000">
                                          <p:val>
                                            <p:strVal val="#ppt_x"/>
                                          </p:val>
                                        </p:tav>
                                      </p:tavLst>
                                    </p:anim>
                                    <p:anim calcmode="lin" valueType="num">
                                      <p:cBhvr additive="base">
                                        <p:cTn id="33" dur="75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750" fill="hold"/>
                                        <p:tgtEl>
                                          <p:spTgt spid="32"/>
                                        </p:tgtEl>
                                        <p:attrNameLst>
                                          <p:attrName>ppt_x</p:attrName>
                                        </p:attrNameLst>
                                      </p:cBhvr>
                                      <p:tavLst>
                                        <p:tav tm="0">
                                          <p:val>
                                            <p:strVal val="0-#ppt_w/2"/>
                                          </p:val>
                                        </p:tav>
                                        <p:tav tm="100000">
                                          <p:val>
                                            <p:strVal val="#ppt_x"/>
                                          </p:val>
                                        </p:tav>
                                      </p:tavLst>
                                    </p:anim>
                                    <p:anim calcmode="lin" valueType="num">
                                      <p:cBhvr additive="base">
                                        <p:cTn id="38" dur="75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4250"/>
                            </p:stCondLst>
                            <p:childTnLst>
                              <p:par>
                                <p:cTn id="40" presetID="2" presetClass="entr" presetSubtype="8"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750" fill="hold"/>
                                        <p:tgtEl>
                                          <p:spTgt spid="37"/>
                                        </p:tgtEl>
                                        <p:attrNameLst>
                                          <p:attrName>ppt_x</p:attrName>
                                        </p:attrNameLst>
                                      </p:cBhvr>
                                      <p:tavLst>
                                        <p:tav tm="0">
                                          <p:val>
                                            <p:strVal val="0-#ppt_w/2"/>
                                          </p:val>
                                        </p:tav>
                                        <p:tav tm="100000">
                                          <p:val>
                                            <p:strVal val="#ppt_x"/>
                                          </p:val>
                                        </p:tav>
                                      </p:tavLst>
                                    </p:anim>
                                    <p:anim calcmode="lin" valueType="num">
                                      <p:cBhvr additive="base">
                                        <p:cTn id="43" dur="750" fill="hold"/>
                                        <p:tgtEl>
                                          <p:spTgt spid="37"/>
                                        </p:tgtEl>
                                        <p:attrNameLst>
                                          <p:attrName>ppt_y</p:attrName>
                                        </p:attrNameLst>
                                      </p:cBhvr>
                                      <p:tavLst>
                                        <p:tav tm="0">
                                          <p:val>
                                            <p:strVal val="#ppt_y"/>
                                          </p:val>
                                        </p:tav>
                                        <p:tav tm="100000">
                                          <p:val>
                                            <p:strVal val="#ppt_y"/>
                                          </p:val>
                                        </p:tav>
                                      </p:tavLst>
                                    </p:anim>
                                  </p:childTnLst>
                                </p:cTn>
                              </p:par>
                            </p:childTnLst>
                          </p:cTn>
                        </p:par>
                        <p:par>
                          <p:cTn id="44" fill="hold">
                            <p:stCondLst>
                              <p:cond delay="5000"/>
                            </p:stCondLst>
                            <p:childTnLst>
                              <p:par>
                                <p:cTn id="45" presetID="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750" fill="hold"/>
                                        <p:tgtEl>
                                          <p:spTgt spid="42"/>
                                        </p:tgtEl>
                                        <p:attrNameLst>
                                          <p:attrName>ppt_x</p:attrName>
                                        </p:attrNameLst>
                                      </p:cBhvr>
                                      <p:tavLst>
                                        <p:tav tm="0">
                                          <p:val>
                                            <p:strVal val="0-#ppt_w/2"/>
                                          </p:val>
                                        </p:tav>
                                        <p:tav tm="100000">
                                          <p:val>
                                            <p:strVal val="#ppt_x"/>
                                          </p:val>
                                        </p:tav>
                                      </p:tavLst>
                                    </p:anim>
                                    <p:anim calcmode="lin" valueType="num">
                                      <p:cBhvr additive="base">
                                        <p:cTn id="48"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圆角矩形 6"/>
          <p:cNvSpPr/>
          <p:nvPr/>
        </p:nvSpPr>
        <p:spPr>
          <a:xfrm>
            <a:off x="-1177602" y="1452518"/>
            <a:ext cx="72008" cy="105068"/>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19" name="图片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矩形 19"/>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17">
            <a:extLst>
              <a:ext uri="{FF2B5EF4-FFF2-40B4-BE49-F238E27FC236}">
                <a16:creationId xmlns="" xmlns:a16="http://schemas.microsoft.com/office/drawing/2014/main" id="{DC78653F-DB97-45C0-AD3D-E9273BBD50EA}"/>
              </a:ext>
            </a:extLst>
          </p:cNvPr>
          <p:cNvGrpSpPr/>
          <p:nvPr/>
        </p:nvGrpSpPr>
        <p:grpSpPr>
          <a:xfrm>
            <a:off x="631564" y="1133884"/>
            <a:ext cx="3402054" cy="5252607"/>
            <a:chOff x="617496" y="1119816"/>
            <a:chExt cx="3402054" cy="5252607"/>
          </a:xfrm>
        </p:grpSpPr>
        <p:pic>
          <p:nvPicPr>
            <p:cNvPr id="26" name="图片 25">
              <a:extLst>
                <a:ext uri="{FF2B5EF4-FFF2-40B4-BE49-F238E27FC236}">
                  <a16:creationId xmlns="" xmlns:a16="http://schemas.microsoft.com/office/drawing/2014/main" id="{068720FE-A32B-4E87-B644-E48FA972152F}"/>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0" b="97288" l="6276" r="93724">
                          <a14:foregroundMark x1="12960" y1="37613" x2="80218" y2="94575"/>
                          <a14:foregroundMark x1="21692" y1="41591" x2="56753" y2="71067"/>
                          <a14:foregroundMark x1="19236" y1="43942" x2="57844" y2="64014"/>
                        </a14:backgroundRemoval>
                      </a14:imgEffect>
                    </a14:imgLayer>
                  </a14:imgProps>
                </a:ext>
                <a:ext uri="{28A0092B-C50C-407E-A947-70E740481C1C}">
                  <a14:useLocalDpi xmlns="" xmlns:a14="http://schemas.microsoft.com/office/drawing/2010/main" val="0"/>
                </a:ext>
              </a:extLst>
            </a:blip>
            <a:stretch>
              <a:fillRect/>
            </a:stretch>
          </p:blipFill>
          <p:spPr>
            <a:xfrm rot="2114431">
              <a:off x="617496" y="1119816"/>
              <a:ext cx="3198672" cy="2604021"/>
            </a:xfrm>
            <a:prstGeom prst="rect">
              <a:avLst/>
            </a:prstGeom>
          </p:spPr>
        </p:pic>
        <p:sp>
          <p:nvSpPr>
            <p:cNvPr id="27" name="Rectangle 9">
              <a:extLst>
                <a:ext uri="{FF2B5EF4-FFF2-40B4-BE49-F238E27FC236}">
                  <a16:creationId xmlns="" xmlns:a16="http://schemas.microsoft.com/office/drawing/2014/main" id="{3A21808B-4924-440A-BA3B-EA1E0BD14272}"/>
                </a:ext>
              </a:extLst>
            </p:cNvPr>
            <p:cNvSpPr/>
            <p:nvPr/>
          </p:nvSpPr>
          <p:spPr bwMode="auto">
            <a:xfrm>
              <a:off x="885825" y="3428999"/>
              <a:ext cx="3133725" cy="2868613"/>
            </a:xfrm>
            <a:prstGeom prst="rect">
              <a:avLst/>
            </a:prstGeom>
            <a:solidFill>
              <a:srgbClr val="99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3243" tIns="46621" rIns="93243" bIns="46621" anchor="ctr"/>
            <a:lstStyle/>
            <a:p>
              <a:pPr algn="just" defTabSz="931545" fontAlgn="auto"/>
              <a:endParaRPr lang="en-US" sz="2200" noProof="1">
                <a:solidFill>
                  <a:srgbClr val="FFFFFF">
                    <a:alpha val="98824"/>
                  </a:srgbClr>
                </a:solidFill>
                <a:latin typeface="+mn-ea"/>
                <a:cs typeface="Segoe UI" panose="020B0502040204020203" pitchFamily="34" charset="0"/>
              </a:endParaRPr>
            </a:p>
          </p:txBody>
        </p:sp>
        <p:sp>
          <p:nvSpPr>
            <p:cNvPr id="28" name="矩形 27">
              <a:extLst>
                <a:ext uri="{FF2B5EF4-FFF2-40B4-BE49-F238E27FC236}">
                  <a16:creationId xmlns="" xmlns:a16="http://schemas.microsoft.com/office/drawing/2014/main" id="{45DE489D-837B-47AA-8AE3-316F0323D185}"/>
                </a:ext>
              </a:extLst>
            </p:cNvPr>
            <p:cNvSpPr/>
            <p:nvPr/>
          </p:nvSpPr>
          <p:spPr bwMode="auto">
            <a:xfrm>
              <a:off x="1112614" y="1755775"/>
              <a:ext cx="2680146" cy="4616648"/>
            </a:xfrm>
            <a:prstGeom prst="rect">
              <a:avLst/>
            </a:prstGeom>
          </p:spPr>
          <p:txBody>
            <a:bodyPr>
              <a:spAutoFit/>
            </a:bodyPr>
            <a:lstStyle/>
            <a:p>
              <a:pPr algn="ctr" defTabSz="931545" fontAlgn="auto">
                <a:lnSpc>
                  <a:spcPct val="150000"/>
                </a:lnSpc>
              </a:pPr>
              <a:r>
                <a:rPr lang="en-US" altLang="zh-CN" sz="2800" b="1" noProof="1" smtClean="0">
                  <a:solidFill>
                    <a:srgbClr val="FFFFFF">
                      <a:alpha val="98824"/>
                    </a:srgbClr>
                  </a:solidFill>
                  <a:latin typeface="+mn-ea"/>
                  <a:cs typeface="Segoe UI" panose="020B0502040204020203" pitchFamily="34" charset="0"/>
                </a:rPr>
                <a:t>07</a:t>
              </a:r>
              <a:endParaRPr lang="en-US" altLang="zh-CN" sz="2800" b="1" noProof="1">
                <a:solidFill>
                  <a:srgbClr val="FFFFFF">
                    <a:alpha val="98824"/>
                  </a:srgbClr>
                </a:solidFill>
                <a:latin typeface="+mn-ea"/>
                <a:cs typeface="Segoe UI" panose="020B0502040204020203" pitchFamily="34" charset="0"/>
              </a:endParaRPr>
            </a:p>
            <a:p>
              <a:pPr algn="ctr" defTabSz="931545" fontAlgn="auto">
                <a:lnSpc>
                  <a:spcPct val="150000"/>
                </a:lnSpc>
              </a:pPr>
              <a:endParaRPr lang="en-US" altLang="zh-CN" sz="2400" b="1" noProof="1">
                <a:solidFill>
                  <a:srgbClr val="FFFFFF">
                    <a:alpha val="98824"/>
                  </a:srgbClr>
                </a:solidFill>
                <a:latin typeface="+mn-ea"/>
                <a:cs typeface="Segoe UI" panose="020B0502040204020203" pitchFamily="34" charset="0"/>
              </a:endParaRPr>
            </a:p>
            <a:p>
              <a:pPr algn="ctr" defTabSz="931545" fontAlgn="auto">
                <a:lnSpc>
                  <a:spcPct val="150000"/>
                </a:lnSpc>
              </a:pPr>
              <a:endParaRPr lang="en-US" altLang="zh-CN" sz="2400" b="1" noProof="1">
                <a:solidFill>
                  <a:srgbClr val="FFFFFF">
                    <a:alpha val="98824"/>
                  </a:srgbClr>
                </a:solidFill>
                <a:latin typeface="+mn-ea"/>
                <a:cs typeface="Segoe UI" panose="020B0502040204020203" pitchFamily="34" charset="0"/>
              </a:endParaRPr>
            </a:p>
            <a:p>
              <a:pPr algn="just" defTabSz="931545" fontAlgn="auto">
                <a:lnSpc>
                  <a:spcPct val="150000"/>
                </a:lnSpc>
              </a:pPr>
              <a:r>
                <a:rPr lang="zh-CN" altLang="en-US" sz="2000" noProof="1" smtClean="0">
                  <a:solidFill>
                    <a:srgbClr val="FFFFFF">
                      <a:alpha val="98824"/>
                    </a:srgbClr>
                  </a:solidFill>
                  <a:latin typeface="+mn-ea"/>
                  <a:cs typeface="Segoe UI" panose="020B0502040204020203" pitchFamily="34" charset="0"/>
                </a:rPr>
                <a:t>树立健康第一的教育理念，开齐开足体育课，帮助学生在体育锻炼中享受乐趣、增强体质、健全人格、锤炼意志。</a:t>
              </a:r>
              <a:endParaRPr lang="en-US" altLang="zh-CN" sz="2000" noProof="1">
                <a:solidFill>
                  <a:srgbClr val="FFFFFF">
                    <a:alpha val="98824"/>
                  </a:srgbClr>
                </a:solidFill>
                <a:latin typeface="+mn-ea"/>
                <a:cs typeface="Segoe UI" panose="020B0502040204020203" pitchFamily="34" charset="0"/>
              </a:endParaRPr>
            </a:p>
          </p:txBody>
        </p:sp>
      </p:grpSp>
      <p:grpSp>
        <p:nvGrpSpPr>
          <p:cNvPr id="29" name="组合 18">
            <a:extLst>
              <a:ext uri="{FF2B5EF4-FFF2-40B4-BE49-F238E27FC236}">
                <a16:creationId xmlns="" xmlns:a16="http://schemas.microsoft.com/office/drawing/2014/main" id="{EBC81C84-3316-4449-9EE0-65CB2C3C2F9E}"/>
              </a:ext>
            </a:extLst>
          </p:cNvPr>
          <p:cNvGrpSpPr/>
          <p:nvPr/>
        </p:nvGrpSpPr>
        <p:grpSpPr>
          <a:xfrm>
            <a:off x="4294740" y="1133884"/>
            <a:ext cx="3402054" cy="5177796"/>
            <a:chOff x="617496" y="1119816"/>
            <a:chExt cx="3402054" cy="5177796"/>
          </a:xfrm>
        </p:grpSpPr>
        <p:pic>
          <p:nvPicPr>
            <p:cNvPr id="30" name="图片 29">
              <a:extLst>
                <a:ext uri="{FF2B5EF4-FFF2-40B4-BE49-F238E27FC236}">
                  <a16:creationId xmlns="" xmlns:a16="http://schemas.microsoft.com/office/drawing/2014/main" id="{04BC5380-420D-4DD0-A238-ABD475A00CB9}"/>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0" b="97288" l="6276" r="93724">
                          <a14:foregroundMark x1="12960" y1="37613" x2="80218" y2="94575"/>
                          <a14:foregroundMark x1="21692" y1="41591" x2="56753" y2="71067"/>
                          <a14:foregroundMark x1="19236" y1="43942" x2="57844" y2="64014"/>
                        </a14:backgroundRemoval>
                      </a14:imgEffect>
                    </a14:imgLayer>
                  </a14:imgProps>
                </a:ext>
                <a:ext uri="{28A0092B-C50C-407E-A947-70E740481C1C}">
                  <a14:useLocalDpi xmlns="" xmlns:a14="http://schemas.microsoft.com/office/drawing/2010/main" val="0"/>
                </a:ext>
              </a:extLst>
            </a:blip>
            <a:stretch>
              <a:fillRect/>
            </a:stretch>
          </p:blipFill>
          <p:spPr>
            <a:xfrm rot="2114431">
              <a:off x="617496" y="1119816"/>
              <a:ext cx="3198672" cy="2604021"/>
            </a:xfrm>
            <a:prstGeom prst="rect">
              <a:avLst/>
            </a:prstGeom>
          </p:spPr>
        </p:pic>
        <p:sp>
          <p:nvSpPr>
            <p:cNvPr id="31" name="Rectangle 9">
              <a:extLst>
                <a:ext uri="{FF2B5EF4-FFF2-40B4-BE49-F238E27FC236}">
                  <a16:creationId xmlns="" xmlns:a16="http://schemas.microsoft.com/office/drawing/2014/main" id="{A514C7E2-518E-4C30-B4E0-47B3E9ADAB5A}"/>
                </a:ext>
              </a:extLst>
            </p:cNvPr>
            <p:cNvSpPr/>
            <p:nvPr/>
          </p:nvSpPr>
          <p:spPr bwMode="auto">
            <a:xfrm>
              <a:off x="885825" y="3428999"/>
              <a:ext cx="3133725" cy="2868613"/>
            </a:xfrm>
            <a:prstGeom prst="rect">
              <a:avLst/>
            </a:prstGeom>
            <a:solidFill>
              <a:srgbClr val="99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3243" tIns="46621" rIns="93243" bIns="46621" anchor="ctr"/>
            <a:lstStyle/>
            <a:p>
              <a:pPr algn="just" defTabSz="931545" fontAlgn="auto"/>
              <a:endParaRPr lang="en-US" sz="2200" noProof="1">
                <a:solidFill>
                  <a:srgbClr val="FFFFFF">
                    <a:alpha val="98824"/>
                  </a:srgbClr>
                </a:solidFill>
                <a:latin typeface="+mn-ea"/>
                <a:cs typeface="Segoe UI" panose="020B0502040204020203" pitchFamily="34" charset="0"/>
              </a:endParaRPr>
            </a:p>
          </p:txBody>
        </p:sp>
        <p:sp>
          <p:nvSpPr>
            <p:cNvPr id="32" name="矩形 31">
              <a:extLst>
                <a:ext uri="{FF2B5EF4-FFF2-40B4-BE49-F238E27FC236}">
                  <a16:creationId xmlns="" xmlns:a16="http://schemas.microsoft.com/office/drawing/2014/main" id="{F76D9BB6-7BE7-40F7-9B5B-E9B6D1DE0908}"/>
                </a:ext>
              </a:extLst>
            </p:cNvPr>
            <p:cNvSpPr/>
            <p:nvPr/>
          </p:nvSpPr>
          <p:spPr bwMode="auto">
            <a:xfrm>
              <a:off x="1112614" y="1755775"/>
              <a:ext cx="2680146" cy="3970318"/>
            </a:xfrm>
            <a:prstGeom prst="rect">
              <a:avLst/>
            </a:prstGeom>
          </p:spPr>
          <p:txBody>
            <a:bodyPr>
              <a:spAutoFit/>
            </a:bodyPr>
            <a:lstStyle/>
            <a:p>
              <a:pPr algn="ctr" defTabSz="931545" fontAlgn="auto">
                <a:lnSpc>
                  <a:spcPct val="150000"/>
                </a:lnSpc>
              </a:pPr>
              <a:r>
                <a:rPr lang="en-US" altLang="zh-CN" sz="2400" b="1" noProof="1" smtClean="0">
                  <a:solidFill>
                    <a:srgbClr val="FFFFFF">
                      <a:alpha val="98824"/>
                    </a:srgbClr>
                  </a:solidFill>
                  <a:latin typeface="+mn-ea"/>
                  <a:cs typeface="Segoe UI" panose="020B0502040204020203" pitchFamily="34" charset="0"/>
                </a:rPr>
                <a:t>08</a:t>
              </a:r>
              <a:endParaRPr lang="en-US" altLang="zh-CN" sz="2400" b="1" noProof="1">
                <a:solidFill>
                  <a:srgbClr val="FFFFFF">
                    <a:alpha val="98824"/>
                  </a:srgbClr>
                </a:solidFill>
                <a:latin typeface="+mn-ea"/>
                <a:cs typeface="Segoe UI" panose="020B0502040204020203" pitchFamily="34" charset="0"/>
              </a:endParaRPr>
            </a:p>
            <a:p>
              <a:pPr algn="ctr" defTabSz="931545" fontAlgn="auto">
                <a:lnSpc>
                  <a:spcPct val="150000"/>
                </a:lnSpc>
              </a:pPr>
              <a:endParaRPr lang="en-US" altLang="zh-CN" sz="2400" b="1" noProof="1">
                <a:solidFill>
                  <a:srgbClr val="FFFFFF">
                    <a:alpha val="98824"/>
                  </a:srgbClr>
                </a:solidFill>
                <a:latin typeface="+mn-ea"/>
                <a:cs typeface="Segoe UI" panose="020B0502040204020203" pitchFamily="34" charset="0"/>
              </a:endParaRPr>
            </a:p>
            <a:p>
              <a:pPr algn="just" defTabSz="931545" fontAlgn="auto">
                <a:lnSpc>
                  <a:spcPct val="150000"/>
                </a:lnSpc>
              </a:pPr>
              <a:endParaRPr lang="en-US" altLang="zh-CN" sz="2000" noProof="1" smtClean="0">
                <a:solidFill>
                  <a:srgbClr val="FFFFFF">
                    <a:alpha val="98824"/>
                  </a:srgbClr>
                </a:solidFill>
                <a:latin typeface="+mn-ea"/>
                <a:cs typeface="Segoe UI" panose="020B0502040204020203" pitchFamily="34" charset="0"/>
              </a:endParaRPr>
            </a:p>
            <a:p>
              <a:pPr algn="just" defTabSz="931545" fontAlgn="auto">
                <a:lnSpc>
                  <a:spcPct val="150000"/>
                </a:lnSpc>
              </a:pPr>
              <a:endParaRPr lang="en-US" altLang="zh-CN" sz="2000" noProof="1" smtClean="0">
                <a:solidFill>
                  <a:srgbClr val="FFFFFF">
                    <a:alpha val="98824"/>
                  </a:srgbClr>
                </a:solidFill>
                <a:latin typeface="+mn-ea"/>
                <a:cs typeface="Segoe UI" panose="020B0502040204020203" pitchFamily="34" charset="0"/>
              </a:endParaRPr>
            </a:p>
            <a:p>
              <a:pPr algn="just" defTabSz="931545" fontAlgn="auto">
                <a:lnSpc>
                  <a:spcPct val="150000"/>
                </a:lnSpc>
              </a:pPr>
              <a:r>
                <a:rPr lang="zh-CN" altLang="en-US" sz="2000" noProof="1" smtClean="0">
                  <a:solidFill>
                    <a:srgbClr val="FFFFFF">
                      <a:alpha val="98824"/>
                    </a:srgbClr>
                  </a:solidFill>
                  <a:latin typeface="+mn-ea"/>
                  <a:cs typeface="Segoe UI" panose="020B0502040204020203" pitchFamily="34" charset="0"/>
                </a:rPr>
                <a:t>全面加强和改进学校</a:t>
              </a:r>
              <a:endParaRPr lang="en-US" altLang="zh-CN" sz="2000" noProof="1" smtClean="0">
                <a:solidFill>
                  <a:srgbClr val="FFFFFF">
                    <a:alpha val="98824"/>
                  </a:srgbClr>
                </a:solidFill>
                <a:latin typeface="+mn-ea"/>
                <a:cs typeface="Segoe UI" panose="020B0502040204020203" pitchFamily="34" charset="0"/>
              </a:endParaRPr>
            </a:p>
            <a:p>
              <a:pPr algn="just" defTabSz="931545" fontAlgn="auto">
                <a:lnSpc>
                  <a:spcPct val="150000"/>
                </a:lnSpc>
              </a:pPr>
              <a:r>
                <a:rPr lang="zh-CN" altLang="en-US" sz="2000" noProof="1" smtClean="0">
                  <a:solidFill>
                    <a:srgbClr val="FFFFFF">
                      <a:alpha val="98824"/>
                    </a:srgbClr>
                  </a:solidFill>
                  <a:latin typeface="+mn-ea"/>
                  <a:cs typeface="Segoe UI" panose="020B0502040204020203" pitchFamily="34" charset="0"/>
                </a:rPr>
                <a:t>美育，坚持以美育人、以文化人，提高学生审美和人文素养。</a:t>
              </a:r>
              <a:endParaRPr lang="en-US" altLang="zh-CN" sz="2000" noProof="1">
                <a:solidFill>
                  <a:srgbClr val="FFFFFF">
                    <a:alpha val="98824"/>
                  </a:srgbClr>
                </a:solidFill>
                <a:latin typeface="+mn-ea"/>
                <a:cs typeface="Segoe UI" panose="020B0502040204020203" pitchFamily="34" charset="0"/>
              </a:endParaRPr>
            </a:p>
          </p:txBody>
        </p:sp>
      </p:grpSp>
      <p:grpSp>
        <p:nvGrpSpPr>
          <p:cNvPr id="33" name="组合 22">
            <a:extLst>
              <a:ext uri="{FF2B5EF4-FFF2-40B4-BE49-F238E27FC236}">
                <a16:creationId xmlns="" xmlns:a16="http://schemas.microsoft.com/office/drawing/2014/main" id="{77AF7DC8-34E4-4109-8730-05B2B925F188}"/>
              </a:ext>
            </a:extLst>
          </p:cNvPr>
          <p:cNvGrpSpPr/>
          <p:nvPr/>
        </p:nvGrpSpPr>
        <p:grpSpPr>
          <a:xfrm>
            <a:off x="7957915" y="1133884"/>
            <a:ext cx="3402054" cy="5221830"/>
            <a:chOff x="617496" y="1119816"/>
            <a:chExt cx="3402054" cy="5221830"/>
          </a:xfrm>
        </p:grpSpPr>
        <p:pic>
          <p:nvPicPr>
            <p:cNvPr id="34" name="图片 33">
              <a:extLst>
                <a:ext uri="{FF2B5EF4-FFF2-40B4-BE49-F238E27FC236}">
                  <a16:creationId xmlns="" xmlns:a16="http://schemas.microsoft.com/office/drawing/2014/main" id="{7FF525B6-D0BE-4D18-8132-DFBF29D04699}"/>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0" b="97288" l="6276" r="93724">
                          <a14:foregroundMark x1="12960" y1="37613" x2="80218" y2="94575"/>
                          <a14:foregroundMark x1="21692" y1="41591" x2="56753" y2="71067"/>
                          <a14:foregroundMark x1="19236" y1="43942" x2="57844" y2="64014"/>
                        </a14:backgroundRemoval>
                      </a14:imgEffect>
                    </a14:imgLayer>
                  </a14:imgProps>
                </a:ext>
                <a:ext uri="{28A0092B-C50C-407E-A947-70E740481C1C}">
                  <a14:useLocalDpi xmlns="" xmlns:a14="http://schemas.microsoft.com/office/drawing/2010/main" val="0"/>
                </a:ext>
              </a:extLst>
            </a:blip>
            <a:stretch>
              <a:fillRect/>
            </a:stretch>
          </p:blipFill>
          <p:spPr>
            <a:xfrm rot="2114431">
              <a:off x="617496" y="1119816"/>
              <a:ext cx="3198672" cy="2604021"/>
            </a:xfrm>
            <a:prstGeom prst="rect">
              <a:avLst/>
            </a:prstGeom>
          </p:spPr>
        </p:pic>
        <p:sp>
          <p:nvSpPr>
            <p:cNvPr id="35" name="Rectangle 9">
              <a:extLst>
                <a:ext uri="{FF2B5EF4-FFF2-40B4-BE49-F238E27FC236}">
                  <a16:creationId xmlns="" xmlns:a16="http://schemas.microsoft.com/office/drawing/2014/main" id="{201CCEBD-5F1A-44D5-BD15-E42586BE262C}"/>
                </a:ext>
              </a:extLst>
            </p:cNvPr>
            <p:cNvSpPr/>
            <p:nvPr/>
          </p:nvSpPr>
          <p:spPr bwMode="auto">
            <a:xfrm>
              <a:off x="885825" y="3428999"/>
              <a:ext cx="3133725" cy="2868613"/>
            </a:xfrm>
            <a:prstGeom prst="rect">
              <a:avLst/>
            </a:prstGeom>
            <a:solidFill>
              <a:srgbClr val="9900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3243" tIns="46621" rIns="93243" bIns="46621" anchor="ctr"/>
            <a:lstStyle/>
            <a:p>
              <a:pPr algn="just" defTabSz="931545" fontAlgn="auto"/>
              <a:endParaRPr lang="en-US" sz="2200" noProof="1">
                <a:solidFill>
                  <a:srgbClr val="FFFFFF">
                    <a:alpha val="98824"/>
                  </a:srgbClr>
                </a:solidFill>
                <a:latin typeface="+mn-ea"/>
                <a:cs typeface="Segoe UI" panose="020B0502040204020203" pitchFamily="34" charset="0"/>
              </a:endParaRPr>
            </a:p>
          </p:txBody>
        </p:sp>
        <p:sp>
          <p:nvSpPr>
            <p:cNvPr id="36" name="矩形 35">
              <a:extLst>
                <a:ext uri="{FF2B5EF4-FFF2-40B4-BE49-F238E27FC236}">
                  <a16:creationId xmlns="" xmlns:a16="http://schemas.microsoft.com/office/drawing/2014/main" id="{789149C2-8B9F-4075-A996-9D7924D7926C}"/>
                </a:ext>
              </a:extLst>
            </p:cNvPr>
            <p:cNvSpPr/>
            <p:nvPr/>
          </p:nvSpPr>
          <p:spPr bwMode="auto">
            <a:xfrm>
              <a:off x="1112614" y="1755775"/>
              <a:ext cx="2680146" cy="4585871"/>
            </a:xfrm>
            <a:prstGeom prst="rect">
              <a:avLst/>
            </a:prstGeom>
          </p:spPr>
          <p:txBody>
            <a:bodyPr>
              <a:spAutoFit/>
            </a:bodyPr>
            <a:lstStyle/>
            <a:p>
              <a:pPr algn="ctr" defTabSz="931545" fontAlgn="auto">
                <a:lnSpc>
                  <a:spcPct val="150000"/>
                </a:lnSpc>
              </a:pPr>
              <a:r>
                <a:rPr lang="en-US" altLang="zh-CN" sz="2400" b="1" noProof="1" smtClean="0">
                  <a:solidFill>
                    <a:srgbClr val="FFFFFF">
                      <a:alpha val="98824"/>
                    </a:srgbClr>
                  </a:solidFill>
                  <a:latin typeface="+mn-ea"/>
                  <a:cs typeface="Segoe UI" panose="020B0502040204020203" pitchFamily="34" charset="0"/>
                </a:rPr>
                <a:t>09</a:t>
              </a:r>
              <a:endParaRPr lang="en-US" altLang="zh-CN" sz="2400" b="1" noProof="1">
                <a:solidFill>
                  <a:srgbClr val="FFFFFF">
                    <a:alpha val="98824"/>
                  </a:srgbClr>
                </a:solidFill>
                <a:latin typeface="+mn-ea"/>
                <a:cs typeface="Segoe UI" panose="020B0502040204020203" pitchFamily="34" charset="0"/>
              </a:endParaRPr>
            </a:p>
            <a:p>
              <a:pPr algn="ctr" defTabSz="931545" fontAlgn="auto">
                <a:lnSpc>
                  <a:spcPct val="150000"/>
                </a:lnSpc>
              </a:pPr>
              <a:endParaRPr lang="en-US" altLang="zh-CN" sz="2400" b="1" noProof="1">
                <a:solidFill>
                  <a:srgbClr val="FFFFFF">
                    <a:alpha val="98824"/>
                  </a:srgbClr>
                </a:solidFill>
                <a:latin typeface="+mn-ea"/>
                <a:cs typeface="Segoe UI" panose="020B0502040204020203" pitchFamily="34" charset="0"/>
              </a:endParaRPr>
            </a:p>
            <a:p>
              <a:pPr algn="just" defTabSz="931545" fontAlgn="auto"/>
              <a:endParaRPr lang="en-US" altLang="zh-CN" sz="2000" noProof="1" smtClean="0">
                <a:solidFill>
                  <a:srgbClr val="FFFFFF">
                    <a:alpha val="98824"/>
                  </a:srgbClr>
                </a:solidFill>
                <a:latin typeface="+mn-ea"/>
                <a:cs typeface="Segoe UI" panose="020B0502040204020203" pitchFamily="34" charset="0"/>
              </a:endParaRPr>
            </a:p>
            <a:p>
              <a:pPr algn="just" defTabSz="931545" fontAlgn="auto"/>
              <a:endParaRPr lang="en-US" altLang="zh-CN" sz="2000" noProof="1" smtClean="0">
                <a:solidFill>
                  <a:srgbClr val="FFFFFF">
                    <a:alpha val="98824"/>
                  </a:srgbClr>
                </a:solidFill>
                <a:latin typeface="+mn-ea"/>
                <a:cs typeface="Segoe UI" panose="020B0502040204020203" pitchFamily="34" charset="0"/>
              </a:endParaRPr>
            </a:p>
            <a:p>
              <a:pPr algn="just" defTabSz="931545" fontAlgn="auto"/>
              <a:r>
                <a:rPr lang="zh-CN" altLang="en-US" sz="2000" noProof="1" smtClean="0">
                  <a:solidFill>
                    <a:srgbClr val="FFFFFF">
                      <a:alpha val="98824"/>
                    </a:srgbClr>
                  </a:solidFill>
                  <a:latin typeface="+mn-ea"/>
                  <a:cs typeface="Segoe UI" panose="020B0502040204020203" pitchFamily="34" charset="0"/>
                </a:rPr>
                <a:t>在学生中弘扬劳动精神，教育引导学生崇尚劳动、尊重劳动，懂得劳动最光荣、劳动最崇高、劳动最伟大、劳动最美丽的道理，长大后能够辛勤劳动、诚实劳动、创造性劳动。</a:t>
              </a:r>
              <a:endParaRPr lang="zh-CN" altLang="en-US" sz="2000" noProof="1">
                <a:solidFill>
                  <a:srgbClr val="FFFFFF">
                    <a:alpha val="98824"/>
                  </a:srgbClr>
                </a:solidFill>
                <a:latin typeface="+mn-ea"/>
                <a:cs typeface="Segoe UI" panose="020B0502040204020203" pitchFamily="34" charset="0"/>
              </a:endParaRPr>
            </a:p>
          </p:txBody>
        </p:sp>
      </p:grpSp>
      <p:sp>
        <p:nvSpPr>
          <p:cNvPr id="18"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关键词：三种理念</a:t>
            </a:r>
            <a:endParaRPr lang="zh-CN" altLang="en-US" dirty="0"/>
          </a:p>
        </p:txBody>
      </p:sp>
    </p:spTree>
    <p:extLst>
      <p:ext uri="{BB962C8B-B14F-4D97-AF65-F5344CB8AC3E}">
        <p14:creationId xmlns="" xmlns:p14="http://schemas.microsoft.com/office/powerpoint/2010/main" val="1563726485"/>
      </p:ext>
    </p:extLst>
  </p:cSld>
  <p:clrMapOvr>
    <a:masterClrMapping/>
  </p:clrMapOvr>
  <mc:AlternateContent xmlns:mc="http://schemas.openxmlformats.org/markup-compatibility/2006">
    <mc:Choice xmlns=""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par>
                                <p:cTn id="16" presetID="3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style.rotation</p:attrName>
                                        </p:attrNameLst>
                                      </p:cBhvr>
                                      <p:tavLst>
                                        <p:tav tm="0">
                                          <p:val>
                                            <p:fltVal val="90"/>
                                          </p:val>
                                        </p:tav>
                                        <p:tav tm="100000">
                                          <p:val>
                                            <p:fltVal val="0"/>
                                          </p:val>
                                        </p:tav>
                                      </p:tavLst>
                                    </p:anim>
                                    <p:animEffect transition="in" filter="fade">
                                      <p:cBhvr>
                                        <p:cTn id="21" dur="1000"/>
                                        <p:tgtEl>
                                          <p:spTgt spid="29"/>
                                        </p:tgtEl>
                                      </p:cBhvr>
                                    </p:animEffect>
                                  </p:childTnLst>
                                </p:cTn>
                              </p:par>
                              <p:par>
                                <p:cTn id="22" presetID="3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style.rotation</p:attrName>
                                        </p:attrNameLst>
                                      </p:cBhvr>
                                      <p:tavLst>
                                        <p:tav tm="0">
                                          <p:val>
                                            <p:fltVal val="90"/>
                                          </p:val>
                                        </p:tav>
                                        <p:tav tm="100000">
                                          <p:val>
                                            <p:fltVal val="0"/>
                                          </p:val>
                                        </p:tav>
                                      </p:tavLst>
                                    </p:anim>
                                    <p:animEffect transition="in" filter="fade">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提出教育培养</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的目标方向</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第九部分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374746540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圆角矩形 6"/>
          <p:cNvSpPr/>
          <p:nvPr/>
        </p:nvSpPr>
        <p:spPr>
          <a:xfrm>
            <a:off x="-1177602" y="1452518"/>
            <a:ext cx="72008" cy="105068"/>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rPr>
              <a:t> </a:t>
            </a:r>
            <a:endParaRPr lang="zh-CN" altLang="en-US" dirty="0">
              <a:solidFill>
                <a:prstClr val="white"/>
              </a:solidFill>
            </a:endParaRPr>
          </a:p>
        </p:txBody>
      </p:sp>
      <p:grpSp>
        <p:nvGrpSpPr>
          <p:cNvPr id="19" name="组合 39"/>
          <p:cNvGrpSpPr/>
          <p:nvPr/>
        </p:nvGrpSpPr>
        <p:grpSpPr>
          <a:xfrm>
            <a:off x="1514126" y="2473824"/>
            <a:ext cx="9047193" cy="3600656"/>
            <a:chOff x="899592" y="1635646"/>
            <a:chExt cx="2483058" cy="2700492"/>
          </a:xfrm>
        </p:grpSpPr>
        <p:sp>
          <p:nvSpPr>
            <p:cNvPr id="20" name="矩形 19"/>
            <p:cNvSpPr/>
            <p:nvPr/>
          </p:nvSpPr>
          <p:spPr>
            <a:xfrm>
              <a:off x="899592" y="1731368"/>
              <a:ext cx="2483058" cy="1800200"/>
            </a:xfrm>
            <a:prstGeom prst="rect">
              <a:avLst/>
            </a:prstGeom>
            <a:solidFill>
              <a:srgbClr val="D03F56">
                <a:lumMod val="50000"/>
              </a:srgbClr>
            </a:solidFill>
            <a:ln w="25400" cap="flat" cmpd="sng" algn="ctr">
              <a:solidFill>
                <a:srgbClr val="9B0D13">
                  <a:shade val="50000"/>
                </a:srgbClr>
              </a:solidFill>
              <a:prstDash val="solid"/>
            </a:ln>
            <a:effectLst/>
          </p:spPr>
          <p:txBody>
            <a:bodyPr rtlCol="0" anchor="ctr"/>
            <a:lstStyle/>
            <a:p>
              <a:pPr marL="0" marR="0" lvl="0" indent="0" algn="ctr" defTabSz="1219058"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a:ea typeface="微软雅黑"/>
                <a:cs typeface="+mn-cs"/>
              </a:endParaRPr>
            </a:p>
          </p:txBody>
        </p:sp>
        <p:sp>
          <p:nvSpPr>
            <p:cNvPr id="21" name="圆角矩形 20"/>
            <p:cNvSpPr/>
            <p:nvPr/>
          </p:nvSpPr>
          <p:spPr>
            <a:xfrm>
              <a:off x="899592" y="1635646"/>
              <a:ext cx="2483058" cy="2700492"/>
            </a:xfrm>
            <a:prstGeom prst="roundRect">
              <a:avLst>
                <a:gd name="adj" fmla="val 0"/>
              </a:avLst>
            </a:prstGeom>
            <a:noFill/>
            <a:ln w="25400" cap="flat" cmpd="sng" algn="ctr">
              <a:solidFill>
                <a:srgbClr val="9B0D13"/>
              </a:solidFill>
              <a:prstDash val="solid"/>
            </a:ln>
            <a:effectLst>
              <a:outerShdw blurRad="50800" dist="38100" dir="2700000" algn="tl" rotWithShape="0">
                <a:prstClr val="black">
                  <a:alpha val="40000"/>
                </a:prstClr>
              </a:outerShdw>
            </a:effectLst>
          </p:spPr>
          <p:txBody>
            <a:bodyPr rtlCol="0" anchor="ctr"/>
            <a:lstStyle/>
            <a:p>
              <a:pPr marL="0" marR="0" lvl="0" indent="0" algn="ctr" defTabSz="1219058"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smtClean="0">
                <a:ln>
                  <a:noFill/>
                </a:ln>
                <a:solidFill>
                  <a:srgbClr val="9B0D13"/>
                </a:solidFill>
                <a:effectLst/>
                <a:uLnTx/>
                <a:uFillTx/>
                <a:latin typeface="Calibri"/>
                <a:ea typeface="微软雅黑"/>
                <a:cs typeface="+mn-cs"/>
              </a:endParaRPr>
            </a:p>
          </p:txBody>
        </p:sp>
        <p:sp>
          <p:nvSpPr>
            <p:cNvPr id="24" name="文本框 97"/>
            <p:cNvSpPr txBox="1"/>
            <p:nvPr/>
          </p:nvSpPr>
          <p:spPr>
            <a:xfrm>
              <a:off x="978234" y="1802494"/>
              <a:ext cx="2324301" cy="1685077"/>
            </a:xfrm>
            <a:prstGeom prst="rect">
              <a:avLst/>
            </a:prstGeom>
            <a:noFill/>
          </p:spPr>
          <p:txBody>
            <a:bodyPr wrap="square" rtlCol="0">
              <a:spAutoFit/>
            </a:bodyPr>
            <a:lstStyle/>
            <a:p>
              <a:pPr lvl="0" algn="just" defTabSz="1219058"/>
              <a:r>
                <a:rPr lang="zh-CN" altLang="en-US" sz="2800" b="1" kern="0" dirty="0" smtClean="0">
                  <a:solidFill>
                    <a:srgbClr val="FFBE00">
                      <a:lumMod val="20000"/>
                      <a:lumOff val="80000"/>
                    </a:srgbClr>
                  </a:solidFill>
                </a:rPr>
                <a:t>要把立德树人融入思想道德教育、文化知识教育、社会实践教育各环节，贯穿基础教育、职业教育、高等教育各领域，学科体系、教学体系、教材体系、管理体系要围绕这个目标来设计，教师要围绕这个目标来教，学生要围绕这个目标来学。</a:t>
              </a:r>
              <a:endParaRPr kumimoji="0" lang="en-US" altLang="zh-CN" sz="2800" b="1" i="0" u="none" strike="noStrike" kern="0" cap="none" spc="0" normalizeH="0" baseline="0" noProof="0" dirty="0" smtClean="0">
                <a:ln>
                  <a:noFill/>
                </a:ln>
                <a:solidFill>
                  <a:srgbClr val="FFBE00">
                    <a:lumMod val="20000"/>
                    <a:lumOff val="80000"/>
                  </a:srgbClr>
                </a:solidFill>
                <a:effectLst/>
                <a:uLnTx/>
                <a:uFillTx/>
              </a:endParaRPr>
            </a:p>
          </p:txBody>
        </p:sp>
      </p:grpSp>
      <p:sp>
        <p:nvSpPr>
          <p:cNvPr id="29" name="矩形 28"/>
          <p:cNvSpPr/>
          <p:nvPr/>
        </p:nvSpPr>
        <p:spPr>
          <a:xfrm>
            <a:off x="1603717" y="1404550"/>
            <a:ext cx="8848577" cy="954093"/>
          </a:xfrm>
          <a:prstGeom prst="rect">
            <a:avLst/>
          </a:prstGeom>
        </p:spPr>
        <p:txBody>
          <a:bodyPr wrap="square" lIns="121906" tIns="60953" rIns="121906" bIns="60953">
            <a:spAutoFit/>
          </a:bodyPr>
          <a:lstStyle/>
          <a:p>
            <a:pPr lvl="0" algn="just" defTabSz="1219058"/>
            <a:r>
              <a:rPr lang="zh-CN" altLang="en-US" sz="2700" b="1" kern="0" dirty="0" smtClean="0">
                <a:solidFill>
                  <a:srgbClr val="7030A0">
                    <a:lumMod val="50000"/>
                  </a:srgbClr>
                </a:solidFill>
                <a:latin typeface="迷你简大标宋" pitchFamily="65" charset="-122"/>
                <a:ea typeface="迷你简大标宋" pitchFamily="65" charset="-122"/>
              </a:rPr>
              <a:t>要努力构建德智体美劳全面培养的教育体系，</a:t>
            </a:r>
            <a:r>
              <a:rPr lang="zh-CN" altLang="en-US" sz="2700" b="1" kern="0" dirty="0" smtClean="0">
                <a:solidFill>
                  <a:schemeClr val="accent2">
                    <a:lumMod val="50000"/>
                  </a:schemeClr>
                </a:solidFill>
                <a:latin typeface="华文琥珀" pitchFamily="2" charset="-122"/>
                <a:ea typeface="华文琥珀" pitchFamily="2" charset="-122"/>
              </a:rPr>
              <a:t>形成更高水平的人才培养体系。</a:t>
            </a:r>
            <a:endParaRPr kumimoji="0" lang="zh-CN" altLang="en-US" sz="2700" b="1" i="0" u="none" strike="noStrike" kern="0" cap="none" spc="0" normalizeH="0" baseline="0" noProof="0" dirty="0" smtClean="0">
              <a:ln>
                <a:noFill/>
              </a:ln>
              <a:solidFill>
                <a:schemeClr val="accent2">
                  <a:lumMod val="50000"/>
                </a:schemeClr>
              </a:solidFill>
              <a:effectLst/>
              <a:uLnTx/>
              <a:uFillTx/>
              <a:latin typeface="华文琥珀" pitchFamily="2" charset="-122"/>
              <a:ea typeface="华文琥珀" pitchFamily="2" charset="-122"/>
              <a:cs typeface="经典趣体简" pitchFamily="49" charset="-122"/>
            </a:endParaRPr>
          </a:p>
        </p:txBody>
      </p:sp>
      <p:pic>
        <p:nvPicPr>
          <p:cNvPr id="30" name="图片 2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矩形 30"/>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10018" y="5184017"/>
            <a:ext cx="646282" cy="473004"/>
          </a:xfrm>
          <a:prstGeom prst="rect">
            <a:avLst/>
          </a:prstGeom>
          <a:effectLst>
            <a:outerShdw blurRad="50800" dist="38100" dir="2700000" algn="tl" rotWithShape="0">
              <a:prstClr val="black">
                <a:alpha val="40000"/>
              </a:prstClr>
            </a:outerShdw>
          </a:effectLst>
        </p:spPr>
      </p:pic>
      <p:sp>
        <p:nvSpPr>
          <p:cNvPr id="34" name="TextBox 53"/>
          <p:cNvSpPr txBox="1"/>
          <p:nvPr/>
        </p:nvSpPr>
        <p:spPr>
          <a:xfrm>
            <a:off x="2701001" y="5175305"/>
            <a:ext cx="7386995" cy="492443"/>
          </a:xfrm>
          <a:prstGeom prst="rect">
            <a:avLst/>
          </a:prstGeom>
          <a:noFill/>
          <a:effectLst/>
        </p:spPr>
        <p:txBody>
          <a:bodyPr wrap="square" rtlCol="0">
            <a:spAutoFit/>
          </a:bodyPr>
          <a:lstStyle/>
          <a:p>
            <a:pPr lvl="0" algn="ctr" defTabSz="1219058"/>
            <a:r>
              <a:rPr lang="zh-CN" altLang="en-US" sz="2600" b="1" kern="0" dirty="0" smtClean="0">
                <a:solidFill>
                  <a:srgbClr val="9B0D13"/>
                </a:solidFill>
                <a:latin typeface="微软雅黑" pitchFamily="34" charset="-122"/>
              </a:rPr>
              <a:t>凡是不利于实现这个目标的做法都要坚决改过来。</a:t>
            </a:r>
            <a:endParaRPr kumimoji="0" lang="zh-CN" altLang="en-US" sz="2600" b="1" i="0" u="none" strike="noStrike" kern="0" cap="none" spc="0" normalizeH="0" baseline="0" noProof="0" dirty="0" smtClean="0">
              <a:ln>
                <a:noFill/>
              </a:ln>
              <a:solidFill>
                <a:srgbClr val="9B0D13"/>
              </a:solidFill>
              <a:effectLst/>
              <a:uLnTx/>
              <a:uFillTx/>
              <a:latin typeface="微软雅黑" pitchFamily="34" charset="-122"/>
            </a:endParaRPr>
          </a:p>
        </p:txBody>
      </p:sp>
      <p:sp>
        <p:nvSpPr>
          <p:cNvPr id="35" name="矩形 34"/>
          <p:cNvSpPr/>
          <p:nvPr/>
        </p:nvSpPr>
        <p:spPr>
          <a:xfrm>
            <a:off x="1969481" y="5725551"/>
            <a:ext cx="8178437" cy="117290"/>
          </a:xfrm>
          <a:prstGeom prst="rect">
            <a:avLst/>
          </a:prstGeom>
          <a:solidFill>
            <a:srgbClr val="9B0D13"/>
          </a:solidFill>
          <a:ln w="25400" cap="flat" cmpd="sng" algn="ctr">
            <a:solidFill>
              <a:srgbClr val="9B0D13">
                <a:shade val="50000"/>
              </a:srgbClr>
            </a:solidFill>
            <a:prstDash val="solid"/>
          </a:ln>
          <a:effectLst/>
        </p:spPr>
        <p:txBody>
          <a:bodyPr rtlCol="0" anchor="ctr"/>
          <a:lstStyle/>
          <a:p>
            <a:pPr marL="0" marR="0" lvl="0" indent="0" algn="ctr" defTabSz="1219058"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smtClean="0">
              <a:ln>
                <a:noFill/>
              </a:ln>
              <a:solidFill>
                <a:srgbClr val="FFFFFF"/>
              </a:solidFill>
              <a:effectLst/>
              <a:uLnTx/>
              <a:uFillTx/>
              <a:latin typeface="Calibri"/>
              <a:ea typeface="微软雅黑"/>
              <a:cs typeface="+mn-cs"/>
            </a:endParaRPr>
          </a:p>
        </p:txBody>
      </p:sp>
      <p:sp>
        <p:nvSpPr>
          <p:cNvPr id="14"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关键词：立德树人</a:t>
            </a:r>
            <a:endParaRPr lang="zh-CN" altLang="en-US" dirty="0"/>
          </a:p>
        </p:txBody>
      </p:sp>
    </p:spTree>
    <p:extLst>
      <p:ext uri="{BB962C8B-B14F-4D97-AF65-F5344CB8AC3E}">
        <p14:creationId xmlns="" xmlns:p14="http://schemas.microsoft.com/office/powerpoint/2010/main" val="894485291"/>
      </p:ext>
    </p:extLst>
  </p:cSld>
  <p:clrMapOvr>
    <a:masterClrMapping/>
  </p:clrMapOvr>
  <mc:AlternateContent xmlns:mc="http://schemas.openxmlformats.org/markup-compatibility/2006">
    <mc:Choice xmlns=""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000" fill="hold"/>
                                        <p:tgtEl>
                                          <p:spTgt spid="29"/>
                                        </p:tgtEl>
                                        <p:attrNameLst>
                                          <p:attrName>ppt_x</p:attrName>
                                        </p:attrNameLst>
                                      </p:cBhvr>
                                      <p:tavLst>
                                        <p:tav tm="0">
                                          <p:val>
                                            <p:strVal val="1+#ppt_w/2"/>
                                          </p:val>
                                        </p:tav>
                                        <p:tav tm="100000">
                                          <p:val>
                                            <p:strVal val="#ppt_x"/>
                                          </p:val>
                                        </p:tav>
                                      </p:tavLst>
                                    </p:anim>
                                    <p:anim calcmode="lin" valueType="num">
                                      <p:cBhvr additive="base">
                                        <p:cTn id="13" dur="2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anim calcmode="lin" valueType="num">
                                      <p:cBhvr>
                                        <p:cTn id="19" dur="2000" fill="hold"/>
                                        <p:tgtEl>
                                          <p:spTgt spid="19"/>
                                        </p:tgtEl>
                                        <p:attrNameLst>
                                          <p:attrName>ppt_x</p:attrName>
                                        </p:attrNameLst>
                                      </p:cBhvr>
                                      <p:tavLst>
                                        <p:tav tm="0">
                                          <p:val>
                                            <p:strVal val="#ppt_x"/>
                                          </p:val>
                                        </p:tav>
                                        <p:tav tm="100000">
                                          <p:val>
                                            <p:strVal val="#ppt_x"/>
                                          </p:val>
                                        </p:tav>
                                      </p:tavLst>
                                    </p:anim>
                                    <p:anim calcmode="lin" valueType="num">
                                      <p:cBhvr>
                                        <p:cTn id="20"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提出对教师队</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伍的新要求</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第十部分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104963951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矩形 19"/>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02022" y="1253839"/>
            <a:ext cx="10787955" cy="954107"/>
          </a:xfrm>
          <a:prstGeom prst="rect">
            <a:avLst/>
          </a:prstGeom>
        </p:spPr>
        <p:txBody>
          <a:bodyPr wrap="square">
            <a:spAutoFit/>
          </a:bodyPr>
          <a:lstStyle/>
          <a:p>
            <a:r>
              <a:rPr lang="zh-CN" altLang="en-US" sz="2800" b="1" dirty="0">
                <a:solidFill>
                  <a:srgbClr val="000000"/>
                </a:solidFill>
                <a:latin typeface="迷你简小标宋" pitchFamily="65" charset="-122"/>
                <a:ea typeface="迷你简小标宋" pitchFamily="65" charset="-122"/>
                <a:cs typeface="Times New Roman"/>
              </a:rPr>
              <a:t>建设</a:t>
            </a:r>
            <a:r>
              <a:rPr lang="zh-CN" altLang="en-US" sz="2800" b="1" dirty="0">
                <a:solidFill>
                  <a:srgbClr val="C00000"/>
                </a:solidFill>
                <a:latin typeface="迷你简小标宋" pitchFamily="65" charset="-122"/>
                <a:ea typeface="迷你简小标宋" pitchFamily="65" charset="-122"/>
                <a:cs typeface="Times New Roman"/>
              </a:rPr>
              <a:t>社会主义现代化强国</a:t>
            </a:r>
            <a:r>
              <a:rPr lang="zh-CN" altLang="en-US" sz="2800" b="1" dirty="0">
                <a:solidFill>
                  <a:srgbClr val="000000"/>
                </a:solidFill>
                <a:latin typeface="迷你简小标宋" pitchFamily="65" charset="-122"/>
                <a:ea typeface="迷你简小标宋" pitchFamily="65" charset="-122"/>
                <a:cs typeface="Times New Roman"/>
              </a:rPr>
              <a:t>，对教师</a:t>
            </a:r>
            <a:r>
              <a:rPr lang="zh-CN" altLang="en-US" sz="2800" b="1" dirty="0">
                <a:solidFill>
                  <a:srgbClr val="008000"/>
                </a:solidFill>
                <a:latin typeface="华文新魏" pitchFamily="2" charset="-122"/>
                <a:ea typeface="华文新魏" pitchFamily="2" charset="-122"/>
                <a:cs typeface="Times New Roman"/>
              </a:rPr>
              <a:t>队伍建设提出新的更高要求</a:t>
            </a:r>
            <a:r>
              <a:rPr lang="zh-CN" altLang="en-US" sz="2800" b="1" dirty="0">
                <a:solidFill>
                  <a:srgbClr val="000000"/>
                </a:solidFill>
                <a:latin typeface="迷你简小标宋" pitchFamily="65" charset="-122"/>
                <a:ea typeface="迷你简小标宋" pitchFamily="65" charset="-122"/>
                <a:cs typeface="Times New Roman"/>
              </a:rPr>
              <a:t>，也对全党</a:t>
            </a:r>
            <a:r>
              <a:rPr lang="zh-CN" altLang="en-US" sz="2800" b="1" dirty="0">
                <a:solidFill>
                  <a:srgbClr val="008000"/>
                </a:solidFill>
                <a:latin typeface="经典趣体简" pitchFamily="49" charset="-122"/>
                <a:ea typeface="经典趣体简" pitchFamily="49" charset="-122"/>
                <a:cs typeface="经典趣体简" pitchFamily="49" charset="-122"/>
              </a:rPr>
              <a:t>全社会尊师重教提出新的更高要求</a:t>
            </a:r>
            <a:r>
              <a:rPr lang="zh-CN" altLang="en-US" sz="2800" b="1" dirty="0">
                <a:solidFill>
                  <a:srgbClr val="000000"/>
                </a:solidFill>
                <a:latin typeface="迷你简小标宋" pitchFamily="65" charset="-122"/>
                <a:ea typeface="迷你简小标宋" pitchFamily="65" charset="-122"/>
                <a:cs typeface="Times New Roman"/>
              </a:rPr>
              <a:t>。</a:t>
            </a:r>
            <a:endParaRPr lang="zh-CN" altLang="en-US" sz="2800" dirty="0">
              <a:solidFill>
                <a:prstClr val="black"/>
              </a:solidFill>
              <a:latin typeface="迷你简小标宋" pitchFamily="65" charset="-122"/>
              <a:ea typeface="迷你简小标宋" pitchFamily="65" charset="-122"/>
            </a:endParaRPr>
          </a:p>
        </p:txBody>
      </p:sp>
      <p:grpSp>
        <p:nvGrpSpPr>
          <p:cNvPr id="7" name="组合 76">
            <a:extLst>
              <a:ext uri="{FF2B5EF4-FFF2-40B4-BE49-F238E27FC236}">
                <a16:creationId xmlns:a16="http://schemas.microsoft.com/office/drawing/2014/main" xmlns="" id="{A1C8C67A-25E4-4A46-B5C2-52CFF7601216}"/>
              </a:ext>
            </a:extLst>
          </p:cNvPr>
          <p:cNvGrpSpPr/>
          <p:nvPr/>
        </p:nvGrpSpPr>
        <p:grpSpPr>
          <a:xfrm>
            <a:off x="2069171" y="2059285"/>
            <a:ext cx="8363981" cy="2058808"/>
            <a:chOff x="2259300" y="858363"/>
            <a:chExt cx="4507560" cy="1389779"/>
          </a:xfrm>
        </p:grpSpPr>
        <p:grpSp>
          <p:nvGrpSpPr>
            <p:cNvPr id="8" name="组合 43">
              <a:extLst>
                <a:ext uri="{FF2B5EF4-FFF2-40B4-BE49-F238E27FC236}">
                  <a16:creationId xmlns:a16="http://schemas.microsoft.com/office/drawing/2014/main" xmlns="" id="{C714185C-663F-4707-8571-01A50456222E}"/>
                </a:ext>
              </a:extLst>
            </p:cNvPr>
            <p:cNvGrpSpPr/>
            <p:nvPr/>
          </p:nvGrpSpPr>
          <p:grpSpPr>
            <a:xfrm>
              <a:off x="2259300" y="858363"/>
              <a:ext cx="4507560" cy="1389779"/>
              <a:chOff x="5832724" y="1812957"/>
              <a:chExt cx="4245918" cy="1389779"/>
            </a:xfrm>
            <a:gradFill>
              <a:gsLst>
                <a:gs pos="90000">
                  <a:srgbClr val="C00000"/>
                </a:gs>
                <a:gs pos="30000">
                  <a:srgbClr val="FF3300"/>
                </a:gs>
              </a:gsLst>
              <a:lin ang="5400000" scaled="0"/>
            </a:gradFill>
            <a:effectLst>
              <a:outerShdw blurRad="152400" dist="101600" dir="2700000" algn="tl" rotWithShape="0">
                <a:prstClr val="black">
                  <a:alpha val="60000"/>
                </a:prstClr>
              </a:outerShdw>
            </a:effectLst>
          </p:grpSpPr>
          <p:sp>
            <p:nvSpPr>
              <p:cNvPr id="10" name="Rectangle 5">
                <a:extLst>
                  <a:ext uri="{FF2B5EF4-FFF2-40B4-BE49-F238E27FC236}">
                    <a16:creationId xmlns:a16="http://schemas.microsoft.com/office/drawing/2014/main" xmlns="" id="{F97493C4-F0B6-4E4D-AA91-887A3ADD64B0}"/>
                  </a:ext>
                </a:extLst>
              </p:cNvPr>
              <p:cNvSpPr>
                <a:spLocks noChangeArrowheads="1"/>
              </p:cNvSpPr>
              <p:nvPr/>
            </p:nvSpPr>
            <p:spPr bwMode="auto">
              <a:xfrm>
                <a:off x="6581212" y="1951655"/>
                <a:ext cx="3251576" cy="538589"/>
              </a:xfrm>
              <a:prstGeom prst="rect">
                <a:avLst/>
              </a:prstGeom>
              <a:grpFill/>
              <a:ln w="9525">
                <a:noFill/>
                <a:miter lim="800000"/>
              </a:ln>
            </p:spPr>
            <p:txBody>
              <a:bodyPr vert="horz" wrap="square" lIns="1044000" tIns="45720" rIns="91440" bIns="45720" numCol="1" anchor="ctr" anchorCtr="0" compatLnSpc="1"/>
              <a:lstStyle/>
              <a:p>
                <a:endParaRPr lang="zh-CN" altLang="en-US" b="1" dirty="0">
                  <a:solidFill>
                    <a:schemeClr val="bg1"/>
                  </a:solidFill>
                  <a:latin typeface="微软雅黑" panose="020B0503020204020204" charset="-122"/>
                  <a:ea typeface="微软雅黑" panose="020B0503020204020204" charset="-122"/>
                </a:endParaRPr>
              </a:p>
            </p:txBody>
          </p:sp>
          <p:sp>
            <p:nvSpPr>
              <p:cNvPr id="11" name="任意多边形 6">
                <a:extLst>
                  <a:ext uri="{FF2B5EF4-FFF2-40B4-BE49-F238E27FC236}">
                    <a16:creationId xmlns:a16="http://schemas.microsoft.com/office/drawing/2014/main" xmlns="" id="{828254F5-B18E-4FBC-8DEB-38063742FCB2}"/>
                  </a:ext>
                </a:extLst>
              </p:cNvPr>
              <p:cNvSpPr/>
              <p:nvPr/>
            </p:nvSpPr>
            <p:spPr bwMode="auto">
              <a:xfrm>
                <a:off x="5832724" y="1951656"/>
                <a:ext cx="748489" cy="1251080"/>
              </a:xfrm>
              <a:custGeom>
                <a:avLst/>
                <a:gdLst>
                  <a:gd name="connsiteX0" fmla="*/ 889093 w 889093"/>
                  <a:gd name="connsiteY0" fmla="*/ 0 h 1486097"/>
                  <a:gd name="connsiteX1" fmla="*/ 889093 w 889093"/>
                  <a:gd name="connsiteY1" fmla="*/ 639763 h 1486097"/>
                  <a:gd name="connsiteX2" fmla="*/ 120112 w 889093"/>
                  <a:gd name="connsiteY2" fmla="*/ 1486097 h 1486097"/>
                  <a:gd name="connsiteX3" fmla="*/ 62725 w 889093"/>
                  <a:gd name="connsiteY3" fmla="*/ 1409355 h 1486097"/>
                  <a:gd name="connsiteX4" fmla="*/ 0 w 889093"/>
                  <a:gd name="connsiteY4" fmla="*/ 1340341 h 148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93" h="1486097">
                    <a:moveTo>
                      <a:pt x="889093" y="0"/>
                    </a:moveTo>
                    <a:lnTo>
                      <a:pt x="889093" y="639763"/>
                    </a:lnTo>
                    <a:lnTo>
                      <a:pt x="120112" y="1486097"/>
                    </a:lnTo>
                    <a:lnTo>
                      <a:pt x="62725" y="1409355"/>
                    </a:lnTo>
                    <a:lnTo>
                      <a:pt x="0" y="134034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2" name="椭圆 11">
                <a:extLst>
                  <a:ext uri="{FF2B5EF4-FFF2-40B4-BE49-F238E27FC236}">
                    <a16:creationId xmlns:a16="http://schemas.microsoft.com/office/drawing/2014/main" xmlns="" id="{9F6E8723-1ACF-4C4E-A38F-FFC2C6513361}"/>
                  </a:ext>
                </a:extLst>
              </p:cNvPr>
              <p:cNvSpPr/>
              <p:nvPr/>
            </p:nvSpPr>
            <p:spPr bwMode="auto">
              <a:xfrm>
                <a:off x="9466204" y="1812957"/>
                <a:ext cx="612438"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charset="-122"/>
                  <a:ea typeface="微软雅黑" panose="020B0503020204020204" charset="-122"/>
                </a:endParaRPr>
              </a:p>
            </p:txBody>
          </p:sp>
        </p:grpSp>
        <p:sp>
          <p:nvSpPr>
            <p:cNvPr id="9" name="矩形 8">
              <a:extLst>
                <a:ext uri="{FF2B5EF4-FFF2-40B4-BE49-F238E27FC236}">
                  <a16:creationId xmlns:a16="http://schemas.microsoft.com/office/drawing/2014/main" xmlns="" id="{F8D32FE4-C515-4680-A9E8-BD079D088BEE}"/>
                </a:ext>
              </a:extLst>
            </p:cNvPr>
            <p:cNvSpPr/>
            <p:nvPr/>
          </p:nvSpPr>
          <p:spPr>
            <a:xfrm>
              <a:off x="3053911" y="1027430"/>
              <a:ext cx="3222900" cy="477852"/>
            </a:xfrm>
            <a:prstGeom prst="rect">
              <a:avLst/>
            </a:prstGeom>
          </p:spPr>
          <p:txBody>
            <a:bodyPr wrap="square">
              <a:spAutoFit/>
            </a:bodyPr>
            <a:lstStyle/>
            <a:p>
              <a:pPr algn="just"/>
              <a:r>
                <a:rPr lang="zh-CN" altLang="en-US" sz="2000" b="1" dirty="0">
                  <a:solidFill>
                    <a:srgbClr val="92D050"/>
                  </a:solidFill>
                  <a:latin typeface="+mn-ea"/>
                </a:rPr>
                <a:t>人民教师无上光荣，每个教师都要珍惜这份光荣，爱惜这份职业，严格要求自己，不断完善自己</a:t>
              </a:r>
              <a:r>
                <a:rPr lang="zh-CN" altLang="en-US" sz="2000" b="1" dirty="0" smtClean="0">
                  <a:solidFill>
                    <a:srgbClr val="92D050"/>
                  </a:solidFill>
                  <a:latin typeface="+mn-ea"/>
                </a:rPr>
                <a:t>。</a:t>
              </a:r>
              <a:endParaRPr lang="zh-CN" altLang="en-US" sz="2000" b="1" dirty="0">
                <a:solidFill>
                  <a:schemeClr val="bg1"/>
                </a:solidFill>
                <a:latin typeface="+mn-ea"/>
              </a:endParaRPr>
            </a:p>
          </p:txBody>
        </p:sp>
      </p:grpSp>
      <p:grpSp>
        <p:nvGrpSpPr>
          <p:cNvPr id="13" name="组合 77">
            <a:extLst>
              <a:ext uri="{FF2B5EF4-FFF2-40B4-BE49-F238E27FC236}">
                <a16:creationId xmlns:a16="http://schemas.microsoft.com/office/drawing/2014/main" xmlns="" id="{8C58666F-7846-4066-88CC-9572961427C0}"/>
              </a:ext>
            </a:extLst>
          </p:cNvPr>
          <p:cNvGrpSpPr/>
          <p:nvPr/>
        </p:nvGrpSpPr>
        <p:grpSpPr>
          <a:xfrm>
            <a:off x="2113198" y="3097132"/>
            <a:ext cx="9189386" cy="1524080"/>
            <a:chOff x="2409501" y="1822529"/>
            <a:chExt cx="4952392" cy="979353"/>
          </a:xfrm>
        </p:grpSpPr>
        <p:grpSp>
          <p:nvGrpSpPr>
            <p:cNvPr id="14" name="组合 47">
              <a:extLst>
                <a:ext uri="{FF2B5EF4-FFF2-40B4-BE49-F238E27FC236}">
                  <a16:creationId xmlns:a16="http://schemas.microsoft.com/office/drawing/2014/main" xmlns="" id="{930EC28A-03D5-4E4F-B452-3CDF88EE8D84}"/>
                </a:ext>
              </a:extLst>
            </p:cNvPr>
            <p:cNvGrpSpPr/>
            <p:nvPr/>
          </p:nvGrpSpPr>
          <p:grpSpPr>
            <a:xfrm>
              <a:off x="2409501" y="1822529"/>
              <a:ext cx="4952392" cy="979353"/>
              <a:chOff x="5989911" y="2542628"/>
              <a:chExt cx="4585353" cy="979353"/>
            </a:xfrm>
            <a:gradFill>
              <a:gsLst>
                <a:gs pos="90000">
                  <a:srgbClr val="C00000"/>
                </a:gs>
                <a:gs pos="30000">
                  <a:srgbClr val="FF3300"/>
                </a:gs>
              </a:gsLst>
              <a:lin ang="5400000" scaled="0"/>
            </a:gradFill>
            <a:effectLst>
              <a:outerShdw blurRad="152400" dist="101600" dir="2700000" algn="tl" rotWithShape="0">
                <a:prstClr val="black">
                  <a:alpha val="60000"/>
                </a:prstClr>
              </a:outerShdw>
            </a:effectLst>
          </p:grpSpPr>
          <p:sp>
            <p:nvSpPr>
              <p:cNvPr id="16" name="Rectangle 6">
                <a:extLst>
                  <a:ext uri="{FF2B5EF4-FFF2-40B4-BE49-F238E27FC236}">
                    <a16:creationId xmlns:a16="http://schemas.microsoft.com/office/drawing/2014/main" xmlns="" id="{B18A881E-2F89-41B2-8E84-19AFDF5730F1}"/>
                  </a:ext>
                </a:extLst>
              </p:cNvPr>
              <p:cNvSpPr>
                <a:spLocks noChangeArrowheads="1"/>
              </p:cNvSpPr>
              <p:nvPr/>
            </p:nvSpPr>
            <p:spPr bwMode="auto">
              <a:xfrm>
                <a:off x="6581212" y="2717440"/>
                <a:ext cx="3764772" cy="55061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charset="-122"/>
                  <a:ea typeface="微软雅黑" panose="020B0503020204020204" charset="-122"/>
                </a:endParaRPr>
              </a:p>
            </p:txBody>
          </p:sp>
          <p:sp>
            <p:nvSpPr>
              <p:cNvPr id="17" name="任意多边形 10">
                <a:extLst>
                  <a:ext uri="{FF2B5EF4-FFF2-40B4-BE49-F238E27FC236}">
                    <a16:creationId xmlns:a16="http://schemas.microsoft.com/office/drawing/2014/main" xmlns="" id="{160019D1-9096-4788-B8B9-2292AF4C37C3}"/>
                  </a:ext>
                </a:extLst>
              </p:cNvPr>
              <p:cNvSpPr/>
              <p:nvPr/>
            </p:nvSpPr>
            <p:spPr bwMode="auto">
              <a:xfrm>
                <a:off x="5989911" y="2717440"/>
                <a:ext cx="591301" cy="804541"/>
              </a:xfrm>
              <a:custGeom>
                <a:avLst/>
                <a:gdLst>
                  <a:gd name="connsiteX0" fmla="*/ 702378 w 702378"/>
                  <a:gd name="connsiteY0" fmla="*/ 0 h 955675"/>
                  <a:gd name="connsiteX1" fmla="*/ 702378 w 702378"/>
                  <a:gd name="connsiteY1" fmla="*/ 654050 h 955675"/>
                  <a:gd name="connsiteX2" fmla="*/ 106066 w 702378"/>
                  <a:gd name="connsiteY2" fmla="*/ 955675 h 955675"/>
                  <a:gd name="connsiteX3" fmla="*/ 96224 w 702378"/>
                  <a:gd name="connsiteY3" fmla="*/ 938153 h 955675"/>
                  <a:gd name="connsiteX4" fmla="*/ 80699 w 702378"/>
                  <a:gd name="connsiteY4" fmla="*/ 877774 h 955675"/>
                  <a:gd name="connsiteX5" fmla="*/ 43168 w 702378"/>
                  <a:gd name="connsiteY5" fmla="*/ 775229 h 955675"/>
                  <a:gd name="connsiteX6" fmla="*/ 0 w 702378"/>
                  <a:gd name="connsiteY6" fmla="*/ 685619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78" h="955675">
                    <a:moveTo>
                      <a:pt x="702378" y="0"/>
                    </a:moveTo>
                    <a:lnTo>
                      <a:pt x="702378" y="654050"/>
                    </a:lnTo>
                    <a:lnTo>
                      <a:pt x="106066" y="955675"/>
                    </a:lnTo>
                    <a:lnTo>
                      <a:pt x="96224" y="938153"/>
                    </a:lnTo>
                    <a:lnTo>
                      <a:pt x="80699" y="877774"/>
                    </a:lnTo>
                    <a:cubicBezTo>
                      <a:pt x="69829" y="842825"/>
                      <a:pt x="57287" y="808612"/>
                      <a:pt x="43168" y="775229"/>
                    </a:cubicBezTo>
                    <a:lnTo>
                      <a:pt x="0" y="685619"/>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8" name="椭圆 17">
                <a:extLst>
                  <a:ext uri="{FF2B5EF4-FFF2-40B4-BE49-F238E27FC236}">
                    <a16:creationId xmlns:a16="http://schemas.microsoft.com/office/drawing/2014/main" xmlns="" id="{31D24A4F-634F-4437-BBF0-A370ED4E6D56}"/>
                  </a:ext>
                </a:extLst>
              </p:cNvPr>
              <p:cNvSpPr/>
              <p:nvPr/>
            </p:nvSpPr>
            <p:spPr bwMode="auto">
              <a:xfrm>
                <a:off x="9979643" y="2542628"/>
                <a:ext cx="595621" cy="825750"/>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charset="-122"/>
                  <a:ea typeface="微软雅黑" panose="020B0503020204020204" charset="-122"/>
                </a:endParaRPr>
              </a:p>
            </p:txBody>
          </p:sp>
        </p:grpSp>
        <p:sp>
          <p:nvSpPr>
            <p:cNvPr id="15" name="矩形 14">
              <a:extLst>
                <a:ext uri="{FF2B5EF4-FFF2-40B4-BE49-F238E27FC236}">
                  <a16:creationId xmlns:a16="http://schemas.microsoft.com/office/drawing/2014/main" xmlns="" id="{088CD336-4D2A-4487-AE9A-0D84F483665F}"/>
                </a:ext>
              </a:extLst>
            </p:cNvPr>
            <p:cNvSpPr/>
            <p:nvPr/>
          </p:nvSpPr>
          <p:spPr>
            <a:xfrm>
              <a:off x="3121091" y="2017179"/>
              <a:ext cx="3705884" cy="609054"/>
            </a:xfrm>
            <a:prstGeom prst="rect">
              <a:avLst/>
            </a:prstGeom>
          </p:spPr>
          <p:txBody>
            <a:bodyPr wrap="square">
              <a:spAutoFit/>
            </a:bodyPr>
            <a:lstStyle/>
            <a:p>
              <a:pPr algn="just"/>
              <a:r>
                <a:rPr lang="zh-CN" altLang="en-US" sz="2200" b="1" dirty="0">
                  <a:solidFill>
                    <a:srgbClr val="92D050"/>
                  </a:solidFill>
                  <a:latin typeface="+mn-ea"/>
                </a:rPr>
                <a:t>做老师就要执着于教书育人，有热爱教育的定力、淡泊名利的坚守</a:t>
              </a:r>
              <a:r>
                <a:rPr lang="zh-CN" altLang="en-US" sz="2200" b="1" dirty="0" smtClean="0">
                  <a:solidFill>
                    <a:srgbClr val="92D050"/>
                  </a:solidFill>
                  <a:latin typeface="+mn-ea"/>
                </a:rPr>
                <a:t>。</a:t>
              </a:r>
              <a:endParaRPr lang="zh-CN" altLang="en-US" sz="2200" b="1" dirty="0">
                <a:solidFill>
                  <a:schemeClr val="bg1"/>
                </a:solidFill>
                <a:latin typeface="+mn-ea"/>
              </a:endParaRPr>
            </a:p>
          </p:txBody>
        </p:sp>
      </p:grpSp>
      <p:grpSp>
        <p:nvGrpSpPr>
          <p:cNvPr id="22" name="组合 78">
            <a:extLst>
              <a:ext uri="{FF2B5EF4-FFF2-40B4-BE49-F238E27FC236}">
                <a16:creationId xmlns:a16="http://schemas.microsoft.com/office/drawing/2014/main" xmlns="" id="{6E567560-BEFE-428E-BF19-A507FAB7C13C}"/>
              </a:ext>
            </a:extLst>
          </p:cNvPr>
          <p:cNvGrpSpPr/>
          <p:nvPr/>
        </p:nvGrpSpPr>
        <p:grpSpPr>
          <a:xfrm>
            <a:off x="2113198" y="4276442"/>
            <a:ext cx="9517316" cy="1309951"/>
            <a:chOff x="2409501" y="2827669"/>
            <a:chExt cx="5129121" cy="884270"/>
          </a:xfrm>
        </p:grpSpPr>
        <p:grpSp>
          <p:nvGrpSpPr>
            <p:cNvPr id="23" name="组合 55">
              <a:extLst>
                <a:ext uri="{FF2B5EF4-FFF2-40B4-BE49-F238E27FC236}">
                  <a16:creationId xmlns:a16="http://schemas.microsoft.com/office/drawing/2014/main" xmlns="" id="{B60F8E38-4471-461F-9DCE-9713592C6AB8}"/>
                </a:ext>
              </a:extLst>
            </p:cNvPr>
            <p:cNvGrpSpPr/>
            <p:nvPr/>
          </p:nvGrpSpPr>
          <p:grpSpPr>
            <a:xfrm>
              <a:off x="2409501" y="2827669"/>
              <a:ext cx="5129121" cy="884270"/>
              <a:chOff x="5949970" y="4033653"/>
              <a:chExt cx="4788574" cy="884270"/>
            </a:xfrm>
            <a:gradFill>
              <a:gsLst>
                <a:gs pos="90000">
                  <a:srgbClr val="C00000"/>
                </a:gs>
                <a:gs pos="30000">
                  <a:srgbClr val="FF3300"/>
                </a:gs>
              </a:gsLst>
              <a:lin ang="5400000" scaled="0"/>
            </a:gradFill>
            <a:effectLst>
              <a:outerShdw blurRad="152400" dist="101600" dir="2700000" algn="tl" rotWithShape="0">
                <a:prstClr val="black">
                  <a:alpha val="60000"/>
                </a:prstClr>
              </a:outerShdw>
            </a:effectLst>
          </p:grpSpPr>
          <p:sp>
            <p:nvSpPr>
              <p:cNvPr id="25" name="Rectangle 8">
                <a:extLst>
                  <a:ext uri="{FF2B5EF4-FFF2-40B4-BE49-F238E27FC236}">
                    <a16:creationId xmlns:a16="http://schemas.microsoft.com/office/drawing/2014/main" xmlns="" id="{E46D4196-3E28-4628-BDCB-BAF78857DF61}"/>
                  </a:ext>
                </a:extLst>
              </p:cNvPr>
              <p:cNvSpPr>
                <a:spLocks noChangeArrowheads="1"/>
              </p:cNvSpPr>
              <p:nvPr/>
            </p:nvSpPr>
            <p:spPr bwMode="auto">
              <a:xfrm>
                <a:off x="6581212" y="4255690"/>
                <a:ext cx="3764772" cy="538589"/>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charset="-122"/>
                  <a:ea typeface="微软雅黑" panose="020B0503020204020204" charset="-122"/>
                </a:endParaRPr>
              </a:p>
            </p:txBody>
          </p:sp>
          <p:sp>
            <p:nvSpPr>
              <p:cNvPr id="26" name="任意多边形 18">
                <a:extLst>
                  <a:ext uri="{FF2B5EF4-FFF2-40B4-BE49-F238E27FC236}">
                    <a16:creationId xmlns:a16="http://schemas.microsoft.com/office/drawing/2014/main" xmlns="" id="{611C6E68-916D-4354-8A15-FA7374BB1C8C}"/>
                  </a:ext>
                </a:extLst>
              </p:cNvPr>
              <p:cNvSpPr/>
              <p:nvPr/>
            </p:nvSpPr>
            <p:spPr bwMode="auto">
              <a:xfrm>
                <a:off x="5949970" y="4033653"/>
                <a:ext cx="631242" cy="760626"/>
              </a:xfrm>
              <a:custGeom>
                <a:avLst/>
                <a:gdLst>
                  <a:gd name="connsiteX0" fmla="*/ 120132 w 749822"/>
                  <a:gd name="connsiteY0" fmla="*/ 0 h 903510"/>
                  <a:gd name="connsiteX1" fmla="*/ 749822 w 749822"/>
                  <a:gd name="connsiteY1" fmla="*/ 263748 h 903510"/>
                  <a:gd name="connsiteX2" fmla="*/ 749822 w 749822"/>
                  <a:gd name="connsiteY2" fmla="*/ 903510 h 903510"/>
                  <a:gd name="connsiteX3" fmla="*/ 0 w 749822"/>
                  <a:gd name="connsiteY3" fmla="*/ 250009 h 903510"/>
                  <a:gd name="connsiteX4" fmla="*/ 43612 w 749822"/>
                  <a:gd name="connsiteY4" fmla="*/ 178221 h 903510"/>
                  <a:gd name="connsiteX5" fmla="*/ 90612 w 749822"/>
                  <a:gd name="connsiteY5" fmla="*/ 80656 h 90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822" h="903510">
                    <a:moveTo>
                      <a:pt x="120132" y="0"/>
                    </a:moveTo>
                    <a:lnTo>
                      <a:pt x="749822" y="263748"/>
                    </a:lnTo>
                    <a:lnTo>
                      <a:pt x="749822" y="903510"/>
                    </a:lnTo>
                    <a:lnTo>
                      <a:pt x="0" y="250009"/>
                    </a:lnTo>
                    <a:lnTo>
                      <a:pt x="43612" y="178221"/>
                    </a:lnTo>
                    <a:cubicBezTo>
                      <a:pt x="60794" y="146592"/>
                      <a:pt x="76492" y="114039"/>
                      <a:pt x="90612" y="80656"/>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27" name="椭圆 26">
                <a:extLst>
                  <a:ext uri="{FF2B5EF4-FFF2-40B4-BE49-F238E27FC236}">
                    <a16:creationId xmlns:a16="http://schemas.microsoft.com/office/drawing/2014/main" xmlns="" id="{8F887076-CD0A-47ED-ADBF-56B97690D65F}"/>
                  </a:ext>
                </a:extLst>
              </p:cNvPr>
              <p:cNvSpPr/>
              <p:nvPr/>
            </p:nvSpPr>
            <p:spPr bwMode="auto">
              <a:xfrm>
                <a:off x="10128553" y="4116144"/>
                <a:ext cx="609991"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charset="-122"/>
                  <a:ea typeface="微软雅黑" panose="020B0503020204020204" charset="-122"/>
                </a:endParaRPr>
              </a:p>
            </p:txBody>
          </p:sp>
        </p:grpSp>
        <p:sp>
          <p:nvSpPr>
            <p:cNvPr id="24" name="矩形 23">
              <a:extLst>
                <a:ext uri="{FF2B5EF4-FFF2-40B4-BE49-F238E27FC236}">
                  <a16:creationId xmlns:a16="http://schemas.microsoft.com/office/drawing/2014/main" xmlns="" id="{2533821B-696A-4740-8027-D54121D005C2}"/>
                </a:ext>
              </a:extLst>
            </p:cNvPr>
            <p:cNvSpPr/>
            <p:nvPr/>
          </p:nvSpPr>
          <p:spPr>
            <a:xfrm>
              <a:off x="3191405" y="3073336"/>
              <a:ext cx="3756337" cy="519404"/>
            </a:xfrm>
            <a:prstGeom prst="rect">
              <a:avLst/>
            </a:prstGeom>
          </p:spPr>
          <p:txBody>
            <a:bodyPr wrap="square">
              <a:spAutoFit/>
            </a:bodyPr>
            <a:lstStyle/>
            <a:p>
              <a:pPr algn="just"/>
              <a:r>
                <a:rPr lang="zh-CN" altLang="en-US" sz="2200" b="1" dirty="0">
                  <a:solidFill>
                    <a:srgbClr val="92D050"/>
                  </a:solidFill>
                  <a:latin typeface="+mn-ea"/>
                </a:rPr>
                <a:t>随着办学条件不断改善，教育投入要更多向教师倾斜，不断提高教师待遇，让广大教师安心从教、热心从教</a:t>
              </a:r>
              <a:r>
                <a:rPr lang="zh-CN" altLang="en-US" sz="2200" b="1" dirty="0" smtClean="0">
                  <a:solidFill>
                    <a:srgbClr val="92D050"/>
                  </a:solidFill>
                  <a:latin typeface="+mn-ea"/>
                </a:rPr>
                <a:t>。</a:t>
              </a:r>
              <a:endParaRPr lang="zh-CN" altLang="en-US" sz="2200" b="1" dirty="0">
                <a:solidFill>
                  <a:schemeClr val="bg1"/>
                </a:solidFill>
                <a:latin typeface="+mn-ea"/>
              </a:endParaRPr>
            </a:p>
          </p:txBody>
        </p:sp>
      </p:grpSp>
      <p:grpSp>
        <p:nvGrpSpPr>
          <p:cNvPr id="28" name="组合 79">
            <a:extLst>
              <a:ext uri="{FF2B5EF4-FFF2-40B4-BE49-F238E27FC236}">
                <a16:creationId xmlns:a16="http://schemas.microsoft.com/office/drawing/2014/main" xmlns="" id="{1997C7B6-7C5F-472B-B9FC-2CE841F44A8B}"/>
              </a:ext>
            </a:extLst>
          </p:cNvPr>
          <p:cNvGrpSpPr/>
          <p:nvPr/>
        </p:nvGrpSpPr>
        <p:grpSpPr>
          <a:xfrm>
            <a:off x="2127650" y="4546651"/>
            <a:ext cx="8596111" cy="2098758"/>
            <a:chOff x="2271019" y="3269805"/>
            <a:chExt cx="4632661" cy="1416747"/>
          </a:xfrm>
        </p:grpSpPr>
        <p:grpSp>
          <p:nvGrpSpPr>
            <p:cNvPr id="29" name="组合 59">
              <a:extLst>
                <a:ext uri="{FF2B5EF4-FFF2-40B4-BE49-F238E27FC236}">
                  <a16:creationId xmlns:a16="http://schemas.microsoft.com/office/drawing/2014/main" xmlns="" id="{CB409045-F8EE-4CEA-A26E-48E648FD20FA}"/>
                </a:ext>
              </a:extLst>
            </p:cNvPr>
            <p:cNvGrpSpPr/>
            <p:nvPr/>
          </p:nvGrpSpPr>
          <p:grpSpPr>
            <a:xfrm>
              <a:off x="2271019" y="3269805"/>
              <a:ext cx="4632661" cy="1416747"/>
              <a:chOff x="5811486" y="4272167"/>
              <a:chExt cx="4456497" cy="1416747"/>
            </a:xfrm>
            <a:gradFill>
              <a:gsLst>
                <a:gs pos="90000">
                  <a:srgbClr val="C00000"/>
                </a:gs>
                <a:gs pos="30000">
                  <a:srgbClr val="FF3300"/>
                </a:gs>
              </a:gsLst>
              <a:lin ang="5400000" scaled="0"/>
            </a:gradFill>
            <a:effectLst>
              <a:outerShdw blurRad="152400" dist="101600" dir="2700000" algn="tl" rotWithShape="0">
                <a:prstClr val="black">
                  <a:alpha val="60000"/>
                </a:prstClr>
              </a:outerShdw>
            </a:effectLst>
          </p:grpSpPr>
          <p:sp>
            <p:nvSpPr>
              <p:cNvPr id="31" name="Rectangle 9">
                <a:extLst>
                  <a:ext uri="{FF2B5EF4-FFF2-40B4-BE49-F238E27FC236}">
                    <a16:creationId xmlns:a16="http://schemas.microsoft.com/office/drawing/2014/main" xmlns="" id="{CC41CADF-26B3-494E-8382-A9B71F824436}"/>
                  </a:ext>
                </a:extLst>
              </p:cNvPr>
              <p:cNvSpPr>
                <a:spLocks noChangeArrowheads="1"/>
              </p:cNvSpPr>
              <p:nvPr/>
            </p:nvSpPr>
            <p:spPr bwMode="auto">
              <a:xfrm>
                <a:off x="6581212" y="5016129"/>
                <a:ext cx="3327753" cy="543934"/>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charset="-122"/>
                  <a:ea typeface="微软雅黑" panose="020B0503020204020204" charset="-122"/>
                </a:endParaRPr>
              </a:p>
            </p:txBody>
          </p:sp>
          <p:sp>
            <p:nvSpPr>
              <p:cNvPr id="32" name="任意多边形 22">
                <a:extLst>
                  <a:ext uri="{FF2B5EF4-FFF2-40B4-BE49-F238E27FC236}">
                    <a16:creationId xmlns:a16="http://schemas.microsoft.com/office/drawing/2014/main" xmlns="" id="{DEE92315-F320-4DC3-9EEA-7A21E94B679A}"/>
                  </a:ext>
                </a:extLst>
              </p:cNvPr>
              <p:cNvSpPr/>
              <p:nvPr/>
            </p:nvSpPr>
            <p:spPr bwMode="auto">
              <a:xfrm>
                <a:off x="5811486" y="4272167"/>
                <a:ext cx="769726" cy="1287896"/>
              </a:xfrm>
              <a:custGeom>
                <a:avLst/>
                <a:gdLst>
                  <a:gd name="connsiteX0" fmla="*/ 142427 w 914320"/>
                  <a:gd name="connsiteY0" fmla="*/ 0 h 1529828"/>
                  <a:gd name="connsiteX1" fmla="*/ 914320 w 914320"/>
                  <a:gd name="connsiteY1" fmla="*/ 883716 h 1529828"/>
                  <a:gd name="connsiteX2" fmla="*/ 914320 w 914320"/>
                  <a:gd name="connsiteY2" fmla="*/ 1529828 h 1529828"/>
                  <a:gd name="connsiteX3" fmla="*/ 0 w 914320"/>
                  <a:gd name="connsiteY3" fmla="*/ 165241 h 1529828"/>
                  <a:gd name="connsiteX4" fmla="*/ 15915 w 914320"/>
                  <a:gd name="connsiteY4" fmla="*/ 152110 h 1529828"/>
                  <a:gd name="connsiteX5" fmla="*/ 87952 w 914320"/>
                  <a:gd name="connsiteY5" fmla="*/ 72850 h 1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320" h="1529828">
                    <a:moveTo>
                      <a:pt x="142427" y="0"/>
                    </a:moveTo>
                    <a:lnTo>
                      <a:pt x="914320" y="883716"/>
                    </a:lnTo>
                    <a:lnTo>
                      <a:pt x="914320" y="1529828"/>
                    </a:lnTo>
                    <a:lnTo>
                      <a:pt x="0" y="165241"/>
                    </a:lnTo>
                    <a:lnTo>
                      <a:pt x="15915" y="152110"/>
                    </a:lnTo>
                    <a:cubicBezTo>
                      <a:pt x="41162" y="126863"/>
                      <a:pt x="65206" y="100411"/>
                      <a:pt x="87952" y="72850"/>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33" name="椭圆 32">
                <a:extLst>
                  <a:ext uri="{FF2B5EF4-FFF2-40B4-BE49-F238E27FC236}">
                    <a16:creationId xmlns:a16="http://schemas.microsoft.com/office/drawing/2014/main" xmlns="" id="{B5760FD9-7355-46D6-8657-C4202C1086BB}"/>
                  </a:ext>
                </a:extLst>
              </p:cNvPr>
              <p:cNvSpPr/>
              <p:nvPr/>
            </p:nvSpPr>
            <p:spPr bwMode="auto">
              <a:xfrm>
                <a:off x="9643269" y="4887135"/>
                <a:ext cx="624714"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a:solidFill>
                    <a:schemeClr val="bg1"/>
                  </a:solidFill>
                  <a:latin typeface="微软雅黑" panose="020B0503020204020204" charset="-122"/>
                  <a:ea typeface="微软雅黑" panose="020B0503020204020204" charset="-122"/>
                </a:endParaRPr>
              </a:p>
            </p:txBody>
          </p:sp>
        </p:grpSp>
        <p:sp>
          <p:nvSpPr>
            <p:cNvPr id="30" name="矩形 29">
              <a:extLst>
                <a:ext uri="{FF2B5EF4-FFF2-40B4-BE49-F238E27FC236}">
                  <a16:creationId xmlns:a16="http://schemas.microsoft.com/office/drawing/2014/main" xmlns="" id="{9999FD73-1634-484E-89CD-084D7910DF66}"/>
                </a:ext>
              </a:extLst>
            </p:cNvPr>
            <p:cNvSpPr/>
            <p:nvPr/>
          </p:nvSpPr>
          <p:spPr>
            <a:xfrm>
              <a:off x="3071172" y="4038298"/>
              <a:ext cx="3307596" cy="519404"/>
            </a:xfrm>
            <a:prstGeom prst="rect">
              <a:avLst/>
            </a:prstGeom>
          </p:spPr>
          <p:txBody>
            <a:bodyPr wrap="square">
              <a:spAutoFit/>
            </a:bodyPr>
            <a:lstStyle/>
            <a:p>
              <a:pPr algn="just"/>
              <a:r>
                <a:rPr lang="zh-CN" altLang="en-US" sz="2200" b="1" dirty="0" smtClean="0">
                  <a:solidFill>
                    <a:srgbClr val="92D050"/>
                  </a:solidFill>
                  <a:latin typeface="+mn-ea"/>
                </a:rPr>
                <a:t>对</a:t>
              </a:r>
              <a:r>
                <a:rPr lang="zh-CN" altLang="en-US" sz="2200" b="1" dirty="0">
                  <a:solidFill>
                    <a:srgbClr val="92D050"/>
                  </a:solidFill>
                  <a:latin typeface="+mn-ea"/>
                </a:rPr>
                <a:t>教师队伍中存在的问题，要坚决依法依纪予以严惩。</a:t>
              </a:r>
              <a:endParaRPr lang="zh-CN" altLang="en-US" sz="2200" b="1" dirty="0">
                <a:solidFill>
                  <a:schemeClr val="bg1"/>
                </a:solidFill>
                <a:latin typeface="+mn-ea"/>
              </a:endParaRPr>
            </a:p>
          </p:txBody>
        </p:sp>
      </p:grpSp>
      <p:sp>
        <p:nvSpPr>
          <p:cNvPr id="40"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关键词：四种要求</a:t>
            </a:r>
            <a:endParaRPr lang="zh-CN" altLang="en-US" dirty="0"/>
          </a:p>
        </p:txBody>
      </p:sp>
      <p:sp>
        <p:nvSpPr>
          <p:cNvPr id="6" name="椭圆 5">
            <a:extLst>
              <a:ext uri="{FF2B5EF4-FFF2-40B4-BE49-F238E27FC236}">
                <a16:creationId xmlns:a16="http://schemas.microsoft.com/office/drawing/2014/main" xmlns="" id="{84C79ED6-7559-4A62-9EB8-C8D286C9D83B}"/>
              </a:ext>
            </a:extLst>
          </p:cNvPr>
          <p:cNvSpPr/>
          <p:nvPr/>
        </p:nvSpPr>
        <p:spPr bwMode="auto">
          <a:xfrm>
            <a:off x="876300" y="2857500"/>
            <a:ext cx="2609039" cy="2400300"/>
          </a:xfrm>
          <a:prstGeom prst="ellipse">
            <a:avLst/>
          </a:prstGeom>
          <a:gradFill>
            <a:gsLst>
              <a:gs pos="90000">
                <a:srgbClr val="C00000"/>
              </a:gs>
              <a:gs pos="30000">
                <a:srgbClr val="FF3300"/>
              </a:gs>
            </a:gsLst>
            <a:lin ang="5400000" scaled="0"/>
          </a:gra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900" dirty="0"/>
          </a:p>
        </p:txBody>
      </p:sp>
      <p:pic>
        <p:nvPicPr>
          <p:cNvPr id="39" name="图片 38">
            <a:extLst>
              <a:ext uri="{FF2B5EF4-FFF2-40B4-BE49-F238E27FC236}">
                <a16:creationId xmlns:a16="http://schemas.microsoft.com/office/drawing/2014/main" xmlns="" id="{236CFF16-EBCD-4BA8-B1C5-3DE7A1B55A2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73731" y="3247033"/>
            <a:ext cx="1814176" cy="1757263"/>
          </a:xfrm>
          <a:prstGeom prst="rect">
            <a:avLst/>
          </a:prstGeom>
        </p:spPr>
      </p:pic>
    </p:spTree>
    <p:extLst>
      <p:ext uri="{BB962C8B-B14F-4D97-AF65-F5344CB8AC3E}">
        <p14:creationId xmlns="" xmlns:p14="http://schemas.microsoft.com/office/powerpoint/2010/main" val="333375997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300"/>
                                        <p:tgtEl>
                                          <p:spTgt spid="39"/>
                                        </p:tgtEl>
                                      </p:cBhvr>
                                    </p:animEffect>
                                  </p:childTnLst>
                                </p:cTn>
                              </p:par>
                              <p:par>
                                <p:cTn id="13" presetID="6" presetClass="emph" presetSubtype="0" decel="100000" fill="hold" grpId="1" nodeType="withEffect">
                                  <p:stCondLst>
                                    <p:cond delay="200"/>
                                  </p:stCondLst>
                                  <p:childTnLst>
                                    <p:animScale>
                                      <p:cBhvr>
                                        <p:cTn id="14" dur="250" fill="hold"/>
                                        <p:tgtEl>
                                          <p:spTgt spid="6"/>
                                        </p:tgtEl>
                                      </p:cBhvr>
                                      <p:by x="110000" y="110000"/>
                                    </p:animScale>
                                  </p:childTnLst>
                                </p:cTn>
                              </p:par>
                              <p:par>
                                <p:cTn id="15" presetID="6" presetClass="emph" presetSubtype="0" decel="100000" fill="hold" grpId="2" nodeType="withEffect">
                                  <p:stCondLst>
                                    <p:cond delay="400"/>
                                  </p:stCondLst>
                                  <p:childTnLst>
                                    <p:animScale>
                                      <p:cBhvr>
                                        <p:cTn id="16" dur="250" fill="hold"/>
                                        <p:tgtEl>
                                          <p:spTgt spid="6"/>
                                        </p:tgtEl>
                                      </p:cBhvr>
                                      <p:by x="91000" y="91000"/>
                                    </p:animScale>
                                  </p:childTnLst>
                                </p:cTn>
                              </p:par>
                            </p:childTnLst>
                          </p:cTn>
                        </p:par>
                        <p:par>
                          <p:cTn id="17" fill="hold">
                            <p:stCondLst>
                              <p:cond delay="6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350" fill="hold"/>
                                        <p:tgtEl>
                                          <p:spTgt spid="7"/>
                                        </p:tgtEl>
                                        <p:attrNameLst>
                                          <p:attrName>ppt_x</p:attrName>
                                        </p:attrNameLst>
                                      </p:cBhvr>
                                      <p:tavLst>
                                        <p:tav tm="0">
                                          <p:val>
                                            <p:strVal val="0-#ppt_w/2"/>
                                          </p:val>
                                        </p:tav>
                                        <p:tav tm="100000">
                                          <p:val>
                                            <p:strVal val="#ppt_x"/>
                                          </p:val>
                                        </p:tav>
                                      </p:tavLst>
                                    </p:anim>
                                    <p:anim calcmode="lin" valueType="num">
                                      <p:cBhvr additive="base">
                                        <p:cTn id="21" dur="35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350" fill="hold"/>
                                        <p:tgtEl>
                                          <p:spTgt spid="13"/>
                                        </p:tgtEl>
                                        <p:attrNameLst>
                                          <p:attrName>ppt_x</p:attrName>
                                        </p:attrNameLst>
                                      </p:cBhvr>
                                      <p:tavLst>
                                        <p:tav tm="0">
                                          <p:val>
                                            <p:strVal val="0-#ppt_w/2"/>
                                          </p:val>
                                        </p:tav>
                                        <p:tav tm="100000">
                                          <p:val>
                                            <p:strVal val="#ppt_x"/>
                                          </p:val>
                                        </p:tav>
                                      </p:tavLst>
                                    </p:anim>
                                    <p:anim calcmode="lin" valueType="num">
                                      <p:cBhvr additive="base">
                                        <p:cTn id="26" dur="35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1350"/>
                            </p:stCondLst>
                            <p:childTnLst>
                              <p:par>
                                <p:cTn id="28" presetID="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350" fill="hold"/>
                                        <p:tgtEl>
                                          <p:spTgt spid="22"/>
                                        </p:tgtEl>
                                        <p:attrNameLst>
                                          <p:attrName>ppt_x</p:attrName>
                                        </p:attrNameLst>
                                      </p:cBhvr>
                                      <p:tavLst>
                                        <p:tav tm="0">
                                          <p:val>
                                            <p:strVal val="0-#ppt_w/2"/>
                                          </p:val>
                                        </p:tav>
                                        <p:tav tm="100000">
                                          <p:val>
                                            <p:strVal val="#ppt_x"/>
                                          </p:val>
                                        </p:tav>
                                      </p:tavLst>
                                    </p:anim>
                                    <p:anim calcmode="lin" valueType="num">
                                      <p:cBhvr additive="base">
                                        <p:cTn id="31" dur="35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1700"/>
                            </p:stCondLst>
                            <p:childTnLst>
                              <p:par>
                                <p:cTn id="33" presetID="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350" fill="hold"/>
                                        <p:tgtEl>
                                          <p:spTgt spid="28"/>
                                        </p:tgtEl>
                                        <p:attrNameLst>
                                          <p:attrName>ppt_x</p:attrName>
                                        </p:attrNameLst>
                                      </p:cBhvr>
                                      <p:tavLst>
                                        <p:tav tm="0">
                                          <p:val>
                                            <p:strVal val="0-#ppt_w/2"/>
                                          </p:val>
                                        </p:tav>
                                        <p:tav tm="100000">
                                          <p:val>
                                            <p:strVal val="#ppt_x"/>
                                          </p:val>
                                        </p:tav>
                                      </p:tavLst>
                                    </p:anim>
                                    <p:anim calcmode="lin" valueType="num">
                                      <p:cBhvr additive="base">
                                        <p:cTn id="36" dur="3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6" grpId="2"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flipH="1">
            <a:off x="0" y="2250272"/>
            <a:ext cx="3345350" cy="2615956"/>
            <a:chOff x="9658590" y="2383972"/>
            <a:chExt cx="2533411" cy="2008176"/>
          </a:xfrm>
          <a:gradFill>
            <a:gsLst>
              <a:gs pos="0">
                <a:srgbClr val="E30613"/>
              </a:gs>
              <a:gs pos="100000">
                <a:srgbClr val="81040B"/>
              </a:gs>
            </a:gsLst>
            <a:lin ang="5400000" scaled="1"/>
          </a:gradFill>
        </p:grpSpPr>
        <p:sp>
          <p:nvSpPr>
            <p:cNvPr id="46" name="任意多边形 45"/>
            <p:cNvSpPr/>
            <p:nvPr/>
          </p:nvSpPr>
          <p:spPr>
            <a:xfrm>
              <a:off x="11691258" y="2383972"/>
              <a:ext cx="500743" cy="751114"/>
            </a:xfrm>
            <a:custGeom>
              <a:avLst/>
              <a:gdLst>
                <a:gd name="connsiteX0" fmla="*/ 375557 w 500743"/>
                <a:gd name="connsiteY0" fmla="*/ 0 h 751114"/>
                <a:gd name="connsiteX1" fmla="*/ 500743 w 500743"/>
                <a:gd name="connsiteY1" fmla="*/ 25274 h 751114"/>
                <a:gd name="connsiteX2" fmla="*/ 500743 w 500743"/>
                <a:gd name="connsiteY2" fmla="*/ 725840 h 751114"/>
                <a:gd name="connsiteX3" fmla="*/ 375557 w 500743"/>
                <a:gd name="connsiteY3" fmla="*/ 751114 h 751114"/>
                <a:gd name="connsiteX4" fmla="*/ 0 w 500743"/>
                <a:gd name="connsiteY4" fmla="*/ 375557 h 751114"/>
                <a:gd name="connsiteX5" fmla="*/ 375557 w 5007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751114">
                  <a:moveTo>
                    <a:pt x="375557" y="0"/>
                  </a:moveTo>
                  <a:lnTo>
                    <a:pt x="500743" y="25274"/>
                  </a:lnTo>
                  <a:lnTo>
                    <a:pt x="500743" y="725840"/>
                  </a:lnTo>
                  <a:lnTo>
                    <a:pt x="375557" y="751114"/>
                  </a:lnTo>
                  <a:cubicBezTo>
                    <a:pt x="168143" y="751114"/>
                    <a:pt x="0" y="582971"/>
                    <a:pt x="0" y="375557"/>
                  </a:cubicBezTo>
                  <a:cubicBezTo>
                    <a:pt x="0" y="168143"/>
                    <a:pt x="168143" y="0"/>
                    <a:pt x="375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11173936" y="2438151"/>
              <a:ext cx="647949" cy="6479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0683336" y="2514351"/>
              <a:ext cx="495548" cy="495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0187292" y="2628654"/>
              <a:ext cx="314700" cy="314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a:spLocks noChangeAspect="1"/>
            </p:cNvSpPr>
            <p:nvPr/>
          </p:nvSpPr>
          <p:spPr>
            <a:xfrm>
              <a:off x="9658590" y="2666252"/>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11691258" y="3015592"/>
              <a:ext cx="500743" cy="751114"/>
            </a:xfrm>
            <a:custGeom>
              <a:avLst/>
              <a:gdLst>
                <a:gd name="connsiteX0" fmla="*/ 375557 w 500743"/>
                <a:gd name="connsiteY0" fmla="*/ 0 h 751114"/>
                <a:gd name="connsiteX1" fmla="*/ 500743 w 500743"/>
                <a:gd name="connsiteY1" fmla="*/ 25274 h 751114"/>
                <a:gd name="connsiteX2" fmla="*/ 500743 w 500743"/>
                <a:gd name="connsiteY2" fmla="*/ 725840 h 751114"/>
                <a:gd name="connsiteX3" fmla="*/ 375557 w 500743"/>
                <a:gd name="connsiteY3" fmla="*/ 751114 h 751114"/>
                <a:gd name="connsiteX4" fmla="*/ 0 w 500743"/>
                <a:gd name="connsiteY4" fmla="*/ 375557 h 751114"/>
                <a:gd name="connsiteX5" fmla="*/ 375557 w 5007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751114">
                  <a:moveTo>
                    <a:pt x="375557" y="0"/>
                  </a:moveTo>
                  <a:lnTo>
                    <a:pt x="500743" y="25274"/>
                  </a:lnTo>
                  <a:lnTo>
                    <a:pt x="500743" y="725840"/>
                  </a:lnTo>
                  <a:lnTo>
                    <a:pt x="375557" y="751114"/>
                  </a:lnTo>
                  <a:cubicBezTo>
                    <a:pt x="168143" y="751114"/>
                    <a:pt x="0" y="582971"/>
                    <a:pt x="0" y="375557"/>
                  </a:cubicBezTo>
                  <a:cubicBezTo>
                    <a:pt x="0" y="168143"/>
                    <a:pt x="168143" y="0"/>
                    <a:pt x="375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11173936" y="3069771"/>
              <a:ext cx="647949" cy="6479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0683336" y="3145971"/>
              <a:ext cx="495548" cy="495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10187292" y="3260274"/>
              <a:ext cx="314700" cy="314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a:off x="9658590" y="3297872"/>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11691258" y="3641034"/>
              <a:ext cx="500743" cy="751114"/>
            </a:xfrm>
            <a:custGeom>
              <a:avLst/>
              <a:gdLst>
                <a:gd name="connsiteX0" fmla="*/ 375557 w 500743"/>
                <a:gd name="connsiteY0" fmla="*/ 0 h 751114"/>
                <a:gd name="connsiteX1" fmla="*/ 500743 w 500743"/>
                <a:gd name="connsiteY1" fmla="*/ 25274 h 751114"/>
                <a:gd name="connsiteX2" fmla="*/ 500743 w 500743"/>
                <a:gd name="connsiteY2" fmla="*/ 725840 h 751114"/>
                <a:gd name="connsiteX3" fmla="*/ 375557 w 500743"/>
                <a:gd name="connsiteY3" fmla="*/ 751114 h 751114"/>
                <a:gd name="connsiteX4" fmla="*/ 0 w 500743"/>
                <a:gd name="connsiteY4" fmla="*/ 375557 h 751114"/>
                <a:gd name="connsiteX5" fmla="*/ 375557 w 5007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3" h="751114">
                  <a:moveTo>
                    <a:pt x="375557" y="0"/>
                  </a:moveTo>
                  <a:lnTo>
                    <a:pt x="500743" y="25274"/>
                  </a:lnTo>
                  <a:lnTo>
                    <a:pt x="500743" y="725840"/>
                  </a:lnTo>
                  <a:lnTo>
                    <a:pt x="375557" y="751114"/>
                  </a:lnTo>
                  <a:cubicBezTo>
                    <a:pt x="168143" y="751114"/>
                    <a:pt x="0" y="582971"/>
                    <a:pt x="0" y="375557"/>
                  </a:cubicBezTo>
                  <a:cubicBezTo>
                    <a:pt x="0" y="168143"/>
                    <a:pt x="168143" y="0"/>
                    <a:pt x="3755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1173936" y="3695213"/>
              <a:ext cx="647949" cy="6479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0683336" y="3771413"/>
              <a:ext cx="495548" cy="4955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0187292" y="3885716"/>
              <a:ext cx="314700" cy="3147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9658590" y="3923314"/>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文本框 70"/>
          <p:cNvSpPr txBox="1"/>
          <p:nvPr/>
        </p:nvSpPr>
        <p:spPr>
          <a:xfrm>
            <a:off x="8384845" y="1732328"/>
            <a:ext cx="2448106" cy="769441"/>
          </a:xfrm>
          <a:prstGeom prst="rect">
            <a:avLst/>
          </a:prstGeom>
          <a:noFill/>
        </p:spPr>
        <p:txBody>
          <a:bodyPr wrap="none" rtlCol="0">
            <a:spAutoFit/>
          </a:bodyPr>
          <a:lstStyle/>
          <a:p>
            <a:r>
              <a:rPr lang="zh-CN" altLang="en-US" sz="4400" b="1" dirty="0" smtClean="0">
                <a:solidFill>
                  <a:schemeClr val="tx1">
                    <a:lumMod val="75000"/>
                    <a:lumOff val="25000"/>
                  </a:schemeClr>
                </a:solidFill>
                <a:latin typeface="幼圆" panose="02010509060101010101" pitchFamily="49" charset="-122"/>
                <a:ea typeface="幼圆" panose="02010509060101010101" pitchFamily="49" charset="-122"/>
              </a:rPr>
              <a:t>讲话意义</a:t>
            </a:r>
            <a:endParaRPr lang="zh-CN" altLang="en-US" sz="4400" b="1"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72" name="文本框 71"/>
          <p:cNvSpPr txBox="1"/>
          <p:nvPr/>
        </p:nvSpPr>
        <p:spPr>
          <a:xfrm>
            <a:off x="8384845" y="3095032"/>
            <a:ext cx="2448106" cy="769441"/>
          </a:xfrm>
          <a:prstGeom prst="rect">
            <a:avLst/>
          </a:prstGeom>
          <a:noFill/>
        </p:spPr>
        <p:txBody>
          <a:bodyPr wrap="none" rtlCol="0">
            <a:spAutoFit/>
          </a:bodyPr>
          <a:lstStyle/>
          <a:p>
            <a:r>
              <a:rPr lang="zh-CN" altLang="en-US" sz="4400" b="1" dirty="0" smtClean="0">
                <a:solidFill>
                  <a:schemeClr val="tx1">
                    <a:lumMod val="75000"/>
                    <a:lumOff val="25000"/>
                  </a:schemeClr>
                </a:solidFill>
                <a:latin typeface="幼圆" panose="02010509060101010101" pitchFamily="49" charset="-122"/>
                <a:ea typeface="幼圆" panose="02010509060101010101" pitchFamily="49" charset="-122"/>
              </a:rPr>
              <a:t>核心要义</a:t>
            </a:r>
            <a:endParaRPr lang="zh-CN" altLang="en-US" sz="4400" b="1"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73" name="文本框 72"/>
          <p:cNvSpPr txBox="1"/>
          <p:nvPr/>
        </p:nvSpPr>
        <p:spPr>
          <a:xfrm>
            <a:off x="8384845" y="4491486"/>
            <a:ext cx="2448106" cy="769441"/>
          </a:xfrm>
          <a:prstGeom prst="rect">
            <a:avLst/>
          </a:prstGeom>
          <a:noFill/>
        </p:spPr>
        <p:txBody>
          <a:bodyPr wrap="none" rtlCol="0">
            <a:spAutoFit/>
          </a:bodyPr>
          <a:lstStyle/>
          <a:p>
            <a:r>
              <a:rPr lang="zh-CN" altLang="en-US" sz="4400" b="1" dirty="0" smtClean="0">
                <a:solidFill>
                  <a:schemeClr val="tx1">
                    <a:lumMod val="75000"/>
                    <a:lumOff val="25000"/>
                  </a:schemeClr>
                </a:solidFill>
                <a:latin typeface="幼圆" panose="02010509060101010101" pitchFamily="49" charset="-122"/>
                <a:ea typeface="幼圆" panose="02010509060101010101" pitchFamily="49" charset="-122"/>
              </a:rPr>
              <a:t>贯彻举措</a:t>
            </a:r>
            <a:endParaRPr lang="zh-CN" altLang="en-US" sz="4400" b="1" dirty="0">
              <a:solidFill>
                <a:schemeClr val="tx1">
                  <a:lumMod val="75000"/>
                  <a:lumOff val="25000"/>
                </a:schemeClr>
              </a:solidFill>
              <a:latin typeface="幼圆" panose="02010509060101010101" pitchFamily="49" charset="-122"/>
              <a:ea typeface="幼圆" panose="02010509060101010101" pitchFamily="49" charset="-122"/>
            </a:endParaRPr>
          </a:p>
        </p:txBody>
      </p:sp>
      <p:grpSp>
        <p:nvGrpSpPr>
          <p:cNvPr id="75" name="组合 74"/>
          <p:cNvGrpSpPr/>
          <p:nvPr/>
        </p:nvGrpSpPr>
        <p:grpSpPr>
          <a:xfrm>
            <a:off x="7040124" y="1732328"/>
            <a:ext cx="928740" cy="928740"/>
            <a:chOff x="6782426" y="1278645"/>
            <a:chExt cx="928740" cy="928740"/>
          </a:xfrm>
        </p:grpSpPr>
        <p:grpSp>
          <p:nvGrpSpPr>
            <p:cNvPr id="76" name="组合 75"/>
            <p:cNvGrpSpPr/>
            <p:nvPr/>
          </p:nvGrpSpPr>
          <p:grpSpPr>
            <a:xfrm>
              <a:off x="6782426" y="1278645"/>
              <a:ext cx="928740" cy="928740"/>
              <a:chOff x="6585478" y="1661232"/>
              <a:chExt cx="928740" cy="928740"/>
            </a:xfrm>
          </p:grpSpPr>
          <p:sp>
            <p:nvSpPr>
              <p:cNvPr id="78" name="椭圆 77"/>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9" name="圆角矩形 78"/>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0" name="椭圆 79"/>
              <p:cNvSpPr/>
              <p:nvPr/>
            </p:nvSpPr>
            <p:spPr>
              <a:xfrm>
                <a:off x="6779848" y="1855602"/>
                <a:ext cx="540000" cy="540000"/>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Freeform 16"/>
            <p:cNvSpPr>
              <a:spLocks noEditPoints="1"/>
            </p:cNvSpPr>
            <p:nvPr/>
          </p:nvSpPr>
          <p:spPr bwMode="auto">
            <a:xfrm>
              <a:off x="7136358" y="1594323"/>
              <a:ext cx="259102" cy="294809"/>
            </a:xfrm>
            <a:custGeom>
              <a:avLst/>
              <a:gdLst>
                <a:gd name="T0" fmla="*/ 381 w 598"/>
                <a:gd name="T1" fmla="*/ 84 h 674"/>
                <a:gd name="T2" fmla="*/ 296 w 598"/>
                <a:gd name="T3" fmla="*/ 169 h 674"/>
                <a:gd name="T4" fmla="*/ 212 w 598"/>
                <a:gd name="T5" fmla="*/ 169 h 674"/>
                <a:gd name="T6" fmla="*/ 127 w 598"/>
                <a:gd name="T7" fmla="*/ 84 h 674"/>
                <a:gd name="T8" fmla="*/ 212 w 598"/>
                <a:gd name="T9" fmla="*/ 0 h 674"/>
                <a:gd name="T10" fmla="*/ 296 w 598"/>
                <a:gd name="T11" fmla="*/ 0 h 674"/>
                <a:gd name="T12" fmla="*/ 381 w 598"/>
                <a:gd name="T13" fmla="*/ 84 h 674"/>
                <a:gd name="T14" fmla="*/ 421 w 598"/>
                <a:gd name="T15" fmla="*/ 84 h 674"/>
                <a:gd name="T16" fmla="*/ 423 w 598"/>
                <a:gd name="T17" fmla="*/ 103 h 674"/>
                <a:gd name="T18" fmla="*/ 317 w 598"/>
                <a:gd name="T19" fmla="*/ 209 h 674"/>
                <a:gd name="T20" fmla="*/ 191 w 598"/>
                <a:gd name="T21" fmla="*/ 209 h 674"/>
                <a:gd name="T22" fmla="*/ 85 w 598"/>
                <a:gd name="T23" fmla="*/ 103 h 674"/>
                <a:gd name="T24" fmla="*/ 87 w 598"/>
                <a:gd name="T25" fmla="*/ 84 h 674"/>
                <a:gd name="T26" fmla="*/ 0 w 598"/>
                <a:gd name="T27" fmla="*/ 188 h 674"/>
                <a:gd name="T28" fmla="*/ 0 w 598"/>
                <a:gd name="T29" fmla="*/ 569 h 674"/>
                <a:gd name="T30" fmla="*/ 106 w 598"/>
                <a:gd name="T31" fmla="*/ 674 h 674"/>
                <a:gd name="T32" fmla="*/ 387 w 598"/>
                <a:gd name="T33" fmla="*/ 674 h 674"/>
                <a:gd name="T34" fmla="*/ 272 w 598"/>
                <a:gd name="T35" fmla="*/ 500 h 674"/>
                <a:gd name="T36" fmla="*/ 461 w 598"/>
                <a:gd name="T37" fmla="*/ 311 h 674"/>
                <a:gd name="T38" fmla="*/ 508 w 598"/>
                <a:gd name="T39" fmla="*/ 317 h 674"/>
                <a:gd name="T40" fmla="*/ 508 w 598"/>
                <a:gd name="T41" fmla="*/ 188 h 674"/>
                <a:gd name="T42" fmla="*/ 421 w 598"/>
                <a:gd name="T43" fmla="*/ 84 h 674"/>
                <a:gd name="T44" fmla="*/ 238 w 598"/>
                <a:gd name="T45" fmla="*/ 422 h 674"/>
                <a:gd name="T46" fmla="*/ 238 w 598"/>
                <a:gd name="T47" fmla="*/ 422 h 674"/>
                <a:gd name="T48" fmla="*/ 106 w 598"/>
                <a:gd name="T49" fmla="*/ 422 h 674"/>
                <a:gd name="T50" fmla="*/ 85 w 598"/>
                <a:gd name="T51" fmla="*/ 401 h 674"/>
                <a:gd name="T52" fmla="*/ 106 w 598"/>
                <a:gd name="T53" fmla="*/ 380 h 674"/>
                <a:gd name="T54" fmla="*/ 238 w 598"/>
                <a:gd name="T55" fmla="*/ 380 h 674"/>
                <a:gd name="T56" fmla="*/ 259 w 598"/>
                <a:gd name="T57" fmla="*/ 401 h 674"/>
                <a:gd name="T58" fmla="*/ 238 w 598"/>
                <a:gd name="T59" fmla="*/ 422 h 674"/>
                <a:gd name="T60" fmla="*/ 280 w 598"/>
                <a:gd name="T61" fmla="*/ 338 h 674"/>
                <a:gd name="T62" fmla="*/ 280 w 598"/>
                <a:gd name="T63" fmla="*/ 338 h 674"/>
                <a:gd name="T64" fmla="*/ 106 w 598"/>
                <a:gd name="T65" fmla="*/ 338 h 674"/>
                <a:gd name="T66" fmla="*/ 85 w 598"/>
                <a:gd name="T67" fmla="*/ 317 h 674"/>
                <a:gd name="T68" fmla="*/ 106 w 598"/>
                <a:gd name="T69" fmla="*/ 296 h 674"/>
                <a:gd name="T70" fmla="*/ 280 w 598"/>
                <a:gd name="T71" fmla="*/ 296 h 674"/>
                <a:gd name="T72" fmla="*/ 302 w 598"/>
                <a:gd name="T73" fmla="*/ 317 h 674"/>
                <a:gd name="T74" fmla="*/ 280 w 598"/>
                <a:gd name="T75" fmla="*/ 338 h 674"/>
                <a:gd name="T76" fmla="*/ 496 w 598"/>
                <a:gd name="T77" fmla="*/ 369 h 674"/>
                <a:gd name="T78" fmla="*/ 463 w 598"/>
                <a:gd name="T79" fmla="*/ 365 h 674"/>
                <a:gd name="T80" fmla="*/ 328 w 598"/>
                <a:gd name="T81" fmla="*/ 500 h 674"/>
                <a:gd name="T82" fmla="*/ 434 w 598"/>
                <a:gd name="T83" fmla="*/ 632 h 674"/>
                <a:gd name="T84" fmla="*/ 463 w 598"/>
                <a:gd name="T85" fmla="*/ 635 h 674"/>
                <a:gd name="T86" fmla="*/ 598 w 598"/>
                <a:gd name="T87" fmla="*/ 500 h 674"/>
                <a:gd name="T88" fmla="*/ 496 w 598"/>
                <a:gd name="T89" fmla="*/ 369 h 674"/>
                <a:gd name="T90" fmla="*/ 539 w 598"/>
                <a:gd name="T91" fmla="*/ 481 h 674"/>
                <a:gd name="T92" fmla="*/ 539 w 598"/>
                <a:gd name="T93" fmla="*/ 481 h 674"/>
                <a:gd name="T94" fmla="*/ 496 w 598"/>
                <a:gd name="T95" fmla="*/ 523 h 674"/>
                <a:gd name="T96" fmla="*/ 463 w 598"/>
                <a:gd name="T97" fmla="*/ 557 h 674"/>
                <a:gd name="T98" fmla="*/ 425 w 598"/>
                <a:gd name="T99" fmla="*/ 557 h 674"/>
                <a:gd name="T100" fmla="*/ 386 w 598"/>
                <a:gd name="T101" fmla="*/ 519 h 674"/>
                <a:gd name="T102" fmla="*/ 386 w 598"/>
                <a:gd name="T103" fmla="*/ 481 h 674"/>
                <a:gd name="T104" fmla="*/ 425 w 598"/>
                <a:gd name="T105" fmla="*/ 481 h 674"/>
                <a:gd name="T106" fmla="*/ 444 w 598"/>
                <a:gd name="T107" fmla="*/ 500 h 674"/>
                <a:gd name="T108" fmla="*/ 496 w 598"/>
                <a:gd name="T109" fmla="*/ 447 h 674"/>
                <a:gd name="T110" fmla="*/ 501 w 598"/>
                <a:gd name="T111" fmla="*/ 443 h 674"/>
                <a:gd name="T112" fmla="*/ 539 w 598"/>
                <a:gd name="T113" fmla="*/ 443 h 674"/>
                <a:gd name="T114" fmla="*/ 539 w 598"/>
                <a:gd name="T115" fmla="*/ 481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674">
                  <a:moveTo>
                    <a:pt x="381" y="84"/>
                  </a:moveTo>
                  <a:cubicBezTo>
                    <a:pt x="381" y="131"/>
                    <a:pt x="343" y="169"/>
                    <a:pt x="296" y="169"/>
                  </a:cubicBezTo>
                  <a:lnTo>
                    <a:pt x="212" y="169"/>
                  </a:lnTo>
                  <a:cubicBezTo>
                    <a:pt x="165" y="169"/>
                    <a:pt x="127" y="131"/>
                    <a:pt x="127" y="84"/>
                  </a:cubicBezTo>
                  <a:cubicBezTo>
                    <a:pt x="127" y="37"/>
                    <a:pt x="165" y="0"/>
                    <a:pt x="212" y="0"/>
                  </a:cubicBezTo>
                  <a:lnTo>
                    <a:pt x="296" y="0"/>
                  </a:lnTo>
                  <a:cubicBezTo>
                    <a:pt x="343" y="0"/>
                    <a:pt x="381" y="37"/>
                    <a:pt x="381" y="84"/>
                  </a:cubicBezTo>
                  <a:close/>
                  <a:moveTo>
                    <a:pt x="421" y="84"/>
                  </a:moveTo>
                  <a:cubicBezTo>
                    <a:pt x="422" y="90"/>
                    <a:pt x="423" y="97"/>
                    <a:pt x="423" y="103"/>
                  </a:cubicBezTo>
                  <a:cubicBezTo>
                    <a:pt x="423" y="162"/>
                    <a:pt x="376" y="209"/>
                    <a:pt x="317" y="209"/>
                  </a:cubicBezTo>
                  <a:lnTo>
                    <a:pt x="191" y="209"/>
                  </a:lnTo>
                  <a:cubicBezTo>
                    <a:pt x="132" y="209"/>
                    <a:pt x="85" y="162"/>
                    <a:pt x="85" y="103"/>
                  </a:cubicBezTo>
                  <a:cubicBezTo>
                    <a:pt x="85" y="97"/>
                    <a:pt x="85" y="90"/>
                    <a:pt x="87" y="84"/>
                  </a:cubicBezTo>
                  <a:cubicBezTo>
                    <a:pt x="37" y="93"/>
                    <a:pt x="0" y="136"/>
                    <a:pt x="0" y="188"/>
                  </a:cubicBezTo>
                  <a:lnTo>
                    <a:pt x="0" y="569"/>
                  </a:lnTo>
                  <a:cubicBezTo>
                    <a:pt x="0" y="627"/>
                    <a:pt x="47" y="674"/>
                    <a:pt x="106" y="674"/>
                  </a:cubicBezTo>
                  <a:lnTo>
                    <a:pt x="387" y="674"/>
                  </a:lnTo>
                  <a:cubicBezTo>
                    <a:pt x="320" y="646"/>
                    <a:pt x="272" y="579"/>
                    <a:pt x="272" y="500"/>
                  </a:cubicBezTo>
                  <a:cubicBezTo>
                    <a:pt x="272" y="396"/>
                    <a:pt x="357" y="311"/>
                    <a:pt x="461" y="311"/>
                  </a:cubicBezTo>
                  <a:cubicBezTo>
                    <a:pt x="477" y="311"/>
                    <a:pt x="493" y="313"/>
                    <a:pt x="508" y="317"/>
                  </a:cubicBezTo>
                  <a:lnTo>
                    <a:pt x="508" y="188"/>
                  </a:lnTo>
                  <a:cubicBezTo>
                    <a:pt x="508" y="136"/>
                    <a:pt x="470" y="93"/>
                    <a:pt x="421" y="84"/>
                  </a:cubicBezTo>
                  <a:close/>
                  <a:moveTo>
                    <a:pt x="238" y="422"/>
                  </a:moveTo>
                  <a:lnTo>
                    <a:pt x="238" y="422"/>
                  </a:lnTo>
                  <a:lnTo>
                    <a:pt x="106" y="422"/>
                  </a:lnTo>
                  <a:cubicBezTo>
                    <a:pt x="94" y="422"/>
                    <a:pt x="85" y="413"/>
                    <a:pt x="85" y="401"/>
                  </a:cubicBezTo>
                  <a:cubicBezTo>
                    <a:pt x="85" y="390"/>
                    <a:pt x="94" y="380"/>
                    <a:pt x="106" y="380"/>
                  </a:cubicBezTo>
                  <a:lnTo>
                    <a:pt x="238" y="380"/>
                  </a:lnTo>
                  <a:cubicBezTo>
                    <a:pt x="250" y="380"/>
                    <a:pt x="259" y="390"/>
                    <a:pt x="259" y="401"/>
                  </a:cubicBezTo>
                  <a:cubicBezTo>
                    <a:pt x="259" y="413"/>
                    <a:pt x="250" y="422"/>
                    <a:pt x="238" y="422"/>
                  </a:cubicBezTo>
                  <a:close/>
                  <a:moveTo>
                    <a:pt x="280" y="338"/>
                  </a:moveTo>
                  <a:lnTo>
                    <a:pt x="280" y="338"/>
                  </a:lnTo>
                  <a:lnTo>
                    <a:pt x="106" y="338"/>
                  </a:lnTo>
                  <a:cubicBezTo>
                    <a:pt x="94" y="338"/>
                    <a:pt x="85" y="328"/>
                    <a:pt x="85" y="317"/>
                  </a:cubicBezTo>
                  <a:cubicBezTo>
                    <a:pt x="85" y="305"/>
                    <a:pt x="94" y="296"/>
                    <a:pt x="106" y="296"/>
                  </a:cubicBezTo>
                  <a:lnTo>
                    <a:pt x="280" y="296"/>
                  </a:lnTo>
                  <a:cubicBezTo>
                    <a:pt x="292" y="296"/>
                    <a:pt x="302" y="305"/>
                    <a:pt x="302" y="317"/>
                  </a:cubicBezTo>
                  <a:cubicBezTo>
                    <a:pt x="302" y="328"/>
                    <a:pt x="292" y="338"/>
                    <a:pt x="280" y="338"/>
                  </a:cubicBezTo>
                  <a:close/>
                  <a:moveTo>
                    <a:pt x="496" y="369"/>
                  </a:moveTo>
                  <a:cubicBezTo>
                    <a:pt x="486" y="367"/>
                    <a:pt x="474" y="365"/>
                    <a:pt x="463" y="365"/>
                  </a:cubicBezTo>
                  <a:cubicBezTo>
                    <a:pt x="388" y="365"/>
                    <a:pt x="328" y="425"/>
                    <a:pt x="328" y="500"/>
                  </a:cubicBezTo>
                  <a:cubicBezTo>
                    <a:pt x="328" y="565"/>
                    <a:pt x="374" y="619"/>
                    <a:pt x="434" y="632"/>
                  </a:cubicBezTo>
                  <a:cubicBezTo>
                    <a:pt x="443" y="634"/>
                    <a:pt x="453" y="635"/>
                    <a:pt x="463" y="635"/>
                  </a:cubicBezTo>
                  <a:cubicBezTo>
                    <a:pt x="537" y="635"/>
                    <a:pt x="598" y="574"/>
                    <a:pt x="598" y="500"/>
                  </a:cubicBezTo>
                  <a:cubicBezTo>
                    <a:pt x="598" y="437"/>
                    <a:pt x="555" y="384"/>
                    <a:pt x="496" y="369"/>
                  </a:cubicBezTo>
                  <a:close/>
                  <a:moveTo>
                    <a:pt x="539" y="481"/>
                  </a:moveTo>
                  <a:lnTo>
                    <a:pt x="539" y="481"/>
                  </a:lnTo>
                  <a:lnTo>
                    <a:pt x="496" y="523"/>
                  </a:lnTo>
                  <a:lnTo>
                    <a:pt x="463" y="557"/>
                  </a:lnTo>
                  <a:cubicBezTo>
                    <a:pt x="452" y="568"/>
                    <a:pt x="435" y="568"/>
                    <a:pt x="425" y="557"/>
                  </a:cubicBezTo>
                  <a:lnTo>
                    <a:pt x="386" y="519"/>
                  </a:lnTo>
                  <a:cubicBezTo>
                    <a:pt x="376" y="508"/>
                    <a:pt x="376" y="491"/>
                    <a:pt x="386" y="481"/>
                  </a:cubicBezTo>
                  <a:cubicBezTo>
                    <a:pt x="397" y="470"/>
                    <a:pt x="414" y="470"/>
                    <a:pt x="425" y="481"/>
                  </a:cubicBezTo>
                  <a:lnTo>
                    <a:pt x="444" y="500"/>
                  </a:lnTo>
                  <a:lnTo>
                    <a:pt x="496" y="447"/>
                  </a:lnTo>
                  <a:lnTo>
                    <a:pt x="501" y="443"/>
                  </a:lnTo>
                  <a:cubicBezTo>
                    <a:pt x="511" y="432"/>
                    <a:pt x="528" y="432"/>
                    <a:pt x="539" y="443"/>
                  </a:cubicBezTo>
                  <a:cubicBezTo>
                    <a:pt x="549" y="453"/>
                    <a:pt x="549" y="470"/>
                    <a:pt x="539" y="481"/>
                  </a:cubicBezTo>
                  <a:close/>
                </a:path>
              </a:pathLst>
            </a:custGeom>
            <a:solidFill>
              <a:srgbClr val="FFFFFF"/>
            </a:solidFill>
            <a:ln>
              <a:noFill/>
            </a:ln>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7040124" y="3093468"/>
            <a:ext cx="928740" cy="928740"/>
            <a:chOff x="6782426" y="2639785"/>
            <a:chExt cx="928740" cy="928740"/>
          </a:xfrm>
        </p:grpSpPr>
        <p:grpSp>
          <p:nvGrpSpPr>
            <p:cNvPr id="82" name="组合 81"/>
            <p:cNvGrpSpPr/>
            <p:nvPr/>
          </p:nvGrpSpPr>
          <p:grpSpPr>
            <a:xfrm>
              <a:off x="6782426" y="2639785"/>
              <a:ext cx="928740" cy="928740"/>
              <a:chOff x="6585478" y="1661232"/>
              <a:chExt cx="928740" cy="928740"/>
            </a:xfrm>
          </p:grpSpPr>
          <p:sp>
            <p:nvSpPr>
              <p:cNvPr id="84" name="椭圆 83"/>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圆角矩形 84"/>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6" name="椭圆 85"/>
              <p:cNvSpPr/>
              <p:nvPr/>
            </p:nvSpPr>
            <p:spPr>
              <a:xfrm>
                <a:off x="6779848" y="1855602"/>
                <a:ext cx="540000" cy="540000"/>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Freeform 22"/>
            <p:cNvSpPr>
              <a:spLocks noEditPoints="1"/>
            </p:cNvSpPr>
            <p:nvPr/>
          </p:nvSpPr>
          <p:spPr bwMode="auto">
            <a:xfrm>
              <a:off x="7123528" y="2930190"/>
              <a:ext cx="258414" cy="303467"/>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7040124" y="4454608"/>
            <a:ext cx="928740" cy="928740"/>
            <a:chOff x="6782426" y="4000925"/>
            <a:chExt cx="928740" cy="928740"/>
          </a:xfrm>
        </p:grpSpPr>
        <p:grpSp>
          <p:nvGrpSpPr>
            <p:cNvPr id="88" name="组合 87"/>
            <p:cNvGrpSpPr/>
            <p:nvPr/>
          </p:nvGrpSpPr>
          <p:grpSpPr>
            <a:xfrm>
              <a:off x="6782426" y="4000925"/>
              <a:ext cx="928740" cy="928740"/>
              <a:chOff x="6585478" y="1661232"/>
              <a:chExt cx="928740" cy="928740"/>
            </a:xfrm>
          </p:grpSpPr>
          <p:sp>
            <p:nvSpPr>
              <p:cNvPr id="90" name="椭圆 89"/>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1" name="圆角矩形 90"/>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2" name="椭圆 91"/>
              <p:cNvSpPr/>
              <p:nvPr/>
            </p:nvSpPr>
            <p:spPr>
              <a:xfrm>
                <a:off x="6779848" y="1855602"/>
                <a:ext cx="540000" cy="540000"/>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Freeform 31"/>
            <p:cNvSpPr>
              <a:spLocks noEditPoints="1"/>
            </p:cNvSpPr>
            <p:nvPr/>
          </p:nvSpPr>
          <p:spPr bwMode="auto">
            <a:xfrm>
              <a:off x="7118936" y="4312540"/>
              <a:ext cx="260967" cy="328186"/>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3" name="组合 2"/>
          <p:cNvGrpSpPr/>
          <p:nvPr/>
        </p:nvGrpSpPr>
        <p:grpSpPr>
          <a:xfrm>
            <a:off x="3555428" y="2232103"/>
            <a:ext cx="2673043" cy="2673043"/>
            <a:chOff x="3418268" y="2079703"/>
            <a:chExt cx="2673043" cy="2673043"/>
          </a:xfrm>
        </p:grpSpPr>
        <p:sp>
          <p:nvSpPr>
            <p:cNvPr id="67" name="椭圆 66"/>
            <p:cNvSpPr/>
            <p:nvPr/>
          </p:nvSpPr>
          <p:spPr>
            <a:xfrm>
              <a:off x="3418268" y="2079703"/>
              <a:ext cx="2673043" cy="2673043"/>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8" name="组合 67"/>
            <p:cNvGrpSpPr/>
            <p:nvPr/>
          </p:nvGrpSpPr>
          <p:grpSpPr>
            <a:xfrm>
              <a:off x="3681451" y="2319196"/>
              <a:ext cx="2174905" cy="2174905"/>
              <a:chOff x="3739822" y="2440887"/>
              <a:chExt cx="1970936" cy="1970936"/>
            </a:xfrm>
          </p:grpSpPr>
          <p:sp>
            <p:nvSpPr>
              <p:cNvPr id="69" name="圆角矩形 68"/>
              <p:cNvSpPr/>
              <p:nvPr/>
            </p:nvSpPr>
            <p:spPr>
              <a:xfrm>
                <a:off x="3739822" y="2440887"/>
                <a:ext cx="1970936" cy="197093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0" name="椭圆 69"/>
              <p:cNvSpPr>
                <a:spLocks noChangeAspect="1"/>
              </p:cNvSpPr>
              <p:nvPr/>
            </p:nvSpPr>
            <p:spPr>
              <a:xfrm>
                <a:off x="3837054" y="2549460"/>
                <a:ext cx="1776466" cy="1776466"/>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9" name="文本框 20"/>
            <p:cNvSpPr>
              <a:spLocks noChangeArrowheads="1"/>
            </p:cNvSpPr>
            <p:nvPr/>
          </p:nvSpPr>
          <p:spPr bwMode="auto">
            <a:xfrm>
              <a:off x="3910914" y="2903574"/>
              <a:ext cx="17331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rgbClr val="F8F8F8"/>
                  </a:solidFill>
                  <a:latin typeface="幼圆" panose="02010509060101010101" pitchFamily="49" charset="-122"/>
                  <a:ea typeface="幼圆" panose="02010509060101010101" pitchFamily="49" charset="-122"/>
                  <a:sym typeface="微软雅黑" panose="020B0503020204020204" pitchFamily="34" charset="-122"/>
                </a:rPr>
                <a:t>目 </a:t>
              </a:r>
              <a:r>
                <a:rPr lang="zh-CN" altLang="en-US" sz="4800" b="1" dirty="0" smtClean="0">
                  <a:solidFill>
                    <a:srgbClr val="F8F8F8"/>
                  </a:solidFill>
                  <a:latin typeface="幼圆" panose="02010509060101010101" pitchFamily="49" charset="-122"/>
                  <a:ea typeface="幼圆" panose="02010509060101010101" pitchFamily="49" charset="-122"/>
                  <a:sym typeface="微软雅黑" panose="020B0503020204020204" pitchFamily="34" charset="-122"/>
                </a:rPr>
                <a:t>录</a:t>
              </a:r>
              <a:endParaRPr lang="en-US" altLang="en-US" sz="4800" b="1" dirty="0">
                <a:solidFill>
                  <a:srgbClr val="F8F8F8"/>
                </a:solidFill>
                <a:latin typeface="幼圆" panose="02010509060101010101" pitchFamily="49" charset="-122"/>
                <a:ea typeface="幼圆" panose="02010509060101010101" pitchFamily="49" charset="-122"/>
                <a:sym typeface="微软雅黑" panose="020B0503020204020204" pitchFamily="34" charset="-122"/>
              </a:endParaRPr>
            </a:p>
          </p:txBody>
        </p:sp>
      </p:grpSp>
      <p:pic>
        <p:nvPicPr>
          <p:cNvPr id="61" name="图片 6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0"/>
            <a:ext cx="4517777" cy="1700786"/>
          </a:xfrm>
          <a:prstGeom prst="rect">
            <a:avLst/>
          </a:prstGeom>
        </p:spPr>
      </p:pic>
      <p:pic>
        <p:nvPicPr>
          <p:cNvPr id="62" name="图片 6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16911" y="121920"/>
            <a:ext cx="3563783" cy="1487426"/>
          </a:xfrm>
          <a:prstGeom prst="rect">
            <a:avLst/>
          </a:prstGeom>
        </p:spPr>
      </p:pic>
      <p:pic>
        <p:nvPicPr>
          <p:cNvPr id="63" name="图片 6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489725" y="6216"/>
            <a:ext cx="2608146" cy="1846970"/>
          </a:xfrm>
          <a:prstGeom prst="rect">
            <a:avLst/>
          </a:prstGeom>
        </p:spPr>
      </p:pic>
    </p:spTree>
    <p:extLst>
      <p:ext uri="{BB962C8B-B14F-4D97-AF65-F5344CB8AC3E}">
        <p14:creationId xmlns="" xmlns:p14="http://schemas.microsoft.com/office/powerpoint/2010/main" val="2509456384"/>
      </p:ext>
    </p:extLst>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presetID="23" presetClass="entr" presetSubtype="32"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750" fill="hold"/>
                                        <p:tgtEl>
                                          <p:spTgt spid="75"/>
                                        </p:tgtEl>
                                        <p:attrNameLst>
                                          <p:attrName>ppt_w</p:attrName>
                                        </p:attrNameLst>
                                      </p:cBhvr>
                                      <p:tavLst>
                                        <p:tav tm="0">
                                          <p:val>
                                            <p:strVal val="4*#ppt_w"/>
                                          </p:val>
                                        </p:tav>
                                        <p:tav tm="100000">
                                          <p:val>
                                            <p:strVal val="#ppt_w"/>
                                          </p:val>
                                        </p:tav>
                                      </p:tavLst>
                                    </p:anim>
                                    <p:anim calcmode="lin" valueType="num">
                                      <p:cBhvr>
                                        <p:cTn id="17" dur="750" fill="hold"/>
                                        <p:tgtEl>
                                          <p:spTgt spid="75"/>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250"/>
                                  </p:stCondLst>
                                  <p:childTnLst>
                                    <p:set>
                                      <p:cBhvr>
                                        <p:cTn id="19" dur="1" fill="hold">
                                          <p:stCondLst>
                                            <p:cond delay="0"/>
                                          </p:stCondLst>
                                        </p:cTn>
                                        <p:tgtEl>
                                          <p:spTgt spid="81"/>
                                        </p:tgtEl>
                                        <p:attrNameLst>
                                          <p:attrName>style.visibility</p:attrName>
                                        </p:attrNameLst>
                                      </p:cBhvr>
                                      <p:to>
                                        <p:strVal val="visible"/>
                                      </p:to>
                                    </p:set>
                                    <p:anim calcmode="lin" valueType="num">
                                      <p:cBhvr>
                                        <p:cTn id="20" dur="750" fill="hold"/>
                                        <p:tgtEl>
                                          <p:spTgt spid="81"/>
                                        </p:tgtEl>
                                        <p:attrNameLst>
                                          <p:attrName>ppt_w</p:attrName>
                                        </p:attrNameLst>
                                      </p:cBhvr>
                                      <p:tavLst>
                                        <p:tav tm="0">
                                          <p:val>
                                            <p:strVal val="4*#ppt_w"/>
                                          </p:val>
                                        </p:tav>
                                        <p:tav tm="100000">
                                          <p:val>
                                            <p:strVal val="#ppt_w"/>
                                          </p:val>
                                        </p:tav>
                                      </p:tavLst>
                                    </p:anim>
                                    <p:anim calcmode="lin" valueType="num">
                                      <p:cBhvr>
                                        <p:cTn id="21" dur="750" fill="hold"/>
                                        <p:tgtEl>
                                          <p:spTgt spid="81"/>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500"/>
                                  </p:stCondLst>
                                  <p:childTnLst>
                                    <p:set>
                                      <p:cBhvr>
                                        <p:cTn id="23" dur="1" fill="hold">
                                          <p:stCondLst>
                                            <p:cond delay="0"/>
                                          </p:stCondLst>
                                        </p:cTn>
                                        <p:tgtEl>
                                          <p:spTgt spid="87"/>
                                        </p:tgtEl>
                                        <p:attrNameLst>
                                          <p:attrName>style.visibility</p:attrName>
                                        </p:attrNameLst>
                                      </p:cBhvr>
                                      <p:to>
                                        <p:strVal val="visible"/>
                                      </p:to>
                                    </p:set>
                                    <p:anim calcmode="lin" valueType="num">
                                      <p:cBhvr>
                                        <p:cTn id="24" dur="750" fill="hold"/>
                                        <p:tgtEl>
                                          <p:spTgt spid="87"/>
                                        </p:tgtEl>
                                        <p:attrNameLst>
                                          <p:attrName>ppt_w</p:attrName>
                                        </p:attrNameLst>
                                      </p:cBhvr>
                                      <p:tavLst>
                                        <p:tav tm="0">
                                          <p:val>
                                            <p:strVal val="4*#ppt_w"/>
                                          </p:val>
                                        </p:tav>
                                        <p:tav tm="100000">
                                          <p:val>
                                            <p:strVal val="#ppt_w"/>
                                          </p:val>
                                        </p:tav>
                                      </p:tavLst>
                                    </p:anim>
                                    <p:anim calcmode="lin" valueType="num">
                                      <p:cBhvr>
                                        <p:cTn id="25" dur="750" fill="hold"/>
                                        <p:tgtEl>
                                          <p:spTgt spid="87"/>
                                        </p:tgtEl>
                                        <p:attrNameLst>
                                          <p:attrName>ppt_h</p:attrName>
                                        </p:attrNameLst>
                                      </p:cBhvr>
                                      <p:tavLst>
                                        <p:tav tm="0">
                                          <p:val>
                                            <p:strVal val="4*#ppt_h"/>
                                          </p:val>
                                        </p:tav>
                                        <p:tav tm="100000">
                                          <p:val>
                                            <p:strVal val="#ppt_h"/>
                                          </p:val>
                                        </p:tav>
                                      </p:tavLst>
                                    </p:anim>
                                  </p:childTnLst>
                                </p:cTn>
                              </p:par>
                            </p:childTnLst>
                          </p:cTn>
                        </p:par>
                        <p:par>
                          <p:cTn id="26" fill="hold">
                            <p:stCondLst>
                              <p:cond delay="3250"/>
                            </p:stCondLst>
                            <p:childTnLst>
                              <p:par>
                                <p:cTn id="27" presetID="26" presetClass="emph" presetSubtype="0" fill="hold" nodeType="afterEffect">
                                  <p:stCondLst>
                                    <p:cond delay="0"/>
                                  </p:stCondLst>
                                  <p:childTnLst>
                                    <p:animEffect transition="out" filter="fade">
                                      <p:cBhvr>
                                        <p:cTn id="28" dur="500" tmFilter="0, 0; .2, .5; .8, .5; 1, 0"/>
                                        <p:tgtEl>
                                          <p:spTgt spid="75"/>
                                        </p:tgtEl>
                                      </p:cBhvr>
                                    </p:animEffect>
                                    <p:animScale>
                                      <p:cBhvr>
                                        <p:cTn id="29" dur="250" autoRev="1" fill="hold"/>
                                        <p:tgtEl>
                                          <p:spTgt spid="75"/>
                                        </p:tgtEl>
                                      </p:cBhvr>
                                      <p:by x="105000" y="105000"/>
                                    </p:animScale>
                                  </p:childTnLst>
                                </p:cTn>
                              </p:par>
                              <p:par>
                                <p:cTn id="30" presetID="26" presetClass="emph" presetSubtype="0" fill="hold" nodeType="withEffect">
                                  <p:stCondLst>
                                    <p:cond delay="250"/>
                                  </p:stCondLst>
                                  <p:childTnLst>
                                    <p:animEffect transition="out" filter="fade">
                                      <p:cBhvr>
                                        <p:cTn id="31" dur="500" tmFilter="0, 0; .2, .5; .8, .5; 1, 0"/>
                                        <p:tgtEl>
                                          <p:spTgt spid="81"/>
                                        </p:tgtEl>
                                      </p:cBhvr>
                                    </p:animEffect>
                                    <p:animScale>
                                      <p:cBhvr>
                                        <p:cTn id="32" dur="250" autoRev="1" fill="hold"/>
                                        <p:tgtEl>
                                          <p:spTgt spid="81"/>
                                        </p:tgtEl>
                                      </p:cBhvr>
                                      <p:by x="105000" y="105000"/>
                                    </p:animScale>
                                  </p:childTnLst>
                                </p:cTn>
                              </p:par>
                              <p:par>
                                <p:cTn id="33" presetID="26" presetClass="emph" presetSubtype="0" fill="hold" nodeType="withEffect">
                                  <p:stCondLst>
                                    <p:cond delay="500"/>
                                  </p:stCondLst>
                                  <p:childTnLst>
                                    <p:animEffect transition="out" filter="fade">
                                      <p:cBhvr>
                                        <p:cTn id="34" dur="500" tmFilter="0, 0; .2, .5; .8, .5; 1, 0"/>
                                        <p:tgtEl>
                                          <p:spTgt spid="87"/>
                                        </p:tgtEl>
                                      </p:cBhvr>
                                    </p:animEffect>
                                    <p:animScale>
                                      <p:cBhvr>
                                        <p:cTn id="35" dur="250" autoRev="1" fill="hold"/>
                                        <p:tgtEl>
                                          <p:spTgt spid="87"/>
                                        </p:tgtEl>
                                      </p:cBhvr>
                                      <p:by x="105000" y="105000"/>
                                    </p:animScale>
                                  </p:childTnLst>
                                </p:cTn>
                              </p:par>
                            </p:childTnLst>
                          </p:cTn>
                        </p:par>
                        <p:par>
                          <p:cTn id="36" fill="hold">
                            <p:stCondLst>
                              <p:cond delay="4250"/>
                            </p:stCondLst>
                            <p:childTnLst>
                              <p:par>
                                <p:cTn id="37" presetID="50" presetClass="entr" presetSubtype="0" decel="100000"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p:cTn id="39" dur="1000" fill="hold"/>
                                        <p:tgtEl>
                                          <p:spTgt spid="71"/>
                                        </p:tgtEl>
                                        <p:attrNameLst>
                                          <p:attrName>ppt_w</p:attrName>
                                        </p:attrNameLst>
                                      </p:cBhvr>
                                      <p:tavLst>
                                        <p:tav tm="0">
                                          <p:val>
                                            <p:strVal val="#ppt_w+.3"/>
                                          </p:val>
                                        </p:tav>
                                        <p:tav tm="100000">
                                          <p:val>
                                            <p:strVal val="#ppt_w"/>
                                          </p:val>
                                        </p:tav>
                                      </p:tavLst>
                                    </p:anim>
                                    <p:anim calcmode="lin" valueType="num">
                                      <p:cBhvr>
                                        <p:cTn id="40" dur="1000" fill="hold"/>
                                        <p:tgtEl>
                                          <p:spTgt spid="71"/>
                                        </p:tgtEl>
                                        <p:attrNameLst>
                                          <p:attrName>ppt_h</p:attrName>
                                        </p:attrNameLst>
                                      </p:cBhvr>
                                      <p:tavLst>
                                        <p:tav tm="0">
                                          <p:val>
                                            <p:strVal val="#ppt_h"/>
                                          </p:val>
                                        </p:tav>
                                        <p:tav tm="100000">
                                          <p:val>
                                            <p:strVal val="#ppt_h"/>
                                          </p:val>
                                        </p:tav>
                                      </p:tavLst>
                                    </p:anim>
                                    <p:animEffect transition="in" filter="fade">
                                      <p:cBhvr>
                                        <p:cTn id="41" dur="1000"/>
                                        <p:tgtEl>
                                          <p:spTgt spid="71"/>
                                        </p:tgtEl>
                                      </p:cBhvr>
                                    </p:animEffect>
                                  </p:childTnLst>
                                </p:cTn>
                              </p:par>
                              <p:par>
                                <p:cTn id="42" presetID="50" presetClass="entr" presetSubtype="0" decel="100000" fill="hold" grpId="0" nodeType="withEffect">
                                  <p:stCondLst>
                                    <p:cond delay="250"/>
                                  </p:stCondLst>
                                  <p:childTnLst>
                                    <p:set>
                                      <p:cBhvr>
                                        <p:cTn id="43" dur="1" fill="hold">
                                          <p:stCondLst>
                                            <p:cond delay="0"/>
                                          </p:stCondLst>
                                        </p:cTn>
                                        <p:tgtEl>
                                          <p:spTgt spid="72"/>
                                        </p:tgtEl>
                                        <p:attrNameLst>
                                          <p:attrName>style.visibility</p:attrName>
                                        </p:attrNameLst>
                                      </p:cBhvr>
                                      <p:to>
                                        <p:strVal val="visible"/>
                                      </p:to>
                                    </p:set>
                                    <p:anim calcmode="lin" valueType="num">
                                      <p:cBhvr>
                                        <p:cTn id="44" dur="1000" fill="hold"/>
                                        <p:tgtEl>
                                          <p:spTgt spid="72"/>
                                        </p:tgtEl>
                                        <p:attrNameLst>
                                          <p:attrName>ppt_w</p:attrName>
                                        </p:attrNameLst>
                                      </p:cBhvr>
                                      <p:tavLst>
                                        <p:tav tm="0">
                                          <p:val>
                                            <p:strVal val="#ppt_w+.3"/>
                                          </p:val>
                                        </p:tav>
                                        <p:tav tm="100000">
                                          <p:val>
                                            <p:strVal val="#ppt_w"/>
                                          </p:val>
                                        </p:tav>
                                      </p:tavLst>
                                    </p:anim>
                                    <p:anim calcmode="lin" valueType="num">
                                      <p:cBhvr>
                                        <p:cTn id="45" dur="1000" fill="hold"/>
                                        <p:tgtEl>
                                          <p:spTgt spid="72"/>
                                        </p:tgtEl>
                                        <p:attrNameLst>
                                          <p:attrName>ppt_h</p:attrName>
                                        </p:attrNameLst>
                                      </p:cBhvr>
                                      <p:tavLst>
                                        <p:tav tm="0">
                                          <p:val>
                                            <p:strVal val="#ppt_h"/>
                                          </p:val>
                                        </p:tav>
                                        <p:tav tm="100000">
                                          <p:val>
                                            <p:strVal val="#ppt_h"/>
                                          </p:val>
                                        </p:tav>
                                      </p:tavLst>
                                    </p:anim>
                                    <p:animEffect transition="in" filter="fade">
                                      <p:cBhvr>
                                        <p:cTn id="46" dur="1000"/>
                                        <p:tgtEl>
                                          <p:spTgt spid="72"/>
                                        </p:tgtEl>
                                      </p:cBhvr>
                                    </p:animEffect>
                                  </p:childTnLst>
                                </p:cTn>
                              </p:par>
                              <p:par>
                                <p:cTn id="47" presetID="50" presetClass="entr" presetSubtype="0" decel="100000" fill="hold" grpId="0" nodeType="withEffect">
                                  <p:stCondLst>
                                    <p:cond delay="500"/>
                                  </p:stCondLst>
                                  <p:childTnLst>
                                    <p:set>
                                      <p:cBhvr>
                                        <p:cTn id="48" dur="1" fill="hold">
                                          <p:stCondLst>
                                            <p:cond delay="0"/>
                                          </p:stCondLst>
                                        </p:cTn>
                                        <p:tgtEl>
                                          <p:spTgt spid="73"/>
                                        </p:tgtEl>
                                        <p:attrNameLst>
                                          <p:attrName>style.visibility</p:attrName>
                                        </p:attrNameLst>
                                      </p:cBhvr>
                                      <p:to>
                                        <p:strVal val="visible"/>
                                      </p:to>
                                    </p:set>
                                    <p:anim calcmode="lin" valueType="num">
                                      <p:cBhvr>
                                        <p:cTn id="49" dur="1000" fill="hold"/>
                                        <p:tgtEl>
                                          <p:spTgt spid="73"/>
                                        </p:tgtEl>
                                        <p:attrNameLst>
                                          <p:attrName>ppt_w</p:attrName>
                                        </p:attrNameLst>
                                      </p:cBhvr>
                                      <p:tavLst>
                                        <p:tav tm="0">
                                          <p:val>
                                            <p:strVal val="#ppt_w+.3"/>
                                          </p:val>
                                        </p:tav>
                                        <p:tav tm="100000">
                                          <p:val>
                                            <p:strVal val="#ppt_w"/>
                                          </p:val>
                                        </p:tav>
                                      </p:tavLst>
                                    </p:anim>
                                    <p:anim calcmode="lin" valueType="num">
                                      <p:cBhvr>
                                        <p:cTn id="50" dur="1000" fill="hold"/>
                                        <p:tgtEl>
                                          <p:spTgt spid="73"/>
                                        </p:tgtEl>
                                        <p:attrNameLst>
                                          <p:attrName>ppt_h</p:attrName>
                                        </p:attrNameLst>
                                      </p:cBhvr>
                                      <p:tavLst>
                                        <p:tav tm="0">
                                          <p:val>
                                            <p:strVal val="#ppt_h"/>
                                          </p:val>
                                        </p:tav>
                                        <p:tav tm="100000">
                                          <p:val>
                                            <p:strVal val="#ppt_h"/>
                                          </p:val>
                                        </p:tav>
                                      </p:tavLst>
                                    </p:anim>
                                    <p:animEffect transition="in" filter="fade">
                                      <p:cBhvr>
                                        <p:cTn id="51" dur="1000"/>
                                        <p:tgtEl>
                                          <p:spTgt spid="73"/>
                                        </p:tgtEl>
                                      </p:cBhvr>
                                    </p:animEffect>
                                  </p:childTnLst>
                                </p:cTn>
                              </p:par>
                            </p:childTnLst>
                          </p:cTn>
                        </p:par>
                        <p:par>
                          <p:cTn id="52" fill="hold">
                            <p:stCondLst>
                              <p:cond delay="5750"/>
                            </p:stCondLst>
                            <p:childTnLst>
                              <p:par>
                                <p:cTn id="53" presetID="22" presetClass="entr" presetSubtype="8"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1000"/>
                                        <p:tgtEl>
                                          <p:spTgt spid="61"/>
                                        </p:tgtEl>
                                      </p:cBhvr>
                                    </p:animEffect>
                                  </p:childTnLst>
                                </p:cTn>
                              </p:par>
                            </p:childTnLst>
                          </p:cTn>
                        </p:par>
                        <p:par>
                          <p:cTn id="56" fill="hold">
                            <p:stCondLst>
                              <p:cond delay="6750"/>
                            </p:stCondLst>
                            <p:childTnLst>
                              <p:par>
                                <p:cTn id="57" presetID="23" presetClass="entr" presetSubtype="36"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500" fill="hold"/>
                                        <p:tgtEl>
                                          <p:spTgt spid="62"/>
                                        </p:tgtEl>
                                        <p:attrNameLst>
                                          <p:attrName>ppt_w</p:attrName>
                                        </p:attrNameLst>
                                      </p:cBhvr>
                                      <p:tavLst>
                                        <p:tav tm="0">
                                          <p:val>
                                            <p:strVal val="(6*min(max(#ppt_w*#ppt_h,.3),1)-7.4)/-.7*#ppt_w"/>
                                          </p:val>
                                        </p:tav>
                                        <p:tav tm="100000">
                                          <p:val>
                                            <p:strVal val="#ppt_w"/>
                                          </p:val>
                                        </p:tav>
                                      </p:tavLst>
                                    </p:anim>
                                    <p:anim calcmode="lin" valueType="num">
                                      <p:cBhvr>
                                        <p:cTn id="60" dur="500" fill="hold"/>
                                        <p:tgtEl>
                                          <p:spTgt spid="62"/>
                                        </p:tgtEl>
                                        <p:attrNameLst>
                                          <p:attrName>ppt_h</p:attrName>
                                        </p:attrNameLst>
                                      </p:cBhvr>
                                      <p:tavLst>
                                        <p:tav tm="0">
                                          <p:val>
                                            <p:strVal val="(6*min(max(#ppt_w*#ppt_h,.3),1)-7.4)/-.7*#ppt_h"/>
                                          </p:val>
                                        </p:tav>
                                        <p:tav tm="100000">
                                          <p:val>
                                            <p:strVal val="#ppt_h"/>
                                          </p:val>
                                        </p:tav>
                                      </p:tavLst>
                                    </p:anim>
                                    <p:anim calcmode="lin" valueType="num">
                                      <p:cBhvr>
                                        <p:cTn id="61" dur="500" fill="hold"/>
                                        <p:tgtEl>
                                          <p:spTgt spid="62"/>
                                        </p:tgtEl>
                                        <p:attrNameLst>
                                          <p:attrName>ppt_x</p:attrName>
                                        </p:attrNameLst>
                                      </p:cBhvr>
                                      <p:tavLst>
                                        <p:tav tm="0">
                                          <p:val>
                                            <p:fltVal val="0.5"/>
                                          </p:val>
                                        </p:tav>
                                        <p:tav tm="100000">
                                          <p:val>
                                            <p:strVal val="#ppt_x"/>
                                          </p:val>
                                        </p:tav>
                                      </p:tavLst>
                                    </p:anim>
                                    <p:anim calcmode="lin" valueType="num">
                                      <p:cBhvr>
                                        <p:cTn id="62" dur="500" fill="hold"/>
                                        <p:tgtEl>
                                          <p:spTgt spid="62"/>
                                        </p:tgtEl>
                                        <p:attrNameLst>
                                          <p:attrName>ppt_y</p:attrName>
                                        </p:attrNameLst>
                                      </p:cBhvr>
                                      <p:tavLst>
                                        <p:tav tm="0">
                                          <p:val>
                                            <p:strVal val="1+(6*min(max(#ppt_w*#ppt_h,.3),1)-7.4)/-.7*#ppt_h/2"/>
                                          </p:val>
                                        </p:tav>
                                        <p:tav tm="100000">
                                          <p:val>
                                            <p:strVal val="#ppt_y"/>
                                          </p:val>
                                        </p:tav>
                                      </p:tavLst>
                                    </p:anim>
                                  </p:childTnLst>
                                </p:cTn>
                              </p:par>
                            </p:childTnLst>
                          </p:cTn>
                        </p:par>
                        <p:par>
                          <p:cTn id="63" fill="hold">
                            <p:stCondLst>
                              <p:cond delay="7250"/>
                            </p:stCondLst>
                            <p:childTnLst>
                              <p:par>
                                <p:cTn id="64" presetID="42" presetClass="entr" presetSubtype="0" fill="hold"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1000"/>
                                        <p:tgtEl>
                                          <p:spTgt spid="63"/>
                                        </p:tgtEl>
                                      </p:cBhvr>
                                    </p:animEffect>
                                    <p:anim calcmode="lin" valueType="num">
                                      <p:cBhvr>
                                        <p:cTn id="67" dur="1000" fill="hold"/>
                                        <p:tgtEl>
                                          <p:spTgt spid="63"/>
                                        </p:tgtEl>
                                        <p:attrNameLst>
                                          <p:attrName>ppt_x</p:attrName>
                                        </p:attrNameLst>
                                      </p:cBhvr>
                                      <p:tavLst>
                                        <p:tav tm="0">
                                          <p:val>
                                            <p:strVal val="#ppt_x"/>
                                          </p:val>
                                        </p:tav>
                                        <p:tav tm="100000">
                                          <p:val>
                                            <p:strVal val="#ppt_x"/>
                                          </p:val>
                                        </p:tav>
                                      </p:tavLst>
                                    </p:anim>
                                    <p:anim calcmode="lin" valueType="num">
                                      <p:cBhvr>
                                        <p:cTn id="6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指出教育体制</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改革的重点</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663440" y="1742877"/>
            <a:ext cx="334413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第十一部分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1643535687"/>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矩形 37"/>
          <p:cNvSpPr/>
          <p:nvPr/>
        </p:nvSpPr>
        <p:spPr>
          <a:xfrm>
            <a:off x="0" y="11596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416308" y="1914860"/>
            <a:ext cx="2476803" cy="4209464"/>
            <a:chOff x="778084" y="1038958"/>
            <a:chExt cx="1850186" cy="3224864"/>
          </a:xfrm>
        </p:grpSpPr>
        <p:sp>
          <p:nvSpPr>
            <p:cNvPr id="41" name="圆角矩形 40"/>
            <p:cNvSpPr/>
            <p:nvPr/>
          </p:nvSpPr>
          <p:spPr>
            <a:xfrm>
              <a:off x="887052" y="1038958"/>
              <a:ext cx="1632254" cy="1502650"/>
            </a:xfrm>
            <a:prstGeom prst="roundRect">
              <a:avLst>
                <a:gd name="adj" fmla="val 9350"/>
              </a:avLst>
            </a:prstGeom>
            <a:solidFill>
              <a:srgbClr val="C00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42" name="任意多边形 41"/>
            <p:cNvSpPr/>
            <p:nvPr/>
          </p:nvSpPr>
          <p:spPr>
            <a:xfrm>
              <a:off x="778084" y="1947913"/>
              <a:ext cx="1850186" cy="231590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rgbClr val="C00000"/>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43" name="椭圆 42"/>
            <p:cNvSpPr/>
            <p:nvPr/>
          </p:nvSpPr>
          <p:spPr>
            <a:xfrm>
              <a:off x="1403141" y="1647875"/>
              <a:ext cx="600075" cy="600075"/>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latin typeface="Impact" pitchFamily="34" charset="0"/>
              </a:endParaRPr>
            </a:p>
          </p:txBody>
        </p:sp>
        <p:sp>
          <p:nvSpPr>
            <p:cNvPr id="44" name="文本框 11"/>
            <p:cNvSpPr txBox="1"/>
            <p:nvPr/>
          </p:nvSpPr>
          <p:spPr>
            <a:xfrm>
              <a:off x="1304927" y="1222952"/>
              <a:ext cx="839367" cy="617375"/>
            </a:xfrm>
            <a:prstGeom prst="rect">
              <a:avLst/>
            </a:prstGeom>
            <a:noFill/>
          </p:spPr>
          <p:txBody>
            <a:bodyPr wrap="square" lIns="68580" tIns="34290" rIns="68580" bIns="34290" rtlCol="0">
              <a:spAutoFit/>
            </a:bodyPr>
            <a:lstStyle/>
            <a:p>
              <a:pPr algn="ctr" defTabSz="1219170" fontAlgn="auto">
                <a:spcBef>
                  <a:spcPts val="0"/>
                </a:spcBef>
                <a:spcAft>
                  <a:spcPts val="0"/>
                </a:spcAft>
              </a:pPr>
              <a:r>
                <a:rPr lang="en-US" altLang="zh-HK" sz="4400" b="0" dirty="0">
                  <a:solidFill>
                    <a:prstClr val="white"/>
                  </a:solidFill>
                  <a:latin typeface="Impact" pitchFamily="34" charset="0"/>
                  <a:ea typeface="张海山锐谐体2.0-授权联系：Samtype@QQ.com" panose="02000000000000000000" pitchFamily="2" charset="-122"/>
                </a:rPr>
                <a:t>01</a:t>
              </a:r>
              <a:endParaRPr lang="zh-HK" altLang="en-US" sz="4400" b="0" dirty="0">
                <a:solidFill>
                  <a:prstClr val="white"/>
                </a:solidFill>
                <a:latin typeface="Impact" pitchFamily="34" charset="0"/>
                <a:ea typeface="张海山锐谐体2.0-授权联系：Samtype@QQ.com" panose="02000000000000000000" pitchFamily="2" charset="-122"/>
              </a:endParaRPr>
            </a:p>
          </p:txBody>
        </p:sp>
        <p:sp>
          <p:nvSpPr>
            <p:cNvPr id="45" name="文本框 65"/>
            <p:cNvSpPr txBox="1"/>
            <p:nvPr/>
          </p:nvSpPr>
          <p:spPr>
            <a:xfrm>
              <a:off x="778085" y="2218825"/>
              <a:ext cx="1850185" cy="1621037"/>
            </a:xfrm>
            <a:prstGeom prst="rect">
              <a:avLst/>
            </a:prstGeom>
            <a:noFill/>
          </p:spPr>
          <p:txBody>
            <a:bodyPr wrap="square" lIns="68580" tIns="34290" rIns="68580" bIns="34290" rtlCol="0">
              <a:spAutoFit/>
            </a:bodyPr>
            <a:lstStyle/>
            <a:p>
              <a:pPr algn="just" defTabSz="1219170" fontAlgn="auto">
                <a:spcBef>
                  <a:spcPts val="0"/>
                </a:spcBef>
                <a:spcAft>
                  <a:spcPts val="0"/>
                </a:spcAft>
              </a:pPr>
              <a:r>
                <a:rPr lang="zh-CN" altLang="en-US" sz="1900" dirty="0">
                  <a:solidFill>
                    <a:prstClr val="black">
                      <a:lumMod val="85000"/>
                      <a:lumOff val="15000"/>
                    </a:prstClr>
                  </a:solidFill>
                  <a:latin typeface="微软雅黑" pitchFamily="34" charset="-122"/>
                  <a:ea typeface="微软雅黑" pitchFamily="34" charset="-122"/>
                </a:rPr>
                <a:t>深化教育体制改革，健全立德树人落实机制，扭转不科学的教育评价导向，坚决克服唯分数、唯升学、唯文凭、唯论文、唯帽子的顽瘴痼疾，从根本上解决教育评价指挥棒问题。</a:t>
              </a:r>
              <a:endParaRPr lang="zh-HK" altLang="en-US" sz="1900" b="0" dirty="0">
                <a:solidFill>
                  <a:prstClr val="black">
                    <a:lumMod val="85000"/>
                    <a:lumOff val="15000"/>
                  </a:prstClr>
                </a:solidFill>
                <a:latin typeface="微软雅黑" pitchFamily="34" charset="-122"/>
                <a:ea typeface="微软雅黑" pitchFamily="34" charset="-122"/>
              </a:endParaRPr>
            </a:p>
          </p:txBody>
        </p:sp>
      </p:grpSp>
      <p:grpSp>
        <p:nvGrpSpPr>
          <p:cNvPr id="46" name="组合 45"/>
          <p:cNvGrpSpPr/>
          <p:nvPr/>
        </p:nvGrpSpPr>
        <p:grpSpPr>
          <a:xfrm>
            <a:off x="3190098" y="1916130"/>
            <a:ext cx="2506181" cy="4193204"/>
            <a:chOff x="2690633" y="1038958"/>
            <a:chExt cx="1850186" cy="2900945"/>
          </a:xfrm>
        </p:grpSpPr>
        <p:sp>
          <p:nvSpPr>
            <p:cNvPr id="47" name="圆角矩形 46"/>
            <p:cNvSpPr/>
            <p:nvPr/>
          </p:nvSpPr>
          <p:spPr>
            <a:xfrm>
              <a:off x="2799601" y="1038958"/>
              <a:ext cx="1632254" cy="1502651"/>
            </a:xfrm>
            <a:prstGeom prst="roundRect">
              <a:avLst>
                <a:gd name="adj" fmla="val 9350"/>
              </a:avLst>
            </a:prstGeom>
            <a:solidFill>
              <a:srgbClr val="C00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48" name="任意多边形 47"/>
            <p:cNvSpPr/>
            <p:nvPr/>
          </p:nvSpPr>
          <p:spPr>
            <a:xfrm>
              <a:off x="2690633" y="1858906"/>
              <a:ext cx="1850186" cy="208099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rgbClr val="C00000"/>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49" name="椭圆 48"/>
            <p:cNvSpPr/>
            <p:nvPr/>
          </p:nvSpPr>
          <p:spPr>
            <a:xfrm>
              <a:off x="3315689" y="164787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latin typeface="Impact" pitchFamily="34" charset="0"/>
              </a:endParaRPr>
            </a:p>
          </p:txBody>
        </p:sp>
        <p:sp>
          <p:nvSpPr>
            <p:cNvPr id="50" name="文本框 48"/>
            <p:cNvSpPr txBox="1"/>
            <p:nvPr/>
          </p:nvSpPr>
          <p:spPr>
            <a:xfrm>
              <a:off x="3172705" y="1222952"/>
              <a:ext cx="894944" cy="617375"/>
            </a:xfrm>
            <a:prstGeom prst="rect">
              <a:avLst/>
            </a:prstGeom>
            <a:noFill/>
          </p:spPr>
          <p:txBody>
            <a:bodyPr wrap="square" lIns="68580" tIns="34290" rIns="68580" bIns="34290" rtlCol="0">
              <a:spAutoFit/>
            </a:bodyPr>
            <a:lstStyle/>
            <a:p>
              <a:pPr algn="ctr" defTabSz="1219170" fontAlgn="auto">
                <a:spcBef>
                  <a:spcPts val="0"/>
                </a:spcBef>
                <a:spcAft>
                  <a:spcPts val="0"/>
                </a:spcAft>
              </a:pPr>
              <a:r>
                <a:rPr lang="en-US" altLang="zh-HK" sz="4400" b="0" dirty="0">
                  <a:solidFill>
                    <a:prstClr val="white"/>
                  </a:solidFill>
                  <a:latin typeface="Impact" pitchFamily="34" charset="0"/>
                  <a:ea typeface="张海山锐谐体2.0-授权联系：Samtype@QQ.com" panose="02000000000000000000" pitchFamily="2" charset="-122"/>
                </a:rPr>
                <a:t>02</a:t>
              </a:r>
              <a:endParaRPr lang="zh-HK" altLang="en-US" sz="4400" b="0" dirty="0">
                <a:solidFill>
                  <a:prstClr val="white"/>
                </a:solidFill>
                <a:latin typeface="Impact" pitchFamily="34" charset="0"/>
                <a:ea typeface="张海山锐谐体2.0-授权联系：Samtype@QQ.com" panose="02000000000000000000" pitchFamily="2" charset="-122"/>
              </a:endParaRPr>
            </a:p>
          </p:txBody>
        </p:sp>
        <p:sp>
          <p:nvSpPr>
            <p:cNvPr id="51" name="文本框 67"/>
            <p:cNvSpPr txBox="1"/>
            <p:nvPr/>
          </p:nvSpPr>
          <p:spPr>
            <a:xfrm>
              <a:off x="2749566" y="2280544"/>
              <a:ext cx="1741222" cy="1069954"/>
            </a:xfrm>
            <a:prstGeom prst="rect">
              <a:avLst/>
            </a:prstGeom>
            <a:noFill/>
          </p:spPr>
          <p:txBody>
            <a:bodyPr wrap="square" lIns="68580" tIns="34290" rIns="68580" bIns="34290" rtlCol="0">
              <a:spAutoFit/>
            </a:bodyPr>
            <a:lstStyle/>
            <a:p>
              <a:pPr algn="just" defTabSz="1219170" fontAlgn="auto">
                <a:spcBef>
                  <a:spcPts val="0"/>
                </a:spcBef>
                <a:spcAft>
                  <a:spcPts val="0"/>
                </a:spcAft>
              </a:pPr>
              <a:r>
                <a:rPr lang="zh-CN" altLang="en-US" sz="2400" dirty="0">
                  <a:solidFill>
                    <a:prstClr val="black">
                      <a:lumMod val="85000"/>
                      <a:lumOff val="15000"/>
                    </a:prstClr>
                  </a:solidFill>
                  <a:latin typeface="微软雅黑" pitchFamily="34" charset="-122"/>
                  <a:ea typeface="微软雅黑" pitchFamily="34" charset="-122"/>
                </a:rPr>
                <a:t>要深化办学体制和教育管理改革，充分激发教育事业发展生机活力。</a:t>
              </a:r>
              <a:endParaRPr lang="en-US" altLang="zh-CN" sz="2400" b="0" dirty="0">
                <a:solidFill>
                  <a:prstClr val="black">
                    <a:lumMod val="85000"/>
                    <a:lumOff val="15000"/>
                  </a:prstClr>
                </a:solidFill>
                <a:latin typeface="微软雅黑" pitchFamily="34" charset="-122"/>
                <a:ea typeface="微软雅黑" pitchFamily="34" charset="-122"/>
              </a:endParaRPr>
            </a:p>
          </p:txBody>
        </p:sp>
      </p:grpSp>
      <p:grpSp>
        <p:nvGrpSpPr>
          <p:cNvPr id="52" name="组合 51"/>
          <p:cNvGrpSpPr/>
          <p:nvPr/>
        </p:nvGrpSpPr>
        <p:grpSpPr>
          <a:xfrm>
            <a:off x="5969510" y="1914860"/>
            <a:ext cx="2906440" cy="4209464"/>
            <a:chOff x="4603182" y="1038958"/>
            <a:chExt cx="1850186" cy="3224862"/>
          </a:xfrm>
        </p:grpSpPr>
        <p:sp>
          <p:nvSpPr>
            <p:cNvPr id="53" name="圆角矩形 52"/>
            <p:cNvSpPr/>
            <p:nvPr/>
          </p:nvSpPr>
          <p:spPr>
            <a:xfrm>
              <a:off x="4712149" y="1038958"/>
              <a:ext cx="1632254" cy="1502651"/>
            </a:xfrm>
            <a:prstGeom prst="roundRect">
              <a:avLst>
                <a:gd name="adj" fmla="val 9350"/>
              </a:avLst>
            </a:prstGeom>
            <a:solidFill>
              <a:srgbClr val="C00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54" name="任意多边形 53"/>
            <p:cNvSpPr/>
            <p:nvPr/>
          </p:nvSpPr>
          <p:spPr>
            <a:xfrm>
              <a:off x="4603182" y="1947911"/>
              <a:ext cx="1850186" cy="231590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rgbClr val="C00000"/>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55" name="椭圆 54"/>
            <p:cNvSpPr/>
            <p:nvPr/>
          </p:nvSpPr>
          <p:spPr>
            <a:xfrm>
              <a:off x="5228238" y="164787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latin typeface="Impact" pitchFamily="34" charset="0"/>
              </a:endParaRPr>
            </a:p>
          </p:txBody>
        </p:sp>
        <p:sp>
          <p:nvSpPr>
            <p:cNvPr id="56" name="文本框 54"/>
            <p:cNvSpPr txBox="1"/>
            <p:nvPr/>
          </p:nvSpPr>
          <p:spPr>
            <a:xfrm>
              <a:off x="5044295" y="1222952"/>
              <a:ext cx="978584" cy="617375"/>
            </a:xfrm>
            <a:prstGeom prst="rect">
              <a:avLst/>
            </a:prstGeom>
            <a:noFill/>
          </p:spPr>
          <p:txBody>
            <a:bodyPr wrap="square" lIns="68580" tIns="34290" rIns="68580" bIns="34290" rtlCol="0">
              <a:spAutoFit/>
            </a:bodyPr>
            <a:lstStyle/>
            <a:p>
              <a:pPr algn="ctr" defTabSz="1219170" fontAlgn="auto">
                <a:spcBef>
                  <a:spcPts val="0"/>
                </a:spcBef>
                <a:spcAft>
                  <a:spcPts val="0"/>
                </a:spcAft>
              </a:pPr>
              <a:r>
                <a:rPr lang="en-US" altLang="zh-HK" sz="4400" b="0" dirty="0">
                  <a:solidFill>
                    <a:prstClr val="white"/>
                  </a:solidFill>
                  <a:latin typeface="Impact" pitchFamily="34" charset="0"/>
                  <a:ea typeface="张海山锐谐体2.0-授权联系：Samtype@QQ.com" panose="02000000000000000000" pitchFamily="2" charset="-122"/>
                </a:rPr>
                <a:t>03</a:t>
              </a:r>
              <a:endParaRPr lang="zh-HK" altLang="en-US" sz="4400" b="0" dirty="0">
                <a:solidFill>
                  <a:prstClr val="white"/>
                </a:solidFill>
                <a:latin typeface="Impact" pitchFamily="34" charset="0"/>
                <a:ea typeface="张海山锐谐体2.0-授权联系：Samtype@QQ.com" panose="02000000000000000000" pitchFamily="2" charset="-122"/>
              </a:endParaRPr>
            </a:p>
          </p:txBody>
        </p:sp>
        <p:sp>
          <p:nvSpPr>
            <p:cNvPr id="57" name="文本框 69"/>
            <p:cNvSpPr txBox="1"/>
            <p:nvPr/>
          </p:nvSpPr>
          <p:spPr>
            <a:xfrm>
              <a:off x="4603183" y="2265526"/>
              <a:ext cx="1850185" cy="1962927"/>
            </a:xfrm>
            <a:prstGeom prst="rect">
              <a:avLst/>
            </a:prstGeom>
            <a:noFill/>
          </p:spPr>
          <p:txBody>
            <a:bodyPr wrap="square" lIns="68580" tIns="34290" rIns="68580" bIns="34290" rtlCol="0">
              <a:spAutoFit/>
            </a:bodyPr>
            <a:lstStyle/>
            <a:p>
              <a:pPr algn="just" defTabSz="1219170" fontAlgn="auto">
                <a:spcBef>
                  <a:spcPts val="0"/>
                </a:spcBef>
                <a:spcAft>
                  <a:spcPts val="0"/>
                </a:spcAft>
              </a:pPr>
              <a:r>
                <a:rPr lang="zh-CN" altLang="en-US" dirty="0" smtClean="0">
                  <a:solidFill>
                    <a:prstClr val="black">
                      <a:lumMod val="85000"/>
                      <a:lumOff val="15000"/>
                    </a:prstClr>
                  </a:solidFill>
                  <a:latin typeface="微软雅黑" pitchFamily="34" charset="-122"/>
                  <a:ea typeface="微软雅黑" pitchFamily="34" charset="-122"/>
                </a:rPr>
                <a:t>要提升</a:t>
              </a:r>
              <a:r>
                <a:rPr lang="zh-CN" altLang="en-US" dirty="0">
                  <a:solidFill>
                    <a:prstClr val="black">
                      <a:lumMod val="85000"/>
                      <a:lumOff val="15000"/>
                    </a:prstClr>
                  </a:solidFill>
                  <a:latin typeface="微软雅黑" pitchFamily="34" charset="-122"/>
                  <a:ea typeface="微软雅黑" pitchFamily="34" charset="-122"/>
                </a:rPr>
                <a:t>教育服务经济社会发展能力，调整优化高校区域布局、学科结构、专业设置，建立健全学科专业动态调整机制，加快一流大学和一流学科建设，推进产学研协同创新，积极投身实施创新驱动发展战略，着重培养创新型、复合型、应用型人才。</a:t>
              </a:r>
              <a:endParaRPr lang="en-US" altLang="zh-CN" b="0" dirty="0">
                <a:solidFill>
                  <a:prstClr val="black">
                    <a:lumMod val="85000"/>
                    <a:lumOff val="15000"/>
                  </a:prstClr>
                </a:solidFill>
                <a:latin typeface="微软雅黑" pitchFamily="34" charset="-122"/>
                <a:ea typeface="微软雅黑" pitchFamily="34" charset="-122"/>
              </a:endParaRPr>
            </a:p>
          </p:txBody>
        </p:sp>
      </p:grpSp>
      <p:grpSp>
        <p:nvGrpSpPr>
          <p:cNvPr id="58" name="组合 57"/>
          <p:cNvGrpSpPr/>
          <p:nvPr/>
        </p:nvGrpSpPr>
        <p:grpSpPr>
          <a:xfrm>
            <a:off x="9128702" y="1916130"/>
            <a:ext cx="2506181" cy="4193204"/>
            <a:chOff x="2690633" y="1038958"/>
            <a:chExt cx="1850186" cy="2900945"/>
          </a:xfrm>
        </p:grpSpPr>
        <p:sp>
          <p:nvSpPr>
            <p:cNvPr id="59" name="圆角矩形 58"/>
            <p:cNvSpPr/>
            <p:nvPr/>
          </p:nvSpPr>
          <p:spPr>
            <a:xfrm>
              <a:off x="2799601" y="1038958"/>
              <a:ext cx="1632254" cy="1502651"/>
            </a:xfrm>
            <a:prstGeom prst="roundRect">
              <a:avLst>
                <a:gd name="adj" fmla="val 9350"/>
              </a:avLst>
            </a:prstGeom>
            <a:solidFill>
              <a:srgbClr val="C00000"/>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60" name="任意多边形 59"/>
            <p:cNvSpPr/>
            <p:nvPr/>
          </p:nvSpPr>
          <p:spPr>
            <a:xfrm>
              <a:off x="2690633" y="1858906"/>
              <a:ext cx="1850186" cy="208099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25400">
              <a:solidFill>
                <a:srgbClr val="C00000"/>
              </a:solidFill>
            </a:ln>
            <a:effectLst>
              <a:outerShdw blurRad="1016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endParaRPr>
            </a:p>
          </p:txBody>
        </p:sp>
        <p:sp>
          <p:nvSpPr>
            <p:cNvPr id="61" name="椭圆 60"/>
            <p:cNvSpPr/>
            <p:nvPr/>
          </p:nvSpPr>
          <p:spPr>
            <a:xfrm>
              <a:off x="3315689" y="1647875"/>
              <a:ext cx="600075" cy="600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1219170" fontAlgn="auto">
                <a:spcBef>
                  <a:spcPts val="0"/>
                </a:spcBef>
                <a:spcAft>
                  <a:spcPts val="0"/>
                </a:spcAft>
              </a:pPr>
              <a:endParaRPr lang="zh-HK" altLang="en-US" sz="2400" b="0">
                <a:solidFill>
                  <a:prstClr val="white"/>
                </a:solidFill>
                <a:latin typeface="Impact" pitchFamily="34" charset="0"/>
              </a:endParaRPr>
            </a:p>
          </p:txBody>
        </p:sp>
        <p:sp>
          <p:nvSpPr>
            <p:cNvPr id="62" name="文本框 48"/>
            <p:cNvSpPr txBox="1"/>
            <p:nvPr/>
          </p:nvSpPr>
          <p:spPr>
            <a:xfrm>
              <a:off x="3172705" y="1222952"/>
              <a:ext cx="894944" cy="516346"/>
            </a:xfrm>
            <a:prstGeom prst="rect">
              <a:avLst/>
            </a:prstGeom>
            <a:noFill/>
          </p:spPr>
          <p:txBody>
            <a:bodyPr wrap="square" lIns="68580" tIns="34290" rIns="68580" bIns="34290" rtlCol="0">
              <a:spAutoFit/>
            </a:bodyPr>
            <a:lstStyle/>
            <a:p>
              <a:pPr algn="ctr" defTabSz="1219170" fontAlgn="auto">
                <a:spcBef>
                  <a:spcPts val="0"/>
                </a:spcBef>
                <a:spcAft>
                  <a:spcPts val="0"/>
                </a:spcAft>
              </a:pPr>
              <a:r>
                <a:rPr lang="en-US" altLang="zh-HK" sz="4400" b="0" dirty="0" smtClean="0">
                  <a:solidFill>
                    <a:prstClr val="white"/>
                  </a:solidFill>
                  <a:latin typeface="Impact" pitchFamily="34" charset="0"/>
                  <a:ea typeface="张海山锐谐体2.0-授权联系：Samtype@QQ.com" panose="02000000000000000000" pitchFamily="2" charset="-122"/>
                </a:rPr>
                <a:t>04</a:t>
              </a:r>
              <a:endParaRPr lang="zh-HK" altLang="en-US" sz="4400" b="0" dirty="0">
                <a:solidFill>
                  <a:prstClr val="white"/>
                </a:solidFill>
                <a:latin typeface="Impact" pitchFamily="34" charset="0"/>
                <a:ea typeface="张海山锐谐体2.0-授权联系：Samtype@QQ.com" panose="02000000000000000000" pitchFamily="2" charset="-122"/>
              </a:endParaRPr>
            </a:p>
          </p:txBody>
        </p:sp>
        <p:sp>
          <p:nvSpPr>
            <p:cNvPr id="63" name="文本框 67"/>
            <p:cNvSpPr txBox="1"/>
            <p:nvPr/>
          </p:nvSpPr>
          <p:spPr>
            <a:xfrm>
              <a:off x="2745117" y="2300507"/>
              <a:ext cx="1741218" cy="1069954"/>
            </a:xfrm>
            <a:prstGeom prst="rect">
              <a:avLst/>
            </a:prstGeom>
            <a:noFill/>
          </p:spPr>
          <p:txBody>
            <a:bodyPr wrap="square" lIns="68580" tIns="34290" rIns="68580" bIns="34290" rtlCol="0">
              <a:spAutoFit/>
            </a:bodyPr>
            <a:lstStyle/>
            <a:p>
              <a:pPr algn="just" defTabSz="1219170" fontAlgn="auto">
                <a:spcBef>
                  <a:spcPts val="0"/>
                </a:spcBef>
                <a:spcAft>
                  <a:spcPts val="0"/>
                </a:spcAft>
              </a:pPr>
              <a:r>
                <a:rPr lang="zh-CN" altLang="en-US" sz="2400" dirty="0">
                  <a:solidFill>
                    <a:prstClr val="black">
                      <a:lumMod val="85000"/>
                      <a:lumOff val="15000"/>
                    </a:prstClr>
                  </a:solidFill>
                  <a:latin typeface="微软雅黑" pitchFamily="34" charset="-122"/>
                  <a:ea typeface="微软雅黑" pitchFamily="34" charset="-122"/>
                </a:rPr>
                <a:t>要扩大教育开放，同世界一流资源开展高水平合作办学。</a:t>
              </a:r>
              <a:endParaRPr lang="en-US" altLang="zh-CN" sz="2400" b="0" dirty="0">
                <a:solidFill>
                  <a:prstClr val="black">
                    <a:lumMod val="85000"/>
                    <a:lumOff val="15000"/>
                  </a:prstClr>
                </a:solidFill>
                <a:latin typeface="微软雅黑" pitchFamily="34" charset="-122"/>
                <a:ea typeface="微软雅黑" pitchFamily="34" charset="-122"/>
              </a:endParaRPr>
            </a:p>
          </p:txBody>
        </p:sp>
      </p:grpSp>
      <p:sp>
        <p:nvSpPr>
          <p:cNvPr id="64"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关键词：四项改革</a:t>
            </a:r>
            <a:endParaRPr lang="zh-CN" altLang="en-US" dirty="0"/>
          </a:p>
        </p:txBody>
      </p:sp>
    </p:spTree>
    <p:extLst>
      <p:ext uri="{BB962C8B-B14F-4D97-AF65-F5344CB8AC3E}">
        <p14:creationId xmlns="" xmlns:p14="http://schemas.microsoft.com/office/powerpoint/2010/main" val="208425548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ppt_x"/>
                                          </p:val>
                                        </p:tav>
                                        <p:tav tm="100000">
                                          <p:val>
                                            <p:strVal val="#ppt_x"/>
                                          </p:val>
                                        </p:tav>
                                      </p:tavLst>
                                    </p:anim>
                                    <p:anim calcmode="lin" valueType="num">
                                      <p:cBhvr additive="base">
                                        <p:cTn id="2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提出教育发展</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的根本保证</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663440" y="1742877"/>
            <a:ext cx="334413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第十二部分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272775578"/>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圆角矩形 6"/>
          <p:cNvSpPr/>
          <p:nvPr/>
        </p:nvSpPr>
        <p:spPr>
          <a:xfrm>
            <a:off x="-1177602" y="1452518"/>
            <a:ext cx="72008" cy="105068"/>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 name="矩形 1"/>
          <p:cNvSpPr/>
          <p:nvPr/>
        </p:nvSpPr>
        <p:spPr>
          <a:xfrm>
            <a:off x="1139105" y="1303057"/>
            <a:ext cx="10255659" cy="584775"/>
          </a:xfrm>
          <a:prstGeom prst="rect">
            <a:avLst/>
          </a:prstGeom>
        </p:spPr>
        <p:txBody>
          <a:bodyPr wrap="square">
            <a:spAutoFit/>
          </a:bodyPr>
          <a:lstStyle/>
          <a:p>
            <a:r>
              <a:rPr lang="zh-CN" altLang="en-US" sz="3200" dirty="0">
                <a:solidFill>
                  <a:schemeClr val="bg2">
                    <a:lumMod val="10000"/>
                  </a:schemeClr>
                </a:solidFill>
                <a:latin typeface="迷你简大标宋" pitchFamily="65" charset="-122"/>
                <a:ea typeface="迷你简大标宋" pitchFamily="65" charset="-122"/>
              </a:rPr>
              <a:t>加强</a:t>
            </a:r>
            <a:r>
              <a:rPr lang="zh-CN" altLang="en-US" sz="3200" dirty="0">
                <a:solidFill>
                  <a:schemeClr val="bg2">
                    <a:lumMod val="10000"/>
                  </a:schemeClr>
                </a:solidFill>
                <a:latin typeface="华文新魏" pitchFamily="2" charset="-122"/>
                <a:ea typeface="华文新魏" pitchFamily="2" charset="-122"/>
              </a:rPr>
              <a:t>党对教育工作的全面领导</a:t>
            </a:r>
            <a:r>
              <a:rPr lang="zh-CN" altLang="en-US" sz="3200" dirty="0">
                <a:solidFill>
                  <a:schemeClr val="bg2">
                    <a:lumMod val="10000"/>
                  </a:schemeClr>
                </a:solidFill>
                <a:latin typeface="迷你简大标宋" pitchFamily="65" charset="-122"/>
                <a:ea typeface="迷你简大标宋" pitchFamily="65" charset="-122"/>
              </a:rPr>
              <a:t>，是</a:t>
            </a:r>
            <a:r>
              <a:rPr lang="zh-CN" altLang="en-US" sz="3200" dirty="0">
                <a:solidFill>
                  <a:srgbClr val="008000"/>
                </a:solidFill>
                <a:latin typeface="迷你简大标宋" pitchFamily="65" charset="-122"/>
                <a:ea typeface="迷你简大标宋" pitchFamily="65" charset="-122"/>
              </a:rPr>
              <a:t>办好教育的根本保证</a:t>
            </a:r>
            <a:r>
              <a:rPr lang="zh-CN" altLang="en-US" sz="2800" dirty="0" smtClean="0">
                <a:solidFill>
                  <a:schemeClr val="bg2">
                    <a:lumMod val="10000"/>
                  </a:schemeClr>
                </a:solidFill>
                <a:latin typeface="迷你简大标宋" pitchFamily="65" charset="-122"/>
                <a:ea typeface="迷你简大标宋" pitchFamily="65" charset="-122"/>
              </a:rPr>
              <a:t>。</a:t>
            </a:r>
            <a:endParaRPr lang="zh-CN" altLang="en-US" sz="2800" dirty="0">
              <a:solidFill>
                <a:schemeClr val="bg2">
                  <a:lumMod val="10000"/>
                </a:schemeClr>
              </a:solidFill>
              <a:latin typeface="迷你简大标宋" pitchFamily="65" charset="-122"/>
              <a:ea typeface="迷你简大标宋" pitchFamily="65" charset="-122"/>
            </a:endParaRPr>
          </a:p>
        </p:txBody>
      </p:sp>
      <p:sp>
        <p:nvSpPr>
          <p:cNvPr id="12" name="Freeform 6"/>
          <p:cNvSpPr>
            <a:spLocks/>
          </p:cNvSpPr>
          <p:nvPr/>
        </p:nvSpPr>
        <p:spPr bwMode="auto">
          <a:xfrm>
            <a:off x="374465" y="2213664"/>
            <a:ext cx="2978336" cy="3739414"/>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rgbClr val="C00000"/>
          </a:solidFill>
          <a:ln w="63500">
            <a:solidFill>
              <a:sysClr val="window" lastClr="FFFFFF"/>
            </a:solidFill>
          </a:ln>
          <a:effectLst>
            <a:outerShdw blurRad="190500" dist="38100" dir="8100000" algn="tr" rotWithShape="0">
              <a:prstClr val="black">
                <a:alpha val="40000"/>
              </a:prstClr>
            </a:outerShdw>
          </a:effectLst>
        </p:spPr>
        <p:txBody>
          <a:bodyPr vert="horz" wrap="square" lIns="91414" tIns="45707" rIns="91414" bIns="45707" numCol="1" anchor="t" anchorCtr="0" compatLnSpc="1">
            <a:prstTxWarp prst="textNoShape">
              <a:avLst/>
            </a:prstTxWarp>
          </a:bodyPr>
          <a:lstStyle/>
          <a:p>
            <a:pPr marL="0" marR="0" lvl="0" indent="0" algn="l"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6"/>
          <p:cNvSpPr>
            <a:spLocks/>
          </p:cNvSpPr>
          <p:nvPr/>
        </p:nvSpPr>
        <p:spPr bwMode="auto">
          <a:xfrm>
            <a:off x="3348445" y="3615114"/>
            <a:ext cx="2399211" cy="3076569"/>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rgbClr val="C00000"/>
          </a:solidFill>
          <a:ln w="63500">
            <a:solidFill>
              <a:sysClr val="window" lastClr="FFFFFF"/>
            </a:solidFill>
          </a:ln>
          <a:effectLst>
            <a:outerShdw blurRad="152400" dist="38100" dir="8100000" algn="tr" rotWithShape="0">
              <a:prstClr val="black">
                <a:alpha val="40000"/>
              </a:prstClr>
            </a:outerShdw>
          </a:effectLst>
        </p:spPr>
        <p:txBody>
          <a:bodyPr vert="horz" wrap="square" lIns="91414" tIns="45707" rIns="91414" bIns="45707" numCol="1" anchor="t" anchorCtr="0" compatLnSpc="1">
            <a:prstTxWarp prst="textNoShape">
              <a:avLst/>
            </a:prstTxWarp>
          </a:bodyPr>
          <a:lstStyle/>
          <a:p>
            <a:pPr marL="0" marR="0" lvl="0" indent="0" algn="l"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椭圆 13"/>
          <p:cNvSpPr/>
          <p:nvPr/>
        </p:nvSpPr>
        <p:spPr bwMode="auto">
          <a:xfrm>
            <a:off x="3713089" y="2164255"/>
            <a:ext cx="935617" cy="936321"/>
          </a:xfrm>
          <a:prstGeom prst="ellipse">
            <a:avLst/>
          </a:prstGeom>
          <a:solidFill>
            <a:srgbClr val="C00000"/>
          </a:solidFill>
          <a:ln w="50800" cap="flat" cmpd="sng" algn="ctr">
            <a:solidFill>
              <a:sysClr val="window" lastClr="FFFFFF"/>
            </a:solidFill>
            <a:prstDash val="solid"/>
            <a:round/>
            <a:headEnd type="none" w="med" len="med"/>
            <a:tailEnd type="none" w="med" len="med"/>
          </a:ln>
          <a:effectLst>
            <a:outerShdw blurRad="127000" dist="38100" dir="8100000" algn="tr" rotWithShape="0">
              <a:prstClr val="black">
                <a:alpha val="40000"/>
              </a:prstClr>
            </a:outerShdw>
          </a:effectLst>
          <a:extLst/>
        </p:spPr>
        <p:txBody>
          <a:bodyPr vert="horz" wrap="square" lIns="91414" tIns="45707" rIns="91414" bIns="45707" numCol="1" rtlCol="0" anchor="t" anchorCtr="0" compatLnSpc="1">
            <a:prstTxWarp prst="textNoShape">
              <a:avLst/>
            </a:prstTxWarp>
          </a:bodyPr>
          <a:lstStyle/>
          <a:p>
            <a:pPr marL="0" marR="0" lvl="0" indent="0" algn="l" defTabSz="914133" eaLnBrk="1" fontAlgn="auto" latinLnBrk="0" hangingPunct="1">
              <a:lnSpc>
                <a:spcPct val="100000"/>
              </a:lnSpc>
              <a:spcBef>
                <a:spcPts val="0"/>
              </a:spcBef>
              <a:spcAft>
                <a:spcPts val="0"/>
              </a:spcAft>
              <a:buClrTx/>
              <a:buSzTx/>
              <a:buFontTx/>
              <a:buNone/>
              <a:tabLst/>
              <a:defRPr/>
            </a:pPr>
            <a:endParaRPr kumimoji="0" lang="zh-CN" altLang="en-US" sz="17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椭圆 14"/>
          <p:cNvSpPr/>
          <p:nvPr/>
        </p:nvSpPr>
        <p:spPr bwMode="auto">
          <a:xfrm>
            <a:off x="5809167" y="4191725"/>
            <a:ext cx="782305" cy="782893"/>
          </a:xfrm>
          <a:prstGeom prst="ellipse">
            <a:avLst/>
          </a:prstGeom>
          <a:solidFill>
            <a:srgbClr val="C00000"/>
          </a:solidFill>
          <a:ln w="50800" cap="flat" cmpd="sng" algn="ctr">
            <a:solidFill>
              <a:sysClr val="window" lastClr="FFFFFF"/>
            </a:solidFill>
            <a:prstDash val="solid"/>
            <a:round/>
            <a:headEnd type="none" w="med" len="med"/>
            <a:tailEnd type="none" w="med" len="med"/>
          </a:ln>
          <a:effectLst>
            <a:outerShdw blurRad="127000" dist="38100" dir="8100000" algn="tr" rotWithShape="0">
              <a:prstClr val="black">
                <a:alpha val="40000"/>
              </a:prstClr>
            </a:outerShdw>
          </a:effectLst>
          <a:extLst/>
        </p:spPr>
        <p:txBody>
          <a:bodyPr vert="horz" wrap="square" lIns="91414" tIns="45707" rIns="91414" bIns="45707" numCol="1" rtlCol="0" anchor="t" anchorCtr="0" compatLnSpc="1">
            <a:prstTxWarp prst="textNoShape">
              <a:avLst/>
            </a:prstTxWarp>
          </a:bodyPr>
          <a:lstStyle/>
          <a:p>
            <a:pPr marL="0" marR="0" lvl="0" indent="0" algn="l" defTabSz="914133" eaLnBrk="1" fontAlgn="auto" latinLnBrk="0" hangingPunct="1">
              <a:lnSpc>
                <a:spcPct val="100000"/>
              </a:lnSpc>
              <a:spcBef>
                <a:spcPts val="0"/>
              </a:spcBef>
              <a:spcAft>
                <a:spcPts val="0"/>
              </a:spcAft>
              <a:buClrTx/>
              <a:buSzTx/>
              <a:buFontTx/>
              <a:buNone/>
              <a:tabLst/>
              <a:defRPr/>
            </a:pPr>
            <a:endParaRPr kumimoji="0" lang="zh-CN" altLang="en-US" sz="17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TextBox 15"/>
          <p:cNvSpPr txBox="1"/>
          <p:nvPr/>
        </p:nvSpPr>
        <p:spPr>
          <a:xfrm>
            <a:off x="3897085" y="2296886"/>
            <a:ext cx="664029" cy="584749"/>
          </a:xfrm>
          <a:prstGeom prst="rect">
            <a:avLst/>
          </a:prstGeom>
          <a:noFill/>
        </p:spPr>
        <p:txBody>
          <a:bodyPr wrap="square" lIns="91414" tIns="45707" rIns="91414" bIns="45707" rtlCol="0">
            <a:spAutoFit/>
          </a:bodyPr>
          <a:lstStyle/>
          <a:p>
            <a:pPr defTabSz="1219170" fontAlgn="auto">
              <a:spcBef>
                <a:spcPts val="0"/>
              </a:spcBef>
              <a:spcAft>
                <a:spcPts val="0"/>
              </a:spcAft>
            </a:pPr>
            <a:r>
              <a:rPr lang="zh-CN" altLang="en-US" sz="3200" dirty="0">
                <a:solidFill>
                  <a:srgbClr val="F8F8F8"/>
                </a:solidFill>
                <a:latin typeface="微软雅黑" panose="020B0503020204020204" pitchFamily="34" charset="-122"/>
                <a:ea typeface="微软雅黑" panose="020B0503020204020204" pitchFamily="34" charset="-122"/>
              </a:rPr>
              <a:t>③</a:t>
            </a:r>
            <a:endParaRPr lang="zh-CN" altLang="en-US" sz="2700" b="0" dirty="0">
              <a:solidFill>
                <a:srgbClr val="F8F8F8"/>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913714" y="4258138"/>
            <a:ext cx="594982" cy="584749"/>
          </a:xfrm>
          <a:prstGeom prst="rect">
            <a:avLst/>
          </a:prstGeom>
          <a:noFill/>
        </p:spPr>
        <p:txBody>
          <a:bodyPr wrap="none" lIns="91414" tIns="45707" rIns="91414" bIns="45707" rtlCol="0">
            <a:spAutoFit/>
          </a:bodyPr>
          <a:lstStyle/>
          <a:p>
            <a:pPr defTabSz="1219170"/>
            <a:r>
              <a:rPr lang="zh-CN" altLang="en-US" sz="3200" dirty="0">
                <a:solidFill>
                  <a:srgbClr val="F8F8F8"/>
                </a:solidFill>
                <a:latin typeface="微软雅黑" panose="020B0503020204020204" pitchFamily="34" charset="-122"/>
                <a:ea typeface="微软雅黑" panose="020B0503020204020204" pitchFamily="34" charset="-122"/>
              </a:rPr>
              <a:t>④</a:t>
            </a:r>
            <a:endParaRPr lang="zh-CN" altLang="en-US" sz="2400" b="0" dirty="0">
              <a:solidFill>
                <a:srgbClr val="F8F8F8"/>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632029" y="2376121"/>
            <a:ext cx="594982" cy="584749"/>
          </a:xfrm>
          <a:prstGeom prst="rect">
            <a:avLst/>
          </a:prstGeom>
          <a:noFill/>
        </p:spPr>
        <p:txBody>
          <a:bodyPr wrap="none" lIns="91414" tIns="45707" rIns="91414" bIns="45707" rtlCol="0">
            <a:spAutoFit/>
          </a:bodyPr>
          <a:lstStyle/>
          <a:p>
            <a:pPr defTabSz="1219170"/>
            <a:r>
              <a:rPr lang="zh-CN" altLang="en-US" sz="3200" dirty="0" smtClean="0">
                <a:solidFill>
                  <a:srgbClr val="F8F8F8"/>
                </a:solidFill>
                <a:latin typeface="微软雅黑" panose="020B0503020204020204" pitchFamily="34" charset="-122"/>
                <a:ea typeface="微软雅黑" panose="020B0503020204020204" pitchFamily="34" charset="-122"/>
              </a:rPr>
              <a:t>①</a:t>
            </a:r>
            <a:endParaRPr lang="zh-CN" altLang="en-US" sz="3200" b="0" dirty="0">
              <a:solidFill>
                <a:srgbClr val="F8F8F8"/>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641544" y="3048349"/>
            <a:ext cx="2610251" cy="2123632"/>
          </a:xfrm>
          <a:prstGeom prst="rect">
            <a:avLst/>
          </a:prstGeom>
          <a:noFill/>
        </p:spPr>
        <p:txBody>
          <a:bodyPr wrap="square" lIns="91414" tIns="45707" rIns="91414" bIns="45707" rtlCol="0">
            <a:spAutoFit/>
          </a:bodyPr>
          <a:lstStyle/>
          <a:p>
            <a:pPr algn="ctr" defTabSz="1219170" fontAlgn="auto">
              <a:spcBef>
                <a:spcPts val="0"/>
              </a:spcBef>
              <a:spcAft>
                <a:spcPts val="0"/>
              </a:spcAft>
            </a:pPr>
            <a:r>
              <a:rPr lang="zh-CN" altLang="en-US" sz="2200" dirty="0">
                <a:solidFill>
                  <a:srgbClr val="F8F8F8"/>
                </a:solidFill>
                <a:latin typeface="微软雅黑" panose="020B0503020204020204" pitchFamily="34" charset="-122"/>
                <a:ea typeface="微软雅黑" panose="020B0503020204020204" pitchFamily="34" charset="-122"/>
              </a:rPr>
              <a:t>各级党委要把教育改革发展纳入议事日程，党政主要负责同志要熟悉教育、关心教育、研究教育。</a:t>
            </a:r>
            <a:endParaRPr lang="zh-CN" altLang="en-US" sz="2200" b="0" dirty="0">
              <a:solidFill>
                <a:srgbClr val="F8F8F8"/>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245125" y="3581400"/>
            <a:ext cx="609903" cy="584749"/>
          </a:xfrm>
          <a:prstGeom prst="rect">
            <a:avLst/>
          </a:prstGeom>
          <a:noFill/>
        </p:spPr>
        <p:txBody>
          <a:bodyPr wrap="square" lIns="91414" tIns="45707" rIns="91414" bIns="45707" rtlCol="0">
            <a:spAutoFit/>
          </a:bodyPr>
          <a:lstStyle/>
          <a:p>
            <a:pPr defTabSz="1219170"/>
            <a:r>
              <a:rPr lang="zh-CN" altLang="en-US" sz="3200" dirty="0">
                <a:solidFill>
                  <a:srgbClr val="F8F8F8"/>
                </a:solidFill>
                <a:latin typeface="微软雅黑" panose="020B0503020204020204" pitchFamily="34" charset="-122"/>
                <a:ea typeface="微软雅黑" panose="020B0503020204020204" pitchFamily="34" charset="-122"/>
              </a:rPr>
              <a:t>②</a:t>
            </a:r>
            <a:endParaRPr lang="zh-CN" altLang="en-US" sz="3200" b="0" dirty="0">
              <a:solidFill>
                <a:srgbClr val="F8F8F8"/>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3680921" y="4092093"/>
            <a:ext cx="1865538" cy="2139021"/>
          </a:xfrm>
          <a:prstGeom prst="rect">
            <a:avLst/>
          </a:prstGeom>
          <a:noFill/>
        </p:spPr>
        <p:txBody>
          <a:bodyPr wrap="square" lIns="91414" tIns="45707" rIns="91414" bIns="45707" rtlCol="0">
            <a:spAutoFit/>
          </a:bodyPr>
          <a:lstStyle/>
          <a:p>
            <a:pPr algn="ctr" defTabSz="1219170" fontAlgn="auto">
              <a:spcBef>
                <a:spcPts val="0"/>
              </a:spcBef>
              <a:spcAft>
                <a:spcPts val="0"/>
              </a:spcAft>
            </a:pPr>
            <a:r>
              <a:rPr lang="zh-CN" altLang="en-US" sz="1900" dirty="0">
                <a:solidFill>
                  <a:srgbClr val="F8F8F8"/>
                </a:solidFill>
                <a:latin typeface="微软雅黑" panose="020B0503020204020204" pitchFamily="34" charset="-122"/>
                <a:ea typeface="微软雅黑" panose="020B0503020204020204" pitchFamily="34" charset="-122"/>
              </a:rPr>
              <a:t>要精心培养和组织一支会做思想政治工作的政工队伍，把思想政治工作做在日常、做到个人</a:t>
            </a:r>
            <a:r>
              <a:rPr lang="zh-CN" altLang="en-US" sz="1900" dirty="0" smtClean="0">
                <a:solidFill>
                  <a:srgbClr val="F8F8F8"/>
                </a:solidFill>
                <a:latin typeface="微软雅黑" panose="020B0503020204020204" pitchFamily="34" charset="-122"/>
                <a:ea typeface="微软雅黑" panose="020B0503020204020204" pitchFamily="34" charset="-122"/>
              </a:rPr>
              <a:t>。</a:t>
            </a:r>
            <a:endParaRPr lang="zh-CN" altLang="en-US" sz="1900" b="0" dirty="0">
              <a:solidFill>
                <a:srgbClr val="F8F8F8"/>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742306" y="2006249"/>
            <a:ext cx="6881460" cy="1446524"/>
          </a:xfrm>
          <a:prstGeom prst="rect">
            <a:avLst/>
          </a:prstGeom>
          <a:noFill/>
          <a:ln>
            <a:gradFill>
              <a:gsLst>
                <a:gs pos="0">
                  <a:srgbClr val="000000"/>
                </a:gs>
                <a:gs pos="39999">
                  <a:srgbClr val="0A128C"/>
                </a:gs>
                <a:gs pos="70000">
                  <a:srgbClr val="181CC7"/>
                </a:gs>
                <a:gs pos="88000">
                  <a:srgbClr val="7005D4"/>
                </a:gs>
                <a:gs pos="100000">
                  <a:srgbClr val="8C3D91"/>
                </a:gs>
              </a:gsLst>
              <a:lin ang="5400000" scaled="0"/>
            </a:gradFill>
          </a:ln>
        </p:spPr>
        <p:txBody>
          <a:bodyPr wrap="square" lIns="91414" tIns="45707" rIns="91414" bIns="45707" rtlCol="0">
            <a:spAutoFit/>
          </a:bodyPr>
          <a:lstStyle/>
          <a:p>
            <a:pPr algn="just" defTabSz="1219170"/>
            <a:r>
              <a:rPr lang="zh-CN" altLang="en-US" sz="2200" dirty="0">
                <a:solidFill>
                  <a:prstClr val="black">
                    <a:lumMod val="75000"/>
                    <a:lumOff val="25000"/>
                  </a:prstClr>
                </a:solidFill>
                <a:latin typeface="微软雅黑" panose="020B0503020204020204" pitchFamily="34" charset="-122"/>
                <a:ea typeface="微软雅黑" panose="020B0503020204020204" pitchFamily="34" charset="-122"/>
              </a:rPr>
              <a:t>教育部门和各级各类学校的党组织要增强“四个意识”、坚定“四个自信”，坚定不移维护党中央权威和集中统一领导，自觉在政治立场、政治方向、政治原则、政治道路上同党中央保持高度一致。</a:t>
            </a:r>
            <a:endParaRPr lang="en-US" altLang="zh-CN" sz="2200" b="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574580" y="3676886"/>
            <a:ext cx="5049186" cy="2123632"/>
          </a:xfrm>
          <a:prstGeom prst="rect">
            <a:avLst/>
          </a:prstGeom>
          <a:no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txBody>
          <a:bodyPr wrap="square" lIns="91414" tIns="45707" rIns="91414" bIns="45707" rtlCol="0">
            <a:spAutoFit/>
          </a:bodyPr>
          <a:lstStyle/>
          <a:p>
            <a:pPr defTabSz="1219170"/>
            <a:r>
              <a:rPr lang="zh-CN" altLang="en-US" sz="2200" dirty="0">
                <a:solidFill>
                  <a:prstClr val="black">
                    <a:lumMod val="75000"/>
                    <a:lumOff val="25000"/>
                  </a:prstClr>
                </a:solidFill>
                <a:latin typeface="微软雅黑" panose="020B0503020204020204" pitchFamily="34" charset="-122"/>
                <a:ea typeface="微软雅黑" panose="020B0503020204020204" pitchFamily="34" charset="-122"/>
              </a:rPr>
              <a:t>各级各类学校党组织要把抓好学校党建工作作为办学治校的基本功，把党的教育方针全面贯彻到学校工作各方面。思想政治工作是学校各项工作的生命线，各级党委、各级教育主管部门、学校党组织都必须紧紧抓在手上。</a:t>
            </a:r>
            <a:endParaRPr lang="en-US" altLang="zh-CN" sz="2200" b="0"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20" name="图片 19"/>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6891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矩形 20"/>
          <p:cNvSpPr/>
          <p:nvPr/>
        </p:nvSpPr>
        <p:spPr>
          <a:xfrm>
            <a:off x="0" y="112969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97645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 1"/>
          <p:cNvSpPr txBox="1">
            <a:spLocks/>
          </p:cNvSpPr>
          <p:nvPr/>
        </p:nvSpPr>
        <p:spPr>
          <a:xfrm>
            <a:off x="1203885" y="34398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关键词：四大组织</a:t>
            </a:r>
            <a:endParaRPr lang="zh-CN" altLang="en-US" dirty="0"/>
          </a:p>
        </p:txBody>
      </p:sp>
    </p:spTree>
    <p:extLst>
      <p:ext uri="{BB962C8B-B14F-4D97-AF65-F5344CB8AC3E}">
        <p14:creationId xmlns="" xmlns:p14="http://schemas.microsoft.com/office/powerpoint/2010/main" val="1861848960"/>
      </p:ext>
    </p:extLst>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500"/>
                                        <p:tgtEl>
                                          <p:spTgt spid="7"/>
                                        </p:tgtEl>
                                      </p:cBhvr>
                                    </p:animEffect>
                                  </p:childTnLst>
                                </p:cTn>
                              </p:par>
                            </p:childTnLst>
                          </p:cTn>
                        </p:par>
                        <p:par>
                          <p:cTn id="8" fill="hold">
                            <p:stCondLst>
                              <p:cond delay="1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435">
                                          <p:stCondLst>
                                            <p:cond delay="0"/>
                                          </p:stCondLst>
                                        </p:cTn>
                                        <p:tgtEl>
                                          <p:spTgt spid="12"/>
                                        </p:tgtEl>
                                      </p:cBhvr>
                                    </p:animEffect>
                                    <p:anim calcmode="lin" valueType="num">
                                      <p:cBhvr>
                                        <p:cTn id="12"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7" dur="20">
                                          <p:stCondLst>
                                            <p:cond delay="487"/>
                                          </p:stCondLst>
                                        </p:cTn>
                                        <p:tgtEl>
                                          <p:spTgt spid="12"/>
                                        </p:tgtEl>
                                      </p:cBhvr>
                                      <p:to x="100000" y="60000"/>
                                    </p:animScale>
                                    <p:animScale>
                                      <p:cBhvr>
                                        <p:cTn id="18" dur="124" decel="50000">
                                          <p:stCondLst>
                                            <p:cond delay="507"/>
                                          </p:stCondLst>
                                        </p:cTn>
                                        <p:tgtEl>
                                          <p:spTgt spid="12"/>
                                        </p:tgtEl>
                                      </p:cBhvr>
                                      <p:to x="100000" y="100000"/>
                                    </p:animScale>
                                    <p:animScale>
                                      <p:cBhvr>
                                        <p:cTn id="19" dur="20">
                                          <p:stCondLst>
                                            <p:cond delay="984"/>
                                          </p:stCondLst>
                                        </p:cTn>
                                        <p:tgtEl>
                                          <p:spTgt spid="12"/>
                                        </p:tgtEl>
                                      </p:cBhvr>
                                      <p:to x="100000" y="80000"/>
                                    </p:animScale>
                                    <p:animScale>
                                      <p:cBhvr>
                                        <p:cTn id="20" dur="124" decel="50000">
                                          <p:stCondLst>
                                            <p:cond delay="1004"/>
                                          </p:stCondLst>
                                        </p:cTn>
                                        <p:tgtEl>
                                          <p:spTgt spid="12"/>
                                        </p:tgtEl>
                                      </p:cBhvr>
                                      <p:to x="100000" y="100000"/>
                                    </p:animScale>
                                    <p:animScale>
                                      <p:cBhvr>
                                        <p:cTn id="21" dur="20">
                                          <p:stCondLst>
                                            <p:cond delay="1231"/>
                                          </p:stCondLst>
                                        </p:cTn>
                                        <p:tgtEl>
                                          <p:spTgt spid="12"/>
                                        </p:tgtEl>
                                      </p:cBhvr>
                                      <p:to x="100000" y="90000"/>
                                    </p:animScale>
                                    <p:animScale>
                                      <p:cBhvr>
                                        <p:cTn id="22" dur="124" decel="50000">
                                          <p:stCondLst>
                                            <p:cond delay="1251"/>
                                          </p:stCondLst>
                                        </p:cTn>
                                        <p:tgtEl>
                                          <p:spTgt spid="12"/>
                                        </p:tgtEl>
                                      </p:cBhvr>
                                      <p:to x="100000" y="100000"/>
                                    </p:animScale>
                                    <p:animScale>
                                      <p:cBhvr>
                                        <p:cTn id="23" dur="20">
                                          <p:stCondLst>
                                            <p:cond delay="1356"/>
                                          </p:stCondLst>
                                        </p:cTn>
                                        <p:tgtEl>
                                          <p:spTgt spid="12"/>
                                        </p:tgtEl>
                                      </p:cBhvr>
                                      <p:to x="100000" y="95000"/>
                                    </p:animScale>
                                    <p:animScale>
                                      <p:cBhvr>
                                        <p:cTn id="24" dur="124" decel="50000">
                                          <p:stCondLst>
                                            <p:cond delay="1376"/>
                                          </p:stCondLst>
                                        </p:cTn>
                                        <p:tgtEl>
                                          <p:spTgt spid="12"/>
                                        </p:tgtEl>
                                      </p:cBhvr>
                                      <p:to x="100000" y="100000"/>
                                    </p:animScale>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 calcmode="lin" valueType="num">
                                      <p:cBhvr>
                                        <p:cTn id="30" dur="500" fill="hold"/>
                                        <p:tgtEl>
                                          <p:spTgt spid="18"/>
                                        </p:tgtEl>
                                        <p:attrNameLst>
                                          <p:attrName>style.rotation</p:attrName>
                                        </p:attrNameLst>
                                      </p:cBhvr>
                                      <p:tavLst>
                                        <p:tav tm="0">
                                          <p:val>
                                            <p:fltVal val="90"/>
                                          </p:val>
                                        </p:tav>
                                        <p:tav tm="100000">
                                          <p:val>
                                            <p:fltVal val="0"/>
                                          </p:val>
                                        </p:tav>
                                      </p:tavLst>
                                    </p:anim>
                                    <p:animEffect transition="in" filter="fade">
                                      <p:cBhvr>
                                        <p:cTn id="31" dur="500"/>
                                        <p:tgtEl>
                                          <p:spTgt spid="18"/>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 calcmode="lin" valueType="num">
                                      <p:cBhvr>
                                        <p:cTn id="36" dur="500" fill="hold"/>
                                        <p:tgtEl>
                                          <p:spTgt spid="19"/>
                                        </p:tgtEl>
                                        <p:attrNameLst>
                                          <p:attrName>style.rotation</p:attrName>
                                        </p:attrNameLst>
                                      </p:cBhvr>
                                      <p:tavLst>
                                        <p:tav tm="0">
                                          <p:val>
                                            <p:fltVal val="90"/>
                                          </p:val>
                                        </p:tav>
                                        <p:tav tm="100000">
                                          <p:val>
                                            <p:fltVal val="0"/>
                                          </p:val>
                                        </p:tav>
                                      </p:tavLst>
                                    </p:anim>
                                    <p:animEffect transition="in" filter="fade">
                                      <p:cBhvr>
                                        <p:cTn id="37" dur="500"/>
                                        <p:tgtEl>
                                          <p:spTgt spid="19"/>
                                        </p:tgtEl>
                                      </p:cBhvr>
                                    </p:animEffect>
                                  </p:childTnLst>
                                </p:cTn>
                              </p:par>
                            </p:childTnLst>
                          </p:cTn>
                        </p:par>
                        <p:par>
                          <p:cTn id="38" fill="hold">
                            <p:stCondLst>
                              <p:cond delay="3500"/>
                            </p:stCondLst>
                            <p:childTnLst>
                              <p:par>
                                <p:cTn id="39" presetID="52"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Scale>
                                      <p:cBhvr>
                                        <p:cTn id="4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4"/>
                                        </p:tgtEl>
                                        <p:attrNameLst>
                                          <p:attrName>ppt_x</p:attrName>
                                          <p:attrName>ppt_y</p:attrName>
                                        </p:attrNameLst>
                                      </p:cBhvr>
                                    </p:animMotion>
                                    <p:animEffect transition="in" filter="fade">
                                      <p:cBhvr>
                                        <p:cTn id="43" dur="1000"/>
                                        <p:tgtEl>
                                          <p:spTgt spid="14"/>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Scale>
                                      <p:cBhvr>
                                        <p:cTn id="4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6"/>
                                        </p:tgtEl>
                                        <p:attrNameLst>
                                          <p:attrName>ppt_x</p:attrName>
                                          <p:attrName>ppt_y</p:attrName>
                                        </p:attrNameLst>
                                      </p:cBhvr>
                                    </p:animMotion>
                                    <p:animEffect transition="in" filter="fade">
                                      <p:cBhvr>
                                        <p:cTn id="48" dur="1000"/>
                                        <p:tgtEl>
                                          <p:spTgt spid="1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5000"/>
                            </p:stCondLst>
                            <p:childTnLst>
                              <p:par>
                                <p:cTn id="54" presetID="26"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435">
                                          <p:stCondLst>
                                            <p:cond delay="0"/>
                                          </p:stCondLst>
                                        </p:cTn>
                                        <p:tgtEl>
                                          <p:spTgt spid="13"/>
                                        </p:tgtEl>
                                      </p:cBhvr>
                                    </p:animEffect>
                                    <p:anim calcmode="lin" valueType="num">
                                      <p:cBhvr>
                                        <p:cTn id="57"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8"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9"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60"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61"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62" dur="20">
                                          <p:stCondLst>
                                            <p:cond delay="487"/>
                                          </p:stCondLst>
                                        </p:cTn>
                                        <p:tgtEl>
                                          <p:spTgt spid="13"/>
                                        </p:tgtEl>
                                      </p:cBhvr>
                                      <p:to x="100000" y="60000"/>
                                    </p:animScale>
                                    <p:animScale>
                                      <p:cBhvr>
                                        <p:cTn id="63" dur="124" decel="50000">
                                          <p:stCondLst>
                                            <p:cond delay="507"/>
                                          </p:stCondLst>
                                        </p:cTn>
                                        <p:tgtEl>
                                          <p:spTgt spid="13"/>
                                        </p:tgtEl>
                                      </p:cBhvr>
                                      <p:to x="100000" y="100000"/>
                                    </p:animScale>
                                    <p:animScale>
                                      <p:cBhvr>
                                        <p:cTn id="64" dur="20">
                                          <p:stCondLst>
                                            <p:cond delay="984"/>
                                          </p:stCondLst>
                                        </p:cTn>
                                        <p:tgtEl>
                                          <p:spTgt spid="13"/>
                                        </p:tgtEl>
                                      </p:cBhvr>
                                      <p:to x="100000" y="80000"/>
                                    </p:animScale>
                                    <p:animScale>
                                      <p:cBhvr>
                                        <p:cTn id="65" dur="124" decel="50000">
                                          <p:stCondLst>
                                            <p:cond delay="1004"/>
                                          </p:stCondLst>
                                        </p:cTn>
                                        <p:tgtEl>
                                          <p:spTgt spid="13"/>
                                        </p:tgtEl>
                                      </p:cBhvr>
                                      <p:to x="100000" y="100000"/>
                                    </p:animScale>
                                    <p:animScale>
                                      <p:cBhvr>
                                        <p:cTn id="66" dur="20">
                                          <p:stCondLst>
                                            <p:cond delay="1231"/>
                                          </p:stCondLst>
                                        </p:cTn>
                                        <p:tgtEl>
                                          <p:spTgt spid="13"/>
                                        </p:tgtEl>
                                      </p:cBhvr>
                                      <p:to x="100000" y="90000"/>
                                    </p:animScale>
                                    <p:animScale>
                                      <p:cBhvr>
                                        <p:cTn id="67" dur="124" decel="50000">
                                          <p:stCondLst>
                                            <p:cond delay="1251"/>
                                          </p:stCondLst>
                                        </p:cTn>
                                        <p:tgtEl>
                                          <p:spTgt spid="13"/>
                                        </p:tgtEl>
                                      </p:cBhvr>
                                      <p:to x="100000" y="100000"/>
                                    </p:animScale>
                                    <p:animScale>
                                      <p:cBhvr>
                                        <p:cTn id="68" dur="20">
                                          <p:stCondLst>
                                            <p:cond delay="1356"/>
                                          </p:stCondLst>
                                        </p:cTn>
                                        <p:tgtEl>
                                          <p:spTgt spid="13"/>
                                        </p:tgtEl>
                                      </p:cBhvr>
                                      <p:to x="100000" y="95000"/>
                                    </p:animScale>
                                    <p:animScale>
                                      <p:cBhvr>
                                        <p:cTn id="69" dur="124" decel="50000">
                                          <p:stCondLst>
                                            <p:cond delay="1376"/>
                                          </p:stCondLst>
                                        </p:cTn>
                                        <p:tgtEl>
                                          <p:spTgt spid="13"/>
                                        </p:tgtEl>
                                      </p:cBhvr>
                                      <p:to x="100000" y="100000"/>
                                    </p:animScale>
                                  </p:childTnLst>
                                </p:cTn>
                              </p:par>
                            </p:childTnLst>
                          </p:cTn>
                        </p:par>
                        <p:par>
                          <p:cTn id="70" fill="hold">
                            <p:stCondLst>
                              <p:cond delay="6500"/>
                            </p:stCondLst>
                            <p:childTnLst>
                              <p:par>
                                <p:cTn id="71" presetID="31"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 calcmode="lin" valueType="num">
                                      <p:cBhvr>
                                        <p:cTn id="75" dur="500" fill="hold"/>
                                        <p:tgtEl>
                                          <p:spTgt spid="22"/>
                                        </p:tgtEl>
                                        <p:attrNameLst>
                                          <p:attrName>style.rotation</p:attrName>
                                        </p:attrNameLst>
                                      </p:cBhvr>
                                      <p:tavLst>
                                        <p:tav tm="0">
                                          <p:val>
                                            <p:fltVal val="90"/>
                                          </p:val>
                                        </p:tav>
                                        <p:tav tm="100000">
                                          <p:val>
                                            <p:fltVal val="0"/>
                                          </p:val>
                                        </p:tav>
                                      </p:tavLst>
                                    </p:anim>
                                    <p:animEffect transition="in" filter="fade">
                                      <p:cBhvr>
                                        <p:cTn id="76" dur="500"/>
                                        <p:tgtEl>
                                          <p:spTgt spid="22"/>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500" fill="hold"/>
                                        <p:tgtEl>
                                          <p:spTgt spid="23"/>
                                        </p:tgtEl>
                                        <p:attrNameLst>
                                          <p:attrName>ppt_w</p:attrName>
                                        </p:attrNameLst>
                                      </p:cBhvr>
                                      <p:tavLst>
                                        <p:tav tm="0">
                                          <p:val>
                                            <p:fltVal val="0"/>
                                          </p:val>
                                        </p:tav>
                                        <p:tav tm="100000">
                                          <p:val>
                                            <p:strVal val="#ppt_w"/>
                                          </p:val>
                                        </p:tav>
                                      </p:tavLst>
                                    </p:anim>
                                    <p:anim calcmode="lin" valueType="num">
                                      <p:cBhvr>
                                        <p:cTn id="80" dur="500" fill="hold"/>
                                        <p:tgtEl>
                                          <p:spTgt spid="23"/>
                                        </p:tgtEl>
                                        <p:attrNameLst>
                                          <p:attrName>ppt_h</p:attrName>
                                        </p:attrNameLst>
                                      </p:cBhvr>
                                      <p:tavLst>
                                        <p:tav tm="0">
                                          <p:val>
                                            <p:fltVal val="0"/>
                                          </p:val>
                                        </p:tav>
                                        <p:tav tm="100000">
                                          <p:val>
                                            <p:strVal val="#ppt_h"/>
                                          </p:val>
                                        </p:tav>
                                      </p:tavLst>
                                    </p:anim>
                                    <p:anim calcmode="lin" valueType="num">
                                      <p:cBhvr>
                                        <p:cTn id="81" dur="500" fill="hold"/>
                                        <p:tgtEl>
                                          <p:spTgt spid="23"/>
                                        </p:tgtEl>
                                        <p:attrNameLst>
                                          <p:attrName>style.rotation</p:attrName>
                                        </p:attrNameLst>
                                      </p:cBhvr>
                                      <p:tavLst>
                                        <p:tav tm="0">
                                          <p:val>
                                            <p:fltVal val="90"/>
                                          </p:val>
                                        </p:tav>
                                        <p:tav tm="100000">
                                          <p:val>
                                            <p:fltVal val="0"/>
                                          </p:val>
                                        </p:tav>
                                      </p:tavLst>
                                    </p:anim>
                                    <p:animEffect transition="in" filter="fade">
                                      <p:cBhvr>
                                        <p:cTn id="82" dur="500"/>
                                        <p:tgtEl>
                                          <p:spTgt spid="23"/>
                                        </p:tgtEl>
                                      </p:cBhvr>
                                    </p:animEffect>
                                  </p:childTnLst>
                                </p:cTn>
                              </p:par>
                            </p:childTnLst>
                          </p:cTn>
                        </p:par>
                        <p:par>
                          <p:cTn id="83" fill="hold">
                            <p:stCondLst>
                              <p:cond delay="7000"/>
                            </p:stCondLst>
                            <p:childTnLst>
                              <p:par>
                                <p:cTn id="84" presetID="52" presetClass="entr" presetSubtype="0" fill="hold" grpId="0" nodeType="afterEffect">
                                  <p:stCondLst>
                                    <p:cond delay="0"/>
                                  </p:stCondLst>
                                  <p:childTnLst>
                                    <p:set>
                                      <p:cBhvr>
                                        <p:cTn id="85" dur="1" fill="hold">
                                          <p:stCondLst>
                                            <p:cond delay="0"/>
                                          </p:stCondLst>
                                        </p:cTn>
                                        <p:tgtEl>
                                          <p:spTgt spid="15"/>
                                        </p:tgtEl>
                                        <p:attrNameLst>
                                          <p:attrName>style.visibility</p:attrName>
                                        </p:attrNameLst>
                                      </p:cBhvr>
                                      <p:to>
                                        <p:strVal val="visible"/>
                                      </p:to>
                                    </p:set>
                                    <p:animScale>
                                      <p:cBhvr>
                                        <p:cTn id="86"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7" dur="1000" decel="50000" fill="hold">
                                          <p:stCondLst>
                                            <p:cond delay="0"/>
                                          </p:stCondLst>
                                        </p:cTn>
                                        <p:tgtEl>
                                          <p:spTgt spid="15"/>
                                        </p:tgtEl>
                                        <p:attrNameLst>
                                          <p:attrName>ppt_x</p:attrName>
                                          <p:attrName>ppt_y</p:attrName>
                                        </p:attrNameLst>
                                      </p:cBhvr>
                                    </p:animMotion>
                                    <p:animEffect transition="in" filter="fade">
                                      <p:cBhvr>
                                        <p:cTn id="88" dur="1000"/>
                                        <p:tgtEl>
                                          <p:spTgt spid="15"/>
                                        </p:tgtEl>
                                      </p:cBhvr>
                                    </p:animEffect>
                                  </p:childTnLst>
                                </p:cTn>
                              </p:par>
                              <p:par>
                                <p:cTn id="89" presetID="5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Scale>
                                      <p:cBhvr>
                                        <p:cTn id="9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1000" decel="50000" fill="hold">
                                          <p:stCondLst>
                                            <p:cond delay="0"/>
                                          </p:stCondLst>
                                        </p:cTn>
                                        <p:tgtEl>
                                          <p:spTgt spid="17"/>
                                        </p:tgtEl>
                                        <p:attrNameLst>
                                          <p:attrName>ppt_x</p:attrName>
                                          <p:attrName>ppt_y</p:attrName>
                                        </p:attrNameLst>
                                      </p:cBhvr>
                                    </p:animMotion>
                                    <p:animEffect transition="in" filter="fade">
                                      <p:cBhvr>
                                        <p:cTn id="93" dur="1000"/>
                                        <p:tgtEl>
                                          <p:spTgt spid="17"/>
                                        </p:tgtEl>
                                      </p:cBhvr>
                                    </p:animEffect>
                                  </p:childTnLst>
                                </p:cTn>
                              </p:par>
                            </p:childTnLst>
                          </p:cTn>
                        </p:par>
                        <p:par>
                          <p:cTn id="94" fill="hold">
                            <p:stCondLst>
                              <p:cond delay="8000"/>
                            </p:stCondLst>
                            <p:childTnLst>
                              <p:par>
                                <p:cTn id="95" presetID="22" presetClass="entr" presetSubtype="8"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p:bldP spid="17" grpId="0"/>
      <p:bldP spid="18" grpId="0"/>
      <p:bldP spid="19" grpId="0"/>
      <p:bldP spid="22" grpId="0"/>
      <p:bldP spid="23" grpId="0"/>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28" y="202309"/>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317" y="2246078"/>
            <a:ext cx="6477000"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7" y="2722050"/>
            <a:ext cx="6477000"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指出发展教育</a:t>
            </a:r>
          </a:p>
          <a:p>
            <a:pPr algn="ctr" defTabSz="1218292"/>
            <a:r>
              <a:rPr lang="zh-CN" altLang="en-US" sz="4200" b="1" kern="0" dirty="0">
                <a:solidFill>
                  <a:prstClr val="black"/>
                </a:solidFill>
                <a:latin typeface="微软雅黑" panose="020B0503020204020204" pitchFamily="34" charset="-122"/>
                <a:ea typeface="微软雅黑" panose="020B0503020204020204" pitchFamily="34" charset="-122"/>
              </a:rPr>
              <a:t>的各方责任</a:t>
            </a: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663440" y="1742877"/>
            <a:ext cx="334413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smtClean="0">
                <a:solidFill>
                  <a:prstClr val="white"/>
                </a:solidFill>
                <a:latin typeface="微软雅黑" panose="020B0503020204020204" pitchFamily="34" charset="-122"/>
                <a:ea typeface="微软雅黑" panose="020B0503020204020204" pitchFamily="34" charset="-122"/>
              </a:rPr>
              <a:t>第十三部分</a:t>
            </a:r>
            <a:endParaRPr lang="zh-CN" altLang="en-US" sz="4300" b="1" kern="0" dirty="0">
              <a:solidFill>
                <a:prstClr val="white"/>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4126097221"/>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图片 7"/>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63832" y="198894"/>
            <a:ext cx="687653" cy="732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矩形 29"/>
          <p:cNvSpPr/>
          <p:nvPr/>
        </p:nvSpPr>
        <p:spPr>
          <a:xfrm>
            <a:off x="0" y="105299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0" y="10064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标题 1"/>
          <p:cNvSpPr txBox="1">
            <a:spLocks/>
          </p:cNvSpPr>
          <p:nvPr/>
        </p:nvSpPr>
        <p:spPr>
          <a:xfrm>
            <a:off x="1203885" y="403949"/>
            <a:ext cx="3825315" cy="443749"/>
          </a:xfrm>
          <a:prstGeom prst="rect">
            <a:avLst/>
          </a:prstGeom>
        </p:spPr>
        <p:txBody>
          <a:bodyPr/>
          <a:lstStyle>
            <a:lvl1pPr algn="l" defTabSz="914400" rtl="0" eaLnBrk="1" latinLnBrk="0" hangingPunct="1">
              <a:lnSpc>
                <a:spcPct val="90000"/>
              </a:lnSpc>
              <a:spcBef>
                <a:spcPct val="0"/>
              </a:spcBef>
              <a:buNone/>
              <a:defRPr sz="2800" b="1" kern="1200">
                <a:solidFill>
                  <a:srgbClr val="C00000"/>
                </a:solidFill>
                <a:latin typeface="+mj-lt"/>
                <a:ea typeface="+mj-ea"/>
                <a:cs typeface="+mj-cs"/>
              </a:defRPr>
            </a:lvl1pPr>
          </a:lstStyle>
          <a:p>
            <a:r>
              <a:rPr lang="zh-CN" altLang="en-US" dirty="0" smtClean="0"/>
              <a:t>关键词：三个责任</a:t>
            </a:r>
            <a:endParaRPr lang="zh-CN" altLang="en-US" dirty="0"/>
          </a:p>
        </p:txBody>
      </p:sp>
      <p:grpSp>
        <p:nvGrpSpPr>
          <p:cNvPr id="112" name="组合 111"/>
          <p:cNvGrpSpPr/>
          <p:nvPr/>
        </p:nvGrpSpPr>
        <p:grpSpPr>
          <a:xfrm>
            <a:off x="1030884" y="2948750"/>
            <a:ext cx="2701329" cy="3392668"/>
            <a:chOff x="1037203" y="2560945"/>
            <a:chExt cx="1894121" cy="3064195"/>
          </a:xfrm>
        </p:grpSpPr>
        <p:sp>
          <p:nvSpPr>
            <p:cNvPr id="115" name="矩形 114"/>
            <p:cNvSpPr/>
            <p:nvPr/>
          </p:nvSpPr>
          <p:spPr>
            <a:xfrm>
              <a:off x="1037203" y="2560945"/>
              <a:ext cx="1894121" cy="3064195"/>
            </a:xfrm>
            <a:prstGeom prst="rect">
              <a:avLst/>
            </a:prstGeom>
            <a:solidFill>
              <a:srgbClr val="F7F7F7"/>
            </a:solidFill>
            <a:ln w="12700" cap="flat" cmpd="sng" algn="ctr">
              <a:noFill/>
              <a:prstDash val="solid"/>
              <a:miter lim="800000"/>
            </a:ln>
            <a:effectLst>
              <a:outerShdw blurRad="76200" dist="50800" dir="2700000" algn="tl"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6" name="矩形 115"/>
            <p:cNvSpPr/>
            <p:nvPr/>
          </p:nvSpPr>
          <p:spPr>
            <a:xfrm>
              <a:off x="1037203" y="2560945"/>
              <a:ext cx="1894121" cy="582162"/>
            </a:xfrm>
            <a:prstGeom prst="rect">
              <a:avLst/>
            </a:prstGeom>
            <a:gradFill>
              <a:gsLst>
                <a:gs pos="0">
                  <a:srgbClr val="E30613"/>
                </a:gs>
                <a:gs pos="100000">
                  <a:srgbClr val="81040B"/>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7" name="组合 116"/>
          <p:cNvGrpSpPr/>
          <p:nvPr/>
        </p:nvGrpSpPr>
        <p:grpSpPr>
          <a:xfrm>
            <a:off x="1783883" y="2132874"/>
            <a:ext cx="1136932" cy="1334681"/>
            <a:chOff x="6591300" y="1966752"/>
            <a:chExt cx="830580" cy="975045"/>
          </a:xfrm>
        </p:grpSpPr>
        <p:sp>
          <p:nvSpPr>
            <p:cNvPr id="118" name="任意多边形 117"/>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ysClr val="windowText" lastClr="000000">
                    <a:lumMod val="85000"/>
                    <a:lumOff val="15000"/>
                  </a:sysClr>
                </a:gs>
                <a:gs pos="7000">
                  <a:sysClr val="windowText" lastClr="000000">
                    <a:lumMod val="85000"/>
                    <a:lumOff val="15000"/>
                  </a:sysClr>
                </a:gs>
              </a:gsLst>
              <a:lin ang="5400000" scaled="0"/>
            </a:gradFill>
            <a:ln w="12700" cap="flat" cmpd="sng" algn="ctr">
              <a:noFill/>
              <a:prstDash val="solid"/>
              <a:miter lim="800000"/>
            </a:ln>
            <a:effectLst>
              <a:outerShdw blurRad="76200" dist="254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9" name="任意多边形 118"/>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w="12700" cap="flat" cmpd="sng" algn="ctr">
              <a:gradFill>
                <a:gsLst>
                  <a:gs pos="0">
                    <a:sysClr val="window" lastClr="FFFFFF">
                      <a:lumMod val="50000"/>
                    </a:sysClr>
                  </a:gs>
                  <a:gs pos="69000">
                    <a:sysClr val="window" lastClr="FFFFFF">
                      <a:lumMod val="85000"/>
                    </a:sysClr>
                  </a:gs>
                  <a:gs pos="35000">
                    <a:srgbClr val="C9C9C9"/>
                  </a:gs>
                  <a:gs pos="56000">
                    <a:sysClr val="window" lastClr="FFFFFF">
                      <a:lumMod val="50000"/>
                    </a:sysClr>
                  </a:gs>
                  <a:gs pos="22000">
                    <a:sysClr val="window" lastClr="FFFFFF">
                      <a:lumMod val="50000"/>
                    </a:sysClr>
                  </a:gs>
                  <a:gs pos="84000">
                    <a:sysClr val="window" lastClr="FFFFFF">
                      <a:lumMod val="50000"/>
                    </a:sys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宋体"/>
                <a:cs typeface="+mn-cs"/>
              </a:endParaRPr>
            </a:p>
          </p:txBody>
        </p:sp>
      </p:grpSp>
      <p:sp>
        <p:nvSpPr>
          <p:cNvPr id="120" name="TextBox 26"/>
          <p:cNvSpPr txBox="1"/>
          <p:nvPr/>
        </p:nvSpPr>
        <p:spPr bwMode="auto">
          <a:xfrm>
            <a:off x="1269334" y="3816143"/>
            <a:ext cx="2295121" cy="2246769"/>
          </a:xfrm>
          <a:prstGeom prst="rect">
            <a:avLst/>
          </a:prstGeom>
          <a:noFill/>
        </p:spPr>
        <p:txBody>
          <a:bodyPr wrap="square">
            <a:spAutoFit/>
          </a:bodyPr>
          <a:lstStyle/>
          <a:p>
            <a:r>
              <a:rPr lang="zh-CN" altLang="en-US" sz="2000" b="1" dirty="0">
                <a:solidFill>
                  <a:srgbClr val="00B050"/>
                </a:solidFill>
                <a:latin typeface="微软雅黑" pitchFamily="34" charset="-122"/>
                <a:ea typeface="微软雅黑" pitchFamily="34" charset="-122"/>
              </a:rPr>
              <a:t>家庭是人生的第一所学校，家长是孩子的第一任老师，要给孩子讲好“人生第一课”，帮助扣好人生第一粒扣子。</a:t>
            </a:r>
            <a:endParaRPr lang="zh-CN" altLang="en-US" sz="2000" dirty="0">
              <a:solidFill>
                <a:prstClr val="black">
                  <a:lumMod val="95000"/>
                  <a:lumOff val="5000"/>
                </a:prstClr>
              </a:solidFill>
              <a:latin typeface="微软雅黑" pitchFamily="34" charset="-122"/>
              <a:ea typeface="微软雅黑" pitchFamily="34" charset="-122"/>
            </a:endParaRPr>
          </a:p>
        </p:txBody>
      </p:sp>
      <p:grpSp>
        <p:nvGrpSpPr>
          <p:cNvPr id="121" name="组合 120"/>
          <p:cNvGrpSpPr/>
          <p:nvPr/>
        </p:nvGrpSpPr>
        <p:grpSpPr>
          <a:xfrm>
            <a:off x="4203154" y="2579049"/>
            <a:ext cx="3719140" cy="3806753"/>
            <a:chOff x="655912" y="2105133"/>
            <a:chExt cx="2607791" cy="4693421"/>
          </a:xfrm>
        </p:grpSpPr>
        <p:sp>
          <p:nvSpPr>
            <p:cNvPr id="122" name="直角三角形 69"/>
            <p:cNvSpPr/>
            <p:nvPr/>
          </p:nvSpPr>
          <p:spPr>
            <a:xfrm rot="5400000" flipH="1">
              <a:off x="735314" y="4270165"/>
              <a:ext cx="4693421" cy="363357"/>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ysClr val="window" lastClr="FFFFFF">
                    <a:lumMod val="50000"/>
                    <a:alpha val="44000"/>
                  </a:sysClr>
                </a:gs>
                <a:gs pos="0">
                  <a:srgbClr val="F3F3F3">
                    <a:alpha val="12000"/>
                  </a:srgbClr>
                </a:gs>
              </a:gsLst>
              <a:lin ang="5400000" scaled="0"/>
            </a:gradFill>
            <a:ln w="12700" cap="flat" cmpd="sng" algn="ctr">
              <a:noFill/>
              <a:prstDash val="solid"/>
              <a:miter lim="800000"/>
            </a:ln>
            <a:effectLst>
              <a:softEdge rad="254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3" name="直角三角形 69"/>
            <p:cNvSpPr/>
            <p:nvPr/>
          </p:nvSpPr>
          <p:spPr>
            <a:xfrm flipH="1" flipV="1">
              <a:off x="655912" y="6409659"/>
              <a:ext cx="2605627" cy="334172"/>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ysClr val="window" lastClr="FFFFFF">
                    <a:lumMod val="50000"/>
                    <a:alpha val="44000"/>
                  </a:sysClr>
                </a:gs>
                <a:gs pos="0">
                  <a:srgbClr val="F3F3F3">
                    <a:alpha val="12000"/>
                  </a:srgbClr>
                </a:gs>
              </a:gsLst>
              <a:lin ang="5400000" scaled="0"/>
            </a:gradFill>
            <a:ln w="12700" cap="flat" cmpd="sng" algn="ctr">
              <a:noFill/>
              <a:prstDash val="solid"/>
              <a:miter lim="800000"/>
            </a:ln>
            <a:effectLst>
              <a:softEdge rad="254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4" name="矩形 123"/>
            <p:cNvSpPr/>
            <p:nvPr/>
          </p:nvSpPr>
          <p:spPr>
            <a:xfrm>
              <a:off x="1037203" y="2560945"/>
              <a:ext cx="1894121" cy="4182886"/>
            </a:xfrm>
            <a:prstGeom prst="rect">
              <a:avLst/>
            </a:prstGeom>
            <a:solidFill>
              <a:srgbClr val="F7F7F7"/>
            </a:solidFill>
            <a:ln w="12700" cap="flat" cmpd="sng" algn="ctr">
              <a:noFill/>
              <a:prstDash val="solid"/>
              <a:miter lim="800000"/>
            </a:ln>
            <a:effectLst>
              <a:outerShdw blurRad="76200" dist="50800" dir="2700000" algn="tl"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5" name="矩形 124"/>
            <p:cNvSpPr/>
            <p:nvPr/>
          </p:nvSpPr>
          <p:spPr>
            <a:xfrm>
              <a:off x="1037203" y="2560945"/>
              <a:ext cx="1894121" cy="582162"/>
            </a:xfrm>
            <a:prstGeom prst="rect">
              <a:avLst/>
            </a:prstGeom>
            <a:gradFill>
              <a:gsLst>
                <a:gs pos="0">
                  <a:srgbClr val="E30613"/>
                </a:gs>
                <a:gs pos="100000">
                  <a:srgbClr val="81040B"/>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6" name="组合 125"/>
          <p:cNvGrpSpPr/>
          <p:nvPr/>
        </p:nvGrpSpPr>
        <p:grpSpPr>
          <a:xfrm>
            <a:off x="5499937" y="2132874"/>
            <a:ext cx="1136932" cy="1334681"/>
            <a:chOff x="6591300" y="1966752"/>
            <a:chExt cx="830580" cy="975045"/>
          </a:xfrm>
        </p:grpSpPr>
        <p:sp>
          <p:nvSpPr>
            <p:cNvPr id="127" name="任意多边形 126"/>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ysClr val="windowText" lastClr="000000">
                    <a:lumMod val="85000"/>
                    <a:lumOff val="15000"/>
                  </a:sysClr>
                </a:gs>
                <a:gs pos="7000">
                  <a:sysClr val="windowText" lastClr="000000">
                    <a:lumMod val="85000"/>
                    <a:lumOff val="15000"/>
                  </a:sysClr>
                </a:gs>
              </a:gsLst>
              <a:lin ang="5400000" scaled="0"/>
            </a:gradFill>
            <a:ln w="12700" cap="flat" cmpd="sng" algn="ctr">
              <a:noFill/>
              <a:prstDash val="solid"/>
              <a:miter lim="800000"/>
            </a:ln>
            <a:effectLst>
              <a:outerShdw blurRad="76200" dist="254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8" name="任意多边形 127"/>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w="12700" cap="flat" cmpd="sng" algn="ctr">
              <a:gradFill>
                <a:gsLst>
                  <a:gs pos="0">
                    <a:sysClr val="window" lastClr="FFFFFF">
                      <a:lumMod val="50000"/>
                    </a:sysClr>
                  </a:gs>
                  <a:gs pos="69000">
                    <a:sysClr val="window" lastClr="FFFFFF">
                      <a:lumMod val="85000"/>
                    </a:sysClr>
                  </a:gs>
                  <a:gs pos="35000">
                    <a:srgbClr val="C9C9C9"/>
                  </a:gs>
                  <a:gs pos="56000">
                    <a:sysClr val="window" lastClr="FFFFFF">
                      <a:lumMod val="50000"/>
                    </a:sysClr>
                  </a:gs>
                  <a:gs pos="22000">
                    <a:sysClr val="window" lastClr="FFFFFF">
                      <a:lumMod val="50000"/>
                    </a:sysClr>
                  </a:gs>
                  <a:gs pos="84000">
                    <a:sysClr val="window" lastClr="FFFFFF">
                      <a:lumMod val="50000"/>
                    </a:sys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宋体"/>
                <a:cs typeface="+mn-cs"/>
              </a:endParaRPr>
            </a:p>
          </p:txBody>
        </p:sp>
      </p:grpSp>
      <p:sp>
        <p:nvSpPr>
          <p:cNvPr id="129" name="TextBox 26"/>
          <p:cNvSpPr txBox="1"/>
          <p:nvPr/>
        </p:nvSpPr>
        <p:spPr bwMode="auto">
          <a:xfrm>
            <a:off x="4976913" y="3852287"/>
            <a:ext cx="2295121" cy="1938992"/>
          </a:xfrm>
          <a:prstGeom prst="rect">
            <a:avLst/>
          </a:prstGeom>
          <a:noFill/>
        </p:spPr>
        <p:txBody>
          <a:bodyPr wrap="square">
            <a:spAutoFit/>
          </a:bodyPr>
          <a:lstStyle/>
          <a:p>
            <a:r>
              <a:rPr lang="zh-CN" altLang="en-US" sz="2000" b="1" dirty="0">
                <a:solidFill>
                  <a:srgbClr val="00B050"/>
                </a:solidFill>
                <a:latin typeface="微软雅黑" pitchFamily="34" charset="-122"/>
                <a:ea typeface="微软雅黑" pitchFamily="34" charset="-122"/>
              </a:rPr>
              <a:t>教育、妇联等部门要统筹协调社会资源支持服务家庭教育。全社会要担负起青少年成长成才的责任。</a:t>
            </a:r>
            <a:endParaRPr lang="zh-CN" altLang="en-US" sz="2000" dirty="0">
              <a:solidFill>
                <a:prstClr val="black">
                  <a:lumMod val="95000"/>
                  <a:lumOff val="5000"/>
                </a:prstClr>
              </a:solidFill>
              <a:latin typeface="微软雅黑" panose="020B0503020204020204" pitchFamily="34" charset="-122"/>
              <a:ea typeface="微软雅黑" panose="020B0503020204020204" pitchFamily="34" charset="-122"/>
            </a:endParaRPr>
          </a:p>
        </p:txBody>
      </p:sp>
      <p:grpSp>
        <p:nvGrpSpPr>
          <p:cNvPr id="130" name="组合 129"/>
          <p:cNvGrpSpPr/>
          <p:nvPr/>
        </p:nvGrpSpPr>
        <p:grpSpPr>
          <a:xfrm>
            <a:off x="7975561" y="2579050"/>
            <a:ext cx="3719140" cy="3762368"/>
            <a:chOff x="655912" y="2105133"/>
            <a:chExt cx="2607791" cy="4693421"/>
          </a:xfrm>
        </p:grpSpPr>
        <p:sp>
          <p:nvSpPr>
            <p:cNvPr id="131" name="直角三角形 69"/>
            <p:cNvSpPr/>
            <p:nvPr/>
          </p:nvSpPr>
          <p:spPr>
            <a:xfrm rot="5400000" flipH="1">
              <a:off x="735314" y="4270165"/>
              <a:ext cx="4693421" cy="363357"/>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ysClr val="window" lastClr="FFFFFF">
                    <a:lumMod val="50000"/>
                    <a:alpha val="44000"/>
                  </a:sysClr>
                </a:gs>
                <a:gs pos="0">
                  <a:srgbClr val="F3F3F3">
                    <a:alpha val="12000"/>
                  </a:srgbClr>
                </a:gs>
              </a:gsLst>
              <a:lin ang="5400000" scaled="0"/>
            </a:gradFill>
            <a:ln w="12700" cap="flat" cmpd="sng" algn="ctr">
              <a:noFill/>
              <a:prstDash val="solid"/>
              <a:miter lim="800000"/>
            </a:ln>
            <a:effectLst>
              <a:softEdge rad="254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2" name="直角三角形 69"/>
            <p:cNvSpPr/>
            <p:nvPr/>
          </p:nvSpPr>
          <p:spPr>
            <a:xfrm flipH="1" flipV="1">
              <a:off x="655912" y="6409659"/>
              <a:ext cx="2605627" cy="334172"/>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ysClr val="window" lastClr="FFFFFF">
                    <a:lumMod val="50000"/>
                    <a:alpha val="44000"/>
                  </a:sysClr>
                </a:gs>
                <a:gs pos="0">
                  <a:srgbClr val="F3F3F3">
                    <a:alpha val="12000"/>
                  </a:srgbClr>
                </a:gs>
              </a:gsLst>
              <a:lin ang="5400000" scaled="0"/>
            </a:gradFill>
            <a:ln w="12700" cap="flat" cmpd="sng" algn="ctr">
              <a:noFill/>
              <a:prstDash val="solid"/>
              <a:miter lim="800000"/>
            </a:ln>
            <a:effectLst>
              <a:softEdge rad="254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3" name="矩形 132"/>
            <p:cNvSpPr/>
            <p:nvPr/>
          </p:nvSpPr>
          <p:spPr>
            <a:xfrm>
              <a:off x="1037203" y="2560944"/>
              <a:ext cx="1894121" cy="4237609"/>
            </a:xfrm>
            <a:prstGeom prst="rect">
              <a:avLst/>
            </a:prstGeom>
            <a:solidFill>
              <a:srgbClr val="F7F7F7"/>
            </a:solidFill>
            <a:ln w="12700" cap="flat" cmpd="sng" algn="ctr">
              <a:noFill/>
              <a:prstDash val="solid"/>
              <a:miter lim="800000"/>
            </a:ln>
            <a:effectLst>
              <a:outerShdw blurRad="76200" dist="50800" dir="2700000" algn="tl"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4" name="矩形 133"/>
            <p:cNvSpPr/>
            <p:nvPr/>
          </p:nvSpPr>
          <p:spPr>
            <a:xfrm>
              <a:off x="1037203" y="2560945"/>
              <a:ext cx="1894121" cy="582162"/>
            </a:xfrm>
            <a:prstGeom prst="rect">
              <a:avLst/>
            </a:prstGeom>
            <a:gradFill>
              <a:gsLst>
                <a:gs pos="0">
                  <a:srgbClr val="E30613"/>
                </a:gs>
                <a:gs pos="100000">
                  <a:srgbClr val="81040B"/>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35" name="组合 134"/>
          <p:cNvGrpSpPr/>
          <p:nvPr/>
        </p:nvGrpSpPr>
        <p:grpSpPr>
          <a:xfrm>
            <a:off x="9272344" y="2132874"/>
            <a:ext cx="1136932" cy="1334681"/>
            <a:chOff x="6591300" y="1966752"/>
            <a:chExt cx="830580" cy="975045"/>
          </a:xfrm>
        </p:grpSpPr>
        <p:sp>
          <p:nvSpPr>
            <p:cNvPr id="136" name="任意多边形 135"/>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ysClr val="windowText" lastClr="000000">
                    <a:lumMod val="85000"/>
                    <a:lumOff val="15000"/>
                  </a:sysClr>
                </a:gs>
                <a:gs pos="7000">
                  <a:sysClr val="windowText" lastClr="000000">
                    <a:lumMod val="85000"/>
                    <a:lumOff val="15000"/>
                  </a:sysClr>
                </a:gs>
              </a:gsLst>
              <a:lin ang="5400000" scaled="0"/>
            </a:gradFill>
            <a:ln w="12700" cap="flat" cmpd="sng" algn="ctr">
              <a:noFill/>
              <a:prstDash val="solid"/>
              <a:miter lim="800000"/>
            </a:ln>
            <a:effectLst>
              <a:outerShdw blurRad="76200" dist="254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7" name="任意多边形 136"/>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w="12700" cap="flat" cmpd="sng" algn="ctr">
              <a:gradFill>
                <a:gsLst>
                  <a:gs pos="0">
                    <a:sysClr val="window" lastClr="FFFFFF">
                      <a:lumMod val="50000"/>
                    </a:sysClr>
                  </a:gs>
                  <a:gs pos="69000">
                    <a:sysClr val="window" lastClr="FFFFFF">
                      <a:lumMod val="85000"/>
                    </a:sysClr>
                  </a:gs>
                  <a:gs pos="35000">
                    <a:srgbClr val="C9C9C9"/>
                  </a:gs>
                  <a:gs pos="56000">
                    <a:sysClr val="window" lastClr="FFFFFF">
                      <a:lumMod val="50000"/>
                    </a:sysClr>
                  </a:gs>
                  <a:gs pos="22000">
                    <a:sysClr val="window" lastClr="FFFFFF">
                      <a:lumMod val="50000"/>
                    </a:sysClr>
                  </a:gs>
                  <a:gs pos="84000">
                    <a:sysClr val="window" lastClr="FFFFFF">
                      <a:lumMod val="50000"/>
                    </a:sysClr>
                  </a:gs>
                </a:gsLst>
                <a:lin ang="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宋体"/>
                <a:cs typeface="+mn-cs"/>
              </a:endParaRPr>
            </a:p>
          </p:txBody>
        </p:sp>
      </p:grpSp>
      <p:sp>
        <p:nvSpPr>
          <p:cNvPr id="138" name="TextBox 26"/>
          <p:cNvSpPr txBox="1"/>
          <p:nvPr/>
        </p:nvSpPr>
        <p:spPr bwMode="auto">
          <a:xfrm>
            <a:off x="8605407" y="3806567"/>
            <a:ext cx="2571788" cy="1938992"/>
          </a:xfrm>
          <a:prstGeom prst="rect">
            <a:avLst/>
          </a:prstGeom>
          <a:noFill/>
        </p:spPr>
        <p:txBody>
          <a:bodyPr wrap="square">
            <a:spAutoFit/>
          </a:bodyPr>
          <a:lstStyle/>
          <a:p>
            <a:r>
              <a:rPr lang="zh-CN" altLang="en-US" sz="2000" b="1" dirty="0">
                <a:solidFill>
                  <a:srgbClr val="00B050"/>
                </a:solidFill>
                <a:latin typeface="微软雅黑" pitchFamily="34" charset="-122"/>
                <a:ea typeface="微软雅黑" pitchFamily="34" charset="-122"/>
              </a:rPr>
              <a:t>各级党委和政府要为学校办学安全托底，解决学校后顾之忧，维护老师和学校应有的尊严，保护学生生命安全。</a:t>
            </a:r>
          </a:p>
        </p:txBody>
      </p:sp>
      <p:grpSp>
        <p:nvGrpSpPr>
          <p:cNvPr id="33" name="组合 32"/>
          <p:cNvGrpSpPr/>
          <p:nvPr/>
        </p:nvGrpSpPr>
        <p:grpSpPr>
          <a:xfrm>
            <a:off x="1380238" y="1325130"/>
            <a:ext cx="9779442" cy="719255"/>
            <a:chOff x="2771800" y="1675833"/>
            <a:chExt cx="4929809" cy="529556"/>
          </a:xfrm>
        </p:grpSpPr>
        <p:sp>
          <p:nvSpPr>
            <p:cNvPr id="34" name="圆角矩形 33"/>
            <p:cNvSpPr/>
            <p:nvPr/>
          </p:nvSpPr>
          <p:spPr>
            <a:xfrm>
              <a:off x="2771800" y="1675833"/>
              <a:ext cx="4929809" cy="529556"/>
            </a:xfrm>
            <a:prstGeom prst="roundRect">
              <a:avLst>
                <a:gd name="adj" fmla="val 50000"/>
              </a:avLst>
            </a:prstGeom>
            <a:noFill/>
            <a:ln w="19050" cap="flat" cmpd="sng" algn="ctr">
              <a:solidFill>
                <a:srgbClr val="C00000"/>
              </a:solidFill>
              <a:prstDash val="solid"/>
            </a:ln>
            <a:effectLst/>
          </p:spPr>
          <p:txBody>
            <a:bodyPr rtlCol="0" anchor="ctr"/>
            <a:lstStyle/>
            <a:p>
              <a:pPr algn="ctr" defTabSz="1219140">
                <a:defRPr/>
              </a:pPr>
              <a:endParaRPr lang="zh-CN" altLang="en-US" kern="0">
                <a:solidFill>
                  <a:srgbClr val="FFFFFF"/>
                </a:solidFill>
                <a:ea typeface="微软雅黑"/>
              </a:endParaRPr>
            </a:p>
          </p:txBody>
        </p:sp>
        <p:sp>
          <p:nvSpPr>
            <p:cNvPr id="35" name="矩形 34"/>
            <p:cNvSpPr/>
            <p:nvPr/>
          </p:nvSpPr>
          <p:spPr>
            <a:xfrm>
              <a:off x="2891898" y="1780437"/>
              <a:ext cx="4689612" cy="308346"/>
            </a:xfrm>
            <a:prstGeom prst="rect">
              <a:avLst/>
            </a:prstGeom>
            <a:noFill/>
            <a:ln w="12700" cap="flat" cmpd="sng" algn="ctr">
              <a:noFill/>
              <a:prstDash val="solid"/>
            </a:ln>
            <a:effectLst/>
          </p:spPr>
          <p:txBody>
            <a:bodyPr lIns="0" tIns="0" rIns="0" bIns="0" rtlCol="0" anchor="ctr"/>
            <a:lstStyle/>
            <a:p>
              <a:pPr defTabSz="1219140"/>
              <a:r>
                <a:rPr lang="zh-CN" altLang="en-US" sz="3300" kern="0" dirty="0">
                  <a:solidFill>
                    <a:srgbClr val="008000"/>
                  </a:solidFill>
                  <a:latin typeface="华文新魏" pitchFamily="2" charset="-122"/>
                  <a:ea typeface="华文新魏" pitchFamily="2" charset="-122"/>
                </a:rPr>
                <a:t>办好教育事业，家庭、学校、政府、社会都有责任</a:t>
              </a:r>
              <a:r>
                <a:rPr lang="zh-CN" altLang="en-US" sz="3300" kern="0" dirty="0" smtClean="0">
                  <a:solidFill>
                    <a:srgbClr val="008000"/>
                  </a:solidFill>
                  <a:latin typeface="华文新魏" pitchFamily="2" charset="-122"/>
                  <a:ea typeface="华文新魏" pitchFamily="2" charset="-122"/>
                </a:rPr>
                <a:t>。</a:t>
              </a:r>
              <a:endParaRPr lang="zh-CN" altLang="en-US" sz="3300" kern="0" dirty="0">
                <a:gradFill>
                  <a:gsLst>
                    <a:gs pos="0">
                      <a:prstClr val="black">
                        <a:lumMod val="75000"/>
                        <a:lumOff val="25000"/>
                      </a:prstClr>
                    </a:gs>
                    <a:gs pos="100000">
                      <a:prstClr val="black">
                        <a:lumMod val="85000"/>
                        <a:lumOff val="15000"/>
                      </a:prstClr>
                    </a:gs>
                  </a:gsLst>
                  <a:lin ang="18900000" scaled="1"/>
                </a:gradFill>
                <a:latin typeface="迷你简小标宋" pitchFamily="65" charset="-122"/>
                <a:ea typeface="迷你简小标宋" pitchFamily="65" charset="-122"/>
              </a:endParaRPr>
            </a:p>
          </p:txBody>
        </p:sp>
      </p:grpSp>
    </p:spTree>
    <p:extLst>
      <p:ext uri="{BB962C8B-B14F-4D97-AF65-F5344CB8AC3E}">
        <p14:creationId xmlns="" xmlns:p14="http://schemas.microsoft.com/office/powerpoint/2010/main" val="180937306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25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50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1000"/>
                                        <p:tgtEl>
                                          <p:spTgt spid="121"/>
                                        </p:tgtEl>
                                      </p:cBhvr>
                                    </p:animEffect>
                                    <p:anim calcmode="lin" valueType="num">
                                      <p:cBhvr>
                                        <p:cTn id="23" dur="1000" fill="hold"/>
                                        <p:tgtEl>
                                          <p:spTgt spid="121"/>
                                        </p:tgtEl>
                                        <p:attrNameLst>
                                          <p:attrName>ppt_x</p:attrName>
                                        </p:attrNameLst>
                                      </p:cBhvr>
                                      <p:tavLst>
                                        <p:tav tm="0">
                                          <p:val>
                                            <p:strVal val="#ppt_x"/>
                                          </p:val>
                                        </p:tav>
                                        <p:tav tm="100000">
                                          <p:val>
                                            <p:strVal val="#ppt_x"/>
                                          </p:val>
                                        </p:tav>
                                      </p:tavLst>
                                    </p:anim>
                                    <p:anim calcmode="lin" valueType="num">
                                      <p:cBhvr>
                                        <p:cTn id="24" dur="1000" fill="hold"/>
                                        <p:tgtEl>
                                          <p:spTgt spid="1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1000"/>
                                        <p:tgtEl>
                                          <p:spTgt spid="130"/>
                                        </p:tgtEl>
                                      </p:cBhvr>
                                    </p:animEffect>
                                    <p:anim calcmode="lin" valueType="num">
                                      <p:cBhvr>
                                        <p:cTn id="28" dur="1000" fill="hold"/>
                                        <p:tgtEl>
                                          <p:spTgt spid="130"/>
                                        </p:tgtEl>
                                        <p:attrNameLst>
                                          <p:attrName>ppt_x</p:attrName>
                                        </p:attrNameLst>
                                      </p:cBhvr>
                                      <p:tavLst>
                                        <p:tav tm="0">
                                          <p:val>
                                            <p:strVal val="#ppt_x"/>
                                          </p:val>
                                        </p:tav>
                                        <p:tav tm="100000">
                                          <p:val>
                                            <p:strVal val="#ppt_x"/>
                                          </p:val>
                                        </p:tav>
                                      </p:tavLst>
                                    </p:anim>
                                    <p:anim calcmode="lin" valueType="num">
                                      <p:cBhvr>
                                        <p:cTn id="29" dur="1000" fill="hold"/>
                                        <p:tgtEl>
                                          <p:spTgt spid="130"/>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wipe(up)">
                                      <p:cBhvr>
                                        <p:cTn id="33" dur="500"/>
                                        <p:tgtEl>
                                          <p:spTgt spid="120"/>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wipe(up)">
                                      <p:cBhvr>
                                        <p:cTn id="37" dur="500"/>
                                        <p:tgtEl>
                                          <p:spTgt spid="129"/>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wipe(up)">
                                      <p:cBhvr>
                                        <p:cTn id="41" dur="500"/>
                                        <p:tgtEl>
                                          <p:spTgt spid="138"/>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9" grpId="0"/>
      <p:bldP spid="1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145602"/>
            <a:ext cx="12192000" cy="102841"/>
          </a:xfrm>
          <a:prstGeom prst="rect">
            <a:avLst/>
          </a:prstGeom>
          <a:gradFill>
            <a:gsLst>
              <a:gs pos="0">
                <a:srgbClr val="E30613"/>
              </a:gs>
              <a:gs pos="100000">
                <a:srgbClr val="8104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MH_Other_4"/>
          <p:cNvSpPr/>
          <p:nvPr>
            <p:custDataLst>
              <p:tags r:id="rId1"/>
            </p:custDataLst>
          </p:nvPr>
        </p:nvSpPr>
        <p:spPr>
          <a:xfrm>
            <a:off x="3129585" y="6232632"/>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2" name="MH_Other_4"/>
          <p:cNvSpPr/>
          <p:nvPr>
            <p:custDataLst>
              <p:tags r:id="rId2"/>
            </p:custDataLst>
          </p:nvPr>
        </p:nvSpPr>
        <p:spPr>
          <a:xfrm>
            <a:off x="2540981" y="6117045"/>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3" name="MH_Other_4"/>
          <p:cNvSpPr/>
          <p:nvPr>
            <p:custDataLst>
              <p:tags r:id="rId3"/>
            </p:custDataLst>
          </p:nvPr>
        </p:nvSpPr>
        <p:spPr>
          <a:xfrm>
            <a:off x="772447" y="6009356"/>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4" name="MH_Other_4"/>
          <p:cNvSpPr/>
          <p:nvPr>
            <p:custDataLst>
              <p:tags r:id="rId4"/>
            </p:custDataLst>
          </p:nvPr>
        </p:nvSpPr>
        <p:spPr>
          <a:xfrm>
            <a:off x="3480096" y="5985426"/>
            <a:ext cx="382894" cy="382894"/>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5" name="MH_Other_4"/>
          <p:cNvSpPr/>
          <p:nvPr>
            <p:custDataLst>
              <p:tags r:id="rId5"/>
            </p:custDataLst>
          </p:nvPr>
        </p:nvSpPr>
        <p:spPr>
          <a:xfrm>
            <a:off x="4072772" y="6182660"/>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6" name="MH_Other_4"/>
          <p:cNvSpPr/>
          <p:nvPr>
            <p:custDataLst>
              <p:tags r:id="rId6"/>
            </p:custDataLst>
          </p:nvPr>
        </p:nvSpPr>
        <p:spPr>
          <a:xfrm>
            <a:off x="2276360" y="6257751"/>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0" name="MH_Other_4"/>
          <p:cNvSpPr/>
          <p:nvPr>
            <p:custDataLst>
              <p:tags r:id="rId7"/>
            </p:custDataLst>
          </p:nvPr>
        </p:nvSpPr>
        <p:spPr>
          <a:xfrm>
            <a:off x="1957932" y="6313885"/>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1" name="MH_Other_4"/>
          <p:cNvSpPr/>
          <p:nvPr>
            <p:custDataLst>
              <p:tags r:id="rId8"/>
            </p:custDataLst>
          </p:nvPr>
        </p:nvSpPr>
        <p:spPr>
          <a:xfrm>
            <a:off x="1229153" y="5883524"/>
            <a:ext cx="335032" cy="335032"/>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2" name="MH_Other_4"/>
          <p:cNvSpPr/>
          <p:nvPr>
            <p:custDataLst>
              <p:tags r:id="rId9"/>
            </p:custDataLst>
          </p:nvPr>
        </p:nvSpPr>
        <p:spPr>
          <a:xfrm>
            <a:off x="1754225" y="5883524"/>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3" name="MH_Other_4"/>
          <p:cNvSpPr/>
          <p:nvPr>
            <p:custDataLst>
              <p:tags r:id="rId10"/>
            </p:custDataLst>
          </p:nvPr>
        </p:nvSpPr>
        <p:spPr>
          <a:xfrm>
            <a:off x="2938139" y="5793979"/>
            <a:ext cx="382894" cy="382894"/>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4" name="MH_Other_4"/>
          <p:cNvSpPr/>
          <p:nvPr>
            <p:custDataLst>
              <p:tags r:id="rId11"/>
            </p:custDataLst>
          </p:nvPr>
        </p:nvSpPr>
        <p:spPr>
          <a:xfrm>
            <a:off x="1490176" y="6211660"/>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grpSp>
        <p:nvGrpSpPr>
          <p:cNvPr id="105" name="组合 104"/>
          <p:cNvGrpSpPr/>
          <p:nvPr/>
        </p:nvGrpSpPr>
        <p:grpSpPr>
          <a:xfrm>
            <a:off x="6061073" y="2951330"/>
            <a:ext cx="5142000" cy="1208703"/>
            <a:chOff x="3938954" y="5209062"/>
            <a:chExt cx="4346917" cy="1021807"/>
          </a:xfrm>
        </p:grpSpPr>
        <p:grpSp>
          <p:nvGrpSpPr>
            <p:cNvPr id="106" name="组合 105"/>
            <p:cNvGrpSpPr/>
            <p:nvPr/>
          </p:nvGrpSpPr>
          <p:grpSpPr>
            <a:xfrm>
              <a:off x="3938954" y="5209062"/>
              <a:ext cx="4346917" cy="1021807"/>
              <a:chOff x="322748" y="3665374"/>
              <a:chExt cx="5680529" cy="1027864"/>
            </a:xfrm>
          </p:grpSpPr>
          <p:sp>
            <p:nvSpPr>
              <p:cNvPr id="108" name="圆角矩形 107"/>
              <p:cNvSpPr/>
              <p:nvPr/>
            </p:nvSpPr>
            <p:spPr>
              <a:xfrm>
                <a:off x="322748" y="3665374"/>
                <a:ext cx="5680529" cy="1027864"/>
              </a:xfrm>
              <a:prstGeom prst="roundRect">
                <a:avLst>
                  <a:gd name="adj" fmla="val 50000"/>
                </a:avLst>
              </a:prstGeom>
              <a:gradFill>
                <a:gsLst>
                  <a:gs pos="0">
                    <a:schemeClr val="bg1"/>
                  </a:gs>
                  <a:gs pos="100000">
                    <a:srgbClr val="D1D1D1"/>
                  </a:gs>
                </a:gsLst>
                <a:lin ang="54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圆角矩形 108"/>
              <p:cNvSpPr/>
              <p:nvPr/>
            </p:nvSpPr>
            <p:spPr>
              <a:xfrm>
                <a:off x="516699" y="3785998"/>
                <a:ext cx="5277329" cy="784227"/>
              </a:xfrm>
              <a:prstGeom prst="roundRect">
                <a:avLst>
                  <a:gd name="adj" fmla="val 50000"/>
                </a:avLst>
              </a:prstGeom>
              <a:gradFill>
                <a:gsLst>
                  <a:gs pos="0">
                    <a:schemeClr val="bg1"/>
                  </a:gs>
                  <a:gs pos="100000">
                    <a:srgbClr val="D1D1D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7" name="文本框 106"/>
            <p:cNvSpPr txBox="1"/>
            <p:nvPr/>
          </p:nvSpPr>
          <p:spPr>
            <a:xfrm>
              <a:off x="4858096" y="5273674"/>
              <a:ext cx="2508632" cy="780560"/>
            </a:xfrm>
            <a:prstGeom prst="rect">
              <a:avLst/>
            </a:prstGeom>
            <a:noFill/>
          </p:spPr>
          <p:txBody>
            <a:bodyPr wrap="none" rtlCol="0">
              <a:spAutoFit/>
            </a:bodyPr>
            <a:lstStyle/>
            <a:p>
              <a:r>
                <a:rPr lang="zh-CN" altLang="en-US" sz="5400" b="1" dirty="0" smtClean="0">
                  <a:gradFill>
                    <a:gsLst>
                      <a:gs pos="0">
                        <a:srgbClr val="E30613"/>
                      </a:gs>
                      <a:gs pos="100000">
                        <a:srgbClr val="81040B"/>
                      </a:gs>
                    </a:gsLst>
                    <a:lin ang="5400000" scaled="1"/>
                  </a:gradFill>
                  <a:latin typeface="幼圆" panose="02010509060101010101" pitchFamily="49" charset="-122"/>
                  <a:ea typeface="幼圆" panose="02010509060101010101" pitchFamily="49" charset="-122"/>
                </a:rPr>
                <a:t>贯彻举措</a:t>
              </a:r>
              <a:endParaRPr lang="zh-CN" altLang="en-US" sz="5400" b="1" dirty="0">
                <a:gradFill>
                  <a:gsLst>
                    <a:gs pos="0">
                      <a:srgbClr val="E30613"/>
                    </a:gs>
                    <a:gs pos="100000">
                      <a:srgbClr val="81040B"/>
                    </a:gs>
                  </a:gsLst>
                  <a:lin ang="5400000" scaled="1"/>
                </a:gradFill>
                <a:latin typeface="幼圆" panose="02010509060101010101" pitchFamily="49" charset="-122"/>
                <a:ea typeface="幼圆" panose="02010509060101010101" pitchFamily="49" charset="-122"/>
              </a:endParaRPr>
            </a:p>
          </p:txBody>
        </p:sp>
      </p:grpSp>
      <p:grpSp>
        <p:nvGrpSpPr>
          <p:cNvPr id="110" name="组合 109"/>
          <p:cNvGrpSpPr/>
          <p:nvPr/>
        </p:nvGrpSpPr>
        <p:grpSpPr>
          <a:xfrm>
            <a:off x="1280774" y="1960370"/>
            <a:ext cx="2894787" cy="2894787"/>
            <a:chOff x="4833150" y="1266579"/>
            <a:chExt cx="2526552" cy="2526552"/>
          </a:xfrm>
        </p:grpSpPr>
        <p:grpSp>
          <p:nvGrpSpPr>
            <p:cNvPr id="111" name="组合 110"/>
            <p:cNvGrpSpPr/>
            <p:nvPr/>
          </p:nvGrpSpPr>
          <p:grpSpPr>
            <a:xfrm>
              <a:off x="4833150" y="1266579"/>
              <a:ext cx="2526552" cy="2526552"/>
              <a:chOff x="6585478" y="1661232"/>
              <a:chExt cx="928740" cy="928740"/>
            </a:xfrm>
          </p:grpSpPr>
          <p:sp>
            <p:nvSpPr>
              <p:cNvPr id="113" name="椭圆 112"/>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4" name="圆角矩形 113"/>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5" name="椭圆 114"/>
              <p:cNvSpPr>
                <a:spLocks noChangeAspect="1"/>
              </p:cNvSpPr>
              <p:nvPr/>
            </p:nvSpPr>
            <p:spPr>
              <a:xfrm>
                <a:off x="6740230" y="1819936"/>
                <a:ext cx="619237" cy="619237"/>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2" name="文本框 47"/>
            <p:cNvSpPr/>
            <p:nvPr/>
          </p:nvSpPr>
          <p:spPr>
            <a:xfrm>
              <a:off x="5486140" y="1972256"/>
              <a:ext cx="1280449" cy="1262540"/>
            </a:xfrm>
            <a:prstGeom prst="rect">
              <a:avLst/>
            </a:prstGeom>
            <a:noFill/>
            <a:ln w="9525">
              <a:noFill/>
            </a:ln>
          </p:spPr>
          <p:txBody>
            <a:bodyPr wrap="none">
              <a:spAutoFit/>
            </a:bodyP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pPr algn="ctr"/>
              <a:r>
                <a:rPr lang="en-US" altLang="x-none" sz="8800" dirty="0" smtClean="0">
                  <a:solidFill>
                    <a:prstClr val="white"/>
                  </a:solidFill>
                  <a:latin typeface="华文琥珀" pitchFamily="2" charset="-122"/>
                  <a:ea typeface="华文琥珀" pitchFamily="2" charset="-122"/>
                  <a:sym typeface="Impact" panose="020B0806030902050204" pitchFamily="2" charset="0"/>
                </a:rPr>
                <a:t>03</a:t>
              </a:r>
              <a:endParaRPr lang="zh-CN" altLang="en-US" sz="8800" dirty="0">
                <a:solidFill>
                  <a:prstClr val="white"/>
                </a:solidFill>
                <a:latin typeface="华文琥珀" pitchFamily="2" charset="-122"/>
                <a:ea typeface="华文琥珀" pitchFamily="2" charset="-122"/>
                <a:sym typeface="Impact" panose="020B0806030902050204" pitchFamily="2" charset="0"/>
              </a:endParaRPr>
            </a:p>
          </p:txBody>
        </p:sp>
      </p:grpSp>
    </p:spTree>
    <p:extLst>
      <p:ext uri="{BB962C8B-B14F-4D97-AF65-F5344CB8AC3E}">
        <p14:creationId xmlns="" xmlns:p14="http://schemas.microsoft.com/office/powerpoint/2010/main" val="3827737886"/>
      </p:ext>
    </p:extLst>
  </p:cSld>
  <p:clrMapOvr>
    <a:masterClrMapping/>
  </p:clrMapOvr>
  <mc:AlternateContent xmlns:mc="http://schemas.openxmlformats.org/markup-compatibility/2006">
    <mc:Choice xmlns="" xmlns:p14="http://schemas.microsoft.com/office/powerpoint/2010/main" Requires="p14">
      <p:transition spd="slow" p14:dur="2500" advTm="2000">
        <p:checker/>
      </p:transition>
    </mc:Choice>
    <mc:Fallback>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750" fill="hold"/>
                                        <p:tgtEl>
                                          <p:spTgt spid="110"/>
                                        </p:tgtEl>
                                        <p:attrNameLst>
                                          <p:attrName>ppt_w</p:attrName>
                                        </p:attrNameLst>
                                      </p:cBhvr>
                                      <p:tavLst>
                                        <p:tav tm="0">
                                          <p:val>
                                            <p:strVal val="4*#ppt_w"/>
                                          </p:val>
                                        </p:tav>
                                        <p:tav tm="100000">
                                          <p:val>
                                            <p:strVal val="#ppt_w"/>
                                          </p:val>
                                        </p:tav>
                                      </p:tavLst>
                                    </p:anim>
                                    <p:anim calcmode="lin" valueType="num">
                                      <p:cBhvr>
                                        <p:cTn id="12" dur="750" fill="hold"/>
                                        <p:tgtEl>
                                          <p:spTgt spid="110"/>
                                        </p:tgtEl>
                                        <p:attrNameLst>
                                          <p:attrName>ppt_h</p:attrName>
                                        </p:attrNameLst>
                                      </p:cBhvr>
                                      <p:tavLst>
                                        <p:tav tm="0">
                                          <p:val>
                                            <p:strVal val="4*#ppt_h"/>
                                          </p:val>
                                        </p:tav>
                                        <p:tav tm="100000">
                                          <p:val>
                                            <p:strVal val="#ppt_h"/>
                                          </p:val>
                                        </p:tav>
                                      </p:tavLst>
                                    </p:anim>
                                  </p:childTnLst>
                                </p:cTn>
                              </p:par>
                            </p:childTnLst>
                          </p:cTn>
                        </p:par>
                        <p:par>
                          <p:cTn id="13" fill="hold">
                            <p:stCondLst>
                              <p:cond delay="1250"/>
                            </p:stCondLst>
                            <p:childTnLst>
                              <p:par>
                                <p:cTn id="14" presetID="26" presetClass="emph" presetSubtype="0" fill="hold" nodeType="afterEffect">
                                  <p:stCondLst>
                                    <p:cond delay="0"/>
                                  </p:stCondLst>
                                  <p:childTnLst>
                                    <p:animEffect transition="out" filter="fade">
                                      <p:cBhvr>
                                        <p:cTn id="15" dur="500" tmFilter="0, 0; .2, .5; .8, .5; 1, 0"/>
                                        <p:tgtEl>
                                          <p:spTgt spid="110"/>
                                        </p:tgtEl>
                                      </p:cBhvr>
                                    </p:animEffect>
                                    <p:animScale>
                                      <p:cBhvr>
                                        <p:cTn id="16" dur="250" autoRev="1" fill="hold"/>
                                        <p:tgtEl>
                                          <p:spTgt spid="110"/>
                                        </p:tgtEl>
                                      </p:cBhvr>
                                      <p:by x="105000" y="105000"/>
                                    </p:animScale>
                                  </p:childTnLst>
                                </p:cTn>
                              </p:par>
                            </p:childTnLst>
                          </p:cTn>
                        </p:par>
                        <p:par>
                          <p:cTn id="17" fill="hold">
                            <p:stCondLst>
                              <p:cond delay="1750"/>
                            </p:stCondLst>
                            <p:childTnLst>
                              <p:par>
                                <p:cTn id="18" presetID="42"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1000"/>
                                        <p:tgtEl>
                                          <p:spTgt spid="104"/>
                                        </p:tgtEl>
                                      </p:cBhvr>
                                    </p:animEffect>
                                    <p:anim calcmode="lin" valueType="num">
                                      <p:cBhvr>
                                        <p:cTn id="26" dur="1000" fill="hold"/>
                                        <p:tgtEl>
                                          <p:spTgt spid="104"/>
                                        </p:tgtEl>
                                        <p:attrNameLst>
                                          <p:attrName>ppt_x</p:attrName>
                                        </p:attrNameLst>
                                      </p:cBhvr>
                                      <p:tavLst>
                                        <p:tav tm="0">
                                          <p:val>
                                            <p:strVal val="#ppt_x"/>
                                          </p:val>
                                        </p:tav>
                                        <p:tav tm="100000">
                                          <p:val>
                                            <p:strVal val="#ppt_x"/>
                                          </p:val>
                                        </p:tav>
                                      </p:tavLst>
                                    </p:anim>
                                    <p:anim calcmode="lin" valueType="num">
                                      <p:cBhvr>
                                        <p:cTn id="27" dur="1000" fill="hold"/>
                                        <p:tgtEl>
                                          <p:spTgt spid="10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2"/>
                                        </p:tgtEl>
                                        <p:attrNameLst>
                                          <p:attrName>style.visibility</p:attrName>
                                        </p:attrNameLst>
                                      </p:cBhvr>
                                      <p:to>
                                        <p:strVal val="visible"/>
                                      </p:to>
                                    </p:set>
                                    <p:animEffect transition="in" filter="fade">
                                      <p:cBhvr>
                                        <p:cTn id="30" dur="1000"/>
                                        <p:tgtEl>
                                          <p:spTgt spid="102"/>
                                        </p:tgtEl>
                                      </p:cBhvr>
                                    </p:animEffect>
                                    <p:anim calcmode="lin" valueType="num">
                                      <p:cBhvr>
                                        <p:cTn id="31" dur="1000" fill="hold"/>
                                        <p:tgtEl>
                                          <p:spTgt spid="102"/>
                                        </p:tgtEl>
                                        <p:attrNameLst>
                                          <p:attrName>ppt_x</p:attrName>
                                        </p:attrNameLst>
                                      </p:cBhvr>
                                      <p:tavLst>
                                        <p:tav tm="0">
                                          <p:val>
                                            <p:strVal val="#ppt_x"/>
                                          </p:val>
                                        </p:tav>
                                        <p:tav tm="100000">
                                          <p:val>
                                            <p:strVal val="#ppt_x"/>
                                          </p:val>
                                        </p:tav>
                                      </p:tavLst>
                                    </p:anim>
                                    <p:anim calcmode="lin" valueType="num">
                                      <p:cBhvr>
                                        <p:cTn id="32" dur="1000" fill="hold"/>
                                        <p:tgtEl>
                                          <p:spTgt spid="10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75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anim calcmode="lin" valueType="num">
                                      <p:cBhvr>
                                        <p:cTn id="36" dur="1000" fill="hold"/>
                                        <p:tgtEl>
                                          <p:spTgt spid="62"/>
                                        </p:tgtEl>
                                        <p:attrNameLst>
                                          <p:attrName>ppt_x</p:attrName>
                                        </p:attrNameLst>
                                      </p:cBhvr>
                                      <p:tavLst>
                                        <p:tav tm="0">
                                          <p:val>
                                            <p:strVal val="#ppt_x"/>
                                          </p:val>
                                        </p:tav>
                                        <p:tav tm="100000">
                                          <p:val>
                                            <p:strVal val="#ppt_x"/>
                                          </p:val>
                                        </p:tav>
                                      </p:tavLst>
                                    </p:anim>
                                    <p:anim calcmode="lin" valueType="num">
                                      <p:cBhvr>
                                        <p:cTn id="37" dur="1000" fill="hold"/>
                                        <p:tgtEl>
                                          <p:spTgt spid="6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25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fade">
                                      <p:cBhvr>
                                        <p:cTn id="51" dur="500"/>
                                        <p:tgtEl>
                                          <p:spTgt spid="101"/>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100"/>
                                        </p:tgtEl>
                                        <p:attrNameLst>
                                          <p:attrName>style.visibility</p:attrName>
                                        </p:attrNameLst>
                                      </p:cBhvr>
                                      <p:to>
                                        <p:strVal val="visible"/>
                                      </p:to>
                                    </p:set>
                                    <p:animEffect transition="in" filter="fade">
                                      <p:cBhvr>
                                        <p:cTn id="54" dur="500"/>
                                        <p:tgtEl>
                                          <p:spTgt spid="100"/>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grpId="0" nodeType="withEffect">
                                  <p:stCondLst>
                                    <p:cond delay="75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cTn>
                              </p:par>
                              <p:par>
                                <p:cTn id="61" presetID="10" presetClass="entr" presetSubtype="0" fill="hold" grpId="0" nodeType="withEffect">
                                  <p:stCondLst>
                                    <p:cond delay="100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5500"/>
                            </p:stCondLst>
                            <p:childTnLst>
                              <p:par>
                                <p:cTn id="65" presetID="25" presetClass="entr" presetSubtype="0" fill="hold" nodeType="after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p:cTn id="67" dur="500" decel="50000" fill="hold">
                                          <p:stCondLst>
                                            <p:cond delay="0"/>
                                          </p:stCondLst>
                                        </p:cTn>
                                        <p:tgtEl>
                                          <p:spTgt spid="10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05"/>
                                        </p:tgtEl>
                                        <p:attrNameLst>
                                          <p:attrName>ppt_w</p:attrName>
                                        </p:attrNameLst>
                                      </p:cBhvr>
                                      <p:tavLst>
                                        <p:tav tm="0">
                                          <p:val>
                                            <p:strVal val="#ppt_w*.05"/>
                                          </p:val>
                                        </p:tav>
                                        <p:tav tm="100000">
                                          <p:val>
                                            <p:strVal val="#ppt_w"/>
                                          </p:val>
                                        </p:tav>
                                      </p:tavLst>
                                    </p:anim>
                                    <p:anim calcmode="lin" valueType="num">
                                      <p:cBhvr>
                                        <p:cTn id="70" dur="1000" fill="hold"/>
                                        <p:tgtEl>
                                          <p:spTgt spid="10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0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0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0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P spid="62" grpId="0" animBg="1"/>
      <p:bldP spid="63" grpId="0" animBg="1"/>
      <p:bldP spid="64" grpId="0" animBg="1"/>
      <p:bldP spid="65" grpId="0" animBg="1"/>
      <p:bldP spid="66" grpId="0" animBg="1"/>
      <p:bldP spid="100" grpId="0" animBg="1"/>
      <p:bldP spid="101" grpId="0" animBg="1"/>
      <p:bldP spid="102" grpId="0" animBg="1"/>
      <p:bldP spid="103" grpId="0" animBg="1"/>
      <p:bldP spid="1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2156792"/>
            <a:ext cx="12192000" cy="3756328"/>
          </a:xfrm>
          <a:prstGeom prst="rect">
            <a:avLst/>
          </a:prstGeom>
          <a:solidFill>
            <a:srgbClr val="9B0D13"/>
          </a:solidFill>
          <a:ln w="25400" cap="flat" cmpd="sng" algn="ctr">
            <a:solidFill>
              <a:srgbClr val="9B0D13">
                <a:shade val="50000"/>
              </a:srgbClr>
            </a:solidFill>
            <a:prstDash val="solid"/>
          </a:ln>
          <a:effectLst/>
        </p:spPr>
        <p:txBody>
          <a:bodyPr rtlCol="0" anchor="ctr"/>
          <a:lstStyle/>
          <a:p>
            <a:pPr algn="ctr">
              <a:defRPr/>
            </a:pPr>
            <a:endParaRPr lang="zh-CN" altLang="en-US" sz="1600" kern="0">
              <a:solidFill>
                <a:srgbClr val="FFFFFF"/>
              </a:solidFill>
              <a:latin typeface="Calibri"/>
              <a:ea typeface="微软雅黑"/>
            </a:endParaRPr>
          </a:p>
        </p:txBody>
      </p:sp>
      <p:sp>
        <p:nvSpPr>
          <p:cNvPr id="19" name="TextBox 18"/>
          <p:cNvSpPr txBox="1"/>
          <p:nvPr/>
        </p:nvSpPr>
        <p:spPr>
          <a:xfrm>
            <a:off x="8446369" y="655549"/>
            <a:ext cx="2454506" cy="461659"/>
          </a:xfrm>
          <a:prstGeom prst="rect">
            <a:avLst/>
          </a:prstGeom>
          <a:noFill/>
          <a:effectLst/>
        </p:spPr>
        <p:txBody>
          <a:bodyPr wrap="none" lIns="91434" tIns="45717" rIns="91434" bIns="45717" rtlCol="0">
            <a:spAutoFit/>
          </a:bodyPr>
          <a:lstStyle/>
          <a:p>
            <a:r>
              <a:rPr lang="zh-CN" altLang="en-US" sz="2400" kern="0" spc="-300" dirty="0" smtClean="0">
                <a:solidFill>
                  <a:srgbClr val="9B0D13"/>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学习讲话</a:t>
            </a:r>
            <a:r>
              <a:rPr lang="en-US" altLang="zh-CN" sz="2400" kern="0" spc="-300" dirty="0" smtClean="0">
                <a:solidFill>
                  <a:srgbClr val="9B0D13"/>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a:t>
            </a:r>
            <a:r>
              <a:rPr lang="zh-CN" altLang="en-US" sz="2400" kern="0" spc="-300" dirty="0" smtClean="0">
                <a:solidFill>
                  <a:srgbClr val="9B0D13"/>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积极落实</a:t>
            </a:r>
            <a:endParaRPr lang="zh-CN" altLang="en-US" sz="2400" kern="0" spc="-300" dirty="0">
              <a:solidFill>
                <a:srgbClr val="9B0D13"/>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53062" y="309480"/>
            <a:ext cx="882289" cy="900426"/>
          </a:xfrm>
          <a:prstGeom prst="rect">
            <a:avLst/>
          </a:prstGeom>
        </p:spPr>
      </p:pic>
      <p:sp>
        <p:nvSpPr>
          <p:cNvPr id="23" name="矩形 22"/>
          <p:cNvSpPr/>
          <p:nvPr/>
        </p:nvSpPr>
        <p:spPr>
          <a:xfrm>
            <a:off x="702467" y="1027998"/>
            <a:ext cx="10787955" cy="1015663"/>
          </a:xfrm>
          <a:prstGeom prst="rect">
            <a:avLst/>
          </a:prstGeom>
        </p:spPr>
        <p:txBody>
          <a:bodyPr wrap="square">
            <a:spAutoFit/>
          </a:bodyPr>
          <a:lstStyle/>
          <a:p>
            <a:r>
              <a:rPr lang="zh-CN" altLang="en-US" sz="3000" b="1" dirty="0">
                <a:solidFill>
                  <a:srgbClr val="008000"/>
                </a:solidFill>
                <a:latin typeface="华文新魏" pitchFamily="2" charset="-122"/>
                <a:ea typeface="华文新魏" pitchFamily="2" charset="-122"/>
                <a:cs typeface="Times New Roman"/>
              </a:rPr>
              <a:t>落实好习总书记教育大会讲话是当前和今后一段时间，</a:t>
            </a:r>
            <a:r>
              <a:rPr lang="zh-CN" altLang="en-US" sz="3000" b="1" dirty="0">
                <a:solidFill>
                  <a:srgbClr val="990000"/>
                </a:solidFill>
                <a:latin typeface="华文新魏" pitchFamily="2" charset="-122"/>
                <a:ea typeface="华文新魏" pitchFamily="2" charset="-122"/>
                <a:cs typeface="Times New Roman"/>
              </a:rPr>
              <a:t>党政机关、教育机构、学校师生、党员群众</a:t>
            </a:r>
            <a:r>
              <a:rPr lang="zh-CN" altLang="en-US" sz="3000" b="1" dirty="0">
                <a:solidFill>
                  <a:srgbClr val="008000"/>
                </a:solidFill>
                <a:latin typeface="华文新魏" pitchFamily="2" charset="-122"/>
                <a:ea typeface="华文新魏" pitchFamily="2" charset="-122"/>
                <a:cs typeface="Times New Roman"/>
              </a:rPr>
              <a:t>的重要任务和重点工作。</a:t>
            </a:r>
            <a:endParaRPr lang="zh-CN" altLang="en-US" sz="3000" dirty="0">
              <a:solidFill>
                <a:srgbClr val="008000"/>
              </a:solidFill>
              <a:latin typeface="华文新魏" pitchFamily="2" charset="-122"/>
              <a:ea typeface="华文新魏" pitchFamily="2" charset="-122"/>
            </a:endParaRPr>
          </a:p>
        </p:txBody>
      </p:sp>
      <p:sp>
        <p:nvSpPr>
          <p:cNvPr id="26" name="圆角矩形 25"/>
          <p:cNvSpPr/>
          <p:nvPr/>
        </p:nvSpPr>
        <p:spPr>
          <a:xfrm>
            <a:off x="822959" y="2217752"/>
            <a:ext cx="10501113" cy="3634408"/>
          </a:xfrm>
          <a:prstGeom prst="roundRect">
            <a:avLst>
              <a:gd name="adj" fmla="val 5231"/>
            </a:avLst>
          </a:prstGeom>
          <a:solidFill>
            <a:srgbClr val="FFFFFF">
              <a:lumMod val="95000"/>
            </a:srgbClr>
          </a:solidFill>
          <a:ln w="25400" cap="flat" cmpd="sng" algn="ctr">
            <a:solidFill>
              <a:srgbClr val="9B0D13">
                <a:shade val="50000"/>
              </a:srgbClr>
            </a:solidFill>
            <a:prstDash val="solid"/>
          </a:ln>
          <a:effectLst/>
        </p:spPr>
        <p:txBody>
          <a:bodyPr rtlCol="0" anchor="ctr"/>
          <a:lstStyle/>
          <a:p>
            <a:pPr algn="ctr">
              <a:defRPr/>
            </a:pPr>
            <a:endParaRPr lang="zh-CN" altLang="en-US" kern="0">
              <a:solidFill>
                <a:srgbClr val="FFFFFF"/>
              </a:solidFill>
              <a:latin typeface="Calibri"/>
              <a:ea typeface="微软雅黑"/>
            </a:endParaRPr>
          </a:p>
        </p:txBody>
      </p:sp>
      <p:sp>
        <p:nvSpPr>
          <p:cNvPr id="27" name="矩形 26"/>
          <p:cNvSpPr/>
          <p:nvPr/>
        </p:nvSpPr>
        <p:spPr>
          <a:xfrm>
            <a:off x="1044683" y="2546479"/>
            <a:ext cx="10057663" cy="2862322"/>
          </a:xfrm>
          <a:prstGeom prst="rect">
            <a:avLst/>
          </a:prstGeom>
        </p:spPr>
        <p:txBody>
          <a:bodyPr wrap="square">
            <a:spAutoFit/>
          </a:bodyPr>
          <a:lstStyle/>
          <a:p>
            <a:pPr algn="just"/>
            <a:r>
              <a:rPr lang="zh-CN" altLang="en-US" sz="3600" dirty="0" smtClean="0">
                <a:solidFill>
                  <a:schemeClr val="accent2">
                    <a:lumMod val="50000"/>
                  </a:schemeClr>
                </a:solidFill>
                <a:latin typeface="迷你简小标宋" pitchFamily="65" charset="-122"/>
                <a:ea typeface="迷你简小标宋" pitchFamily="65" charset="-122"/>
                <a:cs typeface="Times New Roman"/>
              </a:rPr>
              <a:t>我们</a:t>
            </a:r>
            <a:r>
              <a:rPr lang="zh-CN" altLang="en-US" sz="3600" dirty="0">
                <a:solidFill>
                  <a:schemeClr val="accent2">
                    <a:lumMod val="50000"/>
                  </a:schemeClr>
                </a:solidFill>
                <a:latin typeface="迷你简小标宋" pitchFamily="65" charset="-122"/>
                <a:ea typeface="迷你简小标宋" pitchFamily="65" charset="-122"/>
                <a:cs typeface="Times New Roman"/>
              </a:rPr>
              <a:t>要紧密团结在以习近平同志为核心的党中央周围，不忘初心，勇担时代重任，用“立德树人”为教育打上精神底色，在各个岗位上为党和人民事业作出新贡献，积极培养培养德智体美劳全面发展的社会主义建设者和</a:t>
            </a:r>
            <a:r>
              <a:rPr lang="zh-CN" altLang="en-US" sz="3600" dirty="0" smtClean="0">
                <a:solidFill>
                  <a:schemeClr val="accent2">
                    <a:lumMod val="50000"/>
                  </a:schemeClr>
                </a:solidFill>
                <a:latin typeface="迷你简小标宋" pitchFamily="65" charset="-122"/>
                <a:ea typeface="迷你简小标宋" pitchFamily="65" charset="-122"/>
                <a:cs typeface="Times New Roman"/>
              </a:rPr>
              <a:t>接班人。</a:t>
            </a:r>
            <a:endParaRPr lang="zh-CN" altLang="en-US" sz="3600" b="1" kern="0" dirty="0">
              <a:solidFill>
                <a:srgbClr val="7030A0"/>
              </a:solidFill>
              <a:latin typeface="华文新魏" pitchFamily="2" charset="-122"/>
              <a:ea typeface="华文新魏" pitchFamily="2" charset="-122"/>
            </a:endParaRPr>
          </a:p>
        </p:txBody>
      </p:sp>
      <p:pic>
        <p:nvPicPr>
          <p:cNvPr id="36" name="图片 35">
            <a:extLst>
              <a:ext uri="{FF2B5EF4-FFF2-40B4-BE49-F238E27FC236}">
                <a16:creationId xmlns="" xmlns:a16="http://schemas.microsoft.com/office/drawing/2014/main" id="{28AE9E68-55BB-4A7A-8B35-6E231927240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b="63960"/>
          <a:stretch/>
        </p:blipFill>
        <p:spPr>
          <a:xfrm>
            <a:off x="1" y="-289"/>
            <a:ext cx="5259360" cy="1194955"/>
          </a:xfrm>
          <a:prstGeom prst="rect">
            <a:avLst/>
          </a:prstGeom>
        </p:spPr>
      </p:pic>
    </p:spTree>
    <p:extLst>
      <p:ext uri="{BB962C8B-B14F-4D97-AF65-F5344CB8AC3E}">
        <p14:creationId xmlns="" xmlns:p14="http://schemas.microsoft.com/office/powerpoint/2010/main" val="140782642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60"/>
                                  </p:iterate>
                                  <p:childTnLst>
                                    <p:set>
                                      <p:cBhvr>
                                        <p:cTn id="14" dur="1" fill="hold">
                                          <p:stCondLst>
                                            <p:cond delay="0"/>
                                          </p:stCondLst>
                                        </p:cTn>
                                        <p:tgtEl>
                                          <p:spTgt spid="27"/>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rot="5400000">
            <a:off x="2848474" y="4137923"/>
            <a:ext cx="357118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5400000">
            <a:off x="6188530" y="4137923"/>
            <a:ext cx="3571188"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11 Rectángulo"/>
          <p:cNvSpPr/>
          <p:nvPr/>
        </p:nvSpPr>
        <p:spPr>
          <a:xfrm>
            <a:off x="1120516" y="2352330"/>
            <a:ext cx="3315020" cy="1050698"/>
          </a:xfrm>
          <a:prstGeom prst="rect">
            <a:avLst/>
          </a:prstGeom>
          <a:solidFill>
            <a:srgbClr val="C00000"/>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6" tIns="45712" rIns="91426" bIns="4571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219170">
              <a:defRPr/>
            </a:pPr>
            <a:r>
              <a:rPr lang="zh-CN" altLang="en-US" sz="3200" kern="0" dirty="0" smtClean="0">
                <a:solidFill>
                  <a:prstClr val="white"/>
                </a:solidFill>
                <a:latin typeface="微软雅黑" panose="020B0503020204020204" pitchFamily="34" charset="-122"/>
                <a:ea typeface="微软雅黑" panose="020B0503020204020204" pitchFamily="34" charset="-122"/>
              </a:rPr>
              <a:t>一要</a:t>
            </a:r>
            <a:endParaRPr lang="en-US" altLang="zh-CN" sz="3200" kern="0" dirty="0" smtClean="0">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1120515" y="3655842"/>
            <a:ext cx="3315021" cy="2708434"/>
          </a:xfrm>
          <a:prstGeom prst="rect">
            <a:avLst/>
          </a:prstGeom>
          <a:solidFill>
            <a:schemeClr val="accent2">
              <a:lumMod val="40000"/>
              <a:lumOff val="60000"/>
            </a:schemeClr>
          </a:solidFill>
          <a:ln cmpd="dbl">
            <a:gradFill>
              <a:gsLst>
                <a:gs pos="0">
                  <a:srgbClr val="FFF200"/>
                </a:gs>
                <a:gs pos="45000">
                  <a:srgbClr val="FF7A00"/>
                </a:gs>
                <a:gs pos="70000">
                  <a:srgbClr val="FF0300"/>
                </a:gs>
                <a:gs pos="100000">
                  <a:srgbClr val="4D0808"/>
                </a:gs>
              </a:gsLst>
              <a:lin ang="5400000" scaled="0"/>
            </a:gradFill>
          </a:ln>
        </p:spPr>
        <p:txBody>
          <a:bodyPr wrap="square">
            <a:spAutoFit/>
          </a:bodyPr>
          <a:lstStyle/>
          <a:p>
            <a:pPr algn="just" defTabSz="1219170" eaLnBrk="0" hangingPunct="0">
              <a:defRPr/>
            </a:pPr>
            <a:r>
              <a:rPr lang="zh-CN" altLang="en-US" sz="1700" kern="0" dirty="0" smtClean="0">
                <a:solidFill>
                  <a:prstClr val="black">
                    <a:lumMod val="75000"/>
                    <a:lumOff val="25000"/>
                  </a:prstClr>
                </a:solidFill>
                <a:latin typeface="微软雅黑" panose="020B0503020204020204" pitchFamily="34" charset="-122"/>
                <a:ea typeface="微软雅黑" panose="020B0503020204020204" pitchFamily="34" charset="-122"/>
              </a:rPr>
              <a:t>认真</a:t>
            </a:r>
            <a:r>
              <a:rPr lang="zh-CN" altLang="en-US" sz="1700" kern="0" dirty="0">
                <a:solidFill>
                  <a:prstClr val="black">
                    <a:lumMod val="75000"/>
                    <a:lumOff val="25000"/>
                  </a:prstClr>
                </a:solidFill>
                <a:latin typeface="微软雅黑" panose="020B0503020204020204" pitchFamily="34" charset="-122"/>
                <a:ea typeface="微软雅黑" panose="020B0503020204020204" pitchFamily="34" charset="-122"/>
              </a:rPr>
              <a:t>学习领会和贯彻落实习近平总书记重要讲话精神，以习近平新时代中国特色社会主义思想为指导，准确把握教育事业发展面临的新形势新任务，全面落实教育优先发展战略，在经济社会发展规划上优先安排教育、财政资金投入上优先保障教育、公共资源配置上优先满足教育和人力资源开发需要。</a:t>
            </a:r>
            <a:endParaRPr lang="en-US" altLang="zh-CN" sz="1700" b="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4" name="42 Rectángulo"/>
          <p:cNvSpPr/>
          <p:nvPr/>
        </p:nvSpPr>
        <p:spPr>
          <a:xfrm>
            <a:off x="4962553" y="2352332"/>
            <a:ext cx="2634603" cy="1050698"/>
          </a:xfrm>
          <a:prstGeom prst="rect">
            <a:avLst/>
          </a:prstGeom>
          <a:solidFill>
            <a:srgbClr val="C00000"/>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6" tIns="45712" rIns="91426" bIns="45712" anchor="ctr"/>
          <a:lstStyle/>
          <a:p>
            <a:pPr algn="ctr" defTabSz="1219170" eaLnBrk="0" hangingPunct="0">
              <a:defRPr/>
            </a:pPr>
            <a:r>
              <a:rPr lang="zh-CN" altLang="en-US" sz="3200" kern="0" dirty="0" smtClean="0">
                <a:solidFill>
                  <a:prstClr val="white"/>
                </a:solidFill>
                <a:latin typeface="微软雅黑" panose="020B0503020204020204" pitchFamily="34" charset="-122"/>
                <a:ea typeface="微软雅黑" panose="020B0503020204020204" pitchFamily="34" charset="-122"/>
              </a:rPr>
              <a:t>二要</a:t>
            </a:r>
            <a:endParaRPr lang="zh-CN" altLang="en-US" sz="3200" kern="0" dirty="0">
              <a:solidFill>
                <a:prstClr val="white"/>
              </a:solidFill>
              <a:latin typeface="微软雅黑" panose="020B0503020204020204" pitchFamily="34" charset="-122"/>
              <a:ea typeface="微软雅黑" panose="020B0503020204020204" pitchFamily="34" charset="-122"/>
            </a:endParaRPr>
          </a:p>
        </p:txBody>
      </p:sp>
      <p:sp>
        <p:nvSpPr>
          <p:cNvPr id="16" name="矩形 15"/>
          <p:cNvSpPr/>
          <p:nvPr/>
        </p:nvSpPr>
        <p:spPr>
          <a:xfrm>
            <a:off x="4962553" y="3702009"/>
            <a:ext cx="2634603" cy="2677656"/>
          </a:xfrm>
          <a:prstGeom prst="rect">
            <a:avLst/>
          </a:prstGeom>
          <a:solidFill>
            <a:schemeClr val="accent2">
              <a:lumMod val="40000"/>
              <a:lumOff val="60000"/>
            </a:schemeClr>
          </a:solidFill>
          <a:ln cmpd="dbl">
            <a:gradFill>
              <a:gsLst>
                <a:gs pos="0">
                  <a:srgbClr val="FFF200"/>
                </a:gs>
                <a:gs pos="45000">
                  <a:srgbClr val="FF7A00"/>
                </a:gs>
                <a:gs pos="70000">
                  <a:srgbClr val="FF0300"/>
                </a:gs>
                <a:gs pos="100000">
                  <a:srgbClr val="4D0808"/>
                </a:gs>
              </a:gsLst>
              <a:lin ang="5400000" scaled="0"/>
            </a:gradFill>
          </a:ln>
        </p:spPr>
        <p:txBody>
          <a:bodyPr wrap="square">
            <a:spAutoFit/>
          </a:bodyPr>
          <a:lstStyle/>
          <a:p>
            <a:pPr defTabSz="1219170" eaLnBrk="0" hangingPunct="0">
              <a:defRPr/>
            </a:pPr>
            <a:r>
              <a:rPr lang="zh-CN" altLang="en-US" sz="2100" kern="0" dirty="0" smtClean="0">
                <a:solidFill>
                  <a:prstClr val="black">
                    <a:lumMod val="75000"/>
                    <a:lumOff val="25000"/>
                  </a:prstClr>
                </a:solidFill>
                <a:latin typeface="微软雅黑" panose="020B0503020204020204" pitchFamily="34" charset="-122"/>
                <a:ea typeface="微软雅黑" panose="020B0503020204020204" pitchFamily="34" charset="-122"/>
              </a:rPr>
              <a:t>坚持</a:t>
            </a:r>
            <a:r>
              <a:rPr lang="zh-CN" altLang="en-US" sz="2100" kern="0" dirty="0">
                <a:solidFill>
                  <a:prstClr val="black">
                    <a:lumMod val="75000"/>
                    <a:lumOff val="25000"/>
                  </a:prstClr>
                </a:solidFill>
                <a:latin typeface="微软雅黑" panose="020B0503020204020204" pitchFamily="34" charset="-122"/>
                <a:ea typeface="微软雅黑" panose="020B0503020204020204" pitchFamily="34" charset="-122"/>
              </a:rPr>
              <a:t>改革创新，坚持教育公平，推动教育从规模增长向质量提升转变，促进区域、城乡和各级各类教育均衡发展，以教育现代化支撑国家现代化。</a:t>
            </a:r>
            <a:endParaRPr lang="en-US" altLang="zh-CN" sz="2100" b="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51 Rectángulo"/>
          <p:cNvSpPr/>
          <p:nvPr/>
        </p:nvSpPr>
        <p:spPr>
          <a:xfrm>
            <a:off x="8313704" y="2352334"/>
            <a:ext cx="3070576" cy="1050695"/>
          </a:xfrm>
          <a:prstGeom prst="rect">
            <a:avLst/>
          </a:prstGeom>
          <a:solidFill>
            <a:srgbClr val="C00000"/>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91426" tIns="45712" rIns="91426" bIns="45712" anchor="ctr"/>
          <a:lstStyle/>
          <a:p>
            <a:pPr algn="ctr" defTabSz="1219170" eaLnBrk="0" hangingPunct="0">
              <a:defRPr/>
            </a:pPr>
            <a:r>
              <a:rPr lang="zh-CN" altLang="en-US" sz="3200" kern="0" dirty="0" smtClean="0">
                <a:solidFill>
                  <a:prstClr val="white"/>
                </a:solidFill>
                <a:latin typeface="微软雅黑" panose="020B0503020204020204" pitchFamily="34" charset="-122"/>
                <a:ea typeface="微软雅黑" panose="020B0503020204020204" pitchFamily="34" charset="-122"/>
              </a:rPr>
              <a:t>三要</a:t>
            </a:r>
            <a:endParaRPr lang="zh-CN" altLang="en-US" sz="3200" kern="0" dirty="0">
              <a:solidFill>
                <a:prstClr val="white"/>
              </a:solidFill>
              <a:latin typeface="微软雅黑" panose="020B0503020204020204" pitchFamily="34" charset="-122"/>
              <a:ea typeface="微软雅黑" panose="020B0503020204020204" pitchFamily="34" charset="-122"/>
            </a:endParaRPr>
          </a:p>
        </p:txBody>
      </p:sp>
      <p:sp>
        <p:nvSpPr>
          <p:cNvPr id="22" name="矩形 21"/>
          <p:cNvSpPr/>
          <p:nvPr/>
        </p:nvSpPr>
        <p:spPr>
          <a:xfrm>
            <a:off x="8313703" y="3688583"/>
            <a:ext cx="3070577" cy="2708434"/>
          </a:xfrm>
          <a:prstGeom prst="rect">
            <a:avLst/>
          </a:prstGeom>
          <a:solidFill>
            <a:schemeClr val="accent2">
              <a:lumMod val="40000"/>
              <a:lumOff val="60000"/>
            </a:schemeClr>
          </a:solidFill>
          <a:ln cmpd="dbl">
            <a:gradFill>
              <a:gsLst>
                <a:gs pos="0">
                  <a:srgbClr val="FFF200"/>
                </a:gs>
                <a:gs pos="45000">
                  <a:srgbClr val="FF7A00"/>
                </a:gs>
                <a:gs pos="70000">
                  <a:srgbClr val="FF0300"/>
                </a:gs>
                <a:gs pos="100000">
                  <a:srgbClr val="4D0808"/>
                </a:gs>
              </a:gsLst>
              <a:lin ang="5400000" scaled="0"/>
            </a:gradFill>
          </a:ln>
        </p:spPr>
        <p:txBody>
          <a:bodyPr wrap="square">
            <a:spAutoFit/>
          </a:bodyPr>
          <a:lstStyle/>
          <a:p>
            <a:pPr defTabSz="1219170" eaLnBrk="0" hangingPunct="0">
              <a:defRPr/>
            </a:pPr>
            <a:r>
              <a:rPr lang="zh-CN" altLang="en-US" sz="1700" kern="0" dirty="0" smtClean="0">
                <a:solidFill>
                  <a:prstClr val="black">
                    <a:lumMod val="75000"/>
                    <a:lumOff val="25000"/>
                  </a:prstClr>
                </a:solidFill>
                <a:latin typeface="微软雅黑" panose="020B0503020204020204" pitchFamily="34" charset="-122"/>
                <a:ea typeface="微软雅黑" panose="020B0503020204020204" pitchFamily="34" charset="-122"/>
              </a:rPr>
              <a:t>着力</a:t>
            </a:r>
            <a:r>
              <a:rPr lang="zh-CN" altLang="en-US" sz="1700" kern="0" dirty="0">
                <a:solidFill>
                  <a:prstClr val="black">
                    <a:lumMod val="75000"/>
                    <a:lumOff val="25000"/>
                  </a:prstClr>
                </a:solidFill>
                <a:latin typeface="微软雅黑" panose="020B0503020204020204" pitchFamily="34" charset="-122"/>
                <a:ea typeface="微软雅黑" panose="020B0503020204020204" pitchFamily="34" charset="-122"/>
              </a:rPr>
              <a:t>补上短板，夯实义务教育这个根基，强化农村特别是贫困地区控辍保学工作，完善城乡统一、重在农村的义务教育经费保障机制，着力改善乡村学校办学条件、提高教学质量，注重运用信息化手段使乡村获得更多优质教育资源，在提速降费、网络建设方面给予特别照顾。</a:t>
            </a:r>
            <a:endParaRPr lang="en-US" altLang="zh-CN" sz="1700" b="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 xmlns:a16="http://schemas.microsoft.com/office/drawing/2014/main" id="{01B8FBD3-8C7F-4278-A94B-FB828139D0FA}"/>
              </a:ext>
            </a:extLst>
          </p:cNvPr>
          <p:cNvSpPr/>
          <p:nvPr/>
        </p:nvSpPr>
        <p:spPr>
          <a:xfrm>
            <a:off x="4943" y="594051"/>
            <a:ext cx="7797937" cy="688765"/>
          </a:xfrm>
          <a:prstGeom prst="rect">
            <a:avLst/>
          </a:prstGeom>
          <a:gradFill flip="none" rotWithShape="1">
            <a:gsLst>
              <a:gs pos="0">
                <a:srgbClr val="C00000"/>
              </a:gs>
              <a:gs pos="30000">
                <a:srgbClr val="FF0000"/>
              </a:gs>
              <a:gs pos="68000">
                <a:srgbClr val="FADDD6"/>
              </a:gs>
              <a:gs pos="96000">
                <a:srgbClr val="FADED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 xmlns:a16="http://schemas.microsoft.com/office/drawing/2014/main" id="{62CDD64E-8E05-45F8-A97F-F4C88AF11DD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0355" y="519912"/>
            <a:ext cx="820161" cy="820161"/>
          </a:xfrm>
          <a:prstGeom prst="rect">
            <a:avLst/>
          </a:prstGeom>
        </p:spPr>
      </p:pic>
      <p:sp>
        <p:nvSpPr>
          <p:cNvPr id="27" name="矩形 26"/>
          <p:cNvSpPr/>
          <p:nvPr/>
        </p:nvSpPr>
        <p:spPr>
          <a:xfrm>
            <a:off x="942668" y="624532"/>
            <a:ext cx="3492868" cy="584775"/>
          </a:xfrm>
          <a:prstGeom prst="rect">
            <a:avLst/>
          </a:prstGeom>
        </p:spPr>
        <p:txBody>
          <a:bodyPr wrap="square">
            <a:spAutoFit/>
          </a:bodyPr>
          <a:lstStyle/>
          <a:p>
            <a:pPr algn="ctr">
              <a:defRPr/>
            </a:pPr>
            <a:r>
              <a:rPr lang="zh-CN" altLang="en-US" sz="3200" b="1" kern="0" dirty="0" smtClean="0">
                <a:solidFill>
                  <a:schemeClr val="bg1"/>
                </a:solidFill>
                <a:latin typeface="Arial"/>
                <a:ea typeface="微软雅黑"/>
              </a:rPr>
              <a:t>严格落实各项部署</a:t>
            </a:r>
            <a:endParaRPr lang="zh-CN" altLang="en-US" sz="3200" b="1" kern="0" dirty="0">
              <a:solidFill>
                <a:schemeClr val="bg1"/>
              </a:solidFill>
              <a:latin typeface="Arial"/>
              <a:ea typeface="微软雅黑"/>
            </a:endParaRPr>
          </a:p>
        </p:txBody>
      </p:sp>
      <p:sp>
        <p:nvSpPr>
          <p:cNvPr id="2" name="矩形 1"/>
          <p:cNvSpPr/>
          <p:nvPr/>
        </p:nvSpPr>
        <p:spPr>
          <a:xfrm>
            <a:off x="498474" y="1366088"/>
            <a:ext cx="10649716" cy="830997"/>
          </a:xfrm>
          <a:prstGeom prst="rect">
            <a:avLst/>
          </a:prstGeom>
        </p:spPr>
        <p:txBody>
          <a:bodyPr wrap="square">
            <a:spAutoFit/>
          </a:bodyPr>
          <a:lstStyle/>
          <a:p>
            <a:pPr algn="just"/>
            <a:r>
              <a:rPr lang="zh-CN" altLang="en-US" sz="2400" dirty="0">
                <a:solidFill>
                  <a:srgbClr val="008000"/>
                </a:solidFill>
                <a:latin typeface="迷你简小标宋" pitchFamily="65" charset="-122"/>
                <a:ea typeface="迷你简小标宋" pitchFamily="65" charset="-122"/>
              </a:rPr>
              <a:t>全面学习贯彻习近平总书记教育大会重要讲话精神，</a:t>
            </a:r>
            <a:r>
              <a:rPr lang="zh-CN" altLang="en-US" sz="2400" dirty="0" smtClean="0">
                <a:solidFill>
                  <a:srgbClr val="008000"/>
                </a:solidFill>
                <a:latin typeface="迷你简小标宋" pitchFamily="65" charset="-122"/>
                <a:ea typeface="迷你简小标宋" pitchFamily="65" charset="-122"/>
              </a:rPr>
              <a:t>严格落实新</a:t>
            </a:r>
            <a:r>
              <a:rPr lang="zh-CN" altLang="en-US" sz="2400" dirty="0">
                <a:solidFill>
                  <a:srgbClr val="008000"/>
                </a:solidFill>
                <a:latin typeface="迷你简小标宋" pitchFamily="65" charset="-122"/>
                <a:ea typeface="迷你简小标宋" pitchFamily="65" charset="-122"/>
              </a:rPr>
              <a:t>形势下教育</a:t>
            </a:r>
            <a:r>
              <a:rPr lang="zh-CN" altLang="en-US" sz="2400" dirty="0" smtClean="0">
                <a:solidFill>
                  <a:srgbClr val="008000"/>
                </a:solidFill>
                <a:latin typeface="迷你简小标宋" pitchFamily="65" charset="-122"/>
                <a:ea typeface="迷你简小标宋" pitchFamily="65" charset="-122"/>
              </a:rPr>
              <a:t>发展新</a:t>
            </a:r>
            <a:r>
              <a:rPr lang="zh-CN" altLang="en-US" sz="2400" dirty="0">
                <a:solidFill>
                  <a:srgbClr val="008000"/>
                </a:solidFill>
                <a:latin typeface="迷你简小标宋" pitchFamily="65" charset="-122"/>
                <a:ea typeface="迷你简小标宋" pitchFamily="65" charset="-122"/>
              </a:rPr>
              <a:t>部署新任务</a:t>
            </a:r>
            <a:r>
              <a:rPr lang="zh-CN" altLang="en-US" sz="2400" dirty="0" smtClean="0">
                <a:solidFill>
                  <a:srgbClr val="008000"/>
                </a:solidFill>
                <a:latin typeface="迷你简小标宋" pitchFamily="65" charset="-122"/>
                <a:ea typeface="迷你简小标宋" pitchFamily="65" charset="-122"/>
              </a:rPr>
              <a:t>。</a:t>
            </a:r>
            <a:endParaRPr lang="zh-CN" altLang="en-US" sz="2400" dirty="0">
              <a:solidFill>
                <a:srgbClr val="008000"/>
              </a:solidFill>
              <a:latin typeface="迷你简小标宋" pitchFamily="65" charset="-122"/>
              <a:ea typeface="迷你简小标宋" pitchFamily="65" charset="-122"/>
            </a:endParaRPr>
          </a:p>
        </p:txBody>
      </p:sp>
    </p:spTree>
    <p:extLst>
      <p:ext uri="{BB962C8B-B14F-4D97-AF65-F5344CB8AC3E}">
        <p14:creationId xmlns="" xmlns:p14="http://schemas.microsoft.com/office/powerpoint/2010/main" val="283536773"/>
      </p:ext>
    </p:extLst>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矩形 40"/>
          <p:cNvSpPr/>
          <p:nvPr/>
        </p:nvSpPr>
        <p:spPr>
          <a:xfrm>
            <a:off x="782871" y="1329732"/>
            <a:ext cx="2154865" cy="1231024"/>
          </a:xfrm>
          <a:prstGeom prst="rect">
            <a:avLst/>
          </a:prstGeom>
          <a:gradFill>
            <a:gsLst>
              <a:gs pos="0">
                <a:srgbClr val="FF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smtClean="0">
                <a:solidFill>
                  <a:prstClr val="white"/>
                </a:solidFill>
                <a:latin typeface="微软雅黑" panose="020B0503020204020204" pitchFamily="34" charset="-122"/>
                <a:ea typeface="微软雅黑" panose="020B0503020204020204" pitchFamily="34" charset="-122"/>
              </a:rPr>
              <a:t>四要</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42" name="矩形 41"/>
          <p:cNvSpPr/>
          <p:nvPr/>
        </p:nvSpPr>
        <p:spPr>
          <a:xfrm>
            <a:off x="2987311" y="1329732"/>
            <a:ext cx="8642848" cy="1231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4300">
              <a:solidFill>
                <a:prstClr val="white"/>
              </a:solidFill>
            </a:endParaRPr>
          </a:p>
        </p:txBody>
      </p:sp>
      <p:sp>
        <p:nvSpPr>
          <p:cNvPr id="43" name="Rectangle 43"/>
          <p:cNvSpPr/>
          <p:nvPr/>
        </p:nvSpPr>
        <p:spPr>
          <a:xfrm>
            <a:off x="3200230" y="1371599"/>
            <a:ext cx="8217009" cy="1189157"/>
          </a:xfrm>
          <a:prstGeom prst="rect">
            <a:avLst/>
          </a:prstGeom>
        </p:spPr>
        <p:txBody>
          <a:bodyPr wrap="square" lIns="0" tIns="0" rIns="0" bIns="0">
            <a:noAutofit/>
          </a:bodyPr>
          <a:lstStyle/>
          <a:p>
            <a:pPr>
              <a:defRPr/>
            </a:pPr>
            <a:r>
              <a:rPr lang="zh-CN" altLang="en-US" sz="2600" dirty="0">
                <a:gradFill>
                  <a:gsLst>
                    <a:gs pos="0">
                      <a:prstClr val="black">
                        <a:lumMod val="75000"/>
                        <a:lumOff val="25000"/>
                      </a:prstClr>
                    </a:gs>
                    <a:gs pos="100000">
                      <a:prstClr val="black">
                        <a:lumMod val="85000"/>
                        <a:lumOff val="15000"/>
                      </a:prstClr>
                    </a:gs>
                  </a:gsLst>
                  <a:lin ang="18900000" scaled="1"/>
                </a:gradFill>
                <a:latin typeface="微软雅黑" panose="020B0503020204020204" pitchFamily="34" charset="-122"/>
                <a:ea typeface="微软雅黑" panose="020B0503020204020204" pitchFamily="34" charset="-122"/>
              </a:rPr>
              <a:t>把更多教育投入用到加强乡村师资队伍建设上，不折不扣落实现行的补助、奖励和各类保障政策，对符合条件的非在编教师要加快入编、</a:t>
            </a:r>
            <a:r>
              <a:rPr lang="zh-CN" altLang="en-US" sz="2600" dirty="0" smtClean="0">
                <a:gradFill>
                  <a:gsLst>
                    <a:gs pos="0">
                      <a:prstClr val="black">
                        <a:lumMod val="75000"/>
                        <a:lumOff val="25000"/>
                      </a:prstClr>
                    </a:gs>
                    <a:gs pos="100000">
                      <a:prstClr val="black">
                        <a:lumMod val="85000"/>
                        <a:lumOff val="15000"/>
                      </a:prstClr>
                    </a:gs>
                  </a:gsLst>
                  <a:lin ang="18900000" scaled="1"/>
                </a:gradFill>
                <a:latin typeface="微软雅黑" panose="020B0503020204020204" pitchFamily="34" charset="-122"/>
                <a:ea typeface="微软雅黑" panose="020B0503020204020204" pitchFamily="34" charset="-122"/>
              </a:rPr>
              <a:t>同工同酬；</a:t>
            </a:r>
            <a:endParaRPr lang="zh-CN" altLang="en-US" sz="2600" dirty="0">
              <a:gradFill>
                <a:gsLst>
                  <a:gs pos="0">
                    <a:prstClr val="black">
                      <a:lumMod val="75000"/>
                      <a:lumOff val="25000"/>
                    </a:prstClr>
                  </a:gs>
                  <a:gs pos="100000">
                    <a:prstClr val="black">
                      <a:lumMod val="85000"/>
                      <a:lumOff val="15000"/>
                    </a:prstClr>
                  </a:gs>
                </a:gsLst>
                <a:lin ang="18900000" scaled="1"/>
              </a:gradFill>
              <a:latin typeface="微软雅黑" panose="020B0503020204020204" pitchFamily="34" charset="-122"/>
              <a:ea typeface="微软雅黑" panose="020B0503020204020204" pitchFamily="34" charset="-122"/>
            </a:endParaRPr>
          </a:p>
        </p:txBody>
      </p:sp>
      <p:sp>
        <p:nvSpPr>
          <p:cNvPr id="44" name="矩形 43"/>
          <p:cNvSpPr/>
          <p:nvPr/>
        </p:nvSpPr>
        <p:spPr>
          <a:xfrm>
            <a:off x="9490534" y="2970969"/>
            <a:ext cx="2154865" cy="1322001"/>
          </a:xfrm>
          <a:prstGeom prst="rect">
            <a:avLst/>
          </a:prstGeom>
          <a:gradFill>
            <a:gsLst>
              <a:gs pos="0">
                <a:srgbClr val="FF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smtClean="0">
                <a:solidFill>
                  <a:prstClr val="white"/>
                </a:solidFill>
                <a:latin typeface="微软雅黑" panose="020B0503020204020204" pitchFamily="34" charset="-122"/>
                <a:ea typeface="微软雅黑" panose="020B0503020204020204" pitchFamily="34" charset="-122"/>
              </a:rPr>
              <a:t>五要</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45" name="矩形 44"/>
          <p:cNvSpPr/>
          <p:nvPr/>
        </p:nvSpPr>
        <p:spPr>
          <a:xfrm>
            <a:off x="798110" y="2970969"/>
            <a:ext cx="8642848" cy="1322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4300">
              <a:solidFill>
                <a:prstClr val="white"/>
              </a:solidFill>
            </a:endParaRPr>
          </a:p>
        </p:txBody>
      </p:sp>
      <p:sp>
        <p:nvSpPr>
          <p:cNvPr id="46" name="Rectangle 43"/>
          <p:cNvSpPr/>
          <p:nvPr/>
        </p:nvSpPr>
        <p:spPr>
          <a:xfrm>
            <a:off x="1011030" y="3074546"/>
            <a:ext cx="8217009" cy="1073418"/>
          </a:xfrm>
          <a:prstGeom prst="rect">
            <a:avLst/>
          </a:prstGeom>
        </p:spPr>
        <p:txBody>
          <a:bodyPr wrap="square" lIns="0" tIns="0" rIns="0" bIns="0" anchor="ctr" anchorCtr="0">
            <a:noAutofit/>
          </a:bodyPr>
          <a:lstStyle/>
          <a:p>
            <a:pPr algn="just">
              <a:defRPr/>
            </a:pPr>
            <a:r>
              <a:rPr lang="zh-CN" altLang="en-US" sz="2600" dirty="0">
                <a:gradFill>
                  <a:gsLst>
                    <a:gs pos="0">
                      <a:prstClr val="black">
                        <a:lumMod val="75000"/>
                        <a:lumOff val="25000"/>
                      </a:prstClr>
                    </a:gs>
                    <a:gs pos="100000">
                      <a:prstClr val="black">
                        <a:lumMod val="85000"/>
                        <a:lumOff val="15000"/>
                      </a:prstClr>
                    </a:gs>
                  </a:gsLst>
                  <a:lin ang="18900000" scaled="1"/>
                </a:gradFill>
                <a:latin typeface="微软雅黑" panose="020B0503020204020204" pitchFamily="34" charset="-122"/>
                <a:ea typeface="微软雅黑" panose="020B0503020204020204" pitchFamily="34" charset="-122"/>
              </a:rPr>
              <a:t>前瞻规划布局城镇学校建设，增强容纳能力，加快实现随迁子女入学待遇同城化。</a:t>
            </a:r>
          </a:p>
        </p:txBody>
      </p:sp>
      <p:sp>
        <p:nvSpPr>
          <p:cNvPr id="12" name="矩形 11"/>
          <p:cNvSpPr/>
          <p:nvPr/>
        </p:nvSpPr>
        <p:spPr>
          <a:xfrm>
            <a:off x="828591" y="4652052"/>
            <a:ext cx="2154865" cy="1231024"/>
          </a:xfrm>
          <a:prstGeom prst="rect">
            <a:avLst/>
          </a:prstGeom>
          <a:gradFill>
            <a:gsLst>
              <a:gs pos="0">
                <a:srgbClr val="FF0000"/>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smtClean="0">
                <a:solidFill>
                  <a:prstClr val="white"/>
                </a:solidFill>
                <a:latin typeface="微软雅黑" panose="020B0503020204020204" pitchFamily="34" charset="-122"/>
                <a:ea typeface="微软雅黑" panose="020B0503020204020204" pitchFamily="34" charset="-122"/>
              </a:rPr>
              <a:t>六要</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13" name="矩形 12"/>
          <p:cNvSpPr/>
          <p:nvPr/>
        </p:nvSpPr>
        <p:spPr>
          <a:xfrm>
            <a:off x="3033031" y="4652052"/>
            <a:ext cx="8642848" cy="1231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4300">
              <a:solidFill>
                <a:prstClr val="white"/>
              </a:solidFill>
            </a:endParaRPr>
          </a:p>
        </p:txBody>
      </p:sp>
      <p:sp>
        <p:nvSpPr>
          <p:cNvPr id="14" name="Rectangle 43"/>
          <p:cNvSpPr/>
          <p:nvPr/>
        </p:nvSpPr>
        <p:spPr>
          <a:xfrm>
            <a:off x="3245950" y="4724399"/>
            <a:ext cx="8217009" cy="1033935"/>
          </a:xfrm>
          <a:prstGeom prst="rect">
            <a:avLst/>
          </a:prstGeom>
        </p:spPr>
        <p:txBody>
          <a:bodyPr wrap="square" lIns="0" tIns="0" rIns="0" bIns="0" anchor="ctr" anchorCtr="0">
            <a:noAutofit/>
          </a:bodyPr>
          <a:lstStyle/>
          <a:p>
            <a:pPr>
              <a:defRPr/>
            </a:pPr>
            <a:r>
              <a:rPr lang="zh-CN" altLang="en-US" sz="2600" dirty="0">
                <a:gradFill>
                  <a:gsLst>
                    <a:gs pos="0">
                      <a:prstClr val="black">
                        <a:lumMod val="75000"/>
                        <a:lumOff val="25000"/>
                      </a:prstClr>
                    </a:gs>
                    <a:gs pos="100000">
                      <a:prstClr val="black">
                        <a:lumMod val="85000"/>
                        <a:lumOff val="15000"/>
                      </a:prstClr>
                    </a:gs>
                  </a:gsLst>
                  <a:lin ang="18900000" scaled="1"/>
                </a:gradFill>
                <a:latin typeface="微软雅黑" panose="020B0503020204020204" pitchFamily="34" charset="-122"/>
                <a:ea typeface="微软雅黑" panose="020B0503020204020204" pitchFamily="34" charset="-122"/>
              </a:rPr>
              <a:t>重视发展学前教育、高中阶段教育和民族教育、特殊教育、继续教育等各类教育。</a:t>
            </a:r>
          </a:p>
        </p:txBody>
      </p:sp>
    </p:spTree>
    <p:extLst>
      <p:ext uri="{BB962C8B-B14F-4D97-AF65-F5344CB8AC3E}">
        <p14:creationId xmlns="" xmlns:p14="http://schemas.microsoft.com/office/powerpoint/2010/main" val="2666820194"/>
      </p:ext>
    </p:extLst>
  </p:cSld>
  <p:clrMapOvr>
    <a:masterClrMapping/>
  </p:clrMapOvr>
  <mc:AlternateContent xmlns:mc="http://schemas.openxmlformats.org/markup-compatibility/2006">
    <mc:Choice xmlns=""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360"/>
                                          </p:val>
                                        </p:tav>
                                        <p:tav tm="100000">
                                          <p:val>
                                            <p:fltVal val="0"/>
                                          </p:val>
                                        </p:tav>
                                      </p:tavLst>
                                    </p:anim>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1500"/>
                                        <p:tgtEl>
                                          <p:spTgt spid="43"/>
                                        </p:tgtEl>
                                      </p:cBhvr>
                                    </p:animEffect>
                                  </p:childTnLst>
                                </p:cTn>
                              </p:par>
                            </p:childTnLst>
                          </p:cTn>
                        </p:par>
                        <p:par>
                          <p:cTn id="19" fill="hold">
                            <p:stCondLst>
                              <p:cond delay="2500"/>
                            </p:stCondLst>
                            <p:childTnLst>
                              <p:par>
                                <p:cTn id="20" presetID="49" presetClass="entr" presetSubtype="0" decel="10000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 calcmode="lin" valueType="num">
                                      <p:cBhvr>
                                        <p:cTn id="24" dur="500" fill="hold"/>
                                        <p:tgtEl>
                                          <p:spTgt spid="44"/>
                                        </p:tgtEl>
                                        <p:attrNameLst>
                                          <p:attrName>style.rotation</p:attrName>
                                        </p:attrNameLst>
                                      </p:cBhvr>
                                      <p:tavLst>
                                        <p:tav tm="0">
                                          <p:val>
                                            <p:fltVal val="360"/>
                                          </p:val>
                                        </p:tav>
                                        <p:tav tm="100000">
                                          <p:val>
                                            <p:fltVal val="0"/>
                                          </p:val>
                                        </p:tav>
                                      </p:tavLst>
                                    </p:anim>
                                    <p:animEffect transition="in" filter="fade">
                                      <p:cBhvr>
                                        <p:cTn id="25" dur="500"/>
                                        <p:tgtEl>
                                          <p:spTgt spid="44"/>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1500"/>
                                        <p:tgtEl>
                                          <p:spTgt spid="46"/>
                                        </p:tgtEl>
                                      </p:cBhvr>
                                    </p:animEffect>
                                  </p:childTnLst>
                                </p:cTn>
                              </p:par>
                            </p:childTnLst>
                          </p:cTn>
                        </p:par>
                        <p:par>
                          <p:cTn id="34" fill="hold">
                            <p:stCondLst>
                              <p:cond delay="5000"/>
                            </p:stCondLst>
                            <p:childTnLst>
                              <p:par>
                                <p:cTn id="35" presetID="49" presetClass="entr" presetSubtype="0" decel="10000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60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5" grpId="0" animBg="1"/>
      <p:bldP spid="46" grpId="0"/>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0" y="4145602"/>
            <a:ext cx="12192000" cy="102841"/>
          </a:xfrm>
          <a:prstGeom prst="rect">
            <a:avLst/>
          </a:prstGeom>
          <a:gradFill>
            <a:gsLst>
              <a:gs pos="0">
                <a:srgbClr val="E30613"/>
              </a:gs>
              <a:gs pos="100000">
                <a:srgbClr val="8104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MH_Other_4"/>
          <p:cNvSpPr/>
          <p:nvPr>
            <p:custDataLst>
              <p:tags r:id="rId1"/>
            </p:custDataLst>
          </p:nvPr>
        </p:nvSpPr>
        <p:spPr>
          <a:xfrm>
            <a:off x="3129585" y="6232632"/>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2" name="MH_Other_4"/>
          <p:cNvSpPr/>
          <p:nvPr>
            <p:custDataLst>
              <p:tags r:id="rId2"/>
            </p:custDataLst>
          </p:nvPr>
        </p:nvSpPr>
        <p:spPr>
          <a:xfrm>
            <a:off x="2540981" y="6117045"/>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3" name="MH_Other_4"/>
          <p:cNvSpPr/>
          <p:nvPr>
            <p:custDataLst>
              <p:tags r:id="rId3"/>
            </p:custDataLst>
          </p:nvPr>
        </p:nvSpPr>
        <p:spPr>
          <a:xfrm>
            <a:off x="772447" y="6009356"/>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4" name="MH_Other_4"/>
          <p:cNvSpPr/>
          <p:nvPr>
            <p:custDataLst>
              <p:tags r:id="rId4"/>
            </p:custDataLst>
          </p:nvPr>
        </p:nvSpPr>
        <p:spPr>
          <a:xfrm>
            <a:off x="3480096" y="5985426"/>
            <a:ext cx="382894" cy="382894"/>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5" name="MH_Other_4"/>
          <p:cNvSpPr/>
          <p:nvPr>
            <p:custDataLst>
              <p:tags r:id="rId5"/>
            </p:custDataLst>
          </p:nvPr>
        </p:nvSpPr>
        <p:spPr>
          <a:xfrm>
            <a:off x="4072772" y="6182660"/>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6" name="MH_Other_4"/>
          <p:cNvSpPr/>
          <p:nvPr>
            <p:custDataLst>
              <p:tags r:id="rId6"/>
            </p:custDataLst>
          </p:nvPr>
        </p:nvSpPr>
        <p:spPr>
          <a:xfrm>
            <a:off x="2276360" y="6257751"/>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0" name="MH_Other_4"/>
          <p:cNvSpPr/>
          <p:nvPr>
            <p:custDataLst>
              <p:tags r:id="rId7"/>
            </p:custDataLst>
          </p:nvPr>
        </p:nvSpPr>
        <p:spPr>
          <a:xfrm>
            <a:off x="1957932" y="6313885"/>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1" name="MH_Other_4"/>
          <p:cNvSpPr/>
          <p:nvPr>
            <p:custDataLst>
              <p:tags r:id="rId8"/>
            </p:custDataLst>
          </p:nvPr>
        </p:nvSpPr>
        <p:spPr>
          <a:xfrm>
            <a:off x="1229153" y="5883524"/>
            <a:ext cx="335032" cy="335032"/>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2" name="MH_Other_4"/>
          <p:cNvSpPr/>
          <p:nvPr>
            <p:custDataLst>
              <p:tags r:id="rId9"/>
            </p:custDataLst>
          </p:nvPr>
        </p:nvSpPr>
        <p:spPr>
          <a:xfrm>
            <a:off x="1754225" y="5883524"/>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3" name="MH_Other_4"/>
          <p:cNvSpPr/>
          <p:nvPr>
            <p:custDataLst>
              <p:tags r:id="rId10"/>
            </p:custDataLst>
          </p:nvPr>
        </p:nvSpPr>
        <p:spPr>
          <a:xfrm>
            <a:off x="2938139" y="5793979"/>
            <a:ext cx="382894" cy="382894"/>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4" name="MH_Other_4"/>
          <p:cNvSpPr/>
          <p:nvPr>
            <p:custDataLst>
              <p:tags r:id="rId11"/>
            </p:custDataLst>
          </p:nvPr>
        </p:nvSpPr>
        <p:spPr>
          <a:xfrm>
            <a:off x="1490176" y="6211660"/>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grpSp>
        <p:nvGrpSpPr>
          <p:cNvPr id="105" name="组合 104"/>
          <p:cNvGrpSpPr/>
          <p:nvPr/>
        </p:nvGrpSpPr>
        <p:grpSpPr>
          <a:xfrm>
            <a:off x="5870573" y="2875130"/>
            <a:ext cx="5142000" cy="1208703"/>
            <a:chOff x="3938954" y="5209062"/>
            <a:chExt cx="4346917" cy="1021807"/>
          </a:xfrm>
        </p:grpSpPr>
        <p:grpSp>
          <p:nvGrpSpPr>
            <p:cNvPr id="106" name="组合 105"/>
            <p:cNvGrpSpPr/>
            <p:nvPr/>
          </p:nvGrpSpPr>
          <p:grpSpPr>
            <a:xfrm>
              <a:off x="3938954" y="5209062"/>
              <a:ext cx="4346917" cy="1021807"/>
              <a:chOff x="322748" y="3665374"/>
              <a:chExt cx="5680529" cy="1027864"/>
            </a:xfrm>
          </p:grpSpPr>
          <p:sp>
            <p:nvSpPr>
              <p:cNvPr id="108" name="圆角矩形 107"/>
              <p:cNvSpPr/>
              <p:nvPr/>
            </p:nvSpPr>
            <p:spPr>
              <a:xfrm>
                <a:off x="322748" y="3665374"/>
                <a:ext cx="5680529" cy="1027864"/>
              </a:xfrm>
              <a:prstGeom prst="roundRect">
                <a:avLst>
                  <a:gd name="adj" fmla="val 50000"/>
                </a:avLst>
              </a:prstGeom>
              <a:gradFill>
                <a:gsLst>
                  <a:gs pos="0">
                    <a:schemeClr val="bg1"/>
                  </a:gs>
                  <a:gs pos="100000">
                    <a:srgbClr val="D1D1D1"/>
                  </a:gs>
                </a:gsLst>
                <a:lin ang="54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圆角矩形 108"/>
              <p:cNvSpPr/>
              <p:nvPr/>
            </p:nvSpPr>
            <p:spPr>
              <a:xfrm>
                <a:off x="516699" y="3785998"/>
                <a:ext cx="5277329" cy="784227"/>
              </a:xfrm>
              <a:prstGeom prst="roundRect">
                <a:avLst>
                  <a:gd name="adj" fmla="val 50000"/>
                </a:avLst>
              </a:prstGeom>
              <a:gradFill>
                <a:gsLst>
                  <a:gs pos="0">
                    <a:schemeClr val="bg1"/>
                  </a:gs>
                  <a:gs pos="100000">
                    <a:srgbClr val="D1D1D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文本框 106"/>
            <p:cNvSpPr txBox="1"/>
            <p:nvPr/>
          </p:nvSpPr>
          <p:spPr>
            <a:xfrm>
              <a:off x="4858096" y="5273674"/>
              <a:ext cx="2508632" cy="780560"/>
            </a:xfrm>
            <a:prstGeom prst="rect">
              <a:avLst/>
            </a:prstGeom>
            <a:noFill/>
          </p:spPr>
          <p:txBody>
            <a:bodyPr wrap="none" rtlCol="0">
              <a:spAutoFit/>
            </a:bodyPr>
            <a:lstStyle/>
            <a:p>
              <a:r>
                <a:rPr lang="zh-CN" altLang="en-US" sz="5400" b="1" dirty="0" smtClean="0">
                  <a:gradFill>
                    <a:gsLst>
                      <a:gs pos="0">
                        <a:srgbClr val="E30613"/>
                      </a:gs>
                      <a:gs pos="100000">
                        <a:srgbClr val="81040B"/>
                      </a:gs>
                    </a:gsLst>
                    <a:lin ang="5400000" scaled="1"/>
                  </a:gradFill>
                  <a:latin typeface="幼圆" panose="02010509060101010101" pitchFamily="49" charset="-122"/>
                  <a:ea typeface="幼圆" panose="02010509060101010101" pitchFamily="49" charset="-122"/>
                </a:rPr>
                <a:t>讲话意义</a:t>
              </a:r>
              <a:endParaRPr lang="zh-CN" altLang="en-US" sz="5400" b="1" dirty="0">
                <a:gradFill>
                  <a:gsLst>
                    <a:gs pos="0">
                      <a:srgbClr val="E30613"/>
                    </a:gs>
                    <a:gs pos="100000">
                      <a:srgbClr val="81040B"/>
                    </a:gs>
                  </a:gsLst>
                  <a:lin ang="5400000" scaled="1"/>
                </a:gradFill>
                <a:latin typeface="幼圆" panose="02010509060101010101" pitchFamily="49" charset="-122"/>
                <a:ea typeface="幼圆" panose="02010509060101010101" pitchFamily="49" charset="-122"/>
              </a:endParaRPr>
            </a:p>
          </p:txBody>
        </p:sp>
      </p:grpSp>
      <p:grpSp>
        <p:nvGrpSpPr>
          <p:cNvPr id="110" name="组合 109"/>
          <p:cNvGrpSpPr/>
          <p:nvPr/>
        </p:nvGrpSpPr>
        <p:grpSpPr>
          <a:xfrm>
            <a:off x="1433174" y="2055620"/>
            <a:ext cx="2894787" cy="2894787"/>
            <a:chOff x="4833150" y="1266579"/>
            <a:chExt cx="2526552" cy="2526552"/>
          </a:xfrm>
        </p:grpSpPr>
        <p:grpSp>
          <p:nvGrpSpPr>
            <p:cNvPr id="111" name="组合 110"/>
            <p:cNvGrpSpPr/>
            <p:nvPr/>
          </p:nvGrpSpPr>
          <p:grpSpPr>
            <a:xfrm>
              <a:off x="4833150" y="1266579"/>
              <a:ext cx="2526552" cy="2526552"/>
              <a:chOff x="6585478" y="1661232"/>
              <a:chExt cx="928740" cy="928740"/>
            </a:xfrm>
          </p:grpSpPr>
          <p:sp>
            <p:nvSpPr>
              <p:cNvPr id="113" name="椭圆 112"/>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4" name="圆角矩形 113"/>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5" name="椭圆 114"/>
              <p:cNvSpPr>
                <a:spLocks noChangeAspect="1"/>
              </p:cNvSpPr>
              <p:nvPr/>
            </p:nvSpPr>
            <p:spPr>
              <a:xfrm>
                <a:off x="6740229" y="1819936"/>
                <a:ext cx="619237" cy="619237"/>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 name="文本框 47"/>
            <p:cNvSpPr/>
            <p:nvPr/>
          </p:nvSpPr>
          <p:spPr>
            <a:xfrm>
              <a:off x="5503019" y="1972958"/>
              <a:ext cx="1280448" cy="1262540"/>
            </a:xfrm>
            <a:prstGeom prst="rect">
              <a:avLst/>
            </a:prstGeom>
            <a:noFill/>
            <a:ln w="9525">
              <a:noFill/>
            </a:ln>
          </p:spPr>
          <p:txBody>
            <a:bodyPr wrap="none">
              <a:spAutoFit/>
            </a:bodyP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pPr lvl="0">
                <a:lnSpc>
                  <a:spcPct val="100000"/>
                </a:lnSpc>
              </a:pPr>
              <a:r>
                <a:rPr lang="en-US" altLang="x-none" sz="8800" dirty="0" smtClean="0">
                  <a:solidFill>
                    <a:schemeClr val="bg1"/>
                  </a:solidFill>
                  <a:latin typeface="华文琥珀" pitchFamily="2" charset="-122"/>
                  <a:ea typeface="华文琥珀" pitchFamily="2" charset="-122"/>
                  <a:sym typeface="Impact" panose="020B0806030902050204" pitchFamily="2" charset="0"/>
                </a:rPr>
                <a:t>01</a:t>
              </a:r>
              <a:endParaRPr lang="zh-CN" altLang="en-US" sz="8800" dirty="0">
                <a:solidFill>
                  <a:schemeClr val="bg1"/>
                </a:solidFill>
                <a:latin typeface="华文琥珀" pitchFamily="2" charset="-122"/>
                <a:ea typeface="华文琥珀" pitchFamily="2" charset="-122"/>
                <a:sym typeface="Impact" panose="020B0806030902050204" pitchFamily="2" charset="0"/>
              </a:endParaRPr>
            </a:p>
          </p:txBody>
        </p:sp>
      </p:grpSp>
    </p:spTree>
    <p:extLst>
      <p:ext uri="{BB962C8B-B14F-4D97-AF65-F5344CB8AC3E}">
        <p14:creationId xmlns="" xmlns:p14="http://schemas.microsoft.com/office/powerpoint/2010/main" val="3879067609"/>
      </p:ext>
    </p:extLst>
  </p:cSld>
  <p:clrMapOvr>
    <a:masterClrMapping/>
  </p:clrMapOvr>
  <mc:AlternateContent xmlns:mc="http://schemas.openxmlformats.org/markup-compatibility/2006">
    <mc:Choice xmlns="" xmlns:p14="http://schemas.microsoft.com/office/powerpoint/2010/main" Requires="p14">
      <p:transition spd="slow" p14:dur="2500" advTm="2000">
        <p:checker/>
      </p:transition>
    </mc:Choice>
    <mc:Fallback>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750" fill="hold"/>
                                        <p:tgtEl>
                                          <p:spTgt spid="110"/>
                                        </p:tgtEl>
                                        <p:attrNameLst>
                                          <p:attrName>ppt_w</p:attrName>
                                        </p:attrNameLst>
                                      </p:cBhvr>
                                      <p:tavLst>
                                        <p:tav tm="0">
                                          <p:val>
                                            <p:strVal val="4*#ppt_w"/>
                                          </p:val>
                                        </p:tav>
                                        <p:tav tm="100000">
                                          <p:val>
                                            <p:strVal val="#ppt_w"/>
                                          </p:val>
                                        </p:tav>
                                      </p:tavLst>
                                    </p:anim>
                                    <p:anim calcmode="lin" valueType="num">
                                      <p:cBhvr>
                                        <p:cTn id="12" dur="750" fill="hold"/>
                                        <p:tgtEl>
                                          <p:spTgt spid="110"/>
                                        </p:tgtEl>
                                        <p:attrNameLst>
                                          <p:attrName>ppt_h</p:attrName>
                                        </p:attrNameLst>
                                      </p:cBhvr>
                                      <p:tavLst>
                                        <p:tav tm="0">
                                          <p:val>
                                            <p:strVal val="4*#ppt_h"/>
                                          </p:val>
                                        </p:tav>
                                        <p:tav tm="100000">
                                          <p:val>
                                            <p:strVal val="#ppt_h"/>
                                          </p:val>
                                        </p:tav>
                                      </p:tavLst>
                                    </p:anim>
                                  </p:childTnLst>
                                </p:cTn>
                              </p:par>
                            </p:childTnLst>
                          </p:cTn>
                        </p:par>
                        <p:par>
                          <p:cTn id="13" fill="hold">
                            <p:stCondLst>
                              <p:cond delay="1250"/>
                            </p:stCondLst>
                            <p:childTnLst>
                              <p:par>
                                <p:cTn id="14" presetID="26" presetClass="emph" presetSubtype="0" fill="hold" nodeType="afterEffect">
                                  <p:stCondLst>
                                    <p:cond delay="0"/>
                                  </p:stCondLst>
                                  <p:childTnLst>
                                    <p:animEffect transition="out" filter="fade">
                                      <p:cBhvr>
                                        <p:cTn id="15" dur="500" tmFilter="0, 0; .2, .5; .8, .5; 1, 0"/>
                                        <p:tgtEl>
                                          <p:spTgt spid="110"/>
                                        </p:tgtEl>
                                      </p:cBhvr>
                                    </p:animEffect>
                                    <p:animScale>
                                      <p:cBhvr>
                                        <p:cTn id="16" dur="250" autoRev="1" fill="hold"/>
                                        <p:tgtEl>
                                          <p:spTgt spid="110"/>
                                        </p:tgtEl>
                                      </p:cBhvr>
                                      <p:by x="105000" y="105000"/>
                                    </p:animScale>
                                  </p:childTnLst>
                                </p:cTn>
                              </p:par>
                            </p:childTnLst>
                          </p:cTn>
                        </p:par>
                        <p:par>
                          <p:cTn id="17" fill="hold">
                            <p:stCondLst>
                              <p:cond delay="1750"/>
                            </p:stCondLst>
                            <p:childTnLst>
                              <p:par>
                                <p:cTn id="18" presetID="42"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1000"/>
                                        <p:tgtEl>
                                          <p:spTgt spid="104"/>
                                        </p:tgtEl>
                                      </p:cBhvr>
                                    </p:animEffect>
                                    <p:anim calcmode="lin" valueType="num">
                                      <p:cBhvr>
                                        <p:cTn id="26" dur="1000" fill="hold"/>
                                        <p:tgtEl>
                                          <p:spTgt spid="104"/>
                                        </p:tgtEl>
                                        <p:attrNameLst>
                                          <p:attrName>ppt_x</p:attrName>
                                        </p:attrNameLst>
                                      </p:cBhvr>
                                      <p:tavLst>
                                        <p:tav tm="0">
                                          <p:val>
                                            <p:strVal val="#ppt_x"/>
                                          </p:val>
                                        </p:tav>
                                        <p:tav tm="100000">
                                          <p:val>
                                            <p:strVal val="#ppt_x"/>
                                          </p:val>
                                        </p:tav>
                                      </p:tavLst>
                                    </p:anim>
                                    <p:anim calcmode="lin" valueType="num">
                                      <p:cBhvr>
                                        <p:cTn id="27" dur="1000" fill="hold"/>
                                        <p:tgtEl>
                                          <p:spTgt spid="10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2"/>
                                        </p:tgtEl>
                                        <p:attrNameLst>
                                          <p:attrName>style.visibility</p:attrName>
                                        </p:attrNameLst>
                                      </p:cBhvr>
                                      <p:to>
                                        <p:strVal val="visible"/>
                                      </p:to>
                                    </p:set>
                                    <p:animEffect transition="in" filter="fade">
                                      <p:cBhvr>
                                        <p:cTn id="30" dur="1000"/>
                                        <p:tgtEl>
                                          <p:spTgt spid="102"/>
                                        </p:tgtEl>
                                      </p:cBhvr>
                                    </p:animEffect>
                                    <p:anim calcmode="lin" valueType="num">
                                      <p:cBhvr>
                                        <p:cTn id="31" dur="1000" fill="hold"/>
                                        <p:tgtEl>
                                          <p:spTgt spid="102"/>
                                        </p:tgtEl>
                                        <p:attrNameLst>
                                          <p:attrName>ppt_x</p:attrName>
                                        </p:attrNameLst>
                                      </p:cBhvr>
                                      <p:tavLst>
                                        <p:tav tm="0">
                                          <p:val>
                                            <p:strVal val="#ppt_x"/>
                                          </p:val>
                                        </p:tav>
                                        <p:tav tm="100000">
                                          <p:val>
                                            <p:strVal val="#ppt_x"/>
                                          </p:val>
                                        </p:tav>
                                      </p:tavLst>
                                    </p:anim>
                                    <p:anim calcmode="lin" valueType="num">
                                      <p:cBhvr>
                                        <p:cTn id="32" dur="1000" fill="hold"/>
                                        <p:tgtEl>
                                          <p:spTgt spid="10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75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anim calcmode="lin" valueType="num">
                                      <p:cBhvr>
                                        <p:cTn id="36" dur="1000" fill="hold"/>
                                        <p:tgtEl>
                                          <p:spTgt spid="62"/>
                                        </p:tgtEl>
                                        <p:attrNameLst>
                                          <p:attrName>ppt_x</p:attrName>
                                        </p:attrNameLst>
                                      </p:cBhvr>
                                      <p:tavLst>
                                        <p:tav tm="0">
                                          <p:val>
                                            <p:strVal val="#ppt_x"/>
                                          </p:val>
                                        </p:tav>
                                        <p:tav tm="100000">
                                          <p:val>
                                            <p:strVal val="#ppt_x"/>
                                          </p:val>
                                        </p:tav>
                                      </p:tavLst>
                                    </p:anim>
                                    <p:anim calcmode="lin" valueType="num">
                                      <p:cBhvr>
                                        <p:cTn id="37" dur="1000" fill="hold"/>
                                        <p:tgtEl>
                                          <p:spTgt spid="6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25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fade">
                                      <p:cBhvr>
                                        <p:cTn id="51" dur="500"/>
                                        <p:tgtEl>
                                          <p:spTgt spid="101"/>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100"/>
                                        </p:tgtEl>
                                        <p:attrNameLst>
                                          <p:attrName>style.visibility</p:attrName>
                                        </p:attrNameLst>
                                      </p:cBhvr>
                                      <p:to>
                                        <p:strVal val="visible"/>
                                      </p:to>
                                    </p:set>
                                    <p:animEffect transition="in" filter="fade">
                                      <p:cBhvr>
                                        <p:cTn id="54" dur="500"/>
                                        <p:tgtEl>
                                          <p:spTgt spid="100"/>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grpId="0" nodeType="withEffect">
                                  <p:stCondLst>
                                    <p:cond delay="75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cTn>
                              </p:par>
                              <p:par>
                                <p:cTn id="61" presetID="10" presetClass="entr" presetSubtype="0" fill="hold" grpId="0" nodeType="withEffect">
                                  <p:stCondLst>
                                    <p:cond delay="100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5500"/>
                            </p:stCondLst>
                            <p:childTnLst>
                              <p:par>
                                <p:cTn id="65" presetID="25" presetClass="entr" presetSubtype="0" fill="hold" nodeType="after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p:cTn id="67" dur="500" decel="50000" fill="hold">
                                          <p:stCondLst>
                                            <p:cond delay="0"/>
                                          </p:stCondLst>
                                        </p:cTn>
                                        <p:tgtEl>
                                          <p:spTgt spid="10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05"/>
                                        </p:tgtEl>
                                        <p:attrNameLst>
                                          <p:attrName>ppt_w</p:attrName>
                                        </p:attrNameLst>
                                      </p:cBhvr>
                                      <p:tavLst>
                                        <p:tav tm="0">
                                          <p:val>
                                            <p:strVal val="#ppt_w*.05"/>
                                          </p:val>
                                        </p:tav>
                                        <p:tav tm="100000">
                                          <p:val>
                                            <p:strVal val="#ppt_w"/>
                                          </p:val>
                                        </p:tav>
                                      </p:tavLst>
                                    </p:anim>
                                    <p:anim calcmode="lin" valueType="num">
                                      <p:cBhvr>
                                        <p:cTn id="70" dur="1000" fill="hold"/>
                                        <p:tgtEl>
                                          <p:spTgt spid="10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0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0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0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P spid="62" grpId="0" animBg="1"/>
      <p:bldP spid="63" grpId="0" animBg="1"/>
      <p:bldP spid="64" grpId="0" animBg="1"/>
      <p:bldP spid="65" grpId="0" animBg="1"/>
      <p:bldP spid="66" grpId="0" animBg="1"/>
      <p:bldP spid="100" grpId="0" animBg="1"/>
      <p:bldP spid="101" grpId="0" animBg="1"/>
      <p:bldP spid="102" grpId="0" animBg="1"/>
      <p:bldP spid="103" grpId="0" animBg="1"/>
      <p:bldP spid="10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矩形 32">
            <a:extLst>
              <a:ext uri="{FF2B5EF4-FFF2-40B4-BE49-F238E27FC236}">
                <a16:creationId xmlns="" xmlns:a16="http://schemas.microsoft.com/office/drawing/2014/main" id="{01B8FBD3-8C7F-4278-A94B-FB828139D0FA}"/>
              </a:ext>
            </a:extLst>
          </p:cNvPr>
          <p:cNvSpPr/>
          <p:nvPr/>
        </p:nvSpPr>
        <p:spPr>
          <a:xfrm>
            <a:off x="4943" y="594051"/>
            <a:ext cx="7797937" cy="688765"/>
          </a:xfrm>
          <a:prstGeom prst="rect">
            <a:avLst/>
          </a:prstGeom>
          <a:gradFill flip="none" rotWithShape="1">
            <a:gsLst>
              <a:gs pos="0">
                <a:srgbClr val="C00000"/>
              </a:gs>
              <a:gs pos="30000">
                <a:srgbClr val="FF0000"/>
              </a:gs>
              <a:gs pos="68000">
                <a:srgbClr val="FADDD6"/>
              </a:gs>
              <a:gs pos="96000">
                <a:srgbClr val="FADED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 xmlns:a16="http://schemas.microsoft.com/office/drawing/2014/main" id="{62CDD64E-8E05-45F8-A97F-F4C88AF11DD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0355" y="519912"/>
            <a:ext cx="820161" cy="820161"/>
          </a:xfrm>
          <a:prstGeom prst="rect">
            <a:avLst/>
          </a:prstGeom>
        </p:spPr>
      </p:pic>
      <p:sp>
        <p:nvSpPr>
          <p:cNvPr id="35" name="矩形 34"/>
          <p:cNvSpPr/>
          <p:nvPr/>
        </p:nvSpPr>
        <p:spPr>
          <a:xfrm>
            <a:off x="942668" y="624532"/>
            <a:ext cx="3492868" cy="584775"/>
          </a:xfrm>
          <a:prstGeom prst="rect">
            <a:avLst/>
          </a:prstGeom>
        </p:spPr>
        <p:txBody>
          <a:bodyPr wrap="square">
            <a:spAutoFit/>
          </a:bodyPr>
          <a:lstStyle/>
          <a:p>
            <a:pPr algn="ctr">
              <a:defRPr/>
            </a:pPr>
            <a:r>
              <a:rPr lang="zh-CN" altLang="en-US" sz="3200" b="1" kern="0" dirty="0" smtClean="0">
                <a:solidFill>
                  <a:schemeClr val="bg1"/>
                </a:solidFill>
                <a:latin typeface="Arial"/>
                <a:ea typeface="微软雅黑"/>
              </a:rPr>
              <a:t>增强教育服务创新</a:t>
            </a:r>
            <a:endParaRPr lang="zh-CN" altLang="en-US" sz="3200" b="1" kern="0" dirty="0">
              <a:solidFill>
                <a:schemeClr val="bg1"/>
              </a:solidFill>
              <a:latin typeface="Arial"/>
              <a:ea typeface="微软雅黑"/>
            </a:endParaRPr>
          </a:p>
        </p:txBody>
      </p:sp>
      <p:sp>
        <p:nvSpPr>
          <p:cNvPr id="36" name="矩形 35"/>
          <p:cNvSpPr/>
          <p:nvPr/>
        </p:nvSpPr>
        <p:spPr>
          <a:xfrm>
            <a:off x="1084845" y="1427048"/>
            <a:ext cx="9304631" cy="461665"/>
          </a:xfrm>
          <a:prstGeom prst="rect">
            <a:avLst/>
          </a:prstGeom>
        </p:spPr>
        <p:txBody>
          <a:bodyPr wrap="square">
            <a:spAutoFit/>
          </a:bodyPr>
          <a:lstStyle/>
          <a:p>
            <a:pPr algn="just"/>
            <a:r>
              <a:rPr lang="zh-CN" altLang="en-US" sz="2400" dirty="0">
                <a:solidFill>
                  <a:srgbClr val="008000"/>
                </a:solidFill>
                <a:latin typeface="迷你简小标宋" pitchFamily="65" charset="-122"/>
                <a:ea typeface="迷你简小标宋" pitchFamily="65" charset="-122"/>
              </a:rPr>
              <a:t>增强教育服务创新发展能力，培养更多适应高质量发展的各类</a:t>
            </a:r>
            <a:r>
              <a:rPr lang="zh-CN" altLang="en-US" sz="2400" dirty="0" smtClean="0">
                <a:solidFill>
                  <a:srgbClr val="008000"/>
                </a:solidFill>
                <a:latin typeface="迷你简小标宋" pitchFamily="65" charset="-122"/>
                <a:ea typeface="迷你简小标宋" pitchFamily="65" charset="-122"/>
              </a:rPr>
              <a:t>人才。</a:t>
            </a:r>
            <a:endParaRPr lang="zh-CN" altLang="en-US" sz="2400" dirty="0">
              <a:solidFill>
                <a:srgbClr val="008000"/>
              </a:solidFill>
              <a:latin typeface="迷你简小标宋" pitchFamily="65" charset="-122"/>
              <a:ea typeface="迷你简小标宋" pitchFamily="65" charset="-122"/>
            </a:endParaRPr>
          </a:p>
        </p:txBody>
      </p:sp>
      <p:pic>
        <p:nvPicPr>
          <p:cNvPr id="37" name="图片 3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3837" y="2072640"/>
            <a:ext cx="10600219" cy="4236720"/>
          </a:xfrm>
          <a:prstGeom prst="rect">
            <a:avLst/>
          </a:prstGeom>
        </p:spPr>
      </p:pic>
      <p:grpSp>
        <p:nvGrpSpPr>
          <p:cNvPr id="39" name="组合 38"/>
          <p:cNvGrpSpPr/>
          <p:nvPr/>
        </p:nvGrpSpPr>
        <p:grpSpPr>
          <a:xfrm>
            <a:off x="1513012" y="2359687"/>
            <a:ext cx="1752941" cy="1752941"/>
            <a:chOff x="3044371" y="1807933"/>
            <a:chExt cx="2299609" cy="2299609"/>
          </a:xfrm>
        </p:grpSpPr>
        <p:sp>
          <p:nvSpPr>
            <p:cNvPr id="40" name="椭圆 39"/>
            <p:cNvSpPr/>
            <p:nvPr/>
          </p:nvSpPr>
          <p:spPr>
            <a:xfrm>
              <a:off x="3228975" y="1992537"/>
              <a:ext cx="1930400" cy="1930400"/>
            </a:xfrm>
            <a:prstGeom prst="ellipse">
              <a:avLst/>
            </a:prstGeom>
            <a:gradFill>
              <a:gsLst>
                <a:gs pos="26000">
                  <a:srgbClr val="E61E18"/>
                </a:gs>
                <a:gs pos="100000">
                  <a:srgbClr val="9A1E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zh-CN" altLang="en-US" sz="2700" b="1" dirty="0" smtClean="0">
                  <a:solidFill>
                    <a:prstClr val="white"/>
                  </a:solidFill>
                  <a:latin typeface="微软雅黑" panose="020B0503020204020204" pitchFamily="34" charset="-122"/>
                  <a:ea typeface="微软雅黑" panose="020B0503020204020204" pitchFamily="34" charset="-122"/>
                </a:rPr>
                <a:t>一</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41" name="椭圆 40"/>
            <p:cNvSpPr/>
            <p:nvPr/>
          </p:nvSpPr>
          <p:spPr>
            <a:xfrm>
              <a:off x="3044371" y="1807933"/>
              <a:ext cx="2299609" cy="2299609"/>
            </a:xfrm>
            <a:prstGeom prst="ellipse">
              <a:avLst/>
            </a:prstGeom>
            <a:noFill/>
            <a:ln w="19050">
              <a:solidFill>
                <a:srgbClr val="AD1E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600">
                <a:solidFill>
                  <a:prstClr val="white"/>
                </a:solidFill>
              </a:endParaRPr>
            </a:p>
          </p:txBody>
        </p:sp>
      </p:grpSp>
      <p:grpSp>
        <p:nvGrpSpPr>
          <p:cNvPr id="42" name="组合 41"/>
          <p:cNvGrpSpPr/>
          <p:nvPr/>
        </p:nvGrpSpPr>
        <p:grpSpPr>
          <a:xfrm>
            <a:off x="3984220" y="2359687"/>
            <a:ext cx="1752941" cy="1752941"/>
            <a:chOff x="3044371" y="1807933"/>
            <a:chExt cx="2299609" cy="2299609"/>
          </a:xfrm>
        </p:grpSpPr>
        <p:sp>
          <p:nvSpPr>
            <p:cNvPr id="43" name="椭圆 42"/>
            <p:cNvSpPr/>
            <p:nvPr/>
          </p:nvSpPr>
          <p:spPr>
            <a:xfrm>
              <a:off x="3228975" y="1992537"/>
              <a:ext cx="1930400" cy="1930400"/>
            </a:xfrm>
            <a:prstGeom prst="ellipse">
              <a:avLst/>
            </a:prstGeom>
            <a:gradFill>
              <a:gsLst>
                <a:gs pos="26000">
                  <a:srgbClr val="E61E18"/>
                </a:gs>
                <a:gs pos="100000">
                  <a:srgbClr val="9A1E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zh-CN" altLang="en-US" sz="2700" b="1" dirty="0" smtClean="0">
                  <a:solidFill>
                    <a:prstClr val="white"/>
                  </a:solidFill>
                  <a:latin typeface="微软雅黑" panose="020B0503020204020204" pitchFamily="34" charset="-122"/>
                  <a:ea typeface="微软雅黑" panose="020B0503020204020204" pitchFamily="34" charset="-122"/>
                </a:rPr>
                <a:t>二</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50" name="椭圆 49"/>
            <p:cNvSpPr/>
            <p:nvPr/>
          </p:nvSpPr>
          <p:spPr>
            <a:xfrm>
              <a:off x="3044371" y="1807933"/>
              <a:ext cx="2299609" cy="2299609"/>
            </a:xfrm>
            <a:prstGeom prst="ellipse">
              <a:avLst/>
            </a:prstGeom>
            <a:noFill/>
            <a:ln w="19050">
              <a:solidFill>
                <a:srgbClr val="AD1E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600">
                <a:solidFill>
                  <a:prstClr val="white"/>
                </a:solidFill>
              </a:endParaRPr>
            </a:p>
          </p:txBody>
        </p:sp>
      </p:grpSp>
      <p:grpSp>
        <p:nvGrpSpPr>
          <p:cNvPr id="51" name="组合 50"/>
          <p:cNvGrpSpPr/>
          <p:nvPr/>
        </p:nvGrpSpPr>
        <p:grpSpPr>
          <a:xfrm>
            <a:off x="6455428" y="2359687"/>
            <a:ext cx="1752941" cy="1752941"/>
            <a:chOff x="3044371" y="1807933"/>
            <a:chExt cx="2299609" cy="2299609"/>
          </a:xfrm>
        </p:grpSpPr>
        <p:sp>
          <p:nvSpPr>
            <p:cNvPr id="52" name="椭圆 51"/>
            <p:cNvSpPr/>
            <p:nvPr/>
          </p:nvSpPr>
          <p:spPr>
            <a:xfrm>
              <a:off x="3228975" y="1992537"/>
              <a:ext cx="1930400" cy="1930400"/>
            </a:xfrm>
            <a:prstGeom prst="ellipse">
              <a:avLst/>
            </a:prstGeom>
            <a:gradFill>
              <a:gsLst>
                <a:gs pos="26000">
                  <a:srgbClr val="E61E18"/>
                </a:gs>
                <a:gs pos="100000">
                  <a:srgbClr val="9A1E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zh-CN" altLang="en-US" sz="2700" b="1" dirty="0" smtClean="0">
                  <a:solidFill>
                    <a:prstClr val="white"/>
                  </a:solidFill>
                  <a:latin typeface="微软雅黑" panose="020B0503020204020204" pitchFamily="34" charset="-122"/>
                  <a:ea typeface="微软雅黑" panose="020B0503020204020204" pitchFamily="34" charset="-122"/>
                </a:rPr>
                <a:t>三</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53" name="椭圆 52"/>
            <p:cNvSpPr/>
            <p:nvPr/>
          </p:nvSpPr>
          <p:spPr>
            <a:xfrm>
              <a:off x="3044371" y="1807933"/>
              <a:ext cx="2299609" cy="2299609"/>
            </a:xfrm>
            <a:prstGeom prst="ellipse">
              <a:avLst/>
            </a:prstGeom>
            <a:noFill/>
            <a:ln w="19050">
              <a:solidFill>
                <a:srgbClr val="AD1E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600">
                <a:solidFill>
                  <a:prstClr val="white"/>
                </a:solidFill>
              </a:endParaRPr>
            </a:p>
          </p:txBody>
        </p:sp>
      </p:grpSp>
      <p:grpSp>
        <p:nvGrpSpPr>
          <p:cNvPr id="54" name="组合 53"/>
          <p:cNvGrpSpPr/>
          <p:nvPr/>
        </p:nvGrpSpPr>
        <p:grpSpPr>
          <a:xfrm>
            <a:off x="8926635" y="2359687"/>
            <a:ext cx="1752941" cy="1752941"/>
            <a:chOff x="3044371" y="1807933"/>
            <a:chExt cx="2299609" cy="2299609"/>
          </a:xfrm>
        </p:grpSpPr>
        <p:sp>
          <p:nvSpPr>
            <p:cNvPr id="55" name="椭圆 54"/>
            <p:cNvSpPr/>
            <p:nvPr/>
          </p:nvSpPr>
          <p:spPr>
            <a:xfrm>
              <a:off x="3228975" y="1992537"/>
              <a:ext cx="1930400" cy="1930400"/>
            </a:xfrm>
            <a:prstGeom prst="ellipse">
              <a:avLst/>
            </a:prstGeom>
            <a:gradFill>
              <a:gsLst>
                <a:gs pos="26000">
                  <a:srgbClr val="E61E18"/>
                </a:gs>
                <a:gs pos="100000">
                  <a:srgbClr val="9A1E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zh-CN" altLang="en-US" sz="2700" b="1" dirty="0" smtClean="0">
                  <a:solidFill>
                    <a:prstClr val="white"/>
                  </a:solidFill>
                  <a:latin typeface="微软雅黑" panose="020B0503020204020204" pitchFamily="34" charset="-122"/>
                  <a:ea typeface="微软雅黑" panose="020B0503020204020204" pitchFamily="34" charset="-122"/>
                </a:rPr>
                <a:t>四</a:t>
              </a:r>
              <a:endParaRPr lang="zh-CN" altLang="en-US" sz="2700" b="1" dirty="0">
                <a:solidFill>
                  <a:prstClr val="white"/>
                </a:solidFill>
                <a:latin typeface="微软雅黑" panose="020B0503020204020204" pitchFamily="34" charset="-122"/>
                <a:ea typeface="微软雅黑" panose="020B0503020204020204" pitchFamily="34" charset="-122"/>
              </a:endParaRPr>
            </a:p>
          </p:txBody>
        </p:sp>
        <p:sp>
          <p:nvSpPr>
            <p:cNvPr id="56" name="椭圆 55"/>
            <p:cNvSpPr/>
            <p:nvPr/>
          </p:nvSpPr>
          <p:spPr>
            <a:xfrm>
              <a:off x="3044371" y="1807933"/>
              <a:ext cx="2299609" cy="2299609"/>
            </a:xfrm>
            <a:prstGeom prst="ellipse">
              <a:avLst/>
            </a:prstGeom>
            <a:noFill/>
            <a:ln w="19050">
              <a:solidFill>
                <a:srgbClr val="AD1E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zh-CN" altLang="en-US" sz="1600">
                <a:solidFill>
                  <a:prstClr val="white"/>
                </a:solidFill>
              </a:endParaRPr>
            </a:p>
          </p:txBody>
        </p:sp>
      </p:grpSp>
      <p:sp>
        <p:nvSpPr>
          <p:cNvPr id="57" name="矩形 56"/>
          <p:cNvSpPr/>
          <p:nvPr/>
        </p:nvSpPr>
        <p:spPr>
          <a:xfrm>
            <a:off x="1430445" y="4195804"/>
            <a:ext cx="2101296" cy="2062097"/>
          </a:xfrm>
          <a:prstGeom prst="rect">
            <a:avLst/>
          </a:prstGeom>
        </p:spPr>
        <p:txBody>
          <a:bodyPr wrap="square" lIns="121914" tIns="60957" rIns="121914" bIns="60957">
            <a:spAutoFit/>
          </a:bodyPr>
          <a:lstStyle/>
          <a:p>
            <a:pPr defTabSz="914354"/>
            <a:r>
              <a:rPr lang="zh-CN" altLang="en-US" b="1" dirty="0">
                <a:solidFill>
                  <a:schemeClr val="accent2">
                    <a:lumMod val="50000"/>
                  </a:schemeClr>
                </a:solidFill>
                <a:latin typeface="微软雅黑" panose="020B0503020204020204" pitchFamily="34" charset="-122"/>
                <a:ea typeface="微软雅黑" panose="020B0503020204020204" pitchFamily="34" charset="-122"/>
              </a:rPr>
              <a:t>优化高校区域布局、学科结构、专业设置，坚持以教学为中心，突出创新意识和实践能力，培养更多创新人才、高素质人才</a:t>
            </a:r>
          </a:p>
        </p:txBody>
      </p:sp>
      <p:sp>
        <p:nvSpPr>
          <p:cNvPr id="58" name="矩形 57"/>
          <p:cNvSpPr/>
          <p:nvPr/>
        </p:nvSpPr>
        <p:spPr>
          <a:xfrm>
            <a:off x="3820747" y="4195804"/>
            <a:ext cx="2101296" cy="1508099"/>
          </a:xfrm>
          <a:prstGeom prst="rect">
            <a:avLst/>
          </a:prstGeom>
        </p:spPr>
        <p:txBody>
          <a:bodyPr wrap="square" lIns="121914" tIns="60957" rIns="121914" bIns="60957">
            <a:spAutoFit/>
          </a:bodyPr>
          <a:lstStyle/>
          <a:p>
            <a:pPr defTabSz="914354"/>
            <a:r>
              <a:rPr lang="zh-CN" altLang="en-US" b="1" dirty="0">
                <a:solidFill>
                  <a:schemeClr val="accent2">
                    <a:lumMod val="50000"/>
                  </a:schemeClr>
                </a:solidFill>
                <a:latin typeface="微软雅黑" panose="020B0503020204020204" pitchFamily="34" charset="-122"/>
                <a:ea typeface="微软雅黑" panose="020B0503020204020204" pitchFamily="34" charset="-122"/>
              </a:rPr>
              <a:t>更加重视、充分发挥高校在强化基础研究和原始创新、突破关键核心技术中的重要作用。</a:t>
            </a:r>
          </a:p>
        </p:txBody>
      </p:sp>
      <p:sp>
        <p:nvSpPr>
          <p:cNvPr id="59" name="矩形 58"/>
          <p:cNvSpPr/>
          <p:nvPr/>
        </p:nvSpPr>
        <p:spPr>
          <a:xfrm>
            <a:off x="6401723" y="4195804"/>
            <a:ext cx="2101296" cy="2062097"/>
          </a:xfrm>
          <a:prstGeom prst="rect">
            <a:avLst/>
          </a:prstGeom>
        </p:spPr>
        <p:txBody>
          <a:bodyPr wrap="square" lIns="121914" tIns="60957" rIns="121914" bIns="60957">
            <a:spAutoFit/>
          </a:bodyPr>
          <a:lstStyle/>
          <a:p>
            <a:pPr defTabSz="914354"/>
            <a:r>
              <a:rPr lang="zh-CN" altLang="en-US" b="1" dirty="0">
                <a:solidFill>
                  <a:schemeClr val="accent2">
                    <a:lumMod val="50000"/>
                  </a:schemeClr>
                </a:solidFill>
                <a:latin typeface="微软雅黑" panose="020B0503020204020204" pitchFamily="34" charset="-122"/>
                <a:ea typeface="微软雅黑" panose="020B0503020204020204" pitchFamily="34" charset="-122"/>
              </a:rPr>
              <a:t>大力办好职业院校，坚持面向市场、服务发展、促进就业的办学方向，推进产教融合、校企合作，培养更多高技能人才</a:t>
            </a:r>
          </a:p>
        </p:txBody>
      </p:sp>
      <p:sp>
        <p:nvSpPr>
          <p:cNvPr id="85" name="矩形 84"/>
          <p:cNvSpPr/>
          <p:nvPr/>
        </p:nvSpPr>
        <p:spPr>
          <a:xfrm>
            <a:off x="8887889" y="4195804"/>
            <a:ext cx="2101296" cy="677102"/>
          </a:xfrm>
          <a:prstGeom prst="rect">
            <a:avLst/>
          </a:prstGeom>
        </p:spPr>
        <p:txBody>
          <a:bodyPr wrap="square" lIns="121914" tIns="60957" rIns="121914" bIns="60957">
            <a:spAutoFit/>
          </a:bodyPr>
          <a:lstStyle/>
          <a:p>
            <a:pPr defTabSz="914354"/>
            <a:r>
              <a:rPr lang="zh-CN" altLang="en-US" b="1" dirty="0">
                <a:solidFill>
                  <a:schemeClr val="accent2">
                    <a:lumMod val="50000"/>
                  </a:schemeClr>
                </a:solidFill>
                <a:latin typeface="微软雅黑" panose="020B0503020204020204" pitchFamily="34" charset="-122"/>
                <a:ea typeface="微软雅黑" panose="020B0503020204020204" pitchFamily="34" charset="-122"/>
              </a:rPr>
              <a:t>提高技术技能人才的社会地位和待遇。</a:t>
            </a:r>
          </a:p>
        </p:txBody>
      </p:sp>
    </p:spTree>
    <p:extLst>
      <p:ext uri="{BB962C8B-B14F-4D97-AF65-F5344CB8AC3E}">
        <p14:creationId xmlns="" xmlns:p14="http://schemas.microsoft.com/office/powerpoint/2010/main" val="3140596744"/>
      </p:ext>
    </p:extLst>
  </p:cSld>
  <p:clrMapOvr>
    <a:masterClrMapping/>
  </p:clrMapOvr>
  <mc:AlternateContent xmlns:mc="http://schemas.openxmlformats.org/markup-compatibility/2006">
    <mc:Choice xmlns=""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5"/>
          <p:cNvSpPr/>
          <p:nvPr/>
        </p:nvSpPr>
        <p:spPr bwMode="auto">
          <a:xfrm flipH="1">
            <a:off x="947661" y="2748228"/>
            <a:ext cx="2148109" cy="2165746"/>
          </a:xfrm>
          <a:custGeom>
            <a:avLst/>
            <a:gdLst>
              <a:gd name="T0" fmla="*/ 1356 w 1536"/>
              <a:gd name="T1" fmla="*/ 704 h 1536"/>
              <a:gd name="T2" fmla="*/ 1536 w 1536"/>
              <a:gd name="T3" fmla="*/ 647 h 1536"/>
              <a:gd name="T4" fmla="*/ 1466 w 1536"/>
              <a:gd name="T5" fmla="*/ 427 h 1536"/>
              <a:gd name="T6" fmla="*/ 1287 w 1536"/>
              <a:gd name="T7" fmla="*/ 483 h 1536"/>
              <a:gd name="T8" fmla="*/ 1139 w 1536"/>
              <a:gd name="T9" fmla="*/ 307 h 1536"/>
              <a:gd name="T10" fmla="*/ 1226 w 1536"/>
              <a:gd name="T11" fmla="*/ 140 h 1536"/>
              <a:gd name="T12" fmla="*/ 1021 w 1536"/>
              <a:gd name="T13" fmla="*/ 33 h 1536"/>
              <a:gd name="T14" fmla="*/ 933 w 1536"/>
              <a:gd name="T15" fmla="*/ 200 h 1536"/>
              <a:gd name="T16" fmla="*/ 704 w 1536"/>
              <a:gd name="T17" fmla="*/ 179 h 1536"/>
              <a:gd name="T18" fmla="*/ 647 w 1536"/>
              <a:gd name="T19" fmla="*/ 0 h 1536"/>
              <a:gd name="T20" fmla="*/ 427 w 1536"/>
              <a:gd name="T21" fmla="*/ 69 h 1536"/>
              <a:gd name="T22" fmla="*/ 483 w 1536"/>
              <a:gd name="T23" fmla="*/ 249 h 1536"/>
              <a:gd name="T24" fmla="*/ 307 w 1536"/>
              <a:gd name="T25" fmla="*/ 397 h 1536"/>
              <a:gd name="T26" fmla="*/ 140 w 1536"/>
              <a:gd name="T27" fmla="*/ 310 h 1536"/>
              <a:gd name="T28" fmla="*/ 33 w 1536"/>
              <a:gd name="T29" fmla="*/ 515 h 1536"/>
              <a:gd name="T30" fmla="*/ 200 w 1536"/>
              <a:gd name="T31" fmla="*/ 602 h 1536"/>
              <a:gd name="T32" fmla="*/ 179 w 1536"/>
              <a:gd name="T33" fmla="*/ 831 h 1536"/>
              <a:gd name="T34" fmla="*/ 0 w 1536"/>
              <a:gd name="T35" fmla="*/ 888 h 1536"/>
              <a:gd name="T36" fmla="*/ 69 w 1536"/>
              <a:gd name="T37" fmla="*/ 1109 h 1536"/>
              <a:gd name="T38" fmla="*/ 249 w 1536"/>
              <a:gd name="T39" fmla="*/ 1052 h 1536"/>
              <a:gd name="T40" fmla="*/ 397 w 1536"/>
              <a:gd name="T41" fmla="*/ 1229 h 1536"/>
              <a:gd name="T42" fmla="*/ 310 w 1536"/>
              <a:gd name="T43" fmla="*/ 1396 h 1536"/>
              <a:gd name="T44" fmla="*/ 515 w 1536"/>
              <a:gd name="T45" fmla="*/ 1503 h 1536"/>
              <a:gd name="T46" fmla="*/ 602 w 1536"/>
              <a:gd name="T47" fmla="*/ 1336 h 1536"/>
              <a:gd name="T48" fmla="*/ 831 w 1536"/>
              <a:gd name="T49" fmla="*/ 1356 h 1536"/>
              <a:gd name="T50" fmla="*/ 888 w 1536"/>
              <a:gd name="T51" fmla="*/ 1536 h 1536"/>
              <a:gd name="T52" fmla="*/ 1108 w 1536"/>
              <a:gd name="T53" fmla="*/ 1466 h 1536"/>
              <a:gd name="T54" fmla="*/ 1052 w 1536"/>
              <a:gd name="T55" fmla="*/ 1287 h 1536"/>
              <a:gd name="T56" fmla="*/ 1229 w 1536"/>
              <a:gd name="T57" fmla="*/ 1139 h 1536"/>
              <a:gd name="T58" fmla="*/ 1396 w 1536"/>
              <a:gd name="T59" fmla="*/ 1226 h 1536"/>
              <a:gd name="T60" fmla="*/ 1503 w 1536"/>
              <a:gd name="T61" fmla="*/ 1021 h 1536"/>
              <a:gd name="T62" fmla="*/ 1336 w 1536"/>
              <a:gd name="T63" fmla="*/ 934 h 1536"/>
              <a:gd name="T64" fmla="*/ 1356 w 1536"/>
              <a:gd name="T65" fmla="*/ 70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6" h="1536">
                <a:moveTo>
                  <a:pt x="1356" y="704"/>
                </a:moveTo>
                <a:cubicBezTo>
                  <a:pt x="1536" y="647"/>
                  <a:pt x="1536" y="647"/>
                  <a:pt x="1536" y="647"/>
                </a:cubicBezTo>
                <a:cubicBezTo>
                  <a:pt x="1466" y="427"/>
                  <a:pt x="1466" y="427"/>
                  <a:pt x="1466" y="427"/>
                </a:cubicBezTo>
                <a:cubicBezTo>
                  <a:pt x="1287" y="483"/>
                  <a:pt x="1287" y="483"/>
                  <a:pt x="1287" y="483"/>
                </a:cubicBezTo>
                <a:cubicBezTo>
                  <a:pt x="1249" y="414"/>
                  <a:pt x="1198" y="354"/>
                  <a:pt x="1139" y="307"/>
                </a:cubicBezTo>
                <a:cubicBezTo>
                  <a:pt x="1226" y="140"/>
                  <a:pt x="1226" y="140"/>
                  <a:pt x="1226" y="140"/>
                </a:cubicBezTo>
                <a:cubicBezTo>
                  <a:pt x="1021" y="33"/>
                  <a:pt x="1021" y="33"/>
                  <a:pt x="1021" y="33"/>
                </a:cubicBezTo>
                <a:cubicBezTo>
                  <a:pt x="933" y="200"/>
                  <a:pt x="933" y="200"/>
                  <a:pt x="933" y="200"/>
                </a:cubicBezTo>
                <a:cubicBezTo>
                  <a:pt x="860" y="178"/>
                  <a:pt x="782" y="171"/>
                  <a:pt x="704" y="179"/>
                </a:cubicBezTo>
                <a:cubicBezTo>
                  <a:pt x="647" y="0"/>
                  <a:pt x="647" y="0"/>
                  <a:pt x="647" y="0"/>
                </a:cubicBezTo>
                <a:cubicBezTo>
                  <a:pt x="427" y="69"/>
                  <a:pt x="427" y="69"/>
                  <a:pt x="427" y="69"/>
                </a:cubicBezTo>
                <a:cubicBezTo>
                  <a:pt x="483" y="249"/>
                  <a:pt x="483" y="249"/>
                  <a:pt x="483" y="249"/>
                </a:cubicBezTo>
                <a:cubicBezTo>
                  <a:pt x="414" y="287"/>
                  <a:pt x="354" y="337"/>
                  <a:pt x="307" y="397"/>
                </a:cubicBezTo>
                <a:cubicBezTo>
                  <a:pt x="140" y="310"/>
                  <a:pt x="140" y="310"/>
                  <a:pt x="140" y="310"/>
                </a:cubicBezTo>
                <a:cubicBezTo>
                  <a:pt x="33" y="515"/>
                  <a:pt x="33" y="515"/>
                  <a:pt x="33" y="515"/>
                </a:cubicBezTo>
                <a:cubicBezTo>
                  <a:pt x="200" y="602"/>
                  <a:pt x="200" y="602"/>
                  <a:pt x="200" y="602"/>
                </a:cubicBezTo>
                <a:cubicBezTo>
                  <a:pt x="178" y="675"/>
                  <a:pt x="171" y="753"/>
                  <a:pt x="179" y="831"/>
                </a:cubicBezTo>
                <a:cubicBezTo>
                  <a:pt x="0" y="888"/>
                  <a:pt x="0" y="888"/>
                  <a:pt x="0" y="888"/>
                </a:cubicBezTo>
                <a:cubicBezTo>
                  <a:pt x="69" y="1109"/>
                  <a:pt x="69" y="1109"/>
                  <a:pt x="69" y="1109"/>
                </a:cubicBezTo>
                <a:cubicBezTo>
                  <a:pt x="249" y="1052"/>
                  <a:pt x="249" y="1052"/>
                  <a:pt x="249" y="1052"/>
                </a:cubicBezTo>
                <a:cubicBezTo>
                  <a:pt x="287" y="1121"/>
                  <a:pt x="337" y="1181"/>
                  <a:pt x="397" y="1229"/>
                </a:cubicBezTo>
                <a:cubicBezTo>
                  <a:pt x="310" y="1396"/>
                  <a:pt x="310" y="1396"/>
                  <a:pt x="310" y="1396"/>
                </a:cubicBezTo>
                <a:cubicBezTo>
                  <a:pt x="515" y="1503"/>
                  <a:pt x="515" y="1503"/>
                  <a:pt x="515" y="1503"/>
                </a:cubicBezTo>
                <a:cubicBezTo>
                  <a:pt x="602" y="1336"/>
                  <a:pt x="602" y="1336"/>
                  <a:pt x="602" y="1336"/>
                </a:cubicBezTo>
                <a:cubicBezTo>
                  <a:pt x="675" y="1357"/>
                  <a:pt x="753" y="1365"/>
                  <a:pt x="831" y="1356"/>
                </a:cubicBezTo>
                <a:cubicBezTo>
                  <a:pt x="888" y="1536"/>
                  <a:pt x="888" y="1536"/>
                  <a:pt x="888" y="1536"/>
                </a:cubicBezTo>
                <a:cubicBezTo>
                  <a:pt x="1108" y="1466"/>
                  <a:pt x="1108" y="1466"/>
                  <a:pt x="1108" y="1466"/>
                </a:cubicBezTo>
                <a:cubicBezTo>
                  <a:pt x="1052" y="1287"/>
                  <a:pt x="1052" y="1287"/>
                  <a:pt x="1052" y="1287"/>
                </a:cubicBezTo>
                <a:cubicBezTo>
                  <a:pt x="1121" y="1249"/>
                  <a:pt x="1181" y="1198"/>
                  <a:pt x="1229" y="1139"/>
                </a:cubicBezTo>
                <a:cubicBezTo>
                  <a:pt x="1396" y="1226"/>
                  <a:pt x="1396" y="1226"/>
                  <a:pt x="1396" y="1226"/>
                </a:cubicBezTo>
                <a:cubicBezTo>
                  <a:pt x="1503" y="1021"/>
                  <a:pt x="1503" y="1021"/>
                  <a:pt x="1503" y="1021"/>
                </a:cubicBezTo>
                <a:cubicBezTo>
                  <a:pt x="1336" y="934"/>
                  <a:pt x="1336" y="934"/>
                  <a:pt x="1336" y="934"/>
                </a:cubicBezTo>
                <a:cubicBezTo>
                  <a:pt x="1357" y="860"/>
                  <a:pt x="1364" y="782"/>
                  <a:pt x="1356" y="704"/>
                </a:cubicBezTo>
                <a:close/>
              </a:path>
            </a:pathLst>
          </a:custGeom>
          <a:solidFill>
            <a:srgbClr val="C00000"/>
          </a:solidFill>
          <a:ln w="25400">
            <a:noFill/>
            <a:round/>
          </a:ln>
          <a:effectLst/>
        </p:spPr>
        <p:txBody>
          <a:bodyPr vert="horz" wrap="square" lIns="82259" tIns="41129" rIns="82259" bIns="41129" numCol="1" anchor="t" anchorCtr="0" compatLnSpc="1"/>
          <a:lstStyle/>
          <a:p>
            <a:endParaRPr lang="zh-CN" altLang="en-US"/>
          </a:p>
        </p:txBody>
      </p:sp>
      <p:sp>
        <p:nvSpPr>
          <p:cNvPr id="4" name="Freeform 5"/>
          <p:cNvSpPr/>
          <p:nvPr/>
        </p:nvSpPr>
        <p:spPr bwMode="auto">
          <a:xfrm flipH="1">
            <a:off x="2663642" y="1823670"/>
            <a:ext cx="1161143" cy="1170675"/>
          </a:xfrm>
          <a:custGeom>
            <a:avLst/>
            <a:gdLst>
              <a:gd name="T0" fmla="*/ 1356 w 1536"/>
              <a:gd name="T1" fmla="*/ 704 h 1536"/>
              <a:gd name="T2" fmla="*/ 1536 w 1536"/>
              <a:gd name="T3" fmla="*/ 647 h 1536"/>
              <a:gd name="T4" fmla="*/ 1466 w 1536"/>
              <a:gd name="T5" fmla="*/ 427 h 1536"/>
              <a:gd name="T6" fmla="*/ 1287 w 1536"/>
              <a:gd name="T7" fmla="*/ 483 h 1536"/>
              <a:gd name="T8" fmla="*/ 1139 w 1536"/>
              <a:gd name="T9" fmla="*/ 307 h 1536"/>
              <a:gd name="T10" fmla="*/ 1226 w 1536"/>
              <a:gd name="T11" fmla="*/ 140 h 1536"/>
              <a:gd name="T12" fmla="*/ 1021 w 1536"/>
              <a:gd name="T13" fmla="*/ 33 h 1536"/>
              <a:gd name="T14" fmla="*/ 933 w 1536"/>
              <a:gd name="T15" fmla="*/ 200 h 1536"/>
              <a:gd name="T16" fmla="*/ 704 w 1536"/>
              <a:gd name="T17" fmla="*/ 179 h 1536"/>
              <a:gd name="T18" fmla="*/ 647 w 1536"/>
              <a:gd name="T19" fmla="*/ 0 h 1536"/>
              <a:gd name="T20" fmla="*/ 427 w 1536"/>
              <a:gd name="T21" fmla="*/ 69 h 1536"/>
              <a:gd name="T22" fmla="*/ 483 w 1536"/>
              <a:gd name="T23" fmla="*/ 249 h 1536"/>
              <a:gd name="T24" fmla="*/ 307 w 1536"/>
              <a:gd name="T25" fmla="*/ 397 h 1536"/>
              <a:gd name="T26" fmla="*/ 140 w 1536"/>
              <a:gd name="T27" fmla="*/ 310 h 1536"/>
              <a:gd name="T28" fmla="*/ 33 w 1536"/>
              <a:gd name="T29" fmla="*/ 515 h 1536"/>
              <a:gd name="T30" fmla="*/ 200 w 1536"/>
              <a:gd name="T31" fmla="*/ 602 h 1536"/>
              <a:gd name="T32" fmla="*/ 179 w 1536"/>
              <a:gd name="T33" fmla="*/ 831 h 1536"/>
              <a:gd name="T34" fmla="*/ 0 w 1536"/>
              <a:gd name="T35" fmla="*/ 888 h 1536"/>
              <a:gd name="T36" fmla="*/ 69 w 1536"/>
              <a:gd name="T37" fmla="*/ 1109 h 1536"/>
              <a:gd name="T38" fmla="*/ 249 w 1536"/>
              <a:gd name="T39" fmla="*/ 1052 h 1536"/>
              <a:gd name="T40" fmla="*/ 397 w 1536"/>
              <a:gd name="T41" fmla="*/ 1229 h 1536"/>
              <a:gd name="T42" fmla="*/ 310 w 1536"/>
              <a:gd name="T43" fmla="*/ 1396 h 1536"/>
              <a:gd name="T44" fmla="*/ 515 w 1536"/>
              <a:gd name="T45" fmla="*/ 1503 h 1536"/>
              <a:gd name="T46" fmla="*/ 602 w 1536"/>
              <a:gd name="T47" fmla="*/ 1336 h 1536"/>
              <a:gd name="T48" fmla="*/ 831 w 1536"/>
              <a:gd name="T49" fmla="*/ 1356 h 1536"/>
              <a:gd name="T50" fmla="*/ 888 w 1536"/>
              <a:gd name="T51" fmla="*/ 1536 h 1536"/>
              <a:gd name="T52" fmla="*/ 1108 w 1536"/>
              <a:gd name="T53" fmla="*/ 1466 h 1536"/>
              <a:gd name="T54" fmla="*/ 1052 w 1536"/>
              <a:gd name="T55" fmla="*/ 1287 h 1536"/>
              <a:gd name="T56" fmla="*/ 1229 w 1536"/>
              <a:gd name="T57" fmla="*/ 1139 h 1536"/>
              <a:gd name="T58" fmla="*/ 1396 w 1536"/>
              <a:gd name="T59" fmla="*/ 1226 h 1536"/>
              <a:gd name="T60" fmla="*/ 1503 w 1536"/>
              <a:gd name="T61" fmla="*/ 1021 h 1536"/>
              <a:gd name="T62" fmla="*/ 1336 w 1536"/>
              <a:gd name="T63" fmla="*/ 934 h 1536"/>
              <a:gd name="T64" fmla="*/ 1356 w 1536"/>
              <a:gd name="T65" fmla="*/ 70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6" h="1536">
                <a:moveTo>
                  <a:pt x="1356" y="704"/>
                </a:moveTo>
                <a:cubicBezTo>
                  <a:pt x="1536" y="647"/>
                  <a:pt x="1536" y="647"/>
                  <a:pt x="1536" y="647"/>
                </a:cubicBezTo>
                <a:cubicBezTo>
                  <a:pt x="1466" y="427"/>
                  <a:pt x="1466" y="427"/>
                  <a:pt x="1466" y="427"/>
                </a:cubicBezTo>
                <a:cubicBezTo>
                  <a:pt x="1287" y="483"/>
                  <a:pt x="1287" y="483"/>
                  <a:pt x="1287" y="483"/>
                </a:cubicBezTo>
                <a:cubicBezTo>
                  <a:pt x="1249" y="414"/>
                  <a:pt x="1198" y="354"/>
                  <a:pt x="1139" y="307"/>
                </a:cubicBezTo>
                <a:cubicBezTo>
                  <a:pt x="1226" y="140"/>
                  <a:pt x="1226" y="140"/>
                  <a:pt x="1226" y="140"/>
                </a:cubicBezTo>
                <a:cubicBezTo>
                  <a:pt x="1021" y="33"/>
                  <a:pt x="1021" y="33"/>
                  <a:pt x="1021" y="33"/>
                </a:cubicBezTo>
                <a:cubicBezTo>
                  <a:pt x="933" y="200"/>
                  <a:pt x="933" y="200"/>
                  <a:pt x="933" y="200"/>
                </a:cubicBezTo>
                <a:cubicBezTo>
                  <a:pt x="860" y="178"/>
                  <a:pt x="782" y="171"/>
                  <a:pt x="704" y="179"/>
                </a:cubicBezTo>
                <a:cubicBezTo>
                  <a:pt x="647" y="0"/>
                  <a:pt x="647" y="0"/>
                  <a:pt x="647" y="0"/>
                </a:cubicBezTo>
                <a:cubicBezTo>
                  <a:pt x="427" y="69"/>
                  <a:pt x="427" y="69"/>
                  <a:pt x="427" y="69"/>
                </a:cubicBezTo>
                <a:cubicBezTo>
                  <a:pt x="483" y="249"/>
                  <a:pt x="483" y="249"/>
                  <a:pt x="483" y="249"/>
                </a:cubicBezTo>
                <a:cubicBezTo>
                  <a:pt x="414" y="287"/>
                  <a:pt x="354" y="337"/>
                  <a:pt x="307" y="397"/>
                </a:cubicBezTo>
                <a:cubicBezTo>
                  <a:pt x="140" y="310"/>
                  <a:pt x="140" y="310"/>
                  <a:pt x="140" y="310"/>
                </a:cubicBezTo>
                <a:cubicBezTo>
                  <a:pt x="33" y="515"/>
                  <a:pt x="33" y="515"/>
                  <a:pt x="33" y="515"/>
                </a:cubicBezTo>
                <a:cubicBezTo>
                  <a:pt x="200" y="602"/>
                  <a:pt x="200" y="602"/>
                  <a:pt x="200" y="602"/>
                </a:cubicBezTo>
                <a:cubicBezTo>
                  <a:pt x="178" y="675"/>
                  <a:pt x="171" y="753"/>
                  <a:pt x="179" y="831"/>
                </a:cubicBezTo>
                <a:cubicBezTo>
                  <a:pt x="0" y="888"/>
                  <a:pt x="0" y="888"/>
                  <a:pt x="0" y="888"/>
                </a:cubicBezTo>
                <a:cubicBezTo>
                  <a:pt x="69" y="1109"/>
                  <a:pt x="69" y="1109"/>
                  <a:pt x="69" y="1109"/>
                </a:cubicBezTo>
                <a:cubicBezTo>
                  <a:pt x="249" y="1052"/>
                  <a:pt x="249" y="1052"/>
                  <a:pt x="249" y="1052"/>
                </a:cubicBezTo>
                <a:cubicBezTo>
                  <a:pt x="287" y="1121"/>
                  <a:pt x="337" y="1181"/>
                  <a:pt x="397" y="1229"/>
                </a:cubicBezTo>
                <a:cubicBezTo>
                  <a:pt x="310" y="1396"/>
                  <a:pt x="310" y="1396"/>
                  <a:pt x="310" y="1396"/>
                </a:cubicBezTo>
                <a:cubicBezTo>
                  <a:pt x="515" y="1503"/>
                  <a:pt x="515" y="1503"/>
                  <a:pt x="515" y="1503"/>
                </a:cubicBezTo>
                <a:cubicBezTo>
                  <a:pt x="602" y="1336"/>
                  <a:pt x="602" y="1336"/>
                  <a:pt x="602" y="1336"/>
                </a:cubicBezTo>
                <a:cubicBezTo>
                  <a:pt x="675" y="1357"/>
                  <a:pt x="753" y="1365"/>
                  <a:pt x="831" y="1356"/>
                </a:cubicBezTo>
                <a:cubicBezTo>
                  <a:pt x="888" y="1536"/>
                  <a:pt x="888" y="1536"/>
                  <a:pt x="888" y="1536"/>
                </a:cubicBezTo>
                <a:cubicBezTo>
                  <a:pt x="1108" y="1466"/>
                  <a:pt x="1108" y="1466"/>
                  <a:pt x="1108" y="1466"/>
                </a:cubicBezTo>
                <a:cubicBezTo>
                  <a:pt x="1052" y="1287"/>
                  <a:pt x="1052" y="1287"/>
                  <a:pt x="1052" y="1287"/>
                </a:cubicBezTo>
                <a:cubicBezTo>
                  <a:pt x="1121" y="1249"/>
                  <a:pt x="1181" y="1198"/>
                  <a:pt x="1229" y="1139"/>
                </a:cubicBezTo>
                <a:cubicBezTo>
                  <a:pt x="1396" y="1226"/>
                  <a:pt x="1396" y="1226"/>
                  <a:pt x="1396" y="1226"/>
                </a:cubicBezTo>
                <a:cubicBezTo>
                  <a:pt x="1503" y="1021"/>
                  <a:pt x="1503" y="1021"/>
                  <a:pt x="1503" y="1021"/>
                </a:cubicBezTo>
                <a:cubicBezTo>
                  <a:pt x="1336" y="934"/>
                  <a:pt x="1336" y="934"/>
                  <a:pt x="1336" y="934"/>
                </a:cubicBezTo>
                <a:cubicBezTo>
                  <a:pt x="1357" y="860"/>
                  <a:pt x="1364" y="782"/>
                  <a:pt x="1356" y="704"/>
                </a:cubicBezTo>
                <a:close/>
              </a:path>
            </a:pathLst>
          </a:custGeom>
          <a:solidFill>
            <a:srgbClr val="C00000"/>
          </a:solidFill>
          <a:ln w="25400">
            <a:noFill/>
            <a:round/>
          </a:ln>
          <a:effectLst/>
        </p:spPr>
        <p:txBody>
          <a:bodyPr vert="horz" wrap="square" lIns="82259" tIns="41129" rIns="82259" bIns="41129" numCol="1" anchor="t" anchorCtr="0" compatLnSpc="1"/>
          <a:lstStyle/>
          <a:p>
            <a:endParaRPr lang="zh-CN" altLang="en-US"/>
          </a:p>
        </p:txBody>
      </p:sp>
      <p:sp>
        <p:nvSpPr>
          <p:cNvPr id="5" name="Freeform 5"/>
          <p:cNvSpPr/>
          <p:nvPr/>
        </p:nvSpPr>
        <p:spPr bwMode="auto">
          <a:xfrm flipH="1">
            <a:off x="3155334" y="2938496"/>
            <a:ext cx="1515140" cy="1527579"/>
          </a:xfrm>
          <a:custGeom>
            <a:avLst/>
            <a:gdLst>
              <a:gd name="T0" fmla="*/ 1356 w 1536"/>
              <a:gd name="T1" fmla="*/ 704 h 1536"/>
              <a:gd name="T2" fmla="*/ 1536 w 1536"/>
              <a:gd name="T3" fmla="*/ 647 h 1536"/>
              <a:gd name="T4" fmla="*/ 1466 w 1536"/>
              <a:gd name="T5" fmla="*/ 427 h 1536"/>
              <a:gd name="T6" fmla="*/ 1287 w 1536"/>
              <a:gd name="T7" fmla="*/ 483 h 1536"/>
              <a:gd name="T8" fmla="*/ 1139 w 1536"/>
              <a:gd name="T9" fmla="*/ 307 h 1536"/>
              <a:gd name="T10" fmla="*/ 1226 w 1536"/>
              <a:gd name="T11" fmla="*/ 140 h 1536"/>
              <a:gd name="T12" fmla="*/ 1021 w 1536"/>
              <a:gd name="T13" fmla="*/ 33 h 1536"/>
              <a:gd name="T14" fmla="*/ 933 w 1536"/>
              <a:gd name="T15" fmla="*/ 200 h 1536"/>
              <a:gd name="T16" fmla="*/ 704 w 1536"/>
              <a:gd name="T17" fmla="*/ 179 h 1536"/>
              <a:gd name="T18" fmla="*/ 647 w 1536"/>
              <a:gd name="T19" fmla="*/ 0 h 1536"/>
              <a:gd name="T20" fmla="*/ 427 w 1536"/>
              <a:gd name="T21" fmla="*/ 69 h 1536"/>
              <a:gd name="T22" fmla="*/ 483 w 1536"/>
              <a:gd name="T23" fmla="*/ 249 h 1536"/>
              <a:gd name="T24" fmla="*/ 307 w 1536"/>
              <a:gd name="T25" fmla="*/ 397 h 1536"/>
              <a:gd name="T26" fmla="*/ 140 w 1536"/>
              <a:gd name="T27" fmla="*/ 310 h 1536"/>
              <a:gd name="T28" fmla="*/ 33 w 1536"/>
              <a:gd name="T29" fmla="*/ 515 h 1536"/>
              <a:gd name="T30" fmla="*/ 200 w 1536"/>
              <a:gd name="T31" fmla="*/ 602 h 1536"/>
              <a:gd name="T32" fmla="*/ 179 w 1536"/>
              <a:gd name="T33" fmla="*/ 831 h 1536"/>
              <a:gd name="T34" fmla="*/ 0 w 1536"/>
              <a:gd name="T35" fmla="*/ 888 h 1536"/>
              <a:gd name="T36" fmla="*/ 69 w 1536"/>
              <a:gd name="T37" fmla="*/ 1109 h 1536"/>
              <a:gd name="T38" fmla="*/ 249 w 1536"/>
              <a:gd name="T39" fmla="*/ 1052 h 1536"/>
              <a:gd name="T40" fmla="*/ 397 w 1536"/>
              <a:gd name="T41" fmla="*/ 1229 h 1536"/>
              <a:gd name="T42" fmla="*/ 310 w 1536"/>
              <a:gd name="T43" fmla="*/ 1396 h 1536"/>
              <a:gd name="T44" fmla="*/ 515 w 1536"/>
              <a:gd name="T45" fmla="*/ 1503 h 1536"/>
              <a:gd name="T46" fmla="*/ 602 w 1536"/>
              <a:gd name="T47" fmla="*/ 1336 h 1536"/>
              <a:gd name="T48" fmla="*/ 831 w 1536"/>
              <a:gd name="T49" fmla="*/ 1356 h 1536"/>
              <a:gd name="T50" fmla="*/ 888 w 1536"/>
              <a:gd name="T51" fmla="*/ 1536 h 1536"/>
              <a:gd name="T52" fmla="*/ 1108 w 1536"/>
              <a:gd name="T53" fmla="*/ 1466 h 1536"/>
              <a:gd name="T54" fmla="*/ 1052 w 1536"/>
              <a:gd name="T55" fmla="*/ 1287 h 1536"/>
              <a:gd name="T56" fmla="*/ 1229 w 1536"/>
              <a:gd name="T57" fmla="*/ 1139 h 1536"/>
              <a:gd name="T58" fmla="*/ 1396 w 1536"/>
              <a:gd name="T59" fmla="*/ 1226 h 1536"/>
              <a:gd name="T60" fmla="*/ 1503 w 1536"/>
              <a:gd name="T61" fmla="*/ 1021 h 1536"/>
              <a:gd name="T62" fmla="*/ 1336 w 1536"/>
              <a:gd name="T63" fmla="*/ 934 h 1536"/>
              <a:gd name="T64" fmla="*/ 1356 w 1536"/>
              <a:gd name="T65" fmla="*/ 70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6" h="1536">
                <a:moveTo>
                  <a:pt x="1356" y="704"/>
                </a:moveTo>
                <a:cubicBezTo>
                  <a:pt x="1536" y="647"/>
                  <a:pt x="1536" y="647"/>
                  <a:pt x="1536" y="647"/>
                </a:cubicBezTo>
                <a:cubicBezTo>
                  <a:pt x="1466" y="427"/>
                  <a:pt x="1466" y="427"/>
                  <a:pt x="1466" y="427"/>
                </a:cubicBezTo>
                <a:cubicBezTo>
                  <a:pt x="1287" y="483"/>
                  <a:pt x="1287" y="483"/>
                  <a:pt x="1287" y="483"/>
                </a:cubicBezTo>
                <a:cubicBezTo>
                  <a:pt x="1249" y="414"/>
                  <a:pt x="1198" y="354"/>
                  <a:pt x="1139" y="307"/>
                </a:cubicBezTo>
                <a:cubicBezTo>
                  <a:pt x="1226" y="140"/>
                  <a:pt x="1226" y="140"/>
                  <a:pt x="1226" y="140"/>
                </a:cubicBezTo>
                <a:cubicBezTo>
                  <a:pt x="1021" y="33"/>
                  <a:pt x="1021" y="33"/>
                  <a:pt x="1021" y="33"/>
                </a:cubicBezTo>
                <a:cubicBezTo>
                  <a:pt x="933" y="200"/>
                  <a:pt x="933" y="200"/>
                  <a:pt x="933" y="200"/>
                </a:cubicBezTo>
                <a:cubicBezTo>
                  <a:pt x="860" y="178"/>
                  <a:pt x="782" y="171"/>
                  <a:pt x="704" y="179"/>
                </a:cubicBezTo>
                <a:cubicBezTo>
                  <a:pt x="647" y="0"/>
                  <a:pt x="647" y="0"/>
                  <a:pt x="647" y="0"/>
                </a:cubicBezTo>
                <a:cubicBezTo>
                  <a:pt x="427" y="69"/>
                  <a:pt x="427" y="69"/>
                  <a:pt x="427" y="69"/>
                </a:cubicBezTo>
                <a:cubicBezTo>
                  <a:pt x="483" y="249"/>
                  <a:pt x="483" y="249"/>
                  <a:pt x="483" y="249"/>
                </a:cubicBezTo>
                <a:cubicBezTo>
                  <a:pt x="414" y="287"/>
                  <a:pt x="354" y="337"/>
                  <a:pt x="307" y="397"/>
                </a:cubicBezTo>
                <a:cubicBezTo>
                  <a:pt x="140" y="310"/>
                  <a:pt x="140" y="310"/>
                  <a:pt x="140" y="310"/>
                </a:cubicBezTo>
                <a:cubicBezTo>
                  <a:pt x="33" y="515"/>
                  <a:pt x="33" y="515"/>
                  <a:pt x="33" y="515"/>
                </a:cubicBezTo>
                <a:cubicBezTo>
                  <a:pt x="200" y="602"/>
                  <a:pt x="200" y="602"/>
                  <a:pt x="200" y="602"/>
                </a:cubicBezTo>
                <a:cubicBezTo>
                  <a:pt x="178" y="675"/>
                  <a:pt x="171" y="753"/>
                  <a:pt x="179" y="831"/>
                </a:cubicBezTo>
                <a:cubicBezTo>
                  <a:pt x="0" y="888"/>
                  <a:pt x="0" y="888"/>
                  <a:pt x="0" y="888"/>
                </a:cubicBezTo>
                <a:cubicBezTo>
                  <a:pt x="69" y="1109"/>
                  <a:pt x="69" y="1109"/>
                  <a:pt x="69" y="1109"/>
                </a:cubicBezTo>
                <a:cubicBezTo>
                  <a:pt x="249" y="1052"/>
                  <a:pt x="249" y="1052"/>
                  <a:pt x="249" y="1052"/>
                </a:cubicBezTo>
                <a:cubicBezTo>
                  <a:pt x="287" y="1121"/>
                  <a:pt x="337" y="1181"/>
                  <a:pt x="397" y="1229"/>
                </a:cubicBezTo>
                <a:cubicBezTo>
                  <a:pt x="310" y="1396"/>
                  <a:pt x="310" y="1396"/>
                  <a:pt x="310" y="1396"/>
                </a:cubicBezTo>
                <a:cubicBezTo>
                  <a:pt x="515" y="1503"/>
                  <a:pt x="515" y="1503"/>
                  <a:pt x="515" y="1503"/>
                </a:cubicBezTo>
                <a:cubicBezTo>
                  <a:pt x="602" y="1336"/>
                  <a:pt x="602" y="1336"/>
                  <a:pt x="602" y="1336"/>
                </a:cubicBezTo>
                <a:cubicBezTo>
                  <a:pt x="675" y="1357"/>
                  <a:pt x="753" y="1365"/>
                  <a:pt x="831" y="1356"/>
                </a:cubicBezTo>
                <a:cubicBezTo>
                  <a:pt x="888" y="1536"/>
                  <a:pt x="888" y="1536"/>
                  <a:pt x="888" y="1536"/>
                </a:cubicBezTo>
                <a:cubicBezTo>
                  <a:pt x="1108" y="1466"/>
                  <a:pt x="1108" y="1466"/>
                  <a:pt x="1108" y="1466"/>
                </a:cubicBezTo>
                <a:cubicBezTo>
                  <a:pt x="1052" y="1287"/>
                  <a:pt x="1052" y="1287"/>
                  <a:pt x="1052" y="1287"/>
                </a:cubicBezTo>
                <a:cubicBezTo>
                  <a:pt x="1121" y="1249"/>
                  <a:pt x="1181" y="1198"/>
                  <a:pt x="1229" y="1139"/>
                </a:cubicBezTo>
                <a:cubicBezTo>
                  <a:pt x="1396" y="1226"/>
                  <a:pt x="1396" y="1226"/>
                  <a:pt x="1396" y="1226"/>
                </a:cubicBezTo>
                <a:cubicBezTo>
                  <a:pt x="1503" y="1021"/>
                  <a:pt x="1503" y="1021"/>
                  <a:pt x="1503" y="1021"/>
                </a:cubicBezTo>
                <a:cubicBezTo>
                  <a:pt x="1336" y="934"/>
                  <a:pt x="1336" y="934"/>
                  <a:pt x="1336" y="934"/>
                </a:cubicBezTo>
                <a:cubicBezTo>
                  <a:pt x="1357" y="860"/>
                  <a:pt x="1364" y="782"/>
                  <a:pt x="1356" y="704"/>
                </a:cubicBezTo>
                <a:close/>
              </a:path>
            </a:pathLst>
          </a:custGeom>
          <a:solidFill>
            <a:srgbClr val="C00000"/>
          </a:solidFill>
          <a:ln w="25400">
            <a:noFill/>
            <a:round/>
          </a:ln>
          <a:effectLst/>
        </p:spPr>
        <p:txBody>
          <a:bodyPr vert="horz" wrap="square" lIns="82259" tIns="41129" rIns="82259" bIns="41129" numCol="1" anchor="t" anchorCtr="0" compatLnSpc="1"/>
          <a:lstStyle/>
          <a:p>
            <a:endParaRPr lang="zh-CN" altLang="en-US"/>
          </a:p>
        </p:txBody>
      </p:sp>
      <p:sp>
        <p:nvSpPr>
          <p:cNvPr id="6" name="Freeform 5"/>
          <p:cNvSpPr/>
          <p:nvPr/>
        </p:nvSpPr>
        <p:spPr bwMode="auto">
          <a:xfrm flipH="1">
            <a:off x="2481528" y="4552428"/>
            <a:ext cx="1759414" cy="1773858"/>
          </a:xfrm>
          <a:custGeom>
            <a:avLst/>
            <a:gdLst>
              <a:gd name="T0" fmla="*/ 1356 w 1536"/>
              <a:gd name="T1" fmla="*/ 704 h 1536"/>
              <a:gd name="T2" fmla="*/ 1536 w 1536"/>
              <a:gd name="T3" fmla="*/ 647 h 1536"/>
              <a:gd name="T4" fmla="*/ 1466 w 1536"/>
              <a:gd name="T5" fmla="*/ 427 h 1536"/>
              <a:gd name="T6" fmla="*/ 1287 w 1536"/>
              <a:gd name="T7" fmla="*/ 483 h 1536"/>
              <a:gd name="T8" fmla="*/ 1139 w 1536"/>
              <a:gd name="T9" fmla="*/ 307 h 1536"/>
              <a:gd name="T10" fmla="*/ 1226 w 1536"/>
              <a:gd name="T11" fmla="*/ 140 h 1536"/>
              <a:gd name="T12" fmla="*/ 1021 w 1536"/>
              <a:gd name="T13" fmla="*/ 33 h 1536"/>
              <a:gd name="T14" fmla="*/ 933 w 1536"/>
              <a:gd name="T15" fmla="*/ 200 h 1536"/>
              <a:gd name="T16" fmla="*/ 704 w 1536"/>
              <a:gd name="T17" fmla="*/ 179 h 1536"/>
              <a:gd name="T18" fmla="*/ 647 w 1536"/>
              <a:gd name="T19" fmla="*/ 0 h 1536"/>
              <a:gd name="T20" fmla="*/ 427 w 1536"/>
              <a:gd name="T21" fmla="*/ 69 h 1536"/>
              <a:gd name="T22" fmla="*/ 483 w 1536"/>
              <a:gd name="T23" fmla="*/ 249 h 1536"/>
              <a:gd name="T24" fmla="*/ 307 w 1536"/>
              <a:gd name="T25" fmla="*/ 397 h 1536"/>
              <a:gd name="T26" fmla="*/ 140 w 1536"/>
              <a:gd name="T27" fmla="*/ 310 h 1536"/>
              <a:gd name="T28" fmla="*/ 33 w 1536"/>
              <a:gd name="T29" fmla="*/ 515 h 1536"/>
              <a:gd name="T30" fmla="*/ 200 w 1536"/>
              <a:gd name="T31" fmla="*/ 602 h 1536"/>
              <a:gd name="T32" fmla="*/ 179 w 1536"/>
              <a:gd name="T33" fmla="*/ 831 h 1536"/>
              <a:gd name="T34" fmla="*/ 0 w 1536"/>
              <a:gd name="T35" fmla="*/ 888 h 1536"/>
              <a:gd name="T36" fmla="*/ 69 w 1536"/>
              <a:gd name="T37" fmla="*/ 1109 h 1536"/>
              <a:gd name="T38" fmla="*/ 249 w 1536"/>
              <a:gd name="T39" fmla="*/ 1052 h 1536"/>
              <a:gd name="T40" fmla="*/ 397 w 1536"/>
              <a:gd name="T41" fmla="*/ 1229 h 1536"/>
              <a:gd name="T42" fmla="*/ 310 w 1536"/>
              <a:gd name="T43" fmla="*/ 1396 h 1536"/>
              <a:gd name="T44" fmla="*/ 515 w 1536"/>
              <a:gd name="T45" fmla="*/ 1503 h 1536"/>
              <a:gd name="T46" fmla="*/ 602 w 1536"/>
              <a:gd name="T47" fmla="*/ 1336 h 1536"/>
              <a:gd name="T48" fmla="*/ 831 w 1536"/>
              <a:gd name="T49" fmla="*/ 1356 h 1536"/>
              <a:gd name="T50" fmla="*/ 888 w 1536"/>
              <a:gd name="T51" fmla="*/ 1536 h 1536"/>
              <a:gd name="T52" fmla="*/ 1108 w 1536"/>
              <a:gd name="T53" fmla="*/ 1466 h 1536"/>
              <a:gd name="T54" fmla="*/ 1052 w 1536"/>
              <a:gd name="T55" fmla="*/ 1287 h 1536"/>
              <a:gd name="T56" fmla="*/ 1229 w 1536"/>
              <a:gd name="T57" fmla="*/ 1139 h 1536"/>
              <a:gd name="T58" fmla="*/ 1396 w 1536"/>
              <a:gd name="T59" fmla="*/ 1226 h 1536"/>
              <a:gd name="T60" fmla="*/ 1503 w 1536"/>
              <a:gd name="T61" fmla="*/ 1021 h 1536"/>
              <a:gd name="T62" fmla="*/ 1336 w 1536"/>
              <a:gd name="T63" fmla="*/ 934 h 1536"/>
              <a:gd name="T64" fmla="*/ 1356 w 1536"/>
              <a:gd name="T65" fmla="*/ 70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6" h="1536">
                <a:moveTo>
                  <a:pt x="1356" y="704"/>
                </a:moveTo>
                <a:cubicBezTo>
                  <a:pt x="1536" y="647"/>
                  <a:pt x="1536" y="647"/>
                  <a:pt x="1536" y="647"/>
                </a:cubicBezTo>
                <a:cubicBezTo>
                  <a:pt x="1466" y="427"/>
                  <a:pt x="1466" y="427"/>
                  <a:pt x="1466" y="427"/>
                </a:cubicBezTo>
                <a:cubicBezTo>
                  <a:pt x="1287" y="483"/>
                  <a:pt x="1287" y="483"/>
                  <a:pt x="1287" y="483"/>
                </a:cubicBezTo>
                <a:cubicBezTo>
                  <a:pt x="1249" y="414"/>
                  <a:pt x="1198" y="354"/>
                  <a:pt x="1139" y="307"/>
                </a:cubicBezTo>
                <a:cubicBezTo>
                  <a:pt x="1226" y="140"/>
                  <a:pt x="1226" y="140"/>
                  <a:pt x="1226" y="140"/>
                </a:cubicBezTo>
                <a:cubicBezTo>
                  <a:pt x="1021" y="33"/>
                  <a:pt x="1021" y="33"/>
                  <a:pt x="1021" y="33"/>
                </a:cubicBezTo>
                <a:cubicBezTo>
                  <a:pt x="933" y="200"/>
                  <a:pt x="933" y="200"/>
                  <a:pt x="933" y="200"/>
                </a:cubicBezTo>
                <a:cubicBezTo>
                  <a:pt x="860" y="178"/>
                  <a:pt x="782" y="171"/>
                  <a:pt x="704" y="179"/>
                </a:cubicBezTo>
                <a:cubicBezTo>
                  <a:pt x="647" y="0"/>
                  <a:pt x="647" y="0"/>
                  <a:pt x="647" y="0"/>
                </a:cubicBezTo>
                <a:cubicBezTo>
                  <a:pt x="427" y="69"/>
                  <a:pt x="427" y="69"/>
                  <a:pt x="427" y="69"/>
                </a:cubicBezTo>
                <a:cubicBezTo>
                  <a:pt x="483" y="249"/>
                  <a:pt x="483" y="249"/>
                  <a:pt x="483" y="249"/>
                </a:cubicBezTo>
                <a:cubicBezTo>
                  <a:pt x="414" y="287"/>
                  <a:pt x="354" y="337"/>
                  <a:pt x="307" y="397"/>
                </a:cubicBezTo>
                <a:cubicBezTo>
                  <a:pt x="140" y="310"/>
                  <a:pt x="140" y="310"/>
                  <a:pt x="140" y="310"/>
                </a:cubicBezTo>
                <a:cubicBezTo>
                  <a:pt x="33" y="515"/>
                  <a:pt x="33" y="515"/>
                  <a:pt x="33" y="515"/>
                </a:cubicBezTo>
                <a:cubicBezTo>
                  <a:pt x="200" y="602"/>
                  <a:pt x="200" y="602"/>
                  <a:pt x="200" y="602"/>
                </a:cubicBezTo>
                <a:cubicBezTo>
                  <a:pt x="178" y="675"/>
                  <a:pt x="171" y="753"/>
                  <a:pt x="179" y="831"/>
                </a:cubicBezTo>
                <a:cubicBezTo>
                  <a:pt x="0" y="888"/>
                  <a:pt x="0" y="888"/>
                  <a:pt x="0" y="888"/>
                </a:cubicBezTo>
                <a:cubicBezTo>
                  <a:pt x="69" y="1109"/>
                  <a:pt x="69" y="1109"/>
                  <a:pt x="69" y="1109"/>
                </a:cubicBezTo>
                <a:cubicBezTo>
                  <a:pt x="249" y="1052"/>
                  <a:pt x="249" y="1052"/>
                  <a:pt x="249" y="1052"/>
                </a:cubicBezTo>
                <a:cubicBezTo>
                  <a:pt x="287" y="1121"/>
                  <a:pt x="337" y="1181"/>
                  <a:pt x="397" y="1229"/>
                </a:cubicBezTo>
                <a:cubicBezTo>
                  <a:pt x="310" y="1396"/>
                  <a:pt x="310" y="1396"/>
                  <a:pt x="310" y="1396"/>
                </a:cubicBezTo>
                <a:cubicBezTo>
                  <a:pt x="515" y="1503"/>
                  <a:pt x="515" y="1503"/>
                  <a:pt x="515" y="1503"/>
                </a:cubicBezTo>
                <a:cubicBezTo>
                  <a:pt x="602" y="1336"/>
                  <a:pt x="602" y="1336"/>
                  <a:pt x="602" y="1336"/>
                </a:cubicBezTo>
                <a:cubicBezTo>
                  <a:pt x="675" y="1357"/>
                  <a:pt x="753" y="1365"/>
                  <a:pt x="831" y="1356"/>
                </a:cubicBezTo>
                <a:cubicBezTo>
                  <a:pt x="888" y="1536"/>
                  <a:pt x="888" y="1536"/>
                  <a:pt x="888" y="1536"/>
                </a:cubicBezTo>
                <a:cubicBezTo>
                  <a:pt x="1108" y="1466"/>
                  <a:pt x="1108" y="1466"/>
                  <a:pt x="1108" y="1466"/>
                </a:cubicBezTo>
                <a:cubicBezTo>
                  <a:pt x="1052" y="1287"/>
                  <a:pt x="1052" y="1287"/>
                  <a:pt x="1052" y="1287"/>
                </a:cubicBezTo>
                <a:cubicBezTo>
                  <a:pt x="1121" y="1249"/>
                  <a:pt x="1181" y="1198"/>
                  <a:pt x="1229" y="1139"/>
                </a:cubicBezTo>
                <a:cubicBezTo>
                  <a:pt x="1396" y="1226"/>
                  <a:pt x="1396" y="1226"/>
                  <a:pt x="1396" y="1226"/>
                </a:cubicBezTo>
                <a:cubicBezTo>
                  <a:pt x="1503" y="1021"/>
                  <a:pt x="1503" y="1021"/>
                  <a:pt x="1503" y="1021"/>
                </a:cubicBezTo>
                <a:cubicBezTo>
                  <a:pt x="1336" y="934"/>
                  <a:pt x="1336" y="934"/>
                  <a:pt x="1336" y="934"/>
                </a:cubicBezTo>
                <a:cubicBezTo>
                  <a:pt x="1357" y="860"/>
                  <a:pt x="1364" y="782"/>
                  <a:pt x="1356" y="704"/>
                </a:cubicBezTo>
                <a:close/>
              </a:path>
            </a:pathLst>
          </a:custGeom>
          <a:solidFill>
            <a:srgbClr val="C00000"/>
          </a:solidFill>
          <a:ln w="25400">
            <a:noFill/>
            <a:round/>
          </a:ln>
          <a:effectLst/>
        </p:spPr>
        <p:txBody>
          <a:bodyPr vert="horz" wrap="square" lIns="82259" tIns="41129" rIns="82259" bIns="41129" numCol="1" anchor="t" anchorCtr="0" compatLnSpc="1"/>
          <a:lstStyle/>
          <a:p>
            <a:endParaRPr lang="zh-CN" altLang="en-US"/>
          </a:p>
        </p:txBody>
      </p:sp>
      <p:sp>
        <p:nvSpPr>
          <p:cNvPr id="7" name="TextBox 6"/>
          <p:cNvSpPr txBox="1"/>
          <p:nvPr/>
        </p:nvSpPr>
        <p:spPr>
          <a:xfrm>
            <a:off x="1472373" y="3362617"/>
            <a:ext cx="1148570" cy="92333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3000" b="1" dirty="0" smtClean="0">
                <a:effectLst>
                  <a:outerShdw blurRad="38100" dist="38100" dir="2700000" algn="tl">
                    <a:srgbClr val="000000">
                      <a:alpha val="43137"/>
                    </a:srgbClr>
                  </a:outerShdw>
                </a:effectLst>
              </a:rPr>
              <a:t>为什么出发</a:t>
            </a:r>
            <a:endParaRPr lang="zh-CN" altLang="en-US" sz="3000" b="1" dirty="0">
              <a:effectLst>
                <a:outerShdw blurRad="38100" dist="38100" dir="2700000" algn="tl">
                  <a:srgbClr val="000000">
                    <a:alpha val="43137"/>
                  </a:srgbClr>
                </a:outerShdw>
              </a:effectLst>
            </a:endParaRPr>
          </a:p>
        </p:txBody>
      </p:sp>
      <p:sp>
        <p:nvSpPr>
          <p:cNvPr id="8" name="TextBox 7"/>
          <p:cNvSpPr txBox="1"/>
          <p:nvPr/>
        </p:nvSpPr>
        <p:spPr>
          <a:xfrm>
            <a:off x="4686299" y="1916788"/>
            <a:ext cx="5113021" cy="1354217"/>
          </a:xfrm>
          <a:prstGeom prst="rect">
            <a:avLst/>
          </a:prstGeom>
          <a:noFill/>
          <a:ln>
            <a:solidFill>
              <a:schemeClr val="accent4">
                <a:lumMod val="60000"/>
                <a:lumOff val="40000"/>
              </a:schemeClr>
            </a:solidFill>
            <a:prstDash val="sysDot"/>
          </a:ln>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r>
              <a:rPr lang="zh-CN" altLang="en-US" sz="2200" dirty="0">
                <a:latin typeface="华文新魏" pitchFamily="2" charset="-122"/>
                <a:ea typeface="华文新魏" pitchFamily="2" charset="-122"/>
              </a:rPr>
              <a:t>尊重教育发展规律，充分发挥学校办学主体作用，大幅减少各类检查、评估、评价，加强对办学方向、标准、质量的规范引导，为学校潜心治校办学创造良好环境。</a:t>
            </a:r>
          </a:p>
        </p:txBody>
      </p:sp>
      <p:sp>
        <p:nvSpPr>
          <p:cNvPr id="9" name="TextBox 8"/>
          <p:cNvSpPr txBox="1"/>
          <p:nvPr/>
        </p:nvSpPr>
        <p:spPr>
          <a:xfrm>
            <a:off x="4718530" y="3804281"/>
            <a:ext cx="5080790" cy="338554"/>
          </a:xfrm>
          <a:prstGeom prst="rect">
            <a:avLst/>
          </a:prstGeom>
          <a:noFill/>
          <a:ln>
            <a:solidFill>
              <a:schemeClr val="accent4">
                <a:lumMod val="60000"/>
                <a:lumOff val="40000"/>
              </a:schemeClr>
            </a:solidFill>
            <a:prstDash val="sysDot"/>
          </a:ln>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r>
              <a:rPr lang="zh-CN" altLang="en-US" sz="2200" dirty="0">
                <a:latin typeface="华文新魏" pitchFamily="2" charset="-122"/>
                <a:ea typeface="华文新魏" pitchFamily="2" charset="-122"/>
              </a:rPr>
              <a:t>积极鼓励社会力量依法兴办教育。</a:t>
            </a:r>
            <a:endParaRPr lang="zh-CN" sz="2200" dirty="0">
              <a:latin typeface="华文新魏" pitchFamily="2" charset="-122"/>
              <a:ea typeface="华文新魏" pitchFamily="2" charset="-122"/>
            </a:endParaRPr>
          </a:p>
        </p:txBody>
      </p:sp>
      <p:sp>
        <p:nvSpPr>
          <p:cNvPr id="10" name="TextBox 9"/>
          <p:cNvSpPr txBox="1"/>
          <p:nvPr/>
        </p:nvSpPr>
        <p:spPr>
          <a:xfrm>
            <a:off x="4651426" y="4716602"/>
            <a:ext cx="5147894" cy="1354217"/>
          </a:xfrm>
          <a:prstGeom prst="rect">
            <a:avLst/>
          </a:prstGeom>
          <a:noFill/>
          <a:ln>
            <a:solidFill>
              <a:schemeClr val="accent4">
                <a:lumMod val="60000"/>
                <a:lumOff val="40000"/>
              </a:schemeClr>
            </a:solidFill>
            <a:prstDash val="sysDot"/>
          </a:ln>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200" dirty="0">
                <a:latin typeface="华文新魏" pitchFamily="2" charset="-122"/>
                <a:ea typeface="华文新魏" pitchFamily="2" charset="-122"/>
              </a:rPr>
              <a:t>鼓励各级各类学校与时俱进创新教育理念和人才培养模式，发展“互联网</a:t>
            </a:r>
            <a:r>
              <a:rPr lang="en-US" altLang="zh-CN" sz="2200" dirty="0">
                <a:latin typeface="华文新魏" pitchFamily="2" charset="-122"/>
                <a:ea typeface="华文新魏" pitchFamily="2" charset="-122"/>
              </a:rPr>
              <a:t>+</a:t>
            </a:r>
            <a:r>
              <a:rPr lang="zh-CN" altLang="en-US" sz="2200" dirty="0">
                <a:latin typeface="华文新魏" pitchFamily="2" charset="-122"/>
                <a:ea typeface="华文新魏" pitchFamily="2" charset="-122"/>
              </a:rPr>
              <a:t>教育”，完善吸引优秀人才从事教育的体制机制，提升教师社会地位，让尊师重教蔚然成风。</a:t>
            </a:r>
            <a:endParaRPr lang="zh-CN" sz="2200" dirty="0">
              <a:latin typeface="华文新魏" pitchFamily="2" charset="-122"/>
              <a:ea typeface="华文新魏" pitchFamily="2" charset="-122"/>
            </a:endParaRPr>
          </a:p>
        </p:txBody>
      </p:sp>
      <p:grpSp>
        <p:nvGrpSpPr>
          <p:cNvPr id="11" name="组合 10"/>
          <p:cNvGrpSpPr/>
          <p:nvPr/>
        </p:nvGrpSpPr>
        <p:grpSpPr>
          <a:xfrm>
            <a:off x="2872382" y="2064448"/>
            <a:ext cx="796627" cy="675382"/>
            <a:chOff x="3857213" y="4201732"/>
            <a:chExt cx="1100927" cy="933369"/>
          </a:xfrm>
        </p:grpSpPr>
        <p:sp>
          <p:nvSpPr>
            <p:cNvPr id="12" name="椭圆 11"/>
            <p:cNvSpPr/>
            <p:nvPr/>
          </p:nvSpPr>
          <p:spPr>
            <a:xfrm>
              <a:off x="3920075" y="4201732"/>
              <a:ext cx="933369" cy="933369"/>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endParaRPr>
            </a:p>
          </p:txBody>
        </p:sp>
        <p:sp>
          <p:nvSpPr>
            <p:cNvPr id="13" name="TextBox 12"/>
            <p:cNvSpPr txBox="1"/>
            <p:nvPr/>
          </p:nvSpPr>
          <p:spPr>
            <a:xfrm>
              <a:off x="3857213" y="4221562"/>
              <a:ext cx="1100927" cy="807963"/>
            </a:xfrm>
            <a:prstGeom prst="rect">
              <a:avLst/>
            </a:prstGeom>
            <a:noFill/>
          </p:spPr>
          <p:txBody>
            <a:bodyPr wrap="square" rtlCol="0">
              <a:spAutoFit/>
            </a:bodyPr>
            <a:lstStyle/>
            <a:p>
              <a:pPr algn="ctr"/>
              <a:r>
                <a:rPr lang="en-US" altLang="zh-CN" sz="32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32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434004" y="3290250"/>
            <a:ext cx="972007" cy="824070"/>
            <a:chOff x="3836296" y="4201732"/>
            <a:chExt cx="1100927" cy="933369"/>
          </a:xfrm>
        </p:grpSpPr>
        <p:sp>
          <p:nvSpPr>
            <p:cNvPr id="15" name="椭圆 14"/>
            <p:cNvSpPr/>
            <p:nvPr/>
          </p:nvSpPr>
          <p:spPr>
            <a:xfrm>
              <a:off x="3920075" y="4201732"/>
              <a:ext cx="933369" cy="933369"/>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endParaRPr>
            </a:p>
          </p:txBody>
        </p:sp>
        <p:sp>
          <p:nvSpPr>
            <p:cNvPr id="16" name="TextBox 15"/>
            <p:cNvSpPr txBox="1"/>
            <p:nvPr/>
          </p:nvSpPr>
          <p:spPr>
            <a:xfrm>
              <a:off x="3836296" y="4259104"/>
              <a:ext cx="1100927" cy="818466"/>
            </a:xfrm>
            <a:prstGeom prst="rect">
              <a:avLst/>
            </a:prstGeom>
            <a:noFill/>
          </p:spPr>
          <p:txBody>
            <a:bodyPr wrap="square" rtlCol="0">
              <a:spAutoFit/>
            </a:bodyPr>
            <a:lstStyle/>
            <a:p>
              <a:pPr algn="ctr"/>
              <a:r>
                <a:rPr lang="en-US" altLang="zh-CN" sz="4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4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2784622" y="4933454"/>
            <a:ext cx="1153225" cy="977708"/>
            <a:chOff x="3836296" y="4201734"/>
            <a:chExt cx="1100927" cy="933369"/>
          </a:xfrm>
        </p:grpSpPr>
        <p:sp>
          <p:nvSpPr>
            <p:cNvPr id="18" name="椭圆 17"/>
            <p:cNvSpPr/>
            <p:nvPr/>
          </p:nvSpPr>
          <p:spPr>
            <a:xfrm>
              <a:off x="3920076" y="4201734"/>
              <a:ext cx="933370" cy="933369"/>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endParaRPr>
            </a:p>
          </p:txBody>
        </p:sp>
        <p:sp>
          <p:nvSpPr>
            <p:cNvPr id="19" name="TextBox 18"/>
            <p:cNvSpPr txBox="1"/>
            <p:nvPr/>
          </p:nvSpPr>
          <p:spPr>
            <a:xfrm>
              <a:off x="3836296" y="4259104"/>
              <a:ext cx="1100927" cy="793128"/>
            </a:xfrm>
            <a:prstGeom prst="rect">
              <a:avLst/>
            </a:prstGeom>
            <a:noFill/>
          </p:spPr>
          <p:txBody>
            <a:bodyPr wrap="square" rtlCol="0">
              <a:spAutoFit/>
            </a:bodyPr>
            <a:lstStyle/>
            <a:p>
              <a:pPr algn="ctr"/>
              <a:r>
                <a:rPr lang="en-US" altLang="zh-CN" sz="48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48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0" name="矩形 19">
            <a:extLst>
              <a:ext uri="{FF2B5EF4-FFF2-40B4-BE49-F238E27FC236}">
                <a16:creationId xmlns="" xmlns:a16="http://schemas.microsoft.com/office/drawing/2014/main" id="{01B8FBD3-8C7F-4278-A94B-FB828139D0FA}"/>
              </a:ext>
            </a:extLst>
          </p:cNvPr>
          <p:cNvSpPr/>
          <p:nvPr/>
        </p:nvSpPr>
        <p:spPr>
          <a:xfrm>
            <a:off x="4943" y="594051"/>
            <a:ext cx="7797937" cy="688765"/>
          </a:xfrm>
          <a:prstGeom prst="rect">
            <a:avLst/>
          </a:prstGeom>
          <a:gradFill flip="none" rotWithShape="1">
            <a:gsLst>
              <a:gs pos="0">
                <a:srgbClr val="C00000"/>
              </a:gs>
              <a:gs pos="30000">
                <a:srgbClr val="FF0000"/>
              </a:gs>
              <a:gs pos="68000">
                <a:srgbClr val="FADDD6"/>
              </a:gs>
              <a:gs pos="96000">
                <a:srgbClr val="FADED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 xmlns:a16="http://schemas.microsoft.com/office/drawing/2014/main" id="{62CDD64E-8E05-45F8-A97F-F4C88AF11DD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9395" y="519912"/>
            <a:ext cx="820161" cy="820161"/>
          </a:xfrm>
          <a:prstGeom prst="rect">
            <a:avLst/>
          </a:prstGeom>
        </p:spPr>
      </p:pic>
      <p:sp>
        <p:nvSpPr>
          <p:cNvPr id="22" name="矩形 21"/>
          <p:cNvSpPr/>
          <p:nvPr/>
        </p:nvSpPr>
        <p:spPr>
          <a:xfrm>
            <a:off x="962925" y="639463"/>
            <a:ext cx="4501707" cy="584775"/>
          </a:xfrm>
          <a:prstGeom prst="rect">
            <a:avLst/>
          </a:prstGeom>
        </p:spPr>
        <p:txBody>
          <a:bodyPr wrap="square">
            <a:spAutoFit/>
          </a:bodyPr>
          <a:lstStyle/>
          <a:p>
            <a:pPr>
              <a:defRPr/>
            </a:pPr>
            <a:r>
              <a:rPr lang="zh-CN" altLang="en-US" sz="3200" b="1" kern="0" dirty="0" smtClean="0">
                <a:solidFill>
                  <a:schemeClr val="bg1"/>
                </a:solidFill>
                <a:latin typeface="Arial"/>
                <a:ea typeface="微软雅黑"/>
              </a:rPr>
              <a:t>深化“放管服”改革</a:t>
            </a:r>
            <a:endParaRPr lang="zh-CN" altLang="en-US" sz="3200" b="1" kern="0" dirty="0">
              <a:solidFill>
                <a:schemeClr val="bg1"/>
              </a:solidFill>
              <a:latin typeface="Arial"/>
              <a:ea typeface="微软雅黑"/>
            </a:endParaRPr>
          </a:p>
        </p:txBody>
      </p:sp>
      <p:sp>
        <p:nvSpPr>
          <p:cNvPr id="23" name="矩形 22"/>
          <p:cNvSpPr/>
          <p:nvPr/>
        </p:nvSpPr>
        <p:spPr>
          <a:xfrm>
            <a:off x="1084845" y="1381328"/>
            <a:ext cx="9304631" cy="461665"/>
          </a:xfrm>
          <a:prstGeom prst="rect">
            <a:avLst/>
          </a:prstGeom>
        </p:spPr>
        <p:txBody>
          <a:bodyPr wrap="square">
            <a:spAutoFit/>
          </a:bodyPr>
          <a:lstStyle/>
          <a:p>
            <a:pPr algn="just"/>
            <a:r>
              <a:rPr lang="zh-CN" altLang="en-US" sz="2400" dirty="0">
                <a:solidFill>
                  <a:srgbClr val="008000"/>
                </a:solidFill>
                <a:latin typeface="迷你简小标宋" pitchFamily="65" charset="-122"/>
                <a:ea typeface="迷你简小标宋" pitchFamily="65" charset="-122"/>
              </a:rPr>
              <a:t>深化教育领域“放管服”改革，充分释放教育事业发展生机活力。</a:t>
            </a:r>
          </a:p>
        </p:txBody>
      </p:sp>
    </p:spTree>
    <p:extLst>
      <p:ext uri="{BB962C8B-B14F-4D97-AF65-F5344CB8AC3E}">
        <p14:creationId xmlns="" xmlns:p14="http://schemas.microsoft.com/office/powerpoint/2010/main" val="3810845368"/>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25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par>
                          <p:cTn id="35" fill="hold">
                            <p:stCondLst>
                              <p:cond delay="1750"/>
                            </p:stCondLst>
                            <p:childTnLst>
                              <p:par>
                                <p:cTn id="36" presetID="8" presetClass="emph" presetSubtype="0" fill="hold" grpId="1" nodeType="afterEffect">
                                  <p:stCondLst>
                                    <p:cond delay="0"/>
                                  </p:stCondLst>
                                  <p:childTnLst>
                                    <p:animRot by="21600000">
                                      <p:cBhvr>
                                        <p:cTn id="37" dur="2000" fill="hold"/>
                                        <p:tgtEl>
                                          <p:spTgt spid="4"/>
                                        </p:tgtEl>
                                        <p:attrNameLst>
                                          <p:attrName>r</p:attrName>
                                        </p:attrNameLst>
                                      </p:cBhvr>
                                    </p:animRot>
                                  </p:childTnLst>
                                </p:cTn>
                              </p:par>
                              <p:par>
                                <p:cTn id="38" presetID="8" presetClass="emph" presetSubtype="0" fill="hold" grpId="1" nodeType="withEffect">
                                  <p:stCondLst>
                                    <p:cond delay="0"/>
                                  </p:stCondLst>
                                  <p:childTnLst>
                                    <p:animRot by="21600000">
                                      <p:cBhvr>
                                        <p:cTn id="39" dur="2000" fill="hold"/>
                                        <p:tgtEl>
                                          <p:spTgt spid="5"/>
                                        </p:tgtEl>
                                        <p:attrNameLst>
                                          <p:attrName>r</p:attrName>
                                        </p:attrNameLst>
                                      </p:cBhvr>
                                    </p:animRot>
                                  </p:childTnLst>
                                </p:cTn>
                              </p:par>
                              <p:par>
                                <p:cTn id="40" presetID="8" presetClass="emph" presetSubtype="0" fill="hold" grpId="1" nodeType="withEffect">
                                  <p:stCondLst>
                                    <p:cond delay="0"/>
                                  </p:stCondLst>
                                  <p:childTnLst>
                                    <p:animRot by="21600000">
                                      <p:cBhvr>
                                        <p:cTn id="41" dur="2000" fill="hold"/>
                                        <p:tgtEl>
                                          <p:spTgt spid="6"/>
                                        </p:tgtEl>
                                        <p:attrNameLst>
                                          <p:attrName>r</p:attrName>
                                        </p:attrNameLst>
                                      </p:cBhvr>
                                    </p:animRot>
                                  </p:childTnLst>
                                </p:cTn>
                              </p:par>
                              <p:par>
                                <p:cTn id="42" presetID="8" presetClass="emph" presetSubtype="0" fill="hold" grpId="1" nodeType="withEffect">
                                  <p:stCondLst>
                                    <p:cond delay="0"/>
                                  </p:stCondLst>
                                  <p:childTnLst>
                                    <p:animRot by="-21600000">
                                      <p:cBhvr>
                                        <p:cTn id="43" dur="2000" fill="hold"/>
                                        <p:tgtEl>
                                          <p:spTgt spid="3"/>
                                        </p:tgtEl>
                                        <p:attrNameLst>
                                          <p:attrName>r</p:attrName>
                                        </p:attrNameLst>
                                      </p:cBhvr>
                                    </p:animRot>
                                  </p:childTnLst>
                                </p:cTn>
                              </p:par>
                              <p:par>
                                <p:cTn id="44" presetID="22" presetClass="entr" presetSubtype="8" fill="hold" grpId="0" nodeType="withEffect">
                                  <p:stCondLst>
                                    <p:cond delay="50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22" presetClass="entr" presetSubtype="8" fill="hold" grpId="0" nodeType="withEffect">
                                  <p:stCondLst>
                                    <p:cond delay="150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p:bldP spid="8" grpId="0" animBg="1"/>
      <p:bldP spid="9" grpId="0" animBg="1"/>
      <p:bldP spid="10"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圆角 7"/>
          <p:cNvSpPr/>
          <p:nvPr/>
        </p:nvSpPr>
        <p:spPr>
          <a:xfrm>
            <a:off x="5372100" y="896322"/>
            <a:ext cx="5200649" cy="900000"/>
          </a:xfrm>
          <a:prstGeom prst="roundRect">
            <a:avLst>
              <a:gd name="adj" fmla="val 0"/>
            </a:avLst>
          </a:prstGeom>
          <a:solidFill>
            <a:srgbClr val="B50F0C"/>
          </a:solidFill>
          <a:ln>
            <a:solidFill>
              <a:srgbClr val="B50F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华文新魏" pitchFamily="2" charset="-122"/>
                <a:ea typeface="华文新魏" pitchFamily="2" charset="-122"/>
              </a:rPr>
              <a:t>“教育大计，教师为</a:t>
            </a:r>
            <a:r>
              <a:rPr lang="zh-CN" altLang="en-US" sz="2800" b="1" dirty="0" smtClean="0">
                <a:solidFill>
                  <a:schemeClr val="bg1"/>
                </a:solidFill>
                <a:latin typeface="华文新魏" pitchFamily="2" charset="-122"/>
                <a:ea typeface="华文新魏" pitchFamily="2" charset="-122"/>
              </a:rPr>
              <a:t>本”</a:t>
            </a:r>
            <a:endParaRPr lang="zh-CN" altLang="en-US" sz="2800" b="1" dirty="0">
              <a:solidFill>
                <a:schemeClr val="bg1"/>
              </a:solidFill>
              <a:latin typeface="华文新魏" pitchFamily="2" charset="-122"/>
              <a:ea typeface="华文新魏" pitchFamily="2" charset="-122"/>
            </a:endParaRPr>
          </a:p>
        </p:txBody>
      </p:sp>
      <p:sp>
        <p:nvSpPr>
          <p:cNvPr id="12" name="矩形 11"/>
          <p:cNvSpPr/>
          <p:nvPr/>
        </p:nvSpPr>
        <p:spPr>
          <a:xfrm>
            <a:off x="4932595" y="1941757"/>
            <a:ext cx="6489909" cy="4401205"/>
          </a:xfrm>
          <a:prstGeom prst="rect">
            <a:avLst/>
          </a:prstGeom>
          <a:noFill/>
          <a:ln>
            <a:gradFill>
              <a:gsLst>
                <a:gs pos="0">
                  <a:srgbClr val="800000"/>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just"/>
            <a:r>
              <a:rPr lang="zh-CN" altLang="en-US" sz="2800" dirty="0">
                <a:solidFill>
                  <a:schemeClr val="accent2">
                    <a:lumMod val="50000"/>
                  </a:schemeClr>
                </a:solidFill>
                <a:latin typeface="华文新魏" pitchFamily="2" charset="-122"/>
                <a:ea typeface="华文新魏" pitchFamily="2" charset="-122"/>
              </a:rPr>
              <a:t>我们新时代的党员和教育工作者，必须认真学习领会和贯彻落实习近平总书记重要讲话精神，全面准确把握习总书记重要讲话的科学内涵和精神实质，一点一滴、一步一</a:t>
            </a:r>
            <a:r>
              <a:rPr lang="zh-CN" altLang="en-US" sz="2800" dirty="0" smtClean="0">
                <a:solidFill>
                  <a:schemeClr val="accent2">
                    <a:lumMod val="50000"/>
                  </a:schemeClr>
                </a:solidFill>
                <a:latin typeface="华文新魏" pitchFamily="2" charset="-122"/>
                <a:ea typeface="华文新魏" pitchFamily="2" charset="-122"/>
              </a:rPr>
              <a:t>印地将</a:t>
            </a:r>
            <a:r>
              <a:rPr lang="zh-CN" altLang="en-US" sz="2800" dirty="0">
                <a:solidFill>
                  <a:schemeClr val="accent2">
                    <a:lumMod val="50000"/>
                  </a:schemeClr>
                </a:solidFill>
                <a:latin typeface="华文新魏" pitchFamily="2" charset="-122"/>
                <a:ea typeface="华文新魏" pitchFamily="2" charset="-122"/>
              </a:rPr>
              <a:t>优先发展教育事业、加快教育现代化、建设教育强国重大部署落到实处，大力培养德智体美劳全面发展的社会主义建设者和接班人，为实现中华民族伟大复兴的中国梦提供强大的教育支持和人才</a:t>
            </a:r>
            <a:r>
              <a:rPr lang="zh-CN" altLang="en-US" sz="2800" dirty="0" smtClean="0">
                <a:solidFill>
                  <a:schemeClr val="accent2">
                    <a:lumMod val="50000"/>
                  </a:schemeClr>
                </a:solidFill>
                <a:latin typeface="华文新魏" pitchFamily="2" charset="-122"/>
                <a:ea typeface="华文新魏" pitchFamily="2" charset="-122"/>
              </a:rPr>
              <a:t>支撑！</a:t>
            </a:r>
            <a:endParaRPr lang="zh-CN" altLang="en-US" sz="2800" dirty="0">
              <a:solidFill>
                <a:schemeClr val="accent2">
                  <a:lumMod val="50000"/>
                </a:schemeClr>
              </a:solidFill>
              <a:latin typeface="华文新魏" pitchFamily="2" charset="-122"/>
              <a:ea typeface="华文新魏" pitchFamily="2" charset="-122"/>
            </a:endParaRPr>
          </a:p>
        </p:txBody>
      </p:sp>
      <p:pic>
        <p:nvPicPr>
          <p:cNvPr id="13" name="图片 12"/>
          <p:cNvPicPr>
            <a:picLocks noChangeAspect="1"/>
          </p:cNvPicPr>
          <p:nvPr/>
        </p:nvPicPr>
        <p:blipFill rotWithShape="1">
          <a:blip r:embed="rId3" cstate="print">
            <a:extLst>
              <a:ext uri="{28A0092B-C50C-407E-A947-70E740481C1C}">
                <a14:useLocalDpi xmlns="" xmlns:a14="http://schemas.microsoft.com/office/drawing/2010/main" val="0"/>
              </a:ext>
            </a:extLst>
          </a:blip>
          <a:srcRect t="28800"/>
          <a:stretch/>
        </p:blipFill>
        <p:spPr>
          <a:xfrm>
            <a:off x="990600" y="1402080"/>
            <a:ext cx="3730344" cy="374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5"/>
          <p:cNvSpPr txBox="1"/>
          <p:nvPr/>
        </p:nvSpPr>
        <p:spPr>
          <a:xfrm>
            <a:off x="1797047" y="558371"/>
            <a:ext cx="1415772" cy="584775"/>
          </a:xfrm>
          <a:prstGeom prst="rect">
            <a:avLst/>
          </a:prstGeom>
          <a:noFill/>
        </p:spPr>
        <p:txBody>
          <a:bodyPr wrap="none" rtlCol="0">
            <a:spAutoFit/>
          </a:bodyPr>
          <a:lstStyle/>
          <a:p>
            <a:r>
              <a:rPr lang="zh-CN" altLang="en-US" sz="3200" dirty="0" smtClean="0">
                <a:solidFill>
                  <a:srgbClr val="C00000"/>
                </a:solidFill>
                <a:latin typeface="华文行楷" pitchFamily="2" charset="-122"/>
                <a:ea typeface="华文行楷" pitchFamily="2" charset="-122"/>
              </a:rPr>
              <a:t>结语：</a:t>
            </a:r>
            <a:endParaRPr lang="zh-CN" altLang="en-US" sz="3200" dirty="0">
              <a:solidFill>
                <a:srgbClr val="C00000"/>
              </a:solidFill>
              <a:latin typeface="华文行楷" pitchFamily="2" charset="-122"/>
              <a:ea typeface="华文行楷" pitchFamily="2" charset="-122"/>
            </a:endParaRPr>
          </a:p>
        </p:txBody>
      </p:sp>
      <p:sp>
        <p:nvSpPr>
          <p:cNvPr id="14" name="椭圆 13"/>
          <p:cNvSpPr/>
          <p:nvPr/>
        </p:nvSpPr>
        <p:spPr>
          <a:xfrm>
            <a:off x="858158" y="418040"/>
            <a:ext cx="819761" cy="819761"/>
          </a:xfrm>
          <a:prstGeom prst="ellipse">
            <a:avLst/>
          </a:prstGeom>
          <a:gradFill>
            <a:gsLst>
              <a:gs pos="26000">
                <a:srgbClr val="E61E18"/>
              </a:gs>
              <a:gs pos="100000">
                <a:srgbClr val="9A1E23"/>
              </a:gs>
            </a:gsLst>
            <a:lin ang="5400000" scaled="1"/>
          </a:gra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133">
              <a:solidFill>
                <a:prstClr val="white"/>
              </a:solidFill>
              <a:latin typeface="微软雅黑"/>
            </a:endParaRPr>
          </a:p>
        </p:txBody>
      </p:sp>
      <p:sp>
        <p:nvSpPr>
          <p:cNvPr id="18" name="AutoShape 112"/>
          <p:cNvSpPr/>
          <p:nvPr/>
        </p:nvSpPr>
        <p:spPr bwMode="auto">
          <a:xfrm>
            <a:off x="1027795" y="610434"/>
            <a:ext cx="480484" cy="478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25400" tIns="25400" rIns="25400" bIns="25400" anchor="ctr"/>
          <a:lstStyle/>
          <a:p>
            <a:pPr algn="ctr" defTabSz="304792" hangingPunct="0">
              <a:defRPr/>
            </a:pPr>
            <a:endParaRPr lang="en-US" sz="2000" b="0" kern="0">
              <a:solidFill>
                <a:srgbClr val="FFFFFF"/>
              </a:solidFill>
              <a:effectLst>
                <a:outerShdw blurRad="38100" dist="38100" dir="2700000" algn="tl">
                  <a:srgbClr val="000000"/>
                </a:outerShdw>
              </a:effectLst>
              <a:latin typeface="Gill Sans" charset="0"/>
              <a:ea typeface="微软雅黑"/>
              <a:sym typeface="Gill Sans" charset="0"/>
            </a:endParaRPr>
          </a:p>
        </p:txBody>
      </p:sp>
    </p:spTree>
    <p:extLst>
      <p:ext uri="{BB962C8B-B14F-4D97-AF65-F5344CB8AC3E}">
        <p14:creationId xmlns="" xmlns:p14="http://schemas.microsoft.com/office/powerpoint/2010/main" val="69880574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par>
                                <p:cTn id="8" presetID="31" presetClass="entr" presetSubtype="0" fill="hold" grpId="0" nodeType="withEffect">
                                  <p:stCondLst>
                                    <p:cond delay="0"/>
                                  </p:stCondLst>
                                  <p:iterate type="lt">
                                    <p:tmPct val="1333"/>
                                  </p:iterate>
                                  <p:childTnLst>
                                    <p:set>
                                      <p:cBhvr>
                                        <p:cTn id="9" dur="1" fill="hold">
                                          <p:stCondLst>
                                            <p:cond delay="0"/>
                                          </p:stCondLst>
                                        </p:cTn>
                                        <p:tgtEl>
                                          <p:spTgt spid="12"/>
                                        </p:tgtEl>
                                        <p:attrNameLst>
                                          <p:attrName>style.visibility</p:attrName>
                                        </p:attrNameLst>
                                      </p:cBhvr>
                                      <p:to>
                                        <p:strVal val="visible"/>
                                      </p:to>
                                    </p:set>
                                    <p:anim calcmode="lin" valueType="num">
                                      <p:cBhvr>
                                        <p:cTn id="10" dur="750" fill="hold"/>
                                        <p:tgtEl>
                                          <p:spTgt spid="12"/>
                                        </p:tgtEl>
                                        <p:attrNameLst>
                                          <p:attrName>ppt_w</p:attrName>
                                        </p:attrNameLst>
                                      </p:cBhvr>
                                      <p:tavLst>
                                        <p:tav tm="0">
                                          <p:val>
                                            <p:fltVal val="0"/>
                                          </p:val>
                                        </p:tav>
                                        <p:tav tm="100000">
                                          <p:val>
                                            <p:strVal val="#ppt_w"/>
                                          </p:val>
                                        </p:tav>
                                      </p:tavLst>
                                    </p:anim>
                                    <p:anim calcmode="lin" valueType="num">
                                      <p:cBhvr>
                                        <p:cTn id="11" dur="750" fill="hold"/>
                                        <p:tgtEl>
                                          <p:spTgt spid="12"/>
                                        </p:tgtEl>
                                        <p:attrNameLst>
                                          <p:attrName>ppt_h</p:attrName>
                                        </p:attrNameLst>
                                      </p:cBhvr>
                                      <p:tavLst>
                                        <p:tav tm="0">
                                          <p:val>
                                            <p:fltVal val="0"/>
                                          </p:val>
                                        </p:tav>
                                        <p:tav tm="100000">
                                          <p:val>
                                            <p:strVal val="#ppt_h"/>
                                          </p:val>
                                        </p:tav>
                                      </p:tavLst>
                                    </p:anim>
                                    <p:anim calcmode="lin" valueType="num">
                                      <p:cBhvr>
                                        <p:cTn id="12" dur="750" fill="hold"/>
                                        <p:tgtEl>
                                          <p:spTgt spid="12"/>
                                        </p:tgtEl>
                                        <p:attrNameLst>
                                          <p:attrName>style.rotation</p:attrName>
                                        </p:attrNameLst>
                                      </p:cBhvr>
                                      <p:tavLst>
                                        <p:tav tm="0">
                                          <p:val>
                                            <p:fltVal val="90"/>
                                          </p:val>
                                        </p:tav>
                                        <p:tav tm="100000">
                                          <p:val>
                                            <p:fltVal val="0"/>
                                          </p:val>
                                        </p:tav>
                                      </p:tavLst>
                                    </p:anim>
                                    <p:animEffect transition="in" filter="fade">
                                      <p:cBhvr>
                                        <p:cTn id="13" dur="750"/>
                                        <p:tgtEl>
                                          <p:spTgt spid="12"/>
                                        </p:tgtEl>
                                      </p:cBhvr>
                                    </p:animEffect>
                                  </p:childTnLst>
                                </p:cTn>
                              </p:par>
                            </p:childTnLst>
                          </p:cTn>
                        </p:par>
                        <p:par>
                          <p:cTn id="14" fill="hold">
                            <p:stCondLst>
                              <p:cond delay="239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289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ediate Music-One Man's Courage">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7202311" y="-1587006"/>
            <a:ext cx="609600" cy="609600"/>
          </a:xfrm>
          <a:prstGeom prst="rect">
            <a:avLst/>
          </a:prstGeom>
        </p:spPr>
      </p:pic>
      <p:sp>
        <p:nvSpPr>
          <p:cNvPr id="27" name="圆角矩形 26"/>
          <p:cNvSpPr/>
          <p:nvPr/>
        </p:nvSpPr>
        <p:spPr>
          <a:xfrm>
            <a:off x="-1177602" y="1452518"/>
            <a:ext cx="72008" cy="105068"/>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10" name="图片 9">
            <a:extLst>
              <a:ext uri="{FF2B5EF4-FFF2-40B4-BE49-F238E27FC236}">
                <a16:creationId xmlns:a16="http://schemas.microsoft.com/office/drawing/2014/main" xmlns="" id="{0A8FBA9D-0D12-4A23-ABF0-6D96D4701E6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88" y="4582697"/>
            <a:ext cx="2708132" cy="2275303"/>
          </a:xfrm>
          <a:prstGeom prst="rect">
            <a:avLst/>
          </a:prstGeom>
        </p:spPr>
      </p:pic>
      <p:pic>
        <p:nvPicPr>
          <p:cNvPr id="13" name="图片 12">
            <a:extLst>
              <a:ext uri="{FF2B5EF4-FFF2-40B4-BE49-F238E27FC236}">
                <a16:creationId xmlns:a16="http://schemas.microsoft.com/office/drawing/2014/main" xmlns="" id="{FC145A2F-D208-4075-8129-C1F843C5CF5A}"/>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571167" y="5462255"/>
            <a:ext cx="2207380" cy="1134814"/>
          </a:xfrm>
          <a:prstGeom prst="rect">
            <a:avLst/>
          </a:prstGeom>
        </p:spPr>
      </p:pic>
      <p:pic>
        <p:nvPicPr>
          <p:cNvPr id="16" name="图片 15">
            <a:extLst>
              <a:ext uri="{FF2B5EF4-FFF2-40B4-BE49-F238E27FC236}">
                <a16:creationId xmlns:a16="http://schemas.microsoft.com/office/drawing/2014/main" xmlns="" id="{CE0BEFD4-FA9D-4D3E-95D6-47AA144DAE72}"/>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3029" y="214022"/>
            <a:ext cx="2979016" cy="2232039"/>
          </a:xfrm>
          <a:prstGeom prst="rect">
            <a:avLst/>
          </a:prstGeom>
        </p:spPr>
      </p:pic>
      <p:pic>
        <p:nvPicPr>
          <p:cNvPr id="28" name="图片 27">
            <a:extLst>
              <a:ext uri="{FF2B5EF4-FFF2-40B4-BE49-F238E27FC236}">
                <a16:creationId xmlns:a16="http://schemas.microsoft.com/office/drawing/2014/main" xmlns="" id="{5876E9FF-37F8-4C3C-AF5C-1C8445ACAD2A}"/>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8884517" y="5630218"/>
            <a:ext cx="3312571" cy="1210072"/>
          </a:xfrm>
          <a:prstGeom prst="rect">
            <a:avLst/>
          </a:prstGeom>
        </p:spPr>
      </p:pic>
      <p:pic>
        <p:nvPicPr>
          <p:cNvPr id="18" name="图片 1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 y="0"/>
            <a:ext cx="6023703" cy="1990621"/>
          </a:xfrm>
          <a:prstGeom prst="rect">
            <a:avLst/>
          </a:prstGeom>
        </p:spPr>
      </p:pic>
      <p:pic>
        <p:nvPicPr>
          <p:cNvPr id="23" name="图片 2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507111" y="-129027"/>
            <a:ext cx="3477528" cy="2462627"/>
          </a:xfrm>
          <a:prstGeom prst="rect">
            <a:avLst/>
          </a:prstGeom>
        </p:spPr>
      </p:pic>
      <p:pic>
        <p:nvPicPr>
          <p:cNvPr id="24" name="图片 23"/>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4139087" y="653331"/>
            <a:ext cx="3913821" cy="1633523"/>
          </a:xfrm>
          <a:prstGeom prst="rect">
            <a:avLst/>
          </a:prstGeom>
        </p:spPr>
      </p:pic>
      <p:pic>
        <p:nvPicPr>
          <p:cNvPr id="31" name="图片 30"/>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0925011" y="3755176"/>
            <a:ext cx="928165" cy="3111315"/>
          </a:xfrm>
          <a:prstGeom prst="rect">
            <a:avLst/>
          </a:prstGeom>
        </p:spPr>
      </p:pic>
      <p:sp>
        <p:nvSpPr>
          <p:cNvPr id="32" name="TextBox 14"/>
          <p:cNvSpPr txBox="1"/>
          <p:nvPr/>
        </p:nvSpPr>
        <p:spPr>
          <a:xfrm>
            <a:off x="570177" y="2360872"/>
            <a:ext cx="10907048"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17" tIns="60958" rIns="121917" bIns="60958">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tileRect/>
                </a:gradFill>
                <a:latin typeface="方正粗谭黑简体" panose="02000000000000000000" pitchFamily="2" charset="-122"/>
                <a:ea typeface="方正粗谭黑简体" panose="02000000000000000000" pitchFamily="2" charset="-122"/>
              </a:defRPr>
            </a:lvl1pPr>
            <a:lvl2pPr marL="742950" indent="-285750">
              <a:defRPr>
                <a:latin typeface="Calibri" pitchFamily="34" charset="0"/>
                <a:ea typeface="宋体" charset="-122"/>
              </a:defRPr>
            </a:lvl2pPr>
            <a:lvl3pPr marL="1143000" indent="-228600">
              <a:defRPr>
                <a:latin typeface="Calibri" pitchFamily="34" charset="0"/>
                <a:ea typeface="宋体" charset="-122"/>
              </a:defRPr>
            </a:lvl3pPr>
            <a:lvl4pPr marL="1600200" indent="-228600">
              <a:defRPr>
                <a:latin typeface="Calibri" pitchFamily="34" charset="0"/>
                <a:ea typeface="宋体" charset="-122"/>
              </a:defRPr>
            </a:lvl4pPr>
            <a:lvl5pPr marL="2057400" indent="-228600">
              <a:defRPr>
                <a:latin typeface="Calibri" pitchFamily="34" charset="0"/>
                <a:ea typeface="宋体" charset="-122"/>
              </a:defRPr>
            </a:lvl5pPr>
            <a:lvl6pPr marL="2514600" indent="-228600" fontAlgn="base">
              <a:spcBef>
                <a:spcPct val="0"/>
              </a:spcBef>
              <a:spcAft>
                <a:spcPct val="0"/>
              </a:spcAft>
              <a:defRPr>
                <a:latin typeface="Calibri" pitchFamily="34" charset="0"/>
                <a:ea typeface="宋体" charset="-122"/>
              </a:defRPr>
            </a:lvl6pPr>
            <a:lvl7pPr marL="2971800" indent="-228600" fontAlgn="base">
              <a:spcBef>
                <a:spcPct val="0"/>
              </a:spcBef>
              <a:spcAft>
                <a:spcPct val="0"/>
              </a:spcAft>
              <a:defRPr>
                <a:latin typeface="Calibri" pitchFamily="34" charset="0"/>
                <a:ea typeface="宋体" charset="-122"/>
              </a:defRPr>
            </a:lvl7pPr>
            <a:lvl8pPr marL="3429000" indent="-228600" fontAlgn="base">
              <a:spcBef>
                <a:spcPct val="0"/>
              </a:spcBef>
              <a:spcAft>
                <a:spcPct val="0"/>
              </a:spcAft>
              <a:defRPr>
                <a:latin typeface="Calibri" pitchFamily="34" charset="0"/>
                <a:ea typeface="宋体" charset="-122"/>
              </a:defRPr>
            </a:lvl8pPr>
            <a:lvl9pPr marL="3886200" indent="-228600" fontAlgn="base">
              <a:spcBef>
                <a:spcPct val="0"/>
              </a:spcBef>
              <a:spcAft>
                <a:spcPct val="0"/>
              </a:spcAft>
              <a:defRPr>
                <a:latin typeface="Calibri" pitchFamily="34" charset="0"/>
                <a:ea typeface="宋体" charset="-122"/>
              </a:defRPr>
            </a:lvl9pPr>
          </a:lstStyle>
          <a:p>
            <a:pPr defTabSz="1219170">
              <a:defRPr/>
            </a:pPr>
            <a:r>
              <a:rPr lang="zh-CN" altLang="en-US" sz="8000" b="1" kern="0" dirty="0" smtClean="0">
                <a:gradFill>
                  <a:gsLst>
                    <a:gs pos="0">
                      <a:srgbClr val="FF0000"/>
                    </a:gs>
                    <a:gs pos="100000">
                      <a:srgbClr val="C00000"/>
                    </a:gs>
                  </a:gsLst>
                  <a:lin ang="5400000" scaled="0"/>
                </a:gradFill>
                <a:latin typeface="微软雅黑" pitchFamily="34" charset="-122"/>
                <a:ea typeface="微软雅黑" pitchFamily="34" charset="-122"/>
              </a:rPr>
              <a:t>谢谢聆听</a:t>
            </a:r>
            <a:endParaRPr lang="zh-CN" altLang="en-US" sz="8000" b="1" kern="0" dirty="0">
              <a:gradFill>
                <a:gsLst>
                  <a:gs pos="0">
                    <a:srgbClr val="FF0000"/>
                  </a:gs>
                  <a:gs pos="100000">
                    <a:srgbClr val="C00000"/>
                  </a:gs>
                </a:gsLst>
                <a:lin ang="5400000" scaled="0"/>
              </a:gradFill>
              <a:latin typeface="微软雅黑" pitchFamily="34" charset="-122"/>
              <a:ea typeface="微软雅黑" pitchFamily="34" charset="-122"/>
            </a:endParaRPr>
          </a:p>
        </p:txBody>
      </p:sp>
      <p:sp>
        <p:nvSpPr>
          <p:cNvPr id="35" name="矩形 34"/>
          <p:cNvSpPr/>
          <p:nvPr/>
        </p:nvSpPr>
        <p:spPr>
          <a:xfrm>
            <a:off x="2156240" y="3640856"/>
            <a:ext cx="7770111"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87533437"/>
      </p:ext>
    </p:extLst>
  </p:cSld>
  <p:clrMapOvr>
    <a:masterClrMapping/>
  </p:clrMapOvr>
  <mc:AlternateContent xmlns:mc="http://schemas.openxmlformats.org/markup-compatibility/2006">
    <mc:Choice xmlns="" xmlns:p14="http://schemas.microsoft.com/office/powerpoint/2010/main" Requires="p14">
      <p:transition spd="slow" p14:dur="2000" advTm="6000">
        <p14:revea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0-#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1500"/>
                                        <p:tgtEl>
                                          <p:spTgt spid="27"/>
                                        </p:tgtEl>
                                      </p:cBhvr>
                                    </p:animEffect>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500" fill="hold"/>
                                        <p:tgtEl>
                                          <p:spTgt spid="16"/>
                                        </p:tgtEl>
                                        <p:attrNameLst>
                                          <p:attrName>ppt_x</p:attrName>
                                        </p:attrNameLst>
                                      </p:cBhvr>
                                      <p:tavLst>
                                        <p:tav tm="0">
                                          <p:val>
                                            <p:strVal val="1+#ppt_w/2"/>
                                          </p:val>
                                        </p:tav>
                                        <p:tav tm="100000">
                                          <p:val>
                                            <p:strVal val="#ppt_x"/>
                                          </p:val>
                                        </p:tav>
                                      </p:tavLst>
                                    </p:anim>
                                    <p:anim calcmode="lin" valueType="num">
                                      <p:cBhvr additive="base">
                                        <p:cTn id="23" dur="15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59" presetClass="path" presetSubtype="0" accel="50000" decel="50000" fill="hold" nodeType="afterEffect">
                                  <p:stCondLst>
                                    <p:cond delay="0"/>
                                  </p:stCondLst>
                                  <p:childTnLst>
                                    <p:animMotion origin="layout" path="M 0 0 C 0 -0.035 0.028 -0.062 0.062 -0.062 C 0.097 -0.062 0.125 -0.035 0.125 0 C 0.125 0.035 0.153 0.062 0.188 0.062 C 0.222 0.062 0.25 0.035 0.25 0 E" pathEditMode="relative" ptsTypes="">
                                      <p:cBhvr>
                                        <p:cTn id="26" dur="2000" fill="hold"/>
                                        <p:tgtEl>
                                          <p:spTgt spid="13"/>
                                        </p:tgtEl>
                                        <p:attrNameLst>
                                          <p:attrName>ppt_x</p:attrName>
                                          <p:attrName>ppt_y</p:attrName>
                                        </p:attrNameLst>
                                      </p:cBhvr>
                                    </p:animMotion>
                                  </p:childTnLst>
                                </p:cTn>
                              </p:par>
                            </p:childTnLst>
                          </p:cTn>
                        </p:par>
                        <p:par>
                          <p:cTn id="27" fill="hold">
                            <p:stCondLst>
                              <p:cond delay="5000"/>
                            </p:stCondLst>
                            <p:childTnLst>
                              <p:par>
                                <p:cTn id="28" presetID="2" presetClass="entr" presetSubtype="2"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par>
                          <p:cTn id="32" fill="hold">
                            <p:stCondLst>
                              <p:cond delay="55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par>
                          <p:cTn id="36" fill="hold">
                            <p:stCondLst>
                              <p:cond delay="6500"/>
                            </p:stCondLst>
                            <p:childTnLst>
                              <p:par>
                                <p:cTn id="37" presetID="23" presetClass="entr" presetSubtype="36"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6*min(max(#ppt_w*#ppt_h,.3),1)-7.4)/-.7*#ppt_w"/>
                                          </p:val>
                                        </p:tav>
                                        <p:tav tm="100000">
                                          <p:val>
                                            <p:strVal val="#ppt_w"/>
                                          </p:val>
                                        </p:tav>
                                      </p:tavLst>
                                    </p:anim>
                                    <p:anim calcmode="lin" valueType="num">
                                      <p:cBhvr>
                                        <p:cTn id="40" dur="500" fill="hold"/>
                                        <p:tgtEl>
                                          <p:spTgt spid="24"/>
                                        </p:tgtEl>
                                        <p:attrNameLst>
                                          <p:attrName>ppt_h</p:attrName>
                                        </p:attrNameLst>
                                      </p:cBhvr>
                                      <p:tavLst>
                                        <p:tav tm="0">
                                          <p:val>
                                            <p:strVal val="(6*min(max(#ppt_w*#ppt_h,.3),1)-7.4)/-.7*#ppt_h"/>
                                          </p:val>
                                        </p:tav>
                                        <p:tav tm="100000">
                                          <p:val>
                                            <p:strVal val="#ppt_h"/>
                                          </p:val>
                                        </p:tav>
                                      </p:tavLst>
                                    </p:anim>
                                    <p:anim calcmode="lin" valueType="num">
                                      <p:cBhvr>
                                        <p:cTn id="41" dur="500" fill="hold"/>
                                        <p:tgtEl>
                                          <p:spTgt spid="24"/>
                                        </p:tgtEl>
                                        <p:attrNameLst>
                                          <p:attrName>ppt_x</p:attrName>
                                        </p:attrNameLst>
                                      </p:cBhvr>
                                      <p:tavLst>
                                        <p:tav tm="0">
                                          <p:val>
                                            <p:fltVal val="0.5"/>
                                          </p:val>
                                        </p:tav>
                                        <p:tav tm="100000">
                                          <p:val>
                                            <p:strVal val="#ppt_x"/>
                                          </p:val>
                                        </p:tav>
                                      </p:tavLst>
                                    </p:anim>
                                    <p:anim calcmode="lin" valueType="num">
                                      <p:cBhvr>
                                        <p:cTn id="42"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43" fill="hold">
                            <p:stCondLst>
                              <p:cond delay="7000"/>
                            </p:stCondLst>
                            <p:childTnLst>
                              <p:par>
                                <p:cTn id="44" presetID="53" presetClass="entr" presetSubtype="16"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1200" fill="hold"/>
                                        <p:tgtEl>
                                          <p:spTgt spid="32"/>
                                        </p:tgtEl>
                                        <p:attrNameLst>
                                          <p:attrName>ppt_w</p:attrName>
                                        </p:attrNameLst>
                                      </p:cBhvr>
                                      <p:tavLst>
                                        <p:tav tm="0">
                                          <p:val>
                                            <p:fltVal val="0"/>
                                          </p:val>
                                        </p:tav>
                                        <p:tav tm="100000">
                                          <p:val>
                                            <p:strVal val="#ppt_w"/>
                                          </p:val>
                                        </p:tav>
                                      </p:tavLst>
                                    </p:anim>
                                    <p:anim calcmode="lin" valueType="num">
                                      <p:cBhvr>
                                        <p:cTn id="47" dur="1200" fill="hold"/>
                                        <p:tgtEl>
                                          <p:spTgt spid="32"/>
                                        </p:tgtEl>
                                        <p:attrNameLst>
                                          <p:attrName>ppt_h</p:attrName>
                                        </p:attrNameLst>
                                      </p:cBhvr>
                                      <p:tavLst>
                                        <p:tav tm="0">
                                          <p:val>
                                            <p:fltVal val="0"/>
                                          </p:val>
                                        </p:tav>
                                        <p:tav tm="100000">
                                          <p:val>
                                            <p:strVal val="#ppt_h"/>
                                          </p:val>
                                        </p:tav>
                                      </p:tavLst>
                                    </p:anim>
                                    <p:animEffect transition="in" filter="fade">
                                      <p:cBhvr>
                                        <p:cTn id="48" dur="1200"/>
                                        <p:tgtEl>
                                          <p:spTgt spid="32"/>
                                        </p:tgtEl>
                                      </p:cBhvr>
                                    </p:animEffect>
                                  </p:childTnLst>
                                </p:cTn>
                              </p:par>
                            </p:childTnLst>
                          </p:cTn>
                        </p:par>
                        <p:par>
                          <p:cTn id="49" fill="hold">
                            <p:stCondLst>
                              <p:cond delay="8200"/>
                            </p:stCondLst>
                            <p:childTnLst>
                              <p:par>
                                <p:cTn id="50" presetID="42"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16" presetClass="entr" presetSubtype="37"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outVertical)">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58" repeatCount="indefinite" fill="remove" display="0">
                  <p:stCondLst>
                    <p:cond delay="indefinite"/>
                  </p:stCondLst>
                  <p:endCondLst>
                    <p:cond evt="onStopAudio" delay="0">
                      <p:tgtEl>
                        <p:sldTgt/>
                      </p:tgtEl>
                    </p:cond>
                  </p:endCondLst>
                </p:cTn>
                <p:tgtEl>
                  <p:spTgt spid="2"/>
                </p:tgtEl>
              </p:cMediaNode>
            </p:video>
          </p:childTnLst>
        </p:cTn>
      </p:par>
    </p:tnLst>
    <p:bldLst>
      <p:bldP spid="27" grpId="0" animBg="1"/>
      <p:bldP spid="32"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9B324427-6E79-4160-9E8A-16BB0857D46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50597" y="-1"/>
            <a:ext cx="5041403" cy="1806369"/>
          </a:xfrm>
          <a:prstGeom prst="rect">
            <a:avLst/>
          </a:prstGeom>
        </p:spPr>
      </p:pic>
      <p:sp>
        <p:nvSpPr>
          <p:cNvPr id="45" name="TextBox 9">
            <a:extLst>
              <a:ext uri="{FF2B5EF4-FFF2-40B4-BE49-F238E27FC236}">
                <a16:creationId xmlns:a16="http://schemas.microsoft.com/office/drawing/2014/main" xmlns="" id="{7B14D12D-16C5-412C-B006-A5EF4358B172}"/>
              </a:ext>
            </a:extLst>
          </p:cNvPr>
          <p:cNvSpPr txBox="1"/>
          <p:nvPr/>
        </p:nvSpPr>
        <p:spPr>
          <a:xfrm>
            <a:off x="903642" y="1395183"/>
            <a:ext cx="10739718" cy="4532012"/>
          </a:xfrm>
          <a:prstGeom prst="rect">
            <a:avLst/>
          </a:prstGeom>
          <a:noFill/>
          <a:ln>
            <a:gradFill>
              <a:gsLst>
                <a:gs pos="0">
                  <a:schemeClr val="accent6">
                    <a:lumMod val="50000"/>
                  </a:schemeClr>
                </a:gs>
                <a:gs pos="30000">
                  <a:srgbClr val="66008F"/>
                </a:gs>
                <a:gs pos="64999">
                  <a:srgbClr val="BA0066"/>
                </a:gs>
                <a:gs pos="89999">
                  <a:srgbClr val="FF0000"/>
                </a:gs>
                <a:gs pos="100000">
                  <a:srgbClr val="FF8200"/>
                </a:gs>
              </a:gsLst>
              <a:lin ang="5400000" scaled="0"/>
            </a:gradFill>
            <a:prstDash val="dashDot"/>
          </a:ln>
        </p:spPr>
        <p:txBody>
          <a:bodyPr wrap="square" lIns="68580" tIns="34291" rIns="68580" bIns="34291" rtlCol="0">
            <a:spAutoFit/>
          </a:bodyPr>
          <a:lstStyle/>
          <a:p>
            <a:pPr lvl="0" algn="just" eaLnBrk="0" hangingPunct="0">
              <a:defRPr/>
            </a:pPr>
            <a:r>
              <a:rPr lang="zh-CN" altLang="en-US" sz="3200" kern="0" dirty="0" smtClean="0">
                <a:ln w="3175">
                  <a:noFill/>
                </a:ln>
                <a:solidFill>
                  <a:srgbClr val="990000"/>
                </a:solidFill>
                <a:latin typeface="华文琥珀" pitchFamily="2" charset="-122"/>
                <a:ea typeface="华文琥珀" pitchFamily="2" charset="-122"/>
                <a:sym typeface="微软雅黑" pitchFamily="34" charset="-122"/>
              </a:rPr>
              <a:t>从理论层面来看</a:t>
            </a:r>
            <a:r>
              <a:rPr lang="zh-CN" altLang="en-US" sz="3200" kern="0" dirty="0" smtClean="0">
                <a:ln w="3175">
                  <a:noFill/>
                </a:ln>
                <a:latin typeface="楷体" pitchFamily="49" charset="-122"/>
                <a:ea typeface="楷体" pitchFamily="49" charset="-122"/>
                <a:sym typeface="微软雅黑" pitchFamily="34" charset="-122"/>
              </a:rPr>
              <a:t>，习总书记站</a:t>
            </a:r>
            <a:r>
              <a:rPr lang="zh-CN" altLang="en-US" sz="3200" kern="0" dirty="0">
                <a:ln w="3175">
                  <a:noFill/>
                </a:ln>
                <a:latin typeface="楷体" pitchFamily="49" charset="-122"/>
                <a:ea typeface="楷体" pitchFamily="49" charset="-122"/>
                <a:sym typeface="微软雅黑" pitchFamily="34" charset="-122"/>
              </a:rPr>
              <a:t>在党和国家事业发展的战略高度</a:t>
            </a:r>
            <a:r>
              <a:rPr lang="zh-CN" altLang="en-US" sz="3200" kern="0" dirty="0" smtClean="0">
                <a:ln w="3175">
                  <a:noFill/>
                </a:ln>
                <a:latin typeface="楷体" pitchFamily="49" charset="-122"/>
                <a:ea typeface="楷体" pitchFamily="49" charset="-122"/>
                <a:sym typeface="微软雅黑" pitchFamily="34" charset="-122"/>
              </a:rPr>
              <a:t>，以</a:t>
            </a:r>
            <a:r>
              <a:rPr lang="en-US" altLang="zh-CN" sz="3200" kern="0" dirty="0">
                <a:ln w="3175">
                  <a:noFill/>
                </a:ln>
                <a:latin typeface="楷体" pitchFamily="49" charset="-122"/>
                <a:ea typeface="楷体" pitchFamily="49" charset="-122"/>
                <a:sym typeface="微软雅黑" pitchFamily="34" charset="-122"/>
              </a:rPr>
              <a:t>《</a:t>
            </a:r>
            <a:r>
              <a:rPr lang="zh-CN" altLang="en-US" sz="3200" kern="0" dirty="0">
                <a:ln w="3175">
                  <a:noFill/>
                </a:ln>
                <a:latin typeface="楷体" pitchFamily="49" charset="-122"/>
                <a:ea typeface="楷体" pitchFamily="49" charset="-122"/>
                <a:sym typeface="微软雅黑" pitchFamily="34" charset="-122"/>
              </a:rPr>
              <a:t>坚持中国特色社会主义教育发展道路，培养德智体美劳全面发展社会主义建设者和接班人</a:t>
            </a:r>
            <a:r>
              <a:rPr lang="en-US" altLang="zh-CN" sz="3200" kern="0" dirty="0">
                <a:ln w="3175">
                  <a:noFill/>
                </a:ln>
                <a:latin typeface="楷体" pitchFamily="49" charset="-122"/>
                <a:ea typeface="楷体" pitchFamily="49" charset="-122"/>
                <a:sym typeface="微软雅黑" pitchFamily="34" charset="-122"/>
              </a:rPr>
              <a:t>》</a:t>
            </a:r>
            <a:r>
              <a:rPr lang="zh-CN" altLang="en-US" sz="3200" kern="0" dirty="0">
                <a:ln w="3175">
                  <a:noFill/>
                </a:ln>
                <a:latin typeface="楷体" pitchFamily="49" charset="-122"/>
                <a:ea typeface="楷体" pitchFamily="49" charset="-122"/>
                <a:sym typeface="微软雅黑" pitchFamily="34" charset="-122"/>
              </a:rPr>
              <a:t>为题</a:t>
            </a:r>
            <a:r>
              <a:rPr lang="zh-CN" altLang="en-US" sz="3200" kern="0" dirty="0" smtClean="0">
                <a:ln w="3175">
                  <a:noFill/>
                </a:ln>
                <a:latin typeface="楷体" pitchFamily="49" charset="-122"/>
                <a:ea typeface="楷体" pitchFamily="49" charset="-122"/>
                <a:sym typeface="微软雅黑" pitchFamily="34" charset="-122"/>
              </a:rPr>
              <a:t>发表的热情洋溢</a:t>
            </a:r>
            <a:r>
              <a:rPr lang="zh-CN" altLang="en-US" sz="3200" kern="0" dirty="0">
                <a:ln w="3175">
                  <a:noFill/>
                </a:ln>
                <a:latin typeface="楷体" pitchFamily="49" charset="-122"/>
                <a:ea typeface="楷体" pitchFamily="49" charset="-122"/>
                <a:sym typeface="微软雅黑" pitchFamily="34" charset="-122"/>
              </a:rPr>
              <a:t>、令人振奋</a:t>
            </a:r>
            <a:r>
              <a:rPr lang="zh-CN" altLang="en-US" sz="3200" kern="0" dirty="0" smtClean="0">
                <a:ln w="3175">
                  <a:noFill/>
                </a:ln>
                <a:latin typeface="楷体" pitchFamily="49" charset="-122"/>
                <a:ea typeface="楷体" pitchFamily="49" charset="-122"/>
                <a:sym typeface="微软雅黑" pitchFamily="34" charset="-122"/>
              </a:rPr>
              <a:t>的讲话，全面</a:t>
            </a:r>
            <a:r>
              <a:rPr lang="zh-CN" altLang="en-US" sz="3200" kern="0" dirty="0">
                <a:ln w="3175">
                  <a:noFill/>
                </a:ln>
                <a:latin typeface="楷体" pitchFamily="49" charset="-122"/>
                <a:ea typeface="楷体" pitchFamily="49" charset="-122"/>
                <a:sym typeface="微软雅黑" pitchFamily="34" charset="-122"/>
              </a:rPr>
              <a:t>总结了党的十八大以来教育改革发展实践中形成的新理念新思想新</a:t>
            </a:r>
            <a:r>
              <a:rPr lang="zh-CN" altLang="en-US" sz="3200" kern="0" dirty="0" smtClean="0">
                <a:ln w="3175">
                  <a:noFill/>
                </a:ln>
                <a:latin typeface="楷体" pitchFamily="49" charset="-122"/>
                <a:ea typeface="楷体" pitchFamily="49" charset="-122"/>
                <a:sym typeface="微软雅黑" pitchFamily="34" charset="-122"/>
              </a:rPr>
              <a:t>观点，</a:t>
            </a:r>
            <a:r>
              <a:rPr lang="zh-CN" altLang="en-US" sz="3200" kern="0" dirty="0">
                <a:ln w="3175">
                  <a:noFill/>
                </a:ln>
                <a:latin typeface="楷体" pitchFamily="49" charset="-122"/>
                <a:ea typeface="楷体" pitchFamily="49" charset="-122"/>
                <a:sym typeface="微软雅黑" pitchFamily="34" charset="-122"/>
              </a:rPr>
              <a:t>极具思想性、方向性、指导性，</a:t>
            </a:r>
            <a:r>
              <a:rPr lang="zh-CN" altLang="en-US" sz="3200" kern="0" dirty="0" smtClean="0">
                <a:ln w="3175">
                  <a:noFill/>
                </a:ln>
                <a:latin typeface="楷体" pitchFamily="49" charset="-122"/>
                <a:ea typeface="楷体" pitchFamily="49" charset="-122"/>
                <a:sym typeface="微软雅黑" pitchFamily="34" charset="-122"/>
              </a:rPr>
              <a:t>是</a:t>
            </a:r>
            <a:r>
              <a:rPr lang="zh-CN" altLang="en-US" sz="3200" kern="0" dirty="0">
                <a:ln w="3175">
                  <a:noFill/>
                </a:ln>
                <a:latin typeface="楷体" pitchFamily="49" charset="-122"/>
                <a:ea typeface="楷体" pitchFamily="49" charset="-122"/>
                <a:sym typeface="微软雅黑" pitchFamily="34" charset="-122"/>
              </a:rPr>
              <a:t>系统科学的新时代中国特色社会主义教育理论体系</a:t>
            </a:r>
            <a:r>
              <a:rPr lang="zh-CN" altLang="en-US" sz="3200" kern="0" dirty="0" smtClean="0">
                <a:ln w="3175">
                  <a:noFill/>
                </a:ln>
                <a:latin typeface="楷体" pitchFamily="49" charset="-122"/>
                <a:ea typeface="楷体" pitchFamily="49" charset="-122"/>
                <a:sym typeface="微软雅黑" pitchFamily="34" charset="-122"/>
              </a:rPr>
              <a:t>，是习近平教育发展重要思想的具体体现，为我们做好</a:t>
            </a:r>
            <a:r>
              <a:rPr lang="zh-CN" altLang="en-US" sz="3200" kern="0" dirty="0">
                <a:ln w="3175">
                  <a:noFill/>
                </a:ln>
                <a:latin typeface="楷体" pitchFamily="49" charset="-122"/>
                <a:ea typeface="楷体" pitchFamily="49" charset="-122"/>
                <a:sym typeface="微软雅黑" pitchFamily="34" charset="-122"/>
              </a:rPr>
              <a:t>新时代教育工作提供了根本</a:t>
            </a:r>
            <a:r>
              <a:rPr lang="zh-CN" altLang="en-US" sz="3200" kern="0" dirty="0" smtClean="0">
                <a:ln w="3175">
                  <a:noFill/>
                </a:ln>
                <a:latin typeface="楷体" pitchFamily="49" charset="-122"/>
                <a:ea typeface="楷体" pitchFamily="49" charset="-122"/>
                <a:sym typeface="微软雅黑" pitchFamily="34" charset="-122"/>
              </a:rPr>
              <a:t>遵循，具有</a:t>
            </a:r>
            <a:r>
              <a:rPr lang="zh-CN" altLang="en-US" sz="3200" kern="0" dirty="0">
                <a:ln w="3175">
                  <a:noFill/>
                </a:ln>
                <a:latin typeface="楷体" pitchFamily="49" charset="-122"/>
                <a:ea typeface="楷体" pitchFamily="49" charset="-122"/>
                <a:sym typeface="微软雅黑" pitchFamily="34" charset="-122"/>
              </a:rPr>
              <a:t>非常重要的里程碑意义和划时代</a:t>
            </a:r>
            <a:r>
              <a:rPr lang="zh-CN" altLang="en-US" sz="3200" kern="0" dirty="0" smtClean="0">
                <a:ln w="3175">
                  <a:noFill/>
                </a:ln>
                <a:latin typeface="楷体" pitchFamily="49" charset="-122"/>
                <a:ea typeface="楷体" pitchFamily="49" charset="-122"/>
                <a:sym typeface="微软雅黑" pitchFamily="34" charset="-122"/>
              </a:rPr>
              <a:t>影响。</a:t>
            </a:r>
            <a:endParaRPr lang="zh-CN" altLang="en-US" sz="3200" kern="0" dirty="0">
              <a:ln w="3175">
                <a:noFill/>
              </a:ln>
              <a:latin typeface="楷体" pitchFamily="49" charset="-122"/>
              <a:ea typeface="楷体" pitchFamily="49" charset="-122"/>
              <a:sym typeface="微软雅黑" pitchFamily="34" charset="-122"/>
            </a:endParaRPr>
          </a:p>
        </p:txBody>
      </p:sp>
      <p:pic>
        <p:nvPicPr>
          <p:cNvPr id="28" name="图片 27">
            <a:extLst>
              <a:ext uri="{FF2B5EF4-FFF2-40B4-BE49-F238E27FC236}">
                <a16:creationId xmlns:a16="http://schemas.microsoft.com/office/drawing/2014/main" xmlns="" id="{278C7408-BCB1-43CD-8063-187D13AACF5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884517" y="5689524"/>
            <a:ext cx="3312571" cy="1210072"/>
          </a:xfrm>
          <a:prstGeom prst="rect">
            <a:avLst/>
          </a:prstGeom>
        </p:spPr>
      </p:pic>
      <p:pic>
        <p:nvPicPr>
          <p:cNvPr id="20" name="Picture 2" descr="http://image.thepaper.cn/www/image/10/374/322.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7622"/>
            <a:ext cx="3324113" cy="143838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0800796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1842"/>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9">
            <a:extLst>
              <a:ext uri="{FF2B5EF4-FFF2-40B4-BE49-F238E27FC236}">
                <a16:creationId xmlns:a16="http://schemas.microsoft.com/office/drawing/2014/main" xmlns="" id="{7B14D12D-16C5-412C-B006-A5EF4358B172}"/>
              </a:ext>
            </a:extLst>
          </p:cNvPr>
          <p:cNvSpPr txBox="1"/>
          <p:nvPr/>
        </p:nvSpPr>
        <p:spPr>
          <a:xfrm>
            <a:off x="946673" y="1414238"/>
            <a:ext cx="10445675" cy="4501234"/>
          </a:xfrm>
          <a:prstGeom prst="rect">
            <a:avLst/>
          </a:prstGeom>
          <a:noFill/>
          <a:ln>
            <a:gradFill>
              <a:gsLst>
                <a:gs pos="0">
                  <a:schemeClr val="accent6">
                    <a:lumMod val="50000"/>
                  </a:schemeClr>
                </a:gs>
                <a:gs pos="30000">
                  <a:srgbClr val="66008F"/>
                </a:gs>
                <a:gs pos="64999">
                  <a:srgbClr val="BA0066"/>
                </a:gs>
                <a:gs pos="89999">
                  <a:srgbClr val="FF0000"/>
                </a:gs>
                <a:gs pos="100000">
                  <a:srgbClr val="FF8200"/>
                </a:gs>
              </a:gsLst>
              <a:lin ang="5400000" scaled="0"/>
            </a:gradFill>
            <a:prstDash val="dashDot"/>
          </a:ln>
        </p:spPr>
        <p:txBody>
          <a:bodyPr wrap="square" lIns="68580" tIns="34291" rIns="68580" bIns="34291" rtlCol="0">
            <a:spAutoFit/>
          </a:bodyPr>
          <a:lstStyle/>
          <a:p>
            <a:pPr lvl="0" algn="just" eaLnBrk="0" hangingPunct="0">
              <a:defRPr/>
            </a:pPr>
            <a:r>
              <a:rPr lang="zh-CN" altLang="en-US" sz="3200" kern="0" dirty="0">
                <a:ln w="3175">
                  <a:noFill/>
                </a:ln>
                <a:solidFill>
                  <a:srgbClr val="990000"/>
                </a:solidFill>
                <a:latin typeface="华文琥珀" pitchFamily="2" charset="-122"/>
                <a:ea typeface="华文琥珀" pitchFamily="2" charset="-122"/>
                <a:sym typeface="微软雅黑" pitchFamily="34" charset="-122"/>
              </a:rPr>
              <a:t>从实践角度来说</a:t>
            </a:r>
            <a:r>
              <a:rPr lang="zh-CN" altLang="en-US" sz="3200" kern="0" dirty="0" smtClean="0">
                <a:ln w="3175">
                  <a:noFill/>
                </a:ln>
                <a:latin typeface="楷体" pitchFamily="49" charset="-122"/>
                <a:ea typeface="楷体" pitchFamily="49" charset="-122"/>
                <a:sym typeface="微软雅黑" pitchFamily="34" charset="-122"/>
              </a:rPr>
              <a:t>，习总书记</a:t>
            </a:r>
            <a:r>
              <a:rPr lang="zh-CN" altLang="en-US" sz="3200" kern="0" dirty="0">
                <a:ln w="3175">
                  <a:noFill/>
                </a:ln>
                <a:latin typeface="楷体" pitchFamily="49" charset="-122"/>
                <a:ea typeface="楷体" pitchFamily="49" charset="-122"/>
                <a:sym typeface="微软雅黑" pitchFamily="34" charset="-122"/>
              </a:rPr>
              <a:t>在全国教育大会上的</a:t>
            </a:r>
            <a:r>
              <a:rPr lang="zh-CN" altLang="en-US" sz="3200" kern="0" dirty="0" smtClean="0">
                <a:ln w="3175">
                  <a:noFill/>
                </a:ln>
                <a:latin typeface="楷体" pitchFamily="49" charset="-122"/>
                <a:ea typeface="楷体" pitchFamily="49" charset="-122"/>
                <a:sym typeface="微软雅黑" pitchFamily="34" charset="-122"/>
              </a:rPr>
              <a:t>讲话，</a:t>
            </a:r>
            <a:r>
              <a:rPr lang="zh-CN" altLang="en-US" sz="3200" kern="0" dirty="0">
                <a:ln w="3175">
                  <a:noFill/>
                </a:ln>
                <a:latin typeface="楷体" pitchFamily="49" charset="-122"/>
                <a:ea typeface="楷体" pitchFamily="49" charset="-122"/>
                <a:sym typeface="微软雅黑" pitchFamily="34" charset="-122"/>
              </a:rPr>
              <a:t>重点围绕培养什么人、怎样培养人、为谁培养人这一根本问题，提出工作要求、作出战略部署，为加快推动教育现代化、建设教育强国、办好人民满意的教育指明了</a:t>
            </a:r>
            <a:r>
              <a:rPr lang="zh-CN" altLang="en-US" sz="3200" kern="0" dirty="0" smtClean="0">
                <a:ln w="3175">
                  <a:noFill/>
                </a:ln>
                <a:latin typeface="楷体" pitchFamily="49" charset="-122"/>
                <a:ea typeface="楷体" pitchFamily="49" charset="-122"/>
                <a:sym typeface="微软雅黑" pitchFamily="34" charset="-122"/>
              </a:rPr>
              <a:t>方向，是</a:t>
            </a:r>
            <a:r>
              <a:rPr lang="zh-CN" altLang="en-US" sz="3200" kern="0" dirty="0">
                <a:ln w="3175">
                  <a:noFill/>
                </a:ln>
                <a:latin typeface="楷体" pitchFamily="49" charset="-122"/>
                <a:ea typeface="楷体" pitchFamily="49" charset="-122"/>
                <a:sym typeface="微软雅黑" pitchFamily="34" charset="-122"/>
              </a:rPr>
              <a:t>立足新时代建设教育强国、实现中华民族伟大复兴的中国梦所作出的一项重大战略决策</a:t>
            </a:r>
            <a:r>
              <a:rPr lang="zh-CN" altLang="en-US" sz="3200" kern="0" dirty="0" smtClean="0">
                <a:ln w="3175">
                  <a:noFill/>
                </a:ln>
                <a:latin typeface="楷体" pitchFamily="49" charset="-122"/>
                <a:ea typeface="楷体" pitchFamily="49" charset="-122"/>
                <a:sym typeface="微软雅黑" pitchFamily="34" charset="-122"/>
              </a:rPr>
              <a:t>，描绘</a:t>
            </a:r>
            <a:r>
              <a:rPr lang="zh-CN" altLang="en-US" sz="3200" kern="0" dirty="0">
                <a:ln w="3175">
                  <a:noFill/>
                </a:ln>
                <a:latin typeface="楷体" pitchFamily="49" charset="-122"/>
                <a:ea typeface="楷体" pitchFamily="49" charset="-122"/>
                <a:sym typeface="微软雅黑" pitchFamily="34" charset="-122"/>
              </a:rPr>
              <a:t>了新时代全面建设教育强国的新蓝图，发出了全面建设教育强国的动员令，可以说既高瞻远瞩，又贴近</a:t>
            </a:r>
            <a:r>
              <a:rPr lang="zh-CN" altLang="en-US" sz="3200" kern="0" dirty="0" smtClean="0">
                <a:ln w="3175">
                  <a:noFill/>
                </a:ln>
                <a:latin typeface="楷体" pitchFamily="49" charset="-122"/>
                <a:ea typeface="楷体" pitchFamily="49" charset="-122"/>
                <a:sym typeface="微软雅黑" pitchFamily="34" charset="-122"/>
              </a:rPr>
              <a:t>实际，是</a:t>
            </a:r>
            <a:r>
              <a:rPr lang="zh-CN" altLang="en-US" sz="3200" kern="0" dirty="0">
                <a:ln w="3175">
                  <a:noFill/>
                </a:ln>
                <a:latin typeface="楷体" pitchFamily="49" charset="-122"/>
                <a:ea typeface="楷体" pitchFamily="49" charset="-122"/>
                <a:sym typeface="微软雅黑" pitchFamily="34" charset="-122"/>
              </a:rPr>
              <a:t>新时代教育改革发展的纲领性文献</a:t>
            </a:r>
            <a:r>
              <a:rPr lang="zh-CN" altLang="en-US" sz="3200" kern="0" dirty="0" smtClean="0">
                <a:ln w="3175">
                  <a:noFill/>
                </a:ln>
                <a:latin typeface="楷体" pitchFamily="49" charset="-122"/>
                <a:ea typeface="楷体" pitchFamily="49" charset="-122"/>
                <a:sym typeface="微软雅黑" pitchFamily="34" charset="-122"/>
              </a:rPr>
              <a:t>。</a:t>
            </a:r>
            <a:endParaRPr lang="zh-CN" altLang="en-US" sz="3200" kern="0" dirty="0">
              <a:ln w="3175">
                <a:noFill/>
              </a:ln>
              <a:latin typeface="楷体" pitchFamily="49" charset="-122"/>
              <a:ea typeface="楷体" pitchFamily="49" charset="-122"/>
              <a:sym typeface="微软雅黑" pitchFamily="34" charset="-122"/>
            </a:endParaRPr>
          </a:p>
        </p:txBody>
      </p:sp>
      <p:pic>
        <p:nvPicPr>
          <p:cNvPr id="28" name="图片 27">
            <a:extLst>
              <a:ext uri="{FF2B5EF4-FFF2-40B4-BE49-F238E27FC236}">
                <a16:creationId xmlns:a16="http://schemas.microsoft.com/office/drawing/2014/main" xmlns="" id="{278C7408-BCB1-43CD-8063-187D13AACF5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84517" y="5689524"/>
            <a:ext cx="3312571" cy="1210072"/>
          </a:xfrm>
          <a:prstGeom prst="rect">
            <a:avLst/>
          </a:prstGeom>
        </p:spPr>
      </p:pic>
      <p:pic>
        <p:nvPicPr>
          <p:cNvPr id="2050" name="Picture 2" descr="http://image.thepaper.cn/www/image/10/374/322.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622"/>
            <a:ext cx="3528508" cy="142763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2" name="图片 21">
            <a:extLst>
              <a:ext uri="{FF2B5EF4-FFF2-40B4-BE49-F238E27FC236}">
                <a16:creationId xmlns:a16="http://schemas.microsoft.com/office/drawing/2014/main" xmlns="" id="{9B324427-6E79-4160-9E8A-16BB0857D46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50654" y="-1"/>
            <a:ext cx="4001845" cy="968189"/>
          </a:xfrm>
          <a:prstGeom prst="rect">
            <a:avLst/>
          </a:prstGeom>
        </p:spPr>
      </p:pic>
    </p:spTree>
    <p:extLst>
      <p:ext uri="{BB962C8B-B14F-4D97-AF65-F5344CB8AC3E}">
        <p14:creationId xmlns="" xmlns:p14="http://schemas.microsoft.com/office/powerpoint/2010/main" val="326800082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1842"/>
                                        <p:tgtEl>
                                          <p:spTgt spid="45"/>
                                        </p:tgtEl>
                                      </p:cBhvr>
                                    </p:animEffect>
                                  </p:childTnLst>
                                </p:cTn>
                              </p:par>
                            </p:childTnLst>
                          </p:cTn>
                        </p:par>
                        <p:par>
                          <p:cTn id="8" fill="hold">
                            <p:stCondLst>
                              <p:cond delay="1842"/>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0" y="4145602"/>
            <a:ext cx="12192000" cy="102841"/>
          </a:xfrm>
          <a:prstGeom prst="rect">
            <a:avLst/>
          </a:prstGeom>
          <a:gradFill>
            <a:gsLst>
              <a:gs pos="0">
                <a:srgbClr val="E30613"/>
              </a:gs>
              <a:gs pos="100000">
                <a:srgbClr val="81040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MH_Other_4"/>
          <p:cNvSpPr/>
          <p:nvPr>
            <p:custDataLst>
              <p:tags r:id="rId1"/>
            </p:custDataLst>
          </p:nvPr>
        </p:nvSpPr>
        <p:spPr>
          <a:xfrm>
            <a:off x="3129585" y="6232632"/>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2" name="MH_Other_4"/>
          <p:cNvSpPr/>
          <p:nvPr>
            <p:custDataLst>
              <p:tags r:id="rId2"/>
            </p:custDataLst>
          </p:nvPr>
        </p:nvSpPr>
        <p:spPr>
          <a:xfrm>
            <a:off x="2540981" y="6117045"/>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3" name="MH_Other_4"/>
          <p:cNvSpPr/>
          <p:nvPr>
            <p:custDataLst>
              <p:tags r:id="rId3"/>
            </p:custDataLst>
          </p:nvPr>
        </p:nvSpPr>
        <p:spPr>
          <a:xfrm>
            <a:off x="772447" y="6009356"/>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4" name="MH_Other_4"/>
          <p:cNvSpPr/>
          <p:nvPr>
            <p:custDataLst>
              <p:tags r:id="rId4"/>
            </p:custDataLst>
          </p:nvPr>
        </p:nvSpPr>
        <p:spPr>
          <a:xfrm>
            <a:off x="3480096" y="5985426"/>
            <a:ext cx="382894" cy="382894"/>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5" name="MH_Other_4"/>
          <p:cNvSpPr/>
          <p:nvPr>
            <p:custDataLst>
              <p:tags r:id="rId5"/>
            </p:custDataLst>
          </p:nvPr>
        </p:nvSpPr>
        <p:spPr>
          <a:xfrm>
            <a:off x="4072772" y="6182660"/>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66" name="MH_Other_4"/>
          <p:cNvSpPr/>
          <p:nvPr>
            <p:custDataLst>
              <p:tags r:id="rId6"/>
            </p:custDataLst>
          </p:nvPr>
        </p:nvSpPr>
        <p:spPr>
          <a:xfrm>
            <a:off x="2276360" y="6257751"/>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0" name="MH_Other_4"/>
          <p:cNvSpPr/>
          <p:nvPr>
            <p:custDataLst>
              <p:tags r:id="rId7"/>
            </p:custDataLst>
          </p:nvPr>
        </p:nvSpPr>
        <p:spPr>
          <a:xfrm>
            <a:off x="1957932" y="6313885"/>
            <a:ext cx="203806" cy="203806"/>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1" name="MH_Other_4"/>
          <p:cNvSpPr/>
          <p:nvPr>
            <p:custDataLst>
              <p:tags r:id="rId8"/>
            </p:custDataLst>
          </p:nvPr>
        </p:nvSpPr>
        <p:spPr>
          <a:xfrm>
            <a:off x="1229153" y="5883524"/>
            <a:ext cx="335032" cy="335032"/>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2" name="MH_Other_4"/>
          <p:cNvSpPr/>
          <p:nvPr>
            <p:custDataLst>
              <p:tags r:id="rId9"/>
            </p:custDataLst>
          </p:nvPr>
        </p:nvSpPr>
        <p:spPr>
          <a:xfrm>
            <a:off x="1754225" y="5883524"/>
            <a:ext cx="335032" cy="335032"/>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3" name="MH_Other_4"/>
          <p:cNvSpPr/>
          <p:nvPr>
            <p:custDataLst>
              <p:tags r:id="rId10"/>
            </p:custDataLst>
          </p:nvPr>
        </p:nvSpPr>
        <p:spPr>
          <a:xfrm>
            <a:off x="2938139" y="5793979"/>
            <a:ext cx="382894" cy="382894"/>
          </a:xfrm>
          <a:prstGeom prst="ellipse">
            <a:avLst/>
          </a:prstGeom>
          <a:gradFill>
            <a:gsLst>
              <a:gs pos="0">
                <a:srgbClr val="E30613"/>
              </a:gs>
              <a:gs pos="100000">
                <a:srgbClr val="81040B"/>
              </a:gs>
            </a:gsLst>
            <a:lin ang="5400000" scaled="1"/>
          </a:gra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sp>
        <p:nvSpPr>
          <p:cNvPr id="104" name="MH_Other_4"/>
          <p:cNvSpPr/>
          <p:nvPr>
            <p:custDataLst>
              <p:tags r:id="rId11"/>
            </p:custDataLst>
          </p:nvPr>
        </p:nvSpPr>
        <p:spPr>
          <a:xfrm>
            <a:off x="1490176" y="6211660"/>
            <a:ext cx="203806" cy="20380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00">
              <a:solidFill>
                <a:prstClr val="white"/>
              </a:solidFill>
              <a:sym typeface="+mn-lt"/>
            </a:endParaRPr>
          </a:p>
        </p:txBody>
      </p:sp>
      <p:grpSp>
        <p:nvGrpSpPr>
          <p:cNvPr id="105" name="组合 104"/>
          <p:cNvGrpSpPr/>
          <p:nvPr/>
        </p:nvGrpSpPr>
        <p:grpSpPr>
          <a:xfrm>
            <a:off x="5737223" y="2875130"/>
            <a:ext cx="5142000" cy="1208703"/>
            <a:chOff x="3938954" y="5209062"/>
            <a:chExt cx="4346917" cy="1021807"/>
          </a:xfrm>
        </p:grpSpPr>
        <p:grpSp>
          <p:nvGrpSpPr>
            <p:cNvPr id="106" name="组合 105"/>
            <p:cNvGrpSpPr/>
            <p:nvPr/>
          </p:nvGrpSpPr>
          <p:grpSpPr>
            <a:xfrm>
              <a:off x="3938954" y="5209062"/>
              <a:ext cx="4346917" cy="1021807"/>
              <a:chOff x="322748" y="3665374"/>
              <a:chExt cx="5680529" cy="1027864"/>
            </a:xfrm>
          </p:grpSpPr>
          <p:sp>
            <p:nvSpPr>
              <p:cNvPr id="108" name="圆角矩形 107"/>
              <p:cNvSpPr/>
              <p:nvPr/>
            </p:nvSpPr>
            <p:spPr>
              <a:xfrm>
                <a:off x="322748" y="3665374"/>
                <a:ext cx="5680529" cy="1027864"/>
              </a:xfrm>
              <a:prstGeom prst="roundRect">
                <a:avLst>
                  <a:gd name="adj" fmla="val 50000"/>
                </a:avLst>
              </a:prstGeom>
              <a:gradFill>
                <a:gsLst>
                  <a:gs pos="0">
                    <a:schemeClr val="bg1"/>
                  </a:gs>
                  <a:gs pos="100000">
                    <a:srgbClr val="D1D1D1"/>
                  </a:gs>
                </a:gsLst>
                <a:lin ang="54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圆角矩形 108"/>
              <p:cNvSpPr/>
              <p:nvPr/>
            </p:nvSpPr>
            <p:spPr>
              <a:xfrm>
                <a:off x="516699" y="3785998"/>
                <a:ext cx="5277329" cy="784227"/>
              </a:xfrm>
              <a:prstGeom prst="roundRect">
                <a:avLst>
                  <a:gd name="adj" fmla="val 50000"/>
                </a:avLst>
              </a:prstGeom>
              <a:gradFill>
                <a:gsLst>
                  <a:gs pos="0">
                    <a:schemeClr val="bg1"/>
                  </a:gs>
                  <a:gs pos="100000">
                    <a:srgbClr val="D1D1D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7" name="文本框 106"/>
            <p:cNvSpPr txBox="1"/>
            <p:nvPr/>
          </p:nvSpPr>
          <p:spPr>
            <a:xfrm>
              <a:off x="4858096" y="5273674"/>
              <a:ext cx="2508632" cy="780560"/>
            </a:xfrm>
            <a:prstGeom prst="rect">
              <a:avLst/>
            </a:prstGeom>
            <a:noFill/>
          </p:spPr>
          <p:txBody>
            <a:bodyPr wrap="none" rtlCol="0">
              <a:spAutoFit/>
            </a:bodyPr>
            <a:lstStyle/>
            <a:p>
              <a:r>
                <a:rPr lang="zh-CN" altLang="en-US" sz="5400" b="1" dirty="0" smtClean="0">
                  <a:gradFill>
                    <a:gsLst>
                      <a:gs pos="0">
                        <a:srgbClr val="E30613"/>
                      </a:gs>
                      <a:gs pos="100000">
                        <a:srgbClr val="81040B"/>
                      </a:gs>
                    </a:gsLst>
                    <a:lin ang="5400000" scaled="1"/>
                  </a:gradFill>
                  <a:latin typeface="幼圆" panose="02010509060101010101" pitchFamily="49" charset="-122"/>
                  <a:ea typeface="幼圆" panose="02010509060101010101" pitchFamily="49" charset="-122"/>
                </a:rPr>
                <a:t>核心要义</a:t>
              </a:r>
              <a:endParaRPr lang="zh-CN" altLang="en-US" sz="5400" b="1" dirty="0">
                <a:gradFill>
                  <a:gsLst>
                    <a:gs pos="0">
                      <a:srgbClr val="E30613"/>
                    </a:gs>
                    <a:gs pos="100000">
                      <a:srgbClr val="81040B"/>
                    </a:gs>
                  </a:gsLst>
                  <a:lin ang="5400000" scaled="1"/>
                </a:gradFill>
                <a:latin typeface="幼圆" panose="02010509060101010101" pitchFamily="49" charset="-122"/>
                <a:ea typeface="幼圆" panose="02010509060101010101" pitchFamily="49" charset="-122"/>
              </a:endParaRPr>
            </a:p>
          </p:txBody>
        </p:sp>
      </p:grpSp>
      <p:grpSp>
        <p:nvGrpSpPr>
          <p:cNvPr id="110" name="组合 109"/>
          <p:cNvGrpSpPr/>
          <p:nvPr/>
        </p:nvGrpSpPr>
        <p:grpSpPr>
          <a:xfrm>
            <a:off x="1071224" y="2169920"/>
            <a:ext cx="2894787" cy="2894787"/>
            <a:chOff x="4833150" y="1266579"/>
            <a:chExt cx="2526552" cy="2526552"/>
          </a:xfrm>
        </p:grpSpPr>
        <p:grpSp>
          <p:nvGrpSpPr>
            <p:cNvPr id="111" name="组合 110"/>
            <p:cNvGrpSpPr/>
            <p:nvPr/>
          </p:nvGrpSpPr>
          <p:grpSpPr>
            <a:xfrm>
              <a:off x="4833150" y="1266579"/>
              <a:ext cx="2526552" cy="2526552"/>
              <a:chOff x="6585478" y="1661232"/>
              <a:chExt cx="928740" cy="928740"/>
            </a:xfrm>
          </p:grpSpPr>
          <p:sp>
            <p:nvSpPr>
              <p:cNvPr id="113" name="椭圆 112"/>
              <p:cNvSpPr/>
              <p:nvPr/>
            </p:nvSpPr>
            <p:spPr>
              <a:xfrm>
                <a:off x="6585478" y="1661232"/>
                <a:ext cx="928740" cy="928740"/>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4" name="圆角矩形 113"/>
              <p:cNvSpPr/>
              <p:nvPr/>
            </p:nvSpPr>
            <p:spPr>
              <a:xfrm>
                <a:off x="6706336" y="1782090"/>
                <a:ext cx="687025" cy="687025"/>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5" name="椭圆 114"/>
              <p:cNvSpPr>
                <a:spLocks noChangeAspect="1"/>
              </p:cNvSpPr>
              <p:nvPr/>
            </p:nvSpPr>
            <p:spPr>
              <a:xfrm>
                <a:off x="6740229" y="1819936"/>
                <a:ext cx="619237" cy="619237"/>
              </a:xfrm>
              <a:prstGeom prst="ellipse">
                <a:avLst/>
              </a:prstGeom>
              <a:gradFill>
                <a:gsLst>
                  <a:gs pos="0">
                    <a:srgbClr val="E30613"/>
                  </a:gs>
                  <a:gs pos="100000">
                    <a:srgbClr val="81040B"/>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2" name="文本框 47"/>
            <p:cNvSpPr/>
            <p:nvPr/>
          </p:nvSpPr>
          <p:spPr>
            <a:xfrm>
              <a:off x="5475721" y="1939656"/>
              <a:ext cx="1280448" cy="1262540"/>
            </a:xfrm>
            <a:prstGeom prst="rect">
              <a:avLst/>
            </a:prstGeom>
            <a:noFill/>
            <a:ln w="9525">
              <a:noFill/>
            </a:ln>
          </p:spPr>
          <p:txBody>
            <a:bodyPr wrap="none">
              <a:spAutoFit/>
            </a:bodyPr>
            <a:lstStyle>
              <a:lvl1pPr marL="0" lvl="0"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Clr>
                  <a:srgbClr val="000000"/>
                </a:buClr>
                <a:buFont typeface="Arial" panose="020B0604020202020204" pitchFamily="34" charset="0"/>
                <a:defRPr sz="1800" kern="1200" baseline="0">
                  <a:solidFill>
                    <a:schemeClr val="tx1"/>
                  </a:solidFill>
                  <a:latin typeface="+mn-lt"/>
                  <a:ea typeface="+mn-ea"/>
                  <a:cs typeface="+mn-cs"/>
                </a:defRPr>
              </a:lvl9pPr>
            </a:lstStyle>
            <a:p>
              <a:r>
                <a:rPr lang="en-US" altLang="x-none" sz="8800" dirty="0" smtClean="0">
                  <a:solidFill>
                    <a:prstClr val="white"/>
                  </a:solidFill>
                  <a:latin typeface="华文琥珀" pitchFamily="2" charset="-122"/>
                  <a:ea typeface="华文琥珀" pitchFamily="2" charset="-122"/>
                  <a:sym typeface="Impact" panose="020B0806030902050204" pitchFamily="2" charset="0"/>
                </a:rPr>
                <a:t>02</a:t>
              </a:r>
              <a:endParaRPr lang="zh-CN" altLang="en-US" sz="8800" dirty="0">
                <a:solidFill>
                  <a:prstClr val="white"/>
                </a:solidFill>
                <a:latin typeface="华文琥珀" pitchFamily="2" charset="-122"/>
                <a:ea typeface="华文琥珀" pitchFamily="2" charset="-122"/>
                <a:sym typeface="Impact" panose="020B0806030902050204" pitchFamily="2" charset="0"/>
              </a:endParaRPr>
            </a:p>
          </p:txBody>
        </p:sp>
      </p:grpSp>
    </p:spTree>
    <p:extLst>
      <p:ext uri="{BB962C8B-B14F-4D97-AF65-F5344CB8AC3E}">
        <p14:creationId xmlns="" xmlns:p14="http://schemas.microsoft.com/office/powerpoint/2010/main" val="3913058720"/>
      </p:ext>
    </p:extLst>
  </p:cSld>
  <p:clrMapOvr>
    <a:masterClrMapping/>
  </p:clrMapOvr>
  <mc:AlternateContent xmlns:mc="http://schemas.openxmlformats.org/markup-compatibility/2006">
    <mc:Choice xmlns="" xmlns:p14="http://schemas.microsoft.com/office/powerpoint/2010/main" Requires="p14">
      <p:transition spd="slow" p14:dur="2500" advTm="2000">
        <p:checker/>
      </p:transition>
    </mc:Choice>
    <mc:Fallback>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750" fill="hold"/>
                                        <p:tgtEl>
                                          <p:spTgt spid="110"/>
                                        </p:tgtEl>
                                        <p:attrNameLst>
                                          <p:attrName>ppt_w</p:attrName>
                                        </p:attrNameLst>
                                      </p:cBhvr>
                                      <p:tavLst>
                                        <p:tav tm="0">
                                          <p:val>
                                            <p:strVal val="4*#ppt_w"/>
                                          </p:val>
                                        </p:tav>
                                        <p:tav tm="100000">
                                          <p:val>
                                            <p:strVal val="#ppt_w"/>
                                          </p:val>
                                        </p:tav>
                                      </p:tavLst>
                                    </p:anim>
                                    <p:anim calcmode="lin" valueType="num">
                                      <p:cBhvr>
                                        <p:cTn id="12" dur="750" fill="hold"/>
                                        <p:tgtEl>
                                          <p:spTgt spid="110"/>
                                        </p:tgtEl>
                                        <p:attrNameLst>
                                          <p:attrName>ppt_h</p:attrName>
                                        </p:attrNameLst>
                                      </p:cBhvr>
                                      <p:tavLst>
                                        <p:tav tm="0">
                                          <p:val>
                                            <p:strVal val="4*#ppt_h"/>
                                          </p:val>
                                        </p:tav>
                                        <p:tav tm="100000">
                                          <p:val>
                                            <p:strVal val="#ppt_h"/>
                                          </p:val>
                                        </p:tav>
                                      </p:tavLst>
                                    </p:anim>
                                  </p:childTnLst>
                                </p:cTn>
                              </p:par>
                            </p:childTnLst>
                          </p:cTn>
                        </p:par>
                        <p:par>
                          <p:cTn id="13" fill="hold">
                            <p:stCondLst>
                              <p:cond delay="1250"/>
                            </p:stCondLst>
                            <p:childTnLst>
                              <p:par>
                                <p:cTn id="14" presetID="26" presetClass="emph" presetSubtype="0" fill="hold" nodeType="afterEffect">
                                  <p:stCondLst>
                                    <p:cond delay="0"/>
                                  </p:stCondLst>
                                  <p:childTnLst>
                                    <p:animEffect transition="out" filter="fade">
                                      <p:cBhvr>
                                        <p:cTn id="15" dur="500" tmFilter="0, 0; .2, .5; .8, .5; 1, 0"/>
                                        <p:tgtEl>
                                          <p:spTgt spid="110"/>
                                        </p:tgtEl>
                                      </p:cBhvr>
                                    </p:animEffect>
                                    <p:animScale>
                                      <p:cBhvr>
                                        <p:cTn id="16" dur="250" autoRev="1" fill="hold"/>
                                        <p:tgtEl>
                                          <p:spTgt spid="110"/>
                                        </p:tgtEl>
                                      </p:cBhvr>
                                      <p:by x="105000" y="105000"/>
                                    </p:animScale>
                                  </p:childTnLst>
                                </p:cTn>
                              </p:par>
                            </p:childTnLst>
                          </p:cTn>
                        </p:par>
                        <p:par>
                          <p:cTn id="17" fill="hold">
                            <p:stCondLst>
                              <p:cond delay="1750"/>
                            </p:stCondLst>
                            <p:childTnLst>
                              <p:par>
                                <p:cTn id="18" presetID="42"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5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1000"/>
                                        <p:tgtEl>
                                          <p:spTgt spid="104"/>
                                        </p:tgtEl>
                                      </p:cBhvr>
                                    </p:animEffect>
                                    <p:anim calcmode="lin" valueType="num">
                                      <p:cBhvr>
                                        <p:cTn id="26" dur="1000" fill="hold"/>
                                        <p:tgtEl>
                                          <p:spTgt spid="104"/>
                                        </p:tgtEl>
                                        <p:attrNameLst>
                                          <p:attrName>ppt_x</p:attrName>
                                        </p:attrNameLst>
                                      </p:cBhvr>
                                      <p:tavLst>
                                        <p:tav tm="0">
                                          <p:val>
                                            <p:strVal val="#ppt_x"/>
                                          </p:val>
                                        </p:tav>
                                        <p:tav tm="100000">
                                          <p:val>
                                            <p:strVal val="#ppt_x"/>
                                          </p:val>
                                        </p:tav>
                                      </p:tavLst>
                                    </p:anim>
                                    <p:anim calcmode="lin" valueType="num">
                                      <p:cBhvr>
                                        <p:cTn id="27" dur="1000" fill="hold"/>
                                        <p:tgtEl>
                                          <p:spTgt spid="10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2"/>
                                        </p:tgtEl>
                                        <p:attrNameLst>
                                          <p:attrName>style.visibility</p:attrName>
                                        </p:attrNameLst>
                                      </p:cBhvr>
                                      <p:to>
                                        <p:strVal val="visible"/>
                                      </p:to>
                                    </p:set>
                                    <p:animEffect transition="in" filter="fade">
                                      <p:cBhvr>
                                        <p:cTn id="30" dur="1000"/>
                                        <p:tgtEl>
                                          <p:spTgt spid="102"/>
                                        </p:tgtEl>
                                      </p:cBhvr>
                                    </p:animEffect>
                                    <p:anim calcmode="lin" valueType="num">
                                      <p:cBhvr>
                                        <p:cTn id="31" dur="1000" fill="hold"/>
                                        <p:tgtEl>
                                          <p:spTgt spid="102"/>
                                        </p:tgtEl>
                                        <p:attrNameLst>
                                          <p:attrName>ppt_x</p:attrName>
                                        </p:attrNameLst>
                                      </p:cBhvr>
                                      <p:tavLst>
                                        <p:tav tm="0">
                                          <p:val>
                                            <p:strVal val="#ppt_x"/>
                                          </p:val>
                                        </p:tav>
                                        <p:tav tm="100000">
                                          <p:val>
                                            <p:strVal val="#ppt_x"/>
                                          </p:val>
                                        </p:tav>
                                      </p:tavLst>
                                    </p:anim>
                                    <p:anim calcmode="lin" valueType="num">
                                      <p:cBhvr>
                                        <p:cTn id="32" dur="1000" fill="hold"/>
                                        <p:tgtEl>
                                          <p:spTgt spid="10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75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anim calcmode="lin" valueType="num">
                                      <p:cBhvr>
                                        <p:cTn id="36" dur="1000" fill="hold"/>
                                        <p:tgtEl>
                                          <p:spTgt spid="62"/>
                                        </p:tgtEl>
                                        <p:attrNameLst>
                                          <p:attrName>ppt_x</p:attrName>
                                        </p:attrNameLst>
                                      </p:cBhvr>
                                      <p:tavLst>
                                        <p:tav tm="0">
                                          <p:val>
                                            <p:strVal val="#ppt_x"/>
                                          </p:val>
                                        </p:tav>
                                        <p:tav tm="100000">
                                          <p:val>
                                            <p:strVal val="#ppt_x"/>
                                          </p:val>
                                        </p:tav>
                                      </p:tavLst>
                                    </p:anim>
                                    <p:anim calcmode="lin" valueType="num">
                                      <p:cBhvr>
                                        <p:cTn id="37" dur="1000" fill="hold"/>
                                        <p:tgtEl>
                                          <p:spTgt spid="6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25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1000"/>
                                        <p:tgtEl>
                                          <p:spTgt spid="64"/>
                                        </p:tgtEl>
                                      </p:cBhvr>
                                    </p:animEffect>
                                    <p:anim calcmode="lin" valueType="num">
                                      <p:cBhvr>
                                        <p:cTn id="46" dur="1000" fill="hold"/>
                                        <p:tgtEl>
                                          <p:spTgt spid="64"/>
                                        </p:tgtEl>
                                        <p:attrNameLst>
                                          <p:attrName>ppt_x</p:attrName>
                                        </p:attrNameLst>
                                      </p:cBhvr>
                                      <p:tavLst>
                                        <p:tav tm="0">
                                          <p:val>
                                            <p:strVal val="#ppt_x"/>
                                          </p:val>
                                        </p:tav>
                                        <p:tav tm="100000">
                                          <p:val>
                                            <p:strVal val="#ppt_x"/>
                                          </p:val>
                                        </p:tav>
                                      </p:tavLst>
                                    </p:anim>
                                    <p:anim calcmode="lin" valueType="num">
                                      <p:cBhvr>
                                        <p:cTn id="47" dur="1000" fill="hold"/>
                                        <p:tgtEl>
                                          <p:spTgt spid="6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fade">
                                      <p:cBhvr>
                                        <p:cTn id="51" dur="500"/>
                                        <p:tgtEl>
                                          <p:spTgt spid="101"/>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100"/>
                                        </p:tgtEl>
                                        <p:attrNameLst>
                                          <p:attrName>style.visibility</p:attrName>
                                        </p:attrNameLst>
                                      </p:cBhvr>
                                      <p:to>
                                        <p:strVal val="visible"/>
                                      </p:to>
                                    </p:set>
                                    <p:animEffect transition="in" filter="fade">
                                      <p:cBhvr>
                                        <p:cTn id="54" dur="500"/>
                                        <p:tgtEl>
                                          <p:spTgt spid="100"/>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grpId="0" nodeType="withEffect">
                                  <p:stCondLst>
                                    <p:cond delay="75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cTn>
                              </p:par>
                              <p:par>
                                <p:cTn id="61" presetID="10" presetClass="entr" presetSubtype="0" fill="hold" grpId="0" nodeType="withEffect">
                                  <p:stCondLst>
                                    <p:cond delay="100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5500"/>
                            </p:stCondLst>
                            <p:childTnLst>
                              <p:par>
                                <p:cTn id="65" presetID="25" presetClass="entr" presetSubtype="0" fill="hold" nodeType="after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p:cTn id="67" dur="500" decel="50000" fill="hold">
                                          <p:stCondLst>
                                            <p:cond delay="0"/>
                                          </p:stCondLst>
                                        </p:cTn>
                                        <p:tgtEl>
                                          <p:spTgt spid="10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05"/>
                                        </p:tgtEl>
                                        <p:attrNameLst>
                                          <p:attrName>ppt_w</p:attrName>
                                        </p:attrNameLst>
                                      </p:cBhvr>
                                      <p:tavLst>
                                        <p:tav tm="0">
                                          <p:val>
                                            <p:strVal val="#ppt_w*.05"/>
                                          </p:val>
                                        </p:tav>
                                        <p:tav tm="100000">
                                          <p:val>
                                            <p:strVal val="#ppt_w"/>
                                          </p:val>
                                        </p:tav>
                                      </p:tavLst>
                                    </p:anim>
                                    <p:anim calcmode="lin" valueType="num">
                                      <p:cBhvr>
                                        <p:cTn id="70" dur="1000" fill="hold"/>
                                        <p:tgtEl>
                                          <p:spTgt spid="10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0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0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0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P spid="62" grpId="0" animBg="1"/>
      <p:bldP spid="63" grpId="0" animBg="1"/>
      <p:bldP spid="64" grpId="0" animBg="1"/>
      <p:bldP spid="65" grpId="0" animBg="1"/>
      <p:bldP spid="66" grpId="0" animBg="1"/>
      <p:bldP spid="100" grpId="0" animBg="1"/>
      <p:bldP spid="101" grpId="0" animBg="1"/>
      <p:bldP spid="102" grpId="0" animBg="1"/>
      <p:bldP spid="103" grpId="0" animBg="1"/>
      <p:bldP spid="10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D9672657-AB3B-483D-BD59-CD00E7CBCD2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954125">
            <a:off x="8507353" y="-1240246"/>
            <a:ext cx="4292187" cy="2503776"/>
          </a:xfrm>
          <a:prstGeom prst="rect">
            <a:avLst/>
          </a:prstGeom>
        </p:spPr>
      </p:pic>
      <p:sp>
        <p:nvSpPr>
          <p:cNvPr id="7" name="矩形: 圆角 1">
            <a:extLst>
              <a:ext uri="{FF2B5EF4-FFF2-40B4-BE49-F238E27FC236}">
                <a16:creationId xmlns:a16="http://schemas.microsoft.com/office/drawing/2014/main" xmlns="" id="{441013AE-9C77-44B7-9249-B1340A705F1F}"/>
              </a:ext>
            </a:extLst>
          </p:cNvPr>
          <p:cNvSpPr/>
          <p:nvPr/>
        </p:nvSpPr>
        <p:spPr>
          <a:xfrm>
            <a:off x="1849843" y="1080380"/>
            <a:ext cx="3930471"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指出新形势</a:t>
            </a:r>
            <a:r>
              <a:rPr lang="zh-CN" altLang="en-US" sz="2400" b="1" dirty="0" smtClean="0">
                <a:solidFill>
                  <a:schemeClr val="bg1"/>
                </a:solidFill>
                <a:cs typeface="+mn-ea"/>
                <a:sym typeface="+mn-lt"/>
              </a:rPr>
              <a:t>下党的教育方针</a:t>
            </a:r>
            <a:endParaRPr lang="zh-CN" altLang="en-US" sz="2400" b="1" dirty="0">
              <a:solidFill>
                <a:schemeClr val="bg1"/>
              </a:solidFill>
              <a:cs typeface="+mn-ea"/>
              <a:sym typeface="+mn-lt"/>
            </a:endParaRPr>
          </a:p>
        </p:txBody>
      </p:sp>
      <p:sp>
        <p:nvSpPr>
          <p:cNvPr id="8" name="矩形: 圆角 9">
            <a:extLst>
              <a:ext uri="{FF2B5EF4-FFF2-40B4-BE49-F238E27FC236}">
                <a16:creationId xmlns:a16="http://schemas.microsoft.com/office/drawing/2014/main" xmlns="" id="{8232A4A7-6E45-4979-8FF5-BD3EA2B74138}"/>
              </a:ext>
            </a:extLst>
          </p:cNvPr>
          <p:cNvSpPr/>
          <p:nvPr/>
        </p:nvSpPr>
        <p:spPr>
          <a:xfrm>
            <a:off x="1863489" y="1877337"/>
            <a:ext cx="3908661"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高度评价教师贡献和地位</a:t>
            </a:r>
            <a:endParaRPr lang="zh-CN" altLang="en-US" sz="2400" dirty="0"/>
          </a:p>
        </p:txBody>
      </p:sp>
      <p:sp>
        <p:nvSpPr>
          <p:cNvPr id="9" name="矩形: 圆角 10">
            <a:extLst>
              <a:ext uri="{FF2B5EF4-FFF2-40B4-BE49-F238E27FC236}">
                <a16:creationId xmlns:a16="http://schemas.microsoft.com/office/drawing/2014/main" xmlns="" id="{7FB71E65-2A71-4B01-9E9D-8E1868E6F2DE}"/>
              </a:ext>
            </a:extLst>
          </p:cNvPr>
          <p:cNvSpPr/>
          <p:nvPr/>
        </p:nvSpPr>
        <p:spPr>
          <a:xfrm>
            <a:off x="1890783" y="2677550"/>
            <a:ext cx="390041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阐明教育事业的当代意义</a:t>
            </a:r>
            <a:endParaRPr lang="zh-CN" altLang="en-US" sz="2400" b="1" dirty="0">
              <a:solidFill>
                <a:schemeClr val="bg1"/>
              </a:solidFill>
              <a:cs typeface="+mn-ea"/>
              <a:sym typeface="+mn-lt"/>
            </a:endParaRPr>
          </a:p>
        </p:txBody>
      </p:sp>
      <p:sp>
        <p:nvSpPr>
          <p:cNvPr id="10" name="矩形: 圆角 14">
            <a:extLst>
              <a:ext uri="{FF2B5EF4-FFF2-40B4-BE49-F238E27FC236}">
                <a16:creationId xmlns:a16="http://schemas.microsoft.com/office/drawing/2014/main" xmlns="" id="{0F1BC25A-9446-4F24-BAF0-73B6F93EFF27}"/>
              </a:ext>
            </a:extLst>
          </p:cNvPr>
          <p:cNvSpPr/>
          <p:nvPr/>
        </p:nvSpPr>
        <p:spPr>
          <a:xfrm>
            <a:off x="983211" y="1080380"/>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Agency FB" panose="020B0503020202020204" pitchFamily="34" charset="0"/>
                <a:cs typeface="+mn-ea"/>
                <a:sym typeface="+mn-lt"/>
              </a:rPr>
              <a:t>1</a:t>
            </a:r>
            <a:endParaRPr lang="zh-CN" altLang="en-US" sz="3600" b="1" dirty="0">
              <a:solidFill>
                <a:schemeClr val="bg1"/>
              </a:solidFill>
              <a:latin typeface="Agency FB" panose="020B0503020202020204" pitchFamily="34" charset="0"/>
              <a:cs typeface="+mn-ea"/>
              <a:sym typeface="+mn-lt"/>
            </a:endParaRPr>
          </a:p>
        </p:txBody>
      </p:sp>
      <p:sp>
        <p:nvSpPr>
          <p:cNvPr id="11" name="矩形: 圆角 15">
            <a:extLst>
              <a:ext uri="{FF2B5EF4-FFF2-40B4-BE49-F238E27FC236}">
                <a16:creationId xmlns:a16="http://schemas.microsoft.com/office/drawing/2014/main" xmlns="" id="{7E38B68C-D16D-4188-86A7-94A4F1A4CDAF}"/>
              </a:ext>
            </a:extLst>
          </p:cNvPr>
          <p:cNvSpPr/>
          <p:nvPr/>
        </p:nvSpPr>
        <p:spPr>
          <a:xfrm>
            <a:off x="983211" y="1877337"/>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Agency FB" panose="020B0503020202020204" pitchFamily="34" charset="0"/>
                <a:cs typeface="+mn-ea"/>
                <a:sym typeface="+mn-lt"/>
              </a:rPr>
              <a:t>2</a:t>
            </a:r>
            <a:endParaRPr lang="zh-CN" altLang="en-US" sz="3600" b="1" dirty="0">
              <a:solidFill>
                <a:schemeClr val="bg1"/>
              </a:solidFill>
              <a:latin typeface="Agency FB" panose="020B0503020202020204" pitchFamily="34" charset="0"/>
              <a:cs typeface="+mn-ea"/>
              <a:sym typeface="+mn-lt"/>
            </a:endParaRPr>
          </a:p>
        </p:txBody>
      </p:sp>
      <p:sp>
        <p:nvSpPr>
          <p:cNvPr id="12" name="矩形: 圆角 16">
            <a:extLst>
              <a:ext uri="{FF2B5EF4-FFF2-40B4-BE49-F238E27FC236}">
                <a16:creationId xmlns:a16="http://schemas.microsoft.com/office/drawing/2014/main" xmlns="" id="{3B78D954-8683-440A-8306-33CB427238EF}"/>
              </a:ext>
            </a:extLst>
          </p:cNvPr>
          <p:cNvSpPr/>
          <p:nvPr/>
        </p:nvSpPr>
        <p:spPr>
          <a:xfrm>
            <a:off x="983211" y="2704846"/>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Agency FB" panose="020B0503020202020204" pitchFamily="34" charset="0"/>
                <a:cs typeface="+mn-ea"/>
                <a:sym typeface="+mn-lt"/>
              </a:rPr>
              <a:t>3</a:t>
            </a:r>
            <a:endParaRPr lang="zh-CN" altLang="en-US" sz="3600" b="1" dirty="0">
              <a:solidFill>
                <a:schemeClr val="bg1"/>
              </a:solidFill>
              <a:latin typeface="Agency FB" panose="020B0503020202020204" pitchFamily="34" charset="0"/>
              <a:cs typeface="+mn-ea"/>
              <a:sym typeface="+mn-lt"/>
            </a:endParaRPr>
          </a:p>
        </p:txBody>
      </p:sp>
      <p:sp>
        <p:nvSpPr>
          <p:cNvPr id="13" name="矩形: 圆角 7">
            <a:extLst>
              <a:ext uri="{FF2B5EF4-FFF2-40B4-BE49-F238E27FC236}">
                <a16:creationId xmlns:a16="http://schemas.microsoft.com/office/drawing/2014/main" xmlns="" id="{0E24BB78-8D83-443E-AB49-48E2C2C9DCCA}"/>
              </a:ext>
            </a:extLst>
          </p:cNvPr>
          <p:cNvSpPr/>
          <p:nvPr/>
        </p:nvSpPr>
        <p:spPr>
          <a:xfrm>
            <a:off x="4353153" y="291784"/>
            <a:ext cx="3242750" cy="610790"/>
          </a:xfrm>
          <a:prstGeom prst="roundRect">
            <a:avLst/>
          </a:prstGeom>
          <a:gradFill>
            <a:gsLst>
              <a:gs pos="0">
                <a:srgbClr val="FF0000"/>
              </a:gs>
              <a:gs pos="100000">
                <a:srgbClr val="C00000"/>
              </a:gs>
              <a:gs pos="100000">
                <a:srgbClr val="FF33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bg1"/>
                </a:solidFill>
                <a:latin typeface="微软雅黑" panose="020B0503020204020204" pitchFamily="82" charset="2"/>
                <a:ea typeface="微软雅黑" panose="020B0503020204020204" pitchFamily="82" charset="2"/>
              </a:rPr>
              <a:t>13</a:t>
            </a:r>
            <a:r>
              <a:rPr lang="zh-CN" altLang="en-US" sz="3200" b="1" dirty="0" smtClean="0">
                <a:solidFill>
                  <a:schemeClr val="bg1"/>
                </a:solidFill>
                <a:latin typeface="微软雅黑" panose="020B0503020204020204" pitchFamily="82" charset="2"/>
                <a:ea typeface="微软雅黑" panose="020B0503020204020204" pitchFamily="82" charset="2"/>
              </a:rPr>
              <a:t>个部分</a:t>
            </a:r>
            <a:endParaRPr lang="zh-CN" altLang="en-US" sz="3200" b="1" dirty="0">
              <a:solidFill>
                <a:schemeClr val="bg1"/>
              </a:solidFill>
              <a:latin typeface="微软雅黑" panose="020B0503020204020204" pitchFamily="82" charset="2"/>
              <a:ea typeface="微软雅黑" panose="020B0503020204020204" pitchFamily="82" charset="2"/>
            </a:endParaRPr>
          </a:p>
        </p:txBody>
      </p:sp>
      <p:sp>
        <p:nvSpPr>
          <p:cNvPr id="37" name="矩形: 圆角 10">
            <a:extLst>
              <a:ext uri="{FF2B5EF4-FFF2-40B4-BE49-F238E27FC236}">
                <a16:creationId xmlns:a16="http://schemas.microsoft.com/office/drawing/2014/main" xmlns="" id="{7FB71E65-2A71-4B01-9E9D-8E1868E6F2DE}"/>
              </a:ext>
            </a:extLst>
          </p:cNvPr>
          <p:cNvSpPr/>
          <p:nvPr/>
        </p:nvSpPr>
        <p:spPr>
          <a:xfrm>
            <a:off x="1906703" y="34714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总结十八大以来教育成就</a:t>
            </a:r>
            <a:endParaRPr lang="zh-CN" altLang="en-US" sz="2400" b="1" dirty="0">
              <a:solidFill>
                <a:schemeClr val="bg1"/>
              </a:solidFill>
              <a:cs typeface="+mn-ea"/>
              <a:sym typeface="+mn-lt"/>
            </a:endParaRPr>
          </a:p>
        </p:txBody>
      </p:sp>
      <p:sp>
        <p:nvSpPr>
          <p:cNvPr id="38" name="矩形: 圆角 16">
            <a:extLst>
              <a:ext uri="{FF2B5EF4-FFF2-40B4-BE49-F238E27FC236}">
                <a16:creationId xmlns:a16="http://schemas.microsoft.com/office/drawing/2014/main" xmlns="" id="{3B78D954-8683-440A-8306-33CB427238EF}"/>
              </a:ext>
            </a:extLst>
          </p:cNvPr>
          <p:cNvSpPr/>
          <p:nvPr/>
        </p:nvSpPr>
        <p:spPr>
          <a:xfrm>
            <a:off x="999131" y="3498702"/>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4</a:t>
            </a:r>
            <a:endParaRPr lang="zh-CN" altLang="en-US" sz="3600" b="1" dirty="0">
              <a:solidFill>
                <a:schemeClr val="bg1"/>
              </a:solidFill>
              <a:latin typeface="Agency FB" panose="020B0503020202020204" pitchFamily="34" charset="0"/>
              <a:cs typeface="+mn-ea"/>
              <a:sym typeface="+mn-lt"/>
            </a:endParaRPr>
          </a:p>
        </p:txBody>
      </p:sp>
      <p:sp>
        <p:nvSpPr>
          <p:cNvPr id="39" name="矩形: 圆角 10">
            <a:extLst>
              <a:ext uri="{FF2B5EF4-FFF2-40B4-BE49-F238E27FC236}">
                <a16:creationId xmlns:a16="http://schemas.microsoft.com/office/drawing/2014/main" xmlns="" id="{7FB71E65-2A71-4B01-9E9D-8E1868E6F2DE}"/>
              </a:ext>
            </a:extLst>
          </p:cNvPr>
          <p:cNvSpPr/>
          <p:nvPr/>
        </p:nvSpPr>
        <p:spPr>
          <a:xfrm>
            <a:off x="1906703" y="42715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提炼教育发展新思想观点</a:t>
            </a:r>
            <a:endParaRPr lang="zh-CN" altLang="en-US" sz="2400" b="1" dirty="0">
              <a:solidFill>
                <a:schemeClr val="bg1"/>
              </a:solidFill>
              <a:cs typeface="+mn-ea"/>
              <a:sym typeface="+mn-lt"/>
            </a:endParaRPr>
          </a:p>
        </p:txBody>
      </p:sp>
      <p:sp>
        <p:nvSpPr>
          <p:cNvPr id="40" name="矩形: 圆角 16">
            <a:extLst>
              <a:ext uri="{FF2B5EF4-FFF2-40B4-BE49-F238E27FC236}">
                <a16:creationId xmlns:a16="http://schemas.microsoft.com/office/drawing/2014/main" xmlns="" id="{3B78D954-8683-440A-8306-33CB427238EF}"/>
              </a:ext>
            </a:extLst>
          </p:cNvPr>
          <p:cNvSpPr/>
          <p:nvPr/>
        </p:nvSpPr>
        <p:spPr>
          <a:xfrm>
            <a:off x="999131" y="4298802"/>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5</a:t>
            </a:r>
            <a:endParaRPr lang="zh-CN" altLang="en-US" sz="3600" b="1" dirty="0">
              <a:solidFill>
                <a:schemeClr val="bg1"/>
              </a:solidFill>
              <a:latin typeface="Agency FB" panose="020B0503020202020204" pitchFamily="34" charset="0"/>
              <a:cs typeface="+mn-ea"/>
              <a:sym typeface="+mn-lt"/>
            </a:endParaRPr>
          </a:p>
        </p:txBody>
      </p:sp>
      <p:sp>
        <p:nvSpPr>
          <p:cNvPr id="41" name="矩形: 圆角 10">
            <a:extLst>
              <a:ext uri="{FF2B5EF4-FFF2-40B4-BE49-F238E27FC236}">
                <a16:creationId xmlns:a16="http://schemas.microsoft.com/office/drawing/2014/main" xmlns="" id="{7FB71E65-2A71-4B01-9E9D-8E1868E6F2DE}"/>
              </a:ext>
            </a:extLst>
          </p:cNvPr>
          <p:cNvSpPr/>
          <p:nvPr/>
        </p:nvSpPr>
        <p:spPr>
          <a:xfrm>
            <a:off x="1906703" y="50716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概述新时代教育发展要求</a:t>
            </a:r>
            <a:endParaRPr lang="zh-CN" altLang="en-US" sz="2400" b="1" dirty="0">
              <a:solidFill>
                <a:schemeClr val="bg1"/>
              </a:solidFill>
              <a:cs typeface="+mn-ea"/>
              <a:sym typeface="+mn-lt"/>
            </a:endParaRPr>
          </a:p>
        </p:txBody>
      </p:sp>
      <p:sp>
        <p:nvSpPr>
          <p:cNvPr id="42" name="矩形: 圆角 16">
            <a:extLst>
              <a:ext uri="{FF2B5EF4-FFF2-40B4-BE49-F238E27FC236}">
                <a16:creationId xmlns:a16="http://schemas.microsoft.com/office/drawing/2014/main" xmlns="" id="{3B78D954-8683-440A-8306-33CB427238EF}"/>
              </a:ext>
            </a:extLst>
          </p:cNvPr>
          <p:cNvSpPr/>
          <p:nvPr/>
        </p:nvSpPr>
        <p:spPr>
          <a:xfrm>
            <a:off x="999131" y="5098902"/>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6</a:t>
            </a:r>
            <a:endParaRPr lang="zh-CN" altLang="en-US" sz="3600" b="1" dirty="0">
              <a:solidFill>
                <a:schemeClr val="bg1"/>
              </a:solidFill>
              <a:latin typeface="Agency FB" panose="020B0503020202020204" pitchFamily="34" charset="0"/>
              <a:cs typeface="+mn-ea"/>
              <a:sym typeface="+mn-lt"/>
            </a:endParaRPr>
          </a:p>
        </p:txBody>
      </p:sp>
      <p:sp>
        <p:nvSpPr>
          <p:cNvPr id="43" name="矩形: 圆角 1">
            <a:extLst>
              <a:ext uri="{FF2B5EF4-FFF2-40B4-BE49-F238E27FC236}">
                <a16:creationId xmlns:a16="http://schemas.microsoft.com/office/drawing/2014/main" xmlns="" id="{441013AE-9C77-44B7-9249-B1340A705F1F}"/>
              </a:ext>
            </a:extLst>
          </p:cNvPr>
          <p:cNvSpPr/>
          <p:nvPr/>
        </p:nvSpPr>
        <p:spPr>
          <a:xfrm>
            <a:off x="7145743" y="1080380"/>
            <a:ext cx="390325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指出教育发展重点着力点</a:t>
            </a:r>
            <a:endParaRPr lang="zh-CN" altLang="en-US" sz="2400" b="1" dirty="0">
              <a:solidFill>
                <a:schemeClr val="bg1"/>
              </a:solidFill>
              <a:cs typeface="+mn-ea"/>
              <a:sym typeface="+mn-lt"/>
            </a:endParaRPr>
          </a:p>
        </p:txBody>
      </p:sp>
      <p:sp>
        <p:nvSpPr>
          <p:cNvPr id="44" name="矩形: 圆角 9">
            <a:extLst>
              <a:ext uri="{FF2B5EF4-FFF2-40B4-BE49-F238E27FC236}">
                <a16:creationId xmlns:a16="http://schemas.microsoft.com/office/drawing/2014/main" xmlns="" id="{8232A4A7-6E45-4979-8FF5-BD3EA2B74138}"/>
              </a:ext>
            </a:extLst>
          </p:cNvPr>
          <p:cNvSpPr/>
          <p:nvPr/>
        </p:nvSpPr>
        <p:spPr>
          <a:xfrm>
            <a:off x="7159389" y="1877337"/>
            <a:ext cx="3908661"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提出教育培养的目标方向</a:t>
            </a:r>
            <a:endParaRPr lang="zh-CN" altLang="en-US" sz="2400" dirty="0"/>
          </a:p>
        </p:txBody>
      </p:sp>
      <p:sp>
        <p:nvSpPr>
          <p:cNvPr id="45" name="矩形: 圆角 10">
            <a:extLst>
              <a:ext uri="{FF2B5EF4-FFF2-40B4-BE49-F238E27FC236}">
                <a16:creationId xmlns:a16="http://schemas.microsoft.com/office/drawing/2014/main" xmlns="" id="{7FB71E65-2A71-4B01-9E9D-8E1868E6F2DE}"/>
              </a:ext>
            </a:extLst>
          </p:cNvPr>
          <p:cNvSpPr/>
          <p:nvPr/>
        </p:nvSpPr>
        <p:spPr>
          <a:xfrm>
            <a:off x="7186683" y="2677550"/>
            <a:ext cx="390041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提出对教师队伍的新要求</a:t>
            </a:r>
            <a:endParaRPr lang="zh-CN" altLang="en-US" sz="2400" b="1" dirty="0">
              <a:solidFill>
                <a:schemeClr val="bg1"/>
              </a:solidFill>
              <a:cs typeface="+mn-ea"/>
              <a:sym typeface="+mn-lt"/>
            </a:endParaRPr>
          </a:p>
        </p:txBody>
      </p:sp>
      <p:sp>
        <p:nvSpPr>
          <p:cNvPr id="46" name="矩形: 圆角 14">
            <a:extLst>
              <a:ext uri="{FF2B5EF4-FFF2-40B4-BE49-F238E27FC236}">
                <a16:creationId xmlns:a16="http://schemas.microsoft.com/office/drawing/2014/main" xmlns="" id="{0F1BC25A-9446-4F24-BAF0-73B6F93EFF27}"/>
              </a:ext>
            </a:extLst>
          </p:cNvPr>
          <p:cNvSpPr/>
          <p:nvPr/>
        </p:nvSpPr>
        <p:spPr>
          <a:xfrm>
            <a:off x="6279111" y="1080380"/>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8</a:t>
            </a:r>
            <a:endParaRPr lang="zh-CN" altLang="en-US" sz="3600" b="1" dirty="0">
              <a:solidFill>
                <a:schemeClr val="bg1"/>
              </a:solidFill>
              <a:latin typeface="Agency FB" panose="020B0503020202020204" pitchFamily="34" charset="0"/>
              <a:cs typeface="+mn-ea"/>
              <a:sym typeface="+mn-lt"/>
            </a:endParaRPr>
          </a:p>
        </p:txBody>
      </p:sp>
      <p:sp>
        <p:nvSpPr>
          <p:cNvPr id="47" name="矩形: 圆角 15">
            <a:extLst>
              <a:ext uri="{FF2B5EF4-FFF2-40B4-BE49-F238E27FC236}">
                <a16:creationId xmlns:a16="http://schemas.microsoft.com/office/drawing/2014/main" xmlns="" id="{7E38B68C-D16D-4188-86A7-94A4F1A4CDAF}"/>
              </a:ext>
            </a:extLst>
          </p:cNvPr>
          <p:cNvSpPr/>
          <p:nvPr/>
        </p:nvSpPr>
        <p:spPr>
          <a:xfrm>
            <a:off x="6279111" y="1877337"/>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9</a:t>
            </a:r>
            <a:endParaRPr lang="zh-CN" altLang="en-US" sz="3600" b="1" dirty="0">
              <a:solidFill>
                <a:schemeClr val="bg1"/>
              </a:solidFill>
              <a:latin typeface="Agency FB" panose="020B0503020202020204" pitchFamily="34" charset="0"/>
              <a:cs typeface="+mn-ea"/>
              <a:sym typeface="+mn-lt"/>
            </a:endParaRPr>
          </a:p>
        </p:txBody>
      </p:sp>
      <p:sp>
        <p:nvSpPr>
          <p:cNvPr id="48" name="矩形: 圆角 16">
            <a:extLst>
              <a:ext uri="{FF2B5EF4-FFF2-40B4-BE49-F238E27FC236}">
                <a16:creationId xmlns:a16="http://schemas.microsoft.com/office/drawing/2014/main" xmlns="" id="{3B78D954-8683-440A-8306-33CB427238EF}"/>
              </a:ext>
            </a:extLst>
          </p:cNvPr>
          <p:cNvSpPr/>
          <p:nvPr/>
        </p:nvSpPr>
        <p:spPr>
          <a:xfrm>
            <a:off x="6279111" y="2704846"/>
            <a:ext cx="807490"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10</a:t>
            </a:r>
            <a:endParaRPr lang="zh-CN" altLang="en-US" sz="3600" b="1" dirty="0">
              <a:solidFill>
                <a:schemeClr val="bg1"/>
              </a:solidFill>
              <a:latin typeface="Agency FB" panose="020B0503020202020204" pitchFamily="34" charset="0"/>
              <a:cs typeface="+mn-ea"/>
              <a:sym typeface="+mn-lt"/>
            </a:endParaRPr>
          </a:p>
        </p:txBody>
      </p:sp>
      <p:sp>
        <p:nvSpPr>
          <p:cNvPr id="49" name="矩形: 圆角 10">
            <a:extLst>
              <a:ext uri="{FF2B5EF4-FFF2-40B4-BE49-F238E27FC236}">
                <a16:creationId xmlns:a16="http://schemas.microsoft.com/office/drawing/2014/main" xmlns="" id="{7FB71E65-2A71-4B01-9E9D-8E1868E6F2DE}"/>
              </a:ext>
            </a:extLst>
          </p:cNvPr>
          <p:cNvSpPr/>
          <p:nvPr/>
        </p:nvSpPr>
        <p:spPr>
          <a:xfrm>
            <a:off x="7202603" y="34714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指出教育体制改革的重点</a:t>
            </a:r>
            <a:endParaRPr lang="zh-CN" altLang="en-US" sz="2400" b="1" dirty="0">
              <a:solidFill>
                <a:schemeClr val="bg1"/>
              </a:solidFill>
              <a:cs typeface="+mn-ea"/>
              <a:sym typeface="+mn-lt"/>
            </a:endParaRPr>
          </a:p>
        </p:txBody>
      </p:sp>
      <p:sp>
        <p:nvSpPr>
          <p:cNvPr id="50" name="矩形: 圆角 16">
            <a:extLst>
              <a:ext uri="{FF2B5EF4-FFF2-40B4-BE49-F238E27FC236}">
                <a16:creationId xmlns:a16="http://schemas.microsoft.com/office/drawing/2014/main" xmlns="" id="{3B78D954-8683-440A-8306-33CB427238EF}"/>
              </a:ext>
            </a:extLst>
          </p:cNvPr>
          <p:cNvSpPr/>
          <p:nvPr/>
        </p:nvSpPr>
        <p:spPr>
          <a:xfrm>
            <a:off x="6295030" y="3498702"/>
            <a:ext cx="810619"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11</a:t>
            </a:r>
            <a:endParaRPr lang="zh-CN" altLang="en-US" sz="3600" b="1" dirty="0">
              <a:solidFill>
                <a:schemeClr val="bg1"/>
              </a:solidFill>
              <a:latin typeface="Agency FB" panose="020B0503020202020204" pitchFamily="34" charset="0"/>
              <a:cs typeface="+mn-ea"/>
              <a:sym typeface="+mn-lt"/>
            </a:endParaRPr>
          </a:p>
        </p:txBody>
      </p:sp>
      <p:sp>
        <p:nvSpPr>
          <p:cNvPr id="51" name="矩形: 圆角 10">
            <a:extLst>
              <a:ext uri="{FF2B5EF4-FFF2-40B4-BE49-F238E27FC236}">
                <a16:creationId xmlns:a16="http://schemas.microsoft.com/office/drawing/2014/main" xmlns="" id="{7FB71E65-2A71-4B01-9E9D-8E1868E6F2DE}"/>
              </a:ext>
            </a:extLst>
          </p:cNvPr>
          <p:cNvSpPr/>
          <p:nvPr/>
        </p:nvSpPr>
        <p:spPr>
          <a:xfrm>
            <a:off x="7202603" y="42715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提出教育发展的根本保证</a:t>
            </a:r>
            <a:endParaRPr lang="zh-CN" altLang="en-US" sz="2400" b="1" dirty="0">
              <a:solidFill>
                <a:schemeClr val="bg1"/>
              </a:solidFill>
              <a:cs typeface="+mn-ea"/>
              <a:sym typeface="+mn-lt"/>
            </a:endParaRPr>
          </a:p>
        </p:txBody>
      </p:sp>
      <p:sp>
        <p:nvSpPr>
          <p:cNvPr id="52" name="矩形: 圆角 16">
            <a:extLst>
              <a:ext uri="{FF2B5EF4-FFF2-40B4-BE49-F238E27FC236}">
                <a16:creationId xmlns:a16="http://schemas.microsoft.com/office/drawing/2014/main" xmlns="" id="{3B78D954-8683-440A-8306-33CB427238EF}"/>
              </a:ext>
            </a:extLst>
          </p:cNvPr>
          <p:cNvSpPr/>
          <p:nvPr/>
        </p:nvSpPr>
        <p:spPr>
          <a:xfrm>
            <a:off x="6295030" y="4298802"/>
            <a:ext cx="829669"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12</a:t>
            </a:r>
            <a:endParaRPr lang="zh-CN" altLang="en-US" sz="3600" b="1" dirty="0">
              <a:solidFill>
                <a:schemeClr val="bg1"/>
              </a:solidFill>
              <a:latin typeface="Agency FB" panose="020B0503020202020204" pitchFamily="34" charset="0"/>
              <a:cs typeface="+mn-ea"/>
              <a:sym typeface="+mn-lt"/>
            </a:endParaRPr>
          </a:p>
        </p:txBody>
      </p:sp>
      <p:sp>
        <p:nvSpPr>
          <p:cNvPr id="53" name="矩形: 圆角 10">
            <a:extLst>
              <a:ext uri="{FF2B5EF4-FFF2-40B4-BE49-F238E27FC236}">
                <a16:creationId xmlns:a16="http://schemas.microsoft.com/office/drawing/2014/main" xmlns="" id="{7FB71E65-2A71-4B01-9E9D-8E1868E6F2DE}"/>
              </a:ext>
            </a:extLst>
          </p:cNvPr>
          <p:cNvSpPr/>
          <p:nvPr/>
        </p:nvSpPr>
        <p:spPr>
          <a:xfrm>
            <a:off x="7202603" y="50716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指出发展教育的各方责任</a:t>
            </a:r>
            <a:endParaRPr lang="zh-CN" altLang="en-US" sz="2400" b="1" dirty="0">
              <a:solidFill>
                <a:schemeClr val="bg1"/>
              </a:solidFill>
              <a:cs typeface="+mn-ea"/>
              <a:sym typeface="+mn-lt"/>
            </a:endParaRPr>
          </a:p>
        </p:txBody>
      </p:sp>
      <p:sp>
        <p:nvSpPr>
          <p:cNvPr id="54" name="矩形: 圆角 16">
            <a:extLst>
              <a:ext uri="{FF2B5EF4-FFF2-40B4-BE49-F238E27FC236}">
                <a16:creationId xmlns:a16="http://schemas.microsoft.com/office/drawing/2014/main" xmlns="" id="{3B78D954-8683-440A-8306-33CB427238EF}"/>
              </a:ext>
            </a:extLst>
          </p:cNvPr>
          <p:cNvSpPr/>
          <p:nvPr/>
        </p:nvSpPr>
        <p:spPr>
          <a:xfrm>
            <a:off x="6295030" y="5098902"/>
            <a:ext cx="829669"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13</a:t>
            </a:r>
            <a:endParaRPr lang="zh-CN" altLang="en-US" sz="3600" b="1" dirty="0">
              <a:solidFill>
                <a:schemeClr val="bg1"/>
              </a:solidFill>
              <a:latin typeface="Agency FB" panose="020B0503020202020204" pitchFamily="34" charset="0"/>
              <a:cs typeface="+mn-ea"/>
              <a:sym typeface="+mn-lt"/>
            </a:endParaRPr>
          </a:p>
        </p:txBody>
      </p:sp>
      <p:sp>
        <p:nvSpPr>
          <p:cNvPr id="55" name="矩形: 圆角 10">
            <a:extLst>
              <a:ext uri="{FF2B5EF4-FFF2-40B4-BE49-F238E27FC236}">
                <a16:creationId xmlns:a16="http://schemas.microsoft.com/office/drawing/2014/main" xmlns="" id="{7FB71E65-2A71-4B01-9E9D-8E1868E6F2DE}"/>
              </a:ext>
            </a:extLst>
          </p:cNvPr>
          <p:cNvSpPr/>
          <p:nvPr/>
        </p:nvSpPr>
        <p:spPr>
          <a:xfrm>
            <a:off x="1887653" y="5871706"/>
            <a:ext cx="3884497" cy="674137"/>
          </a:xfrm>
          <a:prstGeom prst="roundRect">
            <a:avLst/>
          </a:prstGeom>
          <a:gradFill>
            <a:gsLst>
              <a:gs pos="100000">
                <a:srgbClr val="C00000"/>
              </a:gs>
              <a:gs pos="0">
                <a:srgbClr val="FF000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明确教育的根本任务目标</a:t>
            </a:r>
            <a:endParaRPr lang="zh-CN" altLang="en-US" sz="2400" b="1" dirty="0">
              <a:solidFill>
                <a:schemeClr val="bg1"/>
              </a:solidFill>
              <a:cs typeface="+mn-ea"/>
              <a:sym typeface="+mn-lt"/>
            </a:endParaRPr>
          </a:p>
        </p:txBody>
      </p:sp>
      <p:sp>
        <p:nvSpPr>
          <p:cNvPr id="56" name="矩形: 圆角 16">
            <a:extLst>
              <a:ext uri="{FF2B5EF4-FFF2-40B4-BE49-F238E27FC236}">
                <a16:creationId xmlns:a16="http://schemas.microsoft.com/office/drawing/2014/main" xmlns="" id="{3B78D954-8683-440A-8306-33CB427238EF}"/>
              </a:ext>
            </a:extLst>
          </p:cNvPr>
          <p:cNvSpPr/>
          <p:nvPr/>
        </p:nvSpPr>
        <p:spPr>
          <a:xfrm>
            <a:off x="980081" y="5899002"/>
            <a:ext cx="656188" cy="67413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Agency FB" panose="020B0503020202020204" pitchFamily="34" charset="0"/>
                <a:cs typeface="+mn-ea"/>
                <a:sym typeface="+mn-lt"/>
              </a:rPr>
              <a:t>7</a:t>
            </a:r>
            <a:endParaRPr lang="zh-CN" altLang="en-US" sz="3600" b="1" dirty="0">
              <a:solidFill>
                <a:schemeClr val="bg1"/>
              </a:solidFill>
              <a:latin typeface="Agency FB" panose="020B0503020202020204" pitchFamily="34" charset="0"/>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53" presetClass="entr" presetSubtype="16"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par>
                          <p:cTn id="62" fill="hold">
                            <p:stCondLst>
                              <p:cond delay="7000"/>
                            </p:stCondLst>
                            <p:childTnLst>
                              <p:par>
                                <p:cTn id="63" presetID="42"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childTnLst>
                          </p:cTn>
                        </p:par>
                        <p:par>
                          <p:cTn id="68" fill="hold">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500" fill="hold"/>
                                        <p:tgtEl>
                                          <p:spTgt spid="42"/>
                                        </p:tgtEl>
                                        <p:attrNameLst>
                                          <p:attrName>ppt_w</p:attrName>
                                        </p:attrNameLst>
                                      </p:cBhvr>
                                      <p:tavLst>
                                        <p:tav tm="0">
                                          <p:val>
                                            <p:fltVal val="0"/>
                                          </p:val>
                                        </p:tav>
                                        <p:tav tm="100000">
                                          <p:val>
                                            <p:strVal val="#ppt_w"/>
                                          </p:val>
                                        </p:tav>
                                      </p:tavLst>
                                    </p:anim>
                                    <p:anim calcmode="lin" valueType="num">
                                      <p:cBhvr>
                                        <p:cTn id="72" dur="500" fill="hold"/>
                                        <p:tgtEl>
                                          <p:spTgt spid="42"/>
                                        </p:tgtEl>
                                        <p:attrNameLst>
                                          <p:attrName>ppt_h</p:attrName>
                                        </p:attrNameLst>
                                      </p:cBhvr>
                                      <p:tavLst>
                                        <p:tav tm="0">
                                          <p:val>
                                            <p:fltVal val="0"/>
                                          </p:val>
                                        </p:tav>
                                        <p:tav tm="100000">
                                          <p:val>
                                            <p:strVal val="#ppt_h"/>
                                          </p:val>
                                        </p:tav>
                                      </p:tavLst>
                                    </p:anim>
                                    <p:animEffect transition="in" filter="fade">
                                      <p:cBhvr>
                                        <p:cTn id="73" dur="500"/>
                                        <p:tgtEl>
                                          <p:spTgt spid="42"/>
                                        </p:tgtEl>
                                      </p:cBhvr>
                                    </p:animEffect>
                                  </p:childTnLst>
                                </p:cTn>
                              </p:par>
                            </p:childTnLst>
                          </p:cTn>
                        </p:par>
                        <p:par>
                          <p:cTn id="74" fill="hold">
                            <p:stCondLst>
                              <p:cond delay="8500"/>
                            </p:stCondLst>
                            <p:childTnLst>
                              <p:par>
                                <p:cTn id="75" presetID="42"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1000"/>
                                        <p:tgtEl>
                                          <p:spTgt spid="41"/>
                                        </p:tgtEl>
                                      </p:cBhvr>
                                    </p:animEffect>
                                    <p:anim calcmode="lin" valueType="num">
                                      <p:cBhvr>
                                        <p:cTn id="78" dur="1000" fill="hold"/>
                                        <p:tgtEl>
                                          <p:spTgt spid="41"/>
                                        </p:tgtEl>
                                        <p:attrNameLst>
                                          <p:attrName>ppt_x</p:attrName>
                                        </p:attrNameLst>
                                      </p:cBhvr>
                                      <p:tavLst>
                                        <p:tav tm="0">
                                          <p:val>
                                            <p:strVal val="#ppt_x"/>
                                          </p:val>
                                        </p:tav>
                                        <p:tav tm="100000">
                                          <p:val>
                                            <p:strVal val="#ppt_x"/>
                                          </p:val>
                                        </p:tav>
                                      </p:tavLst>
                                    </p:anim>
                                    <p:anim calcmode="lin" valueType="num">
                                      <p:cBhvr>
                                        <p:cTn id="79" dur="1000" fill="hold"/>
                                        <p:tgtEl>
                                          <p:spTgt spid="41"/>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53" presetClass="entr" presetSubtype="16"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childTnLst>
                          </p:cTn>
                        </p:par>
                        <p:par>
                          <p:cTn id="86" fill="hold">
                            <p:stCondLst>
                              <p:cond delay="10000"/>
                            </p:stCondLst>
                            <p:childTnLst>
                              <p:par>
                                <p:cTn id="87" presetID="42"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1000"/>
                                        <p:tgtEl>
                                          <p:spTgt spid="43"/>
                                        </p:tgtEl>
                                      </p:cBhvr>
                                    </p:animEffect>
                                    <p:anim calcmode="lin" valueType="num">
                                      <p:cBhvr>
                                        <p:cTn id="90" dur="1000" fill="hold"/>
                                        <p:tgtEl>
                                          <p:spTgt spid="43"/>
                                        </p:tgtEl>
                                        <p:attrNameLst>
                                          <p:attrName>ppt_x</p:attrName>
                                        </p:attrNameLst>
                                      </p:cBhvr>
                                      <p:tavLst>
                                        <p:tav tm="0">
                                          <p:val>
                                            <p:strVal val="#ppt_x"/>
                                          </p:val>
                                        </p:tav>
                                        <p:tav tm="100000">
                                          <p:val>
                                            <p:strVal val="#ppt_x"/>
                                          </p:val>
                                        </p:tav>
                                      </p:tavLst>
                                    </p:anim>
                                    <p:anim calcmode="lin" valueType="num">
                                      <p:cBhvr>
                                        <p:cTn id="91" dur="1000" fill="hold"/>
                                        <p:tgtEl>
                                          <p:spTgt spid="43"/>
                                        </p:tgtEl>
                                        <p:attrNameLst>
                                          <p:attrName>ppt_y</p:attrName>
                                        </p:attrNameLst>
                                      </p:cBhvr>
                                      <p:tavLst>
                                        <p:tav tm="0">
                                          <p:val>
                                            <p:strVal val="#ppt_y+.1"/>
                                          </p:val>
                                        </p:tav>
                                        <p:tav tm="100000">
                                          <p:val>
                                            <p:strVal val="#ppt_y"/>
                                          </p:val>
                                        </p:tav>
                                      </p:tavLst>
                                    </p:anim>
                                  </p:childTnLst>
                                </p:cTn>
                              </p:par>
                            </p:childTnLst>
                          </p:cTn>
                        </p:par>
                        <p:par>
                          <p:cTn id="92" fill="hold">
                            <p:stCondLst>
                              <p:cond delay="11000"/>
                            </p:stCondLst>
                            <p:childTnLst>
                              <p:par>
                                <p:cTn id="93" presetID="53" presetClass="entr" presetSubtype="16" fill="hold" grpId="0" nodeType="after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par>
                          <p:cTn id="98" fill="hold">
                            <p:stCondLst>
                              <p:cond delay="11500"/>
                            </p:stCondLst>
                            <p:childTnLst>
                              <p:par>
                                <p:cTn id="99" presetID="42" presetClass="entr" presetSubtype="0"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childTnLst>
                          </p:cTn>
                        </p:par>
                        <p:par>
                          <p:cTn id="104" fill="hold">
                            <p:stCondLst>
                              <p:cond delay="12500"/>
                            </p:stCondLst>
                            <p:childTnLst>
                              <p:par>
                                <p:cTn id="105" presetID="53" presetClass="entr" presetSubtype="16"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p:cTn id="107" dur="500" fill="hold"/>
                                        <p:tgtEl>
                                          <p:spTgt spid="48"/>
                                        </p:tgtEl>
                                        <p:attrNameLst>
                                          <p:attrName>ppt_w</p:attrName>
                                        </p:attrNameLst>
                                      </p:cBhvr>
                                      <p:tavLst>
                                        <p:tav tm="0">
                                          <p:val>
                                            <p:fltVal val="0"/>
                                          </p:val>
                                        </p:tav>
                                        <p:tav tm="100000">
                                          <p:val>
                                            <p:strVal val="#ppt_w"/>
                                          </p:val>
                                        </p:tav>
                                      </p:tavLst>
                                    </p:anim>
                                    <p:anim calcmode="lin" valueType="num">
                                      <p:cBhvr>
                                        <p:cTn id="108" dur="500" fill="hold"/>
                                        <p:tgtEl>
                                          <p:spTgt spid="48"/>
                                        </p:tgtEl>
                                        <p:attrNameLst>
                                          <p:attrName>ppt_h</p:attrName>
                                        </p:attrNameLst>
                                      </p:cBhvr>
                                      <p:tavLst>
                                        <p:tav tm="0">
                                          <p:val>
                                            <p:fltVal val="0"/>
                                          </p:val>
                                        </p:tav>
                                        <p:tav tm="100000">
                                          <p:val>
                                            <p:strVal val="#ppt_h"/>
                                          </p:val>
                                        </p:tav>
                                      </p:tavLst>
                                    </p:anim>
                                    <p:animEffect transition="in" filter="fade">
                                      <p:cBhvr>
                                        <p:cTn id="109" dur="500"/>
                                        <p:tgtEl>
                                          <p:spTgt spid="48"/>
                                        </p:tgtEl>
                                      </p:cBhvr>
                                    </p:animEffect>
                                  </p:childTnLst>
                                </p:cTn>
                              </p:par>
                            </p:childTnLst>
                          </p:cTn>
                        </p:par>
                        <p:par>
                          <p:cTn id="110" fill="hold">
                            <p:stCondLst>
                              <p:cond delay="13000"/>
                            </p:stCondLst>
                            <p:childTnLst>
                              <p:par>
                                <p:cTn id="111" presetID="42" presetClass="entr" presetSubtype="0" fill="hold" grpId="0" nodeType="after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1000"/>
                                        <p:tgtEl>
                                          <p:spTgt spid="45"/>
                                        </p:tgtEl>
                                      </p:cBhvr>
                                    </p:animEffect>
                                    <p:anim calcmode="lin" valueType="num">
                                      <p:cBhvr>
                                        <p:cTn id="114" dur="1000" fill="hold"/>
                                        <p:tgtEl>
                                          <p:spTgt spid="45"/>
                                        </p:tgtEl>
                                        <p:attrNameLst>
                                          <p:attrName>ppt_x</p:attrName>
                                        </p:attrNameLst>
                                      </p:cBhvr>
                                      <p:tavLst>
                                        <p:tav tm="0">
                                          <p:val>
                                            <p:strVal val="#ppt_x"/>
                                          </p:val>
                                        </p:tav>
                                        <p:tav tm="100000">
                                          <p:val>
                                            <p:strVal val="#ppt_x"/>
                                          </p:val>
                                        </p:tav>
                                      </p:tavLst>
                                    </p:anim>
                                    <p:anim calcmode="lin" valueType="num">
                                      <p:cBhvr>
                                        <p:cTn id="115" dur="1000" fill="hold"/>
                                        <p:tgtEl>
                                          <p:spTgt spid="45"/>
                                        </p:tgtEl>
                                        <p:attrNameLst>
                                          <p:attrName>ppt_y</p:attrName>
                                        </p:attrNameLst>
                                      </p:cBhvr>
                                      <p:tavLst>
                                        <p:tav tm="0">
                                          <p:val>
                                            <p:strVal val="#ppt_y+.1"/>
                                          </p:val>
                                        </p:tav>
                                        <p:tav tm="100000">
                                          <p:val>
                                            <p:strVal val="#ppt_y"/>
                                          </p:val>
                                        </p:tav>
                                      </p:tavLst>
                                    </p:anim>
                                  </p:childTnLst>
                                </p:cTn>
                              </p:par>
                            </p:childTnLst>
                          </p:cTn>
                        </p:par>
                        <p:par>
                          <p:cTn id="116" fill="hold">
                            <p:stCondLst>
                              <p:cond delay="14000"/>
                            </p:stCondLst>
                            <p:childTnLst>
                              <p:par>
                                <p:cTn id="117" presetID="53" presetClass="entr" presetSubtype="16" fill="hold" grpId="0" nodeType="afterEffect">
                                  <p:stCondLst>
                                    <p:cond delay="0"/>
                                  </p:stCondLst>
                                  <p:childTnLst>
                                    <p:set>
                                      <p:cBhvr>
                                        <p:cTn id="118" dur="1" fill="hold">
                                          <p:stCondLst>
                                            <p:cond delay="0"/>
                                          </p:stCondLst>
                                        </p:cTn>
                                        <p:tgtEl>
                                          <p:spTgt spid="50"/>
                                        </p:tgtEl>
                                        <p:attrNameLst>
                                          <p:attrName>style.visibility</p:attrName>
                                        </p:attrNameLst>
                                      </p:cBhvr>
                                      <p:to>
                                        <p:strVal val="visible"/>
                                      </p:to>
                                    </p:set>
                                    <p:anim calcmode="lin" valueType="num">
                                      <p:cBhvr>
                                        <p:cTn id="119" dur="500" fill="hold"/>
                                        <p:tgtEl>
                                          <p:spTgt spid="50"/>
                                        </p:tgtEl>
                                        <p:attrNameLst>
                                          <p:attrName>ppt_w</p:attrName>
                                        </p:attrNameLst>
                                      </p:cBhvr>
                                      <p:tavLst>
                                        <p:tav tm="0">
                                          <p:val>
                                            <p:fltVal val="0"/>
                                          </p:val>
                                        </p:tav>
                                        <p:tav tm="100000">
                                          <p:val>
                                            <p:strVal val="#ppt_w"/>
                                          </p:val>
                                        </p:tav>
                                      </p:tavLst>
                                    </p:anim>
                                    <p:anim calcmode="lin" valueType="num">
                                      <p:cBhvr>
                                        <p:cTn id="120" dur="500" fill="hold"/>
                                        <p:tgtEl>
                                          <p:spTgt spid="50"/>
                                        </p:tgtEl>
                                        <p:attrNameLst>
                                          <p:attrName>ppt_h</p:attrName>
                                        </p:attrNameLst>
                                      </p:cBhvr>
                                      <p:tavLst>
                                        <p:tav tm="0">
                                          <p:val>
                                            <p:fltVal val="0"/>
                                          </p:val>
                                        </p:tav>
                                        <p:tav tm="100000">
                                          <p:val>
                                            <p:strVal val="#ppt_h"/>
                                          </p:val>
                                        </p:tav>
                                      </p:tavLst>
                                    </p:anim>
                                    <p:animEffect transition="in" filter="fade">
                                      <p:cBhvr>
                                        <p:cTn id="121" dur="500"/>
                                        <p:tgtEl>
                                          <p:spTgt spid="50"/>
                                        </p:tgtEl>
                                      </p:cBhvr>
                                    </p:animEffect>
                                  </p:childTnLst>
                                </p:cTn>
                              </p:par>
                            </p:childTnLst>
                          </p:cTn>
                        </p:par>
                        <p:par>
                          <p:cTn id="122" fill="hold">
                            <p:stCondLst>
                              <p:cond delay="14500"/>
                            </p:stCondLst>
                            <p:childTnLst>
                              <p:par>
                                <p:cTn id="123" presetID="42" presetClass="entr" presetSubtype="0" fill="hold" grpId="0" nodeType="after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1000"/>
                                        <p:tgtEl>
                                          <p:spTgt spid="49"/>
                                        </p:tgtEl>
                                      </p:cBhvr>
                                    </p:animEffect>
                                    <p:anim calcmode="lin" valueType="num">
                                      <p:cBhvr>
                                        <p:cTn id="126" dur="1000" fill="hold"/>
                                        <p:tgtEl>
                                          <p:spTgt spid="49"/>
                                        </p:tgtEl>
                                        <p:attrNameLst>
                                          <p:attrName>ppt_x</p:attrName>
                                        </p:attrNameLst>
                                      </p:cBhvr>
                                      <p:tavLst>
                                        <p:tav tm="0">
                                          <p:val>
                                            <p:strVal val="#ppt_x"/>
                                          </p:val>
                                        </p:tav>
                                        <p:tav tm="100000">
                                          <p:val>
                                            <p:strVal val="#ppt_x"/>
                                          </p:val>
                                        </p:tav>
                                      </p:tavLst>
                                    </p:anim>
                                    <p:anim calcmode="lin" valueType="num">
                                      <p:cBhvr>
                                        <p:cTn id="127" dur="1000" fill="hold"/>
                                        <p:tgtEl>
                                          <p:spTgt spid="49"/>
                                        </p:tgtEl>
                                        <p:attrNameLst>
                                          <p:attrName>ppt_y</p:attrName>
                                        </p:attrNameLst>
                                      </p:cBhvr>
                                      <p:tavLst>
                                        <p:tav tm="0">
                                          <p:val>
                                            <p:strVal val="#ppt_y+.1"/>
                                          </p:val>
                                        </p:tav>
                                        <p:tav tm="100000">
                                          <p:val>
                                            <p:strVal val="#ppt_y"/>
                                          </p:val>
                                        </p:tav>
                                      </p:tavLst>
                                    </p:anim>
                                  </p:childTnLst>
                                </p:cTn>
                              </p:par>
                            </p:childTnLst>
                          </p:cTn>
                        </p:par>
                        <p:par>
                          <p:cTn id="128" fill="hold">
                            <p:stCondLst>
                              <p:cond delay="15500"/>
                            </p:stCondLst>
                            <p:childTnLst>
                              <p:par>
                                <p:cTn id="129" presetID="53" presetClass="entr" presetSubtype="16" fill="hold" grpId="0" nodeType="afterEffect">
                                  <p:stCondLst>
                                    <p:cond delay="0"/>
                                  </p:stCondLst>
                                  <p:childTnLst>
                                    <p:set>
                                      <p:cBhvr>
                                        <p:cTn id="130" dur="1" fill="hold">
                                          <p:stCondLst>
                                            <p:cond delay="0"/>
                                          </p:stCondLst>
                                        </p:cTn>
                                        <p:tgtEl>
                                          <p:spTgt spid="52"/>
                                        </p:tgtEl>
                                        <p:attrNameLst>
                                          <p:attrName>style.visibility</p:attrName>
                                        </p:attrNameLst>
                                      </p:cBhvr>
                                      <p:to>
                                        <p:strVal val="visible"/>
                                      </p:to>
                                    </p:set>
                                    <p:anim calcmode="lin" valueType="num">
                                      <p:cBhvr>
                                        <p:cTn id="131" dur="500" fill="hold"/>
                                        <p:tgtEl>
                                          <p:spTgt spid="52"/>
                                        </p:tgtEl>
                                        <p:attrNameLst>
                                          <p:attrName>ppt_w</p:attrName>
                                        </p:attrNameLst>
                                      </p:cBhvr>
                                      <p:tavLst>
                                        <p:tav tm="0">
                                          <p:val>
                                            <p:fltVal val="0"/>
                                          </p:val>
                                        </p:tav>
                                        <p:tav tm="100000">
                                          <p:val>
                                            <p:strVal val="#ppt_w"/>
                                          </p:val>
                                        </p:tav>
                                      </p:tavLst>
                                    </p:anim>
                                    <p:anim calcmode="lin" valueType="num">
                                      <p:cBhvr>
                                        <p:cTn id="132" dur="500" fill="hold"/>
                                        <p:tgtEl>
                                          <p:spTgt spid="52"/>
                                        </p:tgtEl>
                                        <p:attrNameLst>
                                          <p:attrName>ppt_h</p:attrName>
                                        </p:attrNameLst>
                                      </p:cBhvr>
                                      <p:tavLst>
                                        <p:tav tm="0">
                                          <p:val>
                                            <p:fltVal val="0"/>
                                          </p:val>
                                        </p:tav>
                                        <p:tav tm="100000">
                                          <p:val>
                                            <p:strVal val="#ppt_h"/>
                                          </p:val>
                                        </p:tav>
                                      </p:tavLst>
                                    </p:anim>
                                    <p:animEffect transition="in" filter="fade">
                                      <p:cBhvr>
                                        <p:cTn id="133" dur="500"/>
                                        <p:tgtEl>
                                          <p:spTgt spid="52"/>
                                        </p:tgtEl>
                                      </p:cBhvr>
                                    </p:animEffect>
                                  </p:childTnLst>
                                </p:cTn>
                              </p:par>
                            </p:childTnLst>
                          </p:cTn>
                        </p:par>
                        <p:par>
                          <p:cTn id="134" fill="hold">
                            <p:stCondLst>
                              <p:cond delay="16000"/>
                            </p:stCondLst>
                            <p:childTnLst>
                              <p:par>
                                <p:cTn id="135" presetID="42"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1000"/>
                                        <p:tgtEl>
                                          <p:spTgt spid="51"/>
                                        </p:tgtEl>
                                      </p:cBhvr>
                                    </p:animEffect>
                                    <p:anim calcmode="lin" valueType="num">
                                      <p:cBhvr>
                                        <p:cTn id="138" dur="1000" fill="hold"/>
                                        <p:tgtEl>
                                          <p:spTgt spid="51"/>
                                        </p:tgtEl>
                                        <p:attrNameLst>
                                          <p:attrName>ppt_x</p:attrName>
                                        </p:attrNameLst>
                                      </p:cBhvr>
                                      <p:tavLst>
                                        <p:tav tm="0">
                                          <p:val>
                                            <p:strVal val="#ppt_x"/>
                                          </p:val>
                                        </p:tav>
                                        <p:tav tm="100000">
                                          <p:val>
                                            <p:strVal val="#ppt_x"/>
                                          </p:val>
                                        </p:tav>
                                      </p:tavLst>
                                    </p:anim>
                                    <p:anim calcmode="lin" valueType="num">
                                      <p:cBhvr>
                                        <p:cTn id="139" dur="1000" fill="hold"/>
                                        <p:tgtEl>
                                          <p:spTgt spid="51"/>
                                        </p:tgtEl>
                                        <p:attrNameLst>
                                          <p:attrName>ppt_y</p:attrName>
                                        </p:attrNameLst>
                                      </p:cBhvr>
                                      <p:tavLst>
                                        <p:tav tm="0">
                                          <p:val>
                                            <p:strVal val="#ppt_y+.1"/>
                                          </p:val>
                                        </p:tav>
                                        <p:tav tm="100000">
                                          <p:val>
                                            <p:strVal val="#ppt_y"/>
                                          </p:val>
                                        </p:tav>
                                      </p:tavLst>
                                    </p:anim>
                                  </p:childTnLst>
                                </p:cTn>
                              </p:par>
                            </p:childTnLst>
                          </p:cTn>
                        </p:par>
                        <p:par>
                          <p:cTn id="140" fill="hold">
                            <p:stCondLst>
                              <p:cond delay="17000"/>
                            </p:stCondLst>
                            <p:childTnLst>
                              <p:par>
                                <p:cTn id="141" presetID="53" presetClass="entr" presetSubtype="16" fill="hold" grpId="0" nodeType="afterEffect">
                                  <p:stCondLst>
                                    <p:cond delay="0"/>
                                  </p:stCondLst>
                                  <p:childTnLst>
                                    <p:set>
                                      <p:cBhvr>
                                        <p:cTn id="142" dur="1" fill="hold">
                                          <p:stCondLst>
                                            <p:cond delay="0"/>
                                          </p:stCondLst>
                                        </p:cTn>
                                        <p:tgtEl>
                                          <p:spTgt spid="54"/>
                                        </p:tgtEl>
                                        <p:attrNameLst>
                                          <p:attrName>style.visibility</p:attrName>
                                        </p:attrNameLst>
                                      </p:cBhvr>
                                      <p:to>
                                        <p:strVal val="visible"/>
                                      </p:to>
                                    </p:set>
                                    <p:anim calcmode="lin" valueType="num">
                                      <p:cBhvr>
                                        <p:cTn id="143" dur="500" fill="hold"/>
                                        <p:tgtEl>
                                          <p:spTgt spid="54"/>
                                        </p:tgtEl>
                                        <p:attrNameLst>
                                          <p:attrName>ppt_w</p:attrName>
                                        </p:attrNameLst>
                                      </p:cBhvr>
                                      <p:tavLst>
                                        <p:tav tm="0">
                                          <p:val>
                                            <p:fltVal val="0"/>
                                          </p:val>
                                        </p:tav>
                                        <p:tav tm="100000">
                                          <p:val>
                                            <p:strVal val="#ppt_w"/>
                                          </p:val>
                                        </p:tav>
                                      </p:tavLst>
                                    </p:anim>
                                    <p:anim calcmode="lin" valueType="num">
                                      <p:cBhvr>
                                        <p:cTn id="144" dur="500" fill="hold"/>
                                        <p:tgtEl>
                                          <p:spTgt spid="54"/>
                                        </p:tgtEl>
                                        <p:attrNameLst>
                                          <p:attrName>ppt_h</p:attrName>
                                        </p:attrNameLst>
                                      </p:cBhvr>
                                      <p:tavLst>
                                        <p:tav tm="0">
                                          <p:val>
                                            <p:fltVal val="0"/>
                                          </p:val>
                                        </p:tav>
                                        <p:tav tm="100000">
                                          <p:val>
                                            <p:strVal val="#ppt_h"/>
                                          </p:val>
                                        </p:tav>
                                      </p:tavLst>
                                    </p:anim>
                                    <p:animEffect transition="in" filter="fade">
                                      <p:cBhvr>
                                        <p:cTn id="145" dur="500"/>
                                        <p:tgtEl>
                                          <p:spTgt spid="54"/>
                                        </p:tgtEl>
                                      </p:cBhvr>
                                    </p:animEffect>
                                  </p:childTnLst>
                                </p:cTn>
                              </p:par>
                            </p:childTnLst>
                          </p:cTn>
                        </p:par>
                        <p:par>
                          <p:cTn id="146" fill="hold">
                            <p:stCondLst>
                              <p:cond delay="17500"/>
                            </p:stCondLst>
                            <p:childTnLst>
                              <p:par>
                                <p:cTn id="147" presetID="42" presetClass="entr" presetSubtype="0" fill="hold" grpId="0" nodeType="after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1000"/>
                                        <p:tgtEl>
                                          <p:spTgt spid="53"/>
                                        </p:tgtEl>
                                      </p:cBhvr>
                                    </p:animEffect>
                                    <p:anim calcmode="lin" valueType="num">
                                      <p:cBhvr>
                                        <p:cTn id="150" dur="1000" fill="hold"/>
                                        <p:tgtEl>
                                          <p:spTgt spid="53"/>
                                        </p:tgtEl>
                                        <p:attrNameLst>
                                          <p:attrName>ppt_x</p:attrName>
                                        </p:attrNameLst>
                                      </p:cBhvr>
                                      <p:tavLst>
                                        <p:tav tm="0">
                                          <p:val>
                                            <p:strVal val="#ppt_x"/>
                                          </p:val>
                                        </p:tav>
                                        <p:tav tm="100000">
                                          <p:val>
                                            <p:strVal val="#ppt_x"/>
                                          </p:val>
                                        </p:tav>
                                      </p:tavLst>
                                    </p:anim>
                                    <p:anim calcmode="lin" valueType="num">
                                      <p:cBhvr>
                                        <p:cTn id="151" dur="1000" fill="hold"/>
                                        <p:tgtEl>
                                          <p:spTgt spid="53"/>
                                        </p:tgtEl>
                                        <p:attrNameLst>
                                          <p:attrName>ppt_y</p:attrName>
                                        </p:attrNameLst>
                                      </p:cBhvr>
                                      <p:tavLst>
                                        <p:tav tm="0">
                                          <p:val>
                                            <p:strVal val="#ppt_y+.1"/>
                                          </p:val>
                                        </p:tav>
                                        <p:tav tm="100000">
                                          <p:val>
                                            <p:strVal val="#ppt_y"/>
                                          </p:val>
                                        </p:tav>
                                      </p:tavLst>
                                    </p:anim>
                                  </p:childTnLst>
                                </p:cTn>
                              </p:par>
                            </p:childTnLst>
                          </p:cTn>
                        </p:par>
                        <p:par>
                          <p:cTn id="152" fill="hold">
                            <p:stCondLst>
                              <p:cond delay="18500"/>
                            </p:stCondLst>
                            <p:childTnLst>
                              <p:par>
                                <p:cTn id="153" presetID="53" presetClass="entr" presetSubtype="16" fill="hold" grpId="0" nodeType="afterEffect">
                                  <p:stCondLst>
                                    <p:cond delay="0"/>
                                  </p:stCondLst>
                                  <p:childTnLst>
                                    <p:set>
                                      <p:cBhvr>
                                        <p:cTn id="154" dur="1" fill="hold">
                                          <p:stCondLst>
                                            <p:cond delay="0"/>
                                          </p:stCondLst>
                                        </p:cTn>
                                        <p:tgtEl>
                                          <p:spTgt spid="56"/>
                                        </p:tgtEl>
                                        <p:attrNameLst>
                                          <p:attrName>style.visibility</p:attrName>
                                        </p:attrNameLst>
                                      </p:cBhvr>
                                      <p:to>
                                        <p:strVal val="visible"/>
                                      </p:to>
                                    </p:set>
                                    <p:anim calcmode="lin" valueType="num">
                                      <p:cBhvr>
                                        <p:cTn id="155" dur="500" fill="hold"/>
                                        <p:tgtEl>
                                          <p:spTgt spid="56"/>
                                        </p:tgtEl>
                                        <p:attrNameLst>
                                          <p:attrName>ppt_w</p:attrName>
                                        </p:attrNameLst>
                                      </p:cBhvr>
                                      <p:tavLst>
                                        <p:tav tm="0">
                                          <p:val>
                                            <p:fltVal val="0"/>
                                          </p:val>
                                        </p:tav>
                                        <p:tav tm="100000">
                                          <p:val>
                                            <p:strVal val="#ppt_w"/>
                                          </p:val>
                                        </p:tav>
                                      </p:tavLst>
                                    </p:anim>
                                    <p:anim calcmode="lin" valueType="num">
                                      <p:cBhvr>
                                        <p:cTn id="156" dur="500" fill="hold"/>
                                        <p:tgtEl>
                                          <p:spTgt spid="56"/>
                                        </p:tgtEl>
                                        <p:attrNameLst>
                                          <p:attrName>ppt_h</p:attrName>
                                        </p:attrNameLst>
                                      </p:cBhvr>
                                      <p:tavLst>
                                        <p:tav tm="0">
                                          <p:val>
                                            <p:fltVal val="0"/>
                                          </p:val>
                                        </p:tav>
                                        <p:tav tm="100000">
                                          <p:val>
                                            <p:strVal val="#ppt_h"/>
                                          </p:val>
                                        </p:tav>
                                      </p:tavLst>
                                    </p:anim>
                                    <p:animEffect transition="in" filter="fade">
                                      <p:cBhvr>
                                        <p:cTn id="157" dur="500"/>
                                        <p:tgtEl>
                                          <p:spTgt spid="56"/>
                                        </p:tgtEl>
                                      </p:cBhvr>
                                    </p:animEffect>
                                  </p:childTnLst>
                                </p:cTn>
                              </p:par>
                            </p:childTnLst>
                          </p:cTn>
                        </p:par>
                        <p:par>
                          <p:cTn id="158" fill="hold">
                            <p:stCondLst>
                              <p:cond delay="19000"/>
                            </p:stCondLst>
                            <p:childTnLst>
                              <p:par>
                                <p:cTn id="159" presetID="42" presetClass="entr" presetSubtype="0" fill="hold" grpId="0" nodeType="afterEffect">
                                  <p:stCondLst>
                                    <p:cond delay="0"/>
                                  </p:stCondLst>
                                  <p:childTnLst>
                                    <p:set>
                                      <p:cBhvr>
                                        <p:cTn id="160" dur="1" fill="hold">
                                          <p:stCondLst>
                                            <p:cond delay="0"/>
                                          </p:stCondLst>
                                        </p:cTn>
                                        <p:tgtEl>
                                          <p:spTgt spid="55"/>
                                        </p:tgtEl>
                                        <p:attrNameLst>
                                          <p:attrName>style.visibility</p:attrName>
                                        </p:attrNameLst>
                                      </p:cBhvr>
                                      <p:to>
                                        <p:strVal val="visible"/>
                                      </p:to>
                                    </p:set>
                                    <p:animEffect transition="in" filter="fade">
                                      <p:cBhvr>
                                        <p:cTn id="161" dur="1000"/>
                                        <p:tgtEl>
                                          <p:spTgt spid="55"/>
                                        </p:tgtEl>
                                      </p:cBhvr>
                                    </p:animEffect>
                                    <p:anim calcmode="lin" valueType="num">
                                      <p:cBhvr>
                                        <p:cTn id="162" dur="1000" fill="hold"/>
                                        <p:tgtEl>
                                          <p:spTgt spid="55"/>
                                        </p:tgtEl>
                                        <p:attrNameLst>
                                          <p:attrName>ppt_x</p:attrName>
                                        </p:attrNameLst>
                                      </p:cBhvr>
                                      <p:tavLst>
                                        <p:tav tm="0">
                                          <p:val>
                                            <p:strVal val="#ppt_x"/>
                                          </p:val>
                                        </p:tav>
                                        <p:tav tm="100000">
                                          <p:val>
                                            <p:strVal val="#ppt_x"/>
                                          </p:val>
                                        </p:tav>
                                      </p:tavLst>
                                    </p:anim>
                                    <p:anim calcmode="lin" valueType="num">
                                      <p:cBhvr>
                                        <p:cTn id="16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图片包含 无脊椎动物, 节肢动物, 动物&#10;&#10;已生成极高可信度的说明">
            <a:extLst>
              <a:ext uri="{FF2B5EF4-FFF2-40B4-BE49-F238E27FC236}">
                <a16:creationId xmlns="" xmlns:a16="http://schemas.microsoft.com/office/drawing/2014/main" id="{B31A5781-5AD8-4492-9428-66ABC2E6AE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6133" y="4784087"/>
            <a:ext cx="3402111" cy="1111052"/>
          </a:xfrm>
          <a:prstGeom prst="rect">
            <a:avLst/>
          </a:prstGeom>
        </p:spPr>
      </p:pic>
      <p:pic>
        <p:nvPicPr>
          <p:cNvPr id="6" name="图片 5" descr="图片包含 雨伞&#10;&#10;已生成高可信度的说明">
            <a:extLst>
              <a:ext uri="{FF2B5EF4-FFF2-40B4-BE49-F238E27FC236}">
                <a16:creationId xmlns="" xmlns:a16="http://schemas.microsoft.com/office/drawing/2014/main" id="{2E7D0978-5E0F-4008-8D46-96D0E46527C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10436" y="4732868"/>
            <a:ext cx="2797144" cy="2152585"/>
          </a:xfrm>
          <a:prstGeom prst="rect">
            <a:avLst/>
          </a:prstGeom>
        </p:spPr>
      </p:pic>
      <p:pic>
        <p:nvPicPr>
          <p:cNvPr id="7" name="图片 6">
            <a:extLst>
              <a:ext uri="{FF2B5EF4-FFF2-40B4-BE49-F238E27FC236}">
                <a16:creationId xmlns="" xmlns:a16="http://schemas.microsoft.com/office/drawing/2014/main" id="{D90DC79A-E229-4D80-BBC3-92CFE9A61A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867" y="220134"/>
            <a:ext cx="12192000" cy="6665319"/>
          </a:xfrm>
          <a:prstGeom prst="rect">
            <a:avLst/>
          </a:prstGeom>
        </p:spPr>
      </p:pic>
      <p:sp>
        <p:nvSpPr>
          <p:cNvPr id="2" name="圆角矩形 10">
            <a:extLst>
              <a:ext uri="{FF2B5EF4-FFF2-40B4-BE49-F238E27FC236}">
                <a16:creationId xmlns="" xmlns:a16="http://schemas.microsoft.com/office/drawing/2014/main" id="{044F7362-6A13-4948-A7EE-F10370EDF502}"/>
              </a:ext>
            </a:extLst>
          </p:cNvPr>
          <p:cNvSpPr/>
          <p:nvPr/>
        </p:nvSpPr>
        <p:spPr>
          <a:xfrm>
            <a:off x="2872291" y="2256836"/>
            <a:ext cx="6777317" cy="1881469"/>
          </a:xfrm>
          <a:prstGeom prst="roundRect">
            <a:avLst>
              <a:gd name="adj" fmla="val 6579"/>
            </a:avLst>
          </a:prstGeom>
          <a:no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4D88647-CEA8-4CAE-BE40-754960DB64AE}"/>
              </a:ext>
            </a:extLst>
          </p:cNvPr>
          <p:cNvSpPr/>
          <p:nvPr/>
        </p:nvSpPr>
        <p:spPr>
          <a:xfrm>
            <a:off x="2872316" y="2722050"/>
            <a:ext cx="6745019" cy="1200693"/>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200" b="1" kern="0" dirty="0">
                <a:latin typeface="微软雅黑" panose="020B0503020204020204" pitchFamily="34" charset="-122"/>
                <a:ea typeface="微软雅黑" panose="020B0503020204020204" pitchFamily="34" charset="-122"/>
              </a:rPr>
              <a:t>指出新形势</a:t>
            </a:r>
            <a:r>
              <a:rPr lang="zh-CN" altLang="en-US" sz="4200" b="1" kern="0" dirty="0" smtClean="0">
                <a:latin typeface="微软雅黑" panose="020B0503020204020204" pitchFamily="34" charset="-122"/>
                <a:ea typeface="微软雅黑" panose="020B0503020204020204" pitchFamily="34" charset="-122"/>
              </a:rPr>
              <a:t>下党的教育方针</a:t>
            </a:r>
            <a:endParaRPr lang="zh-CN" altLang="en-US" sz="4200" b="1" kern="0" dirty="0">
              <a:latin typeface="微软雅黑" panose="020B0503020204020204" pitchFamily="34" charset="-122"/>
              <a:ea typeface="微软雅黑" panose="020B0503020204020204" pitchFamily="34" charset="-122"/>
            </a:endParaRPr>
          </a:p>
        </p:txBody>
      </p:sp>
      <p:sp>
        <p:nvSpPr>
          <p:cNvPr id="4" name="剪去单角的矩形 3">
            <a:extLst>
              <a:ext uri="{FF2B5EF4-FFF2-40B4-BE49-F238E27FC236}">
                <a16:creationId xmlns="" xmlns:a16="http://schemas.microsoft.com/office/drawing/2014/main" id="{29987707-0CE5-4E2F-8D35-A3AA3B7EE8B6}"/>
              </a:ext>
            </a:extLst>
          </p:cNvPr>
          <p:cNvSpPr/>
          <p:nvPr/>
        </p:nvSpPr>
        <p:spPr>
          <a:xfrm>
            <a:off x="4370915" y="1801579"/>
            <a:ext cx="4013203" cy="825499"/>
          </a:xfrm>
          <a:prstGeom prst="trapezoid">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9" name="图片 8" descr="图片包含 杯子, 咖啡, 甜甜圈, 室内&#10;&#10;已生成极高可信度的说明">
            <a:extLst>
              <a:ext uri="{FF2B5EF4-FFF2-40B4-BE49-F238E27FC236}">
                <a16:creationId xmlns="" xmlns:a16="http://schemas.microsoft.com/office/drawing/2014/main" id="{CA0E8B5F-D468-4A16-A152-9837654E455E}"/>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 y="6096397"/>
            <a:ext cx="2946400" cy="761603"/>
          </a:xfrm>
          <a:prstGeom prst="rect">
            <a:avLst/>
          </a:prstGeom>
        </p:spPr>
      </p:pic>
      <p:pic>
        <p:nvPicPr>
          <p:cNvPr id="10" name="图片 9" descr="图片包含 室内&#10;&#10;已生成高可信度的说明">
            <a:extLst>
              <a:ext uri="{FF2B5EF4-FFF2-40B4-BE49-F238E27FC236}">
                <a16:creationId xmlns="" xmlns:a16="http://schemas.microsoft.com/office/drawing/2014/main" id="{6B9E3348-6FEE-4C49-AC94-F67399ADF44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258808" y="6191567"/>
            <a:ext cx="2250619" cy="681437"/>
          </a:xfrm>
          <a:prstGeom prst="rect">
            <a:avLst/>
          </a:prstGeom>
        </p:spPr>
      </p:pic>
      <p:pic>
        <p:nvPicPr>
          <p:cNvPr id="11" name="图片 10">
            <a:extLst>
              <a:ext uri="{FF2B5EF4-FFF2-40B4-BE49-F238E27FC236}">
                <a16:creationId xmlns="" xmlns:a16="http://schemas.microsoft.com/office/drawing/2014/main" id="{A1E1B8FB-2986-448B-9525-B39826BCB8C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946045" y="6051230"/>
            <a:ext cx="2946400" cy="834223"/>
          </a:xfrm>
          <a:prstGeom prst="rect">
            <a:avLst/>
          </a:prstGeom>
        </p:spPr>
      </p:pic>
      <p:sp>
        <p:nvSpPr>
          <p:cNvPr id="12" name="矩形 11">
            <a:extLst>
              <a:ext uri="{FF2B5EF4-FFF2-40B4-BE49-F238E27FC236}">
                <a16:creationId xmlns="" xmlns:a16="http://schemas.microsoft.com/office/drawing/2014/main" id="{BD951624-8630-4E98-AF3C-8082073DA9D2}"/>
              </a:ext>
            </a:extLst>
          </p:cNvPr>
          <p:cNvSpPr/>
          <p:nvPr/>
        </p:nvSpPr>
        <p:spPr>
          <a:xfrm>
            <a:off x="4953067" y="1742877"/>
            <a:ext cx="2688299" cy="905519"/>
          </a:xfrm>
          <a:prstGeom prst="rect">
            <a:avLst/>
          </a:prstGeom>
          <a:noFill/>
          <a:ln w="12700" cap="flat" cmpd="sng" algn="ctr">
            <a:noFill/>
            <a:prstDash val="solid"/>
          </a:ln>
          <a:effectLst/>
        </p:spPr>
        <p:txBody>
          <a:bodyPr lIns="91438" tIns="45719" rIns="91438" bIns="45719" rtlCol="0" anchor="ctr"/>
          <a:lstStyle/>
          <a:p>
            <a:pPr algn="ctr" defTabSz="1218292"/>
            <a:r>
              <a:rPr lang="zh-CN" altLang="en-US" sz="4300" b="1" kern="0" dirty="0">
                <a:solidFill>
                  <a:schemeClr val="bg1"/>
                </a:solidFill>
                <a:latin typeface="微软雅黑" panose="020B0503020204020204" pitchFamily="34" charset="-122"/>
                <a:ea typeface="微软雅黑" panose="020B0503020204020204" pitchFamily="34" charset="-122"/>
              </a:rPr>
              <a:t>第一部分</a:t>
            </a:r>
          </a:p>
        </p:txBody>
      </p:sp>
      <p:pic>
        <p:nvPicPr>
          <p:cNvPr id="13" name="图片 12">
            <a:extLst>
              <a:ext uri="{FF2B5EF4-FFF2-40B4-BE49-F238E27FC236}">
                <a16:creationId xmlns="" xmlns:a16="http://schemas.microsoft.com/office/drawing/2014/main" id="{4E509017-BB08-4F73-BAF9-18264D3C916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50906" y="156841"/>
            <a:ext cx="2795495" cy="1543033"/>
          </a:xfrm>
          <a:prstGeom prst="rect">
            <a:avLst/>
          </a:prstGeom>
        </p:spPr>
      </p:pic>
      <p:pic>
        <p:nvPicPr>
          <p:cNvPr id="14" name="图片 13">
            <a:extLst>
              <a:ext uri="{FF2B5EF4-FFF2-40B4-BE49-F238E27FC236}">
                <a16:creationId xmlns="" xmlns:a16="http://schemas.microsoft.com/office/drawing/2014/main" id="{1BE7515F-ABB5-41B9-98D0-19CD576045C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626601" y="1"/>
            <a:ext cx="2565400" cy="2685769"/>
          </a:xfrm>
          <a:prstGeom prst="rect">
            <a:avLst/>
          </a:prstGeom>
        </p:spPr>
      </p:pic>
      <p:pic>
        <p:nvPicPr>
          <p:cNvPr id="15" name="图片 14">
            <a:extLst>
              <a:ext uri="{FF2B5EF4-FFF2-40B4-BE49-F238E27FC236}">
                <a16:creationId xmlns="" xmlns:a16="http://schemas.microsoft.com/office/drawing/2014/main" id="{E8BEB0C3-B7D1-441F-8956-B1FEE464C98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rot="20957007">
            <a:off x="11124687" y="160704"/>
            <a:ext cx="935211" cy="847285"/>
          </a:xfrm>
          <a:prstGeom prst="rect">
            <a:avLst/>
          </a:prstGeom>
        </p:spPr>
      </p:pic>
    </p:spTree>
    <p:extLst>
      <p:ext uri="{BB962C8B-B14F-4D97-AF65-F5344CB8AC3E}">
        <p14:creationId xmlns="" xmlns:p14="http://schemas.microsoft.com/office/powerpoint/2010/main" val="3457998917"/>
      </p:ext>
    </p:extLst>
  </p:cSld>
  <p:clrMapOvr>
    <a:masterClrMapping/>
  </p:clrMapOvr>
  <mc:AlternateContent xmlns:mc="http://schemas.openxmlformats.org/markup-compatibility/2006">
    <mc:Choice xmlns=""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60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2" presetClass="entr" presetSubtype="12" fill="hold" nodeType="withEffect">
                                  <p:stCondLst>
                                    <p:cond delay="175"/>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两学一做常态化制度化1"/>
  <p:tag name="ISPRING_ULTRA_SCORM_COURSE_ID" val="7FD71292-B5CB-4156-BCD9-48AC26B36CAE"/>
  <p:tag name="ISPRING_SCORM_RATE_SLIDES" val="1"/>
  <p:tag name="ISPRINGONLINEFOLDERID" val="0"/>
  <p:tag name="ISPRINGONLINEFOLDERPATH" val="内容列表"/>
  <p:tag name="ISPRINGCLOUDFOLDERID" val="0"/>
  <p:tag name="ISPRINGCLOUDFOLDERPATH" val="资源库"/>
  <p:tag name="ISPRING_PLAYERS_CUSTOMIZATION" val="UEsDBBQAAgAIAASMnEs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BIycSw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AEjJxL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ASMnEs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ASMnEt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ASMnEs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ASMnEu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BIycS650Od6+CAAADj4AACkAAAB1bml2ZXJzYWwvc2tpbl9jdXN0b21pemF0aW9uX3NldHRpbmdzLnhtbO0ba2/iyvX7/RUjqivdSlV4mFcqlsrYQ2ItMVzsJLutKmTwBKzYHq49sMsVH/pr+sP6S3pmbAebALGTrSq1xkkUnzmvOa95nKQXPju+sgkZ9ZzfLeZQ3yCMOf4y7P+EUG9BXRpMAhISFlYPkEfHt+k3zX+iHAbQkFm+bQW2wkfDfg0NxQd1O3JX7cJbc9BsoE4TN3AXqbilwNi1pF5LCoypjbrSqx6xiPgGZEF8dpprr5oZfU2g+SEJmObb5HtfymKnh7IzuAks2wG8sN9u8mefSN2rTf6gZr3VaeF9Q5YkqY2UllpXa/tO57oj1xGuNVs1aT/oNqSGhOqtVv26va93Gi0J3obXbeDSxNdt1Ow0mw1138ANoEayPFAbyr4jXdfrMkjD3WtlPxwOOrUaqtfrUlPdt9rScFBDgC0BD1nqcgNKqjSQ2nt5INe7Ehoqw8Gwuccqbist1G3gdq22bw4GUq12MO5hdmlzHaC5p5OY8w2GJ11wcpTHVvVEcPUWmyAAZJN4a9diBPmWRz5VREz6TEQs+mVB17s/VuIAFcGcoCd6ZaEREMCcWd9wAEqQQjdBSGJmvaoYSvCEYunMSMORY3+qzDeMUf9qQX0Gel35NPAst9L/QxQ88dTyUNItCYrQPVkLchDXEZ+8ZLEsCGh4LhEtqLe2/N2ILunV3Fo8LwO68e1caq52axK4jv8M2LXrjoIvCnKdkGmMeBn9cJc/+cnWEBwh4eq1MX9yUbrWnLiJxJr4FKA7iHzbIkekWyd0mCCV6/y5RLq2liTrgK7Mn8s0PkjJeq3Dn7eJGPnOAF3i+d+4iO5aOxJkhUT18iIVXW/WReNpHdAlN3aW7m1Hv9C5FMqPv+Qa1viTi4hPkAvM5aXYbGL+6hFi/HpcS3oeSAHnpotLDBIsJ4OZMr6byPrX2Wh8M54NtJtKX4myEvG0/KXR7n6vt9pQuWK6nJyMO3k0yvJCglmrlo+Xbk7HoxkwxKOZjr+YlT7/WZh0fG+ONB1X+vEvhRlMpvih0uc/85DeT6dYN2fGSFPxTDNm+tgUdhlhE6uV/le6QStrSxCjaOuQb4itCILy7AQEha5jiwFesh1/Q3LIU8d3sqbPptgwp5piamO90jdoEOz+JDhbG7aC4FlZIbKd0Jq7xBZiIUTE+Dq93MEXWzmAST3L8a/ySJ/Kj5p+MzPH45Exw7qaQCp97NtIDSwuqTijqWzgKfAILFjI30c+E9EnOCDZdQszudVubkfwbXJFbp3lyoVv9g5tJhhcMiF+DkIIHDyFqDOMx/FU5TYEgchCaysMv9HAzgRN2nU5eGu6MobQVMwUf5OzSXiD4x1/AaFDFiwHvztsGPINng3GXyDGITfHBYnGnyElPxck+ooNyCFs5CDT5QftRuYZwdMwSZAkBxcWj3d3h6zFAui4NbcO3YQA4RaGNBHZGF4VlmTgX+/BkZo8OpPtEWMwtnhbOlsCqgQ2LHM5ZEEZUrDKo+vXe+2vs6GsjbA6g3BTx48zU1RJLtSzdsinDFn21vIXBM3JwtpAJuxgzHZsMcY9L1T4beP8jiwW15+f49Klq/jLz+9QKVPwTmgGG2YQBtuUNXtLOjdbPIN3KsJj/awWeQzwbhUMBevyVBv/GBeFjrdxoyr9Ixz1olxRZ72px8ftld9t/wFljKgEDzSoaAOHFiLCsBLzJQcWT7cQoaYPQVx88oSCz4+ohRjo45iHTtEH2DyA5TKKPIBFi7F4xANDM2Gz9Ujm/PSRg1jkauS10/7mZ0SXwAn9JVXn5InCfskl1jbayMDaJdyfx8uprVJmaTE1cwSK68BzGQUVcHUdj5+h8rG9v8OJKaLVIDOfR7pxbZHdrvMsVgSw88Yjr/dhTwH1BNS1wiSuo0XpLx9UJJriNJI7KbaBeEnQ3L5K5eeHPGZgearczhRZVzA/UfB8dvPTQXZwm4xMYzaSB5wDpIlnscUKVuEnfs7Lzys6Eah4KAO/ePIGsYLF6l//+Gd+Nkf6RFAUQ/9clA8kP6+a+IXf33TKSPj3HHxMeZAlFS85CeMDVUKa/3xlahCgP+TIYkXLkkc9fsWVSzSkQOxG2TRl5fYOssQQSUE3AewFCzK5k6efofCJvX6lf2cFz1A4TUrdooyE5XlsssI6HI64G+Y6PilI/uGViE/e1CYzWVXF2R9y1HUWz9Hya8MBJr7mQy5dFuGn3Mo6VOcjlsR2WHGeYnFLqhaUhOj9UBC2J9e6F8DhQsW1oIazzP2MzwLqTvjN1uurXEDgF3EQxn0W8CN98pbGCFf0W+y7GCsNOcacgAoTvlfsP1luGCMfgMfoU547dho3hhwjPlAX1gUlmk4aPztwTKYoA3H1m6Z4gb3SHc5Z8dBhoingMb5OvrNX+CngMb7BF5UxHOxe63Q8lCZN7uMGVpCGp5wXMzrhPUAivqhTsYrJWxaHqzDiF7NhaiYxIIvpUZv0xepoOh6JE5rD0hpXz6jc8182MHecZr4T8w554yEzcAjg6uUI7jGHueR8eIt5QBKmbS3efypkxl7UQDg2RgRFbLcmnypwFLEWK17rwwqKeXyqcHNGTZpzdOukovGClqIU2lwm9URFFwW9kEif1/FiomiU75eJetVXdupVL3moF7M970B/481JgCEGHKhzsYeywDT6KrkMexB70iO6M6NpBmwFvH04JSWZkAJkAktsrJJsiV7S47C7ZI5LtsSNcVKAlHEuz78XQnZcDm6ZjcgTS4d3DCmcBXGxO8Ritgim4GepxJksU/izIwWTjlnzUMz+RLVK1p+UsBNLUlKoebynazRlR26vnpAFuOfM36umV1ooUic6rRfbrydauWX3tey+lt3Xsvtadl/L7mvZfS27r2X3tey+lt3Xsvtadl/L7mvZfS27r2X3tey+lt3Xsvtadl//X7uvl++6j9qvqcv7H919PbAum68XfFf2Xsvea9l7LXuv/7O914t/DfTfa70ew4AU+J39l+9/A1BLAwQUAAIACAAFjJxL1Fi04DINAACuJAAAFwAAAHVuaXZlcnNhbC91bml2ZXJzYWwucG5n7ZpbXNLZ2sfp3FRq1turZuo09cmZMh07SJHiGB5qdng2tTyMY+oOFVNARQWacnKaNPd+c7Q8oTkpiKJmioKgpUkTk+gongAPwyQKASkhIqj7TzWzb/bdvnkvuODz/Nf6P1/+z7PWbz1rXazbvt5eRtv2bgOBQEbnz7n7g0Ab0SDQhvytm4Ge2tXC3wGzDuXvdRZE7ds3BzQ2xrnB3UCgpvztuqhNQPuTa+dCUSCQcbf+t46dRLoCAh2EnXd3C0yPkAl9KAdVY+xpLBy7jgWifWd3sGTK+2Do1U/XwXZtfnU2cOfmDQ+pBdk7f4n9x1dhB7/Nvv7ZjR9OIS9kf4UWE+Zs08QaOD4ARVxF9c09WE2l3rgjn6uVyGvl0EHV6SAMta56upkLvYx7N+BFsQQj65jKvjNARCDBpipuIIUce9wEfLPPdXU+PzVW3y1nIcDRIVvKfKCan8t2Ah3XRX5GcVZolm6Bk7pe73HXp6X0CGbfRfCu928DjopfZiqYI3c3As2ppUBO+295erep9E8gehu10Urv9+UNY8B8Ze62BTCf5lZsAMxOz/51gNl6YFbvmG2K1ptnWw2YATNgBsyAGTADZsAMmAEzYAbMgBkwA2bADJgBM2AGzIAZsP9HGOq1kusaqX/8B+y/+yNqhXKuhkilRnay6KmyccmAl034yhLbFQpRdUg0PGWdmH9Uz+27h81k8IfhftxO3aq6czK+pKO6HturE+JqSGLCi0NNaf2aJVF+sKt2jDtum1kn0Qwr5YV68u7THBt8+pMz8DD3xHsjjzEcZ8rV3zK67SUnhTEadUtaP3b+uRnfNv2NBJvGQfl1aoWKYXry31xX5nyCwUhBm2xxJCIzUfVu0KfBZU2npOWJr03gtbIS6epPwRHtMQIdfQitbAtlxkbTCatKIi3XkqZYpperrNtz2aNOwuh8l9bk0w6IVXh3jM42xsEZBPI+L8u+9qNjXLq8XTz+upx3QthRUxHB50wMXFFU3LvEeR+IaUuUrkyRFcf8pyAvkr62qk1i1H/rK4yYrxBkKphSzmv0Ps967bbTLX2Ed1U2wlzIHnhvvB9LzVSUWYgQLHodNp7uSJ0w23MeIWiDcvlzEweK5s1Lqikx9doGdUoeUcywy5lobpDzI9JBoJ9rI32h8z27ZWnCgN+OautKxAVD8VkPOnMnzsyifQ570JzFQZZdLVHhRS3fCeDHKeb9iQkj1hZKT7RwxF7Nfs7LIIrOycr8TWuoDlVezxkZ9ZIMj7b54rxPT1RT1N2j0ZT1v3SAX7moBYOeldN16hdYm6rCqLDJE+FHlemuNodnBbddtMYtZtbATF+SYSZwbJeTwsdcOtYbzhwWPibmVKC8Rf0F4RsubPoOW6WzW+xvR0lOhrJS90AlKRbjkuXRzOqHnK2H93j2nojpsDlcaKduJROSMhK5GfmlakdJBtOHBgc/68vixzB2Zy5afaufh1NPILSv1SuL/4PhuEpnTp9sEaaEigdN0fZ/TwhLE8W2bOnpyHGv+ezZ6PbsbmkEwxRdmFwFpHfOYtBEBGXM0Tbda544YIbLDa/hL+rsH2qdrc+qR0Gga3WStyUB0KQ+f5pxrNC5hmTMlBQSIm/0bcrLkyIFCe1uLpS8pb0OM4JQYXwa+KZ32ppH/1j4B9Rbc7CrDGn1K5B50MrVRaTVG1h/e0VTsjDPUvJlcXM1+X6A2H6ur+xZFC8qAOVewq0MoOV3177MMi4Lhbsahx4W6Zww/LaGqMHTaCeml/2yOcPbFlibXWXKZWkDbfKqTyjNWh/Vm1fgyYSRbqr8Un+oMeMu4wck1h5RVBHQNFPnuiX8n9+U5qaGIP+OMm8pP5KQO1Idccc08fD9Ian/00R3mmm6JCU7H1tOJ54uCHR/IA71/GmsFZhT66qJIq1zUfR2CEEnsuHzwSsXZq0tgSX4qnJt25smyfBzvbDC3zWotkHMAi3Z0TCNHac7/FYyifdbq1a0MESnwopfbj0VHeZR4Ehd/NGCxrX1sG6KuwDuTD3AGpJh2r8oHJJOCCP6tOYY4oFdsoUwJ49HdyTQ/DiyDcIm6+3TB8SVZqSDMHoDqKup/QXx84bILHvm22fbwewR9TJWYLP6Nod3nOvcnLHwiy1twkfzKgmPUkIly84+ZG1tMqZ9Hw1OsweGhz+EIseUJllymwqrVsM5fmvyoaVLBAwuIv+RnIZsSCzAlj9S1t2Z/kyvl+s3pdD8smW3pbE44sqa7doicbsypiYzAVDYIYy8QM54Q+3b6zlEUgzFGSk6lH3DWnIkdXhpnpnVbjswubaqVskOFL6pumzTjCxP7P3S66cf7ZSJIrNeoa/oSCrPl+NcSPvd2ygal7BXMo8oVkIUGvRGq6kpOlfUeDXEGxyZSmdvBl2PnpczFK2T0Wq/7h92PDoLSH0rBHWFtARkSqxLstlffUuDL1xdpHXW1zxQ48nYeBLpuA+DgiwDtNZqATs62Sarqzjem9br3CLYg/Hsv3SL0oQH1zOUJLUnzdvpY5rd1VG5CvszH0a4LbcTEdR97FAuM1aSYYZ+SVzTiYFcUoYav/g6l3lxJv34735pnw/b0zHHpDNjsda9x4i2swVN1ux3HEyI8R60hDlQfw/+Vy7mIgbH+/0ysKMrGrW1lc9g339/7Cxc5ucvEk/5uj20q7FQDxqheswzVblKRe5Uk/OO+GAh5AFGmRAAOxrvQrvEGq+aqato3lfoF+tet3fGBR+bsw3y6LJtyVaIZQdQRCmRa8sjUnBPHZKSLHTukv2n70LizW3fWT2N6rm/9zB6SINCZKayiHTms56ECW1sdoW+spJg/9e7hMNIrwy/aoYbqTrYKSMp5XvQM6/tWsKUuFc5l3hLWMGnszp+yihG4IHmDJJDApKG9eqjRK5Igik15RmS/w1uiAh3edu1QXo122qUqnU2LrnlyGK8QecbgUDs34GNMLGTLa+6hTUpMz16y3Rfb7nTAaSdyMOI/7An6/FUchtvwcFNVnXZVq8ahDnHsU8bsEaNqiuZV2BZ3s8r9nruKOHanMhVZY651UxYCiFj7v2hSyOdqy0Zs5U5wwPVE6Q47OJY3Mjg0JOTPmmRXQQ0kR012FiKZP0ZAy848kMMcMcoC/TLU4EITTA19fYuZTk0zurWk4/aIUfZsTty4EbajWXjx8m3ilONQ0XXmqd9//1Vkss1/MI94hPTmoDBYWchbt3aAM76jIi2Jfo+O4+Q/3HwL1DDGcP4ImGQUcm3Z83QvdP+J3Nf+MHSXvAWWOzy0yft1AtjwTTo+9X5pat43Num+9jsr5xTgY1kVYD04ZCqOM4u7Xlj8uTrncCndwuXRz37H3SsLPKlMHLhQGyJgrCmpRRF4rGq4ctJpjO0zhXZcj+k76IroD4OFFBCqGTLHySJcOnPCuKoATZ9Ls5/2n9/VEAIWaE4+WrBwS+ogsT3miVL4x6IKV2OSJsmUQdd5Qjou7p8JAU3VBmM0Y4yqnvzY0JqryLKhlSv918U4REMgsBpWOEhGvZVfJ/hg5ZGW7rF+dueoaJm7G7CmW0EDSdyWLKconMAnnhc4CDhZH5NR//haf3H2A6pYPX4c6kip79KKkPB4uOJLhgh/T5GWUoHT2Y1h5sx2uLdxMjZwrjFqZsmVLXx/Wj4HnoMiMSfuYpQk7T6CjH3on/TDiQPF7EITIJJ5fsy5TnSEJnUOVj+GOmi33nG7jiwRqk54Z9A7mkVnWuFvgF0kG/hIE7NmEysES1h1t28jCEW4QC9wD4Ew9vt4zyAb3AJEkL0wdQuUy6KXYYQO9GHbvStVdt/c40iVz7OlyvTt34oHMvAUc0BDS078dHfxFXXGL5FC/gL9wdj+kpjQCHlXuz9wWP06x9GQN5D8FeZf5gVCoqEnkzy8aPpAOUHvNNva5xOB2A4CfiOM18sEFff1ZRYrmFwp1neP4YRWFl3N/4xu34zTQJ10JKiYQzuHzH02fkaQHA0wW0Fh11xeTEUzCW3/yorZN70lsi/YegWVxsIK9IMEcYioVXz1ATfmDH3qGg8pCs5U5QHRt4xE0imc2yQrg7aU++oP2MmPwT21Q3IQpWWmnlYUuooTOEiipETAX4NyTSBGDhjnj+aw7jY6GWNvYJRSXhOAjRivLiG4TDVKTEfgOlsg9RYCzZxPahLiJaIB8diSnQF6kBIj0Ol2hhyO+kx7qLAywb3BFrU54Cfv+M0tYML1b7JKC5unZmTbweOuKlBnSTn56RmqZOG7Fl/qRqm25WhqAgwVpUswk5xkxRH+oc0aInvPXpYbynbhpCF+/zrvN0oAGyzO8/nM0bTSnQEnEadDBzGO/WLPtxlcTRa6hoHpfARYWATwLGr8j/dcLl/JDJr3uPM+r8uxwRH4nj/vhyzIKNNth7Qn/NPQXkp1LpVl9G/bXn/MqibHGWFRiwBc8f/RO/Qpq0V5k7H9pOnS5JYoTjN6yLZhfc3d7A8RO2YLi2kftVk7NcLoSf2fbak7z/v4e1OPfvNjX8BUEsDBBQAAgAIAAWMnEsPZNwmSgAAAGsAAAAbAAAAdW5pdmVyc2FsL3VuaXZlcnNhbC5wbmcueG1ss7GvyM1RKEstKs7Mz7NVMtQzULK34+WyKShKLctMLVeoAIoBBSFASaESyDVCcMszU0oyQCoMzRCCGamZ6RkltkoWxuZwQX2gmQBQSwECAAAUAAIACAAEjJxLDmokTmIEAAAFEQAAHQAAAAAAAAABAAAAAAAAAAAAdW5pdmVyc2FsL2NvbW1vbl9tZXNzYWdlcy5sbmdQSwECAAAUAAIACAAEjJxLCH4LIykDAACGDAAAJwAAAAAAAAABAAAAAACdBAAAdW5pdmVyc2FsL2ZsYXNoX3B1Ymxpc2hpbmdfc2V0dGluZ3MueG1sUEsBAgAAFAACAAgABIycS7X8CWS6AgAAVQoAACEAAAAAAAAAAQAAAAAACwgAAHVuaXZlcnNhbC9mbGFzaF9za2luX3NldHRpbmdzLnhtbFBLAQIAABQAAgAIAASMnEsqlg9n/gIAAJcLAAAmAAAAAAAAAAEAAAAAAAQLAAB1bml2ZXJzYWwvaHRtbF9wdWJsaXNoaW5nX3NldHRpbmdzLnhtbFBLAQIAABQAAgAIAASMnEtocVKRmgEAAB8GAAAfAAAAAAAAAAEAAAAAAEYOAAB1bml2ZXJzYWwvaHRtbF9za2luX3NldHRpbmdzLmpzUEsBAgAAFAACAAgABIycSz08L9HBAAAA5QEAABoAAAAAAAAAAQAAAAAAHRAAAHVuaXZlcnNhbC9pMThuX3ByZXNldHMueG1sUEsBAgAAFAACAAgABIycS7O/s1BtAAAAcgAAABwAAAAAAAAAAQAAAAAAFhEAAHVuaXZlcnNhbC9sb2NhbF9zZXR0aW5ncy54bWxQSwECAAAUAAIACABElFdHI7RO+/sCAACwCAAAFAAAAAAAAAABAAAAAAC9EQAAdW5pdmVyc2FsL3BsYXllci54bWxQSwECAAAUAAIACAAEjJxLrnQ53r4IAAAOPgAAKQAAAAAAAAABAAAAAADqFAAAdW5pdmVyc2FsL3NraW5fY3VzdG9taXphdGlvbl9zZXR0aW5ncy54bWxQSwECAAAUAAIACAAFjJxL1Fi04DINAACuJAAAFwAAAAAAAAAAAAAAAADvHQAAdW5pdmVyc2FsL3VuaXZlcnNhbC5wbmdQSwECAAAUAAIACAAFjJxLD2TcJkoAAABrAAAAGwAAAAAAAAABAAAAAABWKwAAdW5pdmVyc2FsL3VuaXZlcnNhbC5wbmcueG1sUEsFBgAAAAALAAsASQMAANkrAAAAAA=="/>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4232</TotalTime>
  <Words>5319</Words>
  <Application>Microsoft Office PowerPoint</Application>
  <PresentationFormat>自定义</PresentationFormat>
  <Paragraphs>297</Paragraphs>
  <Slides>43</Slides>
  <Notes>42</Notes>
  <HiddenSlides>0</HiddenSlides>
  <MMClips>1</MMClips>
  <ScaleCrop>false</ScaleCrop>
  <HeadingPairs>
    <vt:vector size="4" baseType="variant">
      <vt:variant>
        <vt:lpstr>主题</vt:lpstr>
      </vt:variant>
      <vt:variant>
        <vt:i4>8</vt:i4>
      </vt:variant>
      <vt:variant>
        <vt:lpstr>幻灯片标题</vt:lpstr>
      </vt:variant>
      <vt:variant>
        <vt:i4>43</vt:i4>
      </vt:variant>
    </vt:vector>
  </HeadingPairs>
  <TitlesOfParts>
    <vt:vector size="51" baseType="lpstr">
      <vt:lpstr>Office 主题​​</vt:lpstr>
      <vt:lpstr>1_Office 主题​​</vt:lpstr>
      <vt:lpstr>2_Office 主题​​</vt:lpstr>
      <vt:lpstr>3_Office 主题​​</vt:lpstr>
      <vt:lpstr>4_Office 主题​​</vt:lpstr>
      <vt:lpstr>5_Office 主题​​</vt:lpstr>
      <vt:lpstr>6_Office 主题​​</vt:lpstr>
      <vt:lpstr>7_Office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两学一做常态化制度化1</dc:title>
  <dc:creator>Administrator</dc:creator>
  <cp:lastModifiedBy>Administrator</cp:lastModifiedBy>
  <cp:revision>367</cp:revision>
  <dcterms:created xsi:type="dcterms:W3CDTF">2017-04-17T10:32:39Z</dcterms:created>
  <dcterms:modified xsi:type="dcterms:W3CDTF">2018-12-27T04:07:54Z</dcterms:modified>
</cp:coreProperties>
</file>