
<file path=[Content_Types].xml><?xml version="1.0" encoding="utf-8"?>
<Types xmlns="http://schemas.openxmlformats.org/package/2006/content-types">
  <Default Extension="xlsx" ContentType="application/vnd.openxmlformats-officedocument.spreadsheetml.sheet"/>
  <Default Extension="png" ContentType="image/png"/>
  <Default Extension="gif" ContentType="image/gif"/>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9"/>
  </p:handoutMasterIdLst>
  <p:sldIdLst>
    <p:sldId id="317" r:id="rId3"/>
    <p:sldId id="335" r:id="rId5"/>
    <p:sldId id="345" r:id="rId6"/>
    <p:sldId id="346" r:id="rId7"/>
    <p:sldId id="336" r:id="rId8"/>
    <p:sldId id="352" r:id="rId9"/>
    <p:sldId id="385" r:id="rId10"/>
    <p:sldId id="429" r:id="rId11"/>
    <p:sldId id="396" r:id="rId12"/>
    <p:sldId id="382" r:id="rId13"/>
    <p:sldId id="423" r:id="rId14"/>
    <p:sldId id="370" r:id="rId15"/>
    <p:sldId id="430" r:id="rId16"/>
    <p:sldId id="383" r:id="rId17"/>
    <p:sldId id="424" r:id="rId18"/>
    <p:sldId id="431" r:id="rId19"/>
    <p:sldId id="372" r:id="rId20"/>
    <p:sldId id="386" r:id="rId21"/>
    <p:sldId id="425" r:id="rId22"/>
    <p:sldId id="404" r:id="rId23"/>
    <p:sldId id="409" r:id="rId24"/>
    <p:sldId id="410" r:id="rId25"/>
    <p:sldId id="411" r:id="rId26"/>
    <p:sldId id="412" r:id="rId27"/>
    <p:sldId id="413" r:id="rId28"/>
    <p:sldId id="399" r:id="rId29"/>
    <p:sldId id="400" r:id="rId30"/>
    <p:sldId id="401" r:id="rId31"/>
    <p:sldId id="402" r:id="rId32"/>
    <p:sldId id="403" r:id="rId33"/>
    <p:sldId id="387" r:id="rId34"/>
    <p:sldId id="416" r:id="rId35"/>
    <p:sldId id="390" r:id="rId36"/>
    <p:sldId id="471" r:id="rId37"/>
    <p:sldId id="470" r:id="rId38"/>
    <p:sldId id="469" r:id="rId39"/>
    <p:sldId id="426" r:id="rId40"/>
    <p:sldId id="391" r:id="rId41"/>
    <p:sldId id="422" r:id="rId42"/>
    <p:sldId id="393" r:id="rId43"/>
    <p:sldId id="355" r:id="rId44"/>
    <p:sldId id="342" r:id="rId45"/>
    <p:sldId id="427" r:id="rId46"/>
    <p:sldId id="428" r:id="rId47"/>
    <p:sldId id="302" r:id="rId48"/>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3AF9D"/>
    <a:srgbClr val="F79600"/>
    <a:srgbClr val="327DB4"/>
    <a:srgbClr val="D9D9D9"/>
    <a:srgbClr val="3992DB"/>
    <a:srgbClr val="005DA2"/>
    <a:srgbClr val="FDFDFD"/>
    <a:srgbClr val="0F1836"/>
    <a:srgbClr val="DCDE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788" autoAdjust="0"/>
    <p:restoredTop sz="94660" autoAdjust="0"/>
  </p:normalViewPr>
  <p:slideViewPr>
    <p:cSldViewPr>
      <p:cViewPr varScale="1">
        <p:scale>
          <a:sx n="116" d="100"/>
          <a:sy n="116" d="100"/>
        </p:scale>
        <p:origin x="120" y="192"/>
      </p:cViewPr>
      <p:guideLst>
        <p:guide orient="horz" pos="1702"/>
        <p:guide pos="2926"/>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6" d="100"/>
          <a:sy n="86" d="100"/>
        </p:scale>
        <p:origin x="-3810" y="-90"/>
      </p:cViewPr>
      <p:guideLst>
        <p:guide orient="horz" pos="3026"/>
        <p:guide pos="2194"/>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2.xml"/><Relationship Id="rId49" Type="http://schemas.openxmlformats.org/officeDocument/2006/relationships/handoutMaster" Target="handoutMasters/handoutMaster1.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60" b="1" i="0" u="none" strike="noStrike" kern="1200" cap="all" spc="50" baseline="0">
                <a:solidFill>
                  <a:schemeClr val="tx1">
                    <a:lumMod val="65000"/>
                    <a:lumOff val="35000"/>
                  </a:schemeClr>
                </a:solidFill>
                <a:latin typeface="+mn-lt"/>
                <a:ea typeface="+mn-ea"/>
                <a:cs typeface="+mn-cs"/>
              </a:defRPr>
            </a:pPr>
            <a:r>
              <a:rPr lang="zh-CN"/>
              <a:t>职称结构图</a:t>
            </a:r>
            <a:endParaRPr lang="zh-CN"/>
          </a:p>
        </c:rich>
      </c:tx>
      <c:layout/>
      <c:overlay val="0"/>
      <c:spPr>
        <a:noFill/>
        <a:ln>
          <a:noFill/>
        </a:ln>
        <a:effectLst/>
      </c:spPr>
    </c:title>
    <c:autoTitleDeleted val="0"/>
    <c:plotArea>
      <c:layout/>
      <c:pieChart>
        <c:varyColors val="1"/>
        <c:ser>
          <c:idx val="0"/>
          <c:order val="0"/>
          <c:tx>
            <c:strRef>
              <c:f>Sheet1!$B$1</c:f>
              <c:strCache>
                <c:ptCount val="1"/>
                <c:pt idx="0">
                  <c:v>职称结构图</c:v>
                </c:pt>
              </c:strCache>
            </c:strRef>
          </c:tx>
          <c:spPr/>
          <c:explosion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lang="zh-CN" sz="1195" b="1" i="0" u="none" strike="noStrike" kern="1200" baseline="0">
                    <a:solidFill>
                      <a:schemeClr val="lt1"/>
                    </a:solidFill>
                    <a:latin typeface="+mn-lt"/>
                    <a:ea typeface="+mn-ea"/>
                    <a:cs typeface="+mn-cs"/>
                  </a:defRPr>
                </a:pPr>
              </a:p>
            </c:txPr>
            <c:dLblPos val="inEnd"/>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高级职称</c:v>
                </c:pt>
                <c:pt idx="1">
                  <c:v>中级职称</c:v>
                </c:pt>
              </c:strCache>
            </c:strRef>
          </c:cat>
          <c:val>
            <c:numRef>
              <c:f>Sheet1!$B$2:$B$5</c:f>
              <c:numCache>
                <c:formatCode>General</c:formatCode>
                <c:ptCount val="4"/>
                <c:pt idx="0">
                  <c:v>1</c:v>
                </c:pt>
                <c:pt idx="1">
                  <c:v>2</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t"/>
      <c:legendEntry>
        <c:idx val="2"/>
        <c:delete val="1"/>
      </c:legendEntry>
      <c:legendEntry>
        <c:idx val="3"/>
        <c:delete val="1"/>
      </c:legendEntry>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defTabSz="914400">
              <a:defRPr lang="zh-CN" sz="1860" b="1" i="0" u="none" strike="noStrike" kern="1200" cap="all" spc="50" baseline="0">
                <a:solidFill>
                  <a:schemeClr val="tx1">
                    <a:lumMod val="65000"/>
                    <a:lumOff val="35000"/>
                  </a:schemeClr>
                </a:solidFill>
                <a:latin typeface="+mn-lt"/>
                <a:ea typeface="+mn-ea"/>
                <a:cs typeface="+mn-cs"/>
              </a:defRPr>
            </a:pPr>
            <a:r>
              <a:t>专兼结构图</a:t>
            </a:r>
          </a:p>
        </c:rich>
      </c:tx>
      <c:layout/>
      <c:overlay val="0"/>
      <c:spPr>
        <a:noFill/>
        <a:ln>
          <a:noFill/>
        </a:ln>
        <a:effectLst/>
      </c:spPr>
    </c:title>
    <c:autoTitleDeleted val="0"/>
    <c:plotArea>
      <c:layout/>
      <c:pieChart>
        <c:varyColors val="1"/>
        <c:ser>
          <c:idx val="0"/>
          <c:order val="0"/>
          <c:tx>
            <c:strRef>
              <c:f>Sheet1!$B$1</c:f>
              <c:strCache>
                <c:ptCount val="1"/>
                <c:pt idx="0">
                  <c:v>学位结构图</c:v>
                </c:pt>
              </c:strCache>
            </c:strRef>
          </c:tx>
          <c:spPr/>
          <c:explosion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lang="zh-CN" sz="1195" b="1" i="0" u="none" strike="noStrike" kern="1200" baseline="0">
                    <a:solidFill>
                      <a:schemeClr val="lt1"/>
                    </a:solidFill>
                    <a:latin typeface="+mn-lt"/>
                    <a:ea typeface="+mn-ea"/>
                    <a:cs typeface="+mn-cs"/>
                  </a:defRPr>
                </a:pPr>
              </a:p>
            </c:txPr>
            <c:dLblPos val="inEnd"/>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专职</c:v>
                </c:pt>
                <c:pt idx="1">
                  <c:v>兼职</c:v>
                </c:pt>
              </c:strCache>
            </c:strRef>
          </c:cat>
          <c:val>
            <c:numRef>
              <c:f>Sheet1!$B$2:$B$5</c:f>
              <c:numCache>
                <c:formatCode>General</c:formatCode>
                <c:ptCount val="4"/>
                <c:pt idx="0">
                  <c:v>1</c:v>
                </c:pt>
                <c:pt idx="1">
                  <c:v>2</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t"/>
      <c:legendEntry>
        <c:idx val="2"/>
        <c:delete val="1"/>
      </c:legendEntry>
      <c:legendEntry>
        <c:idx val="3"/>
        <c:delete val="1"/>
      </c:legendEntry>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60" b="1" i="0" u="none" strike="noStrike" kern="1200" cap="all" spc="50" baseline="0">
                <a:solidFill>
                  <a:schemeClr val="tx1">
                    <a:lumMod val="65000"/>
                    <a:lumOff val="35000"/>
                  </a:schemeClr>
                </a:solidFill>
                <a:latin typeface="+mn-lt"/>
                <a:ea typeface="+mn-ea"/>
                <a:cs typeface="+mn-cs"/>
              </a:defRPr>
            </a:pPr>
            <a:r>
              <a:rPr lang="zh-CN"/>
              <a:t>年龄结构</a:t>
            </a:r>
            <a:endParaRPr lang="zh-CN"/>
          </a:p>
        </c:rich>
      </c:tx>
      <c:layout/>
      <c:overlay val="0"/>
      <c:spPr>
        <a:noFill/>
        <a:ln>
          <a:noFill/>
        </a:ln>
        <a:effectLst/>
      </c:spPr>
    </c:title>
    <c:autoTitleDeleted val="0"/>
    <c:plotArea>
      <c:layout/>
      <c:pieChart>
        <c:varyColors val="1"/>
        <c:ser>
          <c:idx val="0"/>
          <c:order val="0"/>
          <c:tx>
            <c:strRef>
              <c:f>Sheet1!$B$1</c:f>
              <c:strCache>
                <c:ptCount val="1"/>
                <c:pt idx="0">
                  <c:v>数学课程教学团队年龄结构</c:v>
                </c:pt>
              </c:strCache>
            </c:strRef>
          </c:tx>
          <c:spPr/>
          <c:explosion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lang="zh-CN" sz="1195" b="1" i="0" u="none" strike="noStrike" kern="1200" baseline="0">
                    <a:solidFill>
                      <a:schemeClr val="lt1"/>
                    </a:solidFill>
                    <a:latin typeface="+mn-lt"/>
                    <a:ea typeface="+mn-ea"/>
                    <a:cs typeface="+mn-cs"/>
                  </a:defRPr>
                </a:pPr>
              </a:p>
            </c:txPr>
            <c:dLblPos val="inEnd"/>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老年</c:v>
                </c:pt>
                <c:pt idx="1">
                  <c:v>中年</c:v>
                </c:pt>
                <c:pt idx="2">
                  <c:v>青年</c:v>
                </c:pt>
              </c:strCache>
            </c:strRef>
          </c:cat>
          <c:val>
            <c:numRef>
              <c:f>Sheet1!$B$2:$B$5</c:f>
              <c:numCache>
                <c:formatCode>General</c:formatCode>
                <c:ptCount val="4"/>
                <c:pt idx="0">
                  <c:v>1</c:v>
                </c:pt>
                <c:pt idx="1">
                  <c:v>1</c:v>
                </c:pt>
                <c:pt idx="2">
                  <c:v>1</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t"/>
      <c:legendEntry>
        <c:idx val="3"/>
        <c:delete val="1"/>
      </c:legendEntry>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lang="zh-CN" sz="1860" b="1" i="0" u="none" strike="noStrike" kern="1200" cap="all" spc="50" baseline="0">
              <a:solidFill>
                <a:schemeClr val="tx1">
                  <a:lumMod val="65000"/>
                  <a:lumOff val="35000"/>
                </a:schemeClr>
              </a:solidFill>
              <a:latin typeface="+mn-lt"/>
              <a:ea typeface="+mn-ea"/>
              <a:cs typeface="+mn-cs"/>
            </a:defRPr>
          </a:pPr>
        </a:p>
      </c:txPr>
    </c:title>
    <c:autoTitleDeleted val="0"/>
    <c:plotArea>
      <c:layout/>
      <c:pieChart>
        <c:varyColors val="1"/>
        <c:ser>
          <c:idx val="0"/>
          <c:order val="0"/>
          <c:tx>
            <c:strRef>
              <c:f>Sheet1!$B$1</c:f>
              <c:strCache>
                <c:ptCount val="1"/>
                <c:pt idx="0">
                  <c:v>学位结构图</c:v>
                </c:pt>
              </c:strCache>
            </c:strRef>
          </c:tx>
          <c:spPr/>
          <c:explosion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lang="zh-CN" sz="1195" b="1" i="0" u="none" strike="noStrike" kern="1200" baseline="0">
                    <a:solidFill>
                      <a:schemeClr val="lt1"/>
                    </a:solidFill>
                    <a:latin typeface="+mn-lt"/>
                    <a:ea typeface="+mn-ea"/>
                    <a:cs typeface="+mn-cs"/>
                  </a:defRPr>
                </a:pPr>
              </a:p>
            </c:txPr>
            <c:dLblPos val="inEnd"/>
            <c:showLegendKey val="0"/>
            <c:showVal val="0"/>
            <c:showCatName val="0"/>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学士</c:v>
                </c:pt>
                <c:pt idx="1">
                  <c:v>硕士</c:v>
                </c:pt>
              </c:strCache>
            </c:strRef>
          </c:cat>
          <c:val>
            <c:numRef>
              <c:f>Sheet1!$B$2:$B$5</c:f>
              <c:numCache>
                <c:formatCode>General</c:formatCode>
                <c:ptCount val="4"/>
                <c:pt idx="0">
                  <c:v>2</c:v>
                </c:pt>
                <c:pt idx="1">
                  <c:v>1</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t"/>
      <c:legendEntry>
        <c:idx val="2"/>
        <c:delete val="1"/>
      </c:legendEntry>
      <c:legendEntry>
        <c:idx val="3"/>
        <c:delete val="1"/>
      </c:legendEntry>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5" kern="1200"/>
  </cs:axisTitle>
  <cs:categoryAxis>
    <cs:lnRef idx="0"/>
    <cs:fillRef idx="0"/>
    <cs:effectRef idx="0"/>
    <cs:fontRef idx="minor">
      <a:schemeClr val="tx1">
        <a:lumMod val="65000"/>
        <a:lumOff val="35000"/>
      </a:schemeClr>
    </cs:fontRef>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lt1"/>
    </cs:fontRef>
    <cs:defRPr sz="1195"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5" kern="1200"/>
  </cs:axisTitle>
  <cs:categoryAxis>
    <cs:lnRef idx="0"/>
    <cs:fillRef idx="0"/>
    <cs:effectRef idx="0"/>
    <cs:fontRef idx="minor">
      <a:schemeClr val="tx1">
        <a:lumMod val="65000"/>
        <a:lumOff val="35000"/>
      </a:schemeClr>
    </cs:fontRef>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lt1"/>
    </cs:fontRef>
    <cs:defRPr sz="1195"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5" kern="1200"/>
  </cs:axisTitle>
  <cs:categoryAxis>
    <cs:lnRef idx="0"/>
    <cs:fillRef idx="0"/>
    <cs:effectRef idx="0"/>
    <cs:fontRef idx="minor">
      <a:schemeClr val="tx1">
        <a:lumMod val="65000"/>
        <a:lumOff val="35000"/>
      </a:schemeClr>
    </cs:fontRef>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lt1"/>
    </cs:fontRef>
    <cs:defRPr sz="1195"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5" kern="1200"/>
  </cs:axisTitle>
  <cs:categoryAxis>
    <cs:lnRef idx="0"/>
    <cs:fillRef idx="0"/>
    <cs:effectRef idx="0"/>
    <cs:fontRef idx="minor">
      <a:schemeClr val="tx1">
        <a:lumMod val="65000"/>
        <a:lumOff val="35000"/>
      </a:schemeClr>
    </cs:fontRef>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lt1"/>
    </cs:fontRef>
    <cs:defRPr sz="1195"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1.png"/><Relationship Id="rId3" Type="http://schemas.openxmlformats.org/officeDocument/2006/relationships/tags" Target="../tags/tag2.xml"/><Relationship Id="rId2" Type="http://schemas.openxmlformats.org/officeDocument/2006/relationships/tags" Target="../tags/tag1.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139.xml"/><Relationship Id="rId8" Type="http://schemas.openxmlformats.org/officeDocument/2006/relationships/tags" Target="../tags/tag138.xml"/><Relationship Id="rId7" Type="http://schemas.openxmlformats.org/officeDocument/2006/relationships/tags" Target="../tags/tag137.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3" Type="http://schemas.openxmlformats.org/officeDocument/2006/relationships/tags" Target="../tags/tag133.xml"/><Relationship Id="rId2" Type="http://schemas.openxmlformats.org/officeDocument/2006/relationships/tags" Target="../tags/tag132.xml"/><Relationship Id="rId12" Type="http://schemas.openxmlformats.org/officeDocument/2006/relationships/tags" Target="../tags/tag142.xml"/><Relationship Id="rId11" Type="http://schemas.openxmlformats.org/officeDocument/2006/relationships/tags" Target="../tags/tag141.xml"/><Relationship Id="rId10" Type="http://schemas.openxmlformats.org/officeDocument/2006/relationships/tags" Target="../tags/tag140.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149.xml"/><Relationship Id="rId8" Type="http://schemas.openxmlformats.org/officeDocument/2006/relationships/tags" Target="../tags/tag148.xml"/><Relationship Id="rId7" Type="http://schemas.openxmlformats.org/officeDocument/2006/relationships/tags" Target="../tags/tag147.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image" Target="../media/image3.png"/><Relationship Id="rId3" Type="http://schemas.openxmlformats.org/officeDocument/2006/relationships/tags" Target="../tags/tag144.xml"/><Relationship Id="rId2" Type="http://schemas.openxmlformats.org/officeDocument/2006/relationships/tags" Target="../tags/tag143.xml"/><Relationship Id="rId14" Type="http://schemas.openxmlformats.org/officeDocument/2006/relationships/tags" Target="../tags/tag154.xml"/><Relationship Id="rId13" Type="http://schemas.openxmlformats.org/officeDocument/2006/relationships/tags" Target="../tags/tag153.xml"/><Relationship Id="rId12" Type="http://schemas.openxmlformats.org/officeDocument/2006/relationships/tags" Target="../tags/tag152.xml"/><Relationship Id="rId11" Type="http://schemas.openxmlformats.org/officeDocument/2006/relationships/tags" Target="../tags/tag151.xml"/><Relationship Id="rId10" Type="http://schemas.openxmlformats.org/officeDocument/2006/relationships/tags" Target="../tags/tag150.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4" Type="http://schemas.openxmlformats.org/officeDocument/2006/relationships/tags" Target="../tags/tag38.xml"/><Relationship Id="rId23" Type="http://schemas.openxmlformats.org/officeDocument/2006/relationships/tags" Target="../tags/tag37.xml"/><Relationship Id="rId22" Type="http://schemas.openxmlformats.org/officeDocument/2006/relationships/tags" Target="../tags/tag36.xml"/><Relationship Id="rId21" Type="http://schemas.openxmlformats.org/officeDocument/2006/relationships/tags" Target="../tags/tag35.xml"/><Relationship Id="rId20" Type="http://schemas.openxmlformats.org/officeDocument/2006/relationships/tags" Target="../tags/tag34.xml"/><Relationship Id="rId2" Type="http://schemas.openxmlformats.org/officeDocument/2006/relationships/tags" Target="../tags/tag17.xml"/><Relationship Id="rId19" Type="http://schemas.openxmlformats.org/officeDocument/2006/relationships/image" Target="../media/image2.png"/><Relationship Id="rId18" Type="http://schemas.openxmlformats.org/officeDocument/2006/relationships/tags" Target="../tags/tag33.xml"/><Relationship Id="rId17" Type="http://schemas.openxmlformats.org/officeDocument/2006/relationships/tags" Target="../tags/tag32.xml"/><Relationship Id="rId16" Type="http://schemas.openxmlformats.org/officeDocument/2006/relationships/tags" Target="../tags/tag31.xml"/><Relationship Id="rId15" Type="http://schemas.openxmlformats.org/officeDocument/2006/relationships/tags" Target="../tags/tag30.xml"/><Relationship Id="rId14" Type="http://schemas.openxmlformats.org/officeDocument/2006/relationships/tags" Target="../tags/tag29.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image" Target="../media/image1.png"/><Relationship Id="rId3" Type="http://schemas.openxmlformats.org/officeDocument/2006/relationships/tags" Target="../tags/tag40.xml"/><Relationship Id="rId21" Type="http://schemas.openxmlformats.org/officeDocument/2006/relationships/tags" Target="../tags/tag57.xml"/><Relationship Id="rId20" Type="http://schemas.openxmlformats.org/officeDocument/2006/relationships/tags" Target="../tags/tag56.xml"/><Relationship Id="rId2" Type="http://schemas.openxmlformats.org/officeDocument/2006/relationships/tags" Target="../tags/tag39.xml"/><Relationship Id="rId19" Type="http://schemas.openxmlformats.org/officeDocument/2006/relationships/tags" Target="../tags/tag55.xml"/><Relationship Id="rId18" Type="http://schemas.openxmlformats.org/officeDocument/2006/relationships/tags" Target="../tags/tag54.xml"/><Relationship Id="rId17" Type="http://schemas.openxmlformats.org/officeDocument/2006/relationships/tags" Target="../tags/tag53.xml"/><Relationship Id="rId16" Type="http://schemas.openxmlformats.org/officeDocument/2006/relationships/tags" Target="../tags/tag52.xml"/><Relationship Id="rId15" Type="http://schemas.openxmlformats.org/officeDocument/2006/relationships/tags" Target="../tags/tag51.xml"/><Relationship Id="rId14" Type="http://schemas.openxmlformats.org/officeDocument/2006/relationships/tags" Target="../tags/tag50.xml"/><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4" Type="http://schemas.openxmlformats.org/officeDocument/2006/relationships/tags" Target="../tags/tag70.xml"/><Relationship Id="rId13" Type="http://schemas.openxmlformats.org/officeDocument/2006/relationships/tags" Target="../tags/tag69.xml"/><Relationship Id="rId12" Type="http://schemas.openxmlformats.org/officeDocument/2006/relationships/tags" Target="../tags/tag68.xml"/><Relationship Id="rId11" Type="http://schemas.openxmlformats.org/officeDocument/2006/relationships/tags" Target="../tags/tag67.xml"/><Relationship Id="rId10" Type="http://schemas.openxmlformats.org/officeDocument/2006/relationships/tags" Target="../tags/tag6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6" Type="http://schemas.openxmlformats.org/officeDocument/2006/relationships/tags" Target="../tags/tag85.xml"/><Relationship Id="rId15" Type="http://schemas.openxmlformats.org/officeDocument/2006/relationships/tags" Target="../tags/tag84.xml"/><Relationship Id="rId14" Type="http://schemas.openxmlformats.org/officeDocument/2006/relationships/tags" Target="../tags/tag83.xml"/><Relationship Id="rId13" Type="http://schemas.openxmlformats.org/officeDocument/2006/relationships/tags" Target="../tags/tag82.xml"/><Relationship Id="rId12" Type="http://schemas.openxmlformats.org/officeDocument/2006/relationships/tags" Target="../tags/tag81.xml"/><Relationship Id="rId11" Type="http://schemas.openxmlformats.org/officeDocument/2006/relationships/tags" Target="../tags/tag80.xml"/><Relationship Id="rId10" Type="http://schemas.openxmlformats.org/officeDocument/2006/relationships/tags" Target="../tags/tag7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2" Type="http://schemas.openxmlformats.org/officeDocument/2006/relationships/tags" Target="../tags/tag96.xml"/><Relationship Id="rId11" Type="http://schemas.openxmlformats.org/officeDocument/2006/relationships/tags" Target="../tags/tag95.xml"/><Relationship Id="rId10" Type="http://schemas.openxmlformats.org/officeDocument/2006/relationships/tags" Target="../tags/tag9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4" Type="http://schemas.openxmlformats.org/officeDocument/2006/relationships/tags" Target="../tags/tag119.xml"/><Relationship Id="rId13" Type="http://schemas.openxmlformats.org/officeDocument/2006/relationships/tags" Target="../tags/tag118.xml"/><Relationship Id="rId12" Type="http://schemas.openxmlformats.org/officeDocument/2006/relationships/tags" Target="../tags/tag117.xml"/><Relationship Id="rId11" Type="http://schemas.openxmlformats.org/officeDocument/2006/relationships/tags" Target="../tags/tag116.xml"/><Relationship Id="rId10" Type="http://schemas.openxmlformats.org/officeDocument/2006/relationships/tags" Target="../tags/tag115.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3" Type="http://schemas.openxmlformats.org/officeDocument/2006/relationships/tags" Target="../tags/tag131.xml"/><Relationship Id="rId12" Type="http://schemas.openxmlformats.org/officeDocument/2006/relationships/tags" Target="../tags/tag130.xml"/><Relationship Id="rId11" Type="http://schemas.openxmlformats.org/officeDocument/2006/relationships/tags" Target="../tags/tag129.xml"/><Relationship Id="rId10" Type="http://schemas.openxmlformats.org/officeDocument/2006/relationships/tags" Target="../tags/tag128.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userDrawn="1">
  <p:cSld name="标题幻灯片">
    <p:spTree>
      <p:nvGrpSpPr>
        <p:cNvPr id="1" name=""/>
        <p:cNvGrpSpPr/>
        <p:nvPr/>
      </p:nvGrpSpPr>
      <p:grpSpPr>
        <a:xfrm>
          <a:off x="0" y="0"/>
          <a:ext cx="0" cy="0"/>
          <a:chOff x="0" y="0"/>
          <a:chExt cx="0" cy="0"/>
        </a:xfrm>
      </p:grpSpPr>
      <p:sp>
        <p:nvSpPr>
          <p:cNvPr id="11" name="等腰三角形 10"/>
          <p:cNvSpPr/>
          <p:nvPr>
            <p:custDataLst>
              <p:tags r:id="rId2"/>
            </p:custDataLst>
          </p:nvPr>
        </p:nvSpPr>
        <p:spPr>
          <a:xfrm flipH="1">
            <a:off x="5126204" y="3211286"/>
            <a:ext cx="4017796" cy="193221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6" name="图片 5"/>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095567" y="1349284"/>
            <a:ext cx="2048434" cy="3799661"/>
          </a:xfrm>
          <a:prstGeom prst="rect">
            <a:avLst/>
          </a:prstGeom>
        </p:spPr>
      </p:pic>
      <p:sp>
        <p:nvSpPr>
          <p:cNvPr id="7" name="直角三角形 6"/>
          <p:cNvSpPr/>
          <p:nvPr>
            <p:custDataLst>
              <p:tags r:id="rId5"/>
            </p:custDataLst>
          </p:nvPr>
        </p:nvSpPr>
        <p:spPr>
          <a:xfrm flipV="1">
            <a:off x="0" y="-1"/>
            <a:ext cx="2704451" cy="2048766"/>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任意多边形: 形状 42"/>
          <p:cNvSpPr/>
          <p:nvPr>
            <p:custDataLst>
              <p:tags r:id="rId6"/>
            </p:custDataLst>
          </p:nvPr>
        </p:nvSpPr>
        <p:spPr>
          <a:xfrm rot="2783063" flipH="1">
            <a:off x="6998595" y="205083"/>
            <a:ext cx="86400" cy="5899500"/>
          </a:xfrm>
          <a:custGeom>
            <a:avLst/>
            <a:gdLst>
              <a:gd name="connsiteX0" fmla="*/ 114195 w 114195"/>
              <a:gd name="connsiteY0" fmla="*/ 0 h 7890428"/>
              <a:gd name="connsiteX1" fmla="*/ 0 w 114195"/>
              <a:gd name="connsiteY1" fmla="*/ 106626 h 7890428"/>
              <a:gd name="connsiteX2" fmla="*/ 0 w 114195"/>
              <a:gd name="connsiteY2" fmla="*/ 7768127 h 7890428"/>
              <a:gd name="connsiteX3" fmla="*/ 114195 w 114195"/>
              <a:gd name="connsiteY3" fmla="*/ 7890428 h 7890428"/>
            </a:gdLst>
            <a:ahLst/>
            <a:cxnLst>
              <a:cxn ang="0">
                <a:pos x="connsiteX0" y="connsiteY0"/>
              </a:cxn>
              <a:cxn ang="0">
                <a:pos x="connsiteX1" y="connsiteY1"/>
              </a:cxn>
              <a:cxn ang="0">
                <a:pos x="connsiteX2" y="connsiteY2"/>
              </a:cxn>
              <a:cxn ang="0">
                <a:pos x="connsiteX3" y="connsiteY3"/>
              </a:cxn>
            </a:cxnLst>
            <a:rect l="l" t="t" r="r" b="b"/>
            <a:pathLst>
              <a:path w="114195" h="7890428">
                <a:moveTo>
                  <a:pt x="114195" y="0"/>
                </a:moveTo>
                <a:lnTo>
                  <a:pt x="0" y="106626"/>
                </a:lnTo>
                <a:lnTo>
                  <a:pt x="0" y="7768127"/>
                </a:lnTo>
                <a:lnTo>
                  <a:pt x="114195" y="789042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nvGrpSpPr>
          <p:cNvPr id="44" name="组合 43"/>
          <p:cNvGrpSpPr/>
          <p:nvPr>
            <p:custDataLst>
              <p:tags r:id="rId7"/>
            </p:custDataLst>
          </p:nvPr>
        </p:nvGrpSpPr>
        <p:grpSpPr>
          <a:xfrm rot="5400000">
            <a:off x="204981" y="1278671"/>
            <a:ext cx="1369828" cy="2277852"/>
            <a:chOff x="1712800" y="4635950"/>
            <a:chExt cx="1499948" cy="2494226"/>
          </a:xfrm>
        </p:grpSpPr>
        <p:sp>
          <p:nvSpPr>
            <p:cNvPr id="45" name="任意多边形: 形状 44"/>
            <p:cNvSpPr/>
            <p:nvPr>
              <p:custDataLst>
                <p:tags r:id="rId8"/>
              </p:custDataLst>
            </p:nvPr>
          </p:nvSpPr>
          <p:spPr>
            <a:xfrm rot="2161930">
              <a:off x="1712800" y="4635950"/>
              <a:ext cx="114195" cy="2494226"/>
            </a:xfrm>
            <a:custGeom>
              <a:avLst/>
              <a:gdLst>
                <a:gd name="connsiteX0" fmla="*/ 0 w 114195"/>
                <a:gd name="connsiteY0" fmla="*/ 0 h 2494226"/>
                <a:gd name="connsiteX1" fmla="*/ 114195 w 114195"/>
                <a:gd name="connsiteY1" fmla="*/ 37410 h 2494226"/>
                <a:gd name="connsiteX2" fmla="*/ 114195 w 114195"/>
                <a:gd name="connsiteY2" fmla="*/ 2411160 h 2494226"/>
                <a:gd name="connsiteX3" fmla="*/ 0 w 114195"/>
                <a:gd name="connsiteY3" fmla="*/ 2494226 h 2494226"/>
              </a:gdLst>
              <a:ahLst/>
              <a:cxnLst>
                <a:cxn ang="0">
                  <a:pos x="connsiteX0" y="connsiteY0"/>
                </a:cxn>
                <a:cxn ang="0">
                  <a:pos x="connsiteX1" y="connsiteY1"/>
                </a:cxn>
                <a:cxn ang="0">
                  <a:pos x="connsiteX2" y="connsiteY2"/>
                </a:cxn>
                <a:cxn ang="0">
                  <a:pos x="connsiteX3" y="connsiteY3"/>
                </a:cxn>
              </a:cxnLst>
              <a:rect l="l" t="t" r="r" b="b"/>
              <a:pathLst>
                <a:path w="114195" h="2494226">
                  <a:moveTo>
                    <a:pt x="0" y="0"/>
                  </a:moveTo>
                  <a:lnTo>
                    <a:pt x="114195" y="37410"/>
                  </a:lnTo>
                  <a:lnTo>
                    <a:pt x="114195" y="2411160"/>
                  </a:lnTo>
                  <a:lnTo>
                    <a:pt x="0" y="24942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46" name="任意多边形: 形状 45"/>
            <p:cNvSpPr/>
            <p:nvPr>
              <p:custDataLst>
                <p:tags r:id="rId9"/>
              </p:custDataLst>
            </p:nvPr>
          </p:nvSpPr>
          <p:spPr>
            <a:xfrm rot="19438070" flipH="1">
              <a:off x="3098553" y="4672715"/>
              <a:ext cx="114195" cy="2453574"/>
            </a:xfrm>
            <a:custGeom>
              <a:avLst/>
              <a:gdLst>
                <a:gd name="connsiteX0" fmla="*/ 0 w 114195"/>
                <a:gd name="connsiteY0" fmla="*/ 0 h 2453574"/>
                <a:gd name="connsiteX1" fmla="*/ 0 w 114195"/>
                <a:gd name="connsiteY1" fmla="*/ 2453574 h 2453574"/>
                <a:gd name="connsiteX2" fmla="*/ 114195 w 114195"/>
                <a:gd name="connsiteY2" fmla="*/ 2370508 h 2453574"/>
                <a:gd name="connsiteX3" fmla="*/ 114195 w 114195"/>
                <a:gd name="connsiteY3" fmla="*/ 37410 h 2453574"/>
              </a:gdLst>
              <a:ahLst/>
              <a:cxnLst>
                <a:cxn ang="0">
                  <a:pos x="connsiteX0" y="connsiteY0"/>
                </a:cxn>
                <a:cxn ang="0">
                  <a:pos x="connsiteX1" y="connsiteY1"/>
                </a:cxn>
                <a:cxn ang="0">
                  <a:pos x="connsiteX2" y="connsiteY2"/>
                </a:cxn>
                <a:cxn ang="0">
                  <a:pos x="connsiteX3" y="connsiteY3"/>
                </a:cxn>
              </a:cxnLst>
              <a:rect l="l" t="t" r="r" b="b"/>
              <a:pathLst>
                <a:path w="114195" h="2453574">
                  <a:moveTo>
                    <a:pt x="0" y="0"/>
                  </a:moveTo>
                  <a:lnTo>
                    <a:pt x="0" y="2453574"/>
                  </a:lnTo>
                  <a:lnTo>
                    <a:pt x="114195" y="2370508"/>
                  </a:lnTo>
                  <a:lnTo>
                    <a:pt x="114195" y="374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sp>
        <p:nvSpPr>
          <p:cNvPr id="51" name="任意多边形: 形状 50"/>
          <p:cNvSpPr/>
          <p:nvPr>
            <p:custDataLst>
              <p:tags r:id="rId10"/>
            </p:custDataLst>
          </p:nvPr>
        </p:nvSpPr>
        <p:spPr>
          <a:xfrm rot="7561930">
            <a:off x="594537" y="1118979"/>
            <a:ext cx="104288" cy="1675196"/>
          </a:xfrm>
          <a:custGeom>
            <a:avLst/>
            <a:gdLst>
              <a:gd name="connsiteX0" fmla="*/ 0 w 139051"/>
              <a:gd name="connsiteY0" fmla="*/ 2233595 h 2233595"/>
              <a:gd name="connsiteX1" fmla="*/ 0 w 139051"/>
              <a:gd name="connsiteY1" fmla="*/ 0 h 2233595"/>
              <a:gd name="connsiteX2" fmla="*/ 139051 w 139051"/>
              <a:gd name="connsiteY2" fmla="*/ 45553 h 2233595"/>
              <a:gd name="connsiteX3" fmla="*/ 139051 w 139051"/>
              <a:gd name="connsiteY3" fmla="*/ 2132449 h 2233595"/>
            </a:gdLst>
            <a:ahLst/>
            <a:cxnLst>
              <a:cxn ang="0">
                <a:pos x="connsiteX0" y="connsiteY0"/>
              </a:cxn>
              <a:cxn ang="0">
                <a:pos x="connsiteX1" y="connsiteY1"/>
              </a:cxn>
              <a:cxn ang="0">
                <a:pos x="connsiteX2" y="connsiteY2"/>
              </a:cxn>
              <a:cxn ang="0">
                <a:pos x="connsiteX3" y="connsiteY3"/>
              </a:cxn>
            </a:cxnLst>
            <a:rect l="l" t="t" r="r" b="b"/>
            <a:pathLst>
              <a:path w="139051" h="2233595">
                <a:moveTo>
                  <a:pt x="0" y="2233595"/>
                </a:moveTo>
                <a:lnTo>
                  <a:pt x="0" y="0"/>
                </a:lnTo>
                <a:lnTo>
                  <a:pt x="139051" y="45553"/>
                </a:lnTo>
                <a:lnTo>
                  <a:pt x="139051" y="213244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53" name="任意多边形: 形状 52"/>
          <p:cNvSpPr/>
          <p:nvPr>
            <p:custDataLst>
              <p:tags r:id="rId11"/>
            </p:custDataLst>
          </p:nvPr>
        </p:nvSpPr>
        <p:spPr>
          <a:xfrm rot="3238070" flipH="1">
            <a:off x="579525" y="2048575"/>
            <a:ext cx="104288" cy="1638069"/>
          </a:xfrm>
          <a:custGeom>
            <a:avLst/>
            <a:gdLst>
              <a:gd name="connsiteX0" fmla="*/ 139051 w 139051"/>
              <a:gd name="connsiteY0" fmla="*/ 45553 h 2184092"/>
              <a:gd name="connsiteX1" fmla="*/ 0 w 139051"/>
              <a:gd name="connsiteY1" fmla="*/ 0 h 2184092"/>
              <a:gd name="connsiteX2" fmla="*/ 0 w 139051"/>
              <a:gd name="connsiteY2" fmla="*/ 2184092 h 2184092"/>
              <a:gd name="connsiteX3" fmla="*/ 139051 w 139051"/>
              <a:gd name="connsiteY3" fmla="*/ 2082946 h 2184092"/>
            </a:gdLst>
            <a:ahLst/>
            <a:cxnLst>
              <a:cxn ang="0">
                <a:pos x="connsiteX0" y="connsiteY0"/>
              </a:cxn>
              <a:cxn ang="0">
                <a:pos x="connsiteX1" y="connsiteY1"/>
              </a:cxn>
              <a:cxn ang="0">
                <a:pos x="connsiteX2" y="connsiteY2"/>
              </a:cxn>
              <a:cxn ang="0">
                <a:pos x="connsiteX3" y="connsiteY3"/>
              </a:cxn>
            </a:cxnLst>
            <a:rect l="l" t="t" r="r" b="b"/>
            <a:pathLst>
              <a:path w="139051" h="2184092">
                <a:moveTo>
                  <a:pt x="139051" y="45553"/>
                </a:moveTo>
                <a:lnTo>
                  <a:pt x="0" y="0"/>
                </a:lnTo>
                <a:lnTo>
                  <a:pt x="0" y="2184092"/>
                </a:lnTo>
                <a:lnTo>
                  <a:pt x="139051" y="20829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9801" name="副标题 2"/>
          <p:cNvSpPr>
            <a:spLocks noGrp="1"/>
          </p:cNvSpPr>
          <p:nvPr>
            <p:ph type="subTitle" idx="1"/>
            <p:custDataLst>
              <p:tags r:id="rId12"/>
            </p:custDataLst>
          </p:nvPr>
        </p:nvSpPr>
        <p:spPr>
          <a:xfrm>
            <a:off x="2563102" y="2424876"/>
            <a:ext cx="4017796" cy="506822"/>
          </a:xfrm>
        </p:spPr>
        <p:txBody>
          <a:bodyPr anchor="t">
            <a:normAutofit/>
          </a:bodyPr>
          <a:lstStyle>
            <a:lvl1pPr marL="0" indent="0" algn="l">
              <a:buNone/>
              <a:defRPr sz="2100" baseline="0">
                <a:solidFill>
                  <a:schemeClr val="tx1">
                    <a:lumMod val="85000"/>
                    <a:lumOff val="15000"/>
                  </a:schemeClr>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endParaRPr lang="en-US" dirty="0"/>
          </a:p>
        </p:txBody>
      </p:sp>
      <p:sp>
        <p:nvSpPr>
          <p:cNvPr id="9802" name="标题 1"/>
          <p:cNvSpPr>
            <a:spLocks noGrp="1"/>
          </p:cNvSpPr>
          <p:nvPr>
            <p:ph type="ctrTitle" hasCustomPrompt="1"/>
            <p:custDataLst>
              <p:tags r:id="rId13"/>
            </p:custDataLst>
          </p:nvPr>
        </p:nvSpPr>
        <p:spPr>
          <a:xfrm>
            <a:off x="2563102" y="1641022"/>
            <a:ext cx="4017796" cy="738424"/>
          </a:xfrm>
        </p:spPr>
        <p:txBody>
          <a:bodyPr lIns="90000" tIns="46800" rIns="90000" bIns="46800" anchor="b">
            <a:normAutofit/>
          </a:bodyPr>
          <a:lstStyle>
            <a:lvl1pPr algn="l">
              <a:defRPr sz="3600" baseline="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12" name="文本占位符 13"/>
          <p:cNvSpPr>
            <a:spLocks noGrp="1"/>
          </p:cNvSpPr>
          <p:nvPr>
            <p:ph type="body" sz="quarter" idx="10" hasCustomPrompt="1"/>
            <p:custDataLst>
              <p:tags r:id="rId14"/>
            </p:custDataLst>
          </p:nvPr>
        </p:nvSpPr>
        <p:spPr>
          <a:xfrm>
            <a:off x="2563102" y="3206987"/>
            <a:ext cx="1420449" cy="393647"/>
          </a:xfrm>
          <a:prstGeom prst="roundRect">
            <a:avLst>
              <a:gd name="adj" fmla="val 50000"/>
            </a:avLst>
          </a:prstGeom>
          <a:solidFill>
            <a:schemeClr val="accent1"/>
          </a:solidFill>
        </p:spPr>
        <p:txBody>
          <a:bodyPr vert="horz" tIns="0" bIns="0" anchor="ctr">
            <a:normAutofit/>
          </a:bodyPr>
          <a:lstStyle>
            <a:lvl1pPr marL="0" indent="0" algn="l">
              <a:buNone/>
              <a:defRPr sz="1500" b="0" baseline="0">
                <a:solidFill>
                  <a:schemeClr val="bg1"/>
                </a:solidFill>
                <a:latin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zh-CN" altLang="en-US" dirty="0"/>
              <a:t>编辑文本</a:t>
            </a:r>
            <a:endParaRPr lang="en-US" altLang="zh-CN" dirty="0"/>
          </a:p>
        </p:txBody>
      </p:sp>
      <p:sp>
        <p:nvSpPr>
          <p:cNvPr id="13" name="文本占位符 13"/>
          <p:cNvSpPr>
            <a:spLocks noGrp="1"/>
          </p:cNvSpPr>
          <p:nvPr>
            <p:ph type="body" sz="quarter" idx="11" hasCustomPrompt="1"/>
            <p:custDataLst>
              <p:tags r:id="rId15"/>
            </p:custDataLst>
          </p:nvPr>
        </p:nvSpPr>
        <p:spPr>
          <a:xfrm>
            <a:off x="2607346" y="3676701"/>
            <a:ext cx="1420449" cy="393647"/>
          </a:xfrm>
        </p:spPr>
        <p:txBody>
          <a:bodyPr vert="horz" anchor="ctr">
            <a:normAutofit/>
          </a:bodyPr>
          <a:lstStyle>
            <a:lvl1pPr marL="0" indent="0" algn="l">
              <a:buNone/>
              <a:defRPr sz="1500" b="0" baseline="0">
                <a:solidFill>
                  <a:schemeClr val="tx1">
                    <a:lumMod val="85000"/>
                    <a:lumOff val="15000"/>
                  </a:schemeClr>
                </a:solidFill>
                <a:latin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zh-CN" altLang="en-US" dirty="0"/>
              <a:t>编辑文本</a:t>
            </a:r>
            <a:endParaRPr lang="zh-CN" altLang="en-US" dirty="0"/>
          </a:p>
        </p:txBody>
      </p:sp>
      <p:sp>
        <p:nvSpPr>
          <p:cNvPr id="2" name="日期占位符 1"/>
          <p:cNvSpPr>
            <a:spLocks noGrp="1"/>
          </p:cNvSpPr>
          <p:nvPr>
            <p:ph type="dt" sz="half" idx="12"/>
            <p:custDataLst>
              <p:tags r:id="rId16"/>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3"/>
            <p:custDataLst>
              <p:tags r:id="rId17"/>
            </p:custDataLst>
          </p:nvPr>
        </p:nvSpPr>
        <p:spPr/>
        <p:txBody>
          <a:bodyPr/>
          <a:lstStyle/>
          <a:p>
            <a:endParaRPr lang="zh-CN" altLang="en-US" dirty="0"/>
          </a:p>
        </p:txBody>
      </p:sp>
      <p:sp>
        <p:nvSpPr>
          <p:cNvPr id="4" name="灯片编号占位符 3"/>
          <p:cNvSpPr>
            <a:spLocks noGrp="1"/>
          </p:cNvSpPr>
          <p:nvPr>
            <p:ph type="sldNum" sz="quarter" idx="14"/>
            <p:custDataLst>
              <p:tags r:id="rId18"/>
            </p:custDataLst>
          </p:nvPr>
        </p:nvSpPr>
        <p:spPr/>
        <p:txBody>
          <a:bodyPr/>
          <a:lstStyle/>
          <a:p>
            <a:fld id="{49AE70B2-8BF9-45C0-BB95-33D1B9D3A854}" type="slidenum">
              <a:rPr lang="zh-CN" altLang="en-US" smtClean="0"/>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直角三角形 5"/>
          <p:cNvSpPr/>
          <p:nvPr>
            <p:custDataLst>
              <p:tags r:id="rId2"/>
            </p:custDataLst>
          </p:nvPr>
        </p:nvSpPr>
        <p:spPr>
          <a:xfrm flipV="1">
            <a:off x="-4107" y="0"/>
            <a:ext cx="1621964" cy="1228725"/>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直角三角形 7"/>
          <p:cNvSpPr/>
          <p:nvPr>
            <p:custDataLst>
              <p:tags r:id="rId3"/>
            </p:custDataLst>
          </p:nvPr>
        </p:nvSpPr>
        <p:spPr>
          <a:xfrm flipV="1">
            <a:off x="-4106" y="0"/>
            <a:ext cx="1418569" cy="1074642"/>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9" name="组合 8"/>
          <p:cNvGrpSpPr/>
          <p:nvPr>
            <p:custDataLst>
              <p:tags r:id="rId4"/>
            </p:custDataLst>
          </p:nvPr>
        </p:nvGrpSpPr>
        <p:grpSpPr>
          <a:xfrm flipH="1">
            <a:off x="8241835" y="4257675"/>
            <a:ext cx="1019262" cy="612950"/>
            <a:chOff x="-179642" y="1211796"/>
            <a:chExt cx="1593073" cy="958022"/>
          </a:xfrm>
        </p:grpSpPr>
        <p:sp>
          <p:nvSpPr>
            <p:cNvPr id="10" name="任意多边形: 形状 9"/>
            <p:cNvSpPr/>
            <p:nvPr>
              <p:custDataLst>
                <p:tags r:id="rId5"/>
              </p:custDataLst>
            </p:nvPr>
          </p:nvSpPr>
          <p:spPr>
            <a:xfrm rot="7561930">
              <a:off x="580426" y="451728"/>
              <a:ext cx="72937" cy="1593073"/>
            </a:xfrm>
            <a:custGeom>
              <a:avLst/>
              <a:gdLst>
                <a:gd name="connsiteX0" fmla="*/ 0 w 114195"/>
                <a:gd name="connsiteY0" fmla="*/ 0 h 2494226"/>
                <a:gd name="connsiteX1" fmla="*/ 114195 w 114195"/>
                <a:gd name="connsiteY1" fmla="*/ 37410 h 2494226"/>
                <a:gd name="connsiteX2" fmla="*/ 114195 w 114195"/>
                <a:gd name="connsiteY2" fmla="*/ 2411160 h 2494226"/>
                <a:gd name="connsiteX3" fmla="*/ 0 w 114195"/>
                <a:gd name="connsiteY3" fmla="*/ 2494226 h 2494226"/>
              </a:gdLst>
              <a:ahLst/>
              <a:cxnLst>
                <a:cxn ang="0">
                  <a:pos x="connsiteX0" y="connsiteY0"/>
                </a:cxn>
                <a:cxn ang="0">
                  <a:pos x="connsiteX1" y="connsiteY1"/>
                </a:cxn>
                <a:cxn ang="0">
                  <a:pos x="connsiteX2" y="connsiteY2"/>
                </a:cxn>
                <a:cxn ang="0">
                  <a:pos x="connsiteX3" y="connsiteY3"/>
                </a:cxn>
              </a:cxnLst>
              <a:rect l="l" t="t" r="r" b="b"/>
              <a:pathLst>
                <a:path w="114195" h="2494226">
                  <a:moveTo>
                    <a:pt x="0" y="0"/>
                  </a:moveTo>
                  <a:lnTo>
                    <a:pt x="114195" y="37410"/>
                  </a:lnTo>
                  <a:lnTo>
                    <a:pt x="114195" y="2411160"/>
                  </a:lnTo>
                  <a:lnTo>
                    <a:pt x="0" y="24942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1" name="任意多边形: 形状 10"/>
            <p:cNvSpPr/>
            <p:nvPr>
              <p:custDataLst>
                <p:tags r:id="rId6"/>
              </p:custDataLst>
            </p:nvPr>
          </p:nvSpPr>
          <p:spPr>
            <a:xfrm rot="3238070" flipH="1">
              <a:off x="569926" y="1349796"/>
              <a:ext cx="72937" cy="1567108"/>
            </a:xfrm>
            <a:custGeom>
              <a:avLst/>
              <a:gdLst>
                <a:gd name="connsiteX0" fmla="*/ 0 w 114195"/>
                <a:gd name="connsiteY0" fmla="*/ 0 h 2453574"/>
                <a:gd name="connsiteX1" fmla="*/ 0 w 114195"/>
                <a:gd name="connsiteY1" fmla="*/ 2453574 h 2453574"/>
                <a:gd name="connsiteX2" fmla="*/ 114195 w 114195"/>
                <a:gd name="connsiteY2" fmla="*/ 2370508 h 2453574"/>
                <a:gd name="connsiteX3" fmla="*/ 114195 w 114195"/>
                <a:gd name="connsiteY3" fmla="*/ 37410 h 2453574"/>
              </a:gdLst>
              <a:ahLst/>
              <a:cxnLst>
                <a:cxn ang="0">
                  <a:pos x="connsiteX0" y="connsiteY0"/>
                </a:cxn>
                <a:cxn ang="0">
                  <a:pos x="connsiteX1" y="connsiteY1"/>
                </a:cxn>
                <a:cxn ang="0">
                  <a:pos x="connsiteX2" y="connsiteY2"/>
                </a:cxn>
                <a:cxn ang="0">
                  <a:pos x="connsiteX3" y="connsiteY3"/>
                </a:cxn>
              </a:cxnLst>
              <a:rect l="l" t="t" r="r" b="b"/>
              <a:pathLst>
                <a:path w="114195" h="2453574">
                  <a:moveTo>
                    <a:pt x="0" y="0"/>
                  </a:moveTo>
                  <a:lnTo>
                    <a:pt x="0" y="2453574"/>
                  </a:lnTo>
                  <a:lnTo>
                    <a:pt x="114195" y="2370508"/>
                  </a:lnTo>
                  <a:lnTo>
                    <a:pt x="114195" y="374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2" name="任意多边形: 形状 11"/>
            <p:cNvSpPr/>
            <p:nvPr>
              <p:custDataLst>
                <p:tags r:id="rId7"/>
              </p:custDataLst>
            </p:nvPr>
          </p:nvSpPr>
          <p:spPr>
            <a:xfrm rot="7561930">
              <a:off x="410329" y="782586"/>
              <a:ext cx="72937" cy="1171590"/>
            </a:xfrm>
            <a:custGeom>
              <a:avLst/>
              <a:gdLst>
                <a:gd name="connsiteX0" fmla="*/ 0 w 139051"/>
                <a:gd name="connsiteY0" fmla="*/ 2233595 h 2233595"/>
                <a:gd name="connsiteX1" fmla="*/ 0 w 139051"/>
                <a:gd name="connsiteY1" fmla="*/ 0 h 2233595"/>
                <a:gd name="connsiteX2" fmla="*/ 139051 w 139051"/>
                <a:gd name="connsiteY2" fmla="*/ 45553 h 2233595"/>
                <a:gd name="connsiteX3" fmla="*/ 139051 w 139051"/>
                <a:gd name="connsiteY3" fmla="*/ 2132449 h 2233595"/>
              </a:gdLst>
              <a:ahLst/>
              <a:cxnLst>
                <a:cxn ang="0">
                  <a:pos x="connsiteX0" y="connsiteY0"/>
                </a:cxn>
                <a:cxn ang="0">
                  <a:pos x="connsiteX1" y="connsiteY1"/>
                </a:cxn>
                <a:cxn ang="0">
                  <a:pos x="connsiteX2" y="connsiteY2"/>
                </a:cxn>
                <a:cxn ang="0">
                  <a:pos x="connsiteX3" y="connsiteY3"/>
                </a:cxn>
              </a:cxnLst>
              <a:rect l="l" t="t" r="r" b="b"/>
              <a:pathLst>
                <a:path w="139051" h="2233595">
                  <a:moveTo>
                    <a:pt x="0" y="2233595"/>
                  </a:moveTo>
                  <a:lnTo>
                    <a:pt x="0" y="0"/>
                  </a:lnTo>
                  <a:lnTo>
                    <a:pt x="139051" y="45553"/>
                  </a:lnTo>
                  <a:lnTo>
                    <a:pt x="139051" y="213244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3" name="任意多边形: 形状 12"/>
            <p:cNvSpPr/>
            <p:nvPr>
              <p:custDataLst>
                <p:tags r:id="rId8"/>
              </p:custDataLst>
            </p:nvPr>
          </p:nvSpPr>
          <p:spPr>
            <a:xfrm rot="3238070" flipH="1">
              <a:off x="399830" y="1432722"/>
              <a:ext cx="72937" cy="1145625"/>
            </a:xfrm>
            <a:custGeom>
              <a:avLst/>
              <a:gdLst>
                <a:gd name="connsiteX0" fmla="*/ 139051 w 139051"/>
                <a:gd name="connsiteY0" fmla="*/ 45553 h 2184092"/>
                <a:gd name="connsiteX1" fmla="*/ 0 w 139051"/>
                <a:gd name="connsiteY1" fmla="*/ 0 h 2184092"/>
                <a:gd name="connsiteX2" fmla="*/ 0 w 139051"/>
                <a:gd name="connsiteY2" fmla="*/ 2184092 h 2184092"/>
                <a:gd name="connsiteX3" fmla="*/ 139051 w 139051"/>
                <a:gd name="connsiteY3" fmla="*/ 2082946 h 2184092"/>
              </a:gdLst>
              <a:ahLst/>
              <a:cxnLst>
                <a:cxn ang="0">
                  <a:pos x="connsiteX0" y="connsiteY0"/>
                </a:cxn>
                <a:cxn ang="0">
                  <a:pos x="connsiteX1" y="connsiteY1"/>
                </a:cxn>
                <a:cxn ang="0">
                  <a:pos x="connsiteX2" y="connsiteY2"/>
                </a:cxn>
                <a:cxn ang="0">
                  <a:pos x="connsiteX3" y="connsiteY3"/>
                </a:cxn>
              </a:cxnLst>
              <a:rect l="l" t="t" r="r" b="b"/>
              <a:pathLst>
                <a:path w="139051" h="2184092">
                  <a:moveTo>
                    <a:pt x="139051" y="45553"/>
                  </a:moveTo>
                  <a:lnTo>
                    <a:pt x="0" y="0"/>
                  </a:lnTo>
                  <a:lnTo>
                    <a:pt x="0" y="2184092"/>
                  </a:lnTo>
                  <a:lnTo>
                    <a:pt x="139051" y="20829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2"/>
            </p:custDataLst>
          </p:nvPr>
        </p:nvSpPr>
        <p:spPr>
          <a:xfrm>
            <a:off x="502448" y="714381"/>
            <a:ext cx="8139178" cy="4041680"/>
          </a:xfrm>
        </p:spPr>
        <p:txBody>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7" name="等腰三角形 6"/>
          <p:cNvSpPr/>
          <p:nvPr>
            <p:custDataLst>
              <p:tags r:id="rId2"/>
            </p:custDataLst>
          </p:nvPr>
        </p:nvSpPr>
        <p:spPr>
          <a:xfrm>
            <a:off x="2" y="3215366"/>
            <a:ext cx="4017796" cy="193221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0" name="图片 9"/>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1353364"/>
            <a:ext cx="2048434" cy="3799661"/>
          </a:xfrm>
          <a:prstGeom prst="rect">
            <a:avLst/>
          </a:prstGeom>
        </p:spPr>
      </p:pic>
      <p:sp>
        <p:nvSpPr>
          <p:cNvPr id="16" name="任意多边形: 形状 15"/>
          <p:cNvSpPr/>
          <p:nvPr>
            <p:custDataLst>
              <p:tags r:id="rId5"/>
            </p:custDataLst>
          </p:nvPr>
        </p:nvSpPr>
        <p:spPr>
          <a:xfrm rot="18816937">
            <a:off x="2042859" y="216265"/>
            <a:ext cx="85646" cy="5865632"/>
          </a:xfrm>
          <a:custGeom>
            <a:avLst/>
            <a:gdLst>
              <a:gd name="connsiteX0" fmla="*/ 114195 w 114195"/>
              <a:gd name="connsiteY0" fmla="*/ 0 h 7820842"/>
              <a:gd name="connsiteX1" fmla="*/ 114195 w 114195"/>
              <a:gd name="connsiteY1" fmla="*/ 7820842 h 7820842"/>
              <a:gd name="connsiteX2" fmla="*/ 0 w 114195"/>
              <a:gd name="connsiteY2" fmla="*/ 7700991 h 7820842"/>
              <a:gd name="connsiteX3" fmla="*/ 0 w 114195"/>
              <a:gd name="connsiteY3" fmla="*/ 106626 h 7820842"/>
            </a:gdLst>
            <a:ahLst/>
            <a:cxnLst>
              <a:cxn ang="0">
                <a:pos x="connsiteX0" y="connsiteY0"/>
              </a:cxn>
              <a:cxn ang="0">
                <a:pos x="connsiteX1" y="connsiteY1"/>
              </a:cxn>
              <a:cxn ang="0">
                <a:pos x="connsiteX2" y="connsiteY2"/>
              </a:cxn>
              <a:cxn ang="0">
                <a:pos x="connsiteX3" y="connsiteY3"/>
              </a:cxn>
            </a:cxnLst>
            <a:rect l="l" t="t" r="r" b="b"/>
            <a:pathLst>
              <a:path w="114195" h="7820842">
                <a:moveTo>
                  <a:pt x="114195" y="0"/>
                </a:moveTo>
                <a:lnTo>
                  <a:pt x="114195" y="7820842"/>
                </a:lnTo>
                <a:lnTo>
                  <a:pt x="0" y="7700991"/>
                </a:lnTo>
                <a:lnTo>
                  <a:pt x="0" y="1066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nvGrpSpPr>
          <p:cNvPr id="17" name="组合 16"/>
          <p:cNvGrpSpPr/>
          <p:nvPr>
            <p:custDataLst>
              <p:tags r:id="rId6"/>
            </p:custDataLst>
          </p:nvPr>
        </p:nvGrpSpPr>
        <p:grpSpPr>
          <a:xfrm flipH="1" flipV="1">
            <a:off x="6603465" y="-212273"/>
            <a:ext cx="1124961" cy="1870670"/>
            <a:chOff x="1712800" y="4635950"/>
            <a:chExt cx="1499948" cy="2494226"/>
          </a:xfrm>
        </p:grpSpPr>
        <p:sp>
          <p:nvSpPr>
            <p:cNvPr id="18" name="任意多边形: 形状 17"/>
            <p:cNvSpPr/>
            <p:nvPr>
              <p:custDataLst>
                <p:tags r:id="rId7"/>
              </p:custDataLst>
            </p:nvPr>
          </p:nvSpPr>
          <p:spPr>
            <a:xfrm rot="2161930">
              <a:off x="1712800" y="4635950"/>
              <a:ext cx="114195" cy="2494226"/>
            </a:xfrm>
            <a:custGeom>
              <a:avLst/>
              <a:gdLst>
                <a:gd name="connsiteX0" fmla="*/ 0 w 114195"/>
                <a:gd name="connsiteY0" fmla="*/ 0 h 2494226"/>
                <a:gd name="connsiteX1" fmla="*/ 114195 w 114195"/>
                <a:gd name="connsiteY1" fmla="*/ 37410 h 2494226"/>
                <a:gd name="connsiteX2" fmla="*/ 114195 w 114195"/>
                <a:gd name="connsiteY2" fmla="*/ 2411160 h 2494226"/>
                <a:gd name="connsiteX3" fmla="*/ 0 w 114195"/>
                <a:gd name="connsiteY3" fmla="*/ 2494226 h 2494226"/>
              </a:gdLst>
              <a:ahLst/>
              <a:cxnLst>
                <a:cxn ang="0">
                  <a:pos x="connsiteX0" y="connsiteY0"/>
                </a:cxn>
                <a:cxn ang="0">
                  <a:pos x="connsiteX1" y="connsiteY1"/>
                </a:cxn>
                <a:cxn ang="0">
                  <a:pos x="connsiteX2" y="connsiteY2"/>
                </a:cxn>
                <a:cxn ang="0">
                  <a:pos x="connsiteX3" y="connsiteY3"/>
                </a:cxn>
              </a:cxnLst>
              <a:rect l="l" t="t" r="r" b="b"/>
              <a:pathLst>
                <a:path w="114195" h="2494226">
                  <a:moveTo>
                    <a:pt x="0" y="0"/>
                  </a:moveTo>
                  <a:lnTo>
                    <a:pt x="114195" y="37410"/>
                  </a:lnTo>
                  <a:lnTo>
                    <a:pt x="114195" y="2411160"/>
                  </a:lnTo>
                  <a:lnTo>
                    <a:pt x="0" y="24942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9" name="任意多边形: 形状 18"/>
            <p:cNvSpPr/>
            <p:nvPr>
              <p:custDataLst>
                <p:tags r:id="rId8"/>
              </p:custDataLst>
            </p:nvPr>
          </p:nvSpPr>
          <p:spPr>
            <a:xfrm rot="19438070" flipH="1">
              <a:off x="3098553" y="4672715"/>
              <a:ext cx="114195" cy="2453574"/>
            </a:xfrm>
            <a:custGeom>
              <a:avLst/>
              <a:gdLst>
                <a:gd name="connsiteX0" fmla="*/ 0 w 114195"/>
                <a:gd name="connsiteY0" fmla="*/ 0 h 2453574"/>
                <a:gd name="connsiteX1" fmla="*/ 0 w 114195"/>
                <a:gd name="connsiteY1" fmla="*/ 2453574 h 2453574"/>
                <a:gd name="connsiteX2" fmla="*/ 114195 w 114195"/>
                <a:gd name="connsiteY2" fmla="*/ 2370508 h 2453574"/>
                <a:gd name="connsiteX3" fmla="*/ 114195 w 114195"/>
                <a:gd name="connsiteY3" fmla="*/ 37410 h 2453574"/>
              </a:gdLst>
              <a:ahLst/>
              <a:cxnLst>
                <a:cxn ang="0">
                  <a:pos x="connsiteX0" y="connsiteY0"/>
                </a:cxn>
                <a:cxn ang="0">
                  <a:pos x="connsiteX1" y="connsiteY1"/>
                </a:cxn>
                <a:cxn ang="0">
                  <a:pos x="connsiteX2" y="connsiteY2"/>
                </a:cxn>
                <a:cxn ang="0">
                  <a:pos x="connsiteX3" y="connsiteY3"/>
                </a:cxn>
              </a:cxnLst>
              <a:rect l="l" t="t" r="r" b="b"/>
              <a:pathLst>
                <a:path w="114195" h="2453574">
                  <a:moveTo>
                    <a:pt x="0" y="0"/>
                  </a:moveTo>
                  <a:lnTo>
                    <a:pt x="0" y="2453574"/>
                  </a:lnTo>
                  <a:lnTo>
                    <a:pt x="114195" y="2370508"/>
                  </a:lnTo>
                  <a:lnTo>
                    <a:pt x="114195" y="374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sp>
        <p:nvSpPr>
          <p:cNvPr id="3" name="矩形 2"/>
          <p:cNvSpPr/>
          <p:nvPr>
            <p:custDataLst>
              <p:tags r:id="rId9"/>
            </p:custDataLst>
          </p:nvPr>
        </p:nvSpPr>
        <p:spPr>
          <a:xfrm rot="3266646">
            <a:off x="5530713" y="835307"/>
            <a:ext cx="1079423" cy="881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任意多边形: 形状 20"/>
          <p:cNvSpPr/>
          <p:nvPr>
            <p:custDataLst>
              <p:tags r:id="rId10"/>
            </p:custDataLst>
          </p:nvPr>
        </p:nvSpPr>
        <p:spPr>
          <a:xfrm rot="3266646">
            <a:off x="5564273" y="298124"/>
            <a:ext cx="904278" cy="88162"/>
          </a:xfrm>
          <a:custGeom>
            <a:avLst/>
            <a:gdLst>
              <a:gd name="connsiteX0" fmla="*/ 0 w 1205704"/>
              <a:gd name="connsiteY0" fmla="*/ 117549 h 117549"/>
              <a:gd name="connsiteX1" fmla="*/ 84020 w 1205704"/>
              <a:gd name="connsiteY1" fmla="*/ 0 h 117549"/>
              <a:gd name="connsiteX2" fmla="*/ 1205704 w 1205704"/>
              <a:gd name="connsiteY2" fmla="*/ 0 h 117549"/>
              <a:gd name="connsiteX3" fmla="*/ 1205704 w 1205704"/>
              <a:gd name="connsiteY3" fmla="*/ 117549 h 117549"/>
            </a:gdLst>
            <a:ahLst/>
            <a:cxnLst>
              <a:cxn ang="0">
                <a:pos x="connsiteX0" y="connsiteY0"/>
              </a:cxn>
              <a:cxn ang="0">
                <a:pos x="connsiteX1" y="connsiteY1"/>
              </a:cxn>
              <a:cxn ang="0">
                <a:pos x="connsiteX2" y="connsiteY2"/>
              </a:cxn>
              <a:cxn ang="0">
                <a:pos x="connsiteX3" y="connsiteY3"/>
              </a:cxn>
            </a:cxnLst>
            <a:rect l="l" t="t" r="r" b="b"/>
            <a:pathLst>
              <a:path w="1205704" h="117549">
                <a:moveTo>
                  <a:pt x="0" y="117549"/>
                </a:moveTo>
                <a:lnTo>
                  <a:pt x="84020" y="0"/>
                </a:lnTo>
                <a:lnTo>
                  <a:pt x="1205704" y="0"/>
                </a:lnTo>
                <a:lnTo>
                  <a:pt x="1205704" y="11754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标题 1"/>
          <p:cNvSpPr>
            <a:spLocks noGrp="1"/>
          </p:cNvSpPr>
          <p:nvPr>
            <p:ph type="ctrTitle" hasCustomPrompt="1"/>
            <p:custDataLst>
              <p:tags r:id="rId11"/>
            </p:custDataLst>
          </p:nvPr>
        </p:nvSpPr>
        <p:spPr>
          <a:xfrm>
            <a:off x="3814319" y="1762415"/>
            <a:ext cx="4476513" cy="1618672"/>
          </a:xfrm>
        </p:spPr>
        <p:txBody>
          <a:bodyPr anchor="ctr">
            <a:normAutofit/>
          </a:bodyPr>
          <a:lstStyle>
            <a:lvl1pPr marL="0" indent="0" algn="ctr">
              <a:buFont typeface="Arial" panose="020B0604020202020204" pitchFamily="34" charset="0"/>
              <a:buNone/>
              <a:defRPr sz="7200" baseline="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
        <p:nvSpPr>
          <p:cNvPr id="2" name="日期占位符 1"/>
          <p:cNvSpPr>
            <a:spLocks noGrp="1"/>
          </p:cNvSpPr>
          <p:nvPr>
            <p:ph type="dt" sz="half" idx="10"/>
            <p:custDataLst>
              <p:tags r:id="rId1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3"/>
            </p:custDataLst>
          </p:nvPr>
        </p:nvSpPr>
        <p:spPr/>
        <p:txBody>
          <a:bodyPr/>
          <a:lstStyle/>
          <a:p>
            <a:endParaRPr lang="zh-CN" altLang="en-US" dirty="0"/>
          </a:p>
        </p:txBody>
      </p:sp>
      <p:sp>
        <p:nvSpPr>
          <p:cNvPr id="9" name="灯片编号占位符 8"/>
          <p:cNvSpPr>
            <a:spLocks noGrp="1"/>
          </p:cNvSpPr>
          <p:nvPr>
            <p:ph type="sldNum" sz="quarter" idx="12"/>
            <p:custDataLst>
              <p:tags r:id="rId14"/>
            </p:custDataLst>
          </p:nvPr>
        </p:nvSpPr>
        <p:spPr/>
        <p:txBody>
          <a:bodyPr/>
          <a:lstStyle/>
          <a:p>
            <a:fld id="{49AE70B2-8BF9-45C0-BB95-33D1B9D3A854}" type="slidenum">
              <a:rPr lang="zh-CN" altLang="en-US" smtClean="0"/>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60" name="任意多边形: 形状 59"/>
          <p:cNvSpPr/>
          <p:nvPr>
            <p:custDataLst>
              <p:tags r:id="rId2"/>
            </p:custDataLst>
          </p:nvPr>
        </p:nvSpPr>
        <p:spPr>
          <a:xfrm rot="19013494" flipH="1" flipV="1">
            <a:off x="8863449" y="189367"/>
            <a:ext cx="34520" cy="798368"/>
          </a:xfrm>
          <a:custGeom>
            <a:avLst/>
            <a:gdLst>
              <a:gd name="connsiteX0" fmla="*/ 114195 w 114195"/>
              <a:gd name="connsiteY0" fmla="*/ 0 h 2643673"/>
              <a:gd name="connsiteX1" fmla="*/ 114195 w 114195"/>
              <a:gd name="connsiteY1" fmla="*/ 2624992 h 2643673"/>
              <a:gd name="connsiteX2" fmla="*/ 0 w 114195"/>
              <a:gd name="connsiteY2" fmla="*/ 2643673 h 2643673"/>
              <a:gd name="connsiteX3" fmla="*/ 0 w 114195"/>
              <a:gd name="connsiteY3" fmla="*/ 122198 h 2643673"/>
            </a:gdLst>
            <a:ahLst/>
            <a:cxnLst>
              <a:cxn ang="0">
                <a:pos x="connsiteX0" y="connsiteY0"/>
              </a:cxn>
              <a:cxn ang="0">
                <a:pos x="connsiteX1" y="connsiteY1"/>
              </a:cxn>
              <a:cxn ang="0">
                <a:pos x="connsiteX2" y="connsiteY2"/>
              </a:cxn>
              <a:cxn ang="0">
                <a:pos x="connsiteX3" y="connsiteY3"/>
              </a:cxn>
            </a:cxnLst>
            <a:rect l="l" t="t" r="r" b="b"/>
            <a:pathLst>
              <a:path w="114195" h="2643673">
                <a:moveTo>
                  <a:pt x="114195" y="0"/>
                </a:moveTo>
                <a:lnTo>
                  <a:pt x="114195" y="2624992"/>
                </a:lnTo>
                <a:lnTo>
                  <a:pt x="0" y="2643673"/>
                </a:lnTo>
                <a:lnTo>
                  <a:pt x="0" y="12219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61" name="任意多边形: 形状 60"/>
          <p:cNvSpPr/>
          <p:nvPr>
            <p:custDataLst>
              <p:tags r:id="rId3"/>
            </p:custDataLst>
          </p:nvPr>
        </p:nvSpPr>
        <p:spPr>
          <a:xfrm rot="19013494" flipH="1" flipV="1">
            <a:off x="8895930" y="102980"/>
            <a:ext cx="34520" cy="703405"/>
          </a:xfrm>
          <a:custGeom>
            <a:avLst/>
            <a:gdLst>
              <a:gd name="connsiteX0" fmla="*/ 114195 w 114195"/>
              <a:gd name="connsiteY0" fmla="*/ 0 h 2329218"/>
              <a:gd name="connsiteX1" fmla="*/ 114195 w 114195"/>
              <a:gd name="connsiteY1" fmla="*/ 2319214 h 2329218"/>
              <a:gd name="connsiteX2" fmla="*/ 27813 w 114195"/>
              <a:gd name="connsiteY2" fmla="*/ 2329218 h 2329218"/>
              <a:gd name="connsiteX3" fmla="*/ 0 w 114195"/>
              <a:gd name="connsiteY3" fmla="*/ 2298791 h 2329218"/>
              <a:gd name="connsiteX4" fmla="*/ 0 w 114195"/>
              <a:gd name="connsiteY4" fmla="*/ 127736 h 2329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5" h="2329218">
                <a:moveTo>
                  <a:pt x="114195" y="0"/>
                </a:moveTo>
                <a:lnTo>
                  <a:pt x="114195" y="2319214"/>
                </a:lnTo>
                <a:lnTo>
                  <a:pt x="27813" y="2329218"/>
                </a:lnTo>
                <a:lnTo>
                  <a:pt x="0" y="2298791"/>
                </a:lnTo>
                <a:lnTo>
                  <a:pt x="0" y="12773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62" name="任意多边形: 形状 61"/>
          <p:cNvSpPr/>
          <p:nvPr>
            <p:custDataLst>
              <p:tags r:id="rId4"/>
            </p:custDataLst>
          </p:nvPr>
        </p:nvSpPr>
        <p:spPr>
          <a:xfrm rot="19013494" flipH="1" flipV="1">
            <a:off x="8928905" y="13355"/>
            <a:ext cx="34520" cy="613552"/>
          </a:xfrm>
          <a:custGeom>
            <a:avLst/>
            <a:gdLst>
              <a:gd name="connsiteX0" fmla="*/ 114195 w 114195"/>
              <a:gd name="connsiteY0" fmla="*/ 0 h 2031683"/>
              <a:gd name="connsiteX1" fmla="*/ 114195 w 114195"/>
              <a:gd name="connsiteY1" fmla="*/ 2015314 h 2031683"/>
              <a:gd name="connsiteX2" fmla="*/ 32998 w 114195"/>
              <a:gd name="connsiteY2" fmla="*/ 2031683 h 2031683"/>
              <a:gd name="connsiteX3" fmla="*/ 0 w 114195"/>
              <a:gd name="connsiteY3" fmla="*/ 1995216 h 2031683"/>
              <a:gd name="connsiteX4" fmla="*/ 0 w 114195"/>
              <a:gd name="connsiteY4" fmla="*/ 124974 h 203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5" h="2031683">
                <a:moveTo>
                  <a:pt x="114195" y="0"/>
                </a:moveTo>
                <a:lnTo>
                  <a:pt x="114195" y="2015314"/>
                </a:lnTo>
                <a:lnTo>
                  <a:pt x="32998" y="2031683"/>
                </a:lnTo>
                <a:lnTo>
                  <a:pt x="0" y="1995216"/>
                </a:lnTo>
                <a:lnTo>
                  <a:pt x="0" y="12497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63" name="任意多边形: 形状 62"/>
          <p:cNvSpPr/>
          <p:nvPr>
            <p:custDataLst>
              <p:tags r:id="rId5"/>
            </p:custDataLst>
          </p:nvPr>
        </p:nvSpPr>
        <p:spPr>
          <a:xfrm rot="13114061" flipH="1" flipV="1">
            <a:off x="9047510" y="97328"/>
            <a:ext cx="34520" cy="288120"/>
          </a:xfrm>
          <a:custGeom>
            <a:avLst/>
            <a:gdLst>
              <a:gd name="connsiteX0" fmla="*/ 114195 w 114195"/>
              <a:gd name="connsiteY0" fmla="*/ 954066 h 954066"/>
              <a:gd name="connsiteX1" fmla="*/ 1169 w 114195"/>
              <a:gd name="connsiteY1" fmla="*/ 941812 h 954066"/>
              <a:gd name="connsiteX2" fmla="*/ 0 w 114195"/>
              <a:gd name="connsiteY2" fmla="*/ 940342 h 954066"/>
              <a:gd name="connsiteX3" fmla="*/ 0 w 114195"/>
              <a:gd name="connsiteY3" fmla="*/ 0 h 954066"/>
              <a:gd name="connsiteX4" fmla="*/ 114195 w 114195"/>
              <a:gd name="connsiteY4" fmla="*/ 143215 h 95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5" h="954066">
                <a:moveTo>
                  <a:pt x="114195" y="954066"/>
                </a:moveTo>
                <a:lnTo>
                  <a:pt x="1169" y="941812"/>
                </a:lnTo>
                <a:lnTo>
                  <a:pt x="0" y="940342"/>
                </a:lnTo>
                <a:lnTo>
                  <a:pt x="0" y="0"/>
                </a:lnTo>
                <a:lnTo>
                  <a:pt x="114195" y="14321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64" name="任意多边形: 形状 63"/>
          <p:cNvSpPr/>
          <p:nvPr>
            <p:custDataLst>
              <p:tags r:id="rId6"/>
            </p:custDataLst>
          </p:nvPr>
        </p:nvSpPr>
        <p:spPr>
          <a:xfrm rot="13114061" flipH="1" flipV="1">
            <a:off x="8988014" y="-53973"/>
            <a:ext cx="34520" cy="362024"/>
          </a:xfrm>
          <a:custGeom>
            <a:avLst/>
            <a:gdLst>
              <a:gd name="connsiteX0" fmla="*/ 114195 w 114195"/>
              <a:gd name="connsiteY0" fmla="*/ 1198786 h 1198786"/>
              <a:gd name="connsiteX1" fmla="*/ 1169 w 114195"/>
              <a:gd name="connsiteY1" fmla="*/ 1179710 h 1198786"/>
              <a:gd name="connsiteX2" fmla="*/ 0 w 114195"/>
              <a:gd name="connsiteY2" fmla="*/ 1177421 h 1198786"/>
              <a:gd name="connsiteX3" fmla="*/ 0 w 114195"/>
              <a:gd name="connsiteY3" fmla="*/ 91055 h 1198786"/>
              <a:gd name="connsiteX4" fmla="*/ 114195 w 114195"/>
              <a:gd name="connsiteY4" fmla="*/ 0 h 119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5" h="1198786">
                <a:moveTo>
                  <a:pt x="114195" y="1198786"/>
                </a:moveTo>
                <a:lnTo>
                  <a:pt x="1169" y="1179710"/>
                </a:lnTo>
                <a:lnTo>
                  <a:pt x="0" y="1177421"/>
                </a:lnTo>
                <a:lnTo>
                  <a:pt x="0" y="91055"/>
                </a:lnTo>
                <a:lnTo>
                  <a:pt x="11419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65" name="任意多边形: 形状 64"/>
          <p:cNvSpPr/>
          <p:nvPr>
            <p:custDataLst>
              <p:tags r:id="rId7"/>
            </p:custDataLst>
          </p:nvPr>
        </p:nvSpPr>
        <p:spPr>
          <a:xfrm rot="13114061" flipH="1" flipV="1">
            <a:off x="8872618" y="-42595"/>
            <a:ext cx="34520" cy="258938"/>
          </a:xfrm>
          <a:custGeom>
            <a:avLst/>
            <a:gdLst>
              <a:gd name="connsiteX0" fmla="*/ 114195 w 114195"/>
              <a:gd name="connsiteY0" fmla="*/ 857436 h 857436"/>
              <a:gd name="connsiteX1" fmla="*/ 1169 w 114195"/>
              <a:gd name="connsiteY1" fmla="*/ 838360 h 857436"/>
              <a:gd name="connsiteX2" fmla="*/ 0 w 114195"/>
              <a:gd name="connsiteY2" fmla="*/ 836071 h 857436"/>
              <a:gd name="connsiteX3" fmla="*/ 0 w 114195"/>
              <a:gd name="connsiteY3" fmla="*/ 91055 h 857436"/>
              <a:gd name="connsiteX4" fmla="*/ 114195 w 114195"/>
              <a:gd name="connsiteY4" fmla="*/ 0 h 85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5" h="857436">
                <a:moveTo>
                  <a:pt x="114195" y="857436"/>
                </a:moveTo>
                <a:lnTo>
                  <a:pt x="1169" y="838360"/>
                </a:lnTo>
                <a:lnTo>
                  <a:pt x="0" y="836071"/>
                </a:lnTo>
                <a:lnTo>
                  <a:pt x="0" y="91055"/>
                </a:lnTo>
                <a:lnTo>
                  <a:pt x="11419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nvGrpSpPr>
          <p:cNvPr id="66" name="组合 65"/>
          <p:cNvGrpSpPr/>
          <p:nvPr>
            <p:custDataLst>
              <p:tags r:id="rId8"/>
            </p:custDataLst>
          </p:nvPr>
        </p:nvGrpSpPr>
        <p:grpSpPr>
          <a:xfrm flipH="1" flipV="1">
            <a:off x="8169982" y="-85800"/>
            <a:ext cx="453426" cy="753236"/>
            <a:chOff x="1712800" y="4635950"/>
            <a:chExt cx="1499948" cy="2494226"/>
          </a:xfrm>
        </p:grpSpPr>
        <p:sp>
          <p:nvSpPr>
            <p:cNvPr id="70" name="任意多边形: 形状 69"/>
            <p:cNvSpPr/>
            <p:nvPr>
              <p:custDataLst>
                <p:tags r:id="rId9"/>
              </p:custDataLst>
            </p:nvPr>
          </p:nvSpPr>
          <p:spPr>
            <a:xfrm rot="2161930">
              <a:off x="1712800" y="4635950"/>
              <a:ext cx="114195" cy="2494226"/>
            </a:xfrm>
            <a:custGeom>
              <a:avLst/>
              <a:gdLst>
                <a:gd name="connsiteX0" fmla="*/ 0 w 114195"/>
                <a:gd name="connsiteY0" fmla="*/ 0 h 2494226"/>
                <a:gd name="connsiteX1" fmla="*/ 114195 w 114195"/>
                <a:gd name="connsiteY1" fmla="*/ 37410 h 2494226"/>
                <a:gd name="connsiteX2" fmla="*/ 114195 w 114195"/>
                <a:gd name="connsiteY2" fmla="*/ 2411160 h 2494226"/>
                <a:gd name="connsiteX3" fmla="*/ 0 w 114195"/>
                <a:gd name="connsiteY3" fmla="*/ 2494226 h 2494226"/>
              </a:gdLst>
              <a:ahLst/>
              <a:cxnLst>
                <a:cxn ang="0">
                  <a:pos x="connsiteX0" y="connsiteY0"/>
                </a:cxn>
                <a:cxn ang="0">
                  <a:pos x="connsiteX1" y="connsiteY1"/>
                </a:cxn>
                <a:cxn ang="0">
                  <a:pos x="connsiteX2" y="connsiteY2"/>
                </a:cxn>
                <a:cxn ang="0">
                  <a:pos x="connsiteX3" y="connsiteY3"/>
                </a:cxn>
              </a:cxnLst>
              <a:rect l="l" t="t" r="r" b="b"/>
              <a:pathLst>
                <a:path w="114195" h="2494226">
                  <a:moveTo>
                    <a:pt x="0" y="0"/>
                  </a:moveTo>
                  <a:lnTo>
                    <a:pt x="114195" y="37410"/>
                  </a:lnTo>
                  <a:lnTo>
                    <a:pt x="114195" y="2411160"/>
                  </a:lnTo>
                  <a:lnTo>
                    <a:pt x="0" y="24942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71" name="任意多边形: 形状 70"/>
            <p:cNvSpPr/>
            <p:nvPr>
              <p:custDataLst>
                <p:tags r:id="rId10"/>
              </p:custDataLst>
            </p:nvPr>
          </p:nvSpPr>
          <p:spPr>
            <a:xfrm rot="19438070" flipH="1">
              <a:off x="3098553" y="4672715"/>
              <a:ext cx="114195" cy="2453574"/>
            </a:xfrm>
            <a:custGeom>
              <a:avLst/>
              <a:gdLst>
                <a:gd name="connsiteX0" fmla="*/ 0 w 114195"/>
                <a:gd name="connsiteY0" fmla="*/ 0 h 2453574"/>
                <a:gd name="connsiteX1" fmla="*/ 0 w 114195"/>
                <a:gd name="connsiteY1" fmla="*/ 2453574 h 2453574"/>
                <a:gd name="connsiteX2" fmla="*/ 114195 w 114195"/>
                <a:gd name="connsiteY2" fmla="*/ 2370508 h 2453574"/>
                <a:gd name="connsiteX3" fmla="*/ 114195 w 114195"/>
                <a:gd name="connsiteY3" fmla="*/ 37410 h 2453574"/>
              </a:gdLst>
              <a:ahLst/>
              <a:cxnLst>
                <a:cxn ang="0">
                  <a:pos x="connsiteX0" y="connsiteY0"/>
                </a:cxn>
                <a:cxn ang="0">
                  <a:pos x="connsiteX1" y="connsiteY1"/>
                </a:cxn>
                <a:cxn ang="0">
                  <a:pos x="connsiteX2" y="connsiteY2"/>
                </a:cxn>
                <a:cxn ang="0">
                  <a:pos x="connsiteX3" y="connsiteY3"/>
                </a:cxn>
              </a:cxnLst>
              <a:rect l="l" t="t" r="r" b="b"/>
              <a:pathLst>
                <a:path w="114195" h="2453574">
                  <a:moveTo>
                    <a:pt x="0" y="0"/>
                  </a:moveTo>
                  <a:lnTo>
                    <a:pt x="0" y="2453574"/>
                  </a:lnTo>
                  <a:lnTo>
                    <a:pt x="114195" y="2370508"/>
                  </a:lnTo>
                  <a:lnTo>
                    <a:pt x="114195" y="374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grpSp>
        <p:nvGrpSpPr>
          <p:cNvPr id="67" name="组合 66"/>
          <p:cNvGrpSpPr/>
          <p:nvPr>
            <p:custDataLst>
              <p:tags r:id="rId11"/>
            </p:custDataLst>
          </p:nvPr>
        </p:nvGrpSpPr>
        <p:grpSpPr>
          <a:xfrm flipH="1" flipV="1">
            <a:off x="7908823" y="-88488"/>
            <a:ext cx="453426" cy="753236"/>
            <a:chOff x="1712800" y="4635950"/>
            <a:chExt cx="1499948" cy="2494226"/>
          </a:xfrm>
        </p:grpSpPr>
        <p:sp>
          <p:nvSpPr>
            <p:cNvPr id="68" name="任意多边形: 形状 67"/>
            <p:cNvSpPr/>
            <p:nvPr>
              <p:custDataLst>
                <p:tags r:id="rId12"/>
              </p:custDataLst>
            </p:nvPr>
          </p:nvSpPr>
          <p:spPr>
            <a:xfrm rot="2161930">
              <a:off x="1712800" y="4635950"/>
              <a:ext cx="114195" cy="2494226"/>
            </a:xfrm>
            <a:custGeom>
              <a:avLst/>
              <a:gdLst>
                <a:gd name="connsiteX0" fmla="*/ 0 w 114195"/>
                <a:gd name="connsiteY0" fmla="*/ 0 h 2494226"/>
                <a:gd name="connsiteX1" fmla="*/ 114195 w 114195"/>
                <a:gd name="connsiteY1" fmla="*/ 37410 h 2494226"/>
                <a:gd name="connsiteX2" fmla="*/ 114195 w 114195"/>
                <a:gd name="connsiteY2" fmla="*/ 2411160 h 2494226"/>
                <a:gd name="connsiteX3" fmla="*/ 0 w 114195"/>
                <a:gd name="connsiteY3" fmla="*/ 2494226 h 2494226"/>
              </a:gdLst>
              <a:ahLst/>
              <a:cxnLst>
                <a:cxn ang="0">
                  <a:pos x="connsiteX0" y="connsiteY0"/>
                </a:cxn>
                <a:cxn ang="0">
                  <a:pos x="connsiteX1" y="connsiteY1"/>
                </a:cxn>
                <a:cxn ang="0">
                  <a:pos x="connsiteX2" y="connsiteY2"/>
                </a:cxn>
                <a:cxn ang="0">
                  <a:pos x="connsiteX3" y="connsiteY3"/>
                </a:cxn>
              </a:cxnLst>
              <a:rect l="l" t="t" r="r" b="b"/>
              <a:pathLst>
                <a:path w="114195" h="2494226">
                  <a:moveTo>
                    <a:pt x="0" y="0"/>
                  </a:moveTo>
                  <a:lnTo>
                    <a:pt x="114195" y="37410"/>
                  </a:lnTo>
                  <a:lnTo>
                    <a:pt x="114195" y="2411160"/>
                  </a:lnTo>
                  <a:lnTo>
                    <a:pt x="0" y="24942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69" name="任意多边形: 形状 68"/>
            <p:cNvSpPr/>
            <p:nvPr>
              <p:custDataLst>
                <p:tags r:id="rId13"/>
              </p:custDataLst>
            </p:nvPr>
          </p:nvSpPr>
          <p:spPr>
            <a:xfrm rot="19438070" flipH="1">
              <a:off x="3098553" y="4672715"/>
              <a:ext cx="114195" cy="2453574"/>
            </a:xfrm>
            <a:custGeom>
              <a:avLst/>
              <a:gdLst>
                <a:gd name="connsiteX0" fmla="*/ 0 w 114195"/>
                <a:gd name="connsiteY0" fmla="*/ 0 h 2453574"/>
                <a:gd name="connsiteX1" fmla="*/ 0 w 114195"/>
                <a:gd name="connsiteY1" fmla="*/ 2453574 h 2453574"/>
                <a:gd name="connsiteX2" fmla="*/ 114195 w 114195"/>
                <a:gd name="connsiteY2" fmla="*/ 2370508 h 2453574"/>
                <a:gd name="connsiteX3" fmla="*/ 114195 w 114195"/>
                <a:gd name="connsiteY3" fmla="*/ 37410 h 2453574"/>
              </a:gdLst>
              <a:ahLst/>
              <a:cxnLst>
                <a:cxn ang="0">
                  <a:pos x="connsiteX0" y="connsiteY0"/>
                </a:cxn>
                <a:cxn ang="0">
                  <a:pos x="connsiteX1" y="connsiteY1"/>
                </a:cxn>
                <a:cxn ang="0">
                  <a:pos x="connsiteX2" y="connsiteY2"/>
                </a:cxn>
                <a:cxn ang="0">
                  <a:pos x="connsiteX3" y="connsiteY3"/>
                </a:cxn>
              </a:cxnLst>
              <a:rect l="l" t="t" r="r" b="b"/>
              <a:pathLst>
                <a:path w="114195" h="2453574">
                  <a:moveTo>
                    <a:pt x="0" y="0"/>
                  </a:moveTo>
                  <a:lnTo>
                    <a:pt x="0" y="2453574"/>
                  </a:lnTo>
                  <a:lnTo>
                    <a:pt x="114195" y="2370508"/>
                  </a:lnTo>
                  <a:lnTo>
                    <a:pt x="114195" y="374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sp>
        <p:nvSpPr>
          <p:cNvPr id="55" name="任意多边形: 形状 54"/>
          <p:cNvSpPr/>
          <p:nvPr>
            <p:custDataLst>
              <p:tags r:id="rId14"/>
            </p:custDataLst>
          </p:nvPr>
        </p:nvSpPr>
        <p:spPr>
          <a:xfrm rot="8183063" flipH="1">
            <a:off x="282517" y="4281106"/>
            <a:ext cx="86400" cy="1035038"/>
          </a:xfrm>
          <a:custGeom>
            <a:avLst/>
            <a:gdLst>
              <a:gd name="connsiteX0" fmla="*/ 115200 w 115200"/>
              <a:gd name="connsiteY0" fmla="*/ 1380051 h 1380051"/>
              <a:gd name="connsiteX1" fmla="*/ 115200 w 115200"/>
              <a:gd name="connsiteY1" fmla="*/ 0 h 1380051"/>
              <a:gd name="connsiteX2" fmla="*/ 0 w 115200"/>
              <a:gd name="connsiteY2" fmla="*/ 109764 h 1380051"/>
              <a:gd name="connsiteX3" fmla="*/ 0 w 115200"/>
              <a:gd name="connsiteY3" fmla="*/ 1259145 h 1380051"/>
            </a:gdLst>
            <a:ahLst/>
            <a:cxnLst>
              <a:cxn ang="0">
                <a:pos x="connsiteX0" y="connsiteY0"/>
              </a:cxn>
              <a:cxn ang="0">
                <a:pos x="connsiteX1" y="connsiteY1"/>
              </a:cxn>
              <a:cxn ang="0">
                <a:pos x="connsiteX2" y="connsiteY2"/>
              </a:cxn>
              <a:cxn ang="0">
                <a:pos x="connsiteX3" y="connsiteY3"/>
              </a:cxn>
            </a:cxnLst>
            <a:rect l="l" t="t" r="r" b="b"/>
            <a:pathLst>
              <a:path w="115200" h="1380051">
                <a:moveTo>
                  <a:pt x="115200" y="1380051"/>
                </a:moveTo>
                <a:lnTo>
                  <a:pt x="115200" y="0"/>
                </a:lnTo>
                <a:lnTo>
                  <a:pt x="0" y="109764"/>
                </a:lnTo>
                <a:lnTo>
                  <a:pt x="0" y="125914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57" name="任意多边形: 形状 56"/>
          <p:cNvSpPr/>
          <p:nvPr>
            <p:custDataLst>
              <p:tags r:id="rId15"/>
            </p:custDataLst>
          </p:nvPr>
        </p:nvSpPr>
        <p:spPr>
          <a:xfrm rot="8183063" flipH="1">
            <a:off x="97631" y="4743173"/>
            <a:ext cx="86400" cy="498992"/>
          </a:xfrm>
          <a:custGeom>
            <a:avLst/>
            <a:gdLst>
              <a:gd name="connsiteX0" fmla="*/ 115200 w 115200"/>
              <a:gd name="connsiteY0" fmla="*/ 665322 h 665322"/>
              <a:gd name="connsiteX1" fmla="*/ 115200 w 115200"/>
              <a:gd name="connsiteY1" fmla="*/ 0 h 665322"/>
              <a:gd name="connsiteX2" fmla="*/ 0 w 115200"/>
              <a:gd name="connsiteY2" fmla="*/ 109764 h 665322"/>
              <a:gd name="connsiteX3" fmla="*/ 0 w 115200"/>
              <a:gd name="connsiteY3" fmla="*/ 544417 h 665322"/>
            </a:gdLst>
            <a:ahLst/>
            <a:cxnLst>
              <a:cxn ang="0">
                <a:pos x="connsiteX0" y="connsiteY0"/>
              </a:cxn>
              <a:cxn ang="0">
                <a:pos x="connsiteX1" y="connsiteY1"/>
              </a:cxn>
              <a:cxn ang="0">
                <a:pos x="connsiteX2" y="connsiteY2"/>
              </a:cxn>
              <a:cxn ang="0">
                <a:pos x="connsiteX3" y="connsiteY3"/>
              </a:cxn>
            </a:cxnLst>
            <a:rect l="l" t="t" r="r" b="b"/>
            <a:pathLst>
              <a:path w="115200" h="665322">
                <a:moveTo>
                  <a:pt x="115200" y="665322"/>
                </a:moveTo>
                <a:lnTo>
                  <a:pt x="115200" y="0"/>
                </a:lnTo>
                <a:lnTo>
                  <a:pt x="0" y="109764"/>
                </a:lnTo>
                <a:lnTo>
                  <a:pt x="0" y="54441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58" name="直角三角形 57"/>
          <p:cNvSpPr/>
          <p:nvPr>
            <p:custDataLst>
              <p:tags r:id="rId16"/>
            </p:custDataLst>
          </p:nvPr>
        </p:nvSpPr>
        <p:spPr>
          <a:xfrm rot="10800000" flipV="1">
            <a:off x="7694193" y="4045193"/>
            <a:ext cx="1449806" cy="1098306"/>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等腰三角形 35"/>
          <p:cNvSpPr/>
          <p:nvPr>
            <p:custDataLst>
              <p:tags r:id="rId17"/>
            </p:custDataLst>
          </p:nvPr>
        </p:nvSpPr>
        <p:spPr>
          <a:xfrm rot="10800000" flipH="1">
            <a:off x="0" y="1"/>
            <a:ext cx="1023195" cy="49207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37" name="图片 36"/>
          <p:cNvPicPr>
            <a:picLocks noChangeAspect="1"/>
          </p:cNvPicPr>
          <p:nvPr>
            <p:custDataLst>
              <p:tags r:id="rId18"/>
            </p:custDataLst>
          </p:nvPr>
        </p:nvPicPr>
        <p:blipFill>
          <a:blip r:embed="rId19" cstate="print">
            <a:extLst>
              <a:ext uri="{28A0092B-C50C-407E-A947-70E740481C1C}">
                <a14:useLocalDpi xmlns:a14="http://schemas.microsoft.com/office/drawing/2010/main" val="0"/>
              </a:ext>
            </a:extLst>
          </a:blip>
          <a:stretch>
            <a:fillRect/>
          </a:stretch>
        </p:blipFill>
        <p:spPr>
          <a:xfrm flipH="1">
            <a:off x="0" y="0"/>
            <a:ext cx="521666" cy="967643"/>
          </a:xfrm>
          <a:prstGeom prst="rect">
            <a:avLst/>
          </a:prstGeom>
        </p:spPr>
      </p:pic>
      <p:sp>
        <p:nvSpPr>
          <p:cNvPr id="2" name="标题 1"/>
          <p:cNvSpPr>
            <a:spLocks noGrp="1"/>
          </p:cNvSpPr>
          <p:nvPr>
            <p:ph type="title"/>
            <p:custDataLst>
              <p:tags r:id="rId20"/>
            </p:custDataLst>
          </p:nvPr>
        </p:nvSpPr>
        <p:spPr>
          <a:xfrm>
            <a:off x="502412" y="332426"/>
            <a:ext cx="8139178" cy="331473"/>
          </a:xfrm>
        </p:spPr>
        <p:txBody>
          <a:bodyPr vert="horz" lIns="90000" tIns="46800" rIns="90000" bIns="46800" rtlCol="0" anchor="t" anchorCtr="0">
            <a:noAutofit/>
          </a:bodyPr>
          <a:lstStyle>
            <a:lvl1pPr marL="0" marR="0" algn="l" defTabSz="914400" rtl="0" eaLnBrk="1" fontAlgn="auto" latinLnBrk="0" hangingPunct="1">
              <a:lnSpc>
                <a:spcPct val="120000"/>
              </a:lnSpc>
              <a:buNone/>
              <a:defRPr kumimoji="0" lang="zh-CN" altLang="en-US" sz="1800" b="1" i="0" u="none" strike="noStrike" kern="1200" cap="none" spc="20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21"/>
            </p:custDataLst>
          </p:nvPr>
        </p:nvSpPr>
        <p:spPr>
          <a:xfrm>
            <a:off x="502412" y="714381"/>
            <a:ext cx="8139178" cy="4041680"/>
          </a:xfrm>
        </p:spPr>
        <p:txBody>
          <a:bodyPr vert="horz" lIns="90000" tIns="46800" rIns="90000" bIns="46800" rtlCol="0">
            <a:normAutofit/>
          </a:bodyPr>
          <a:lstStyle>
            <a:lvl1pPr marL="171450" marR="0" lvl="0" indent="-17145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22"/>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23"/>
            </p:custDataLst>
          </p:nvPr>
        </p:nvSpPr>
        <p:spPr/>
        <p:txBody>
          <a:bodyPr/>
          <a:lstStyle/>
          <a:p>
            <a:endParaRPr lang="zh-CN" altLang="en-US"/>
          </a:p>
        </p:txBody>
      </p:sp>
      <p:sp>
        <p:nvSpPr>
          <p:cNvPr id="6" name="灯片编号占位符 5"/>
          <p:cNvSpPr>
            <a:spLocks noGrp="1"/>
          </p:cNvSpPr>
          <p:nvPr>
            <p:ph type="sldNum" sz="quarter" idx="12"/>
            <p:custDataLst>
              <p:tags r:id="rId2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userDrawn="1">
  <p:cSld name="节标题">
    <p:spTree>
      <p:nvGrpSpPr>
        <p:cNvPr id="1" name=""/>
        <p:cNvGrpSpPr/>
        <p:nvPr/>
      </p:nvGrpSpPr>
      <p:grpSpPr>
        <a:xfrm>
          <a:off x="0" y="0"/>
          <a:ext cx="0" cy="0"/>
          <a:chOff x="0" y="0"/>
          <a:chExt cx="0" cy="0"/>
        </a:xfrm>
      </p:grpSpPr>
      <p:sp>
        <p:nvSpPr>
          <p:cNvPr id="4" name="等腰三角形 3"/>
          <p:cNvSpPr/>
          <p:nvPr>
            <p:custDataLst>
              <p:tags r:id="rId2"/>
            </p:custDataLst>
          </p:nvPr>
        </p:nvSpPr>
        <p:spPr>
          <a:xfrm flipH="1" flipV="1">
            <a:off x="5126203" y="5445"/>
            <a:ext cx="4017796" cy="193221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9" name="图片 8"/>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095566" y="0"/>
            <a:ext cx="2048434" cy="3799661"/>
          </a:xfrm>
          <a:prstGeom prst="rect">
            <a:avLst/>
          </a:prstGeom>
        </p:spPr>
      </p:pic>
      <p:sp>
        <p:nvSpPr>
          <p:cNvPr id="55" name="任意多边形: 形状 54"/>
          <p:cNvSpPr/>
          <p:nvPr>
            <p:custDataLst>
              <p:tags r:id="rId5"/>
            </p:custDataLst>
          </p:nvPr>
        </p:nvSpPr>
        <p:spPr>
          <a:xfrm rot="19013494">
            <a:off x="603403" y="2681498"/>
            <a:ext cx="85646" cy="1982755"/>
          </a:xfrm>
          <a:custGeom>
            <a:avLst/>
            <a:gdLst>
              <a:gd name="connsiteX0" fmla="*/ 114195 w 114195"/>
              <a:gd name="connsiteY0" fmla="*/ 0 h 2643673"/>
              <a:gd name="connsiteX1" fmla="*/ 114195 w 114195"/>
              <a:gd name="connsiteY1" fmla="*/ 2624992 h 2643673"/>
              <a:gd name="connsiteX2" fmla="*/ 0 w 114195"/>
              <a:gd name="connsiteY2" fmla="*/ 2643673 h 2643673"/>
              <a:gd name="connsiteX3" fmla="*/ 0 w 114195"/>
              <a:gd name="connsiteY3" fmla="*/ 122198 h 2643673"/>
            </a:gdLst>
            <a:ahLst/>
            <a:cxnLst>
              <a:cxn ang="0">
                <a:pos x="connsiteX0" y="connsiteY0"/>
              </a:cxn>
              <a:cxn ang="0">
                <a:pos x="connsiteX1" y="connsiteY1"/>
              </a:cxn>
              <a:cxn ang="0">
                <a:pos x="connsiteX2" y="connsiteY2"/>
              </a:cxn>
              <a:cxn ang="0">
                <a:pos x="connsiteX3" y="connsiteY3"/>
              </a:cxn>
            </a:cxnLst>
            <a:rect l="l" t="t" r="r" b="b"/>
            <a:pathLst>
              <a:path w="114195" h="2643673">
                <a:moveTo>
                  <a:pt x="114195" y="0"/>
                </a:moveTo>
                <a:lnTo>
                  <a:pt x="114195" y="2624992"/>
                </a:lnTo>
                <a:lnTo>
                  <a:pt x="0" y="2643673"/>
                </a:lnTo>
                <a:lnTo>
                  <a:pt x="0" y="12219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57" name="任意多边形: 形状 56"/>
          <p:cNvSpPr/>
          <p:nvPr>
            <p:custDataLst>
              <p:tags r:id="rId6"/>
            </p:custDataLst>
          </p:nvPr>
        </p:nvSpPr>
        <p:spPr>
          <a:xfrm rot="19013494">
            <a:off x="522818" y="3131880"/>
            <a:ext cx="85646" cy="1746914"/>
          </a:xfrm>
          <a:custGeom>
            <a:avLst/>
            <a:gdLst>
              <a:gd name="connsiteX0" fmla="*/ 114195 w 114195"/>
              <a:gd name="connsiteY0" fmla="*/ 0 h 2329218"/>
              <a:gd name="connsiteX1" fmla="*/ 114195 w 114195"/>
              <a:gd name="connsiteY1" fmla="*/ 2319214 h 2329218"/>
              <a:gd name="connsiteX2" fmla="*/ 27813 w 114195"/>
              <a:gd name="connsiteY2" fmla="*/ 2329218 h 2329218"/>
              <a:gd name="connsiteX3" fmla="*/ 0 w 114195"/>
              <a:gd name="connsiteY3" fmla="*/ 2298791 h 2329218"/>
              <a:gd name="connsiteX4" fmla="*/ 0 w 114195"/>
              <a:gd name="connsiteY4" fmla="*/ 127736 h 2329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5" h="2329218">
                <a:moveTo>
                  <a:pt x="114195" y="0"/>
                </a:moveTo>
                <a:lnTo>
                  <a:pt x="114195" y="2319214"/>
                </a:lnTo>
                <a:lnTo>
                  <a:pt x="27813" y="2329218"/>
                </a:lnTo>
                <a:lnTo>
                  <a:pt x="0" y="2298791"/>
                </a:lnTo>
                <a:lnTo>
                  <a:pt x="0" y="12773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59" name="任意多边形: 形状 58"/>
          <p:cNvSpPr/>
          <p:nvPr>
            <p:custDataLst>
              <p:tags r:id="rId7"/>
            </p:custDataLst>
          </p:nvPr>
        </p:nvSpPr>
        <p:spPr>
          <a:xfrm rot="19013494">
            <a:off x="441007" y="3577618"/>
            <a:ext cx="85646" cy="1523762"/>
          </a:xfrm>
          <a:custGeom>
            <a:avLst/>
            <a:gdLst>
              <a:gd name="connsiteX0" fmla="*/ 114195 w 114195"/>
              <a:gd name="connsiteY0" fmla="*/ 0 h 2031683"/>
              <a:gd name="connsiteX1" fmla="*/ 114195 w 114195"/>
              <a:gd name="connsiteY1" fmla="*/ 2015314 h 2031683"/>
              <a:gd name="connsiteX2" fmla="*/ 32998 w 114195"/>
              <a:gd name="connsiteY2" fmla="*/ 2031683 h 2031683"/>
              <a:gd name="connsiteX3" fmla="*/ 0 w 114195"/>
              <a:gd name="connsiteY3" fmla="*/ 1995216 h 2031683"/>
              <a:gd name="connsiteX4" fmla="*/ 0 w 114195"/>
              <a:gd name="connsiteY4" fmla="*/ 124974 h 203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5" h="2031683">
                <a:moveTo>
                  <a:pt x="114195" y="0"/>
                </a:moveTo>
                <a:lnTo>
                  <a:pt x="114195" y="2015314"/>
                </a:lnTo>
                <a:lnTo>
                  <a:pt x="32998" y="2031683"/>
                </a:lnTo>
                <a:lnTo>
                  <a:pt x="0" y="1995216"/>
                </a:lnTo>
                <a:lnTo>
                  <a:pt x="0" y="12497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34" name="任意多边形: 形状 33"/>
          <p:cNvSpPr/>
          <p:nvPr>
            <p:custDataLst>
              <p:tags r:id="rId8"/>
            </p:custDataLst>
          </p:nvPr>
        </p:nvSpPr>
        <p:spPr>
          <a:xfrm rot="13114061">
            <a:off x="146746" y="4177281"/>
            <a:ext cx="85646" cy="715550"/>
          </a:xfrm>
          <a:custGeom>
            <a:avLst/>
            <a:gdLst>
              <a:gd name="connsiteX0" fmla="*/ 114195 w 114195"/>
              <a:gd name="connsiteY0" fmla="*/ 954066 h 954066"/>
              <a:gd name="connsiteX1" fmla="*/ 1169 w 114195"/>
              <a:gd name="connsiteY1" fmla="*/ 941812 h 954066"/>
              <a:gd name="connsiteX2" fmla="*/ 0 w 114195"/>
              <a:gd name="connsiteY2" fmla="*/ 940342 h 954066"/>
              <a:gd name="connsiteX3" fmla="*/ 0 w 114195"/>
              <a:gd name="connsiteY3" fmla="*/ 0 h 954066"/>
              <a:gd name="connsiteX4" fmla="*/ 114195 w 114195"/>
              <a:gd name="connsiteY4" fmla="*/ 143215 h 95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5" h="954066">
                <a:moveTo>
                  <a:pt x="114195" y="954066"/>
                </a:moveTo>
                <a:lnTo>
                  <a:pt x="1169" y="941812"/>
                </a:lnTo>
                <a:lnTo>
                  <a:pt x="0" y="940342"/>
                </a:lnTo>
                <a:lnTo>
                  <a:pt x="0" y="0"/>
                </a:lnTo>
                <a:lnTo>
                  <a:pt x="114195" y="14321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37" name="任意多边形: 形状 36"/>
          <p:cNvSpPr/>
          <p:nvPr>
            <p:custDataLst>
              <p:tags r:id="rId9"/>
            </p:custDataLst>
          </p:nvPr>
        </p:nvSpPr>
        <p:spPr>
          <a:xfrm rot="13114061">
            <a:off x="294355" y="4369501"/>
            <a:ext cx="85646" cy="899090"/>
          </a:xfrm>
          <a:custGeom>
            <a:avLst/>
            <a:gdLst>
              <a:gd name="connsiteX0" fmla="*/ 114195 w 114195"/>
              <a:gd name="connsiteY0" fmla="*/ 1198786 h 1198786"/>
              <a:gd name="connsiteX1" fmla="*/ 1169 w 114195"/>
              <a:gd name="connsiteY1" fmla="*/ 1179710 h 1198786"/>
              <a:gd name="connsiteX2" fmla="*/ 0 w 114195"/>
              <a:gd name="connsiteY2" fmla="*/ 1177421 h 1198786"/>
              <a:gd name="connsiteX3" fmla="*/ 0 w 114195"/>
              <a:gd name="connsiteY3" fmla="*/ 91055 h 1198786"/>
              <a:gd name="connsiteX4" fmla="*/ 114195 w 114195"/>
              <a:gd name="connsiteY4" fmla="*/ 0 h 119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5" h="1198786">
                <a:moveTo>
                  <a:pt x="114195" y="1198786"/>
                </a:moveTo>
                <a:lnTo>
                  <a:pt x="1169" y="1179710"/>
                </a:lnTo>
                <a:lnTo>
                  <a:pt x="0" y="1177421"/>
                </a:lnTo>
                <a:lnTo>
                  <a:pt x="0" y="91055"/>
                </a:lnTo>
                <a:lnTo>
                  <a:pt x="11419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40" name="任意多边形: 形状 39"/>
          <p:cNvSpPr/>
          <p:nvPr>
            <p:custDataLst>
              <p:tags r:id="rId10"/>
            </p:custDataLst>
          </p:nvPr>
        </p:nvSpPr>
        <p:spPr>
          <a:xfrm rot="13114061">
            <a:off x="580655" y="4597257"/>
            <a:ext cx="85646" cy="643077"/>
          </a:xfrm>
          <a:custGeom>
            <a:avLst/>
            <a:gdLst>
              <a:gd name="connsiteX0" fmla="*/ 114195 w 114195"/>
              <a:gd name="connsiteY0" fmla="*/ 857436 h 857436"/>
              <a:gd name="connsiteX1" fmla="*/ 1169 w 114195"/>
              <a:gd name="connsiteY1" fmla="*/ 838360 h 857436"/>
              <a:gd name="connsiteX2" fmla="*/ 0 w 114195"/>
              <a:gd name="connsiteY2" fmla="*/ 836071 h 857436"/>
              <a:gd name="connsiteX3" fmla="*/ 0 w 114195"/>
              <a:gd name="connsiteY3" fmla="*/ 91055 h 857436"/>
              <a:gd name="connsiteX4" fmla="*/ 114195 w 114195"/>
              <a:gd name="connsiteY4" fmla="*/ 0 h 85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5" h="857436">
                <a:moveTo>
                  <a:pt x="114195" y="857436"/>
                </a:moveTo>
                <a:lnTo>
                  <a:pt x="1169" y="838360"/>
                </a:lnTo>
                <a:lnTo>
                  <a:pt x="0" y="836071"/>
                </a:lnTo>
                <a:lnTo>
                  <a:pt x="0" y="91055"/>
                </a:lnTo>
                <a:lnTo>
                  <a:pt x="11419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nvGrpSpPr>
          <p:cNvPr id="60" name="组合 59"/>
          <p:cNvGrpSpPr/>
          <p:nvPr>
            <p:custDataLst>
              <p:tags r:id="rId11"/>
            </p:custDataLst>
          </p:nvPr>
        </p:nvGrpSpPr>
        <p:grpSpPr>
          <a:xfrm>
            <a:off x="1284600" y="3476963"/>
            <a:ext cx="1124961" cy="1870670"/>
            <a:chOff x="1712800" y="4635950"/>
            <a:chExt cx="1499948" cy="2494226"/>
          </a:xfrm>
        </p:grpSpPr>
        <p:sp>
          <p:nvSpPr>
            <p:cNvPr id="45" name="任意多边形: 形状 44"/>
            <p:cNvSpPr/>
            <p:nvPr>
              <p:custDataLst>
                <p:tags r:id="rId12"/>
              </p:custDataLst>
            </p:nvPr>
          </p:nvSpPr>
          <p:spPr>
            <a:xfrm rot="2161930">
              <a:off x="1712800" y="4635950"/>
              <a:ext cx="114195" cy="2494226"/>
            </a:xfrm>
            <a:custGeom>
              <a:avLst/>
              <a:gdLst>
                <a:gd name="connsiteX0" fmla="*/ 0 w 114195"/>
                <a:gd name="connsiteY0" fmla="*/ 0 h 2494226"/>
                <a:gd name="connsiteX1" fmla="*/ 114195 w 114195"/>
                <a:gd name="connsiteY1" fmla="*/ 37410 h 2494226"/>
                <a:gd name="connsiteX2" fmla="*/ 114195 w 114195"/>
                <a:gd name="connsiteY2" fmla="*/ 2411160 h 2494226"/>
                <a:gd name="connsiteX3" fmla="*/ 0 w 114195"/>
                <a:gd name="connsiteY3" fmla="*/ 2494226 h 2494226"/>
              </a:gdLst>
              <a:ahLst/>
              <a:cxnLst>
                <a:cxn ang="0">
                  <a:pos x="connsiteX0" y="connsiteY0"/>
                </a:cxn>
                <a:cxn ang="0">
                  <a:pos x="connsiteX1" y="connsiteY1"/>
                </a:cxn>
                <a:cxn ang="0">
                  <a:pos x="connsiteX2" y="connsiteY2"/>
                </a:cxn>
                <a:cxn ang="0">
                  <a:pos x="connsiteX3" y="connsiteY3"/>
                </a:cxn>
              </a:cxnLst>
              <a:rect l="l" t="t" r="r" b="b"/>
              <a:pathLst>
                <a:path w="114195" h="2494226">
                  <a:moveTo>
                    <a:pt x="0" y="0"/>
                  </a:moveTo>
                  <a:lnTo>
                    <a:pt x="114195" y="37410"/>
                  </a:lnTo>
                  <a:lnTo>
                    <a:pt x="114195" y="2411160"/>
                  </a:lnTo>
                  <a:lnTo>
                    <a:pt x="0" y="24942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49" name="任意多边形: 形状 48"/>
            <p:cNvSpPr/>
            <p:nvPr>
              <p:custDataLst>
                <p:tags r:id="rId13"/>
              </p:custDataLst>
            </p:nvPr>
          </p:nvSpPr>
          <p:spPr>
            <a:xfrm rot="19438070" flipH="1">
              <a:off x="3098553" y="4672715"/>
              <a:ext cx="114195" cy="2453574"/>
            </a:xfrm>
            <a:custGeom>
              <a:avLst/>
              <a:gdLst>
                <a:gd name="connsiteX0" fmla="*/ 0 w 114195"/>
                <a:gd name="connsiteY0" fmla="*/ 0 h 2453574"/>
                <a:gd name="connsiteX1" fmla="*/ 0 w 114195"/>
                <a:gd name="connsiteY1" fmla="*/ 2453574 h 2453574"/>
                <a:gd name="connsiteX2" fmla="*/ 114195 w 114195"/>
                <a:gd name="connsiteY2" fmla="*/ 2370508 h 2453574"/>
                <a:gd name="connsiteX3" fmla="*/ 114195 w 114195"/>
                <a:gd name="connsiteY3" fmla="*/ 37410 h 2453574"/>
              </a:gdLst>
              <a:ahLst/>
              <a:cxnLst>
                <a:cxn ang="0">
                  <a:pos x="connsiteX0" y="connsiteY0"/>
                </a:cxn>
                <a:cxn ang="0">
                  <a:pos x="connsiteX1" y="connsiteY1"/>
                </a:cxn>
                <a:cxn ang="0">
                  <a:pos x="connsiteX2" y="connsiteY2"/>
                </a:cxn>
                <a:cxn ang="0">
                  <a:pos x="connsiteX3" y="connsiteY3"/>
                </a:cxn>
              </a:cxnLst>
              <a:rect l="l" t="t" r="r" b="b"/>
              <a:pathLst>
                <a:path w="114195" h="2453574">
                  <a:moveTo>
                    <a:pt x="0" y="0"/>
                  </a:moveTo>
                  <a:lnTo>
                    <a:pt x="0" y="2453574"/>
                  </a:lnTo>
                  <a:lnTo>
                    <a:pt x="114195" y="2370508"/>
                  </a:lnTo>
                  <a:lnTo>
                    <a:pt x="114195" y="374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grpSp>
        <p:nvGrpSpPr>
          <p:cNvPr id="61" name="组合 60"/>
          <p:cNvGrpSpPr/>
          <p:nvPr>
            <p:custDataLst>
              <p:tags r:id="rId14"/>
            </p:custDataLst>
          </p:nvPr>
        </p:nvGrpSpPr>
        <p:grpSpPr>
          <a:xfrm>
            <a:off x="1932541" y="3483638"/>
            <a:ext cx="1124961" cy="1870670"/>
            <a:chOff x="1712800" y="4635950"/>
            <a:chExt cx="1499948" cy="2494226"/>
          </a:xfrm>
        </p:grpSpPr>
        <p:sp>
          <p:nvSpPr>
            <p:cNvPr id="62" name="任意多边形: 形状 61"/>
            <p:cNvSpPr/>
            <p:nvPr>
              <p:custDataLst>
                <p:tags r:id="rId15"/>
              </p:custDataLst>
            </p:nvPr>
          </p:nvSpPr>
          <p:spPr>
            <a:xfrm rot="2161930">
              <a:off x="1712800" y="4635950"/>
              <a:ext cx="114195" cy="2494226"/>
            </a:xfrm>
            <a:custGeom>
              <a:avLst/>
              <a:gdLst>
                <a:gd name="connsiteX0" fmla="*/ 0 w 114195"/>
                <a:gd name="connsiteY0" fmla="*/ 0 h 2494226"/>
                <a:gd name="connsiteX1" fmla="*/ 114195 w 114195"/>
                <a:gd name="connsiteY1" fmla="*/ 37410 h 2494226"/>
                <a:gd name="connsiteX2" fmla="*/ 114195 w 114195"/>
                <a:gd name="connsiteY2" fmla="*/ 2411160 h 2494226"/>
                <a:gd name="connsiteX3" fmla="*/ 0 w 114195"/>
                <a:gd name="connsiteY3" fmla="*/ 2494226 h 2494226"/>
              </a:gdLst>
              <a:ahLst/>
              <a:cxnLst>
                <a:cxn ang="0">
                  <a:pos x="connsiteX0" y="connsiteY0"/>
                </a:cxn>
                <a:cxn ang="0">
                  <a:pos x="connsiteX1" y="connsiteY1"/>
                </a:cxn>
                <a:cxn ang="0">
                  <a:pos x="connsiteX2" y="connsiteY2"/>
                </a:cxn>
                <a:cxn ang="0">
                  <a:pos x="connsiteX3" y="connsiteY3"/>
                </a:cxn>
              </a:cxnLst>
              <a:rect l="l" t="t" r="r" b="b"/>
              <a:pathLst>
                <a:path w="114195" h="2494226">
                  <a:moveTo>
                    <a:pt x="0" y="0"/>
                  </a:moveTo>
                  <a:lnTo>
                    <a:pt x="114195" y="37410"/>
                  </a:lnTo>
                  <a:lnTo>
                    <a:pt x="114195" y="2411160"/>
                  </a:lnTo>
                  <a:lnTo>
                    <a:pt x="0" y="24942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63" name="任意多边形: 形状 62"/>
            <p:cNvSpPr/>
            <p:nvPr>
              <p:custDataLst>
                <p:tags r:id="rId16"/>
              </p:custDataLst>
            </p:nvPr>
          </p:nvSpPr>
          <p:spPr>
            <a:xfrm rot="19438070" flipH="1">
              <a:off x="3098553" y="4672715"/>
              <a:ext cx="114195" cy="2453574"/>
            </a:xfrm>
            <a:custGeom>
              <a:avLst/>
              <a:gdLst>
                <a:gd name="connsiteX0" fmla="*/ 0 w 114195"/>
                <a:gd name="connsiteY0" fmla="*/ 0 h 2453574"/>
                <a:gd name="connsiteX1" fmla="*/ 0 w 114195"/>
                <a:gd name="connsiteY1" fmla="*/ 2453574 h 2453574"/>
                <a:gd name="connsiteX2" fmla="*/ 114195 w 114195"/>
                <a:gd name="connsiteY2" fmla="*/ 2370508 h 2453574"/>
                <a:gd name="connsiteX3" fmla="*/ 114195 w 114195"/>
                <a:gd name="connsiteY3" fmla="*/ 37410 h 2453574"/>
              </a:gdLst>
              <a:ahLst/>
              <a:cxnLst>
                <a:cxn ang="0">
                  <a:pos x="connsiteX0" y="connsiteY0"/>
                </a:cxn>
                <a:cxn ang="0">
                  <a:pos x="connsiteX1" y="connsiteY1"/>
                </a:cxn>
                <a:cxn ang="0">
                  <a:pos x="connsiteX2" y="connsiteY2"/>
                </a:cxn>
                <a:cxn ang="0">
                  <a:pos x="connsiteX3" y="connsiteY3"/>
                </a:cxn>
              </a:cxnLst>
              <a:rect l="l" t="t" r="r" b="b"/>
              <a:pathLst>
                <a:path w="114195" h="2453574">
                  <a:moveTo>
                    <a:pt x="0" y="0"/>
                  </a:moveTo>
                  <a:lnTo>
                    <a:pt x="0" y="2453574"/>
                  </a:lnTo>
                  <a:lnTo>
                    <a:pt x="114195" y="2370508"/>
                  </a:lnTo>
                  <a:lnTo>
                    <a:pt x="114195" y="374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sp>
        <p:nvSpPr>
          <p:cNvPr id="20" name="标题 1"/>
          <p:cNvSpPr>
            <a:spLocks noGrp="1"/>
          </p:cNvSpPr>
          <p:nvPr>
            <p:ph type="title" hasCustomPrompt="1"/>
            <p:custDataLst>
              <p:tags r:id="rId17"/>
            </p:custDataLst>
          </p:nvPr>
        </p:nvSpPr>
        <p:spPr>
          <a:xfrm>
            <a:off x="2942603" y="1943105"/>
            <a:ext cx="4215795" cy="811664"/>
          </a:xfrm>
        </p:spPr>
        <p:txBody>
          <a:bodyPr anchor="b">
            <a:normAutofit/>
          </a:bodyPr>
          <a:lstStyle>
            <a:lvl1pPr algn="l">
              <a:defRPr sz="3600" b="1" baseline="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21" name="文本占位符 2"/>
          <p:cNvSpPr>
            <a:spLocks noGrp="1"/>
          </p:cNvSpPr>
          <p:nvPr>
            <p:ph type="body" idx="1"/>
            <p:custDataLst>
              <p:tags r:id="rId18"/>
            </p:custDataLst>
          </p:nvPr>
        </p:nvSpPr>
        <p:spPr>
          <a:xfrm>
            <a:off x="2942603" y="2836413"/>
            <a:ext cx="4215795" cy="534639"/>
          </a:xfrm>
        </p:spPr>
        <p:txBody>
          <a:bodyPr anchor="t">
            <a:normAutofit/>
          </a:bodyPr>
          <a:lstStyle>
            <a:lvl1pPr marL="0" indent="0" algn="l">
              <a:lnSpc>
                <a:spcPct val="100000"/>
              </a:lnSpc>
              <a:buNone/>
              <a:defRPr sz="2100" baseline="0">
                <a:solidFill>
                  <a:schemeClr val="tx1">
                    <a:lumMod val="85000"/>
                    <a:lumOff val="15000"/>
                  </a:schemeClr>
                </a:solidFill>
                <a:latin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单击此处编辑母版文本样式</a:t>
            </a:r>
            <a:endParaRPr lang="en-US" dirty="0"/>
          </a:p>
        </p:txBody>
      </p:sp>
      <p:sp>
        <p:nvSpPr>
          <p:cNvPr id="3" name="日期占位符 2"/>
          <p:cNvSpPr>
            <a:spLocks noGrp="1"/>
          </p:cNvSpPr>
          <p:nvPr>
            <p:ph type="dt" sz="half" idx="10"/>
            <p:custDataLst>
              <p:tags r:id="rId19"/>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20"/>
            </p:custDataLst>
          </p:nvPr>
        </p:nvSpPr>
        <p:spPr/>
        <p:txBody>
          <a:bodyPr/>
          <a:lstStyle/>
          <a:p>
            <a:endParaRPr lang="zh-CN" altLang="en-US" dirty="0"/>
          </a:p>
        </p:txBody>
      </p:sp>
      <p:sp>
        <p:nvSpPr>
          <p:cNvPr id="7" name="灯片编号占位符 6"/>
          <p:cNvSpPr>
            <a:spLocks noGrp="1"/>
          </p:cNvSpPr>
          <p:nvPr>
            <p:ph type="sldNum" sz="quarter" idx="12"/>
            <p:custDataLst>
              <p:tags r:id="rId21"/>
            </p:custDataLst>
          </p:nvPr>
        </p:nvSpPr>
        <p:spPr/>
        <p:txBody>
          <a:bodyPr/>
          <a:lstStyle/>
          <a:p>
            <a:fld id="{49AE70B2-8BF9-45C0-BB95-33D1B9D3A854}" type="slidenum">
              <a:rPr lang="zh-CN" altLang="en-US" smtClean="0"/>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直角三角形 7"/>
          <p:cNvSpPr/>
          <p:nvPr>
            <p:custDataLst>
              <p:tags r:id="rId2"/>
            </p:custDataLst>
          </p:nvPr>
        </p:nvSpPr>
        <p:spPr>
          <a:xfrm flipV="1">
            <a:off x="-4107" y="0"/>
            <a:ext cx="1621964" cy="1228725"/>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直角三角形 8"/>
          <p:cNvSpPr/>
          <p:nvPr>
            <p:custDataLst>
              <p:tags r:id="rId3"/>
            </p:custDataLst>
          </p:nvPr>
        </p:nvSpPr>
        <p:spPr>
          <a:xfrm flipV="1">
            <a:off x="-4106" y="0"/>
            <a:ext cx="1418569" cy="1074642"/>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0" name="组合 9"/>
          <p:cNvGrpSpPr/>
          <p:nvPr>
            <p:custDataLst>
              <p:tags r:id="rId4"/>
            </p:custDataLst>
          </p:nvPr>
        </p:nvGrpSpPr>
        <p:grpSpPr>
          <a:xfrm flipH="1">
            <a:off x="8241835" y="4257675"/>
            <a:ext cx="1019262" cy="612950"/>
            <a:chOff x="-179642" y="1211796"/>
            <a:chExt cx="1593073" cy="958022"/>
          </a:xfrm>
        </p:grpSpPr>
        <p:sp>
          <p:nvSpPr>
            <p:cNvPr id="11" name="任意多边形: 形状 10"/>
            <p:cNvSpPr/>
            <p:nvPr>
              <p:custDataLst>
                <p:tags r:id="rId5"/>
              </p:custDataLst>
            </p:nvPr>
          </p:nvSpPr>
          <p:spPr>
            <a:xfrm rot="7561930">
              <a:off x="580426" y="451728"/>
              <a:ext cx="72937" cy="1593073"/>
            </a:xfrm>
            <a:custGeom>
              <a:avLst/>
              <a:gdLst>
                <a:gd name="connsiteX0" fmla="*/ 0 w 114195"/>
                <a:gd name="connsiteY0" fmla="*/ 0 h 2494226"/>
                <a:gd name="connsiteX1" fmla="*/ 114195 w 114195"/>
                <a:gd name="connsiteY1" fmla="*/ 37410 h 2494226"/>
                <a:gd name="connsiteX2" fmla="*/ 114195 w 114195"/>
                <a:gd name="connsiteY2" fmla="*/ 2411160 h 2494226"/>
                <a:gd name="connsiteX3" fmla="*/ 0 w 114195"/>
                <a:gd name="connsiteY3" fmla="*/ 2494226 h 2494226"/>
              </a:gdLst>
              <a:ahLst/>
              <a:cxnLst>
                <a:cxn ang="0">
                  <a:pos x="connsiteX0" y="connsiteY0"/>
                </a:cxn>
                <a:cxn ang="0">
                  <a:pos x="connsiteX1" y="connsiteY1"/>
                </a:cxn>
                <a:cxn ang="0">
                  <a:pos x="connsiteX2" y="connsiteY2"/>
                </a:cxn>
                <a:cxn ang="0">
                  <a:pos x="connsiteX3" y="connsiteY3"/>
                </a:cxn>
              </a:cxnLst>
              <a:rect l="l" t="t" r="r" b="b"/>
              <a:pathLst>
                <a:path w="114195" h="2494226">
                  <a:moveTo>
                    <a:pt x="0" y="0"/>
                  </a:moveTo>
                  <a:lnTo>
                    <a:pt x="114195" y="37410"/>
                  </a:lnTo>
                  <a:lnTo>
                    <a:pt x="114195" y="2411160"/>
                  </a:lnTo>
                  <a:lnTo>
                    <a:pt x="0" y="24942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2" name="任意多边形: 形状 11"/>
            <p:cNvSpPr/>
            <p:nvPr>
              <p:custDataLst>
                <p:tags r:id="rId6"/>
              </p:custDataLst>
            </p:nvPr>
          </p:nvSpPr>
          <p:spPr>
            <a:xfrm rot="3238070" flipH="1">
              <a:off x="569926" y="1349796"/>
              <a:ext cx="72937" cy="1567108"/>
            </a:xfrm>
            <a:custGeom>
              <a:avLst/>
              <a:gdLst>
                <a:gd name="connsiteX0" fmla="*/ 0 w 114195"/>
                <a:gd name="connsiteY0" fmla="*/ 0 h 2453574"/>
                <a:gd name="connsiteX1" fmla="*/ 0 w 114195"/>
                <a:gd name="connsiteY1" fmla="*/ 2453574 h 2453574"/>
                <a:gd name="connsiteX2" fmla="*/ 114195 w 114195"/>
                <a:gd name="connsiteY2" fmla="*/ 2370508 h 2453574"/>
                <a:gd name="connsiteX3" fmla="*/ 114195 w 114195"/>
                <a:gd name="connsiteY3" fmla="*/ 37410 h 2453574"/>
              </a:gdLst>
              <a:ahLst/>
              <a:cxnLst>
                <a:cxn ang="0">
                  <a:pos x="connsiteX0" y="connsiteY0"/>
                </a:cxn>
                <a:cxn ang="0">
                  <a:pos x="connsiteX1" y="connsiteY1"/>
                </a:cxn>
                <a:cxn ang="0">
                  <a:pos x="connsiteX2" y="connsiteY2"/>
                </a:cxn>
                <a:cxn ang="0">
                  <a:pos x="connsiteX3" y="connsiteY3"/>
                </a:cxn>
              </a:cxnLst>
              <a:rect l="l" t="t" r="r" b="b"/>
              <a:pathLst>
                <a:path w="114195" h="2453574">
                  <a:moveTo>
                    <a:pt x="0" y="0"/>
                  </a:moveTo>
                  <a:lnTo>
                    <a:pt x="0" y="2453574"/>
                  </a:lnTo>
                  <a:lnTo>
                    <a:pt x="114195" y="2370508"/>
                  </a:lnTo>
                  <a:lnTo>
                    <a:pt x="114195" y="374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3" name="任意多边形: 形状 12"/>
            <p:cNvSpPr/>
            <p:nvPr>
              <p:custDataLst>
                <p:tags r:id="rId7"/>
              </p:custDataLst>
            </p:nvPr>
          </p:nvSpPr>
          <p:spPr>
            <a:xfrm rot="7561930">
              <a:off x="410329" y="782586"/>
              <a:ext cx="72937" cy="1171590"/>
            </a:xfrm>
            <a:custGeom>
              <a:avLst/>
              <a:gdLst>
                <a:gd name="connsiteX0" fmla="*/ 0 w 139051"/>
                <a:gd name="connsiteY0" fmla="*/ 2233595 h 2233595"/>
                <a:gd name="connsiteX1" fmla="*/ 0 w 139051"/>
                <a:gd name="connsiteY1" fmla="*/ 0 h 2233595"/>
                <a:gd name="connsiteX2" fmla="*/ 139051 w 139051"/>
                <a:gd name="connsiteY2" fmla="*/ 45553 h 2233595"/>
                <a:gd name="connsiteX3" fmla="*/ 139051 w 139051"/>
                <a:gd name="connsiteY3" fmla="*/ 2132449 h 2233595"/>
              </a:gdLst>
              <a:ahLst/>
              <a:cxnLst>
                <a:cxn ang="0">
                  <a:pos x="connsiteX0" y="connsiteY0"/>
                </a:cxn>
                <a:cxn ang="0">
                  <a:pos x="connsiteX1" y="connsiteY1"/>
                </a:cxn>
                <a:cxn ang="0">
                  <a:pos x="connsiteX2" y="connsiteY2"/>
                </a:cxn>
                <a:cxn ang="0">
                  <a:pos x="connsiteX3" y="connsiteY3"/>
                </a:cxn>
              </a:cxnLst>
              <a:rect l="l" t="t" r="r" b="b"/>
              <a:pathLst>
                <a:path w="139051" h="2233595">
                  <a:moveTo>
                    <a:pt x="0" y="2233595"/>
                  </a:moveTo>
                  <a:lnTo>
                    <a:pt x="0" y="0"/>
                  </a:lnTo>
                  <a:lnTo>
                    <a:pt x="139051" y="45553"/>
                  </a:lnTo>
                  <a:lnTo>
                    <a:pt x="139051" y="213244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4" name="任意多边形: 形状 13"/>
            <p:cNvSpPr/>
            <p:nvPr>
              <p:custDataLst>
                <p:tags r:id="rId8"/>
              </p:custDataLst>
            </p:nvPr>
          </p:nvSpPr>
          <p:spPr>
            <a:xfrm rot="3238070" flipH="1">
              <a:off x="399830" y="1432722"/>
              <a:ext cx="72937" cy="1145625"/>
            </a:xfrm>
            <a:custGeom>
              <a:avLst/>
              <a:gdLst>
                <a:gd name="connsiteX0" fmla="*/ 139051 w 139051"/>
                <a:gd name="connsiteY0" fmla="*/ 45553 h 2184092"/>
                <a:gd name="connsiteX1" fmla="*/ 0 w 139051"/>
                <a:gd name="connsiteY1" fmla="*/ 0 h 2184092"/>
                <a:gd name="connsiteX2" fmla="*/ 0 w 139051"/>
                <a:gd name="connsiteY2" fmla="*/ 2184092 h 2184092"/>
                <a:gd name="connsiteX3" fmla="*/ 139051 w 139051"/>
                <a:gd name="connsiteY3" fmla="*/ 2082946 h 2184092"/>
              </a:gdLst>
              <a:ahLst/>
              <a:cxnLst>
                <a:cxn ang="0">
                  <a:pos x="connsiteX0" y="connsiteY0"/>
                </a:cxn>
                <a:cxn ang="0">
                  <a:pos x="connsiteX1" y="connsiteY1"/>
                </a:cxn>
                <a:cxn ang="0">
                  <a:pos x="connsiteX2" y="connsiteY2"/>
                </a:cxn>
                <a:cxn ang="0">
                  <a:pos x="connsiteX3" y="connsiteY3"/>
                </a:cxn>
              </a:cxnLst>
              <a:rect l="l" t="t" r="r" b="b"/>
              <a:pathLst>
                <a:path w="139051" h="2184092">
                  <a:moveTo>
                    <a:pt x="139051" y="45553"/>
                  </a:moveTo>
                  <a:lnTo>
                    <a:pt x="0" y="0"/>
                  </a:lnTo>
                  <a:lnTo>
                    <a:pt x="0" y="2184092"/>
                  </a:lnTo>
                  <a:lnTo>
                    <a:pt x="139051" y="20829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sp>
        <p:nvSpPr>
          <p:cNvPr id="2" name="标题 1"/>
          <p:cNvSpPr>
            <a:spLocks noGrp="1"/>
          </p:cNvSpPr>
          <p:nvPr>
            <p:ph type="title"/>
            <p:custDataLst>
              <p:tags r:id="rId9"/>
            </p:custDataLst>
          </p:nvPr>
        </p:nvSpPr>
        <p:spPr>
          <a:xfrm>
            <a:off x="502412" y="332426"/>
            <a:ext cx="8139178" cy="331473"/>
          </a:xfrm>
        </p:spPr>
        <p:txBody>
          <a:bodyPr vert="horz" lIns="101600" tIns="38100" rIns="76200" bIns="38100" rtlCol="0" anchor="t" anchorCtr="0">
            <a:noAutofit/>
          </a:bodyPr>
          <a:lstStyle>
            <a:lvl1pPr marL="0" marR="0" lvl="0" algn="l" defTabSz="914400" rtl="0" eaLnBrk="1" fontAlgn="auto" latinLnBrk="0" hangingPunct="1">
              <a:lnSpc>
                <a:spcPct val="12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10"/>
            </p:custDataLst>
          </p:nvPr>
        </p:nvSpPr>
        <p:spPr>
          <a:xfrm>
            <a:off x="502448" y="714381"/>
            <a:ext cx="3962432" cy="4041680"/>
          </a:xfrm>
        </p:spPr>
        <p:txBody>
          <a:bodyPr vert="horz" lIns="101600" tIns="0" rIns="82550" bIns="0" rtlCol="0">
            <a:noAutofit/>
          </a:bodyPr>
          <a:lstStyle>
            <a:lvl1pPr marL="171450" marR="0" lvl="0" indent="-17145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1"/>
            </p:custDataLst>
          </p:nvPr>
        </p:nvSpPr>
        <p:spPr>
          <a:xfrm>
            <a:off x="4679158" y="714381"/>
            <a:ext cx="3962432" cy="4041680"/>
          </a:xfrm>
        </p:spPr>
        <p:txBody>
          <a:bodyPr>
            <a:noAutofit/>
          </a:bodyPr>
          <a:lstStyle>
            <a:lvl1pPr>
              <a:lnSpc>
                <a:spcPct val="120000"/>
              </a:lnSpc>
              <a:defRPr sz="1200" baseline="0">
                <a:solidFill>
                  <a:schemeClr val="tx1">
                    <a:lumMod val="85000"/>
                    <a:lumOff val="15000"/>
                  </a:schemeClr>
                </a:solidFill>
                <a:latin typeface="Arial" panose="020B0604020202020204" pitchFamily="34" charset="0"/>
                <a:ea typeface="微软雅黑" panose="020B0503020204020204" pitchFamily="34" charset="-122"/>
              </a:defRPr>
            </a:lvl1pPr>
            <a:lvl2pPr>
              <a:lnSpc>
                <a:spcPct val="120000"/>
              </a:lnSpc>
              <a:defRPr sz="1200" baseline="0">
                <a:solidFill>
                  <a:schemeClr val="tx1">
                    <a:lumMod val="85000"/>
                    <a:lumOff val="15000"/>
                  </a:schemeClr>
                </a:solidFill>
                <a:latin typeface="Arial" panose="020B0604020202020204" pitchFamily="34" charset="0"/>
                <a:ea typeface="微软雅黑" panose="020B0503020204020204" pitchFamily="34" charset="-122"/>
              </a:defRPr>
            </a:lvl2pPr>
            <a:lvl3pPr>
              <a:lnSpc>
                <a:spcPct val="120000"/>
              </a:lnSpc>
              <a:defRPr sz="1200" baseline="0">
                <a:solidFill>
                  <a:schemeClr val="tx1">
                    <a:lumMod val="85000"/>
                    <a:lumOff val="15000"/>
                  </a:schemeClr>
                </a:solidFill>
                <a:latin typeface="Arial" panose="020B0604020202020204" pitchFamily="34" charset="0"/>
                <a:ea typeface="微软雅黑" panose="020B0503020204020204" pitchFamily="34" charset="-122"/>
              </a:defRPr>
            </a:lvl3pPr>
            <a:lvl4pPr>
              <a:lnSpc>
                <a:spcPct val="120000"/>
              </a:lnSpc>
              <a:defRPr sz="1200" baseline="0">
                <a:solidFill>
                  <a:schemeClr val="tx1">
                    <a:lumMod val="85000"/>
                    <a:lumOff val="15000"/>
                  </a:schemeClr>
                </a:solidFill>
                <a:latin typeface="Arial" panose="020B0604020202020204" pitchFamily="34" charset="0"/>
                <a:ea typeface="微软雅黑" panose="020B0503020204020204" pitchFamily="34" charset="-122"/>
              </a:defRPr>
            </a:lvl4pPr>
            <a:lvl5pPr>
              <a:lnSpc>
                <a:spcPct val="120000"/>
              </a:lnSpc>
              <a:defRPr sz="1200"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2"/>
            </p:custDataLst>
          </p:nvPr>
        </p:nvSpPr>
        <p:spPr/>
        <p:txBody>
          <a:bodyPr/>
          <a:lstStyle>
            <a:lvl1pPr>
              <a:lnSpc>
                <a:spcPct val="120000"/>
              </a:lnSpc>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3"/>
            </p:custDataLst>
          </p:nvPr>
        </p:nvSpPr>
        <p:spPr/>
        <p:txBody>
          <a:bodyPr/>
          <a:lstStyle>
            <a:lvl1pPr>
              <a:lnSpc>
                <a:spcPct val="120000"/>
              </a:lnSpc>
              <a:defRPr/>
            </a:lvl1pPr>
          </a:lstStyle>
          <a:p>
            <a:endParaRPr lang="zh-CN" altLang="en-US"/>
          </a:p>
        </p:txBody>
      </p:sp>
      <p:sp>
        <p:nvSpPr>
          <p:cNvPr id="7" name="灯片编号占位符 6"/>
          <p:cNvSpPr>
            <a:spLocks noGrp="1"/>
          </p:cNvSpPr>
          <p:nvPr>
            <p:ph type="sldNum" sz="quarter" idx="12"/>
            <p:custDataLst>
              <p:tags r:id="rId14"/>
            </p:custDataLst>
          </p:nvPr>
        </p:nvSpPr>
        <p:spPr/>
        <p:txBody>
          <a:bodyPr/>
          <a:lstStyle>
            <a:lvl1pPr>
              <a:lnSpc>
                <a:spcPct val="120000"/>
              </a:lnSpc>
              <a:defRPr/>
            </a:lvl1p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7" name="直角三角形 16"/>
          <p:cNvSpPr/>
          <p:nvPr>
            <p:custDataLst>
              <p:tags r:id="rId2"/>
            </p:custDataLst>
          </p:nvPr>
        </p:nvSpPr>
        <p:spPr>
          <a:xfrm flipV="1">
            <a:off x="-4107" y="0"/>
            <a:ext cx="1621964" cy="1228725"/>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直角三角形 17"/>
          <p:cNvSpPr/>
          <p:nvPr>
            <p:custDataLst>
              <p:tags r:id="rId3"/>
            </p:custDataLst>
          </p:nvPr>
        </p:nvSpPr>
        <p:spPr>
          <a:xfrm flipV="1">
            <a:off x="-4106" y="0"/>
            <a:ext cx="1418569" cy="1074642"/>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9" name="组合 18"/>
          <p:cNvGrpSpPr/>
          <p:nvPr>
            <p:custDataLst>
              <p:tags r:id="rId4"/>
            </p:custDataLst>
          </p:nvPr>
        </p:nvGrpSpPr>
        <p:grpSpPr>
          <a:xfrm flipH="1">
            <a:off x="8241835" y="4257675"/>
            <a:ext cx="1019262" cy="612950"/>
            <a:chOff x="-179642" y="1211796"/>
            <a:chExt cx="1593073" cy="958022"/>
          </a:xfrm>
        </p:grpSpPr>
        <p:sp>
          <p:nvSpPr>
            <p:cNvPr id="20" name="任意多边形: 形状 19"/>
            <p:cNvSpPr/>
            <p:nvPr>
              <p:custDataLst>
                <p:tags r:id="rId5"/>
              </p:custDataLst>
            </p:nvPr>
          </p:nvSpPr>
          <p:spPr>
            <a:xfrm rot="7561930">
              <a:off x="580426" y="451728"/>
              <a:ext cx="72937" cy="1593073"/>
            </a:xfrm>
            <a:custGeom>
              <a:avLst/>
              <a:gdLst>
                <a:gd name="connsiteX0" fmla="*/ 0 w 114195"/>
                <a:gd name="connsiteY0" fmla="*/ 0 h 2494226"/>
                <a:gd name="connsiteX1" fmla="*/ 114195 w 114195"/>
                <a:gd name="connsiteY1" fmla="*/ 37410 h 2494226"/>
                <a:gd name="connsiteX2" fmla="*/ 114195 w 114195"/>
                <a:gd name="connsiteY2" fmla="*/ 2411160 h 2494226"/>
                <a:gd name="connsiteX3" fmla="*/ 0 w 114195"/>
                <a:gd name="connsiteY3" fmla="*/ 2494226 h 2494226"/>
              </a:gdLst>
              <a:ahLst/>
              <a:cxnLst>
                <a:cxn ang="0">
                  <a:pos x="connsiteX0" y="connsiteY0"/>
                </a:cxn>
                <a:cxn ang="0">
                  <a:pos x="connsiteX1" y="connsiteY1"/>
                </a:cxn>
                <a:cxn ang="0">
                  <a:pos x="connsiteX2" y="connsiteY2"/>
                </a:cxn>
                <a:cxn ang="0">
                  <a:pos x="connsiteX3" y="connsiteY3"/>
                </a:cxn>
              </a:cxnLst>
              <a:rect l="l" t="t" r="r" b="b"/>
              <a:pathLst>
                <a:path w="114195" h="2494226">
                  <a:moveTo>
                    <a:pt x="0" y="0"/>
                  </a:moveTo>
                  <a:lnTo>
                    <a:pt x="114195" y="37410"/>
                  </a:lnTo>
                  <a:lnTo>
                    <a:pt x="114195" y="2411160"/>
                  </a:lnTo>
                  <a:lnTo>
                    <a:pt x="0" y="24942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21" name="任意多边形: 形状 20"/>
            <p:cNvSpPr/>
            <p:nvPr>
              <p:custDataLst>
                <p:tags r:id="rId6"/>
              </p:custDataLst>
            </p:nvPr>
          </p:nvSpPr>
          <p:spPr>
            <a:xfrm rot="3238070" flipH="1">
              <a:off x="569926" y="1349796"/>
              <a:ext cx="72937" cy="1567108"/>
            </a:xfrm>
            <a:custGeom>
              <a:avLst/>
              <a:gdLst>
                <a:gd name="connsiteX0" fmla="*/ 0 w 114195"/>
                <a:gd name="connsiteY0" fmla="*/ 0 h 2453574"/>
                <a:gd name="connsiteX1" fmla="*/ 0 w 114195"/>
                <a:gd name="connsiteY1" fmla="*/ 2453574 h 2453574"/>
                <a:gd name="connsiteX2" fmla="*/ 114195 w 114195"/>
                <a:gd name="connsiteY2" fmla="*/ 2370508 h 2453574"/>
                <a:gd name="connsiteX3" fmla="*/ 114195 w 114195"/>
                <a:gd name="connsiteY3" fmla="*/ 37410 h 2453574"/>
              </a:gdLst>
              <a:ahLst/>
              <a:cxnLst>
                <a:cxn ang="0">
                  <a:pos x="connsiteX0" y="connsiteY0"/>
                </a:cxn>
                <a:cxn ang="0">
                  <a:pos x="connsiteX1" y="connsiteY1"/>
                </a:cxn>
                <a:cxn ang="0">
                  <a:pos x="connsiteX2" y="connsiteY2"/>
                </a:cxn>
                <a:cxn ang="0">
                  <a:pos x="connsiteX3" y="connsiteY3"/>
                </a:cxn>
              </a:cxnLst>
              <a:rect l="l" t="t" r="r" b="b"/>
              <a:pathLst>
                <a:path w="114195" h="2453574">
                  <a:moveTo>
                    <a:pt x="0" y="0"/>
                  </a:moveTo>
                  <a:lnTo>
                    <a:pt x="0" y="2453574"/>
                  </a:lnTo>
                  <a:lnTo>
                    <a:pt x="114195" y="2370508"/>
                  </a:lnTo>
                  <a:lnTo>
                    <a:pt x="114195" y="374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22" name="任意多边形: 形状 21"/>
            <p:cNvSpPr/>
            <p:nvPr>
              <p:custDataLst>
                <p:tags r:id="rId7"/>
              </p:custDataLst>
            </p:nvPr>
          </p:nvSpPr>
          <p:spPr>
            <a:xfrm rot="7561930">
              <a:off x="410329" y="782586"/>
              <a:ext cx="72937" cy="1171590"/>
            </a:xfrm>
            <a:custGeom>
              <a:avLst/>
              <a:gdLst>
                <a:gd name="connsiteX0" fmla="*/ 0 w 139051"/>
                <a:gd name="connsiteY0" fmla="*/ 2233595 h 2233595"/>
                <a:gd name="connsiteX1" fmla="*/ 0 w 139051"/>
                <a:gd name="connsiteY1" fmla="*/ 0 h 2233595"/>
                <a:gd name="connsiteX2" fmla="*/ 139051 w 139051"/>
                <a:gd name="connsiteY2" fmla="*/ 45553 h 2233595"/>
                <a:gd name="connsiteX3" fmla="*/ 139051 w 139051"/>
                <a:gd name="connsiteY3" fmla="*/ 2132449 h 2233595"/>
              </a:gdLst>
              <a:ahLst/>
              <a:cxnLst>
                <a:cxn ang="0">
                  <a:pos x="connsiteX0" y="connsiteY0"/>
                </a:cxn>
                <a:cxn ang="0">
                  <a:pos x="connsiteX1" y="connsiteY1"/>
                </a:cxn>
                <a:cxn ang="0">
                  <a:pos x="connsiteX2" y="connsiteY2"/>
                </a:cxn>
                <a:cxn ang="0">
                  <a:pos x="connsiteX3" y="connsiteY3"/>
                </a:cxn>
              </a:cxnLst>
              <a:rect l="l" t="t" r="r" b="b"/>
              <a:pathLst>
                <a:path w="139051" h="2233595">
                  <a:moveTo>
                    <a:pt x="0" y="2233595"/>
                  </a:moveTo>
                  <a:lnTo>
                    <a:pt x="0" y="0"/>
                  </a:lnTo>
                  <a:lnTo>
                    <a:pt x="139051" y="45553"/>
                  </a:lnTo>
                  <a:lnTo>
                    <a:pt x="139051" y="213244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23" name="任意多边形: 形状 22"/>
            <p:cNvSpPr/>
            <p:nvPr>
              <p:custDataLst>
                <p:tags r:id="rId8"/>
              </p:custDataLst>
            </p:nvPr>
          </p:nvSpPr>
          <p:spPr>
            <a:xfrm rot="3238070" flipH="1">
              <a:off x="399830" y="1432722"/>
              <a:ext cx="72937" cy="1145625"/>
            </a:xfrm>
            <a:custGeom>
              <a:avLst/>
              <a:gdLst>
                <a:gd name="connsiteX0" fmla="*/ 139051 w 139051"/>
                <a:gd name="connsiteY0" fmla="*/ 45553 h 2184092"/>
                <a:gd name="connsiteX1" fmla="*/ 0 w 139051"/>
                <a:gd name="connsiteY1" fmla="*/ 0 h 2184092"/>
                <a:gd name="connsiteX2" fmla="*/ 0 w 139051"/>
                <a:gd name="connsiteY2" fmla="*/ 2184092 h 2184092"/>
                <a:gd name="connsiteX3" fmla="*/ 139051 w 139051"/>
                <a:gd name="connsiteY3" fmla="*/ 2082946 h 2184092"/>
              </a:gdLst>
              <a:ahLst/>
              <a:cxnLst>
                <a:cxn ang="0">
                  <a:pos x="connsiteX0" y="connsiteY0"/>
                </a:cxn>
                <a:cxn ang="0">
                  <a:pos x="connsiteX1" y="connsiteY1"/>
                </a:cxn>
                <a:cxn ang="0">
                  <a:pos x="connsiteX2" y="connsiteY2"/>
                </a:cxn>
                <a:cxn ang="0">
                  <a:pos x="connsiteX3" y="connsiteY3"/>
                </a:cxn>
              </a:cxnLst>
              <a:rect l="l" t="t" r="r" b="b"/>
              <a:pathLst>
                <a:path w="139051" h="2184092">
                  <a:moveTo>
                    <a:pt x="139051" y="45553"/>
                  </a:moveTo>
                  <a:lnTo>
                    <a:pt x="0" y="0"/>
                  </a:lnTo>
                  <a:lnTo>
                    <a:pt x="0" y="2184092"/>
                  </a:lnTo>
                  <a:lnTo>
                    <a:pt x="139051" y="20829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sp>
        <p:nvSpPr>
          <p:cNvPr id="2" name="标题 1"/>
          <p:cNvSpPr>
            <a:spLocks noGrp="1"/>
          </p:cNvSpPr>
          <p:nvPr>
            <p:ph type="title"/>
            <p:custDataLst>
              <p:tags r:id="rId9"/>
            </p:custDataLst>
          </p:nvPr>
        </p:nvSpPr>
        <p:spPr>
          <a:xfrm>
            <a:off x="502412" y="332426"/>
            <a:ext cx="8139178" cy="331473"/>
          </a:xfrm>
        </p:spPr>
        <p:txBody>
          <a:bodyPr vert="horz" lIns="101600" tIns="38100" rIns="76200" bIns="38100" rtlCol="0" anchor="t" anchorCtr="0">
            <a:noAutofit/>
          </a:bodyPr>
          <a:lstStyle>
            <a:lvl1pPr marL="0" marR="0" lvl="0" algn="l" defTabSz="914400" rtl="0" eaLnBrk="1" fontAlgn="auto" latinLnBrk="0" hangingPunct="1">
              <a:lnSpc>
                <a:spcPct val="12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10"/>
            </p:custDataLst>
          </p:nvPr>
        </p:nvSpPr>
        <p:spPr>
          <a:xfrm>
            <a:off x="502448" y="714381"/>
            <a:ext cx="3962432" cy="285752"/>
          </a:xfrm>
        </p:spPr>
        <p:txBody>
          <a:bodyPr lIns="101600" tIns="38100" rIns="76200" bIns="38100" anchor="t" anchorCtr="0">
            <a:noAutofit/>
          </a:bodyPr>
          <a:lstStyle>
            <a:lvl1pPr marL="0" indent="0" eaLnBrk="1" fontAlgn="auto" latinLnBrk="0" hangingPunct="1">
              <a:lnSpc>
                <a:spcPct val="120000"/>
              </a:lnSpc>
              <a:spcAft>
                <a:spcPts val="0"/>
              </a:spcAft>
              <a:buNone/>
              <a:defRPr sz="15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1"/>
            </p:custDataLst>
          </p:nvPr>
        </p:nvSpPr>
        <p:spPr>
          <a:xfrm>
            <a:off x="502444" y="1054894"/>
            <a:ext cx="3962400" cy="3701064"/>
          </a:xfrm>
        </p:spPr>
        <p:txBody>
          <a:bodyPr vert="horz" lIns="101600" tIns="0" rIns="82550" bIns="0" rtlCol="0">
            <a:noAutofit/>
          </a:bodyPr>
          <a:lstStyle>
            <a:lvl1pPr marL="171450" marR="0" lvl="0" indent="-17145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2"/>
            </p:custDataLst>
          </p:nvPr>
        </p:nvSpPr>
        <p:spPr>
          <a:xfrm>
            <a:off x="4676813" y="714381"/>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2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3"/>
            </p:custDataLst>
          </p:nvPr>
        </p:nvSpPr>
        <p:spPr>
          <a:xfrm>
            <a:off x="4676813" y="1054894"/>
            <a:ext cx="3962432" cy="3701064"/>
          </a:xfrm>
        </p:spPr>
        <p:txBody>
          <a:bodyPr vert="horz" lIns="101600" tIns="0" rIns="82550" bIns="0" rtlCol="0">
            <a:noAutofit/>
          </a:bodyPr>
          <a:lstStyle>
            <a:lvl1pPr marL="171450" marR="0" lvl="0" indent="-17145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4"/>
            </p:custDataLst>
          </p:nvPr>
        </p:nvSpPr>
        <p:spPr/>
        <p:txBody>
          <a:bodyPr/>
          <a:lstStyle>
            <a:lvl1pPr>
              <a:lnSpc>
                <a:spcPct val="120000"/>
              </a:lnSpc>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5"/>
            </p:custDataLst>
          </p:nvPr>
        </p:nvSpPr>
        <p:spPr/>
        <p:txBody>
          <a:bodyPr/>
          <a:lstStyle>
            <a:lvl1pPr>
              <a:lnSpc>
                <a:spcPct val="120000"/>
              </a:lnSpc>
              <a:defRPr/>
            </a:lvl1pPr>
          </a:lstStyle>
          <a:p>
            <a:endParaRPr lang="zh-CN" altLang="en-US"/>
          </a:p>
        </p:txBody>
      </p:sp>
      <p:sp>
        <p:nvSpPr>
          <p:cNvPr id="9" name="灯片编号占位符 8"/>
          <p:cNvSpPr>
            <a:spLocks noGrp="1"/>
          </p:cNvSpPr>
          <p:nvPr>
            <p:ph type="sldNum" sz="quarter" idx="12"/>
            <p:custDataLst>
              <p:tags r:id="rId16"/>
            </p:custDataLst>
          </p:nvPr>
        </p:nvSpPr>
        <p:spPr/>
        <p:txBody>
          <a:bodyPr/>
          <a:lstStyle>
            <a:lvl1pPr>
              <a:lnSpc>
                <a:spcPct val="120000"/>
              </a:lnSpc>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直角三角形 5"/>
          <p:cNvSpPr/>
          <p:nvPr>
            <p:custDataLst>
              <p:tags r:id="rId2"/>
            </p:custDataLst>
          </p:nvPr>
        </p:nvSpPr>
        <p:spPr>
          <a:xfrm flipV="1">
            <a:off x="-4107" y="0"/>
            <a:ext cx="1621964" cy="1228725"/>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直角三角形 6"/>
          <p:cNvSpPr/>
          <p:nvPr>
            <p:custDataLst>
              <p:tags r:id="rId3"/>
            </p:custDataLst>
          </p:nvPr>
        </p:nvSpPr>
        <p:spPr>
          <a:xfrm flipV="1">
            <a:off x="-4106" y="0"/>
            <a:ext cx="1418569" cy="1074642"/>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8" name="组合 7"/>
          <p:cNvGrpSpPr/>
          <p:nvPr>
            <p:custDataLst>
              <p:tags r:id="rId4"/>
            </p:custDataLst>
          </p:nvPr>
        </p:nvGrpSpPr>
        <p:grpSpPr>
          <a:xfrm flipH="1">
            <a:off x="8241835" y="4257675"/>
            <a:ext cx="1019262" cy="612950"/>
            <a:chOff x="-179642" y="1211796"/>
            <a:chExt cx="1593073" cy="958022"/>
          </a:xfrm>
        </p:grpSpPr>
        <p:sp>
          <p:nvSpPr>
            <p:cNvPr id="9" name="任意多边形: 形状 8"/>
            <p:cNvSpPr/>
            <p:nvPr>
              <p:custDataLst>
                <p:tags r:id="rId5"/>
              </p:custDataLst>
            </p:nvPr>
          </p:nvSpPr>
          <p:spPr>
            <a:xfrm rot="7561930">
              <a:off x="580426" y="451728"/>
              <a:ext cx="72937" cy="1593073"/>
            </a:xfrm>
            <a:custGeom>
              <a:avLst/>
              <a:gdLst>
                <a:gd name="connsiteX0" fmla="*/ 0 w 114195"/>
                <a:gd name="connsiteY0" fmla="*/ 0 h 2494226"/>
                <a:gd name="connsiteX1" fmla="*/ 114195 w 114195"/>
                <a:gd name="connsiteY1" fmla="*/ 37410 h 2494226"/>
                <a:gd name="connsiteX2" fmla="*/ 114195 w 114195"/>
                <a:gd name="connsiteY2" fmla="*/ 2411160 h 2494226"/>
                <a:gd name="connsiteX3" fmla="*/ 0 w 114195"/>
                <a:gd name="connsiteY3" fmla="*/ 2494226 h 2494226"/>
              </a:gdLst>
              <a:ahLst/>
              <a:cxnLst>
                <a:cxn ang="0">
                  <a:pos x="connsiteX0" y="connsiteY0"/>
                </a:cxn>
                <a:cxn ang="0">
                  <a:pos x="connsiteX1" y="connsiteY1"/>
                </a:cxn>
                <a:cxn ang="0">
                  <a:pos x="connsiteX2" y="connsiteY2"/>
                </a:cxn>
                <a:cxn ang="0">
                  <a:pos x="connsiteX3" y="connsiteY3"/>
                </a:cxn>
              </a:cxnLst>
              <a:rect l="l" t="t" r="r" b="b"/>
              <a:pathLst>
                <a:path w="114195" h="2494226">
                  <a:moveTo>
                    <a:pt x="0" y="0"/>
                  </a:moveTo>
                  <a:lnTo>
                    <a:pt x="114195" y="37410"/>
                  </a:lnTo>
                  <a:lnTo>
                    <a:pt x="114195" y="2411160"/>
                  </a:lnTo>
                  <a:lnTo>
                    <a:pt x="0" y="24942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0" name="任意多边形: 形状 9"/>
            <p:cNvSpPr/>
            <p:nvPr>
              <p:custDataLst>
                <p:tags r:id="rId6"/>
              </p:custDataLst>
            </p:nvPr>
          </p:nvSpPr>
          <p:spPr>
            <a:xfrm rot="3238070" flipH="1">
              <a:off x="569926" y="1349796"/>
              <a:ext cx="72937" cy="1567108"/>
            </a:xfrm>
            <a:custGeom>
              <a:avLst/>
              <a:gdLst>
                <a:gd name="connsiteX0" fmla="*/ 0 w 114195"/>
                <a:gd name="connsiteY0" fmla="*/ 0 h 2453574"/>
                <a:gd name="connsiteX1" fmla="*/ 0 w 114195"/>
                <a:gd name="connsiteY1" fmla="*/ 2453574 h 2453574"/>
                <a:gd name="connsiteX2" fmla="*/ 114195 w 114195"/>
                <a:gd name="connsiteY2" fmla="*/ 2370508 h 2453574"/>
                <a:gd name="connsiteX3" fmla="*/ 114195 w 114195"/>
                <a:gd name="connsiteY3" fmla="*/ 37410 h 2453574"/>
              </a:gdLst>
              <a:ahLst/>
              <a:cxnLst>
                <a:cxn ang="0">
                  <a:pos x="connsiteX0" y="connsiteY0"/>
                </a:cxn>
                <a:cxn ang="0">
                  <a:pos x="connsiteX1" y="connsiteY1"/>
                </a:cxn>
                <a:cxn ang="0">
                  <a:pos x="connsiteX2" y="connsiteY2"/>
                </a:cxn>
                <a:cxn ang="0">
                  <a:pos x="connsiteX3" y="connsiteY3"/>
                </a:cxn>
              </a:cxnLst>
              <a:rect l="l" t="t" r="r" b="b"/>
              <a:pathLst>
                <a:path w="114195" h="2453574">
                  <a:moveTo>
                    <a:pt x="0" y="0"/>
                  </a:moveTo>
                  <a:lnTo>
                    <a:pt x="0" y="2453574"/>
                  </a:lnTo>
                  <a:lnTo>
                    <a:pt x="114195" y="2370508"/>
                  </a:lnTo>
                  <a:lnTo>
                    <a:pt x="114195" y="374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1" name="任意多边形: 形状 10"/>
            <p:cNvSpPr/>
            <p:nvPr>
              <p:custDataLst>
                <p:tags r:id="rId7"/>
              </p:custDataLst>
            </p:nvPr>
          </p:nvSpPr>
          <p:spPr>
            <a:xfrm rot="7561930">
              <a:off x="410329" y="782586"/>
              <a:ext cx="72937" cy="1171590"/>
            </a:xfrm>
            <a:custGeom>
              <a:avLst/>
              <a:gdLst>
                <a:gd name="connsiteX0" fmla="*/ 0 w 139051"/>
                <a:gd name="connsiteY0" fmla="*/ 2233595 h 2233595"/>
                <a:gd name="connsiteX1" fmla="*/ 0 w 139051"/>
                <a:gd name="connsiteY1" fmla="*/ 0 h 2233595"/>
                <a:gd name="connsiteX2" fmla="*/ 139051 w 139051"/>
                <a:gd name="connsiteY2" fmla="*/ 45553 h 2233595"/>
                <a:gd name="connsiteX3" fmla="*/ 139051 w 139051"/>
                <a:gd name="connsiteY3" fmla="*/ 2132449 h 2233595"/>
              </a:gdLst>
              <a:ahLst/>
              <a:cxnLst>
                <a:cxn ang="0">
                  <a:pos x="connsiteX0" y="connsiteY0"/>
                </a:cxn>
                <a:cxn ang="0">
                  <a:pos x="connsiteX1" y="connsiteY1"/>
                </a:cxn>
                <a:cxn ang="0">
                  <a:pos x="connsiteX2" y="connsiteY2"/>
                </a:cxn>
                <a:cxn ang="0">
                  <a:pos x="connsiteX3" y="connsiteY3"/>
                </a:cxn>
              </a:cxnLst>
              <a:rect l="l" t="t" r="r" b="b"/>
              <a:pathLst>
                <a:path w="139051" h="2233595">
                  <a:moveTo>
                    <a:pt x="0" y="2233595"/>
                  </a:moveTo>
                  <a:lnTo>
                    <a:pt x="0" y="0"/>
                  </a:lnTo>
                  <a:lnTo>
                    <a:pt x="139051" y="45553"/>
                  </a:lnTo>
                  <a:lnTo>
                    <a:pt x="139051" y="213244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2" name="任意多边形: 形状 11"/>
            <p:cNvSpPr/>
            <p:nvPr>
              <p:custDataLst>
                <p:tags r:id="rId8"/>
              </p:custDataLst>
            </p:nvPr>
          </p:nvSpPr>
          <p:spPr>
            <a:xfrm rot="3238070" flipH="1">
              <a:off x="399830" y="1432722"/>
              <a:ext cx="72937" cy="1145625"/>
            </a:xfrm>
            <a:custGeom>
              <a:avLst/>
              <a:gdLst>
                <a:gd name="connsiteX0" fmla="*/ 139051 w 139051"/>
                <a:gd name="connsiteY0" fmla="*/ 45553 h 2184092"/>
                <a:gd name="connsiteX1" fmla="*/ 0 w 139051"/>
                <a:gd name="connsiteY1" fmla="*/ 0 h 2184092"/>
                <a:gd name="connsiteX2" fmla="*/ 0 w 139051"/>
                <a:gd name="connsiteY2" fmla="*/ 2184092 h 2184092"/>
                <a:gd name="connsiteX3" fmla="*/ 139051 w 139051"/>
                <a:gd name="connsiteY3" fmla="*/ 2082946 h 2184092"/>
              </a:gdLst>
              <a:ahLst/>
              <a:cxnLst>
                <a:cxn ang="0">
                  <a:pos x="connsiteX0" y="connsiteY0"/>
                </a:cxn>
                <a:cxn ang="0">
                  <a:pos x="connsiteX1" y="connsiteY1"/>
                </a:cxn>
                <a:cxn ang="0">
                  <a:pos x="connsiteX2" y="connsiteY2"/>
                </a:cxn>
                <a:cxn ang="0">
                  <a:pos x="connsiteX3" y="connsiteY3"/>
                </a:cxn>
              </a:cxnLst>
              <a:rect l="l" t="t" r="r" b="b"/>
              <a:pathLst>
                <a:path w="139051" h="2184092">
                  <a:moveTo>
                    <a:pt x="139051" y="45553"/>
                  </a:moveTo>
                  <a:lnTo>
                    <a:pt x="0" y="0"/>
                  </a:lnTo>
                  <a:lnTo>
                    <a:pt x="0" y="2184092"/>
                  </a:lnTo>
                  <a:lnTo>
                    <a:pt x="139051" y="20829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sp>
        <p:nvSpPr>
          <p:cNvPr id="2" name="标题 1"/>
          <p:cNvSpPr>
            <a:spLocks noGrp="1"/>
          </p:cNvSpPr>
          <p:nvPr>
            <p:ph type="title"/>
            <p:custDataLst>
              <p:tags r:id="rId9"/>
            </p:custDataLst>
          </p:nvPr>
        </p:nvSpPr>
        <p:spPr/>
        <p:txBody>
          <a:bodyPr vert="horz" lIns="101600" tIns="38100" rIns="76200" bIns="38100" rtlCol="0" anchor="t" anchorCtr="0">
            <a:noAutofit/>
          </a:bodyPr>
          <a:lstStyle>
            <a:lvl1pPr marL="0" marR="0" lvl="0" algn="l" defTabSz="914400" rtl="0" eaLnBrk="1" fontAlgn="auto" latinLnBrk="0" hangingPunct="1">
              <a:lnSpc>
                <a:spcPct val="12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10"/>
            </p:custDataLst>
          </p:nvPr>
        </p:nvSpPr>
        <p:spPr/>
        <p:txBody>
          <a:bodyPr/>
          <a:lstStyle>
            <a:lvl1pPr>
              <a:lnSpc>
                <a:spcPct val="120000"/>
              </a:lnSpc>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lnSpc>
                <a:spcPct val="120000"/>
              </a:lnSpc>
              <a:defRPr/>
            </a:lvl1pPr>
          </a:lstStyle>
          <a:p>
            <a:endParaRPr lang="zh-CN" altLang="en-US"/>
          </a:p>
        </p:txBody>
      </p:sp>
      <p:sp>
        <p:nvSpPr>
          <p:cNvPr id="5" name="灯片编号占位符 4"/>
          <p:cNvSpPr>
            <a:spLocks noGrp="1"/>
          </p:cNvSpPr>
          <p:nvPr>
            <p:ph type="sldNum" sz="quarter" idx="12"/>
            <p:custDataLst>
              <p:tags r:id="rId12"/>
            </p:custDataLst>
          </p:nvPr>
        </p:nvSpPr>
        <p:spPr/>
        <p:txBody>
          <a:bodyPr/>
          <a:lstStyle>
            <a:lvl1pPr>
              <a:lnSpc>
                <a:spcPct val="120000"/>
              </a:lnSpc>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直角三角形 4"/>
          <p:cNvSpPr/>
          <p:nvPr>
            <p:custDataLst>
              <p:tags r:id="rId2"/>
            </p:custDataLst>
          </p:nvPr>
        </p:nvSpPr>
        <p:spPr>
          <a:xfrm flipV="1">
            <a:off x="-4107" y="0"/>
            <a:ext cx="1621964" cy="1228725"/>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直角三角形 5"/>
          <p:cNvSpPr/>
          <p:nvPr>
            <p:custDataLst>
              <p:tags r:id="rId3"/>
            </p:custDataLst>
          </p:nvPr>
        </p:nvSpPr>
        <p:spPr>
          <a:xfrm flipV="1">
            <a:off x="-4106" y="0"/>
            <a:ext cx="1418569" cy="1074642"/>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7" name="组合 6"/>
          <p:cNvGrpSpPr/>
          <p:nvPr>
            <p:custDataLst>
              <p:tags r:id="rId4"/>
            </p:custDataLst>
          </p:nvPr>
        </p:nvGrpSpPr>
        <p:grpSpPr>
          <a:xfrm flipH="1">
            <a:off x="8241835" y="4257675"/>
            <a:ext cx="1019262" cy="612950"/>
            <a:chOff x="-179642" y="1211796"/>
            <a:chExt cx="1593073" cy="958022"/>
          </a:xfrm>
        </p:grpSpPr>
        <p:sp>
          <p:nvSpPr>
            <p:cNvPr id="8" name="任意多边形: 形状 7"/>
            <p:cNvSpPr/>
            <p:nvPr>
              <p:custDataLst>
                <p:tags r:id="rId5"/>
              </p:custDataLst>
            </p:nvPr>
          </p:nvSpPr>
          <p:spPr>
            <a:xfrm rot="7561930">
              <a:off x="580426" y="451728"/>
              <a:ext cx="72937" cy="1593073"/>
            </a:xfrm>
            <a:custGeom>
              <a:avLst/>
              <a:gdLst>
                <a:gd name="connsiteX0" fmla="*/ 0 w 114195"/>
                <a:gd name="connsiteY0" fmla="*/ 0 h 2494226"/>
                <a:gd name="connsiteX1" fmla="*/ 114195 w 114195"/>
                <a:gd name="connsiteY1" fmla="*/ 37410 h 2494226"/>
                <a:gd name="connsiteX2" fmla="*/ 114195 w 114195"/>
                <a:gd name="connsiteY2" fmla="*/ 2411160 h 2494226"/>
                <a:gd name="connsiteX3" fmla="*/ 0 w 114195"/>
                <a:gd name="connsiteY3" fmla="*/ 2494226 h 2494226"/>
              </a:gdLst>
              <a:ahLst/>
              <a:cxnLst>
                <a:cxn ang="0">
                  <a:pos x="connsiteX0" y="connsiteY0"/>
                </a:cxn>
                <a:cxn ang="0">
                  <a:pos x="connsiteX1" y="connsiteY1"/>
                </a:cxn>
                <a:cxn ang="0">
                  <a:pos x="connsiteX2" y="connsiteY2"/>
                </a:cxn>
                <a:cxn ang="0">
                  <a:pos x="connsiteX3" y="connsiteY3"/>
                </a:cxn>
              </a:cxnLst>
              <a:rect l="l" t="t" r="r" b="b"/>
              <a:pathLst>
                <a:path w="114195" h="2494226">
                  <a:moveTo>
                    <a:pt x="0" y="0"/>
                  </a:moveTo>
                  <a:lnTo>
                    <a:pt x="114195" y="37410"/>
                  </a:lnTo>
                  <a:lnTo>
                    <a:pt x="114195" y="2411160"/>
                  </a:lnTo>
                  <a:lnTo>
                    <a:pt x="0" y="24942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9" name="任意多边形: 形状 8"/>
            <p:cNvSpPr/>
            <p:nvPr>
              <p:custDataLst>
                <p:tags r:id="rId6"/>
              </p:custDataLst>
            </p:nvPr>
          </p:nvSpPr>
          <p:spPr>
            <a:xfrm rot="3238070" flipH="1">
              <a:off x="569926" y="1349796"/>
              <a:ext cx="72937" cy="1567108"/>
            </a:xfrm>
            <a:custGeom>
              <a:avLst/>
              <a:gdLst>
                <a:gd name="connsiteX0" fmla="*/ 0 w 114195"/>
                <a:gd name="connsiteY0" fmla="*/ 0 h 2453574"/>
                <a:gd name="connsiteX1" fmla="*/ 0 w 114195"/>
                <a:gd name="connsiteY1" fmla="*/ 2453574 h 2453574"/>
                <a:gd name="connsiteX2" fmla="*/ 114195 w 114195"/>
                <a:gd name="connsiteY2" fmla="*/ 2370508 h 2453574"/>
                <a:gd name="connsiteX3" fmla="*/ 114195 w 114195"/>
                <a:gd name="connsiteY3" fmla="*/ 37410 h 2453574"/>
              </a:gdLst>
              <a:ahLst/>
              <a:cxnLst>
                <a:cxn ang="0">
                  <a:pos x="connsiteX0" y="connsiteY0"/>
                </a:cxn>
                <a:cxn ang="0">
                  <a:pos x="connsiteX1" y="connsiteY1"/>
                </a:cxn>
                <a:cxn ang="0">
                  <a:pos x="connsiteX2" y="connsiteY2"/>
                </a:cxn>
                <a:cxn ang="0">
                  <a:pos x="connsiteX3" y="connsiteY3"/>
                </a:cxn>
              </a:cxnLst>
              <a:rect l="l" t="t" r="r" b="b"/>
              <a:pathLst>
                <a:path w="114195" h="2453574">
                  <a:moveTo>
                    <a:pt x="0" y="0"/>
                  </a:moveTo>
                  <a:lnTo>
                    <a:pt x="0" y="2453574"/>
                  </a:lnTo>
                  <a:lnTo>
                    <a:pt x="114195" y="2370508"/>
                  </a:lnTo>
                  <a:lnTo>
                    <a:pt x="114195" y="374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0" name="任意多边形: 形状 9"/>
            <p:cNvSpPr/>
            <p:nvPr>
              <p:custDataLst>
                <p:tags r:id="rId7"/>
              </p:custDataLst>
            </p:nvPr>
          </p:nvSpPr>
          <p:spPr>
            <a:xfrm rot="7561930">
              <a:off x="410329" y="782586"/>
              <a:ext cx="72937" cy="1171590"/>
            </a:xfrm>
            <a:custGeom>
              <a:avLst/>
              <a:gdLst>
                <a:gd name="connsiteX0" fmla="*/ 0 w 139051"/>
                <a:gd name="connsiteY0" fmla="*/ 2233595 h 2233595"/>
                <a:gd name="connsiteX1" fmla="*/ 0 w 139051"/>
                <a:gd name="connsiteY1" fmla="*/ 0 h 2233595"/>
                <a:gd name="connsiteX2" fmla="*/ 139051 w 139051"/>
                <a:gd name="connsiteY2" fmla="*/ 45553 h 2233595"/>
                <a:gd name="connsiteX3" fmla="*/ 139051 w 139051"/>
                <a:gd name="connsiteY3" fmla="*/ 2132449 h 2233595"/>
              </a:gdLst>
              <a:ahLst/>
              <a:cxnLst>
                <a:cxn ang="0">
                  <a:pos x="connsiteX0" y="connsiteY0"/>
                </a:cxn>
                <a:cxn ang="0">
                  <a:pos x="connsiteX1" y="connsiteY1"/>
                </a:cxn>
                <a:cxn ang="0">
                  <a:pos x="connsiteX2" y="connsiteY2"/>
                </a:cxn>
                <a:cxn ang="0">
                  <a:pos x="connsiteX3" y="connsiteY3"/>
                </a:cxn>
              </a:cxnLst>
              <a:rect l="l" t="t" r="r" b="b"/>
              <a:pathLst>
                <a:path w="139051" h="2233595">
                  <a:moveTo>
                    <a:pt x="0" y="2233595"/>
                  </a:moveTo>
                  <a:lnTo>
                    <a:pt x="0" y="0"/>
                  </a:lnTo>
                  <a:lnTo>
                    <a:pt x="139051" y="45553"/>
                  </a:lnTo>
                  <a:lnTo>
                    <a:pt x="139051" y="213244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1" name="任意多边形: 形状 10"/>
            <p:cNvSpPr/>
            <p:nvPr>
              <p:custDataLst>
                <p:tags r:id="rId8"/>
              </p:custDataLst>
            </p:nvPr>
          </p:nvSpPr>
          <p:spPr>
            <a:xfrm rot="3238070" flipH="1">
              <a:off x="399830" y="1432722"/>
              <a:ext cx="72937" cy="1145625"/>
            </a:xfrm>
            <a:custGeom>
              <a:avLst/>
              <a:gdLst>
                <a:gd name="connsiteX0" fmla="*/ 139051 w 139051"/>
                <a:gd name="connsiteY0" fmla="*/ 45553 h 2184092"/>
                <a:gd name="connsiteX1" fmla="*/ 0 w 139051"/>
                <a:gd name="connsiteY1" fmla="*/ 0 h 2184092"/>
                <a:gd name="connsiteX2" fmla="*/ 0 w 139051"/>
                <a:gd name="connsiteY2" fmla="*/ 2184092 h 2184092"/>
                <a:gd name="connsiteX3" fmla="*/ 139051 w 139051"/>
                <a:gd name="connsiteY3" fmla="*/ 2082946 h 2184092"/>
              </a:gdLst>
              <a:ahLst/>
              <a:cxnLst>
                <a:cxn ang="0">
                  <a:pos x="connsiteX0" y="connsiteY0"/>
                </a:cxn>
                <a:cxn ang="0">
                  <a:pos x="connsiteX1" y="connsiteY1"/>
                </a:cxn>
                <a:cxn ang="0">
                  <a:pos x="connsiteX2" y="connsiteY2"/>
                </a:cxn>
                <a:cxn ang="0">
                  <a:pos x="connsiteX3" y="connsiteY3"/>
                </a:cxn>
              </a:cxnLst>
              <a:rect l="l" t="t" r="r" b="b"/>
              <a:pathLst>
                <a:path w="139051" h="2184092">
                  <a:moveTo>
                    <a:pt x="139051" y="45553"/>
                  </a:moveTo>
                  <a:lnTo>
                    <a:pt x="0" y="0"/>
                  </a:lnTo>
                  <a:lnTo>
                    <a:pt x="0" y="2184092"/>
                  </a:lnTo>
                  <a:lnTo>
                    <a:pt x="139051" y="20829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sp>
        <p:nvSpPr>
          <p:cNvPr id="2" name="日期占位符 1"/>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10"/>
            </p:custDataLst>
          </p:nvPr>
        </p:nvSpPr>
        <p:spPr/>
        <p:txBody>
          <a:bodyPr/>
          <a:lstStyle/>
          <a:p>
            <a:endParaRPr lang="zh-CN" altLang="en-US"/>
          </a:p>
        </p:txBody>
      </p:sp>
      <p:sp>
        <p:nvSpPr>
          <p:cNvPr id="4" name="灯片编号占位符 3"/>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8" name="直角三角形 7"/>
          <p:cNvSpPr/>
          <p:nvPr>
            <p:custDataLst>
              <p:tags r:id="rId2"/>
            </p:custDataLst>
          </p:nvPr>
        </p:nvSpPr>
        <p:spPr>
          <a:xfrm flipV="1">
            <a:off x="-4107" y="0"/>
            <a:ext cx="1621964" cy="1228725"/>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直角三角形 8"/>
          <p:cNvSpPr/>
          <p:nvPr>
            <p:custDataLst>
              <p:tags r:id="rId3"/>
            </p:custDataLst>
          </p:nvPr>
        </p:nvSpPr>
        <p:spPr>
          <a:xfrm flipV="1">
            <a:off x="-4106" y="0"/>
            <a:ext cx="1418569" cy="1074642"/>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0" name="组合 9"/>
          <p:cNvGrpSpPr/>
          <p:nvPr>
            <p:custDataLst>
              <p:tags r:id="rId4"/>
            </p:custDataLst>
          </p:nvPr>
        </p:nvGrpSpPr>
        <p:grpSpPr>
          <a:xfrm flipH="1">
            <a:off x="8241835" y="4257675"/>
            <a:ext cx="1019262" cy="612950"/>
            <a:chOff x="-179642" y="1211796"/>
            <a:chExt cx="1593073" cy="958022"/>
          </a:xfrm>
        </p:grpSpPr>
        <p:sp>
          <p:nvSpPr>
            <p:cNvPr id="11" name="任意多边形: 形状 10"/>
            <p:cNvSpPr/>
            <p:nvPr>
              <p:custDataLst>
                <p:tags r:id="rId5"/>
              </p:custDataLst>
            </p:nvPr>
          </p:nvSpPr>
          <p:spPr>
            <a:xfrm rot="7561930">
              <a:off x="580426" y="451728"/>
              <a:ext cx="72937" cy="1593073"/>
            </a:xfrm>
            <a:custGeom>
              <a:avLst/>
              <a:gdLst>
                <a:gd name="connsiteX0" fmla="*/ 0 w 114195"/>
                <a:gd name="connsiteY0" fmla="*/ 0 h 2494226"/>
                <a:gd name="connsiteX1" fmla="*/ 114195 w 114195"/>
                <a:gd name="connsiteY1" fmla="*/ 37410 h 2494226"/>
                <a:gd name="connsiteX2" fmla="*/ 114195 w 114195"/>
                <a:gd name="connsiteY2" fmla="*/ 2411160 h 2494226"/>
                <a:gd name="connsiteX3" fmla="*/ 0 w 114195"/>
                <a:gd name="connsiteY3" fmla="*/ 2494226 h 2494226"/>
              </a:gdLst>
              <a:ahLst/>
              <a:cxnLst>
                <a:cxn ang="0">
                  <a:pos x="connsiteX0" y="connsiteY0"/>
                </a:cxn>
                <a:cxn ang="0">
                  <a:pos x="connsiteX1" y="connsiteY1"/>
                </a:cxn>
                <a:cxn ang="0">
                  <a:pos x="connsiteX2" y="connsiteY2"/>
                </a:cxn>
                <a:cxn ang="0">
                  <a:pos x="connsiteX3" y="connsiteY3"/>
                </a:cxn>
              </a:cxnLst>
              <a:rect l="l" t="t" r="r" b="b"/>
              <a:pathLst>
                <a:path w="114195" h="2494226">
                  <a:moveTo>
                    <a:pt x="0" y="0"/>
                  </a:moveTo>
                  <a:lnTo>
                    <a:pt x="114195" y="37410"/>
                  </a:lnTo>
                  <a:lnTo>
                    <a:pt x="114195" y="2411160"/>
                  </a:lnTo>
                  <a:lnTo>
                    <a:pt x="0" y="24942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2" name="任意多边形: 形状 11"/>
            <p:cNvSpPr/>
            <p:nvPr>
              <p:custDataLst>
                <p:tags r:id="rId6"/>
              </p:custDataLst>
            </p:nvPr>
          </p:nvSpPr>
          <p:spPr>
            <a:xfrm rot="3238070" flipH="1">
              <a:off x="569926" y="1349796"/>
              <a:ext cx="72937" cy="1567108"/>
            </a:xfrm>
            <a:custGeom>
              <a:avLst/>
              <a:gdLst>
                <a:gd name="connsiteX0" fmla="*/ 0 w 114195"/>
                <a:gd name="connsiteY0" fmla="*/ 0 h 2453574"/>
                <a:gd name="connsiteX1" fmla="*/ 0 w 114195"/>
                <a:gd name="connsiteY1" fmla="*/ 2453574 h 2453574"/>
                <a:gd name="connsiteX2" fmla="*/ 114195 w 114195"/>
                <a:gd name="connsiteY2" fmla="*/ 2370508 h 2453574"/>
                <a:gd name="connsiteX3" fmla="*/ 114195 w 114195"/>
                <a:gd name="connsiteY3" fmla="*/ 37410 h 2453574"/>
              </a:gdLst>
              <a:ahLst/>
              <a:cxnLst>
                <a:cxn ang="0">
                  <a:pos x="connsiteX0" y="connsiteY0"/>
                </a:cxn>
                <a:cxn ang="0">
                  <a:pos x="connsiteX1" y="connsiteY1"/>
                </a:cxn>
                <a:cxn ang="0">
                  <a:pos x="connsiteX2" y="connsiteY2"/>
                </a:cxn>
                <a:cxn ang="0">
                  <a:pos x="connsiteX3" y="connsiteY3"/>
                </a:cxn>
              </a:cxnLst>
              <a:rect l="l" t="t" r="r" b="b"/>
              <a:pathLst>
                <a:path w="114195" h="2453574">
                  <a:moveTo>
                    <a:pt x="0" y="0"/>
                  </a:moveTo>
                  <a:lnTo>
                    <a:pt x="0" y="2453574"/>
                  </a:lnTo>
                  <a:lnTo>
                    <a:pt x="114195" y="2370508"/>
                  </a:lnTo>
                  <a:lnTo>
                    <a:pt x="114195" y="374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3" name="任意多边形: 形状 12"/>
            <p:cNvSpPr/>
            <p:nvPr>
              <p:custDataLst>
                <p:tags r:id="rId7"/>
              </p:custDataLst>
            </p:nvPr>
          </p:nvSpPr>
          <p:spPr>
            <a:xfrm rot="7561930">
              <a:off x="410329" y="782586"/>
              <a:ext cx="72937" cy="1171590"/>
            </a:xfrm>
            <a:custGeom>
              <a:avLst/>
              <a:gdLst>
                <a:gd name="connsiteX0" fmla="*/ 0 w 139051"/>
                <a:gd name="connsiteY0" fmla="*/ 2233595 h 2233595"/>
                <a:gd name="connsiteX1" fmla="*/ 0 w 139051"/>
                <a:gd name="connsiteY1" fmla="*/ 0 h 2233595"/>
                <a:gd name="connsiteX2" fmla="*/ 139051 w 139051"/>
                <a:gd name="connsiteY2" fmla="*/ 45553 h 2233595"/>
                <a:gd name="connsiteX3" fmla="*/ 139051 w 139051"/>
                <a:gd name="connsiteY3" fmla="*/ 2132449 h 2233595"/>
              </a:gdLst>
              <a:ahLst/>
              <a:cxnLst>
                <a:cxn ang="0">
                  <a:pos x="connsiteX0" y="connsiteY0"/>
                </a:cxn>
                <a:cxn ang="0">
                  <a:pos x="connsiteX1" y="connsiteY1"/>
                </a:cxn>
                <a:cxn ang="0">
                  <a:pos x="connsiteX2" y="connsiteY2"/>
                </a:cxn>
                <a:cxn ang="0">
                  <a:pos x="connsiteX3" y="connsiteY3"/>
                </a:cxn>
              </a:cxnLst>
              <a:rect l="l" t="t" r="r" b="b"/>
              <a:pathLst>
                <a:path w="139051" h="2233595">
                  <a:moveTo>
                    <a:pt x="0" y="2233595"/>
                  </a:moveTo>
                  <a:lnTo>
                    <a:pt x="0" y="0"/>
                  </a:lnTo>
                  <a:lnTo>
                    <a:pt x="139051" y="45553"/>
                  </a:lnTo>
                  <a:lnTo>
                    <a:pt x="139051" y="213244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4" name="任意多边形: 形状 13"/>
            <p:cNvSpPr/>
            <p:nvPr>
              <p:custDataLst>
                <p:tags r:id="rId8"/>
              </p:custDataLst>
            </p:nvPr>
          </p:nvSpPr>
          <p:spPr>
            <a:xfrm rot="3238070" flipH="1">
              <a:off x="399830" y="1432722"/>
              <a:ext cx="72937" cy="1145625"/>
            </a:xfrm>
            <a:custGeom>
              <a:avLst/>
              <a:gdLst>
                <a:gd name="connsiteX0" fmla="*/ 139051 w 139051"/>
                <a:gd name="connsiteY0" fmla="*/ 45553 h 2184092"/>
                <a:gd name="connsiteX1" fmla="*/ 0 w 139051"/>
                <a:gd name="connsiteY1" fmla="*/ 0 h 2184092"/>
                <a:gd name="connsiteX2" fmla="*/ 0 w 139051"/>
                <a:gd name="connsiteY2" fmla="*/ 2184092 h 2184092"/>
                <a:gd name="connsiteX3" fmla="*/ 139051 w 139051"/>
                <a:gd name="connsiteY3" fmla="*/ 2082946 h 2184092"/>
              </a:gdLst>
              <a:ahLst/>
              <a:cxnLst>
                <a:cxn ang="0">
                  <a:pos x="connsiteX0" y="connsiteY0"/>
                </a:cxn>
                <a:cxn ang="0">
                  <a:pos x="connsiteX1" y="connsiteY1"/>
                </a:cxn>
                <a:cxn ang="0">
                  <a:pos x="connsiteX2" y="connsiteY2"/>
                </a:cxn>
                <a:cxn ang="0">
                  <a:pos x="connsiteX3" y="connsiteY3"/>
                </a:cxn>
              </a:cxnLst>
              <a:rect l="l" t="t" r="r" b="b"/>
              <a:pathLst>
                <a:path w="139051" h="2184092">
                  <a:moveTo>
                    <a:pt x="139051" y="45553"/>
                  </a:moveTo>
                  <a:lnTo>
                    <a:pt x="0" y="0"/>
                  </a:lnTo>
                  <a:lnTo>
                    <a:pt x="0" y="2184092"/>
                  </a:lnTo>
                  <a:lnTo>
                    <a:pt x="139051" y="20829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sp>
        <p:nvSpPr>
          <p:cNvPr id="2" name="标题 1"/>
          <p:cNvSpPr>
            <a:spLocks noGrp="1"/>
          </p:cNvSpPr>
          <p:nvPr>
            <p:ph type="title"/>
            <p:custDataLst>
              <p:tags r:id="rId9"/>
            </p:custDataLst>
          </p:nvPr>
        </p:nvSpPr>
        <p:spPr>
          <a:xfrm>
            <a:off x="502448" y="332426"/>
            <a:ext cx="8139178" cy="331473"/>
          </a:xfrm>
        </p:spPr>
        <p:txBody>
          <a:bodyPr vert="horz" lIns="101600" tIns="38100" rIns="76200" bIns="38100" rtlCol="0" anchor="t" anchorCtr="0">
            <a:noAutofit/>
          </a:bodyPr>
          <a:lstStyle>
            <a:lvl1pPr marL="0" marR="0" lvl="0" algn="l" defTabSz="914400" rtl="0" eaLnBrk="1" fontAlgn="auto" latinLnBrk="0" hangingPunct="1">
              <a:lnSpc>
                <a:spcPct val="120000"/>
              </a:lnSpc>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10"/>
            </p:custDataLst>
          </p:nvPr>
        </p:nvSpPr>
        <p:spPr>
          <a:xfrm>
            <a:off x="502448" y="714381"/>
            <a:ext cx="3962432" cy="4041680"/>
          </a:xfrm>
        </p:spPr>
        <p:txBody>
          <a:bodyPr vert="horz" lIns="101600" tIns="0" rIns="82550" bIns="0" rtlCol="0">
            <a:noAutofit/>
          </a:bodyPr>
          <a:lstStyle>
            <a:lvl1pPr marL="0" marR="0" lvl="0" indent="0" algn="l" defTabSz="914400" rtl="0" eaLnBrk="1" fontAlgn="auto" latinLnBrk="0" hangingPunct="1">
              <a:lnSpc>
                <a:spcPct val="12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11"/>
            </p:custDataLst>
          </p:nvPr>
        </p:nvSpPr>
        <p:spPr>
          <a:xfrm>
            <a:off x="4679194" y="714381"/>
            <a:ext cx="3962432" cy="4041680"/>
          </a:xfrm>
        </p:spPr>
        <p:txBody>
          <a:bodyPr vert="horz" lIns="101600" tIns="0" rIns="82550" bIns="0" rtlCol="0">
            <a:normAutofit/>
          </a:bodyPr>
          <a:lstStyle>
            <a:lvl1pPr marL="171450" marR="0" lvl="0" indent="-17145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2"/>
            </p:custDataLst>
          </p:nvPr>
        </p:nvSpPr>
        <p:spPr/>
        <p:txBody>
          <a:bodyPr/>
          <a:lstStyle>
            <a:lvl1pPr>
              <a:lnSpc>
                <a:spcPct val="120000"/>
              </a:lnSpc>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3"/>
            </p:custDataLst>
          </p:nvPr>
        </p:nvSpPr>
        <p:spPr/>
        <p:txBody>
          <a:bodyPr/>
          <a:lstStyle>
            <a:lvl1pPr>
              <a:lnSpc>
                <a:spcPct val="120000"/>
              </a:lnSpc>
              <a:defRPr/>
            </a:lvl1pPr>
          </a:lstStyle>
          <a:p>
            <a:endParaRPr lang="zh-CN" altLang="en-US" dirty="0"/>
          </a:p>
        </p:txBody>
      </p:sp>
      <p:sp>
        <p:nvSpPr>
          <p:cNvPr id="7" name="灯片编号占位符 6"/>
          <p:cNvSpPr>
            <a:spLocks noGrp="1"/>
          </p:cNvSpPr>
          <p:nvPr>
            <p:ph type="sldNum" sz="quarter" idx="12"/>
            <p:custDataLst>
              <p:tags r:id="rId14"/>
            </p:custDataLst>
          </p:nvPr>
        </p:nvSpPr>
        <p:spPr/>
        <p:txBody>
          <a:bodyPr/>
          <a:lstStyle>
            <a:lvl1pPr>
              <a:lnSpc>
                <a:spcPct val="120000"/>
              </a:lnSpc>
              <a:defRPr/>
            </a:lvl1p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7" name="直角三角形 6"/>
          <p:cNvSpPr/>
          <p:nvPr>
            <p:custDataLst>
              <p:tags r:id="rId2"/>
            </p:custDataLst>
          </p:nvPr>
        </p:nvSpPr>
        <p:spPr>
          <a:xfrm flipV="1">
            <a:off x="-4107" y="0"/>
            <a:ext cx="1621964" cy="1228725"/>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直角三角形 7"/>
          <p:cNvSpPr/>
          <p:nvPr>
            <p:custDataLst>
              <p:tags r:id="rId3"/>
            </p:custDataLst>
          </p:nvPr>
        </p:nvSpPr>
        <p:spPr>
          <a:xfrm flipV="1">
            <a:off x="-4106" y="0"/>
            <a:ext cx="1418569" cy="1074642"/>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9" name="组合 8"/>
          <p:cNvGrpSpPr/>
          <p:nvPr>
            <p:custDataLst>
              <p:tags r:id="rId4"/>
            </p:custDataLst>
          </p:nvPr>
        </p:nvGrpSpPr>
        <p:grpSpPr>
          <a:xfrm flipH="1">
            <a:off x="8241835" y="4257675"/>
            <a:ext cx="1019262" cy="612950"/>
            <a:chOff x="-179642" y="1211796"/>
            <a:chExt cx="1593073" cy="958022"/>
          </a:xfrm>
        </p:grpSpPr>
        <p:sp>
          <p:nvSpPr>
            <p:cNvPr id="10" name="任意多边形: 形状 9"/>
            <p:cNvSpPr/>
            <p:nvPr>
              <p:custDataLst>
                <p:tags r:id="rId5"/>
              </p:custDataLst>
            </p:nvPr>
          </p:nvSpPr>
          <p:spPr>
            <a:xfrm rot="7561930">
              <a:off x="580426" y="451728"/>
              <a:ext cx="72937" cy="1593073"/>
            </a:xfrm>
            <a:custGeom>
              <a:avLst/>
              <a:gdLst>
                <a:gd name="connsiteX0" fmla="*/ 0 w 114195"/>
                <a:gd name="connsiteY0" fmla="*/ 0 h 2494226"/>
                <a:gd name="connsiteX1" fmla="*/ 114195 w 114195"/>
                <a:gd name="connsiteY1" fmla="*/ 37410 h 2494226"/>
                <a:gd name="connsiteX2" fmla="*/ 114195 w 114195"/>
                <a:gd name="connsiteY2" fmla="*/ 2411160 h 2494226"/>
                <a:gd name="connsiteX3" fmla="*/ 0 w 114195"/>
                <a:gd name="connsiteY3" fmla="*/ 2494226 h 2494226"/>
              </a:gdLst>
              <a:ahLst/>
              <a:cxnLst>
                <a:cxn ang="0">
                  <a:pos x="connsiteX0" y="connsiteY0"/>
                </a:cxn>
                <a:cxn ang="0">
                  <a:pos x="connsiteX1" y="connsiteY1"/>
                </a:cxn>
                <a:cxn ang="0">
                  <a:pos x="connsiteX2" y="connsiteY2"/>
                </a:cxn>
                <a:cxn ang="0">
                  <a:pos x="connsiteX3" y="connsiteY3"/>
                </a:cxn>
              </a:cxnLst>
              <a:rect l="l" t="t" r="r" b="b"/>
              <a:pathLst>
                <a:path w="114195" h="2494226">
                  <a:moveTo>
                    <a:pt x="0" y="0"/>
                  </a:moveTo>
                  <a:lnTo>
                    <a:pt x="114195" y="37410"/>
                  </a:lnTo>
                  <a:lnTo>
                    <a:pt x="114195" y="2411160"/>
                  </a:lnTo>
                  <a:lnTo>
                    <a:pt x="0" y="24942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1" name="任意多边形: 形状 10"/>
            <p:cNvSpPr/>
            <p:nvPr>
              <p:custDataLst>
                <p:tags r:id="rId6"/>
              </p:custDataLst>
            </p:nvPr>
          </p:nvSpPr>
          <p:spPr>
            <a:xfrm rot="3238070" flipH="1">
              <a:off x="569926" y="1349796"/>
              <a:ext cx="72937" cy="1567108"/>
            </a:xfrm>
            <a:custGeom>
              <a:avLst/>
              <a:gdLst>
                <a:gd name="connsiteX0" fmla="*/ 0 w 114195"/>
                <a:gd name="connsiteY0" fmla="*/ 0 h 2453574"/>
                <a:gd name="connsiteX1" fmla="*/ 0 w 114195"/>
                <a:gd name="connsiteY1" fmla="*/ 2453574 h 2453574"/>
                <a:gd name="connsiteX2" fmla="*/ 114195 w 114195"/>
                <a:gd name="connsiteY2" fmla="*/ 2370508 h 2453574"/>
                <a:gd name="connsiteX3" fmla="*/ 114195 w 114195"/>
                <a:gd name="connsiteY3" fmla="*/ 37410 h 2453574"/>
              </a:gdLst>
              <a:ahLst/>
              <a:cxnLst>
                <a:cxn ang="0">
                  <a:pos x="connsiteX0" y="connsiteY0"/>
                </a:cxn>
                <a:cxn ang="0">
                  <a:pos x="connsiteX1" y="connsiteY1"/>
                </a:cxn>
                <a:cxn ang="0">
                  <a:pos x="connsiteX2" y="connsiteY2"/>
                </a:cxn>
                <a:cxn ang="0">
                  <a:pos x="connsiteX3" y="connsiteY3"/>
                </a:cxn>
              </a:cxnLst>
              <a:rect l="l" t="t" r="r" b="b"/>
              <a:pathLst>
                <a:path w="114195" h="2453574">
                  <a:moveTo>
                    <a:pt x="0" y="0"/>
                  </a:moveTo>
                  <a:lnTo>
                    <a:pt x="0" y="2453574"/>
                  </a:lnTo>
                  <a:lnTo>
                    <a:pt x="114195" y="2370508"/>
                  </a:lnTo>
                  <a:lnTo>
                    <a:pt x="114195" y="374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2" name="任意多边形: 形状 11"/>
            <p:cNvSpPr/>
            <p:nvPr>
              <p:custDataLst>
                <p:tags r:id="rId7"/>
              </p:custDataLst>
            </p:nvPr>
          </p:nvSpPr>
          <p:spPr>
            <a:xfrm rot="7561930">
              <a:off x="410329" y="782586"/>
              <a:ext cx="72937" cy="1171590"/>
            </a:xfrm>
            <a:custGeom>
              <a:avLst/>
              <a:gdLst>
                <a:gd name="connsiteX0" fmla="*/ 0 w 139051"/>
                <a:gd name="connsiteY0" fmla="*/ 2233595 h 2233595"/>
                <a:gd name="connsiteX1" fmla="*/ 0 w 139051"/>
                <a:gd name="connsiteY1" fmla="*/ 0 h 2233595"/>
                <a:gd name="connsiteX2" fmla="*/ 139051 w 139051"/>
                <a:gd name="connsiteY2" fmla="*/ 45553 h 2233595"/>
                <a:gd name="connsiteX3" fmla="*/ 139051 w 139051"/>
                <a:gd name="connsiteY3" fmla="*/ 2132449 h 2233595"/>
              </a:gdLst>
              <a:ahLst/>
              <a:cxnLst>
                <a:cxn ang="0">
                  <a:pos x="connsiteX0" y="connsiteY0"/>
                </a:cxn>
                <a:cxn ang="0">
                  <a:pos x="connsiteX1" y="connsiteY1"/>
                </a:cxn>
                <a:cxn ang="0">
                  <a:pos x="connsiteX2" y="connsiteY2"/>
                </a:cxn>
                <a:cxn ang="0">
                  <a:pos x="connsiteX3" y="connsiteY3"/>
                </a:cxn>
              </a:cxnLst>
              <a:rect l="l" t="t" r="r" b="b"/>
              <a:pathLst>
                <a:path w="139051" h="2233595">
                  <a:moveTo>
                    <a:pt x="0" y="2233595"/>
                  </a:moveTo>
                  <a:lnTo>
                    <a:pt x="0" y="0"/>
                  </a:lnTo>
                  <a:lnTo>
                    <a:pt x="139051" y="45553"/>
                  </a:lnTo>
                  <a:lnTo>
                    <a:pt x="139051" y="213244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3" name="任意多边形: 形状 12"/>
            <p:cNvSpPr/>
            <p:nvPr>
              <p:custDataLst>
                <p:tags r:id="rId8"/>
              </p:custDataLst>
            </p:nvPr>
          </p:nvSpPr>
          <p:spPr>
            <a:xfrm rot="3238070" flipH="1">
              <a:off x="399830" y="1432722"/>
              <a:ext cx="72937" cy="1145625"/>
            </a:xfrm>
            <a:custGeom>
              <a:avLst/>
              <a:gdLst>
                <a:gd name="connsiteX0" fmla="*/ 139051 w 139051"/>
                <a:gd name="connsiteY0" fmla="*/ 45553 h 2184092"/>
                <a:gd name="connsiteX1" fmla="*/ 0 w 139051"/>
                <a:gd name="connsiteY1" fmla="*/ 0 h 2184092"/>
                <a:gd name="connsiteX2" fmla="*/ 0 w 139051"/>
                <a:gd name="connsiteY2" fmla="*/ 2184092 h 2184092"/>
                <a:gd name="connsiteX3" fmla="*/ 139051 w 139051"/>
                <a:gd name="connsiteY3" fmla="*/ 2082946 h 2184092"/>
              </a:gdLst>
              <a:ahLst/>
              <a:cxnLst>
                <a:cxn ang="0">
                  <a:pos x="connsiteX0" y="connsiteY0"/>
                </a:cxn>
                <a:cxn ang="0">
                  <a:pos x="connsiteX1" y="connsiteY1"/>
                </a:cxn>
                <a:cxn ang="0">
                  <a:pos x="connsiteX2" y="connsiteY2"/>
                </a:cxn>
                <a:cxn ang="0">
                  <a:pos x="connsiteX3" y="connsiteY3"/>
                </a:cxn>
              </a:cxnLst>
              <a:rect l="l" t="t" r="r" b="b"/>
              <a:pathLst>
                <a:path w="139051" h="2184092">
                  <a:moveTo>
                    <a:pt x="139051" y="45553"/>
                  </a:moveTo>
                  <a:lnTo>
                    <a:pt x="0" y="0"/>
                  </a:lnTo>
                  <a:lnTo>
                    <a:pt x="0" y="2184092"/>
                  </a:lnTo>
                  <a:lnTo>
                    <a:pt x="139051" y="20829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sp>
        <p:nvSpPr>
          <p:cNvPr id="2" name="竖排标题 1"/>
          <p:cNvSpPr>
            <a:spLocks noGrp="1"/>
          </p:cNvSpPr>
          <p:nvPr>
            <p:ph type="title" orient="vert"/>
            <p:custDataLst>
              <p:tags r:id="rId9"/>
            </p:custDataLst>
          </p:nvPr>
        </p:nvSpPr>
        <p:spPr>
          <a:xfrm>
            <a:off x="7928351" y="714381"/>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20000"/>
              </a:lnSpc>
              <a:spcAft>
                <a:spcPts val="0"/>
              </a:spcAft>
              <a:buNone/>
              <a:defRPr kumimoji="0" lang="zh-CN" altLang="en-US" sz="18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10"/>
            </p:custDataLst>
          </p:nvPr>
        </p:nvSpPr>
        <p:spPr>
          <a:xfrm>
            <a:off x="502444" y="714375"/>
            <a:ext cx="7371076" cy="4041680"/>
          </a:xfrm>
        </p:spPr>
        <p:txBody>
          <a:bodyPr vert="eaVert"/>
          <a:lstStyle>
            <a:lvl1pPr indent="0" eaLnBrk="1" fontAlgn="auto" latinLnBrk="0" hangingPunct="1">
              <a:lnSpc>
                <a:spcPct val="120000"/>
              </a:lnSpc>
              <a:defRPr baseline="0">
                <a:solidFill>
                  <a:schemeClr val="tx1">
                    <a:lumMod val="85000"/>
                    <a:lumOff val="15000"/>
                  </a:schemeClr>
                </a:solidFill>
                <a:latin typeface="Arial" panose="020B0604020202020204" pitchFamily="34" charset="0"/>
                <a:ea typeface="微软雅黑" panose="020B0503020204020204" pitchFamily="34" charset="-122"/>
              </a:defRPr>
            </a:lvl1pPr>
            <a:lvl2pPr indent="0" eaLnBrk="1" fontAlgn="auto" latinLnBrk="0" hangingPunct="1">
              <a:lnSpc>
                <a:spcPct val="120000"/>
              </a:lnSpc>
              <a:defRPr baseline="0">
                <a:solidFill>
                  <a:schemeClr val="tx1">
                    <a:lumMod val="85000"/>
                    <a:lumOff val="15000"/>
                  </a:schemeClr>
                </a:solidFill>
                <a:latin typeface="Arial" panose="020B0604020202020204" pitchFamily="34" charset="0"/>
                <a:ea typeface="微软雅黑" panose="020B0503020204020204" pitchFamily="34" charset="-122"/>
              </a:defRPr>
            </a:lvl2pPr>
            <a:lvl3pPr indent="0" eaLnBrk="1" fontAlgn="auto" latinLnBrk="0" hangingPunct="1">
              <a:lnSpc>
                <a:spcPct val="120000"/>
              </a:lnSpc>
              <a:defRPr baseline="0">
                <a:solidFill>
                  <a:schemeClr val="tx1">
                    <a:lumMod val="85000"/>
                    <a:lumOff val="15000"/>
                  </a:schemeClr>
                </a:solidFill>
                <a:latin typeface="Arial" panose="020B0604020202020204" pitchFamily="34" charset="0"/>
                <a:ea typeface="微软雅黑" panose="020B0503020204020204" pitchFamily="34" charset="-122"/>
              </a:defRPr>
            </a:lvl3pPr>
            <a:lvl4pPr indent="0" eaLnBrk="1" fontAlgn="auto" latinLnBrk="0" hangingPunct="1">
              <a:lnSpc>
                <a:spcPct val="120000"/>
              </a:lnSpc>
              <a:defRPr baseline="0">
                <a:solidFill>
                  <a:schemeClr val="tx1">
                    <a:lumMod val="85000"/>
                    <a:lumOff val="15000"/>
                  </a:schemeClr>
                </a:solidFill>
                <a:latin typeface="Arial" panose="020B0604020202020204" pitchFamily="34" charset="0"/>
                <a:ea typeface="微软雅黑" panose="020B0503020204020204" pitchFamily="34" charset="-122"/>
              </a:defRPr>
            </a:lvl4pPr>
            <a:lvl5pPr indent="0" eaLnBrk="1" fontAlgn="auto" latinLnBrk="0" hangingPunct="1">
              <a:lnSpc>
                <a:spcPct val="120000"/>
              </a:lnSpc>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1"/>
            </p:custDataLst>
          </p:nvPr>
        </p:nvSpPr>
        <p:spPr/>
        <p:txBody>
          <a:bodyPr/>
          <a:lstStyle>
            <a:lvl1pPr>
              <a:lnSpc>
                <a:spcPct val="120000"/>
              </a:lnSpc>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p:txBody>
          <a:bodyPr/>
          <a:lstStyle>
            <a:lvl1pPr>
              <a:lnSpc>
                <a:spcPct val="120000"/>
              </a:lnSpc>
              <a:defRPr/>
            </a:lvl1pPr>
          </a:lstStyle>
          <a:p>
            <a:endParaRPr lang="zh-CN" altLang="en-US"/>
          </a:p>
        </p:txBody>
      </p:sp>
      <p:sp>
        <p:nvSpPr>
          <p:cNvPr id="6" name="灯片编号占位符 5"/>
          <p:cNvSpPr>
            <a:spLocks noGrp="1"/>
          </p:cNvSpPr>
          <p:nvPr>
            <p:ph type="sldNum" sz="quarter" idx="12"/>
            <p:custDataLst>
              <p:tags r:id="rId13"/>
            </p:custDataLst>
          </p:nvPr>
        </p:nvSpPr>
        <p:spPr/>
        <p:txBody>
          <a:bodyPr/>
          <a:lstStyle>
            <a:lvl1pPr>
              <a:lnSpc>
                <a:spcPct val="120000"/>
              </a:lnSpc>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160.xml"/><Relationship Id="rId16" Type="http://schemas.openxmlformats.org/officeDocument/2006/relationships/tags" Target="../tags/tag159.xml"/><Relationship Id="rId15" Type="http://schemas.openxmlformats.org/officeDocument/2006/relationships/tags" Target="../tags/tag158.xml"/><Relationship Id="rId14" Type="http://schemas.openxmlformats.org/officeDocument/2006/relationships/tags" Target="../tags/tag157.xml"/><Relationship Id="rId13" Type="http://schemas.openxmlformats.org/officeDocument/2006/relationships/tags" Target="../tags/tag156.xml"/><Relationship Id="rId12" Type="http://schemas.openxmlformats.org/officeDocument/2006/relationships/tags" Target="../tags/tag155.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502412" y="332423"/>
            <a:ext cx="8139178" cy="331473"/>
          </a:xfrm>
          <a:prstGeom prst="rect">
            <a:avLst/>
          </a:prstGeom>
        </p:spPr>
        <p:txBody>
          <a:bodyPr vert="horz" lIns="90000" tIns="46800" rIns="90000" bIns="4680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502412" y="714381"/>
            <a:ext cx="8139178" cy="404168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59807" y="4762375"/>
            <a:ext cx="2025000" cy="237600"/>
          </a:xfrm>
          <a:prstGeom prst="rect">
            <a:avLst/>
          </a:prstGeom>
        </p:spPr>
        <p:txBody>
          <a:bodyPr vert="horz" lIns="90000" tIns="46800" rIns="90000" bIns="46800" rtlCol="0" anchor="ctr">
            <a:normAutofit/>
          </a:bodyPr>
          <a:lstStyle>
            <a:lvl1pPr algn="l">
              <a:lnSpc>
                <a:spcPct val="120000"/>
              </a:lnSpc>
              <a:defRPr sz="9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3087000" y="4762375"/>
            <a:ext cx="2970000" cy="237600"/>
          </a:xfrm>
          <a:prstGeom prst="rect">
            <a:avLst/>
          </a:prstGeom>
        </p:spPr>
        <p:txBody>
          <a:bodyPr vert="horz" lIns="90000" tIns="46800" rIns="90000" bIns="46800" rtlCol="0" anchor="ctr">
            <a:normAutofit/>
          </a:bodyPr>
          <a:lstStyle>
            <a:lvl1pPr algn="ctr">
              <a:lnSpc>
                <a:spcPct val="120000"/>
              </a:lnSpc>
              <a:defRPr sz="9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6457950" y="4762375"/>
            <a:ext cx="2025000" cy="237600"/>
          </a:xfrm>
          <a:prstGeom prst="rect">
            <a:avLst/>
          </a:prstGeom>
        </p:spPr>
        <p:txBody>
          <a:bodyPr vert="horz" lIns="90000" tIns="46800" rIns="90000" bIns="46800" rtlCol="0" anchor="ctr">
            <a:normAutofit/>
          </a:bodyPr>
          <a:lstStyle>
            <a:lvl1pPr algn="r">
              <a:lnSpc>
                <a:spcPct val="120000"/>
              </a:lnSpc>
              <a:defRPr sz="9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fontAlgn="auto" latinLnBrk="0" hangingPunct="1">
        <a:lnSpc>
          <a:spcPct val="120000"/>
        </a:lnSpc>
        <a:spcBef>
          <a:spcPct val="0"/>
        </a:spcBef>
        <a:buNone/>
        <a:defRPr sz="18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171450" indent="-171450" algn="l" defTabSz="685800" rtl="0" eaLnBrk="1" fontAlgn="auto" latinLnBrk="0" hangingPunct="1">
        <a:lnSpc>
          <a:spcPct val="12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514350" indent="-171450" algn="l" defTabSz="685800" rtl="0" eaLnBrk="1" fontAlgn="auto" latinLnBrk="0" hangingPunct="1">
        <a:lnSpc>
          <a:spcPct val="12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857250" indent="-171450" algn="l" defTabSz="685800" rtl="0" eaLnBrk="1" fontAlgn="auto" latinLnBrk="0" hangingPunct="1">
        <a:lnSpc>
          <a:spcPct val="12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200150" indent="-171450" algn="l" defTabSz="685800" rtl="0" eaLnBrk="1" fontAlgn="auto" latinLnBrk="0" hangingPunct="1">
        <a:lnSpc>
          <a:spcPct val="12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1543050" indent="-171450" algn="l" defTabSz="685800" rtl="0" eaLnBrk="1" fontAlgn="auto" latinLnBrk="0" hangingPunct="1">
        <a:lnSpc>
          <a:spcPct val="12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6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tags" Target="../tags/tag172.xml"/><Relationship Id="rId2" Type="http://schemas.openxmlformats.org/officeDocument/2006/relationships/image" Target="../media/image5.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74.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75.xml"/><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0" Type="http://schemas.openxmlformats.org/officeDocument/2006/relationships/notesSlide" Target="../notesSlides/notesSlide15.xml"/><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tags" Target="../tags/tag179.xml"/><Relationship Id="rId1" Type="http://schemas.openxmlformats.org/officeDocument/2006/relationships/image" Target="../media/image13.GI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ags" Target="../tags/tag16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8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81.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2.xml"/><Relationship Id="rId6" Type="http://schemas.openxmlformats.org/officeDocument/2006/relationships/tags" Target="../tags/tag182.xml"/><Relationship Id="rId5" Type="http://schemas.openxmlformats.org/officeDocument/2006/relationships/image" Target="../media/image18.png"/><Relationship Id="rId4" Type="http://schemas.openxmlformats.org/officeDocument/2006/relationships/image" Target="../media/image17.jpeg"/><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image" Target="../media/image14.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83.xml"/><Relationship Id="rId7" Type="http://schemas.openxmlformats.org/officeDocument/2006/relationships/image" Target="../media/image24.png"/><Relationship Id="rId6" Type="http://schemas.openxmlformats.org/officeDocument/2006/relationships/image" Target="../media/image13.GIF"/><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0" Type="http://schemas.openxmlformats.org/officeDocument/2006/relationships/notesSlide" Target="../notesSlides/notesSlide23.xml"/><Relationship Id="rId1" Type="http://schemas.openxmlformats.org/officeDocument/2006/relationships/image" Target="../media/image19.png"/></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24.xml"/><Relationship Id="rId8" Type="http://schemas.openxmlformats.org/officeDocument/2006/relationships/slideLayout" Target="../slideLayouts/slideLayout2.xml"/><Relationship Id="rId7" Type="http://schemas.openxmlformats.org/officeDocument/2006/relationships/tags" Target="../tags/tag18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3.GIF"/></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xml"/><Relationship Id="rId3" Type="http://schemas.openxmlformats.org/officeDocument/2006/relationships/tags" Target="../tags/tag185.xml"/><Relationship Id="rId2" Type="http://schemas.openxmlformats.org/officeDocument/2006/relationships/image" Target="../media/image29.png"/><Relationship Id="rId1"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1.xml"/><Relationship Id="rId1" Type="http://schemas.openxmlformats.org/officeDocument/2006/relationships/tags" Target="../tags/tag18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8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8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8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9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91.xml"/></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2.xml"/><Relationship Id="rId5" Type="http://schemas.openxmlformats.org/officeDocument/2006/relationships/tags" Target="../tags/tag192.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3.xml"/><Relationship Id="rId7" Type="http://schemas.openxmlformats.org/officeDocument/2006/relationships/slideLayout" Target="../slideLayouts/slideLayout2.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tags" Target="../tags/tag194.xml"/><Relationship Id="rId1" Type="http://schemas.openxmlformats.org/officeDocument/2006/relationships/tags" Target="../tags/tag19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9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0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0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20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0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1.xml"/><Relationship Id="rId1" Type="http://schemas.openxmlformats.org/officeDocument/2006/relationships/tags" Target="../tags/tag20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207.xml"/></Relationships>
</file>

<file path=ppt/slides/_rels/slide43.xml.rels><?xml version="1.0" encoding="UTF-8" standalone="yes"?>
<Relationships xmlns="http://schemas.openxmlformats.org/package/2006/relationships"><Relationship Id="rId9" Type="http://schemas.openxmlformats.org/officeDocument/2006/relationships/notesSlide" Target="../notesSlides/notesSlide43.xml"/><Relationship Id="rId8" Type="http://schemas.openxmlformats.org/officeDocument/2006/relationships/slideLayout" Target="../slideLayouts/slideLayout2.xml"/><Relationship Id="rId7" Type="http://schemas.openxmlformats.org/officeDocument/2006/relationships/tags" Target="../tags/tag214.xml"/><Relationship Id="rId6" Type="http://schemas.openxmlformats.org/officeDocument/2006/relationships/tags" Target="../tags/tag213.xml"/><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tags" Target="../tags/tag209.xml"/><Relationship Id="rId1" Type="http://schemas.openxmlformats.org/officeDocument/2006/relationships/tags" Target="../tags/tag20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215.xml"/></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11.xml"/><Relationship Id="rId2" Type="http://schemas.openxmlformats.org/officeDocument/2006/relationships/tags" Target="../tags/tag216.xml"/><Relationship Id="rId1"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16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ags" Target="../tags/tag16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openxmlformats.org/officeDocument/2006/relationships/tags" Target="../tags/tag168.xml"/><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3"/>
          <p:cNvSpPr txBox="1">
            <a:spLocks noChangeArrowheads="1"/>
          </p:cNvSpPr>
          <p:nvPr/>
        </p:nvSpPr>
        <p:spPr>
          <a:xfrm>
            <a:off x="899795" y="1598295"/>
            <a:ext cx="7005955" cy="9709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000" b="1" dirty="0">
                <a:solidFill>
                  <a:schemeClr val="accent1"/>
                </a:solidFill>
                <a:latin typeface="微软雅黑" panose="020B0503020204020204" pitchFamily="34" charset="-122"/>
                <a:ea typeface="微软雅黑" panose="020B0503020204020204" pitchFamily="34" charset="-122"/>
              </a:rPr>
              <a:t>《</a:t>
            </a:r>
            <a:r>
              <a:rPr lang="zh-CN" altLang="en-US" sz="3000" b="1" dirty="0">
                <a:solidFill>
                  <a:schemeClr val="accent1"/>
                </a:solidFill>
                <a:latin typeface="微软雅黑" panose="020B0503020204020204" pitchFamily="34" charset="-122"/>
                <a:ea typeface="微软雅黑" panose="020B0503020204020204" pitchFamily="34" charset="-122"/>
              </a:rPr>
              <a:t>石油加工生产技术</a:t>
            </a:r>
            <a:r>
              <a:rPr lang="en-US" altLang="zh-CN" sz="3000" b="1" dirty="0" smtClean="0">
                <a:solidFill>
                  <a:schemeClr val="accent1"/>
                </a:solidFill>
                <a:latin typeface="微软雅黑" panose="020B0503020204020204" pitchFamily="34" charset="-122"/>
                <a:ea typeface="微软雅黑" panose="020B0503020204020204" pitchFamily="34" charset="-122"/>
              </a:rPr>
              <a:t>》</a:t>
            </a:r>
            <a:r>
              <a:rPr lang="zh-CN" altLang="en-US" sz="3000" b="1" dirty="0" smtClean="0">
                <a:solidFill>
                  <a:schemeClr val="accent1"/>
                </a:solidFill>
                <a:latin typeface="微软雅黑" panose="020B0503020204020204" pitchFamily="34" charset="-122"/>
                <a:ea typeface="微软雅黑" panose="020B0503020204020204" pitchFamily="34" charset="-122"/>
              </a:rPr>
              <a:t>课程诊改汇报</a:t>
            </a:r>
            <a:endParaRPr lang="en-US" altLang="zh-CN" sz="3000" b="1" dirty="0" smtClean="0">
              <a:solidFill>
                <a:schemeClr val="accent1"/>
              </a:solidFill>
              <a:latin typeface="微软雅黑" panose="020B0503020204020204" pitchFamily="34" charset="-122"/>
              <a:ea typeface="微软雅黑" panose="020B0503020204020204" pitchFamily="34" charset="-122"/>
            </a:endParaRPr>
          </a:p>
        </p:txBody>
      </p:sp>
      <p:sp>
        <p:nvSpPr>
          <p:cNvPr id="44" name="Rectangle 4"/>
          <p:cNvSpPr txBox="1">
            <a:spLocks noChangeArrowheads="1"/>
          </p:cNvSpPr>
          <p:nvPr/>
        </p:nvSpPr>
        <p:spPr>
          <a:xfrm>
            <a:off x="2614930" y="3069590"/>
            <a:ext cx="3575685" cy="322580"/>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汇报人：佘媛媛</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46" name="直接连接符 5"/>
          <p:cNvCxnSpPr>
            <a:cxnSpLocks noChangeShapeType="1"/>
          </p:cNvCxnSpPr>
          <p:nvPr/>
        </p:nvCxnSpPr>
        <p:spPr bwMode="auto">
          <a:xfrm flipH="1">
            <a:off x="1512570" y="2447925"/>
            <a:ext cx="5862955" cy="26670"/>
          </a:xfrm>
          <a:prstGeom prst="line">
            <a:avLst/>
          </a:prstGeom>
          <a:noFill/>
          <a:ln w="12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矩形 9"/>
          <p:cNvSpPr>
            <a:spLocks noChangeArrowheads="1"/>
          </p:cNvSpPr>
          <p:nvPr/>
        </p:nvSpPr>
        <p:spPr bwMode="auto">
          <a:xfrm>
            <a:off x="8763956" y="1898129"/>
            <a:ext cx="380044" cy="1609725"/>
          </a:xfrm>
          <a:prstGeom prst="rect">
            <a:avLst/>
          </a:prstGeom>
          <a:solidFill>
            <a:schemeClr val="accent1"/>
          </a:solidFill>
          <a:ln>
            <a:noFill/>
          </a:ln>
        </p:spPr>
        <p:txBody>
          <a:bodyPr lIns="68557" tIns="34279" rIns="68557" bIns="3427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grpSp>
        <p:nvGrpSpPr>
          <p:cNvPr id="49" name="组合 48"/>
          <p:cNvGrpSpPr/>
          <p:nvPr/>
        </p:nvGrpSpPr>
        <p:grpSpPr>
          <a:xfrm>
            <a:off x="5574500" y="3748200"/>
            <a:ext cx="432048" cy="432834"/>
            <a:chOff x="6084168" y="1274820"/>
            <a:chExt cx="432048" cy="432834"/>
          </a:xfrm>
        </p:grpSpPr>
        <p:sp>
          <p:nvSpPr>
            <p:cNvPr id="50"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51"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52" name="组合 51"/>
          <p:cNvGrpSpPr/>
          <p:nvPr/>
        </p:nvGrpSpPr>
        <p:grpSpPr>
          <a:xfrm>
            <a:off x="4278356" y="3748593"/>
            <a:ext cx="432048" cy="432048"/>
            <a:chOff x="4788024" y="1275213"/>
            <a:chExt cx="432048" cy="432048"/>
          </a:xfrm>
        </p:grpSpPr>
        <p:sp>
          <p:nvSpPr>
            <p:cNvPr id="53"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54"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55" name="组合 54"/>
          <p:cNvGrpSpPr/>
          <p:nvPr/>
        </p:nvGrpSpPr>
        <p:grpSpPr>
          <a:xfrm>
            <a:off x="4926428" y="3748200"/>
            <a:ext cx="432833" cy="432834"/>
            <a:chOff x="5436096" y="1274820"/>
            <a:chExt cx="432833" cy="432834"/>
          </a:xfrm>
        </p:grpSpPr>
        <p:sp>
          <p:nvSpPr>
            <p:cNvPr id="56"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57"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58" name="组合 57"/>
          <p:cNvGrpSpPr/>
          <p:nvPr/>
        </p:nvGrpSpPr>
        <p:grpSpPr>
          <a:xfrm>
            <a:off x="2982212" y="3748200"/>
            <a:ext cx="432833" cy="432834"/>
            <a:chOff x="3491880" y="1274820"/>
            <a:chExt cx="432833" cy="432834"/>
          </a:xfrm>
        </p:grpSpPr>
        <p:sp>
          <p:nvSpPr>
            <p:cNvPr id="59"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60"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61" name="组合 60"/>
          <p:cNvGrpSpPr/>
          <p:nvPr/>
        </p:nvGrpSpPr>
        <p:grpSpPr>
          <a:xfrm>
            <a:off x="3630284" y="3748200"/>
            <a:ext cx="432833" cy="432834"/>
            <a:chOff x="4139952" y="1274820"/>
            <a:chExt cx="432833" cy="432834"/>
          </a:xfrm>
        </p:grpSpPr>
        <p:sp>
          <p:nvSpPr>
            <p:cNvPr id="62"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63"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5" name="Parallelogram 21"/>
          <p:cNvSpPr/>
          <p:nvPr/>
        </p:nvSpPr>
        <p:spPr>
          <a:xfrm>
            <a:off x="23495" y="817880"/>
            <a:ext cx="440055" cy="4322445"/>
          </a:xfrm>
          <a:prstGeom prst="parallelogram">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Parallelogram 22"/>
          <p:cNvSpPr/>
          <p:nvPr/>
        </p:nvSpPr>
        <p:spPr>
          <a:xfrm>
            <a:off x="8319135" y="4445"/>
            <a:ext cx="551180" cy="2950210"/>
          </a:xfrm>
          <a:prstGeom prst="parallelogram">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Parallelogram 21"/>
          <p:cNvSpPr/>
          <p:nvPr/>
        </p:nvSpPr>
        <p:spPr>
          <a:xfrm>
            <a:off x="233045" y="553720"/>
            <a:ext cx="440055" cy="4322445"/>
          </a:xfrm>
          <a:prstGeom prst="parallelogram">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 name="Parallelogram 21"/>
          <p:cNvSpPr/>
          <p:nvPr/>
        </p:nvSpPr>
        <p:spPr>
          <a:xfrm>
            <a:off x="1238250" y="2467610"/>
            <a:ext cx="6463030" cy="139065"/>
          </a:xfrm>
          <a:prstGeom prst="parallelogram">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课程建设规划</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7020272" y="337437"/>
            <a:ext cx="287509" cy="288032"/>
            <a:chOff x="6084168" y="1274820"/>
            <a:chExt cx="432048" cy="432834"/>
          </a:xfrm>
        </p:grpSpPr>
        <p:sp>
          <p:nvSpPr>
            <p:cNvPr id="5"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6"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10" name="组合 9"/>
          <p:cNvGrpSpPr/>
          <p:nvPr/>
        </p:nvGrpSpPr>
        <p:grpSpPr>
          <a:xfrm>
            <a:off x="4788024" y="339502"/>
            <a:ext cx="288031" cy="288032"/>
            <a:chOff x="3491880" y="1274820"/>
            <a:chExt cx="432833" cy="432834"/>
          </a:xfrm>
        </p:grpSpPr>
        <p:sp>
          <p:nvSpPr>
            <p:cNvPr id="11"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12"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13" name="组合 12"/>
          <p:cNvGrpSpPr/>
          <p:nvPr/>
        </p:nvGrpSpPr>
        <p:grpSpPr>
          <a:xfrm>
            <a:off x="5940152" y="336231"/>
            <a:ext cx="288031" cy="288032"/>
            <a:chOff x="4139952" y="1274820"/>
            <a:chExt cx="432833" cy="432834"/>
          </a:xfrm>
        </p:grpSpPr>
        <p:sp>
          <p:nvSpPr>
            <p:cNvPr id="14"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15"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16" name="矩形 15"/>
          <p:cNvSpPr/>
          <p:nvPr/>
        </p:nvSpPr>
        <p:spPr>
          <a:xfrm>
            <a:off x="5037340" y="319757"/>
            <a:ext cx="894080" cy="306705"/>
          </a:xfrm>
          <a:prstGeom prst="rect">
            <a:avLst/>
          </a:prstGeom>
        </p:spPr>
        <p:txBody>
          <a:bodyPr wrap="none">
            <a:spAutoFit/>
          </a:bodyPr>
          <a:lstStyle/>
          <a:p>
            <a:r>
              <a:rPr lang="zh-CN" altLang="en-US" sz="1400" b="1" dirty="0" smtClean="0">
                <a:solidFill>
                  <a:srgbClr val="FF0000"/>
                </a:solidFill>
              </a:rPr>
              <a:t>师资队伍</a:t>
            </a:r>
            <a:endParaRPr lang="zh-CN" altLang="en-US" sz="1400" b="1" dirty="0">
              <a:solidFill>
                <a:srgbClr val="FF0000"/>
              </a:solidFill>
            </a:endParaRPr>
          </a:p>
        </p:txBody>
      </p:sp>
      <p:sp>
        <p:nvSpPr>
          <p:cNvPr id="17" name="矩形 16"/>
          <p:cNvSpPr/>
          <p:nvPr/>
        </p:nvSpPr>
        <p:spPr>
          <a:xfrm>
            <a:off x="6156176" y="313868"/>
            <a:ext cx="894080" cy="306705"/>
          </a:xfrm>
          <a:prstGeom prst="rect">
            <a:avLst/>
          </a:prstGeom>
        </p:spPr>
        <p:txBody>
          <a:bodyPr wrap="none">
            <a:spAutoFit/>
          </a:bodyPr>
          <a:lstStyle/>
          <a:p>
            <a:r>
              <a:rPr lang="zh-CN" altLang="en-US" sz="1400" b="1" dirty="0" smtClean="0"/>
              <a:t>课程标准</a:t>
            </a:r>
            <a:endParaRPr lang="zh-CN" altLang="en-US" sz="1400" b="1" dirty="0"/>
          </a:p>
        </p:txBody>
      </p:sp>
      <p:sp>
        <p:nvSpPr>
          <p:cNvPr id="19" name="矩形 18"/>
          <p:cNvSpPr/>
          <p:nvPr/>
        </p:nvSpPr>
        <p:spPr>
          <a:xfrm>
            <a:off x="7269589" y="304576"/>
            <a:ext cx="894080" cy="306705"/>
          </a:xfrm>
          <a:prstGeom prst="rect">
            <a:avLst/>
          </a:prstGeom>
        </p:spPr>
        <p:txBody>
          <a:bodyPr wrap="none">
            <a:spAutoFit/>
          </a:bodyPr>
          <a:lstStyle/>
          <a:p>
            <a:r>
              <a:rPr lang="zh-CN" altLang="en-US" sz="1400" b="1" dirty="0" smtClean="0"/>
              <a:t>课程资源</a:t>
            </a:r>
            <a:endParaRPr lang="zh-CN" altLang="en-US" sz="1400" b="1" dirty="0"/>
          </a:p>
        </p:txBody>
      </p:sp>
      <p:graphicFrame>
        <p:nvGraphicFramePr>
          <p:cNvPr id="18" name="表格 17"/>
          <p:cNvGraphicFramePr>
            <a:graphicFrameLocks noGrp="1"/>
          </p:cNvGraphicFramePr>
          <p:nvPr/>
        </p:nvGraphicFramePr>
        <p:xfrm>
          <a:off x="251460" y="3002915"/>
          <a:ext cx="8641080" cy="1521460"/>
        </p:xfrm>
        <a:graphic>
          <a:graphicData uri="http://schemas.openxmlformats.org/drawingml/2006/table">
            <a:tbl>
              <a:tblPr firstRow="1" bandRow="1">
                <a:tableStyleId>{5C22544A-7EE6-4342-B048-85BDC9FD1C3A}</a:tableStyleId>
              </a:tblPr>
              <a:tblGrid>
                <a:gridCol w="749935"/>
                <a:gridCol w="2623185"/>
                <a:gridCol w="2819400"/>
                <a:gridCol w="2448560"/>
              </a:tblGrid>
              <a:tr h="337820">
                <a:tc>
                  <a:txBody>
                    <a:bodyPr/>
                    <a:lstStyle/>
                    <a:p>
                      <a:pPr algn="ctr"/>
                      <a:r>
                        <a:rPr lang="zh-CN" altLang="en-US" dirty="0" smtClean="0"/>
                        <a:t>年份</a:t>
                      </a:r>
                      <a:endParaRPr lang="zh-CN" altLang="en-US" dirty="0"/>
                    </a:p>
                  </a:txBody>
                  <a:tcPr anchor="ctr"/>
                </a:tc>
                <a:tc>
                  <a:txBody>
                    <a:bodyPr/>
                    <a:lstStyle/>
                    <a:p>
                      <a:pPr algn="ctr"/>
                      <a:r>
                        <a:rPr lang="en-US" altLang="zh-CN" dirty="0" smtClean="0"/>
                        <a:t>2016-2017</a:t>
                      </a:r>
                      <a:r>
                        <a:rPr lang="zh-CN" altLang="en-US" dirty="0" smtClean="0"/>
                        <a:t>年</a:t>
                      </a:r>
                      <a:endParaRPr lang="zh-CN" altLang="en-US" dirty="0"/>
                    </a:p>
                  </a:txBody>
                  <a:tcPr/>
                </a:tc>
                <a:tc>
                  <a:txBody>
                    <a:bodyPr/>
                    <a:lstStyle/>
                    <a:p>
                      <a:pPr algn="ctr"/>
                      <a:r>
                        <a:rPr lang="en-US" altLang="zh-CN" dirty="0" smtClean="0"/>
                        <a:t>2017-2018</a:t>
                      </a:r>
                      <a:r>
                        <a:rPr lang="zh-CN" altLang="en-US" dirty="0" smtClean="0"/>
                        <a:t>年</a:t>
                      </a:r>
                      <a:endParaRPr lang="zh-CN" altLang="en-US" dirty="0"/>
                    </a:p>
                  </a:txBody>
                  <a:tcPr/>
                </a:tc>
                <a:tc>
                  <a:txBody>
                    <a:bodyPr/>
                    <a:lstStyle/>
                    <a:p>
                      <a:pPr algn="ctr"/>
                      <a:r>
                        <a:rPr lang="en-US" altLang="zh-CN" dirty="0" smtClean="0"/>
                        <a:t>2018-2019</a:t>
                      </a:r>
                      <a:r>
                        <a:rPr lang="zh-CN" altLang="en-US" dirty="0" smtClean="0"/>
                        <a:t>年</a:t>
                      </a:r>
                      <a:endParaRPr lang="zh-CN" altLang="en-US" dirty="0"/>
                    </a:p>
                  </a:txBody>
                  <a:tcPr/>
                </a:tc>
              </a:tr>
              <a:tr h="118364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b="1" dirty="0" smtClean="0"/>
                        <a:t>计划</a:t>
                      </a:r>
                      <a:endParaRPr lang="zh-CN" altLang="en-US" b="1" dirty="0" smtClean="0"/>
                    </a:p>
                    <a:p>
                      <a:pPr algn="ctr"/>
                      <a:r>
                        <a:rPr lang="zh-CN" altLang="en-US" b="1" dirty="0" smtClean="0"/>
                        <a:t>进程</a:t>
                      </a:r>
                      <a:endParaRPr lang="en-US" altLang="zh-CN" b="1"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引进高学历的青年教师</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名；</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选派</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1-2</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人外出进修；</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参加教学比赛获省、国家奖；指导学生参加比赛获省、国家奖。</a:t>
                      </a:r>
                      <a:endParaRPr lang="zh-CN" alt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引进高职称或高学历教师</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名；</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引进企业兼职教师</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1-2</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名；</a:t>
                      </a:r>
                      <a:endPar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选派</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1-2</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人外出进修；</a:t>
                      </a:r>
                      <a:endPar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参加教学比赛获省、国家奖；</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指导学生参加比赛获省、国家奖。</a:t>
                      </a:r>
                      <a:endParaRPr lang="zh-CN" altLang="en-US" sz="1400" dirty="0"/>
                    </a:p>
                  </a:txBody>
                  <a:tcPr/>
                </a:tc>
                <a:tc>
                  <a:txBody>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引进高职称或高学历人才</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人；</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选派</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1-2</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名教师外出进修；</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参加教学比赛获省、国家奖；</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指导学生参加比赛获省、国家奖。</a:t>
                      </a:r>
                      <a:endParaRPr lang="zh-CN" altLang="en-US" sz="1400" dirty="0"/>
                    </a:p>
                  </a:txBody>
                  <a:tcPr/>
                </a:tc>
              </a:tr>
            </a:tbl>
          </a:graphicData>
        </a:graphic>
      </p:graphicFrame>
      <p:sp>
        <p:nvSpPr>
          <p:cNvPr id="32" name="矩形 31"/>
          <p:cNvSpPr/>
          <p:nvPr/>
        </p:nvSpPr>
        <p:spPr>
          <a:xfrm>
            <a:off x="2196495" y="1003707"/>
            <a:ext cx="6192688" cy="1753235"/>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lvl="2">
              <a:lnSpc>
                <a:spcPct val="150000"/>
              </a:lnSpc>
            </a:pPr>
            <a:r>
              <a:rPr lang="zh-CN" altLang="en-US" dirty="0">
                <a:solidFill>
                  <a:srgbClr val="FF0000"/>
                </a:solidFill>
                <a:latin typeface="微软雅黑" panose="020B0503020204020204" pitchFamily="34" charset="-122"/>
                <a:ea typeface="微软雅黑" panose="020B0503020204020204" pitchFamily="34" charset="-122"/>
              </a:rPr>
              <a:t>引进</a:t>
            </a:r>
            <a:r>
              <a:rPr lang="zh-CN" altLang="en-US" dirty="0" smtClean="0">
                <a:solidFill>
                  <a:srgbClr val="FF0000"/>
                </a:solidFill>
                <a:latin typeface="微软雅黑" panose="020B0503020204020204" pitchFamily="34" charset="-122"/>
                <a:ea typeface="微软雅黑" panose="020B0503020204020204" pitchFamily="34" charset="-122"/>
              </a:rPr>
              <a:t>高学历或高职称人才</a:t>
            </a:r>
            <a:r>
              <a:rPr lang="en-US" altLang="zh-CN" dirty="0" smtClean="0">
                <a:solidFill>
                  <a:srgbClr val="FF0000"/>
                </a:solidFill>
                <a:latin typeface="微软雅黑" panose="020B0503020204020204" pitchFamily="34" charset="-122"/>
                <a:ea typeface="微软雅黑" panose="020B0503020204020204" pitchFamily="34" charset="-122"/>
              </a:rPr>
              <a:t>1-2</a:t>
            </a:r>
            <a:r>
              <a:rPr lang="zh-CN" altLang="en-US" dirty="0" smtClean="0">
                <a:solidFill>
                  <a:srgbClr val="FF0000"/>
                </a:solidFill>
                <a:latin typeface="微软雅黑" panose="020B0503020204020204" pitchFamily="34" charset="-122"/>
                <a:ea typeface="微软雅黑" panose="020B0503020204020204" pitchFamily="34" charset="-122"/>
              </a:rPr>
              <a:t>名</a:t>
            </a:r>
            <a:endParaRPr lang="en-US" altLang="zh-CN" dirty="0" smtClean="0">
              <a:solidFill>
                <a:srgbClr val="FF0000"/>
              </a:solidFill>
              <a:latin typeface="微软雅黑" panose="020B0503020204020204" pitchFamily="34" charset="-122"/>
              <a:ea typeface="微软雅黑" panose="020B0503020204020204" pitchFamily="34" charset="-122"/>
            </a:endParaRPr>
          </a:p>
          <a:p>
            <a:pPr lvl="2">
              <a:lnSpc>
                <a:spcPct val="150000"/>
              </a:lnSpc>
            </a:pPr>
            <a:r>
              <a:rPr lang="zh-CN" altLang="en-US" dirty="0">
                <a:solidFill>
                  <a:srgbClr val="FF0000"/>
                </a:solidFill>
                <a:latin typeface="微软雅黑" panose="020B0503020204020204" pitchFamily="34" charset="-122"/>
                <a:ea typeface="微软雅黑" panose="020B0503020204020204" pitchFamily="34" charset="-122"/>
              </a:rPr>
              <a:t>引进企业兼职教师</a:t>
            </a:r>
            <a:r>
              <a:rPr lang="en-US" altLang="zh-CN" dirty="0">
                <a:solidFill>
                  <a:srgbClr val="FF0000"/>
                </a:solidFill>
                <a:latin typeface="微软雅黑" panose="020B0503020204020204" pitchFamily="34" charset="-122"/>
                <a:ea typeface="微软雅黑" panose="020B0503020204020204" pitchFamily="34" charset="-122"/>
              </a:rPr>
              <a:t>2-3</a:t>
            </a:r>
            <a:r>
              <a:rPr lang="zh-CN" altLang="en-US" dirty="0" smtClean="0">
                <a:solidFill>
                  <a:srgbClr val="FF0000"/>
                </a:solidFill>
                <a:latin typeface="微软雅黑" panose="020B0503020204020204" pitchFamily="34" charset="-122"/>
                <a:ea typeface="微软雅黑" panose="020B0503020204020204" pitchFamily="34" charset="-122"/>
              </a:rPr>
              <a:t>名</a:t>
            </a:r>
            <a:endParaRPr lang="en-US" altLang="zh-CN" dirty="0" smtClean="0">
              <a:solidFill>
                <a:srgbClr val="FF0000"/>
              </a:solidFill>
              <a:latin typeface="微软雅黑" panose="020B0503020204020204" pitchFamily="34" charset="-122"/>
              <a:ea typeface="微软雅黑" panose="020B0503020204020204" pitchFamily="34" charset="-122"/>
            </a:endParaRPr>
          </a:p>
          <a:p>
            <a:pPr lvl="2">
              <a:lnSpc>
                <a:spcPct val="150000"/>
              </a:lnSpc>
            </a:pPr>
            <a:r>
              <a:rPr lang="zh-CN" altLang="en-US" dirty="0">
                <a:solidFill>
                  <a:srgbClr val="FF0000"/>
                </a:solidFill>
                <a:latin typeface="微软雅黑" panose="020B0503020204020204" pitchFamily="34" charset="-122"/>
                <a:ea typeface="微软雅黑" panose="020B0503020204020204" pitchFamily="34" charset="-122"/>
              </a:rPr>
              <a:t>教师外出进修、培训</a:t>
            </a:r>
            <a:r>
              <a:rPr lang="en-US" altLang="zh-CN" dirty="0">
                <a:solidFill>
                  <a:srgbClr val="FF0000"/>
                </a:solidFill>
                <a:latin typeface="微软雅黑" panose="020B0503020204020204" pitchFamily="34" charset="-122"/>
                <a:ea typeface="微软雅黑" panose="020B0503020204020204" pitchFamily="34" charset="-122"/>
              </a:rPr>
              <a:t>6-8</a:t>
            </a:r>
            <a:r>
              <a:rPr lang="zh-CN" altLang="en-US" dirty="0" smtClean="0">
                <a:solidFill>
                  <a:srgbClr val="FF0000"/>
                </a:solidFill>
                <a:latin typeface="微软雅黑" panose="020B0503020204020204" pitchFamily="34" charset="-122"/>
                <a:ea typeface="微软雅黑" panose="020B0503020204020204" pitchFamily="34" charset="-122"/>
              </a:rPr>
              <a:t>次</a:t>
            </a:r>
            <a:endParaRPr lang="zh-CN" altLang="en-US" dirty="0">
              <a:solidFill>
                <a:srgbClr val="FF0000"/>
              </a:solidFill>
              <a:latin typeface="微软雅黑" panose="020B0503020204020204" pitchFamily="34" charset="-122"/>
              <a:ea typeface="微软雅黑" panose="020B0503020204020204" pitchFamily="34" charset="-122"/>
            </a:endParaRPr>
          </a:p>
          <a:p>
            <a:pPr lvl="2">
              <a:lnSpc>
                <a:spcPct val="150000"/>
              </a:lnSpc>
            </a:pPr>
            <a:r>
              <a:rPr lang="zh-CN" altLang="en-US" dirty="0">
                <a:solidFill>
                  <a:srgbClr val="FF0000"/>
                </a:solidFill>
                <a:latin typeface="微软雅黑" panose="020B0503020204020204" pitchFamily="34" charset="-122"/>
                <a:ea typeface="微软雅黑" panose="020B0503020204020204" pitchFamily="34" charset="-122"/>
              </a:rPr>
              <a:t>提高教学能力、和指导学生竞赛</a:t>
            </a:r>
            <a:r>
              <a:rPr lang="zh-CN" altLang="en-US" dirty="0" smtClean="0">
                <a:solidFill>
                  <a:srgbClr val="FF0000"/>
                </a:solidFill>
                <a:latin typeface="微软雅黑" panose="020B0503020204020204" pitchFamily="34" charset="-122"/>
                <a:ea typeface="微软雅黑" panose="020B0503020204020204" pitchFamily="34" charset="-122"/>
              </a:rPr>
              <a:t>能力</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27" name="TextBox 2"/>
          <p:cNvSpPr txBox="1"/>
          <p:nvPr/>
        </p:nvSpPr>
        <p:spPr>
          <a:xfrm>
            <a:off x="738307" y="1418481"/>
            <a:ext cx="1422819" cy="923290"/>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lnSpc>
                <a:spcPct val="150000"/>
              </a:lnSpc>
            </a:pPr>
            <a:r>
              <a:rPr lang="zh-CN" altLang="en-US" sz="2000" b="1" dirty="0">
                <a:solidFill>
                  <a:schemeClr val="tx1"/>
                </a:solidFill>
              </a:rPr>
              <a:t>师资</a:t>
            </a:r>
            <a:r>
              <a:rPr lang="zh-CN" altLang="en-US" sz="2000" b="1" dirty="0" smtClean="0">
                <a:solidFill>
                  <a:schemeClr val="tx1"/>
                </a:solidFill>
              </a:rPr>
              <a:t>队伍</a:t>
            </a:r>
            <a:endParaRPr lang="en-US" altLang="zh-CN" sz="2000" b="1" dirty="0" smtClean="0">
              <a:solidFill>
                <a:schemeClr val="tx1"/>
              </a:solidFill>
            </a:endParaRPr>
          </a:p>
          <a:p>
            <a:pPr algn="ctr">
              <a:lnSpc>
                <a:spcPct val="150000"/>
              </a:lnSpc>
            </a:pPr>
            <a:r>
              <a:rPr lang="zh-CN" altLang="en-US" sz="2000" b="1" dirty="0" smtClean="0">
                <a:solidFill>
                  <a:srgbClr val="FF0000"/>
                </a:solidFill>
              </a:rPr>
              <a:t>建设规划</a:t>
            </a:r>
            <a:endParaRPr lang="zh-CN" altLang="en-US" sz="2000" b="1" dirty="0">
              <a:solidFill>
                <a:srgbClr val="FF0000"/>
              </a:solidFill>
            </a:endParaRPr>
          </a:p>
        </p:txBody>
      </p:sp>
      <p:sp>
        <p:nvSpPr>
          <p:cNvPr id="2" name="圆角矩形 1"/>
          <p:cNvSpPr/>
          <p:nvPr/>
        </p:nvSpPr>
        <p:spPr>
          <a:xfrm>
            <a:off x="2196465" y="1004570"/>
            <a:ext cx="6192520" cy="1752600"/>
          </a:xfrm>
          <a:prstGeom prst="roundRect">
            <a:avLst/>
          </a:prstGeom>
          <a:noFill/>
          <a:ln>
            <a:solidFill>
              <a:srgbClr val="F7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连接符 42"/>
          <p:cNvCxnSpPr/>
          <p:nvPr/>
        </p:nvCxnSpPr>
        <p:spPr>
          <a:xfrm>
            <a:off x="738572" y="723032"/>
            <a:ext cx="7649852"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847085" y="23194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课程建设规划</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7020272" y="337437"/>
            <a:ext cx="287509" cy="288032"/>
            <a:chOff x="6084168" y="1274820"/>
            <a:chExt cx="432048" cy="432834"/>
          </a:xfrm>
        </p:grpSpPr>
        <p:sp>
          <p:nvSpPr>
            <p:cNvPr id="5"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6"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10" name="组合 9"/>
          <p:cNvGrpSpPr/>
          <p:nvPr/>
        </p:nvGrpSpPr>
        <p:grpSpPr>
          <a:xfrm>
            <a:off x="4788024" y="339502"/>
            <a:ext cx="288031" cy="288032"/>
            <a:chOff x="3491880" y="1274820"/>
            <a:chExt cx="432833" cy="432834"/>
          </a:xfrm>
        </p:grpSpPr>
        <p:sp>
          <p:nvSpPr>
            <p:cNvPr id="11"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12"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13" name="组合 12"/>
          <p:cNvGrpSpPr/>
          <p:nvPr/>
        </p:nvGrpSpPr>
        <p:grpSpPr>
          <a:xfrm>
            <a:off x="5940152" y="336231"/>
            <a:ext cx="288031" cy="288032"/>
            <a:chOff x="4139952" y="1274820"/>
            <a:chExt cx="432833" cy="432834"/>
          </a:xfrm>
        </p:grpSpPr>
        <p:sp>
          <p:nvSpPr>
            <p:cNvPr id="14"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15"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16" name="矩形 15"/>
          <p:cNvSpPr/>
          <p:nvPr/>
        </p:nvSpPr>
        <p:spPr>
          <a:xfrm>
            <a:off x="5037340" y="319757"/>
            <a:ext cx="894080" cy="306705"/>
          </a:xfrm>
          <a:prstGeom prst="rect">
            <a:avLst/>
          </a:prstGeom>
        </p:spPr>
        <p:txBody>
          <a:bodyPr wrap="none">
            <a:spAutoFit/>
          </a:bodyPr>
          <a:lstStyle/>
          <a:p>
            <a:r>
              <a:rPr lang="zh-CN" altLang="en-US" sz="1400" b="1" dirty="0" smtClean="0">
                <a:solidFill>
                  <a:srgbClr val="FF0000"/>
                </a:solidFill>
              </a:rPr>
              <a:t>师资队伍</a:t>
            </a:r>
            <a:endParaRPr lang="zh-CN" altLang="en-US" sz="1400" b="1" dirty="0">
              <a:solidFill>
                <a:srgbClr val="FF0000"/>
              </a:solidFill>
            </a:endParaRPr>
          </a:p>
        </p:txBody>
      </p:sp>
      <p:sp>
        <p:nvSpPr>
          <p:cNvPr id="17" name="矩形 16"/>
          <p:cNvSpPr/>
          <p:nvPr/>
        </p:nvSpPr>
        <p:spPr>
          <a:xfrm>
            <a:off x="6156176" y="313868"/>
            <a:ext cx="894080" cy="306705"/>
          </a:xfrm>
          <a:prstGeom prst="rect">
            <a:avLst/>
          </a:prstGeom>
        </p:spPr>
        <p:txBody>
          <a:bodyPr wrap="none">
            <a:spAutoFit/>
          </a:bodyPr>
          <a:lstStyle/>
          <a:p>
            <a:r>
              <a:rPr lang="zh-CN" altLang="en-US" sz="1400" b="1" dirty="0" smtClean="0"/>
              <a:t>课程标准</a:t>
            </a:r>
            <a:endParaRPr lang="zh-CN" altLang="en-US" sz="1400" b="1" dirty="0"/>
          </a:p>
        </p:txBody>
      </p:sp>
      <p:sp>
        <p:nvSpPr>
          <p:cNvPr id="19" name="矩形 18"/>
          <p:cNvSpPr/>
          <p:nvPr/>
        </p:nvSpPr>
        <p:spPr>
          <a:xfrm>
            <a:off x="7269589" y="304576"/>
            <a:ext cx="894080" cy="306705"/>
          </a:xfrm>
          <a:prstGeom prst="rect">
            <a:avLst/>
          </a:prstGeom>
        </p:spPr>
        <p:txBody>
          <a:bodyPr wrap="none">
            <a:spAutoFit/>
          </a:bodyPr>
          <a:lstStyle/>
          <a:p>
            <a:r>
              <a:rPr lang="zh-CN" altLang="en-US" sz="1400" b="1" dirty="0" smtClean="0"/>
              <a:t>课程资源</a:t>
            </a:r>
            <a:endParaRPr lang="zh-CN" altLang="en-US" sz="1400" b="1" dirty="0"/>
          </a:p>
        </p:txBody>
      </p:sp>
      <p:graphicFrame>
        <p:nvGraphicFramePr>
          <p:cNvPr id="24" name="表格 23"/>
          <p:cNvGraphicFramePr>
            <a:graphicFrameLocks noGrp="1"/>
          </p:cNvGraphicFramePr>
          <p:nvPr/>
        </p:nvGraphicFramePr>
        <p:xfrm>
          <a:off x="3801250" y="959151"/>
          <a:ext cx="5328591" cy="3535045"/>
        </p:xfrm>
        <a:graphic>
          <a:graphicData uri="http://schemas.openxmlformats.org/drawingml/2006/table">
            <a:tbl>
              <a:tblPr firstRow="1" bandRow="1">
                <a:tableStyleId>{5C22544A-7EE6-4342-B048-85BDC9FD1C3A}</a:tableStyleId>
              </a:tblPr>
              <a:tblGrid>
                <a:gridCol w="1104900"/>
                <a:gridCol w="1414145"/>
                <a:gridCol w="700146"/>
                <a:gridCol w="2109400"/>
              </a:tblGrid>
              <a:tr h="365760">
                <a:tc gridSpan="4">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800" kern="100" dirty="0" smtClean="0"/>
                        <a:t>课程团队师资情况一览表</a:t>
                      </a:r>
                      <a:endParaRPr lang="zh-CN" altLang="zh-CN" sz="1800" b="1" kern="100" dirty="0" smtClean="0">
                        <a:latin typeface="+mn-lt"/>
                        <a:ea typeface="+mn-ea"/>
                        <a:cs typeface="Times New Roman" panose="02020603050405020304"/>
                      </a:endParaRPr>
                    </a:p>
                  </a:txBody>
                  <a:tcPr/>
                </a:tc>
                <a:tc hMerge="1">
                  <a:tcPr/>
                </a:tc>
                <a:tc hMerge="1">
                  <a:tcPr/>
                </a:tc>
                <a:tc hMerge="1">
                  <a:tcPr/>
                </a:tc>
              </a:tr>
              <a:tr h="312449">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5000"/>
                        </a:lnSpc>
                        <a:spcAft>
                          <a:spcPts val="0"/>
                        </a:spcAft>
                      </a:pPr>
                      <a:r>
                        <a:rPr lang="zh-CN" sz="1400" b="0" kern="0" dirty="0">
                          <a:latin typeface="微软雅黑" panose="020B0503020204020204" pitchFamily="34" charset="-122"/>
                          <a:ea typeface="微软雅黑" panose="020B0503020204020204" pitchFamily="34" charset="-122"/>
                        </a:rPr>
                        <a:t>姓名</a:t>
                      </a:r>
                      <a:endParaRPr lang="zh-CN" sz="1400" b="0" kern="10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tx2">
                        <a:lumMod val="90000"/>
                      </a:schemeClr>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5000"/>
                        </a:lnSpc>
                        <a:spcAft>
                          <a:spcPts val="0"/>
                        </a:spcAft>
                      </a:pPr>
                      <a:r>
                        <a:rPr lang="zh-CN" sz="1400" b="0" kern="0" dirty="0" smtClean="0">
                          <a:latin typeface="微软雅黑" panose="020B0503020204020204" pitchFamily="34" charset="-122"/>
                          <a:ea typeface="微软雅黑" panose="020B0503020204020204" pitchFamily="34" charset="-122"/>
                        </a:rPr>
                        <a:t>职</a:t>
                      </a:r>
                      <a:r>
                        <a:rPr lang="en-US" altLang="zh-CN" sz="1400" b="0" kern="0" dirty="0" smtClean="0">
                          <a:latin typeface="微软雅黑" panose="020B0503020204020204" pitchFamily="34" charset="-122"/>
                          <a:ea typeface="微软雅黑" panose="020B0503020204020204" pitchFamily="34" charset="-122"/>
                        </a:rPr>
                        <a:t> </a:t>
                      </a:r>
                      <a:r>
                        <a:rPr lang="zh-CN" sz="1400" b="0" kern="0" dirty="0" smtClean="0">
                          <a:latin typeface="微软雅黑" panose="020B0503020204020204" pitchFamily="34" charset="-122"/>
                          <a:ea typeface="微软雅黑" panose="020B0503020204020204" pitchFamily="34" charset="-122"/>
                        </a:rPr>
                        <a:t>称</a:t>
                      </a:r>
                      <a:endParaRPr lang="zh-CN" sz="1400" b="0" kern="10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tx2">
                        <a:lumMod val="90000"/>
                      </a:schemeClr>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5000"/>
                        </a:lnSpc>
                        <a:spcAft>
                          <a:spcPts val="0"/>
                        </a:spcAft>
                      </a:pPr>
                      <a:r>
                        <a:rPr lang="zh-CN" sz="1400" b="0" kern="0" dirty="0" smtClean="0">
                          <a:latin typeface="微软雅黑" panose="020B0503020204020204" pitchFamily="34" charset="-122"/>
                          <a:ea typeface="微软雅黑" panose="020B0503020204020204" pitchFamily="34" charset="-122"/>
                        </a:rPr>
                        <a:t>学</a:t>
                      </a:r>
                      <a:r>
                        <a:rPr lang="en-US" altLang="zh-CN" sz="1400" b="0" kern="0" dirty="0" smtClean="0">
                          <a:latin typeface="微软雅黑" panose="020B0503020204020204" pitchFamily="34" charset="-122"/>
                          <a:ea typeface="微软雅黑" panose="020B0503020204020204" pitchFamily="34" charset="-122"/>
                        </a:rPr>
                        <a:t> </a:t>
                      </a:r>
                      <a:r>
                        <a:rPr lang="zh-CN" sz="1400" b="0" kern="0" dirty="0" smtClean="0">
                          <a:latin typeface="微软雅黑" panose="020B0503020204020204" pitchFamily="34" charset="-122"/>
                          <a:ea typeface="微软雅黑" panose="020B0503020204020204" pitchFamily="34" charset="-122"/>
                        </a:rPr>
                        <a:t>位</a:t>
                      </a:r>
                      <a:endParaRPr lang="zh-CN" sz="1400" b="0" kern="10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tx2">
                        <a:lumMod val="90000"/>
                      </a:schemeClr>
                    </a:solidFill>
                  </a:tcPr>
                </a:tc>
                <a:tc>
                  <a:txBody>
                    <a:bodyPr/>
                    <a:lstStyle/>
                    <a:p>
                      <a:pPr algn="ctr"/>
                      <a:r>
                        <a:rPr lang="zh-CN" altLang="en-US" sz="1400" b="0" dirty="0" smtClean="0">
                          <a:latin typeface="微软雅黑" panose="020B0503020204020204" pitchFamily="34" charset="-122"/>
                          <a:ea typeface="微软雅黑" panose="020B0503020204020204" pitchFamily="34" charset="-122"/>
                        </a:rPr>
                        <a:t>承担的教学工作</a:t>
                      </a:r>
                      <a:endParaRPr lang="zh-CN" altLang="en-US" sz="1400" b="0" dirty="0">
                        <a:latin typeface="微软雅黑" panose="020B0503020204020204" pitchFamily="34" charset="-122"/>
                        <a:ea typeface="微软雅黑" panose="020B0503020204020204" pitchFamily="34" charset="-122"/>
                      </a:endParaRPr>
                    </a:p>
                  </a:txBody>
                  <a:tcPr marL="68580" marR="68580" marT="0" marB="0" anchor="ctr" anchorCtr="0">
                    <a:solidFill>
                      <a:schemeClr val="tx2">
                        <a:lumMod val="90000"/>
                      </a:schemeClr>
                    </a:solidFill>
                  </a:tcPr>
                </a:tc>
              </a:tr>
              <a:tr h="245745">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85000"/>
                        </a:lnSpc>
                        <a:spcAft>
                          <a:spcPts val="0"/>
                        </a:spcAft>
                      </a:pPr>
                      <a:r>
                        <a:rPr lang="zh-CN" sz="1100" b="0" kern="0" dirty="0">
                          <a:latin typeface="微软雅黑" panose="020B0503020204020204" pitchFamily="34" charset="-122"/>
                          <a:ea typeface="微软雅黑" panose="020B0503020204020204" pitchFamily="34" charset="-122"/>
                        </a:rPr>
                        <a:t>梁美东</a:t>
                      </a:r>
                      <a:endParaRPr lang="zh-CN" sz="1100" b="0" kern="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85000"/>
                        </a:lnSpc>
                        <a:spcAft>
                          <a:spcPts val="0"/>
                        </a:spcAft>
                      </a:pPr>
                      <a:r>
                        <a:rPr lang="zh-CN" sz="1100" b="0" kern="0" dirty="0">
                          <a:latin typeface="微软雅黑" panose="020B0503020204020204" pitchFamily="34" charset="-122"/>
                          <a:ea typeface="微软雅黑" panose="020B0503020204020204" pitchFamily="34" charset="-122"/>
                        </a:rPr>
                        <a:t>副教授</a:t>
                      </a:r>
                      <a:r>
                        <a:rPr lang="en-US" altLang="zh-CN" sz="1100" kern="100" dirty="0">
                          <a:latin typeface="微软雅黑" panose="020B0503020204020204" pitchFamily="34" charset="-122"/>
                          <a:ea typeface="微软雅黑" panose="020B0503020204020204" pitchFamily="34" charset="-122"/>
                          <a:cs typeface="Times New Roman" panose="02020603050405020304"/>
                          <a:sym typeface="+mn-ea"/>
                        </a:rPr>
                        <a:t>/</a:t>
                      </a:r>
                      <a:r>
                        <a:rPr lang="zh-CN" sz="1100" kern="100" dirty="0">
                          <a:latin typeface="微软雅黑" panose="020B0503020204020204" pitchFamily="34" charset="-122"/>
                          <a:ea typeface="微软雅黑" panose="020B0503020204020204" pitchFamily="34" charset="-122"/>
                          <a:cs typeface="Times New Roman" panose="02020603050405020304"/>
                          <a:sym typeface="+mn-ea"/>
                        </a:rPr>
                        <a:t>高级技师</a:t>
                      </a:r>
                      <a:endParaRPr lang="zh-CN" sz="1100" b="0" kern="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85000"/>
                        </a:lnSpc>
                        <a:spcAft>
                          <a:spcPts val="0"/>
                        </a:spcAft>
                      </a:pPr>
                      <a:r>
                        <a:rPr lang="zh-CN" altLang="en-US" sz="1100" b="0" kern="0" dirty="0">
                          <a:latin typeface="微软雅黑" panose="020B0503020204020204" pitchFamily="34" charset="-122"/>
                          <a:ea typeface="微软雅黑" panose="020B0503020204020204" pitchFamily="34" charset="-122"/>
                        </a:rPr>
                        <a:t>硕士</a:t>
                      </a:r>
                      <a:endParaRPr lang="zh-CN" altLang="en-US" sz="1100" b="0" kern="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noFill/>
                  </a:tcPr>
                </a:tc>
                <a:tc>
                  <a:txBody>
                    <a:bodyPr/>
                    <a:lstStyle/>
                    <a:p>
                      <a:pPr marL="0" marR="0" indent="0" algn="ctr" defTabSz="914400" rtl="0" eaLnBrk="1" fontAlgn="auto" latinLnBrk="0" hangingPunct="1">
                        <a:lnSpc>
                          <a:spcPct val="185000"/>
                        </a:lnSpc>
                        <a:spcBef>
                          <a:spcPts val="0"/>
                        </a:spcBef>
                        <a:spcAft>
                          <a:spcPts val="0"/>
                        </a:spcAft>
                        <a:buClrTx/>
                        <a:buSzTx/>
                        <a:buFontTx/>
                        <a:buNone/>
                        <a:defRPr/>
                      </a:pPr>
                      <a:r>
                        <a:rPr lang="zh-CN" altLang="en-US" sz="1100" b="0" kern="100" dirty="0" smtClean="0">
                          <a:latin typeface="微软雅黑" panose="020B0503020204020204" pitchFamily="34" charset="-122"/>
                          <a:ea typeface="微软雅黑" panose="020B0503020204020204" pitchFamily="34" charset="-122"/>
                          <a:cs typeface="Times New Roman" panose="02020603050405020304"/>
                        </a:rPr>
                        <a:t>教学、教改实践、竞赛</a:t>
                      </a:r>
                      <a:endParaRPr lang="zh-CN" altLang="en-US" sz="1100" b="0" kern="100" dirty="0" smtClean="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noFill/>
                  </a:tcPr>
                </a:tc>
              </a:tr>
              <a:tr h="325755">
                <a:tc>
                  <a:txBody>
                    <a:bodyPr/>
                    <a:p>
                      <a:pPr algn="ctr">
                        <a:lnSpc>
                          <a:spcPct val="185000"/>
                        </a:lnSpc>
                        <a:spcAft>
                          <a:spcPts val="0"/>
                        </a:spcAft>
                        <a:buNone/>
                      </a:pPr>
                      <a:r>
                        <a:rPr lang="zh-CN" sz="1100" b="0" kern="0" dirty="0">
                          <a:latin typeface="微软雅黑" panose="020B0503020204020204" pitchFamily="34" charset="-122"/>
                          <a:ea typeface="微软雅黑" panose="020B0503020204020204" pitchFamily="34" charset="-122"/>
                          <a:sym typeface="+mn-ea"/>
                        </a:rPr>
                        <a:t>周国鹅</a:t>
                      </a:r>
                      <a:endParaRPr lang="zh-CN" altLang="en-US" sz="1100" b="0" kern="0" dirty="0">
                        <a:latin typeface="微软雅黑" panose="020B0503020204020204" pitchFamily="34" charset="-122"/>
                        <a:ea typeface="微软雅黑" panose="020B0503020204020204" pitchFamily="34" charset="-122"/>
                        <a:cs typeface="Times New Roman" panose="02020603050405020304"/>
                        <a:sym typeface="+mn-ea"/>
                      </a:endParaRPr>
                    </a:p>
                  </a:txBody>
                  <a:tcPr marL="68580" marR="68580" marT="0" marB="0" anchor="ctr" anchorCtr="0">
                    <a:solidFill>
                      <a:schemeClr val="bg1"/>
                    </a:solidFill>
                  </a:tcPr>
                </a:tc>
                <a:tc>
                  <a:txBody>
                    <a:bodyPr/>
                    <a:p>
                      <a:pPr algn="ctr">
                        <a:lnSpc>
                          <a:spcPct val="185000"/>
                        </a:lnSpc>
                        <a:spcAft>
                          <a:spcPts val="0"/>
                        </a:spcAft>
                        <a:buNone/>
                      </a:pPr>
                      <a:r>
                        <a:rPr lang="zh-CN" altLang="en-US" sz="1100" b="0" kern="100" dirty="0">
                          <a:latin typeface="微软雅黑" panose="020B0503020204020204" pitchFamily="34" charset="-122"/>
                          <a:ea typeface="微软雅黑" panose="020B0503020204020204" pitchFamily="34" charset="-122"/>
                          <a:cs typeface="Times New Roman" panose="02020603050405020304"/>
                        </a:rPr>
                        <a:t>副教授</a:t>
                      </a:r>
                      <a:r>
                        <a:rPr lang="en-US" altLang="zh-CN" sz="1100" kern="100" dirty="0">
                          <a:latin typeface="微软雅黑" panose="020B0503020204020204" pitchFamily="34" charset="-122"/>
                          <a:ea typeface="微软雅黑" panose="020B0503020204020204" pitchFamily="34" charset="-122"/>
                          <a:cs typeface="Times New Roman" panose="02020603050405020304"/>
                          <a:sym typeface="+mn-ea"/>
                        </a:rPr>
                        <a:t>/</a:t>
                      </a:r>
                      <a:r>
                        <a:rPr lang="zh-CN" sz="1100" kern="100" dirty="0">
                          <a:latin typeface="微软雅黑" panose="020B0503020204020204" pitchFamily="34" charset="-122"/>
                          <a:ea typeface="微软雅黑" panose="020B0503020204020204" pitchFamily="34" charset="-122"/>
                          <a:cs typeface="Times New Roman" panose="02020603050405020304"/>
                          <a:sym typeface="+mn-ea"/>
                        </a:rPr>
                        <a:t>高级工程师</a:t>
                      </a:r>
                      <a:endParaRPr lang="en-US" altLang="zh-CN" sz="1100" b="0" kern="100" dirty="0">
                        <a:latin typeface="微软雅黑" panose="020B0503020204020204" pitchFamily="34" charset="-122"/>
                        <a:ea typeface="微软雅黑" panose="020B0503020204020204" pitchFamily="34" charset="-122"/>
                        <a:cs typeface="Times New Roman" panose="02020603050405020304"/>
                        <a:sym typeface="+mn-ea"/>
                      </a:endParaRPr>
                    </a:p>
                  </a:txBody>
                  <a:tcPr marL="68580" marR="68580" marT="0" marB="0" anchor="ctr" anchorCtr="0">
                    <a:solidFill>
                      <a:schemeClr val="bg1"/>
                    </a:solidFill>
                  </a:tcPr>
                </a:tc>
                <a:tc>
                  <a:txBody>
                    <a:bodyPr/>
                    <a:p>
                      <a:pPr algn="ctr">
                        <a:lnSpc>
                          <a:spcPct val="185000"/>
                        </a:lnSpc>
                        <a:spcAft>
                          <a:spcPts val="0"/>
                        </a:spcAft>
                        <a:buNone/>
                      </a:pPr>
                      <a:r>
                        <a:rPr lang="zh-CN" altLang="en-US" sz="1100" b="0" kern="100" dirty="0">
                          <a:latin typeface="微软雅黑" panose="020B0503020204020204" pitchFamily="34" charset="-122"/>
                          <a:ea typeface="微软雅黑" panose="020B0503020204020204" pitchFamily="34" charset="-122"/>
                          <a:cs typeface="Times New Roman" panose="02020603050405020304"/>
                        </a:rPr>
                        <a:t>学士</a:t>
                      </a:r>
                      <a:endParaRPr lang="zh-CN" altLang="en-US" sz="1100" b="0" kern="10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bg1"/>
                    </a:solidFill>
                  </a:tcPr>
                </a:tc>
                <a:tc>
                  <a:txBody>
                    <a:bodyPr/>
                    <a:p>
                      <a:pPr algn="ctr">
                        <a:lnSpc>
                          <a:spcPct val="185000"/>
                        </a:lnSpc>
                        <a:spcAft>
                          <a:spcPts val="0"/>
                        </a:spcAft>
                        <a:buNone/>
                      </a:pPr>
                      <a:r>
                        <a:rPr lang="zh-CN" altLang="en-US" sz="1100" kern="100" dirty="0" smtClean="0">
                          <a:latin typeface="微软雅黑" panose="020B0503020204020204" pitchFamily="34" charset="-122"/>
                          <a:ea typeface="微软雅黑" panose="020B0503020204020204" pitchFamily="34" charset="-122"/>
                          <a:cs typeface="Times New Roman" panose="02020603050405020304"/>
                          <a:sym typeface="+mn-ea"/>
                        </a:rPr>
                        <a:t>教学、教改实践、竞赛</a:t>
                      </a:r>
                      <a:endParaRPr lang="zh-CN" altLang="en-US" sz="1100" b="0" kern="10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bg1"/>
                    </a:solidFill>
                  </a:tcPr>
                </a:tc>
              </a:tr>
              <a:tr h="266700">
                <a:tc>
                  <a:txBody>
                    <a:bodyPr/>
                    <a:p>
                      <a:pPr algn="ctr">
                        <a:lnSpc>
                          <a:spcPct val="185000"/>
                        </a:lnSpc>
                        <a:spcAft>
                          <a:spcPts val="0"/>
                        </a:spcAft>
                        <a:buNone/>
                      </a:pPr>
                      <a:r>
                        <a:rPr lang="zh-CN" sz="1100" b="0" kern="0">
                          <a:latin typeface="微软雅黑" panose="020B0503020204020204" pitchFamily="34" charset="-122"/>
                          <a:ea typeface="微软雅黑" panose="020B0503020204020204" pitchFamily="34" charset="-122"/>
                          <a:sym typeface="+mn-ea"/>
                        </a:rPr>
                        <a:t>刘绚艳</a:t>
                      </a:r>
                      <a:endParaRPr lang="zh-CN" altLang="en-US" sz="1100" b="0" kern="0" dirty="0">
                        <a:latin typeface="微软雅黑" panose="020B0503020204020204" pitchFamily="34" charset="-122"/>
                        <a:ea typeface="微软雅黑" panose="020B0503020204020204" pitchFamily="34" charset="-122"/>
                        <a:cs typeface="Times New Roman" panose="02020603050405020304"/>
                        <a:sym typeface="+mn-ea"/>
                      </a:endParaRPr>
                    </a:p>
                  </a:txBody>
                  <a:tcPr marL="68580" marR="68580" marT="0" marB="0" anchor="ctr" anchorCtr="0">
                    <a:solidFill>
                      <a:schemeClr val="bg1"/>
                    </a:solidFill>
                  </a:tcPr>
                </a:tc>
                <a:tc>
                  <a:txBody>
                    <a:bodyPr/>
                    <a:p>
                      <a:pPr algn="ctr">
                        <a:lnSpc>
                          <a:spcPct val="185000"/>
                        </a:lnSpc>
                        <a:spcAft>
                          <a:spcPts val="0"/>
                        </a:spcAft>
                        <a:buNone/>
                      </a:pPr>
                      <a:r>
                        <a:rPr lang="zh-CN" altLang="en-US" sz="1100" b="0" kern="100" dirty="0">
                          <a:latin typeface="微软雅黑" panose="020B0503020204020204" pitchFamily="34" charset="-122"/>
                          <a:ea typeface="微软雅黑" panose="020B0503020204020204" pitchFamily="34" charset="-122"/>
                          <a:cs typeface="Times New Roman" panose="02020603050405020304"/>
                        </a:rPr>
                        <a:t>副教授</a:t>
                      </a:r>
                      <a:r>
                        <a:rPr lang="en-US" altLang="zh-CN" sz="1100" kern="100" dirty="0">
                          <a:latin typeface="微软雅黑" panose="020B0503020204020204" pitchFamily="34" charset="-122"/>
                          <a:ea typeface="微软雅黑" panose="020B0503020204020204" pitchFamily="34" charset="-122"/>
                          <a:cs typeface="Times New Roman" panose="02020603050405020304"/>
                          <a:sym typeface="+mn-ea"/>
                        </a:rPr>
                        <a:t>/</a:t>
                      </a:r>
                      <a:r>
                        <a:rPr lang="zh-CN" sz="1100" kern="100" dirty="0">
                          <a:latin typeface="微软雅黑" panose="020B0503020204020204" pitchFamily="34" charset="-122"/>
                          <a:ea typeface="微软雅黑" panose="020B0503020204020204" pitchFamily="34" charset="-122"/>
                          <a:cs typeface="Times New Roman" panose="02020603050405020304"/>
                          <a:sym typeface="+mn-ea"/>
                        </a:rPr>
                        <a:t>高级技师</a:t>
                      </a:r>
                      <a:endParaRPr lang="zh-CN" altLang="en-US" sz="1100" b="0" kern="10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bg1"/>
                    </a:solidFill>
                  </a:tcPr>
                </a:tc>
                <a:tc>
                  <a:txBody>
                    <a:bodyPr/>
                    <a:p>
                      <a:pPr algn="ctr">
                        <a:lnSpc>
                          <a:spcPct val="185000"/>
                        </a:lnSpc>
                        <a:spcAft>
                          <a:spcPts val="0"/>
                        </a:spcAft>
                        <a:buNone/>
                      </a:pPr>
                      <a:r>
                        <a:rPr lang="zh-CN" altLang="en-US" sz="1100" b="0" kern="100" dirty="0">
                          <a:latin typeface="微软雅黑" panose="020B0503020204020204" pitchFamily="34" charset="-122"/>
                          <a:ea typeface="微软雅黑" panose="020B0503020204020204" pitchFamily="34" charset="-122"/>
                          <a:cs typeface="Times New Roman" panose="02020603050405020304"/>
                        </a:rPr>
                        <a:t>博士</a:t>
                      </a:r>
                      <a:endParaRPr lang="zh-CN" altLang="en-US" sz="1100" b="0" kern="10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bg1"/>
                    </a:solidFill>
                  </a:tcPr>
                </a:tc>
                <a:tc>
                  <a:txBody>
                    <a:bodyPr/>
                    <a:p>
                      <a:pPr algn="ctr">
                        <a:lnSpc>
                          <a:spcPct val="185000"/>
                        </a:lnSpc>
                        <a:spcAft>
                          <a:spcPts val="0"/>
                        </a:spcAft>
                        <a:buNone/>
                      </a:pPr>
                      <a:r>
                        <a:rPr lang="zh-CN" altLang="en-US" sz="1100" kern="100" dirty="0" smtClean="0">
                          <a:latin typeface="微软雅黑" panose="020B0503020204020204" pitchFamily="34" charset="-122"/>
                          <a:ea typeface="微软雅黑" panose="020B0503020204020204" pitchFamily="34" charset="-122"/>
                          <a:cs typeface="Times New Roman" panose="02020603050405020304"/>
                          <a:sym typeface="+mn-ea"/>
                        </a:rPr>
                        <a:t>教学、教研、教改实践</a:t>
                      </a:r>
                      <a:endParaRPr lang="zh-CN" altLang="en-US" sz="1100" b="0" kern="10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bg1"/>
                    </a:solidFill>
                  </a:tcPr>
                </a:tc>
              </a:tr>
              <a:tr h="344170">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85000"/>
                        </a:lnSpc>
                        <a:spcAft>
                          <a:spcPts val="0"/>
                        </a:spcAft>
                      </a:pPr>
                      <a:r>
                        <a:rPr lang="zh-CN" sz="1100" b="0" kern="0" dirty="0">
                          <a:latin typeface="微软雅黑" panose="020B0503020204020204" pitchFamily="34" charset="-122"/>
                          <a:ea typeface="微软雅黑" panose="020B0503020204020204" pitchFamily="34" charset="-122"/>
                          <a:sym typeface="+mn-ea"/>
                        </a:rPr>
                        <a:t>佘媛媛</a:t>
                      </a:r>
                      <a:endParaRPr lang="zh-CN" sz="1100" b="0" kern="0" dirty="0">
                        <a:latin typeface="微软雅黑" panose="020B0503020204020204" pitchFamily="34" charset="-122"/>
                        <a:ea typeface="微软雅黑" panose="020B0503020204020204" pitchFamily="34" charset="-122"/>
                        <a:cs typeface="Times New Roman" panose="02020603050405020304"/>
                        <a:sym typeface="+mn-ea"/>
                      </a:endParaRPr>
                    </a:p>
                  </a:txBody>
                  <a:tcPr marL="68580" marR="68580" marT="0" marB="0" anchor="ctr" anchorCtr="0">
                    <a:solidFill>
                      <a:schemeClr val="bg1"/>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85000"/>
                        </a:lnSpc>
                        <a:spcAft>
                          <a:spcPts val="0"/>
                        </a:spcAft>
                      </a:pPr>
                      <a:r>
                        <a:rPr lang="zh-CN" sz="1100" b="0" kern="100" dirty="0">
                          <a:latin typeface="微软雅黑" panose="020B0503020204020204" pitchFamily="34" charset="-122"/>
                          <a:ea typeface="微软雅黑" panose="020B0503020204020204" pitchFamily="34" charset="-122"/>
                          <a:cs typeface="Times New Roman" panose="02020603050405020304"/>
                        </a:rPr>
                        <a:t>讲师</a:t>
                      </a:r>
                      <a:r>
                        <a:rPr lang="en-US" altLang="zh-CN" sz="1100" b="0" kern="100" dirty="0">
                          <a:latin typeface="微软雅黑" panose="020B0503020204020204" pitchFamily="34" charset="-122"/>
                          <a:ea typeface="微软雅黑" panose="020B0503020204020204" pitchFamily="34" charset="-122"/>
                          <a:cs typeface="Times New Roman" panose="02020603050405020304"/>
                        </a:rPr>
                        <a:t>/</a:t>
                      </a:r>
                      <a:r>
                        <a:rPr lang="zh-CN" sz="1100" b="0" kern="100" dirty="0">
                          <a:latin typeface="微软雅黑" panose="020B0503020204020204" pitchFamily="34" charset="-122"/>
                          <a:ea typeface="微软雅黑" panose="020B0503020204020204" pitchFamily="34" charset="-122"/>
                          <a:cs typeface="Times New Roman" panose="02020603050405020304"/>
                        </a:rPr>
                        <a:t>高级技师</a:t>
                      </a:r>
                      <a:endParaRPr lang="zh-CN" sz="1100" b="0" kern="10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bg1"/>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85000"/>
                        </a:lnSpc>
                        <a:spcAft>
                          <a:spcPts val="0"/>
                        </a:spcAft>
                      </a:pPr>
                      <a:r>
                        <a:rPr lang="zh-CN" sz="1100" b="0" kern="0" dirty="0">
                          <a:latin typeface="微软雅黑" panose="020B0503020204020204" pitchFamily="34" charset="-122"/>
                          <a:ea typeface="微软雅黑" panose="020B0503020204020204" pitchFamily="34" charset="-122"/>
                        </a:rPr>
                        <a:t>硕士</a:t>
                      </a:r>
                      <a:endParaRPr lang="zh-CN" sz="1100" b="0" kern="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bg1"/>
                    </a:solidFill>
                  </a:tcPr>
                </a:tc>
                <a:tc>
                  <a:txBody>
                    <a:bodyPr/>
                    <a:lstStyle/>
                    <a:p>
                      <a:pPr algn="ctr">
                        <a:lnSpc>
                          <a:spcPct val="185000"/>
                        </a:lnSpc>
                        <a:spcAft>
                          <a:spcPts val="0"/>
                        </a:spcAft>
                      </a:pPr>
                      <a:r>
                        <a:rPr lang="zh-CN" altLang="en-US" sz="1100" b="0" kern="100" dirty="0" smtClean="0">
                          <a:latin typeface="微软雅黑" panose="020B0503020204020204" pitchFamily="34" charset="-122"/>
                          <a:ea typeface="微软雅黑" panose="020B0503020204020204" pitchFamily="34" charset="-122"/>
                          <a:cs typeface="Times New Roman" panose="02020603050405020304"/>
                        </a:rPr>
                        <a:t>教学、教研、教改实践、竞赛</a:t>
                      </a:r>
                      <a:endParaRPr lang="zh-CN" altLang="en-US" sz="1100" b="0" kern="100" dirty="0" smtClean="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bg1"/>
                    </a:solidFill>
                  </a:tcPr>
                </a:tc>
              </a:tr>
              <a:tr h="309880">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85000"/>
                        </a:lnSpc>
                        <a:spcAft>
                          <a:spcPts val="0"/>
                        </a:spcAft>
                      </a:pPr>
                      <a:r>
                        <a:rPr lang="zh-CN" sz="1100" b="0" kern="0">
                          <a:latin typeface="微软雅黑" panose="020B0503020204020204" pitchFamily="34" charset="-122"/>
                          <a:ea typeface="微软雅黑" panose="020B0503020204020204" pitchFamily="34" charset="-122"/>
                          <a:sym typeface="+mn-ea"/>
                        </a:rPr>
                        <a:t>刘海路</a:t>
                      </a:r>
                      <a:endParaRPr lang="zh-CN" sz="1100" b="0" kern="100">
                        <a:latin typeface="微软雅黑" panose="020B0503020204020204" pitchFamily="34" charset="-122"/>
                        <a:ea typeface="微软雅黑" panose="020B0503020204020204" pitchFamily="34" charset="-122"/>
                        <a:cs typeface="Times New Roman" panose="02020603050405020304"/>
                        <a:sym typeface="+mn-ea"/>
                      </a:endParaRPr>
                    </a:p>
                  </a:txBody>
                  <a:tcPr marL="68580" marR="68580" marT="0" marB="0" anchor="ctr" anchorCtr="0">
                    <a:solidFill>
                      <a:schemeClr val="bg1"/>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85000"/>
                        </a:lnSpc>
                        <a:spcAft>
                          <a:spcPts val="0"/>
                        </a:spcAft>
                      </a:pPr>
                      <a:r>
                        <a:rPr lang="zh-CN" sz="1100" b="0" kern="100" dirty="0">
                          <a:latin typeface="微软雅黑" panose="020B0503020204020204" pitchFamily="34" charset="-122"/>
                          <a:ea typeface="微软雅黑" panose="020B0503020204020204" pitchFamily="34" charset="-122"/>
                        </a:rPr>
                        <a:t>讲师</a:t>
                      </a:r>
                      <a:endParaRPr lang="zh-CN" sz="1100" b="0" kern="10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bg1"/>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85000"/>
                        </a:lnSpc>
                        <a:spcAft>
                          <a:spcPts val="0"/>
                        </a:spcAft>
                      </a:pPr>
                      <a:r>
                        <a:rPr lang="zh-CN" sz="1100" b="0" kern="0" dirty="0">
                          <a:latin typeface="微软雅黑" panose="020B0503020204020204" pitchFamily="34" charset="-122"/>
                          <a:ea typeface="微软雅黑" panose="020B0503020204020204" pitchFamily="34" charset="-122"/>
                        </a:rPr>
                        <a:t>博士</a:t>
                      </a:r>
                      <a:endParaRPr lang="zh-CN" sz="1100" b="0" kern="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bg1"/>
                    </a:solidFill>
                  </a:tcPr>
                </a:tc>
                <a:tc>
                  <a:txBody>
                    <a:bodyPr/>
                    <a:lstStyle/>
                    <a:p>
                      <a:pPr marL="0" marR="0" indent="0" algn="ctr" defTabSz="914400" rtl="0" eaLnBrk="1" fontAlgn="auto" latinLnBrk="0" hangingPunct="1">
                        <a:lnSpc>
                          <a:spcPct val="185000"/>
                        </a:lnSpc>
                        <a:spcBef>
                          <a:spcPts val="0"/>
                        </a:spcBef>
                        <a:spcAft>
                          <a:spcPts val="0"/>
                        </a:spcAft>
                        <a:buClrTx/>
                        <a:buSzTx/>
                        <a:buFontTx/>
                        <a:buNone/>
                        <a:defRPr/>
                      </a:pPr>
                      <a:r>
                        <a:rPr lang="zh-CN" altLang="en-US" sz="1100" b="0" kern="100" dirty="0" smtClean="0">
                          <a:latin typeface="微软雅黑" panose="020B0503020204020204" pitchFamily="34" charset="-122"/>
                          <a:ea typeface="微软雅黑" panose="020B0503020204020204" pitchFamily="34" charset="-122"/>
                          <a:cs typeface="Times New Roman" panose="02020603050405020304"/>
                        </a:rPr>
                        <a:t>教学、教研、教改实践</a:t>
                      </a:r>
                      <a:endParaRPr lang="zh-CN" altLang="en-US" sz="1100" b="0" kern="100" dirty="0" smtClean="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bg1"/>
                    </a:solidFill>
                  </a:tcPr>
                </a:tc>
              </a:tr>
              <a:tr h="260985">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85000"/>
                        </a:lnSpc>
                        <a:spcAft>
                          <a:spcPts val="0"/>
                        </a:spcAft>
                      </a:pPr>
                      <a:r>
                        <a:rPr lang="zh-CN" sz="1100" b="0" kern="100" dirty="0">
                          <a:latin typeface="微软雅黑" panose="020B0503020204020204" pitchFamily="34" charset="-122"/>
                          <a:ea typeface="微软雅黑" panose="020B0503020204020204" pitchFamily="34" charset="-122"/>
                          <a:cs typeface="Times New Roman" panose="02020603050405020304"/>
                        </a:rPr>
                        <a:t>谭瑛</a:t>
                      </a:r>
                      <a:endParaRPr lang="zh-CN" sz="1100" b="0" kern="10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bg1"/>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85000"/>
                        </a:lnSpc>
                        <a:spcAft>
                          <a:spcPts val="0"/>
                        </a:spcAft>
                      </a:pPr>
                      <a:r>
                        <a:rPr lang="zh-CN" sz="1100" b="0" kern="0" dirty="0">
                          <a:latin typeface="微软雅黑" panose="020B0503020204020204" pitchFamily="34" charset="-122"/>
                          <a:ea typeface="微软雅黑" panose="020B0503020204020204" pitchFamily="34" charset="-122"/>
                        </a:rPr>
                        <a:t>讲师</a:t>
                      </a:r>
                      <a:endParaRPr lang="zh-CN" sz="1100" b="0" kern="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bg1"/>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85000"/>
                        </a:lnSpc>
                        <a:spcAft>
                          <a:spcPts val="0"/>
                        </a:spcAft>
                      </a:pPr>
                      <a:r>
                        <a:rPr lang="zh-CN" sz="1100" b="0" kern="0" dirty="0">
                          <a:latin typeface="微软雅黑" panose="020B0503020204020204" pitchFamily="34" charset="-122"/>
                          <a:ea typeface="微软雅黑" panose="020B0503020204020204" pitchFamily="34" charset="-122"/>
                        </a:rPr>
                        <a:t>博士</a:t>
                      </a:r>
                      <a:endParaRPr lang="zh-CN" sz="1100" b="0" kern="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bg1"/>
                    </a:solidFill>
                  </a:tcPr>
                </a:tc>
                <a:tc>
                  <a:txBody>
                    <a:bodyPr/>
                    <a:lstStyle/>
                    <a:p>
                      <a:pPr algn="ctr">
                        <a:lnSpc>
                          <a:spcPct val="185000"/>
                        </a:lnSpc>
                        <a:spcAft>
                          <a:spcPts val="0"/>
                        </a:spcAft>
                      </a:pPr>
                      <a:r>
                        <a:rPr lang="zh-CN" altLang="en-US" sz="1100" b="0" kern="100" dirty="0" smtClean="0">
                          <a:latin typeface="微软雅黑" panose="020B0503020204020204" pitchFamily="34" charset="-122"/>
                          <a:ea typeface="微软雅黑" panose="020B0503020204020204" pitchFamily="34" charset="-122"/>
                          <a:cs typeface="Times New Roman" panose="02020603050405020304"/>
                        </a:rPr>
                        <a:t>教学、教改实践</a:t>
                      </a:r>
                      <a:endParaRPr lang="zh-CN" altLang="en-US" sz="1100" b="0" kern="100" dirty="0" smtClean="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bg1"/>
                    </a:solidFill>
                  </a:tcPr>
                </a:tc>
              </a:tr>
              <a:tr h="303867">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85000"/>
                        </a:lnSpc>
                        <a:spcAft>
                          <a:spcPts val="0"/>
                        </a:spcAft>
                      </a:pPr>
                      <a:r>
                        <a:rPr lang="zh-CN" sz="1100" b="0" kern="0" dirty="0">
                          <a:latin typeface="微软雅黑" panose="020B0503020204020204" pitchFamily="34" charset="-122"/>
                          <a:ea typeface="微软雅黑" panose="020B0503020204020204" pitchFamily="34" charset="-122"/>
                        </a:rPr>
                        <a:t>沈超</a:t>
                      </a:r>
                      <a:endParaRPr lang="zh-CN" sz="1100" b="0" kern="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bg1"/>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85000"/>
                        </a:lnSpc>
                        <a:spcAft>
                          <a:spcPts val="0"/>
                        </a:spcAft>
                      </a:pPr>
                      <a:r>
                        <a:rPr lang="zh-CN" sz="1100" b="0" kern="0" dirty="0">
                          <a:latin typeface="微软雅黑" panose="020B0503020204020204" pitchFamily="34" charset="-122"/>
                          <a:ea typeface="微软雅黑" panose="020B0503020204020204" pitchFamily="34" charset="-122"/>
                          <a:cs typeface="Times New Roman" panose="02020603050405020304"/>
                        </a:rPr>
                        <a:t>兼职</a:t>
                      </a:r>
                      <a:r>
                        <a:rPr lang="en-US" altLang="zh-CN" sz="1100" kern="100" dirty="0">
                          <a:latin typeface="微软雅黑" panose="020B0503020204020204" pitchFamily="34" charset="-122"/>
                          <a:ea typeface="微软雅黑" panose="020B0503020204020204" pitchFamily="34" charset="-122"/>
                          <a:cs typeface="Times New Roman" panose="02020603050405020304"/>
                          <a:sym typeface="+mn-ea"/>
                        </a:rPr>
                        <a:t>/</a:t>
                      </a:r>
                      <a:r>
                        <a:rPr lang="zh-CN" sz="1100" b="0" kern="0" dirty="0">
                          <a:latin typeface="微软雅黑" panose="020B0503020204020204" pitchFamily="34" charset="-122"/>
                          <a:ea typeface="微软雅黑" panose="020B0503020204020204" pitchFamily="34" charset="-122"/>
                          <a:cs typeface="Times New Roman" panose="02020603050405020304"/>
                        </a:rPr>
                        <a:t>技师</a:t>
                      </a:r>
                      <a:endParaRPr lang="zh-CN" sz="1100" b="0" kern="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bg1"/>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85000"/>
                        </a:lnSpc>
                        <a:spcAft>
                          <a:spcPts val="0"/>
                        </a:spcAft>
                      </a:pPr>
                      <a:r>
                        <a:rPr lang="zh-CN" sz="1100" b="0" kern="0" dirty="0">
                          <a:latin typeface="微软雅黑" panose="020B0503020204020204" pitchFamily="34" charset="-122"/>
                          <a:ea typeface="微软雅黑" panose="020B0503020204020204" pitchFamily="34" charset="-122"/>
                        </a:rPr>
                        <a:t>学士</a:t>
                      </a:r>
                      <a:endParaRPr lang="zh-CN" sz="1100" b="0" kern="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bg1"/>
                    </a:solidFill>
                  </a:tcPr>
                </a:tc>
                <a:tc>
                  <a:txBody>
                    <a:bodyPr/>
                    <a:lstStyle/>
                    <a:p>
                      <a:pPr marL="0" marR="0" indent="0" algn="ctr" defTabSz="914400" rtl="0" eaLnBrk="1" fontAlgn="auto" latinLnBrk="0" hangingPunct="1">
                        <a:lnSpc>
                          <a:spcPct val="185000"/>
                        </a:lnSpc>
                        <a:spcBef>
                          <a:spcPts val="0"/>
                        </a:spcBef>
                        <a:spcAft>
                          <a:spcPts val="0"/>
                        </a:spcAft>
                        <a:buClrTx/>
                        <a:buSzTx/>
                        <a:buFontTx/>
                        <a:buNone/>
                        <a:defRPr/>
                      </a:pPr>
                      <a:r>
                        <a:rPr lang="zh-CN" altLang="en-US" sz="1100" b="0" kern="100" dirty="0" smtClean="0">
                          <a:latin typeface="微软雅黑" panose="020B0503020204020204" pitchFamily="34" charset="-122"/>
                          <a:ea typeface="微软雅黑" panose="020B0503020204020204" pitchFamily="34" charset="-122"/>
                          <a:cs typeface="Times New Roman" panose="02020603050405020304"/>
                        </a:rPr>
                        <a:t>教学、教改实践</a:t>
                      </a:r>
                      <a:endParaRPr lang="zh-CN" altLang="en-US" sz="1100" b="0" kern="100" dirty="0" smtClean="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bg1"/>
                    </a:solidFill>
                  </a:tcPr>
                </a:tc>
              </a:tr>
              <a:tr h="303530">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85000"/>
                        </a:lnSpc>
                        <a:spcAft>
                          <a:spcPts val="0"/>
                        </a:spcAft>
                      </a:pPr>
                      <a:r>
                        <a:rPr lang="zh-CN" sz="1100" b="0" kern="0" dirty="0">
                          <a:latin typeface="微软雅黑" panose="020B0503020204020204" pitchFamily="34" charset="-122"/>
                          <a:ea typeface="微软雅黑" panose="020B0503020204020204" pitchFamily="34" charset="-122"/>
                        </a:rPr>
                        <a:t>李练昆</a:t>
                      </a:r>
                      <a:endParaRPr lang="zh-CN" sz="1100" b="0" kern="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bg1"/>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85000"/>
                        </a:lnSpc>
                        <a:spcAft>
                          <a:spcPts val="0"/>
                        </a:spcAft>
                      </a:pPr>
                      <a:r>
                        <a:rPr lang="zh-CN" sz="1100" kern="0" dirty="0">
                          <a:latin typeface="微软雅黑" panose="020B0503020204020204" pitchFamily="34" charset="-122"/>
                          <a:ea typeface="微软雅黑" panose="020B0503020204020204" pitchFamily="34" charset="-122"/>
                          <a:cs typeface="Times New Roman" panose="02020603050405020304"/>
                          <a:sym typeface="+mn-ea"/>
                        </a:rPr>
                        <a:t>兼职</a:t>
                      </a:r>
                      <a:r>
                        <a:rPr lang="en-US" altLang="zh-CN" sz="1100" kern="100" dirty="0">
                          <a:latin typeface="微软雅黑" panose="020B0503020204020204" pitchFamily="34" charset="-122"/>
                          <a:ea typeface="微软雅黑" panose="020B0503020204020204" pitchFamily="34" charset="-122"/>
                          <a:cs typeface="Times New Roman" panose="02020603050405020304"/>
                          <a:sym typeface="+mn-ea"/>
                        </a:rPr>
                        <a:t>/</a:t>
                      </a:r>
                      <a:r>
                        <a:rPr lang="zh-CN" sz="1100" b="0" kern="0" dirty="0">
                          <a:latin typeface="微软雅黑" panose="020B0503020204020204" pitchFamily="34" charset="-122"/>
                          <a:ea typeface="微软雅黑" panose="020B0503020204020204" pitchFamily="34" charset="-122"/>
                        </a:rPr>
                        <a:t>技师</a:t>
                      </a:r>
                      <a:endParaRPr lang="zh-CN" sz="1100" b="0" kern="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bg1"/>
                    </a:solid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85000"/>
                        </a:lnSpc>
                        <a:spcAft>
                          <a:spcPts val="0"/>
                        </a:spcAft>
                      </a:pPr>
                      <a:r>
                        <a:rPr lang="zh-CN" sz="1100" b="0" kern="0" dirty="0">
                          <a:latin typeface="微软雅黑" panose="020B0503020204020204" pitchFamily="34" charset="-122"/>
                          <a:ea typeface="微软雅黑" panose="020B0503020204020204" pitchFamily="34" charset="-122"/>
                        </a:rPr>
                        <a:t>学士</a:t>
                      </a:r>
                      <a:endParaRPr lang="zh-CN" sz="1100" b="0" kern="0" dirty="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bg1"/>
                    </a:solidFill>
                  </a:tcPr>
                </a:tc>
                <a:tc>
                  <a:txBody>
                    <a:bodyPr/>
                    <a:lstStyle/>
                    <a:p>
                      <a:pPr marL="0" marR="0" indent="0" algn="ctr" defTabSz="914400" rtl="0" eaLnBrk="1" fontAlgn="auto" latinLnBrk="0" hangingPunct="1">
                        <a:lnSpc>
                          <a:spcPct val="185000"/>
                        </a:lnSpc>
                        <a:spcBef>
                          <a:spcPts val="0"/>
                        </a:spcBef>
                        <a:spcAft>
                          <a:spcPts val="0"/>
                        </a:spcAft>
                        <a:buClrTx/>
                        <a:buSzTx/>
                        <a:buFontTx/>
                        <a:buNone/>
                        <a:defRPr/>
                      </a:pPr>
                      <a:r>
                        <a:rPr lang="zh-CN" altLang="en-US" sz="1100" b="0" kern="100" dirty="0" smtClean="0">
                          <a:latin typeface="微软雅黑" panose="020B0503020204020204" pitchFamily="34" charset="-122"/>
                          <a:ea typeface="微软雅黑" panose="020B0503020204020204" pitchFamily="34" charset="-122"/>
                          <a:cs typeface="Times New Roman" panose="02020603050405020304"/>
                        </a:rPr>
                        <a:t>教学、教改实践</a:t>
                      </a:r>
                      <a:endParaRPr lang="zh-CN" altLang="en-US" sz="1100" b="0" kern="100" dirty="0" smtClean="0">
                        <a:latin typeface="微软雅黑" panose="020B0503020204020204" pitchFamily="34" charset="-122"/>
                        <a:ea typeface="微软雅黑" panose="020B0503020204020204" pitchFamily="34" charset="-122"/>
                        <a:cs typeface="Times New Roman" panose="02020603050405020304"/>
                      </a:endParaRPr>
                    </a:p>
                  </a:txBody>
                  <a:tcPr marL="68580" marR="68580" marT="0" marB="0" anchor="ctr" anchorCtr="0">
                    <a:solidFill>
                      <a:schemeClr val="bg1"/>
                    </a:solidFill>
                  </a:tcPr>
                </a:tc>
              </a:tr>
            </a:tbl>
          </a:graphicData>
        </a:graphic>
      </p:graphicFrame>
      <p:sp>
        <p:nvSpPr>
          <p:cNvPr id="26" name="TextBox 4"/>
          <p:cNvSpPr txBox="1"/>
          <p:nvPr/>
        </p:nvSpPr>
        <p:spPr>
          <a:xfrm>
            <a:off x="184974" y="2134746"/>
            <a:ext cx="3528392" cy="2653665"/>
          </a:xfrm>
          <a:prstGeom prst="rect">
            <a:avLst/>
          </a:prstGeom>
          <a:noFill/>
        </p:spPr>
        <p:txBody>
          <a:bodyPr wrap="square" lIns="68584" tIns="34291" rIns="68584" bIns="34291" rtlCol="0">
            <a:spAutoFit/>
          </a:bodyPr>
          <a:lstStyle/>
          <a:p>
            <a:pPr algn="just" eaLnBrk="0" hangingPunct="0">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数学教研室现</a:t>
            </a:r>
            <a:r>
              <a:rPr lang="zh-CN"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有</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8</a:t>
            </a:r>
            <a:r>
              <a:rPr lang="zh-CN"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名教师，其中</a:t>
            </a:r>
            <a:r>
              <a:rPr lang="en-US" altLang="zh-CN" sz="1400" dirty="0" smtClean="0">
                <a:solidFill>
                  <a:srgbClr val="002060"/>
                </a:solidFill>
                <a:latin typeface="微软雅黑" panose="020B0503020204020204" pitchFamily="34" charset="-122"/>
                <a:ea typeface="微软雅黑" panose="020B0503020204020204" pitchFamily="34" charset="-122"/>
              </a:rPr>
              <a:t>4</a:t>
            </a:r>
            <a:r>
              <a:rPr lang="zh-CN" altLang="en-US" sz="1400" dirty="0" smtClean="0">
                <a:solidFill>
                  <a:srgbClr val="002060"/>
                </a:solidFill>
                <a:latin typeface="微软雅黑" panose="020B0503020204020204" pitchFamily="34" charset="-122"/>
                <a:ea typeface="微软雅黑" panose="020B0503020204020204" pitchFamily="34" charset="-122"/>
              </a:rPr>
              <a:t>人</a:t>
            </a:r>
            <a:r>
              <a:rPr lang="zh-CN"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具有</a:t>
            </a: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rPr>
              <a:t>副高以上</a:t>
            </a:r>
            <a:r>
              <a:rPr lang="zh-CN"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职称，</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人为博士学历，</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人为兼职教师。</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eaLnBrk="0" hangingPunct="0">
              <a:lnSpc>
                <a:spcPct val="150000"/>
              </a:lnSpc>
            </a:pPr>
            <a:r>
              <a:rPr lang="zh-CN"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教研、</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竞赛</a:t>
            </a:r>
            <a:r>
              <a:rPr lang="zh-CN"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水平较高</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，个人和团队</a:t>
            </a:r>
            <a:r>
              <a:rPr lang="zh-CN"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能力较强</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eaLnBrk="0" hangingPunct="0">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周国鹅</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国家级化工生产技术技能大赛指导老师</a:t>
            </a:r>
            <a:endPar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eaLnBrk="0" hangingPunct="0">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刘绚艳</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获国家级教学能力大赛二等奖</a:t>
            </a:r>
            <a:endParaRPr 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eaLnBrk="0" hangingPunct="0">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佘媛媛</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获湖南省教学能力大赛一等奖</a:t>
            </a:r>
            <a:endPar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7" name="左中括号 26"/>
          <p:cNvSpPr/>
          <p:nvPr/>
        </p:nvSpPr>
        <p:spPr>
          <a:xfrm>
            <a:off x="96520" y="2117725"/>
            <a:ext cx="377190" cy="2759075"/>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28" name="右中括号 27"/>
          <p:cNvSpPr/>
          <p:nvPr/>
        </p:nvSpPr>
        <p:spPr>
          <a:xfrm>
            <a:off x="3418205" y="2101215"/>
            <a:ext cx="382905" cy="2774950"/>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22" name="TextBox 2"/>
          <p:cNvSpPr txBox="1"/>
          <p:nvPr/>
        </p:nvSpPr>
        <p:spPr>
          <a:xfrm>
            <a:off x="988941" y="1072356"/>
            <a:ext cx="1422819" cy="923290"/>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lnSpc>
                <a:spcPct val="150000"/>
              </a:lnSpc>
            </a:pPr>
            <a:r>
              <a:rPr lang="zh-CN" altLang="en-US" sz="2000" b="1" dirty="0">
                <a:solidFill>
                  <a:schemeClr val="tx1"/>
                </a:solidFill>
              </a:rPr>
              <a:t>师资</a:t>
            </a:r>
            <a:r>
              <a:rPr lang="zh-CN" altLang="en-US" sz="2000" b="1" dirty="0" smtClean="0">
                <a:solidFill>
                  <a:schemeClr val="tx1"/>
                </a:solidFill>
              </a:rPr>
              <a:t>队伍</a:t>
            </a:r>
            <a:endParaRPr lang="en-US" altLang="zh-CN" sz="2000" b="1" dirty="0" smtClean="0">
              <a:solidFill>
                <a:schemeClr val="tx1"/>
              </a:solidFill>
            </a:endParaRPr>
          </a:p>
          <a:p>
            <a:pPr algn="ctr">
              <a:lnSpc>
                <a:spcPct val="150000"/>
              </a:lnSpc>
            </a:pPr>
            <a:r>
              <a:rPr lang="zh-CN" altLang="en-US" sz="2000" b="1" dirty="0" smtClean="0">
                <a:solidFill>
                  <a:srgbClr val="005DA2"/>
                </a:solidFill>
              </a:rPr>
              <a:t>建设现状</a:t>
            </a:r>
            <a:endParaRPr lang="zh-CN" altLang="en-US" sz="2000" b="1" dirty="0">
              <a:solidFill>
                <a:srgbClr val="005DA2"/>
              </a:solidFill>
            </a:endParaRPr>
          </a:p>
        </p:txBody>
      </p:sp>
      <p:cxnSp>
        <p:nvCxnSpPr>
          <p:cNvPr id="43" name="直接连接符 42"/>
          <p:cNvCxnSpPr/>
          <p:nvPr/>
        </p:nvCxnSpPr>
        <p:spPr>
          <a:xfrm>
            <a:off x="738572" y="723032"/>
            <a:ext cx="7649852"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rot="480000">
            <a:off x="6389370" y="949960"/>
            <a:ext cx="2263140" cy="3508375"/>
          </a:xfrm>
          <a:prstGeom prst="rect">
            <a:avLst/>
          </a:prstGeom>
        </p:spPr>
      </p:pic>
      <p:sp>
        <p:nvSpPr>
          <p:cNvPr id="31"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课程建设规划</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TextBox 4"/>
          <p:cNvSpPr txBox="1"/>
          <p:nvPr/>
        </p:nvSpPr>
        <p:spPr>
          <a:xfrm>
            <a:off x="594360" y="1015365"/>
            <a:ext cx="3604260" cy="899160"/>
          </a:xfrm>
          <a:prstGeom prst="rect">
            <a:avLst/>
          </a:prstGeom>
          <a:noFill/>
        </p:spPr>
        <p:txBody>
          <a:bodyPr wrap="square" lIns="68584" tIns="34291" rIns="68584" bIns="34291" rtlCol="0">
            <a:spAutoFit/>
          </a:bodyPr>
          <a:lstStyle/>
          <a:p>
            <a:pPr algn="ctr" eaLnBrk="0" hangingPunct="0">
              <a:lnSpc>
                <a:spcPct val="150000"/>
              </a:lnSpc>
            </a:pP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“十二五” 规划</a:t>
            </a:r>
            <a:endPar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ctr" eaLnBrk="0" hangingPunct="0">
              <a:lnSpc>
                <a:spcPct val="150000"/>
              </a:lnSpc>
            </a:pPr>
            <a:r>
              <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石油加工生产技术</a:t>
            </a:r>
            <a:r>
              <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课程标准</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7020272" y="337437"/>
            <a:ext cx="287509" cy="288032"/>
            <a:chOff x="6084168" y="1274820"/>
            <a:chExt cx="432048" cy="432834"/>
          </a:xfrm>
        </p:grpSpPr>
        <p:sp>
          <p:nvSpPr>
            <p:cNvPr id="25"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2"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3" name="组合 32"/>
          <p:cNvGrpSpPr/>
          <p:nvPr/>
        </p:nvGrpSpPr>
        <p:grpSpPr>
          <a:xfrm>
            <a:off x="4788024" y="339502"/>
            <a:ext cx="288031" cy="288032"/>
            <a:chOff x="3491880" y="1274820"/>
            <a:chExt cx="432833" cy="432834"/>
          </a:xfrm>
        </p:grpSpPr>
        <p:sp>
          <p:nvSpPr>
            <p:cNvPr id="34"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5"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6" name="组合 35"/>
          <p:cNvGrpSpPr/>
          <p:nvPr/>
        </p:nvGrpSpPr>
        <p:grpSpPr>
          <a:xfrm>
            <a:off x="5940152" y="336231"/>
            <a:ext cx="288031" cy="288032"/>
            <a:chOff x="4139952" y="1274820"/>
            <a:chExt cx="432833" cy="432834"/>
          </a:xfrm>
        </p:grpSpPr>
        <p:sp>
          <p:nvSpPr>
            <p:cNvPr id="37"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8"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39" name="矩形 38"/>
          <p:cNvSpPr/>
          <p:nvPr/>
        </p:nvSpPr>
        <p:spPr>
          <a:xfrm>
            <a:off x="5037340" y="319757"/>
            <a:ext cx="894080" cy="306705"/>
          </a:xfrm>
          <a:prstGeom prst="rect">
            <a:avLst/>
          </a:prstGeom>
        </p:spPr>
        <p:txBody>
          <a:bodyPr wrap="none">
            <a:spAutoFit/>
          </a:bodyPr>
          <a:lstStyle/>
          <a:p>
            <a:r>
              <a:rPr lang="zh-CN" altLang="en-US" sz="1400" b="1" dirty="0" smtClean="0"/>
              <a:t>师资队伍</a:t>
            </a:r>
            <a:endParaRPr lang="zh-CN" altLang="en-US" sz="1400" b="1" dirty="0"/>
          </a:p>
        </p:txBody>
      </p:sp>
      <p:sp>
        <p:nvSpPr>
          <p:cNvPr id="40" name="矩形 39"/>
          <p:cNvSpPr/>
          <p:nvPr/>
        </p:nvSpPr>
        <p:spPr>
          <a:xfrm>
            <a:off x="6156176" y="313868"/>
            <a:ext cx="894080" cy="306705"/>
          </a:xfrm>
          <a:prstGeom prst="rect">
            <a:avLst/>
          </a:prstGeom>
        </p:spPr>
        <p:txBody>
          <a:bodyPr wrap="none">
            <a:spAutoFit/>
          </a:bodyPr>
          <a:lstStyle/>
          <a:p>
            <a:r>
              <a:rPr lang="zh-CN" altLang="en-US" sz="1400" b="1" dirty="0" smtClean="0">
                <a:solidFill>
                  <a:srgbClr val="FF0000"/>
                </a:solidFill>
              </a:rPr>
              <a:t>课程标准</a:t>
            </a:r>
            <a:endParaRPr lang="zh-CN" altLang="en-US" sz="1400" b="1" dirty="0">
              <a:solidFill>
                <a:srgbClr val="FF0000"/>
              </a:solidFill>
            </a:endParaRPr>
          </a:p>
        </p:txBody>
      </p:sp>
      <p:sp>
        <p:nvSpPr>
          <p:cNvPr id="41" name="矩形 40"/>
          <p:cNvSpPr/>
          <p:nvPr/>
        </p:nvSpPr>
        <p:spPr>
          <a:xfrm>
            <a:off x="7269589" y="304576"/>
            <a:ext cx="894080" cy="306705"/>
          </a:xfrm>
          <a:prstGeom prst="rect">
            <a:avLst/>
          </a:prstGeom>
        </p:spPr>
        <p:txBody>
          <a:bodyPr wrap="none">
            <a:spAutoFit/>
          </a:bodyPr>
          <a:lstStyle/>
          <a:p>
            <a:r>
              <a:rPr lang="zh-CN" altLang="en-US" sz="1400" b="1" dirty="0" smtClean="0"/>
              <a:t>课程资源</a:t>
            </a:r>
            <a:endParaRPr lang="zh-CN" altLang="en-US" sz="1400" b="1" dirty="0"/>
          </a:p>
        </p:txBody>
      </p:sp>
      <p:sp>
        <p:nvSpPr>
          <p:cNvPr id="20" name="TextBox 4"/>
          <p:cNvSpPr txBox="1"/>
          <p:nvPr/>
        </p:nvSpPr>
        <p:spPr>
          <a:xfrm>
            <a:off x="738431" y="2303576"/>
            <a:ext cx="3570104" cy="2007235"/>
          </a:xfrm>
          <a:prstGeom prst="rect">
            <a:avLst/>
          </a:prstGeom>
          <a:solidFill>
            <a:schemeClr val="accent4">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lIns="68584" tIns="34291" rIns="68584" bIns="34291" rtlCol="0">
            <a:spAutoFit/>
          </a:bodyPr>
          <a:lstStyle/>
          <a:p>
            <a:pPr algn="ctr" eaLnBrk="0" hangingPunct="0">
              <a:lnSpc>
                <a:spcPct val="150000"/>
              </a:lnSpc>
            </a:pPr>
            <a:r>
              <a:rPr lang="zh-CN" altLang="en-US" sz="1400" b="1" dirty="0" smtClean="0">
                <a:solidFill>
                  <a:schemeClr val="tx1">
                    <a:lumMod val="85000"/>
                    <a:lumOff val="15000"/>
                  </a:schemeClr>
                </a:solidFill>
                <a:latin typeface="微软雅黑" panose="020B0503020204020204" pitchFamily="34" charset="-122"/>
                <a:ea typeface="微软雅黑" panose="020B0503020204020204" pitchFamily="34" charset="-122"/>
              </a:rPr>
              <a:t>总体存在问题</a:t>
            </a:r>
            <a:endParaRPr lang="zh-CN" altLang="en-US" sz="1400" b="1"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eaLnBrk="0" hangingPunct="0">
              <a:lnSpc>
                <a:spcPct val="150000"/>
              </a:lnSpc>
            </a:pP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、偏重于学科体系，教学内容还需进一步遴选；</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eaLnBrk="0" hangingPunct="0">
              <a:lnSpc>
                <a:spcPct val="150000"/>
              </a:lnSpc>
            </a:pP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教学方法与手段改革遇瓶颈，受制于形象生动的教学资源匮乏</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eaLnBrk="0" hangingPunct="0">
              <a:lnSpc>
                <a:spcPct val="150000"/>
              </a:lnSpc>
            </a:pP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、课程考核形式单一；</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738572" y="723032"/>
            <a:ext cx="7649852"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stretch>
            <a:fillRect/>
          </a:stretch>
        </p:blipFill>
        <p:spPr>
          <a:xfrm rot="20640000">
            <a:off x="4664075" y="1264920"/>
            <a:ext cx="2313940" cy="3579495"/>
          </a:xfrm>
          <a:prstGeom prst="rect">
            <a:avLst/>
          </a:prstGeom>
        </p:spPr>
      </p:pic>
    </p:spTree>
    <p:custDataLst>
      <p:tags r:id="rId3"/>
    </p:custData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课程建设规划</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7020272" y="337437"/>
            <a:ext cx="287509" cy="288032"/>
            <a:chOff x="6084168" y="1274820"/>
            <a:chExt cx="432048" cy="432834"/>
          </a:xfrm>
        </p:grpSpPr>
        <p:sp>
          <p:nvSpPr>
            <p:cNvPr id="25"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2"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3" name="组合 32"/>
          <p:cNvGrpSpPr/>
          <p:nvPr/>
        </p:nvGrpSpPr>
        <p:grpSpPr>
          <a:xfrm>
            <a:off x="4788024" y="339502"/>
            <a:ext cx="288031" cy="288032"/>
            <a:chOff x="3491880" y="1274820"/>
            <a:chExt cx="432833" cy="432834"/>
          </a:xfrm>
        </p:grpSpPr>
        <p:sp>
          <p:nvSpPr>
            <p:cNvPr id="34"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5"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6" name="组合 35"/>
          <p:cNvGrpSpPr/>
          <p:nvPr/>
        </p:nvGrpSpPr>
        <p:grpSpPr>
          <a:xfrm>
            <a:off x="5940152" y="336231"/>
            <a:ext cx="288031" cy="288032"/>
            <a:chOff x="4139952" y="1274820"/>
            <a:chExt cx="432833" cy="432834"/>
          </a:xfrm>
        </p:grpSpPr>
        <p:sp>
          <p:nvSpPr>
            <p:cNvPr id="37"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8"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39" name="矩形 38"/>
          <p:cNvSpPr/>
          <p:nvPr/>
        </p:nvSpPr>
        <p:spPr>
          <a:xfrm>
            <a:off x="5037340" y="319757"/>
            <a:ext cx="894080" cy="306705"/>
          </a:xfrm>
          <a:prstGeom prst="rect">
            <a:avLst/>
          </a:prstGeom>
        </p:spPr>
        <p:txBody>
          <a:bodyPr wrap="none">
            <a:spAutoFit/>
          </a:bodyPr>
          <a:lstStyle/>
          <a:p>
            <a:r>
              <a:rPr lang="zh-CN" altLang="en-US" sz="1400" b="1" dirty="0" smtClean="0"/>
              <a:t>师资队伍</a:t>
            </a:r>
            <a:endParaRPr lang="zh-CN" altLang="en-US" sz="1400" b="1" dirty="0"/>
          </a:p>
        </p:txBody>
      </p:sp>
      <p:sp>
        <p:nvSpPr>
          <p:cNvPr id="40" name="矩形 39"/>
          <p:cNvSpPr/>
          <p:nvPr/>
        </p:nvSpPr>
        <p:spPr>
          <a:xfrm>
            <a:off x="6156176" y="313868"/>
            <a:ext cx="894080" cy="306705"/>
          </a:xfrm>
          <a:prstGeom prst="rect">
            <a:avLst/>
          </a:prstGeom>
        </p:spPr>
        <p:txBody>
          <a:bodyPr wrap="none">
            <a:spAutoFit/>
          </a:bodyPr>
          <a:lstStyle/>
          <a:p>
            <a:r>
              <a:rPr lang="zh-CN" altLang="en-US" sz="1400" b="1" dirty="0" smtClean="0">
                <a:solidFill>
                  <a:srgbClr val="FF0000"/>
                </a:solidFill>
              </a:rPr>
              <a:t>课程标准</a:t>
            </a:r>
            <a:endParaRPr lang="zh-CN" altLang="en-US" sz="1400" b="1" dirty="0">
              <a:solidFill>
                <a:srgbClr val="FF0000"/>
              </a:solidFill>
            </a:endParaRPr>
          </a:p>
        </p:txBody>
      </p:sp>
      <p:sp>
        <p:nvSpPr>
          <p:cNvPr id="41" name="矩形 40"/>
          <p:cNvSpPr/>
          <p:nvPr/>
        </p:nvSpPr>
        <p:spPr>
          <a:xfrm>
            <a:off x="7269589" y="304576"/>
            <a:ext cx="894080" cy="306705"/>
          </a:xfrm>
          <a:prstGeom prst="rect">
            <a:avLst/>
          </a:prstGeom>
        </p:spPr>
        <p:txBody>
          <a:bodyPr wrap="none">
            <a:spAutoFit/>
          </a:bodyPr>
          <a:lstStyle/>
          <a:p>
            <a:r>
              <a:rPr lang="zh-CN" altLang="en-US" sz="1400" b="1" dirty="0" smtClean="0"/>
              <a:t>课程资源</a:t>
            </a:r>
            <a:endParaRPr lang="zh-CN" altLang="en-US" sz="1400" b="1" dirty="0"/>
          </a:p>
        </p:txBody>
      </p:sp>
      <p:sp>
        <p:nvSpPr>
          <p:cNvPr id="21" name="TextBox 4"/>
          <p:cNvSpPr txBox="1"/>
          <p:nvPr/>
        </p:nvSpPr>
        <p:spPr>
          <a:xfrm>
            <a:off x="1201881" y="2148994"/>
            <a:ext cx="7258551" cy="1730375"/>
          </a:xfrm>
          <a:prstGeom prst="rect">
            <a:avLst/>
          </a:prstGeom>
          <a:noFill/>
          <a:ln>
            <a:noFill/>
          </a:ln>
        </p:spPr>
        <p:txBody>
          <a:bodyPr wrap="square" lIns="68584" tIns="34291" rIns="68584" bIns="34291" rtlCol="0">
            <a:spAutoFit/>
          </a:bodyPr>
          <a:lstStyle/>
          <a:p>
            <a:pPr algn="just" eaLnBrk="0" hangingPunct="0">
              <a:lnSpc>
                <a:spcPct val="150000"/>
              </a:lnSpc>
            </a:pP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       以社会需求为导向、能力培养为核心、技术体系为主线，完善课程教学体系；制定和修订课程标准</a:t>
            </a:r>
            <a:r>
              <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rPr>
              <a:t>298</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门；加强公共课程和通识课程建设，全面提高学生基本素质，强化专业核心技能课程建设，有效提高学生职业技能与素养</a:t>
            </a:r>
            <a:r>
              <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 name="矩形 2"/>
          <p:cNvSpPr/>
          <p:nvPr/>
        </p:nvSpPr>
        <p:spPr>
          <a:xfrm>
            <a:off x="482324" y="1190531"/>
            <a:ext cx="2994025" cy="506730"/>
          </a:xfrm>
          <a:prstGeom prst="rect">
            <a:avLst/>
          </a:prstGeom>
        </p:spPr>
        <p:txBody>
          <a:bodyPr wrap="none">
            <a:spAutoFit/>
          </a:bodyPr>
          <a:lstStyle/>
          <a:p>
            <a:pPr algn="just" eaLnBrk="0" hangingPunct="0">
              <a:lnSpc>
                <a:spcPct val="150000"/>
              </a:lnSpc>
            </a:pPr>
            <a:r>
              <a:rPr lang="zh-CN" altLang="en-US" b="1" dirty="0" smtClean="0">
                <a:solidFill>
                  <a:schemeClr val="tx1">
                    <a:lumMod val="85000"/>
                    <a:lumOff val="15000"/>
                  </a:schemeClr>
                </a:solidFill>
                <a:latin typeface="微软雅黑" panose="020B0503020204020204" pitchFamily="34" charset="-122"/>
                <a:ea typeface="微软雅黑" panose="020B0503020204020204" pitchFamily="34" charset="-122"/>
              </a:rPr>
              <a:t>学院“十三五” </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规划总要求</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 name="圆角矩形 3"/>
          <p:cNvSpPr/>
          <p:nvPr/>
        </p:nvSpPr>
        <p:spPr>
          <a:xfrm>
            <a:off x="1115616" y="1995686"/>
            <a:ext cx="7560840" cy="2169532"/>
          </a:xfrm>
          <a:prstGeom prst="roundRect">
            <a:avLst/>
          </a:prstGeom>
          <a:noFill/>
          <a:ln>
            <a:solidFill>
              <a:srgbClr val="F7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连接符 42"/>
          <p:cNvCxnSpPr/>
          <p:nvPr/>
        </p:nvCxnSpPr>
        <p:spPr>
          <a:xfrm>
            <a:off x="738572" y="723032"/>
            <a:ext cx="7649852"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课程建设规划</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TextBox 2"/>
          <p:cNvSpPr txBox="1"/>
          <p:nvPr/>
        </p:nvSpPr>
        <p:spPr>
          <a:xfrm>
            <a:off x="1430128" y="1350009"/>
            <a:ext cx="1102416" cy="830580"/>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lnSpc>
                <a:spcPct val="150000"/>
              </a:lnSpc>
            </a:pPr>
            <a:r>
              <a:rPr lang="zh-CN" altLang="en-US" sz="1800" b="1" dirty="0" smtClean="0">
                <a:solidFill>
                  <a:schemeClr val="tx1"/>
                </a:solidFill>
              </a:rPr>
              <a:t>课程标准</a:t>
            </a:r>
            <a:endParaRPr lang="en-US" altLang="zh-CN" sz="1800" b="1" dirty="0" smtClean="0">
              <a:solidFill>
                <a:schemeClr val="tx1"/>
              </a:solidFill>
            </a:endParaRPr>
          </a:p>
          <a:p>
            <a:pPr algn="ctr">
              <a:lnSpc>
                <a:spcPct val="150000"/>
              </a:lnSpc>
            </a:pPr>
            <a:r>
              <a:rPr lang="zh-CN" altLang="en-US" sz="1800" b="1" dirty="0">
                <a:solidFill>
                  <a:srgbClr val="FF0000"/>
                </a:solidFill>
              </a:rPr>
              <a:t>建设规划</a:t>
            </a:r>
            <a:endParaRPr lang="zh-CN" altLang="en-US" sz="1800" b="1" dirty="0">
              <a:solidFill>
                <a:srgbClr val="FF0000"/>
              </a:solidFill>
            </a:endParaRPr>
          </a:p>
        </p:txBody>
      </p:sp>
      <p:graphicFrame>
        <p:nvGraphicFramePr>
          <p:cNvPr id="36" name="表格 35"/>
          <p:cNvGraphicFramePr>
            <a:graphicFrameLocks noGrp="1"/>
          </p:cNvGraphicFramePr>
          <p:nvPr/>
        </p:nvGraphicFramePr>
        <p:xfrm>
          <a:off x="467544" y="3061558"/>
          <a:ext cx="8300282" cy="1742440"/>
        </p:xfrm>
        <a:graphic>
          <a:graphicData uri="http://schemas.openxmlformats.org/drawingml/2006/table">
            <a:tbl>
              <a:tblPr firstRow="1" bandRow="1">
                <a:tableStyleId>{5C22544A-7EE6-4342-B048-85BDC9FD1C3A}</a:tableStyleId>
              </a:tblPr>
              <a:tblGrid>
                <a:gridCol w="1079576"/>
                <a:gridCol w="2156834"/>
                <a:gridCol w="2813263"/>
                <a:gridCol w="2250609"/>
              </a:tblGrid>
              <a:tr h="370840">
                <a:tc>
                  <a:txBody>
                    <a:bodyPr/>
                    <a:lstStyle/>
                    <a:p>
                      <a:pPr algn="ctr"/>
                      <a:r>
                        <a:rPr lang="zh-CN" altLang="en-US" dirty="0" smtClean="0"/>
                        <a:t>年份</a:t>
                      </a:r>
                      <a:endParaRPr lang="zh-CN" altLang="en-US" dirty="0"/>
                    </a:p>
                  </a:txBody>
                  <a:tcPr anchor="ctr"/>
                </a:tc>
                <a:tc>
                  <a:txBody>
                    <a:bodyPr/>
                    <a:lstStyle/>
                    <a:p>
                      <a:pPr algn="ctr"/>
                      <a:r>
                        <a:rPr lang="en-US" altLang="zh-CN" dirty="0" smtClean="0"/>
                        <a:t>2016-2017</a:t>
                      </a:r>
                      <a:r>
                        <a:rPr lang="zh-CN" altLang="en-US" dirty="0" smtClean="0"/>
                        <a:t>年</a:t>
                      </a:r>
                      <a:endParaRPr lang="zh-CN" altLang="en-US" dirty="0"/>
                    </a:p>
                  </a:txBody>
                  <a:tcPr/>
                </a:tc>
                <a:tc>
                  <a:txBody>
                    <a:bodyPr/>
                    <a:lstStyle/>
                    <a:p>
                      <a:pPr algn="ctr"/>
                      <a:r>
                        <a:rPr lang="en-US" altLang="zh-CN" dirty="0" smtClean="0"/>
                        <a:t>2017-2018</a:t>
                      </a:r>
                      <a:r>
                        <a:rPr lang="zh-CN" altLang="en-US" dirty="0" smtClean="0"/>
                        <a:t>年</a:t>
                      </a:r>
                      <a:endParaRPr lang="zh-CN" altLang="en-US" dirty="0"/>
                    </a:p>
                  </a:txBody>
                  <a:tcPr/>
                </a:tc>
                <a:tc>
                  <a:txBody>
                    <a:bodyPr/>
                    <a:lstStyle/>
                    <a:p>
                      <a:pPr algn="ctr"/>
                      <a:r>
                        <a:rPr lang="en-US" altLang="zh-CN" dirty="0" smtClean="0"/>
                        <a:t>2018-2019</a:t>
                      </a:r>
                      <a:r>
                        <a:rPr lang="zh-CN" altLang="en-US" dirty="0" smtClean="0"/>
                        <a:t>年</a:t>
                      </a:r>
                      <a:endParaRPr lang="zh-CN" alt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b="1" dirty="0" smtClean="0"/>
                        <a:t>计划</a:t>
                      </a:r>
                      <a:endParaRPr lang="zh-CN" altLang="en-US" b="1" dirty="0" smtClean="0"/>
                    </a:p>
                    <a:p>
                      <a:pPr algn="ctr"/>
                      <a:r>
                        <a:rPr lang="zh-CN" altLang="en-US" b="1" dirty="0" smtClean="0"/>
                        <a:t>进程</a:t>
                      </a:r>
                      <a:endParaRPr lang="en-US" altLang="zh-CN" b="1" dirty="0" smtClean="0"/>
                    </a:p>
                  </a:txBody>
                  <a:tcPr anchor="ctr"/>
                </a:tc>
                <a:tc>
                  <a:txBody>
                    <a:bodyPr/>
                    <a:lstStyle/>
                    <a:p>
                      <a:pPr>
                        <a:lnSpc>
                          <a:spcPct val="150000"/>
                        </a:lnSpc>
                      </a:pPr>
                      <a:r>
                        <a:rPr lang="zh-CN" altLang="en-US" sz="1400" dirty="0" smtClean="0"/>
                        <a:t>进行企业对接岗位需求调研及学生学情调研；</a:t>
                      </a:r>
                      <a:endParaRPr lang="en-US" altLang="zh-CN" sz="1400" dirty="0" smtClean="0"/>
                    </a:p>
                    <a:p>
                      <a:pPr>
                        <a:lnSpc>
                          <a:spcPct val="150000"/>
                        </a:lnSpc>
                      </a:pPr>
                      <a:r>
                        <a:rPr lang="zh-CN" altLang="en-US" sz="1400" dirty="0" smtClean="0"/>
                        <a:t>根据学生学情、个人发展及专业需求修订课程标准</a:t>
                      </a:r>
                      <a:endParaRPr lang="zh-CN" altLang="en-US" sz="1400" dirty="0"/>
                    </a:p>
                  </a:txBody>
                  <a:tcPr/>
                </a:tc>
                <a:tc>
                  <a:txBody>
                    <a:bodyPr/>
                    <a:lstStyle/>
                    <a:p>
                      <a:pPr>
                        <a:lnSpc>
                          <a:spcPct val="150000"/>
                        </a:lnSpc>
                      </a:pPr>
                      <a:r>
                        <a:rPr lang="zh-CN" altLang="en-US" sz="1400" dirty="0" smtClean="0"/>
                        <a:t>调整、完善课程目标；</a:t>
                      </a:r>
                      <a:endParaRPr lang="zh-CN" altLang="en-US" sz="1400" dirty="0" smtClean="0"/>
                    </a:p>
                    <a:p>
                      <a:pPr>
                        <a:lnSpc>
                          <a:spcPct val="150000"/>
                        </a:lnSpc>
                      </a:pPr>
                      <a:r>
                        <a:rPr lang="zh-CN" altLang="en-US" sz="1400" dirty="0" smtClean="0"/>
                        <a:t>完善课程体系，优化教学内容；</a:t>
                      </a:r>
                      <a:endParaRPr lang="zh-CN" altLang="en-US" sz="1400" dirty="0" smtClean="0"/>
                    </a:p>
                    <a:p>
                      <a:pPr>
                        <a:lnSpc>
                          <a:spcPct val="150000"/>
                        </a:lnSpc>
                      </a:pPr>
                      <a:r>
                        <a:rPr lang="zh-CN" altLang="en-US" sz="1400" dirty="0" smtClean="0"/>
                        <a:t>尝试新的教学方法和教学手段；</a:t>
                      </a:r>
                      <a:endParaRPr lang="zh-CN" altLang="en-US" sz="1400" dirty="0" smtClean="0"/>
                    </a:p>
                    <a:p>
                      <a:pPr>
                        <a:lnSpc>
                          <a:spcPct val="150000"/>
                        </a:lnSpc>
                      </a:pPr>
                      <a:r>
                        <a:rPr lang="zh-CN" altLang="en-US" sz="1400" dirty="0" smtClean="0"/>
                        <a:t>尝试新的考核体系</a:t>
                      </a:r>
                      <a:endParaRPr lang="zh-CN" altLang="en-US" sz="1400" dirty="0" smtClean="0"/>
                    </a:p>
                  </a:txBody>
                  <a:tcPr/>
                </a:tc>
                <a:tc>
                  <a:txBody>
                    <a:bodyPr/>
                    <a:lstStyle/>
                    <a:p>
                      <a:pPr>
                        <a:lnSpc>
                          <a:spcPct val="150000"/>
                        </a:lnSpc>
                      </a:pPr>
                      <a:r>
                        <a:rPr lang="zh-CN" altLang="en-US" sz="1400" dirty="0" smtClean="0"/>
                        <a:t>进一步完善课程标准；</a:t>
                      </a:r>
                      <a:endParaRPr lang="en-US" altLang="zh-CN" sz="1400" dirty="0" smtClean="0"/>
                    </a:p>
                    <a:p>
                      <a:pPr>
                        <a:lnSpc>
                          <a:spcPct val="150000"/>
                        </a:lnSpc>
                      </a:pPr>
                      <a:r>
                        <a:rPr lang="zh-CN" altLang="en-US" sz="1400" dirty="0" smtClean="0"/>
                        <a:t>完善教学方法；</a:t>
                      </a:r>
                      <a:endParaRPr lang="en-US" altLang="zh-CN" sz="1400" dirty="0" smtClean="0"/>
                    </a:p>
                    <a:p>
                      <a:pPr>
                        <a:lnSpc>
                          <a:spcPct val="150000"/>
                        </a:lnSpc>
                      </a:pPr>
                      <a:r>
                        <a:rPr lang="zh-CN" altLang="en-US" sz="1400" dirty="0" smtClean="0"/>
                        <a:t>完善课程考核体系。</a:t>
                      </a:r>
                      <a:endParaRPr lang="zh-CN" altLang="en-US" sz="1400" dirty="0"/>
                    </a:p>
                  </a:txBody>
                  <a:tcPr/>
                </a:tc>
              </a:tr>
            </a:tbl>
          </a:graphicData>
        </a:graphic>
      </p:graphicFrame>
      <p:sp>
        <p:nvSpPr>
          <p:cNvPr id="37" name="矩形 36"/>
          <p:cNvSpPr/>
          <p:nvPr/>
        </p:nvSpPr>
        <p:spPr>
          <a:xfrm>
            <a:off x="2532380" y="956310"/>
            <a:ext cx="4622800" cy="1753235"/>
          </a:xfrm>
          <a:prstGeom prst="rect">
            <a:avLst/>
          </a:prstGeom>
          <a:noFill/>
          <a:ln>
            <a:noFill/>
          </a:ln>
        </p:spPr>
        <p:txBody>
          <a:bodyPr wrap="square">
            <a:spAutoFit/>
          </a:bodyPr>
          <a:lstStyle/>
          <a:p>
            <a:pPr lvl="3">
              <a:lnSpc>
                <a:spcPct val="150000"/>
              </a:lnSpc>
            </a:pPr>
            <a:r>
              <a:rPr lang="zh-CN" altLang="en-US" dirty="0">
                <a:solidFill>
                  <a:srgbClr val="FF0000"/>
                </a:solidFill>
                <a:latin typeface="微软雅黑" panose="020B0503020204020204" pitchFamily="34" charset="-122"/>
                <a:ea typeface="微软雅黑" panose="020B0503020204020204" pitchFamily="34" charset="-122"/>
              </a:rPr>
              <a:t>修订</a:t>
            </a:r>
            <a:r>
              <a:rPr lang="zh-CN" altLang="en-US" dirty="0" smtClean="0">
                <a:solidFill>
                  <a:srgbClr val="FF0000"/>
                </a:solidFill>
                <a:latin typeface="微软雅黑" panose="020B0503020204020204" pitchFamily="34" charset="-122"/>
                <a:ea typeface="微软雅黑" panose="020B0503020204020204" pitchFamily="34" charset="-122"/>
              </a:rPr>
              <a:t>课程标准；</a:t>
            </a:r>
            <a:endParaRPr lang="zh-CN" altLang="en-US" dirty="0">
              <a:solidFill>
                <a:srgbClr val="FF0000"/>
              </a:solidFill>
              <a:latin typeface="微软雅黑" panose="020B0503020204020204" pitchFamily="34" charset="-122"/>
              <a:ea typeface="微软雅黑" panose="020B0503020204020204" pitchFamily="34" charset="-122"/>
            </a:endParaRPr>
          </a:p>
          <a:p>
            <a:pPr lvl="3">
              <a:lnSpc>
                <a:spcPct val="150000"/>
              </a:lnSpc>
            </a:pPr>
            <a:r>
              <a:rPr lang="zh-CN" altLang="en-US" dirty="0">
                <a:solidFill>
                  <a:srgbClr val="FF0000"/>
                </a:solidFill>
                <a:latin typeface="微软雅黑" panose="020B0503020204020204" pitchFamily="34" charset="-122"/>
                <a:ea typeface="微软雅黑" panose="020B0503020204020204" pitchFamily="34" charset="-122"/>
              </a:rPr>
              <a:t>完善课程</a:t>
            </a:r>
            <a:r>
              <a:rPr lang="zh-CN" altLang="en-US" dirty="0" smtClean="0">
                <a:solidFill>
                  <a:srgbClr val="FF0000"/>
                </a:solidFill>
                <a:latin typeface="微软雅黑" panose="020B0503020204020204" pitchFamily="34" charset="-122"/>
                <a:ea typeface="微软雅黑" panose="020B0503020204020204" pitchFamily="34" charset="-122"/>
              </a:rPr>
              <a:t>体系；</a:t>
            </a:r>
            <a:endParaRPr lang="zh-CN" altLang="en-US" dirty="0">
              <a:solidFill>
                <a:srgbClr val="FF0000"/>
              </a:solidFill>
              <a:latin typeface="微软雅黑" panose="020B0503020204020204" pitchFamily="34" charset="-122"/>
              <a:ea typeface="微软雅黑" panose="020B0503020204020204" pitchFamily="34" charset="-122"/>
            </a:endParaRPr>
          </a:p>
          <a:p>
            <a:pPr lvl="3">
              <a:lnSpc>
                <a:spcPct val="150000"/>
              </a:lnSpc>
            </a:pPr>
            <a:r>
              <a:rPr lang="zh-CN" altLang="en-US" dirty="0">
                <a:solidFill>
                  <a:srgbClr val="FF0000"/>
                </a:solidFill>
                <a:latin typeface="微软雅黑" panose="020B0503020204020204" pitchFamily="34" charset="-122"/>
                <a:ea typeface="微软雅黑" panose="020B0503020204020204" pitchFamily="34" charset="-122"/>
              </a:rPr>
              <a:t>选用合适的教学</a:t>
            </a:r>
            <a:r>
              <a:rPr lang="zh-CN" altLang="en-US" dirty="0" smtClean="0">
                <a:solidFill>
                  <a:srgbClr val="FF0000"/>
                </a:solidFill>
                <a:latin typeface="微软雅黑" panose="020B0503020204020204" pitchFamily="34" charset="-122"/>
                <a:ea typeface="微软雅黑" panose="020B0503020204020204" pitchFamily="34" charset="-122"/>
              </a:rPr>
              <a:t>方法；</a:t>
            </a:r>
            <a:endParaRPr lang="zh-CN" altLang="en-US" dirty="0">
              <a:solidFill>
                <a:srgbClr val="FF0000"/>
              </a:solidFill>
              <a:latin typeface="微软雅黑" panose="020B0503020204020204" pitchFamily="34" charset="-122"/>
              <a:ea typeface="微软雅黑" panose="020B0503020204020204" pitchFamily="34" charset="-122"/>
            </a:endParaRPr>
          </a:p>
          <a:p>
            <a:pPr lvl="3">
              <a:lnSpc>
                <a:spcPct val="150000"/>
              </a:lnSpc>
            </a:pPr>
            <a:r>
              <a:rPr lang="zh-CN" altLang="en-US" dirty="0">
                <a:solidFill>
                  <a:srgbClr val="FF0000"/>
                </a:solidFill>
                <a:latin typeface="微软雅黑" panose="020B0503020204020204" pitchFamily="34" charset="-122"/>
                <a:ea typeface="微软雅黑" panose="020B0503020204020204" pitchFamily="34" charset="-122"/>
              </a:rPr>
              <a:t>完善课程考核</a:t>
            </a:r>
            <a:r>
              <a:rPr lang="zh-CN" altLang="en-US" dirty="0" smtClean="0">
                <a:solidFill>
                  <a:srgbClr val="FF0000"/>
                </a:solidFill>
                <a:latin typeface="微软雅黑" panose="020B0503020204020204" pitchFamily="34" charset="-122"/>
                <a:ea typeface="微软雅黑" panose="020B0503020204020204" pitchFamily="34" charset="-122"/>
              </a:rPr>
              <a:t>体系；</a:t>
            </a:r>
            <a:endParaRPr lang="zh-CN" altLang="en-US" dirty="0">
              <a:solidFill>
                <a:srgbClr val="FF0000"/>
              </a:solidFill>
              <a:latin typeface="微软雅黑" panose="020B0503020204020204" pitchFamily="34" charset="-122"/>
              <a:ea typeface="微软雅黑" panose="020B0503020204020204" pitchFamily="34" charset="-122"/>
            </a:endParaRPr>
          </a:p>
        </p:txBody>
      </p:sp>
      <p:grpSp>
        <p:nvGrpSpPr>
          <p:cNvPr id="38" name="组合 37"/>
          <p:cNvGrpSpPr/>
          <p:nvPr/>
        </p:nvGrpSpPr>
        <p:grpSpPr>
          <a:xfrm>
            <a:off x="7020272" y="337437"/>
            <a:ext cx="287509" cy="288032"/>
            <a:chOff x="6084168" y="1274820"/>
            <a:chExt cx="432048" cy="432834"/>
          </a:xfrm>
        </p:grpSpPr>
        <p:sp>
          <p:nvSpPr>
            <p:cNvPr id="39"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0"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41" name="组合 40"/>
          <p:cNvGrpSpPr/>
          <p:nvPr/>
        </p:nvGrpSpPr>
        <p:grpSpPr>
          <a:xfrm>
            <a:off x="4788024" y="339502"/>
            <a:ext cx="288031" cy="288032"/>
            <a:chOff x="3491880" y="1274820"/>
            <a:chExt cx="432833" cy="432834"/>
          </a:xfrm>
        </p:grpSpPr>
        <p:sp>
          <p:nvSpPr>
            <p:cNvPr id="42"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3"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44" name="组合 43"/>
          <p:cNvGrpSpPr/>
          <p:nvPr/>
        </p:nvGrpSpPr>
        <p:grpSpPr>
          <a:xfrm>
            <a:off x="5940152" y="336231"/>
            <a:ext cx="288031" cy="288032"/>
            <a:chOff x="4139952" y="1274820"/>
            <a:chExt cx="432833" cy="432834"/>
          </a:xfrm>
        </p:grpSpPr>
        <p:sp>
          <p:nvSpPr>
            <p:cNvPr id="45"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6"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47" name="矩形 46"/>
          <p:cNvSpPr/>
          <p:nvPr/>
        </p:nvSpPr>
        <p:spPr>
          <a:xfrm>
            <a:off x="5037340" y="319757"/>
            <a:ext cx="894080" cy="306705"/>
          </a:xfrm>
          <a:prstGeom prst="rect">
            <a:avLst/>
          </a:prstGeom>
        </p:spPr>
        <p:txBody>
          <a:bodyPr wrap="none">
            <a:spAutoFit/>
          </a:bodyPr>
          <a:lstStyle/>
          <a:p>
            <a:r>
              <a:rPr lang="zh-CN" altLang="en-US" sz="1400" b="1" dirty="0" smtClean="0"/>
              <a:t>师资队伍</a:t>
            </a:r>
            <a:endParaRPr lang="zh-CN" altLang="en-US" sz="1400" b="1" dirty="0"/>
          </a:p>
        </p:txBody>
      </p:sp>
      <p:sp>
        <p:nvSpPr>
          <p:cNvPr id="48" name="矩形 47"/>
          <p:cNvSpPr/>
          <p:nvPr/>
        </p:nvSpPr>
        <p:spPr>
          <a:xfrm>
            <a:off x="6156176" y="313868"/>
            <a:ext cx="894080" cy="306705"/>
          </a:xfrm>
          <a:prstGeom prst="rect">
            <a:avLst/>
          </a:prstGeom>
        </p:spPr>
        <p:txBody>
          <a:bodyPr wrap="none">
            <a:spAutoFit/>
          </a:bodyPr>
          <a:lstStyle/>
          <a:p>
            <a:r>
              <a:rPr lang="zh-CN" altLang="en-US" sz="1400" b="1" dirty="0" smtClean="0">
                <a:solidFill>
                  <a:srgbClr val="FF0000"/>
                </a:solidFill>
              </a:rPr>
              <a:t>课程标准</a:t>
            </a:r>
            <a:endParaRPr lang="zh-CN" altLang="en-US" sz="1400" b="1" dirty="0">
              <a:solidFill>
                <a:srgbClr val="FF0000"/>
              </a:solidFill>
            </a:endParaRPr>
          </a:p>
        </p:txBody>
      </p:sp>
      <p:sp>
        <p:nvSpPr>
          <p:cNvPr id="49" name="矩形 48"/>
          <p:cNvSpPr/>
          <p:nvPr/>
        </p:nvSpPr>
        <p:spPr>
          <a:xfrm>
            <a:off x="7269589" y="304576"/>
            <a:ext cx="894080" cy="306705"/>
          </a:xfrm>
          <a:prstGeom prst="rect">
            <a:avLst/>
          </a:prstGeom>
        </p:spPr>
        <p:txBody>
          <a:bodyPr wrap="none">
            <a:spAutoFit/>
          </a:bodyPr>
          <a:lstStyle/>
          <a:p>
            <a:r>
              <a:rPr lang="zh-CN" altLang="en-US" sz="1400" b="1" dirty="0" smtClean="0"/>
              <a:t>课程资源</a:t>
            </a:r>
            <a:endParaRPr lang="zh-CN" altLang="en-US" sz="1400" b="1" dirty="0"/>
          </a:p>
        </p:txBody>
      </p:sp>
      <p:sp>
        <p:nvSpPr>
          <p:cNvPr id="2" name="圆角矩形 1"/>
          <p:cNvSpPr/>
          <p:nvPr/>
        </p:nvSpPr>
        <p:spPr>
          <a:xfrm>
            <a:off x="2880995" y="956310"/>
            <a:ext cx="4427220" cy="1901825"/>
          </a:xfrm>
          <a:prstGeom prst="roundRect">
            <a:avLst/>
          </a:prstGeom>
          <a:noFill/>
          <a:ln>
            <a:solidFill>
              <a:srgbClr val="F7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p:cNvCxnSpPr/>
          <p:nvPr/>
        </p:nvCxnSpPr>
        <p:spPr>
          <a:xfrm>
            <a:off x="738572" y="723032"/>
            <a:ext cx="7649852"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课程建设规划</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TextBox 2"/>
          <p:cNvSpPr txBox="1"/>
          <p:nvPr/>
        </p:nvSpPr>
        <p:spPr>
          <a:xfrm>
            <a:off x="733281" y="918083"/>
            <a:ext cx="1828329" cy="830580"/>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lnSpc>
                <a:spcPct val="150000"/>
              </a:lnSpc>
            </a:pPr>
            <a:r>
              <a:rPr lang="zh-CN" altLang="en-US" sz="1800" b="1" dirty="0" smtClean="0">
                <a:solidFill>
                  <a:schemeClr val="tx1"/>
                </a:solidFill>
              </a:rPr>
              <a:t>课程标准</a:t>
            </a:r>
            <a:endParaRPr lang="en-US" altLang="zh-CN" sz="1800" b="1" dirty="0" smtClean="0">
              <a:solidFill>
                <a:schemeClr val="tx1"/>
              </a:solidFill>
            </a:endParaRPr>
          </a:p>
          <a:p>
            <a:pPr algn="ctr">
              <a:lnSpc>
                <a:spcPct val="150000"/>
              </a:lnSpc>
            </a:pPr>
            <a:r>
              <a:rPr lang="zh-CN" altLang="en-US" sz="1800" b="1" dirty="0">
                <a:solidFill>
                  <a:srgbClr val="005DA2"/>
                </a:solidFill>
              </a:rPr>
              <a:t>建设现状</a:t>
            </a:r>
            <a:endParaRPr lang="zh-CN" altLang="en-US" sz="1800" b="1" dirty="0">
              <a:solidFill>
                <a:srgbClr val="005DA2"/>
              </a:solidFill>
            </a:endParaRPr>
          </a:p>
        </p:txBody>
      </p:sp>
      <p:grpSp>
        <p:nvGrpSpPr>
          <p:cNvPr id="38" name="组合 37"/>
          <p:cNvGrpSpPr/>
          <p:nvPr/>
        </p:nvGrpSpPr>
        <p:grpSpPr>
          <a:xfrm>
            <a:off x="7020272" y="337437"/>
            <a:ext cx="287509" cy="288032"/>
            <a:chOff x="6084168" y="1274820"/>
            <a:chExt cx="432048" cy="432834"/>
          </a:xfrm>
        </p:grpSpPr>
        <p:sp>
          <p:nvSpPr>
            <p:cNvPr id="39"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0"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41" name="组合 40"/>
          <p:cNvGrpSpPr/>
          <p:nvPr/>
        </p:nvGrpSpPr>
        <p:grpSpPr>
          <a:xfrm>
            <a:off x="4788024" y="339502"/>
            <a:ext cx="288031" cy="288032"/>
            <a:chOff x="3491880" y="1274820"/>
            <a:chExt cx="432833" cy="432834"/>
          </a:xfrm>
        </p:grpSpPr>
        <p:sp>
          <p:nvSpPr>
            <p:cNvPr id="42"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3"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44" name="组合 43"/>
          <p:cNvGrpSpPr/>
          <p:nvPr/>
        </p:nvGrpSpPr>
        <p:grpSpPr>
          <a:xfrm>
            <a:off x="5940152" y="336231"/>
            <a:ext cx="288031" cy="288032"/>
            <a:chOff x="4139952" y="1274820"/>
            <a:chExt cx="432833" cy="432834"/>
          </a:xfrm>
        </p:grpSpPr>
        <p:sp>
          <p:nvSpPr>
            <p:cNvPr id="45"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6"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47" name="矩形 46"/>
          <p:cNvSpPr/>
          <p:nvPr/>
        </p:nvSpPr>
        <p:spPr>
          <a:xfrm>
            <a:off x="5037340" y="319757"/>
            <a:ext cx="894080" cy="306705"/>
          </a:xfrm>
          <a:prstGeom prst="rect">
            <a:avLst/>
          </a:prstGeom>
        </p:spPr>
        <p:txBody>
          <a:bodyPr wrap="none">
            <a:spAutoFit/>
          </a:bodyPr>
          <a:lstStyle/>
          <a:p>
            <a:r>
              <a:rPr lang="zh-CN" altLang="en-US" sz="1400" b="1" dirty="0" smtClean="0"/>
              <a:t>师资队伍</a:t>
            </a:r>
            <a:endParaRPr lang="zh-CN" altLang="en-US" sz="1400" b="1" dirty="0"/>
          </a:p>
        </p:txBody>
      </p:sp>
      <p:sp>
        <p:nvSpPr>
          <p:cNvPr id="48" name="矩形 47"/>
          <p:cNvSpPr/>
          <p:nvPr/>
        </p:nvSpPr>
        <p:spPr>
          <a:xfrm>
            <a:off x="6156176" y="313868"/>
            <a:ext cx="894080" cy="306705"/>
          </a:xfrm>
          <a:prstGeom prst="rect">
            <a:avLst/>
          </a:prstGeom>
        </p:spPr>
        <p:txBody>
          <a:bodyPr wrap="none">
            <a:spAutoFit/>
          </a:bodyPr>
          <a:lstStyle/>
          <a:p>
            <a:r>
              <a:rPr lang="zh-CN" altLang="en-US" sz="1400" b="1" dirty="0" smtClean="0">
                <a:solidFill>
                  <a:srgbClr val="FF0000"/>
                </a:solidFill>
              </a:rPr>
              <a:t>课程标准</a:t>
            </a:r>
            <a:endParaRPr lang="zh-CN" altLang="en-US" sz="1400" b="1" dirty="0">
              <a:solidFill>
                <a:srgbClr val="FF0000"/>
              </a:solidFill>
            </a:endParaRPr>
          </a:p>
        </p:txBody>
      </p:sp>
      <p:sp>
        <p:nvSpPr>
          <p:cNvPr id="49" name="矩形 48"/>
          <p:cNvSpPr/>
          <p:nvPr/>
        </p:nvSpPr>
        <p:spPr>
          <a:xfrm>
            <a:off x="7269589" y="304576"/>
            <a:ext cx="894080" cy="306705"/>
          </a:xfrm>
          <a:prstGeom prst="rect">
            <a:avLst/>
          </a:prstGeom>
        </p:spPr>
        <p:txBody>
          <a:bodyPr wrap="none">
            <a:spAutoFit/>
          </a:bodyPr>
          <a:lstStyle/>
          <a:p>
            <a:r>
              <a:rPr lang="zh-CN" altLang="en-US" sz="1400" b="1" dirty="0" smtClean="0"/>
              <a:t>课程资源</a:t>
            </a:r>
            <a:endParaRPr lang="zh-CN" altLang="en-US" sz="1400" b="1" dirty="0"/>
          </a:p>
        </p:txBody>
      </p:sp>
      <p:sp>
        <p:nvSpPr>
          <p:cNvPr id="26" name="TextBox 4"/>
          <p:cNvSpPr txBox="1"/>
          <p:nvPr/>
        </p:nvSpPr>
        <p:spPr>
          <a:xfrm>
            <a:off x="611560" y="1923678"/>
            <a:ext cx="2145202" cy="2330450"/>
          </a:xfrm>
          <a:prstGeom prst="rect">
            <a:avLst/>
          </a:prstGeom>
          <a:noFill/>
        </p:spPr>
        <p:txBody>
          <a:bodyPr wrap="square" lIns="68584" tIns="34291" rIns="68584" bIns="34291" rtlCol="0">
            <a:spAutoFit/>
          </a:bodyPr>
          <a:lstStyle/>
          <a:p>
            <a:pPr algn="just" eaLnBrk="0" hangingPunct="0">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       结合学院“十三五”规划总体要求和专业人才培养方案，修订了</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石油加工生产技术</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课程标准，并积极开发其它化工类专业《石油加工生产技术》课程标准。</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7" name="左中括号 26"/>
          <p:cNvSpPr/>
          <p:nvPr/>
        </p:nvSpPr>
        <p:spPr>
          <a:xfrm>
            <a:off x="467544" y="1864201"/>
            <a:ext cx="377018" cy="2579757"/>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28" name="右中括号 27"/>
          <p:cNvSpPr/>
          <p:nvPr/>
        </p:nvSpPr>
        <p:spPr>
          <a:xfrm>
            <a:off x="2461065" y="1877737"/>
            <a:ext cx="382743" cy="2566221"/>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cxnSp>
        <p:nvCxnSpPr>
          <p:cNvPr id="4" name="直接连接符 3"/>
          <p:cNvCxnSpPr/>
          <p:nvPr/>
        </p:nvCxnSpPr>
        <p:spPr>
          <a:xfrm>
            <a:off x="738572" y="723032"/>
            <a:ext cx="7649852"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1"/>
          <a:stretch>
            <a:fillRect/>
          </a:stretch>
        </p:blipFill>
        <p:spPr>
          <a:xfrm rot="20340000">
            <a:off x="3701415" y="1676400"/>
            <a:ext cx="1981200" cy="2980690"/>
          </a:xfrm>
          <a:prstGeom prst="rect">
            <a:avLst/>
          </a:prstGeom>
        </p:spPr>
      </p:pic>
      <p:pic>
        <p:nvPicPr>
          <p:cNvPr id="8" name="图片 7"/>
          <p:cNvPicPr>
            <a:picLocks noChangeAspect="1"/>
          </p:cNvPicPr>
          <p:nvPr/>
        </p:nvPicPr>
        <p:blipFill>
          <a:blip r:embed="rId2"/>
          <a:stretch>
            <a:fillRect/>
          </a:stretch>
        </p:blipFill>
        <p:spPr>
          <a:xfrm rot="20580000">
            <a:off x="4167505" y="1081405"/>
            <a:ext cx="2150110" cy="3475355"/>
          </a:xfrm>
          <a:prstGeom prst="rect">
            <a:avLst/>
          </a:prstGeom>
        </p:spPr>
      </p:pic>
      <p:pic>
        <p:nvPicPr>
          <p:cNvPr id="9" name="图片 8"/>
          <p:cNvPicPr>
            <a:picLocks noChangeAspect="1"/>
          </p:cNvPicPr>
          <p:nvPr/>
        </p:nvPicPr>
        <p:blipFill>
          <a:blip r:embed="rId3"/>
          <a:stretch>
            <a:fillRect/>
          </a:stretch>
        </p:blipFill>
        <p:spPr>
          <a:xfrm rot="21060000">
            <a:off x="4754245" y="1315720"/>
            <a:ext cx="2299970" cy="3438525"/>
          </a:xfrm>
          <a:prstGeom prst="rect">
            <a:avLst/>
          </a:prstGeom>
        </p:spPr>
      </p:pic>
      <p:pic>
        <p:nvPicPr>
          <p:cNvPr id="10" name="图片 9"/>
          <p:cNvPicPr>
            <a:picLocks noChangeAspect="1"/>
          </p:cNvPicPr>
          <p:nvPr/>
        </p:nvPicPr>
        <p:blipFill>
          <a:blip r:embed="rId4"/>
          <a:stretch>
            <a:fillRect/>
          </a:stretch>
        </p:blipFill>
        <p:spPr>
          <a:xfrm rot="360000">
            <a:off x="5320665" y="1633855"/>
            <a:ext cx="2308225" cy="3213735"/>
          </a:xfrm>
          <a:prstGeom prst="rect">
            <a:avLst/>
          </a:prstGeom>
        </p:spPr>
      </p:pic>
      <p:pic>
        <p:nvPicPr>
          <p:cNvPr id="12" name="图片 11"/>
          <p:cNvPicPr>
            <a:picLocks noChangeAspect="1"/>
          </p:cNvPicPr>
          <p:nvPr/>
        </p:nvPicPr>
        <p:blipFill>
          <a:blip r:embed="rId5"/>
          <a:stretch>
            <a:fillRect/>
          </a:stretch>
        </p:blipFill>
        <p:spPr>
          <a:xfrm rot="2280000">
            <a:off x="5605145" y="1815465"/>
            <a:ext cx="1996440" cy="2978150"/>
          </a:xfrm>
          <a:prstGeom prst="rect">
            <a:avLst/>
          </a:prstGeom>
        </p:spPr>
      </p:pic>
      <p:pic>
        <p:nvPicPr>
          <p:cNvPr id="13" name="图片 12"/>
          <p:cNvPicPr>
            <a:picLocks noChangeAspect="1"/>
          </p:cNvPicPr>
          <p:nvPr/>
        </p:nvPicPr>
        <p:blipFill>
          <a:blip r:embed="rId6"/>
          <a:stretch>
            <a:fillRect/>
          </a:stretch>
        </p:blipFill>
        <p:spPr>
          <a:xfrm rot="2940000">
            <a:off x="6151880" y="1593850"/>
            <a:ext cx="1860550" cy="3420745"/>
          </a:xfrm>
          <a:prstGeom prst="rect">
            <a:avLst/>
          </a:prstGeom>
        </p:spPr>
      </p:pic>
      <p:pic>
        <p:nvPicPr>
          <p:cNvPr id="5" name="图片 4"/>
          <p:cNvPicPr>
            <a:picLocks noChangeAspect="1"/>
          </p:cNvPicPr>
          <p:nvPr/>
        </p:nvPicPr>
        <p:blipFill>
          <a:blip r:embed="rId7"/>
          <a:stretch>
            <a:fillRect/>
          </a:stretch>
        </p:blipFill>
        <p:spPr>
          <a:xfrm>
            <a:off x="4742180" y="1133475"/>
            <a:ext cx="2323465" cy="3241675"/>
          </a:xfrm>
          <a:prstGeom prst="rect">
            <a:avLst/>
          </a:prstGeom>
        </p:spPr>
      </p:pic>
    </p:spTree>
    <p:custDataLst>
      <p:tags r:id="rId8"/>
    </p:custData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课程建设规划</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TextBox 4"/>
          <p:cNvSpPr txBox="1"/>
          <p:nvPr/>
        </p:nvSpPr>
        <p:spPr>
          <a:xfrm>
            <a:off x="746686" y="2416691"/>
            <a:ext cx="7416824" cy="1360805"/>
          </a:xfrm>
          <a:prstGeom prst="rect">
            <a:avLst/>
          </a:prstGeom>
          <a:noFill/>
          <a:ln>
            <a:noFill/>
          </a:ln>
        </p:spPr>
        <p:txBody>
          <a:bodyPr wrap="square" lIns="68584" tIns="34291" rIns="68584" bIns="34291" rtlCol="0">
            <a:spAutoFit/>
          </a:bodyPr>
          <a:lstStyle/>
          <a:p>
            <a:pPr lvl="1" algn="just" eaLnBrk="0" hangingPunct="0">
              <a:lnSpc>
                <a:spcPct val="150000"/>
              </a:lnSpc>
            </a:pP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采用《石油加工生产技术》付梅莉编，石油高职高专规划教材，石油工业出版社</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lvl="1" algn="just" eaLnBrk="0" hangingPunct="0">
              <a:lnSpc>
                <a:spcPct val="150000"/>
              </a:lnSpc>
            </a:pP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部分</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a:t>
            </a:r>
            <a:r>
              <a:rPr lang="zh-CN" sz="14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石油加工生产技术</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a:t>
            </a:r>
            <a:r>
              <a:rPr lang="en-US" altLang="zh-CN" sz="1400" dirty="0" err="1" smtClean="0">
                <a:solidFill>
                  <a:schemeClr val="tx1">
                    <a:lumMod val="85000"/>
                    <a:lumOff val="15000"/>
                  </a:schemeClr>
                </a:solidFill>
                <a:latin typeface="微软雅黑" panose="020B0503020204020204" pitchFamily="34" charset="-122"/>
                <a:ea typeface="微软雅黑" panose="020B0503020204020204" pitchFamily="34" charset="-122"/>
                <a:sym typeface="+mn-ea"/>
              </a:rPr>
              <a:t>ppt</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课件</a:t>
            </a:r>
            <a:endPar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lvl="1" algn="just" eaLnBrk="0" hangingPunct="0">
              <a:lnSpc>
                <a:spcPct val="150000"/>
              </a:lnSpc>
            </a:pP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、部分</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a:t>
            </a:r>
            <a:r>
              <a:rPr lang="zh-CN" sz="14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石油加工生产技术</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动画资源</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lvl="1" algn="just" eaLnBrk="0" hangingPunct="0">
              <a:lnSpc>
                <a:spcPct val="150000"/>
              </a:lnSpc>
            </a:pP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4</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部分</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a:t>
            </a:r>
            <a:r>
              <a:rPr lang="zh-CN" sz="14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石油加工生产技术</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试题资源</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7020272" y="337437"/>
            <a:ext cx="287509" cy="288032"/>
            <a:chOff x="6084168" y="1274820"/>
            <a:chExt cx="432048" cy="432834"/>
          </a:xfrm>
        </p:grpSpPr>
        <p:sp>
          <p:nvSpPr>
            <p:cNvPr id="25"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2"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3" name="组合 32"/>
          <p:cNvGrpSpPr/>
          <p:nvPr/>
        </p:nvGrpSpPr>
        <p:grpSpPr>
          <a:xfrm>
            <a:off x="4788024" y="339502"/>
            <a:ext cx="288031" cy="288032"/>
            <a:chOff x="3491880" y="1274820"/>
            <a:chExt cx="432833" cy="432834"/>
          </a:xfrm>
        </p:grpSpPr>
        <p:sp>
          <p:nvSpPr>
            <p:cNvPr id="34"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5"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6" name="组合 35"/>
          <p:cNvGrpSpPr/>
          <p:nvPr/>
        </p:nvGrpSpPr>
        <p:grpSpPr>
          <a:xfrm>
            <a:off x="5940152" y="336231"/>
            <a:ext cx="288031" cy="288032"/>
            <a:chOff x="4139952" y="1274820"/>
            <a:chExt cx="432833" cy="432834"/>
          </a:xfrm>
        </p:grpSpPr>
        <p:sp>
          <p:nvSpPr>
            <p:cNvPr id="37"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8"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39" name="矩形 38"/>
          <p:cNvSpPr/>
          <p:nvPr/>
        </p:nvSpPr>
        <p:spPr>
          <a:xfrm>
            <a:off x="5037340" y="319757"/>
            <a:ext cx="894080" cy="306705"/>
          </a:xfrm>
          <a:prstGeom prst="rect">
            <a:avLst/>
          </a:prstGeom>
        </p:spPr>
        <p:txBody>
          <a:bodyPr wrap="none">
            <a:spAutoFit/>
          </a:bodyPr>
          <a:lstStyle/>
          <a:p>
            <a:r>
              <a:rPr lang="zh-CN" altLang="en-US" sz="1400" b="1" dirty="0" smtClean="0"/>
              <a:t>师资队伍</a:t>
            </a:r>
            <a:endParaRPr lang="zh-CN" altLang="en-US" sz="1400" b="1" dirty="0"/>
          </a:p>
        </p:txBody>
      </p:sp>
      <p:sp>
        <p:nvSpPr>
          <p:cNvPr id="40" name="矩形 39"/>
          <p:cNvSpPr/>
          <p:nvPr/>
        </p:nvSpPr>
        <p:spPr>
          <a:xfrm>
            <a:off x="6156176" y="313868"/>
            <a:ext cx="894080" cy="306705"/>
          </a:xfrm>
          <a:prstGeom prst="rect">
            <a:avLst/>
          </a:prstGeom>
        </p:spPr>
        <p:txBody>
          <a:bodyPr wrap="none">
            <a:spAutoFit/>
          </a:bodyPr>
          <a:lstStyle/>
          <a:p>
            <a:r>
              <a:rPr lang="zh-CN" altLang="en-US" sz="1400" b="1" dirty="0" smtClean="0"/>
              <a:t>课程标准</a:t>
            </a:r>
            <a:endParaRPr lang="zh-CN" altLang="en-US" sz="1400" b="1" dirty="0"/>
          </a:p>
        </p:txBody>
      </p:sp>
      <p:sp>
        <p:nvSpPr>
          <p:cNvPr id="41" name="矩形 40"/>
          <p:cNvSpPr/>
          <p:nvPr/>
        </p:nvSpPr>
        <p:spPr>
          <a:xfrm>
            <a:off x="7269589" y="304576"/>
            <a:ext cx="894080" cy="306705"/>
          </a:xfrm>
          <a:prstGeom prst="rect">
            <a:avLst/>
          </a:prstGeom>
        </p:spPr>
        <p:txBody>
          <a:bodyPr wrap="none">
            <a:spAutoFit/>
          </a:bodyPr>
          <a:lstStyle/>
          <a:p>
            <a:r>
              <a:rPr lang="zh-CN" altLang="en-US" sz="1400" b="1" dirty="0" smtClean="0">
                <a:solidFill>
                  <a:srgbClr val="FF0000"/>
                </a:solidFill>
              </a:rPr>
              <a:t>课程资源</a:t>
            </a:r>
            <a:endParaRPr lang="zh-CN" altLang="en-US" sz="1400" b="1" dirty="0">
              <a:solidFill>
                <a:srgbClr val="FF0000"/>
              </a:solidFill>
            </a:endParaRPr>
          </a:p>
        </p:txBody>
      </p:sp>
      <p:sp>
        <p:nvSpPr>
          <p:cNvPr id="2" name="矩形 1"/>
          <p:cNvSpPr/>
          <p:nvPr/>
        </p:nvSpPr>
        <p:spPr>
          <a:xfrm>
            <a:off x="541367" y="1343080"/>
            <a:ext cx="4297680" cy="506730"/>
          </a:xfrm>
          <a:prstGeom prst="rect">
            <a:avLst/>
          </a:prstGeom>
        </p:spPr>
        <p:txBody>
          <a:bodyPr wrap="none">
            <a:spAutoFit/>
          </a:bodyPr>
          <a:lstStyle/>
          <a:p>
            <a:pPr algn="just" eaLnBrk="0" hangingPunct="0">
              <a:lnSpc>
                <a:spcPct val="1500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“十二五”课程规划中已有的课程资源：</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 name="圆角矩形 2"/>
          <p:cNvSpPr/>
          <p:nvPr/>
        </p:nvSpPr>
        <p:spPr>
          <a:xfrm>
            <a:off x="755650" y="2216785"/>
            <a:ext cx="7441565" cy="1761490"/>
          </a:xfrm>
          <a:prstGeom prst="roundRect">
            <a:avLst/>
          </a:prstGeom>
          <a:no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738572" y="794787"/>
            <a:ext cx="7649852"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课程建设规划</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7020272" y="337437"/>
            <a:ext cx="287509" cy="288032"/>
            <a:chOff x="6084168" y="1274820"/>
            <a:chExt cx="432048" cy="432834"/>
          </a:xfrm>
        </p:grpSpPr>
        <p:sp>
          <p:nvSpPr>
            <p:cNvPr id="25"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2"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3" name="组合 32"/>
          <p:cNvGrpSpPr/>
          <p:nvPr/>
        </p:nvGrpSpPr>
        <p:grpSpPr>
          <a:xfrm>
            <a:off x="4788024" y="339502"/>
            <a:ext cx="288031" cy="288032"/>
            <a:chOff x="3491880" y="1274820"/>
            <a:chExt cx="432833" cy="432834"/>
          </a:xfrm>
        </p:grpSpPr>
        <p:sp>
          <p:nvSpPr>
            <p:cNvPr id="34"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5"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6" name="组合 35"/>
          <p:cNvGrpSpPr/>
          <p:nvPr/>
        </p:nvGrpSpPr>
        <p:grpSpPr>
          <a:xfrm>
            <a:off x="5940152" y="336231"/>
            <a:ext cx="288031" cy="288032"/>
            <a:chOff x="4139952" y="1274820"/>
            <a:chExt cx="432833" cy="432834"/>
          </a:xfrm>
        </p:grpSpPr>
        <p:sp>
          <p:nvSpPr>
            <p:cNvPr id="37"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8"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39" name="矩形 38"/>
          <p:cNvSpPr/>
          <p:nvPr/>
        </p:nvSpPr>
        <p:spPr>
          <a:xfrm>
            <a:off x="5037340" y="319757"/>
            <a:ext cx="894080" cy="306705"/>
          </a:xfrm>
          <a:prstGeom prst="rect">
            <a:avLst/>
          </a:prstGeom>
        </p:spPr>
        <p:txBody>
          <a:bodyPr wrap="none">
            <a:spAutoFit/>
          </a:bodyPr>
          <a:lstStyle/>
          <a:p>
            <a:r>
              <a:rPr lang="zh-CN" altLang="en-US" sz="1400" b="1" dirty="0" smtClean="0"/>
              <a:t>师资队伍</a:t>
            </a:r>
            <a:endParaRPr lang="zh-CN" altLang="en-US" sz="1400" b="1" dirty="0"/>
          </a:p>
        </p:txBody>
      </p:sp>
      <p:sp>
        <p:nvSpPr>
          <p:cNvPr id="40" name="矩形 39"/>
          <p:cNvSpPr/>
          <p:nvPr/>
        </p:nvSpPr>
        <p:spPr>
          <a:xfrm>
            <a:off x="6156176" y="313868"/>
            <a:ext cx="894080" cy="306705"/>
          </a:xfrm>
          <a:prstGeom prst="rect">
            <a:avLst/>
          </a:prstGeom>
        </p:spPr>
        <p:txBody>
          <a:bodyPr wrap="none">
            <a:spAutoFit/>
          </a:bodyPr>
          <a:lstStyle/>
          <a:p>
            <a:r>
              <a:rPr lang="zh-CN" altLang="en-US" sz="1400" b="1" dirty="0" smtClean="0"/>
              <a:t>课程标准</a:t>
            </a:r>
            <a:endParaRPr lang="zh-CN" altLang="en-US" sz="1400" b="1" dirty="0"/>
          </a:p>
        </p:txBody>
      </p:sp>
      <p:sp>
        <p:nvSpPr>
          <p:cNvPr id="41" name="矩形 40"/>
          <p:cNvSpPr/>
          <p:nvPr/>
        </p:nvSpPr>
        <p:spPr>
          <a:xfrm>
            <a:off x="7269589" y="304576"/>
            <a:ext cx="894080" cy="306705"/>
          </a:xfrm>
          <a:prstGeom prst="rect">
            <a:avLst/>
          </a:prstGeom>
        </p:spPr>
        <p:txBody>
          <a:bodyPr wrap="none">
            <a:spAutoFit/>
          </a:bodyPr>
          <a:lstStyle/>
          <a:p>
            <a:r>
              <a:rPr lang="zh-CN" altLang="en-US" sz="1400" b="1" dirty="0" smtClean="0">
                <a:solidFill>
                  <a:srgbClr val="FF0000"/>
                </a:solidFill>
              </a:rPr>
              <a:t>课程资源</a:t>
            </a:r>
            <a:endParaRPr lang="zh-CN" altLang="en-US" sz="1400" b="1" dirty="0">
              <a:solidFill>
                <a:srgbClr val="FF0000"/>
              </a:solidFill>
            </a:endParaRPr>
          </a:p>
        </p:txBody>
      </p:sp>
      <p:sp>
        <p:nvSpPr>
          <p:cNvPr id="20" name="TextBox 4"/>
          <p:cNvSpPr txBox="1"/>
          <p:nvPr/>
        </p:nvSpPr>
        <p:spPr>
          <a:xfrm>
            <a:off x="899593" y="2211710"/>
            <a:ext cx="7416823" cy="1730375"/>
          </a:xfrm>
          <a:prstGeom prst="rect">
            <a:avLst/>
          </a:prstGeom>
          <a:noFill/>
          <a:ln>
            <a:noFill/>
          </a:ln>
        </p:spPr>
        <p:txBody>
          <a:bodyPr wrap="square" lIns="68584" tIns="34291" rIns="68584" bIns="34291" rtlCol="0">
            <a:spAutoFit/>
          </a:bodyPr>
          <a:lstStyle/>
          <a:p>
            <a:pPr algn="just" eaLnBrk="0" hangingPunct="0">
              <a:lnSpc>
                <a:spcPct val="150000"/>
              </a:lnSpc>
            </a:pP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       积极</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选用国家或省部级优秀教材或规划教材</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；引入国家优质教学资源；力争建设国家级精品在线开放课程</a:t>
            </a:r>
            <a:r>
              <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rPr>
              <a:t>5</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门左右；省级精品在线开放课程</a:t>
            </a:r>
            <a:r>
              <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rPr>
              <a:t>20</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门左右，校级在线课程</a:t>
            </a:r>
            <a:r>
              <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rPr>
              <a:t>200</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门左右；与企业合作开发国家规划教材</a:t>
            </a:r>
            <a:r>
              <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rPr>
              <a:t>10</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部；行业特色教材和校本教材</a:t>
            </a:r>
            <a:r>
              <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rPr>
              <a:t>50</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部</a:t>
            </a:r>
            <a:r>
              <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733371" y="1127815"/>
            <a:ext cx="5454352" cy="506730"/>
          </a:xfrm>
          <a:prstGeom prst="rect">
            <a:avLst/>
          </a:prstGeom>
        </p:spPr>
        <p:txBody>
          <a:bodyPr wrap="square">
            <a:spAutoFit/>
          </a:bodyPr>
          <a:lstStyle/>
          <a:p>
            <a:pPr algn="just" eaLnBrk="0" hangingPunct="0">
              <a:lnSpc>
                <a:spcPct val="1500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学院“十三五”课程建设规划中课程资源要求：</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 name="圆角矩形 4"/>
          <p:cNvSpPr/>
          <p:nvPr/>
        </p:nvSpPr>
        <p:spPr>
          <a:xfrm>
            <a:off x="755577" y="2139702"/>
            <a:ext cx="7776863" cy="1944216"/>
          </a:xfrm>
          <a:prstGeom prst="roundRect">
            <a:avLst/>
          </a:prstGeom>
          <a:noFill/>
          <a:ln>
            <a:solidFill>
              <a:srgbClr val="F7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连接符 42"/>
          <p:cNvCxnSpPr/>
          <p:nvPr/>
        </p:nvCxnSpPr>
        <p:spPr>
          <a:xfrm>
            <a:off x="738572" y="723032"/>
            <a:ext cx="7649852"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课程建设规划</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7020272" y="337437"/>
            <a:ext cx="287509" cy="288032"/>
            <a:chOff x="6084168" y="1274820"/>
            <a:chExt cx="432048" cy="432834"/>
          </a:xfrm>
        </p:grpSpPr>
        <p:sp>
          <p:nvSpPr>
            <p:cNvPr id="25"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2"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3" name="组合 32"/>
          <p:cNvGrpSpPr/>
          <p:nvPr/>
        </p:nvGrpSpPr>
        <p:grpSpPr>
          <a:xfrm>
            <a:off x="4788024" y="339502"/>
            <a:ext cx="288031" cy="288032"/>
            <a:chOff x="3491880" y="1274820"/>
            <a:chExt cx="432833" cy="432834"/>
          </a:xfrm>
        </p:grpSpPr>
        <p:sp>
          <p:nvSpPr>
            <p:cNvPr id="34"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5"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6" name="组合 35"/>
          <p:cNvGrpSpPr/>
          <p:nvPr/>
        </p:nvGrpSpPr>
        <p:grpSpPr>
          <a:xfrm>
            <a:off x="5940152" y="336231"/>
            <a:ext cx="288031" cy="288032"/>
            <a:chOff x="4139952" y="1274820"/>
            <a:chExt cx="432833" cy="432834"/>
          </a:xfrm>
        </p:grpSpPr>
        <p:sp>
          <p:nvSpPr>
            <p:cNvPr id="37"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8"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39" name="矩形 38"/>
          <p:cNvSpPr/>
          <p:nvPr/>
        </p:nvSpPr>
        <p:spPr>
          <a:xfrm>
            <a:off x="5037340" y="319757"/>
            <a:ext cx="894080" cy="306705"/>
          </a:xfrm>
          <a:prstGeom prst="rect">
            <a:avLst/>
          </a:prstGeom>
        </p:spPr>
        <p:txBody>
          <a:bodyPr wrap="none">
            <a:spAutoFit/>
          </a:bodyPr>
          <a:lstStyle/>
          <a:p>
            <a:r>
              <a:rPr lang="zh-CN" altLang="en-US" sz="1400" b="1" dirty="0" smtClean="0"/>
              <a:t>师资队伍</a:t>
            </a:r>
            <a:endParaRPr lang="zh-CN" altLang="en-US" sz="1400" b="1" dirty="0"/>
          </a:p>
        </p:txBody>
      </p:sp>
      <p:sp>
        <p:nvSpPr>
          <p:cNvPr id="40" name="矩形 39"/>
          <p:cNvSpPr/>
          <p:nvPr/>
        </p:nvSpPr>
        <p:spPr>
          <a:xfrm>
            <a:off x="6156176" y="313868"/>
            <a:ext cx="894080" cy="306705"/>
          </a:xfrm>
          <a:prstGeom prst="rect">
            <a:avLst/>
          </a:prstGeom>
        </p:spPr>
        <p:txBody>
          <a:bodyPr wrap="none">
            <a:spAutoFit/>
          </a:bodyPr>
          <a:lstStyle/>
          <a:p>
            <a:r>
              <a:rPr lang="zh-CN" altLang="en-US" sz="1400" b="1" dirty="0" smtClean="0"/>
              <a:t>课程标准</a:t>
            </a:r>
            <a:endParaRPr lang="zh-CN" altLang="en-US" sz="1400" b="1" dirty="0"/>
          </a:p>
        </p:txBody>
      </p:sp>
      <p:sp>
        <p:nvSpPr>
          <p:cNvPr id="41" name="矩形 40"/>
          <p:cNvSpPr/>
          <p:nvPr/>
        </p:nvSpPr>
        <p:spPr>
          <a:xfrm>
            <a:off x="7269589" y="304576"/>
            <a:ext cx="894080" cy="306705"/>
          </a:xfrm>
          <a:prstGeom prst="rect">
            <a:avLst/>
          </a:prstGeom>
        </p:spPr>
        <p:txBody>
          <a:bodyPr wrap="none">
            <a:spAutoFit/>
          </a:bodyPr>
          <a:lstStyle/>
          <a:p>
            <a:r>
              <a:rPr lang="zh-CN" altLang="en-US" sz="1400" b="1" dirty="0" smtClean="0">
                <a:solidFill>
                  <a:srgbClr val="FF0000"/>
                </a:solidFill>
              </a:rPr>
              <a:t>课程资源</a:t>
            </a:r>
            <a:endParaRPr lang="zh-CN" altLang="en-US" sz="1400" b="1" dirty="0">
              <a:solidFill>
                <a:srgbClr val="FF0000"/>
              </a:solidFill>
            </a:endParaRPr>
          </a:p>
        </p:txBody>
      </p:sp>
      <p:sp>
        <p:nvSpPr>
          <p:cNvPr id="27" name="TextBox 2"/>
          <p:cNvSpPr txBox="1"/>
          <p:nvPr/>
        </p:nvSpPr>
        <p:spPr>
          <a:xfrm>
            <a:off x="1066855" y="1604651"/>
            <a:ext cx="1102414" cy="830580"/>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lnSpc>
                <a:spcPct val="150000"/>
              </a:lnSpc>
            </a:pPr>
            <a:r>
              <a:rPr lang="zh-CN" altLang="en-US" sz="1800" b="1" dirty="0" smtClean="0">
                <a:solidFill>
                  <a:schemeClr val="tx1"/>
                </a:solidFill>
              </a:rPr>
              <a:t>课程资源</a:t>
            </a:r>
            <a:r>
              <a:rPr lang="zh-CN" altLang="en-US" sz="1800" b="1" dirty="0" smtClean="0">
                <a:solidFill>
                  <a:srgbClr val="FF0000"/>
                </a:solidFill>
              </a:rPr>
              <a:t>建设规划</a:t>
            </a:r>
            <a:endParaRPr lang="zh-CN" altLang="en-US" sz="1800" b="1" dirty="0">
              <a:solidFill>
                <a:srgbClr val="FF0000"/>
              </a:solidFill>
            </a:endParaRPr>
          </a:p>
        </p:txBody>
      </p:sp>
      <p:graphicFrame>
        <p:nvGraphicFramePr>
          <p:cNvPr id="28" name="表格 27"/>
          <p:cNvGraphicFramePr>
            <a:graphicFrameLocks noGrp="1"/>
          </p:cNvGraphicFramePr>
          <p:nvPr/>
        </p:nvGraphicFramePr>
        <p:xfrm>
          <a:off x="514350" y="3246755"/>
          <a:ext cx="8510905" cy="1742440"/>
        </p:xfrm>
        <a:graphic>
          <a:graphicData uri="http://schemas.openxmlformats.org/drawingml/2006/table">
            <a:tbl>
              <a:tblPr firstRow="1" bandRow="1">
                <a:tableStyleId>{5C22544A-7EE6-4342-B048-85BDC9FD1C3A}</a:tableStyleId>
              </a:tblPr>
              <a:tblGrid>
                <a:gridCol w="608330"/>
                <a:gridCol w="2510155"/>
                <a:gridCol w="2706370"/>
                <a:gridCol w="2686050"/>
              </a:tblGrid>
              <a:tr h="370840">
                <a:tc>
                  <a:txBody>
                    <a:bodyPr/>
                    <a:lstStyle/>
                    <a:p>
                      <a:pPr algn="ctr"/>
                      <a:r>
                        <a:rPr lang="zh-CN" altLang="en-US" dirty="0" smtClean="0"/>
                        <a:t>年份</a:t>
                      </a:r>
                      <a:endParaRPr lang="zh-CN" altLang="en-US" dirty="0"/>
                    </a:p>
                  </a:txBody>
                  <a:tcPr anchor="ctr"/>
                </a:tc>
                <a:tc>
                  <a:txBody>
                    <a:bodyPr/>
                    <a:lstStyle/>
                    <a:p>
                      <a:pPr algn="ctr"/>
                      <a:r>
                        <a:rPr lang="en-US" altLang="zh-CN" dirty="0" smtClean="0"/>
                        <a:t>2016-2017</a:t>
                      </a:r>
                      <a:r>
                        <a:rPr lang="zh-CN" altLang="en-US" dirty="0" smtClean="0"/>
                        <a:t>年</a:t>
                      </a:r>
                      <a:endParaRPr lang="zh-CN" altLang="en-US" dirty="0"/>
                    </a:p>
                  </a:txBody>
                  <a:tcPr/>
                </a:tc>
                <a:tc>
                  <a:txBody>
                    <a:bodyPr/>
                    <a:lstStyle/>
                    <a:p>
                      <a:pPr algn="ctr"/>
                      <a:r>
                        <a:rPr lang="en-US" altLang="zh-CN" dirty="0" smtClean="0"/>
                        <a:t>2017-2018</a:t>
                      </a:r>
                      <a:r>
                        <a:rPr lang="zh-CN" altLang="en-US" dirty="0" smtClean="0"/>
                        <a:t>年</a:t>
                      </a:r>
                      <a:endParaRPr lang="zh-CN" altLang="en-US" dirty="0"/>
                    </a:p>
                  </a:txBody>
                  <a:tcPr/>
                </a:tc>
                <a:tc>
                  <a:txBody>
                    <a:bodyPr/>
                    <a:lstStyle/>
                    <a:p>
                      <a:pPr algn="ctr"/>
                      <a:r>
                        <a:rPr lang="en-US" altLang="zh-CN" dirty="0" smtClean="0"/>
                        <a:t>2018-2019</a:t>
                      </a:r>
                      <a:r>
                        <a:rPr lang="zh-CN" altLang="en-US" dirty="0" smtClean="0"/>
                        <a:t>年</a:t>
                      </a:r>
                      <a:endParaRPr lang="zh-CN" alt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b="1" dirty="0" smtClean="0"/>
                        <a:t>计划</a:t>
                      </a:r>
                      <a:endParaRPr lang="zh-CN" altLang="en-US" b="1" dirty="0" smtClean="0"/>
                    </a:p>
                    <a:p>
                      <a:pPr algn="ctr"/>
                      <a:r>
                        <a:rPr lang="zh-CN" altLang="en-US" b="1" dirty="0" smtClean="0"/>
                        <a:t>进程</a:t>
                      </a:r>
                      <a:endParaRPr lang="en-US" altLang="zh-CN" b="1" dirty="0" smtClean="0"/>
                    </a:p>
                  </a:txBody>
                  <a:tcPr anchor="ctr"/>
                </a:tc>
                <a:tc>
                  <a:txBody>
                    <a:bodyPr/>
                    <a:lstStyle/>
                    <a:p>
                      <a:pPr>
                        <a:lnSpc>
                          <a:spcPct val="150000"/>
                        </a:lnSpc>
                      </a:pPr>
                      <a:r>
                        <a:rPr lang="zh-CN" altLang="en-US" sz="1400" dirty="0" smtClean="0"/>
                        <a:t>甄别选用国家规划教材；</a:t>
                      </a:r>
                      <a:endParaRPr lang="en-US" altLang="zh-CN" sz="1400" dirty="0" smtClean="0"/>
                    </a:p>
                    <a:p>
                      <a:pPr>
                        <a:lnSpc>
                          <a:spcPct val="150000"/>
                        </a:lnSpc>
                      </a:pPr>
                      <a:r>
                        <a:rPr lang="zh-CN" altLang="en-US" sz="1400" dirty="0" smtClean="0"/>
                        <a:t>制作优质课件；</a:t>
                      </a:r>
                      <a:endParaRPr lang="en-US" altLang="zh-CN" sz="1400" dirty="0" smtClean="0"/>
                    </a:p>
                    <a:p>
                      <a:pPr>
                        <a:lnSpc>
                          <a:spcPct val="150000"/>
                        </a:lnSpc>
                      </a:pPr>
                      <a:r>
                        <a:rPr lang="zh-CN" altLang="en-US" sz="1400" dirty="0"/>
                        <a:t>引入</a:t>
                      </a:r>
                      <a:r>
                        <a:rPr lang="zh-CN" altLang="en-US" sz="1400" dirty="0" smtClean="0">
                          <a:sym typeface="+mn-ea"/>
                        </a:rPr>
                        <a:t>典型石油加工仿真软件。</a:t>
                      </a:r>
                      <a:endParaRPr lang="zh-CN" altLang="en-US" sz="1400" dirty="0" smtClean="0"/>
                    </a:p>
                  </a:txBody>
                  <a:tcPr/>
                </a:tc>
                <a:tc>
                  <a:txBody>
                    <a:bodyPr/>
                    <a:lstStyle/>
                    <a:p>
                      <a:pPr>
                        <a:lnSpc>
                          <a:spcPct val="150000"/>
                        </a:lnSpc>
                      </a:pPr>
                      <a:r>
                        <a:rPr lang="zh-CN" altLang="en-US" sz="1400" dirty="0" smtClean="0"/>
                        <a:t>进一步优化课件；</a:t>
                      </a:r>
                      <a:endParaRPr lang="en-US" altLang="zh-CN" sz="1400" dirty="0" smtClean="0"/>
                    </a:p>
                    <a:p>
                      <a:pPr>
                        <a:lnSpc>
                          <a:spcPct val="150000"/>
                        </a:lnSpc>
                      </a:pPr>
                      <a:r>
                        <a:rPr lang="zh-CN" altLang="en-US" sz="1400" dirty="0" smtClean="0">
                          <a:sym typeface="+mn-ea"/>
                        </a:rPr>
                        <a:t>搜集整理</a:t>
                      </a:r>
                      <a:r>
                        <a:rPr lang="zh-CN" altLang="en-US" sz="1400" dirty="0" smtClean="0"/>
                        <a:t>动画及试题等</a:t>
                      </a:r>
                      <a:r>
                        <a:rPr lang="zh-CN" altLang="en-US" sz="1400" dirty="0" smtClean="0">
                          <a:sym typeface="+mn-ea"/>
                        </a:rPr>
                        <a:t>教学资源</a:t>
                      </a:r>
                      <a:r>
                        <a:rPr lang="zh-CN" altLang="en-US" sz="1400" dirty="0" smtClean="0"/>
                        <a:t>；</a:t>
                      </a:r>
                      <a:endParaRPr lang="en-US" altLang="zh-CN" sz="1400" dirty="0" smtClean="0"/>
                    </a:p>
                    <a:p>
                      <a:pPr>
                        <a:lnSpc>
                          <a:spcPct val="150000"/>
                        </a:lnSpc>
                      </a:pPr>
                      <a:r>
                        <a:rPr lang="zh-CN" altLang="en-US" sz="1400" dirty="0" smtClean="0"/>
                        <a:t>结合仿真实操优化教学设计。</a:t>
                      </a:r>
                      <a:endParaRPr lang="zh-CN" altLang="en-US" sz="1400" dirty="0"/>
                    </a:p>
                  </a:txBody>
                  <a:tcPr/>
                </a:tc>
                <a:tc>
                  <a:txBody>
                    <a:bodyPr/>
                    <a:lstStyle/>
                    <a:p>
                      <a:pPr>
                        <a:lnSpc>
                          <a:spcPct val="150000"/>
                        </a:lnSpc>
                      </a:pPr>
                      <a:r>
                        <a:rPr lang="zh-CN" altLang="en-US" sz="1400" dirty="0" smtClean="0"/>
                        <a:t>优化课件、动画、试题等资源；</a:t>
                      </a:r>
                      <a:endParaRPr lang="en-US" altLang="zh-CN" sz="1400" dirty="0" smtClean="0"/>
                    </a:p>
                    <a:p>
                      <a:pPr>
                        <a:lnSpc>
                          <a:spcPct val="150000"/>
                        </a:lnSpc>
                      </a:pPr>
                      <a:r>
                        <a:rPr lang="zh-CN" altLang="en-US" sz="1400" dirty="0" smtClean="0"/>
                        <a:t>优化教学设计</a:t>
                      </a:r>
                      <a:endParaRPr lang="en-US" altLang="zh-CN" sz="1400" dirty="0" smtClean="0"/>
                    </a:p>
                    <a:p>
                      <a:pPr>
                        <a:lnSpc>
                          <a:spcPct val="150000"/>
                        </a:lnSpc>
                      </a:pPr>
                      <a:r>
                        <a:rPr lang="zh-CN" sz="1400" dirty="0" smtClean="0"/>
                        <a:t>逐步搭建在线开放课程资源库</a:t>
                      </a:r>
                      <a:endParaRPr lang="zh-CN" sz="1400" dirty="0"/>
                    </a:p>
                  </a:txBody>
                  <a:tcPr/>
                </a:tc>
              </a:tr>
            </a:tbl>
          </a:graphicData>
        </a:graphic>
      </p:graphicFrame>
      <p:sp>
        <p:nvSpPr>
          <p:cNvPr id="29" name="矩形 28"/>
          <p:cNvSpPr/>
          <p:nvPr/>
        </p:nvSpPr>
        <p:spPr>
          <a:xfrm>
            <a:off x="2072005" y="875665"/>
            <a:ext cx="4714875" cy="2168525"/>
          </a:xfrm>
          <a:prstGeom prst="rect">
            <a:avLst/>
          </a:prstGeom>
          <a:noFill/>
          <a:ln>
            <a:noFill/>
          </a:ln>
        </p:spPr>
        <p:txBody>
          <a:bodyPr wrap="square">
            <a:spAutoFit/>
          </a:bodyPr>
          <a:lstStyle/>
          <a:p>
            <a:pPr lvl="2">
              <a:lnSpc>
                <a:spcPct val="150000"/>
              </a:lnSpc>
            </a:pPr>
            <a:r>
              <a:rPr lang="zh-CN" altLang="en-US" dirty="0" smtClean="0">
                <a:solidFill>
                  <a:srgbClr val="FF0000"/>
                </a:solidFill>
                <a:latin typeface="微软雅黑" panose="020B0503020204020204" pitchFamily="34" charset="-122"/>
                <a:ea typeface="微软雅黑" panose="020B0503020204020204" pitchFamily="34" charset="-122"/>
              </a:rPr>
              <a:t>选用</a:t>
            </a:r>
            <a:r>
              <a:rPr lang="en-US" altLang="zh-CN" dirty="0" smtClean="0">
                <a:solidFill>
                  <a:srgbClr val="FF0000"/>
                </a:solidFill>
                <a:latin typeface="微软雅黑" panose="020B0503020204020204" pitchFamily="34" charset="-122"/>
                <a:ea typeface="微软雅黑" panose="020B0503020204020204" pitchFamily="34" charset="-122"/>
              </a:rPr>
              <a:t>“</a:t>
            </a:r>
            <a:r>
              <a:rPr lang="zh-CN" altLang="en-US" dirty="0" smtClean="0">
                <a:solidFill>
                  <a:srgbClr val="FF0000"/>
                </a:solidFill>
                <a:latin typeface="微软雅黑" panose="020B0503020204020204" pitchFamily="34" charset="-122"/>
                <a:ea typeface="微软雅黑" panose="020B0503020204020204" pitchFamily="34" charset="-122"/>
              </a:rPr>
              <a:t>十三五</a:t>
            </a:r>
            <a:r>
              <a:rPr lang="en-US" altLang="zh-CN" dirty="0" smtClean="0">
                <a:solidFill>
                  <a:srgbClr val="FF0000"/>
                </a:solidFill>
                <a:latin typeface="微软雅黑" panose="020B0503020204020204" pitchFamily="34" charset="-122"/>
                <a:ea typeface="微软雅黑" panose="020B0503020204020204" pitchFamily="34" charset="-122"/>
              </a:rPr>
              <a:t>”</a:t>
            </a:r>
            <a:r>
              <a:rPr lang="zh-CN" altLang="en-US" dirty="0" smtClean="0">
                <a:solidFill>
                  <a:srgbClr val="FF0000"/>
                </a:solidFill>
                <a:latin typeface="微软雅黑" panose="020B0503020204020204" pitchFamily="34" charset="-122"/>
                <a:ea typeface="微软雅黑" panose="020B0503020204020204" pitchFamily="34" charset="-122"/>
              </a:rPr>
              <a:t>国家规划教材；</a:t>
            </a:r>
            <a:endParaRPr lang="zh-CN" altLang="en-US" dirty="0">
              <a:solidFill>
                <a:srgbClr val="FF0000"/>
              </a:solidFill>
              <a:latin typeface="微软雅黑" panose="020B0503020204020204" pitchFamily="34" charset="-122"/>
              <a:ea typeface="微软雅黑" panose="020B0503020204020204" pitchFamily="34" charset="-122"/>
            </a:endParaRPr>
          </a:p>
          <a:p>
            <a:pPr lvl="2">
              <a:lnSpc>
                <a:spcPct val="150000"/>
              </a:lnSpc>
            </a:pPr>
            <a:r>
              <a:rPr lang="zh-CN" altLang="en-US" dirty="0">
                <a:solidFill>
                  <a:srgbClr val="FF0000"/>
                </a:solidFill>
                <a:latin typeface="微软雅黑" panose="020B0503020204020204" pitchFamily="34" charset="-122"/>
                <a:ea typeface="微软雅黑" panose="020B0503020204020204" pitchFamily="34" charset="-122"/>
              </a:rPr>
              <a:t>优化教学设计；</a:t>
            </a:r>
            <a:endParaRPr lang="zh-CN" altLang="en-US" dirty="0">
              <a:solidFill>
                <a:srgbClr val="FF0000"/>
              </a:solidFill>
              <a:latin typeface="微软雅黑" panose="020B0503020204020204" pitchFamily="34" charset="-122"/>
              <a:ea typeface="微软雅黑" panose="020B0503020204020204" pitchFamily="34" charset="-122"/>
            </a:endParaRPr>
          </a:p>
          <a:p>
            <a:pPr lvl="2">
              <a:lnSpc>
                <a:spcPct val="150000"/>
              </a:lnSpc>
            </a:pPr>
            <a:r>
              <a:rPr lang="zh-CN" altLang="en-US" dirty="0">
                <a:solidFill>
                  <a:srgbClr val="FF0000"/>
                </a:solidFill>
                <a:latin typeface="微软雅黑" panose="020B0503020204020204" pitchFamily="34" charset="-122"/>
                <a:ea typeface="微软雅黑" panose="020B0503020204020204" pitchFamily="34" charset="-122"/>
              </a:rPr>
              <a:t>制作优质课件；</a:t>
            </a:r>
            <a:endParaRPr lang="zh-CN" altLang="en-US" dirty="0">
              <a:solidFill>
                <a:srgbClr val="FF0000"/>
              </a:solidFill>
              <a:latin typeface="微软雅黑" panose="020B0503020204020204" pitchFamily="34" charset="-122"/>
              <a:ea typeface="微软雅黑" panose="020B0503020204020204" pitchFamily="34" charset="-122"/>
            </a:endParaRPr>
          </a:p>
          <a:p>
            <a:pPr lvl="2">
              <a:lnSpc>
                <a:spcPct val="150000"/>
              </a:lnSpc>
            </a:pPr>
            <a:r>
              <a:rPr lang="zh-CN" altLang="en-US" dirty="0">
                <a:solidFill>
                  <a:srgbClr val="FF0000"/>
                </a:solidFill>
                <a:latin typeface="微软雅黑" panose="020B0503020204020204" pitchFamily="34" charset="-122"/>
                <a:ea typeface="微软雅黑" panose="020B0503020204020204" pitchFamily="34" charset="-122"/>
              </a:rPr>
              <a:t>引入典型石油加工仿真软件；</a:t>
            </a:r>
            <a:endParaRPr lang="zh-CN" altLang="en-US" dirty="0">
              <a:solidFill>
                <a:srgbClr val="FF0000"/>
              </a:solidFill>
              <a:latin typeface="微软雅黑" panose="020B0503020204020204" pitchFamily="34" charset="-122"/>
              <a:ea typeface="微软雅黑" panose="020B0503020204020204" pitchFamily="34" charset="-122"/>
            </a:endParaRPr>
          </a:p>
          <a:p>
            <a:pPr lvl="2">
              <a:lnSpc>
                <a:spcPct val="150000"/>
              </a:lnSpc>
            </a:pPr>
            <a:r>
              <a:rPr lang="zh-CN" altLang="en-US" dirty="0">
                <a:solidFill>
                  <a:srgbClr val="FF0000"/>
                </a:solidFill>
                <a:latin typeface="微软雅黑" panose="020B0503020204020204" pitchFamily="34" charset="-122"/>
                <a:ea typeface="微软雅黑" panose="020B0503020204020204" pitchFamily="34" charset="-122"/>
              </a:rPr>
              <a:t>逐步搭建在线开放</a:t>
            </a:r>
            <a:r>
              <a:rPr lang="zh-CN" altLang="en-US" dirty="0" smtClean="0">
                <a:solidFill>
                  <a:srgbClr val="FF0000"/>
                </a:solidFill>
                <a:latin typeface="微软雅黑" panose="020B0503020204020204" pitchFamily="34" charset="-122"/>
                <a:ea typeface="微软雅黑" panose="020B0503020204020204" pitchFamily="34" charset="-122"/>
              </a:rPr>
              <a:t>课程资源库</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2" name="圆角矩形 1"/>
          <p:cNvSpPr/>
          <p:nvPr/>
        </p:nvSpPr>
        <p:spPr>
          <a:xfrm>
            <a:off x="2752090" y="995680"/>
            <a:ext cx="4034790" cy="2048510"/>
          </a:xfrm>
          <a:prstGeom prst="roundRect">
            <a:avLst/>
          </a:prstGeom>
          <a:noFill/>
          <a:ln>
            <a:solidFill>
              <a:srgbClr val="F7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连接符 42"/>
          <p:cNvCxnSpPr/>
          <p:nvPr/>
        </p:nvCxnSpPr>
        <p:spPr>
          <a:xfrm>
            <a:off x="738572" y="723032"/>
            <a:ext cx="7649852"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课程建设规划</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7020272" y="337437"/>
            <a:ext cx="287509" cy="288032"/>
            <a:chOff x="6084168" y="1274820"/>
            <a:chExt cx="432048" cy="432834"/>
          </a:xfrm>
        </p:grpSpPr>
        <p:sp>
          <p:nvSpPr>
            <p:cNvPr id="25"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2"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3" name="组合 32"/>
          <p:cNvGrpSpPr/>
          <p:nvPr/>
        </p:nvGrpSpPr>
        <p:grpSpPr>
          <a:xfrm>
            <a:off x="4788024" y="339502"/>
            <a:ext cx="288031" cy="288032"/>
            <a:chOff x="3491880" y="1274820"/>
            <a:chExt cx="432833" cy="432834"/>
          </a:xfrm>
        </p:grpSpPr>
        <p:sp>
          <p:nvSpPr>
            <p:cNvPr id="34"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5"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6" name="组合 35"/>
          <p:cNvGrpSpPr/>
          <p:nvPr/>
        </p:nvGrpSpPr>
        <p:grpSpPr>
          <a:xfrm>
            <a:off x="5940152" y="336231"/>
            <a:ext cx="288031" cy="288032"/>
            <a:chOff x="4139952" y="1274820"/>
            <a:chExt cx="432833" cy="432834"/>
          </a:xfrm>
        </p:grpSpPr>
        <p:sp>
          <p:nvSpPr>
            <p:cNvPr id="37"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8"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39" name="矩形 38"/>
          <p:cNvSpPr/>
          <p:nvPr/>
        </p:nvSpPr>
        <p:spPr>
          <a:xfrm>
            <a:off x="5037340" y="319757"/>
            <a:ext cx="894080" cy="306705"/>
          </a:xfrm>
          <a:prstGeom prst="rect">
            <a:avLst/>
          </a:prstGeom>
        </p:spPr>
        <p:txBody>
          <a:bodyPr wrap="none">
            <a:spAutoFit/>
          </a:bodyPr>
          <a:lstStyle/>
          <a:p>
            <a:r>
              <a:rPr lang="zh-CN" altLang="en-US" sz="1400" b="1" dirty="0" smtClean="0"/>
              <a:t>师资队伍</a:t>
            </a:r>
            <a:endParaRPr lang="zh-CN" altLang="en-US" sz="1400" b="1" dirty="0"/>
          </a:p>
        </p:txBody>
      </p:sp>
      <p:sp>
        <p:nvSpPr>
          <p:cNvPr id="40" name="矩形 39"/>
          <p:cNvSpPr/>
          <p:nvPr/>
        </p:nvSpPr>
        <p:spPr>
          <a:xfrm>
            <a:off x="6156176" y="313868"/>
            <a:ext cx="894080" cy="306705"/>
          </a:xfrm>
          <a:prstGeom prst="rect">
            <a:avLst/>
          </a:prstGeom>
        </p:spPr>
        <p:txBody>
          <a:bodyPr wrap="none">
            <a:spAutoFit/>
          </a:bodyPr>
          <a:lstStyle/>
          <a:p>
            <a:r>
              <a:rPr lang="zh-CN" altLang="en-US" sz="1400" b="1" dirty="0" smtClean="0"/>
              <a:t>课程标准</a:t>
            </a:r>
            <a:endParaRPr lang="zh-CN" altLang="en-US" sz="1400" b="1" dirty="0"/>
          </a:p>
        </p:txBody>
      </p:sp>
      <p:sp>
        <p:nvSpPr>
          <p:cNvPr id="41" name="矩形 40"/>
          <p:cNvSpPr/>
          <p:nvPr/>
        </p:nvSpPr>
        <p:spPr>
          <a:xfrm>
            <a:off x="7269589" y="304576"/>
            <a:ext cx="894080" cy="306705"/>
          </a:xfrm>
          <a:prstGeom prst="rect">
            <a:avLst/>
          </a:prstGeom>
        </p:spPr>
        <p:txBody>
          <a:bodyPr wrap="none">
            <a:spAutoFit/>
          </a:bodyPr>
          <a:lstStyle/>
          <a:p>
            <a:r>
              <a:rPr lang="zh-CN" altLang="en-US" sz="1400" b="1" dirty="0" smtClean="0">
                <a:solidFill>
                  <a:srgbClr val="FF0000"/>
                </a:solidFill>
              </a:rPr>
              <a:t>课程资源</a:t>
            </a:r>
            <a:endParaRPr lang="zh-CN" altLang="en-US" sz="1400" b="1" dirty="0">
              <a:solidFill>
                <a:srgbClr val="FF0000"/>
              </a:solidFill>
            </a:endParaRPr>
          </a:p>
        </p:txBody>
      </p:sp>
      <p:sp>
        <p:nvSpPr>
          <p:cNvPr id="27" name="TextBox 2"/>
          <p:cNvSpPr txBox="1"/>
          <p:nvPr/>
        </p:nvSpPr>
        <p:spPr>
          <a:xfrm>
            <a:off x="568486" y="990411"/>
            <a:ext cx="1318440" cy="830580"/>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lnSpc>
                <a:spcPct val="150000"/>
              </a:lnSpc>
            </a:pPr>
            <a:r>
              <a:rPr lang="zh-CN" altLang="en-US" sz="1800" b="1" dirty="0" smtClean="0">
                <a:solidFill>
                  <a:schemeClr val="tx1"/>
                </a:solidFill>
              </a:rPr>
              <a:t>课程资源</a:t>
            </a:r>
            <a:endParaRPr lang="en-US" altLang="zh-CN" sz="1800" b="1" dirty="0" smtClean="0">
              <a:solidFill>
                <a:schemeClr val="tx1"/>
              </a:solidFill>
            </a:endParaRPr>
          </a:p>
          <a:p>
            <a:pPr algn="ctr">
              <a:lnSpc>
                <a:spcPct val="150000"/>
              </a:lnSpc>
            </a:pPr>
            <a:r>
              <a:rPr lang="zh-CN" altLang="en-US" sz="1800" b="1" dirty="0" smtClean="0">
                <a:solidFill>
                  <a:srgbClr val="005DA2"/>
                </a:solidFill>
              </a:rPr>
              <a:t>建设现状</a:t>
            </a:r>
            <a:endParaRPr lang="zh-CN" altLang="en-US" sz="1800" b="1" dirty="0">
              <a:solidFill>
                <a:srgbClr val="005DA2"/>
              </a:solidFill>
            </a:endParaRPr>
          </a:p>
        </p:txBody>
      </p:sp>
      <p:sp>
        <p:nvSpPr>
          <p:cNvPr id="20" name="TextBox 4"/>
          <p:cNvSpPr txBox="1"/>
          <p:nvPr/>
        </p:nvSpPr>
        <p:spPr>
          <a:xfrm>
            <a:off x="857885" y="2167255"/>
            <a:ext cx="2655570" cy="2145665"/>
          </a:xfrm>
          <a:prstGeom prst="rect">
            <a:avLst/>
          </a:prstGeom>
          <a:solidFill>
            <a:schemeClr val="accent1">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lIns="68584" tIns="34291" rIns="68584" bIns="34291" rtlCol="0">
            <a:spAutoFit/>
          </a:bodyPr>
          <a:lstStyle/>
          <a:p>
            <a:pPr algn="just" eaLnBrk="0" hangingPunct="0">
              <a:lnSpc>
                <a:spcPct val="150000"/>
              </a:lnSpc>
            </a:pPr>
            <a:r>
              <a:rPr lang="zh-CN"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大型仿真软件  </a:t>
            </a:r>
            <a:r>
              <a:rPr lang="en-US" altLang="zh-CN"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3</a:t>
            </a:r>
            <a:r>
              <a:rPr lang="zh-CN" altLang="en-US"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个</a:t>
            </a:r>
            <a:endParaRPr lang="zh-CN" altLang="en-US"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endParaRPr>
          </a:p>
          <a:p>
            <a:pPr algn="just" eaLnBrk="0" hangingPunct="0">
              <a:lnSpc>
                <a:spcPct val="150000"/>
              </a:lnSpc>
            </a:pPr>
            <a:r>
              <a:rPr lang="zh-CN" altLang="en-US"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单元仿真软件  </a:t>
            </a:r>
            <a:r>
              <a:rPr lang="en-US" altLang="zh-CN"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5</a:t>
            </a:r>
            <a:r>
              <a:rPr lang="zh-CN" altLang="en-US"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个</a:t>
            </a:r>
            <a:endParaRPr lang="zh-CN" altLang="en-US"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endParaRPr>
          </a:p>
          <a:p>
            <a:pPr algn="just" eaLnBrk="0" hangingPunct="0">
              <a:lnSpc>
                <a:spcPct val="150000"/>
              </a:lnSpc>
            </a:pPr>
            <a:r>
              <a:rPr lang="zh-CN" altLang="en-US"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课件          </a:t>
            </a:r>
            <a:r>
              <a:rPr lang="en-US" altLang="zh-CN"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32</a:t>
            </a:r>
            <a:r>
              <a:rPr lang="zh-CN" altLang="en-US"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个</a:t>
            </a:r>
            <a:endParaRPr lang="en-US" altLang="zh-CN"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endParaRPr>
          </a:p>
          <a:p>
            <a:pPr algn="just" eaLnBrk="0" hangingPunct="0">
              <a:lnSpc>
                <a:spcPct val="150000"/>
              </a:lnSpc>
            </a:pPr>
            <a:r>
              <a:rPr lang="zh-CN" altLang="en-US"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动画          </a:t>
            </a:r>
            <a:r>
              <a:rPr lang="en-US" altLang="zh-CN"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11个</a:t>
            </a:r>
            <a:endParaRPr lang="en-US" altLang="zh-CN"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endParaRPr>
          </a:p>
          <a:p>
            <a:pPr algn="just" eaLnBrk="0" hangingPunct="0">
              <a:lnSpc>
                <a:spcPct val="150000"/>
              </a:lnSpc>
            </a:pPr>
            <a:r>
              <a:rPr lang="zh-CN" altLang="en-US"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试题          </a:t>
            </a:r>
            <a:r>
              <a:rPr lang="en-US" altLang="zh-CN"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256</a:t>
            </a:r>
            <a:r>
              <a:rPr lang="zh-CN" altLang="en-US"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道</a:t>
            </a:r>
            <a:endParaRPr lang="zh-CN" altLang="en-US"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endParaRPr>
          </a:p>
        </p:txBody>
      </p:sp>
      <p:cxnSp>
        <p:nvCxnSpPr>
          <p:cNvPr id="43" name="直接连接符 42"/>
          <p:cNvCxnSpPr/>
          <p:nvPr/>
        </p:nvCxnSpPr>
        <p:spPr>
          <a:xfrm>
            <a:off x="738572" y="723032"/>
            <a:ext cx="764985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圆角矩形 5"/>
          <p:cNvSpPr/>
          <p:nvPr/>
        </p:nvSpPr>
        <p:spPr>
          <a:xfrm>
            <a:off x="790575" y="2167255"/>
            <a:ext cx="2806065" cy="2145665"/>
          </a:xfrm>
          <a:prstGeom prst="roundRect">
            <a:avLst/>
          </a:prstGeom>
          <a:no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 name="圆角矩形 6"/>
          <p:cNvSpPr/>
          <p:nvPr/>
        </p:nvSpPr>
        <p:spPr>
          <a:xfrm>
            <a:off x="711835" y="2167255"/>
            <a:ext cx="2830195" cy="2145665"/>
          </a:xfrm>
          <a:prstGeom prst="roundRect">
            <a:avLst/>
          </a:prstGeom>
          <a:no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 name="圆角矩形 7"/>
          <p:cNvSpPr/>
          <p:nvPr/>
        </p:nvSpPr>
        <p:spPr>
          <a:xfrm>
            <a:off x="825500" y="2167255"/>
            <a:ext cx="2807335" cy="2145665"/>
          </a:xfrm>
          <a:prstGeom prst="roundRect">
            <a:avLst/>
          </a:prstGeom>
          <a:no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8" name="图片 17" descr="201631112277785"/>
          <p:cNvPicPr>
            <a:picLocks noChangeAspect="1"/>
          </p:cNvPicPr>
          <p:nvPr/>
        </p:nvPicPr>
        <p:blipFill>
          <a:blip r:embed="rId1"/>
          <a:srcRect l="51772" t="47154" r="5167" b="13519"/>
          <a:stretch>
            <a:fillRect/>
          </a:stretch>
        </p:blipFill>
        <p:spPr>
          <a:xfrm>
            <a:off x="4199890" y="1233170"/>
            <a:ext cx="3782060" cy="2676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2"/>
    </p:custData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p:nvPr/>
        </p:nvSpPr>
        <p:spPr>
          <a:xfrm>
            <a:off x="876930" y="339502"/>
            <a:ext cx="2256285" cy="504056"/>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b="1" dirty="0" smtClean="0">
                <a:solidFill>
                  <a:schemeClr val="accent1"/>
                </a:solidFill>
                <a:latin typeface="微软雅黑" panose="020B0503020204020204" pitchFamily="34" charset="-122"/>
                <a:ea typeface="微软雅黑" panose="020B0503020204020204" pitchFamily="34" charset="-122"/>
              </a:rPr>
              <a:t>前言</a:t>
            </a:r>
            <a:r>
              <a:rPr lang="en-US" altLang="zh-CN" b="1" dirty="0" smtClean="0">
                <a:solidFill>
                  <a:schemeClr val="accent1"/>
                </a:solidFill>
                <a:latin typeface="微软雅黑" panose="020B0503020204020204" pitchFamily="34" charset="-122"/>
                <a:ea typeface="微软雅黑" panose="020B0503020204020204" pitchFamily="34" charset="-122"/>
              </a:rPr>
              <a:t>/</a:t>
            </a:r>
            <a:r>
              <a:rPr lang="en-US" altLang="zh-CN" sz="1800" b="1" dirty="0" smtClean="0">
                <a:solidFill>
                  <a:schemeClr val="accent1"/>
                </a:solidFill>
                <a:latin typeface="微软雅黑" panose="020B0503020204020204" pitchFamily="34" charset="-122"/>
                <a:ea typeface="微软雅黑" panose="020B0503020204020204" pitchFamily="34" charset="-122"/>
              </a:rPr>
              <a:t>PREFACE</a:t>
            </a:r>
            <a:endParaRPr lang="en-GB" sz="1800" b="1" dirty="0">
              <a:solidFill>
                <a:schemeClr val="accent1"/>
              </a:solidFill>
              <a:latin typeface="微软雅黑" panose="020B0503020204020204" pitchFamily="34" charset="-122"/>
              <a:ea typeface="微软雅黑" panose="020B0503020204020204" pitchFamily="34" charset="-122"/>
            </a:endParaRPr>
          </a:p>
        </p:txBody>
      </p:sp>
      <p:sp>
        <p:nvSpPr>
          <p:cNvPr id="11" name="Parallelogram 21"/>
          <p:cNvSpPr/>
          <p:nvPr/>
        </p:nvSpPr>
        <p:spPr>
          <a:xfrm>
            <a:off x="7321550" y="-13335"/>
            <a:ext cx="1285875" cy="3606800"/>
          </a:xfrm>
          <a:prstGeom prst="parallelogram">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22"/>
          <p:cNvSpPr/>
          <p:nvPr/>
        </p:nvSpPr>
        <p:spPr>
          <a:xfrm>
            <a:off x="8013700" y="1536700"/>
            <a:ext cx="1097915" cy="3606800"/>
          </a:xfrm>
          <a:prstGeom prst="parallelogram">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直接连接符 12"/>
          <p:cNvCxnSpPr/>
          <p:nvPr/>
        </p:nvCxnSpPr>
        <p:spPr>
          <a:xfrm>
            <a:off x="1261308" y="967975"/>
            <a:ext cx="547260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6161895" y="501802"/>
            <a:ext cx="341135" cy="341756"/>
            <a:chOff x="6084168" y="1274820"/>
            <a:chExt cx="432048" cy="432834"/>
          </a:xfrm>
        </p:grpSpPr>
        <p:sp>
          <p:nvSpPr>
            <p:cNvPr id="27"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8"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29" name="组合 28"/>
          <p:cNvGrpSpPr/>
          <p:nvPr/>
        </p:nvGrpSpPr>
        <p:grpSpPr>
          <a:xfrm>
            <a:off x="5176675" y="502029"/>
            <a:ext cx="341135" cy="341135"/>
            <a:chOff x="4788024" y="1275213"/>
            <a:chExt cx="432048" cy="432048"/>
          </a:xfrm>
        </p:grpSpPr>
        <p:sp>
          <p:nvSpPr>
            <p:cNvPr id="30"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1"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2" name="组合 31"/>
          <p:cNvGrpSpPr/>
          <p:nvPr/>
        </p:nvGrpSpPr>
        <p:grpSpPr>
          <a:xfrm>
            <a:off x="5680111" y="501802"/>
            <a:ext cx="341755" cy="341756"/>
            <a:chOff x="5436096" y="1274820"/>
            <a:chExt cx="432833" cy="432834"/>
          </a:xfrm>
        </p:grpSpPr>
        <p:sp>
          <p:nvSpPr>
            <p:cNvPr id="33"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4"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5" name="组合 34"/>
          <p:cNvGrpSpPr/>
          <p:nvPr/>
        </p:nvGrpSpPr>
        <p:grpSpPr>
          <a:xfrm>
            <a:off x="4167943" y="501802"/>
            <a:ext cx="341755" cy="341756"/>
            <a:chOff x="3491880" y="1274820"/>
            <a:chExt cx="432833" cy="432834"/>
          </a:xfrm>
        </p:grpSpPr>
        <p:sp>
          <p:nvSpPr>
            <p:cNvPr id="36"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7"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8" name="组合 37"/>
          <p:cNvGrpSpPr/>
          <p:nvPr/>
        </p:nvGrpSpPr>
        <p:grpSpPr>
          <a:xfrm>
            <a:off x="4671999" y="501802"/>
            <a:ext cx="341755" cy="341756"/>
            <a:chOff x="4139952" y="1274820"/>
            <a:chExt cx="432833" cy="432834"/>
          </a:xfrm>
        </p:grpSpPr>
        <p:sp>
          <p:nvSpPr>
            <p:cNvPr id="39"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0"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2" name="矩形 1"/>
          <p:cNvSpPr/>
          <p:nvPr/>
        </p:nvSpPr>
        <p:spPr>
          <a:xfrm>
            <a:off x="1110232" y="1936452"/>
            <a:ext cx="5982048" cy="875881"/>
          </a:xfrm>
          <a:prstGeom prst="rect">
            <a:avLst/>
          </a:prstGeom>
          <a:solidFill>
            <a:srgbClr val="FFC000"/>
          </a:solidFill>
          <a:ln>
            <a:solidFill>
              <a:srgbClr val="0070C0"/>
            </a:solidFill>
          </a:ln>
        </p:spPr>
        <p:txBody>
          <a:bodyPr wrap="square">
            <a:spAutoFit/>
          </a:bodyPr>
          <a:lstStyle/>
          <a:p>
            <a:pPr algn="ctr" eaLnBrk="0" hangingPunct="0">
              <a:lnSpc>
                <a:spcPct val="150000"/>
              </a:lnSpc>
            </a:pPr>
            <a:r>
              <a:rPr lang="en-US" altLang="zh-CN" b="1" dirty="0">
                <a:solidFill>
                  <a:srgbClr val="FF0000"/>
                </a:solidFill>
              </a:rPr>
              <a:t>《</a:t>
            </a:r>
            <a:r>
              <a:rPr lang="zh-CN" altLang="en-US" b="1" dirty="0">
                <a:solidFill>
                  <a:srgbClr val="FF0000"/>
                </a:solidFill>
              </a:rPr>
              <a:t>关于印发</a:t>
            </a:r>
            <a:r>
              <a:rPr lang="en-US" altLang="zh-CN" b="1" dirty="0">
                <a:solidFill>
                  <a:srgbClr val="FF0000"/>
                </a:solidFill>
              </a:rPr>
              <a:t>&lt;</a:t>
            </a:r>
            <a:r>
              <a:rPr lang="zh-CN" altLang="en-US" b="1" dirty="0">
                <a:solidFill>
                  <a:srgbClr val="FF0000"/>
                </a:solidFill>
              </a:rPr>
              <a:t>湖南省高等职业院校内部质量保证体系诊断与改进工作实施方案</a:t>
            </a:r>
            <a:r>
              <a:rPr lang="en-US" altLang="zh-CN" b="1" dirty="0">
                <a:solidFill>
                  <a:srgbClr val="FF0000"/>
                </a:solidFill>
              </a:rPr>
              <a:t>&gt;</a:t>
            </a:r>
            <a:r>
              <a:rPr lang="zh-CN" altLang="en-US" b="1" dirty="0">
                <a:solidFill>
                  <a:srgbClr val="FF0000"/>
                </a:solidFill>
              </a:rPr>
              <a:t>的通知</a:t>
            </a:r>
            <a:r>
              <a:rPr lang="en-US" altLang="zh-CN" b="1" dirty="0">
                <a:solidFill>
                  <a:srgbClr val="FF0000"/>
                </a:solidFill>
              </a:rPr>
              <a:t>》</a:t>
            </a:r>
            <a:r>
              <a:rPr lang="zh-CN" altLang="en-US" b="1" dirty="0">
                <a:solidFill>
                  <a:srgbClr val="FF0000"/>
                </a:solidFill>
              </a:rPr>
              <a:t>（湘教通</a:t>
            </a:r>
            <a:r>
              <a:rPr lang="en-US" altLang="zh-CN" b="1" dirty="0">
                <a:solidFill>
                  <a:srgbClr val="FF0000"/>
                </a:solidFill>
              </a:rPr>
              <a:t>〔2016〕290</a:t>
            </a:r>
            <a:r>
              <a:rPr lang="zh-CN" altLang="en-US" b="1" dirty="0">
                <a:solidFill>
                  <a:srgbClr val="FF0000"/>
                </a:solidFill>
              </a:rPr>
              <a:t>号）</a:t>
            </a:r>
            <a:endParaRPr lang="en-US" altLang="zh-CN" b="1" dirty="0">
              <a:solidFill>
                <a:srgbClr val="FF0000"/>
              </a:solidFill>
            </a:endParaRPr>
          </a:p>
        </p:txBody>
      </p:sp>
      <p:sp>
        <p:nvSpPr>
          <p:cNvPr id="3" name="矩形 2"/>
          <p:cNvSpPr/>
          <p:nvPr/>
        </p:nvSpPr>
        <p:spPr>
          <a:xfrm>
            <a:off x="1100314" y="987574"/>
            <a:ext cx="5991966" cy="875881"/>
          </a:xfrm>
          <a:prstGeom prst="rect">
            <a:avLst/>
          </a:prstGeom>
          <a:solidFill>
            <a:srgbClr val="FFC000"/>
          </a:solidFill>
          <a:ln>
            <a:solidFill>
              <a:srgbClr val="0070C0"/>
            </a:solidFill>
          </a:ln>
        </p:spPr>
        <p:txBody>
          <a:bodyPr wrap="square">
            <a:spAutoFit/>
          </a:bodyPr>
          <a:lstStyle/>
          <a:p>
            <a:pPr algn="ctr" eaLnBrk="0" hangingPunct="0">
              <a:lnSpc>
                <a:spcPct val="150000"/>
              </a:lnSpc>
            </a:pPr>
            <a:r>
              <a:rPr lang="en-US" altLang="zh-CN" b="1" dirty="0">
                <a:solidFill>
                  <a:srgbClr val="FF0000"/>
                </a:solidFill>
              </a:rPr>
              <a:t>《</a:t>
            </a:r>
            <a:r>
              <a:rPr lang="zh-CN" altLang="en-US" b="1" dirty="0">
                <a:solidFill>
                  <a:srgbClr val="FF0000"/>
                </a:solidFill>
              </a:rPr>
              <a:t>教育部办公厅关于建立职业院校教学工作诊断与改进制度的通知</a:t>
            </a:r>
            <a:r>
              <a:rPr lang="en-US" altLang="zh-CN" b="1" dirty="0">
                <a:solidFill>
                  <a:srgbClr val="FF0000"/>
                </a:solidFill>
              </a:rPr>
              <a:t>》</a:t>
            </a:r>
            <a:r>
              <a:rPr lang="zh-CN" altLang="en-US" b="1" dirty="0">
                <a:solidFill>
                  <a:srgbClr val="FF0000"/>
                </a:solidFill>
              </a:rPr>
              <a:t>（教职成厅</a:t>
            </a:r>
            <a:r>
              <a:rPr lang="en-US" altLang="zh-CN" b="1" dirty="0">
                <a:solidFill>
                  <a:srgbClr val="FF0000"/>
                </a:solidFill>
              </a:rPr>
              <a:t>〔2015〕2</a:t>
            </a:r>
            <a:r>
              <a:rPr lang="zh-CN" altLang="en-US" b="1" dirty="0">
                <a:solidFill>
                  <a:srgbClr val="FF0000"/>
                </a:solidFill>
              </a:rPr>
              <a:t>号）</a:t>
            </a:r>
            <a:endParaRPr lang="en-US" altLang="zh-CN" b="1" dirty="0">
              <a:solidFill>
                <a:srgbClr val="FF0000"/>
              </a:solidFill>
            </a:endParaRPr>
          </a:p>
        </p:txBody>
      </p:sp>
      <p:sp>
        <p:nvSpPr>
          <p:cNvPr id="6" name="矩形 5"/>
          <p:cNvSpPr/>
          <p:nvPr/>
        </p:nvSpPr>
        <p:spPr>
          <a:xfrm>
            <a:off x="1118448" y="2878468"/>
            <a:ext cx="5973832" cy="923330"/>
          </a:xfrm>
          <a:prstGeom prst="rect">
            <a:avLst/>
          </a:prstGeom>
          <a:solidFill>
            <a:srgbClr val="FFC000"/>
          </a:solidFill>
          <a:ln>
            <a:solidFill>
              <a:srgbClr val="0070C0"/>
            </a:solidFill>
          </a:ln>
        </p:spPr>
        <p:txBody>
          <a:bodyPr wrap="square">
            <a:spAutoFit/>
          </a:bodyPr>
          <a:lstStyle/>
          <a:p>
            <a:pPr algn="ctr" eaLnBrk="0" hangingPunct="0">
              <a:lnSpc>
                <a:spcPct val="150000"/>
              </a:lnSpc>
            </a:pPr>
            <a:r>
              <a:rPr lang="en-US" altLang="zh-CN" dirty="0">
                <a:solidFill>
                  <a:srgbClr val="FF0000"/>
                </a:solidFill>
              </a:rPr>
              <a:t>《</a:t>
            </a:r>
            <a:r>
              <a:rPr lang="zh-CN" altLang="en-US" dirty="0">
                <a:solidFill>
                  <a:srgbClr val="FF0000"/>
                </a:solidFill>
              </a:rPr>
              <a:t>湖南化工职业技术学院内部质量保证体系诊断与改进工作实施方案（试行）</a:t>
            </a:r>
            <a:r>
              <a:rPr lang="en-US" altLang="zh-CN" dirty="0">
                <a:solidFill>
                  <a:srgbClr val="FF0000"/>
                </a:solidFill>
              </a:rPr>
              <a:t>》</a:t>
            </a:r>
            <a:r>
              <a:rPr lang="zh-CN" altLang="en-US" dirty="0">
                <a:solidFill>
                  <a:srgbClr val="FF0000"/>
                </a:solidFill>
              </a:rPr>
              <a:t>（化职</a:t>
            </a:r>
            <a:r>
              <a:rPr lang="zh-CN" altLang="en-US" dirty="0" smtClean="0">
                <a:solidFill>
                  <a:srgbClr val="FF0000"/>
                </a:solidFill>
              </a:rPr>
              <a:t>院</a:t>
            </a:r>
            <a:r>
              <a:rPr lang="en-US" altLang="zh-CN" dirty="0" smtClean="0">
                <a:solidFill>
                  <a:srgbClr val="FF0000"/>
                </a:solidFill>
              </a:rPr>
              <a:t>[2017]81</a:t>
            </a:r>
            <a:r>
              <a:rPr lang="zh-CN" altLang="en-US" dirty="0">
                <a:solidFill>
                  <a:srgbClr val="FF0000"/>
                </a:solidFill>
              </a:rPr>
              <a:t>号）</a:t>
            </a:r>
            <a:endParaRPr lang="en-US" altLang="zh-CN" dirty="0">
              <a:solidFill>
                <a:srgbClr val="FF0000"/>
              </a:solidFill>
            </a:endParaRPr>
          </a:p>
        </p:txBody>
      </p:sp>
      <p:sp>
        <p:nvSpPr>
          <p:cNvPr id="25" name="TextBox 4"/>
          <p:cNvSpPr txBox="1"/>
          <p:nvPr/>
        </p:nvSpPr>
        <p:spPr>
          <a:xfrm>
            <a:off x="1115273" y="3852676"/>
            <a:ext cx="5973832" cy="506730"/>
          </a:xfrm>
          <a:prstGeom prst="rect">
            <a:avLst/>
          </a:prstGeom>
          <a:solidFill>
            <a:srgbClr val="FDFDFD"/>
          </a:solidFill>
          <a:ln>
            <a:solidFill>
              <a:srgbClr val="0070C0"/>
            </a:solidFill>
          </a:ln>
        </p:spPr>
        <p:txBody>
          <a:bodyPr wrap="square">
            <a:spAutoFit/>
          </a:bodyPr>
          <a:lstStyle>
            <a:defPPr>
              <a:defRPr lang="zh-CN"/>
            </a:defPPr>
            <a:lvl1pPr algn="ctr" eaLnBrk="0" hangingPunct="0">
              <a:lnSpc>
                <a:spcPct val="150000"/>
              </a:lnSpc>
              <a:defRPr>
                <a:solidFill>
                  <a:srgbClr val="FF0000"/>
                </a:solidFill>
              </a:defRPr>
            </a:lvl1pPr>
          </a:lstStyle>
          <a:p>
            <a:r>
              <a:rPr lang="zh-CN" altLang="en-US" b="1" dirty="0" smtClean="0">
                <a:solidFill>
                  <a:srgbClr val="005DA2"/>
                </a:solidFill>
              </a:rPr>
              <a:t>化学工程学院成立质量诊</a:t>
            </a:r>
            <a:r>
              <a:rPr lang="zh-CN" altLang="en-US" b="1" dirty="0">
                <a:solidFill>
                  <a:srgbClr val="005DA2"/>
                </a:solidFill>
              </a:rPr>
              <a:t>改工作</a:t>
            </a:r>
            <a:r>
              <a:rPr lang="zh-CN" altLang="en-US" b="1" dirty="0" smtClean="0">
                <a:solidFill>
                  <a:srgbClr val="005DA2"/>
                </a:solidFill>
              </a:rPr>
              <a:t>小组</a:t>
            </a:r>
            <a:endParaRPr lang="zh-CN" altLang="zh-CN" b="1" dirty="0">
              <a:solidFill>
                <a:srgbClr val="005DA2"/>
              </a:solidFill>
            </a:endParaRPr>
          </a:p>
        </p:txBody>
      </p:sp>
      <p:sp>
        <p:nvSpPr>
          <p:cNvPr id="41" name="TextBox 4"/>
          <p:cNvSpPr txBox="1"/>
          <p:nvPr/>
        </p:nvSpPr>
        <p:spPr>
          <a:xfrm>
            <a:off x="1118448" y="4363354"/>
            <a:ext cx="5973832" cy="506730"/>
          </a:xfrm>
          <a:prstGeom prst="rect">
            <a:avLst/>
          </a:prstGeom>
          <a:solidFill>
            <a:srgbClr val="FDFDFD"/>
          </a:solidFill>
          <a:ln>
            <a:solidFill>
              <a:srgbClr val="0070C0"/>
            </a:solidFill>
          </a:ln>
        </p:spPr>
        <p:txBody>
          <a:bodyPr wrap="square">
            <a:spAutoFit/>
          </a:bodyPr>
          <a:lstStyle>
            <a:defPPr>
              <a:defRPr lang="zh-CN"/>
            </a:defPPr>
            <a:lvl1pPr algn="ctr" eaLnBrk="0" hangingPunct="0">
              <a:lnSpc>
                <a:spcPct val="150000"/>
              </a:lnSpc>
              <a:defRPr>
                <a:solidFill>
                  <a:srgbClr val="FF0000"/>
                </a:solidFill>
              </a:defRPr>
            </a:lvl1pPr>
          </a:lstStyle>
          <a:p>
            <a:r>
              <a:rPr lang="zh-CN" altLang="en-US" b="1" dirty="0">
                <a:solidFill>
                  <a:srgbClr val="005DA2"/>
                </a:solidFill>
              </a:rPr>
              <a:t>石油化工技术专业教师参与诊</a:t>
            </a:r>
            <a:r>
              <a:rPr lang="zh-CN" altLang="en-US" b="1" dirty="0" smtClean="0">
                <a:solidFill>
                  <a:srgbClr val="005DA2"/>
                </a:solidFill>
              </a:rPr>
              <a:t>改</a:t>
            </a:r>
            <a:endParaRPr lang="zh-CN" altLang="zh-CN" b="1" dirty="0">
              <a:solidFill>
                <a:srgbClr val="005DA2"/>
              </a:solidFill>
            </a:endParaRPr>
          </a:p>
        </p:txBody>
      </p:sp>
      <p:sp>
        <p:nvSpPr>
          <p:cNvPr id="5" name="Parallelogram 21"/>
          <p:cNvSpPr/>
          <p:nvPr/>
        </p:nvSpPr>
        <p:spPr>
          <a:xfrm>
            <a:off x="7557135" y="-12700"/>
            <a:ext cx="1047115" cy="3606800"/>
          </a:xfrm>
          <a:prstGeom prst="parallelogram">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Parallelogram 22"/>
          <p:cNvSpPr/>
          <p:nvPr/>
        </p:nvSpPr>
        <p:spPr>
          <a:xfrm>
            <a:off x="8314690" y="1537335"/>
            <a:ext cx="793750" cy="3606800"/>
          </a:xfrm>
          <a:prstGeom prst="parallelogram">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ustDataLst>
      <p:tags r:id="rId1"/>
    </p:custData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860420" y="189404"/>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课程实施</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0" name="TextBox 4"/>
          <p:cNvSpPr txBox="1"/>
          <p:nvPr/>
        </p:nvSpPr>
        <p:spPr>
          <a:xfrm>
            <a:off x="836434" y="787920"/>
            <a:ext cx="7530091" cy="483870"/>
          </a:xfrm>
          <a:prstGeom prst="rect">
            <a:avLst/>
          </a:prstGeom>
          <a:noFill/>
        </p:spPr>
        <p:txBody>
          <a:bodyPr wrap="square" lIns="68584" tIns="34291" rIns="68584" bIns="34291" rtlCol="0">
            <a:spAutoFit/>
          </a:bodyPr>
          <a:lstStyle/>
          <a:p>
            <a:pPr algn="just" eaLnBrk="0" hangingPunct="0">
              <a:lnSpc>
                <a:spcPct val="150000"/>
              </a:lnSpc>
            </a:pP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课程实施：立德树人、提高数学课程教学质量的</a:t>
            </a:r>
            <a:r>
              <a:rPr lang="zh-CN" altLang="en-US" b="1" dirty="0" smtClean="0">
                <a:solidFill>
                  <a:srgbClr val="FF0000"/>
                </a:solidFill>
                <a:latin typeface="微软雅黑" panose="020B0503020204020204" pitchFamily="34" charset="-122"/>
                <a:ea typeface="微软雅黑" panose="020B0503020204020204" pitchFamily="34" charset="-122"/>
              </a:rPr>
              <a:t>关键</a:t>
            </a:r>
            <a:endParaRPr lang="en-US" altLang="zh-CN" b="1" dirty="0" smtClean="0">
              <a:solidFill>
                <a:srgbClr val="FF0000"/>
              </a:solidFill>
              <a:latin typeface="微软雅黑" panose="020B0503020204020204" pitchFamily="34" charset="-122"/>
              <a:ea typeface="微软雅黑" panose="020B0503020204020204" pitchFamily="34" charset="-122"/>
            </a:endParaRPr>
          </a:p>
        </p:txBody>
      </p:sp>
      <p:sp>
        <p:nvSpPr>
          <p:cNvPr id="3" name="圆角矩形 2"/>
          <p:cNvSpPr/>
          <p:nvPr/>
        </p:nvSpPr>
        <p:spPr>
          <a:xfrm>
            <a:off x="754080" y="1610374"/>
            <a:ext cx="1441656" cy="50405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课程目标</a:t>
            </a:r>
            <a:endParaRPr lang="zh-CN" altLang="en-US" dirty="0">
              <a:solidFill>
                <a:schemeClr val="bg1"/>
              </a:solidFill>
            </a:endParaRPr>
          </a:p>
        </p:txBody>
      </p:sp>
      <p:sp>
        <p:nvSpPr>
          <p:cNvPr id="26" name="圆角矩形 25"/>
          <p:cNvSpPr/>
          <p:nvPr/>
        </p:nvSpPr>
        <p:spPr>
          <a:xfrm>
            <a:off x="3237157" y="1610374"/>
            <a:ext cx="187220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规划教学内容</a:t>
            </a:r>
            <a:endParaRPr lang="zh-CN" altLang="en-US" dirty="0">
              <a:solidFill>
                <a:schemeClr val="bg1"/>
              </a:solidFill>
            </a:endParaRPr>
          </a:p>
        </p:txBody>
      </p:sp>
      <p:cxnSp>
        <p:nvCxnSpPr>
          <p:cNvPr id="46" name="直接箭头连接符 45"/>
          <p:cNvCxnSpPr/>
          <p:nvPr/>
        </p:nvCxnSpPr>
        <p:spPr>
          <a:xfrm flipV="1">
            <a:off x="2483768" y="1849269"/>
            <a:ext cx="540000" cy="100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7" name="直接箭头连接符 46"/>
          <p:cNvCxnSpPr/>
          <p:nvPr/>
        </p:nvCxnSpPr>
        <p:spPr>
          <a:xfrm flipV="1">
            <a:off x="5292080" y="1859298"/>
            <a:ext cx="612000" cy="100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54" name="圆角矩形 53"/>
          <p:cNvSpPr/>
          <p:nvPr/>
        </p:nvSpPr>
        <p:spPr>
          <a:xfrm>
            <a:off x="5977025" y="1610374"/>
            <a:ext cx="187220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选择教学资源</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57" name="圆角矩形 56"/>
          <p:cNvSpPr/>
          <p:nvPr/>
        </p:nvSpPr>
        <p:spPr>
          <a:xfrm>
            <a:off x="525560" y="3852534"/>
            <a:ext cx="1872208" cy="7579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微软雅黑" panose="020B0503020204020204" pitchFamily="34" charset="-122"/>
                <a:ea typeface="微软雅黑" panose="020B0503020204020204" pitchFamily="34" charset="-122"/>
              </a:rPr>
              <a:t>完成教学目标</a:t>
            </a:r>
            <a:endParaRPr lang="zh-CN" altLang="en-US" dirty="0">
              <a:solidFill>
                <a:schemeClr val="bg1"/>
              </a:solidFill>
              <a:latin typeface="微软雅黑" panose="020B0503020204020204" pitchFamily="34" charset="-122"/>
              <a:ea typeface="微软雅黑" panose="020B0503020204020204" pitchFamily="34" charset="-122"/>
            </a:endParaRPr>
          </a:p>
          <a:p>
            <a:pPr algn="ctr"/>
            <a:r>
              <a:rPr lang="zh-CN" altLang="en-US" dirty="0" smtClean="0">
                <a:solidFill>
                  <a:schemeClr val="bg1"/>
                </a:solidFill>
                <a:latin typeface="微软雅黑" panose="020B0503020204020204" pitchFamily="34" charset="-122"/>
                <a:ea typeface="微软雅黑" panose="020B0503020204020204" pitchFamily="34" charset="-122"/>
              </a:rPr>
              <a:t>提高教学质量</a:t>
            </a:r>
            <a:endParaRPr lang="en-US" altLang="zh-CN" dirty="0" smtClean="0">
              <a:solidFill>
                <a:schemeClr val="bg1"/>
              </a:solidFill>
              <a:latin typeface="微软雅黑" panose="020B0503020204020204" pitchFamily="34" charset="-122"/>
              <a:ea typeface="微软雅黑" panose="020B0503020204020204" pitchFamily="34" charset="-122"/>
            </a:endParaRPr>
          </a:p>
        </p:txBody>
      </p:sp>
      <p:cxnSp>
        <p:nvCxnSpPr>
          <p:cNvPr id="63" name="直接箭头连接符 62"/>
          <p:cNvCxnSpPr/>
          <p:nvPr/>
        </p:nvCxnSpPr>
        <p:spPr>
          <a:xfrm rot="5400000" flipV="1">
            <a:off x="6215280" y="3052776"/>
            <a:ext cx="1476000" cy="100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8" name="圆角矩形 47"/>
          <p:cNvSpPr/>
          <p:nvPr/>
        </p:nvSpPr>
        <p:spPr>
          <a:xfrm>
            <a:off x="5940152" y="3939902"/>
            <a:ext cx="187220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选择教学策略</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9" name="圆角矩形 48"/>
          <p:cNvSpPr/>
          <p:nvPr/>
        </p:nvSpPr>
        <p:spPr>
          <a:xfrm>
            <a:off x="3237157" y="3939902"/>
            <a:ext cx="187220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课程考核</a:t>
            </a:r>
            <a:endParaRPr lang="zh-CN" altLang="en-US" dirty="0">
              <a:solidFill>
                <a:schemeClr val="bg1"/>
              </a:solidFill>
              <a:latin typeface="微软雅黑" panose="020B0503020204020204" pitchFamily="34" charset="-122"/>
              <a:ea typeface="微软雅黑" panose="020B0503020204020204" pitchFamily="34" charset="-122"/>
            </a:endParaRPr>
          </a:p>
        </p:txBody>
      </p:sp>
      <p:cxnSp>
        <p:nvCxnSpPr>
          <p:cNvPr id="50" name="直接箭头连接符 49"/>
          <p:cNvCxnSpPr/>
          <p:nvPr/>
        </p:nvCxnSpPr>
        <p:spPr>
          <a:xfrm flipH="1" flipV="1">
            <a:off x="2591840" y="4227934"/>
            <a:ext cx="540000" cy="100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1" name="直接箭头连接符 50"/>
          <p:cNvCxnSpPr/>
          <p:nvPr/>
        </p:nvCxnSpPr>
        <p:spPr>
          <a:xfrm flipH="1" flipV="1">
            <a:off x="5292080" y="4227934"/>
            <a:ext cx="540000" cy="100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 name="椭圆 3"/>
          <p:cNvSpPr/>
          <p:nvPr/>
        </p:nvSpPr>
        <p:spPr>
          <a:xfrm>
            <a:off x="2093752" y="2392210"/>
            <a:ext cx="3888432"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教务处、院</a:t>
            </a:r>
            <a:r>
              <a:rPr lang="zh-CN" altLang="en-US" dirty="0">
                <a:solidFill>
                  <a:schemeClr val="bg1"/>
                </a:solidFill>
                <a:latin typeface="微软雅黑" panose="020B0503020204020204" pitchFamily="34" charset="-122"/>
                <a:ea typeface="微软雅黑" panose="020B0503020204020204" pitchFamily="34" charset="-122"/>
              </a:rPr>
              <a:t>系二级</a:t>
            </a:r>
            <a:r>
              <a:rPr lang="zh-CN" altLang="en-US" dirty="0" smtClean="0">
                <a:solidFill>
                  <a:schemeClr val="bg1"/>
                </a:solidFill>
                <a:latin typeface="微软雅黑" panose="020B0503020204020204" pitchFamily="34" charset="-122"/>
                <a:ea typeface="微软雅黑" panose="020B0503020204020204" pitchFamily="34" charset="-122"/>
              </a:rPr>
              <a:t>督导：三大检查；质量诊改；</a:t>
            </a:r>
            <a:endParaRPr lang="en-US" altLang="zh-CN" dirty="0" smtClean="0">
              <a:solidFill>
                <a:schemeClr val="bg1"/>
              </a:solidFill>
              <a:latin typeface="微软雅黑" panose="020B0503020204020204" pitchFamily="34" charset="-122"/>
              <a:ea typeface="微软雅黑" panose="020B0503020204020204" pitchFamily="34" charset="-122"/>
            </a:endParaRPr>
          </a:p>
          <a:p>
            <a:pPr algn="ctr"/>
            <a:r>
              <a:rPr lang="zh-CN" altLang="en-US" dirty="0" smtClean="0">
                <a:solidFill>
                  <a:schemeClr val="bg1"/>
                </a:solidFill>
                <a:latin typeface="微软雅黑" panose="020B0503020204020204" pitchFamily="34" charset="-122"/>
                <a:ea typeface="微软雅黑" panose="020B0503020204020204" pitchFamily="34" charset="-122"/>
              </a:rPr>
              <a:t>学生评教</a:t>
            </a:r>
            <a:endParaRPr lang="zh-CN" altLang="en-US" dirty="0">
              <a:solidFill>
                <a:schemeClr val="bg1"/>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flipV="1">
            <a:off x="738505" y="555625"/>
            <a:ext cx="7217410" cy="2413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395536" y="699542"/>
            <a:ext cx="165618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规划教学内容</a:t>
            </a:r>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5508104" y="337959"/>
            <a:ext cx="287509" cy="287509"/>
            <a:chOff x="4788024" y="1275213"/>
            <a:chExt cx="432048" cy="432048"/>
          </a:xfrm>
        </p:grpSpPr>
        <p:sp>
          <p:nvSpPr>
            <p:cNvPr id="26"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7"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28" name="组合 27"/>
          <p:cNvGrpSpPr/>
          <p:nvPr/>
        </p:nvGrpSpPr>
        <p:grpSpPr>
          <a:xfrm>
            <a:off x="2555777" y="322187"/>
            <a:ext cx="288031" cy="288032"/>
            <a:chOff x="3491880" y="1274820"/>
            <a:chExt cx="432833" cy="432834"/>
          </a:xfrm>
        </p:grpSpPr>
        <p:sp>
          <p:nvSpPr>
            <p:cNvPr id="29"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0"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46" name="组合 45"/>
          <p:cNvGrpSpPr/>
          <p:nvPr/>
        </p:nvGrpSpPr>
        <p:grpSpPr>
          <a:xfrm>
            <a:off x="4067945" y="336231"/>
            <a:ext cx="288031" cy="288032"/>
            <a:chOff x="4139952" y="1274820"/>
            <a:chExt cx="432833" cy="432834"/>
          </a:xfrm>
        </p:grpSpPr>
        <p:sp>
          <p:nvSpPr>
            <p:cNvPr id="47"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8"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49" name="矩形 48"/>
          <p:cNvSpPr/>
          <p:nvPr/>
        </p:nvSpPr>
        <p:spPr>
          <a:xfrm>
            <a:off x="2806060" y="319757"/>
            <a:ext cx="1249680" cy="306705"/>
          </a:xfrm>
          <a:prstGeom prst="rect">
            <a:avLst/>
          </a:prstGeom>
        </p:spPr>
        <p:txBody>
          <a:bodyPr wrap="none">
            <a:spAutoFit/>
          </a:bodyPr>
          <a:lstStyle/>
          <a:p>
            <a:r>
              <a:rPr lang="zh-CN" altLang="en-US" sz="1400" b="1" dirty="0" smtClean="0">
                <a:solidFill>
                  <a:srgbClr val="FF0000"/>
                </a:solidFill>
              </a:rPr>
              <a:t>规划教学内容</a:t>
            </a:r>
            <a:endParaRPr lang="zh-CN" altLang="en-US" sz="1400" b="1" dirty="0">
              <a:solidFill>
                <a:srgbClr val="FF0000"/>
              </a:solidFill>
            </a:endParaRPr>
          </a:p>
        </p:txBody>
      </p:sp>
      <p:sp>
        <p:nvSpPr>
          <p:cNvPr id="50" name="矩形 49"/>
          <p:cNvSpPr/>
          <p:nvPr/>
        </p:nvSpPr>
        <p:spPr>
          <a:xfrm>
            <a:off x="4283968" y="313868"/>
            <a:ext cx="1249680" cy="306705"/>
          </a:xfrm>
          <a:prstGeom prst="rect">
            <a:avLst/>
          </a:prstGeom>
        </p:spPr>
        <p:txBody>
          <a:bodyPr wrap="none">
            <a:spAutoFit/>
          </a:bodyPr>
          <a:lstStyle/>
          <a:p>
            <a:r>
              <a:rPr lang="zh-CN" altLang="en-US" sz="1400" b="1" dirty="0" smtClean="0"/>
              <a:t>选择教学资源</a:t>
            </a:r>
            <a:endParaRPr lang="zh-CN" altLang="en-US" sz="1400" b="1" dirty="0"/>
          </a:p>
        </p:txBody>
      </p:sp>
      <p:sp>
        <p:nvSpPr>
          <p:cNvPr id="51" name="矩形 50"/>
          <p:cNvSpPr/>
          <p:nvPr/>
        </p:nvSpPr>
        <p:spPr>
          <a:xfrm>
            <a:off x="5724128" y="319757"/>
            <a:ext cx="1249680" cy="306705"/>
          </a:xfrm>
          <a:prstGeom prst="rect">
            <a:avLst/>
          </a:prstGeom>
        </p:spPr>
        <p:txBody>
          <a:bodyPr wrap="none">
            <a:spAutoFit/>
          </a:bodyPr>
          <a:lstStyle/>
          <a:p>
            <a:r>
              <a:rPr lang="zh-CN" altLang="en-US" sz="1400" b="1" dirty="0" smtClean="0"/>
              <a:t>选择教学策略</a:t>
            </a:r>
            <a:endParaRPr lang="zh-CN" altLang="en-US" sz="1400" b="1" dirty="0"/>
          </a:p>
        </p:txBody>
      </p:sp>
      <p:sp>
        <p:nvSpPr>
          <p:cNvPr id="52" name="矩形 51"/>
          <p:cNvSpPr/>
          <p:nvPr/>
        </p:nvSpPr>
        <p:spPr>
          <a:xfrm>
            <a:off x="7164288" y="319757"/>
            <a:ext cx="894080" cy="306705"/>
          </a:xfrm>
          <a:prstGeom prst="rect">
            <a:avLst/>
          </a:prstGeom>
        </p:spPr>
        <p:txBody>
          <a:bodyPr wrap="none">
            <a:spAutoFit/>
          </a:bodyPr>
          <a:lstStyle/>
          <a:p>
            <a:r>
              <a:rPr lang="zh-CN" altLang="en-US" sz="1400" b="1" dirty="0" smtClean="0"/>
              <a:t>课程考核</a:t>
            </a:r>
            <a:endParaRPr lang="zh-CN" altLang="en-US" sz="1400" b="1" dirty="0"/>
          </a:p>
        </p:txBody>
      </p:sp>
      <p:grpSp>
        <p:nvGrpSpPr>
          <p:cNvPr id="53" name="组合 52"/>
          <p:cNvGrpSpPr/>
          <p:nvPr/>
        </p:nvGrpSpPr>
        <p:grpSpPr>
          <a:xfrm>
            <a:off x="6962414" y="347762"/>
            <a:ext cx="273882" cy="273883"/>
            <a:chOff x="5436096" y="1274820"/>
            <a:chExt cx="432833" cy="432834"/>
          </a:xfrm>
        </p:grpSpPr>
        <p:sp>
          <p:nvSpPr>
            <p:cNvPr id="54"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55"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56"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课程实施</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2715606" y="920829"/>
            <a:ext cx="5102700" cy="839134"/>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4" tIns="34291" rIns="68584" bIns="34291"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 name="矩形 24"/>
          <p:cNvSpPr/>
          <p:nvPr/>
        </p:nvSpPr>
        <p:spPr>
          <a:xfrm>
            <a:off x="3334385" y="757555"/>
            <a:ext cx="3703320" cy="3276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1" rIns="68584" bIns="34291" rtlCol="0" anchor="ctr"/>
          <a:lstStyle/>
          <a:p>
            <a:pPr algn="ct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石油性质及油品使用要求</a:t>
            </a:r>
            <a:r>
              <a:rPr lang="en-US" altLang="zh-CN" dirty="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知识</a:t>
            </a:r>
            <a:endParaRPr lang="en-US" altLang="zh-CN" dirty="0">
              <a:latin typeface="微软雅黑" panose="020B0503020204020204" pitchFamily="34" charset="-122"/>
              <a:ea typeface="微软雅黑" panose="020B0503020204020204" pitchFamily="34" charset="-122"/>
            </a:endParaRPr>
          </a:p>
        </p:txBody>
      </p:sp>
      <p:sp>
        <p:nvSpPr>
          <p:cNvPr id="31" name="六边形 30"/>
          <p:cNvSpPr/>
          <p:nvPr/>
        </p:nvSpPr>
        <p:spPr>
          <a:xfrm>
            <a:off x="803873" y="2297301"/>
            <a:ext cx="1410507" cy="1268978"/>
          </a:xfrm>
          <a:prstGeom prst="hexagon">
            <a:avLst/>
          </a:prstGeom>
        </p:spPr>
        <p:style>
          <a:lnRef idx="0">
            <a:schemeClr val="accent1"/>
          </a:lnRef>
          <a:fillRef idx="3">
            <a:schemeClr val="accent1"/>
          </a:fillRef>
          <a:effectRef idx="3">
            <a:schemeClr val="accent1"/>
          </a:effectRef>
          <a:fontRef idx="minor">
            <a:schemeClr val="lt1"/>
          </a:fontRef>
        </p:style>
        <p:txBody>
          <a:bodyPr lIns="68584" tIns="34291" rIns="68584" bIns="34291" rtlCol="0" anchor="ctr"/>
          <a:lstStyle/>
          <a:p>
            <a:pPr algn="ctr"/>
            <a:r>
              <a:rPr lang="en-US" altLang="zh-CN" sz="2000" b="1" dirty="0">
                <a:latin typeface="微软雅黑" panose="020B0503020204020204" pitchFamily="34" charset="-122"/>
                <a:ea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rPr>
              <a:t>教学</a:t>
            </a:r>
            <a:r>
              <a:rPr lang="zh-CN" altLang="en-US" sz="2800" b="1" dirty="0" smtClean="0">
                <a:latin typeface="微软雅黑" panose="020B0503020204020204" pitchFamily="34" charset="-122"/>
                <a:ea typeface="微软雅黑" panose="020B0503020204020204" pitchFamily="34" charset="-122"/>
              </a:rPr>
              <a:t>目标</a:t>
            </a:r>
            <a:endParaRPr lang="zh-CN" altLang="en-US" sz="2800" b="1" dirty="0">
              <a:latin typeface="微软雅黑" panose="020B0503020204020204" pitchFamily="34" charset="-122"/>
              <a:ea typeface="微软雅黑" panose="020B0503020204020204" pitchFamily="34" charset="-122"/>
            </a:endParaRPr>
          </a:p>
        </p:txBody>
      </p:sp>
      <p:cxnSp>
        <p:nvCxnSpPr>
          <p:cNvPr id="32" name="直接箭头连接符 31"/>
          <p:cNvCxnSpPr>
            <a:stCxn id="31" idx="5"/>
            <a:endCxn id="22" idx="1"/>
          </p:cNvCxnSpPr>
          <p:nvPr/>
        </p:nvCxnSpPr>
        <p:spPr>
          <a:xfrm flipV="1">
            <a:off x="1897136" y="1340396"/>
            <a:ext cx="818470" cy="956905"/>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endCxn id="36" idx="1"/>
          </p:cNvCxnSpPr>
          <p:nvPr/>
        </p:nvCxnSpPr>
        <p:spPr>
          <a:xfrm flipV="1">
            <a:off x="2046028" y="2426707"/>
            <a:ext cx="669578" cy="182099"/>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a:endCxn id="39" idx="1"/>
          </p:cNvCxnSpPr>
          <p:nvPr/>
        </p:nvCxnSpPr>
        <p:spPr>
          <a:xfrm>
            <a:off x="2046028" y="3262538"/>
            <a:ext cx="669578" cy="244288"/>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TextBox 33"/>
          <p:cNvSpPr txBox="1"/>
          <p:nvPr/>
        </p:nvSpPr>
        <p:spPr>
          <a:xfrm>
            <a:off x="2939415" y="1140460"/>
            <a:ext cx="4806950" cy="627380"/>
          </a:xfrm>
          <a:prstGeom prst="rect">
            <a:avLst/>
          </a:prstGeom>
          <a:noFill/>
        </p:spPr>
        <p:txBody>
          <a:bodyPr wrap="square" lIns="68584" tIns="34291" rIns="68584" bIns="34291" rtlCol="0">
            <a:spAutoFit/>
          </a:bodyPr>
          <a:lstStyle/>
          <a:p>
            <a:pPr>
              <a:lnSpc>
                <a:spcPct val="130000"/>
              </a:lnSpc>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原油性质：一般性质如密度、挥发性、流动性与组成的关系</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油品要求：汽油、柴油、航空煤油等产品使用要求</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矩形 35"/>
          <p:cNvSpPr/>
          <p:nvPr/>
        </p:nvSpPr>
        <p:spPr>
          <a:xfrm>
            <a:off x="2715606" y="2007140"/>
            <a:ext cx="5102700" cy="839134"/>
          </a:xfrm>
          <a:prstGeom prst="rect">
            <a:avLst/>
          </a:prstGeom>
          <a:solidFill>
            <a:schemeClr val="tx2">
              <a:lumMod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4" tIns="34291" rIns="68584" bIns="34291"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7" name="矩形 36"/>
          <p:cNvSpPr/>
          <p:nvPr/>
        </p:nvSpPr>
        <p:spPr>
          <a:xfrm>
            <a:off x="3334385" y="1851660"/>
            <a:ext cx="3703320" cy="3276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1" rIns="68584" bIns="34291" rtlCol="0" anchor="ctr"/>
          <a:lstStyle/>
          <a:p>
            <a:pPr algn="ctr"/>
            <a:r>
              <a:rPr lang="en-US" altLang="zh-CN"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原油评价及加工方案确定</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知识</a:t>
            </a:r>
            <a:endParaRPr lang="zh-CN" altLang="en-US" dirty="0">
              <a:latin typeface="微软雅黑" panose="020B0503020204020204" pitchFamily="34" charset="-122"/>
              <a:ea typeface="微软雅黑" panose="020B0503020204020204" pitchFamily="34" charset="-122"/>
            </a:endParaRPr>
          </a:p>
        </p:txBody>
      </p:sp>
      <p:sp>
        <p:nvSpPr>
          <p:cNvPr id="38" name="TextBox 36"/>
          <p:cNvSpPr txBox="1"/>
          <p:nvPr/>
        </p:nvSpPr>
        <p:spPr>
          <a:xfrm>
            <a:off x="2940050" y="2204720"/>
            <a:ext cx="4945380" cy="627380"/>
          </a:xfrm>
          <a:prstGeom prst="rect">
            <a:avLst/>
          </a:prstGeom>
          <a:noFill/>
        </p:spPr>
        <p:txBody>
          <a:bodyPr wrap="square" lIns="68584" tIns="34291" rIns="68584" bIns="34291" rtlCol="0">
            <a:spAutoFit/>
          </a:bodyPr>
          <a:lstStyle/>
          <a:p>
            <a:pPr>
              <a:lnSpc>
                <a:spcPct val="130000"/>
              </a:lnSpc>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评价方案：如何评价原油性质，检测方法</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方案确定：如何根据原油性质确定合适的加工方案，经验有关</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矩形 38"/>
          <p:cNvSpPr/>
          <p:nvPr/>
        </p:nvSpPr>
        <p:spPr>
          <a:xfrm>
            <a:off x="2715606" y="3087259"/>
            <a:ext cx="5102700" cy="839134"/>
          </a:xfrm>
          <a:prstGeom prst="rect">
            <a:avLst/>
          </a:prstGeom>
          <a:solidFill>
            <a:schemeClr val="accent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4" tIns="34291" rIns="68584" bIns="34291"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0" name="矩形 39"/>
          <p:cNvSpPr/>
          <p:nvPr/>
        </p:nvSpPr>
        <p:spPr>
          <a:xfrm>
            <a:off x="3334385" y="2931795"/>
            <a:ext cx="3703320" cy="327660"/>
          </a:xfrm>
          <a:prstGeom prst="rect">
            <a:avLst/>
          </a:prstGeom>
          <a:solidFill>
            <a:srgbClr val="53AF9D"/>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1" rIns="68584" bIns="34291" rtlCol="0" anchor="ctr"/>
          <a:lstStyle/>
          <a:p>
            <a:pPr algn="ctr"/>
            <a:r>
              <a:rPr lang="en-US" altLang="zh-CN"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原油常减压蒸馏</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知识</a:t>
            </a:r>
            <a:endParaRPr lang="zh-CN" altLang="en-US" dirty="0">
              <a:latin typeface="微软雅黑" panose="020B0503020204020204" pitchFamily="34" charset="-122"/>
              <a:ea typeface="微软雅黑" panose="020B0503020204020204" pitchFamily="34" charset="-122"/>
            </a:endParaRPr>
          </a:p>
        </p:txBody>
      </p:sp>
      <p:sp>
        <p:nvSpPr>
          <p:cNvPr id="41" name="TextBox 39"/>
          <p:cNvSpPr txBox="1"/>
          <p:nvPr/>
        </p:nvSpPr>
        <p:spPr>
          <a:xfrm>
            <a:off x="2939415" y="3262630"/>
            <a:ext cx="4806950" cy="627380"/>
          </a:xfrm>
          <a:prstGeom prst="rect">
            <a:avLst/>
          </a:prstGeom>
          <a:noFill/>
        </p:spPr>
        <p:txBody>
          <a:bodyPr wrap="square" lIns="68584" tIns="34291" rIns="68584" bIns="34291" rtlCol="0">
            <a:spAutoFit/>
          </a:bodyPr>
          <a:lstStyle/>
          <a:p>
            <a:pPr>
              <a:lnSpc>
                <a:spcPct val="130000"/>
              </a:lnSpc>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工艺原理：</a:t>
            </a:r>
            <a:r>
              <a:rPr 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原油加工龙头工艺，分离原理及设备特点</a:t>
            </a:r>
            <a:endParaRPr 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仿真实操：掌握原油蒸馏操作过程，会开停车及故障处理</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矩形 41"/>
          <p:cNvSpPr/>
          <p:nvPr/>
        </p:nvSpPr>
        <p:spPr>
          <a:xfrm>
            <a:off x="2715606" y="4167379"/>
            <a:ext cx="5102700" cy="839134"/>
          </a:xfrm>
          <a:prstGeom prst="rect">
            <a:avLst/>
          </a:prstGeom>
          <a:solidFill>
            <a:schemeClr val="tx2">
              <a:lumMod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4" tIns="34291" rIns="68584" bIns="34291"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3" name="矩形 42"/>
          <p:cNvSpPr/>
          <p:nvPr/>
        </p:nvSpPr>
        <p:spPr>
          <a:xfrm>
            <a:off x="3334385" y="4011930"/>
            <a:ext cx="3703320" cy="3276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1" rIns="68584" bIns="34291" rtlCol="0" anchor="ctr"/>
          <a:lstStyle/>
          <a:p>
            <a:pPr algn="ctr"/>
            <a:r>
              <a:rPr lang="zh-CN" altLang="en-US" dirty="0">
                <a:latin typeface="微软雅黑" panose="020B0503020204020204" pitchFamily="34" charset="-122"/>
                <a:ea typeface="微软雅黑" panose="020B0503020204020204" pitchFamily="34" charset="-122"/>
              </a:rPr>
              <a:t>原油二次加工典型工艺知识</a:t>
            </a:r>
            <a:endParaRPr lang="zh-CN" altLang="en-US" dirty="0">
              <a:latin typeface="微软雅黑" panose="020B0503020204020204" pitchFamily="34" charset="-122"/>
              <a:ea typeface="微软雅黑" panose="020B0503020204020204" pitchFamily="34" charset="-122"/>
            </a:endParaRPr>
          </a:p>
        </p:txBody>
      </p:sp>
      <p:sp>
        <p:nvSpPr>
          <p:cNvPr id="44" name="TextBox 39"/>
          <p:cNvSpPr txBox="1"/>
          <p:nvPr/>
        </p:nvSpPr>
        <p:spPr>
          <a:xfrm>
            <a:off x="2939415" y="4342765"/>
            <a:ext cx="4879340" cy="627380"/>
          </a:xfrm>
          <a:prstGeom prst="rect">
            <a:avLst/>
          </a:prstGeom>
          <a:noFill/>
        </p:spPr>
        <p:txBody>
          <a:bodyPr wrap="square" lIns="68584" tIns="34291" rIns="68584" bIns="34291" rtlCol="0">
            <a:spAutoFit/>
          </a:bodyPr>
          <a:lstStyle/>
          <a:p>
            <a:pPr>
              <a:lnSpc>
                <a:spcPct val="130000"/>
              </a:lnSpc>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工艺原理：典型二次加工工艺原理、流程及设备特点</a:t>
            </a:r>
            <a:endPar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仿真实操：</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掌握二次加工操作过程，会开停车及故障处理</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45" name="直接箭头连接符 44"/>
          <p:cNvCxnSpPr/>
          <p:nvPr/>
        </p:nvCxnSpPr>
        <p:spPr>
          <a:xfrm>
            <a:off x="1897136" y="3577240"/>
            <a:ext cx="838054" cy="1003486"/>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738572" y="651277"/>
            <a:ext cx="7649852"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rcRect t="4387" b="15626"/>
          <a:stretch>
            <a:fillRect/>
          </a:stretch>
        </p:blipFill>
        <p:spPr>
          <a:xfrm>
            <a:off x="1101090" y="2339975"/>
            <a:ext cx="1272540" cy="2043430"/>
          </a:xfrm>
          <a:prstGeom prst="rect">
            <a:avLst/>
          </a:prstGeom>
        </p:spPr>
      </p:pic>
      <p:sp>
        <p:nvSpPr>
          <p:cNvPr id="3" name="圆角矩形 2"/>
          <p:cNvSpPr/>
          <p:nvPr/>
        </p:nvSpPr>
        <p:spPr>
          <a:xfrm>
            <a:off x="395536" y="699542"/>
            <a:ext cx="165618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微软雅黑" panose="020B0503020204020204" pitchFamily="34" charset="-122"/>
                <a:ea typeface="微软雅黑" panose="020B0503020204020204" pitchFamily="34" charset="-122"/>
              </a:rPr>
              <a:t>选择教学资源</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0" name="TextBox 4"/>
          <p:cNvSpPr txBox="1"/>
          <p:nvPr/>
        </p:nvSpPr>
        <p:spPr>
          <a:xfrm>
            <a:off x="815304" y="1271965"/>
            <a:ext cx="6480720" cy="714375"/>
          </a:xfrm>
          <a:prstGeom prst="rect">
            <a:avLst/>
          </a:prstGeom>
          <a:noFill/>
        </p:spPr>
        <p:txBody>
          <a:bodyPr wrap="square" lIns="68584" tIns="34291" rIns="68584" bIns="34291" rtlCol="0">
            <a:spAutoFit/>
          </a:bodyPr>
          <a:lstStyle/>
          <a:p>
            <a:pPr algn="just" eaLnBrk="0" hangingPunct="0">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教材选用：国家规划教材</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石油加工生产技术</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，化学工业出版社</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eaLnBrk="0" hangingPunct="0">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参考辅助教材：</a:t>
            </a:r>
            <a:r>
              <a:rPr 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化工单元操作，化工仿真，化工单元实训教程</a:t>
            </a:r>
            <a:endParaRPr 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8"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课程实施</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5508104" y="337959"/>
            <a:ext cx="287509" cy="287509"/>
            <a:chOff x="4788024" y="1275213"/>
            <a:chExt cx="432048" cy="432048"/>
          </a:xfrm>
        </p:grpSpPr>
        <p:sp>
          <p:nvSpPr>
            <p:cNvPr id="32"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3"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4" name="组合 33"/>
          <p:cNvGrpSpPr/>
          <p:nvPr/>
        </p:nvGrpSpPr>
        <p:grpSpPr>
          <a:xfrm>
            <a:off x="2555777" y="322187"/>
            <a:ext cx="288031" cy="288032"/>
            <a:chOff x="3491880" y="1274820"/>
            <a:chExt cx="432833" cy="432834"/>
          </a:xfrm>
        </p:grpSpPr>
        <p:sp>
          <p:nvSpPr>
            <p:cNvPr id="35"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6"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7" name="组合 36"/>
          <p:cNvGrpSpPr/>
          <p:nvPr/>
        </p:nvGrpSpPr>
        <p:grpSpPr>
          <a:xfrm>
            <a:off x="4067945" y="336231"/>
            <a:ext cx="288031" cy="288032"/>
            <a:chOff x="4139952" y="1274820"/>
            <a:chExt cx="432833" cy="432834"/>
          </a:xfrm>
        </p:grpSpPr>
        <p:sp>
          <p:nvSpPr>
            <p:cNvPr id="38"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9"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40" name="矩形 39"/>
          <p:cNvSpPr/>
          <p:nvPr/>
        </p:nvSpPr>
        <p:spPr>
          <a:xfrm>
            <a:off x="2806060" y="319757"/>
            <a:ext cx="1249680" cy="306705"/>
          </a:xfrm>
          <a:prstGeom prst="rect">
            <a:avLst/>
          </a:prstGeom>
        </p:spPr>
        <p:txBody>
          <a:bodyPr wrap="none">
            <a:spAutoFit/>
          </a:bodyPr>
          <a:lstStyle/>
          <a:p>
            <a:r>
              <a:rPr lang="zh-CN" altLang="en-US" sz="1400" b="1" dirty="0" smtClean="0"/>
              <a:t>教学内容规划</a:t>
            </a:r>
            <a:endParaRPr lang="zh-CN" altLang="en-US" sz="1400" b="1" dirty="0"/>
          </a:p>
        </p:txBody>
      </p:sp>
      <p:sp>
        <p:nvSpPr>
          <p:cNvPr id="41" name="矩形 40"/>
          <p:cNvSpPr/>
          <p:nvPr/>
        </p:nvSpPr>
        <p:spPr>
          <a:xfrm>
            <a:off x="4283968" y="313868"/>
            <a:ext cx="1249680" cy="306705"/>
          </a:xfrm>
          <a:prstGeom prst="rect">
            <a:avLst/>
          </a:prstGeom>
        </p:spPr>
        <p:txBody>
          <a:bodyPr wrap="none">
            <a:spAutoFit/>
          </a:bodyPr>
          <a:lstStyle/>
          <a:p>
            <a:r>
              <a:rPr lang="zh-CN" altLang="en-US" sz="1400" b="1" dirty="0" smtClean="0">
                <a:solidFill>
                  <a:srgbClr val="FF0000"/>
                </a:solidFill>
              </a:rPr>
              <a:t>选择教学资源</a:t>
            </a:r>
            <a:endParaRPr lang="zh-CN" altLang="en-US" sz="1400" b="1" dirty="0">
              <a:solidFill>
                <a:srgbClr val="FF0000"/>
              </a:solidFill>
            </a:endParaRPr>
          </a:p>
        </p:txBody>
      </p:sp>
      <p:sp>
        <p:nvSpPr>
          <p:cNvPr id="42" name="矩形 41"/>
          <p:cNvSpPr/>
          <p:nvPr/>
        </p:nvSpPr>
        <p:spPr>
          <a:xfrm>
            <a:off x="5724128" y="319757"/>
            <a:ext cx="1249680" cy="306705"/>
          </a:xfrm>
          <a:prstGeom prst="rect">
            <a:avLst/>
          </a:prstGeom>
        </p:spPr>
        <p:txBody>
          <a:bodyPr wrap="none">
            <a:spAutoFit/>
          </a:bodyPr>
          <a:lstStyle/>
          <a:p>
            <a:r>
              <a:rPr lang="zh-CN" altLang="en-US" sz="1400" b="1" dirty="0" smtClean="0"/>
              <a:t>选择教学策略</a:t>
            </a:r>
            <a:endParaRPr lang="zh-CN" altLang="en-US" sz="1400" b="1" dirty="0"/>
          </a:p>
        </p:txBody>
      </p:sp>
      <p:sp>
        <p:nvSpPr>
          <p:cNvPr id="43" name="矩形 42"/>
          <p:cNvSpPr/>
          <p:nvPr/>
        </p:nvSpPr>
        <p:spPr>
          <a:xfrm>
            <a:off x="7164288" y="319757"/>
            <a:ext cx="894080" cy="306705"/>
          </a:xfrm>
          <a:prstGeom prst="rect">
            <a:avLst/>
          </a:prstGeom>
        </p:spPr>
        <p:txBody>
          <a:bodyPr wrap="none">
            <a:spAutoFit/>
          </a:bodyPr>
          <a:lstStyle/>
          <a:p>
            <a:r>
              <a:rPr lang="zh-CN" altLang="en-US" sz="1400" b="1" dirty="0" smtClean="0"/>
              <a:t>课程考核</a:t>
            </a:r>
            <a:endParaRPr lang="zh-CN" altLang="en-US" sz="1400" b="1" dirty="0"/>
          </a:p>
        </p:txBody>
      </p:sp>
      <p:grpSp>
        <p:nvGrpSpPr>
          <p:cNvPr id="44" name="组合 43"/>
          <p:cNvGrpSpPr/>
          <p:nvPr/>
        </p:nvGrpSpPr>
        <p:grpSpPr>
          <a:xfrm>
            <a:off x="6962414" y="347762"/>
            <a:ext cx="273882" cy="273883"/>
            <a:chOff x="5436096" y="1274820"/>
            <a:chExt cx="432833" cy="432834"/>
          </a:xfrm>
        </p:grpSpPr>
        <p:sp>
          <p:nvSpPr>
            <p:cNvPr id="45"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59"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cxnSp>
        <p:nvCxnSpPr>
          <p:cNvPr id="9" name="直接连接符 8"/>
          <p:cNvCxnSpPr/>
          <p:nvPr/>
        </p:nvCxnSpPr>
        <p:spPr>
          <a:xfrm>
            <a:off x="738572" y="651277"/>
            <a:ext cx="764985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4726305" y="2479040"/>
            <a:ext cx="3430905" cy="2079625"/>
            <a:chOff x="7443" y="3574"/>
            <a:chExt cx="5403" cy="3275"/>
          </a:xfrm>
        </p:grpSpPr>
        <p:grpSp>
          <p:nvGrpSpPr>
            <p:cNvPr id="11" name="组合 10"/>
            <p:cNvGrpSpPr/>
            <p:nvPr/>
          </p:nvGrpSpPr>
          <p:grpSpPr>
            <a:xfrm>
              <a:off x="7443" y="3574"/>
              <a:ext cx="3730" cy="3122"/>
              <a:chOff x="7443" y="3574"/>
              <a:chExt cx="3730" cy="3122"/>
            </a:xfrm>
          </p:grpSpPr>
          <p:pic>
            <p:nvPicPr>
              <p:cNvPr id="2" name="Picture 17" descr="说明: D:\张翔信息化比赛\化工单元操作02.jpg"/>
              <p:cNvPicPr>
                <a:picLocks noChangeAspect="1"/>
              </p:cNvPicPr>
              <p:nvPr/>
            </p:nvPicPr>
            <p:blipFill>
              <a:blip r:embed="rId2"/>
              <a:srcRect l="2" t="2220" r="2258"/>
              <a:stretch>
                <a:fillRect/>
              </a:stretch>
            </p:blipFill>
            <p:spPr>
              <a:xfrm rot="19620000">
                <a:off x="7443" y="3994"/>
                <a:ext cx="1893" cy="2703"/>
              </a:xfrm>
              <a:prstGeom prst="rect">
                <a:avLst/>
              </a:prstGeom>
              <a:noFill/>
              <a:ln w="9525">
                <a:noFill/>
              </a:ln>
            </p:spPr>
          </p:pic>
          <p:pic>
            <p:nvPicPr>
              <p:cNvPr id="1073742872" name="图片 1"/>
              <p:cNvPicPr>
                <a:picLocks noChangeAspect="1"/>
              </p:cNvPicPr>
              <p:nvPr/>
            </p:nvPicPr>
            <p:blipFill>
              <a:blip r:embed="rId3"/>
              <a:stretch>
                <a:fillRect/>
              </a:stretch>
            </p:blipFill>
            <p:spPr>
              <a:xfrm>
                <a:off x="9045" y="3574"/>
                <a:ext cx="2128" cy="2779"/>
              </a:xfrm>
              <a:prstGeom prst="rect">
                <a:avLst/>
              </a:prstGeom>
              <a:noFill/>
              <a:ln w="12700" cap="flat" cmpd="sng">
                <a:solidFill>
                  <a:srgbClr val="1611EF"/>
                </a:solidFill>
                <a:prstDash val="solid"/>
                <a:miter/>
                <a:headEnd type="none" w="med" len="med"/>
                <a:tailEnd type="none" w="med" len="med"/>
              </a:ln>
            </p:spPr>
          </p:pic>
        </p:grpSp>
        <p:pic>
          <p:nvPicPr>
            <p:cNvPr id="10" name="图片 70" descr="C:\Users\liuxuanyan\Documents\Tencent Files\183362662\Image\C2C\BKOYK)A@D3SBL}AC3T%3Z07.jpg"/>
            <p:cNvPicPr>
              <a:picLocks noChangeAspect="1"/>
            </p:cNvPicPr>
            <p:nvPr/>
          </p:nvPicPr>
          <p:blipFill>
            <a:blip r:embed="rId4"/>
            <a:stretch>
              <a:fillRect/>
            </a:stretch>
          </p:blipFill>
          <p:spPr>
            <a:xfrm rot="1560000">
              <a:off x="10742" y="3849"/>
              <a:ext cx="2104" cy="3000"/>
            </a:xfrm>
            <a:prstGeom prst="rect">
              <a:avLst/>
            </a:prstGeom>
            <a:noFill/>
            <a:ln w="9525">
              <a:noFill/>
            </a:ln>
          </p:spPr>
        </p:pic>
      </p:grpSp>
      <p:pic>
        <p:nvPicPr>
          <p:cNvPr id="13" name="图片 12"/>
          <p:cNvPicPr>
            <a:picLocks noChangeAspect="1"/>
          </p:cNvPicPr>
          <p:nvPr/>
        </p:nvPicPr>
        <p:blipFill>
          <a:blip r:embed="rId5"/>
          <a:srcRect t="5321" b="9242"/>
          <a:stretch>
            <a:fillRect/>
          </a:stretch>
        </p:blipFill>
        <p:spPr>
          <a:xfrm>
            <a:off x="2106930" y="2339975"/>
            <a:ext cx="1324610" cy="2013585"/>
          </a:xfrm>
          <a:prstGeom prst="rect">
            <a:avLst/>
          </a:prstGeom>
        </p:spPr>
      </p:pic>
    </p:spTree>
    <p:custDataLst>
      <p:tags r:id="rId6"/>
    </p:custData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738436" y="1336447"/>
            <a:ext cx="165618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选择教学资源</a:t>
            </a:r>
            <a:endParaRPr lang="zh-CN" altLang="en-US" dirty="0">
              <a:solidFill>
                <a:schemeClr val="bg1"/>
              </a:solidFill>
            </a:endParaRPr>
          </a:p>
        </p:txBody>
      </p:sp>
      <p:sp>
        <p:nvSpPr>
          <p:cNvPr id="54"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课程实施</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5508104" y="337959"/>
            <a:ext cx="287509" cy="287509"/>
            <a:chOff x="4788024" y="1275213"/>
            <a:chExt cx="432048" cy="432048"/>
          </a:xfrm>
        </p:grpSpPr>
        <p:sp>
          <p:nvSpPr>
            <p:cNvPr id="25"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1"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2" name="组合 31"/>
          <p:cNvGrpSpPr/>
          <p:nvPr/>
        </p:nvGrpSpPr>
        <p:grpSpPr>
          <a:xfrm>
            <a:off x="2555777" y="322187"/>
            <a:ext cx="288031" cy="288032"/>
            <a:chOff x="3491880" y="1274820"/>
            <a:chExt cx="432833" cy="432834"/>
          </a:xfrm>
        </p:grpSpPr>
        <p:sp>
          <p:nvSpPr>
            <p:cNvPr id="33"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4"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5" name="组合 34"/>
          <p:cNvGrpSpPr/>
          <p:nvPr/>
        </p:nvGrpSpPr>
        <p:grpSpPr>
          <a:xfrm>
            <a:off x="4067945" y="336231"/>
            <a:ext cx="288031" cy="288032"/>
            <a:chOff x="4139952" y="1274820"/>
            <a:chExt cx="432833" cy="432834"/>
          </a:xfrm>
        </p:grpSpPr>
        <p:sp>
          <p:nvSpPr>
            <p:cNvPr id="36"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7"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38" name="矩形 37"/>
          <p:cNvSpPr/>
          <p:nvPr/>
        </p:nvSpPr>
        <p:spPr>
          <a:xfrm>
            <a:off x="2806060" y="319757"/>
            <a:ext cx="1249680" cy="306705"/>
          </a:xfrm>
          <a:prstGeom prst="rect">
            <a:avLst/>
          </a:prstGeom>
        </p:spPr>
        <p:txBody>
          <a:bodyPr wrap="none">
            <a:spAutoFit/>
          </a:bodyPr>
          <a:lstStyle/>
          <a:p>
            <a:r>
              <a:rPr lang="zh-CN" altLang="en-US" sz="1400" b="1" dirty="0"/>
              <a:t>教学内容规划</a:t>
            </a:r>
            <a:endParaRPr lang="zh-CN" altLang="en-US" sz="1400" b="1" dirty="0"/>
          </a:p>
        </p:txBody>
      </p:sp>
      <p:sp>
        <p:nvSpPr>
          <p:cNvPr id="39" name="矩形 38"/>
          <p:cNvSpPr/>
          <p:nvPr/>
        </p:nvSpPr>
        <p:spPr>
          <a:xfrm>
            <a:off x="4283968" y="313868"/>
            <a:ext cx="1249680" cy="306705"/>
          </a:xfrm>
          <a:prstGeom prst="rect">
            <a:avLst/>
          </a:prstGeom>
        </p:spPr>
        <p:txBody>
          <a:bodyPr wrap="none">
            <a:spAutoFit/>
          </a:bodyPr>
          <a:lstStyle/>
          <a:p>
            <a:r>
              <a:rPr lang="zh-CN" altLang="en-US" sz="1400" b="1" dirty="0" smtClean="0">
                <a:solidFill>
                  <a:srgbClr val="FF0000"/>
                </a:solidFill>
              </a:rPr>
              <a:t>选择教学资源</a:t>
            </a:r>
            <a:endParaRPr lang="zh-CN" altLang="en-US" sz="1400" b="1" dirty="0">
              <a:solidFill>
                <a:srgbClr val="FF0000"/>
              </a:solidFill>
            </a:endParaRPr>
          </a:p>
        </p:txBody>
      </p:sp>
      <p:sp>
        <p:nvSpPr>
          <p:cNvPr id="40" name="矩形 39"/>
          <p:cNvSpPr/>
          <p:nvPr/>
        </p:nvSpPr>
        <p:spPr>
          <a:xfrm>
            <a:off x="5724128" y="319757"/>
            <a:ext cx="1249680" cy="306705"/>
          </a:xfrm>
          <a:prstGeom prst="rect">
            <a:avLst/>
          </a:prstGeom>
        </p:spPr>
        <p:txBody>
          <a:bodyPr wrap="none">
            <a:spAutoFit/>
          </a:bodyPr>
          <a:lstStyle/>
          <a:p>
            <a:r>
              <a:rPr lang="zh-CN" altLang="en-US" sz="1400" b="1" dirty="0" smtClean="0"/>
              <a:t>选择教学策略</a:t>
            </a:r>
            <a:endParaRPr lang="zh-CN" altLang="en-US" sz="1400" b="1" dirty="0"/>
          </a:p>
        </p:txBody>
      </p:sp>
      <p:sp>
        <p:nvSpPr>
          <p:cNvPr id="41" name="矩形 40"/>
          <p:cNvSpPr/>
          <p:nvPr/>
        </p:nvSpPr>
        <p:spPr>
          <a:xfrm>
            <a:off x="7164288" y="319757"/>
            <a:ext cx="894080" cy="306705"/>
          </a:xfrm>
          <a:prstGeom prst="rect">
            <a:avLst/>
          </a:prstGeom>
        </p:spPr>
        <p:txBody>
          <a:bodyPr wrap="none">
            <a:spAutoFit/>
          </a:bodyPr>
          <a:lstStyle/>
          <a:p>
            <a:r>
              <a:rPr lang="zh-CN" altLang="en-US" sz="1400" b="1" dirty="0" smtClean="0"/>
              <a:t>课程考核</a:t>
            </a:r>
            <a:endParaRPr lang="zh-CN" altLang="en-US" sz="1400" b="1" dirty="0"/>
          </a:p>
        </p:txBody>
      </p:sp>
      <p:grpSp>
        <p:nvGrpSpPr>
          <p:cNvPr id="42" name="组合 41"/>
          <p:cNvGrpSpPr/>
          <p:nvPr/>
        </p:nvGrpSpPr>
        <p:grpSpPr>
          <a:xfrm>
            <a:off x="6962414" y="347762"/>
            <a:ext cx="273882" cy="273883"/>
            <a:chOff x="5436096" y="1274820"/>
            <a:chExt cx="432833" cy="432834"/>
          </a:xfrm>
        </p:grpSpPr>
        <p:sp>
          <p:nvSpPr>
            <p:cNvPr id="43"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4"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cxnSp>
        <p:nvCxnSpPr>
          <p:cNvPr id="7" name="直接连接符 6"/>
          <p:cNvCxnSpPr/>
          <p:nvPr/>
        </p:nvCxnSpPr>
        <p:spPr>
          <a:xfrm>
            <a:off x="738572" y="723032"/>
            <a:ext cx="7649852"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1"/>
          <a:stretch>
            <a:fillRect/>
          </a:stretch>
        </p:blipFill>
        <p:spPr>
          <a:xfrm>
            <a:off x="2782570" y="1336675"/>
            <a:ext cx="1603375" cy="1047115"/>
          </a:xfrm>
          <a:prstGeom prst="rect">
            <a:avLst/>
          </a:prstGeom>
        </p:spPr>
      </p:pic>
      <p:pic>
        <p:nvPicPr>
          <p:cNvPr id="13" name="图片 12"/>
          <p:cNvPicPr>
            <a:picLocks noChangeAspect="1"/>
          </p:cNvPicPr>
          <p:nvPr/>
        </p:nvPicPr>
        <p:blipFill>
          <a:blip r:embed="rId2"/>
          <a:stretch>
            <a:fillRect/>
          </a:stretch>
        </p:blipFill>
        <p:spPr>
          <a:xfrm>
            <a:off x="4794250" y="1360805"/>
            <a:ext cx="1051560" cy="1022985"/>
          </a:xfrm>
          <a:prstGeom prst="rect">
            <a:avLst/>
          </a:prstGeom>
        </p:spPr>
      </p:pic>
      <p:pic>
        <p:nvPicPr>
          <p:cNvPr id="15" name="图片 14"/>
          <p:cNvPicPr>
            <a:picLocks noChangeAspect="1"/>
          </p:cNvPicPr>
          <p:nvPr/>
        </p:nvPicPr>
        <p:blipFill>
          <a:blip r:embed="rId3"/>
          <a:stretch>
            <a:fillRect/>
          </a:stretch>
        </p:blipFill>
        <p:spPr>
          <a:xfrm>
            <a:off x="681990" y="2594610"/>
            <a:ext cx="1645920" cy="1433195"/>
          </a:xfrm>
          <a:prstGeom prst="rect">
            <a:avLst/>
          </a:prstGeom>
        </p:spPr>
      </p:pic>
      <p:pic>
        <p:nvPicPr>
          <p:cNvPr id="16" name="图片 15"/>
          <p:cNvPicPr>
            <a:picLocks noChangeAspect="1"/>
          </p:cNvPicPr>
          <p:nvPr/>
        </p:nvPicPr>
        <p:blipFill>
          <a:blip r:embed="rId4"/>
          <a:stretch>
            <a:fillRect/>
          </a:stretch>
        </p:blipFill>
        <p:spPr>
          <a:xfrm>
            <a:off x="2555875" y="2594610"/>
            <a:ext cx="1761490" cy="1341120"/>
          </a:xfrm>
          <a:prstGeom prst="rect">
            <a:avLst/>
          </a:prstGeom>
        </p:spPr>
      </p:pic>
      <p:pic>
        <p:nvPicPr>
          <p:cNvPr id="17" name="图片 16"/>
          <p:cNvPicPr>
            <a:picLocks noChangeAspect="1"/>
          </p:cNvPicPr>
          <p:nvPr/>
        </p:nvPicPr>
        <p:blipFill>
          <a:blip r:embed="rId5"/>
          <a:stretch>
            <a:fillRect/>
          </a:stretch>
        </p:blipFill>
        <p:spPr>
          <a:xfrm>
            <a:off x="4544695" y="2722880"/>
            <a:ext cx="2044065" cy="1084580"/>
          </a:xfrm>
          <a:prstGeom prst="rect">
            <a:avLst/>
          </a:prstGeom>
        </p:spPr>
      </p:pic>
      <p:pic>
        <p:nvPicPr>
          <p:cNvPr id="19" name="图片 18" descr="201631112277785"/>
          <p:cNvPicPr>
            <a:picLocks noChangeAspect="1"/>
          </p:cNvPicPr>
          <p:nvPr/>
        </p:nvPicPr>
        <p:blipFill>
          <a:blip r:embed="rId6"/>
          <a:srcRect l="51772" t="47154" r="5167" b="13519"/>
          <a:stretch>
            <a:fillRect/>
          </a:stretch>
        </p:blipFill>
        <p:spPr>
          <a:xfrm>
            <a:off x="6973570" y="2653665"/>
            <a:ext cx="1630680" cy="1153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xtBox 4"/>
          <p:cNvSpPr txBox="1"/>
          <p:nvPr/>
        </p:nvSpPr>
        <p:spPr>
          <a:xfrm>
            <a:off x="1661795" y="4317365"/>
            <a:ext cx="5375275" cy="345440"/>
          </a:xfrm>
          <a:prstGeom prst="rect">
            <a:avLst/>
          </a:prstGeom>
          <a:solidFill>
            <a:schemeClr val="accent1">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lIns="68584" tIns="34291" rIns="68584" bIns="34291" rtlCol="0">
            <a:spAutoFit/>
          </a:bodyPr>
          <a:p>
            <a:pPr algn="just" eaLnBrk="0" hangingPunct="0">
              <a:lnSpc>
                <a:spcPct val="100000"/>
              </a:lnSpc>
            </a:pPr>
            <a:r>
              <a:rPr lang="zh-CN"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大型仿真软件、</a:t>
            </a:r>
            <a:r>
              <a:rPr lang="zh-CN" altLang="en-US"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单元仿真软件</a:t>
            </a:r>
            <a:r>
              <a:rPr lang="zh-CN"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a:t>
            </a:r>
            <a:r>
              <a:rPr lang="zh-CN" altLang="en-US"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课件</a:t>
            </a:r>
            <a:r>
              <a:rPr lang="zh-CN"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a:t>
            </a:r>
            <a:r>
              <a:rPr lang="zh-CN" altLang="en-US"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动画</a:t>
            </a:r>
            <a:r>
              <a:rPr lang="zh-CN"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a:t>
            </a:r>
            <a:r>
              <a:rPr lang="zh-CN" altLang="en-US"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试题 </a:t>
            </a:r>
            <a:endParaRPr lang="zh-CN" altLang="en-US"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endParaRPr>
          </a:p>
        </p:txBody>
      </p:sp>
      <p:pic>
        <p:nvPicPr>
          <p:cNvPr id="29" name="图片 28"/>
          <p:cNvPicPr>
            <a:picLocks noChangeAspect="1"/>
          </p:cNvPicPr>
          <p:nvPr/>
        </p:nvPicPr>
        <p:blipFill>
          <a:blip r:embed="rId7"/>
          <a:stretch>
            <a:fillRect/>
          </a:stretch>
        </p:blipFill>
        <p:spPr>
          <a:xfrm>
            <a:off x="6335395" y="1306195"/>
            <a:ext cx="1579245" cy="1077595"/>
          </a:xfrm>
          <a:prstGeom prst="rect">
            <a:avLst/>
          </a:prstGeom>
        </p:spPr>
      </p:pic>
    </p:spTree>
    <p:custDataLst>
      <p:tags r:id="rId8"/>
    </p:custDataLst>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395536" y="914807"/>
            <a:ext cx="165618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微软雅黑" panose="020B0503020204020204" pitchFamily="34" charset="-122"/>
                <a:ea typeface="微软雅黑" panose="020B0503020204020204" pitchFamily="34" charset="-122"/>
              </a:rPr>
              <a:t>适合</a:t>
            </a:r>
            <a:r>
              <a:rPr lang="zh-CN" altLang="en-US" dirty="0" smtClean="0">
                <a:solidFill>
                  <a:schemeClr val="bg1"/>
                </a:solidFill>
                <a:latin typeface="微软雅黑" panose="020B0503020204020204" pitchFamily="34" charset="-122"/>
                <a:ea typeface="微软雅黑" panose="020B0503020204020204" pitchFamily="34" charset="-122"/>
              </a:rPr>
              <a:t>教学策略</a:t>
            </a:r>
            <a:endParaRPr lang="zh-CN" altLang="en-US" dirty="0">
              <a:solidFill>
                <a:schemeClr val="bg1"/>
              </a:solidFill>
            </a:endParaRPr>
          </a:p>
        </p:txBody>
      </p:sp>
      <p:sp>
        <p:nvSpPr>
          <p:cNvPr id="54"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课程实施</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5508104" y="337959"/>
            <a:ext cx="287509" cy="287509"/>
            <a:chOff x="4788024" y="1275213"/>
            <a:chExt cx="432048" cy="432048"/>
          </a:xfrm>
        </p:grpSpPr>
        <p:sp>
          <p:nvSpPr>
            <p:cNvPr id="25"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1"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2" name="组合 31"/>
          <p:cNvGrpSpPr/>
          <p:nvPr/>
        </p:nvGrpSpPr>
        <p:grpSpPr>
          <a:xfrm>
            <a:off x="2555777" y="322187"/>
            <a:ext cx="288031" cy="288032"/>
            <a:chOff x="3491880" y="1274820"/>
            <a:chExt cx="432833" cy="432834"/>
          </a:xfrm>
        </p:grpSpPr>
        <p:sp>
          <p:nvSpPr>
            <p:cNvPr id="33"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4"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5" name="组合 34"/>
          <p:cNvGrpSpPr/>
          <p:nvPr/>
        </p:nvGrpSpPr>
        <p:grpSpPr>
          <a:xfrm>
            <a:off x="4067945" y="336231"/>
            <a:ext cx="288031" cy="288032"/>
            <a:chOff x="4139952" y="1274820"/>
            <a:chExt cx="432833" cy="432834"/>
          </a:xfrm>
        </p:grpSpPr>
        <p:sp>
          <p:nvSpPr>
            <p:cNvPr id="36"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7"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38" name="矩形 37"/>
          <p:cNvSpPr/>
          <p:nvPr/>
        </p:nvSpPr>
        <p:spPr>
          <a:xfrm>
            <a:off x="2806060" y="319757"/>
            <a:ext cx="1249680" cy="306705"/>
          </a:xfrm>
          <a:prstGeom prst="rect">
            <a:avLst/>
          </a:prstGeom>
        </p:spPr>
        <p:txBody>
          <a:bodyPr wrap="none">
            <a:spAutoFit/>
          </a:bodyPr>
          <a:lstStyle/>
          <a:p>
            <a:r>
              <a:rPr lang="zh-CN" altLang="en-US" sz="1400" b="1" dirty="0"/>
              <a:t>教学内容规划</a:t>
            </a:r>
            <a:endParaRPr lang="zh-CN" altLang="en-US" sz="1400" b="1" dirty="0"/>
          </a:p>
        </p:txBody>
      </p:sp>
      <p:sp>
        <p:nvSpPr>
          <p:cNvPr id="39" name="矩形 38"/>
          <p:cNvSpPr/>
          <p:nvPr/>
        </p:nvSpPr>
        <p:spPr>
          <a:xfrm>
            <a:off x="4283968" y="313868"/>
            <a:ext cx="1249680" cy="306705"/>
          </a:xfrm>
          <a:prstGeom prst="rect">
            <a:avLst/>
          </a:prstGeom>
        </p:spPr>
        <p:txBody>
          <a:bodyPr wrap="none">
            <a:spAutoFit/>
          </a:bodyPr>
          <a:lstStyle/>
          <a:p>
            <a:r>
              <a:rPr lang="zh-CN" altLang="en-US" sz="1400" b="1" dirty="0" smtClean="0"/>
              <a:t>选择教学资源</a:t>
            </a:r>
            <a:endParaRPr lang="zh-CN" altLang="en-US" sz="1400" b="1" dirty="0"/>
          </a:p>
        </p:txBody>
      </p:sp>
      <p:sp>
        <p:nvSpPr>
          <p:cNvPr id="40" name="矩形 39"/>
          <p:cNvSpPr/>
          <p:nvPr/>
        </p:nvSpPr>
        <p:spPr>
          <a:xfrm>
            <a:off x="5724128" y="319757"/>
            <a:ext cx="1249680" cy="306705"/>
          </a:xfrm>
          <a:prstGeom prst="rect">
            <a:avLst/>
          </a:prstGeom>
        </p:spPr>
        <p:txBody>
          <a:bodyPr wrap="none">
            <a:spAutoFit/>
          </a:bodyPr>
          <a:lstStyle/>
          <a:p>
            <a:r>
              <a:rPr lang="zh-CN" altLang="en-US" sz="1400" b="1" dirty="0" smtClean="0">
                <a:solidFill>
                  <a:srgbClr val="FF0000"/>
                </a:solidFill>
              </a:rPr>
              <a:t>选择教学策略</a:t>
            </a:r>
            <a:endParaRPr lang="zh-CN" altLang="en-US" sz="1400" b="1" dirty="0">
              <a:solidFill>
                <a:srgbClr val="FF0000"/>
              </a:solidFill>
            </a:endParaRPr>
          </a:p>
        </p:txBody>
      </p:sp>
      <p:sp>
        <p:nvSpPr>
          <p:cNvPr id="41" name="矩形 40"/>
          <p:cNvSpPr/>
          <p:nvPr/>
        </p:nvSpPr>
        <p:spPr>
          <a:xfrm>
            <a:off x="7164288" y="319757"/>
            <a:ext cx="894080" cy="306705"/>
          </a:xfrm>
          <a:prstGeom prst="rect">
            <a:avLst/>
          </a:prstGeom>
        </p:spPr>
        <p:txBody>
          <a:bodyPr wrap="none">
            <a:spAutoFit/>
          </a:bodyPr>
          <a:lstStyle/>
          <a:p>
            <a:r>
              <a:rPr lang="zh-CN" altLang="en-US" sz="1400" b="1" dirty="0" smtClean="0"/>
              <a:t>课程考核</a:t>
            </a:r>
            <a:endParaRPr lang="zh-CN" altLang="en-US" sz="1400" b="1" dirty="0"/>
          </a:p>
        </p:txBody>
      </p:sp>
      <p:grpSp>
        <p:nvGrpSpPr>
          <p:cNvPr id="42" name="组合 41"/>
          <p:cNvGrpSpPr/>
          <p:nvPr/>
        </p:nvGrpSpPr>
        <p:grpSpPr>
          <a:xfrm>
            <a:off x="6962414" y="347762"/>
            <a:ext cx="273882" cy="273883"/>
            <a:chOff x="5436096" y="1274820"/>
            <a:chExt cx="432833" cy="432834"/>
          </a:xfrm>
        </p:grpSpPr>
        <p:sp>
          <p:nvSpPr>
            <p:cNvPr id="43"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4"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cxnSp>
        <p:nvCxnSpPr>
          <p:cNvPr id="11" name="直接连接符 10"/>
          <p:cNvCxnSpPr/>
          <p:nvPr/>
        </p:nvCxnSpPr>
        <p:spPr>
          <a:xfrm>
            <a:off x="738572" y="723032"/>
            <a:ext cx="7649852"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图片 17" descr="201631112277785"/>
          <p:cNvPicPr>
            <a:picLocks noChangeAspect="1"/>
          </p:cNvPicPr>
          <p:nvPr/>
        </p:nvPicPr>
        <p:blipFill>
          <a:blip r:embed="rId1"/>
          <a:srcRect l="51772" t="47154" r="5167" b="13519"/>
          <a:stretch>
            <a:fillRect/>
          </a:stretch>
        </p:blipFill>
        <p:spPr>
          <a:xfrm>
            <a:off x="1288415" y="1510030"/>
            <a:ext cx="1898650" cy="13436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图片 12" descr="图片1"/>
          <p:cNvPicPr>
            <a:picLocks noChangeAspect="1"/>
          </p:cNvPicPr>
          <p:nvPr/>
        </p:nvPicPr>
        <p:blipFill>
          <a:blip r:embed="rId2"/>
          <a:stretch>
            <a:fillRect/>
          </a:stretch>
        </p:blipFill>
        <p:spPr>
          <a:xfrm>
            <a:off x="3565525" y="1490980"/>
            <a:ext cx="2175510" cy="1428750"/>
          </a:xfrm>
          <a:prstGeom prst="rect">
            <a:avLst/>
          </a:prstGeom>
        </p:spPr>
      </p:pic>
      <p:pic>
        <p:nvPicPr>
          <p:cNvPr id="55" name="图片 54"/>
          <p:cNvPicPr>
            <a:picLocks noChangeAspect="1"/>
          </p:cNvPicPr>
          <p:nvPr/>
        </p:nvPicPr>
        <p:blipFill>
          <a:blip r:embed="rId3"/>
          <a:stretch>
            <a:fillRect/>
          </a:stretch>
        </p:blipFill>
        <p:spPr>
          <a:xfrm>
            <a:off x="3639185" y="3167380"/>
            <a:ext cx="2027555" cy="1356360"/>
          </a:xfrm>
          <a:prstGeom prst="rect">
            <a:avLst/>
          </a:prstGeom>
          <a:solidFill>
            <a:schemeClr val="lt1"/>
          </a:solidFill>
          <a:ln w="12700">
            <a:solidFill>
              <a:srgbClr val="00B0F0"/>
            </a:solidFill>
          </a:ln>
          <a:effectLst>
            <a:glow rad="63500">
              <a:schemeClr val="accent2">
                <a:satMod val="175000"/>
                <a:alpha val="40000"/>
              </a:schemeClr>
            </a:glow>
          </a:effectLst>
          <a:scene3d>
            <a:camera prst="orthographicFront"/>
            <a:lightRig rig="threePt" dir="t"/>
          </a:scene3d>
          <a:sp3d>
            <a:bevelT w="139700" prst="cross"/>
          </a:sp3d>
        </p:spPr>
      </p:pic>
      <p:pic>
        <p:nvPicPr>
          <p:cNvPr id="14" name="图片 13" descr="图片2"/>
          <p:cNvPicPr>
            <a:picLocks noChangeAspect="1"/>
          </p:cNvPicPr>
          <p:nvPr/>
        </p:nvPicPr>
        <p:blipFill>
          <a:blip r:embed="rId4"/>
          <a:stretch>
            <a:fillRect/>
          </a:stretch>
        </p:blipFill>
        <p:spPr>
          <a:xfrm>
            <a:off x="1369060" y="3167380"/>
            <a:ext cx="1737360" cy="1390015"/>
          </a:xfrm>
          <a:prstGeom prst="rect">
            <a:avLst/>
          </a:prstGeom>
        </p:spPr>
      </p:pic>
      <p:pic>
        <p:nvPicPr>
          <p:cNvPr id="17" name="图片 16"/>
          <p:cNvPicPr>
            <a:picLocks noChangeAspect="1"/>
          </p:cNvPicPr>
          <p:nvPr/>
        </p:nvPicPr>
        <p:blipFill>
          <a:blip r:embed="rId5"/>
          <a:stretch>
            <a:fillRect/>
          </a:stretch>
        </p:blipFill>
        <p:spPr>
          <a:xfrm>
            <a:off x="5900420" y="1490980"/>
            <a:ext cx="2044065" cy="1363345"/>
          </a:xfrm>
          <a:prstGeom prst="rect">
            <a:avLst/>
          </a:prstGeom>
        </p:spPr>
      </p:pic>
      <p:pic>
        <p:nvPicPr>
          <p:cNvPr id="15" name="图片 14"/>
          <p:cNvPicPr>
            <a:picLocks noChangeAspect="1"/>
          </p:cNvPicPr>
          <p:nvPr/>
        </p:nvPicPr>
        <p:blipFill>
          <a:blip r:embed="rId6"/>
          <a:stretch>
            <a:fillRect/>
          </a:stretch>
        </p:blipFill>
        <p:spPr>
          <a:xfrm>
            <a:off x="5901055" y="3129280"/>
            <a:ext cx="2043430" cy="1394460"/>
          </a:xfrm>
          <a:prstGeom prst="rect">
            <a:avLst/>
          </a:prstGeom>
        </p:spPr>
      </p:pic>
      <p:sp>
        <p:nvSpPr>
          <p:cNvPr id="23" name="TextBox 4"/>
          <p:cNvSpPr txBox="1"/>
          <p:nvPr/>
        </p:nvSpPr>
        <p:spPr>
          <a:xfrm>
            <a:off x="1456690" y="4726305"/>
            <a:ext cx="4995545" cy="345440"/>
          </a:xfrm>
          <a:prstGeom prst="rect">
            <a:avLst/>
          </a:prstGeom>
          <a:solidFill>
            <a:schemeClr val="accent1">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lIns="68584" tIns="34291" rIns="68584" bIns="34291" rtlCol="0">
            <a:spAutoFit/>
          </a:bodyPr>
          <a:p>
            <a:pPr algn="just" eaLnBrk="0" hangingPunct="0">
              <a:lnSpc>
                <a:spcPct val="100000"/>
              </a:lnSpc>
            </a:pPr>
            <a:r>
              <a:rPr lang="zh-CN"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虚实结合、</a:t>
            </a:r>
            <a:r>
              <a:rPr lang="zh-CN" altLang="en-US"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任务驱动</a:t>
            </a:r>
            <a:r>
              <a:rPr lang="zh-CN"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a:t>
            </a:r>
            <a:r>
              <a:rPr lang="zh-CN" altLang="en-US"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小组讨论</a:t>
            </a:r>
            <a:r>
              <a:rPr lang="zh-CN"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a:t>
            </a:r>
            <a:r>
              <a:rPr lang="zh-CN" altLang="en-US"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动画展示</a:t>
            </a:r>
            <a:r>
              <a:rPr lang="zh-CN"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rPr>
              <a:t>等</a:t>
            </a:r>
            <a:endParaRPr lang="zh-CN" altLang="en-US" b="1" dirty="0" smtClean="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宋体" panose="02010600030101010101" pitchFamily="2" charset="-122"/>
              <a:ea typeface="宋体" panose="02010600030101010101" pitchFamily="2" charset="-122"/>
              <a:cs typeface="宋体" panose="02010600030101010101" pitchFamily="2" charset="-122"/>
            </a:endParaRPr>
          </a:p>
        </p:txBody>
      </p:sp>
    </p:spTree>
    <p:custDataLst>
      <p:tags r:id="rId7"/>
    </p:custData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11436" y="869722"/>
            <a:ext cx="165618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课程考核</a:t>
            </a:r>
            <a:endParaRPr lang="zh-CN" altLang="en-US" dirty="0">
              <a:solidFill>
                <a:schemeClr val="bg1"/>
              </a:solidFill>
            </a:endParaRPr>
          </a:p>
        </p:txBody>
      </p:sp>
      <p:sp>
        <p:nvSpPr>
          <p:cNvPr id="54"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课程实施</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5508104" y="337959"/>
            <a:ext cx="287509" cy="287509"/>
            <a:chOff x="4788024" y="1275213"/>
            <a:chExt cx="432048" cy="432048"/>
          </a:xfrm>
        </p:grpSpPr>
        <p:sp>
          <p:nvSpPr>
            <p:cNvPr id="25"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1"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2" name="组合 31"/>
          <p:cNvGrpSpPr/>
          <p:nvPr/>
        </p:nvGrpSpPr>
        <p:grpSpPr>
          <a:xfrm>
            <a:off x="2555777" y="322187"/>
            <a:ext cx="288031" cy="288032"/>
            <a:chOff x="3491880" y="1274820"/>
            <a:chExt cx="432833" cy="432834"/>
          </a:xfrm>
        </p:grpSpPr>
        <p:sp>
          <p:nvSpPr>
            <p:cNvPr id="33"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4"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5" name="组合 34"/>
          <p:cNvGrpSpPr/>
          <p:nvPr/>
        </p:nvGrpSpPr>
        <p:grpSpPr>
          <a:xfrm>
            <a:off x="4067945" y="336231"/>
            <a:ext cx="288031" cy="288032"/>
            <a:chOff x="4139952" y="1274820"/>
            <a:chExt cx="432833" cy="432834"/>
          </a:xfrm>
        </p:grpSpPr>
        <p:sp>
          <p:nvSpPr>
            <p:cNvPr id="36"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7"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38" name="矩形 37"/>
          <p:cNvSpPr/>
          <p:nvPr/>
        </p:nvSpPr>
        <p:spPr>
          <a:xfrm>
            <a:off x="2806060" y="319757"/>
            <a:ext cx="1249680" cy="306705"/>
          </a:xfrm>
          <a:prstGeom prst="rect">
            <a:avLst/>
          </a:prstGeom>
        </p:spPr>
        <p:txBody>
          <a:bodyPr wrap="none">
            <a:spAutoFit/>
          </a:bodyPr>
          <a:lstStyle/>
          <a:p>
            <a:r>
              <a:rPr lang="zh-CN" altLang="en-US" sz="1400" b="1" dirty="0"/>
              <a:t>教学内容规划</a:t>
            </a:r>
            <a:endParaRPr lang="zh-CN" altLang="en-US" sz="1400" b="1" dirty="0"/>
          </a:p>
        </p:txBody>
      </p:sp>
      <p:sp>
        <p:nvSpPr>
          <p:cNvPr id="39" name="矩形 38"/>
          <p:cNvSpPr/>
          <p:nvPr/>
        </p:nvSpPr>
        <p:spPr>
          <a:xfrm>
            <a:off x="4283968" y="313868"/>
            <a:ext cx="1249680" cy="306705"/>
          </a:xfrm>
          <a:prstGeom prst="rect">
            <a:avLst/>
          </a:prstGeom>
        </p:spPr>
        <p:txBody>
          <a:bodyPr wrap="none">
            <a:spAutoFit/>
          </a:bodyPr>
          <a:lstStyle/>
          <a:p>
            <a:r>
              <a:rPr lang="zh-CN" altLang="en-US" sz="1400" b="1" dirty="0" smtClean="0"/>
              <a:t>选择教学资源</a:t>
            </a:r>
            <a:endParaRPr lang="zh-CN" altLang="en-US" sz="1400" b="1" dirty="0"/>
          </a:p>
        </p:txBody>
      </p:sp>
      <p:sp>
        <p:nvSpPr>
          <p:cNvPr id="40" name="矩形 39"/>
          <p:cNvSpPr/>
          <p:nvPr/>
        </p:nvSpPr>
        <p:spPr>
          <a:xfrm>
            <a:off x="5724128" y="319757"/>
            <a:ext cx="1249680" cy="306705"/>
          </a:xfrm>
          <a:prstGeom prst="rect">
            <a:avLst/>
          </a:prstGeom>
        </p:spPr>
        <p:txBody>
          <a:bodyPr wrap="none">
            <a:spAutoFit/>
          </a:bodyPr>
          <a:lstStyle/>
          <a:p>
            <a:r>
              <a:rPr lang="zh-CN" altLang="en-US" sz="1400" b="1" dirty="0" smtClean="0"/>
              <a:t>选择教学策略</a:t>
            </a:r>
            <a:endParaRPr lang="zh-CN" altLang="en-US" sz="1400" b="1" dirty="0"/>
          </a:p>
        </p:txBody>
      </p:sp>
      <p:sp>
        <p:nvSpPr>
          <p:cNvPr id="41" name="矩形 40"/>
          <p:cNvSpPr/>
          <p:nvPr/>
        </p:nvSpPr>
        <p:spPr>
          <a:xfrm>
            <a:off x="7164288" y="319757"/>
            <a:ext cx="894080" cy="306705"/>
          </a:xfrm>
          <a:prstGeom prst="rect">
            <a:avLst/>
          </a:prstGeom>
        </p:spPr>
        <p:txBody>
          <a:bodyPr wrap="none">
            <a:spAutoFit/>
          </a:bodyPr>
          <a:lstStyle/>
          <a:p>
            <a:r>
              <a:rPr lang="zh-CN" altLang="en-US" sz="1400" b="1" dirty="0" smtClean="0">
                <a:solidFill>
                  <a:srgbClr val="FF0000"/>
                </a:solidFill>
              </a:rPr>
              <a:t>课程考核</a:t>
            </a:r>
            <a:endParaRPr lang="zh-CN" altLang="en-US" sz="1400" b="1" dirty="0">
              <a:solidFill>
                <a:srgbClr val="FF0000"/>
              </a:solidFill>
            </a:endParaRPr>
          </a:p>
        </p:txBody>
      </p:sp>
      <p:grpSp>
        <p:nvGrpSpPr>
          <p:cNvPr id="42" name="组合 41"/>
          <p:cNvGrpSpPr/>
          <p:nvPr/>
        </p:nvGrpSpPr>
        <p:grpSpPr>
          <a:xfrm>
            <a:off x="6962414" y="347762"/>
            <a:ext cx="273882" cy="273883"/>
            <a:chOff x="5436096" y="1274820"/>
            <a:chExt cx="432833" cy="432834"/>
          </a:xfrm>
        </p:grpSpPr>
        <p:sp>
          <p:nvSpPr>
            <p:cNvPr id="43"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4"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21" name="TextBox 4"/>
          <p:cNvSpPr txBox="1"/>
          <p:nvPr/>
        </p:nvSpPr>
        <p:spPr>
          <a:xfrm>
            <a:off x="2555875" y="926465"/>
            <a:ext cx="2522220" cy="391160"/>
          </a:xfrm>
          <a:prstGeom prst="rect">
            <a:avLst/>
          </a:prstGeom>
          <a:noFill/>
        </p:spPr>
        <p:txBody>
          <a:bodyPr wrap="square" lIns="68584" tIns="34291" rIns="68584" bIns="34291" rtlCol="0">
            <a:spAutoFit/>
          </a:bodyPr>
          <a:lstStyle/>
          <a:p>
            <a:pPr algn="just" eaLnBrk="0" hangingPunct="0">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形成性评价、终结性评价</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738572" y="651277"/>
            <a:ext cx="7649852" cy="0"/>
          </a:xfrm>
          <a:prstGeom prst="line">
            <a:avLst/>
          </a:prstGeom>
        </p:spPr>
        <p:style>
          <a:lnRef idx="1">
            <a:schemeClr val="accent1"/>
          </a:lnRef>
          <a:fillRef idx="0">
            <a:schemeClr val="accent1"/>
          </a:fillRef>
          <a:effectRef idx="0">
            <a:schemeClr val="accent1"/>
          </a:effectRef>
          <a:fontRef idx="minor">
            <a:schemeClr val="tx1"/>
          </a:fontRef>
        </p:style>
      </p:cxnSp>
      <p:pic>
        <p:nvPicPr>
          <p:cNvPr id="91" name="Picture 2" descr="H:\QQ图片20160928101026.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06415" y="1593215"/>
            <a:ext cx="2451735" cy="287274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perspectiveLeft"/>
            <a:lightRig rig="twoPt" dir="t">
              <a:rot lat="0" lon="0" rev="7200000"/>
            </a:lightRig>
          </a:scene3d>
          <a:sp3d>
            <a:bevelT w="25400" h="19050"/>
            <a:contourClr>
              <a:srgbClr val="FFFFFF"/>
            </a:contourClr>
          </a:sp3d>
        </p:spPr>
      </p:pic>
      <p:pic>
        <p:nvPicPr>
          <p:cNvPr id="6" name="图片 5"/>
          <p:cNvPicPr>
            <a:picLocks noChangeAspect="1"/>
          </p:cNvPicPr>
          <p:nvPr/>
        </p:nvPicPr>
        <p:blipFill>
          <a:blip r:embed="rId2"/>
          <a:stretch>
            <a:fillRect/>
          </a:stretch>
        </p:blipFill>
        <p:spPr>
          <a:xfrm>
            <a:off x="872490" y="1682115"/>
            <a:ext cx="4704080" cy="2695575"/>
          </a:xfrm>
          <a:prstGeom prst="rect">
            <a:avLst/>
          </a:prstGeom>
        </p:spPr>
      </p:pic>
    </p:spTree>
    <p:custDataLst>
      <p:tags r:id="rId3"/>
    </p:custData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0" y="1651830"/>
            <a:ext cx="9144000" cy="1814777"/>
            <a:chOff x="170694" y="177982"/>
            <a:chExt cx="3936004" cy="781165"/>
          </a:xfrm>
        </p:grpSpPr>
        <p:sp>
          <p:nvSpPr>
            <p:cNvPr id="44" name="等腰三角形 43"/>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5" name="等腰三角形 44"/>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6" name="矩形 45"/>
            <p:cNvSpPr/>
            <p:nvPr/>
          </p:nvSpPr>
          <p:spPr>
            <a:xfrm>
              <a:off x="170694" y="261768"/>
              <a:ext cx="3936004" cy="611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7" name="平行四边形 46"/>
            <p:cNvSpPr/>
            <p:nvPr/>
          </p:nvSpPr>
          <p:spPr>
            <a:xfrm>
              <a:off x="376965"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8" name="文本框 6"/>
            <p:cNvSpPr txBox="1"/>
            <p:nvPr/>
          </p:nvSpPr>
          <p:spPr>
            <a:xfrm>
              <a:off x="650907" y="284178"/>
              <a:ext cx="569115" cy="559734"/>
            </a:xfrm>
            <a:prstGeom prst="rect">
              <a:avLst/>
            </a:prstGeom>
            <a:noFill/>
          </p:spPr>
          <p:txBody>
            <a:bodyPr wrap="square" lIns="68580" tIns="34290" rIns="68580" bIns="34290" rtlCol="0">
              <a:spAutoFit/>
            </a:bodyPr>
            <a:lstStyle/>
            <a:p>
              <a:r>
                <a:rPr lang="en-US" altLang="zh-CN" sz="8000" dirty="0" smtClean="0">
                  <a:solidFill>
                    <a:schemeClr val="bg1">
                      <a:lumMod val="95000"/>
                    </a:schemeClr>
                  </a:solidFill>
                  <a:latin typeface="Impact" panose="020B0806030902050204" pitchFamily="34" charset="0"/>
                </a:rPr>
                <a:t>03</a:t>
              </a:r>
              <a:endParaRPr lang="zh-CN" altLang="en-US" sz="8000" dirty="0">
                <a:solidFill>
                  <a:schemeClr val="bg1">
                    <a:lumMod val="95000"/>
                  </a:schemeClr>
                </a:solidFill>
                <a:latin typeface="Impact" panose="020B0806030902050204" pitchFamily="34" charset="0"/>
              </a:endParaRPr>
            </a:p>
          </p:txBody>
        </p:sp>
      </p:grpSp>
      <p:sp>
        <p:nvSpPr>
          <p:cNvPr id="49" name="TextBox 48"/>
          <p:cNvSpPr txBox="1"/>
          <p:nvPr/>
        </p:nvSpPr>
        <p:spPr>
          <a:xfrm>
            <a:off x="2977976" y="2164524"/>
            <a:ext cx="5050408" cy="623250"/>
          </a:xfrm>
          <a:prstGeom prst="rect">
            <a:avLst/>
          </a:prstGeom>
          <a:noFill/>
        </p:spPr>
        <p:txBody>
          <a:bodyPr wrap="square" lIns="68584" tIns="34291" rIns="68584" bIns="34291" rtlCol="0">
            <a:spAutoFit/>
          </a:bodyPr>
          <a:lstStyle/>
          <a:p>
            <a:r>
              <a:rPr lang="zh-CN" altLang="en-US" sz="3600" b="1" dirty="0" smtClean="0">
                <a:solidFill>
                  <a:schemeClr val="tx1">
                    <a:lumMod val="75000"/>
                    <a:lumOff val="25000"/>
                  </a:schemeClr>
                </a:solidFill>
                <a:latin typeface="微软雅黑" panose="020B0503020204020204" pitchFamily="34" charset="-122"/>
                <a:ea typeface="微软雅黑" panose="020B0503020204020204" pitchFamily="34" charset="-122"/>
              </a:rPr>
              <a:t>课程诊断</a:t>
            </a:r>
            <a:endParaRPr lang="en-GB" altLang="zh-CN" sz="3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5940152" y="1274820"/>
            <a:ext cx="432048" cy="432834"/>
            <a:chOff x="6084168" y="1274820"/>
            <a:chExt cx="432048" cy="432834"/>
          </a:xfrm>
        </p:grpSpPr>
        <p:sp>
          <p:nvSpPr>
            <p:cNvPr id="14"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19"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6" name="组合 5"/>
          <p:cNvGrpSpPr/>
          <p:nvPr/>
        </p:nvGrpSpPr>
        <p:grpSpPr>
          <a:xfrm>
            <a:off x="4644008" y="1275213"/>
            <a:ext cx="432048" cy="432048"/>
            <a:chOff x="4788024" y="1275213"/>
            <a:chExt cx="432048" cy="432048"/>
          </a:xfrm>
        </p:grpSpPr>
        <p:sp>
          <p:nvSpPr>
            <p:cNvPr id="17"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0"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9" name="组合 8"/>
          <p:cNvGrpSpPr/>
          <p:nvPr/>
        </p:nvGrpSpPr>
        <p:grpSpPr>
          <a:xfrm>
            <a:off x="5292080" y="1274820"/>
            <a:ext cx="432833" cy="432834"/>
            <a:chOff x="5436096" y="1274820"/>
            <a:chExt cx="432833" cy="432834"/>
          </a:xfrm>
        </p:grpSpPr>
        <p:sp>
          <p:nvSpPr>
            <p:cNvPr id="25"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1"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4" name="组合 3"/>
          <p:cNvGrpSpPr/>
          <p:nvPr/>
        </p:nvGrpSpPr>
        <p:grpSpPr>
          <a:xfrm>
            <a:off x="3347864" y="1274820"/>
            <a:ext cx="432833" cy="432834"/>
            <a:chOff x="3491880" y="1274820"/>
            <a:chExt cx="432833" cy="432834"/>
          </a:xfrm>
        </p:grpSpPr>
        <p:sp>
          <p:nvSpPr>
            <p:cNvPr id="11"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2"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5" name="组合 4"/>
          <p:cNvGrpSpPr/>
          <p:nvPr/>
        </p:nvGrpSpPr>
        <p:grpSpPr>
          <a:xfrm>
            <a:off x="3995936" y="1274820"/>
            <a:ext cx="432833" cy="432834"/>
            <a:chOff x="4139952" y="1274820"/>
            <a:chExt cx="432833" cy="432834"/>
          </a:xfrm>
        </p:grpSpPr>
        <p:sp>
          <p:nvSpPr>
            <p:cNvPr id="24"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3"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课程诊断</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5508104" y="337959"/>
            <a:ext cx="287509" cy="287509"/>
            <a:chOff x="4788024" y="1275213"/>
            <a:chExt cx="432048" cy="432048"/>
          </a:xfrm>
        </p:grpSpPr>
        <p:sp>
          <p:nvSpPr>
            <p:cNvPr id="27"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8"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29" name="组合 28"/>
          <p:cNvGrpSpPr/>
          <p:nvPr/>
        </p:nvGrpSpPr>
        <p:grpSpPr>
          <a:xfrm>
            <a:off x="2555777" y="322187"/>
            <a:ext cx="288031" cy="288032"/>
            <a:chOff x="3491880" y="1274820"/>
            <a:chExt cx="432833" cy="432834"/>
          </a:xfrm>
        </p:grpSpPr>
        <p:sp>
          <p:nvSpPr>
            <p:cNvPr id="30"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2"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3" name="组合 32"/>
          <p:cNvGrpSpPr/>
          <p:nvPr/>
        </p:nvGrpSpPr>
        <p:grpSpPr>
          <a:xfrm>
            <a:off x="4067945" y="336231"/>
            <a:ext cx="288031" cy="288032"/>
            <a:chOff x="4139952" y="1274820"/>
            <a:chExt cx="432833" cy="432834"/>
          </a:xfrm>
        </p:grpSpPr>
        <p:sp>
          <p:nvSpPr>
            <p:cNvPr id="34"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5"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36" name="矩形 35"/>
          <p:cNvSpPr/>
          <p:nvPr/>
        </p:nvSpPr>
        <p:spPr>
          <a:xfrm>
            <a:off x="2806060" y="319757"/>
            <a:ext cx="1249680" cy="306705"/>
          </a:xfrm>
          <a:prstGeom prst="rect">
            <a:avLst/>
          </a:prstGeom>
        </p:spPr>
        <p:txBody>
          <a:bodyPr wrap="none">
            <a:spAutoFit/>
          </a:bodyPr>
          <a:lstStyle/>
          <a:p>
            <a:r>
              <a:rPr lang="zh-CN" altLang="en-US" sz="1400" b="1" dirty="0" smtClean="0">
                <a:solidFill>
                  <a:srgbClr val="FF0000"/>
                </a:solidFill>
              </a:rPr>
              <a:t>师资队伍诊断</a:t>
            </a:r>
            <a:endParaRPr lang="zh-CN" altLang="en-US" sz="1400" b="1" dirty="0">
              <a:solidFill>
                <a:srgbClr val="FF0000"/>
              </a:solidFill>
            </a:endParaRPr>
          </a:p>
        </p:txBody>
      </p:sp>
      <p:sp>
        <p:nvSpPr>
          <p:cNvPr id="37" name="矩形 36"/>
          <p:cNvSpPr/>
          <p:nvPr/>
        </p:nvSpPr>
        <p:spPr>
          <a:xfrm>
            <a:off x="4283968" y="313868"/>
            <a:ext cx="1249680" cy="306705"/>
          </a:xfrm>
          <a:prstGeom prst="rect">
            <a:avLst/>
          </a:prstGeom>
        </p:spPr>
        <p:txBody>
          <a:bodyPr wrap="none">
            <a:spAutoFit/>
          </a:bodyPr>
          <a:lstStyle/>
          <a:p>
            <a:r>
              <a:rPr lang="zh-CN" altLang="en-US" sz="1400" b="1" dirty="0" smtClean="0"/>
              <a:t>课程标准诊断</a:t>
            </a:r>
            <a:endParaRPr lang="zh-CN" altLang="en-US" sz="1400" b="1" dirty="0"/>
          </a:p>
        </p:txBody>
      </p:sp>
      <p:sp>
        <p:nvSpPr>
          <p:cNvPr id="39" name="矩形 38"/>
          <p:cNvSpPr/>
          <p:nvPr/>
        </p:nvSpPr>
        <p:spPr>
          <a:xfrm>
            <a:off x="5724128" y="319757"/>
            <a:ext cx="1249680" cy="306705"/>
          </a:xfrm>
          <a:prstGeom prst="rect">
            <a:avLst/>
          </a:prstGeom>
        </p:spPr>
        <p:txBody>
          <a:bodyPr wrap="none">
            <a:spAutoFit/>
          </a:bodyPr>
          <a:lstStyle/>
          <a:p>
            <a:r>
              <a:rPr lang="zh-CN" altLang="en-US" sz="1400" b="1" dirty="0" smtClean="0"/>
              <a:t>课程资源诊断</a:t>
            </a:r>
            <a:endParaRPr lang="zh-CN" altLang="en-US" sz="1400" b="1" dirty="0"/>
          </a:p>
        </p:txBody>
      </p:sp>
      <p:sp>
        <p:nvSpPr>
          <p:cNvPr id="40" name="矩形 39"/>
          <p:cNvSpPr/>
          <p:nvPr/>
        </p:nvSpPr>
        <p:spPr>
          <a:xfrm>
            <a:off x="7164288" y="319757"/>
            <a:ext cx="1249680" cy="306705"/>
          </a:xfrm>
          <a:prstGeom prst="rect">
            <a:avLst/>
          </a:prstGeom>
        </p:spPr>
        <p:txBody>
          <a:bodyPr wrap="none">
            <a:spAutoFit/>
          </a:bodyPr>
          <a:lstStyle/>
          <a:p>
            <a:r>
              <a:rPr lang="zh-CN" altLang="en-US" sz="1400" b="1" dirty="0" smtClean="0"/>
              <a:t>教学质量诊断</a:t>
            </a:r>
            <a:endParaRPr lang="zh-CN" altLang="en-US" sz="1400" b="1" dirty="0"/>
          </a:p>
        </p:txBody>
      </p:sp>
      <p:grpSp>
        <p:nvGrpSpPr>
          <p:cNvPr id="41" name="组合 40"/>
          <p:cNvGrpSpPr/>
          <p:nvPr/>
        </p:nvGrpSpPr>
        <p:grpSpPr>
          <a:xfrm>
            <a:off x="6962414" y="347762"/>
            <a:ext cx="273882" cy="273883"/>
            <a:chOff x="5436096" y="1274820"/>
            <a:chExt cx="432833" cy="432834"/>
          </a:xfrm>
        </p:grpSpPr>
        <p:sp>
          <p:nvSpPr>
            <p:cNvPr id="42"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3"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aphicFrame>
        <p:nvGraphicFramePr>
          <p:cNvPr id="3" name="表格 2"/>
          <p:cNvGraphicFramePr>
            <a:graphicFrameLocks noGrp="1"/>
          </p:cNvGraphicFramePr>
          <p:nvPr/>
        </p:nvGraphicFramePr>
        <p:xfrm>
          <a:off x="683260" y="898525"/>
          <a:ext cx="8081010" cy="3858895"/>
        </p:xfrm>
        <a:graphic>
          <a:graphicData uri="http://schemas.openxmlformats.org/drawingml/2006/table">
            <a:tbl>
              <a:tblPr firstRow="1" bandRow="1">
                <a:tableStyleId>{5C22544A-7EE6-4342-B048-85BDC9FD1C3A}</a:tableStyleId>
              </a:tblPr>
              <a:tblGrid>
                <a:gridCol w="890270"/>
                <a:gridCol w="2387600"/>
                <a:gridCol w="3083560"/>
                <a:gridCol w="744220"/>
                <a:gridCol w="975360"/>
              </a:tblGrid>
              <a:tr h="507365">
                <a:tc>
                  <a:txBody>
                    <a:bodyPr/>
                    <a:lstStyle/>
                    <a:p>
                      <a:pPr algn="ctr"/>
                      <a:r>
                        <a:rPr lang="zh-CN" altLang="en-US" dirty="0" smtClean="0"/>
                        <a:t>时间</a:t>
                      </a:r>
                      <a:endParaRPr lang="zh-CN" altLang="en-US" dirty="0"/>
                    </a:p>
                  </a:txBody>
                  <a:tcPr anchor="ctr"/>
                </a:tc>
                <a:tc>
                  <a:txBody>
                    <a:bodyPr/>
                    <a:lstStyle/>
                    <a:p>
                      <a:pPr algn="ctr"/>
                      <a:r>
                        <a:rPr lang="zh-CN" altLang="en-US" dirty="0" smtClean="0"/>
                        <a:t>目标</a:t>
                      </a:r>
                      <a:endParaRPr lang="zh-CN" altLang="en-US" dirty="0"/>
                    </a:p>
                  </a:txBody>
                  <a:tcPr anchor="ctr"/>
                </a:tc>
                <a:tc>
                  <a:txBody>
                    <a:bodyPr/>
                    <a:lstStyle/>
                    <a:p>
                      <a:pPr algn="ctr"/>
                      <a:r>
                        <a:rPr lang="zh-CN" altLang="en-US" dirty="0" smtClean="0"/>
                        <a:t>过程</a:t>
                      </a:r>
                      <a:endParaRPr lang="zh-CN" altLang="en-US" dirty="0"/>
                    </a:p>
                  </a:txBody>
                  <a:tcPr anchor="ctr"/>
                </a:tc>
                <a:tc>
                  <a:txBody>
                    <a:bodyPr/>
                    <a:lstStyle/>
                    <a:p>
                      <a:pPr algn="ctr"/>
                      <a:r>
                        <a:rPr lang="zh-CN" altLang="en-US" dirty="0" smtClean="0"/>
                        <a:t>达标度</a:t>
                      </a:r>
                      <a:endParaRPr lang="zh-CN" altLang="en-US" dirty="0"/>
                    </a:p>
                  </a:txBody>
                  <a:tcPr anchor="ctr"/>
                </a:tc>
                <a:tc>
                  <a:txBody>
                    <a:bodyPr/>
                    <a:lstStyle/>
                    <a:p>
                      <a:pPr algn="ctr"/>
                      <a:r>
                        <a:rPr lang="zh-CN" altLang="en-US" dirty="0" smtClean="0"/>
                        <a:t>原因分析</a:t>
                      </a:r>
                      <a:endParaRPr lang="zh-CN" altLang="en-US" dirty="0"/>
                    </a:p>
                  </a:txBody>
                  <a:tcPr anchor="ctr"/>
                </a:tc>
              </a:tr>
              <a:tr h="522605">
                <a:tc rowSpan="6">
                  <a:txBody>
                    <a:bodyPr/>
                    <a:lstStyle/>
                    <a:p>
                      <a:pPr algn="ctr"/>
                      <a:r>
                        <a:rPr lang="en-US" altLang="zh-CN" sz="1400" dirty="0" smtClean="0"/>
                        <a:t>2016</a:t>
                      </a:r>
                      <a:endParaRPr lang="en-US" altLang="zh-CN" sz="1400" dirty="0" smtClean="0"/>
                    </a:p>
                    <a:p>
                      <a:pPr algn="ctr"/>
                      <a:r>
                        <a:rPr lang="en-US" altLang="zh-CN" sz="1400" dirty="0" smtClean="0"/>
                        <a:t>-</a:t>
                      </a:r>
                      <a:endParaRPr lang="en-US" altLang="zh-CN" sz="1400" dirty="0" smtClean="0"/>
                    </a:p>
                    <a:p>
                      <a:pPr algn="ctr"/>
                      <a:r>
                        <a:rPr lang="en-US" altLang="zh-CN" sz="1400" dirty="0" smtClean="0"/>
                        <a:t>2018</a:t>
                      </a:r>
                      <a:endParaRPr lang="en-US" altLang="zh-CN" sz="1400" dirty="0" smtClean="0"/>
                    </a:p>
                    <a:p>
                      <a:pPr algn="ctr"/>
                      <a:endParaRPr lang="zh-CN" altLang="en-US" sz="1400" dirty="0" smtClean="0"/>
                    </a:p>
                    <a:p>
                      <a:endParaRPr lang="zh-CN" altLang="en-US" sz="1400" dirty="0"/>
                    </a:p>
                  </a:txBody>
                  <a:tcPr anchor="ctr"/>
                </a:tc>
                <a:tc>
                  <a:txBody>
                    <a:bodyPr/>
                    <a:lstStyle/>
                    <a:p>
                      <a:r>
                        <a:rPr lang="zh-CN" altLang="en-US" sz="1400" dirty="0">
                          <a:solidFill>
                            <a:schemeClr val="tx1"/>
                          </a:solidFill>
                          <a:latin typeface="微软雅黑" panose="020B0503020204020204" pitchFamily="34" charset="-122"/>
                          <a:ea typeface="微软雅黑" panose="020B0503020204020204" pitchFamily="34" charset="-122"/>
                          <a:sym typeface="+mn-ea"/>
                        </a:rPr>
                        <a:t>引进</a:t>
                      </a:r>
                      <a:r>
                        <a:rPr lang="zh-CN" altLang="en-US" sz="1400" dirty="0" smtClean="0">
                          <a:solidFill>
                            <a:schemeClr val="tx1"/>
                          </a:solidFill>
                          <a:latin typeface="微软雅黑" panose="020B0503020204020204" pitchFamily="34" charset="-122"/>
                          <a:ea typeface="微软雅黑" panose="020B0503020204020204" pitchFamily="34" charset="-122"/>
                          <a:sym typeface="+mn-ea"/>
                        </a:rPr>
                        <a:t>高学历或高职称人才</a:t>
                      </a:r>
                      <a:r>
                        <a:rPr lang="en-US" altLang="zh-CN" sz="1400" dirty="0" smtClean="0">
                          <a:solidFill>
                            <a:schemeClr val="tx1"/>
                          </a:solidFill>
                          <a:latin typeface="微软雅黑" panose="020B0503020204020204" pitchFamily="34" charset="-122"/>
                          <a:ea typeface="微软雅黑" panose="020B0503020204020204" pitchFamily="34" charset="-122"/>
                          <a:sym typeface="+mn-ea"/>
                        </a:rPr>
                        <a:t>1-2</a:t>
                      </a:r>
                      <a:r>
                        <a:rPr lang="zh-CN" altLang="en-US" sz="1400" dirty="0" smtClean="0">
                          <a:solidFill>
                            <a:schemeClr val="tx1"/>
                          </a:solidFill>
                          <a:latin typeface="微软雅黑" panose="020B0503020204020204" pitchFamily="34" charset="-122"/>
                          <a:ea typeface="微软雅黑" panose="020B0503020204020204" pitchFamily="34" charset="-122"/>
                          <a:sym typeface="+mn-ea"/>
                        </a:rPr>
                        <a:t>名</a:t>
                      </a:r>
                      <a:endParaRPr lang="zh-CN" altLang="en-US" sz="1400" dirty="0" smtClean="0">
                        <a:solidFill>
                          <a:schemeClr val="tx1"/>
                        </a:solidFill>
                        <a:latin typeface="微软雅黑" panose="020B0503020204020204" pitchFamily="34" charset="-122"/>
                        <a:ea typeface="微软雅黑" panose="020B0503020204020204" pitchFamily="34" charset="-122"/>
                        <a:sym typeface="+mn-ea"/>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引入青年博士</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名</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endParaRPr lang="zh-CN" altLang="en-US"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400" dirty="0" smtClean="0"/>
                        <a:t>100%</a:t>
                      </a:r>
                      <a:endParaRPr lang="zh-CN" altLang="en-US" sz="1400" dirty="0"/>
                    </a:p>
                  </a:txBody>
                  <a:tcPr anchor="ctr"/>
                </a:tc>
                <a:tc>
                  <a:txBody>
                    <a:bodyPr/>
                    <a:lstStyle/>
                    <a:p>
                      <a:endParaRPr lang="zh-CN" altLang="en-US" sz="1400"/>
                    </a:p>
                  </a:txBody>
                  <a:tcPr anchor="ctr"/>
                </a:tc>
              </a:tr>
              <a:tr h="522605">
                <a:tc vMerge="1">
                  <a:tcPr/>
                </a:tc>
                <a:tc>
                  <a:txBody>
                    <a:bodyPr/>
                    <a:lstStyle/>
                    <a:p>
                      <a:pPr marL="0" marR="0" lvl="2" indent="0" algn="l" defTabSz="914400" rtl="0" eaLnBrk="1" fontAlgn="auto" latinLnBrk="0" hangingPunct="1">
                        <a:lnSpc>
                          <a:spcPct val="100000"/>
                        </a:lnSpc>
                        <a:spcBef>
                          <a:spcPts val="0"/>
                        </a:spcBef>
                        <a:spcAft>
                          <a:spcPts val="0"/>
                        </a:spcAft>
                        <a:buClrTx/>
                        <a:buSzTx/>
                        <a:buFontTx/>
                        <a:buNone/>
                        <a:defRPr/>
                      </a:pPr>
                      <a:r>
                        <a:rPr lang="zh-CN" altLang="en-US" sz="1400" dirty="0">
                          <a:solidFill>
                            <a:schemeClr val="tx1"/>
                          </a:solidFill>
                          <a:latin typeface="微软雅黑" panose="020B0503020204020204" pitchFamily="34" charset="-122"/>
                          <a:ea typeface="微软雅黑" panose="020B0503020204020204" pitchFamily="34" charset="-122"/>
                          <a:sym typeface="+mn-ea"/>
                        </a:rPr>
                        <a:t>引进企业兼职教师</a:t>
                      </a:r>
                      <a:r>
                        <a:rPr lang="en-US" altLang="zh-CN" sz="1400" dirty="0">
                          <a:solidFill>
                            <a:schemeClr val="tx1"/>
                          </a:solidFill>
                          <a:latin typeface="微软雅黑" panose="020B0503020204020204" pitchFamily="34" charset="-122"/>
                          <a:ea typeface="微软雅黑" panose="020B0503020204020204" pitchFamily="34" charset="-122"/>
                          <a:sym typeface="+mn-ea"/>
                        </a:rPr>
                        <a:t>2-3</a:t>
                      </a:r>
                      <a:r>
                        <a:rPr lang="zh-CN" altLang="en-US" sz="1400" dirty="0" smtClean="0">
                          <a:solidFill>
                            <a:schemeClr val="tx1"/>
                          </a:solidFill>
                          <a:latin typeface="微软雅黑" panose="020B0503020204020204" pitchFamily="34" charset="-122"/>
                          <a:ea typeface="微软雅黑" panose="020B0503020204020204" pitchFamily="34" charset="-122"/>
                          <a:sym typeface="+mn-ea"/>
                        </a:rPr>
                        <a:t>名</a:t>
                      </a:r>
                      <a:endParaRPr lang="en-US" altLang="zh-CN" sz="1400" kern="1200" dirty="0" smtClean="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r>
                        <a:rPr lang="zh-CN" altLang="en-US" sz="1400" kern="1200" dirty="0">
                          <a:solidFill>
                            <a:schemeClr val="tx1">
                              <a:lumMod val="85000"/>
                              <a:lumOff val="15000"/>
                            </a:schemeClr>
                          </a:solidFill>
                          <a:latin typeface="微软雅黑" panose="020B0503020204020204" pitchFamily="34" charset="-122"/>
                          <a:ea typeface="微软雅黑" panose="020B0503020204020204" pitchFamily="34" charset="-122"/>
                          <a:cs typeface="+mn-cs"/>
                        </a:rPr>
                        <a:t>引入企业兼职教师</a:t>
                      </a:r>
                      <a:r>
                        <a:rPr lang="en-US" altLang="zh-CN" sz="1400" kern="1200" dirty="0">
                          <a:solidFill>
                            <a:schemeClr val="tx1">
                              <a:lumMod val="85000"/>
                              <a:lumOff val="15000"/>
                            </a:schemeClr>
                          </a:solidFill>
                          <a:latin typeface="微软雅黑" panose="020B0503020204020204" pitchFamily="34" charset="-122"/>
                          <a:ea typeface="微软雅黑" panose="020B0503020204020204" pitchFamily="34" charset="-122"/>
                          <a:cs typeface="+mn-cs"/>
                        </a:rPr>
                        <a:t>2</a:t>
                      </a:r>
                      <a:r>
                        <a:rPr lang="zh-CN" altLang="en-US" sz="1400" kern="1200" dirty="0">
                          <a:solidFill>
                            <a:schemeClr val="tx1">
                              <a:lumMod val="85000"/>
                              <a:lumOff val="15000"/>
                            </a:schemeClr>
                          </a:solidFill>
                          <a:latin typeface="微软雅黑" panose="020B0503020204020204" pitchFamily="34" charset="-122"/>
                          <a:ea typeface="微软雅黑" panose="020B0503020204020204" pitchFamily="34" charset="-122"/>
                          <a:cs typeface="+mn-cs"/>
                        </a:rPr>
                        <a:t>名</a:t>
                      </a:r>
                      <a:endParaRPr lang="zh-CN" altLang="en-US" sz="1400" kern="120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400" dirty="0" smtClean="0"/>
                        <a:t>100%</a:t>
                      </a:r>
                      <a:endParaRPr lang="zh-CN" altLang="en-US" sz="1400" dirty="0" smtClean="0"/>
                    </a:p>
                    <a:p>
                      <a:endParaRPr lang="zh-CN" altLang="en-US" sz="1400" dirty="0"/>
                    </a:p>
                  </a:txBody>
                  <a:tcPr anchor="ctr"/>
                </a:tc>
                <a:tc>
                  <a:txBody>
                    <a:bodyPr/>
                    <a:lstStyle/>
                    <a:p>
                      <a:endParaRPr lang="zh-CN" altLang="en-US" sz="1400" dirty="0"/>
                    </a:p>
                  </a:txBody>
                  <a:tcPr anchor="ctr"/>
                </a:tc>
              </a:tr>
              <a:tr h="523240">
                <a:tc vMerge="1">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dirty="0">
                          <a:solidFill>
                            <a:schemeClr val="tx1"/>
                          </a:solidFill>
                          <a:latin typeface="微软雅黑" panose="020B0503020204020204" pitchFamily="34" charset="-122"/>
                          <a:ea typeface="微软雅黑" panose="020B0503020204020204" pitchFamily="34" charset="-122"/>
                          <a:sym typeface="+mn-ea"/>
                        </a:rPr>
                        <a:t>教师外出进修、培训</a:t>
                      </a:r>
                      <a:r>
                        <a:rPr lang="en-US" altLang="zh-CN" sz="1400" dirty="0">
                          <a:solidFill>
                            <a:schemeClr val="tx1"/>
                          </a:solidFill>
                          <a:latin typeface="微软雅黑" panose="020B0503020204020204" pitchFamily="34" charset="-122"/>
                          <a:ea typeface="微软雅黑" panose="020B0503020204020204" pitchFamily="34" charset="-122"/>
                          <a:sym typeface="+mn-ea"/>
                        </a:rPr>
                        <a:t>6-8</a:t>
                      </a:r>
                      <a:r>
                        <a:rPr lang="zh-CN" altLang="en-US" sz="1400" dirty="0" smtClean="0">
                          <a:solidFill>
                            <a:schemeClr val="tx1"/>
                          </a:solidFill>
                          <a:latin typeface="微软雅黑" panose="020B0503020204020204" pitchFamily="34" charset="-122"/>
                          <a:ea typeface="微软雅黑" panose="020B0503020204020204" pitchFamily="34" charset="-122"/>
                          <a:sym typeface="+mn-ea"/>
                        </a:rPr>
                        <a:t>次</a:t>
                      </a:r>
                      <a:r>
                        <a:rPr lang="zh-CN" altLang="en-US" sz="1400" kern="1200" dirty="0" smtClean="0">
                          <a:solidFill>
                            <a:schemeClr val="tx1"/>
                          </a:solidFill>
                          <a:latin typeface="微软雅黑" panose="020B0503020204020204" pitchFamily="34" charset="-122"/>
                          <a:ea typeface="微软雅黑" panose="020B0503020204020204" pitchFamily="34" charset="-122"/>
                          <a:cs typeface="+mn-cs"/>
                        </a:rPr>
                        <a:t>；</a:t>
                      </a:r>
                      <a:endParaRPr lang="zh-CN" altLang="en-US" sz="1400" kern="1200" dirty="0" smtClean="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课程团队成员年外出培训</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1-2</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次，总次数达十余次</a:t>
                      </a:r>
                      <a:endParaRPr lang="zh-CN" altLang="en-US"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400" dirty="0" smtClean="0"/>
                        <a:t>100%</a:t>
                      </a:r>
                      <a:endParaRPr lang="zh-CN" altLang="en-US" sz="1400" dirty="0" smtClean="0"/>
                    </a:p>
                    <a:p>
                      <a:endParaRPr lang="zh-CN" altLang="en-US" sz="1400" dirty="0"/>
                    </a:p>
                  </a:txBody>
                  <a:tcPr anchor="ctr"/>
                </a:tc>
                <a:tc>
                  <a:txBody>
                    <a:bodyPr/>
                    <a:lstStyle/>
                    <a:p>
                      <a:endParaRPr lang="zh-CN" altLang="en-US" sz="1400"/>
                    </a:p>
                  </a:txBody>
                  <a:tcPr anchor="ctr"/>
                </a:tc>
              </a:tr>
              <a:tr h="522605">
                <a:tc vMerge="1">
                  <a:tcPr/>
                </a:tc>
                <a:tc rowSpan="2">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dirty="0">
                          <a:solidFill>
                            <a:schemeClr val="tx1"/>
                          </a:solidFill>
                          <a:latin typeface="微软雅黑" panose="020B0503020204020204" pitchFamily="34" charset="-122"/>
                          <a:ea typeface="微软雅黑" panose="020B0503020204020204" pitchFamily="34" charset="-122"/>
                          <a:sym typeface="+mn-ea"/>
                        </a:rPr>
                        <a:t>提高教学能力、和指导学生竞赛</a:t>
                      </a:r>
                      <a:r>
                        <a:rPr lang="zh-CN" altLang="en-US" sz="1400" dirty="0" smtClean="0">
                          <a:solidFill>
                            <a:schemeClr val="tx1"/>
                          </a:solidFill>
                          <a:latin typeface="微软雅黑" panose="020B0503020204020204" pitchFamily="34" charset="-122"/>
                          <a:ea typeface="微软雅黑" panose="020B0503020204020204" pitchFamily="34" charset="-122"/>
                          <a:sym typeface="+mn-ea"/>
                        </a:rPr>
                        <a:t>能力</a:t>
                      </a:r>
                      <a:r>
                        <a:rPr lang="zh-CN" altLang="en-US" sz="1400" kern="1200" dirty="0" smtClean="0">
                          <a:solidFill>
                            <a:schemeClr val="tx1"/>
                          </a:solidFill>
                          <a:latin typeface="微软雅黑" panose="020B0503020204020204" pitchFamily="34" charset="-122"/>
                          <a:ea typeface="微软雅黑" panose="020B0503020204020204" pitchFamily="34" charset="-122"/>
                          <a:cs typeface="+mn-cs"/>
                        </a:rPr>
                        <a:t>；</a:t>
                      </a:r>
                      <a:endParaRPr lang="zh-CN" altLang="en-US" sz="1400" kern="1200" dirty="0" smtClean="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2016-2018</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年参加教师教学能力大赛获国二、省一、省二等奖</a:t>
                      </a:r>
                      <a:endParaRPr lang="zh-CN" altLang="en-US"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400" dirty="0" smtClean="0"/>
                        <a:t>100%</a:t>
                      </a:r>
                      <a:endParaRPr lang="zh-CN" altLang="en-US" sz="1400" dirty="0" smtClean="0"/>
                    </a:p>
                    <a:p>
                      <a:endParaRPr lang="zh-CN" altLang="en-US" sz="1400" dirty="0"/>
                    </a:p>
                  </a:txBody>
                  <a:tcPr anchor="ctr"/>
                </a:tc>
                <a:tc>
                  <a:txBody>
                    <a:bodyPr/>
                    <a:lstStyle/>
                    <a:p>
                      <a:endParaRPr lang="zh-CN" altLang="en-US" sz="1400" dirty="0"/>
                    </a:p>
                  </a:txBody>
                  <a:tcPr anchor="ctr"/>
                </a:tc>
              </a:tr>
              <a:tr h="737870">
                <a:tc vMerge="1">
                  <a:tcPr/>
                </a:tc>
                <a:tc vMerge="1">
                  <a:tcPr anchor="ctr"/>
                </a:tc>
                <a:tc>
                  <a:txBody>
                    <a:bodyPr/>
                    <a:lstStyle/>
                    <a:p>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2016-2018</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年指导学生参见全国化工类技能大赛获国家一、二等奖、三等奖多次</a:t>
                      </a:r>
                      <a:endParaRPr lang="zh-CN" altLang="en-US" sz="1400" kern="1200" dirty="0">
                        <a:solidFill>
                          <a:schemeClr val="tx1">
                            <a:lumMod val="85000"/>
                            <a:lumOff val="15000"/>
                          </a:schemeClr>
                        </a:solidFill>
                        <a:latin typeface="微软雅黑" panose="020B0503020204020204" pitchFamily="34" charset="-122"/>
                        <a:ea typeface="微软雅黑" panose="020B0503020204020204" pitchFamily="34" charset="-122"/>
                        <a:cs typeface="+mn-cs"/>
                        <a:sym typeface="+mn-ea"/>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400" dirty="0" smtClean="0"/>
                        <a:t>100%</a:t>
                      </a:r>
                      <a:endParaRPr lang="zh-CN" altLang="en-US" sz="1400" dirty="0" smtClean="0"/>
                    </a:p>
                    <a:p>
                      <a:endParaRPr lang="zh-CN" altLang="en-US" sz="1400" dirty="0"/>
                    </a:p>
                  </a:txBody>
                  <a:tcPr anchor="ctr"/>
                </a:tc>
                <a:tc>
                  <a:txBody>
                    <a:bodyPr/>
                    <a:lstStyle/>
                    <a:p>
                      <a:endParaRPr lang="zh-CN" altLang="en-US" sz="1400" dirty="0"/>
                    </a:p>
                  </a:txBody>
                  <a:tcPr anchor="ctr"/>
                </a:tc>
              </a:tr>
              <a:tr h="522605">
                <a:tc vMerge="1">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p>
                      <a:endParaRPr lang="zh-CN" altLang="en-US" sz="1400" kern="120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nchor="ctr"/>
                </a:tc>
                <a:tc>
                  <a:txBody>
                    <a:bodyPr/>
                    <a:lstStyle/>
                    <a:p>
                      <a:r>
                        <a:rPr lang="zh-CN" altLang="en-US" sz="1400" kern="1200" dirty="0">
                          <a:solidFill>
                            <a:schemeClr val="tx1">
                              <a:lumMod val="85000"/>
                              <a:lumOff val="15000"/>
                            </a:schemeClr>
                          </a:solidFill>
                          <a:latin typeface="微软雅黑" panose="020B0503020204020204" pitchFamily="34" charset="-122"/>
                          <a:ea typeface="微软雅黑" panose="020B0503020204020204" pitchFamily="34" charset="-122"/>
                          <a:cs typeface="+mn-cs"/>
                        </a:rPr>
                        <a:t>教师职称晋申</a:t>
                      </a:r>
                      <a:r>
                        <a:rPr lang="en-US" altLang="zh-CN" sz="1400" kern="1200" dirty="0">
                          <a:solidFill>
                            <a:schemeClr val="tx1">
                              <a:lumMod val="85000"/>
                              <a:lumOff val="15000"/>
                            </a:schemeClr>
                          </a:solidFill>
                          <a:latin typeface="微软雅黑" panose="020B0503020204020204" pitchFamily="34" charset="-122"/>
                          <a:ea typeface="微软雅黑" panose="020B0503020204020204" pitchFamily="34" charset="-122"/>
                          <a:cs typeface="+mn-cs"/>
                        </a:rPr>
                        <a:t>1</a:t>
                      </a:r>
                      <a:r>
                        <a:rPr lang="zh-CN" altLang="en-US" sz="1400" kern="1200" dirty="0">
                          <a:solidFill>
                            <a:schemeClr val="tx1">
                              <a:lumMod val="85000"/>
                              <a:lumOff val="15000"/>
                            </a:schemeClr>
                          </a:solidFill>
                          <a:latin typeface="微软雅黑" panose="020B0503020204020204" pitchFamily="34" charset="-122"/>
                          <a:ea typeface="微软雅黑" panose="020B0503020204020204" pitchFamily="34" charset="-122"/>
                          <a:cs typeface="+mn-cs"/>
                        </a:rPr>
                        <a:t>人，讲师获评副教授</a:t>
                      </a:r>
                      <a:endParaRPr lang="zh-CN" altLang="en-US" sz="1400" kern="120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400" dirty="0" smtClean="0"/>
                        <a:t>100%</a:t>
                      </a:r>
                      <a:endParaRPr lang="zh-CN" altLang="en-US" sz="1400" dirty="0"/>
                    </a:p>
                  </a:txBody>
                  <a:tcPr anchor="ctr"/>
                </a:tc>
                <a:tc>
                  <a:txBody>
                    <a:bodyPr/>
                    <a:lstStyle/>
                    <a:p>
                      <a:endParaRPr lang="zh-CN" altLang="en-US" sz="1400" dirty="0"/>
                    </a:p>
                  </a:txBody>
                  <a:tcPr anchor="ctr"/>
                </a:tc>
              </a:tr>
            </a:tbl>
          </a:graphicData>
        </a:graphic>
      </p:graphicFrame>
      <p:cxnSp>
        <p:nvCxnSpPr>
          <p:cNvPr id="5" name="直接连接符 4"/>
          <p:cNvCxnSpPr/>
          <p:nvPr/>
        </p:nvCxnSpPr>
        <p:spPr>
          <a:xfrm>
            <a:off x="738572" y="723032"/>
            <a:ext cx="7649852"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课程诊断</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aphicFrame>
        <p:nvGraphicFramePr>
          <p:cNvPr id="20" name="表格 19"/>
          <p:cNvGraphicFramePr>
            <a:graphicFrameLocks noGrp="1"/>
          </p:cNvGraphicFramePr>
          <p:nvPr/>
        </p:nvGraphicFramePr>
        <p:xfrm>
          <a:off x="738505" y="975360"/>
          <a:ext cx="7675245" cy="3654425"/>
        </p:xfrm>
        <a:graphic>
          <a:graphicData uri="http://schemas.openxmlformats.org/drawingml/2006/table">
            <a:tbl>
              <a:tblPr firstRow="1" bandRow="1">
                <a:tableStyleId>{5C22544A-7EE6-4342-B048-85BDC9FD1C3A}</a:tableStyleId>
              </a:tblPr>
              <a:tblGrid>
                <a:gridCol w="845185"/>
                <a:gridCol w="1926590"/>
                <a:gridCol w="2533650"/>
                <a:gridCol w="730250"/>
                <a:gridCol w="1639570"/>
              </a:tblGrid>
              <a:tr h="566420">
                <a:tc>
                  <a:txBody>
                    <a:bodyPr/>
                    <a:lstStyle/>
                    <a:p>
                      <a:pPr algn="ctr"/>
                      <a:r>
                        <a:rPr lang="zh-CN" altLang="en-US" dirty="0" smtClean="0"/>
                        <a:t>时间</a:t>
                      </a:r>
                      <a:endParaRPr lang="zh-CN" altLang="en-US" dirty="0"/>
                    </a:p>
                  </a:txBody>
                  <a:tcPr anchor="ctr"/>
                </a:tc>
                <a:tc>
                  <a:txBody>
                    <a:bodyPr/>
                    <a:lstStyle/>
                    <a:p>
                      <a:pPr algn="ctr"/>
                      <a:r>
                        <a:rPr lang="zh-CN" altLang="en-US" dirty="0" smtClean="0"/>
                        <a:t>目  标</a:t>
                      </a:r>
                      <a:endParaRPr lang="zh-CN" altLang="en-US" dirty="0"/>
                    </a:p>
                  </a:txBody>
                  <a:tcPr anchor="ctr"/>
                </a:tc>
                <a:tc>
                  <a:txBody>
                    <a:bodyPr/>
                    <a:lstStyle/>
                    <a:p>
                      <a:pPr algn="ctr"/>
                      <a:r>
                        <a:rPr lang="zh-CN" altLang="en-US" dirty="0" smtClean="0"/>
                        <a:t>过  程</a:t>
                      </a:r>
                      <a:endParaRPr lang="zh-CN" altLang="en-US" dirty="0"/>
                    </a:p>
                  </a:txBody>
                  <a:tcPr anchor="ctr"/>
                </a:tc>
                <a:tc>
                  <a:txBody>
                    <a:bodyPr/>
                    <a:lstStyle/>
                    <a:p>
                      <a:pPr algn="ctr"/>
                      <a:r>
                        <a:rPr lang="zh-CN" altLang="en-US" dirty="0" smtClean="0"/>
                        <a:t>达标度</a:t>
                      </a:r>
                      <a:endParaRPr lang="zh-CN" altLang="en-US" dirty="0"/>
                    </a:p>
                  </a:txBody>
                  <a:tcPr anchor="ctr"/>
                </a:tc>
                <a:tc>
                  <a:txBody>
                    <a:bodyPr/>
                    <a:lstStyle/>
                    <a:p>
                      <a:pPr algn="ctr"/>
                      <a:r>
                        <a:rPr lang="zh-CN" altLang="en-US" dirty="0" smtClean="0"/>
                        <a:t>原因分析</a:t>
                      </a:r>
                      <a:endParaRPr lang="zh-CN" altLang="en-US" dirty="0"/>
                    </a:p>
                  </a:txBody>
                  <a:tcPr anchor="ctr"/>
                </a:tc>
              </a:tr>
              <a:tr h="692150">
                <a:tc rowSpan="4">
                  <a:txBody>
                    <a:bodyPr/>
                    <a:lstStyle/>
                    <a:p>
                      <a:pPr algn="ctr"/>
                      <a:r>
                        <a:rPr lang="en-US" altLang="zh-CN" sz="1400" dirty="0" smtClean="0"/>
                        <a:t>2016</a:t>
                      </a:r>
                      <a:endParaRPr lang="en-US" altLang="zh-CN" sz="1400" dirty="0" smtClean="0"/>
                    </a:p>
                    <a:p>
                      <a:pPr algn="ctr"/>
                      <a:r>
                        <a:rPr lang="en-US" altLang="zh-CN" sz="1400" dirty="0" smtClean="0"/>
                        <a:t>-</a:t>
                      </a:r>
                      <a:endParaRPr lang="en-US" altLang="zh-CN" sz="1400" dirty="0" smtClean="0"/>
                    </a:p>
                    <a:p>
                      <a:pPr algn="ctr"/>
                      <a:r>
                        <a:rPr lang="en-US" altLang="zh-CN" sz="1400" dirty="0" smtClean="0"/>
                        <a:t>2018</a:t>
                      </a:r>
                      <a:endParaRPr lang="en-US" altLang="zh-CN" sz="1400" dirty="0" smtClean="0"/>
                    </a:p>
                    <a:p>
                      <a:endParaRPr lang="zh-CN" altLang="en-US"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dirty="0">
                          <a:solidFill>
                            <a:schemeClr val="tx1"/>
                          </a:solidFill>
                          <a:latin typeface="微软雅黑" panose="020B0503020204020204" pitchFamily="34" charset="-122"/>
                          <a:ea typeface="微软雅黑" panose="020B0503020204020204" pitchFamily="34" charset="-122"/>
                          <a:sym typeface="+mn-ea"/>
                        </a:rPr>
                        <a:t>修订</a:t>
                      </a:r>
                      <a:r>
                        <a:rPr lang="zh-CN" altLang="en-US" sz="1400" dirty="0" smtClean="0">
                          <a:solidFill>
                            <a:schemeClr val="tx1"/>
                          </a:solidFill>
                          <a:latin typeface="微软雅黑" panose="020B0503020204020204" pitchFamily="34" charset="-122"/>
                          <a:ea typeface="微软雅黑" panose="020B0503020204020204" pitchFamily="34" charset="-122"/>
                          <a:sym typeface="+mn-ea"/>
                        </a:rPr>
                        <a:t>课程标准</a:t>
                      </a:r>
                      <a:r>
                        <a:rPr lang="zh-CN" altLang="en-US" sz="1400" kern="1200" dirty="0" smtClean="0">
                          <a:solidFill>
                            <a:schemeClr val="tx1"/>
                          </a:solidFill>
                          <a:latin typeface="微软雅黑" panose="020B0503020204020204" pitchFamily="34" charset="-122"/>
                          <a:ea typeface="微软雅黑" panose="020B0503020204020204" pitchFamily="34" charset="-122"/>
                          <a:cs typeface="+mn-cs"/>
                        </a:rPr>
                        <a:t>；</a:t>
                      </a:r>
                      <a:endParaRPr lang="zh-CN" altLang="en-US" sz="1400" kern="1200" dirty="0" smtClean="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r>
                        <a:rPr lang="zh-CN" altLang="en-US" sz="12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通过企业岗位调研及学情调研修订了课程标准</a:t>
                      </a:r>
                      <a:endParaRPr lang="zh-CN" altLang="en-US" sz="1200" kern="120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dirty="0" smtClean="0"/>
                        <a:t>90%</a:t>
                      </a:r>
                      <a:endParaRPr lang="zh-CN" altLang="en-US" sz="1400" dirty="0"/>
                    </a:p>
                  </a:txBody>
                  <a:tcPr anchor="ctr"/>
                </a:tc>
                <a:tc>
                  <a:txBody>
                    <a:bodyPr/>
                    <a:lstStyle/>
                    <a:p>
                      <a:r>
                        <a:rPr lang="zh-CN" altLang="en-US" sz="1200" dirty="0"/>
                        <a:t>岗位及学情调研还需进一步深入</a:t>
                      </a:r>
                      <a:endParaRPr lang="zh-CN" altLang="en-US" sz="1200" dirty="0"/>
                    </a:p>
                  </a:txBody>
                  <a:tcPr anchor="ctr"/>
                </a:tc>
              </a:tr>
              <a:tr h="747395">
                <a:tc vMerge="1">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400" dirty="0">
                          <a:solidFill>
                            <a:schemeClr val="tx1"/>
                          </a:solidFill>
                          <a:latin typeface="微软雅黑" panose="020B0503020204020204" pitchFamily="34" charset="-122"/>
                          <a:ea typeface="微软雅黑" panose="020B0503020204020204" pitchFamily="34" charset="-122"/>
                          <a:sym typeface="+mn-ea"/>
                        </a:rPr>
                        <a:t>完善课程</a:t>
                      </a:r>
                      <a:r>
                        <a:rPr lang="zh-CN" altLang="en-US" sz="1400" dirty="0" smtClean="0">
                          <a:solidFill>
                            <a:schemeClr val="tx1"/>
                          </a:solidFill>
                          <a:latin typeface="微软雅黑" panose="020B0503020204020204" pitchFamily="34" charset="-122"/>
                          <a:ea typeface="微软雅黑" panose="020B0503020204020204" pitchFamily="34" charset="-122"/>
                          <a:sym typeface="+mn-ea"/>
                        </a:rPr>
                        <a:t>体系</a:t>
                      </a:r>
                      <a:r>
                        <a:rPr lang="zh-CN" altLang="en-US" sz="1400" kern="1200" dirty="0" smtClean="0">
                          <a:solidFill>
                            <a:schemeClr val="tx1"/>
                          </a:solidFill>
                          <a:latin typeface="微软雅黑" panose="020B0503020204020204" pitchFamily="34" charset="-122"/>
                          <a:ea typeface="微软雅黑" panose="020B0503020204020204" pitchFamily="34" charset="-122"/>
                          <a:cs typeface="+mn-cs"/>
                        </a:rPr>
                        <a:t>；</a:t>
                      </a:r>
                      <a:endParaRPr lang="zh-CN" altLang="en-US" sz="1400" kern="1200" dirty="0" smtClean="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kern="1200" dirty="0">
                          <a:solidFill>
                            <a:schemeClr val="tx1">
                              <a:lumMod val="85000"/>
                              <a:lumOff val="15000"/>
                            </a:schemeClr>
                          </a:solidFill>
                          <a:latin typeface="微软雅黑" panose="020B0503020204020204" pitchFamily="34" charset="-122"/>
                          <a:ea typeface="微软雅黑" panose="020B0503020204020204" pitchFamily="34" charset="-122"/>
                          <a:cs typeface="+mn-cs"/>
                        </a:rPr>
                        <a:t>结合岗位需求遴选了典型石油加工工艺以及部分新技术新工艺为教学内容，并对教学目标进行了更新</a:t>
                      </a:r>
                      <a:endParaRPr lang="zh-CN" altLang="en-US" sz="1200" kern="120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nchor="ctr"/>
                </a:tc>
                <a:tc>
                  <a:txBody>
                    <a:bodyPr/>
                    <a:lstStyle/>
                    <a:p>
                      <a:pPr algn="ctr"/>
                      <a:r>
                        <a:rPr lang="en-US" altLang="zh-CN" sz="1400" dirty="0" smtClean="0"/>
                        <a:t>90%</a:t>
                      </a:r>
                      <a:endParaRPr lang="zh-CN" altLang="en-US" sz="1400" dirty="0"/>
                    </a:p>
                  </a:txBody>
                  <a:tcPr anchor="ctr"/>
                </a:tc>
                <a:tc>
                  <a:txBody>
                    <a:bodyPr/>
                    <a:lstStyle/>
                    <a:p>
                      <a:r>
                        <a:rPr lang="zh-CN" altLang="en-US" sz="1200" dirty="0"/>
                        <a:t>需紧跟前沿，更及时地更新新技术新工艺</a:t>
                      </a:r>
                      <a:endParaRPr lang="zh-CN" altLang="en-US" sz="1200" dirty="0"/>
                    </a:p>
                  </a:txBody>
                  <a:tcPr anchor="ctr"/>
                </a:tc>
              </a:tr>
              <a:tr h="927100">
                <a:tc vMerge="1">
                  <a:tcPr/>
                </a:tc>
                <a:tc>
                  <a:txBody>
                    <a:bodyPr/>
                    <a:lstStyle/>
                    <a:p>
                      <a:r>
                        <a:rPr lang="zh-CN" altLang="en-US" sz="1400" dirty="0">
                          <a:solidFill>
                            <a:schemeClr val="tx1"/>
                          </a:solidFill>
                          <a:latin typeface="微软雅黑" panose="020B0503020204020204" pitchFamily="34" charset="-122"/>
                          <a:ea typeface="微软雅黑" panose="020B0503020204020204" pitchFamily="34" charset="-122"/>
                          <a:sym typeface="+mn-ea"/>
                        </a:rPr>
                        <a:t>选用合适的教学</a:t>
                      </a:r>
                      <a:r>
                        <a:rPr lang="zh-CN" altLang="en-US" sz="1400" dirty="0" smtClean="0">
                          <a:solidFill>
                            <a:schemeClr val="tx1"/>
                          </a:solidFill>
                          <a:latin typeface="微软雅黑" panose="020B0503020204020204" pitchFamily="34" charset="-122"/>
                          <a:ea typeface="微软雅黑" panose="020B0503020204020204" pitchFamily="34" charset="-122"/>
                          <a:sym typeface="+mn-ea"/>
                        </a:rPr>
                        <a:t>方法</a:t>
                      </a:r>
                      <a:r>
                        <a:rPr lang="zh-CN" altLang="en-US" sz="1400" kern="1200" dirty="0" smtClean="0">
                          <a:solidFill>
                            <a:schemeClr val="tx1"/>
                          </a:solidFill>
                          <a:latin typeface="微软雅黑" panose="020B0503020204020204" pitchFamily="34" charset="-122"/>
                          <a:ea typeface="微软雅黑" panose="020B0503020204020204" pitchFamily="34" charset="-122"/>
                          <a:cs typeface="+mn-cs"/>
                        </a:rPr>
                        <a:t>；</a:t>
                      </a:r>
                      <a:endParaRPr lang="zh-CN" altLang="en-US" sz="1400" kern="1200" dirty="0" smtClean="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r>
                        <a:rPr lang="zh-CN" sz="12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利用现有教学资源尝试了虚实结合、任务驱动、课堂翻转等策略进行教学</a:t>
                      </a:r>
                      <a:endParaRPr lang="zh-CN" sz="1200" kern="120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nchor="ctr"/>
                </a:tc>
                <a:tc>
                  <a:txBody>
                    <a:bodyPr/>
                    <a:lstStyle/>
                    <a:p>
                      <a:pPr algn="ctr"/>
                      <a:r>
                        <a:rPr lang="en-US" altLang="zh-CN" sz="1400" dirty="0" smtClean="0"/>
                        <a:t>80%</a:t>
                      </a:r>
                      <a:endParaRPr lang="zh-CN" altLang="en-US" sz="1400" dirty="0"/>
                    </a:p>
                  </a:txBody>
                  <a:tcPr anchor="ctr"/>
                </a:tc>
                <a:tc>
                  <a:txBody>
                    <a:bodyPr/>
                    <a:lstStyle/>
                    <a:p>
                      <a:r>
                        <a:rPr lang="zh-CN" altLang="en-US" sz="1200" dirty="0"/>
                        <a:t>虽尝试新的教学方法，但教学环节的设计还需进一步细化</a:t>
                      </a:r>
                      <a:endParaRPr lang="zh-CN" altLang="en-US" sz="1200" dirty="0"/>
                    </a:p>
                  </a:txBody>
                  <a:tcPr anchor="ctr"/>
                </a:tc>
              </a:tr>
              <a:tr h="721360">
                <a:tc vMerge="1">
                  <a:tcPr/>
                </a:tc>
                <a:tc>
                  <a:txBody>
                    <a:bodyPr/>
                    <a:lstStyle/>
                    <a:p>
                      <a:r>
                        <a:rPr lang="zh-CN" altLang="en-US" sz="1400" dirty="0">
                          <a:solidFill>
                            <a:schemeClr val="tx1"/>
                          </a:solidFill>
                          <a:latin typeface="微软雅黑" panose="020B0503020204020204" pitchFamily="34" charset="-122"/>
                          <a:ea typeface="微软雅黑" panose="020B0503020204020204" pitchFamily="34" charset="-122"/>
                          <a:sym typeface="+mn-ea"/>
                        </a:rPr>
                        <a:t>完善课程考核</a:t>
                      </a:r>
                      <a:r>
                        <a:rPr lang="zh-CN" altLang="en-US" sz="1400" dirty="0" smtClean="0">
                          <a:solidFill>
                            <a:schemeClr val="tx1"/>
                          </a:solidFill>
                          <a:latin typeface="微软雅黑" panose="020B0503020204020204" pitchFamily="34" charset="-122"/>
                          <a:ea typeface="微软雅黑" panose="020B0503020204020204" pitchFamily="34" charset="-122"/>
                          <a:sym typeface="+mn-ea"/>
                        </a:rPr>
                        <a:t>体系</a:t>
                      </a:r>
                      <a:r>
                        <a:rPr lang="zh-CN" altLang="en-US" sz="1400" kern="1200" dirty="0" smtClean="0">
                          <a:solidFill>
                            <a:schemeClr val="tx1"/>
                          </a:solidFill>
                          <a:latin typeface="微软雅黑" panose="020B0503020204020204" pitchFamily="34" charset="-122"/>
                          <a:ea typeface="微软雅黑" panose="020B0503020204020204" pitchFamily="34" charset="-122"/>
                          <a:cs typeface="+mn-cs"/>
                        </a:rPr>
                        <a:t>；</a:t>
                      </a:r>
                      <a:endParaRPr lang="en-US" altLang="zh-CN" sz="1400" kern="1200" dirty="0" smtClean="0">
                        <a:solidFill>
                          <a:schemeClr val="tx1"/>
                        </a:solidFill>
                        <a:latin typeface="微软雅黑" panose="020B0503020204020204" pitchFamily="34" charset="-122"/>
                        <a:ea typeface="微软雅黑" panose="020B0503020204020204" pitchFamily="34" charset="-122"/>
                        <a:cs typeface="+mn-cs"/>
                      </a:endParaRPr>
                    </a:p>
                    <a:p>
                      <a:endParaRPr lang="en-US" altLang="zh-CN" sz="1400" kern="1200" dirty="0" smtClean="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r>
                        <a:rPr lang="zh-CN" altLang="en-US" sz="1200" kern="1200" dirty="0">
                          <a:solidFill>
                            <a:schemeClr val="tx1">
                              <a:lumMod val="85000"/>
                              <a:lumOff val="15000"/>
                            </a:schemeClr>
                          </a:solidFill>
                          <a:latin typeface="微软雅黑" panose="020B0503020204020204" pitchFamily="34" charset="-122"/>
                          <a:ea typeface="微软雅黑" panose="020B0503020204020204" pitchFamily="34" charset="-122"/>
                          <a:cs typeface="+mn-cs"/>
                        </a:rPr>
                        <a:t>采用形成行评价与终结性评价相结合的方式进行考核</a:t>
                      </a:r>
                      <a:endParaRPr lang="zh-CN" altLang="en-US" sz="1200" kern="120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nchor="ctr"/>
                </a:tc>
                <a:tc>
                  <a:txBody>
                    <a:bodyPr/>
                    <a:lstStyle/>
                    <a:p>
                      <a:pPr algn="ctr"/>
                      <a:r>
                        <a:rPr lang="en-US" altLang="zh-CN" sz="1400" dirty="0" smtClean="0"/>
                        <a:t>80%</a:t>
                      </a:r>
                      <a:endParaRPr lang="zh-CN" altLang="en-US" sz="1400" dirty="0"/>
                    </a:p>
                  </a:txBody>
                  <a:tcPr anchor="ctr"/>
                </a:tc>
                <a:tc>
                  <a:txBody>
                    <a:bodyPr/>
                    <a:lstStyle/>
                    <a:p>
                      <a:r>
                        <a:rPr lang="zh-CN" altLang="en-US" sz="1200" kern="1200" dirty="0" smtClean="0">
                          <a:solidFill>
                            <a:schemeClr val="dk1"/>
                          </a:solidFill>
                          <a:latin typeface="+mn-lt"/>
                          <a:ea typeface="+mn-ea"/>
                          <a:cs typeface="+mn-cs"/>
                        </a:rPr>
                        <a:t>考核评价体系部分指标理想化，不易实现客观全面的考核</a:t>
                      </a:r>
                      <a:endParaRPr lang="zh-CN" altLang="en-US" sz="1200" kern="1200" dirty="0">
                        <a:solidFill>
                          <a:schemeClr val="dk1"/>
                        </a:solidFill>
                        <a:latin typeface="+mn-lt"/>
                        <a:ea typeface="+mn-ea"/>
                        <a:cs typeface="+mn-cs"/>
                      </a:endParaRPr>
                    </a:p>
                  </a:txBody>
                  <a:tcPr anchor="ctr"/>
                </a:tc>
              </a:tr>
            </a:tbl>
          </a:graphicData>
        </a:graphic>
      </p:graphicFrame>
      <p:grpSp>
        <p:nvGrpSpPr>
          <p:cNvPr id="21" name="组合 20"/>
          <p:cNvGrpSpPr/>
          <p:nvPr/>
        </p:nvGrpSpPr>
        <p:grpSpPr>
          <a:xfrm>
            <a:off x="5508104" y="337959"/>
            <a:ext cx="287509" cy="287509"/>
            <a:chOff x="4788024" y="1275213"/>
            <a:chExt cx="432048" cy="432048"/>
          </a:xfrm>
        </p:grpSpPr>
        <p:sp>
          <p:nvSpPr>
            <p:cNvPr id="22"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3"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24" name="组合 23"/>
          <p:cNvGrpSpPr/>
          <p:nvPr/>
        </p:nvGrpSpPr>
        <p:grpSpPr>
          <a:xfrm>
            <a:off x="2555777" y="322187"/>
            <a:ext cx="288031" cy="288032"/>
            <a:chOff x="3491880" y="1274820"/>
            <a:chExt cx="432833" cy="432834"/>
          </a:xfrm>
        </p:grpSpPr>
        <p:sp>
          <p:nvSpPr>
            <p:cNvPr id="25"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6"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27" name="组合 26"/>
          <p:cNvGrpSpPr/>
          <p:nvPr/>
        </p:nvGrpSpPr>
        <p:grpSpPr>
          <a:xfrm>
            <a:off x="4067945" y="336231"/>
            <a:ext cx="288031" cy="288032"/>
            <a:chOff x="4139952" y="1274820"/>
            <a:chExt cx="432833" cy="432834"/>
          </a:xfrm>
        </p:grpSpPr>
        <p:sp>
          <p:nvSpPr>
            <p:cNvPr id="28"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9"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30" name="矩形 29"/>
          <p:cNvSpPr/>
          <p:nvPr/>
        </p:nvSpPr>
        <p:spPr>
          <a:xfrm>
            <a:off x="2806060" y="319757"/>
            <a:ext cx="1249680" cy="306705"/>
          </a:xfrm>
          <a:prstGeom prst="rect">
            <a:avLst/>
          </a:prstGeom>
        </p:spPr>
        <p:txBody>
          <a:bodyPr wrap="none">
            <a:spAutoFit/>
          </a:bodyPr>
          <a:lstStyle/>
          <a:p>
            <a:r>
              <a:rPr lang="zh-CN" altLang="en-US" sz="1400" b="1" dirty="0" smtClean="0"/>
              <a:t>师资队伍诊断</a:t>
            </a:r>
            <a:endParaRPr lang="zh-CN" altLang="en-US" sz="1400" b="1" dirty="0"/>
          </a:p>
        </p:txBody>
      </p:sp>
      <p:sp>
        <p:nvSpPr>
          <p:cNvPr id="32" name="矩形 31"/>
          <p:cNvSpPr/>
          <p:nvPr/>
        </p:nvSpPr>
        <p:spPr>
          <a:xfrm>
            <a:off x="4283968" y="313868"/>
            <a:ext cx="1249680" cy="306705"/>
          </a:xfrm>
          <a:prstGeom prst="rect">
            <a:avLst/>
          </a:prstGeom>
        </p:spPr>
        <p:txBody>
          <a:bodyPr wrap="none">
            <a:spAutoFit/>
          </a:bodyPr>
          <a:lstStyle/>
          <a:p>
            <a:r>
              <a:rPr lang="zh-CN" altLang="en-US" sz="1400" b="1" dirty="0" smtClean="0">
                <a:solidFill>
                  <a:srgbClr val="FF0000"/>
                </a:solidFill>
              </a:rPr>
              <a:t>课程标准诊断</a:t>
            </a:r>
            <a:endParaRPr lang="zh-CN" altLang="en-US" sz="1400" b="1" dirty="0">
              <a:solidFill>
                <a:srgbClr val="FF0000"/>
              </a:solidFill>
            </a:endParaRPr>
          </a:p>
        </p:txBody>
      </p:sp>
      <p:sp>
        <p:nvSpPr>
          <p:cNvPr id="33" name="矩形 32"/>
          <p:cNvSpPr/>
          <p:nvPr/>
        </p:nvSpPr>
        <p:spPr>
          <a:xfrm>
            <a:off x="5724128" y="319757"/>
            <a:ext cx="1249680" cy="306705"/>
          </a:xfrm>
          <a:prstGeom prst="rect">
            <a:avLst/>
          </a:prstGeom>
        </p:spPr>
        <p:txBody>
          <a:bodyPr wrap="none">
            <a:spAutoFit/>
          </a:bodyPr>
          <a:lstStyle/>
          <a:p>
            <a:r>
              <a:rPr lang="zh-CN" altLang="en-US" sz="1400" b="1" dirty="0" smtClean="0"/>
              <a:t>课程资源诊断</a:t>
            </a:r>
            <a:endParaRPr lang="zh-CN" altLang="en-US" sz="1400" b="1" dirty="0"/>
          </a:p>
        </p:txBody>
      </p:sp>
      <p:sp>
        <p:nvSpPr>
          <p:cNvPr id="34" name="矩形 33"/>
          <p:cNvSpPr/>
          <p:nvPr/>
        </p:nvSpPr>
        <p:spPr>
          <a:xfrm>
            <a:off x="7164288" y="319757"/>
            <a:ext cx="1249680" cy="306705"/>
          </a:xfrm>
          <a:prstGeom prst="rect">
            <a:avLst/>
          </a:prstGeom>
        </p:spPr>
        <p:txBody>
          <a:bodyPr wrap="none">
            <a:spAutoFit/>
          </a:bodyPr>
          <a:lstStyle/>
          <a:p>
            <a:r>
              <a:rPr lang="zh-CN" altLang="en-US" sz="1400" b="1" dirty="0" smtClean="0"/>
              <a:t>教学质量诊断</a:t>
            </a:r>
            <a:endParaRPr lang="zh-CN" altLang="en-US" sz="1400" b="1" dirty="0"/>
          </a:p>
        </p:txBody>
      </p:sp>
      <p:grpSp>
        <p:nvGrpSpPr>
          <p:cNvPr id="35" name="组合 34"/>
          <p:cNvGrpSpPr/>
          <p:nvPr/>
        </p:nvGrpSpPr>
        <p:grpSpPr>
          <a:xfrm>
            <a:off x="6962414" y="347762"/>
            <a:ext cx="273882" cy="273883"/>
            <a:chOff x="5436096" y="1274820"/>
            <a:chExt cx="432833" cy="432834"/>
          </a:xfrm>
        </p:grpSpPr>
        <p:sp>
          <p:nvSpPr>
            <p:cNvPr id="36"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7"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cxnSp>
        <p:nvCxnSpPr>
          <p:cNvPr id="43" name="直接连接符 42"/>
          <p:cNvCxnSpPr/>
          <p:nvPr/>
        </p:nvCxnSpPr>
        <p:spPr>
          <a:xfrm>
            <a:off x="738572" y="794787"/>
            <a:ext cx="7649852"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课程诊断</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5508104" y="337959"/>
            <a:ext cx="287509" cy="287509"/>
            <a:chOff x="4788024" y="1275213"/>
            <a:chExt cx="432048" cy="432048"/>
          </a:xfrm>
        </p:grpSpPr>
        <p:sp>
          <p:nvSpPr>
            <p:cNvPr id="21"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2"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23" name="组合 22"/>
          <p:cNvGrpSpPr/>
          <p:nvPr/>
        </p:nvGrpSpPr>
        <p:grpSpPr>
          <a:xfrm>
            <a:off x="2555777" y="322187"/>
            <a:ext cx="288031" cy="288032"/>
            <a:chOff x="3491880" y="1274820"/>
            <a:chExt cx="432833" cy="432834"/>
          </a:xfrm>
        </p:grpSpPr>
        <p:sp>
          <p:nvSpPr>
            <p:cNvPr id="24"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5"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26" name="组合 25"/>
          <p:cNvGrpSpPr/>
          <p:nvPr/>
        </p:nvGrpSpPr>
        <p:grpSpPr>
          <a:xfrm>
            <a:off x="4067945" y="336231"/>
            <a:ext cx="288031" cy="288032"/>
            <a:chOff x="4139952" y="1274820"/>
            <a:chExt cx="432833" cy="432834"/>
          </a:xfrm>
        </p:grpSpPr>
        <p:sp>
          <p:nvSpPr>
            <p:cNvPr id="27"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8"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29" name="矩形 28"/>
          <p:cNvSpPr/>
          <p:nvPr/>
        </p:nvSpPr>
        <p:spPr>
          <a:xfrm>
            <a:off x="2806060" y="319757"/>
            <a:ext cx="1249680" cy="306705"/>
          </a:xfrm>
          <a:prstGeom prst="rect">
            <a:avLst/>
          </a:prstGeom>
        </p:spPr>
        <p:txBody>
          <a:bodyPr wrap="none">
            <a:spAutoFit/>
          </a:bodyPr>
          <a:lstStyle/>
          <a:p>
            <a:r>
              <a:rPr lang="zh-CN" altLang="en-US" sz="1400" b="1" dirty="0" smtClean="0"/>
              <a:t>师资队伍诊断</a:t>
            </a:r>
            <a:endParaRPr lang="zh-CN" altLang="en-US" sz="1400" b="1" dirty="0"/>
          </a:p>
        </p:txBody>
      </p:sp>
      <p:sp>
        <p:nvSpPr>
          <p:cNvPr id="30" name="矩形 29"/>
          <p:cNvSpPr/>
          <p:nvPr/>
        </p:nvSpPr>
        <p:spPr>
          <a:xfrm>
            <a:off x="4283968" y="313868"/>
            <a:ext cx="1249680" cy="306705"/>
          </a:xfrm>
          <a:prstGeom prst="rect">
            <a:avLst/>
          </a:prstGeom>
        </p:spPr>
        <p:txBody>
          <a:bodyPr wrap="none">
            <a:spAutoFit/>
          </a:bodyPr>
          <a:lstStyle/>
          <a:p>
            <a:r>
              <a:rPr lang="zh-CN" altLang="en-US" sz="1400" b="1" dirty="0" smtClean="0"/>
              <a:t>课程标准诊断</a:t>
            </a:r>
            <a:endParaRPr lang="zh-CN" altLang="en-US" sz="1400" b="1" dirty="0"/>
          </a:p>
        </p:txBody>
      </p:sp>
      <p:sp>
        <p:nvSpPr>
          <p:cNvPr id="32" name="矩形 31"/>
          <p:cNvSpPr/>
          <p:nvPr/>
        </p:nvSpPr>
        <p:spPr>
          <a:xfrm>
            <a:off x="5724128" y="319757"/>
            <a:ext cx="1249680" cy="306705"/>
          </a:xfrm>
          <a:prstGeom prst="rect">
            <a:avLst/>
          </a:prstGeom>
        </p:spPr>
        <p:txBody>
          <a:bodyPr wrap="none">
            <a:spAutoFit/>
          </a:bodyPr>
          <a:lstStyle/>
          <a:p>
            <a:r>
              <a:rPr lang="zh-CN" altLang="en-US" sz="1400" b="1" dirty="0" smtClean="0">
                <a:solidFill>
                  <a:srgbClr val="FF0000"/>
                </a:solidFill>
              </a:rPr>
              <a:t>课程资源诊断</a:t>
            </a:r>
            <a:endParaRPr lang="zh-CN" altLang="en-US" sz="1400" b="1" dirty="0">
              <a:solidFill>
                <a:srgbClr val="FF0000"/>
              </a:solidFill>
            </a:endParaRPr>
          </a:p>
        </p:txBody>
      </p:sp>
      <p:sp>
        <p:nvSpPr>
          <p:cNvPr id="33" name="矩形 32"/>
          <p:cNvSpPr/>
          <p:nvPr/>
        </p:nvSpPr>
        <p:spPr>
          <a:xfrm>
            <a:off x="7164288" y="319757"/>
            <a:ext cx="1249680" cy="306705"/>
          </a:xfrm>
          <a:prstGeom prst="rect">
            <a:avLst/>
          </a:prstGeom>
        </p:spPr>
        <p:txBody>
          <a:bodyPr wrap="none">
            <a:spAutoFit/>
          </a:bodyPr>
          <a:lstStyle/>
          <a:p>
            <a:r>
              <a:rPr lang="zh-CN" altLang="en-US" sz="1400" b="1" dirty="0" smtClean="0"/>
              <a:t>教学质量诊断</a:t>
            </a:r>
            <a:endParaRPr lang="zh-CN" altLang="en-US" sz="1400" b="1" dirty="0"/>
          </a:p>
        </p:txBody>
      </p:sp>
      <p:grpSp>
        <p:nvGrpSpPr>
          <p:cNvPr id="34" name="组合 33"/>
          <p:cNvGrpSpPr/>
          <p:nvPr/>
        </p:nvGrpSpPr>
        <p:grpSpPr>
          <a:xfrm>
            <a:off x="6962414" y="347762"/>
            <a:ext cx="273882" cy="273883"/>
            <a:chOff x="5436096" y="1274820"/>
            <a:chExt cx="432833" cy="432834"/>
          </a:xfrm>
        </p:grpSpPr>
        <p:sp>
          <p:nvSpPr>
            <p:cNvPr id="35"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6"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aphicFrame>
        <p:nvGraphicFramePr>
          <p:cNvPr id="38" name="表格 37"/>
          <p:cNvGraphicFramePr>
            <a:graphicFrameLocks noGrp="1"/>
          </p:cNvGraphicFramePr>
          <p:nvPr/>
        </p:nvGraphicFramePr>
        <p:xfrm>
          <a:off x="622935" y="1329690"/>
          <a:ext cx="8095615" cy="3288030"/>
        </p:xfrm>
        <a:graphic>
          <a:graphicData uri="http://schemas.openxmlformats.org/drawingml/2006/table">
            <a:tbl>
              <a:tblPr firstRow="1" bandRow="1">
                <a:tableStyleId>{5C22544A-7EE6-4342-B048-85BDC9FD1C3A}</a:tableStyleId>
              </a:tblPr>
              <a:tblGrid>
                <a:gridCol w="891540"/>
                <a:gridCol w="1915160"/>
                <a:gridCol w="3084195"/>
                <a:gridCol w="803910"/>
                <a:gridCol w="1400810"/>
              </a:tblGrid>
              <a:tr h="474345">
                <a:tc>
                  <a:txBody>
                    <a:bodyPr/>
                    <a:lstStyle/>
                    <a:p>
                      <a:pPr algn="ctr"/>
                      <a:r>
                        <a:rPr lang="zh-CN" altLang="en-US" dirty="0" smtClean="0"/>
                        <a:t>时间</a:t>
                      </a:r>
                      <a:endParaRPr lang="zh-CN" altLang="en-US" dirty="0"/>
                    </a:p>
                  </a:txBody>
                  <a:tcPr anchor="ctr"/>
                </a:tc>
                <a:tc>
                  <a:txBody>
                    <a:bodyPr/>
                    <a:lstStyle/>
                    <a:p>
                      <a:pPr algn="ctr"/>
                      <a:r>
                        <a:rPr lang="zh-CN" altLang="en-US" dirty="0" smtClean="0"/>
                        <a:t>目  标</a:t>
                      </a:r>
                      <a:endParaRPr lang="zh-CN" altLang="en-US" dirty="0"/>
                    </a:p>
                  </a:txBody>
                  <a:tcPr anchor="ctr"/>
                </a:tc>
                <a:tc>
                  <a:txBody>
                    <a:bodyPr/>
                    <a:lstStyle/>
                    <a:p>
                      <a:pPr algn="ctr"/>
                      <a:r>
                        <a:rPr lang="zh-CN" altLang="en-US" dirty="0" smtClean="0"/>
                        <a:t>过  程</a:t>
                      </a:r>
                      <a:endParaRPr lang="zh-CN" altLang="en-US" dirty="0"/>
                    </a:p>
                  </a:txBody>
                  <a:tcPr anchor="ctr"/>
                </a:tc>
                <a:tc>
                  <a:txBody>
                    <a:bodyPr/>
                    <a:lstStyle/>
                    <a:p>
                      <a:pPr algn="ctr"/>
                      <a:r>
                        <a:rPr lang="zh-CN" altLang="en-US" dirty="0" smtClean="0"/>
                        <a:t>达标度</a:t>
                      </a:r>
                      <a:endParaRPr lang="zh-CN" altLang="en-US" dirty="0"/>
                    </a:p>
                  </a:txBody>
                  <a:tcPr anchor="ctr"/>
                </a:tc>
                <a:tc>
                  <a:txBody>
                    <a:bodyPr/>
                    <a:lstStyle/>
                    <a:p>
                      <a:pPr algn="ctr"/>
                      <a:r>
                        <a:rPr lang="zh-CN" altLang="en-US" dirty="0" smtClean="0"/>
                        <a:t>原因分析</a:t>
                      </a:r>
                      <a:endParaRPr lang="zh-CN" altLang="en-US" dirty="0"/>
                    </a:p>
                  </a:txBody>
                  <a:tcPr anchor="ctr"/>
                </a:tc>
              </a:tr>
              <a:tr h="584835">
                <a:tc rowSpan="5">
                  <a:txBody>
                    <a:bodyPr/>
                    <a:lstStyle/>
                    <a:p>
                      <a:pPr algn="ctr"/>
                      <a:r>
                        <a:rPr lang="en-US" altLang="zh-CN" sz="1400" dirty="0" smtClean="0"/>
                        <a:t>2016</a:t>
                      </a:r>
                      <a:endParaRPr lang="en-US" altLang="zh-CN" sz="1400" dirty="0" smtClean="0"/>
                    </a:p>
                    <a:p>
                      <a:pPr algn="ctr"/>
                      <a:r>
                        <a:rPr lang="en-US" altLang="zh-CN" sz="1400" dirty="0" smtClean="0"/>
                        <a:t>-</a:t>
                      </a:r>
                      <a:endParaRPr lang="en-US" altLang="zh-CN" sz="1400" dirty="0" smtClean="0"/>
                    </a:p>
                    <a:p>
                      <a:pPr algn="ctr"/>
                      <a:r>
                        <a:rPr lang="en-US" altLang="zh-CN" sz="1400" dirty="0" smtClean="0"/>
                        <a:t>2018</a:t>
                      </a:r>
                      <a:endParaRPr lang="en-US" altLang="zh-CN" sz="1400" dirty="0" smtClean="0"/>
                    </a:p>
                    <a:p>
                      <a:endParaRPr lang="zh-CN" altLang="en-US"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smtClean="0">
                          <a:solidFill>
                            <a:schemeClr val="tx1"/>
                          </a:solidFill>
                          <a:latin typeface="微软雅黑" panose="020B0503020204020204" pitchFamily="34" charset="-122"/>
                          <a:ea typeface="微软雅黑" panose="020B0503020204020204" pitchFamily="34" charset="-122"/>
                          <a:sym typeface="+mn-ea"/>
                        </a:rPr>
                        <a:t>选用</a:t>
                      </a:r>
                      <a:r>
                        <a:rPr lang="en-US" altLang="zh-CN" sz="1200" dirty="0" smtClean="0">
                          <a:solidFill>
                            <a:schemeClr val="tx1"/>
                          </a:solidFill>
                          <a:latin typeface="微软雅黑" panose="020B0503020204020204" pitchFamily="34" charset="-122"/>
                          <a:ea typeface="微软雅黑" panose="020B0503020204020204" pitchFamily="34" charset="-122"/>
                          <a:sym typeface="+mn-ea"/>
                        </a:rPr>
                        <a:t>“</a:t>
                      </a:r>
                      <a:r>
                        <a:rPr lang="zh-CN" altLang="en-US" sz="1200" dirty="0" smtClean="0">
                          <a:solidFill>
                            <a:schemeClr val="tx1"/>
                          </a:solidFill>
                          <a:latin typeface="微软雅黑" panose="020B0503020204020204" pitchFamily="34" charset="-122"/>
                          <a:ea typeface="微软雅黑" panose="020B0503020204020204" pitchFamily="34" charset="-122"/>
                          <a:sym typeface="+mn-ea"/>
                        </a:rPr>
                        <a:t>十三五</a:t>
                      </a:r>
                      <a:r>
                        <a:rPr lang="en-US" altLang="zh-CN" sz="1200" dirty="0" smtClean="0">
                          <a:solidFill>
                            <a:schemeClr val="tx1"/>
                          </a:solidFill>
                          <a:latin typeface="微软雅黑" panose="020B0503020204020204" pitchFamily="34" charset="-122"/>
                          <a:ea typeface="微软雅黑" panose="020B0503020204020204" pitchFamily="34" charset="-122"/>
                          <a:sym typeface="+mn-ea"/>
                        </a:rPr>
                        <a:t>”</a:t>
                      </a:r>
                      <a:r>
                        <a:rPr lang="zh-CN" altLang="en-US" sz="1200" dirty="0" smtClean="0">
                          <a:solidFill>
                            <a:schemeClr val="tx1"/>
                          </a:solidFill>
                          <a:latin typeface="微软雅黑" panose="020B0503020204020204" pitchFamily="34" charset="-122"/>
                          <a:ea typeface="微软雅黑" panose="020B0503020204020204" pitchFamily="34" charset="-122"/>
                          <a:sym typeface="+mn-ea"/>
                        </a:rPr>
                        <a:t>国家规划教材</a:t>
                      </a:r>
                      <a:endParaRPr lang="zh-CN" altLang="en-US" sz="1200" kern="1200" dirty="0" smtClean="0">
                        <a:solidFill>
                          <a:schemeClr val="tx1"/>
                        </a:solidFill>
                        <a:latin typeface="微软雅黑" panose="020B0503020204020204" pitchFamily="34" charset="-122"/>
                        <a:ea typeface="微软雅黑" panose="020B0503020204020204" pitchFamily="34" charset="-122"/>
                        <a:cs typeface="+mn-cs"/>
                        <a:sym typeface="+mn-ea"/>
                      </a:endParaRPr>
                    </a:p>
                  </a:txBody>
                  <a:tcPr anchor="ctr"/>
                </a:tc>
                <a:tc>
                  <a:txBody>
                    <a:bodyPr/>
                    <a:lstStyle/>
                    <a:p>
                      <a:r>
                        <a:rPr lang="zh-CN" altLang="en-US" sz="1200" dirty="0" smtClean="0"/>
                        <a:t>郑哲奎主编</a:t>
                      </a:r>
                      <a:r>
                        <a:rPr lang="en-US" altLang="zh-CN" sz="1200" dirty="0" smtClean="0"/>
                        <a:t>《</a:t>
                      </a:r>
                      <a:r>
                        <a:rPr lang="zh-CN" altLang="en-US" sz="1200" dirty="0" smtClean="0"/>
                        <a:t>石油加工生产技术</a:t>
                      </a:r>
                      <a:r>
                        <a:rPr lang="en-US" altLang="zh-CN" sz="1200" dirty="0" smtClean="0"/>
                        <a:t>》</a:t>
                      </a:r>
                      <a:r>
                        <a:rPr lang="zh-CN" altLang="en-US" sz="1200" dirty="0" smtClean="0"/>
                        <a:t>，</a:t>
                      </a:r>
                      <a:r>
                        <a:rPr lang="en-US" altLang="zh-CN" sz="1200" dirty="0" smtClean="0"/>
                        <a:t>“</a:t>
                      </a:r>
                      <a:r>
                        <a:rPr lang="zh-CN" altLang="en-US" sz="1200" dirty="0" smtClean="0"/>
                        <a:t>十三五</a:t>
                      </a:r>
                      <a:r>
                        <a:rPr lang="en-US" altLang="zh-CN" sz="1200" dirty="0" smtClean="0"/>
                        <a:t>”</a:t>
                      </a:r>
                      <a:r>
                        <a:rPr lang="zh-CN" altLang="en-US" sz="1200" dirty="0" smtClean="0"/>
                        <a:t>规划教材。</a:t>
                      </a:r>
                      <a:endParaRPr lang="en-US" altLang="zh-CN" sz="12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dirty="0" smtClean="0"/>
                        <a:t>90%</a:t>
                      </a:r>
                      <a:endParaRPr lang="zh-CN" altLang="en-US" sz="1200" dirty="0"/>
                    </a:p>
                  </a:txBody>
                  <a:tcPr anchor="ctr"/>
                </a:tc>
                <a:tc>
                  <a:txBody>
                    <a:bodyPr/>
                    <a:lstStyle/>
                    <a:p>
                      <a:r>
                        <a:rPr lang="zh-CN" altLang="en-US" sz="1200" dirty="0"/>
                        <a:t>结合本校学情编撰适合的校本获参考教材</a:t>
                      </a:r>
                      <a:endParaRPr lang="zh-CN" altLang="en-US" sz="1200" dirty="0"/>
                    </a:p>
                  </a:txBody>
                  <a:tcPr anchor="ctr"/>
                </a:tc>
              </a:tr>
              <a:tr h="584835">
                <a:tc vMerge="1">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a:solidFill>
                            <a:schemeClr val="tx1"/>
                          </a:solidFill>
                          <a:latin typeface="微软雅黑" panose="020B0503020204020204" pitchFamily="34" charset="-122"/>
                          <a:ea typeface="微软雅黑" panose="020B0503020204020204" pitchFamily="34" charset="-122"/>
                          <a:sym typeface="+mn-ea"/>
                        </a:rPr>
                        <a:t>优化教学设计</a:t>
                      </a:r>
                      <a:endPar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endParaRPr>
                    </a:p>
                  </a:txBody>
                  <a:tcPr anchor="ctr"/>
                </a:tc>
                <a:tc>
                  <a:txBody>
                    <a:bodyPr/>
                    <a:lstStyle/>
                    <a:p>
                      <a:r>
                        <a:rPr lang="zh-CN" altLang="en-US" sz="12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以教学能力比赛为契机，具有现代教育理念教学设计正逐步变为常态，其中多为虚实结合、理实一体的教学策略</a:t>
                      </a:r>
                      <a:endParaRPr lang="zh-CN" altLang="en-US" sz="1200" kern="120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nchor="ctr"/>
                </a:tc>
                <a:tc>
                  <a:txBody>
                    <a:bodyPr/>
                    <a:lstStyle/>
                    <a:p>
                      <a:pPr algn="ctr"/>
                      <a:r>
                        <a:rPr lang="en-US" altLang="zh-CN" sz="1200" dirty="0" smtClean="0"/>
                        <a:t>60%</a:t>
                      </a:r>
                      <a:endParaRPr lang="zh-CN" altLang="en-US" sz="1200" dirty="0"/>
                    </a:p>
                  </a:txBody>
                  <a:tcPr anchor="ctr"/>
                </a:tc>
                <a:tc>
                  <a:txBody>
                    <a:bodyPr/>
                    <a:lstStyle/>
                    <a:p>
                      <a:r>
                        <a:rPr lang="zh-CN" altLang="en-US" sz="1200" dirty="0" smtClean="0"/>
                        <a:t>教学资源还有待进一步细化优化</a:t>
                      </a:r>
                      <a:endParaRPr lang="zh-CN" altLang="en-US" sz="1200" dirty="0"/>
                    </a:p>
                  </a:txBody>
                  <a:tcPr anchor="ctr"/>
                </a:tc>
              </a:tr>
              <a:tr h="474345">
                <a:tc vMerge="1">
                  <a:tcPr/>
                </a:tc>
                <a:tc>
                  <a:txBody>
                    <a:bodyPr/>
                    <a:lstStyle/>
                    <a:p>
                      <a:r>
                        <a:rPr lang="zh-CN" altLang="en-US" sz="1200" dirty="0">
                          <a:solidFill>
                            <a:schemeClr val="tx1"/>
                          </a:solidFill>
                          <a:latin typeface="微软雅黑" panose="020B0503020204020204" pitchFamily="34" charset="-122"/>
                          <a:ea typeface="微软雅黑" panose="020B0503020204020204" pitchFamily="34" charset="-122"/>
                          <a:sym typeface="+mn-ea"/>
                        </a:rPr>
                        <a:t>制作优质课件</a:t>
                      </a:r>
                      <a:endPar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endParaRPr>
                    </a:p>
                  </a:txBody>
                  <a:tcPr anchor="ctr"/>
                </a:tc>
                <a:tc>
                  <a:txBody>
                    <a:bodyPr/>
                    <a:lstStyle/>
                    <a:p>
                      <a:r>
                        <a:rPr lang="zh-CN" altLang="en-US" sz="1200" dirty="0" smtClean="0"/>
                        <a:t>课件已逐年完善</a:t>
                      </a:r>
                      <a:endParaRPr lang="zh-CN" altLang="en-US" sz="1200" dirty="0"/>
                    </a:p>
                  </a:txBody>
                  <a:tcPr anchor="ctr"/>
                </a:tc>
                <a:tc>
                  <a:txBody>
                    <a:bodyPr/>
                    <a:lstStyle/>
                    <a:p>
                      <a:pPr algn="ctr"/>
                      <a:r>
                        <a:rPr lang="en-US" altLang="zh-CN" sz="1200" dirty="0" smtClean="0"/>
                        <a:t>90%</a:t>
                      </a:r>
                      <a:endParaRPr lang="zh-CN" altLang="en-US" sz="1200" dirty="0"/>
                    </a:p>
                  </a:txBody>
                  <a:tcPr anchor="ctr"/>
                </a:tc>
                <a:tc>
                  <a:txBody>
                    <a:bodyPr/>
                    <a:lstStyle/>
                    <a:p>
                      <a:r>
                        <a:rPr lang="zh-CN" altLang="en-US" sz="1200" dirty="0" smtClean="0"/>
                        <a:t>信息化资源开发难度较大</a:t>
                      </a:r>
                      <a:endParaRPr lang="zh-CN" altLang="en-US" sz="1200" dirty="0"/>
                    </a:p>
                  </a:txBody>
                  <a:tcPr anchor="ctr"/>
                </a:tc>
              </a:tr>
              <a:tr h="584835">
                <a:tc vMerge="1">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a:solidFill>
                            <a:schemeClr val="tx1"/>
                          </a:solidFill>
                          <a:latin typeface="微软雅黑" panose="020B0503020204020204" pitchFamily="34" charset="-122"/>
                          <a:ea typeface="微软雅黑" panose="020B0503020204020204" pitchFamily="34" charset="-122"/>
                          <a:sym typeface="+mn-ea"/>
                        </a:rPr>
                        <a:t>引入典型石油加工仿真软件</a:t>
                      </a:r>
                      <a:endParaRPr lang="zh-CN" altLang="en-US" sz="1200" kern="1200" dirty="0">
                        <a:solidFill>
                          <a:schemeClr val="tx1"/>
                        </a:solidFill>
                        <a:latin typeface="微软雅黑" panose="020B0503020204020204" pitchFamily="34" charset="-122"/>
                        <a:ea typeface="微软雅黑" panose="020B0503020204020204" pitchFamily="34" charset="-122"/>
                        <a:cs typeface="+mn-cs"/>
                        <a:sym typeface="+mn-ea"/>
                      </a:endParaRPr>
                    </a:p>
                  </a:txBody>
                  <a:tcPr anchor="ctr"/>
                </a:tc>
                <a:tc>
                  <a:txBody>
                    <a:bodyPr/>
                    <a:lstStyle/>
                    <a:p>
                      <a:r>
                        <a:rPr lang="zh-CN" sz="1200" dirty="0" smtClean="0"/>
                        <a:t>已引入常减压蒸馏</a:t>
                      </a:r>
                      <a:r>
                        <a:rPr lang="en-US" altLang="zh-CN" sz="1200" dirty="0" smtClean="0"/>
                        <a:t>3D</a:t>
                      </a:r>
                      <a:r>
                        <a:rPr lang="zh-CN" altLang="en-US" sz="1200" dirty="0" smtClean="0"/>
                        <a:t>仿真软件一套、催化裂化反再系统仿真软件一套</a:t>
                      </a:r>
                      <a:endParaRPr lang="zh-CN" altLang="en-US" sz="1200" dirty="0" smtClean="0"/>
                    </a:p>
                  </a:txBody>
                  <a:tcPr anchor="ctr"/>
                </a:tc>
                <a:tc>
                  <a:txBody>
                    <a:bodyPr/>
                    <a:lstStyle/>
                    <a:p>
                      <a:pPr algn="ctr"/>
                      <a:r>
                        <a:rPr lang="en-US" altLang="zh-CN" sz="1200" dirty="0" smtClean="0"/>
                        <a:t>80%</a:t>
                      </a:r>
                      <a:endParaRPr lang="zh-CN" altLang="en-US" sz="1200" dirty="0"/>
                    </a:p>
                  </a:txBody>
                  <a:tcPr anchor="ctr"/>
                </a:tc>
                <a:tc>
                  <a:txBody>
                    <a:bodyPr/>
                    <a:lstStyle/>
                    <a:p>
                      <a:r>
                        <a:rPr lang="zh-CN" altLang="en-US" sz="1200" dirty="0" smtClean="0"/>
                        <a:t>软件开发成本较高</a:t>
                      </a:r>
                      <a:endParaRPr lang="zh-CN" altLang="en-US" sz="1200" dirty="0"/>
                    </a:p>
                  </a:txBody>
                  <a:tcPr anchor="ctr"/>
                </a:tc>
              </a:tr>
              <a:tr h="584835">
                <a:tc vMerge="1">
                  <a:tcPr/>
                </a:tc>
                <a:tc>
                  <a:txBody>
                    <a:bodyPr/>
                    <a:lstStyle/>
                    <a:p>
                      <a:pPr marL="0" marR="0" lvl="2" indent="0" algn="l" defTabSz="914400" rtl="0" eaLnBrk="1" fontAlgn="auto" latinLnBrk="0" hangingPunct="1">
                        <a:lnSpc>
                          <a:spcPct val="100000"/>
                        </a:lnSpc>
                        <a:spcBef>
                          <a:spcPts val="0"/>
                        </a:spcBef>
                        <a:spcAft>
                          <a:spcPts val="0"/>
                        </a:spcAft>
                        <a:buClrTx/>
                        <a:buSzTx/>
                        <a:buFontTx/>
                        <a:buNone/>
                        <a:defRPr/>
                      </a:pPr>
                      <a:r>
                        <a:rPr lang="zh-CN" altLang="en-US" sz="1200" dirty="0">
                          <a:solidFill>
                            <a:schemeClr val="tx1"/>
                          </a:solidFill>
                          <a:latin typeface="微软雅黑" panose="020B0503020204020204" pitchFamily="34" charset="-122"/>
                          <a:ea typeface="微软雅黑" panose="020B0503020204020204" pitchFamily="34" charset="-122"/>
                          <a:sym typeface="+mn-ea"/>
                        </a:rPr>
                        <a:t>逐步搭建在线开放</a:t>
                      </a:r>
                      <a:r>
                        <a:rPr lang="zh-CN" altLang="en-US" sz="1200" dirty="0" smtClean="0">
                          <a:solidFill>
                            <a:schemeClr val="tx1"/>
                          </a:solidFill>
                          <a:latin typeface="微软雅黑" panose="020B0503020204020204" pitchFamily="34" charset="-122"/>
                          <a:ea typeface="微软雅黑" panose="020B0503020204020204" pitchFamily="34" charset="-122"/>
                          <a:sym typeface="+mn-ea"/>
                        </a:rPr>
                        <a:t>课程资源库</a:t>
                      </a:r>
                      <a:endParaRPr lang="zh-CN" altLang="en-US" sz="1200" kern="1200" dirty="0" smtClean="0">
                        <a:solidFill>
                          <a:schemeClr val="tx1"/>
                        </a:solidFill>
                        <a:latin typeface="微软雅黑" panose="020B0503020204020204" pitchFamily="34" charset="-122"/>
                        <a:ea typeface="微软雅黑" panose="020B0503020204020204" pitchFamily="34" charset="-122"/>
                        <a:cs typeface="+mn-cs"/>
                        <a:sym typeface="+mn-ea"/>
                      </a:endParaRPr>
                    </a:p>
                  </a:txBody>
                  <a:tcPr anchor="ctr"/>
                </a:tc>
                <a:tc>
                  <a:txBody>
                    <a:bodyPr/>
                    <a:lstStyle/>
                    <a:p>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平台选定智慧职教，目前处在资料整理中</a:t>
                      </a:r>
                      <a:endParaRPr lang="zh-CN" altLang="en-US" sz="1200" kern="1200" dirty="0">
                        <a:solidFill>
                          <a:schemeClr val="tx1">
                            <a:lumMod val="85000"/>
                            <a:lumOff val="15000"/>
                          </a:schemeClr>
                        </a:solidFill>
                        <a:latin typeface="微软雅黑" panose="020B0503020204020204" pitchFamily="34" charset="-122"/>
                        <a:ea typeface="微软雅黑" panose="020B0503020204020204" pitchFamily="34" charset="-122"/>
                        <a:cs typeface="+mn-cs"/>
                        <a:sym typeface="+mn-ea"/>
                      </a:endParaRPr>
                    </a:p>
                  </a:txBody>
                  <a:tcPr anchor="ctr"/>
                </a:tc>
                <a:tc>
                  <a:txBody>
                    <a:bodyPr/>
                    <a:lstStyle/>
                    <a:p>
                      <a:pPr algn="ctr"/>
                      <a:r>
                        <a:rPr lang="en-US" altLang="zh-CN" sz="1200" dirty="0" smtClean="0"/>
                        <a:t>50%</a:t>
                      </a:r>
                      <a:endParaRPr lang="zh-CN" altLang="en-US" sz="1200" dirty="0"/>
                    </a:p>
                  </a:txBody>
                  <a:tcPr anchor="ctr"/>
                </a:tc>
                <a:tc>
                  <a:txBody>
                    <a:bodyPr/>
                    <a:lstStyle/>
                    <a:p>
                      <a:r>
                        <a:rPr lang="zh-CN" altLang="en-US" sz="1200" dirty="0"/>
                        <a:t>搭建了资源库框架，资料还为上传</a:t>
                      </a:r>
                      <a:endParaRPr lang="zh-CN" altLang="en-US" sz="1200" dirty="0"/>
                    </a:p>
                  </a:txBody>
                  <a:tcPr anchor="ctr"/>
                </a:tc>
              </a:tr>
            </a:tbl>
          </a:graphicData>
        </a:graphic>
      </p:graphicFrame>
      <p:cxnSp>
        <p:nvCxnSpPr>
          <p:cNvPr id="43" name="直接连接符 42"/>
          <p:cNvCxnSpPr/>
          <p:nvPr/>
        </p:nvCxnSpPr>
        <p:spPr>
          <a:xfrm>
            <a:off x="747462" y="767482"/>
            <a:ext cx="7649852"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711379" y="652630"/>
            <a:ext cx="4464496"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汇报提纲依据</a:t>
            </a:r>
            <a:r>
              <a:rPr lang="en-US" altLang="zh-CN" sz="1800" b="1"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课程层面五个纵向体系</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2720112" y="2385193"/>
            <a:ext cx="1224136" cy="939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教学改革、学做合一</a:t>
            </a:r>
            <a:endParaRPr lang="zh-CN" altLang="en-US" sz="1600" b="1" dirty="0"/>
          </a:p>
        </p:txBody>
      </p:sp>
      <p:sp>
        <p:nvSpPr>
          <p:cNvPr id="11" name="圆角矩形 10"/>
          <p:cNvSpPr/>
          <p:nvPr/>
        </p:nvSpPr>
        <p:spPr>
          <a:xfrm>
            <a:off x="4160272" y="2385193"/>
            <a:ext cx="1224136" cy="939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条件保障、环境管理</a:t>
            </a:r>
            <a:endParaRPr lang="zh-CN" altLang="en-US" sz="1600" b="1" dirty="0"/>
          </a:p>
        </p:txBody>
      </p:sp>
      <p:sp>
        <p:nvSpPr>
          <p:cNvPr id="12" name="圆角矩形 11"/>
          <p:cNvSpPr/>
          <p:nvPr/>
        </p:nvSpPr>
        <p:spPr>
          <a:xfrm>
            <a:off x="5528424" y="2381670"/>
            <a:ext cx="1224136" cy="939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t>实</a:t>
            </a:r>
            <a:r>
              <a:rPr lang="zh-CN" altLang="en-US" sz="1600" b="1" dirty="0" smtClean="0"/>
              <a:t>训条件、资源使用</a:t>
            </a:r>
            <a:endParaRPr lang="zh-CN" altLang="en-US" sz="1600" b="1" dirty="0"/>
          </a:p>
        </p:txBody>
      </p:sp>
      <p:sp>
        <p:nvSpPr>
          <p:cNvPr id="13" name="圆角矩形 12"/>
          <p:cNvSpPr/>
          <p:nvPr/>
        </p:nvSpPr>
        <p:spPr>
          <a:xfrm>
            <a:off x="6896576" y="2385193"/>
            <a:ext cx="1224136" cy="939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课程诊改、课程报告</a:t>
            </a:r>
            <a:endParaRPr lang="zh-CN" altLang="en-US" sz="1600" b="1" dirty="0"/>
          </a:p>
        </p:txBody>
      </p:sp>
      <p:sp>
        <p:nvSpPr>
          <p:cNvPr id="32" name="圆角矩形 31"/>
          <p:cNvSpPr/>
          <p:nvPr/>
        </p:nvSpPr>
        <p:spPr>
          <a:xfrm>
            <a:off x="1279952" y="2381670"/>
            <a:ext cx="1224136" cy="939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课程规划、课程标准</a:t>
            </a:r>
            <a:endParaRPr lang="zh-CN" altLang="en-US" sz="1600" b="1" dirty="0"/>
          </a:p>
        </p:txBody>
      </p:sp>
      <p:sp>
        <p:nvSpPr>
          <p:cNvPr id="33" name="圆角矩形 32"/>
          <p:cNvSpPr/>
          <p:nvPr/>
        </p:nvSpPr>
        <p:spPr>
          <a:xfrm>
            <a:off x="2699792" y="1494900"/>
            <a:ext cx="1224136" cy="432048"/>
          </a:xfrm>
          <a:prstGeom prst="roundRect">
            <a:avLst/>
          </a:prstGeom>
          <a:solidFill>
            <a:srgbClr val="F79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质量生成</a:t>
            </a:r>
            <a:endParaRPr lang="zh-CN" altLang="en-US" sz="1600" b="1" dirty="0"/>
          </a:p>
        </p:txBody>
      </p:sp>
      <p:sp>
        <p:nvSpPr>
          <p:cNvPr id="35" name="圆角矩形 34"/>
          <p:cNvSpPr/>
          <p:nvPr/>
        </p:nvSpPr>
        <p:spPr>
          <a:xfrm>
            <a:off x="4139952" y="1494900"/>
            <a:ext cx="1224136" cy="432048"/>
          </a:xfrm>
          <a:prstGeom prst="roundRect">
            <a:avLst/>
          </a:prstGeom>
          <a:solidFill>
            <a:srgbClr val="F79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支持服务</a:t>
            </a:r>
            <a:endParaRPr lang="zh-CN" altLang="en-US" sz="1600" b="1" dirty="0"/>
          </a:p>
        </p:txBody>
      </p:sp>
      <p:sp>
        <p:nvSpPr>
          <p:cNvPr id="36" name="圆角矩形 35"/>
          <p:cNvSpPr/>
          <p:nvPr/>
        </p:nvSpPr>
        <p:spPr>
          <a:xfrm>
            <a:off x="5508104" y="1491377"/>
            <a:ext cx="1224136" cy="432048"/>
          </a:xfrm>
          <a:prstGeom prst="roundRect">
            <a:avLst/>
          </a:prstGeom>
          <a:solidFill>
            <a:srgbClr val="F79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资源建设</a:t>
            </a:r>
            <a:endParaRPr lang="zh-CN" altLang="en-US" sz="1600" b="1" dirty="0"/>
          </a:p>
        </p:txBody>
      </p:sp>
      <p:sp>
        <p:nvSpPr>
          <p:cNvPr id="37" name="圆角矩形 36"/>
          <p:cNvSpPr/>
          <p:nvPr/>
        </p:nvSpPr>
        <p:spPr>
          <a:xfrm>
            <a:off x="6876256" y="1494900"/>
            <a:ext cx="1224136" cy="432048"/>
          </a:xfrm>
          <a:prstGeom prst="roundRect">
            <a:avLst/>
          </a:prstGeom>
          <a:solidFill>
            <a:srgbClr val="F79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监督控制</a:t>
            </a:r>
            <a:endParaRPr lang="zh-CN" altLang="en-US" sz="1600" b="1" dirty="0"/>
          </a:p>
        </p:txBody>
      </p:sp>
      <p:sp>
        <p:nvSpPr>
          <p:cNvPr id="42" name="圆角矩形 41"/>
          <p:cNvSpPr/>
          <p:nvPr/>
        </p:nvSpPr>
        <p:spPr>
          <a:xfrm>
            <a:off x="1259632" y="1491377"/>
            <a:ext cx="1224136" cy="432048"/>
          </a:xfrm>
          <a:prstGeom prst="roundRect">
            <a:avLst/>
          </a:prstGeom>
          <a:solidFill>
            <a:srgbClr val="F79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决策指挥</a:t>
            </a:r>
            <a:endParaRPr lang="zh-CN" altLang="en-US" sz="1600" b="1" dirty="0"/>
          </a:p>
        </p:txBody>
      </p:sp>
      <p:sp>
        <p:nvSpPr>
          <p:cNvPr id="46" name="圆角矩形 45"/>
          <p:cNvSpPr/>
          <p:nvPr/>
        </p:nvSpPr>
        <p:spPr>
          <a:xfrm>
            <a:off x="2699792" y="3794368"/>
            <a:ext cx="1224136" cy="432048"/>
          </a:xfrm>
          <a:prstGeom prst="roundRect">
            <a:avLst/>
          </a:prstGeom>
          <a:solidFill>
            <a:srgbClr val="F79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实施链</a:t>
            </a:r>
            <a:endParaRPr lang="zh-CN" altLang="en-US" sz="1600" b="1" dirty="0"/>
          </a:p>
        </p:txBody>
      </p:sp>
      <p:sp>
        <p:nvSpPr>
          <p:cNvPr id="47" name="圆角矩形 46"/>
          <p:cNvSpPr/>
          <p:nvPr/>
        </p:nvSpPr>
        <p:spPr>
          <a:xfrm>
            <a:off x="4139952" y="3794368"/>
            <a:ext cx="1224136" cy="432048"/>
          </a:xfrm>
          <a:prstGeom prst="roundRect">
            <a:avLst/>
          </a:prstGeom>
          <a:solidFill>
            <a:srgbClr val="F79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制度链</a:t>
            </a:r>
            <a:endParaRPr lang="zh-CN" altLang="en-US" sz="1600" b="1" dirty="0"/>
          </a:p>
        </p:txBody>
      </p:sp>
      <p:sp>
        <p:nvSpPr>
          <p:cNvPr id="48" name="圆角矩形 47"/>
          <p:cNvSpPr/>
          <p:nvPr/>
        </p:nvSpPr>
        <p:spPr>
          <a:xfrm>
            <a:off x="5508104" y="3790845"/>
            <a:ext cx="1224136" cy="432048"/>
          </a:xfrm>
          <a:prstGeom prst="roundRect">
            <a:avLst/>
          </a:prstGeom>
          <a:solidFill>
            <a:srgbClr val="F79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条件链</a:t>
            </a:r>
            <a:endParaRPr lang="zh-CN" altLang="en-US" sz="1600" b="1" dirty="0"/>
          </a:p>
        </p:txBody>
      </p:sp>
      <p:sp>
        <p:nvSpPr>
          <p:cNvPr id="49" name="圆角矩形 48"/>
          <p:cNvSpPr/>
          <p:nvPr/>
        </p:nvSpPr>
        <p:spPr>
          <a:xfrm>
            <a:off x="6876256" y="3794368"/>
            <a:ext cx="1224136" cy="432048"/>
          </a:xfrm>
          <a:prstGeom prst="roundRect">
            <a:avLst/>
          </a:prstGeom>
          <a:solidFill>
            <a:srgbClr val="F79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信息链</a:t>
            </a:r>
            <a:endParaRPr lang="zh-CN" altLang="en-US" sz="1600" b="1" dirty="0"/>
          </a:p>
        </p:txBody>
      </p:sp>
      <p:sp>
        <p:nvSpPr>
          <p:cNvPr id="50" name="圆角矩形 49"/>
          <p:cNvSpPr/>
          <p:nvPr/>
        </p:nvSpPr>
        <p:spPr>
          <a:xfrm>
            <a:off x="711200" y="3794125"/>
            <a:ext cx="1852930" cy="431800"/>
          </a:xfrm>
          <a:prstGeom prst="roundRect">
            <a:avLst/>
          </a:prstGeom>
          <a:solidFill>
            <a:srgbClr val="F79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目标链、标准链</a:t>
            </a:r>
            <a:endParaRPr lang="zh-CN" altLang="en-US" sz="1600" b="1" dirty="0"/>
          </a:p>
        </p:txBody>
      </p:sp>
      <p:cxnSp>
        <p:nvCxnSpPr>
          <p:cNvPr id="5" name="直接连接符 5"/>
          <p:cNvCxnSpPr>
            <a:cxnSpLocks noChangeShapeType="1"/>
          </p:cNvCxnSpPr>
          <p:nvPr/>
        </p:nvCxnSpPr>
        <p:spPr bwMode="auto">
          <a:xfrm flipH="1">
            <a:off x="647700" y="1014730"/>
            <a:ext cx="4380865" cy="17780"/>
          </a:xfrm>
          <a:prstGeom prst="line">
            <a:avLst/>
          </a:prstGeom>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accent1"/>
          </a:lnRef>
          <a:fillRef idx="0">
            <a:schemeClr val="accent1"/>
          </a:fillRef>
          <a:effectRef idx="2">
            <a:schemeClr val="accent1"/>
          </a:effectRef>
          <a:fontRef idx="minor">
            <a:schemeClr val="tx1"/>
          </a:fontRef>
        </p:style>
      </p:cxnSp>
    </p:spTree>
    <p:custDataLst>
      <p:tags r:id="rId1"/>
    </p:custDataLst>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课程诊断</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5508104" y="337959"/>
            <a:ext cx="287509" cy="287509"/>
            <a:chOff x="4788024" y="1275213"/>
            <a:chExt cx="432048" cy="432048"/>
          </a:xfrm>
        </p:grpSpPr>
        <p:sp>
          <p:nvSpPr>
            <p:cNvPr id="21"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2"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23" name="组合 22"/>
          <p:cNvGrpSpPr/>
          <p:nvPr/>
        </p:nvGrpSpPr>
        <p:grpSpPr>
          <a:xfrm>
            <a:off x="2555777" y="322187"/>
            <a:ext cx="288031" cy="288032"/>
            <a:chOff x="3491880" y="1274820"/>
            <a:chExt cx="432833" cy="432834"/>
          </a:xfrm>
        </p:grpSpPr>
        <p:sp>
          <p:nvSpPr>
            <p:cNvPr id="24"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5"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26" name="组合 25"/>
          <p:cNvGrpSpPr/>
          <p:nvPr/>
        </p:nvGrpSpPr>
        <p:grpSpPr>
          <a:xfrm>
            <a:off x="4067945" y="336231"/>
            <a:ext cx="288031" cy="288032"/>
            <a:chOff x="4139952" y="1274820"/>
            <a:chExt cx="432833" cy="432834"/>
          </a:xfrm>
        </p:grpSpPr>
        <p:sp>
          <p:nvSpPr>
            <p:cNvPr id="27"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8"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29" name="矩形 28"/>
          <p:cNvSpPr/>
          <p:nvPr/>
        </p:nvSpPr>
        <p:spPr>
          <a:xfrm>
            <a:off x="2806060" y="319757"/>
            <a:ext cx="1249680" cy="306705"/>
          </a:xfrm>
          <a:prstGeom prst="rect">
            <a:avLst/>
          </a:prstGeom>
        </p:spPr>
        <p:txBody>
          <a:bodyPr wrap="none">
            <a:spAutoFit/>
          </a:bodyPr>
          <a:lstStyle/>
          <a:p>
            <a:r>
              <a:rPr lang="zh-CN" altLang="en-US" sz="1400" b="1" dirty="0" smtClean="0"/>
              <a:t>师资队伍诊断</a:t>
            </a:r>
            <a:endParaRPr lang="zh-CN" altLang="en-US" sz="1400" b="1" dirty="0"/>
          </a:p>
        </p:txBody>
      </p:sp>
      <p:sp>
        <p:nvSpPr>
          <p:cNvPr id="30" name="矩形 29"/>
          <p:cNvSpPr/>
          <p:nvPr/>
        </p:nvSpPr>
        <p:spPr>
          <a:xfrm>
            <a:off x="4283968" y="313868"/>
            <a:ext cx="1249680" cy="306705"/>
          </a:xfrm>
          <a:prstGeom prst="rect">
            <a:avLst/>
          </a:prstGeom>
        </p:spPr>
        <p:txBody>
          <a:bodyPr wrap="none">
            <a:spAutoFit/>
          </a:bodyPr>
          <a:lstStyle/>
          <a:p>
            <a:r>
              <a:rPr lang="zh-CN" altLang="en-US" sz="1400" b="1" dirty="0" smtClean="0"/>
              <a:t>课程标准诊断</a:t>
            </a:r>
            <a:endParaRPr lang="zh-CN" altLang="en-US" sz="1400" b="1" dirty="0"/>
          </a:p>
        </p:txBody>
      </p:sp>
      <p:sp>
        <p:nvSpPr>
          <p:cNvPr id="32" name="矩形 31"/>
          <p:cNvSpPr/>
          <p:nvPr/>
        </p:nvSpPr>
        <p:spPr>
          <a:xfrm>
            <a:off x="5724128" y="319757"/>
            <a:ext cx="1249680" cy="306705"/>
          </a:xfrm>
          <a:prstGeom prst="rect">
            <a:avLst/>
          </a:prstGeom>
        </p:spPr>
        <p:txBody>
          <a:bodyPr wrap="none">
            <a:spAutoFit/>
          </a:bodyPr>
          <a:lstStyle/>
          <a:p>
            <a:r>
              <a:rPr lang="zh-CN" altLang="en-US" sz="1400" b="1" dirty="0" smtClean="0"/>
              <a:t>课程资源诊断</a:t>
            </a:r>
            <a:endParaRPr lang="zh-CN" altLang="en-US" sz="1400" b="1" dirty="0"/>
          </a:p>
        </p:txBody>
      </p:sp>
      <p:sp>
        <p:nvSpPr>
          <p:cNvPr id="33" name="矩形 32"/>
          <p:cNvSpPr/>
          <p:nvPr/>
        </p:nvSpPr>
        <p:spPr>
          <a:xfrm>
            <a:off x="7164288" y="319757"/>
            <a:ext cx="1249680" cy="306705"/>
          </a:xfrm>
          <a:prstGeom prst="rect">
            <a:avLst/>
          </a:prstGeom>
        </p:spPr>
        <p:txBody>
          <a:bodyPr wrap="none">
            <a:spAutoFit/>
          </a:bodyPr>
          <a:lstStyle/>
          <a:p>
            <a:r>
              <a:rPr lang="zh-CN" altLang="en-US" sz="1400" b="1" dirty="0" smtClean="0">
                <a:solidFill>
                  <a:srgbClr val="FF0000"/>
                </a:solidFill>
              </a:rPr>
              <a:t>教学质量诊断</a:t>
            </a:r>
            <a:endParaRPr lang="zh-CN" altLang="en-US" sz="1400" b="1" dirty="0">
              <a:solidFill>
                <a:srgbClr val="FF0000"/>
              </a:solidFill>
            </a:endParaRPr>
          </a:p>
        </p:txBody>
      </p:sp>
      <p:grpSp>
        <p:nvGrpSpPr>
          <p:cNvPr id="34" name="组合 33"/>
          <p:cNvGrpSpPr/>
          <p:nvPr/>
        </p:nvGrpSpPr>
        <p:grpSpPr>
          <a:xfrm>
            <a:off x="6962414" y="347762"/>
            <a:ext cx="273882" cy="273883"/>
            <a:chOff x="5436096" y="1274820"/>
            <a:chExt cx="432833" cy="432834"/>
          </a:xfrm>
        </p:grpSpPr>
        <p:sp>
          <p:nvSpPr>
            <p:cNvPr id="35"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6"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39" name="圆角矩形 38"/>
          <p:cNvSpPr/>
          <p:nvPr/>
        </p:nvSpPr>
        <p:spPr>
          <a:xfrm>
            <a:off x="857881" y="1131590"/>
            <a:ext cx="175910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确定教学</a:t>
            </a:r>
            <a:r>
              <a:rPr lang="zh-CN" altLang="en-US" dirty="0">
                <a:solidFill>
                  <a:schemeClr val="bg1"/>
                </a:solidFill>
                <a:latin typeface="微软雅黑" panose="020B0503020204020204" pitchFamily="34" charset="-122"/>
                <a:ea typeface="微软雅黑" panose="020B0503020204020204" pitchFamily="34" charset="-122"/>
              </a:rPr>
              <a:t>目标</a:t>
            </a:r>
            <a:endParaRPr lang="zh-CN" altLang="en-US" dirty="0">
              <a:solidFill>
                <a:schemeClr val="bg1"/>
              </a:solidFill>
            </a:endParaRPr>
          </a:p>
        </p:txBody>
      </p:sp>
      <p:sp>
        <p:nvSpPr>
          <p:cNvPr id="40" name="圆角矩形 39"/>
          <p:cNvSpPr/>
          <p:nvPr/>
        </p:nvSpPr>
        <p:spPr>
          <a:xfrm>
            <a:off x="6225319" y="1098616"/>
            <a:ext cx="187220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设置实施过程</a:t>
            </a:r>
            <a:endParaRPr lang="en-US" altLang="zh-CN" dirty="0" smtClean="0">
              <a:solidFill>
                <a:schemeClr val="bg1"/>
              </a:solidFill>
              <a:latin typeface="微软雅黑" panose="020B0503020204020204" pitchFamily="34" charset="-122"/>
              <a:ea typeface="微软雅黑" panose="020B0503020204020204" pitchFamily="34" charset="-122"/>
            </a:endParaRPr>
          </a:p>
          <a:p>
            <a:pPr algn="ctr"/>
            <a:r>
              <a:rPr lang="zh-CN" altLang="en-US" dirty="0" smtClean="0">
                <a:solidFill>
                  <a:schemeClr val="bg1"/>
                </a:solidFill>
                <a:latin typeface="微软雅黑" panose="020B0503020204020204" pitchFamily="34" charset="-122"/>
                <a:ea typeface="微软雅黑" panose="020B0503020204020204" pitchFamily="34" charset="-122"/>
              </a:rPr>
              <a:t>质量</a:t>
            </a:r>
            <a:r>
              <a:rPr lang="zh-CN" altLang="en-US" dirty="0">
                <a:solidFill>
                  <a:schemeClr val="bg1"/>
                </a:solidFill>
                <a:latin typeface="微软雅黑" panose="020B0503020204020204" pitchFamily="34" charset="-122"/>
                <a:ea typeface="微软雅黑" panose="020B0503020204020204" pitchFamily="34" charset="-122"/>
              </a:rPr>
              <a:t>监测点</a:t>
            </a:r>
            <a:endParaRPr lang="zh-CN" altLang="en-US" dirty="0">
              <a:solidFill>
                <a:schemeClr val="bg1"/>
              </a:solidFill>
            </a:endParaRPr>
          </a:p>
        </p:txBody>
      </p:sp>
      <p:sp>
        <p:nvSpPr>
          <p:cNvPr id="41" name="圆角矩形 40"/>
          <p:cNvSpPr/>
          <p:nvPr/>
        </p:nvSpPr>
        <p:spPr>
          <a:xfrm>
            <a:off x="6321426" y="2199665"/>
            <a:ext cx="187220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分析数据</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3" name="圆角矩形 42"/>
          <p:cNvSpPr/>
          <p:nvPr/>
        </p:nvSpPr>
        <p:spPr>
          <a:xfrm>
            <a:off x="2428950" y="3441081"/>
            <a:ext cx="187220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改进</a:t>
            </a:r>
            <a:endParaRPr lang="zh-CN" altLang="en-US" dirty="0">
              <a:solidFill>
                <a:schemeClr val="bg1"/>
              </a:solidFill>
              <a:latin typeface="微软雅黑" panose="020B0503020204020204" pitchFamily="34" charset="-122"/>
              <a:ea typeface="微软雅黑" panose="020B0503020204020204" pitchFamily="34" charset="-122"/>
            </a:endParaRPr>
          </a:p>
        </p:txBody>
      </p:sp>
      <p:cxnSp>
        <p:nvCxnSpPr>
          <p:cNvPr id="62" name="直接箭头连接符 61"/>
          <p:cNvCxnSpPr/>
          <p:nvPr/>
        </p:nvCxnSpPr>
        <p:spPr>
          <a:xfrm flipV="1">
            <a:off x="2699872" y="1409593"/>
            <a:ext cx="720000" cy="100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3" name="直接箭头连接符 62"/>
          <p:cNvCxnSpPr/>
          <p:nvPr/>
        </p:nvCxnSpPr>
        <p:spPr>
          <a:xfrm flipV="1">
            <a:off x="5509601" y="1390587"/>
            <a:ext cx="612000" cy="100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4" name="直接箭头连接符 63"/>
          <p:cNvCxnSpPr/>
          <p:nvPr/>
        </p:nvCxnSpPr>
        <p:spPr>
          <a:xfrm flipH="1">
            <a:off x="7236296" y="1780330"/>
            <a:ext cx="1" cy="31961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5" name="直接箭头连接符 64"/>
          <p:cNvCxnSpPr/>
          <p:nvPr/>
        </p:nvCxnSpPr>
        <p:spPr>
          <a:xfrm flipH="1" flipV="1">
            <a:off x="4428140" y="3670250"/>
            <a:ext cx="1548000" cy="100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9" name="直接箭头连接符 68"/>
          <p:cNvCxnSpPr/>
          <p:nvPr/>
        </p:nvCxnSpPr>
        <p:spPr>
          <a:xfrm flipH="1">
            <a:off x="7235155" y="2863548"/>
            <a:ext cx="1" cy="31961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73" name="TextBox 4"/>
          <p:cNvSpPr txBox="1"/>
          <p:nvPr/>
        </p:nvSpPr>
        <p:spPr>
          <a:xfrm>
            <a:off x="1430020" y="4130040"/>
            <a:ext cx="6667500" cy="391160"/>
          </a:xfrm>
          <a:prstGeom prst="rect">
            <a:avLst/>
          </a:prstGeom>
          <a:noFill/>
        </p:spPr>
        <p:txBody>
          <a:bodyPr wrap="square" lIns="68584" tIns="34291" rIns="68584" bIns="34291" rtlCol="0">
            <a:spAutoFit/>
          </a:bodyPr>
          <a:lstStyle/>
          <a:p>
            <a:pPr algn="just" eaLnBrk="0" hangingPunct="0">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以</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石油化工技术专业石化</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1611</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班的</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石油加工生产技术</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课程第二学期教学为例</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8" name="圆角矩形 37"/>
          <p:cNvSpPr/>
          <p:nvPr/>
        </p:nvSpPr>
        <p:spPr>
          <a:xfrm>
            <a:off x="6299051" y="3340103"/>
            <a:ext cx="187220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诊断</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4" name="圆角矩形 43"/>
          <p:cNvSpPr/>
          <p:nvPr/>
        </p:nvSpPr>
        <p:spPr>
          <a:xfrm>
            <a:off x="3548586" y="1130029"/>
            <a:ext cx="175910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制定教学计划</a:t>
            </a:r>
            <a:endParaRPr lang="zh-CN" altLang="en-US" dirty="0">
              <a:solidFill>
                <a:schemeClr val="bg1"/>
              </a:solidFill>
            </a:endParaRPr>
          </a:p>
        </p:txBody>
      </p:sp>
      <p:sp>
        <p:nvSpPr>
          <p:cNvPr id="45" name="圆角矩形 44"/>
          <p:cNvSpPr/>
          <p:nvPr/>
        </p:nvSpPr>
        <p:spPr>
          <a:xfrm>
            <a:off x="4290712" y="2207113"/>
            <a:ext cx="451253" cy="831786"/>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200" b="1" dirty="0">
                <a:solidFill>
                  <a:srgbClr val="FF0000"/>
                </a:solidFill>
                <a:latin typeface="微软雅黑" panose="020B0503020204020204" pitchFamily="34" charset="-122"/>
                <a:ea typeface="微软雅黑" panose="020B0503020204020204" pitchFamily="34" charset="-122"/>
              </a:rPr>
              <a:t>改进</a:t>
            </a:r>
            <a:r>
              <a:rPr lang="zh-CN" altLang="en-US" sz="1200" b="1" dirty="0" smtClean="0">
                <a:solidFill>
                  <a:srgbClr val="FF0000"/>
                </a:solidFill>
                <a:latin typeface="微软雅黑" panose="020B0503020204020204" pitchFamily="34" charset="-122"/>
                <a:ea typeface="微软雅黑" panose="020B0503020204020204" pitchFamily="34" charset="-122"/>
              </a:rPr>
              <a:t>计划</a:t>
            </a:r>
            <a:endParaRPr lang="zh-CN" altLang="en-US" sz="1200" b="1" dirty="0">
              <a:solidFill>
                <a:srgbClr val="FF0000"/>
              </a:solidFill>
            </a:endParaRPr>
          </a:p>
        </p:txBody>
      </p:sp>
      <p:cxnSp>
        <p:nvCxnSpPr>
          <p:cNvPr id="46" name="直接箭头连接符 45"/>
          <p:cNvCxnSpPr/>
          <p:nvPr/>
        </p:nvCxnSpPr>
        <p:spPr>
          <a:xfrm flipV="1">
            <a:off x="3700475" y="1787210"/>
            <a:ext cx="609505" cy="150097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8" name="直接箭头连接符 47"/>
          <p:cNvCxnSpPr/>
          <p:nvPr/>
        </p:nvCxnSpPr>
        <p:spPr>
          <a:xfrm flipH="1" flipV="1">
            <a:off x="2223699" y="1760350"/>
            <a:ext cx="671648" cy="152043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9" name="圆角矩形 48"/>
          <p:cNvSpPr/>
          <p:nvPr/>
        </p:nvSpPr>
        <p:spPr>
          <a:xfrm>
            <a:off x="1941296" y="2213384"/>
            <a:ext cx="417979" cy="831786"/>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200" b="1" dirty="0">
                <a:solidFill>
                  <a:srgbClr val="FF0000"/>
                </a:solidFill>
                <a:latin typeface="微软雅黑" panose="020B0503020204020204" pitchFamily="34" charset="-122"/>
                <a:ea typeface="微软雅黑" panose="020B0503020204020204" pitchFamily="34" charset="-122"/>
              </a:rPr>
              <a:t>微调目标</a:t>
            </a:r>
            <a:endParaRPr lang="zh-CN" altLang="en-US" sz="1200" b="1" dirty="0">
              <a:solidFill>
                <a:srgbClr val="FF0000"/>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738572" y="723032"/>
            <a:ext cx="7649852"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395536" y="699542"/>
            <a:ext cx="1368152"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教学</a:t>
            </a:r>
            <a:r>
              <a:rPr lang="zh-CN" altLang="en-US" dirty="0">
                <a:solidFill>
                  <a:schemeClr val="bg1"/>
                </a:solidFill>
                <a:latin typeface="微软雅黑" panose="020B0503020204020204" pitchFamily="34" charset="-122"/>
                <a:ea typeface="微软雅黑" panose="020B0503020204020204" pitchFamily="34" charset="-122"/>
              </a:rPr>
              <a:t>目标</a:t>
            </a:r>
            <a:endParaRPr lang="zh-CN" altLang="en-US" dirty="0">
              <a:solidFill>
                <a:schemeClr val="bg1"/>
              </a:solidFill>
            </a:endParaRPr>
          </a:p>
        </p:txBody>
      </p:sp>
      <p:grpSp>
        <p:nvGrpSpPr>
          <p:cNvPr id="21" name="组合 20"/>
          <p:cNvGrpSpPr/>
          <p:nvPr/>
        </p:nvGrpSpPr>
        <p:grpSpPr>
          <a:xfrm>
            <a:off x="5508104" y="337959"/>
            <a:ext cx="287509" cy="287509"/>
            <a:chOff x="4788024" y="1275213"/>
            <a:chExt cx="432048" cy="432048"/>
          </a:xfrm>
        </p:grpSpPr>
        <p:sp>
          <p:nvSpPr>
            <p:cNvPr id="22"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3"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26" name="组合 25"/>
          <p:cNvGrpSpPr/>
          <p:nvPr/>
        </p:nvGrpSpPr>
        <p:grpSpPr>
          <a:xfrm>
            <a:off x="2555777" y="322187"/>
            <a:ext cx="288031" cy="288032"/>
            <a:chOff x="3491880" y="1274820"/>
            <a:chExt cx="432833" cy="432834"/>
          </a:xfrm>
        </p:grpSpPr>
        <p:sp>
          <p:nvSpPr>
            <p:cNvPr id="27"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8"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29" name="组合 28"/>
          <p:cNvGrpSpPr/>
          <p:nvPr/>
        </p:nvGrpSpPr>
        <p:grpSpPr>
          <a:xfrm>
            <a:off x="4067945" y="336231"/>
            <a:ext cx="288031" cy="288032"/>
            <a:chOff x="4139952" y="1274820"/>
            <a:chExt cx="432833" cy="432834"/>
          </a:xfrm>
        </p:grpSpPr>
        <p:sp>
          <p:nvSpPr>
            <p:cNvPr id="30"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6"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47" name="矩形 46"/>
          <p:cNvSpPr/>
          <p:nvPr/>
        </p:nvSpPr>
        <p:spPr>
          <a:xfrm>
            <a:off x="2806060" y="319757"/>
            <a:ext cx="1249680" cy="306705"/>
          </a:xfrm>
          <a:prstGeom prst="rect">
            <a:avLst/>
          </a:prstGeom>
        </p:spPr>
        <p:txBody>
          <a:bodyPr wrap="none">
            <a:spAutoFit/>
          </a:bodyPr>
          <a:lstStyle/>
          <a:p>
            <a:r>
              <a:rPr lang="zh-CN" altLang="en-US" sz="1400" b="1" dirty="0" smtClean="0"/>
              <a:t>师资队伍诊断</a:t>
            </a:r>
            <a:endParaRPr lang="zh-CN" altLang="en-US" sz="1400" b="1" dirty="0"/>
          </a:p>
        </p:txBody>
      </p:sp>
      <p:sp>
        <p:nvSpPr>
          <p:cNvPr id="48" name="矩形 47"/>
          <p:cNvSpPr/>
          <p:nvPr/>
        </p:nvSpPr>
        <p:spPr>
          <a:xfrm>
            <a:off x="4283968" y="313868"/>
            <a:ext cx="1249680" cy="306705"/>
          </a:xfrm>
          <a:prstGeom prst="rect">
            <a:avLst/>
          </a:prstGeom>
        </p:spPr>
        <p:txBody>
          <a:bodyPr wrap="none">
            <a:spAutoFit/>
          </a:bodyPr>
          <a:lstStyle/>
          <a:p>
            <a:r>
              <a:rPr lang="zh-CN" altLang="en-US" sz="1400" b="1" dirty="0" smtClean="0"/>
              <a:t>课程标准诊断</a:t>
            </a:r>
            <a:endParaRPr lang="zh-CN" altLang="en-US" sz="1400" b="1" dirty="0"/>
          </a:p>
        </p:txBody>
      </p:sp>
      <p:sp>
        <p:nvSpPr>
          <p:cNvPr id="49" name="矩形 48"/>
          <p:cNvSpPr/>
          <p:nvPr/>
        </p:nvSpPr>
        <p:spPr>
          <a:xfrm>
            <a:off x="5724128" y="319757"/>
            <a:ext cx="1249680" cy="306705"/>
          </a:xfrm>
          <a:prstGeom prst="rect">
            <a:avLst/>
          </a:prstGeom>
        </p:spPr>
        <p:txBody>
          <a:bodyPr wrap="none">
            <a:spAutoFit/>
          </a:bodyPr>
          <a:lstStyle/>
          <a:p>
            <a:r>
              <a:rPr lang="zh-CN" altLang="en-US" sz="1400" b="1" dirty="0" smtClean="0"/>
              <a:t>课程资源诊断</a:t>
            </a:r>
            <a:endParaRPr lang="zh-CN" altLang="en-US" sz="1400" b="1" dirty="0"/>
          </a:p>
        </p:txBody>
      </p:sp>
      <p:sp>
        <p:nvSpPr>
          <p:cNvPr id="50" name="矩形 49"/>
          <p:cNvSpPr/>
          <p:nvPr/>
        </p:nvSpPr>
        <p:spPr>
          <a:xfrm>
            <a:off x="7164288" y="319757"/>
            <a:ext cx="1249680" cy="306705"/>
          </a:xfrm>
          <a:prstGeom prst="rect">
            <a:avLst/>
          </a:prstGeom>
        </p:spPr>
        <p:txBody>
          <a:bodyPr wrap="none">
            <a:spAutoFit/>
          </a:bodyPr>
          <a:lstStyle/>
          <a:p>
            <a:r>
              <a:rPr lang="zh-CN" altLang="en-US" sz="1400" b="1" dirty="0">
                <a:solidFill>
                  <a:srgbClr val="FF0000"/>
                </a:solidFill>
              </a:rPr>
              <a:t>教学质量诊断</a:t>
            </a:r>
            <a:endParaRPr lang="zh-CN" altLang="en-US" sz="1400" b="1" dirty="0">
              <a:solidFill>
                <a:srgbClr val="FF0000"/>
              </a:solidFill>
            </a:endParaRPr>
          </a:p>
        </p:txBody>
      </p:sp>
      <p:grpSp>
        <p:nvGrpSpPr>
          <p:cNvPr id="51" name="组合 50"/>
          <p:cNvGrpSpPr/>
          <p:nvPr/>
        </p:nvGrpSpPr>
        <p:grpSpPr>
          <a:xfrm>
            <a:off x="6962414" y="347762"/>
            <a:ext cx="273882" cy="273883"/>
            <a:chOff x="5436096" y="1274820"/>
            <a:chExt cx="432833" cy="432834"/>
          </a:xfrm>
        </p:grpSpPr>
        <p:sp>
          <p:nvSpPr>
            <p:cNvPr id="52"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53"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54"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课程诊断</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aphicFrame>
        <p:nvGraphicFramePr>
          <p:cNvPr id="6" name="表格 5"/>
          <p:cNvGraphicFramePr>
            <a:graphicFrameLocks noGrp="1"/>
          </p:cNvGraphicFramePr>
          <p:nvPr/>
        </p:nvGraphicFramePr>
        <p:xfrm>
          <a:off x="857885" y="1203960"/>
          <a:ext cx="7587615" cy="3767455"/>
        </p:xfrm>
        <a:graphic>
          <a:graphicData uri="http://schemas.openxmlformats.org/drawingml/2006/table">
            <a:tbl>
              <a:tblPr firstRow="1" bandRow="1">
                <a:tableStyleId>{5C22544A-7EE6-4342-B048-85BDC9FD1C3A}</a:tableStyleId>
              </a:tblPr>
              <a:tblGrid>
                <a:gridCol w="2529205"/>
                <a:gridCol w="2529205"/>
                <a:gridCol w="2529205"/>
              </a:tblGrid>
              <a:tr h="336550">
                <a:tc>
                  <a:txBody>
                    <a:bodyPr/>
                    <a:lstStyle/>
                    <a:p>
                      <a:pPr algn="ctr"/>
                      <a:r>
                        <a:rPr lang="zh-CN" altLang="en-US" dirty="0" smtClean="0"/>
                        <a:t>知识目标</a:t>
                      </a:r>
                      <a:endParaRPr lang="zh-CN" altLang="en-US" dirty="0"/>
                    </a:p>
                  </a:txBody>
                  <a:tcPr/>
                </a:tc>
                <a:tc>
                  <a:txBody>
                    <a:bodyPr/>
                    <a:lstStyle/>
                    <a:p>
                      <a:pPr algn="ctr"/>
                      <a:r>
                        <a:rPr lang="zh-CN" altLang="en-US" dirty="0" smtClean="0"/>
                        <a:t>能力目标</a:t>
                      </a:r>
                      <a:endParaRPr lang="zh-CN" altLang="en-US" dirty="0"/>
                    </a:p>
                  </a:txBody>
                  <a:tcPr/>
                </a:tc>
                <a:tc>
                  <a:txBody>
                    <a:bodyPr/>
                    <a:lstStyle/>
                    <a:p>
                      <a:pPr algn="ctr"/>
                      <a:r>
                        <a:rPr lang="zh-CN" altLang="en-US" dirty="0" smtClean="0"/>
                        <a:t>素质目标</a:t>
                      </a:r>
                      <a:endParaRPr lang="zh-CN" altLang="en-US" dirty="0"/>
                    </a:p>
                  </a:txBody>
                  <a:tcPr/>
                </a:tc>
              </a:tr>
              <a:tr h="3430905">
                <a:tc>
                  <a:txBody>
                    <a:bodyPr/>
                    <a:lstStyle/>
                    <a:p>
                      <a:pPr marL="0" marR="0" indent="0" algn="l" defTabSz="914400" rtl="0" eaLnBrk="1" fontAlgn="auto" latinLnBrk="0" hangingPunct="1">
                        <a:lnSpc>
                          <a:spcPct val="150000"/>
                        </a:lnSpc>
                        <a:spcBef>
                          <a:spcPts val="0"/>
                        </a:spcBef>
                        <a:spcAft>
                          <a:spcPts val="0"/>
                        </a:spcAft>
                        <a:buClrTx/>
                        <a:buSzTx/>
                        <a:buFontTx/>
                        <a:buNone/>
                        <a:defRPr/>
                      </a:pPr>
                      <a:r>
                        <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①掌握石油炼制工艺过程中的原料选取、反应原理、工艺流程、操作方法等基本知识。</a:t>
                      </a:r>
                      <a:endPar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p>
                      <a:pPr marL="0" marR="0" indent="0" algn="l" defTabSz="914400" rtl="0" eaLnBrk="1" fontAlgn="auto" latinLnBrk="0" hangingPunct="1">
                        <a:lnSpc>
                          <a:spcPct val="150000"/>
                        </a:lnSpc>
                        <a:spcBef>
                          <a:spcPts val="0"/>
                        </a:spcBef>
                        <a:spcAft>
                          <a:spcPts val="0"/>
                        </a:spcAft>
                        <a:buClrTx/>
                        <a:buSzTx/>
                        <a:buFontTx/>
                        <a:buNone/>
                        <a:defRPr/>
                      </a:pPr>
                      <a:r>
                        <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②了解各种加工过程的主要设备结构、原理以及使用、维护方法；掌握催化剂使用与再生方法。</a:t>
                      </a:r>
                      <a:endPar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p>
                      <a:pPr marL="0" marR="0" indent="0" algn="l" defTabSz="914400" rtl="0" eaLnBrk="1" fontAlgn="auto" latinLnBrk="0" hangingPunct="1">
                        <a:lnSpc>
                          <a:spcPct val="150000"/>
                        </a:lnSpc>
                        <a:spcBef>
                          <a:spcPts val="0"/>
                        </a:spcBef>
                        <a:spcAft>
                          <a:spcPts val="0"/>
                        </a:spcAft>
                        <a:buClrTx/>
                        <a:buSzTx/>
                        <a:buFontTx/>
                        <a:buNone/>
                        <a:defRPr/>
                      </a:pPr>
                      <a:r>
                        <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③熟悉炼油厂各种设计图表和手册的查阅、使用方法，了解文献检索方法等知识。</a:t>
                      </a:r>
                      <a:endPar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lstStyle/>
                    <a:p>
                      <a:pPr>
                        <a:lnSpc>
                          <a:spcPct val="150000"/>
                        </a:lnSpc>
                      </a:pPr>
                      <a:r>
                        <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①培养石油加工的设备运行、工艺操作能力；</a:t>
                      </a:r>
                      <a:endPar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p>
                      <a:pPr>
                        <a:lnSpc>
                          <a:spcPct val="150000"/>
                        </a:lnSpc>
                      </a:pPr>
                      <a:r>
                        <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②具备石油加工的生产运行、控制、组织协作能力；</a:t>
                      </a:r>
                      <a:endPar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p>
                      <a:pPr>
                        <a:lnSpc>
                          <a:spcPct val="150000"/>
                        </a:lnSpc>
                      </a:pPr>
                      <a:r>
                        <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③具有石油加工设备的使用、维护能力；</a:t>
                      </a:r>
                      <a:endPar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p>
                      <a:pPr>
                        <a:lnSpc>
                          <a:spcPct val="150000"/>
                        </a:lnSpc>
                      </a:pPr>
                      <a:r>
                        <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④具有独立操作大型中控系统的能力；</a:t>
                      </a:r>
                      <a:endPar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p>
                      <a:pPr>
                        <a:lnSpc>
                          <a:spcPct val="150000"/>
                        </a:lnSpc>
                      </a:pPr>
                      <a:r>
                        <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⑤具有突发事故的分析、解决能力等。</a:t>
                      </a:r>
                      <a:endPar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lstStyle/>
                    <a:p>
                      <a:pPr marL="0" indent="0">
                        <a:lnSpc>
                          <a:spcPct val="150000"/>
                        </a:lnSpc>
                        <a:buFont typeface="Arial" panose="020B0604020202020204" pitchFamily="34" charset="0"/>
                        <a:buNone/>
                      </a:pPr>
                      <a:r>
                        <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①培养学生具有良好的思想品德、良好的职业道德；</a:t>
                      </a:r>
                      <a:endPar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p>
                      <a:pPr marL="0" indent="0">
                        <a:lnSpc>
                          <a:spcPct val="150000"/>
                        </a:lnSpc>
                        <a:buFont typeface="Arial" panose="020B0604020202020204" pitchFamily="34" charset="0"/>
                        <a:buNone/>
                      </a:pPr>
                      <a:r>
                        <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②具备较强的心理素质；</a:t>
                      </a:r>
                      <a:endPar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p>
                      <a:pPr marL="0" indent="0">
                        <a:lnSpc>
                          <a:spcPct val="150000"/>
                        </a:lnSpc>
                        <a:buFont typeface="Arial" panose="020B0604020202020204" pitchFamily="34" charset="0"/>
                        <a:buNone/>
                      </a:pPr>
                      <a:r>
                        <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③能够爱岗敬业、诚实守信、遵守相关的法律法规；</a:t>
                      </a:r>
                      <a:endPar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p>
                      <a:pPr marL="0" indent="0">
                        <a:lnSpc>
                          <a:spcPct val="150000"/>
                        </a:lnSpc>
                        <a:buFont typeface="Arial" panose="020B0604020202020204" pitchFamily="34" charset="0"/>
                        <a:buNone/>
                      </a:pPr>
                      <a:r>
                        <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④培养学生具备吃苦耐劳、工作严谨的优良品质等。</a:t>
                      </a:r>
                      <a:endParaRPr lang="zh-CN" altLang="en-US" sz="14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p>
                      <a:pPr>
                        <a:lnSpc>
                          <a:spcPct val="150000"/>
                        </a:lnSpc>
                      </a:pPr>
                      <a:endParaRPr lang="zh-CN" altLang="en-US" sz="1400" kern="120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r>
            </a:tbl>
          </a:graphicData>
        </a:graphic>
      </p:graphicFrame>
      <p:cxnSp>
        <p:nvCxnSpPr>
          <p:cNvPr id="43" name="直接连接符 42"/>
          <p:cNvCxnSpPr/>
          <p:nvPr/>
        </p:nvCxnSpPr>
        <p:spPr>
          <a:xfrm>
            <a:off x="738572" y="723032"/>
            <a:ext cx="7649852"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395536" y="699542"/>
            <a:ext cx="1368152"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教学计划</a:t>
            </a:r>
            <a:endParaRPr lang="zh-CN" altLang="en-US" dirty="0">
              <a:solidFill>
                <a:schemeClr val="bg1"/>
              </a:solidFill>
            </a:endParaRPr>
          </a:p>
        </p:txBody>
      </p:sp>
      <p:grpSp>
        <p:nvGrpSpPr>
          <p:cNvPr id="21" name="组合 20"/>
          <p:cNvGrpSpPr/>
          <p:nvPr/>
        </p:nvGrpSpPr>
        <p:grpSpPr>
          <a:xfrm>
            <a:off x="5508104" y="337959"/>
            <a:ext cx="287509" cy="287509"/>
            <a:chOff x="4788024" y="1275213"/>
            <a:chExt cx="432048" cy="432048"/>
          </a:xfrm>
        </p:grpSpPr>
        <p:sp>
          <p:nvSpPr>
            <p:cNvPr id="22"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3"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26" name="组合 25"/>
          <p:cNvGrpSpPr/>
          <p:nvPr/>
        </p:nvGrpSpPr>
        <p:grpSpPr>
          <a:xfrm>
            <a:off x="2555777" y="322187"/>
            <a:ext cx="288031" cy="288032"/>
            <a:chOff x="3491880" y="1274820"/>
            <a:chExt cx="432833" cy="432834"/>
          </a:xfrm>
        </p:grpSpPr>
        <p:sp>
          <p:nvSpPr>
            <p:cNvPr id="27"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8"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29" name="组合 28"/>
          <p:cNvGrpSpPr/>
          <p:nvPr/>
        </p:nvGrpSpPr>
        <p:grpSpPr>
          <a:xfrm>
            <a:off x="4067945" y="336231"/>
            <a:ext cx="288031" cy="288032"/>
            <a:chOff x="4139952" y="1274820"/>
            <a:chExt cx="432833" cy="432834"/>
          </a:xfrm>
        </p:grpSpPr>
        <p:sp>
          <p:nvSpPr>
            <p:cNvPr id="30"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6"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47" name="矩形 46"/>
          <p:cNvSpPr/>
          <p:nvPr/>
        </p:nvSpPr>
        <p:spPr>
          <a:xfrm>
            <a:off x="2806060" y="319757"/>
            <a:ext cx="1249680" cy="306705"/>
          </a:xfrm>
          <a:prstGeom prst="rect">
            <a:avLst/>
          </a:prstGeom>
        </p:spPr>
        <p:txBody>
          <a:bodyPr wrap="none">
            <a:spAutoFit/>
          </a:bodyPr>
          <a:lstStyle/>
          <a:p>
            <a:r>
              <a:rPr lang="zh-CN" altLang="en-US" sz="1400" b="1" dirty="0" smtClean="0"/>
              <a:t>师资队伍诊断</a:t>
            </a:r>
            <a:endParaRPr lang="zh-CN" altLang="en-US" sz="1400" b="1" dirty="0"/>
          </a:p>
        </p:txBody>
      </p:sp>
      <p:sp>
        <p:nvSpPr>
          <p:cNvPr id="48" name="矩形 47"/>
          <p:cNvSpPr/>
          <p:nvPr/>
        </p:nvSpPr>
        <p:spPr>
          <a:xfrm>
            <a:off x="4283968" y="313868"/>
            <a:ext cx="1249680" cy="306705"/>
          </a:xfrm>
          <a:prstGeom prst="rect">
            <a:avLst/>
          </a:prstGeom>
        </p:spPr>
        <p:txBody>
          <a:bodyPr wrap="none">
            <a:spAutoFit/>
          </a:bodyPr>
          <a:lstStyle/>
          <a:p>
            <a:r>
              <a:rPr lang="zh-CN" altLang="en-US" sz="1400" b="1" dirty="0" smtClean="0"/>
              <a:t>课程标准诊断</a:t>
            </a:r>
            <a:endParaRPr lang="zh-CN" altLang="en-US" sz="1400" b="1" dirty="0"/>
          </a:p>
        </p:txBody>
      </p:sp>
      <p:sp>
        <p:nvSpPr>
          <p:cNvPr id="49" name="矩形 48"/>
          <p:cNvSpPr/>
          <p:nvPr/>
        </p:nvSpPr>
        <p:spPr>
          <a:xfrm>
            <a:off x="5724128" y="319757"/>
            <a:ext cx="1249680" cy="306705"/>
          </a:xfrm>
          <a:prstGeom prst="rect">
            <a:avLst/>
          </a:prstGeom>
        </p:spPr>
        <p:txBody>
          <a:bodyPr wrap="none">
            <a:spAutoFit/>
          </a:bodyPr>
          <a:lstStyle/>
          <a:p>
            <a:r>
              <a:rPr lang="zh-CN" altLang="en-US" sz="1400" b="1" dirty="0" smtClean="0"/>
              <a:t>课程资源诊断</a:t>
            </a:r>
            <a:endParaRPr lang="zh-CN" altLang="en-US" sz="1400" b="1" dirty="0"/>
          </a:p>
        </p:txBody>
      </p:sp>
      <p:sp>
        <p:nvSpPr>
          <p:cNvPr id="50" name="矩形 49"/>
          <p:cNvSpPr/>
          <p:nvPr/>
        </p:nvSpPr>
        <p:spPr>
          <a:xfrm>
            <a:off x="7164288" y="319757"/>
            <a:ext cx="1249680" cy="306705"/>
          </a:xfrm>
          <a:prstGeom prst="rect">
            <a:avLst/>
          </a:prstGeom>
        </p:spPr>
        <p:txBody>
          <a:bodyPr wrap="none">
            <a:spAutoFit/>
          </a:bodyPr>
          <a:lstStyle/>
          <a:p>
            <a:r>
              <a:rPr lang="zh-CN" altLang="en-US" sz="1400" b="1" dirty="0">
                <a:solidFill>
                  <a:srgbClr val="FF0000"/>
                </a:solidFill>
              </a:rPr>
              <a:t>教学质量诊断</a:t>
            </a:r>
            <a:endParaRPr lang="zh-CN" altLang="en-US" sz="1400" b="1" dirty="0">
              <a:solidFill>
                <a:srgbClr val="FF0000"/>
              </a:solidFill>
            </a:endParaRPr>
          </a:p>
        </p:txBody>
      </p:sp>
      <p:grpSp>
        <p:nvGrpSpPr>
          <p:cNvPr id="51" name="组合 50"/>
          <p:cNvGrpSpPr/>
          <p:nvPr/>
        </p:nvGrpSpPr>
        <p:grpSpPr>
          <a:xfrm>
            <a:off x="6962414" y="347762"/>
            <a:ext cx="273882" cy="273883"/>
            <a:chOff x="5436096" y="1274820"/>
            <a:chExt cx="432833" cy="432834"/>
          </a:xfrm>
        </p:grpSpPr>
        <p:sp>
          <p:nvSpPr>
            <p:cNvPr id="52"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53"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54"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课程诊断</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738572" y="651277"/>
            <a:ext cx="7649852"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1"/>
          <a:stretch>
            <a:fillRect/>
          </a:stretch>
        </p:blipFill>
        <p:spPr>
          <a:xfrm>
            <a:off x="1969135" y="990600"/>
            <a:ext cx="4498975" cy="3011170"/>
          </a:xfrm>
          <a:prstGeom prst="rect">
            <a:avLst/>
          </a:prstGeom>
        </p:spPr>
      </p:pic>
      <p:grpSp>
        <p:nvGrpSpPr>
          <p:cNvPr id="13" name="组合 12"/>
          <p:cNvGrpSpPr/>
          <p:nvPr/>
        </p:nvGrpSpPr>
        <p:grpSpPr>
          <a:xfrm>
            <a:off x="402590" y="699770"/>
            <a:ext cx="8268335" cy="4097020"/>
            <a:chOff x="634" y="1102"/>
            <a:chExt cx="13021" cy="6452"/>
          </a:xfrm>
        </p:grpSpPr>
        <p:pic>
          <p:nvPicPr>
            <p:cNvPr id="5" name="图片 4"/>
            <p:cNvPicPr>
              <a:picLocks noChangeAspect="1"/>
            </p:cNvPicPr>
            <p:nvPr/>
          </p:nvPicPr>
          <p:blipFill>
            <a:blip r:embed="rId2"/>
            <a:stretch>
              <a:fillRect/>
            </a:stretch>
          </p:blipFill>
          <p:spPr>
            <a:xfrm>
              <a:off x="634" y="2566"/>
              <a:ext cx="7464" cy="4988"/>
            </a:xfrm>
            <a:prstGeom prst="rect">
              <a:avLst/>
            </a:prstGeom>
          </p:spPr>
        </p:pic>
        <p:pic>
          <p:nvPicPr>
            <p:cNvPr id="9" name="图片 8"/>
            <p:cNvPicPr>
              <a:picLocks noChangeAspect="1"/>
            </p:cNvPicPr>
            <p:nvPr/>
          </p:nvPicPr>
          <p:blipFill>
            <a:blip r:embed="rId1"/>
            <a:stretch>
              <a:fillRect/>
            </a:stretch>
          </p:blipFill>
          <p:spPr>
            <a:xfrm>
              <a:off x="3101" y="1769"/>
              <a:ext cx="7085" cy="4742"/>
            </a:xfrm>
            <a:prstGeom prst="rect">
              <a:avLst/>
            </a:prstGeom>
          </p:spPr>
        </p:pic>
        <p:pic>
          <p:nvPicPr>
            <p:cNvPr id="10" name="图片 9"/>
            <p:cNvPicPr>
              <a:picLocks noChangeAspect="1"/>
            </p:cNvPicPr>
            <p:nvPr/>
          </p:nvPicPr>
          <p:blipFill>
            <a:blip r:embed="rId3"/>
            <a:stretch>
              <a:fillRect/>
            </a:stretch>
          </p:blipFill>
          <p:spPr>
            <a:xfrm>
              <a:off x="5057" y="1102"/>
              <a:ext cx="6569" cy="4445"/>
            </a:xfrm>
            <a:prstGeom prst="rect">
              <a:avLst/>
            </a:prstGeom>
          </p:spPr>
        </p:pic>
        <p:pic>
          <p:nvPicPr>
            <p:cNvPr id="11" name="图片 10"/>
            <p:cNvPicPr>
              <a:picLocks noChangeAspect="1"/>
            </p:cNvPicPr>
            <p:nvPr/>
          </p:nvPicPr>
          <p:blipFill>
            <a:blip r:embed="rId4"/>
            <a:stretch>
              <a:fillRect/>
            </a:stretch>
          </p:blipFill>
          <p:spPr>
            <a:xfrm>
              <a:off x="6339" y="3471"/>
              <a:ext cx="7317" cy="3612"/>
            </a:xfrm>
            <a:prstGeom prst="rect">
              <a:avLst/>
            </a:prstGeom>
          </p:spPr>
        </p:pic>
      </p:grpSp>
    </p:spTree>
    <p:custDataLst>
      <p:tags r:id="rId5"/>
    </p:custDataLst>
  </p:cSld>
  <p:clrMapOvr>
    <a:masterClrMapping/>
  </p:clrMapOvr>
  <p:transition spd="slow">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395536" y="699542"/>
            <a:ext cx="165618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质量监测点</a:t>
            </a:r>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5508104" y="337959"/>
            <a:ext cx="287509" cy="287509"/>
            <a:chOff x="4788024" y="1275213"/>
            <a:chExt cx="432048" cy="432048"/>
          </a:xfrm>
        </p:grpSpPr>
        <p:sp>
          <p:nvSpPr>
            <p:cNvPr id="26"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7"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28" name="组合 27"/>
          <p:cNvGrpSpPr/>
          <p:nvPr/>
        </p:nvGrpSpPr>
        <p:grpSpPr>
          <a:xfrm>
            <a:off x="2555777" y="322187"/>
            <a:ext cx="288031" cy="288032"/>
            <a:chOff x="3491880" y="1274820"/>
            <a:chExt cx="432833" cy="432834"/>
          </a:xfrm>
        </p:grpSpPr>
        <p:sp>
          <p:nvSpPr>
            <p:cNvPr id="29"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0"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46" name="组合 45"/>
          <p:cNvGrpSpPr/>
          <p:nvPr/>
        </p:nvGrpSpPr>
        <p:grpSpPr>
          <a:xfrm>
            <a:off x="4067945" y="336231"/>
            <a:ext cx="288031" cy="288032"/>
            <a:chOff x="4139952" y="1274820"/>
            <a:chExt cx="432833" cy="432834"/>
          </a:xfrm>
        </p:grpSpPr>
        <p:sp>
          <p:nvSpPr>
            <p:cNvPr id="47"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8"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49" name="矩形 48"/>
          <p:cNvSpPr/>
          <p:nvPr/>
        </p:nvSpPr>
        <p:spPr>
          <a:xfrm>
            <a:off x="2806060" y="319757"/>
            <a:ext cx="1249680" cy="306705"/>
          </a:xfrm>
          <a:prstGeom prst="rect">
            <a:avLst/>
          </a:prstGeom>
        </p:spPr>
        <p:txBody>
          <a:bodyPr wrap="none">
            <a:spAutoFit/>
          </a:bodyPr>
          <a:lstStyle/>
          <a:p>
            <a:r>
              <a:rPr lang="zh-CN" altLang="en-US" sz="1400" b="1" dirty="0" smtClean="0"/>
              <a:t>师资队伍诊断</a:t>
            </a:r>
            <a:endParaRPr lang="zh-CN" altLang="en-US" sz="1400" b="1" dirty="0"/>
          </a:p>
        </p:txBody>
      </p:sp>
      <p:sp>
        <p:nvSpPr>
          <p:cNvPr id="50" name="矩形 49"/>
          <p:cNvSpPr/>
          <p:nvPr/>
        </p:nvSpPr>
        <p:spPr>
          <a:xfrm>
            <a:off x="4283968" y="313868"/>
            <a:ext cx="1249680" cy="306705"/>
          </a:xfrm>
          <a:prstGeom prst="rect">
            <a:avLst/>
          </a:prstGeom>
        </p:spPr>
        <p:txBody>
          <a:bodyPr wrap="none">
            <a:spAutoFit/>
          </a:bodyPr>
          <a:lstStyle/>
          <a:p>
            <a:r>
              <a:rPr lang="zh-CN" altLang="en-US" sz="1400" b="1" dirty="0" smtClean="0"/>
              <a:t>课程标准诊断</a:t>
            </a:r>
            <a:endParaRPr lang="zh-CN" altLang="en-US" sz="1400" b="1" dirty="0"/>
          </a:p>
        </p:txBody>
      </p:sp>
      <p:sp>
        <p:nvSpPr>
          <p:cNvPr id="51" name="矩形 50"/>
          <p:cNvSpPr/>
          <p:nvPr/>
        </p:nvSpPr>
        <p:spPr>
          <a:xfrm>
            <a:off x="5724128" y="319757"/>
            <a:ext cx="1249680" cy="306705"/>
          </a:xfrm>
          <a:prstGeom prst="rect">
            <a:avLst/>
          </a:prstGeom>
        </p:spPr>
        <p:txBody>
          <a:bodyPr wrap="none">
            <a:spAutoFit/>
          </a:bodyPr>
          <a:lstStyle/>
          <a:p>
            <a:r>
              <a:rPr lang="zh-CN" altLang="en-US" sz="1400" b="1" dirty="0" smtClean="0"/>
              <a:t>课程资源诊断</a:t>
            </a:r>
            <a:endParaRPr lang="zh-CN" altLang="en-US" sz="1400" b="1" dirty="0"/>
          </a:p>
        </p:txBody>
      </p:sp>
      <p:sp>
        <p:nvSpPr>
          <p:cNvPr id="52" name="矩形 51"/>
          <p:cNvSpPr/>
          <p:nvPr/>
        </p:nvSpPr>
        <p:spPr>
          <a:xfrm>
            <a:off x="7164288" y="319757"/>
            <a:ext cx="1249680" cy="306705"/>
          </a:xfrm>
          <a:prstGeom prst="rect">
            <a:avLst/>
          </a:prstGeom>
        </p:spPr>
        <p:txBody>
          <a:bodyPr wrap="none">
            <a:spAutoFit/>
          </a:bodyPr>
          <a:lstStyle/>
          <a:p>
            <a:r>
              <a:rPr lang="zh-CN" altLang="en-US" sz="1400" b="1" dirty="0">
                <a:solidFill>
                  <a:srgbClr val="FF0000"/>
                </a:solidFill>
              </a:rPr>
              <a:t>教学质量诊断</a:t>
            </a:r>
            <a:endParaRPr lang="zh-CN" altLang="en-US" sz="1400" b="1" dirty="0">
              <a:solidFill>
                <a:srgbClr val="FF0000"/>
              </a:solidFill>
            </a:endParaRPr>
          </a:p>
        </p:txBody>
      </p:sp>
      <p:grpSp>
        <p:nvGrpSpPr>
          <p:cNvPr id="53" name="组合 52"/>
          <p:cNvGrpSpPr/>
          <p:nvPr/>
        </p:nvGrpSpPr>
        <p:grpSpPr>
          <a:xfrm>
            <a:off x="6962414" y="347762"/>
            <a:ext cx="273882" cy="273883"/>
            <a:chOff x="5436096" y="1274820"/>
            <a:chExt cx="432833" cy="432834"/>
          </a:xfrm>
        </p:grpSpPr>
        <p:sp>
          <p:nvSpPr>
            <p:cNvPr id="54"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55"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56"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课程诊断</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39" name="组合 38"/>
          <p:cNvGrpSpPr/>
          <p:nvPr/>
        </p:nvGrpSpPr>
        <p:grpSpPr>
          <a:xfrm>
            <a:off x="3012922" y="1068529"/>
            <a:ext cx="1640665" cy="975041"/>
            <a:chOff x="3556087" y="1547721"/>
            <a:chExt cx="1519969" cy="674616"/>
          </a:xfrm>
        </p:grpSpPr>
        <p:sp>
          <p:nvSpPr>
            <p:cNvPr id="40" name="圆角矩形 39"/>
            <p:cNvSpPr/>
            <p:nvPr/>
          </p:nvSpPr>
          <p:spPr>
            <a:xfrm>
              <a:off x="3556087" y="1547721"/>
              <a:ext cx="1519969" cy="674616"/>
            </a:xfrm>
            <a:prstGeom prst="roundRect">
              <a:avLst>
                <a:gd name="adj" fmla="val 20638"/>
              </a:avLst>
            </a:prstGeom>
            <a:solidFill>
              <a:schemeClr val="bg2">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solidFill>
                  <a:schemeClr val="tx1">
                    <a:lumMod val="75000"/>
                    <a:lumOff val="25000"/>
                  </a:schemeClr>
                </a:solidFill>
              </a:endParaRPr>
            </a:p>
          </p:txBody>
        </p:sp>
        <p:sp>
          <p:nvSpPr>
            <p:cNvPr id="41" name="TextBox 8"/>
            <p:cNvSpPr txBox="1"/>
            <p:nvPr/>
          </p:nvSpPr>
          <p:spPr>
            <a:xfrm>
              <a:off x="3799318" y="1756189"/>
              <a:ext cx="1132722" cy="233885"/>
            </a:xfrm>
            <a:prstGeom prst="rect">
              <a:avLst/>
            </a:prstGeom>
            <a:solidFill>
              <a:schemeClr val="accent6">
                <a:lumMod val="60000"/>
                <a:lumOff val="40000"/>
              </a:schemeClr>
            </a:solidFill>
          </p:spPr>
          <p:style>
            <a:lnRef idx="1">
              <a:schemeClr val="dk1"/>
            </a:lnRef>
            <a:fillRef idx="2">
              <a:schemeClr val="dk1"/>
            </a:fillRef>
            <a:effectRef idx="1">
              <a:schemeClr val="dk1"/>
            </a:effectRef>
            <a:fontRef idx="minor">
              <a:schemeClr val="dk1"/>
            </a:fontRef>
          </p:style>
          <p:txBody>
            <a:bodyPr wrap="square" lIns="0" tIns="0" rIns="0" bIns="0" rtlCol="0">
              <a:spAutoFit/>
            </a:bodyPr>
            <a:lstStyle>
              <a:defPPr>
                <a:defRPr lang="zh-CN"/>
              </a:defPPr>
              <a:lvl1pPr algn="ctr">
                <a:lnSpc>
                  <a:spcPct val="120000"/>
                </a:lnSpc>
                <a:defRPr sz="2000" b="1">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t>总评成绩</a:t>
              </a:r>
              <a:endParaRPr lang="en-US" altLang="zh-CN" dirty="0"/>
            </a:p>
          </p:txBody>
        </p:sp>
      </p:grpSp>
      <p:grpSp>
        <p:nvGrpSpPr>
          <p:cNvPr id="42" name="组合 41"/>
          <p:cNvGrpSpPr/>
          <p:nvPr/>
        </p:nvGrpSpPr>
        <p:grpSpPr>
          <a:xfrm>
            <a:off x="6047587" y="3730456"/>
            <a:ext cx="1640666" cy="926484"/>
            <a:chOff x="3556087" y="1547721"/>
            <a:chExt cx="1519969" cy="674616"/>
          </a:xfrm>
        </p:grpSpPr>
        <p:sp>
          <p:nvSpPr>
            <p:cNvPr id="43" name="圆角矩形 42"/>
            <p:cNvSpPr/>
            <p:nvPr/>
          </p:nvSpPr>
          <p:spPr>
            <a:xfrm>
              <a:off x="3556087" y="1547721"/>
              <a:ext cx="1519969" cy="674616"/>
            </a:xfrm>
            <a:prstGeom prst="roundRect">
              <a:avLst>
                <a:gd name="adj" fmla="val 20638"/>
              </a:avLst>
            </a:prstGeom>
            <a:solidFill>
              <a:schemeClr val="bg2">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solidFill>
                  <a:schemeClr val="tx1">
                    <a:lumMod val="75000"/>
                    <a:lumOff val="25000"/>
                  </a:schemeClr>
                </a:solidFill>
              </a:endParaRPr>
            </a:p>
          </p:txBody>
        </p:sp>
        <p:sp>
          <p:nvSpPr>
            <p:cNvPr id="44" name="TextBox 8"/>
            <p:cNvSpPr txBox="1"/>
            <p:nvPr/>
          </p:nvSpPr>
          <p:spPr>
            <a:xfrm>
              <a:off x="3756218" y="1737238"/>
              <a:ext cx="1132722" cy="268639"/>
            </a:xfrm>
            <a:prstGeom prst="rect">
              <a:avLst/>
            </a:prstGeom>
            <a:solidFill>
              <a:schemeClr val="accent4">
                <a:lumMod val="40000"/>
                <a:lumOff val="60000"/>
              </a:schemeClr>
            </a:solidFill>
          </p:spPr>
          <p:style>
            <a:lnRef idx="1">
              <a:schemeClr val="dk1"/>
            </a:lnRef>
            <a:fillRef idx="2">
              <a:schemeClr val="dk1"/>
            </a:fillRef>
            <a:effectRef idx="1">
              <a:schemeClr val="dk1"/>
            </a:effectRef>
            <a:fontRef idx="minor">
              <a:schemeClr val="dk1"/>
            </a:fontRef>
          </p:style>
          <p:txBody>
            <a:bodyPr wrap="square" lIns="0" tIns="0" rIns="0" bIns="0" rtlCol="0">
              <a:spAutoFit/>
            </a:bodyPr>
            <a:lstStyle>
              <a:defPPr>
                <a:defRPr lang="zh-CN"/>
              </a:defPPr>
              <a:lvl1pPr algn="ctr">
                <a:lnSpc>
                  <a:spcPct val="120000"/>
                </a:lnSpc>
                <a:defRPr sz="2000" b="1">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t>课后作业</a:t>
              </a:r>
              <a:endParaRPr lang="en-US" altLang="zh-CN" dirty="0"/>
            </a:p>
          </p:txBody>
        </p:sp>
      </p:grpSp>
      <p:grpSp>
        <p:nvGrpSpPr>
          <p:cNvPr id="45" name="组合 44"/>
          <p:cNvGrpSpPr/>
          <p:nvPr/>
        </p:nvGrpSpPr>
        <p:grpSpPr>
          <a:xfrm>
            <a:off x="1059183" y="3048506"/>
            <a:ext cx="1648993" cy="936104"/>
            <a:chOff x="3556087" y="1547721"/>
            <a:chExt cx="1519969" cy="674616"/>
          </a:xfrm>
        </p:grpSpPr>
        <p:sp>
          <p:nvSpPr>
            <p:cNvPr id="57" name="圆角矩形 56"/>
            <p:cNvSpPr/>
            <p:nvPr/>
          </p:nvSpPr>
          <p:spPr>
            <a:xfrm>
              <a:off x="3556087" y="1547721"/>
              <a:ext cx="1519969" cy="674616"/>
            </a:xfrm>
            <a:prstGeom prst="roundRect">
              <a:avLst>
                <a:gd name="adj" fmla="val 20638"/>
              </a:avLst>
            </a:prstGeom>
            <a:solidFill>
              <a:schemeClr val="bg2">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solidFill>
                  <a:schemeClr val="tx1">
                    <a:lumMod val="75000"/>
                    <a:lumOff val="25000"/>
                  </a:schemeClr>
                </a:solidFill>
              </a:endParaRPr>
            </a:p>
          </p:txBody>
        </p:sp>
        <p:sp>
          <p:nvSpPr>
            <p:cNvPr id="58" name="TextBox 8"/>
            <p:cNvSpPr txBox="1"/>
            <p:nvPr/>
          </p:nvSpPr>
          <p:spPr>
            <a:xfrm>
              <a:off x="3748580" y="1719255"/>
              <a:ext cx="1132722" cy="243614"/>
            </a:xfrm>
            <a:prstGeom prst="rect">
              <a:avLst/>
            </a:prstGeom>
            <a:solidFill>
              <a:schemeClr val="accent4">
                <a:lumMod val="40000"/>
                <a:lumOff val="60000"/>
              </a:schemeClr>
            </a:solidFill>
          </p:spPr>
          <p:style>
            <a:lnRef idx="1">
              <a:schemeClr val="dk1"/>
            </a:lnRef>
            <a:fillRef idx="2">
              <a:schemeClr val="dk1"/>
            </a:fillRef>
            <a:effectRef idx="1">
              <a:schemeClr val="dk1"/>
            </a:effectRef>
            <a:fontRef idx="minor">
              <a:schemeClr val="dk1"/>
            </a:fontRef>
          </p:style>
          <p:txBody>
            <a:bodyPr wrap="square" lIns="0" tIns="0" rIns="0" bIns="0" rtlCol="0">
              <a:spAutoFit/>
            </a:bodyPr>
            <a:lstStyle>
              <a:defPPr>
                <a:defRPr lang="zh-CN"/>
              </a:defPPr>
              <a:lvl1pPr algn="ctr">
                <a:lnSpc>
                  <a:spcPct val="120000"/>
                </a:lnSpc>
                <a:defRPr sz="2000" b="1">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t>课堂出勤</a:t>
              </a:r>
              <a:endParaRPr lang="en-US" altLang="zh-CN" dirty="0"/>
            </a:p>
          </p:txBody>
        </p:sp>
      </p:grpSp>
      <p:grpSp>
        <p:nvGrpSpPr>
          <p:cNvPr id="59" name="组合 58"/>
          <p:cNvGrpSpPr/>
          <p:nvPr/>
        </p:nvGrpSpPr>
        <p:grpSpPr>
          <a:xfrm>
            <a:off x="6228695" y="1614461"/>
            <a:ext cx="1684348" cy="971626"/>
            <a:chOff x="3556087" y="1547721"/>
            <a:chExt cx="1519969" cy="674616"/>
          </a:xfrm>
          <a:solidFill>
            <a:schemeClr val="bg2">
              <a:lumMod val="95000"/>
            </a:schemeClr>
          </a:solidFill>
        </p:grpSpPr>
        <p:sp>
          <p:nvSpPr>
            <p:cNvPr id="60" name="圆角矩形 59"/>
            <p:cNvSpPr/>
            <p:nvPr/>
          </p:nvSpPr>
          <p:spPr>
            <a:xfrm>
              <a:off x="3556087" y="1547721"/>
              <a:ext cx="1519969" cy="674616"/>
            </a:xfrm>
            <a:prstGeom prst="roundRect">
              <a:avLst>
                <a:gd name="adj" fmla="val 20638"/>
              </a:avLst>
            </a:prstGeom>
            <a:grpFill/>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solidFill>
                  <a:schemeClr val="tx1">
                    <a:lumMod val="75000"/>
                    <a:lumOff val="25000"/>
                  </a:schemeClr>
                </a:solidFill>
              </a:endParaRPr>
            </a:p>
          </p:txBody>
        </p:sp>
        <p:sp>
          <p:nvSpPr>
            <p:cNvPr id="61" name="TextBox 8"/>
            <p:cNvSpPr txBox="1"/>
            <p:nvPr/>
          </p:nvSpPr>
          <p:spPr>
            <a:xfrm>
              <a:off x="3799318" y="1737649"/>
              <a:ext cx="1132722" cy="234707"/>
            </a:xfrm>
            <a:prstGeom prst="rect">
              <a:avLst/>
            </a:prstGeom>
            <a:solidFill>
              <a:schemeClr val="accent4">
                <a:lumMod val="40000"/>
                <a:lumOff val="60000"/>
              </a:schemeClr>
            </a:solidFill>
          </p:spPr>
          <p:style>
            <a:lnRef idx="1">
              <a:schemeClr val="dk1"/>
            </a:lnRef>
            <a:fillRef idx="2">
              <a:schemeClr val="dk1"/>
            </a:fillRef>
            <a:effectRef idx="1">
              <a:schemeClr val="dk1"/>
            </a:effectRef>
            <a:fontRef idx="minor">
              <a:schemeClr val="dk1"/>
            </a:fontRef>
          </p:style>
          <p:txBody>
            <a:bodyPr wrap="square" lIns="0" tIns="0" rIns="0" bIns="0" rtlCol="0">
              <a:spAutoFit/>
            </a:bodyPr>
            <a:lstStyle>
              <a:defPPr>
                <a:defRPr lang="zh-CN"/>
              </a:defPPr>
              <a:lvl1pPr algn="ctr">
                <a:lnSpc>
                  <a:spcPct val="120000"/>
                </a:lnSpc>
                <a:defRPr sz="2000" b="1">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t>课堂表现</a:t>
              </a:r>
              <a:endParaRPr lang="en-US" altLang="zh-CN" dirty="0"/>
            </a:p>
          </p:txBody>
        </p:sp>
      </p:grpSp>
      <p:sp>
        <p:nvSpPr>
          <p:cNvPr id="66" name="MH_Other_2"/>
          <p:cNvSpPr/>
          <p:nvPr>
            <p:custDataLst>
              <p:tags r:id="rId1"/>
            </p:custDataLst>
          </p:nvPr>
        </p:nvSpPr>
        <p:spPr bwMode="blackWhite">
          <a:xfrm>
            <a:off x="5466422" y="3607921"/>
            <a:ext cx="536972" cy="504825"/>
          </a:xfrm>
          <a:custGeom>
            <a:avLst/>
            <a:gdLst>
              <a:gd name="T0" fmla="*/ 351 w 480"/>
              <a:gd name="T1" fmla="*/ 48 h 464"/>
              <a:gd name="T2" fmla="*/ 351 w 480"/>
              <a:gd name="T3" fmla="*/ 0 h 464"/>
              <a:gd name="T4" fmla="*/ 0 w 480"/>
              <a:gd name="T5" fmla="*/ 0 h 464"/>
              <a:gd name="T6" fmla="*/ 0 w 480"/>
              <a:gd name="T7" fmla="*/ 343 h 464"/>
              <a:gd name="T8" fmla="*/ 64 w 480"/>
              <a:gd name="T9" fmla="*/ 343 h 464"/>
              <a:gd name="T10" fmla="*/ 64 w 480"/>
              <a:gd name="T11" fmla="*/ 104 h 464"/>
              <a:gd name="T12" fmla="*/ 423 w 480"/>
              <a:gd name="T13" fmla="*/ 463 h 464"/>
              <a:gd name="T14" fmla="*/ 479 w 480"/>
              <a:gd name="T15" fmla="*/ 407 h 464"/>
              <a:gd name="T16" fmla="*/ 120 w 480"/>
              <a:gd name="T17" fmla="*/ 64 h 464"/>
              <a:gd name="T18" fmla="*/ 351 w 480"/>
              <a:gd name="T19" fmla="*/ 64 h 464"/>
              <a:gd name="T20" fmla="*/ 351 w 480"/>
              <a:gd name="T21"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0" h="464">
                <a:moveTo>
                  <a:pt x="351" y="48"/>
                </a:moveTo>
                <a:lnTo>
                  <a:pt x="351" y="0"/>
                </a:lnTo>
                <a:lnTo>
                  <a:pt x="0" y="0"/>
                </a:lnTo>
                <a:lnTo>
                  <a:pt x="0" y="343"/>
                </a:lnTo>
                <a:lnTo>
                  <a:pt x="64" y="343"/>
                </a:lnTo>
                <a:lnTo>
                  <a:pt x="64" y="104"/>
                </a:lnTo>
                <a:lnTo>
                  <a:pt x="423" y="463"/>
                </a:lnTo>
                <a:lnTo>
                  <a:pt x="479" y="407"/>
                </a:lnTo>
                <a:lnTo>
                  <a:pt x="120" y="64"/>
                </a:lnTo>
                <a:lnTo>
                  <a:pt x="351" y="64"/>
                </a:lnTo>
                <a:lnTo>
                  <a:pt x="351" y="0"/>
                </a:lnTo>
              </a:path>
            </a:pathLst>
          </a:custGeom>
          <a:solidFill>
            <a:srgbClr val="D9D9D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52479" tIns="26240" rIns="52479" bIns="26240" anchor="ctr"/>
          <a:lstStyle/>
          <a:p>
            <a:pPr>
              <a:lnSpc>
                <a:spcPct val="120000"/>
              </a:lnSpc>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67" name="MH_Other_3"/>
          <p:cNvSpPr/>
          <p:nvPr>
            <p:custDataLst>
              <p:tags r:id="rId2"/>
            </p:custDataLst>
          </p:nvPr>
        </p:nvSpPr>
        <p:spPr bwMode="blackWhite">
          <a:xfrm>
            <a:off x="5695910" y="2363168"/>
            <a:ext cx="527447" cy="496490"/>
          </a:xfrm>
          <a:custGeom>
            <a:avLst/>
            <a:gdLst>
              <a:gd name="T0" fmla="*/ 343 w 472"/>
              <a:gd name="T1" fmla="*/ 407 h 456"/>
              <a:gd name="T2" fmla="*/ 343 w 472"/>
              <a:gd name="T3" fmla="*/ 455 h 456"/>
              <a:gd name="T4" fmla="*/ 0 w 472"/>
              <a:gd name="T5" fmla="*/ 455 h 456"/>
              <a:gd name="T6" fmla="*/ 0 w 472"/>
              <a:gd name="T7" fmla="*/ 112 h 456"/>
              <a:gd name="T8" fmla="*/ 64 w 472"/>
              <a:gd name="T9" fmla="*/ 112 h 456"/>
              <a:gd name="T10" fmla="*/ 64 w 472"/>
              <a:gd name="T11" fmla="*/ 351 h 456"/>
              <a:gd name="T12" fmla="*/ 423 w 472"/>
              <a:gd name="T13" fmla="*/ 0 h 456"/>
              <a:gd name="T14" fmla="*/ 471 w 472"/>
              <a:gd name="T15" fmla="*/ 48 h 456"/>
              <a:gd name="T16" fmla="*/ 112 w 472"/>
              <a:gd name="T17" fmla="*/ 391 h 456"/>
              <a:gd name="T18" fmla="*/ 343 w 472"/>
              <a:gd name="T19" fmla="*/ 391 h 456"/>
              <a:gd name="T20" fmla="*/ 343 w 472"/>
              <a:gd name="T21" fmla="*/ 455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2" h="456">
                <a:moveTo>
                  <a:pt x="343" y="407"/>
                </a:moveTo>
                <a:lnTo>
                  <a:pt x="343" y="455"/>
                </a:lnTo>
                <a:lnTo>
                  <a:pt x="0" y="455"/>
                </a:lnTo>
                <a:lnTo>
                  <a:pt x="0" y="112"/>
                </a:lnTo>
                <a:lnTo>
                  <a:pt x="64" y="112"/>
                </a:lnTo>
                <a:lnTo>
                  <a:pt x="64" y="351"/>
                </a:lnTo>
                <a:lnTo>
                  <a:pt x="423" y="0"/>
                </a:lnTo>
                <a:lnTo>
                  <a:pt x="471" y="48"/>
                </a:lnTo>
                <a:lnTo>
                  <a:pt x="112" y="391"/>
                </a:lnTo>
                <a:lnTo>
                  <a:pt x="343" y="391"/>
                </a:lnTo>
                <a:lnTo>
                  <a:pt x="343" y="455"/>
                </a:lnTo>
              </a:path>
            </a:pathLst>
          </a:custGeom>
          <a:solidFill>
            <a:srgbClr val="D9D9D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52479" tIns="26240" rIns="52479" bIns="26240" anchor="ctr"/>
          <a:lstStyle/>
          <a:p>
            <a:pPr>
              <a:lnSpc>
                <a:spcPct val="120000"/>
              </a:lnSpc>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73" name="MH_Other_6"/>
          <p:cNvSpPr/>
          <p:nvPr>
            <p:custDataLst>
              <p:tags r:id="rId3"/>
            </p:custDataLst>
          </p:nvPr>
        </p:nvSpPr>
        <p:spPr bwMode="blackWhite">
          <a:xfrm>
            <a:off x="3523620" y="2143519"/>
            <a:ext cx="620315" cy="398515"/>
          </a:xfrm>
          <a:custGeom>
            <a:avLst/>
            <a:gdLst>
              <a:gd name="T0" fmla="*/ 320 w 553"/>
              <a:gd name="T1" fmla="*/ 0 h 608"/>
              <a:gd name="T2" fmla="*/ 248 w 553"/>
              <a:gd name="T3" fmla="*/ 0 h 608"/>
              <a:gd name="T4" fmla="*/ 248 w 553"/>
              <a:gd name="T5" fmla="*/ 496 h 608"/>
              <a:gd name="T6" fmla="*/ 40 w 553"/>
              <a:gd name="T7" fmla="*/ 304 h 608"/>
              <a:gd name="T8" fmla="*/ 0 w 553"/>
              <a:gd name="T9" fmla="*/ 328 h 608"/>
              <a:gd name="T10" fmla="*/ 296 w 553"/>
              <a:gd name="T11" fmla="*/ 607 h 608"/>
              <a:gd name="T12" fmla="*/ 552 w 553"/>
              <a:gd name="T13" fmla="*/ 344 h 608"/>
              <a:gd name="T14" fmla="*/ 512 w 553"/>
              <a:gd name="T15" fmla="*/ 304 h 608"/>
              <a:gd name="T16" fmla="*/ 320 w 553"/>
              <a:gd name="T17" fmla="*/ 496 h 608"/>
              <a:gd name="T18" fmla="*/ 320 w 553"/>
              <a:gd name="T19"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3" h="608">
                <a:moveTo>
                  <a:pt x="320" y="0"/>
                </a:moveTo>
                <a:lnTo>
                  <a:pt x="248" y="0"/>
                </a:lnTo>
                <a:lnTo>
                  <a:pt x="248" y="496"/>
                </a:lnTo>
                <a:lnTo>
                  <a:pt x="40" y="304"/>
                </a:lnTo>
                <a:lnTo>
                  <a:pt x="0" y="328"/>
                </a:lnTo>
                <a:lnTo>
                  <a:pt x="296" y="607"/>
                </a:lnTo>
                <a:lnTo>
                  <a:pt x="552" y="344"/>
                </a:lnTo>
                <a:lnTo>
                  <a:pt x="512" y="304"/>
                </a:lnTo>
                <a:lnTo>
                  <a:pt x="320" y="496"/>
                </a:lnTo>
                <a:lnTo>
                  <a:pt x="320" y="0"/>
                </a:lnTo>
              </a:path>
            </a:pathLst>
          </a:custGeom>
          <a:solidFill>
            <a:srgbClr val="D9D9D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52479" tIns="26240" rIns="52479" bIns="26240" anchor="ctr"/>
          <a:lstStyle/>
          <a:p>
            <a:pPr>
              <a:lnSpc>
                <a:spcPct val="120000"/>
              </a:lnSpc>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74" name="MH_Other_7"/>
          <p:cNvSpPr/>
          <p:nvPr>
            <p:custDataLst>
              <p:tags r:id="rId4"/>
            </p:custDataLst>
          </p:nvPr>
        </p:nvSpPr>
        <p:spPr bwMode="blackWhite">
          <a:xfrm>
            <a:off x="2708176" y="3192522"/>
            <a:ext cx="690563" cy="602456"/>
          </a:xfrm>
          <a:custGeom>
            <a:avLst/>
            <a:gdLst>
              <a:gd name="T0" fmla="*/ 0 w 616"/>
              <a:gd name="T1" fmla="*/ 232 h 553"/>
              <a:gd name="T2" fmla="*/ 0 w 616"/>
              <a:gd name="T3" fmla="*/ 304 h 553"/>
              <a:gd name="T4" fmla="*/ 496 w 616"/>
              <a:gd name="T5" fmla="*/ 304 h 553"/>
              <a:gd name="T6" fmla="*/ 304 w 616"/>
              <a:gd name="T7" fmla="*/ 512 h 553"/>
              <a:gd name="T8" fmla="*/ 328 w 616"/>
              <a:gd name="T9" fmla="*/ 552 h 553"/>
              <a:gd name="T10" fmla="*/ 615 w 616"/>
              <a:gd name="T11" fmla="*/ 256 h 553"/>
              <a:gd name="T12" fmla="*/ 344 w 616"/>
              <a:gd name="T13" fmla="*/ 0 h 553"/>
              <a:gd name="T14" fmla="*/ 304 w 616"/>
              <a:gd name="T15" fmla="*/ 40 h 553"/>
              <a:gd name="T16" fmla="*/ 496 w 616"/>
              <a:gd name="T17" fmla="*/ 232 h 553"/>
              <a:gd name="T18" fmla="*/ 0 w 616"/>
              <a:gd name="T19" fmla="*/ 23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6" h="553">
                <a:moveTo>
                  <a:pt x="0" y="232"/>
                </a:moveTo>
                <a:lnTo>
                  <a:pt x="0" y="304"/>
                </a:lnTo>
                <a:lnTo>
                  <a:pt x="496" y="304"/>
                </a:lnTo>
                <a:lnTo>
                  <a:pt x="304" y="512"/>
                </a:lnTo>
                <a:lnTo>
                  <a:pt x="328" y="552"/>
                </a:lnTo>
                <a:lnTo>
                  <a:pt x="615" y="256"/>
                </a:lnTo>
                <a:lnTo>
                  <a:pt x="344" y="0"/>
                </a:lnTo>
                <a:lnTo>
                  <a:pt x="304" y="40"/>
                </a:lnTo>
                <a:lnTo>
                  <a:pt x="496" y="232"/>
                </a:lnTo>
                <a:lnTo>
                  <a:pt x="0" y="232"/>
                </a:lnTo>
              </a:path>
            </a:pathLst>
          </a:custGeom>
          <a:solidFill>
            <a:srgbClr val="D9D9D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52479" tIns="26240" rIns="52479" bIns="26240" anchor="ctr"/>
          <a:lstStyle/>
          <a:p>
            <a:pPr>
              <a:lnSpc>
                <a:spcPct val="120000"/>
              </a:lnSpc>
              <a:defRPr/>
            </a:pPr>
            <a:endParaRPr lang="zh-CN" altLang="en-US" sz="1200">
              <a:solidFill>
                <a:schemeClr val="tx1"/>
              </a:solidFill>
              <a:latin typeface="微软雅黑" panose="020B0503020204020204" pitchFamily="34" charset="-122"/>
              <a:ea typeface="微软雅黑" panose="020B0503020204020204" pitchFamily="34" charset="-122"/>
            </a:endParaRPr>
          </a:p>
        </p:txBody>
      </p:sp>
      <p:sp>
        <p:nvSpPr>
          <p:cNvPr id="76" name="MH_Title_1"/>
          <p:cNvSpPr>
            <a:spLocks noChangeArrowheads="1"/>
          </p:cNvSpPr>
          <p:nvPr>
            <p:custDataLst>
              <p:tags r:id="rId5"/>
            </p:custDataLst>
          </p:nvPr>
        </p:nvSpPr>
        <p:spPr bwMode="blackWhite">
          <a:xfrm>
            <a:off x="3371255" y="2549352"/>
            <a:ext cx="2352873" cy="1102518"/>
          </a:xfrm>
          <a:prstGeom prst="ellipse">
            <a:avLst/>
          </a:prstGeom>
          <a:solidFill>
            <a:schemeClr val="bg1"/>
          </a:solidFill>
          <a:ln w="282575" cmpd="dbl">
            <a:solidFill>
              <a:srgbClr val="F7960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r>
              <a:rPr lang="zh-CN" altLang="en-US" sz="1400" dirty="0">
                <a:solidFill>
                  <a:schemeClr val="tx1"/>
                </a:solidFill>
                <a:latin typeface="微软雅黑" panose="020B0503020204020204" pitchFamily="34" charset="-122"/>
                <a:ea typeface="微软雅黑" panose="020B0503020204020204" pitchFamily="34" charset="-122"/>
              </a:rPr>
              <a:t>知识</a:t>
            </a:r>
            <a:r>
              <a:rPr lang="zh-CN" altLang="en-US" sz="1400" dirty="0" smtClean="0">
                <a:solidFill>
                  <a:schemeClr val="tx1"/>
                </a:solidFill>
                <a:latin typeface="微软雅黑" panose="020B0503020204020204" pitchFamily="34" charset="-122"/>
                <a:ea typeface="微软雅黑" panose="020B0503020204020204" pitchFamily="34" charset="-122"/>
              </a:rPr>
              <a:t>目标  能力</a:t>
            </a:r>
            <a:r>
              <a:rPr lang="zh-CN" altLang="en-US" sz="1400" dirty="0">
                <a:solidFill>
                  <a:schemeClr val="tx1"/>
                </a:solidFill>
                <a:latin typeface="微软雅黑" panose="020B0503020204020204" pitchFamily="34" charset="-122"/>
                <a:ea typeface="微软雅黑" panose="020B0503020204020204" pitchFamily="34" charset="-122"/>
              </a:rPr>
              <a:t>目标</a:t>
            </a:r>
            <a:endParaRPr lang="en-US" altLang="zh-CN" sz="1400" dirty="0">
              <a:solidFill>
                <a:schemeClr val="tx1"/>
              </a:solidFill>
              <a:latin typeface="微软雅黑" panose="020B0503020204020204" pitchFamily="34" charset="-122"/>
              <a:ea typeface="微软雅黑" panose="020B0503020204020204" pitchFamily="34" charset="-122"/>
            </a:endParaRPr>
          </a:p>
          <a:p>
            <a:pPr algn="ctr"/>
            <a:r>
              <a:rPr lang="zh-CN" altLang="en-US" sz="1400" dirty="0">
                <a:solidFill>
                  <a:schemeClr val="tx1"/>
                </a:solidFill>
                <a:latin typeface="微软雅黑" panose="020B0503020204020204" pitchFamily="34" charset="-122"/>
                <a:ea typeface="微软雅黑" panose="020B0503020204020204" pitchFamily="34" charset="-122"/>
              </a:rPr>
              <a:t>素质</a:t>
            </a:r>
            <a:r>
              <a:rPr lang="zh-CN" altLang="en-US" sz="1400" dirty="0" smtClean="0">
                <a:solidFill>
                  <a:schemeClr val="tx1"/>
                </a:solidFill>
                <a:latin typeface="微软雅黑" panose="020B0503020204020204" pitchFamily="34" charset="-122"/>
                <a:ea typeface="微软雅黑" panose="020B0503020204020204" pitchFamily="34" charset="-122"/>
              </a:rPr>
              <a:t>目标</a:t>
            </a:r>
            <a:r>
              <a:rPr lang="en-US" altLang="zh-CN" sz="1400" dirty="0" smtClean="0">
                <a:solidFill>
                  <a:schemeClr val="tx1"/>
                </a:solidFill>
                <a:latin typeface="微软雅黑" panose="020B0503020204020204" pitchFamily="34" charset="-122"/>
                <a:ea typeface="微软雅黑" panose="020B0503020204020204" pitchFamily="34" charset="-122"/>
              </a:rPr>
              <a:t>  </a:t>
            </a:r>
            <a:endParaRPr lang="zh-CN" altLang="en-US" sz="1400" dirty="0">
              <a:solidFill>
                <a:schemeClr val="tx1"/>
              </a:solidFill>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738572" y="651277"/>
            <a:ext cx="7649852"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transition spd="slow">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5508104" y="337959"/>
            <a:ext cx="287509" cy="287509"/>
            <a:chOff x="4788024" y="1275213"/>
            <a:chExt cx="432048" cy="432048"/>
          </a:xfrm>
        </p:grpSpPr>
        <p:sp>
          <p:nvSpPr>
            <p:cNvPr id="26"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7"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28" name="组合 27"/>
          <p:cNvGrpSpPr/>
          <p:nvPr/>
        </p:nvGrpSpPr>
        <p:grpSpPr>
          <a:xfrm>
            <a:off x="2555777" y="322187"/>
            <a:ext cx="288031" cy="288032"/>
            <a:chOff x="3491880" y="1274820"/>
            <a:chExt cx="432833" cy="432834"/>
          </a:xfrm>
        </p:grpSpPr>
        <p:sp>
          <p:nvSpPr>
            <p:cNvPr id="29"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0"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46" name="组合 45"/>
          <p:cNvGrpSpPr/>
          <p:nvPr/>
        </p:nvGrpSpPr>
        <p:grpSpPr>
          <a:xfrm>
            <a:off x="4067945" y="336231"/>
            <a:ext cx="288031" cy="288032"/>
            <a:chOff x="4139952" y="1274820"/>
            <a:chExt cx="432833" cy="432834"/>
          </a:xfrm>
        </p:grpSpPr>
        <p:sp>
          <p:nvSpPr>
            <p:cNvPr id="47"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8"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49" name="矩形 48"/>
          <p:cNvSpPr/>
          <p:nvPr/>
        </p:nvSpPr>
        <p:spPr>
          <a:xfrm>
            <a:off x="2806060" y="319757"/>
            <a:ext cx="1249680" cy="306705"/>
          </a:xfrm>
          <a:prstGeom prst="rect">
            <a:avLst/>
          </a:prstGeom>
        </p:spPr>
        <p:txBody>
          <a:bodyPr wrap="none">
            <a:spAutoFit/>
          </a:bodyPr>
          <a:lstStyle/>
          <a:p>
            <a:r>
              <a:rPr lang="zh-CN" altLang="en-US" sz="1400" b="1" dirty="0" smtClean="0"/>
              <a:t>师资队伍诊断</a:t>
            </a:r>
            <a:endParaRPr lang="zh-CN" altLang="en-US" sz="1400" b="1" dirty="0"/>
          </a:p>
        </p:txBody>
      </p:sp>
      <p:sp>
        <p:nvSpPr>
          <p:cNvPr id="50" name="矩形 49"/>
          <p:cNvSpPr/>
          <p:nvPr/>
        </p:nvSpPr>
        <p:spPr>
          <a:xfrm>
            <a:off x="4283968" y="313868"/>
            <a:ext cx="1249680" cy="306705"/>
          </a:xfrm>
          <a:prstGeom prst="rect">
            <a:avLst/>
          </a:prstGeom>
        </p:spPr>
        <p:txBody>
          <a:bodyPr wrap="none">
            <a:spAutoFit/>
          </a:bodyPr>
          <a:lstStyle/>
          <a:p>
            <a:r>
              <a:rPr lang="zh-CN" altLang="en-US" sz="1400" b="1" dirty="0" smtClean="0"/>
              <a:t>课程标准诊断</a:t>
            </a:r>
            <a:endParaRPr lang="zh-CN" altLang="en-US" sz="1400" b="1" dirty="0"/>
          </a:p>
        </p:txBody>
      </p:sp>
      <p:sp>
        <p:nvSpPr>
          <p:cNvPr id="51" name="矩形 50"/>
          <p:cNvSpPr/>
          <p:nvPr/>
        </p:nvSpPr>
        <p:spPr>
          <a:xfrm>
            <a:off x="5724128" y="319757"/>
            <a:ext cx="1249680" cy="306705"/>
          </a:xfrm>
          <a:prstGeom prst="rect">
            <a:avLst/>
          </a:prstGeom>
        </p:spPr>
        <p:txBody>
          <a:bodyPr wrap="none">
            <a:spAutoFit/>
          </a:bodyPr>
          <a:lstStyle/>
          <a:p>
            <a:r>
              <a:rPr lang="zh-CN" altLang="en-US" sz="1400" b="1" dirty="0" smtClean="0"/>
              <a:t>课程资源诊断</a:t>
            </a:r>
            <a:endParaRPr lang="zh-CN" altLang="en-US" sz="1400" b="1" dirty="0"/>
          </a:p>
        </p:txBody>
      </p:sp>
      <p:sp>
        <p:nvSpPr>
          <p:cNvPr id="52" name="矩形 51"/>
          <p:cNvSpPr/>
          <p:nvPr/>
        </p:nvSpPr>
        <p:spPr>
          <a:xfrm>
            <a:off x="7164288" y="319757"/>
            <a:ext cx="1249680" cy="306705"/>
          </a:xfrm>
          <a:prstGeom prst="rect">
            <a:avLst/>
          </a:prstGeom>
        </p:spPr>
        <p:txBody>
          <a:bodyPr wrap="none">
            <a:spAutoFit/>
          </a:bodyPr>
          <a:lstStyle/>
          <a:p>
            <a:r>
              <a:rPr lang="zh-CN" altLang="en-US" sz="1400" b="1" dirty="0">
                <a:solidFill>
                  <a:srgbClr val="FF0000"/>
                </a:solidFill>
              </a:rPr>
              <a:t>教学质量诊断</a:t>
            </a:r>
            <a:endParaRPr lang="zh-CN" altLang="en-US" sz="1400" b="1" dirty="0">
              <a:solidFill>
                <a:srgbClr val="FF0000"/>
              </a:solidFill>
            </a:endParaRPr>
          </a:p>
        </p:txBody>
      </p:sp>
      <p:grpSp>
        <p:nvGrpSpPr>
          <p:cNvPr id="53" name="组合 52"/>
          <p:cNvGrpSpPr/>
          <p:nvPr/>
        </p:nvGrpSpPr>
        <p:grpSpPr>
          <a:xfrm>
            <a:off x="6962414" y="347762"/>
            <a:ext cx="273882" cy="273883"/>
            <a:chOff x="5436096" y="1274820"/>
            <a:chExt cx="432833" cy="432834"/>
          </a:xfrm>
        </p:grpSpPr>
        <p:sp>
          <p:nvSpPr>
            <p:cNvPr id="54"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55"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56"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课程诊断</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857609" y="1463566"/>
            <a:ext cx="2258695" cy="368300"/>
          </a:xfrm>
          <a:prstGeom prst="rect">
            <a:avLst/>
          </a:prstGeom>
        </p:spPr>
        <p:txBody>
          <a:bodyPr wrap="none">
            <a:spAutoFit/>
          </a:bodyPr>
          <a:lstStyle/>
          <a:p>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数据分析</a:t>
            </a:r>
            <a:r>
              <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课堂出勤</a:t>
            </a:r>
            <a:endPar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738572" y="723032"/>
            <a:ext cx="7649852"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 name="表格 5"/>
          <p:cNvGraphicFramePr>
            <a:graphicFrameLocks noGrp="1"/>
          </p:cNvGraphicFramePr>
          <p:nvPr/>
        </p:nvGraphicFramePr>
        <p:xfrm>
          <a:off x="826135" y="2257425"/>
          <a:ext cx="7587615" cy="1730375"/>
        </p:xfrm>
        <a:graphic>
          <a:graphicData uri="http://schemas.openxmlformats.org/drawingml/2006/table">
            <a:tbl>
              <a:tblPr firstRow="1" bandRow="1">
                <a:tableStyleId>{5C22544A-7EE6-4342-B048-85BDC9FD1C3A}</a:tableStyleId>
              </a:tblPr>
              <a:tblGrid>
                <a:gridCol w="2529205"/>
                <a:gridCol w="2529205"/>
                <a:gridCol w="2529205"/>
              </a:tblGrid>
              <a:tr h="556895">
                <a:tc>
                  <a:txBody>
                    <a:bodyPr/>
                    <a:p>
                      <a:pPr algn="ctr">
                        <a:lnSpc>
                          <a:spcPct val="150000"/>
                        </a:lnSpc>
                      </a:pPr>
                      <a:r>
                        <a:rPr lang="en-US" altLang="zh-CN" sz="1800" dirty="0" smtClean="0"/>
                        <a:t>2016</a:t>
                      </a:r>
                      <a:r>
                        <a:rPr lang="zh-CN" altLang="en-US" sz="1800" dirty="0" smtClean="0"/>
                        <a:t>（石化</a:t>
                      </a:r>
                      <a:r>
                        <a:rPr lang="en-US" altLang="zh-CN" sz="1800" dirty="0" smtClean="0"/>
                        <a:t>1411</a:t>
                      </a:r>
                      <a:r>
                        <a:rPr lang="zh-CN" altLang="en-US" sz="1800" dirty="0" smtClean="0"/>
                        <a:t>）</a:t>
                      </a:r>
                      <a:endParaRPr lang="zh-CN" altLang="en-US" sz="1800" dirty="0" smtClean="0"/>
                    </a:p>
                  </a:txBody>
                  <a:tcPr/>
                </a:tc>
                <a:tc>
                  <a:txBody>
                    <a:bodyPr/>
                    <a:p>
                      <a:pPr algn="ctr">
                        <a:lnSpc>
                          <a:spcPct val="150000"/>
                        </a:lnSpc>
                      </a:pPr>
                      <a:r>
                        <a:rPr lang="en-US" altLang="zh-CN" sz="1800" dirty="0" smtClean="0"/>
                        <a:t>2017</a:t>
                      </a:r>
                      <a:r>
                        <a:rPr lang="zh-CN" altLang="en-US" sz="1800" dirty="0" smtClean="0"/>
                        <a:t>（石化</a:t>
                      </a:r>
                      <a:r>
                        <a:rPr lang="en-US" altLang="zh-CN" sz="1800" dirty="0" smtClean="0"/>
                        <a:t>1511</a:t>
                      </a:r>
                      <a:r>
                        <a:rPr lang="zh-CN" altLang="en-US" sz="1800" dirty="0" smtClean="0"/>
                        <a:t>）</a:t>
                      </a:r>
                      <a:endParaRPr lang="zh-CN" altLang="en-US" sz="1800" dirty="0" smtClean="0"/>
                    </a:p>
                  </a:txBody>
                  <a:tcPr/>
                </a:tc>
                <a:tc>
                  <a:txBody>
                    <a:bodyPr/>
                    <a:p>
                      <a:pPr algn="ctr">
                        <a:lnSpc>
                          <a:spcPct val="150000"/>
                        </a:lnSpc>
                      </a:pPr>
                      <a:r>
                        <a:rPr lang="en-US" altLang="zh-CN" sz="1800" dirty="0" smtClean="0"/>
                        <a:t>2018</a:t>
                      </a:r>
                      <a:r>
                        <a:rPr lang="zh-CN" altLang="en-US" sz="1800" dirty="0" smtClean="0"/>
                        <a:t>（石化</a:t>
                      </a:r>
                      <a:r>
                        <a:rPr lang="en-US" altLang="zh-CN" sz="1800" dirty="0" smtClean="0"/>
                        <a:t>1611</a:t>
                      </a:r>
                      <a:r>
                        <a:rPr lang="zh-CN" altLang="en-US" sz="1800" dirty="0" smtClean="0"/>
                        <a:t>）</a:t>
                      </a:r>
                      <a:endParaRPr lang="zh-CN" altLang="en-US" sz="1800" dirty="0" smtClean="0"/>
                    </a:p>
                  </a:txBody>
                  <a:tcPr/>
                </a:tc>
              </a:tr>
              <a:tr h="586740">
                <a:tc>
                  <a:txBody>
                    <a:bodyPr/>
                    <a:p>
                      <a:pPr marL="0" marR="0" indent="0" algn="ctr" defTabSz="914400" rtl="0" eaLnBrk="1" fontAlgn="auto" latinLnBrk="0" hangingPunct="1">
                        <a:lnSpc>
                          <a:spcPct val="150000"/>
                        </a:lnSpc>
                        <a:spcBef>
                          <a:spcPts val="0"/>
                        </a:spcBef>
                        <a:spcAft>
                          <a:spcPts val="0"/>
                        </a:spcAft>
                        <a:buClrTx/>
                        <a:buSzTx/>
                        <a:buFontTx/>
                        <a:buNone/>
                        <a:defRPr/>
                      </a:pPr>
                      <a:r>
                        <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96%</a:t>
                      </a:r>
                      <a:endPar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p>
                      <a:pPr algn="ctr">
                        <a:lnSpc>
                          <a:spcPct val="150000"/>
                        </a:lnSpc>
                      </a:pPr>
                      <a:r>
                        <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97%</a:t>
                      </a:r>
                      <a:endPar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p>
                      <a:pPr algn="ctr">
                        <a:lnSpc>
                          <a:spcPct val="150000"/>
                        </a:lnSpc>
                      </a:pPr>
                      <a:r>
                        <a:rPr lang="en-US" altLang="zh-CN" sz="1800" kern="1200" dirty="0">
                          <a:solidFill>
                            <a:schemeClr val="tx1">
                              <a:lumMod val="85000"/>
                              <a:lumOff val="15000"/>
                            </a:schemeClr>
                          </a:solidFill>
                          <a:latin typeface="微软雅黑" panose="020B0503020204020204" pitchFamily="34" charset="-122"/>
                          <a:ea typeface="微软雅黑" panose="020B0503020204020204" pitchFamily="34" charset="-122"/>
                          <a:cs typeface="+mn-cs"/>
                        </a:rPr>
                        <a:t>99%</a:t>
                      </a:r>
                      <a:endParaRPr lang="en-US" altLang="zh-CN" sz="1800" kern="120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r>
              <a:tr h="586740">
                <a:tc gridSpan="3">
                  <a:txBody>
                    <a:bodyPr/>
                    <a:p>
                      <a:pPr marL="0" marR="0" indent="0" algn="ctr" defTabSz="914400" rtl="0" eaLnBrk="1" fontAlgn="auto" latinLnBrk="0" hangingPunct="1">
                        <a:lnSpc>
                          <a:spcPct val="150000"/>
                        </a:lnSpc>
                        <a:spcBef>
                          <a:spcPts val="0"/>
                        </a:spcBef>
                        <a:spcAft>
                          <a:spcPts val="0"/>
                        </a:spcAft>
                        <a:buClrTx/>
                        <a:buSzTx/>
                        <a:buFontTx/>
                        <a:buNone/>
                        <a:defRPr/>
                      </a:pPr>
                      <a:r>
                        <a:rPr lang="zh-CN" altLang="en-US" sz="2000" b="1" kern="1200" dirty="0" smtClean="0">
                          <a:solidFill>
                            <a:srgbClr val="C00000"/>
                          </a:solidFill>
                          <a:latin typeface="微软雅黑" panose="020B0503020204020204" pitchFamily="34" charset="-122"/>
                          <a:ea typeface="微软雅黑" panose="020B0503020204020204" pitchFamily="34" charset="-122"/>
                          <a:cs typeface="+mn-cs"/>
                        </a:rPr>
                        <a:t>逐 步 提 升</a:t>
                      </a:r>
                      <a:endParaRPr lang="zh-CN" altLang="en-US" sz="2000" b="1" kern="1200" dirty="0" smtClean="0">
                        <a:solidFill>
                          <a:srgbClr val="C00000"/>
                        </a:solidFill>
                        <a:latin typeface="微软雅黑" panose="020B0503020204020204" pitchFamily="34" charset="-122"/>
                        <a:ea typeface="微软雅黑" panose="020B0503020204020204" pitchFamily="34" charset="-122"/>
                        <a:cs typeface="+mn-cs"/>
                      </a:endParaRPr>
                    </a:p>
                  </a:txBody>
                  <a:tcPr/>
                </a:tc>
                <a:tc hMerge="1">
                  <a:tcPr/>
                </a:tc>
                <a:tc hMerge="1">
                  <a:tcPr/>
                </a:tc>
              </a:tr>
            </a:tbl>
          </a:graphicData>
        </a:graphic>
      </p:graphicFrame>
    </p:spTree>
    <p:custDataLst>
      <p:tags r:id="rId1"/>
    </p:custDataLst>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5508104" y="337959"/>
            <a:ext cx="287509" cy="287509"/>
            <a:chOff x="4788024" y="1275213"/>
            <a:chExt cx="432048" cy="432048"/>
          </a:xfrm>
        </p:grpSpPr>
        <p:sp>
          <p:nvSpPr>
            <p:cNvPr id="26"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7"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28" name="组合 27"/>
          <p:cNvGrpSpPr/>
          <p:nvPr/>
        </p:nvGrpSpPr>
        <p:grpSpPr>
          <a:xfrm>
            <a:off x="2555777" y="322187"/>
            <a:ext cx="288031" cy="288032"/>
            <a:chOff x="3491880" y="1274820"/>
            <a:chExt cx="432833" cy="432834"/>
          </a:xfrm>
        </p:grpSpPr>
        <p:sp>
          <p:nvSpPr>
            <p:cNvPr id="29"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0"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46" name="组合 45"/>
          <p:cNvGrpSpPr/>
          <p:nvPr/>
        </p:nvGrpSpPr>
        <p:grpSpPr>
          <a:xfrm>
            <a:off x="4067945" y="336231"/>
            <a:ext cx="288031" cy="288032"/>
            <a:chOff x="4139952" y="1274820"/>
            <a:chExt cx="432833" cy="432834"/>
          </a:xfrm>
        </p:grpSpPr>
        <p:sp>
          <p:nvSpPr>
            <p:cNvPr id="47"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8"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49" name="矩形 48"/>
          <p:cNvSpPr/>
          <p:nvPr/>
        </p:nvSpPr>
        <p:spPr>
          <a:xfrm>
            <a:off x="2806060" y="319757"/>
            <a:ext cx="1249680" cy="306705"/>
          </a:xfrm>
          <a:prstGeom prst="rect">
            <a:avLst/>
          </a:prstGeom>
        </p:spPr>
        <p:txBody>
          <a:bodyPr wrap="none">
            <a:spAutoFit/>
          </a:bodyPr>
          <a:lstStyle/>
          <a:p>
            <a:r>
              <a:rPr lang="zh-CN" altLang="en-US" sz="1400" b="1" dirty="0" smtClean="0"/>
              <a:t>师资队伍诊断</a:t>
            </a:r>
            <a:endParaRPr lang="zh-CN" altLang="en-US" sz="1400" b="1" dirty="0"/>
          </a:p>
        </p:txBody>
      </p:sp>
      <p:sp>
        <p:nvSpPr>
          <p:cNvPr id="50" name="矩形 49"/>
          <p:cNvSpPr/>
          <p:nvPr/>
        </p:nvSpPr>
        <p:spPr>
          <a:xfrm>
            <a:off x="4283968" y="313868"/>
            <a:ext cx="1249680" cy="306705"/>
          </a:xfrm>
          <a:prstGeom prst="rect">
            <a:avLst/>
          </a:prstGeom>
        </p:spPr>
        <p:txBody>
          <a:bodyPr wrap="none">
            <a:spAutoFit/>
          </a:bodyPr>
          <a:lstStyle/>
          <a:p>
            <a:r>
              <a:rPr lang="zh-CN" altLang="en-US" sz="1400" b="1" dirty="0" smtClean="0"/>
              <a:t>课程标准诊断</a:t>
            </a:r>
            <a:endParaRPr lang="zh-CN" altLang="en-US" sz="1400" b="1" dirty="0"/>
          </a:p>
        </p:txBody>
      </p:sp>
      <p:sp>
        <p:nvSpPr>
          <p:cNvPr id="51" name="矩形 50"/>
          <p:cNvSpPr/>
          <p:nvPr/>
        </p:nvSpPr>
        <p:spPr>
          <a:xfrm>
            <a:off x="5724128" y="319757"/>
            <a:ext cx="1249680" cy="306705"/>
          </a:xfrm>
          <a:prstGeom prst="rect">
            <a:avLst/>
          </a:prstGeom>
        </p:spPr>
        <p:txBody>
          <a:bodyPr wrap="none">
            <a:spAutoFit/>
          </a:bodyPr>
          <a:lstStyle/>
          <a:p>
            <a:r>
              <a:rPr lang="zh-CN" altLang="en-US" sz="1400" b="1" dirty="0" smtClean="0"/>
              <a:t>课程资源诊断</a:t>
            </a:r>
            <a:endParaRPr lang="zh-CN" altLang="en-US" sz="1400" b="1" dirty="0"/>
          </a:p>
        </p:txBody>
      </p:sp>
      <p:sp>
        <p:nvSpPr>
          <p:cNvPr id="52" name="矩形 51"/>
          <p:cNvSpPr/>
          <p:nvPr/>
        </p:nvSpPr>
        <p:spPr>
          <a:xfrm>
            <a:off x="7164288" y="319757"/>
            <a:ext cx="1249680" cy="306705"/>
          </a:xfrm>
          <a:prstGeom prst="rect">
            <a:avLst/>
          </a:prstGeom>
        </p:spPr>
        <p:txBody>
          <a:bodyPr wrap="none">
            <a:spAutoFit/>
          </a:bodyPr>
          <a:lstStyle/>
          <a:p>
            <a:r>
              <a:rPr lang="zh-CN" altLang="en-US" sz="1400" b="1" dirty="0">
                <a:solidFill>
                  <a:srgbClr val="FF0000"/>
                </a:solidFill>
              </a:rPr>
              <a:t>教学质量诊断</a:t>
            </a:r>
            <a:endParaRPr lang="zh-CN" altLang="en-US" sz="1400" b="1" dirty="0">
              <a:solidFill>
                <a:srgbClr val="FF0000"/>
              </a:solidFill>
            </a:endParaRPr>
          </a:p>
        </p:txBody>
      </p:sp>
      <p:grpSp>
        <p:nvGrpSpPr>
          <p:cNvPr id="53" name="组合 52"/>
          <p:cNvGrpSpPr/>
          <p:nvPr/>
        </p:nvGrpSpPr>
        <p:grpSpPr>
          <a:xfrm>
            <a:off x="6962414" y="347762"/>
            <a:ext cx="273882" cy="273883"/>
            <a:chOff x="5436096" y="1274820"/>
            <a:chExt cx="432833" cy="432834"/>
          </a:xfrm>
        </p:grpSpPr>
        <p:sp>
          <p:nvSpPr>
            <p:cNvPr id="54"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55"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56"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课程诊断</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738229" y="1257826"/>
            <a:ext cx="2258695" cy="368300"/>
          </a:xfrm>
          <a:prstGeom prst="rect">
            <a:avLst/>
          </a:prstGeom>
        </p:spPr>
        <p:txBody>
          <a:bodyPr wrap="none">
            <a:spAutoFit/>
          </a:bodyPr>
          <a:lstStyle/>
          <a:p>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数据分析</a:t>
            </a:r>
            <a:r>
              <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课堂表现</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738572" y="723032"/>
            <a:ext cx="7649852"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 name="表格 5"/>
          <p:cNvGraphicFramePr>
            <a:graphicFrameLocks noGrp="1"/>
          </p:cNvGraphicFramePr>
          <p:nvPr/>
        </p:nvGraphicFramePr>
        <p:xfrm>
          <a:off x="857885" y="2036445"/>
          <a:ext cx="7564120" cy="2233930"/>
        </p:xfrm>
        <a:graphic>
          <a:graphicData uri="http://schemas.openxmlformats.org/drawingml/2006/table">
            <a:tbl>
              <a:tblPr firstRow="1" bandRow="1">
                <a:tableStyleId>{5C22544A-7EE6-4342-B048-85BDC9FD1C3A}</a:tableStyleId>
              </a:tblPr>
              <a:tblGrid>
                <a:gridCol w="1891030"/>
                <a:gridCol w="1891030"/>
                <a:gridCol w="1891030"/>
                <a:gridCol w="1891030"/>
              </a:tblGrid>
              <a:tr h="567055">
                <a:tc>
                  <a:txBody>
                    <a:bodyPr/>
                    <a:p>
                      <a:pPr algn="ctr">
                        <a:lnSpc>
                          <a:spcPct val="150000"/>
                        </a:lnSpc>
                        <a:buNone/>
                      </a:pPr>
                      <a:r>
                        <a:rPr lang="zh-CN" altLang="en-US" sz="1800" dirty="0" smtClean="0"/>
                        <a:t>项目</a:t>
                      </a:r>
                      <a:endParaRPr lang="zh-CN" altLang="en-US" sz="1800" dirty="0" smtClean="0"/>
                    </a:p>
                  </a:txBody>
                  <a:tcPr/>
                </a:tc>
                <a:tc>
                  <a:txBody>
                    <a:bodyPr/>
                    <a:p>
                      <a:pPr algn="ctr">
                        <a:lnSpc>
                          <a:spcPct val="150000"/>
                        </a:lnSpc>
                      </a:pPr>
                      <a:r>
                        <a:rPr lang="en-US" altLang="zh-CN" sz="1800" dirty="0" smtClean="0"/>
                        <a:t>2016</a:t>
                      </a:r>
                      <a:r>
                        <a:rPr lang="zh-CN" altLang="en-US" sz="1800" dirty="0" smtClean="0"/>
                        <a:t>（石化</a:t>
                      </a:r>
                      <a:r>
                        <a:rPr lang="en-US" altLang="zh-CN" sz="1800" dirty="0" smtClean="0"/>
                        <a:t>1411</a:t>
                      </a:r>
                      <a:r>
                        <a:rPr lang="zh-CN" altLang="en-US" sz="1800" dirty="0" smtClean="0"/>
                        <a:t>）</a:t>
                      </a:r>
                      <a:endParaRPr lang="zh-CN" altLang="en-US" sz="1800" dirty="0" smtClean="0"/>
                    </a:p>
                  </a:txBody>
                  <a:tcPr/>
                </a:tc>
                <a:tc>
                  <a:txBody>
                    <a:bodyPr/>
                    <a:p>
                      <a:pPr algn="ctr">
                        <a:lnSpc>
                          <a:spcPct val="150000"/>
                        </a:lnSpc>
                      </a:pPr>
                      <a:r>
                        <a:rPr lang="en-US" altLang="zh-CN" sz="1800" dirty="0" smtClean="0"/>
                        <a:t>2017</a:t>
                      </a:r>
                      <a:r>
                        <a:rPr lang="zh-CN" altLang="en-US" sz="1800" dirty="0" smtClean="0"/>
                        <a:t>（石化</a:t>
                      </a:r>
                      <a:r>
                        <a:rPr lang="en-US" altLang="zh-CN" sz="1800" dirty="0" smtClean="0"/>
                        <a:t>1511</a:t>
                      </a:r>
                      <a:r>
                        <a:rPr lang="zh-CN" altLang="en-US" sz="1800" dirty="0" smtClean="0"/>
                        <a:t>）</a:t>
                      </a:r>
                      <a:endParaRPr lang="zh-CN" altLang="en-US" sz="1800" dirty="0" smtClean="0"/>
                    </a:p>
                  </a:txBody>
                  <a:tcPr/>
                </a:tc>
                <a:tc>
                  <a:txBody>
                    <a:bodyPr/>
                    <a:p>
                      <a:pPr algn="ctr">
                        <a:lnSpc>
                          <a:spcPct val="150000"/>
                        </a:lnSpc>
                      </a:pPr>
                      <a:r>
                        <a:rPr lang="en-US" altLang="zh-CN" sz="1800" dirty="0" smtClean="0"/>
                        <a:t>2018</a:t>
                      </a:r>
                      <a:r>
                        <a:rPr lang="zh-CN" altLang="en-US" sz="1800" dirty="0" smtClean="0"/>
                        <a:t>（石化</a:t>
                      </a:r>
                      <a:r>
                        <a:rPr lang="en-US" altLang="zh-CN" sz="1800" dirty="0" smtClean="0"/>
                        <a:t>1611</a:t>
                      </a:r>
                      <a:r>
                        <a:rPr lang="zh-CN" altLang="en-US" sz="1800" dirty="0" smtClean="0"/>
                        <a:t>）</a:t>
                      </a:r>
                      <a:endParaRPr lang="zh-CN" altLang="en-US" sz="1800" dirty="0" smtClean="0"/>
                    </a:p>
                  </a:txBody>
                  <a:tcPr/>
                </a:tc>
              </a:tr>
              <a:tr h="555625">
                <a:tc>
                  <a:txBody>
                    <a:bodyPr/>
                    <a:p>
                      <a:pPr marL="0" marR="0" indent="0" algn="ctr" defTabSz="914400" rtl="0" eaLnBrk="1" fontAlgn="auto" latinLnBrk="0" hangingPunct="1">
                        <a:lnSpc>
                          <a:spcPct val="150000"/>
                        </a:lnSpc>
                        <a:spcBef>
                          <a:spcPts val="0"/>
                        </a:spcBef>
                        <a:spcAft>
                          <a:spcPts val="0"/>
                        </a:spcAft>
                        <a:buClrTx/>
                        <a:buSzTx/>
                        <a:buFontTx/>
                        <a:buNone/>
                        <a:defRPr/>
                      </a:pPr>
                      <a:r>
                        <a:rPr lang="zh-CN" altLang="en-US"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参与人次比例</a:t>
                      </a:r>
                      <a:endParaRPr lang="zh-CN" altLang="en-US"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p>
                      <a:pPr marL="0" marR="0" indent="0" algn="ctr" defTabSz="914400" rtl="0" eaLnBrk="1" fontAlgn="auto" latinLnBrk="0" hangingPunct="1">
                        <a:lnSpc>
                          <a:spcPct val="150000"/>
                        </a:lnSpc>
                        <a:spcBef>
                          <a:spcPts val="0"/>
                        </a:spcBef>
                        <a:spcAft>
                          <a:spcPts val="0"/>
                        </a:spcAft>
                        <a:buClrTx/>
                        <a:buSzTx/>
                        <a:buFontTx/>
                        <a:buNone/>
                        <a:defRPr/>
                      </a:pPr>
                      <a:r>
                        <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50%</a:t>
                      </a:r>
                      <a:endPar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p>
                      <a:pPr algn="ctr">
                        <a:lnSpc>
                          <a:spcPct val="150000"/>
                        </a:lnSpc>
                      </a:pPr>
                      <a:r>
                        <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60%</a:t>
                      </a:r>
                      <a:endPar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p>
                      <a:pPr algn="ctr">
                        <a:lnSpc>
                          <a:spcPct val="150000"/>
                        </a:lnSpc>
                      </a:pPr>
                      <a:r>
                        <a:rPr lang="en-US" altLang="zh-CN" sz="1800" kern="1200" dirty="0">
                          <a:solidFill>
                            <a:schemeClr val="tx1">
                              <a:lumMod val="85000"/>
                              <a:lumOff val="15000"/>
                            </a:schemeClr>
                          </a:solidFill>
                          <a:latin typeface="微软雅黑" panose="020B0503020204020204" pitchFamily="34" charset="-122"/>
                          <a:ea typeface="微软雅黑" panose="020B0503020204020204" pitchFamily="34" charset="-122"/>
                          <a:cs typeface="+mn-cs"/>
                        </a:rPr>
                        <a:t>80%</a:t>
                      </a:r>
                      <a:endParaRPr lang="en-US" altLang="zh-CN" sz="1800" kern="120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r>
              <a:tr h="555625">
                <a:tc>
                  <a:txBody>
                    <a:bodyPr/>
                    <a:p>
                      <a:pPr marL="0" marR="0" indent="0" algn="ctr" defTabSz="914400" rtl="0" eaLnBrk="1" fontAlgn="auto" latinLnBrk="0" hangingPunct="1">
                        <a:lnSpc>
                          <a:spcPct val="150000"/>
                        </a:lnSpc>
                        <a:spcBef>
                          <a:spcPts val="0"/>
                        </a:spcBef>
                        <a:spcAft>
                          <a:spcPts val="0"/>
                        </a:spcAft>
                        <a:buClrTx/>
                        <a:buSzTx/>
                        <a:buFontTx/>
                        <a:buNone/>
                        <a:defRPr/>
                      </a:pPr>
                      <a:r>
                        <a:rPr lang="zh-CN" altLang="en-US"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参与总次数</a:t>
                      </a:r>
                      <a:endParaRPr lang="zh-CN" altLang="en-US"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p>
                      <a:pPr marL="0" marR="0" indent="0" algn="ctr" defTabSz="914400" rtl="0" eaLnBrk="1" fontAlgn="auto" latinLnBrk="0" hangingPunct="1">
                        <a:lnSpc>
                          <a:spcPct val="150000"/>
                        </a:lnSpc>
                        <a:spcBef>
                          <a:spcPts val="0"/>
                        </a:spcBef>
                        <a:spcAft>
                          <a:spcPts val="0"/>
                        </a:spcAft>
                        <a:buClrTx/>
                        <a:buSzTx/>
                        <a:buFontTx/>
                        <a:buNone/>
                        <a:defRPr/>
                      </a:pPr>
                      <a:r>
                        <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75</a:t>
                      </a:r>
                      <a:endPar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p>
                      <a:pPr algn="ctr">
                        <a:lnSpc>
                          <a:spcPct val="150000"/>
                        </a:lnSpc>
                        <a:buNone/>
                      </a:pPr>
                      <a:r>
                        <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82</a:t>
                      </a:r>
                      <a:endPar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p>
                      <a:pPr algn="ctr">
                        <a:lnSpc>
                          <a:spcPct val="150000"/>
                        </a:lnSpc>
                        <a:buNone/>
                      </a:pPr>
                      <a:r>
                        <a:rPr lang="en-US" altLang="zh-CN" sz="1800" kern="1200" dirty="0">
                          <a:solidFill>
                            <a:schemeClr val="tx1">
                              <a:lumMod val="85000"/>
                              <a:lumOff val="15000"/>
                            </a:schemeClr>
                          </a:solidFill>
                          <a:latin typeface="微软雅黑" panose="020B0503020204020204" pitchFamily="34" charset="-122"/>
                          <a:ea typeface="微软雅黑" panose="020B0503020204020204" pitchFamily="34" charset="-122"/>
                          <a:cs typeface="+mn-cs"/>
                        </a:rPr>
                        <a:t>106</a:t>
                      </a:r>
                      <a:endParaRPr lang="en-US" altLang="zh-CN" sz="1800" kern="120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r>
              <a:tr h="555625">
                <a:tc gridSpan="4">
                  <a:txBody>
                    <a:bodyPr/>
                    <a:p>
                      <a:pPr marL="0" marR="0" indent="0" algn="ctr" defTabSz="914400" rtl="0" eaLnBrk="1" fontAlgn="auto" latinLnBrk="0" hangingPunct="1">
                        <a:lnSpc>
                          <a:spcPct val="150000"/>
                        </a:lnSpc>
                        <a:spcBef>
                          <a:spcPts val="0"/>
                        </a:spcBef>
                        <a:spcAft>
                          <a:spcPts val="0"/>
                        </a:spcAft>
                        <a:buClrTx/>
                        <a:buSzTx/>
                        <a:buFontTx/>
                        <a:buNone/>
                        <a:defRPr/>
                      </a:pPr>
                      <a:r>
                        <a:rPr lang="zh-CN" altLang="en-US" sz="2000" b="1" kern="1200" dirty="0" smtClean="0">
                          <a:solidFill>
                            <a:srgbClr val="C00000"/>
                          </a:solidFill>
                          <a:latin typeface="微软雅黑" panose="020B0503020204020204" pitchFamily="34" charset="-122"/>
                          <a:ea typeface="微软雅黑" panose="020B0503020204020204" pitchFamily="34" charset="-122"/>
                          <a:cs typeface="+mn-cs"/>
                        </a:rPr>
                        <a:t>无论从参与人次以及参与次数均有提升，尤其以</a:t>
                      </a:r>
                      <a:r>
                        <a:rPr lang="en-US" altLang="zh-CN" sz="2000" b="1" kern="1200" dirty="0" smtClean="0">
                          <a:solidFill>
                            <a:srgbClr val="C00000"/>
                          </a:solidFill>
                          <a:latin typeface="微软雅黑" panose="020B0503020204020204" pitchFamily="34" charset="-122"/>
                          <a:ea typeface="微软雅黑" panose="020B0503020204020204" pitchFamily="34" charset="-122"/>
                          <a:cs typeface="+mn-cs"/>
                        </a:rPr>
                        <a:t>18</a:t>
                      </a:r>
                      <a:r>
                        <a:rPr lang="zh-CN" altLang="en-US" sz="2000" b="1" kern="1200" dirty="0" smtClean="0">
                          <a:solidFill>
                            <a:srgbClr val="C00000"/>
                          </a:solidFill>
                          <a:latin typeface="微软雅黑" panose="020B0503020204020204" pitchFamily="34" charset="-122"/>
                          <a:ea typeface="微软雅黑" panose="020B0503020204020204" pitchFamily="34" charset="-122"/>
                          <a:cs typeface="+mn-cs"/>
                        </a:rPr>
                        <a:t>年增长最快</a:t>
                      </a:r>
                      <a:endParaRPr lang="zh-CN" altLang="en-US" sz="2000" b="1" kern="1200" dirty="0" smtClean="0">
                        <a:solidFill>
                          <a:srgbClr val="C00000"/>
                        </a:solidFill>
                        <a:latin typeface="微软雅黑" panose="020B0503020204020204" pitchFamily="34" charset="-122"/>
                        <a:ea typeface="微软雅黑" panose="020B0503020204020204" pitchFamily="34" charset="-122"/>
                        <a:cs typeface="+mn-cs"/>
                      </a:endParaRPr>
                    </a:p>
                  </a:txBody>
                  <a:tcPr/>
                </a:tc>
                <a:tc hMerge="1">
                  <a:tcPr/>
                </a:tc>
                <a:tc hMerge="1">
                  <a:tcPr/>
                </a:tc>
                <a:tc hMerge="1">
                  <a:tcPr/>
                </a:tc>
              </a:tr>
            </a:tbl>
          </a:graphicData>
        </a:graphic>
      </p:graphicFrame>
    </p:spTree>
    <p:custDataLst>
      <p:tags r:id="rId1"/>
    </p:custDataLst>
  </p:cSld>
  <p:clrMapOvr>
    <a:masterClrMapping/>
  </p:clrMapOvr>
  <p:transition spd="slow">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5508104" y="337959"/>
            <a:ext cx="287509" cy="287509"/>
            <a:chOff x="4788024" y="1275213"/>
            <a:chExt cx="432048" cy="432048"/>
          </a:xfrm>
        </p:grpSpPr>
        <p:sp>
          <p:nvSpPr>
            <p:cNvPr id="26"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7"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28" name="组合 27"/>
          <p:cNvGrpSpPr/>
          <p:nvPr/>
        </p:nvGrpSpPr>
        <p:grpSpPr>
          <a:xfrm>
            <a:off x="2555777" y="322187"/>
            <a:ext cx="288031" cy="288032"/>
            <a:chOff x="3491880" y="1274820"/>
            <a:chExt cx="432833" cy="432834"/>
          </a:xfrm>
        </p:grpSpPr>
        <p:sp>
          <p:nvSpPr>
            <p:cNvPr id="29"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0"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46" name="组合 45"/>
          <p:cNvGrpSpPr/>
          <p:nvPr/>
        </p:nvGrpSpPr>
        <p:grpSpPr>
          <a:xfrm>
            <a:off x="4067945" y="336231"/>
            <a:ext cx="288031" cy="288032"/>
            <a:chOff x="4139952" y="1274820"/>
            <a:chExt cx="432833" cy="432834"/>
          </a:xfrm>
        </p:grpSpPr>
        <p:sp>
          <p:nvSpPr>
            <p:cNvPr id="47"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8"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49" name="矩形 48"/>
          <p:cNvSpPr/>
          <p:nvPr/>
        </p:nvSpPr>
        <p:spPr>
          <a:xfrm>
            <a:off x="2806060" y="319757"/>
            <a:ext cx="1249680" cy="306705"/>
          </a:xfrm>
          <a:prstGeom prst="rect">
            <a:avLst/>
          </a:prstGeom>
        </p:spPr>
        <p:txBody>
          <a:bodyPr wrap="none">
            <a:spAutoFit/>
          </a:bodyPr>
          <a:lstStyle/>
          <a:p>
            <a:r>
              <a:rPr lang="zh-CN" altLang="en-US" sz="1400" b="1" dirty="0" smtClean="0"/>
              <a:t>师资队伍诊断</a:t>
            </a:r>
            <a:endParaRPr lang="zh-CN" altLang="en-US" sz="1400" b="1" dirty="0"/>
          </a:p>
        </p:txBody>
      </p:sp>
      <p:sp>
        <p:nvSpPr>
          <p:cNvPr id="50" name="矩形 49"/>
          <p:cNvSpPr/>
          <p:nvPr/>
        </p:nvSpPr>
        <p:spPr>
          <a:xfrm>
            <a:off x="4283968" y="313868"/>
            <a:ext cx="1249680" cy="306705"/>
          </a:xfrm>
          <a:prstGeom prst="rect">
            <a:avLst/>
          </a:prstGeom>
        </p:spPr>
        <p:txBody>
          <a:bodyPr wrap="none">
            <a:spAutoFit/>
          </a:bodyPr>
          <a:lstStyle/>
          <a:p>
            <a:r>
              <a:rPr lang="zh-CN" altLang="en-US" sz="1400" b="1" dirty="0" smtClean="0"/>
              <a:t>课程标准诊断</a:t>
            </a:r>
            <a:endParaRPr lang="zh-CN" altLang="en-US" sz="1400" b="1" dirty="0"/>
          </a:p>
        </p:txBody>
      </p:sp>
      <p:sp>
        <p:nvSpPr>
          <p:cNvPr id="51" name="矩形 50"/>
          <p:cNvSpPr/>
          <p:nvPr/>
        </p:nvSpPr>
        <p:spPr>
          <a:xfrm>
            <a:off x="5724128" y="319757"/>
            <a:ext cx="1249680" cy="306705"/>
          </a:xfrm>
          <a:prstGeom prst="rect">
            <a:avLst/>
          </a:prstGeom>
        </p:spPr>
        <p:txBody>
          <a:bodyPr wrap="none">
            <a:spAutoFit/>
          </a:bodyPr>
          <a:lstStyle/>
          <a:p>
            <a:r>
              <a:rPr lang="zh-CN" altLang="en-US" sz="1400" b="1" dirty="0" smtClean="0"/>
              <a:t>课程资源诊断</a:t>
            </a:r>
            <a:endParaRPr lang="zh-CN" altLang="en-US" sz="1400" b="1" dirty="0"/>
          </a:p>
        </p:txBody>
      </p:sp>
      <p:sp>
        <p:nvSpPr>
          <p:cNvPr id="52" name="矩形 51"/>
          <p:cNvSpPr/>
          <p:nvPr/>
        </p:nvSpPr>
        <p:spPr>
          <a:xfrm>
            <a:off x="7164288" y="319757"/>
            <a:ext cx="1249680" cy="306705"/>
          </a:xfrm>
          <a:prstGeom prst="rect">
            <a:avLst/>
          </a:prstGeom>
        </p:spPr>
        <p:txBody>
          <a:bodyPr wrap="none">
            <a:spAutoFit/>
          </a:bodyPr>
          <a:lstStyle/>
          <a:p>
            <a:r>
              <a:rPr lang="zh-CN" altLang="en-US" sz="1400" b="1" dirty="0">
                <a:solidFill>
                  <a:srgbClr val="FF0000"/>
                </a:solidFill>
              </a:rPr>
              <a:t>教学质量诊断</a:t>
            </a:r>
            <a:endParaRPr lang="zh-CN" altLang="en-US" sz="1400" b="1" dirty="0">
              <a:solidFill>
                <a:srgbClr val="FF0000"/>
              </a:solidFill>
            </a:endParaRPr>
          </a:p>
        </p:txBody>
      </p:sp>
      <p:grpSp>
        <p:nvGrpSpPr>
          <p:cNvPr id="53" name="组合 52"/>
          <p:cNvGrpSpPr/>
          <p:nvPr/>
        </p:nvGrpSpPr>
        <p:grpSpPr>
          <a:xfrm>
            <a:off x="6962414" y="347762"/>
            <a:ext cx="273882" cy="273883"/>
            <a:chOff x="5436096" y="1274820"/>
            <a:chExt cx="432833" cy="432834"/>
          </a:xfrm>
        </p:grpSpPr>
        <p:sp>
          <p:nvSpPr>
            <p:cNvPr id="54"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55"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56"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课程诊断</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857609" y="1356251"/>
            <a:ext cx="2258695" cy="368300"/>
          </a:xfrm>
          <a:prstGeom prst="rect">
            <a:avLst/>
          </a:prstGeom>
        </p:spPr>
        <p:txBody>
          <a:bodyPr wrap="none">
            <a:spAutoFit/>
          </a:bodyPr>
          <a:lstStyle/>
          <a:p>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数据分析</a:t>
            </a:r>
            <a:r>
              <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课后作业</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738572" y="723032"/>
            <a:ext cx="7649852"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 name="表格 5"/>
          <p:cNvGraphicFramePr>
            <a:graphicFrameLocks noGrp="1"/>
          </p:cNvGraphicFramePr>
          <p:nvPr/>
        </p:nvGraphicFramePr>
        <p:xfrm>
          <a:off x="923925" y="2113915"/>
          <a:ext cx="7587615" cy="2317115"/>
        </p:xfrm>
        <a:graphic>
          <a:graphicData uri="http://schemas.openxmlformats.org/drawingml/2006/table">
            <a:tbl>
              <a:tblPr firstRow="1" bandRow="1">
                <a:tableStyleId>{5C22544A-7EE6-4342-B048-85BDC9FD1C3A}</a:tableStyleId>
              </a:tblPr>
              <a:tblGrid>
                <a:gridCol w="1896904"/>
                <a:gridCol w="1896904"/>
                <a:gridCol w="1896903"/>
                <a:gridCol w="1896904"/>
              </a:tblGrid>
              <a:tr h="556895">
                <a:tc>
                  <a:txBody>
                    <a:bodyPr/>
                    <a:p>
                      <a:pPr algn="ctr">
                        <a:lnSpc>
                          <a:spcPct val="150000"/>
                        </a:lnSpc>
                        <a:buNone/>
                      </a:pPr>
                      <a:r>
                        <a:rPr lang="zh-CN" altLang="en-US" sz="1800" dirty="0" smtClean="0"/>
                        <a:t>项目</a:t>
                      </a:r>
                      <a:endParaRPr lang="zh-CN" altLang="en-US" sz="1800" dirty="0" smtClean="0"/>
                    </a:p>
                  </a:txBody>
                  <a:tcPr/>
                </a:tc>
                <a:tc>
                  <a:txBody>
                    <a:bodyPr/>
                    <a:p>
                      <a:pPr algn="ctr">
                        <a:lnSpc>
                          <a:spcPct val="150000"/>
                        </a:lnSpc>
                      </a:pPr>
                      <a:r>
                        <a:rPr lang="en-US" altLang="zh-CN" sz="1800" dirty="0" smtClean="0"/>
                        <a:t>2016</a:t>
                      </a:r>
                      <a:r>
                        <a:rPr lang="zh-CN" altLang="en-US" sz="1800" dirty="0" smtClean="0"/>
                        <a:t>（石化</a:t>
                      </a:r>
                      <a:r>
                        <a:rPr lang="en-US" altLang="zh-CN" sz="1800" dirty="0" smtClean="0"/>
                        <a:t>1411</a:t>
                      </a:r>
                      <a:r>
                        <a:rPr lang="zh-CN" altLang="en-US" sz="1800" dirty="0" smtClean="0"/>
                        <a:t>）</a:t>
                      </a:r>
                      <a:endParaRPr lang="zh-CN" altLang="en-US" sz="1800" dirty="0" smtClean="0"/>
                    </a:p>
                  </a:txBody>
                  <a:tcPr/>
                </a:tc>
                <a:tc>
                  <a:txBody>
                    <a:bodyPr/>
                    <a:p>
                      <a:pPr algn="ctr">
                        <a:lnSpc>
                          <a:spcPct val="150000"/>
                        </a:lnSpc>
                      </a:pPr>
                      <a:r>
                        <a:rPr lang="en-US" altLang="zh-CN" sz="1800" dirty="0" smtClean="0"/>
                        <a:t>2017</a:t>
                      </a:r>
                      <a:r>
                        <a:rPr lang="zh-CN" altLang="en-US" sz="1800" dirty="0" smtClean="0"/>
                        <a:t>（石化</a:t>
                      </a:r>
                      <a:r>
                        <a:rPr lang="en-US" altLang="zh-CN" sz="1800" dirty="0" smtClean="0"/>
                        <a:t>1511</a:t>
                      </a:r>
                      <a:r>
                        <a:rPr lang="zh-CN" altLang="en-US" sz="1800" dirty="0" smtClean="0"/>
                        <a:t>）</a:t>
                      </a:r>
                      <a:endParaRPr lang="zh-CN" altLang="en-US" sz="1800" dirty="0" smtClean="0"/>
                    </a:p>
                  </a:txBody>
                  <a:tcPr/>
                </a:tc>
                <a:tc>
                  <a:txBody>
                    <a:bodyPr/>
                    <a:p>
                      <a:pPr algn="ctr">
                        <a:lnSpc>
                          <a:spcPct val="150000"/>
                        </a:lnSpc>
                      </a:pPr>
                      <a:r>
                        <a:rPr lang="en-US" altLang="zh-CN" sz="1800" dirty="0" smtClean="0"/>
                        <a:t>2018</a:t>
                      </a:r>
                      <a:r>
                        <a:rPr lang="zh-CN" altLang="en-US" sz="1800" dirty="0" smtClean="0"/>
                        <a:t>（石化</a:t>
                      </a:r>
                      <a:r>
                        <a:rPr lang="en-US" altLang="zh-CN" sz="1800" dirty="0" smtClean="0"/>
                        <a:t>1611</a:t>
                      </a:r>
                      <a:r>
                        <a:rPr lang="zh-CN" altLang="en-US" sz="1800" dirty="0" smtClean="0"/>
                        <a:t>）</a:t>
                      </a:r>
                      <a:endParaRPr lang="zh-CN" altLang="en-US" sz="1800" dirty="0" smtClean="0"/>
                    </a:p>
                  </a:txBody>
                  <a:tcPr/>
                </a:tc>
              </a:tr>
              <a:tr h="586740">
                <a:tc>
                  <a:txBody>
                    <a:bodyPr/>
                    <a:p>
                      <a:pPr marL="0" marR="0" indent="0" algn="ctr" defTabSz="914400" rtl="0" eaLnBrk="1" fontAlgn="auto" latinLnBrk="0" hangingPunct="1">
                        <a:lnSpc>
                          <a:spcPct val="150000"/>
                        </a:lnSpc>
                        <a:spcBef>
                          <a:spcPts val="0"/>
                        </a:spcBef>
                        <a:spcAft>
                          <a:spcPts val="0"/>
                        </a:spcAft>
                        <a:buClrTx/>
                        <a:buSzTx/>
                        <a:buFontTx/>
                        <a:buNone/>
                        <a:defRPr/>
                      </a:pPr>
                      <a:r>
                        <a:rPr lang="zh-CN" altLang="en-US"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平均完成次数</a:t>
                      </a:r>
                      <a:endParaRPr lang="zh-CN" altLang="en-US"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p>
                      <a:pPr marL="0" marR="0" indent="0" algn="ctr" defTabSz="914400" rtl="0" eaLnBrk="1" fontAlgn="auto" latinLnBrk="0" hangingPunct="1">
                        <a:lnSpc>
                          <a:spcPct val="150000"/>
                        </a:lnSpc>
                        <a:spcBef>
                          <a:spcPts val="0"/>
                        </a:spcBef>
                        <a:spcAft>
                          <a:spcPts val="0"/>
                        </a:spcAft>
                        <a:buClrTx/>
                        <a:buSzTx/>
                        <a:buFontTx/>
                        <a:buNone/>
                        <a:defRPr/>
                      </a:pPr>
                      <a:r>
                        <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14.3/15</a:t>
                      </a:r>
                      <a:endPar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p>
                      <a:pPr marL="0" marR="0" indent="0" algn="ctr" defTabSz="914400" rtl="0" eaLnBrk="1" fontAlgn="auto" latinLnBrk="0" hangingPunct="1">
                        <a:lnSpc>
                          <a:spcPct val="150000"/>
                        </a:lnSpc>
                        <a:spcBef>
                          <a:spcPts val="0"/>
                        </a:spcBef>
                        <a:spcAft>
                          <a:spcPts val="0"/>
                        </a:spcAft>
                        <a:buClrTx/>
                        <a:buSzTx/>
                        <a:buFontTx/>
                        <a:buNone/>
                        <a:defRPr/>
                      </a:pPr>
                      <a:r>
                        <a:rPr lang="en-US" altLang="zh-CN" sz="18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15.6/16</a:t>
                      </a:r>
                      <a:endPar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p>
                      <a:pPr marL="0" marR="0" indent="0" algn="ctr" defTabSz="914400" rtl="0" eaLnBrk="1" fontAlgn="auto" latinLnBrk="0" hangingPunct="1">
                        <a:lnSpc>
                          <a:spcPct val="150000"/>
                        </a:lnSpc>
                        <a:spcBef>
                          <a:spcPts val="0"/>
                        </a:spcBef>
                        <a:spcAft>
                          <a:spcPts val="0"/>
                        </a:spcAft>
                        <a:buClrTx/>
                        <a:buSzTx/>
                        <a:buFontTx/>
                        <a:buNone/>
                        <a:defRPr/>
                      </a:pPr>
                      <a:r>
                        <a:rPr lang="en-US" altLang="zh-CN" sz="18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24.5/25</a:t>
                      </a:r>
                      <a:endParaRPr lang="en-US" altLang="zh-CN" sz="1800" kern="120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r>
              <a:tr h="586740">
                <a:tc>
                  <a:txBody>
                    <a:bodyPr/>
                    <a:p>
                      <a:pPr marL="0" marR="0" indent="0" algn="ctr" defTabSz="914400" rtl="0" eaLnBrk="1" fontAlgn="auto" latinLnBrk="0" hangingPunct="1">
                        <a:lnSpc>
                          <a:spcPct val="150000"/>
                        </a:lnSpc>
                        <a:spcBef>
                          <a:spcPts val="0"/>
                        </a:spcBef>
                        <a:spcAft>
                          <a:spcPts val="0"/>
                        </a:spcAft>
                        <a:buClrTx/>
                        <a:buSzTx/>
                        <a:buFontTx/>
                        <a:buNone/>
                        <a:defRPr/>
                      </a:pPr>
                      <a:r>
                        <a:rPr lang="zh-CN" altLang="en-US"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平均成绩</a:t>
                      </a:r>
                      <a:endParaRPr lang="zh-CN" altLang="en-US"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p>
                      <a:pPr marL="0" marR="0" indent="0" algn="ctr" defTabSz="914400" rtl="0" eaLnBrk="1" fontAlgn="auto" latinLnBrk="0" hangingPunct="1">
                        <a:lnSpc>
                          <a:spcPct val="150000"/>
                        </a:lnSpc>
                        <a:spcBef>
                          <a:spcPts val="0"/>
                        </a:spcBef>
                        <a:spcAft>
                          <a:spcPts val="0"/>
                        </a:spcAft>
                        <a:buClrTx/>
                        <a:buSzTx/>
                        <a:buFontTx/>
                        <a:buNone/>
                        <a:defRPr/>
                      </a:pPr>
                      <a:r>
                        <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82.5</a:t>
                      </a:r>
                      <a:endPar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p>
                      <a:pPr algn="ctr">
                        <a:lnSpc>
                          <a:spcPct val="150000"/>
                        </a:lnSpc>
                        <a:buNone/>
                      </a:pPr>
                      <a:r>
                        <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83.1</a:t>
                      </a:r>
                      <a:endPar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p>
                      <a:pPr algn="ctr">
                        <a:lnSpc>
                          <a:spcPct val="150000"/>
                        </a:lnSpc>
                        <a:buNone/>
                      </a:pPr>
                      <a:r>
                        <a:rPr lang="en-US" altLang="zh-CN" sz="1800" kern="1200" dirty="0">
                          <a:solidFill>
                            <a:schemeClr val="tx1">
                              <a:lumMod val="85000"/>
                              <a:lumOff val="15000"/>
                            </a:schemeClr>
                          </a:solidFill>
                          <a:latin typeface="微软雅黑" panose="020B0503020204020204" pitchFamily="34" charset="-122"/>
                          <a:ea typeface="微软雅黑" panose="020B0503020204020204" pitchFamily="34" charset="-122"/>
                          <a:cs typeface="+mn-cs"/>
                        </a:rPr>
                        <a:t>89.9</a:t>
                      </a:r>
                      <a:endParaRPr lang="en-US" altLang="zh-CN" sz="1800" kern="120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r>
              <a:tr h="586740">
                <a:tc gridSpan="4">
                  <a:txBody>
                    <a:bodyPr/>
                    <a:p>
                      <a:pPr marL="0" marR="0" indent="0" algn="ctr" defTabSz="914400" rtl="0" eaLnBrk="1" fontAlgn="auto" latinLnBrk="0" hangingPunct="1">
                        <a:lnSpc>
                          <a:spcPct val="150000"/>
                        </a:lnSpc>
                        <a:spcBef>
                          <a:spcPts val="0"/>
                        </a:spcBef>
                        <a:spcAft>
                          <a:spcPts val="0"/>
                        </a:spcAft>
                        <a:buClrTx/>
                        <a:buSzTx/>
                        <a:buFontTx/>
                        <a:buNone/>
                        <a:defRPr/>
                      </a:pPr>
                      <a:r>
                        <a:rPr lang="zh-CN" altLang="en-US" sz="1800" b="1" dirty="0" smtClean="0">
                          <a:solidFill>
                            <a:srgbClr val="C00000"/>
                          </a:solidFill>
                          <a:latin typeface="微软雅黑" panose="020B0503020204020204" pitchFamily="34" charset="-122"/>
                          <a:ea typeface="微软雅黑" panose="020B0503020204020204" pitchFamily="34" charset="-122"/>
                          <a:sym typeface="+mn-ea"/>
                        </a:rPr>
                        <a:t>完成次数及完成情况均有稳步提升，以</a:t>
                      </a:r>
                      <a:r>
                        <a:rPr lang="en-US" altLang="zh-CN" sz="1800" b="1" dirty="0" smtClean="0">
                          <a:solidFill>
                            <a:srgbClr val="C00000"/>
                          </a:solidFill>
                          <a:latin typeface="微软雅黑" panose="020B0503020204020204" pitchFamily="34" charset="-122"/>
                          <a:ea typeface="微软雅黑" panose="020B0503020204020204" pitchFamily="34" charset="-122"/>
                          <a:sym typeface="+mn-ea"/>
                        </a:rPr>
                        <a:t>18</a:t>
                      </a:r>
                      <a:r>
                        <a:rPr lang="zh-CN" altLang="en-US" sz="1800" b="1" dirty="0" smtClean="0">
                          <a:solidFill>
                            <a:srgbClr val="C00000"/>
                          </a:solidFill>
                          <a:latin typeface="微软雅黑" panose="020B0503020204020204" pitchFamily="34" charset="-122"/>
                          <a:ea typeface="微软雅黑" panose="020B0503020204020204" pitchFamily="34" charset="-122"/>
                          <a:sym typeface="+mn-ea"/>
                        </a:rPr>
                        <a:t>年增长幅度较大</a:t>
                      </a:r>
                      <a:endParaRPr lang="zh-CN" altLang="en-US" sz="1800" b="1"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hMerge="1">
                  <a:tcPr/>
                </a:tc>
                <a:tc hMerge="1">
                  <a:tcPr/>
                </a:tc>
                <a:tc hMerge="1">
                  <a:tcPr/>
                </a:tc>
              </a:tr>
            </a:tbl>
          </a:graphicData>
        </a:graphic>
      </p:graphicFrame>
    </p:spTree>
    <p:custDataLst>
      <p:tags r:id="rId1"/>
    </p:custDataLst>
  </p:cSld>
  <p:clrMapOvr>
    <a:masterClrMapping/>
  </p:clrMapOvr>
  <p:transition spd="slow">
    <p:cov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5508104" y="337959"/>
            <a:ext cx="287509" cy="287509"/>
            <a:chOff x="4788024" y="1275213"/>
            <a:chExt cx="432048" cy="432048"/>
          </a:xfrm>
        </p:grpSpPr>
        <p:sp>
          <p:nvSpPr>
            <p:cNvPr id="26"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7"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28" name="组合 27"/>
          <p:cNvGrpSpPr/>
          <p:nvPr/>
        </p:nvGrpSpPr>
        <p:grpSpPr>
          <a:xfrm>
            <a:off x="2555777" y="322187"/>
            <a:ext cx="288031" cy="288032"/>
            <a:chOff x="3491880" y="1274820"/>
            <a:chExt cx="432833" cy="432834"/>
          </a:xfrm>
        </p:grpSpPr>
        <p:sp>
          <p:nvSpPr>
            <p:cNvPr id="29"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0"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46" name="组合 45"/>
          <p:cNvGrpSpPr/>
          <p:nvPr/>
        </p:nvGrpSpPr>
        <p:grpSpPr>
          <a:xfrm>
            <a:off x="4067945" y="336231"/>
            <a:ext cx="288031" cy="288032"/>
            <a:chOff x="4139952" y="1274820"/>
            <a:chExt cx="432833" cy="432834"/>
          </a:xfrm>
        </p:grpSpPr>
        <p:sp>
          <p:nvSpPr>
            <p:cNvPr id="47"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8"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49" name="矩形 48"/>
          <p:cNvSpPr/>
          <p:nvPr/>
        </p:nvSpPr>
        <p:spPr>
          <a:xfrm>
            <a:off x="2806060" y="319757"/>
            <a:ext cx="1249680" cy="306705"/>
          </a:xfrm>
          <a:prstGeom prst="rect">
            <a:avLst/>
          </a:prstGeom>
        </p:spPr>
        <p:txBody>
          <a:bodyPr wrap="none">
            <a:spAutoFit/>
          </a:bodyPr>
          <a:lstStyle/>
          <a:p>
            <a:r>
              <a:rPr lang="zh-CN" altLang="en-US" sz="1400" b="1" dirty="0" smtClean="0"/>
              <a:t>师资队伍诊断</a:t>
            </a:r>
            <a:endParaRPr lang="zh-CN" altLang="en-US" sz="1400" b="1" dirty="0"/>
          </a:p>
        </p:txBody>
      </p:sp>
      <p:sp>
        <p:nvSpPr>
          <p:cNvPr id="50" name="矩形 49"/>
          <p:cNvSpPr/>
          <p:nvPr/>
        </p:nvSpPr>
        <p:spPr>
          <a:xfrm>
            <a:off x="4283968" y="313868"/>
            <a:ext cx="1249680" cy="306705"/>
          </a:xfrm>
          <a:prstGeom prst="rect">
            <a:avLst/>
          </a:prstGeom>
        </p:spPr>
        <p:txBody>
          <a:bodyPr wrap="none">
            <a:spAutoFit/>
          </a:bodyPr>
          <a:lstStyle/>
          <a:p>
            <a:r>
              <a:rPr lang="zh-CN" altLang="en-US" sz="1400" b="1" dirty="0" smtClean="0"/>
              <a:t>课程标准诊断</a:t>
            </a:r>
            <a:endParaRPr lang="zh-CN" altLang="en-US" sz="1400" b="1" dirty="0"/>
          </a:p>
        </p:txBody>
      </p:sp>
      <p:sp>
        <p:nvSpPr>
          <p:cNvPr id="51" name="矩形 50"/>
          <p:cNvSpPr/>
          <p:nvPr/>
        </p:nvSpPr>
        <p:spPr>
          <a:xfrm>
            <a:off x="5724128" y="319757"/>
            <a:ext cx="1249680" cy="306705"/>
          </a:xfrm>
          <a:prstGeom prst="rect">
            <a:avLst/>
          </a:prstGeom>
        </p:spPr>
        <p:txBody>
          <a:bodyPr wrap="none">
            <a:spAutoFit/>
          </a:bodyPr>
          <a:lstStyle/>
          <a:p>
            <a:r>
              <a:rPr lang="zh-CN" altLang="en-US" sz="1400" b="1" dirty="0" smtClean="0"/>
              <a:t>课程资源诊断</a:t>
            </a:r>
            <a:endParaRPr lang="zh-CN" altLang="en-US" sz="1400" b="1" dirty="0"/>
          </a:p>
        </p:txBody>
      </p:sp>
      <p:sp>
        <p:nvSpPr>
          <p:cNvPr id="52" name="矩形 51"/>
          <p:cNvSpPr/>
          <p:nvPr/>
        </p:nvSpPr>
        <p:spPr>
          <a:xfrm>
            <a:off x="7164288" y="319757"/>
            <a:ext cx="1249680" cy="306705"/>
          </a:xfrm>
          <a:prstGeom prst="rect">
            <a:avLst/>
          </a:prstGeom>
        </p:spPr>
        <p:txBody>
          <a:bodyPr wrap="none">
            <a:spAutoFit/>
          </a:bodyPr>
          <a:lstStyle/>
          <a:p>
            <a:r>
              <a:rPr lang="zh-CN" altLang="en-US" sz="1400" b="1" dirty="0">
                <a:solidFill>
                  <a:srgbClr val="FF0000"/>
                </a:solidFill>
              </a:rPr>
              <a:t>教学质量诊断</a:t>
            </a:r>
            <a:endParaRPr lang="zh-CN" altLang="en-US" sz="1400" b="1" dirty="0">
              <a:solidFill>
                <a:srgbClr val="FF0000"/>
              </a:solidFill>
            </a:endParaRPr>
          </a:p>
        </p:txBody>
      </p:sp>
      <p:grpSp>
        <p:nvGrpSpPr>
          <p:cNvPr id="53" name="组合 52"/>
          <p:cNvGrpSpPr/>
          <p:nvPr/>
        </p:nvGrpSpPr>
        <p:grpSpPr>
          <a:xfrm>
            <a:off x="6962414" y="347762"/>
            <a:ext cx="273882" cy="273883"/>
            <a:chOff x="5436096" y="1274820"/>
            <a:chExt cx="432833" cy="432834"/>
          </a:xfrm>
        </p:grpSpPr>
        <p:sp>
          <p:nvSpPr>
            <p:cNvPr id="54"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55"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56"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课程诊断</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738229" y="1080661"/>
            <a:ext cx="3401695" cy="368300"/>
          </a:xfrm>
          <a:prstGeom prst="rect">
            <a:avLst/>
          </a:prstGeom>
        </p:spPr>
        <p:txBody>
          <a:bodyPr wrap="none">
            <a:spAutoFit/>
          </a:bodyPr>
          <a:lstStyle/>
          <a:p>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数据分析</a:t>
            </a:r>
            <a:r>
              <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总评成绩（平均分）</a:t>
            </a:r>
            <a:endPar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738572" y="723032"/>
            <a:ext cx="7649852"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 name="表格 5"/>
          <p:cNvGraphicFramePr>
            <a:graphicFrameLocks noGrp="1"/>
          </p:cNvGraphicFramePr>
          <p:nvPr/>
        </p:nvGraphicFramePr>
        <p:xfrm>
          <a:off x="826135" y="1640840"/>
          <a:ext cx="7587615" cy="2903855"/>
        </p:xfrm>
        <a:graphic>
          <a:graphicData uri="http://schemas.openxmlformats.org/drawingml/2006/table">
            <a:tbl>
              <a:tblPr firstRow="1" bandRow="1">
                <a:tableStyleId>{5C22544A-7EE6-4342-B048-85BDC9FD1C3A}</a:tableStyleId>
              </a:tblPr>
              <a:tblGrid>
                <a:gridCol w="1896904"/>
                <a:gridCol w="1896904"/>
                <a:gridCol w="1896903"/>
                <a:gridCol w="1896745"/>
              </a:tblGrid>
              <a:tr h="556895">
                <a:tc>
                  <a:txBody>
                    <a:bodyPr/>
                    <a:p>
                      <a:pPr algn="ctr">
                        <a:lnSpc>
                          <a:spcPct val="150000"/>
                        </a:lnSpc>
                        <a:buNone/>
                      </a:pPr>
                      <a:r>
                        <a:rPr lang="zh-CN" altLang="en-US" sz="1800" dirty="0" smtClean="0"/>
                        <a:t>项目</a:t>
                      </a:r>
                      <a:endParaRPr lang="zh-CN" altLang="en-US" sz="1800" dirty="0" smtClean="0"/>
                    </a:p>
                  </a:txBody>
                  <a:tcPr/>
                </a:tc>
                <a:tc>
                  <a:txBody>
                    <a:bodyPr/>
                    <a:p>
                      <a:pPr algn="ctr">
                        <a:lnSpc>
                          <a:spcPct val="150000"/>
                        </a:lnSpc>
                      </a:pPr>
                      <a:r>
                        <a:rPr lang="en-US" altLang="zh-CN" sz="1800" dirty="0" smtClean="0"/>
                        <a:t>2016</a:t>
                      </a:r>
                      <a:r>
                        <a:rPr lang="zh-CN" altLang="en-US" sz="1800" dirty="0" smtClean="0"/>
                        <a:t>（石化</a:t>
                      </a:r>
                      <a:r>
                        <a:rPr lang="en-US" altLang="zh-CN" sz="1800" dirty="0" smtClean="0"/>
                        <a:t>1411</a:t>
                      </a:r>
                      <a:r>
                        <a:rPr lang="zh-CN" altLang="en-US" sz="1800" dirty="0" smtClean="0"/>
                        <a:t>）</a:t>
                      </a:r>
                      <a:endParaRPr lang="zh-CN" altLang="en-US" sz="1800" dirty="0" smtClean="0"/>
                    </a:p>
                  </a:txBody>
                  <a:tcPr/>
                </a:tc>
                <a:tc>
                  <a:txBody>
                    <a:bodyPr/>
                    <a:p>
                      <a:pPr algn="ctr">
                        <a:lnSpc>
                          <a:spcPct val="150000"/>
                        </a:lnSpc>
                      </a:pPr>
                      <a:r>
                        <a:rPr lang="en-US" altLang="zh-CN" sz="1800" dirty="0" smtClean="0"/>
                        <a:t>2017</a:t>
                      </a:r>
                      <a:r>
                        <a:rPr lang="zh-CN" altLang="en-US" sz="1800" dirty="0" smtClean="0"/>
                        <a:t>（石化</a:t>
                      </a:r>
                      <a:r>
                        <a:rPr lang="en-US" altLang="zh-CN" sz="1800" dirty="0" smtClean="0"/>
                        <a:t>1511</a:t>
                      </a:r>
                      <a:r>
                        <a:rPr lang="zh-CN" altLang="en-US" sz="1800" dirty="0" smtClean="0"/>
                        <a:t>）</a:t>
                      </a:r>
                      <a:endParaRPr lang="zh-CN" altLang="en-US" sz="1800" dirty="0" smtClean="0"/>
                    </a:p>
                  </a:txBody>
                  <a:tcPr/>
                </a:tc>
                <a:tc>
                  <a:txBody>
                    <a:bodyPr/>
                    <a:p>
                      <a:pPr algn="ctr">
                        <a:lnSpc>
                          <a:spcPct val="150000"/>
                        </a:lnSpc>
                      </a:pPr>
                      <a:r>
                        <a:rPr lang="en-US" altLang="zh-CN" sz="1800" dirty="0" smtClean="0"/>
                        <a:t>2018</a:t>
                      </a:r>
                      <a:r>
                        <a:rPr lang="zh-CN" altLang="en-US" sz="1800" dirty="0" smtClean="0"/>
                        <a:t>（石化</a:t>
                      </a:r>
                      <a:r>
                        <a:rPr lang="en-US" altLang="zh-CN" sz="1800" dirty="0" smtClean="0"/>
                        <a:t>1611</a:t>
                      </a:r>
                      <a:r>
                        <a:rPr lang="zh-CN" altLang="en-US" sz="1800" dirty="0" smtClean="0"/>
                        <a:t>）</a:t>
                      </a:r>
                      <a:endParaRPr lang="zh-CN" altLang="en-US" sz="1800" dirty="0" smtClean="0"/>
                    </a:p>
                  </a:txBody>
                  <a:tcPr/>
                </a:tc>
              </a:tr>
              <a:tr h="586740">
                <a:tc>
                  <a:txBody>
                    <a:bodyPr/>
                    <a:p>
                      <a:pPr marL="0" marR="0" indent="0" algn="ctr" defTabSz="914400" rtl="0" eaLnBrk="1" fontAlgn="auto" latinLnBrk="0" hangingPunct="1">
                        <a:lnSpc>
                          <a:spcPct val="150000"/>
                        </a:lnSpc>
                        <a:spcBef>
                          <a:spcPts val="0"/>
                        </a:spcBef>
                        <a:spcAft>
                          <a:spcPts val="0"/>
                        </a:spcAft>
                        <a:buClrTx/>
                        <a:buSzTx/>
                        <a:buFontTx/>
                        <a:buNone/>
                        <a:defRPr/>
                      </a:pPr>
                      <a:r>
                        <a:rPr lang="zh-CN" altLang="en-US"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理论</a:t>
                      </a:r>
                      <a:endParaRPr lang="zh-CN" altLang="en-US"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p>
                      <a:pPr marL="0" marR="0" indent="0" algn="ctr" defTabSz="914400" rtl="0" eaLnBrk="1" fontAlgn="auto" latinLnBrk="0" hangingPunct="1">
                        <a:lnSpc>
                          <a:spcPct val="150000"/>
                        </a:lnSpc>
                        <a:spcBef>
                          <a:spcPts val="0"/>
                        </a:spcBef>
                        <a:spcAft>
                          <a:spcPts val="0"/>
                        </a:spcAft>
                        <a:buClrTx/>
                        <a:buSzTx/>
                        <a:buFontTx/>
                        <a:buNone/>
                        <a:defRPr/>
                      </a:pPr>
                      <a:r>
                        <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73.5</a:t>
                      </a:r>
                      <a:endPar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p>
                      <a:pPr algn="ctr">
                        <a:lnSpc>
                          <a:spcPct val="150000"/>
                        </a:lnSpc>
                      </a:pPr>
                      <a:r>
                        <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74.6</a:t>
                      </a:r>
                      <a:endPar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p>
                      <a:pPr algn="ctr">
                        <a:lnSpc>
                          <a:spcPct val="150000"/>
                        </a:lnSpc>
                      </a:pPr>
                      <a:r>
                        <a:rPr lang="en-US" altLang="zh-CN" sz="1800" kern="1200" dirty="0">
                          <a:solidFill>
                            <a:schemeClr val="tx1">
                              <a:lumMod val="85000"/>
                              <a:lumOff val="15000"/>
                            </a:schemeClr>
                          </a:solidFill>
                          <a:latin typeface="微软雅黑" panose="020B0503020204020204" pitchFamily="34" charset="-122"/>
                          <a:ea typeface="微软雅黑" panose="020B0503020204020204" pitchFamily="34" charset="-122"/>
                          <a:cs typeface="+mn-cs"/>
                        </a:rPr>
                        <a:t>78.5</a:t>
                      </a:r>
                      <a:endParaRPr lang="en-US" altLang="zh-CN" sz="1800" kern="120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r>
              <a:tr h="586740">
                <a:tc>
                  <a:txBody>
                    <a:bodyPr/>
                    <a:p>
                      <a:pPr marL="0" marR="0" indent="0" algn="ctr" defTabSz="914400" rtl="0" eaLnBrk="1" fontAlgn="auto" latinLnBrk="0" hangingPunct="1">
                        <a:lnSpc>
                          <a:spcPct val="150000"/>
                        </a:lnSpc>
                        <a:spcBef>
                          <a:spcPts val="0"/>
                        </a:spcBef>
                        <a:spcAft>
                          <a:spcPts val="0"/>
                        </a:spcAft>
                        <a:buClrTx/>
                        <a:buSzTx/>
                        <a:buFontTx/>
                        <a:buNone/>
                        <a:defRPr/>
                      </a:pPr>
                      <a:r>
                        <a:rPr lang="zh-CN" altLang="en-US"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实操</a:t>
                      </a:r>
                      <a:endParaRPr lang="zh-CN" altLang="en-US"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p>
                      <a:pPr marL="0" marR="0" indent="0" algn="ctr" defTabSz="914400" rtl="0" eaLnBrk="1" fontAlgn="auto" latinLnBrk="0" hangingPunct="1">
                        <a:lnSpc>
                          <a:spcPct val="150000"/>
                        </a:lnSpc>
                        <a:spcBef>
                          <a:spcPts val="0"/>
                        </a:spcBef>
                        <a:spcAft>
                          <a:spcPts val="0"/>
                        </a:spcAft>
                        <a:buClrTx/>
                        <a:buSzTx/>
                        <a:buFontTx/>
                        <a:buNone/>
                        <a:defRPr/>
                      </a:pPr>
                      <a:r>
                        <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87.3</a:t>
                      </a:r>
                      <a:endPar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p>
                      <a:pPr algn="ctr">
                        <a:lnSpc>
                          <a:spcPct val="150000"/>
                        </a:lnSpc>
                        <a:buNone/>
                      </a:pPr>
                      <a:r>
                        <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89.5</a:t>
                      </a:r>
                      <a:endPar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p>
                      <a:pPr algn="ctr">
                        <a:lnSpc>
                          <a:spcPct val="150000"/>
                        </a:lnSpc>
                        <a:buNone/>
                      </a:pPr>
                      <a:r>
                        <a:rPr lang="en-US" altLang="zh-CN" sz="1800" kern="1200" dirty="0">
                          <a:solidFill>
                            <a:schemeClr val="tx1">
                              <a:lumMod val="85000"/>
                              <a:lumOff val="15000"/>
                            </a:schemeClr>
                          </a:solidFill>
                          <a:latin typeface="微软雅黑" panose="020B0503020204020204" pitchFamily="34" charset="-122"/>
                          <a:ea typeface="微软雅黑" panose="020B0503020204020204" pitchFamily="34" charset="-122"/>
                          <a:cs typeface="+mn-cs"/>
                        </a:rPr>
                        <a:t>94.4</a:t>
                      </a:r>
                      <a:endParaRPr lang="en-US" altLang="zh-CN" sz="1800" kern="120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r>
              <a:tr h="586740">
                <a:tc>
                  <a:txBody>
                    <a:bodyPr/>
                    <a:p>
                      <a:pPr marL="0" marR="0" indent="0" algn="ctr" defTabSz="914400" rtl="0" eaLnBrk="1" fontAlgn="auto" latinLnBrk="0" hangingPunct="1">
                        <a:lnSpc>
                          <a:spcPct val="150000"/>
                        </a:lnSpc>
                        <a:spcBef>
                          <a:spcPts val="0"/>
                        </a:spcBef>
                        <a:spcAft>
                          <a:spcPts val="0"/>
                        </a:spcAft>
                        <a:buClrTx/>
                        <a:buSzTx/>
                        <a:buFontTx/>
                        <a:buNone/>
                        <a:defRPr/>
                      </a:pPr>
                      <a:r>
                        <a:rPr lang="zh-CN" altLang="en-US"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总评</a:t>
                      </a:r>
                      <a:endParaRPr lang="zh-CN" altLang="en-US"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p>
                      <a:pPr marL="0" marR="0" indent="0" algn="ctr" defTabSz="914400" rtl="0" eaLnBrk="1" fontAlgn="auto" latinLnBrk="0" hangingPunct="1">
                        <a:lnSpc>
                          <a:spcPct val="150000"/>
                        </a:lnSpc>
                        <a:spcBef>
                          <a:spcPts val="0"/>
                        </a:spcBef>
                        <a:spcAft>
                          <a:spcPts val="0"/>
                        </a:spcAft>
                        <a:buClrTx/>
                        <a:buSzTx/>
                        <a:buFontTx/>
                        <a:buNone/>
                        <a:defRPr/>
                      </a:pPr>
                      <a:r>
                        <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80.9</a:t>
                      </a:r>
                      <a:endPar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p>
                      <a:pPr algn="ctr">
                        <a:lnSpc>
                          <a:spcPct val="150000"/>
                        </a:lnSpc>
                        <a:buNone/>
                      </a:pPr>
                      <a:r>
                        <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rPr>
                        <a:t>82.8</a:t>
                      </a:r>
                      <a:endParaRPr lang="en-US" altLang="zh-CN" sz="1800" kern="1200" dirty="0" smtClean="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c>
                  <a:txBody>
                    <a:bodyPr/>
                    <a:p>
                      <a:pPr algn="ctr">
                        <a:lnSpc>
                          <a:spcPct val="150000"/>
                        </a:lnSpc>
                        <a:buNone/>
                      </a:pPr>
                      <a:r>
                        <a:rPr lang="en-US" altLang="zh-CN" sz="1800" kern="1200" dirty="0">
                          <a:solidFill>
                            <a:schemeClr val="tx1">
                              <a:lumMod val="85000"/>
                              <a:lumOff val="15000"/>
                            </a:schemeClr>
                          </a:solidFill>
                          <a:latin typeface="微软雅黑" panose="020B0503020204020204" pitchFamily="34" charset="-122"/>
                          <a:ea typeface="微软雅黑" panose="020B0503020204020204" pitchFamily="34" charset="-122"/>
                          <a:cs typeface="+mn-cs"/>
                        </a:rPr>
                        <a:t>88.6</a:t>
                      </a:r>
                      <a:endParaRPr lang="en-US" altLang="zh-CN" sz="1800" kern="1200" dirty="0">
                        <a:solidFill>
                          <a:schemeClr val="tx1">
                            <a:lumMod val="85000"/>
                            <a:lumOff val="15000"/>
                          </a:schemeClr>
                        </a:solidFill>
                        <a:latin typeface="微软雅黑" panose="020B0503020204020204" pitchFamily="34" charset="-122"/>
                        <a:ea typeface="微软雅黑" panose="020B0503020204020204" pitchFamily="34" charset="-122"/>
                        <a:cs typeface="+mn-cs"/>
                      </a:endParaRPr>
                    </a:p>
                  </a:txBody>
                  <a:tcPr/>
                </a:tc>
              </a:tr>
              <a:tr h="586740">
                <a:tc gridSpan="4">
                  <a:txBody>
                    <a:bodyPr/>
                    <a:p>
                      <a:pPr marL="0" marR="0" indent="0" algn="ctr" defTabSz="914400" rtl="0" eaLnBrk="1" fontAlgn="auto" latinLnBrk="0" hangingPunct="1">
                        <a:lnSpc>
                          <a:spcPct val="150000"/>
                        </a:lnSpc>
                        <a:spcBef>
                          <a:spcPts val="0"/>
                        </a:spcBef>
                        <a:spcAft>
                          <a:spcPts val="0"/>
                        </a:spcAft>
                        <a:buClrTx/>
                        <a:buSzTx/>
                        <a:buFontTx/>
                        <a:buNone/>
                        <a:defRPr/>
                      </a:pPr>
                      <a:r>
                        <a:rPr lang="zh-CN" altLang="en-US" sz="1800" b="1" dirty="0">
                          <a:solidFill>
                            <a:srgbClr val="C00000"/>
                          </a:solidFill>
                          <a:latin typeface="微软雅黑" panose="020B0503020204020204" pitchFamily="34" charset="-122"/>
                          <a:ea typeface="微软雅黑" panose="020B0503020204020204" pitchFamily="34" charset="-122"/>
                        </a:rPr>
                        <a:t>无论理论还是实操成绩均有稳步提升，教学效果离目标更近一步</a:t>
                      </a:r>
                      <a:endParaRPr lang="zh-CN" altLang="en-US" sz="1800" b="1" kern="1200" dirty="0" smtClean="0">
                        <a:solidFill>
                          <a:srgbClr val="C00000"/>
                        </a:solidFill>
                        <a:latin typeface="微软雅黑" panose="020B0503020204020204" pitchFamily="34" charset="-122"/>
                        <a:ea typeface="微软雅黑" panose="020B0503020204020204" pitchFamily="34" charset="-122"/>
                        <a:cs typeface="+mn-cs"/>
                      </a:endParaRPr>
                    </a:p>
                  </a:txBody>
                  <a:tcPr/>
                </a:tc>
                <a:tc hMerge="1">
                  <a:tcPr/>
                </a:tc>
                <a:tc hMerge="1">
                  <a:tcPr/>
                </a:tc>
                <a:tc hMerge="1">
                  <a:tcPr/>
                </a:tc>
              </a:tr>
            </a:tbl>
          </a:graphicData>
        </a:graphic>
      </p:graphicFrame>
    </p:spTree>
    <p:custDataLst>
      <p:tags r:id="rId1"/>
    </p:custDataLst>
  </p:cSld>
  <p:clrMapOvr>
    <a:masterClrMapping/>
  </p:clrMapOvr>
  <p:transition spd="slow">
    <p:cov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5508104" y="337959"/>
            <a:ext cx="287509" cy="287509"/>
            <a:chOff x="4788024" y="1275213"/>
            <a:chExt cx="432048" cy="432048"/>
          </a:xfrm>
        </p:grpSpPr>
        <p:sp>
          <p:nvSpPr>
            <p:cNvPr id="28"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9"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0" name="组合 29"/>
          <p:cNvGrpSpPr/>
          <p:nvPr/>
        </p:nvGrpSpPr>
        <p:grpSpPr>
          <a:xfrm>
            <a:off x="2555777" y="322187"/>
            <a:ext cx="288031" cy="288032"/>
            <a:chOff x="3491880" y="1274820"/>
            <a:chExt cx="432833" cy="432834"/>
          </a:xfrm>
        </p:grpSpPr>
        <p:sp>
          <p:nvSpPr>
            <p:cNvPr id="46"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7"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48" name="组合 47"/>
          <p:cNvGrpSpPr/>
          <p:nvPr/>
        </p:nvGrpSpPr>
        <p:grpSpPr>
          <a:xfrm>
            <a:off x="4067945" y="336231"/>
            <a:ext cx="288031" cy="288032"/>
            <a:chOff x="4139952" y="1274820"/>
            <a:chExt cx="432833" cy="432834"/>
          </a:xfrm>
        </p:grpSpPr>
        <p:sp>
          <p:nvSpPr>
            <p:cNvPr id="49"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50"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51" name="矩形 50"/>
          <p:cNvSpPr/>
          <p:nvPr/>
        </p:nvSpPr>
        <p:spPr>
          <a:xfrm>
            <a:off x="2806060" y="319757"/>
            <a:ext cx="1249680" cy="306705"/>
          </a:xfrm>
          <a:prstGeom prst="rect">
            <a:avLst/>
          </a:prstGeom>
        </p:spPr>
        <p:txBody>
          <a:bodyPr wrap="none">
            <a:spAutoFit/>
          </a:bodyPr>
          <a:lstStyle/>
          <a:p>
            <a:r>
              <a:rPr lang="zh-CN" altLang="en-US" sz="1400" b="1" dirty="0" smtClean="0"/>
              <a:t>师资队伍诊断</a:t>
            </a:r>
            <a:endParaRPr lang="zh-CN" altLang="en-US" sz="1400" b="1" dirty="0"/>
          </a:p>
        </p:txBody>
      </p:sp>
      <p:sp>
        <p:nvSpPr>
          <p:cNvPr id="52" name="矩形 51"/>
          <p:cNvSpPr/>
          <p:nvPr/>
        </p:nvSpPr>
        <p:spPr>
          <a:xfrm>
            <a:off x="4283968" y="313868"/>
            <a:ext cx="1249680" cy="306705"/>
          </a:xfrm>
          <a:prstGeom prst="rect">
            <a:avLst/>
          </a:prstGeom>
        </p:spPr>
        <p:txBody>
          <a:bodyPr wrap="none">
            <a:spAutoFit/>
          </a:bodyPr>
          <a:lstStyle/>
          <a:p>
            <a:r>
              <a:rPr lang="zh-CN" altLang="en-US" sz="1400" b="1" dirty="0" smtClean="0"/>
              <a:t>课程标准诊断</a:t>
            </a:r>
            <a:endParaRPr lang="zh-CN" altLang="en-US" sz="1400" b="1" dirty="0"/>
          </a:p>
        </p:txBody>
      </p:sp>
      <p:sp>
        <p:nvSpPr>
          <p:cNvPr id="53" name="矩形 52"/>
          <p:cNvSpPr/>
          <p:nvPr/>
        </p:nvSpPr>
        <p:spPr>
          <a:xfrm>
            <a:off x="5724128" y="319757"/>
            <a:ext cx="1249680" cy="306705"/>
          </a:xfrm>
          <a:prstGeom prst="rect">
            <a:avLst/>
          </a:prstGeom>
        </p:spPr>
        <p:txBody>
          <a:bodyPr wrap="none">
            <a:spAutoFit/>
          </a:bodyPr>
          <a:lstStyle/>
          <a:p>
            <a:r>
              <a:rPr lang="zh-CN" altLang="en-US" sz="1400" b="1" dirty="0" smtClean="0"/>
              <a:t>课程资源诊断</a:t>
            </a:r>
            <a:endParaRPr lang="zh-CN" altLang="en-US" sz="1400" b="1" dirty="0"/>
          </a:p>
        </p:txBody>
      </p:sp>
      <p:sp>
        <p:nvSpPr>
          <p:cNvPr id="54" name="矩形 53"/>
          <p:cNvSpPr/>
          <p:nvPr/>
        </p:nvSpPr>
        <p:spPr>
          <a:xfrm>
            <a:off x="7164288" y="319757"/>
            <a:ext cx="1249680" cy="306705"/>
          </a:xfrm>
          <a:prstGeom prst="rect">
            <a:avLst/>
          </a:prstGeom>
        </p:spPr>
        <p:txBody>
          <a:bodyPr wrap="none">
            <a:spAutoFit/>
          </a:bodyPr>
          <a:lstStyle/>
          <a:p>
            <a:r>
              <a:rPr lang="zh-CN" altLang="en-US" sz="1400" b="1" dirty="0">
                <a:solidFill>
                  <a:srgbClr val="FF0000"/>
                </a:solidFill>
              </a:rPr>
              <a:t>教学质量诊断</a:t>
            </a:r>
            <a:endParaRPr lang="zh-CN" altLang="en-US" sz="1400" b="1" dirty="0">
              <a:solidFill>
                <a:srgbClr val="FF0000"/>
              </a:solidFill>
            </a:endParaRPr>
          </a:p>
        </p:txBody>
      </p:sp>
      <p:grpSp>
        <p:nvGrpSpPr>
          <p:cNvPr id="55" name="组合 54"/>
          <p:cNvGrpSpPr/>
          <p:nvPr/>
        </p:nvGrpSpPr>
        <p:grpSpPr>
          <a:xfrm>
            <a:off x="6962414" y="347762"/>
            <a:ext cx="273882" cy="273883"/>
            <a:chOff x="5436096" y="1274820"/>
            <a:chExt cx="432833" cy="432834"/>
          </a:xfrm>
        </p:grpSpPr>
        <p:sp>
          <p:nvSpPr>
            <p:cNvPr id="56"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57"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58"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课程诊断</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TextBox 4"/>
          <p:cNvSpPr txBox="1"/>
          <p:nvPr/>
        </p:nvSpPr>
        <p:spPr>
          <a:xfrm>
            <a:off x="1988185" y="1857375"/>
            <a:ext cx="5403850" cy="2145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lIns="68584" tIns="34291" rIns="68584" bIns="34291" rtlCol="0">
            <a:spAutoFit/>
          </a:bodyPr>
          <a:lstStyle/>
          <a:p>
            <a:pPr lvl="1" eaLnBrk="0" hangingPunct="0">
              <a:lnSpc>
                <a:spcPct val="150000"/>
              </a:lnSpc>
            </a:pP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出勤率高：</a:t>
            </a:r>
            <a:r>
              <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99%</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a:t>
            </a:r>
            <a:endPar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lvl="1" eaLnBrk="0" hangingPunct="0">
              <a:lnSpc>
                <a:spcPct val="150000"/>
              </a:lnSpc>
            </a:pP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教学活动丰富：参与人数逐年增长；</a:t>
            </a:r>
            <a:endPar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lvl="1" eaLnBrk="0" hangingPunct="0">
              <a:lnSpc>
                <a:spcPct val="150000"/>
              </a:lnSpc>
            </a:pP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课后任务完成效果好：完成量及质量明显上升；</a:t>
            </a:r>
            <a:endPar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lvl="1" eaLnBrk="0" hangingPunct="0">
              <a:lnSpc>
                <a:spcPct val="150000"/>
              </a:lnSpc>
            </a:pP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总评成绩提升：理实一体、理实结合的教学有效提升了学生的理论知识和实操技能。</a:t>
            </a:r>
            <a:endPar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4" name="矩形 23"/>
          <p:cNvSpPr/>
          <p:nvPr/>
        </p:nvSpPr>
        <p:spPr>
          <a:xfrm>
            <a:off x="738229" y="1089174"/>
            <a:ext cx="2487295" cy="368300"/>
          </a:xfrm>
          <a:prstGeom prst="rect">
            <a:avLst/>
          </a:prstGeom>
        </p:spPr>
        <p:txBody>
          <a:bodyPr wrap="none">
            <a:spAutoFit/>
          </a:bodyPr>
          <a:lstStyle/>
          <a:p>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数据分析</a:t>
            </a:r>
            <a:r>
              <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已达成目标</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圆角矩形 1"/>
          <p:cNvSpPr/>
          <p:nvPr/>
        </p:nvSpPr>
        <p:spPr>
          <a:xfrm>
            <a:off x="2280285" y="1709420"/>
            <a:ext cx="5256530" cy="2441575"/>
          </a:xfrm>
          <a:prstGeom prst="roundRect">
            <a:avLst/>
          </a:prstGeom>
          <a:noFill/>
          <a:ln>
            <a:solidFill>
              <a:srgbClr val="F7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738572" y="723032"/>
            <a:ext cx="7649852"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cov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5508104" y="337959"/>
            <a:ext cx="287509" cy="287509"/>
            <a:chOff x="4788024" y="1275213"/>
            <a:chExt cx="432048" cy="432048"/>
          </a:xfrm>
        </p:grpSpPr>
        <p:sp>
          <p:nvSpPr>
            <p:cNvPr id="28"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9"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0" name="组合 29"/>
          <p:cNvGrpSpPr/>
          <p:nvPr/>
        </p:nvGrpSpPr>
        <p:grpSpPr>
          <a:xfrm>
            <a:off x="2555777" y="322187"/>
            <a:ext cx="288031" cy="288032"/>
            <a:chOff x="3491880" y="1274820"/>
            <a:chExt cx="432833" cy="432834"/>
          </a:xfrm>
        </p:grpSpPr>
        <p:sp>
          <p:nvSpPr>
            <p:cNvPr id="46"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7"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48" name="组合 47"/>
          <p:cNvGrpSpPr/>
          <p:nvPr/>
        </p:nvGrpSpPr>
        <p:grpSpPr>
          <a:xfrm>
            <a:off x="4067945" y="336231"/>
            <a:ext cx="288031" cy="288032"/>
            <a:chOff x="4139952" y="1274820"/>
            <a:chExt cx="432833" cy="432834"/>
          </a:xfrm>
        </p:grpSpPr>
        <p:sp>
          <p:nvSpPr>
            <p:cNvPr id="49"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50"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51" name="矩形 50"/>
          <p:cNvSpPr/>
          <p:nvPr/>
        </p:nvSpPr>
        <p:spPr>
          <a:xfrm>
            <a:off x="2806060" y="319757"/>
            <a:ext cx="1249680" cy="306705"/>
          </a:xfrm>
          <a:prstGeom prst="rect">
            <a:avLst/>
          </a:prstGeom>
        </p:spPr>
        <p:txBody>
          <a:bodyPr wrap="none">
            <a:spAutoFit/>
          </a:bodyPr>
          <a:lstStyle/>
          <a:p>
            <a:r>
              <a:rPr lang="zh-CN" altLang="en-US" sz="1400" b="1" dirty="0" smtClean="0"/>
              <a:t>师资队伍诊断</a:t>
            </a:r>
            <a:endParaRPr lang="zh-CN" altLang="en-US" sz="1400" b="1" dirty="0"/>
          </a:p>
        </p:txBody>
      </p:sp>
      <p:sp>
        <p:nvSpPr>
          <p:cNvPr id="52" name="矩形 51"/>
          <p:cNvSpPr/>
          <p:nvPr/>
        </p:nvSpPr>
        <p:spPr>
          <a:xfrm>
            <a:off x="4283968" y="313868"/>
            <a:ext cx="1249680" cy="306705"/>
          </a:xfrm>
          <a:prstGeom prst="rect">
            <a:avLst/>
          </a:prstGeom>
        </p:spPr>
        <p:txBody>
          <a:bodyPr wrap="none">
            <a:spAutoFit/>
          </a:bodyPr>
          <a:lstStyle/>
          <a:p>
            <a:r>
              <a:rPr lang="zh-CN" altLang="en-US" sz="1400" b="1" dirty="0" smtClean="0"/>
              <a:t>课程标准诊断</a:t>
            </a:r>
            <a:endParaRPr lang="zh-CN" altLang="en-US" sz="1400" b="1" dirty="0"/>
          </a:p>
        </p:txBody>
      </p:sp>
      <p:sp>
        <p:nvSpPr>
          <p:cNvPr id="53" name="矩形 52"/>
          <p:cNvSpPr/>
          <p:nvPr/>
        </p:nvSpPr>
        <p:spPr>
          <a:xfrm>
            <a:off x="5724128" y="319757"/>
            <a:ext cx="1249680" cy="306705"/>
          </a:xfrm>
          <a:prstGeom prst="rect">
            <a:avLst/>
          </a:prstGeom>
        </p:spPr>
        <p:txBody>
          <a:bodyPr wrap="none">
            <a:spAutoFit/>
          </a:bodyPr>
          <a:lstStyle/>
          <a:p>
            <a:r>
              <a:rPr lang="zh-CN" altLang="en-US" sz="1400" b="1" dirty="0" smtClean="0"/>
              <a:t>课程资源诊断</a:t>
            </a:r>
            <a:endParaRPr lang="zh-CN" altLang="en-US" sz="1400" b="1" dirty="0"/>
          </a:p>
        </p:txBody>
      </p:sp>
      <p:sp>
        <p:nvSpPr>
          <p:cNvPr id="54" name="矩形 53"/>
          <p:cNvSpPr/>
          <p:nvPr/>
        </p:nvSpPr>
        <p:spPr>
          <a:xfrm>
            <a:off x="7164288" y="319757"/>
            <a:ext cx="1249680" cy="306705"/>
          </a:xfrm>
          <a:prstGeom prst="rect">
            <a:avLst/>
          </a:prstGeom>
        </p:spPr>
        <p:txBody>
          <a:bodyPr wrap="none">
            <a:spAutoFit/>
          </a:bodyPr>
          <a:lstStyle/>
          <a:p>
            <a:r>
              <a:rPr lang="zh-CN" altLang="en-US" sz="1400" b="1" dirty="0">
                <a:solidFill>
                  <a:srgbClr val="FF0000"/>
                </a:solidFill>
              </a:rPr>
              <a:t>教学质量诊断</a:t>
            </a:r>
            <a:endParaRPr lang="zh-CN" altLang="en-US" sz="1400" b="1" dirty="0">
              <a:solidFill>
                <a:srgbClr val="FF0000"/>
              </a:solidFill>
            </a:endParaRPr>
          </a:p>
        </p:txBody>
      </p:sp>
      <p:grpSp>
        <p:nvGrpSpPr>
          <p:cNvPr id="55" name="组合 54"/>
          <p:cNvGrpSpPr/>
          <p:nvPr/>
        </p:nvGrpSpPr>
        <p:grpSpPr>
          <a:xfrm>
            <a:off x="6962414" y="347762"/>
            <a:ext cx="273882" cy="273883"/>
            <a:chOff x="5436096" y="1274820"/>
            <a:chExt cx="432833" cy="432834"/>
          </a:xfrm>
        </p:grpSpPr>
        <p:sp>
          <p:nvSpPr>
            <p:cNvPr id="56"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57"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58"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课程诊断</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aphicFrame>
        <p:nvGraphicFramePr>
          <p:cNvPr id="2" name="表格 1"/>
          <p:cNvGraphicFramePr>
            <a:graphicFrameLocks noGrp="1"/>
          </p:cNvGraphicFramePr>
          <p:nvPr/>
        </p:nvGraphicFramePr>
        <p:xfrm>
          <a:off x="857885" y="1583690"/>
          <a:ext cx="7594600" cy="2489835"/>
        </p:xfrm>
        <a:graphic>
          <a:graphicData uri="http://schemas.openxmlformats.org/drawingml/2006/table">
            <a:tbl>
              <a:tblPr firstRow="1" bandRow="1">
                <a:tableStyleId>{5C22544A-7EE6-4342-B048-85BDC9FD1C3A}</a:tableStyleId>
              </a:tblPr>
              <a:tblGrid>
                <a:gridCol w="1868805"/>
                <a:gridCol w="1724025"/>
                <a:gridCol w="4001770"/>
              </a:tblGrid>
              <a:tr h="508000">
                <a:tc>
                  <a:txBody>
                    <a:bodyPr/>
                    <a:lstStyle/>
                    <a:p>
                      <a:pPr algn="ctr"/>
                      <a:r>
                        <a:rPr lang="zh-CN" altLang="en-US" dirty="0" smtClean="0"/>
                        <a:t>项  目</a:t>
                      </a:r>
                      <a:endParaRPr lang="zh-CN" altLang="en-US" dirty="0"/>
                    </a:p>
                  </a:txBody>
                  <a:tcPr anchor="ctr"/>
                </a:tc>
                <a:tc>
                  <a:txBody>
                    <a:bodyPr/>
                    <a:lstStyle/>
                    <a:p>
                      <a:pPr algn="ctr"/>
                      <a:r>
                        <a:rPr lang="zh-CN" altLang="en-US" dirty="0" smtClean="0"/>
                        <a:t>结  果</a:t>
                      </a:r>
                      <a:endParaRPr lang="zh-CN" altLang="en-US" dirty="0"/>
                    </a:p>
                  </a:txBody>
                  <a:tcPr anchor="ctr"/>
                </a:tc>
                <a:tc>
                  <a:txBody>
                    <a:bodyPr/>
                    <a:lstStyle/>
                    <a:p>
                      <a:pPr algn="ctr"/>
                      <a:r>
                        <a:rPr lang="zh-CN" altLang="en-US" dirty="0" smtClean="0"/>
                        <a:t>原  因</a:t>
                      </a:r>
                      <a:endParaRPr lang="zh-CN" altLang="en-US" dirty="0"/>
                    </a:p>
                  </a:txBody>
                  <a:tcPr anchor="ctr"/>
                </a:tc>
              </a:tr>
              <a:tr h="384810">
                <a:tc>
                  <a:txBody>
                    <a:bodyPr/>
                    <a:lstStyle/>
                    <a:p>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答疑情况</a:t>
                      </a:r>
                      <a:endParaRPr lang="zh-CN" altLang="en-US" sz="1600" dirty="0"/>
                    </a:p>
                  </a:txBody>
                  <a:tcPr/>
                </a:tc>
                <a:tc>
                  <a:txBody>
                    <a:bodyPr/>
                    <a:lstStyle/>
                    <a:p>
                      <a:pPr algn="ctr"/>
                      <a:r>
                        <a:rPr lang="zh-CN" altLang="en-US" sz="1200" dirty="0"/>
                        <a:t>2</a:t>
                      </a:r>
                      <a:endParaRPr lang="zh-CN" altLang="en-US" sz="1200" dirty="0"/>
                    </a:p>
                  </a:txBody>
                  <a:tcPr anchor="ctr"/>
                </a:tc>
                <a:tc>
                  <a:txBody>
                    <a:bodyPr/>
                    <a:lstStyle/>
                    <a:p>
                      <a:r>
                        <a:rPr lang="zh-CN" altLang="en-US" sz="1400" dirty="0" smtClean="0"/>
                        <a:t>主动提出疑问少，创造性思维培养不够</a:t>
                      </a:r>
                      <a:endParaRPr lang="zh-CN" altLang="en-US" sz="1400" dirty="0"/>
                    </a:p>
                  </a:txBody>
                  <a:tcPr/>
                </a:tc>
              </a:tr>
              <a:tr h="370840">
                <a:tc>
                  <a:txBody>
                    <a:bodyPr/>
                    <a:lstStyle/>
                    <a:p>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期末考核达标度</a:t>
                      </a:r>
                      <a:endParaRPr lang="zh-CN" altLang="en-US" sz="1600" dirty="0"/>
                    </a:p>
                  </a:txBody>
                  <a:tcPr/>
                </a:tc>
                <a:tc>
                  <a:txBody>
                    <a:bodyPr/>
                    <a:lstStyle/>
                    <a:p>
                      <a:pPr algn="ctr"/>
                      <a:r>
                        <a:rPr lang="zh-CN" altLang="en-US" sz="1200" dirty="0"/>
                        <a:t>93%</a:t>
                      </a:r>
                      <a:endParaRPr lang="zh-CN" altLang="en-US" sz="1200" dirty="0"/>
                    </a:p>
                  </a:txBody>
                  <a:tcPr anchor="ctr"/>
                </a:tc>
                <a:tc>
                  <a:txBody>
                    <a:bodyPr/>
                    <a:lstStyle/>
                    <a:p>
                      <a:r>
                        <a:rPr lang="zh-CN" altLang="en-US" sz="1400" dirty="0" smtClean="0"/>
                        <a:t>部分学生学习兴趣不高，自我约束力较差</a:t>
                      </a:r>
                      <a:endParaRPr lang="zh-CN" altLang="en-US" sz="1400" dirty="0"/>
                    </a:p>
                  </a:txBody>
                  <a:tcPr/>
                </a:tc>
              </a:tr>
              <a:tr h="372745">
                <a:tc>
                  <a:txBody>
                    <a:bodyPr/>
                    <a:lstStyle/>
                    <a:p>
                      <a:pPr>
                        <a:lnSpc>
                          <a:spcPct val="100000"/>
                        </a:lnSpc>
                      </a:pP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课堂表现</a:t>
                      </a:r>
                      <a:endParaRPr lang="zh-CN" altLang="en-US" sz="1600" dirty="0"/>
                    </a:p>
                  </a:txBody>
                  <a:tcPr/>
                </a:tc>
                <a:tc>
                  <a:txBody>
                    <a:bodyPr/>
                    <a:lstStyle/>
                    <a:p>
                      <a:pPr algn="ctr">
                        <a:lnSpc>
                          <a:spcPct val="100000"/>
                        </a:lnSpc>
                      </a:pPr>
                      <a:r>
                        <a:rPr lang="en-US" altLang="zh-CN" sz="1200" dirty="0"/>
                        <a:t>85</a:t>
                      </a:r>
                      <a:r>
                        <a:rPr lang="zh-CN" altLang="en-US" sz="1200" dirty="0"/>
                        <a:t>次加分，</a:t>
                      </a:r>
                      <a:r>
                        <a:rPr lang="en-US" altLang="zh-CN" sz="1200" dirty="0"/>
                        <a:t>21</a:t>
                      </a:r>
                      <a:r>
                        <a:rPr lang="zh-CN" altLang="en-US" sz="1200" dirty="0"/>
                        <a:t>次扣分</a:t>
                      </a:r>
                      <a:endParaRPr lang="zh-CN" altLang="en-US" sz="1200" dirty="0"/>
                    </a:p>
                  </a:txBody>
                  <a:tcPr anchor="ctr"/>
                </a:tc>
                <a:tc>
                  <a:txBody>
                    <a:bodyPr/>
                    <a:lstStyle/>
                    <a:p>
                      <a:pPr>
                        <a:lnSpc>
                          <a:spcPct val="100000"/>
                        </a:lnSpc>
                      </a:pPr>
                      <a:r>
                        <a:rPr lang="zh-CN" altLang="en-US" sz="1400" dirty="0" smtClean="0"/>
                        <a:t>部分学生未有充分的准备导致课堂活动表现欠佳</a:t>
                      </a:r>
                      <a:endParaRPr lang="zh-CN" altLang="en-US" sz="1400" dirty="0"/>
                    </a:p>
                  </a:txBody>
                  <a:tcPr/>
                </a:tc>
              </a:tr>
              <a:tr h="370840">
                <a:tc>
                  <a:txBody>
                    <a:bodyPr/>
                    <a:lstStyle/>
                    <a:p>
                      <a:pPr>
                        <a:lnSpc>
                          <a:spcPct val="150000"/>
                        </a:lnSpc>
                      </a:pPr>
                      <a:r>
                        <a:rPr lang="zh-CN" altLang="en-US" sz="1600" dirty="0"/>
                        <a:t>作业完成情况</a:t>
                      </a:r>
                      <a:endParaRPr lang="zh-CN" altLang="en-US" sz="1600" dirty="0"/>
                    </a:p>
                  </a:txBody>
                  <a:tcPr/>
                </a:tc>
                <a:tc>
                  <a:txBody>
                    <a:bodyPr/>
                    <a:lstStyle/>
                    <a:p>
                      <a:pPr algn="ctr"/>
                      <a:r>
                        <a:rPr lang="zh-CN" altLang="en-US" sz="1200" dirty="0"/>
                        <a:t>有雷同现象</a:t>
                      </a:r>
                      <a:endParaRPr lang="zh-CN" altLang="en-US" sz="1200" dirty="0"/>
                    </a:p>
                  </a:txBody>
                  <a:tcPr anchor="ctr"/>
                </a:tc>
                <a:tc>
                  <a:txBody>
                    <a:bodyPr/>
                    <a:lstStyle/>
                    <a:p>
                      <a:r>
                        <a:rPr lang="zh-CN" altLang="en-US" sz="1400" dirty="0" smtClean="0"/>
                        <a:t>部分学生作业有抄袭现象，学习主动性及自我约束力欠缺，部分作业难度偏高</a:t>
                      </a:r>
                      <a:endParaRPr lang="zh-CN" altLang="en-US" sz="1400" dirty="0"/>
                    </a:p>
                  </a:txBody>
                  <a:tcPr/>
                </a:tc>
              </a:tr>
              <a:tr h="259080">
                <a:tc>
                  <a:txBody>
                    <a:bodyPr/>
                    <a:lstStyle/>
                    <a:p>
                      <a:r>
                        <a:rPr lang="zh-CN" altLang="en-US" sz="1600" dirty="0"/>
                        <a:t>技能竞赛训练情况</a:t>
                      </a:r>
                      <a:endParaRPr lang="zh-CN" altLang="en-US" sz="1600" dirty="0"/>
                    </a:p>
                  </a:txBody>
                  <a:tcPr/>
                </a:tc>
                <a:tc>
                  <a:txBody>
                    <a:bodyPr/>
                    <a:lstStyle/>
                    <a:p>
                      <a:pPr algn="ctr"/>
                      <a:r>
                        <a:rPr lang="zh-CN" altLang="en-US" sz="1200" dirty="0"/>
                        <a:t>仅5人参与技能培训</a:t>
                      </a:r>
                      <a:endParaRPr lang="zh-CN" altLang="en-US" sz="1200" dirty="0"/>
                    </a:p>
                  </a:txBody>
                  <a:tcPr anchor="ctr"/>
                </a:tc>
                <a:tc>
                  <a:txBody>
                    <a:bodyPr/>
                    <a:lstStyle/>
                    <a:p>
                      <a:r>
                        <a:rPr lang="zh-CN" altLang="en-US" sz="1400" dirty="0" smtClean="0">
                          <a:sym typeface="+mn-ea"/>
                        </a:rPr>
                        <a:t>参与培训时间不够，</a:t>
                      </a:r>
                      <a:r>
                        <a:rPr lang="zh-CN" altLang="en-US" sz="1400" dirty="0" smtClean="0"/>
                        <a:t>职业综合能力欠佳</a:t>
                      </a:r>
                      <a:endParaRPr lang="zh-CN" altLang="en-US" sz="1400" dirty="0"/>
                    </a:p>
                  </a:txBody>
                  <a:tcPr/>
                </a:tc>
              </a:tr>
            </a:tbl>
          </a:graphicData>
        </a:graphic>
      </p:graphicFrame>
      <p:sp>
        <p:nvSpPr>
          <p:cNvPr id="24" name="矩形 23"/>
          <p:cNvSpPr/>
          <p:nvPr/>
        </p:nvSpPr>
        <p:spPr>
          <a:xfrm>
            <a:off x="629285" y="909955"/>
            <a:ext cx="3049905" cy="478155"/>
          </a:xfrm>
          <a:prstGeom prst="rect">
            <a:avLst/>
          </a:prstGeom>
        </p:spPr>
        <p:txBody>
          <a:bodyPr wrap="square">
            <a:spAutoFit/>
          </a:bodyPr>
          <a:lstStyle/>
          <a:p>
            <a:pPr algn="ctr">
              <a:lnSpc>
                <a:spcPct val="140000"/>
              </a:lnSpc>
            </a:pP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分析</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rPr>
              <a:t>原因</a:t>
            </a:r>
            <a:r>
              <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rPr>
              <a:t>未达成目标</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738572" y="723032"/>
            <a:ext cx="7649852"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27584" y="204320"/>
            <a:ext cx="474639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汇报提纲依据</a:t>
            </a:r>
            <a:r>
              <a:rPr lang="en-US" altLang="zh-CN" sz="1800" b="1"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四维整合</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圆角矩形 3"/>
          <p:cNvSpPr/>
          <p:nvPr/>
        </p:nvSpPr>
        <p:spPr>
          <a:xfrm>
            <a:off x="726886" y="1059043"/>
            <a:ext cx="1584176"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课程建设规划</a:t>
            </a:r>
            <a:endParaRPr lang="zh-CN" altLang="en-US" sz="1600" b="1" dirty="0"/>
          </a:p>
        </p:txBody>
      </p:sp>
      <p:sp>
        <p:nvSpPr>
          <p:cNvPr id="59" name="圆角矩形 58"/>
          <p:cNvSpPr/>
          <p:nvPr/>
        </p:nvSpPr>
        <p:spPr>
          <a:xfrm>
            <a:off x="865505" y="2067694"/>
            <a:ext cx="1452161" cy="29839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t>师资队伍</a:t>
            </a:r>
            <a:endParaRPr lang="zh-CN" altLang="en-US" sz="1400" b="1" dirty="0"/>
          </a:p>
        </p:txBody>
      </p:sp>
      <p:sp>
        <p:nvSpPr>
          <p:cNvPr id="60" name="圆角矩形 59"/>
          <p:cNvSpPr/>
          <p:nvPr/>
        </p:nvSpPr>
        <p:spPr>
          <a:xfrm>
            <a:off x="857325" y="2816898"/>
            <a:ext cx="1452161" cy="29839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t>课程标准</a:t>
            </a:r>
            <a:endParaRPr lang="zh-CN" altLang="en-US" sz="1400" b="1" dirty="0"/>
          </a:p>
        </p:txBody>
      </p:sp>
      <p:sp>
        <p:nvSpPr>
          <p:cNvPr id="61" name="圆角矩形 60"/>
          <p:cNvSpPr/>
          <p:nvPr/>
        </p:nvSpPr>
        <p:spPr>
          <a:xfrm>
            <a:off x="858901" y="3569495"/>
            <a:ext cx="1452161" cy="29839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t>课程资源</a:t>
            </a:r>
            <a:endParaRPr lang="zh-CN" altLang="en-US" sz="1400" b="1" dirty="0"/>
          </a:p>
        </p:txBody>
      </p:sp>
      <p:sp>
        <p:nvSpPr>
          <p:cNvPr id="62" name="圆角矩形 61"/>
          <p:cNvSpPr/>
          <p:nvPr/>
        </p:nvSpPr>
        <p:spPr>
          <a:xfrm>
            <a:off x="2826073" y="1059043"/>
            <a:ext cx="1584176"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课程实施</a:t>
            </a:r>
            <a:endParaRPr lang="zh-CN" altLang="en-US" sz="1600" b="1" dirty="0"/>
          </a:p>
        </p:txBody>
      </p:sp>
      <p:sp>
        <p:nvSpPr>
          <p:cNvPr id="63" name="圆角矩形 62"/>
          <p:cNvSpPr/>
          <p:nvPr/>
        </p:nvSpPr>
        <p:spPr>
          <a:xfrm>
            <a:off x="2915816" y="1795730"/>
            <a:ext cx="1452161" cy="29839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t>制定教学计划</a:t>
            </a:r>
            <a:endParaRPr lang="zh-CN" altLang="en-US" sz="1400" b="1" dirty="0"/>
          </a:p>
        </p:txBody>
      </p:sp>
      <p:sp>
        <p:nvSpPr>
          <p:cNvPr id="64" name="圆角矩形 63"/>
          <p:cNvSpPr/>
          <p:nvPr/>
        </p:nvSpPr>
        <p:spPr>
          <a:xfrm>
            <a:off x="2915816" y="2518499"/>
            <a:ext cx="1452161" cy="29839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t>选择教学资源</a:t>
            </a:r>
            <a:endParaRPr lang="zh-CN" altLang="en-US" sz="1400" b="1" dirty="0"/>
          </a:p>
        </p:txBody>
      </p:sp>
      <p:sp>
        <p:nvSpPr>
          <p:cNvPr id="65" name="圆角矩形 64"/>
          <p:cNvSpPr/>
          <p:nvPr/>
        </p:nvSpPr>
        <p:spPr>
          <a:xfrm>
            <a:off x="2915816" y="3224017"/>
            <a:ext cx="1452161" cy="29839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t>选择教学手段</a:t>
            </a:r>
            <a:endParaRPr lang="zh-CN" altLang="en-US" sz="1400" b="1" dirty="0"/>
          </a:p>
        </p:txBody>
      </p:sp>
      <p:sp>
        <p:nvSpPr>
          <p:cNvPr id="66" name="圆角矩形 65"/>
          <p:cNvSpPr/>
          <p:nvPr/>
        </p:nvSpPr>
        <p:spPr>
          <a:xfrm>
            <a:off x="2920081" y="3929535"/>
            <a:ext cx="1452161" cy="29839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t>课程考核</a:t>
            </a:r>
            <a:endParaRPr lang="zh-CN" altLang="en-US" sz="1400" b="1" dirty="0"/>
          </a:p>
        </p:txBody>
      </p:sp>
      <p:sp>
        <p:nvSpPr>
          <p:cNvPr id="67" name="圆角矩形 66"/>
          <p:cNvSpPr/>
          <p:nvPr/>
        </p:nvSpPr>
        <p:spPr>
          <a:xfrm>
            <a:off x="5004048" y="1059043"/>
            <a:ext cx="1584176"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课程诊断</a:t>
            </a:r>
            <a:endParaRPr lang="zh-CN" altLang="en-US" sz="1600" b="1" dirty="0"/>
          </a:p>
        </p:txBody>
      </p:sp>
      <p:sp>
        <p:nvSpPr>
          <p:cNvPr id="68" name="圆角矩形 67"/>
          <p:cNvSpPr/>
          <p:nvPr/>
        </p:nvSpPr>
        <p:spPr>
          <a:xfrm>
            <a:off x="5184063" y="2053843"/>
            <a:ext cx="1404161" cy="29839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t>师资队伍诊断</a:t>
            </a:r>
            <a:endParaRPr lang="zh-CN" altLang="en-US" sz="1400" b="1" dirty="0"/>
          </a:p>
        </p:txBody>
      </p:sp>
      <p:sp>
        <p:nvSpPr>
          <p:cNvPr id="69" name="圆角矩形 68"/>
          <p:cNvSpPr/>
          <p:nvPr/>
        </p:nvSpPr>
        <p:spPr>
          <a:xfrm>
            <a:off x="5184063" y="2830343"/>
            <a:ext cx="1404161" cy="29839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t>课程标准诊断</a:t>
            </a:r>
            <a:endParaRPr lang="zh-CN" altLang="en-US" sz="1400" b="1" dirty="0"/>
          </a:p>
        </p:txBody>
      </p:sp>
      <p:sp>
        <p:nvSpPr>
          <p:cNvPr id="70" name="圆角矩形 69"/>
          <p:cNvSpPr/>
          <p:nvPr/>
        </p:nvSpPr>
        <p:spPr>
          <a:xfrm>
            <a:off x="5184063" y="3576397"/>
            <a:ext cx="1404161" cy="29839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t>课程资源诊断</a:t>
            </a:r>
            <a:endParaRPr lang="zh-CN" altLang="en-US" sz="1400" b="1" dirty="0"/>
          </a:p>
        </p:txBody>
      </p:sp>
      <p:sp>
        <p:nvSpPr>
          <p:cNvPr id="71" name="圆角矩形 70"/>
          <p:cNvSpPr/>
          <p:nvPr/>
        </p:nvSpPr>
        <p:spPr>
          <a:xfrm>
            <a:off x="5184063" y="4371950"/>
            <a:ext cx="1404161" cy="29839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t>教学质量诊断</a:t>
            </a:r>
            <a:endParaRPr lang="zh-CN" altLang="en-US" sz="1400" b="1" dirty="0"/>
          </a:p>
        </p:txBody>
      </p:sp>
      <p:sp>
        <p:nvSpPr>
          <p:cNvPr id="72" name="圆角矩形 71"/>
          <p:cNvSpPr/>
          <p:nvPr/>
        </p:nvSpPr>
        <p:spPr>
          <a:xfrm>
            <a:off x="7092280" y="1059043"/>
            <a:ext cx="1800200"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持续改进与计划</a:t>
            </a:r>
            <a:endParaRPr lang="zh-CN" altLang="en-US" sz="1600" b="1" dirty="0"/>
          </a:p>
        </p:txBody>
      </p:sp>
      <p:cxnSp>
        <p:nvCxnSpPr>
          <p:cNvPr id="73" name="直接箭头连接符 72"/>
          <p:cNvCxnSpPr/>
          <p:nvPr/>
        </p:nvCxnSpPr>
        <p:spPr>
          <a:xfrm flipV="1">
            <a:off x="2432140" y="1244977"/>
            <a:ext cx="360000" cy="100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4" name="直接箭头连接符 73"/>
          <p:cNvCxnSpPr/>
          <p:nvPr/>
        </p:nvCxnSpPr>
        <p:spPr>
          <a:xfrm flipV="1">
            <a:off x="4527148" y="1249991"/>
            <a:ext cx="360000" cy="100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5" name="直接箭头连接符 74"/>
          <p:cNvCxnSpPr/>
          <p:nvPr/>
        </p:nvCxnSpPr>
        <p:spPr>
          <a:xfrm flipV="1">
            <a:off x="6660252" y="1234948"/>
            <a:ext cx="360000" cy="100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 name="肘形连接符 4"/>
          <p:cNvCxnSpPr/>
          <p:nvPr/>
        </p:nvCxnSpPr>
        <p:spPr>
          <a:xfrm flipV="1">
            <a:off x="2303816" y="1959790"/>
            <a:ext cx="612000" cy="972000"/>
          </a:xfrm>
          <a:prstGeom prst="bentConnector3">
            <a:avLst>
              <a:gd name="adj1" fmla="val 50000"/>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89" name="组合 88"/>
          <p:cNvGrpSpPr/>
          <p:nvPr/>
        </p:nvGrpSpPr>
        <p:grpSpPr>
          <a:xfrm>
            <a:off x="4355976" y="1923678"/>
            <a:ext cx="308900" cy="2160241"/>
            <a:chOff x="4355976" y="1923678"/>
            <a:chExt cx="308900" cy="2160241"/>
          </a:xfrm>
        </p:grpSpPr>
        <p:cxnSp>
          <p:nvCxnSpPr>
            <p:cNvPr id="31" name="直接连接符 30"/>
            <p:cNvCxnSpPr/>
            <p:nvPr/>
          </p:nvCxnSpPr>
          <p:spPr>
            <a:xfrm flipV="1">
              <a:off x="4367977" y="1923678"/>
              <a:ext cx="296899"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V="1">
              <a:off x="4355976" y="2643758"/>
              <a:ext cx="296899"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flipV="1">
              <a:off x="4355976" y="3363838"/>
              <a:ext cx="296899"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V="1">
              <a:off x="4355976" y="4083918"/>
              <a:ext cx="296899"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rot="16200000" flipV="1">
              <a:off x="3564008" y="3003678"/>
              <a:ext cx="2160000" cy="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81" name="直接连接符 80"/>
          <p:cNvCxnSpPr/>
          <p:nvPr/>
        </p:nvCxnSpPr>
        <p:spPr>
          <a:xfrm flipV="1">
            <a:off x="4644008" y="3363838"/>
            <a:ext cx="180000"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rot="16200000" flipV="1">
            <a:off x="4248008" y="3939966"/>
            <a:ext cx="1152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4" name="直接箭头连接符 83"/>
          <p:cNvCxnSpPr/>
          <p:nvPr/>
        </p:nvCxnSpPr>
        <p:spPr>
          <a:xfrm flipV="1">
            <a:off x="4824048" y="4505937"/>
            <a:ext cx="360000" cy="10029"/>
          </a:xfrm>
          <a:prstGeom prst="straightConnector1">
            <a:avLst/>
          </a:prstGeom>
          <a:ln w="28575">
            <a:solidFill>
              <a:srgbClr val="005DA2"/>
            </a:solidFill>
            <a:tailEnd type="triangle"/>
          </a:ln>
        </p:spPr>
        <p:style>
          <a:lnRef idx="3">
            <a:schemeClr val="accent1"/>
          </a:lnRef>
          <a:fillRef idx="0">
            <a:schemeClr val="accent1"/>
          </a:fillRef>
          <a:effectRef idx="2">
            <a:schemeClr val="accent1"/>
          </a:effectRef>
          <a:fontRef idx="minor">
            <a:schemeClr val="tx1"/>
          </a:fontRef>
        </p:style>
      </p:cxnSp>
      <p:cxnSp>
        <p:nvCxnSpPr>
          <p:cNvPr id="85" name="直接连接符 84"/>
          <p:cNvCxnSpPr/>
          <p:nvPr/>
        </p:nvCxnSpPr>
        <p:spPr>
          <a:xfrm flipV="1">
            <a:off x="2339752" y="2203042"/>
            <a:ext cx="2772000" cy="1"/>
          </a:xfrm>
          <a:prstGeom prst="line">
            <a:avLst/>
          </a:pr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flipV="1">
            <a:off x="2335288" y="3007069"/>
            <a:ext cx="2772000" cy="1"/>
          </a:xfrm>
          <a:prstGeom prst="line">
            <a:avLst/>
          </a:pr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flipV="1">
            <a:off x="2339752" y="3723877"/>
            <a:ext cx="2772000" cy="1"/>
          </a:xfrm>
          <a:prstGeom prst="line">
            <a:avLst/>
          </a:pr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90" name="组合 89"/>
          <p:cNvGrpSpPr/>
          <p:nvPr/>
        </p:nvGrpSpPr>
        <p:grpSpPr>
          <a:xfrm>
            <a:off x="6588224" y="2283717"/>
            <a:ext cx="308900" cy="2160241"/>
            <a:chOff x="4355976" y="1923678"/>
            <a:chExt cx="308900" cy="2160241"/>
          </a:xfrm>
        </p:grpSpPr>
        <p:cxnSp>
          <p:nvCxnSpPr>
            <p:cNvPr id="91" name="直接连接符 90"/>
            <p:cNvCxnSpPr/>
            <p:nvPr/>
          </p:nvCxnSpPr>
          <p:spPr>
            <a:xfrm flipV="1">
              <a:off x="4367977" y="1923678"/>
              <a:ext cx="296899"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flipV="1">
              <a:off x="4355976" y="2643758"/>
              <a:ext cx="296899"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flipV="1">
              <a:off x="4355976" y="3363838"/>
              <a:ext cx="296899"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flipV="1">
              <a:off x="4355976" y="4083918"/>
              <a:ext cx="296899"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rot="16200000" flipV="1">
              <a:off x="3564008" y="3003678"/>
              <a:ext cx="2160000" cy="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96" name="直接箭头连接符 95"/>
          <p:cNvCxnSpPr/>
          <p:nvPr/>
        </p:nvCxnSpPr>
        <p:spPr>
          <a:xfrm flipV="1">
            <a:off x="6876288" y="3269293"/>
            <a:ext cx="288000" cy="10029"/>
          </a:xfrm>
          <a:prstGeom prst="straightConnector1">
            <a:avLst/>
          </a:prstGeom>
          <a:ln w="28575">
            <a:solidFill>
              <a:srgbClr val="005DA2"/>
            </a:solidFill>
            <a:tailEnd type="triangle"/>
          </a:ln>
        </p:spPr>
        <p:style>
          <a:lnRef idx="3">
            <a:schemeClr val="accent1"/>
          </a:lnRef>
          <a:fillRef idx="0">
            <a:schemeClr val="accent1"/>
          </a:fillRef>
          <a:effectRef idx="2">
            <a:schemeClr val="accent1"/>
          </a:effectRef>
          <a:fontRef idx="minor">
            <a:schemeClr val="tx1"/>
          </a:fontRef>
        </p:style>
      </p:cxnSp>
      <p:sp>
        <p:nvSpPr>
          <p:cNvPr id="97" name="圆角矩形 96"/>
          <p:cNvSpPr/>
          <p:nvPr/>
        </p:nvSpPr>
        <p:spPr>
          <a:xfrm>
            <a:off x="7200287" y="3137447"/>
            <a:ext cx="1404161" cy="29839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t>改进与计划</a:t>
            </a:r>
            <a:endParaRPr lang="zh-CN" altLang="en-US" sz="1400" b="1" dirty="0"/>
          </a:p>
        </p:txBody>
      </p:sp>
      <p:sp>
        <p:nvSpPr>
          <p:cNvPr id="98" name="圆角矩形 97"/>
          <p:cNvSpPr/>
          <p:nvPr/>
        </p:nvSpPr>
        <p:spPr>
          <a:xfrm>
            <a:off x="4994910" y="1577975"/>
            <a:ext cx="1721485" cy="3293110"/>
          </a:xfrm>
          <a:prstGeom prst="roundRect">
            <a:avLst/>
          </a:prstGeom>
          <a:noFill/>
          <a:ln>
            <a:solidFill>
              <a:srgbClr val="F7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101" name="文本框 100"/>
          <p:cNvSpPr txBox="1"/>
          <p:nvPr/>
        </p:nvSpPr>
        <p:spPr>
          <a:xfrm>
            <a:off x="5527675" y="1684020"/>
            <a:ext cx="716915" cy="275590"/>
          </a:xfrm>
          <a:prstGeom prst="rect">
            <a:avLst/>
          </a:prstGeom>
          <a:noFill/>
          <a:ln>
            <a:solidFill>
              <a:srgbClr val="FF0000"/>
            </a:solidFill>
          </a:ln>
        </p:spPr>
        <p:txBody>
          <a:bodyPr wrap="square" rtlCol="0">
            <a:spAutoFit/>
          </a:bodyPr>
          <a:lstStyle/>
          <a:p>
            <a:r>
              <a:rPr lang="zh-CN" altLang="en-US" sz="1200" dirty="0" smtClean="0">
                <a:solidFill>
                  <a:srgbClr val="7030A0"/>
                </a:solidFill>
                <a:latin typeface="微软雅黑" panose="020B0503020204020204" pitchFamily="34" charset="-122"/>
                <a:ea typeface="微软雅黑" panose="020B0503020204020204" pitchFamily="34" charset="-122"/>
              </a:rPr>
              <a:t>三年期</a:t>
            </a:r>
            <a:endParaRPr lang="zh-CN" altLang="en-US" sz="1200" dirty="0" smtClean="0">
              <a:solidFill>
                <a:srgbClr val="7030A0"/>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spd="slow">
    <p:cove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80271" y="986562"/>
            <a:ext cx="165618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改进</a:t>
            </a:r>
            <a:r>
              <a:rPr lang="zh-CN" altLang="en-US" dirty="0">
                <a:solidFill>
                  <a:schemeClr val="bg1"/>
                </a:solidFill>
                <a:latin typeface="微软雅黑" panose="020B0503020204020204" pitchFamily="34" charset="-122"/>
                <a:ea typeface="微软雅黑" panose="020B0503020204020204" pitchFamily="34" charset="-122"/>
              </a:rPr>
              <a:t>措施</a:t>
            </a:r>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5508104" y="337959"/>
            <a:ext cx="287509" cy="287509"/>
            <a:chOff x="4788024" y="1275213"/>
            <a:chExt cx="432048" cy="432048"/>
          </a:xfrm>
        </p:grpSpPr>
        <p:sp>
          <p:nvSpPr>
            <p:cNvPr id="22"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3"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26" name="组合 25"/>
          <p:cNvGrpSpPr/>
          <p:nvPr/>
        </p:nvGrpSpPr>
        <p:grpSpPr>
          <a:xfrm>
            <a:off x="2555777" y="322187"/>
            <a:ext cx="288031" cy="288032"/>
            <a:chOff x="3491880" y="1274820"/>
            <a:chExt cx="432833" cy="432834"/>
          </a:xfrm>
        </p:grpSpPr>
        <p:sp>
          <p:nvSpPr>
            <p:cNvPr id="27"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8"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29" name="组合 28"/>
          <p:cNvGrpSpPr/>
          <p:nvPr/>
        </p:nvGrpSpPr>
        <p:grpSpPr>
          <a:xfrm>
            <a:off x="4067945" y="336231"/>
            <a:ext cx="288031" cy="288032"/>
            <a:chOff x="4139952" y="1274820"/>
            <a:chExt cx="432833" cy="432834"/>
          </a:xfrm>
        </p:grpSpPr>
        <p:sp>
          <p:nvSpPr>
            <p:cNvPr id="30"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6"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47" name="矩形 46"/>
          <p:cNvSpPr/>
          <p:nvPr/>
        </p:nvSpPr>
        <p:spPr>
          <a:xfrm>
            <a:off x="2806060" y="319757"/>
            <a:ext cx="1249680" cy="306705"/>
          </a:xfrm>
          <a:prstGeom prst="rect">
            <a:avLst/>
          </a:prstGeom>
        </p:spPr>
        <p:txBody>
          <a:bodyPr wrap="none">
            <a:spAutoFit/>
          </a:bodyPr>
          <a:lstStyle/>
          <a:p>
            <a:r>
              <a:rPr lang="zh-CN" altLang="en-US" sz="1400" b="1" dirty="0" smtClean="0"/>
              <a:t>师资队伍诊断</a:t>
            </a:r>
            <a:endParaRPr lang="zh-CN" altLang="en-US" sz="1400" b="1" dirty="0"/>
          </a:p>
        </p:txBody>
      </p:sp>
      <p:sp>
        <p:nvSpPr>
          <p:cNvPr id="48" name="矩形 47"/>
          <p:cNvSpPr/>
          <p:nvPr/>
        </p:nvSpPr>
        <p:spPr>
          <a:xfrm>
            <a:off x="4283968" y="313868"/>
            <a:ext cx="1249680" cy="306705"/>
          </a:xfrm>
          <a:prstGeom prst="rect">
            <a:avLst/>
          </a:prstGeom>
        </p:spPr>
        <p:txBody>
          <a:bodyPr wrap="none">
            <a:spAutoFit/>
          </a:bodyPr>
          <a:lstStyle/>
          <a:p>
            <a:r>
              <a:rPr lang="zh-CN" altLang="en-US" sz="1400" b="1" dirty="0" smtClean="0"/>
              <a:t>课程标准诊断</a:t>
            </a:r>
            <a:endParaRPr lang="zh-CN" altLang="en-US" sz="1400" b="1" dirty="0"/>
          </a:p>
        </p:txBody>
      </p:sp>
      <p:sp>
        <p:nvSpPr>
          <p:cNvPr id="49" name="矩形 48"/>
          <p:cNvSpPr/>
          <p:nvPr/>
        </p:nvSpPr>
        <p:spPr>
          <a:xfrm>
            <a:off x="5724128" y="319757"/>
            <a:ext cx="1249680" cy="306705"/>
          </a:xfrm>
          <a:prstGeom prst="rect">
            <a:avLst/>
          </a:prstGeom>
        </p:spPr>
        <p:txBody>
          <a:bodyPr wrap="none">
            <a:spAutoFit/>
          </a:bodyPr>
          <a:lstStyle/>
          <a:p>
            <a:r>
              <a:rPr lang="zh-CN" altLang="en-US" sz="1400" b="1" dirty="0" smtClean="0"/>
              <a:t>课程资源诊断</a:t>
            </a:r>
            <a:endParaRPr lang="zh-CN" altLang="en-US" sz="1400" b="1" dirty="0"/>
          </a:p>
        </p:txBody>
      </p:sp>
      <p:sp>
        <p:nvSpPr>
          <p:cNvPr id="50" name="矩形 49"/>
          <p:cNvSpPr/>
          <p:nvPr/>
        </p:nvSpPr>
        <p:spPr>
          <a:xfrm>
            <a:off x="7164288" y="319757"/>
            <a:ext cx="1249680" cy="306705"/>
          </a:xfrm>
          <a:prstGeom prst="rect">
            <a:avLst/>
          </a:prstGeom>
        </p:spPr>
        <p:txBody>
          <a:bodyPr wrap="none">
            <a:spAutoFit/>
          </a:bodyPr>
          <a:lstStyle/>
          <a:p>
            <a:r>
              <a:rPr lang="zh-CN" altLang="en-US" sz="1400" b="1" dirty="0">
                <a:solidFill>
                  <a:srgbClr val="FF0000"/>
                </a:solidFill>
              </a:rPr>
              <a:t>教学质量诊断</a:t>
            </a:r>
            <a:endParaRPr lang="zh-CN" altLang="en-US" sz="1400" b="1" dirty="0">
              <a:solidFill>
                <a:srgbClr val="FF0000"/>
              </a:solidFill>
            </a:endParaRPr>
          </a:p>
        </p:txBody>
      </p:sp>
      <p:grpSp>
        <p:nvGrpSpPr>
          <p:cNvPr id="51" name="组合 50"/>
          <p:cNvGrpSpPr/>
          <p:nvPr/>
        </p:nvGrpSpPr>
        <p:grpSpPr>
          <a:xfrm>
            <a:off x="6962414" y="347762"/>
            <a:ext cx="273882" cy="273883"/>
            <a:chOff x="5436096" y="1274820"/>
            <a:chExt cx="432833" cy="432834"/>
          </a:xfrm>
        </p:grpSpPr>
        <p:sp>
          <p:nvSpPr>
            <p:cNvPr id="52"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53"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54"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课程诊断</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TextBox 4"/>
          <p:cNvSpPr txBox="1"/>
          <p:nvPr/>
        </p:nvSpPr>
        <p:spPr>
          <a:xfrm>
            <a:off x="1907704" y="1460994"/>
            <a:ext cx="7128792" cy="1037590"/>
          </a:xfrm>
          <a:prstGeom prst="rect">
            <a:avLst/>
          </a:prstGeom>
          <a:solidFill>
            <a:schemeClr val="bg1"/>
          </a:solidFill>
          <a:ln w="19050">
            <a:solidFill>
              <a:srgbClr val="C00000"/>
            </a:solidFill>
          </a:ln>
        </p:spPr>
        <p:txBody>
          <a:bodyPr wrap="square" lIns="68584" tIns="34291" rIns="68584" bIns="34291" rtlCol="0">
            <a:spAutoFit/>
          </a:bodyPr>
          <a:lstStyle/>
          <a:p>
            <a:pPr lvl="1" algn="just" eaLnBrk="0" hangingPunct="0">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进一步加强操作与控制的教学，淡化反应机理的推演；</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lvl="1" algn="just" eaLnBrk="0" hangingPunct="0">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进一步加大仿真软件应用的教学，弱化工艺计算过程的教学；</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lvl="1" algn="just" eaLnBrk="0" hangingPunct="0">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进一步加强产业化真实加工场景的教学，提升学生对石油加工技术的学习兴趣。</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 name="矩形 1"/>
          <p:cNvSpPr/>
          <p:nvPr/>
        </p:nvSpPr>
        <p:spPr>
          <a:xfrm>
            <a:off x="142926" y="1916000"/>
            <a:ext cx="1783080" cy="368300"/>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微调教学目标：</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 </a:t>
            </a:r>
            <a:endParaRPr lang="zh-CN" altLang="en-US" dirty="0"/>
          </a:p>
        </p:txBody>
      </p:sp>
      <p:sp>
        <p:nvSpPr>
          <p:cNvPr id="4" name="矩形 3"/>
          <p:cNvSpPr/>
          <p:nvPr/>
        </p:nvSpPr>
        <p:spPr>
          <a:xfrm>
            <a:off x="142926" y="3003798"/>
            <a:ext cx="1783080" cy="368300"/>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调整教学计划：</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 </a:t>
            </a:r>
            <a:endParaRPr lang="zh-CN" altLang="en-US" dirty="0"/>
          </a:p>
        </p:txBody>
      </p:sp>
      <p:sp>
        <p:nvSpPr>
          <p:cNvPr id="5" name="矩形 4"/>
          <p:cNvSpPr/>
          <p:nvPr/>
        </p:nvSpPr>
        <p:spPr>
          <a:xfrm>
            <a:off x="142926" y="4083918"/>
            <a:ext cx="1783080" cy="368300"/>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课程教学改革：</a:t>
            </a:r>
            <a:endParaRPr lang="zh-CN" altLang="en-US" dirty="0"/>
          </a:p>
        </p:txBody>
      </p:sp>
      <p:sp>
        <p:nvSpPr>
          <p:cNvPr id="6" name="矩形 5"/>
          <p:cNvSpPr/>
          <p:nvPr/>
        </p:nvSpPr>
        <p:spPr>
          <a:xfrm>
            <a:off x="1907704" y="2735270"/>
            <a:ext cx="7128792" cy="737235"/>
          </a:xfrm>
          <a:prstGeom prst="rect">
            <a:avLst/>
          </a:prstGeom>
          <a:solidFill>
            <a:schemeClr val="bg1"/>
          </a:solidFill>
          <a:ln w="19050">
            <a:solidFill>
              <a:srgbClr val="C00000"/>
            </a:solidFill>
          </a:ln>
        </p:spPr>
        <p:txBody>
          <a:bodyPr wrap="square">
            <a:spAutoFit/>
          </a:bodyPr>
          <a:lstStyle/>
          <a:p>
            <a:pPr lvl="1" algn="just" eaLnBrk="0" hangingPunct="0">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把润滑油及炼厂气处理技术等调整为选学内容，强化核心工艺的理论及实操教学</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 </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lvl="1" algn="just" eaLnBrk="0" hangingPunct="0">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增加</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实践教学和仿真软件操作学习</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1907704" y="3707035"/>
            <a:ext cx="7128792" cy="1383665"/>
          </a:xfrm>
          <a:prstGeom prst="rect">
            <a:avLst/>
          </a:prstGeom>
          <a:solidFill>
            <a:schemeClr val="bg1"/>
          </a:solidFill>
          <a:ln w="19050">
            <a:solidFill>
              <a:srgbClr val="C00000"/>
            </a:solidFill>
          </a:ln>
        </p:spPr>
        <p:txBody>
          <a:bodyPr wrap="square">
            <a:spAutoFit/>
          </a:bodyPr>
          <a:lstStyle/>
          <a:p>
            <a:pPr lvl="1" algn="just" eaLnBrk="0" hangingPunct="0">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加强信息技术手段的使用；</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lvl="1" algn="just" eaLnBrk="0" hangingPunct="0">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教学中用经典工艺发展史进行课堂思政教育；</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lvl="1" algn="just" eaLnBrk="0" hangingPunct="0">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进一步</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加强教学设计，做到教学与时俱进</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lvl="1" algn="just" eaLnBrk="0" hangingPunct="0">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加强技能竞赛人才</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培训，进而参加相关专业全国性职业技能竞赛。</a:t>
            </a:r>
            <a:endParaRPr lang="zh-CN" altLang="en-US" sz="1400" dirty="0"/>
          </a:p>
        </p:txBody>
      </p:sp>
      <p:cxnSp>
        <p:nvCxnSpPr>
          <p:cNvPr id="43" name="直接连接符 42"/>
          <p:cNvCxnSpPr/>
          <p:nvPr/>
        </p:nvCxnSpPr>
        <p:spPr>
          <a:xfrm>
            <a:off x="738572" y="723032"/>
            <a:ext cx="7649852"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cov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0" y="1651830"/>
            <a:ext cx="9144000" cy="1814777"/>
            <a:chOff x="170694" y="177982"/>
            <a:chExt cx="3936004" cy="781165"/>
          </a:xfrm>
        </p:grpSpPr>
        <p:sp>
          <p:nvSpPr>
            <p:cNvPr id="44" name="等腰三角形 43"/>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5" name="等腰三角形 44"/>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6" name="矩形 45"/>
            <p:cNvSpPr/>
            <p:nvPr/>
          </p:nvSpPr>
          <p:spPr>
            <a:xfrm>
              <a:off x="170694" y="261768"/>
              <a:ext cx="3936004" cy="611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7" name="平行四边形 46"/>
            <p:cNvSpPr/>
            <p:nvPr/>
          </p:nvSpPr>
          <p:spPr>
            <a:xfrm>
              <a:off x="376965"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8" name="文本框 6"/>
            <p:cNvSpPr txBox="1"/>
            <p:nvPr/>
          </p:nvSpPr>
          <p:spPr>
            <a:xfrm>
              <a:off x="650907" y="284178"/>
              <a:ext cx="569115" cy="559734"/>
            </a:xfrm>
            <a:prstGeom prst="rect">
              <a:avLst/>
            </a:prstGeom>
            <a:noFill/>
          </p:spPr>
          <p:txBody>
            <a:bodyPr wrap="square" lIns="68580" tIns="34290" rIns="68580" bIns="34290" rtlCol="0">
              <a:spAutoFit/>
            </a:bodyPr>
            <a:lstStyle/>
            <a:p>
              <a:r>
                <a:rPr lang="en-US" altLang="zh-CN" sz="8000" dirty="0" smtClean="0">
                  <a:solidFill>
                    <a:schemeClr val="bg1">
                      <a:lumMod val="95000"/>
                    </a:schemeClr>
                  </a:solidFill>
                  <a:latin typeface="Impact" panose="020B0806030902050204" pitchFamily="34" charset="0"/>
                </a:rPr>
                <a:t>04</a:t>
              </a:r>
              <a:endParaRPr lang="zh-CN" altLang="en-US" sz="8000" dirty="0">
                <a:solidFill>
                  <a:schemeClr val="bg1">
                    <a:lumMod val="95000"/>
                  </a:schemeClr>
                </a:solidFill>
                <a:latin typeface="Impact" panose="020B0806030902050204" pitchFamily="34" charset="0"/>
              </a:endParaRPr>
            </a:p>
          </p:txBody>
        </p:sp>
      </p:grpSp>
      <p:sp>
        <p:nvSpPr>
          <p:cNvPr id="49" name="TextBox 48"/>
          <p:cNvSpPr txBox="1"/>
          <p:nvPr/>
        </p:nvSpPr>
        <p:spPr>
          <a:xfrm>
            <a:off x="2977976" y="2164524"/>
            <a:ext cx="5050408" cy="623250"/>
          </a:xfrm>
          <a:prstGeom prst="rect">
            <a:avLst/>
          </a:prstGeom>
          <a:noFill/>
        </p:spPr>
        <p:txBody>
          <a:bodyPr wrap="square" lIns="68584" tIns="34291" rIns="68584" bIns="34291" rtlCol="0">
            <a:spAutoFit/>
          </a:bodyPr>
          <a:lstStyle/>
          <a:p>
            <a:r>
              <a:rPr lang="zh-CN" altLang="en-US" sz="3600" b="1" dirty="0" smtClean="0">
                <a:solidFill>
                  <a:schemeClr val="tx1">
                    <a:lumMod val="75000"/>
                    <a:lumOff val="25000"/>
                  </a:schemeClr>
                </a:solidFill>
                <a:latin typeface="微软雅黑" panose="020B0503020204020204" pitchFamily="34" charset="-122"/>
                <a:ea typeface="微软雅黑" panose="020B0503020204020204" pitchFamily="34" charset="-122"/>
              </a:rPr>
              <a:t>持续改进与计划</a:t>
            </a:r>
            <a:endParaRPr lang="en-GB" altLang="zh-CN" sz="3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5940152" y="1274820"/>
            <a:ext cx="432048" cy="432834"/>
            <a:chOff x="6084168" y="1274820"/>
            <a:chExt cx="432048" cy="432834"/>
          </a:xfrm>
        </p:grpSpPr>
        <p:sp>
          <p:nvSpPr>
            <p:cNvPr id="14"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19"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6" name="组合 5"/>
          <p:cNvGrpSpPr/>
          <p:nvPr/>
        </p:nvGrpSpPr>
        <p:grpSpPr>
          <a:xfrm>
            <a:off x="4644008" y="1275213"/>
            <a:ext cx="432048" cy="432048"/>
            <a:chOff x="4788024" y="1275213"/>
            <a:chExt cx="432048" cy="432048"/>
          </a:xfrm>
        </p:grpSpPr>
        <p:sp>
          <p:nvSpPr>
            <p:cNvPr id="17"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0"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9" name="组合 8"/>
          <p:cNvGrpSpPr/>
          <p:nvPr/>
        </p:nvGrpSpPr>
        <p:grpSpPr>
          <a:xfrm>
            <a:off x="5292080" y="1274820"/>
            <a:ext cx="432833" cy="432834"/>
            <a:chOff x="5436096" y="1274820"/>
            <a:chExt cx="432833" cy="432834"/>
          </a:xfrm>
        </p:grpSpPr>
        <p:sp>
          <p:nvSpPr>
            <p:cNvPr id="25"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1"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4" name="组合 3"/>
          <p:cNvGrpSpPr/>
          <p:nvPr/>
        </p:nvGrpSpPr>
        <p:grpSpPr>
          <a:xfrm>
            <a:off x="3347864" y="1274820"/>
            <a:ext cx="432833" cy="432834"/>
            <a:chOff x="3491880" y="1274820"/>
            <a:chExt cx="432833" cy="432834"/>
          </a:xfrm>
        </p:grpSpPr>
        <p:sp>
          <p:nvSpPr>
            <p:cNvPr id="11"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2"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5" name="组合 4"/>
          <p:cNvGrpSpPr/>
          <p:nvPr/>
        </p:nvGrpSpPr>
        <p:grpSpPr>
          <a:xfrm>
            <a:off x="3995936" y="1274820"/>
            <a:ext cx="432833" cy="432834"/>
            <a:chOff x="4139952" y="1274820"/>
            <a:chExt cx="432833" cy="432834"/>
          </a:xfrm>
        </p:grpSpPr>
        <p:sp>
          <p:nvSpPr>
            <p:cNvPr id="24"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3"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1002025" y="16717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持续改进与计划</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圆角矩形 19"/>
          <p:cNvSpPr/>
          <p:nvPr/>
        </p:nvSpPr>
        <p:spPr>
          <a:xfrm>
            <a:off x="1041331" y="914807"/>
            <a:ext cx="165618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改进</a:t>
            </a:r>
            <a:r>
              <a:rPr lang="zh-CN" altLang="en-US" dirty="0">
                <a:solidFill>
                  <a:schemeClr val="bg1"/>
                </a:solidFill>
                <a:latin typeface="微软雅黑" panose="020B0503020204020204" pitchFamily="34" charset="-122"/>
                <a:ea typeface="微软雅黑" panose="020B0503020204020204" pitchFamily="34" charset="-122"/>
              </a:rPr>
              <a:t>措施</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1007920" y="1635646"/>
            <a:ext cx="7380504" cy="288480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68584" tIns="34291" rIns="68584" bIns="34291" rtlCol="0">
            <a:spAutoFit/>
          </a:bodyPr>
          <a:lstStyle/>
          <a:p>
            <a:pPr lvl="1" algn="just" eaLnBrk="0" hangingPunct="0">
              <a:lnSpc>
                <a:spcPct val="150000"/>
              </a:lnSpc>
            </a:pPr>
            <a:r>
              <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、在学校和部门的统一领导和部署下，持续进行课程、教师个人、教学质量等一系列诊改。</a:t>
            </a:r>
            <a:endPar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lvl="1" algn="just" eaLnBrk="0" hangingPunct="0">
              <a:lnSpc>
                <a:spcPct val="150000"/>
              </a:lnSpc>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、进一步完善</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石油加工生产技术</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课程诊改</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方案</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，完善监测点设置，确保教学质量。</a:t>
            </a:r>
            <a:endPar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lvl="1" algn="just" eaLnBrk="0" hangingPunct="0">
              <a:lnSpc>
                <a:spcPct val="150000"/>
              </a:lnSpc>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、进一步明确课程建设规划目标，落实行动计划，确保按时完成</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石油加工生产技术</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“十三五”课程建设规划</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eaLnBrk="0" hangingPunct="0">
              <a:lnSpc>
                <a:spcPct val="150000"/>
              </a:lnSpc>
            </a:pP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 name="圆角矩形 1"/>
          <p:cNvSpPr/>
          <p:nvPr/>
        </p:nvSpPr>
        <p:spPr>
          <a:xfrm>
            <a:off x="1001896" y="1635646"/>
            <a:ext cx="7602552" cy="2880320"/>
          </a:xfrm>
          <a:prstGeom prst="roundRect">
            <a:avLst/>
          </a:prstGeom>
          <a:noFill/>
          <a:ln>
            <a:solidFill>
              <a:srgbClr val="F7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p:transition spd="slow">
    <p:cov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持续改进与计划</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圆角矩形 19"/>
          <p:cNvSpPr/>
          <p:nvPr/>
        </p:nvSpPr>
        <p:spPr>
          <a:xfrm>
            <a:off x="826066" y="699542"/>
            <a:ext cx="165618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改进</a:t>
            </a:r>
            <a:r>
              <a:rPr lang="zh-CN" altLang="en-US" dirty="0">
                <a:solidFill>
                  <a:schemeClr val="bg1"/>
                </a:solidFill>
                <a:latin typeface="微软雅黑" panose="020B0503020204020204" pitchFamily="34" charset="-122"/>
                <a:ea typeface="微软雅黑" panose="020B0503020204020204" pitchFamily="34" charset="-122"/>
              </a:rPr>
              <a:t>措施</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8" name="MH_SubTitle_3"/>
          <p:cNvSpPr/>
          <p:nvPr>
            <p:custDataLst>
              <p:tags r:id="rId1"/>
            </p:custDataLst>
          </p:nvPr>
        </p:nvSpPr>
        <p:spPr>
          <a:xfrm>
            <a:off x="5025313" y="2507475"/>
            <a:ext cx="3291103" cy="609134"/>
          </a:xfrm>
          <a:prstGeom prst="cube">
            <a:avLst>
              <a:gd name="adj" fmla="val 84671"/>
            </a:avLst>
          </a:prstGeom>
          <a:gradFill flip="none" rotWithShape="1">
            <a:gsLst>
              <a:gs pos="0">
                <a:schemeClr val="accent3">
                  <a:lumMod val="75000"/>
                </a:schemeClr>
              </a:gs>
              <a:gs pos="27000">
                <a:schemeClr val="accent3"/>
              </a:gs>
              <a:gs pos="100000">
                <a:schemeClr val="accent3"/>
              </a:gs>
            </a:gsLst>
            <a:lin ang="16200000" scaled="1"/>
            <a:tileRect/>
          </a:gra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540000" tIns="0" rIns="0" bIns="675000" rtlCol="0" anchor="ctr">
            <a:noAutofit/>
          </a:bodyPr>
          <a:lstStyle/>
          <a:p>
            <a:pPr algn="ctr"/>
            <a:r>
              <a:rPr lang="zh-CN" altLang="en-US" sz="1400" b="1" dirty="0" smtClean="0">
                <a:solidFill>
                  <a:schemeClr val="bg1"/>
                </a:solidFill>
                <a:latin typeface="微软雅黑" panose="020B0503020204020204" pitchFamily="34" charset="-122"/>
                <a:ea typeface="微软雅黑" panose="020B0503020204020204" pitchFamily="34" charset="-122"/>
              </a:rPr>
              <a:t>课 程 资 源 建 设</a:t>
            </a:r>
            <a:endParaRPr lang="zh-CN" altLang="en-US" sz="1350" b="1" dirty="0">
              <a:solidFill>
                <a:schemeClr val="bg1"/>
              </a:solidFill>
            </a:endParaRPr>
          </a:p>
        </p:txBody>
      </p:sp>
      <p:sp>
        <p:nvSpPr>
          <p:cNvPr id="9" name="MH_SubTitle_1"/>
          <p:cNvSpPr/>
          <p:nvPr>
            <p:custDataLst>
              <p:tags r:id="rId2"/>
            </p:custDataLst>
          </p:nvPr>
        </p:nvSpPr>
        <p:spPr>
          <a:xfrm>
            <a:off x="1043608" y="2476133"/>
            <a:ext cx="3278193" cy="609134"/>
          </a:xfrm>
          <a:prstGeom prst="cube">
            <a:avLst>
              <a:gd name="adj" fmla="val 84671"/>
            </a:avLst>
          </a:prstGeom>
          <a:gradFill flip="none" rotWithShape="1">
            <a:gsLst>
              <a:gs pos="0">
                <a:schemeClr val="accent1">
                  <a:lumMod val="75000"/>
                </a:schemeClr>
              </a:gs>
              <a:gs pos="27000">
                <a:schemeClr val="accent1"/>
              </a:gs>
              <a:gs pos="100000">
                <a:schemeClr val="accent1"/>
              </a:gs>
            </a:gsLst>
            <a:lin ang="16200000" scaled="1"/>
            <a:tileRect/>
          </a:gradFill>
          <a:ln w="127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540000" tIns="0" rIns="81000" bIns="675000" rtlCol="0" anchor="ctr">
            <a:noAutofit/>
          </a:bodyPr>
          <a:lstStyle/>
          <a:p>
            <a:pPr algn="ctr"/>
            <a:r>
              <a:rPr lang="zh-CN" altLang="en-US" sz="1400" b="1" dirty="0" smtClean="0">
                <a:solidFill>
                  <a:schemeClr val="bg1"/>
                </a:solidFill>
                <a:latin typeface="微软雅黑" panose="020B0503020204020204" pitchFamily="34" charset="-122"/>
                <a:ea typeface="微软雅黑" panose="020B0503020204020204" pitchFamily="34" charset="-122"/>
              </a:rPr>
              <a:t>师 资 队 伍 建 设</a:t>
            </a:r>
            <a:endParaRPr lang="zh-CN" altLang="en-US" sz="1350" b="1" dirty="0">
              <a:solidFill>
                <a:schemeClr val="bg1"/>
              </a:solidFill>
            </a:endParaRPr>
          </a:p>
        </p:txBody>
      </p:sp>
      <p:sp>
        <p:nvSpPr>
          <p:cNvPr id="10" name="MH_SubTitle_2"/>
          <p:cNvSpPr/>
          <p:nvPr>
            <p:custDataLst>
              <p:tags r:id="rId3"/>
            </p:custDataLst>
          </p:nvPr>
        </p:nvSpPr>
        <p:spPr>
          <a:xfrm>
            <a:off x="3203848" y="2233521"/>
            <a:ext cx="3024335" cy="609134"/>
          </a:xfrm>
          <a:prstGeom prst="cube">
            <a:avLst>
              <a:gd name="adj" fmla="val 84671"/>
            </a:avLst>
          </a:prstGeom>
          <a:gradFill flip="none" rotWithShape="1">
            <a:gsLst>
              <a:gs pos="0">
                <a:schemeClr val="accent2">
                  <a:lumMod val="75000"/>
                </a:schemeClr>
              </a:gs>
              <a:gs pos="27000">
                <a:schemeClr val="accent2"/>
              </a:gs>
              <a:gs pos="100000">
                <a:schemeClr val="accent2"/>
              </a:gs>
            </a:gsLst>
            <a:lin ang="16200000" scaled="1"/>
            <a:tileRect/>
          </a:grad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540000" tIns="0" rIns="0" bIns="675000" rtlCol="0" anchor="ctr">
            <a:noAutofit/>
          </a:bodyPr>
          <a:lstStyle/>
          <a:p>
            <a:pPr algn="ctr"/>
            <a:r>
              <a:rPr lang="zh-CN" altLang="en-US" sz="1400" b="1" dirty="0" smtClean="0">
                <a:solidFill>
                  <a:schemeClr val="tx1"/>
                </a:solidFill>
                <a:latin typeface="微软雅黑" panose="020B0503020204020204" pitchFamily="34" charset="-122"/>
                <a:ea typeface="微软雅黑" panose="020B0503020204020204" pitchFamily="34" charset="-122"/>
              </a:rPr>
              <a:t>课 程 标 准 制 定</a:t>
            </a:r>
            <a:endParaRPr lang="zh-CN" altLang="en-US" sz="1350" b="1" dirty="0">
              <a:solidFill>
                <a:schemeClr val="tx1"/>
              </a:solidFill>
            </a:endParaRPr>
          </a:p>
        </p:txBody>
      </p:sp>
      <p:sp>
        <p:nvSpPr>
          <p:cNvPr id="11" name="MH_Text_1"/>
          <p:cNvSpPr txBox="1"/>
          <p:nvPr>
            <p:custDataLst>
              <p:tags r:id="rId4"/>
            </p:custDataLst>
          </p:nvPr>
        </p:nvSpPr>
        <p:spPr>
          <a:xfrm>
            <a:off x="179512" y="3152932"/>
            <a:ext cx="4464496" cy="1508062"/>
          </a:xfrm>
          <a:prstGeom prst="rect">
            <a:avLst/>
          </a:prstGeom>
          <a:noFill/>
        </p:spPr>
        <p:txBody>
          <a:bodyPr wrap="square" rtlCol="0">
            <a:normAutofit/>
          </a:bodyPr>
          <a:lstStyle/>
          <a:p>
            <a:pPr algn="just" eaLnBrk="0" hangingPunct="0">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争取师资引进计划政策</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eaLnBrk="0" hangingPunct="0">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加强</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对青年教师的培养，加强现有师资的进修培训</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eaLnBrk="0" hangingPunct="0">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提高</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教师业务能力，加强教学、科研、</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竞赛团队</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建设</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 name="MH_Text_2"/>
          <p:cNvSpPr txBox="1"/>
          <p:nvPr>
            <p:custDataLst>
              <p:tags r:id="rId5"/>
            </p:custDataLst>
          </p:nvPr>
        </p:nvSpPr>
        <p:spPr>
          <a:xfrm>
            <a:off x="2879725" y="1542415"/>
            <a:ext cx="4968240" cy="626110"/>
          </a:xfrm>
          <a:prstGeom prst="rect">
            <a:avLst/>
          </a:prstGeom>
          <a:noFill/>
        </p:spPr>
        <p:txBody>
          <a:bodyPr wrap="square" rtlCol="0" anchor="b" anchorCtr="0">
            <a:noAutofit/>
          </a:bodyPr>
          <a:lstStyle>
            <a:defPPr>
              <a:defRPr lang="zh-CN"/>
            </a:defPPr>
            <a:lvl1pPr lvl="0" algn="just">
              <a:lnSpc>
                <a:spcPct val="130000"/>
              </a:lnSpc>
              <a:defRPr sz="1600">
                <a:latin typeface="幼圆" panose="02010509060101010101" pitchFamily="49" charset="-122"/>
                <a:ea typeface="幼圆" panose="02010509060101010101" pitchFamily="49" charset="-122"/>
              </a:defRPr>
            </a:lvl1pPr>
          </a:lstStyle>
          <a:p>
            <a:pPr eaLnBrk="0" hangingPunct="0">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加强教学设计，加强信息化资源的整理及制作，推进在线课程资源建设；进一步推动新型教材体系的创建。</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 name="MH_Text_3"/>
          <p:cNvSpPr txBox="1"/>
          <p:nvPr>
            <p:custDataLst>
              <p:tags r:id="rId6"/>
            </p:custDataLst>
          </p:nvPr>
        </p:nvSpPr>
        <p:spPr>
          <a:xfrm>
            <a:off x="4500245" y="3229610"/>
            <a:ext cx="4464685" cy="1430655"/>
          </a:xfrm>
          <a:prstGeom prst="rect">
            <a:avLst/>
          </a:prstGeom>
          <a:noFill/>
        </p:spPr>
        <p:txBody>
          <a:bodyPr wrap="square" rtlCol="0">
            <a:noAutofit/>
          </a:bodyPr>
          <a:lstStyle>
            <a:defPPr>
              <a:defRPr lang="zh-CN"/>
            </a:defPPr>
            <a:lvl1pPr lvl="0" algn="just">
              <a:lnSpc>
                <a:spcPct val="130000"/>
              </a:lnSpc>
              <a:defRPr sz="1600">
                <a:latin typeface="幼圆" panose="02010509060101010101" pitchFamily="49" charset="-122"/>
                <a:ea typeface="幼圆" panose="02010509060101010101" pitchFamily="49" charset="-122"/>
              </a:defRPr>
            </a:lvl1pPr>
          </a:lstStyle>
          <a:p>
            <a:pPr eaLnBrk="0" hangingPunct="0">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进一步按照规划根据我院的实际情况，完善调研，修订适合我院学生的</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石油加工生产技术</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课程标准，提升学生职业技能水平，为学生高水平就业培养可持续职业发展能力。</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ustDataLst>
      <p:tags r:id="rId7"/>
    </p:custDataLst>
  </p:cSld>
  <p:clrMapOvr>
    <a:masterClrMapping/>
  </p:clrMapOvr>
  <p:transition spd="slow">
    <p:cove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847085"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持续改进与计划</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TextBox 4"/>
          <p:cNvSpPr txBox="1"/>
          <p:nvPr/>
        </p:nvSpPr>
        <p:spPr>
          <a:xfrm>
            <a:off x="2797175" y="1510030"/>
            <a:ext cx="6023610" cy="3084830"/>
          </a:xfrm>
          <a:prstGeom prst="rect">
            <a:avLst/>
          </a:prstGeom>
          <a:solidFill>
            <a:schemeClr val="bg1"/>
          </a:solidFill>
        </p:spPr>
        <p:txBody>
          <a:bodyPr wrap="square" lIns="68584" tIns="34291" rIns="68584" bIns="34291" rtlCol="0">
            <a:spAutoFit/>
          </a:bodyPr>
          <a:lstStyle/>
          <a:p>
            <a:pPr algn="just" eaLnBrk="0" hangingPunct="0">
              <a:lnSpc>
                <a:spcPct val="20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推动课程团队全部教师教学信息化技术</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的使用，加强学生学习</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数据管理；</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eaLnBrk="0" hangingPunct="0">
              <a:lnSpc>
                <a:spcPct val="20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课堂</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上积极组织教学活动，让每一个学生参与教学活动；</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eaLnBrk="0" hangingPunct="0">
              <a:lnSpc>
                <a:spcPct val="20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进一步细化题库，使课堂小测日常化；</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eaLnBrk="0" hangingPunct="0">
              <a:lnSpc>
                <a:spcPct val="20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进一步肯定学生的课堂表现，设置难度适中的课堂环节；</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eaLnBrk="0" hangingPunct="0">
              <a:lnSpc>
                <a:spcPct val="20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设计适合学生的课后作业，及时掌握学生学习情况；</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eaLnBrk="0" hangingPunct="0">
              <a:lnSpc>
                <a:spcPct val="20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开设石油加工生产技术选修课，使化工类及其它专业学生均有收益；</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eaLnBrk="0" hangingPunct="0">
              <a:lnSpc>
                <a:spcPct val="20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强化竞赛技能指导，争取能参与全国化工类技能竞赛并获得好成绩。</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圆角矩形 19"/>
          <p:cNvSpPr/>
          <p:nvPr/>
        </p:nvSpPr>
        <p:spPr>
          <a:xfrm>
            <a:off x="655886" y="857657"/>
            <a:ext cx="165618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latin typeface="微软雅黑" panose="020B0503020204020204" pitchFamily="34" charset="-122"/>
                <a:ea typeface="微软雅黑" panose="020B0503020204020204" pitchFamily="34" charset="-122"/>
              </a:rPr>
              <a:t>改进</a:t>
            </a:r>
            <a:r>
              <a:rPr lang="zh-CN" altLang="en-US" dirty="0">
                <a:solidFill>
                  <a:schemeClr val="bg1"/>
                </a:solidFill>
                <a:latin typeface="微软雅黑" panose="020B0503020204020204" pitchFamily="34" charset="-122"/>
                <a:ea typeface="微软雅黑" panose="020B0503020204020204" pitchFamily="34" charset="-122"/>
              </a:rPr>
              <a:t>措施</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556895" y="2772410"/>
            <a:ext cx="2108835" cy="368300"/>
          </a:xfrm>
          <a:prstGeom prst="rect">
            <a:avLst/>
          </a:prstGeom>
        </p:spPr>
        <p:txBody>
          <a:bodyPr wrap="squar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课程实施改进计划：</a:t>
            </a:r>
            <a:endParaRPr lang="zh-CN" altLang="en-US" b="1" dirty="0"/>
          </a:p>
        </p:txBody>
      </p:sp>
      <p:sp>
        <p:nvSpPr>
          <p:cNvPr id="4" name="左中括号 3"/>
          <p:cNvSpPr/>
          <p:nvPr/>
        </p:nvSpPr>
        <p:spPr>
          <a:xfrm>
            <a:off x="2684780" y="1533525"/>
            <a:ext cx="226695" cy="3061335"/>
          </a:xfrm>
          <a:prstGeom prst="leftBracket">
            <a:avLst/>
          </a:prstGeom>
          <a:ln w="28575">
            <a:solidFill>
              <a:srgbClr val="F79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ustDataLst>
      <p:tags r:id="rId1"/>
    </p:custDataLst>
  </p:cSld>
  <p:clrMapOvr>
    <a:masterClrMapping/>
  </p:clrMapOvr>
  <p:transition spd="slow">
    <p:cove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sp>
        <p:nvSpPr>
          <p:cNvPr id="11" name="Rectangle 3"/>
          <p:cNvSpPr txBox="1">
            <a:spLocks noChangeArrowheads="1"/>
          </p:cNvSpPr>
          <p:nvPr/>
        </p:nvSpPr>
        <p:spPr>
          <a:xfrm>
            <a:off x="3491880" y="2130198"/>
            <a:ext cx="5141491" cy="5024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CN" altLang="en-US" sz="3200" b="1" dirty="0" smtClean="0">
                <a:solidFill>
                  <a:schemeClr val="accent1"/>
                </a:solidFill>
                <a:latin typeface="微软雅黑" panose="020B0503020204020204" pitchFamily="34" charset="-122"/>
                <a:ea typeface="微软雅黑" panose="020B0503020204020204" pitchFamily="34" charset="-122"/>
              </a:rPr>
              <a:t>汇报完毕 请专家批评指正</a:t>
            </a:r>
            <a:endParaRPr lang="zh-CN" altLang="en-US" sz="3200" b="1" dirty="0">
              <a:solidFill>
                <a:schemeClr val="accent1"/>
              </a:solidFill>
              <a:latin typeface="微软雅黑" panose="020B0503020204020204" pitchFamily="34" charset="-122"/>
              <a:ea typeface="微软雅黑" panose="020B0503020204020204" pitchFamily="34" charset="-122"/>
            </a:endParaRPr>
          </a:p>
        </p:txBody>
      </p:sp>
      <p:cxnSp>
        <p:nvCxnSpPr>
          <p:cNvPr id="13" name="直接连接符 5"/>
          <p:cNvCxnSpPr>
            <a:cxnSpLocks noChangeShapeType="1"/>
          </p:cNvCxnSpPr>
          <p:nvPr/>
        </p:nvCxnSpPr>
        <p:spPr bwMode="auto">
          <a:xfrm flipH="1">
            <a:off x="3923928" y="2715766"/>
            <a:ext cx="4617801" cy="0"/>
          </a:xfrm>
          <a:prstGeom prst="line">
            <a:avLst/>
          </a:prstGeom>
          <a:noFill/>
          <a:ln w="12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矩形 9"/>
          <p:cNvSpPr>
            <a:spLocks noChangeArrowheads="1"/>
          </p:cNvSpPr>
          <p:nvPr/>
        </p:nvSpPr>
        <p:spPr bwMode="auto">
          <a:xfrm>
            <a:off x="8727444" y="1898129"/>
            <a:ext cx="416556" cy="1609725"/>
          </a:xfrm>
          <a:prstGeom prst="rect">
            <a:avLst/>
          </a:prstGeom>
          <a:solidFill>
            <a:schemeClr val="accent1"/>
          </a:solidFill>
          <a:ln>
            <a:noFill/>
          </a:ln>
        </p:spPr>
        <p:txBody>
          <a:bodyPr lIns="68557" tIns="34279" rIns="68557" bIns="3427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微软雅黑" panose="020B0503020204020204" pitchFamily="34" charset="-122"/>
              <a:ea typeface="微软雅黑" panose="020B0503020204020204" pitchFamily="34" charset="-122"/>
            </a:endParaRPr>
          </a:p>
        </p:txBody>
      </p:sp>
      <p:grpSp>
        <p:nvGrpSpPr>
          <p:cNvPr id="16" name="组合 15"/>
          <p:cNvGrpSpPr/>
          <p:nvPr/>
        </p:nvGrpSpPr>
        <p:grpSpPr>
          <a:xfrm>
            <a:off x="8120850" y="3071925"/>
            <a:ext cx="432048" cy="432834"/>
            <a:chOff x="6084168" y="1274820"/>
            <a:chExt cx="432048" cy="432834"/>
          </a:xfrm>
        </p:grpSpPr>
        <p:sp>
          <p:nvSpPr>
            <p:cNvPr id="21"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2"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27" name="组合 26"/>
          <p:cNvGrpSpPr/>
          <p:nvPr/>
        </p:nvGrpSpPr>
        <p:grpSpPr>
          <a:xfrm>
            <a:off x="6824706" y="3072318"/>
            <a:ext cx="432048" cy="432048"/>
            <a:chOff x="4788024" y="1275213"/>
            <a:chExt cx="432048" cy="432048"/>
          </a:xfrm>
        </p:grpSpPr>
        <p:sp>
          <p:nvSpPr>
            <p:cNvPr id="28"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9"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0" name="组合 29"/>
          <p:cNvGrpSpPr/>
          <p:nvPr/>
        </p:nvGrpSpPr>
        <p:grpSpPr>
          <a:xfrm>
            <a:off x="7472778" y="3071925"/>
            <a:ext cx="432833" cy="432834"/>
            <a:chOff x="5436096" y="1274820"/>
            <a:chExt cx="432833" cy="432834"/>
          </a:xfrm>
        </p:grpSpPr>
        <p:sp>
          <p:nvSpPr>
            <p:cNvPr id="31"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2"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3" name="组合 32"/>
          <p:cNvGrpSpPr/>
          <p:nvPr/>
        </p:nvGrpSpPr>
        <p:grpSpPr>
          <a:xfrm>
            <a:off x="5528562" y="3071925"/>
            <a:ext cx="432833" cy="432834"/>
            <a:chOff x="3491880" y="1274820"/>
            <a:chExt cx="432833" cy="432834"/>
          </a:xfrm>
        </p:grpSpPr>
        <p:sp>
          <p:nvSpPr>
            <p:cNvPr id="34"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5"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6" name="组合 35"/>
          <p:cNvGrpSpPr/>
          <p:nvPr/>
        </p:nvGrpSpPr>
        <p:grpSpPr>
          <a:xfrm>
            <a:off x="6176634" y="3071925"/>
            <a:ext cx="432833" cy="432834"/>
            <a:chOff x="4139952" y="1274820"/>
            <a:chExt cx="432833" cy="432834"/>
          </a:xfrm>
        </p:grpSpPr>
        <p:sp>
          <p:nvSpPr>
            <p:cNvPr id="37"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8"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4"/>
          <p:cNvSpPr txBox="1"/>
          <p:nvPr/>
        </p:nvSpPr>
        <p:spPr>
          <a:xfrm>
            <a:off x="611560" y="429469"/>
            <a:ext cx="2256285" cy="496784"/>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b="1" dirty="0" smtClean="0">
                <a:solidFill>
                  <a:schemeClr val="accent1"/>
                </a:solidFill>
                <a:latin typeface="微软雅黑" panose="020B0503020204020204" pitchFamily="34" charset="-122"/>
                <a:ea typeface="微软雅黑" panose="020B0503020204020204" pitchFamily="34" charset="-122"/>
              </a:rPr>
              <a:t>目录</a:t>
            </a:r>
            <a:r>
              <a:rPr lang="en-US" altLang="zh-CN" b="1" dirty="0" smtClean="0">
                <a:solidFill>
                  <a:schemeClr val="accent1"/>
                </a:solidFill>
                <a:latin typeface="微软雅黑" panose="020B0503020204020204" pitchFamily="34" charset="-122"/>
                <a:ea typeface="微软雅黑" panose="020B0503020204020204" pitchFamily="34" charset="-122"/>
              </a:rPr>
              <a:t>/</a:t>
            </a:r>
            <a:r>
              <a:rPr lang="en-US" altLang="zh-CN" sz="1800" b="1" dirty="0" smtClean="0">
                <a:solidFill>
                  <a:schemeClr val="accent1"/>
                </a:solidFill>
                <a:latin typeface="微软雅黑" panose="020B0503020204020204" pitchFamily="34" charset="-122"/>
                <a:ea typeface="微软雅黑" panose="020B0503020204020204" pitchFamily="34" charset="-122"/>
              </a:rPr>
              <a:t>Contents</a:t>
            </a:r>
            <a:endParaRPr lang="en-GB" sz="1800" b="1" dirty="0">
              <a:solidFill>
                <a:schemeClr val="accent1"/>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738572" y="1059582"/>
            <a:ext cx="764985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2339753" y="1472466"/>
            <a:ext cx="894259" cy="489631"/>
            <a:chOff x="2215144" y="927951"/>
            <a:chExt cx="1244730" cy="897673"/>
          </a:xfrm>
        </p:grpSpPr>
        <p:sp>
          <p:nvSpPr>
            <p:cNvPr id="46" name="平行四边形 45"/>
            <p:cNvSpPr/>
            <p:nvPr/>
          </p:nvSpPr>
          <p:spPr>
            <a:xfrm>
              <a:off x="2215144" y="982844"/>
              <a:ext cx="1120898" cy="842780"/>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47" name="文本框 9"/>
            <p:cNvSpPr txBox="1"/>
            <p:nvPr/>
          </p:nvSpPr>
          <p:spPr>
            <a:xfrm>
              <a:off x="2393075" y="927951"/>
              <a:ext cx="1066799" cy="816504"/>
            </a:xfrm>
            <a:prstGeom prst="rect">
              <a:avLst/>
            </a:prstGeom>
            <a:noFill/>
          </p:spPr>
          <p:txBody>
            <a:bodyPr wrap="square" rtlCol="0">
              <a:spAutoFit/>
            </a:bodyPr>
            <a:lstStyle/>
            <a:p>
              <a:r>
                <a:rPr lang="en-US" altLang="zh-CN" sz="2800" dirty="0" smtClean="0">
                  <a:solidFill>
                    <a:schemeClr val="bg1"/>
                  </a:solidFill>
                  <a:latin typeface="Impact" panose="020B0806030902050204" pitchFamily="34" charset="0"/>
                </a:rPr>
                <a:t>01</a:t>
              </a:r>
              <a:endParaRPr lang="zh-CN" altLang="en-US" sz="2800" dirty="0">
                <a:solidFill>
                  <a:schemeClr val="bg1"/>
                </a:solidFill>
                <a:latin typeface="Impact" panose="020B0806030902050204" pitchFamily="34" charset="0"/>
              </a:endParaRPr>
            </a:p>
          </p:txBody>
        </p:sp>
      </p:grpSp>
      <p:grpSp>
        <p:nvGrpSpPr>
          <p:cNvPr id="48" name="组合 47"/>
          <p:cNvGrpSpPr/>
          <p:nvPr/>
        </p:nvGrpSpPr>
        <p:grpSpPr>
          <a:xfrm>
            <a:off x="2339753" y="2192546"/>
            <a:ext cx="894259" cy="504163"/>
            <a:chOff x="2215144" y="1952311"/>
            <a:chExt cx="1244730" cy="924318"/>
          </a:xfrm>
        </p:grpSpPr>
        <p:sp>
          <p:nvSpPr>
            <p:cNvPr id="49" name="平行四边形 48"/>
            <p:cNvSpPr/>
            <p:nvPr/>
          </p:nvSpPr>
          <p:spPr>
            <a:xfrm>
              <a:off x="2215144" y="2033848"/>
              <a:ext cx="1120898" cy="842781"/>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50" name="文本框 10"/>
            <p:cNvSpPr txBox="1"/>
            <p:nvPr/>
          </p:nvSpPr>
          <p:spPr>
            <a:xfrm>
              <a:off x="2393075" y="1952311"/>
              <a:ext cx="1066799" cy="816508"/>
            </a:xfrm>
            <a:prstGeom prst="rect">
              <a:avLst/>
            </a:prstGeom>
            <a:noFill/>
          </p:spPr>
          <p:txBody>
            <a:bodyPr wrap="square" rtlCol="0">
              <a:spAutoFit/>
            </a:bodyPr>
            <a:lstStyle/>
            <a:p>
              <a:r>
                <a:rPr lang="en-US" altLang="zh-CN" sz="2800" dirty="0" smtClean="0">
                  <a:solidFill>
                    <a:schemeClr val="bg1"/>
                  </a:solidFill>
                  <a:latin typeface="Impact" panose="020B0806030902050204" pitchFamily="34" charset="0"/>
                </a:rPr>
                <a:t>02</a:t>
              </a:r>
              <a:endParaRPr lang="zh-CN" altLang="en-US" sz="2800" dirty="0">
                <a:solidFill>
                  <a:schemeClr val="bg1"/>
                </a:solidFill>
                <a:latin typeface="Impact" panose="020B0806030902050204" pitchFamily="34" charset="0"/>
              </a:endParaRPr>
            </a:p>
          </p:txBody>
        </p:sp>
      </p:grpSp>
      <p:grpSp>
        <p:nvGrpSpPr>
          <p:cNvPr id="51" name="组合 50"/>
          <p:cNvGrpSpPr/>
          <p:nvPr/>
        </p:nvGrpSpPr>
        <p:grpSpPr>
          <a:xfrm>
            <a:off x="2339753" y="2984634"/>
            <a:ext cx="894259" cy="496081"/>
            <a:chOff x="2215144" y="3018134"/>
            <a:chExt cx="1244730" cy="909499"/>
          </a:xfrm>
        </p:grpSpPr>
        <p:sp>
          <p:nvSpPr>
            <p:cNvPr id="52" name="平行四边形 51"/>
            <p:cNvSpPr/>
            <p:nvPr/>
          </p:nvSpPr>
          <p:spPr>
            <a:xfrm>
              <a:off x="2215144" y="3084852"/>
              <a:ext cx="1120898" cy="842781"/>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53" name="文本框 11"/>
            <p:cNvSpPr txBox="1"/>
            <p:nvPr/>
          </p:nvSpPr>
          <p:spPr>
            <a:xfrm>
              <a:off x="2393075" y="3018134"/>
              <a:ext cx="1066799" cy="816505"/>
            </a:xfrm>
            <a:prstGeom prst="rect">
              <a:avLst/>
            </a:prstGeom>
            <a:noFill/>
          </p:spPr>
          <p:txBody>
            <a:bodyPr wrap="square" rtlCol="0">
              <a:spAutoFit/>
            </a:bodyPr>
            <a:lstStyle/>
            <a:p>
              <a:r>
                <a:rPr lang="en-US" altLang="zh-CN" sz="2800" dirty="0" smtClean="0">
                  <a:solidFill>
                    <a:schemeClr val="bg1"/>
                  </a:solidFill>
                  <a:latin typeface="Impact" panose="020B0806030902050204" pitchFamily="34" charset="0"/>
                </a:rPr>
                <a:t>03</a:t>
              </a:r>
              <a:endParaRPr lang="zh-CN" altLang="en-US" sz="2800" dirty="0">
                <a:solidFill>
                  <a:schemeClr val="bg1"/>
                </a:solidFill>
                <a:latin typeface="Impact" panose="020B0806030902050204" pitchFamily="34" charset="0"/>
              </a:endParaRPr>
            </a:p>
          </p:txBody>
        </p:sp>
      </p:grpSp>
      <p:grpSp>
        <p:nvGrpSpPr>
          <p:cNvPr id="60" name="组合 59"/>
          <p:cNvGrpSpPr/>
          <p:nvPr/>
        </p:nvGrpSpPr>
        <p:grpSpPr>
          <a:xfrm>
            <a:off x="3019006" y="1485777"/>
            <a:ext cx="3857250" cy="459690"/>
            <a:chOff x="4315150" y="953426"/>
            <a:chExt cx="3857250" cy="540057"/>
          </a:xfrm>
        </p:grpSpPr>
        <p:sp>
          <p:nvSpPr>
            <p:cNvPr id="61" name="矩形 60"/>
            <p:cNvSpPr/>
            <p:nvPr/>
          </p:nvSpPr>
          <p:spPr>
            <a:xfrm>
              <a:off x="4841196" y="1036090"/>
              <a:ext cx="3115180" cy="406783"/>
            </a:xfrm>
            <a:prstGeom prst="rect">
              <a:avLst/>
            </a:prstGeom>
            <a:ln w="15875">
              <a:noFill/>
            </a:ln>
          </p:spPr>
          <p:txBody>
            <a:bodyPr wrap="square" lIns="68580" tIns="34290" rIns="68580" bIns="34290">
              <a:spAutoFit/>
            </a:bodyPr>
            <a:lstStyle/>
            <a:p>
              <a:r>
                <a:rPr lang="zh-CN" altLang="en-US" b="1" dirty="0" smtClean="0">
                  <a:latin typeface="微软雅黑" panose="020B0503020204020204" pitchFamily="34" charset="-122"/>
                  <a:ea typeface="微软雅黑" panose="020B0503020204020204" pitchFamily="34" charset="-122"/>
                </a:rPr>
                <a:t>课程建设规划</a:t>
              </a:r>
              <a:endParaRPr lang="en-GB" altLang="zh-CN" b="1" dirty="0">
                <a:latin typeface="微软雅黑" panose="020B0503020204020204" pitchFamily="34" charset="-122"/>
                <a:ea typeface="微软雅黑" panose="020B0503020204020204" pitchFamily="34" charset="-122"/>
              </a:endParaRPr>
            </a:p>
          </p:txBody>
        </p:sp>
        <p:sp>
          <p:nvSpPr>
            <p:cNvPr id="62" name="平行四边形 61"/>
            <p:cNvSpPr/>
            <p:nvPr/>
          </p:nvSpPr>
          <p:spPr>
            <a:xfrm>
              <a:off x="4315150" y="953426"/>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63" name="组合 62"/>
          <p:cNvGrpSpPr/>
          <p:nvPr/>
        </p:nvGrpSpPr>
        <p:grpSpPr>
          <a:xfrm>
            <a:off x="3019006" y="2220396"/>
            <a:ext cx="3857250" cy="459690"/>
            <a:chOff x="4315150" y="1647579"/>
            <a:chExt cx="3857250" cy="540057"/>
          </a:xfrm>
        </p:grpSpPr>
        <p:sp>
          <p:nvSpPr>
            <p:cNvPr id="64" name="矩形 63"/>
            <p:cNvSpPr/>
            <p:nvPr/>
          </p:nvSpPr>
          <p:spPr>
            <a:xfrm>
              <a:off x="4841196" y="1730243"/>
              <a:ext cx="2827147" cy="406783"/>
            </a:xfrm>
            <a:prstGeom prst="rect">
              <a:avLst/>
            </a:prstGeom>
            <a:ln w="15875">
              <a:noFill/>
            </a:ln>
          </p:spPr>
          <p:txBody>
            <a:bodyPr wrap="square" lIns="68580" tIns="34290" rIns="68580" bIns="34290">
              <a:spAutoFit/>
            </a:bodyPr>
            <a:lstStyle/>
            <a:p>
              <a:r>
                <a:rPr lang="zh-CN" altLang="en-US" b="1" dirty="0" smtClean="0">
                  <a:latin typeface="微软雅黑" panose="020B0503020204020204" pitchFamily="34" charset="-122"/>
                  <a:ea typeface="微软雅黑" panose="020B0503020204020204" pitchFamily="34" charset="-122"/>
                </a:rPr>
                <a:t>课程实施</a:t>
              </a:r>
              <a:endParaRPr lang="en-GB" altLang="zh-CN" b="1" dirty="0">
                <a:latin typeface="微软雅黑" panose="020B0503020204020204" pitchFamily="34" charset="-122"/>
                <a:ea typeface="微软雅黑" panose="020B0503020204020204" pitchFamily="34" charset="-122"/>
              </a:endParaRPr>
            </a:p>
          </p:txBody>
        </p:sp>
        <p:sp>
          <p:nvSpPr>
            <p:cNvPr id="65" name="平行四边形 64"/>
            <p:cNvSpPr/>
            <p:nvPr/>
          </p:nvSpPr>
          <p:spPr>
            <a:xfrm>
              <a:off x="4315150" y="1647579"/>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66" name="组合 65"/>
          <p:cNvGrpSpPr/>
          <p:nvPr/>
        </p:nvGrpSpPr>
        <p:grpSpPr>
          <a:xfrm>
            <a:off x="3019006" y="3004788"/>
            <a:ext cx="3857250" cy="459690"/>
            <a:chOff x="4315150" y="2341731"/>
            <a:chExt cx="3857250" cy="540057"/>
          </a:xfrm>
        </p:grpSpPr>
        <p:sp>
          <p:nvSpPr>
            <p:cNvPr id="67" name="矩形 66"/>
            <p:cNvSpPr/>
            <p:nvPr/>
          </p:nvSpPr>
          <p:spPr>
            <a:xfrm>
              <a:off x="4841197" y="2424395"/>
              <a:ext cx="2827146" cy="406783"/>
            </a:xfrm>
            <a:prstGeom prst="rect">
              <a:avLst/>
            </a:prstGeom>
            <a:ln w="15875">
              <a:noFill/>
            </a:ln>
          </p:spPr>
          <p:txBody>
            <a:bodyPr wrap="square" lIns="68580" tIns="34290" rIns="68580" bIns="34290">
              <a:spAutoFit/>
            </a:bodyPr>
            <a:lstStyle/>
            <a:p>
              <a:r>
                <a:rPr lang="zh-CN" altLang="en-US" b="1" dirty="0" smtClean="0">
                  <a:latin typeface="微软雅黑" panose="020B0503020204020204" pitchFamily="34" charset="-122"/>
                  <a:ea typeface="微软雅黑" panose="020B0503020204020204" pitchFamily="34" charset="-122"/>
                </a:rPr>
                <a:t>课程诊断</a:t>
              </a:r>
              <a:endParaRPr lang="en-GB" altLang="zh-CN" b="1" dirty="0">
                <a:latin typeface="微软雅黑" panose="020B0503020204020204" pitchFamily="34" charset="-122"/>
                <a:ea typeface="微软雅黑" panose="020B0503020204020204" pitchFamily="34" charset="-122"/>
              </a:endParaRPr>
            </a:p>
          </p:txBody>
        </p:sp>
        <p:sp>
          <p:nvSpPr>
            <p:cNvPr id="68" name="平行四边形 67"/>
            <p:cNvSpPr/>
            <p:nvPr/>
          </p:nvSpPr>
          <p:spPr>
            <a:xfrm>
              <a:off x="4315150" y="2341731"/>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grpSp>
        <p:nvGrpSpPr>
          <p:cNvPr id="34" name="组合 33"/>
          <p:cNvGrpSpPr/>
          <p:nvPr/>
        </p:nvGrpSpPr>
        <p:grpSpPr>
          <a:xfrm>
            <a:off x="7956376" y="490833"/>
            <a:ext cx="432048" cy="432834"/>
            <a:chOff x="6084168" y="1274820"/>
            <a:chExt cx="432048" cy="432834"/>
          </a:xfrm>
        </p:grpSpPr>
        <p:sp>
          <p:nvSpPr>
            <p:cNvPr id="35"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6"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37" name="组合 36"/>
          <p:cNvGrpSpPr/>
          <p:nvPr/>
        </p:nvGrpSpPr>
        <p:grpSpPr>
          <a:xfrm>
            <a:off x="6660232" y="491226"/>
            <a:ext cx="432048" cy="432048"/>
            <a:chOff x="4788024" y="1275213"/>
            <a:chExt cx="432048" cy="432048"/>
          </a:xfrm>
        </p:grpSpPr>
        <p:sp>
          <p:nvSpPr>
            <p:cNvPr id="38"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39"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40" name="组合 39"/>
          <p:cNvGrpSpPr/>
          <p:nvPr/>
        </p:nvGrpSpPr>
        <p:grpSpPr>
          <a:xfrm>
            <a:off x="7308304" y="490833"/>
            <a:ext cx="432833" cy="432834"/>
            <a:chOff x="5436096" y="1274820"/>
            <a:chExt cx="432833" cy="432834"/>
          </a:xfrm>
        </p:grpSpPr>
        <p:sp>
          <p:nvSpPr>
            <p:cNvPr id="41"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42"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44" name="组合 43"/>
          <p:cNvGrpSpPr/>
          <p:nvPr/>
        </p:nvGrpSpPr>
        <p:grpSpPr>
          <a:xfrm>
            <a:off x="5364088" y="490833"/>
            <a:ext cx="432833" cy="432834"/>
            <a:chOff x="3491880" y="1274820"/>
            <a:chExt cx="432833" cy="432834"/>
          </a:xfrm>
        </p:grpSpPr>
        <p:sp>
          <p:nvSpPr>
            <p:cNvPr id="75"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76"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77" name="组合 76"/>
          <p:cNvGrpSpPr/>
          <p:nvPr/>
        </p:nvGrpSpPr>
        <p:grpSpPr>
          <a:xfrm>
            <a:off x="6012160" y="490833"/>
            <a:ext cx="432833" cy="432834"/>
            <a:chOff x="4139952" y="1274820"/>
            <a:chExt cx="432833" cy="432834"/>
          </a:xfrm>
        </p:grpSpPr>
        <p:sp>
          <p:nvSpPr>
            <p:cNvPr id="78"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79"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54" name="组合 53"/>
          <p:cNvGrpSpPr/>
          <p:nvPr/>
        </p:nvGrpSpPr>
        <p:grpSpPr>
          <a:xfrm>
            <a:off x="2339753" y="3776722"/>
            <a:ext cx="894259" cy="523220"/>
            <a:chOff x="2215144" y="3018134"/>
            <a:chExt cx="1244730" cy="959255"/>
          </a:xfrm>
        </p:grpSpPr>
        <p:sp>
          <p:nvSpPr>
            <p:cNvPr id="55" name="平行四边形 54"/>
            <p:cNvSpPr/>
            <p:nvPr/>
          </p:nvSpPr>
          <p:spPr>
            <a:xfrm>
              <a:off x="2215144" y="3084852"/>
              <a:ext cx="1120898" cy="842781"/>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anose="020B0806030902050204" pitchFamily="34" charset="0"/>
              </a:endParaRPr>
            </a:p>
          </p:txBody>
        </p:sp>
        <p:sp>
          <p:nvSpPr>
            <p:cNvPr id="56" name="文本框 11"/>
            <p:cNvSpPr txBox="1"/>
            <p:nvPr/>
          </p:nvSpPr>
          <p:spPr>
            <a:xfrm>
              <a:off x="2393075" y="3018134"/>
              <a:ext cx="1066799" cy="959255"/>
            </a:xfrm>
            <a:prstGeom prst="rect">
              <a:avLst/>
            </a:prstGeom>
            <a:noFill/>
          </p:spPr>
          <p:txBody>
            <a:bodyPr wrap="square" rtlCol="0">
              <a:spAutoFit/>
            </a:bodyPr>
            <a:lstStyle/>
            <a:p>
              <a:r>
                <a:rPr lang="en-US" altLang="zh-CN" sz="2800" dirty="0" smtClean="0">
                  <a:solidFill>
                    <a:schemeClr val="bg1"/>
                  </a:solidFill>
                  <a:latin typeface="Impact" panose="020B0806030902050204" pitchFamily="34" charset="0"/>
                </a:rPr>
                <a:t>04</a:t>
              </a:r>
              <a:endParaRPr lang="zh-CN" altLang="en-US" sz="2800" dirty="0">
                <a:solidFill>
                  <a:schemeClr val="bg1"/>
                </a:solidFill>
                <a:latin typeface="Impact" panose="020B0806030902050204" pitchFamily="34" charset="0"/>
              </a:endParaRPr>
            </a:p>
          </p:txBody>
        </p:sp>
      </p:grpSp>
      <p:grpSp>
        <p:nvGrpSpPr>
          <p:cNvPr id="57" name="组合 56"/>
          <p:cNvGrpSpPr/>
          <p:nvPr/>
        </p:nvGrpSpPr>
        <p:grpSpPr>
          <a:xfrm>
            <a:off x="3019006" y="3796876"/>
            <a:ext cx="3857250" cy="459690"/>
            <a:chOff x="4315150" y="2341731"/>
            <a:chExt cx="3857250" cy="540057"/>
          </a:xfrm>
        </p:grpSpPr>
        <p:sp>
          <p:nvSpPr>
            <p:cNvPr id="58" name="矩形 57"/>
            <p:cNvSpPr/>
            <p:nvPr/>
          </p:nvSpPr>
          <p:spPr>
            <a:xfrm>
              <a:off x="4841197" y="2424395"/>
              <a:ext cx="2827146" cy="406783"/>
            </a:xfrm>
            <a:prstGeom prst="rect">
              <a:avLst/>
            </a:prstGeom>
            <a:ln w="15875">
              <a:noFill/>
            </a:ln>
          </p:spPr>
          <p:txBody>
            <a:bodyPr wrap="square" lIns="68580" tIns="34290" rIns="68580" bIns="34290">
              <a:spAutoFit/>
            </a:bodyPr>
            <a:lstStyle/>
            <a:p>
              <a:r>
                <a:rPr lang="zh-CN" altLang="en-US" b="1" dirty="0" smtClean="0">
                  <a:latin typeface="微软雅黑" panose="020B0503020204020204" pitchFamily="34" charset="-122"/>
                  <a:ea typeface="微软雅黑" panose="020B0503020204020204" pitchFamily="34" charset="-122"/>
                </a:rPr>
                <a:t>持续改进</a:t>
              </a:r>
              <a:r>
                <a:rPr lang="zh-CN" altLang="en-US" b="1" dirty="0">
                  <a:latin typeface="微软雅黑" panose="020B0503020204020204" pitchFamily="34" charset="-122"/>
                  <a:ea typeface="微软雅黑" panose="020B0503020204020204" pitchFamily="34" charset="-122"/>
                </a:rPr>
                <a:t>与计划</a:t>
              </a:r>
              <a:endParaRPr lang="en-GB" altLang="zh-CN" b="1" dirty="0">
                <a:latin typeface="微软雅黑" panose="020B0503020204020204" pitchFamily="34" charset="-122"/>
                <a:ea typeface="微软雅黑" panose="020B0503020204020204" pitchFamily="34" charset="-122"/>
              </a:endParaRPr>
            </a:p>
          </p:txBody>
        </p:sp>
        <p:sp>
          <p:nvSpPr>
            <p:cNvPr id="59" name="平行四边形 58"/>
            <p:cNvSpPr/>
            <p:nvPr/>
          </p:nvSpPr>
          <p:spPr>
            <a:xfrm>
              <a:off x="4315150" y="2341731"/>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1600" b="1">
                <a:solidFill>
                  <a:schemeClr val="tx1">
                    <a:lumMod val="75000"/>
                    <a:lumOff val="25000"/>
                  </a:schemeClr>
                </a:solidFill>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0" y="1651830"/>
            <a:ext cx="9144000" cy="1814777"/>
            <a:chOff x="170694" y="177982"/>
            <a:chExt cx="3936004" cy="781165"/>
          </a:xfrm>
        </p:grpSpPr>
        <p:sp>
          <p:nvSpPr>
            <p:cNvPr id="44" name="等腰三角形 43"/>
            <p:cNvSpPr/>
            <p:nvPr/>
          </p:nvSpPr>
          <p:spPr>
            <a:xfrm>
              <a:off x="1233863"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5" name="等腰三角形 44"/>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6" name="矩形 45"/>
            <p:cNvSpPr/>
            <p:nvPr/>
          </p:nvSpPr>
          <p:spPr>
            <a:xfrm>
              <a:off x="170694" y="261768"/>
              <a:ext cx="3936004" cy="611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7" name="平行四边形 46"/>
            <p:cNvSpPr/>
            <p:nvPr/>
          </p:nvSpPr>
          <p:spPr>
            <a:xfrm>
              <a:off x="376965"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8" name="文本框 6"/>
            <p:cNvSpPr txBox="1"/>
            <p:nvPr/>
          </p:nvSpPr>
          <p:spPr>
            <a:xfrm>
              <a:off x="650907" y="284178"/>
              <a:ext cx="569115" cy="559734"/>
            </a:xfrm>
            <a:prstGeom prst="rect">
              <a:avLst/>
            </a:prstGeom>
            <a:noFill/>
          </p:spPr>
          <p:txBody>
            <a:bodyPr wrap="square" lIns="68580" tIns="34290" rIns="68580" bIns="34290" rtlCol="0">
              <a:spAutoFit/>
            </a:bodyPr>
            <a:lstStyle/>
            <a:p>
              <a:r>
                <a:rPr lang="en-US" altLang="zh-CN" sz="8000" dirty="0" smtClean="0">
                  <a:solidFill>
                    <a:schemeClr val="bg1">
                      <a:lumMod val="95000"/>
                    </a:schemeClr>
                  </a:solidFill>
                  <a:latin typeface="Impact" panose="020B0806030902050204" pitchFamily="34" charset="0"/>
                </a:rPr>
                <a:t>01</a:t>
              </a:r>
              <a:endParaRPr lang="zh-CN" altLang="en-US" sz="8000" dirty="0">
                <a:solidFill>
                  <a:schemeClr val="bg1">
                    <a:lumMod val="95000"/>
                  </a:schemeClr>
                </a:solidFill>
                <a:latin typeface="Impact" panose="020B0806030902050204" pitchFamily="34" charset="0"/>
              </a:endParaRPr>
            </a:p>
          </p:txBody>
        </p:sp>
      </p:grpSp>
      <p:sp>
        <p:nvSpPr>
          <p:cNvPr id="49" name="TextBox 48"/>
          <p:cNvSpPr txBox="1"/>
          <p:nvPr/>
        </p:nvSpPr>
        <p:spPr>
          <a:xfrm>
            <a:off x="2977976" y="2164524"/>
            <a:ext cx="5050408" cy="623250"/>
          </a:xfrm>
          <a:prstGeom prst="rect">
            <a:avLst/>
          </a:prstGeom>
          <a:noFill/>
        </p:spPr>
        <p:txBody>
          <a:bodyPr wrap="square" lIns="68584" tIns="34291" rIns="68584" bIns="34291" rtlCol="0">
            <a:spAutoFit/>
          </a:bodyPr>
          <a:lstStyle/>
          <a:p>
            <a:r>
              <a:rPr lang="zh-CN" altLang="en-US" sz="3600" b="1" dirty="0" smtClean="0">
                <a:solidFill>
                  <a:schemeClr val="tx1">
                    <a:lumMod val="75000"/>
                    <a:lumOff val="25000"/>
                  </a:schemeClr>
                </a:solidFill>
                <a:latin typeface="微软雅黑" panose="020B0503020204020204" pitchFamily="34" charset="-122"/>
                <a:ea typeface="微软雅黑" panose="020B0503020204020204" pitchFamily="34" charset="-122"/>
              </a:rPr>
              <a:t>课程建设规划</a:t>
            </a:r>
            <a:endParaRPr lang="en-GB" altLang="zh-CN" sz="3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5940152" y="1274820"/>
            <a:ext cx="432048" cy="432834"/>
            <a:chOff x="6084168" y="1274820"/>
            <a:chExt cx="432048" cy="432834"/>
          </a:xfrm>
        </p:grpSpPr>
        <p:sp>
          <p:nvSpPr>
            <p:cNvPr id="14"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19"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6" name="组合 5"/>
          <p:cNvGrpSpPr/>
          <p:nvPr/>
        </p:nvGrpSpPr>
        <p:grpSpPr>
          <a:xfrm>
            <a:off x="4644008" y="1275213"/>
            <a:ext cx="432048" cy="432048"/>
            <a:chOff x="4788024" y="1275213"/>
            <a:chExt cx="432048" cy="432048"/>
          </a:xfrm>
        </p:grpSpPr>
        <p:sp>
          <p:nvSpPr>
            <p:cNvPr id="17"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0"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9" name="组合 8"/>
          <p:cNvGrpSpPr/>
          <p:nvPr/>
        </p:nvGrpSpPr>
        <p:grpSpPr>
          <a:xfrm>
            <a:off x="5292080" y="1274820"/>
            <a:ext cx="432833" cy="432834"/>
            <a:chOff x="5436096" y="1274820"/>
            <a:chExt cx="432833" cy="432834"/>
          </a:xfrm>
        </p:grpSpPr>
        <p:sp>
          <p:nvSpPr>
            <p:cNvPr id="25"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1"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4" name="组合 3"/>
          <p:cNvGrpSpPr/>
          <p:nvPr/>
        </p:nvGrpSpPr>
        <p:grpSpPr>
          <a:xfrm>
            <a:off x="3347864" y="1274820"/>
            <a:ext cx="432833" cy="432834"/>
            <a:chOff x="3491880" y="1274820"/>
            <a:chExt cx="432833" cy="432834"/>
          </a:xfrm>
        </p:grpSpPr>
        <p:sp>
          <p:nvSpPr>
            <p:cNvPr id="11"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2"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5" name="组合 4"/>
          <p:cNvGrpSpPr/>
          <p:nvPr/>
        </p:nvGrpSpPr>
        <p:grpSpPr>
          <a:xfrm>
            <a:off x="3995936" y="1274820"/>
            <a:ext cx="432833" cy="432834"/>
            <a:chOff x="4139952" y="1274820"/>
            <a:chExt cx="432833" cy="432834"/>
          </a:xfrm>
        </p:grpSpPr>
        <p:sp>
          <p:nvSpPr>
            <p:cNvPr id="24"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23"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92646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课程建设规划</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TextBox 4"/>
          <p:cNvSpPr txBox="1"/>
          <p:nvPr/>
        </p:nvSpPr>
        <p:spPr>
          <a:xfrm>
            <a:off x="755323" y="1454995"/>
            <a:ext cx="2232248" cy="483870"/>
          </a:xfrm>
          <a:prstGeom prst="rect">
            <a:avLst/>
          </a:prstGeom>
        </p:spPr>
        <p:style>
          <a:lnRef idx="0">
            <a:schemeClr val="accent1"/>
          </a:lnRef>
          <a:fillRef idx="3">
            <a:schemeClr val="accent1"/>
          </a:fillRef>
          <a:effectRef idx="3">
            <a:schemeClr val="accent1"/>
          </a:effectRef>
          <a:fontRef idx="minor">
            <a:schemeClr val="lt1"/>
          </a:fontRef>
        </p:style>
        <p:txBody>
          <a:bodyPr wrap="square" lIns="68584" tIns="34291" rIns="68584" bIns="34291" rtlCol="0">
            <a:spAutoFit/>
          </a:bodyPr>
          <a:lstStyle/>
          <a:p>
            <a:pPr algn="just" eaLnBrk="0" hangingPunct="0">
              <a:lnSpc>
                <a:spcPct val="150000"/>
              </a:lnSpc>
            </a:pPr>
            <a:r>
              <a:rPr lang="zh-CN" altLang="en-US" dirty="0" smtClean="0">
                <a:solidFill>
                  <a:schemeClr val="bg2"/>
                </a:solidFill>
                <a:latin typeface="微软雅黑" panose="020B0503020204020204" pitchFamily="34" charset="-122"/>
                <a:ea typeface="微软雅黑" panose="020B0503020204020204" pitchFamily="34" charset="-122"/>
              </a:rPr>
              <a:t>课程规划制定依据：</a:t>
            </a:r>
            <a:endParaRPr lang="zh-CN" altLang="en-US" dirty="0" smtClean="0">
              <a:solidFill>
                <a:schemeClr val="bg2"/>
              </a:solidFill>
              <a:latin typeface="微软雅黑" panose="020B0503020204020204" pitchFamily="34" charset="-122"/>
              <a:ea typeface="微软雅黑" panose="020B0503020204020204" pitchFamily="34" charset="-122"/>
            </a:endParaRPr>
          </a:p>
        </p:txBody>
      </p:sp>
      <p:sp>
        <p:nvSpPr>
          <p:cNvPr id="23" name="TextBox 4"/>
          <p:cNvSpPr txBox="1"/>
          <p:nvPr/>
        </p:nvSpPr>
        <p:spPr>
          <a:xfrm>
            <a:off x="755323" y="3382079"/>
            <a:ext cx="2232248" cy="483870"/>
          </a:xfrm>
          <a:prstGeom prst="rect">
            <a:avLst/>
          </a:prstGeom>
        </p:spPr>
        <p:style>
          <a:lnRef idx="0">
            <a:schemeClr val="accent1"/>
          </a:lnRef>
          <a:fillRef idx="3">
            <a:schemeClr val="accent1"/>
          </a:fillRef>
          <a:effectRef idx="3">
            <a:schemeClr val="accent1"/>
          </a:effectRef>
          <a:fontRef idx="minor">
            <a:schemeClr val="lt1"/>
          </a:fontRef>
        </p:style>
        <p:txBody>
          <a:bodyPr wrap="square" lIns="68584" tIns="34291" rIns="68584" bIns="34291" rtlCol="0">
            <a:spAutoFit/>
          </a:bodyPr>
          <a:lstStyle/>
          <a:p>
            <a:pPr algn="just" eaLnBrk="0" hangingPunct="0">
              <a:lnSpc>
                <a:spcPct val="150000"/>
              </a:lnSpc>
            </a:pPr>
            <a:r>
              <a:rPr lang="zh-CN" altLang="en-US" dirty="0">
                <a:solidFill>
                  <a:schemeClr val="bg2"/>
                </a:solidFill>
                <a:latin typeface="微软雅黑" panose="020B0503020204020204" pitchFamily="34" charset="-122"/>
                <a:ea typeface="微软雅黑" panose="020B0503020204020204" pitchFamily="34" charset="-122"/>
              </a:rPr>
              <a:t>课程规划总目标</a:t>
            </a:r>
            <a:r>
              <a:rPr lang="zh-CN" altLang="en-US" dirty="0" smtClean="0">
                <a:solidFill>
                  <a:schemeClr val="bg2"/>
                </a:solidFill>
                <a:latin typeface="微软雅黑" panose="020B0503020204020204" pitchFamily="34" charset="-122"/>
                <a:ea typeface="微软雅黑" panose="020B0503020204020204" pitchFamily="34" charset="-122"/>
              </a:rPr>
              <a:t>：</a:t>
            </a:r>
            <a:endParaRPr lang="zh-CN" altLang="en-US" dirty="0" smtClean="0">
              <a:solidFill>
                <a:schemeClr val="bg2"/>
              </a:solidFill>
              <a:latin typeface="微软雅黑" panose="020B0503020204020204" pitchFamily="34" charset="-122"/>
              <a:ea typeface="微软雅黑" panose="020B0503020204020204" pitchFamily="34" charset="-122"/>
            </a:endParaRPr>
          </a:p>
        </p:txBody>
      </p:sp>
      <p:sp>
        <p:nvSpPr>
          <p:cNvPr id="24" name="矩形 23"/>
          <p:cNvSpPr/>
          <p:nvPr/>
        </p:nvSpPr>
        <p:spPr>
          <a:xfrm>
            <a:off x="3347720" y="3382010"/>
            <a:ext cx="5212080" cy="506730"/>
          </a:xfrm>
          <a:prstGeom prst="rect">
            <a:avLst/>
          </a:prstGeom>
          <a:solidFill>
            <a:schemeClr val="bg1"/>
          </a:solidFill>
          <a:ln w="12700" cmpd="sng">
            <a:solidFill>
              <a:schemeClr val="accent1">
                <a:shade val="50000"/>
              </a:schemeClr>
            </a:solidFill>
            <a:prstDash val="solid"/>
          </a:ln>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ctr" eaLnBrk="0" hangingPunct="0">
              <a:lnSpc>
                <a:spcPct val="150000"/>
              </a:lnSpc>
            </a:pPr>
            <a:r>
              <a:rPr lang="zh-CN" altLang="en-US" dirty="0">
                <a:solidFill>
                  <a:srgbClr val="002060"/>
                </a:solidFill>
                <a:effectLst/>
                <a:latin typeface="微软雅黑" panose="020B0503020204020204" pitchFamily="34" charset="-122"/>
                <a:ea typeface="微软雅黑" panose="020B0503020204020204" pitchFamily="34" charset="-122"/>
              </a:rPr>
              <a:t>立德树人，</a:t>
            </a:r>
            <a:r>
              <a:rPr lang="zh-CN" altLang="en-US" dirty="0" smtClean="0">
                <a:solidFill>
                  <a:srgbClr val="002060"/>
                </a:solidFill>
                <a:effectLst/>
                <a:latin typeface="微软雅黑" panose="020B0503020204020204" pitchFamily="34" charset="-122"/>
                <a:ea typeface="微软雅黑" panose="020B0503020204020204" pitchFamily="34" charset="-122"/>
              </a:rPr>
              <a:t>提高石油加工生产技术课程教学质量</a:t>
            </a:r>
            <a:endParaRPr lang="zh-CN" altLang="en-US" dirty="0" smtClean="0">
              <a:solidFill>
                <a:srgbClr val="002060"/>
              </a:solidFill>
              <a:effectLst/>
              <a:latin typeface="微软雅黑" panose="020B0503020204020204" pitchFamily="34" charset="-122"/>
              <a:ea typeface="微软雅黑" panose="020B0503020204020204" pitchFamily="34" charset="-122"/>
            </a:endParaRPr>
          </a:p>
        </p:txBody>
      </p:sp>
      <p:sp>
        <p:nvSpPr>
          <p:cNvPr id="27" name="矩形 26"/>
          <p:cNvSpPr/>
          <p:nvPr/>
        </p:nvSpPr>
        <p:spPr>
          <a:xfrm>
            <a:off x="3353435" y="1233805"/>
            <a:ext cx="5207000" cy="1337945"/>
          </a:xfrm>
          <a:prstGeom prst="rect">
            <a:avLst/>
          </a:prstGeom>
          <a:solidFill>
            <a:schemeClr val="bg2"/>
          </a:solidFill>
          <a:ln>
            <a:solidFill>
              <a:schemeClr val="accent1"/>
            </a:solidFill>
          </a:ln>
          <a:effectLst>
            <a:outerShdw blurRad="50800" dist="38100" dir="16200000"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eaLnBrk="0" hangingPunct="0">
              <a:lnSpc>
                <a:spcPct val="150000"/>
              </a:lnSpc>
            </a:pPr>
            <a:r>
              <a:rPr lang="zh-CN" altLang="en-US">
                <a:ln>
                  <a:noFill/>
                </a:ln>
                <a:effectLst>
                  <a:outerShdw blurRad="50800" dist="50800" dir="5400000" algn="ctr" rotWithShape="0">
                    <a:srgbClr val="DCDEE0">
                      <a:alpha val="100000"/>
                    </a:srgbClr>
                  </a:outerShdw>
                </a:effectLst>
              </a:rPr>
              <a:t>课程“十二五”规划完成现状；</a:t>
            </a:r>
            <a:endParaRPr lang="en-US" altLang="zh-CN">
              <a:ln>
                <a:noFill/>
              </a:ln>
              <a:effectLst>
                <a:outerShdw blurRad="50800" dist="50800" dir="5400000" algn="ctr" rotWithShape="0">
                  <a:srgbClr val="DCDEE0">
                    <a:alpha val="100000"/>
                  </a:srgbClr>
                </a:outerShdw>
              </a:effectLst>
            </a:endParaRPr>
          </a:p>
          <a:p>
            <a:pPr algn="ctr" eaLnBrk="0" hangingPunct="0">
              <a:lnSpc>
                <a:spcPct val="150000"/>
              </a:lnSpc>
            </a:pPr>
            <a:r>
              <a:rPr lang="zh-CN" altLang="en-US">
                <a:ln>
                  <a:noFill/>
                </a:ln>
                <a:effectLst>
                  <a:outerShdw blurRad="50800" dist="50800" dir="5400000" algn="ctr" rotWithShape="0">
                    <a:srgbClr val="DCDEE0">
                      <a:alpha val="100000"/>
                    </a:srgbClr>
                  </a:outerShdw>
                </a:effectLst>
              </a:rPr>
              <a:t>学院 “十三五”规划；</a:t>
            </a:r>
            <a:endParaRPr lang="en-US" altLang="zh-CN">
              <a:ln>
                <a:noFill/>
              </a:ln>
              <a:effectLst>
                <a:outerShdw blurRad="50800" dist="50800" dir="5400000" algn="ctr" rotWithShape="0">
                  <a:srgbClr val="DCDEE0">
                    <a:alpha val="100000"/>
                  </a:srgbClr>
                </a:outerShdw>
              </a:effectLst>
            </a:endParaRPr>
          </a:p>
          <a:p>
            <a:pPr algn="ctr" eaLnBrk="0" hangingPunct="0">
              <a:lnSpc>
                <a:spcPct val="150000"/>
              </a:lnSpc>
            </a:pPr>
            <a:r>
              <a:rPr lang="zh-CN" altLang="en-US">
                <a:ln>
                  <a:noFill/>
                </a:ln>
                <a:effectLst>
                  <a:outerShdw blurRad="50800" dist="50800" dir="5400000" algn="ctr" rotWithShape="0">
                    <a:srgbClr val="DCDEE0">
                      <a:alpha val="100000"/>
                    </a:srgbClr>
                  </a:outerShdw>
                </a:effectLst>
              </a:rPr>
              <a:t>石油化工技术人才培养方案</a:t>
            </a:r>
            <a:r>
              <a:rPr lang="en-US" altLang="zh-CN">
                <a:ln>
                  <a:noFill/>
                </a:ln>
                <a:effectLst>
                  <a:outerShdw blurRad="50800" dist="50800" dir="5400000" algn="ctr" rotWithShape="0">
                    <a:srgbClr val="DCDEE0">
                      <a:alpha val="100000"/>
                    </a:srgbClr>
                  </a:outerShdw>
                </a:effectLst>
              </a:rPr>
              <a:t>.</a:t>
            </a:r>
            <a:endParaRPr lang="en-US" altLang="zh-CN">
              <a:ln>
                <a:noFill/>
              </a:ln>
              <a:effectLst>
                <a:outerShdw blurRad="50800" dist="50800" dir="5400000" algn="ctr" rotWithShape="0">
                  <a:srgbClr val="DCDEE0">
                    <a:alpha val="100000"/>
                  </a:srgbClr>
                </a:outerShdw>
              </a:effectLst>
            </a:endParaRPr>
          </a:p>
        </p:txBody>
      </p:sp>
      <p:sp>
        <p:nvSpPr>
          <p:cNvPr id="4" name="圆角矩形 3"/>
          <p:cNvSpPr/>
          <p:nvPr/>
        </p:nvSpPr>
        <p:spPr>
          <a:xfrm>
            <a:off x="3323590" y="1233805"/>
            <a:ext cx="5136515" cy="1400810"/>
          </a:xfrm>
          <a:prstGeom prst="roundRect">
            <a:avLst/>
          </a:prstGeom>
          <a:noFill/>
          <a:ln>
            <a:solidFill>
              <a:srgbClr val="F7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3323590" y="3382010"/>
            <a:ext cx="5135880" cy="582295"/>
          </a:xfrm>
          <a:prstGeom prst="roundRect">
            <a:avLst/>
          </a:prstGeom>
          <a:noFill/>
          <a:ln>
            <a:solidFill>
              <a:srgbClr val="F7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02297" y="4460341"/>
            <a:ext cx="287509" cy="288032"/>
            <a:chOff x="6084168" y="1274820"/>
            <a:chExt cx="432048" cy="432834"/>
          </a:xfrm>
        </p:grpSpPr>
        <p:sp>
          <p:nvSpPr>
            <p:cNvPr id="10"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11"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12" name="组合 11"/>
          <p:cNvGrpSpPr/>
          <p:nvPr/>
        </p:nvGrpSpPr>
        <p:grpSpPr>
          <a:xfrm>
            <a:off x="2396797" y="4470129"/>
            <a:ext cx="288031" cy="288032"/>
            <a:chOff x="3491880" y="1274820"/>
            <a:chExt cx="432833" cy="432834"/>
          </a:xfrm>
        </p:grpSpPr>
        <p:sp>
          <p:nvSpPr>
            <p:cNvPr id="13"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14"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15" name="组合 14"/>
          <p:cNvGrpSpPr/>
          <p:nvPr/>
        </p:nvGrpSpPr>
        <p:grpSpPr>
          <a:xfrm>
            <a:off x="3962138" y="4450384"/>
            <a:ext cx="288031" cy="288032"/>
            <a:chOff x="4139952" y="1274820"/>
            <a:chExt cx="432833" cy="432834"/>
          </a:xfrm>
        </p:grpSpPr>
        <p:sp>
          <p:nvSpPr>
            <p:cNvPr id="16"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17"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18" name="矩形 17"/>
          <p:cNvSpPr/>
          <p:nvPr/>
        </p:nvSpPr>
        <p:spPr>
          <a:xfrm>
            <a:off x="2646113" y="4450384"/>
            <a:ext cx="894080" cy="306705"/>
          </a:xfrm>
          <a:prstGeom prst="rect">
            <a:avLst/>
          </a:prstGeom>
        </p:spPr>
        <p:txBody>
          <a:bodyPr wrap="none">
            <a:spAutoFit/>
          </a:bodyPr>
          <a:lstStyle/>
          <a:p>
            <a:r>
              <a:rPr lang="zh-CN" altLang="en-US" sz="1400" b="1" dirty="0" smtClean="0"/>
              <a:t>师资队伍</a:t>
            </a:r>
            <a:endParaRPr lang="zh-CN" altLang="en-US" sz="1400" b="1" dirty="0"/>
          </a:p>
        </p:txBody>
      </p:sp>
      <p:sp>
        <p:nvSpPr>
          <p:cNvPr id="19" name="矩形 18"/>
          <p:cNvSpPr/>
          <p:nvPr/>
        </p:nvSpPr>
        <p:spPr>
          <a:xfrm>
            <a:off x="4178162" y="4428021"/>
            <a:ext cx="894080" cy="306705"/>
          </a:xfrm>
          <a:prstGeom prst="rect">
            <a:avLst/>
          </a:prstGeom>
        </p:spPr>
        <p:txBody>
          <a:bodyPr wrap="none">
            <a:spAutoFit/>
          </a:bodyPr>
          <a:lstStyle/>
          <a:p>
            <a:r>
              <a:rPr lang="zh-CN" altLang="en-US" sz="1400" b="1" dirty="0" smtClean="0"/>
              <a:t>课程标准</a:t>
            </a:r>
            <a:endParaRPr lang="zh-CN" altLang="en-US" sz="1400" b="1" dirty="0"/>
          </a:p>
        </p:txBody>
      </p:sp>
      <p:sp>
        <p:nvSpPr>
          <p:cNvPr id="20" name="矩形 19"/>
          <p:cNvSpPr/>
          <p:nvPr/>
        </p:nvSpPr>
        <p:spPr>
          <a:xfrm>
            <a:off x="5651614" y="4427480"/>
            <a:ext cx="894080" cy="306705"/>
          </a:xfrm>
          <a:prstGeom prst="rect">
            <a:avLst/>
          </a:prstGeom>
        </p:spPr>
        <p:txBody>
          <a:bodyPr wrap="none">
            <a:spAutoFit/>
          </a:bodyPr>
          <a:lstStyle/>
          <a:p>
            <a:r>
              <a:rPr lang="zh-CN" altLang="en-US" sz="1400" b="1" dirty="0" smtClean="0"/>
              <a:t>课程资源</a:t>
            </a:r>
            <a:endParaRPr lang="zh-CN" altLang="en-US" sz="1400" b="1" dirty="0"/>
          </a:p>
        </p:txBody>
      </p:sp>
      <p:cxnSp>
        <p:nvCxnSpPr>
          <p:cNvPr id="43" name="直接连接符 42"/>
          <p:cNvCxnSpPr/>
          <p:nvPr/>
        </p:nvCxnSpPr>
        <p:spPr>
          <a:xfrm>
            <a:off x="738572" y="579522"/>
            <a:ext cx="7649852"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847085" y="185594"/>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课程建设规划</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7020272" y="337437"/>
            <a:ext cx="287509" cy="288032"/>
            <a:chOff x="6084168" y="1274820"/>
            <a:chExt cx="432048" cy="432834"/>
          </a:xfrm>
        </p:grpSpPr>
        <p:sp>
          <p:nvSpPr>
            <p:cNvPr id="5"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6"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10" name="组合 9"/>
          <p:cNvGrpSpPr/>
          <p:nvPr/>
        </p:nvGrpSpPr>
        <p:grpSpPr>
          <a:xfrm>
            <a:off x="4788024" y="339502"/>
            <a:ext cx="288031" cy="288032"/>
            <a:chOff x="3491880" y="1274820"/>
            <a:chExt cx="432833" cy="432834"/>
          </a:xfrm>
        </p:grpSpPr>
        <p:sp>
          <p:nvSpPr>
            <p:cNvPr id="11"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12"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13" name="组合 12"/>
          <p:cNvGrpSpPr/>
          <p:nvPr/>
        </p:nvGrpSpPr>
        <p:grpSpPr>
          <a:xfrm>
            <a:off x="5940152" y="336231"/>
            <a:ext cx="288031" cy="288032"/>
            <a:chOff x="4139952" y="1274820"/>
            <a:chExt cx="432833" cy="432834"/>
          </a:xfrm>
        </p:grpSpPr>
        <p:sp>
          <p:nvSpPr>
            <p:cNvPr id="14"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15"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16" name="矩形 15"/>
          <p:cNvSpPr/>
          <p:nvPr/>
        </p:nvSpPr>
        <p:spPr>
          <a:xfrm>
            <a:off x="5037340" y="319757"/>
            <a:ext cx="894080" cy="306705"/>
          </a:xfrm>
          <a:prstGeom prst="rect">
            <a:avLst/>
          </a:prstGeom>
        </p:spPr>
        <p:txBody>
          <a:bodyPr wrap="none">
            <a:spAutoFit/>
          </a:bodyPr>
          <a:lstStyle/>
          <a:p>
            <a:r>
              <a:rPr lang="zh-CN" altLang="en-US" sz="1400" b="1" dirty="0" smtClean="0">
                <a:solidFill>
                  <a:srgbClr val="FF0000"/>
                </a:solidFill>
              </a:rPr>
              <a:t>师资队伍</a:t>
            </a:r>
            <a:endParaRPr lang="zh-CN" altLang="en-US" sz="1400" b="1" dirty="0">
              <a:solidFill>
                <a:srgbClr val="FF0000"/>
              </a:solidFill>
            </a:endParaRPr>
          </a:p>
        </p:txBody>
      </p:sp>
      <p:sp>
        <p:nvSpPr>
          <p:cNvPr id="17" name="矩形 16"/>
          <p:cNvSpPr/>
          <p:nvPr/>
        </p:nvSpPr>
        <p:spPr>
          <a:xfrm>
            <a:off x="6156176" y="313868"/>
            <a:ext cx="894080" cy="306705"/>
          </a:xfrm>
          <a:prstGeom prst="rect">
            <a:avLst/>
          </a:prstGeom>
        </p:spPr>
        <p:txBody>
          <a:bodyPr wrap="none">
            <a:spAutoFit/>
          </a:bodyPr>
          <a:lstStyle/>
          <a:p>
            <a:r>
              <a:rPr lang="zh-CN" altLang="en-US" sz="1400" b="1" dirty="0" smtClean="0"/>
              <a:t>课程标准</a:t>
            </a:r>
            <a:endParaRPr lang="zh-CN" altLang="en-US" sz="1400" b="1" dirty="0"/>
          </a:p>
        </p:txBody>
      </p:sp>
      <p:sp>
        <p:nvSpPr>
          <p:cNvPr id="19" name="矩形 18"/>
          <p:cNvSpPr/>
          <p:nvPr/>
        </p:nvSpPr>
        <p:spPr>
          <a:xfrm>
            <a:off x="7269589" y="304576"/>
            <a:ext cx="894080" cy="306705"/>
          </a:xfrm>
          <a:prstGeom prst="rect">
            <a:avLst/>
          </a:prstGeom>
        </p:spPr>
        <p:txBody>
          <a:bodyPr wrap="none">
            <a:spAutoFit/>
          </a:bodyPr>
          <a:lstStyle/>
          <a:p>
            <a:r>
              <a:rPr lang="zh-CN" altLang="en-US" sz="1400" b="1" dirty="0" smtClean="0"/>
              <a:t>课程资源</a:t>
            </a:r>
            <a:endParaRPr lang="zh-CN" altLang="en-US" sz="1400" b="1" dirty="0"/>
          </a:p>
        </p:txBody>
      </p:sp>
      <p:sp>
        <p:nvSpPr>
          <p:cNvPr id="35" name="TextBox 4"/>
          <p:cNvSpPr txBox="1"/>
          <p:nvPr/>
        </p:nvSpPr>
        <p:spPr>
          <a:xfrm>
            <a:off x="476816" y="854189"/>
            <a:ext cx="8334238" cy="1730375"/>
          </a:xfrm>
          <a:prstGeom prst="rect">
            <a:avLst/>
          </a:prstGeom>
          <a:noFill/>
        </p:spPr>
        <p:txBody>
          <a:bodyPr wrap="square" lIns="68584" tIns="34291" rIns="68584" bIns="34291" rtlCol="0">
            <a:spAutoFit/>
          </a:bodyPr>
          <a:lstStyle/>
          <a:p>
            <a:pPr algn="just" eaLnBrk="0" hangingPunct="0">
              <a:lnSpc>
                <a:spcPct val="150000"/>
              </a:lnSpc>
            </a:pP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“十二五”规划师资现状（共</a:t>
            </a:r>
            <a:r>
              <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名教师）： </a:t>
            </a:r>
            <a:endPar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eaLnBrk="0" hangingPunct="0">
              <a:lnSpc>
                <a:spcPct val="150000"/>
              </a:lnSpc>
            </a:pP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        年龄结构：</a:t>
            </a:r>
            <a:r>
              <a:rPr lang="zh-CN" altLang="en-US" dirty="0">
                <a:latin typeface="微软雅黑" panose="020B0503020204020204" pitchFamily="34" charset="-122"/>
                <a:ea typeface="微软雅黑" panose="020B0503020204020204" pitchFamily="34" charset="-122"/>
              </a:rPr>
              <a:t>老中青</a:t>
            </a:r>
            <a:r>
              <a:rPr lang="zh-CN" altLang="en-US" dirty="0" smtClean="0">
                <a:latin typeface="微软雅黑" panose="020B0503020204020204" pitchFamily="34" charset="-122"/>
                <a:ea typeface="微软雅黑" panose="020B0503020204020204" pitchFamily="34" charset="-122"/>
              </a:rPr>
              <a:t>比为</a:t>
            </a:r>
            <a:r>
              <a:rPr lang="en-US" altLang="zh-CN" dirty="0" smtClean="0">
                <a:latin typeface="微软雅黑" panose="020B0503020204020204" pitchFamily="34" charset="-122"/>
                <a:ea typeface="微软雅黑" panose="020B0503020204020204" pitchFamily="34" charset="-122"/>
              </a:rPr>
              <a:t>1:1:1</a:t>
            </a:r>
            <a:r>
              <a:rPr lang="zh-CN" altLang="en-US"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sym typeface="+mn-ea"/>
              </a:rPr>
              <a:t>学历结构：学士硕士比：</a:t>
            </a:r>
            <a:r>
              <a:rPr lang="en-US" altLang="zh-CN" dirty="0" smtClean="0">
                <a:latin typeface="微软雅黑" panose="020B0503020204020204" pitchFamily="34" charset="-122"/>
                <a:ea typeface="微软雅黑" panose="020B0503020204020204" pitchFamily="34" charset="-122"/>
                <a:sym typeface="+mn-ea"/>
              </a:rPr>
              <a:t>1:2</a:t>
            </a:r>
            <a:endPar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eaLnBrk="0" hangingPunct="0">
              <a:lnSpc>
                <a:spcPct val="150000"/>
              </a:lnSpc>
            </a:pPr>
            <a:r>
              <a:rPr lang="zh-CN" altLang="en-US" dirty="0" smtClean="0">
                <a:latin typeface="微软雅黑" panose="020B0503020204020204" pitchFamily="34" charset="-122"/>
                <a:ea typeface="微软雅黑" panose="020B0503020204020204" pitchFamily="34" charset="-122"/>
              </a:rPr>
              <a:t>        职称</a:t>
            </a:r>
            <a:r>
              <a:rPr lang="zh-CN" altLang="en-US" dirty="0">
                <a:latin typeface="微软雅黑" panose="020B0503020204020204" pitchFamily="34" charset="-122"/>
                <a:ea typeface="微软雅黑" panose="020B0503020204020204" pitchFamily="34" charset="-122"/>
              </a:rPr>
              <a:t>结构</a:t>
            </a:r>
            <a:r>
              <a:rPr lang="zh-CN" altLang="en-US" dirty="0" smtClean="0">
                <a:latin typeface="微软雅黑" panose="020B0503020204020204" pitchFamily="34" charset="-122"/>
                <a:ea typeface="微软雅黑" panose="020B0503020204020204" pitchFamily="34" charset="-122"/>
              </a:rPr>
              <a:t>：高级中级比为</a:t>
            </a:r>
            <a:r>
              <a:rPr lang="en-US" altLang="zh-CN" dirty="0" smtClean="0">
                <a:latin typeface="微软雅黑" panose="020B0503020204020204" pitchFamily="34" charset="-122"/>
                <a:ea typeface="微软雅黑" panose="020B0503020204020204" pitchFamily="34" charset="-122"/>
              </a:rPr>
              <a:t>1:2</a:t>
            </a:r>
            <a:r>
              <a:rPr lang="zh-CN" altLang="en-US" dirty="0" smtClean="0">
                <a:latin typeface="微软雅黑" panose="020B0503020204020204" pitchFamily="34" charset="-122"/>
                <a:ea typeface="微软雅黑" panose="020B0503020204020204" pitchFamily="34" charset="-122"/>
              </a:rPr>
              <a:t>；       专兼结构</a:t>
            </a:r>
            <a:r>
              <a:rPr lang="zh-CN" altLang="en-US" dirty="0" smtClean="0">
                <a:latin typeface="微软雅黑" panose="020B0503020204020204" pitchFamily="34" charset="-122"/>
                <a:ea typeface="微软雅黑" panose="020B0503020204020204" pitchFamily="34" charset="-122"/>
                <a:sym typeface="+mn-ea"/>
              </a:rPr>
              <a:t>：专兼比：</a:t>
            </a:r>
            <a:r>
              <a:rPr lang="en-US" altLang="zh-CN" dirty="0" smtClean="0">
                <a:latin typeface="微软雅黑" panose="020B0503020204020204" pitchFamily="34" charset="-122"/>
                <a:ea typeface="微软雅黑" panose="020B0503020204020204" pitchFamily="34" charset="-122"/>
                <a:sym typeface="+mn-ea"/>
              </a:rPr>
              <a:t>1:2</a:t>
            </a:r>
            <a:endPar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eaLnBrk="0" hangingPunct="0">
              <a:lnSpc>
                <a:spcPct val="150000"/>
              </a:lnSpc>
            </a:pPr>
            <a:endParaRPr lang="en-US" altLang="zh-CN"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graphicFrame>
        <p:nvGraphicFramePr>
          <p:cNvPr id="20" name="图表 19"/>
          <p:cNvGraphicFramePr/>
          <p:nvPr/>
        </p:nvGraphicFramePr>
        <p:xfrm>
          <a:off x="2679065" y="2287270"/>
          <a:ext cx="2066925" cy="210375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23" name="图表 22"/>
          <p:cNvGraphicFramePr/>
          <p:nvPr/>
        </p:nvGraphicFramePr>
        <p:xfrm>
          <a:off x="6736080" y="2268220"/>
          <a:ext cx="1784350" cy="2083435"/>
        </p:xfrm>
        <a:graphic>
          <a:graphicData uri="http://schemas.openxmlformats.org/drawingml/2006/chart">
            <c:chart xmlns:c="http://schemas.openxmlformats.org/drawingml/2006/chart" xmlns:r="http://schemas.openxmlformats.org/officeDocument/2006/relationships" r:id="rId2"/>
          </a:graphicData>
        </a:graphic>
      </p:graphicFrame>
      <p:sp>
        <p:nvSpPr>
          <p:cNvPr id="24" name="矩形 23"/>
          <p:cNvSpPr/>
          <p:nvPr/>
        </p:nvSpPr>
        <p:spPr>
          <a:xfrm>
            <a:off x="738198" y="4429741"/>
            <a:ext cx="8100393" cy="368300"/>
          </a:xfrm>
          <a:prstGeom prst="rect">
            <a:avLst/>
          </a:prstGeom>
        </p:spPr>
        <p:txBody>
          <a:bodyPr wrap="square">
            <a:spAutoFit/>
          </a:bodyPr>
          <a:lstStyle/>
          <a:p>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教学能力：</a:t>
            </a:r>
            <a:r>
              <a:rPr lang="zh-CN" altLang="en-US" dirty="0">
                <a:solidFill>
                  <a:srgbClr val="FF0000"/>
                </a:solidFill>
                <a:latin typeface="微软雅黑" panose="020B0503020204020204" pitchFamily="34" charset="-122"/>
                <a:ea typeface="微软雅黑" panose="020B0503020204020204" pitchFamily="34" charset="-122"/>
              </a:rPr>
              <a:t>有较强的理论和实践教学能力以及指导学生参加技能大赛的能力</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dirty="0"/>
          </a:p>
        </p:txBody>
      </p:sp>
      <p:graphicFrame>
        <p:nvGraphicFramePr>
          <p:cNvPr id="2" name="图表 1"/>
          <p:cNvGraphicFramePr/>
          <p:nvPr/>
        </p:nvGraphicFramePr>
        <p:xfrm>
          <a:off x="581025" y="2287270"/>
          <a:ext cx="2149475" cy="20643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图表 2"/>
          <p:cNvGraphicFramePr/>
          <p:nvPr/>
        </p:nvGraphicFramePr>
        <p:xfrm>
          <a:off x="4798060" y="2287905"/>
          <a:ext cx="1938020" cy="2103120"/>
        </p:xfrm>
        <a:graphic>
          <a:graphicData uri="http://schemas.openxmlformats.org/drawingml/2006/chart">
            <c:chart xmlns:c="http://schemas.openxmlformats.org/drawingml/2006/chart" xmlns:r="http://schemas.openxmlformats.org/officeDocument/2006/relationships" r:id="rId4"/>
          </a:graphicData>
        </a:graphic>
      </p:graphicFrame>
      <p:cxnSp>
        <p:nvCxnSpPr>
          <p:cNvPr id="43" name="直接连接符 42"/>
          <p:cNvCxnSpPr/>
          <p:nvPr/>
        </p:nvCxnSpPr>
        <p:spPr>
          <a:xfrm>
            <a:off x="810327" y="723032"/>
            <a:ext cx="7649852"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5"/>
    </p:custData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p:nvPr/>
        </p:nvSpPr>
        <p:spPr>
          <a:xfrm>
            <a:off x="857880" y="200199"/>
            <a:ext cx="4002152"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itchFamily="2" charset="0"/>
                <a:cs typeface="Open Sans Light" panose="020B0306030504020204" pitchFamily="34" charset="0"/>
              </a:defRPr>
            </a:lvl1pPr>
          </a:lstStyle>
          <a:p>
            <a:pPr algn="l"/>
            <a:r>
              <a:rPr lang="zh-CN" altLang="en-US" sz="1800" b="1" dirty="0" smtClean="0">
                <a:solidFill>
                  <a:schemeClr val="tx1">
                    <a:lumMod val="75000"/>
                    <a:lumOff val="25000"/>
                  </a:schemeClr>
                </a:solidFill>
                <a:latin typeface="微软雅黑" panose="020B0503020204020204" pitchFamily="34" charset="-122"/>
                <a:ea typeface="微软雅黑" panose="020B0503020204020204" pitchFamily="34" charset="-122"/>
              </a:rPr>
              <a:t>课程建设规划</a:t>
            </a:r>
            <a:endParaRPr lang="en-GB" altLang="zh-CN"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7020272" y="337437"/>
            <a:ext cx="287509" cy="288032"/>
            <a:chOff x="6084168" y="1274820"/>
            <a:chExt cx="432048" cy="432834"/>
          </a:xfrm>
        </p:grpSpPr>
        <p:sp>
          <p:nvSpPr>
            <p:cNvPr id="5"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6"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10" name="组合 9"/>
          <p:cNvGrpSpPr/>
          <p:nvPr/>
        </p:nvGrpSpPr>
        <p:grpSpPr>
          <a:xfrm>
            <a:off x="4788024" y="339502"/>
            <a:ext cx="288031" cy="288032"/>
            <a:chOff x="3491880" y="1274820"/>
            <a:chExt cx="432833" cy="432834"/>
          </a:xfrm>
        </p:grpSpPr>
        <p:sp>
          <p:nvSpPr>
            <p:cNvPr id="11"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12"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latin typeface="Roboto Light"/>
              </a:endParaRPr>
            </a:p>
          </p:txBody>
        </p:sp>
      </p:grpSp>
      <p:grpSp>
        <p:nvGrpSpPr>
          <p:cNvPr id="13" name="组合 12"/>
          <p:cNvGrpSpPr/>
          <p:nvPr/>
        </p:nvGrpSpPr>
        <p:grpSpPr>
          <a:xfrm>
            <a:off x="5940152" y="336231"/>
            <a:ext cx="288031" cy="288032"/>
            <a:chOff x="4139952" y="1274820"/>
            <a:chExt cx="432833" cy="432834"/>
          </a:xfrm>
        </p:grpSpPr>
        <p:sp>
          <p:nvSpPr>
            <p:cNvPr id="14"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alibri" panose="020F0502020204030204" pitchFamily="34" charset="0"/>
              </a:endParaRPr>
            </a:p>
          </p:txBody>
        </p:sp>
        <p:sp>
          <p:nvSpPr>
            <p:cNvPr id="15"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latin typeface="Roboto Light"/>
              </a:endParaRPr>
            </a:p>
          </p:txBody>
        </p:sp>
      </p:grpSp>
      <p:sp>
        <p:nvSpPr>
          <p:cNvPr id="16" name="矩形 15"/>
          <p:cNvSpPr/>
          <p:nvPr/>
        </p:nvSpPr>
        <p:spPr>
          <a:xfrm>
            <a:off x="5037340" y="319757"/>
            <a:ext cx="894080" cy="306705"/>
          </a:xfrm>
          <a:prstGeom prst="rect">
            <a:avLst/>
          </a:prstGeom>
        </p:spPr>
        <p:txBody>
          <a:bodyPr wrap="none">
            <a:spAutoFit/>
          </a:bodyPr>
          <a:lstStyle/>
          <a:p>
            <a:r>
              <a:rPr lang="zh-CN" altLang="en-US" sz="1400" b="1" dirty="0" smtClean="0">
                <a:solidFill>
                  <a:srgbClr val="FF0000"/>
                </a:solidFill>
              </a:rPr>
              <a:t>师资队伍</a:t>
            </a:r>
            <a:endParaRPr lang="zh-CN" altLang="en-US" sz="1400" b="1" dirty="0">
              <a:solidFill>
                <a:srgbClr val="FF0000"/>
              </a:solidFill>
            </a:endParaRPr>
          </a:p>
        </p:txBody>
      </p:sp>
      <p:sp>
        <p:nvSpPr>
          <p:cNvPr id="17" name="矩形 16"/>
          <p:cNvSpPr/>
          <p:nvPr/>
        </p:nvSpPr>
        <p:spPr>
          <a:xfrm>
            <a:off x="6156176" y="313868"/>
            <a:ext cx="894080" cy="306705"/>
          </a:xfrm>
          <a:prstGeom prst="rect">
            <a:avLst/>
          </a:prstGeom>
        </p:spPr>
        <p:txBody>
          <a:bodyPr wrap="none">
            <a:spAutoFit/>
          </a:bodyPr>
          <a:lstStyle/>
          <a:p>
            <a:r>
              <a:rPr lang="zh-CN" altLang="en-US" sz="1400" b="1" dirty="0" smtClean="0"/>
              <a:t>课程标准</a:t>
            </a:r>
            <a:endParaRPr lang="zh-CN" altLang="en-US" sz="1400" b="1" dirty="0"/>
          </a:p>
        </p:txBody>
      </p:sp>
      <p:sp>
        <p:nvSpPr>
          <p:cNvPr id="19" name="矩形 18"/>
          <p:cNvSpPr/>
          <p:nvPr/>
        </p:nvSpPr>
        <p:spPr>
          <a:xfrm>
            <a:off x="7269589" y="304576"/>
            <a:ext cx="894080" cy="306705"/>
          </a:xfrm>
          <a:prstGeom prst="rect">
            <a:avLst/>
          </a:prstGeom>
        </p:spPr>
        <p:txBody>
          <a:bodyPr wrap="none">
            <a:spAutoFit/>
          </a:bodyPr>
          <a:lstStyle/>
          <a:p>
            <a:r>
              <a:rPr lang="zh-CN" altLang="en-US" sz="1400" b="1" dirty="0" smtClean="0"/>
              <a:t>课程资源</a:t>
            </a:r>
            <a:endParaRPr lang="zh-CN" altLang="en-US" sz="1400" b="1" dirty="0"/>
          </a:p>
        </p:txBody>
      </p:sp>
      <p:sp>
        <p:nvSpPr>
          <p:cNvPr id="35" name="TextBox 4"/>
          <p:cNvSpPr txBox="1"/>
          <p:nvPr/>
        </p:nvSpPr>
        <p:spPr>
          <a:xfrm>
            <a:off x="755576" y="790689"/>
            <a:ext cx="7974198" cy="483870"/>
          </a:xfrm>
          <a:prstGeom prst="rect">
            <a:avLst/>
          </a:prstGeom>
          <a:noFill/>
        </p:spPr>
        <p:txBody>
          <a:bodyPr wrap="square" lIns="68584" tIns="34291" rIns="68584" bIns="34291" rtlCol="0">
            <a:spAutoFit/>
          </a:bodyPr>
          <a:lstStyle/>
          <a:p>
            <a:pPr algn="just" eaLnBrk="0" hangingPunct="0">
              <a:lnSpc>
                <a:spcPct val="150000"/>
              </a:lnSpc>
            </a:pPr>
            <a:r>
              <a:rPr lang="zh-CN" altLang="en-US" b="1" dirty="0" smtClean="0">
                <a:solidFill>
                  <a:schemeClr val="tx1">
                    <a:lumMod val="85000"/>
                    <a:lumOff val="15000"/>
                  </a:schemeClr>
                </a:solidFill>
                <a:latin typeface="微软雅黑" panose="020B0503020204020204" pitchFamily="34" charset="-122"/>
                <a:ea typeface="微软雅黑" panose="020B0503020204020204" pitchFamily="34" charset="-122"/>
              </a:rPr>
              <a:t>学院“十三五”规划总要求：</a:t>
            </a:r>
            <a:endParaRPr lang="zh-CN"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aphicFrame>
        <p:nvGraphicFramePr>
          <p:cNvPr id="2" name="表格 1"/>
          <p:cNvGraphicFramePr>
            <a:graphicFrameLocks noGrp="1"/>
          </p:cNvGraphicFramePr>
          <p:nvPr/>
        </p:nvGraphicFramePr>
        <p:xfrm>
          <a:off x="1475656" y="1419622"/>
          <a:ext cx="6380466" cy="2961640"/>
        </p:xfrm>
        <a:graphic>
          <a:graphicData uri="http://schemas.openxmlformats.org/drawingml/2006/table">
            <a:tbl>
              <a:tblPr firstRow="1" bandRow="1">
                <a:tableStyleId>{5C22544A-7EE6-4342-B048-85BDC9FD1C3A}</a:tableStyleId>
              </a:tblPr>
              <a:tblGrid>
                <a:gridCol w="432048"/>
                <a:gridCol w="5328592"/>
                <a:gridCol w="619826"/>
              </a:tblGrid>
              <a:tr h="370840">
                <a:tc gridSpan="2">
                  <a:txBody>
                    <a:bodyPr/>
                    <a:lstStyle/>
                    <a:p>
                      <a:pPr algn="ctr"/>
                      <a:r>
                        <a:rPr lang="zh-CN" altLang="en-US" sz="1600" dirty="0" smtClean="0"/>
                        <a:t>项目名称</a:t>
                      </a:r>
                      <a:endParaRPr lang="zh-CN" altLang="en-US" sz="1600" dirty="0"/>
                    </a:p>
                  </a:txBody>
                  <a:tcPr anchor="ctr"/>
                </a:tc>
                <a:tc hMerge="1">
                  <a:tcPr/>
                </a:tc>
                <a:tc>
                  <a:txBody>
                    <a:bodyPr/>
                    <a:lstStyle/>
                    <a:p>
                      <a:pPr algn="ctr"/>
                      <a:r>
                        <a:rPr lang="zh-CN" altLang="en-US" sz="1600" dirty="0" smtClean="0"/>
                        <a:t>规划目标</a:t>
                      </a:r>
                      <a:endParaRPr lang="zh-CN" altLang="en-US" sz="1600" dirty="0"/>
                    </a:p>
                  </a:txBody>
                  <a:tcPr anchor="ctr"/>
                </a:tc>
              </a:tr>
              <a:tr h="185420">
                <a:tc rowSpan="7">
                  <a:txBody>
                    <a:bodyPr/>
                    <a:lstStyle/>
                    <a:p>
                      <a:pPr algn="ctr"/>
                      <a:r>
                        <a:rPr lang="zh-CN" altLang="en-US" sz="1600" dirty="0" smtClean="0"/>
                        <a:t>师资队伍</a:t>
                      </a:r>
                      <a:endParaRPr lang="zh-CN" altLang="en-US" sz="1600" dirty="0"/>
                    </a:p>
                  </a:txBody>
                  <a:tcPr anchor="ctr"/>
                </a:tc>
                <a:tc>
                  <a:txBody>
                    <a:bodyPr/>
                    <a:lstStyle/>
                    <a:p>
                      <a:r>
                        <a:rPr lang="zh-CN" altLang="en-US" sz="1600" dirty="0" smtClean="0"/>
                        <a:t>生师比</a:t>
                      </a:r>
                      <a:endParaRPr lang="zh-CN" altLang="en-US" sz="1600" dirty="0"/>
                    </a:p>
                  </a:txBody>
                  <a:tcPr/>
                </a:tc>
                <a:tc>
                  <a:txBody>
                    <a:bodyPr/>
                    <a:lstStyle/>
                    <a:p>
                      <a:pPr algn="ctr"/>
                      <a:r>
                        <a:rPr lang="en-US" altLang="zh-CN" sz="1600" dirty="0" smtClean="0"/>
                        <a:t>16:1</a:t>
                      </a:r>
                      <a:endParaRPr lang="zh-CN" altLang="en-US" sz="1600" dirty="0"/>
                    </a:p>
                  </a:txBody>
                  <a:tcPr anchor="ctr"/>
                </a:tc>
              </a:tr>
              <a:tr h="185420">
                <a:tc vMerge="1">
                  <a:tcPr/>
                </a:tc>
                <a:tc>
                  <a:txBody>
                    <a:bodyPr/>
                    <a:lstStyle/>
                    <a:p>
                      <a:r>
                        <a:rPr lang="zh-CN" altLang="en-US" sz="1600" dirty="0" smtClean="0"/>
                        <a:t>具有高级专业技术职务教师占专任教师比例（</a:t>
                      </a:r>
                      <a:r>
                        <a:rPr lang="en-US" altLang="zh-CN" sz="1600" dirty="0" smtClean="0"/>
                        <a:t>%</a:t>
                      </a:r>
                      <a:r>
                        <a:rPr lang="zh-CN" altLang="en-US" sz="1600" dirty="0" smtClean="0"/>
                        <a:t>）</a:t>
                      </a:r>
                      <a:endParaRPr lang="zh-CN" altLang="en-US" sz="1600" dirty="0"/>
                    </a:p>
                  </a:txBody>
                  <a:tcPr/>
                </a:tc>
                <a:tc>
                  <a:txBody>
                    <a:bodyPr/>
                    <a:lstStyle/>
                    <a:p>
                      <a:pPr algn="ctr"/>
                      <a:r>
                        <a:rPr lang="en-US" altLang="zh-CN" sz="1600" dirty="0" smtClean="0"/>
                        <a:t>45</a:t>
                      </a:r>
                      <a:endParaRPr lang="zh-CN" altLang="en-US" sz="1600" dirty="0"/>
                    </a:p>
                  </a:txBody>
                  <a:tcPr anchor="ctr"/>
                </a:tc>
              </a:tr>
              <a:tr h="370840">
                <a:tc vMerge="1">
                  <a:tcPr/>
                </a:tc>
                <a:tc>
                  <a:txBody>
                    <a:bodyPr/>
                    <a:lstStyle/>
                    <a:p>
                      <a:r>
                        <a:rPr lang="zh-CN" altLang="en-US" sz="1600" dirty="0" smtClean="0"/>
                        <a:t>专任教师中具有研究生学历（位）比例（</a:t>
                      </a:r>
                      <a:r>
                        <a:rPr lang="en-US" altLang="zh-CN" sz="1600" dirty="0" smtClean="0"/>
                        <a:t>%</a:t>
                      </a:r>
                      <a:r>
                        <a:rPr lang="zh-CN" altLang="en-US" sz="1600" dirty="0" smtClean="0"/>
                        <a:t>）</a:t>
                      </a:r>
                      <a:endParaRPr lang="zh-CN" altLang="en-US" sz="1600" dirty="0"/>
                    </a:p>
                  </a:txBody>
                  <a:tcPr/>
                </a:tc>
                <a:tc>
                  <a:txBody>
                    <a:bodyPr/>
                    <a:lstStyle/>
                    <a:p>
                      <a:pPr algn="ctr"/>
                      <a:r>
                        <a:rPr lang="en-US" altLang="zh-CN" sz="1600" dirty="0" smtClean="0"/>
                        <a:t>70</a:t>
                      </a:r>
                      <a:endParaRPr lang="zh-CN" altLang="en-US" sz="1600" dirty="0"/>
                    </a:p>
                  </a:txBody>
                  <a:tcPr anchor="ctr"/>
                </a:tc>
              </a:tr>
              <a:tr h="0">
                <a:tc vMerge="1">
                  <a:tcPr/>
                </a:tc>
                <a:tc>
                  <a:txBody>
                    <a:bodyPr/>
                    <a:lstStyle/>
                    <a:p>
                      <a:r>
                        <a:rPr lang="zh-CN" altLang="en-US" sz="1600" kern="1200" dirty="0" smtClean="0">
                          <a:solidFill>
                            <a:schemeClr val="dk1"/>
                          </a:solidFill>
                          <a:latin typeface="+mn-lt"/>
                          <a:ea typeface="+mn-ea"/>
                          <a:cs typeface="+mn-cs"/>
                        </a:rPr>
                        <a:t>“双师素质”教师占专任教师比例（</a:t>
                      </a:r>
                      <a:r>
                        <a:rPr lang="en-US" altLang="zh-CN" sz="1600" kern="1200" dirty="0" smtClean="0">
                          <a:solidFill>
                            <a:schemeClr val="dk1"/>
                          </a:solidFill>
                          <a:latin typeface="+mn-lt"/>
                          <a:ea typeface="+mn-ea"/>
                          <a:cs typeface="+mn-cs"/>
                        </a:rPr>
                        <a:t>%</a:t>
                      </a:r>
                      <a:r>
                        <a:rPr lang="zh-CN" altLang="en-US" sz="1600" kern="1200" dirty="0" smtClean="0">
                          <a:solidFill>
                            <a:schemeClr val="dk1"/>
                          </a:solidFill>
                          <a:latin typeface="+mn-lt"/>
                          <a:ea typeface="+mn-ea"/>
                          <a:cs typeface="+mn-cs"/>
                        </a:rPr>
                        <a:t>）</a:t>
                      </a:r>
                      <a:endParaRPr lang="zh-CN" altLang="en-US" sz="1600" kern="1200" dirty="0">
                        <a:solidFill>
                          <a:schemeClr val="dk1"/>
                        </a:solidFill>
                        <a:latin typeface="+mn-lt"/>
                        <a:ea typeface="+mn-ea"/>
                        <a:cs typeface="+mn-cs"/>
                      </a:endParaRPr>
                    </a:p>
                  </a:txBody>
                  <a:tcPr/>
                </a:tc>
                <a:tc>
                  <a:txBody>
                    <a:bodyPr/>
                    <a:lstStyle/>
                    <a:p>
                      <a:pPr algn="ctr"/>
                      <a:r>
                        <a:rPr lang="en-US" altLang="zh-CN" sz="1600" kern="1200" dirty="0" smtClean="0">
                          <a:solidFill>
                            <a:schemeClr val="dk1"/>
                          </a:solidFill>
                          <a:latin typeface="+mn-lt"/>
                          <a:ea typeface="+mn-ea"/>
                          <a:cs typeface="+mn-cs"/>
                        </a:rPr>
                        <a:t>90</a:t>
                      </a:r>
                      <a:endParaRPr lang="zh-CN" altLang="en-US" sz="1600" kern="1200" dirty="0">
                        <a:solidFill>
                          <a:schemeClr val="dk1"/>
                        </a:solidFill>
                        <a:latin typeface="+mn-lt"/>
                        <a:ea typeface="+mn-ea"/>
                        <a:cs typeface="+mn-cs"/>
                      </a:endParaRPr>
                    </a:p>
                  </a:txBody>
                  <a:tcPr anchor="ctr"/>
                </a:tc>
              </a:tr>
              <a:tr h="303953">
                <a:tc vMerge="1">
                  <a:tcPr/>
                </a:tc>
                <a:tc>
                  <a:txBody>
                    <a:bodyPr/>
                    <a:lstStyle/>
                    <a:p>
                      <a:r>
                        <a:rPr lang="zh-CN" altLang="en-US" sz="1600" kern="1200" dirty="0" smtClean="0">
                          <a:solidFill>
                            <a:schemeClr val="dk1"/>
                          </a:solidFill>
                          <a:latin typeface="+mn-lt"/>
                          <a:ea typeface="+mn-ea"/>
                          <a:cs typeface="+mn-cs"/>
                        </a:rPr>
                        <a:t>培养省级专业（课程）教学团队</a:t>
                      </a:r>
                      <a:endParaRPr lang="zh-CN" altLang="en-US" sz="1600" kern="1200" dirty="0">
                        <a:solidFill>
                          <a:schemeClr val="dk1"/>
                        </a:solidFill>
                        <a:latin typeface="+mn-lt"/>
                        <a:ea typeface="+mn-ea"/>
                        <a:cs typeface="+mn-cs"/>
                      </a:endParaRPr>
                    </a:p>
                  </a:txBody>
                  <a:tcPr/>
                </a:tc>
                <a:tc>
                  <a:txBody>
                    <a:bodyPr/>
                    <a:lstStyle/>
                    <a:p>
                      <a:pPr algn="ctr"/>
                      <a:r>
                        <a:rPr lang="en-US" altLang="zh-CN" sz="1600" kern="1200" dirty="0" smtClean="0">
                          <a:solidFill>
                            <a:schemeClr val="dk1"/>
                          </a:solidFill>
                          <a:latin typeface="+mn-lt"/>
                          <a:ea typeface="+mn-ea"/>
                          <a:cs typeface="+mn-cs"/>
                        </a:rPr>
                        <a:t>5-6</a:t>
                      </a:r>
                      <a:endParaRPr lang="zh-CN" altLang="en-US" sz="1600" kern="1200" dirty="0">
                        <a:solidFill>
                          <a:schemeClr val="dk1"/>
                        </a:solidFill>
                        <a:latin typeface="+mn-lt"/>
                        <a:ea typeface="+mn-ea"/>
                        <a:cs typeface="+mn-cs"/>
                      </a:endParaRPr>
                    </a:p>
                  </a:txBody>
                  <a:tcPr anchor="ctr"/>
                </a:tc>
              </a:tr>
              <a:tr h="242147">
                <a:tc vMerge="1">
                  <a:tcPr/>
                </a:tc>
                <a:tc>
                  <a:txBody>
                    <a:bodyPr/>
                    <a:lstStyle/>
                    <a:p>
                      <a:r>
                        <a:rPr lang="zh-CN" altLang="en-US" sz="1600" kern="1200" dirty="0" smtClean="0">
                          <a:solidFill>
                            <a:schemeClr val="dk1"/>
                          </a:solidFill>
                          <a:latin typeface="+mn-lt"/>
                          <a:ea typeface="+mn-ea"/>
                          <a:cs typeface="+mn-cs"/>
                        </a:rPr>
                        <a:t>行业和省级名师</a:t>
                      </a:r>
                      <a:endParaRPr lang="zh-CN" altLang="en-US" sz="1600" kern="1200" dirty="0">
                        <a:solidFill>
                          <a:schemeClr val="dk1"/>
                        </a:solidFill>
                        <a:latin typeface="+mn-lt"/>
                        <a:ea typeface="+mn-ea"/>
                        <a:cs typeface="+mn-cs"/>
                      </a:endParaRPr>
                    </a:p>
                  </a:txBody>
                  <a:tcPr/>
                </a:tc>
                <a:tc>
                  <a:txBody>
                    <a:bodyPr/>
                    <a:lstStyle/>
                    <a:p>
                      <a:pPr algn="ctr"/>
                      <a:r>
                        <a:rPr lang="en-US" altLang="zh-CN" sz="1600" kern="1200" dirty="0" smtClean="0">
                          <a:solidFill>
                            <a:schemeClr val="dk1"/>
                          </a:solidFill>
                          <a:latin typeface="+mn-lt"/>
                          <a:ea typeface="+mn-ea"/>
                          <a:cs typeface="+mn-cs"/>
                        </a:rPr>
                        <a:t>&gt;30</a:t>
                      </a:r>
                      <a:endParaRPr lang="zh-CN" altLang="en-US" sz="1600" kern="1200" dirty="0">
                        <a:solidFill>
                          <a:schemeClr val="dk1"/>
                        </a:solidFill>
                        <a:latin typeface="+mn-lt"/>
                        <a:ea typeface="+mn-ea"/>
                        <a:cs typeface="+mn-cs"/>
                      </a:endParaRPr>
                    </a:p>
                  </a:txBody>
                  <a:tcPr anchor="ctr"/>
                </a:tc>
              </a:tr>
              <a:tr h="298873">
                <a:tc vMerge="1">
                  <a:tcPr/>
                </a:tc>
                <a:tc>
                  <a:txBody>
                    <a:bodyPr/>
                    <a:lstStyle/>
                    <a:p>
                      <a:r>
                        <a:rPr lang="zh-CN" altLang="en-US" sz="1600" kern="1200" dirty="0" smtClean="0">
                          <a:solidFill>
                            <a:schemeClr val="dk1"/>
                          </a:solidFill>
                          <a:latin typeface="+mn-lt"/>
                          <a:ea typeface="+mn-ea"/>
                          <a:cs typeface="+mn-cs"/>
                        </a:rPr>
                        <a:t>芙蓉学者和省级以上学科（专业）带头人</a:t>
                      </a:r>
                      <a:endParaRPr lang="zh-CN" altLang="en-US" sz="1600" kern="1200" dirty="0">
                        <a:solidFill>
                          <a:schemeClr val="dk1"/>
                        </a:solidFill>
                        <a:latin typeface="+mn-lt"/>
                        <a:ea typeface="+mn-ea"/>
                        <a:cs typeface="+mn-cs"/>
                      </a:endParaRPr>
                    </a:p>
                  </a:txBody>
                  <a:tcPr/>
                </a:tc>
                <a:tc>
                  <a:txBody>
                    <a:bodyPr/>
                    <a:lstStyle/>
                    <a:p>
                      <a:pPr algn="ctr"/>
                      <a:r>
                        <a:rPr lang="en-US" altLang="zh-CN" sz="1600" kern="1200" dirty="0" smtClean="0">
                          <a:solidFill>
                            <a:schemeClr val="dk1"/>
                          </a:solidFill>
                          <a:latin typeface="+mn-lt"/>
                          <a:ea typeface="+mn-ea"/>
                          <a:cs typeface="+mn-cs"/>
                        </a:rPr>
                        <a:t>5-7</a:t>
                      </a:r>
                      <a:endParaRPr lang="zh-CN" altLang="en-US" sz="1600" kern="1200" dirty="0">
                        <a:solidFill>
                          <a:schemeClr val="dk1"/>
                        </a:solidFill>
                        <a:latin typeface="+mn-lt"/>
                        <a:ea typeface="+mn-ea"/>
                        <a:cs typeface="+mn-cs"/>
                      </a:endParaRPr>
                    </a:p>
                  </a:txBody>
                  <a:tcPr anchor="ctr"/>
                </a:tc>
              </a:tr>
            </a:tbl>
          </a:graphicData>
        </a:graphic>
      </p:graphicFrame>
      <p:cxnSp>
        <p:nvCxnSpPr>
          <p:cNvPr id="43" name="直接连接符 42"/>
          <p:cNvCxnSpPr/>
          <p:nvPr/>
        </p:nvCxnSpPr>
        <p:spPr>
          <a:xfrm>
            <a:off x="738572" y="723032"/>
            <a:ext cx="7649852"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p:cover/>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i*4"/>
  <p:tag name="KSO_WM_UNIT_LAYERLEVEL" val="1"/>
  <p:tag name="KSO_WM_TAG_VERSION" val="1.0"/>
  <p:tag name="KSO_WM_BEAUTIFY_FLAG" val="#wm#"/>
  <p:tag name="KSO_WM_UNIT_TYPE" val="i"/>
  <p:tag name="KSO_WM_UNIT_INDEX" val="4"/>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i*5"/>
  <p:tag name="KSO_WM_UNIT_LAYERLEVEL" val="1"/>
  <p:tag name="KSO_WM_TAG_VERSION" val="1.0"/>
  <p:tag name="KSO_WM_BEAUTIFY_FLAG" val="#wm#"/>
  <p:tag name="KSO_WM_UNIT_TYPE" val="i"/>
  <p:tag name="KSO_WM_UNIT_INDEX" val="5"/>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i*6"/>
  <p:tag name="KSO_WM_UNIT_LAYERLEVEL" val="1"/>
  <p:tag name="KSO_WM_TAG_VERSION" val="1.0"/>
  <p:tag name="KSO_WM_BEAUTIFY_FLAG" val="#wm#"/>
  <p:tag name="KSO_WM_UNIT_TYPE" val="i"/>
  <p:tag name="KSO_WM_UNIT_INDEX" val="6"/>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i*7"/>
  <p:tag name="KSO_WM_UNIT_LAYERLEVEL" val="1"/>
  <p:tag name="KSO_WM_TAG_VERSION" val="1.0"/>
  <p:tag name="KSO_WM_BEAUTIFY_FLAG" val="#wm#"/>
  <p:tag name="KSO_WM_UNIT_TYPE" val="i"/>
  <p:tag name="KSO_WM_UNIT_INDEX" val="7"/>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1"/>
  <p:tag name="KSO_WM_UNIT_LAYERLEVEL" val="1"/>
  <p:tag name="KSO_WM_TAG_VERSION" val="1.0"/>
  <p:tag name="KSO_WM_BEAUTIFY_FLAG" val="#wm#"/>
  <p:tag name="KSO_WM_UNIT_TYPE" val="i"/>
  <p:tag name="KSO_WM_UNIT_INDEX" val="1"/>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2"/>
  <p:tag name="KSO_WM_UNIT_LAYERLEVEL" val="1"/>
  <p:tag name="KSO_WM_TAG_VERSION" val="1.0"/>
  <p:tag name="KSO_WM_BEAUTIFY_FLAG" val="#wm#"/>
  <p:tag name="KSO_WM_UNIT_TYPE" val="i"/>
  <p:tag name="KSO_WM_UNIT_INDEX" val="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8*i*3"/>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4"/>
  <p:tag name="KSO_WM_UNIT_LAYERLEVEL" val="1"/>
  <p:tag name="KSO_WM_TAG_VERSION" val="1.0"/>
  <p:tag name="KSO_WM_BEAUTIFY_FLAG" val="#wm#"/>
  <p:tag name="KSO_WM_UNIT_TYPE" val="i"/>
  <p:tag name="KSO_WM_UNIT_INDEX" val="4"/>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5"/>
  <p:tag name="KSO_WM_UNIT_LAYERLEVEL" val="1"/>
  <p:tag name="KSO_WM_TAG_VERSION" val="1.0"/>
  <p:tag name="KSO_WM_BEAUTIFY_FLAG" val="#wm#"/>
  <p:tag name="KSO_WM_UNIT_TYPE" val="i"/>
  <p:tag name="KSO_WM_UNIT_INDEX" val="5"/>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6"/>
  <p:tag name="KSO_WM_UNIT_LAYERLEVEL" val="1"/>
  <p:tag name="KSO_WM_TAG_VERSION" val="1.0"/>
  <p:tag name="KSO_WM_BEAUTIFY_FLAG" val="#wm#"/>
  <p:tag name="KSO_WM_UNIT_TYPE" val="i"/>
  <p:tag name="KSO_WM_UNIT_INDEX" val="6"/>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7"/>
  <p:tag name="KSO_WM_UNIT_LAYERLEVEL" val="1"/>
  <p:tag name="KSO_WM_TAG_VERSION" val="1.0"/>
  <p:tag name="KSO_WM_BEAUTIFY_FLAG" val="#wm#"/>
  <p:tag name="KSO_WM_UNIT_TYPE" val="i"/>
  <p:tag name="KSO_WM_UNIT_INDEX" val="7"/>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1"/>
  <p:tag name="KSO_WM_UNIT_LAYERLEVEL" val="1"/>
  <p:tag name="KSO_WM_TAG_VERSION" val="1.0"/>
  <p:tag name="KSO_WM_BEAUTIFY_FLAG" val="#wm#"/>
  <p:tag name="KSO_WM_UNIT_TYPE" val="i"/>
  <p:tag name="KSO_WM_UNIT_INDEX" val="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2"/>
  <p:tag name="KSO_WM_UNIT_LAYERLEVEL" val="1"/>
  <p:tag name="KSO_WM_TAG_VERSION" val="1.0"/>
  <p:tag name="KSO_WM_BEAUTIFY_FLAG" val="#wm#"/>
  <p:tag name="KSO_WM_UNIT_TYPE" val="i"/>
  <p:tag name="KSO_WM_UNIT_INDEX"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9*i*3"/>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4"/>
  <p:tag name="KSO_WM_UNIT_LAYERLEVEL" val="1"/>
  <p:tag name="KSO_WM_TAG_VERSION" val="1.0"/>
  <p:tag name="KSO_WM_BEAUTIFY_FLAG" val="#wm#"/>
  <p:tag name="KSO_WM_UNIT_TYPE" val="i"/>
  <p:tag name="KSO_WM_UNIT_INDEX" val="4"/>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5"/>
  <p:tag name="KSO_WM_UNIT_LAYERLEVEL" val="1"/>
  <p:tag name="KSO_WM_TAG_VERSION" val="1.0"/>
  <p:tag name="KSO_WM_BEAUTIFY_FLAG" val="#wm#"/>
  <p:tag name="KSO_WM_UNIT_TYPE" val="i"/>
  <p:tag name="KSO_WM_UNIT_INDEX" val="5"/>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6"/>
  <p:tag name="KSO_WM_UNIT_LAYERLEVEL" val="1"/>
  <p:tag name="KSO_WM_TAG_VERSION" val="1.0"/>
  <p:tag name="KSO_WM_BEAUTIFY_FLAG" val="#wm#"/>
  <p:tag name="KSO_WM_UNIT_TYPE" val="i"/>
  <p:tag name="KSO_WM_UNIT_INDEX" val="6"/>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7"/>
  <p:tag name="KSO_WM_UNIT_LAYERLEVEL" val="1"/>
  <p:tag name="KSO_WM_TAG_VERSION" val="1.0"/>
  <p:tag name="KSO_WM_BEAUTIFY_FLAG" val="#wm#"/>
  <p:tag name="KSO_WM_UNIT_TYPE" val="i"/>
  <p:tag name="KSO_WM_UNIT_INDEX" val="7"/>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1"/>
  <p:tag name="KSO_WM_UNIT_LAYERLEVEL" val="1"/>
  <p:tag name="KSO_WM_TAG_VERSION" val="1.0"/>
  <p:tag name="KSO_WM_BEAUTIFY_FLAG" val="#wm#"/>
  <p:tag name="KSO_WM_UNIT_TYPE" val="i"/>
  <p:tag name="KSO_WM_UNIT_INDEX" val="1"/>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2"/>
  <p:tag name="KSO_WM_UNIT_LAYERLEVEL" val="1"/>
  <p:tag name="KSO_WM_TAG_VERSION" val="1.0"/>
  <p:tag name="KSO_WM_BEAUTIFY_FLAG" val="#wm#"/>
  <p:tag name="KSO_WM_UNIT_TYPE" val="i"/>
  <p:tag name="KSO_WM_UNIT_INDEX" val="2"/>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0*i*3"/>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4"/>
  <p:tag name="KSO_WM_UNIT_LAYERLEVEL" val="1"/>
  <p:tag name="KSO_WM_TAG_VERSION" val="1.0"/>
  <p:tag name="KSO_WM_BEAUTIFY_FLAG" val="#wm#"/>
  <p:tag name="KSO_WM_UNIT_TYPE" val="i"/>
  <p:tag name="KSO_WM_UNIT_INDEX" val="4"/>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5"/>
  <p:tag name="KSO_WM_UNIT_LAYERLEVEL" val="1"/>
  <p:tag name="KSO_WM_TAG_VERSION" val="1.0"/>
  <p:tag name="KSO_WM_BEAUTIFY_FLAG" val="#wm#"/>
  <p:tag name="KSO_WM_UNIT_TYPE" val="i"/>
  <p:tag name="KSO_WM_UNIT_INDEX" val="5"/>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6"/>
  <p:tag name="KSO_WM_UNIT_LAYERLEVEL" val="1"/>
  <p:tag name="KSO_WM_TAG_VERSION" val="1.0"/>
  <p:tag name="KSO_WM_BEAUTIFY_FLAG" val="#wm#"/>
  <p:tag name="KSO_WM_UNIT_TYPE" val="i"/>
  <p:tag name="KSO_WM_UNIT_INDEX" val="6"/>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7"/>
  <p:tag name="KSO_WM_UNIT_LAYERLEVEL" val="1"/>
  <p:tag name="KSO_WM_TAG_VERSION" val="1.0"/>
  <p:tag name="KSO_WM_BEAUTIFY_FLAG" val="#wm#"/>
  <p:tag name="KSO_WM_UNIT_TYPE" val="i"/>
  <p:tag name="KSO_WM_UNIT_INDEX" val="7"/>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3213"/>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3213"/>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0.xml><?xml version="1.0" encoding="utf-8"?>
<p:tagLst xmlns:p="http://schemas.openxmlformats.org/presentationml/2006/main">
  <p:tag name="KSO_WM_TEMPLATE_THUMBS_INDEX" val="1、8"/>
  <p:tag name="KSO_WM_TEMPLATE_SUBCATEGORY" val="0"/>
  <p:tag name="KSO_WM_TAG_VERSION" val="1.0"/>
  <p:tag name="KSO_WM_BEAUTIFY_FLAG" val="#wm#"/>
  <p:tag name="KSO_WM_TEMPLATE_CATEGORY" val="custom"/>
  <p:tag name="KSO_WM_TEMPLATE_INDEX" val="20193213"/>
</p:tagLst>
</file>

<file path=ppt/tags/tag161.xml><?xml version="1.0" encoding="utf-8"?>
<p:tagLst xmlns:p="http://schemas.openxmlformats.org/presentationml/2006/main">
  <p:tag name="KSO_WM_TEMPLATE_CATEGORY" val="custom"/>
  <p:tag name="KSO_WM_TEMPLATE_INDEX" val="20193213"/>
</p:tagLst>
</file>

<file path=ppt/tags/tag162.xml><?xml version="1.0" encoding="utf-8"?>
<p:tagLst xmlns:p="http://schemas.openxmlformats.org/presentationml/2006/main">
  <p:tag name="KSO_WM_TEMPLATE_CATEGORY" val="custom"/>
  <p:tag name="KSO_WM_TEMPLATE_INDEX" val="20193213"/>
</p:tagLst>
</file>

<file path=ppt/tags/tag163.xml><?xml version="1.0" encoding="utf-8"?>
<p:tagLst xmlns:p="http://schemas.openxmlformats.org/presentationml/2006/main">
  <p:tag name="KSO_WM_TEMPLATE_CATEGORY" val="custom"/>
  <p:tag name="KSO_WM_TEMPLATE_INDEX" val="20193213"/>
</p:tagLst>
</file>

<file path=ppt/tags/tag164.xml><?xml version="1.0" encoding="utf-8"?>
<p:tagLst xmlns:p="http://schemas.openxmlformats.org/presentationml/2006/main">
  <p:tag name="KSO_WM_TEMPLATE_CATEGORY" val="custom"/>
  <p:tag name="KSO_WM_TEMPLATE_INDEX" val="20193213"/>
</p:tagLst>
</file>

<file path=ppt/tags/tag165.xml><?xml version="1.0" encoding="utf-8"?>
<p:tagLst xmlns:p="http://schemas.openxmlformats.org/presentationml/2006/main">
  <p:tag name="KSO_WM_TEMPLATE_CATEGORY" val="custom"/>
  <p:tag name="KSO_WM_TEMPLATE_INDEX" val="20193213"/>
</p:tagLst>
</file>

<file path=ppt/tags/tag166.xml><?xml version="1.0" encoding="utf-8"?>
<p:tagLst xmlns:p="http://schemas.openxmlformats.org/presentationml/2006/main">
  <p:tag name="KSO_WM_TEMPLATE_CATEGORY" val="custom"/>
  <p:tag name="KSO_WM_TEMPLATE_INDEX" val="20193213"/>
</p:tagLst>
</file>

<file path=ppt/tags/tag167.xml><?xml version="1.0" encoding="utf-8"?>
<p:tagLst xmlns:p="http://schemas.openxmlformats.org/presentationml/2006/main">
  <p:tag name="KSO_WM_TEMPLATE_CATEGORY" val="custom"/>
  <p:tag name="KSO_WM_TEMPLATE_INDEX" val="20193213"/>
</p:tagLst>
</file>

<file path=ppt/tags/tag168.xml><?xml version="1.0" encoding="utf-8"?>
<p:tagLst xmlns:p="http://schemas.openxmlformats.org/presentationml/2006/main">
  <p:tag name="KSO_WM_TEMPLATE_CATEGORY" val="custom"/>
  <p:tag name="KSO_WM_TEMPLATE_INDEX" val="20193213"/>
</p:tagLst>
</file>

<file path=ppt/tags/tag169.xml><?xml version="1.0" encoding="utf-8"?>
<p:tagLst xmlns:p="http://schemas.openxmlformats.org/presentationml/2006/main">
  <p:tag name="KSO_WM_TEMPLATE_CATEGORY" val="custom"/>
  <p:tag name="KSO_WM_TEMPLATE_INDEX" val="20193213"/>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KSO_WM_TEMPLATE_CATEGORY" val="custom"/>
  <p:tag name="KSO_WM_TEMPLATE_INDEX" val="20193213"/>
</p:tagLst>
</file>

<file path=ppt/tags/tag171.xml><?xml version="1.0" encoding="utf-8"?>
<p:tagLst xmlns:p="http://schemas.openxmlformats.org/presentationml/2006/main">
  <p:tag name="KSO_WM_TEMPLATE_CATEGORY" val="custom"/>
  <p:tag name="KSO_WM_TEMPLATE_INDEX" val="20193213"/>
</p:tagLst>
</file>

<file path=ppt/tags/tag172.xml><?xml version="1.0" encoding="utf-8"?>
<p:tagLst xmlns:p="http://schemas.openxmlformats.org/presentationml/2006/main">
  <p:tag name="KSO_WM_TEMPLATE_CATEGORY" val="custom"/>
  <p:tag name="KSO_WM_TEMPLATE_INDEX" val="20193213"/>
</p:tagLst>
</file>

<file path=ppt/tags/tag173.xml><?xml version="1.0" encoding="utf-8"?>
<p:tagLst xmlns:p="http://schemas.openxmlformats.org/presentationml/2006/main">
  <p:tag name="KSO_WM_TEMPLATE_CATEGORY" val="custom"/>
  <p:tag name="KSO_WM_TEMPLATE_INDEX" val="20193213"/>
</p:tagLst>
</file>

<file path=ppt/tags/tag174.xml><?xml version="1.0" encoding="utf-8"?>
<p:tagLst xmlns:p="http://schemas.openxmlformats.org/presentationml/2006/main">
  <p:tag name="KSO_WM_TEMPLATE_CATEGORY" val="custom"/>
  <p:tag name="KSO_WM_TEMPLATE_INDEX" val="20193213"/>
</p:tagLst>
</file>

<file path=ppt/tags/tag175.xml><?xml version="1.0" encoding="utf-8"?>
<p:tagLst xmlns:p="http://schemas.openxmlformats.org/presentationml/2006/main">
  <p:tag name="KSO_WM_TEMPLATE_CATEGORY" val="custom"/>
  <p:tag name="KSO_WM_TEMPLATE_INDEX" val="20193213"/>
</p:tagLst>
</file>

<file path=ppt/tags/tag176.xml><?xml version="1.0" encoding="utf-8"?>
<p:tagLst xmlns:p="http://schemas.openxmlformats.org/presentationml/2006/main">
  <p:tag name="KSO_WM_TEMPLATE_CATEGORY" val="custom"/>
  <p:tag name="KSO_WM_TEMPLATE_INDEX" val="20193213"/>
</p:tagLst>
</file>

<file path=ppt/tags/tag177.xml><?xml version="1.0" encoding="utf-8"?>
<p:tagLst xmlns:p="http://schemas.openxmlformats.org/presentationml/2006/main">
  <p:tag name="KSO_WM_TEMPLATE_CATEGORY" val="custom"/>
  <p:tag name="KSO_WM_TEMPLATE_INDEX" val="20193213"/>
</p:tagLst>
</file>

<file path=ppt/tags/tag178.xml><?xml version="1.0" encoding="utf-8"?>
<p:tagLst xmlns:p="http://schemas.openxmlformats.org/presentationml/2006/main">
  <p:tag name="KSO_WM_TEMPLATE_CATEGORY" val="custom"/>
  <p:tag name="KSO_WM_TEMPLATE_INDEX" val="20193213"/>
</p:tagLst>
</file>

<file path=ppt/tags/tag179.xml><?xml version="1.0" encoding="utf-8"?>
<p:tagLst xmlns:p="http://schemas.openxmlformats.org/presentationml/2006/main">
  <p:tag name="KSO_WM_TEMPLATE_CATEGORY" val="custom"/>
  <p:tag name="KSO_WM_TEMPLATE_INDEX" val="20193213"/>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KSO_WM_TEMPLATE_CATEGORY" val="custom"/>
  <p:tag name="KSO_WM_TEMPLATE_INDEX" val="20193213"/>
</p:tagLst>
</file>

<file path=ppt/tags/tag181.xml><?xml version="1.0" encoding="utf-8"?>
<p:tagLst xmlns:p="http://schemas.openxmlformats.org/presentationml/2006/main">
  <p:tag name="KSO_WM_TEMPLATE_CATEGORY" val="custom"/>
  <p:tag name="KSO_WM_TEMPLATE_INDEX" val="20193213"/>
</p:tagLst>
</file>

<file path=ppt/tags/tag182.xml><?xml version="1.0" encoding="utf-8"?>
<p:tagLst xmlns:p="http://schemas.openxmlformats.org/presentationml/2006/main">
  <p:tag name="KSO_WM_TEMPLATE_CATEGORY" val="custom"/>
  <p:tag name="KSO_WM_TEMPLATE_INDEX" val="20193213"/>
</p:tagLst>
</file>

<file path=ppt/tags/tag183.xml><?xml version="1.0" encoding="utf-8"?>
<p:tagLst xmlns:p="http://schemas.openxmlformats.org/presentationml/2006/main">
  <p:tag name="KSO_WM_TEMPLATE_CATEGORY" val="custom"/>
  <p:tag name="KSO_WM_TEMPLATE_INDEX" val="20193213"/>
</p:tagLst>
</file>

<file path=ppt/tags/tag184.xml><?xml version="1.0" encoding="utf-8"?>
<p:tagLst xmlns:p="http://schemas.openxmlformats.org/presentationml/2006/main">
  <p:tag name="KSO_WM_TEMPLATE_CATEGORY" val="custom"/>
  <p:tag name="KSO_WM_TEMPLATE_INDEX" val="20193213"/>
</p:tagLst>
</file>

<file path=ppt/tags/tag185.xml><?xml version="1.0" encoding="utf-8"?>
<p:tagLst xmlns:p="http://schemas.openxmlformats.org/presentationml/2006/main">
  <p:tag name="KSO_WM_TEMPLATE_CATEGORY" val="custom"/>
  <p:tag name="KSO_WM_TEMPLATE_INDEX" val="20193213"/>
</p:tagLst>
</file>

<file path=ppt/tags/tag186.xml><?xml version="1.0" encoding="utf-8"?>
<p:tagLst xmlns:p="http://schemas.openxmlformats.org/presentationml/2006/main">
  <p:tag name="KSO_WM_TEMPLATE_CATEGORY" val="custom"/>
  <p:tag name="KSO_WM_TEMPLATE_INDEX" val="20193213"/>
</p:tagLst>
</file>

<file path=ppt/tags/tag187.xml><?xml version="1.0" encoding="utf-8"?>
<p:tagLst xmlns:p="http://schemas.openxmlformats.org/presentationml/2006/main">
  <p:tag name="KSO_WM_TEMPLATE_CATEGORY" val="custom"/>
  <p:tag name="KSO_WM_TEMPLATE_INDEX" val="20193213"/>
</p:tagLst>
</file>

<file path=ppt/tags/tag188.xml><?xml version="1.0" encoding="utf-8"?>
<p:tagLst xmlns:p="http://schemas.openxmlformats.org/presentationml/2006/main">
  <p:tag name="KSO_WM_TEMPLATE_CATEGORY" val="custom"/>
  <p:tag name="KSO_WM_TEMPLATE_INDEX" val="20193213"/>
</p:tagLst>
</file>

<file path=ppt/tags/tag189.xml><?xml version="1.0" encoding="utf-8"?>
<p:tagLst xmlns:p="http://schemas.openxmlformats.org/presentationml/2006/main">
  <p:tag name="KSO_WM_TEMPLATE_CATEGORY" val="custom"/>
  <p:tag name="KSO_WM_TEMPLATE_INDEX" val="20193213"/>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p="http://schemas.openxmlformats.org/presentationml/2006/main">
  <p:tag name="KSO_WM_TEMPLATE_CATEGORY" val="custom"/>
  <p:tag name="KSO_WM_TEMPLATE_INDEX" val="20193213"/>
</p:tagLst>
</file>

<file path=ppt/tags/tag191.xml><?xml version="1.0" encoding="utf-8"?>
<p:tagLst xmlns:p="http://schemas.openxmlformats.org/presentationml/2006/main">
  <p:tag name="KSO_WM_TEMPLATE_CATEGORY" val="custom"/>
  <p:tag name="KSO_WM_TEMPLATE_INDEX" val="20193213"/>
</p:tagLst>
</file>

<file path=ppt/tags/tag192.xml><?xml version="1.0" encoding="utf-8"?>
<p:tagLst xmlns:p="http://schemas.openxmlformats.org/presentationml/2006/main">
  <p:tag name="KSO_WM_TEMPLATE_CATEGORY" val="custom"/>
  <p:tag name="KSO_WM_TEMPLATE_INDEX" val="20193213"/>
</p:tagLst>
</file>

<file path=ppt/tags/tag193.xml><?xml version="1.0" encoding="utf-8"?>
<p:tagLst xmlns:p="http://schemas.openxmlformats.org/presentationml/2006/main">
  <p:tag name="MH" val="20190527182644"/>
  <p:tag name="MH_LIBRARY" val="GRAPHIC"/>
  <p:tag name="MH_TYPE" val="Other"/>
  <p:tag name="MH_ORDER" val="2"/>
</p:tagLst>
</file>

<file path=ppt/tags/tag194.xml><?xml version="1.0" encoding="utf-8"?>
<p:tagLst xmlns:p="http://schemas.openxmlformats.org/presentationml/2006/main">
  <p:tag name="MH" val="20190527182644"/>
  <p:tag name="MH_LIBRARY" val="GRAPHIC"/>
  <p:tag name="MH_TYPE" val="Other"/>
  <p:tag name="MH_ORDER" val="3"/>
</p:tagLst>
</file>

<file path=ppt/tags/tag195.xml><?xml version="1.0" encoding="utf-8"?>
<p:tagLst xmlns:p="http://schemas.openxmlformats.org/presentationml/2006/main">
  <p:tag name="MH" val="20190527182644"/>
  <p:tag name="MH_LIBRARY" val="GRAPHIC"/>
  <p:tag name="MH_TYPE" val="Other"/>
  <p:tag name="MH_ORDER" val="6"/>
</p:tagLst>
</file>

<file path=ppt/tags/tag196.xml><?xml version="1.0" encoding="utf-8"?>
<p:tagLst xmlns:p="http://schemas.openxmlformats.org/presentationml/2006/main">
  <p:tag name="MH" val="20190527182644"/>
  <p:tag name="MH_LIBRARY" val="GRAPHIC"/>
  <p:tag name="MH_TYPE" val="Other"/>
  <p:tag name="MH_ORDER" val="7"/>
</p:tagLst>
</file>

<file path=ppt/tags/tag197.xml><?xml version="1.0" encoding="utf-8"?>
<p:tagLst xmlns:p="http://schemas.openxmlformats.org/presentationml/2006/main">
  <p:tag name="MH" val="20190527182644"/>
  <p:tag name="MH_LIBRARY" val="GRAPHIC"/>
  <p:tag name="MH_TYPE" val="Title"/>
  <p:tag name="MH_ORDER" val="1"/>
</p:tagLst>
</file>

<file path=ppt/tags/tag198.xml><?xml version="1.0" encoding="utf-8"?>
<p:tagLst xmlns:p="http://schemas.openxmlformats.org/presentationml/2006/main">
  <p:tag name="KSO_WM_TEMPLATE_CATEGORY" val="custom"/>
  <p:tag name="KSO_WM_TEMPLATE_INDEX" val="20193213"/>
</p:tagLst>
</file>

<file path=ppt/tags/tag199.xml><?xml version="1.0" encoding="utf-8"?>
<p:tagLst xmlns:p="http://schemas.openxmlformats.org/presentationml/2006/main">
  <p:tag name="KSO_WM_TEMPLATE_CATEGORY" val="custom"/>
  <p:tag name="KSO_WM_TEMPLATE_INDEX" val="20193213"/>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0.xml><?xml version="1.0" encoding="utf-8"?>
<p:tagLst xmlns:p="http://schemas.openxmlformats.org/presentationml/2006/main">
  <p:tag name="KSO_WM_TEMPLATE_CATEGORY" val="custom"/>
  <p:tag name="KSO_WM_TEMPLATE_INDEX" val="20193213"/>
</p:tagLst>
</file>

<file path=ppt/tags/tag201.xml><?xml version="1.0" encoding="utf-8"?>
<p:tagLst xmlns:p="http://schemas.openxmlformats.org/presentationml/2006/main">
  <p:tag name="KSO_WM_TEMPLATE_CATEGORY" val="custom"/>
  <p:tag name="KSO_WM_TEMPLATE_INDEX" val="20193213"/>
</p:tagLst>
</file>

<file path=ppt/tags/tag202.xml><?xml version="1.0" encoding="utf-8"?>
<p:tagLst xmlns:p="http://schemas.openxmlformats.org/presentationml/2006/main">
  <p:tag name="KSO_WM_TEMPLATE_CATEGORY" val="custom"/>
  <p:tag name="KSO_WM_TEMPLATE_INDEX" val="20193213"/>
</p:tagLst>
</file>

<file path=ppt/tags/tag203.xml><?xml version="1.0" encoding="utf-8"?>
<p:tagLst xmlns:p="http://schemas.openxmlformats.org/presentationml/2006/main">
  <p:tag name="KSO_WM_TEMPLATE_CATEGORY" val="custom"/>
  <p:tag name="KSO_WM_TEMPLATE_INDEX" val="20193213"/>
</p:tagLst>
</file>

<file path=ppt/tags/tag204.xml><?xml version="1.0" encoding="utf-8"?>
<p:tagLst xmlns:p="http://schemas.openxmlformats.org/presentationml/2006/main">
  <p:tag name="KSO_WM_TEMPLATE_CATEGORY" val="custom"/>
  <p:tag name="KSO_WM_TEMPLATE_INDEX" val="20193213"/>
</p:tagLst>
</file>

<file path=ppt/tags/tag205.xml><?xml version="1.0" encoding="utf-8"?>
<p:tagLst xmlns:p="http://schemas.openxmlformats.org/presentationml/2006/main">
  <p:tag name="KSO_WM_TEMPLATE_CATEGORY" val="custom"/>
  <p:tag name="KSO_WM_TEMPLATE_INDEX" val="20193213"/>
</p:tagLst>
</file>

<file path=ppt/tags/tag206.xml><?xml version="1.0" encoding="utf-8"?>
<p:tagLst xmlns:p="http://schemas.openxmlformats.org/presentationml/2006/main">
  <p:tag name="KSO_WM_TEMPLATE_CATEGORY" val="custom"/>
  <p:tag name="KSO_WM_TEMPLATE_INDEX" val="20193213"/>
</p:tagLst>
</file>

<file path=ppt/tags/tag207.xml><?xml version="1.0" encoding="utf-8"?>
<p:tagLst xmlns:p="http://schemas.openxmlformats.org/presentationml/2006/main">
  <p:tag name="KSO_WM_TEMPLATE_CATEGORY" val="custom"/>
  <p:tag name="KSO_WM_TEMPLATE_INDEX" val="20193213"/>
</p:tagLst>
</file>

<file path=ppt/tags/tag208.xml><?xml version="1.0" encoding="utf-8"?>
<p:tagLst xmlns:p="http://schemas.openxmlformats.org/presentationml/2006/main">
  <p:tag name="MH" val="20190527202107"/>
  <p:tag name="MH_LIBRARY" val="GRAPHIC"/>
  <p:tag name="MH_TYPE" val="SubTitle"/>
  <p:tag name="MH_ORDER" val="3"/>
</p:tagLst>
</file>

<file path=ppt/tags/tag209.xml><?xml version="1.0" encoding="utf-8"?>
<p:tagLst xmlns:p="http://schemas.openxmlformats.org/presentationml/2006/main">
  <p:tag name="MH" val="20190527202107"/>
  <p:tag name="MH_LIBRARY" val="GRAPHIC"/>
  <p:tag name="MH_TYPE" val="SubTitle"/>
  <p:tag name="MH_ORDER"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0.xml><?xml version="1.0" encoding="utf-8"?>
<p:tagLst xmlns:p="http://schemas.openxmlformats.org/presentationml/2006/main">
  <p:tag name="MH" val="20190527202107"/>
  <p:tag name="MH_LIBRARY" val="GRAPHIC"/>
  <p:tag name="MH_TYPE" val="SubTitle"/>
  <p:tag name="MH_ORDER" val="2"/>
</p:tagLst>
</file>

<file path=ppt/tags/tag211.xml><?xml version="1.0" encoding="utf-8"?>
<p:tagLst xmlns:p="http://schemas.openxmlformats.org/presentationml/2006/main">
  <p:tag name="MH" val="20190527202107"/>
  <p:tag name="MH_LIBRARY" val="GRAPHIC"/>
  <p:tag name="MH_TYPE" val="Text"/>
  <p:tag name="MH_ORDER" val="1"/>
</p:tagLst>
</file>

<file path=ppt/tags/tag212.xml><?xml version="1.0" encoding="utf-8"?>
<p:tagLst xmlns:p="http://schemas.openxmlformats.org/presentationml/2006/main">
  <p:tag name="MH" val="20190527202107"/>
  <p:tag name="MH_LIBRARY" val="GRAPHIC"/>
  <p:tag name="MH_TYPE" val="Text"/>
  <p:tag name="MH_ORDER" val="2"/>
</p:tagLst>
</file>

<file path=ppt/tags/tag213.xml><?xml version="1.0" encoding="utf-8"?>
<p:tagLst xmlns:p="http://schemas.openxmlformats.org/presentationml/2006/main">
  <p:tag name="MH" val="20190527202107"/>
  <p:tag name="MH_LIBRARY" val="GRAPHIC"/>
  <p:tag name="MH_TYPE" val="Text"/>
  <p:tag name="MH_ORDER" val="3"/>
</p:tagLst>
</file>

<file path=ppt/tags/tag214.xml><?xml version="1.0" encoding="utf-8"?>
<p:tagLst xmlns:p="http://schemas.openxmlformats.org/presentationml/2006/main">
  <p:tag name="KSO_WM_TEMPLATE_CATEGORY" val="custom"/>
  <p:tag name="KSO_WM_TEMPLATE_INDEX" val="20193213"/>
</p:tagLst>
</file>

<file path=ppt/tags/tag215.xml><?xml version="1.0" encoding="utf-8"?>
<p:tagLst xmlns:p="http://schemas.openxmlformats.org/presentationml/2006/main">
  <p:tag name="KSO_WM_TEMPLATE_CATEGORY" val="custom"/>
  <p:tag name="KSO_WM_TEMPLATE_INDEX" val="20193213"/>
</p:tagLst>
</file>

<file path=ppt/tags/tag216.xml><?xml version="1.0" encoding="utf-8"?>
<p:tagLst xmlns:p="http://schemas.openxmlformats.org/presentationml/2006/main">
  <p:tag name="KSO_WM_TEMPLATE_CATEGORY" val="custom"/>
  <p:tag name="KSO_WM_TEMPLATE_INDEX" val="20193213"/>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1.0"/>
  <p:tag name="KSO_WM_BEAUTIFY_FLAG" val="#wm#"/>
  <p:tag name="KSO_WM_UNIT_TYPE" val="i"/>
  <p:tag name="KSO_WM_UNIT_INDEX"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1.0"/>
  <p:tag name="KSO_WM_BEAUTIFY_FLAG" val="#wm#"/>
  <p:tag name="KSO_WM_UNIT_TYPE" val="i"/>
  <p:tag name="KSO_WM_UNIT_INDEX"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4*i*3"/>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4"/>
  <p:tag name="KSO_WM_UNIT_LAYERLEVEL" val="1"/>
  <p:tag name="KSO_WM_TAG_VERSION" val="1.0"/>
  <p:tag name="KSO_WM_BEAUTIFY_FLAG" val="#wm#"/>
  <p:tag name="KSO_WM_UNIT_TYPE" val="i"/>
  <p:tag name="KSO_WM_UNIT_INDEX" val="4"/>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5"/>
  <p:tag name="KSO_WM_UNIT_LAYERLEVEL" val="1"/>
  <p:tag name="KSO_WM_TAG_VERSION" val="1.0"/>
  <p:tag name="KSO_WM_BEAUTIFY_FLAG" val="#wm#"/>
  <p:tag name="KSO_WM_UNIT_TYPE" val="i"/>
  <p:tag name="KSO_WM_UNIT_INDEX" val="5"/>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6"/>
  <p:tag name="KSO_WM_UNIT_LAYERLEVEL" val="1"/>
  <p:tag name="KSO_WM_TAG_VERSION" val="1.0"/>
  <p:tag name="KSO_WM_BEAUTIFY_FLAG" val="#wm#"/>
  <p:tag name="KSO_WM_UNIT_TYPE" val="i"/>
  <p:tag name="KSO_WM_UNIT_INDEX" val="6"/>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7"/>
  <p:tag name="KSO_WM_UNIT_LAYERLEVEL" val="1"/>
  <p:tag name="KSO_WM_TAG_VERSION" val="1.0"/>
  <p:tag name="KSO_WM_BEAUTIFY_FLAG" val="#wm#"/>
  <p:tag name="KSO_WM_UNIT_TYPE" val="i"/>
  <p:tag name="KSO_WM_UNIT_INDEX" val="7"/>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i*1"/>
  <p:tag name="KSO_WM_UNIT_LAYERLEVEL" val="1"/>
  <p:tag name="KSO_WM_TAG_VERSION" val="1.0"/>
  <p:tag name="KSO_WM_BEAUTIFY_FLAG" val="#wm#"/>
  <p:tag name="KSO_WM_UNIT_TYPE" val="i"/>
  <p:tag name="KSO_WM_UNIT_INDEX" val="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i*2"/>
  <p:tag name="KSO_WM_UNIT_LAYERLEVEL" val="1"/>
  <p:tag name="KSO_WM_TAG_VERSION" val="1.0"/>
  <p:tag name="KSO_WM_BEAUTIFY_FLAG" val="#wm#"/>
  <p:tag name="KSO_WM_UNIT_TYPE" val="i"/>
  <p:tag name="KSO_WM_UNIT_INDEX"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5*i*3"/>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i*4"/>
  <p:tag name="KSO_WM_UNIT_LAYERLEVEL" val="1"/>
  <p:tag name="KSO_WM_TAG_VERSION" val="1.0"/>
  <p:tag name="KSO_WM_BEAUTIFY_FLAG" val="#wm#"/>
  <p:tag name="KSO_WM_UNIT_TYPE" val="i"/>
  <p:tag name="KSO_WM_UNIT_INDEX" val="4"/>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i*5"/>
  <p:tag name="KSO_WM_UNIT_LAYERLEVEL" val="1"/>
  <p:tag name="KSO_WM_TAG_VERSION" val="1.0"/>
  <p:tag name="KSO_WM_BEAUTIFY_FLAG" val="#wm#"/>
  <p:tag name="KSO_WM_UNIT_TYPE" val="i"/>
  <p:tag name="KSO_WM_UNIT_INDEX" val="5"/>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i*6"/>
  <p:tag name="KSO_WM_UNIT_LAYERLEVEL" val="1"/>
  <p:tag name="KSO_WM_TAG_VERSION" val="1.0"/>
  <p:tag name="KSO_WM_BEAUTIFY_FLAG" val="#wm#"/>
  <p:tag name="KSO_WM_UNIT_TYPE" val="i"/>
  <p:tag name="KSO_WM_UNIT_INDEX" val="6"/>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i*7"/>
  <p:tag name="KSO_WM_UNIT_LAYERLEVEL" val="1"/>
  <p:tag name="KSO_WM_TAG_VERSION" val="1.0"/>
  <p:tag name="KSO_WM_BEAUTIFY_FLAG" val="#wm#"/>
  <p:tag name="KSO_WM_UNIT_TYPE" val="i"/>
  <p:tag name="KSO_WM_UNIT_INDEX" val="7"/>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1"/>
  <p:tag name="KSO_WM_UNIT_LAYERLEVEL" val="1"/>
  <p:tag name="KSO_WM_TAG_VERSION" val="1.0"/>
  <p:tag name="KSO_WM_BEAUTIFY_FLAG" val="#wm#"/>
  <p:tag name="KSO_WM_UNIT_TYPE" val="i"/>
  <p:tag name="KSO_WM_UNIT_INDEX" val="1"/>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2"/>
  <p:tag name="KSO_WM_UNIT_LAYERLEVEL" val="1"/>
  <p:tag name="KSO_WM_TAG_VERSION" val="1.0"/>
  <p:tag name="KSO_WM_BEAUTIFY_FLAG" val="#wm#"/>
  <p:tag name="KSO_WM_UNIT_TYPE" val="i"/>
  <p:tag name="KSO_WM_UNIT_INDEX" val="2"/>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6*i*3"/>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5"/>
  <p:tag name="KSO_WM_UNIT_LAYERLEVEL" val="1"/>
  <p:tag name="KSO_WM_TAG_VERSION" val="1.0"/>
  <p:tag name="KSO_WM_BEAUTIFY_FLAG" val="#wm#"/>
  <p:tag name="KSO_WM_UNIT_TYPE" val="i"/>
  <p:tag name="KSO_WM_UNIT_INDEX" val="5"/>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6"/>
  <p:tag name="KSO_WM_UNIT_LAYERLEVEL" val="1"/>
  <p:tag name="KSO_WM_TAG_VERSION" val="1.0"/>
  <p:tag name="KSO_WM_BEAUTIFY_FLAG" val="#wm#"/>
  <p:tag name="KSO_WM_UNIT_TYPE" val="i"/>
  <p:tag name="KSO_WM_UNIT_INDEX" val="6"/>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7"/>
  <p:tag name="KSO_WM_UNIT_LAYERLEVEL" val="1"/>
  <p:tag name="KSO_WM_TAG_VERSION" val="1.0"/>
  <p:tag name="KSO_WM_BEAUTIFY_FLAG" val="#wm#"/>
  <p:tag name="KSO_WM_UNIT_TYPE" val="i"/>
  <p:tag name="KSO_WM_UNIT_INDEX" val="7"/>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i*1"/>
  <p:tag name="KSO_WM_UNIT_LAYERLEVEL" val="1"/>
  <p:tag name="KSO_WM_TAG_VERSION" val="1.0"/>
  <p:tag name="KSO_WM_BEAUTIFY_FLAG" val="#wm#"/>
  <p:tag name="KSO_WM_UNIT_TYPE" val="i"/>
  <p:tag name="KSO_WM_UNIT_INDEX" val="1"/>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i*2"/>
  <p:tag name="KSO_WM_UNIT_LAYERLEVEL" val="1"/>
  <p:tag name="KSO_WM_TAG_VERSION" val="1.0"/>
  <p:tag name="KSO_WM_BEAUTIFY_FLAG" val="#wm#"/>
  <p:tag name="KSO_WM_UNIT_TYPE" val="i"/>
  <p:tag name="KSO_WM_UNIT_INDEX" val="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7*i*3"/>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1.1.1.1.1.1.20193213">
      <a:dk1>
        <a:srgbClr val="000000"/>
      </a:dk1>
      <a:lt1>
        <a:sysClr val="window" lastClr="FFFFFF"/>
      </a:lt1>
      <a:dk2>
        <a:srgbClr val="E6EFE9"/>
      </a:dk2>
      <a:lt2>
        <a:srgbClr val="FFFFFF"/>
      </a:lt2>
      <a:accent1>
        <a:srgbClr val="3EA592"/>
      </a:accent1>
      <a:accent2>
        <a:srgbClr val="14879E"/>
      </a:accent2>
      <a:accent3>
        <a:srgbClr val="CED788"/>
      </a:accent3>
      <a:accent4>
        <a:srgbClr val="D7CD88"/>
      </a:accent4>
      <a:accent5>
        <a:srgbClr val="DAD5C7"/>
      </a:accent5>
      <a:accent6>
        <a:srgbClr val="E6D093"/>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6835</Words>
  <Application>WPS 演示</Application>
  <PresentationFormat>全屏显示(16:9)</PresentationFormat>
  <Paragraphs>1281</Paragraphs>
  <Slides>45</Slides>
  <Notes>47</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45</vt:i4>
      </vt:variant>
    </vt:vector>
  </HeadingPairs>
  <TitlesOfParts>
    <vt:vector size="63" baseType="lpstr">
      <vt:lpstr>Arial</vt:lpstr>
      <vt:lpstr>宋体</vt:lpstr>
      <vt:lpstr>Wingdings</vt:lpstr>
      <vt:lpstr>微软雅黑</vt:lpstr>
      <vt:lpstr>汉仪旗黑-85S</vt:lpstr>
      <vt:lpstr>Calibri</vt:lpstr>
      <vt:lpstr>Roboto Light</vt:lpstr>
      <vt:lpstr>U.S. 101</vt:lpstr>
      <vt:lpstr>Roboto</vt:lpstr>
      <vt:lpstr>Open Sans Light</vt:lpstr>
      <vt:lpstr>Impact</vt:lpstr>
      <vt:lpstr>Segoe Print</vt:lpstr>
      <vt:lpstr>Arial Unicode MS</vt:lpstr>
      <vt:lpstr>Times New Roman</vt:lpstr>
      <vt:lpstr>幼圆</vt:lpstr>
      <vt:lpstr>黑体</vt:lpstr>
      <vt:lpstr>Yu Gothic UI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熊猫办公ppt</dc:title>
  <dc:creator>熊猫办公</dc:creator>
  <cp:lastModifiedBy>倚思</cp:lastModifiedBy>
  <cp:revision>290</cp:revision>
  <dcterms:created xsi:type="dcterms:W3CDTF">2015-12-11T17:46:00Z</dcterms:created>
  <dcterms:modified xsi:type="dcterms:W3CDTF">2019-06-12T09:27:32Z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2052-11.1.0.8696</vt:lpwstr>
  </property>
</Properties>
</file>