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6"/>
  </p:notesMasterIdLst>
  <p:sldIdLst>
    <p:sldId id="725" r:id="rId5"/>
    <p:sldId id="1080" r:id="rId7"/>
    <p:sldId id="1271" r:id="rId8"/>
    <p:sldId id="973" r:id="rId9"/>
    <p:sldId id="1273" r:id="rId10"/>
    <p:sldId id="1153" r:id="rId11"/>
    <p:sldId id="1154" r:id="rId12"/>
    <p:sldId id="1066" r:id="rId13"/>
    <p:sldId id="1179" r:id="rId14"/>
    <p:sldId id="1069" r:id="rId15"/>
    <p:sldId id="1197" r:id="rId16"/>
    <p:sldId id="1198" r:id="rId17"/>
    <p:sldId id="1199" r:id="rId18"/>
    <p:sldId id="1226" r:id="rId19"/>
    <p:sldId id="1221" r:id="rId20"/>
    <p:sldId id="1223" r:id="rId21"/>
    <p:sldId id="1224" r:id="rId22"/>
    <p:sldId id="1200" r:id="rId23"/>
    <p:sldId id="1201" r:id="rId24"/>
    <p:sldId id="1202" r:id="rId25"/>
    <p:sldId id="1203" r:id="rId26"/>
    <p:sldId id="1204" r:id="rId27"/>
    <p:sldId id="1250" r:id="rId28"/>
    <p:sldId id="1251" r:id="rId29"/>
    <p:sldId id="1252" r:id="rId30"/>
    <p:sldId id="1253" r:id="rId31"/>
    <p:sldId id="1206" r:id="rId32"/>
    <p:sldId id="1207" r:id="rId33"/>
    <p:sldId id="1208" r:id="rId34"/>
    <p:sldId id="1209" r:id="rId35"/>
    <p:sldId id="1205" r:id="rId36"/>
    <p:sldId id="1227" r:id="rId37"/>
    <p:sldId id="1228" r:id="rId38"/>
    <p:sldId id="1254" r:id="rId39"/>
    <p:sldId id="1230" r:id="rId40"/>
    <p:sldId id="1050" r:id="rId41"/>
    <p:sldId id="1075" r:id="rId42"/>
    <p:sldId id="1078" r:id="rId43"/>
    <p:sldId id="1325" r:id="rId44"/>
    <p:sldId id="1079" r:id="rId45"/>
  </p:sldIdLst>
  <p:sldSz cx="9144000" cy="5719445"/>
  <p:notesSz cx="6858000" cy="9144000"/>
  <p:defaultTextStyle>
    <a:defPPr>
      <a:defRPr lang="zh-CN"/>
    </a:defPPr>
    <a:lvl1pPr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1pPr>
    <a:lvl2pPr marL="514350" indent="-5715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2pPr>
    <a:lvl3pPr marL="1028700" indent="-11430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3pPr>
    <a:lvl4pPr marL="1543050" indent="-17145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4pPr>
    <a:lvl5pPr marL="2057400" indent="-228600" algn="l" defTabSz="10287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微软雅黑" panose="020B0503020204020204" pitchFamily="34" charset="-122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7E0"/>
    <a:srgbClr val="87CBCE"/>
    <a:srgbClr val="A7D8DB"/>
    <a:srgbClr val="D6E69B"/>
    <a:srgbClr val="5E9CDA"/>
    <a:srgbClr val="CC3300"/>
    <a:srgbClr val="F2EC00"/>
    <a:srgbClr val="F8F200"/>
    <a:srgbClr val="9BBB5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6" autoAdjust="0"/>
    <p:restoredTop sz="97238" autoAdjust="0"/>
  </p:normalViewPr>
  <p:slideViewPr>
    <p:cSldViewPr>
      <p:cViewPr>
        <p:scale>
          <a:sx n="61" d="100"/>
          <a:sy n="61" d="100"/>
        </p:scale>
        <p:origin x="-1902" y="-480"/>
      </p:cViewPr>
      <p:guideLst>
        <p:guide orient="horz" pos="1860"/>
        <p:guide pos="27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BD9D00F-BE7E-4615-BCD1-D9FFF911A65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685800"/>
            <a:ext cx="5480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8EC561-6072-4E91-BB9D-071CD1133F2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926" y="1776608"/>
            <a:ext cx="7771935" cy="1226851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851" y="3240994"/>
            <a:ext cx="6400084" cy="1461937"/>
          </a:xfrm>
        </p:spPr>
        <p:txBody>
          <a:bodyPr/>
          <a:lstStyle>
            <a:lvl1pPr marL="0" indent="0" algn="ctr">
              <a:buNone/>
              <a:defRPr/>
            </a:lvl1pPr>
            <a:lvl2pPr marL="352425" indent="0" algn="ctr">
              <a:buNone/>
              <a:defRPr/>
            </a:lvl2pPr>
            <a:lvl3pPr marL="705485" indent="0" algn="ctr">
              <a:buNone/>
              <a:defRPr/>
            </a:lvl3pPr>
            <a:lvl4pPr marL="1057910" indent="0" algn="ctr">
              <a:buNone/>
              <a:defRPr/>
            </a:lvl4pPr>
            <a:lvl5pPr marL="1410335" indent="0" algn="ctr">
              <a:buNone/>
              <a:defRPr/>
            </a:lvl5pPr>
            <a:lvl6pPr marL="1763395" indent="0" algn="ctr">
              <a:buNone/>
              <a:defRPr/>
            </a:lvl6pPr>
            <a:lvl7pPr marL="2115820" indent="0" algn="ctr">
              <a:buNone/>
              <a:defRPr/>
            </a:lvl7pPr>
            <a:lvl8pPr marL="2468245" indent="0" algn="ctr">
              <a:buNone/>
              <a:defRPr/>
            </a:lvl8pPr>
            <a:lvl9pPr marL="2821305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80"/>
            </a:lvl1pPr>
          </a:lstStyle>
          <a:p>
            <a:pPr>
              <a:defRPr/>
            </a:pPr>
            <a:fld id="{8A4A8FA1-954A-4FAD-9662-6FA223D5F18D}" type="datetimeFigureOut">
              <a:rPr lang="zh-CN" altLang="en-US"/>
            </a:fld>
            <a:endParaRPr lang="zh-CN" altLang="en-US" sz="14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C0078-8811-41C8-B06B-10D9FA0F10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80"/>
            </a:lvl1pPr>
          </a:lstStyle>
          <a:p>
            <a:pPr>
              <a:defRPr/>
            </a:pPr>
            <a:fld id="{31CFF282-1153-41D5-BD7E-B6460DC9B692}" type="datetimeFigureOut">
              <a:rPr lang="zh-CN" altLang="en-US"/>
            </a:fld>
            <a:endParaRPr lang="zh-CN" altLang="en-US" sz="14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F0CC7-2F15-44B0-ACD9-7F3A322DB5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66289" y="0"/>
            <a:ext cx="2255052" cy="510943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57448" cy="510943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80"/>
            </a:lvl1pPr>
          </a:lstStyle>
          <a:p>
            <a:pPr>
              <a:defRPr/>
            </a:pPr>
            <a:fld id="{C32BBA6E-56D7-433F-9301-27478C34867B}" type="datetimeFigureOut">
              <a:rPr lang="zh-CN" altLang="en-US"/>
            </a:fld>
            <a:endParaRPr lang="zh-CN" altLang="en-US" sz="14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56E6-A50C-4216-AF57-D0A75942B4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 userDrawn="1"/>
        </p:nvSpPr>
        <p:spPr>
          <a:xfrm>
            <a:off x="221939" y="379797"/>
            <a:ext cx="437887" cy="363715"/>
          </a:xfrm>
          <a:prstGeom prst="parallelogram">
            <a:avLst>
              <a:gd name="adj" fmla="val 101435"/>
            </a:avLst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3" name="平行四边形 2"/>
          <p:cNvSpPr/>
          <p:nvPr userDrawn="1"/>
        </p:nvSpPr>
        <p:spPr>
          <a:xfrm>
            <a:off x="420662" y="379797"/>
            <a:ext cx="437887" cy="363715"/>
          </a:xfrm>
          <a:prstGeom prst="parallelogram">
            <a:avLst>
              <a:gd name="adj" fmla="val 101435"/>
            </a:avLst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4" name="平行四边形 3"/>
          <p:cNvSpPr/>
          <p:nvPr userDrawn="1"/>
        </p:nvSpPr>
        <p:spPr>
          <a:xfrm>
            <a:off x="642248" y="379797"/>
            <a:ext cx="437887" cy="363715"/>
          </a:xfrm>
          <a:prstGeom prst="parallelogram">
            <a:avLst>
              <a:gd name="adj" fmla="val 101435"/>
            </a:avLst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42335" y="291825"/>
            <a:ext cx="8658226" cy="512216"/>
            <a:chOff x="189780" y="156878"/>
            <a:chExt cx="11544301" cy="614181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89780" y="762990"/>
              <a:ext cx="710692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882165" y="156878"/>
              <a:ext cx="3851916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7273841" y="156878"/>
              <a:ext cx="608324" cy="61418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椭圆 9"/>
          <p:cNvSpPr/>
          <p:nvPr userDrawn="1"/>
        </p:nvSpPr>
        <p:spPr>
          <a:xfrm>
            <a:off x="8800561" y="224273"/>
            <a:ext cx="121500" cy="1351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926" y="1776608"/>
            <a:ext cx="7771935" cy="1226851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851" y="3240994"/>
            <a:ext cx="6400084" cy="1461937"/>
          </a:xfrm>
        </p:spPr>
        <p:txBody>
          <a:bodyPr/>
          <a:lstStyle>
            <a:lvl1pPr marL="0" indent="0" algn="ctr">
              <a:buNone/>
              <a:defRPr/>
            </a:lvl1pPr>
            <a:lvl2pPr marL="352425" indent="0" algn="ctr">
              <a:buNone/>
              <a:defRPr/>
            </a:lvl2pPr>
            <a:lvl3pPr marL="705485" indent="0" algn="ctr">
              <a:buNone/>
              <a:defRPr/>
            </a:lvl3pPr>
            <a:lvl4pPr marL="1057910" indent="0" algn="ctr">
              <a:buNone/>
              <a:defRPr/>
            </a:lvl4pPr>
            <a:lvl5pPr marL="1410335" indent="0" algn="ctr">
              <a:buNone/>
              <a:defRPr/>
            </a:lvl5pPr>
            <a:lvl6pPr marL="1763395" indent="0" algn="ctr">
              <a:buNone/>
              <a:defRPr/>
            </a:lvl6pPr>
            <a:lvl7pPr marL="2115820" indent="0" algn="ctr">
              <a:buNone/>
              <a:defRPr/>
            </a:lvl7pPr>
            <a:lvl8pPr marL="2468245" indent="0" algn="ctr">
              <a:buNone/>
              <a:defRPr/>
            </a:lvl8pPr>
            <a:lvl9pPr marL="2821305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206" y="3675656"/>
            <a:ext cx="7771935" cy="1136246"/>
          </a:xfrm>
        </p:spPr>
        <p:txBody>
          <a:bodyPr anchor="t"/>
          <a:lstStyle>
            <a:lvl1pPr algn="l">
              <a:defRPr sz="3085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206" y="2424317"/>
            <a:ext cx="7771935" cy="1251339"/>
          </a:xfrm>
        </p:spPr>
        <p:txBody>
          <a:bodyPr anchor="b"/>
          <a:lstStyle>
            <a:lvl1pPr marL="0" indent="0">
              <a:buNone/>
              <a:defRPr sz="1545"/>
            </a:lvl1pPr>
            <a:lvl2pPr marL="352425" indent="0">
              <a:buNone/>
              <a:defRPr sz="1390"/>
            </a:lvl2pPr>
            <a:lvl3pPr marL="705485" indent="0">
              <a:buNone/>
              <a:defRPr sz="1235"/>
            </a:lvl3pPr>
            <a:lvl4pPr marL="1057910" indent="0">
              <a:buNone/>
              <a:defRPr sz="1080"/>
            </a:lvl4pPr>
            <a:lvl5pPr marL="1410335" indent="0">
              <a:buNone/>
              <a:defRPr sz="1080"/>
            </a:lvl5pPr>
            <a:lvl6pPr marL="1763395" indent="0">
              <a:buNone/>
              <a:defRPr sz="1080"/>
            </a:lvl6pPr>
            <a:lvl7pPr marL="2115820" indent="0">
              <a:buNone/>
              <a:defRPr sz="1080"/>
            </a:lvl7pPr>
            <a:lvl8pPr marL="2468245" indent="0">
              <a:buNone/>
              <a:defRPr sz="1080"/>
            </a:lvl8pPr>
            <a:lvl9pPr marL="2821305" indent="0">
              <a:buNone/>
              <a:defRPr sz="108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2446" y="972176"/>
            <a:ext cx="4394460" cy="4137257"/>
          </a:xfrm>
        </p:spPr>
        <p:txBody>
          <a:bodyPr/>
          <a:lstStyle>
            <a:lvl1pPr>
              <a:defRPr sz="2160"/>
            </a:lvl1pPr>
            <a:lvl2pPr>
              <a:defRPr sz="1850"/>
            </a:lvl2pPr>
            <a:lvl3pPr>
              <a:defRPr sz="1545"/>
            </a:lvl3pPr>
            <a:lvl4pPr>
              <a:defRPr sz="1390"/>
            </a:lvl4pPr>
            <a:lvl5pPr>
              <a:defRPr sz="1390"/>
            </a:lvl5pPr>
            <a:lvl6pPr>
              <a:defRPr sz="1390"/>
            </a:lvl6pPr>
            <a:lvl7pPr>
              <a:defRPr sz="1390"/>
            </a:lvl7pPr>
            <a:lvl8pPr>
              <a:defRPr sz="1390"/>
            </a:lvl8pPr>
            <a:lvl9pPr>
              <a:defRPr sz="139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5747" y="972176"/>
            <a:ext cx="4395594" cy="4137257"/>
          </a:xfrm>
        </p:spPr>
        <p:txBody>
          <a:bodyPr/>
          <a:lstStyle>
            <a:lvl1pPr>
              <a:defRPr sz="2160"/>
            </a:lvl1pPr>
            <a:lvl2pPr>
              <a:defRPr sz="1850"/>
            </a:lvl2pPr>
            <a:lvl3pPr>
              <a:defRPr sz="1545"/>
            </a:lvl3pPr>
            <a:lvl4pPr>
              <a:defRPr sz="1390"/>
            </a:lvl4pPr>
            <a:lvl5pPr>
              <a:defRPr sz="1390"/>
            </a:lvl5pPr>
            <a:lvl6pPr>
              <a:defRPr sz="1390"/>
            </a:lvl6pPr>
            <a:lvl7pPr>
              <a:defRPr sz="1390"/>
            </a:lvl7pPr>
            <a:lvl8pPr>
              <a:defRPr sz="1390"/>
            </a:lvl8pPr>
            <a:lvl9pPr>
              <a:defRPr sz="139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06" y="228964"/>
            <a:ext cx="8229975" cy="95380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906" y="1280725"/>
            <a:ext cx="4040726" cy="533840"/>
          </a:xfrm>
        </p:spPr>
        <p:txBody>
          <a:bodyPr anchor="b"/>
          <a:lstStyle>
            <a:lvl1pPr marL="0" indent="0">
              <a:buNone/>
              <a:defRPr sz="1850" b="1"/>
            </a:lvl1pPr>
            <a:lvl2pPr marL="352425" indent="0">
              <a:buNone/>
              <a:defRPr sz="1545" b="1"/>
            </a:lvl2pPr>
            <a:lvl3pPr marL="705485" indent="0">
              <a:buNone/>
              <a:defRPr sz="1390" b="1"/>
            </a:lvl3pPr>
            <a:lvl4pPr marL="1057910" indent="0">
              <a:buNone/>
              <a:defRPr sz="1235" b="1"/>
            </a:lvl4pPr>
            <a:lvl5pPr marL="1410335" indent="0">
              <a:buNone/>
              <a:defRPr sz="1235" b="1"/>
            </a:lvl5pPr>
            <a:lvl6pPr marL="1763395" indent="0">
              <a:buNone/>
              <a:defRPr sz="1235" b="1"/>
            </a:lvl6pPr>
            <a:lvl7pPr marL="2115820" indent="0">
              <a:buNone/>
              <a:defRPr sz="1235" b="1"/>
            </a:lvl7pPr>
            <a:lvl8pPr marL="2468245" indent="0">
              <a:buNone/>
              <a:defRPr sz="1235" b="1"/>
            </a:lvl8pPr>
            <a:lvl9pPr marL="2821305" indent="0">
              <a:buNone/>
              <a:defRPr sz="1235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906" y="1814565"/>
            <a:ext cx="4040726" cy="3294868"/>
          </a:xfrm>
        </p:spPr>
        <p:txBody>
          <a:bodyPr/>
          <a:lstStyle>
            <a:lvl1pPr>
              <a:defRPr sz="1850"/>
            </a:lvl1pPr>
            <a:lvl2pPr>
              <a:defRPr sz="1545"/>
            </a:lvl2pPr>
            <a:lvl3pPr>
              <a:defRPr sz="1390"/>
            </a:lvl3pPr>
            <a:lvl4pPr>
              <a:defRPr sz="1235"/>
            </a:lvl4pPr>
            <a:lvl5pPr>
              <a:defRPr sz="1235"/>
            </a:lvl5pPr>
            <a:lvl6pPr>
              <a:defRPr sz="1235"/>
            </a:lvl6pPr>
            <a:lvl7pPr>
              <a:defRPr sz="1235"/>
            </a:lvl7pPr>
            <a:lvl8pPr>
              <a:defRPr sz="1235"/>
            </a:lvl8pPr>
            <a:lvl9pPr>
              <a:defRPr sz="123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1" y="1280725"/>
            <a:ext cx="4041860" cy="533840"/>
          </a:xfrm>
        </p:spPr>
        <p:txBody>
          <a:bodyPr anchor="b"/>
          <a:lstStyle>
            <a:lvl1pPr marL="0" indent="0">
              <a:buNone/>
              <a:defRPr sz="1850" b="1"/>
            </a:lvl1pPr>
            <a:lvl2pPr marL="352425" indent="0">
              <a:buNone/>
              <a:defRPr sz="1545" b="1"/>
            </a:lvl2pPr>
            <a:lvl3pPr marL="705485" indent="0">
              <a:buNone/>
              <a:defRPr sz="1390" b="1"/>
            </a:lvl3pPr>
            <a:lvl4pPr marL="1057910" indent="0">
              <a:buNone/>
              <a:defRPr sz="1235" b="1"/>
            </a:lvl4pPr>
            <a:lvl5pPr marL="1410335" indent="0">
              <a:buNone/>
              <a:defRPr sz="1235" b="1"/>
            </a:lvl5pPr>
            <a:lvl6pPr marL="1763395" indent="0">
              <a:buNone/>
              <a:defRPr sz="1235" b="1"/>
            </a:lvl6pPr>
            <a:lvl7pPr marL="2115820" indent="0">
              <a:buNone/>
              <a:defRPr sz="1235" b="1"/>
            </a:lvl7pPr>
            <a:lvl8pPr marL="2468245" indent="0">
              <a:buNone/>
              <a:defRPr sz="1235" b="1"/>
            </a:lvl8pPr>
            <a:lvl9pPr marL="2821305" indent="0">
              <a:buNone/>
              <a:defRPr sz="1235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1" y="1814565"/>
            <a:ext cx="4041860" cy="3294868"/>
          </a:xfrm>
        </p:spPr>
        <p:txBody>
          <a:bodyPr/>
          <a:lstStyle>
            <a:lvl1pPr>
              <a:defRPr sz="1850"/>
            </a:lvl1pPr>
            <a:lvl2pPr>
              <a:defRPr sz="1545"/>
            </a:lvl2pPr>
            <a:lvl3pPr>
              <a:defRPr sz="1390"/>
            </a:lvl3pPr>
            <a:lvl4pPr>
              <a:defRPr sz="1235"/>
            </a:lvl4pPr>
            <a:lvl5pPr>
              <a:defRPr sz="1235"/>
            </a:lvl5pPr>
            <a:lvl6pPr>
              <a:defRPr sz="1235"/>
            </a:lvl6pPr>
            <a:lvl7pPr>
              <a:defRPr sz="1235"/>
            </a:lvl7pPr>
            <a:lvl8pPr>
              <a:defRPr sz="1235"/>
            </a:lvl8pPr>
            <a:lvl9pPr>
              <a:defRPr sz="123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80"/>
            </a:lvl1pPr>
          </a:lstStyle>
          <a:p>
            <a:pPr>
              <a:defRPr/>
            </a:pPr>
            <a:fld id="{DB8A9CF8-8ACB-4049-8FC7-EFC62A4DA563}" type="datetimeFigureOut">
              <a:rPr lang="zh-CN" altLang="en-US"/>
            </a:fld>
            <a:endParaRPr lang="zh-CN" altLang="en-US" sz="14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2AD7-1F27-4B27-98F0-70462CA938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06" y="227739"/>
            <a:ext cx="3009003" cy="969727"/>
          </a:xfrm>
        </p:spPr>
        <p:txBody>
          <a:bodyPr anchor="b"/>
          <a:lstStyle>
            <a:lvl1pPr algn="l">
              <a:defRPr sz="1545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51" y="227739"/>
            <a:ext cx="5112130" cy="4881693"/>
          </a:xfrm>
        </p:spPr>
        <p:txBody>
          <a:bodyPr/>
          <a:lstStyle>
            <a:lvl1pPr>
              <a:defRPr sz="2470"/>
            </a:lvl1pPr>
            <a:lvl2pPr>
              <a:defRPr sz="2160"/>
            </a:lvl2pPr>
            <a:lvl3pPr>
              <a:defRPr sz="1850"/>
            </a:lvl3pPr>
            <a:lvl4pPr>
              <a:defRPr sz="1545"/>
            </a:lvl4pPr>
            <a:lvl5pPr>
              <a:defRPr sz="1545"/>
            </a:lvl5pPr>
            <a:lvl6pPr>
              <a:defRPr sz="1545"/>
            </a:lvl6pPr>
            <a:lvl7pPr>
              <a:defRPr sz="1545"/>
            </a:lvl7pPr>
            <a:lvl8pPr>
              <a:defRPr sz="1545"/>
            </a:lvl8pPr>
            <a:lvl9pPr>
              <a:defRPr sz="154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6906" y="1197466"/>
            <a:ext cx="3009003" cy="3911966"/>
          </a:xfrm>
        </p:spPr>
        <p:txBody>
          <a:bodyPr/>
          <a:lstStyle>
            <a:lvl1pPr marL="0" indent="0">
              <a:buNone/>
              <a:defRPr sz="1080"/>
            </a:lvl1pPr>
            <a:lvl2pPr marL="352425" indent="0">
              <a:buNone/>
              <a:defRPr sz="925"/>
            </a:lvl2pPr>
            <a:lvl3pPr marL="705485" indent="0">
              <a:buNone/>
              <a:defRPr sz="770"/>
            </a:lvl3pPr>
            <a:lvl4pPr marL="1057910" indent="0">
              <a:buNone/>
              <a:defRPr sz="695"/>
            </a:lvl4pPr>
            <a:lvl5pPr marL="1410335" indent="0">
              <a:buNone/>
              <a:defRPr sz="695"/>
            </a:lvl5pPr>
            <a:lvl6pPr marL="1763395" indent="0">
              <a:buNone/>
              <a:defRPr sz="695"/>
            </a:lvl6pPr>
            <a:lvl7pPr marL="2115820" indent="0">
              <a:buNone/>
              <a:defRPr sz="695"/>
            </a:lvl7pPr>
            <a:lvl8pPr marL="2468245" indent="0">
              <a:buNone/>
              <a:defRPr sz="695"/>
            </a:lvl8pPr>
            <a:lvl9pPr marL="2821305" indent="0">
              <a:buNone/>
              <a:defRPr sz="69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477" y="4003796"/>
            <a:ext cx="5486272" cy="472619"/>
          </a:xfrm>
        </p:spPr>
        <p:txBody>
          <a:bodyPr anchor="b"/>
          <a:lstStyle>
            <a:lvl1pPr algn="l">
              <a:defRPr sz="1545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477" y="510576"/>
            <a:ext cx="5486272" cy="3433225"/>
          </a:xfrm>
        </p:spPr>
        <p:txBody>
          <a:bodyPr/>
          <a:lstStyle>
            <a:lvl1pPr marL="0" indent="0">
              <a:buNone/>
              <a:defRPr sz="2470"/>
            </a:lvl1pPr>
            <a:lvl2pPr marL="352425" indent="0">
              <a:buNone/>
              <a:defRPr sz="2160"/>
            </a:lvl2pPr>
            <a:lvl3pPr marL="705485" indent="0">
              <a:buNone/>
              <a:defRPr sz="1850"/>
            </a:lvl3pPr>
            <a:lvl4pPr marL="1057910" indent="0">
              <a:buNone/>
              <a:defRPr sz="1545"/>
            </a:lvl4pPr>
            <a:lvl5pPr marL="1410335" indent="0">
              <a:buNone/>
              <a:defRPr sz="1545"/>
            </a:lvl5pPr>
            <a:lvl6pPr marL="1763395" indent="0">
              <a:buNone/>
              <a:defRPr sz="1545"/>
            </a:lvl6pPr>
            <a:lvl7pPr marL="2115820" indent="0">
              <a:buNone/>
              <a:defRPr sz="1545"/>
            </a:lvl7pPr>
            <a:lvl8pPr marL="2468245" indent="0">
              <a:buNone/>
              <a:defRPr sz="1545"/>
            </a:lvl8pPr>
            <a:lvl9pPr marL="2821305" indent="0">
              <a:buNone/>
              <a:defRPr sz="1545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477" y="4476416"/>
            <a:ext cx="5486272" cy="672197"/>
          </a:xfrm>
        </p:spPr>
        <p:txBody>
          <a:bodyPr/>
          <a:lstStyle>
            <a:lvl1pPr marL="0" indent="0">
              <a:buNone/>
              <a:defRPr sz="1080"/>
            </a:lvl1pPr>
            <a:lvl2pPr marL="352425" indent="0">
              <a:buNone/>
              <a:defRPr sz="925"/>
            </a:lvl2pPr>
            <a:lvl3pPr marL="705485" indent="0">
              <a:buNone/>
              <a:defRPr sz="770"/>
            </a:lvl3pPr>
            <a:lvl4pPr marL="1057910" indent="0">
              <a:buNone/>
              <a:defRPr sz="695"/>
            </a:lvl4pPr>
            <a:lvl5pPr marL="1410335" indent="0">
              <a:buNone/>
              <a:defRPr sz="695"/>
            </a:lvl5pPr>
            <a:lvl6pPr marL="1763395" indent="0">
              <a:buNone/>
              <a:defRPr sz="695"/>
            </a:lvl6pPr>
            <a:lvl7pPr marL="2115820" indent="0">
              <a:buNone/>
              <a:defRPr sz="695"/>
            </a:lvl7pPr>
            <a:lvl8pPr marL="2468245" indent="0">
              <a:buNone/>
              <a:defRPr sz="695"/>
            </a:lvl8pPr>
            <a:lvl9pPr marL="2821305" indent="0">
              <a:buNone/>
              <a:defRPr sz="69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66289" y="0"/>
            <a:ext cx="2255052" cy="510943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57448" cy="510943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684213" y="278029"/>
            <a:ext cx="5905500" cy="4804599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79999"/>
                </a:schemeClr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3700428"/>
            <a:ext cx="9144000" cy="1441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971550" y="1358368"/>
            <a:ext cx="3529013" cy="306228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7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1258888" y="217127"/>
            <a:ext cx="935038" cy="781128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7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4211638" y="2199074"/>
            <a:ext cx="1223963" cy="1020762"/>
          </a:xfrm>
          <a:prstGeom prst="ellipse">
            <a:avLst/>
          </a:prstGeom>
          <a:solidFill>
            <a:srgbClr val="1BABE5">
              <a:alpha val="9999"/>
            </a:srgbClr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993775" y="1376903"/>
            <a:ext cx="3490913" cy="302654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1276350" y="231691"/>
            <a:ext cx="900113" cy="750678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856038" y="2919300"/>
            <a:ext cx="1582738" cy="1319974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7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3881438" y="2936511"/>
            <a:ext cx="1533525" cy="128687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-247650" y="877776"/>
            <a:ext cx="1433513" cy="1260396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7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-247650" y="818198"/>
            <a:ext cx="1414463" cy="1219354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267200" y="1016790"/>
            <a:ext cx="4495800" cy="1461636"/>
          </a:xfrm>
        </p:spPr>
        <p:txBody>
          <a:bodyPr/>
          <a:lstStyle>
            <a:lvl1pPr algn="r">
              <a:defRPr sz="4005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5556"/>
            <a:ext cx="7620000" cy="254198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7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5338149"/>
            <a:ext cx="2209800" cy="20388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5963" y="5330205"/>
            <a:ext cx="2071688" cy="72817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1" i="1">
                <a:solidFill>
                  <a:schemeClr val="tx2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1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5338149"/>
            <a:ext cx="2133600" cy="20388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5273"/>
            <a:ext cx="7772400" cy="113594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4145"/>
            <a:ext cx="7772400" cy="1251128"/>
          </a:xfrm>
        </p:spPr>
        <p:txBody>
          <a:bodyPr anchor="b"/>
          <a:lstStyle>
            <a:lvl1pPr marL="0" indent="0">
              <a:buNone/>
              <a:defRPr sz="1670"/>
            </a:lvl1pPr>
            <a:lvl2pPr marL="381000" indent="0">
              <a:buNone/>
              <a:defRPr sz="1500"/>
            </a:lvl2pPr>
            <a:lvl3pPr marL="762635" indent="0">
              <a:buNone/>
              <a:defRPr sz="1335"/>
            </a:lvl3pPr>
            <a:lvl4pPr marL="1143635" indent="0">
              <a:buNone/>
              <a:defRPr sz="1170"/>
            </a:lvl4pPr>
            <a:lvl5pPr marL="1525270" indent="0">
              <a:buNone/>
              <a:defRPr sz="1170"/>
            </a:lvl5pPr>
            <a:lvl6pPr marL="1906270" indent="0">
              <a:buNone/>
              <a:defRPr sz="1170"/>
            </a:lvl6pPr>
            <a:lvl7pPr marL="2287905" indent="0">
              <a:buNone/>
              <a:defRPr sz="1170"/>
            </a:lvl7pPr>
            <a:lvl8pPr marL="2668905" indent="0">
              <a:buNone/>
              <a:defRPr sz="1170"/>
            </a:lvl8pPr>
            <a:lvl9pPr marL="3050540" indent="0">
              <a:buNone/>
              <a:defRPr sz="11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98087"/>
            <a:ext cx="4057650" cy="387651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7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7250" y="1398087"/>
            <a:ext cx="4057650" cy="387651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7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43"/>
            <a:ext cx="8229600" cy="95324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0256"/>
            <a:ext cx="4040188" cy="53355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70" b="1"/>
            </a:lvl2pPr>
            <a:lvl3pPr marL="762635" indent="0">
              <a:buNone/>
              <a:defRPr sz="1500" b="1"/>
            </a:lvl3pPr>
            <a:lvl4pPr marL="1143635" indent="0">
              <a:buNone/>
              <a:defRPr sz="1335" b="1"/>
            </a:lvl4pPr>
            <a:lvl5pPr marL="1525270" indent="0">
              <a:buNone/>
              <a:defRPr sz="1335" b="1"/>
            </a:lvl5pPr>
            <a:lvl6pPr marL="1906270" indent="0">
              <a:buNone/>
              <a:defRPr sz="1335" b="1"/>
            </a:lvl6pPr>
            <a:lvl7pPr marL="2287905" indent="0">
              <a:buNone/>
              <a:defRPr sz="1335" b="1"/>
            </a:lvl7pPr>
            <a:lvl8pPr marL="2668905" indent="0">
              <a:buNone/>
              <a:defRPr sz="1335" b="1"/>
            </a:lvl8pPr>
            <a:lvl9pPr marL="3050540" indent="0">
              <a:buNone/>
              <a:defRPr sz="13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3805"/>
            <a:ext cx="4040188" cy="3295301"/>
          </a:xfrm>
        </p:spPr>
        <p:txBody>
          <a:bodyPr/>
          <a:lstStyle>
            <a:lvl1pPr>
              <a:defRPr sz="2000"/>
            </a:lvl1pPr>
            <a:lvl2pPr>
              <a:defRPr sz="1670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80256"/>
            <a:ext cx="4041775" cy="53355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70" b="1"/>
            </a:lvl2pPr>
            <a:lvl3pPr marL="762635" indent="0">
              <a:buNone/>
              <a:defRPr sz="1500" b="1"/>
            </a:lvl3pPr>
            <a:lvl4pPr marL="1143635" indent="0">
              <a:buNone/>
              <a:defRPr sz="1335" b="1"/>
            </a:lvl4pPr>
            <a:lvl5pPr marL="1525270" indent="0">
              <a:buNone/>
              <a:defRPr sz="1335" b="1"/>
            </a:lvl5pPr>
            <a:lvl6pPr marL="1906270" indent="0">
              <a:buNone/>
              <a:defRPr sz="1335" b="1"/>
            </a:lvl6pPr>
            <a:lvl7pPr marL="2287905" indent="0">
              <a:buNone/>
              <a:defRPr sz="1335" b="1"/>
            </a:lvl7pPr>
            <a:lvl8pPr marL="2668905" indent="0">
              <a:buNone/>
              <a:defRPr sz="1335" b="1"/>
            </a:lvl8pPr>
            <a:lvl9pPr marL="3050540" indent="0">
              <a:buNone/>
              <a:defRPr sz="13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3805"/>
            <a:ext cx="4041775" cy="3295301"/>
          </a:xfrm>
        </p:spPr>
        <p:txBody>
          <a:bodyPr/>
          <a:lstStyle>
            <a:lvl1pPr>
              <a:defRPr sz="2000"/>
            </a:lvl1pPr>
            <a:lvl2pPr>
              <a:defRPr sz="1670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206" y="3675656"/>
            <a:ext cx="7771935" cy="1136246"/>
          </a:xfrm>
        </p:spPr>
        <p:txBody>
          <a:bodyPr anchor="t"/>
          <a:lstStyle>
            <a:lvl1pPr algn="l">
              <a:defRPr sz="3085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206" y="2424317"/>
            <a:ext cx="7771935" cy="1251339"/>
          </a:xfrm>
        </p:spPr>
        <p:txBody>
          <a:bodyPr anchor="b"/>
          <a:lstStyle>
            <a:lvl1pPr marL="0" indent="0">
              <a:buNone/>
              <a:defRPr sz="1545"/>
            </a:lvl1pPr>
            <a:lvl2pPr marL="352425" indent="0">
              <a:buNone/>
              <a:defRPr sz="1390"/>
            </a:lvl2pPr>
            <a:lvl3pPr marL="705485" indent="0">
              <a:buNone/>
              <a:defRPr sz="1235"/>
            </a:lvl3pPr>
            <a:lvl4pPr marL="1057910" indent="0">
              <a:buNone/>
              <a:defRPr sz="1080"/>
            </a:lvl4pPr>
            <a:lvl5pPr marL="1410335" indent="0">
              <a:buNone/>
              <a:defRPr sz="1080"/>
            </a:lvl5pPr>
            <a:lvl6pPr marL="1763395" indent="0">
              <a:buNone/>
              <a:defRPr sz="1080"/>
            </a:lvl6pPr>
            <a:lvl7pPr marL="2115820" indent="0">
              <a:buNone/>
              <a:defRPr sz="1080"/>
            </a:lvl7pPr>
            <a:lvl8pPr marL="2468245" indent="0">
              <a:buNone/>
              <a:defRPr sz="1080"/>
            </a:lvl8pPr>
            <a:lvl9pPr marL="2821305" indent="0">
              <a:buNone/>
              <a:defRPr sz="108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80"/>
            </a:lvl1pPr>
          </a:lstStyle>
          <a:p>
            <a:pPr>
              <a:defRPr/>
            </a:pPr>
            <a:fld id="{F180D971-FB49-4275-8E03-D32A92F0C838}" type="datetimeFigureOut">
              <a:rPr lang="zh-CN" altLang="en-US"/>
            </a:fld>
            <a:endParaRPr lang="zh-CN" altLang="en-US" sz="14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1F46-8309-4766-B951-E5580B4071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719"/>
            <a:ext cx="3008313" cy="969128"/>
          </a:xfrm>
        </p:spPr>
        <p:txBody>
          <a:bodyPr anchor="b"/>
          <a:lstStyle>
            <a:lvl1pPr algn="l">
              <a:defRPr sz="167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719"/>
            <a:ext cx="5111750" cy="4881388"/>
          </a:xfrm>
        </p:spPr>
        <p:txBody>
          <a:bodyPr/>
          <a:lstStyle>
            <a:lvl1pPr>
              <a:defRPr sz="2670"/>
            </a:lvl1pPr>
            <a:lvl2pPr>
              <a:defRPr sz="2335"/>
            </a:lvl2pPr>
            <a:lvl3pPr>
              <a:defRPr sz="200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6847"/>
            <a:ext cx="3008313" cy="3912260"/>
          </a:xfrm>
        </p:spPr>
        <p:txBody>
          <a:bodyPr/>
          <a:lstStyle>
            <a:lvl1pPr marL="0" indent="0">
              <a:buNone/>
              <a:defRPr sz="1170"/>
            </a:lvl1pPr>
            <a:lvl2pPr marL="381000" indent="0">
              <a:buNone/>
              <a:defRPr sz="1000"/>
            </a:lvl2pPr>
            <a:lvl3pPr marL="762635" indent="0">
              <a:buNone/>
              <a:defRPr sz="835"/>
            </a:lvl3pPr>
            <a:lvl4pPr marL="1143635" indent="0">
              <a:buNone/>
              <a:defRPr sz="750"/>
            </a:lvl4pPr>
            <a:lvl5pPr marL="1525270" indent="0">
              <a:buNone/>
              <a:defRPr sz="750"/>
            </a:lvl5pPr>
            <a:lvl6pPr marL="1906270" indent="0">
              <a:buNone/>
              <a:defRPr sz="750"/>
            </a:lvl6pPr>
            <a:lvl7pPr marL="2287905" indent="0">
              <a:buNone/>
              <a:defRPr sz="750"/>
            </a:lvl7pPr>
            <a:lvl8pPr marL="2668905" indent="0">
              <a:buNone/>
              <a:defRPr sz="750"/>
            </a:lvl8pPr>
            <a:lvl9pPr marL="305054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3612"/>
            <a:ext cx="5486400" cy="472649"/>
          </a:xfrm>
        </p:spPr>
        <p:txBody>
          <a:bodyPr anchor="b"/>
          <a:lstStyle>
            <a:lvl1pPr algn="l">
              <a:defRPr sz="167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043"/>
            <a:ext cx="5486400" cy="343166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70"/>
            </a:lvl1pPr>
            <a:lvl2pPr marL="381000" indent="0">
              <a:buNone/>
              <a:defRPr sz="2335"/>
            </a:lvl2pPr>
            <a:lvl3pPr marL="762635" indent="0">
              <a:buNone/>
              <a:defRPr sz="2000"/>
            </a:lvl3pPr>
            <a:lvl4pPr marL="1143635" indent="0">
              <a:buNone/>
              <a:defRPr sz="1670"/>
            </a:lvl4pPr>
            <a:lvl5pPr marL="1525270" indent="0">
              <a:buNone/>
              <a:defRPr sz="1670"/>
            </a:lvl5pPr>
            <a:lvl6pPr marL="1906270" indent="0">
              <a:buNone/>
              <a:defRPr sz="1670"/>
            </a:lvl6pPr>
            <a:lvl7pPr marL="2287905" indent="0">
              <a:buNone/>
              <a:defRPr sz="1670"/>
            </a:lvl7pPr>
            <a:lvl8pPr marL="2668905" indent="0">
              <a:buNone/>
              <a:defRPr sz="1670"/>
            </a:lvl8pPr>
            <a:lvl9pPr marL="3050540" indent="0">
              <a:buNone/>
              <a:defRPr sz="167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6260"/>
            <a:ext cx="5486400" cy="671240"/>
          </a:xfrm>
        </p:spPr>
        <p:txBody>
          <a:bodyPr/>
          <a:lstStyle>
            <a:lvl1pPr marL="0" indent="0">
              <a:buNone/>
              <a:defRPr sz="1170"/>
            </a:lvl1pPr>
            <a:lvl2pPr marL="381000" indent="0">
              <a:buNone/>
              <a:defRPr sz="1000"/>
            </a:lvl2pPr>
            <a:lvl3pPr marL="762635" indent="0">
              <a:buNone/>
              <a:defRPr sz="835"/>
            </a:lvl3pPr>
            <a:lvl4pPr marL="1143635" indent="0">
              <a:buNone/>
              <a:defRPr sz="750"/>
            </a:lvl4pPr>
            <a:lvl5pPr marL="1525270" indent="0">
              <a:buNone/>
              <a:defRPr sz="750"/>
            </a:lvl5pPr>
            <a:lvl6pPr marL="1906270" indent="0">
              <a:buNone/>
              <a:defRPr sz="750"/>
            </a:lvl6pPr>
            <a:lvl7pPr marL="2287905" indent="0">
              <a:buNone/>
              <a:defRPr sz="750"/>
            </a:lvl7pPr>
            <a:lvl8pPr marL="2668905" indent="0">
              <a:buNone/>
              <a:defRPr sz="750"/>
            </a:lvl8pPr>
            <a:lvl9pPr marL="305054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508395"/>
            <a:ext cx="2066925" cy="476620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08395"/>
            <a:ext cx="6048375" cy="476620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508395"/>
            <a:ext cx="6019800" cy="40645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398087"/>
            <a:ext cx="8267700" cy="38765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508395"/>
            <a:ext cx="8267700" cy="47662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2446" y="972176"/>
            <a:ext cx="4394460" cy="4137257"/>
          </a:xfrm>
        </p:spPr>
        <p:txBody>
          <a:bodyPr/>
          <a:lstStyle>
            <a:lvl1pPr>
              <a:defRPr sz="2160"/>
            </a:lvl1pPr>
            <a:lvl2pPr>
              <a:defRPr sz="1850"/>
            </a:lvl2pPr>
            <a:lvl3pPr>
              <a:defRPr sz="1545"/>
            </a:lvl3pPr>
            <a:lvl4pPr>
              <a:defRPr sz="1390"/>
            </a:lvl4pPr>
            <a:lvl5pPr>
              <a:defRPr sz="1390"/>
            </a:lvl5pPr>
            <a:lvl6pPr>
              <a:defRPr sz="1390"/>
            </a:lvl6pPr>
            <a:lvl7pPr>
              <a:defRPr sz="1390"/>
            </a:lvl7pPr>
            <a:lvl8pPr>
              <a:defRPr sz="1390"/>
            </a:lvl8pPr>
            <a:lvl9pPr>
              <a:defRPr sz="139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5747" y="972176"/>
            <a:ext cx="4395594" cy="4137257"/>
          </a:xfrm>
        </p:spPr>
        <p:txBody>
          <a:bodyPr/>
          <a:lstStyle>
            <a:lvl1pPr>
              <a:defRPr sz="2160"/>
            </a:lvl1pPr>
            <a:lvl2pPr>
              <a:defRPr sz="1850"/>
            </a:lvl2pPr>
            <a:lvl3pPr>
              <a:defRPr sz="1545"/>
            </a:lvl3pPr>
            <a:lvl4pPr>
              <a:defRPr sz="1390"/>
            </a:lvl4pPr>
            <a:lvl5pPr>
              <a:defRPr sz="1390"/>
            </a:lvl5pPr>
            <a:lvl6pPr>
              <a:defRPr sz="1390"/>
            </a:lvl6pPr>
            <a:lvl7pPr>
              <a:defRPr sz="1390"/>
            </a:lvl7pPr>
            <a:lvl8pPr>
              <a:defRPr sz="1390"/>
            </a:lvl8pPr>
            <a:lvl9pPr>
              <a:defRPr sz="139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80"/>
            </a:lvl1pPr>
          </a:lstStyle>
          <a:p>
            <a:pPr>
              <a:defRPr/>
            </a:pPr>
            <a:fld id="{B5B1C8A9-2AAA-4F44-A0B6-45339288BB73}" type="datetimeFigureOut">
              <a:rPr lang="zh-CN" altLang="en-US"/>
            </a:fld>
            <a:endParaRPr lang="zh-CN" altLang="en-US" sz="140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EA7B-5FB9-4482-837F-463EC09D3F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06" y="228964"/>
            <a:ext cx="8229975" cy="95380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906" y="1280725"/>
            <a:ext cx="4040726" cy="533840"/>
          </a:xfrm>
        </p:spPr>
        <p:txBody>
          <a:bodyPr anchor="b"/>
          <a:lstStyle>
            <a:lvl1pPr marL="0" indent="0">
              <a:buNone/>
              <a:defRPr sz="1850" b="1"/>
            </a:lvl1pPr>
            <a:lvl2pPr marL="352425" indent="0">
              <a:buNone/>
              <a:defRPr sz="1545" b="1"/>
            </a:lvl2pPr>
            <a:lvl3pPr marL="705485" indent="0">
              <a:buNone/>
              <a:defRPr sz="1390" b="1"/>
            </a:lvl3pPr>
            <a:lvl4pPr marL="1057910" indent="0">
              <a:buNone/>
              <a:defRPr sz="1235" b="1"/>
            </a:lvl4pPr>
            <a:lvl5pPr marL="1410335" indent="0">
              <a:buNone/>
              <a:defRPr sz="1235" b="1"/>
            </a:lvl5pPr>
            <a:lvl6pPr marL="1763395" indent="0">
              <a:buNone/>
              <a:defRPr sz="1235" b="1"/>
            </a:lvl6pPr>
            <a:lvl7pPr marL="2115820" indent="0">
              <a:buNone/>
              <a:defRPr sz="1235" b="1"/>
            </a:lvl7pPr>
            <a:lvl8pPr marL="2468245" indent="0">
              <a:buNone/>
              <a:defRPr sz="1235" b="1"/>
            </a:lvl8pPr>
            <a:lvl9pPr marL="2821305" indent="0">
              <a:buNone/>
              <a:defRPr sz="1235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906" y="1814565"/>
            <a:ext cx="4040726" cy="3294868"/>
          </a:xfrm>
        </p:spPr>
        <p:txBody>
          <a:bodyPr/>
          <a:lstStyle>
            <a:lvl1pPr>
              <a:defRPr sz="1850"/>
            </a:lvl1pPr>
            <a:lvl2pPr>
              <a:defRPr sz="1545"/>
            </a:lvl2pPr>
            <a:lvl3pPr>
              <a:defRPr sz="1390"/>
            </a:lvl3pPr>
            <a:lvl4pPr>
              <a:defRPr sz="1235"/>
            </a:lvl4pPr>
            <a:lvl5pPr>
              <a:defRPr sz="1235"/>
            </a:lvl5pPr>
            <a:lvl6pPr>
              <a:defRPr sz="1235"/>
            </a:lvl6pPr>
            <a:lvl7pPr>
              <a:defRPr sz="1235"/>
            </a:lvl7pPr>
            <a:lvl8pPr>
              <a:defRPr sz="1235"/>
            </a:lvl8pPr>
            <a:lvl9pPr>
              <a:defRPr sz="123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1" y="1280725"/>
            <a:ext cx="4041860" cy="533840"/>
          </a:xfrm>
        </p:spPr>
        <p:txBody>
          <a:bodyPr anchor="b"/>
          <a:lstStyle>
            <a:lvl1pPr marL="0" indent="0">
              <a:buNone/>
              <a:defRPr sz="1850" b="1"/>
            </a:lvl1pPr>
            <a:lvl2pPr marL="352425" indent="0">
              <a:buNone/>
              <a:defRPr sz="1545" b="1"/>
            </a:lvl2pPr>
            <a:lvl3pPr marL="705485" indent="0">
              <a:buNone/>
              <a:defRPr sz="1390" b="1"/>
            </a:lvl3pPr>
            <a:lvl4pPr marL="1057910" indent="0">
              <a:buNone/>
              <a:defRPr sz="1235" b="1"/>
            </a:lvl4pPr>
            <a:lvl5pPr marL="1410335" indent="0">
              <a:buNone/>
              <a:defRPr sz="1235" b="1"/>
            </a:lvl5pPr>
            <a:lvl6pPr marL="1763395" indent="0">
              <a:buNone/>
              <a:defRPr sz="1235" b="1"/>
            </a:lvl6pPr>
            <a:lvl7pPr marL="2115820" indent="0">
              <a:buNone/>
              <a:defRPr sz="1235" b="1"/>
            </a:lvl7pPr>
            <a:lvl8pPr marL="2468245" indent="0">
              <a:buNone/>
              <a:defRPr sz="1235" b="1"/>
            </a:lvl8pPr>
            <a:lvl9pPr marL="2821305" indent="0">
              <a:buNone/>
              <a:defRPr sz="1235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1" y="1814565"/>
            <a:ext cx="4041860" cy="3294868"/>
          </a:xfrm>
        </p:spPr>
        <p:txBody>
          <a:bodyPr/>
          <a:lstStyle>
            <a:lvl1pPr>
              <a:defRPr sz="1850"/>
            </a:lvl1pPr>
            <a:lvl2pPr>
              <a:defRPr sz="1545"/>
            </a:lvl2pPr>
            <a:lvl3pPr>
              <a:defRPr sz="1390"/>
            </a:lvl3pPr>
            <a:lvl4pPr>
              <a:defRPr sz="1235"/>
            </a:lvl4pPr>
            <a:lvl5pPr>
              <a:defRPr sz="1235"/>
            </a:lvl5pPr>
            <a:lvl6pPr>
              <a:defRPr sz="1235"/>
            </a:lvl6pPr>
            <a:lvl7pPr>
              <a:defRPr sz="1235"/>
            </a:lvl7pPr>
            <a:lvl8pPr>
              <a:defRPr sz="1235"/>
            </a:lvl8pPr>
            <a:lvl9pPr>
              <a:defRPr sz="123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80"/>
            </a:lvl1pPr>
          </a:lstStyle>
          <a:p>
            <a:pPr>
              <a:defRPr/>
            </a:pPr>
            <a:fld id="{5706ADFE-DD9C-43DE-ACD5-C7DD3E6A5144}" type="datetimeFigureOut">
              <a:rPr lang="zh-CN" altLang="en-US"/>
            </a:fld>
            <a:endParaRPr lang="zh-CN" altLang="en-US" sz="140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4329-2B1B-40A5-B726-7E67361758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80"/>
            </a:lvl1pPr>
          </a:lstStyle>
          <a:p>
            <a:pPr>
              <a:defRPr/>
            </a:pPr>
            <a:fld id="{8F19C287-3592-4082-90C6-238F7A1005B4}" type="datetimeFigureOut">
              <a:rPr lang="zh-CN" altLang="en-US"/>
            </a:fld>
            <a:endParaRPr lang="zh-CN" altLang="en-US" sz="140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80F97-0E93-44EF-ACCF-D036A23FB4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80"/>
            </a:lvl1pPr>
          </a:lstStyle>
          <a:p>
            <a:pPr>
              <a:defRPr/>
            </a:pPr>
            <a:fld id="{75A657B2-D9B6-40EB-9608-5E41C9B1A726}" type="datetimeFigureOut">
              <a:rPr lang="zh-CN" altLang="en-US"/>
            </a:fld>
            <a:endParaRPr lang="zh-CN" altLang="en-US" sz="140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DC5E-91AC-4FB8-95BC-7B7EB457576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06" y="227739"/>
            <a:ext cx="3009003" cy="969727"/>
          </a:xfrm>
        </p:spPr>
        <p:txBody>
          <a:bodyPr anchor="b"/>
          <a:lstStyle>
            <a:lvl1pPr algn="l">
              <a:defRPr sz="1545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51" y="227739"/>
            <a:ext cx="5112130" cy="4881693"/>
          </a:xfrm>
        </p:spPr>
        <p:txBody>
          <a:bodyPr/>
          <a:lstStyle>
            <a:lvl1pPr>
              <a:defRPr sz="2470"/>
            </a:lvl1pPr>
            <a:lvl2pPr>
              <a:defRPr sz="2160"/>
            </a:lvl2pPr>
            <a:lvl3pPr>
              <a:defRPr sz="1850"/>
            </a:lvl3pPr>
            <a:lvl4pPr>
              <a:defRPr sz="1545"/>
            </a:lvl4pPr>
            <a:lvl5pPr>
              <a:defRPr sz="1545"/>
            </a:lvl5pPr>
            <a:lvl6pPr>
              <a:defRPr sz="1545"/>
            </a:lvl6pPr>
            <a:lvl7pPr>
              <a:defRPr sz="1545"/>
            </a:lvl7pPr>
            <a:lvl8pPr>
              <a:defRPr sz="1545"/>
            </a:lvl8pPr>
            <a:lvl9pPr>
              <a:defRPr sz="154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6906" y="1197466"/>
            <a:ext cx="3009003" cy="3911966"/>
          </a:xfrm>
        </p:spPr>
        <p:txBody>
          <a:bodyPr/>
          <a:lstStyle>
            <a:lvl1pPr marL="0" indent="0">
              <a:buNone/>
              <a:defRPr sz="1080"/>
            </a:lvl1pPr>
            <a:lvl2pPr marL="352425" indent="0">
              <a:buNone/>
              <a:defRPr sz="925"/>
            </a:lvl2pPr>
            <a:lvl3pPr marL="705485" indent="0">
              <a:buNone/>
              <a:defRPr sz="770"/>
            </a:lvl3pPr>
            <a:lvl4pPr marL="1057910" indent="0">
              <a:buNone/>
              <a:defRPr sz="695"/>
            </a:lvl4pPr>
            <a:lvl5pPr marL="1410335" indent="0">
              <a:buNone/>
              <a:defRPr sz="695"/>
            </a:lvl5pPr>
            <a:lvl6pPr marL="1763395" indent="0">
              <a:buNone/>
              <a:defRPr sz="695"/>
            </a:lvl6pPr>
            <a:lvl7pPr marL="2115820" indent="0">
              <a:buNone/>
              <a:defRPr sz="695"/>
            </a:lvl7pPr>
            <a:lvl8pPr marL="2468245" indent="0">
              <a:buNone/>
              <a:defRPr sz="695"/>
            </a:lvl8pPr>
            <a:lvl9pPr marL="2821305" indent="0">
              <a:buNone/>
              <a:defRPr sz="69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80"/>
            </a:lvl1pPr>
          </a:lstStyle>
          <a:p>
            <a:pPr>
              <a:defRPr/>
            </a:pPr>
            <a:fld id="{AE730298-8015-45FC-9D01-FB5934BAFDCF}" type="datetimeFigureOut">
              <a:rPr lang="zh-CN" altLang="en-US"/>
            </a:fld>
            <a:endParaRPr lang="zh-CN" altLang="en-US" sz="140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3896-7828-4728-B1D3-208EFF62EB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477" y="4003796"/>
            <a:ext cx="5486272" cy="472619"/>
          </a:xfrm>
        </p:spPr>
        <p:txBody>
          <a:bodyPr anchor="b"/>
          <a:lstStyle>
            <a:lvl1pPr algn="l">
              <a:defRPr sz="1545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477" y="510576"/>
            <a:ext cx="5486272" cy="3433225"/>
          </a:xfrm>
        </p:spPr>
        <p:txBody>
          <a:bodyPr/>
          <a:lstStyle>
            <a:lvl1pPr marL="0" indent="0">
              <a:buNone/>
              <a:defRPr sz="2470"/>
            </a:lvl1pPr>
            <a:lvl2pPr marL="352425" indent="0">
              <a:buNone/>
              <a:defRPr sz="2160"/>
            </a:lvl2pPr>
            <a:lvl3pPr marL="705485" indent="0">
              <a:buNone/>
              <a:defRPr sz="1850"/>
            </a:lvl3pPr>
            <a:lvl4pPr marL="1057910" indent="0">
              <a:buNone/>
              <a:defRPr sz="1545"/>
            </a:lvl4pPr>
            <a:lvl5pPr marL="1410335" indent="0">
              <a:buNone/>
              <a:defRPr sz="1545"/>
            </a:lvl5pPr>
            <a:lvl6pPr marL="1763395" indent="0">
              <a:buNone/>
              <a:defRPr sz="1545"/>
            </a:lvl6pPr>
            <a:lvl7pPr marL="2115820" indent="0">
              <a:buNone/>
              <a:defRPr sz="1545"/>
            </a:lvl7pPr>
            <a:lvl8pPr marL="2468245" indent="0">
              <a:buNone/>
              <a:defRPr sz="1545"/>
            </a:lvl8pPr>
            <a:lvl9pPr marL="2821305" indent="0">
              <a:buNone/>
              <a:defRPr sz="1545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477" y="4476416"/>
            <a:ext cx="5486272" cy="672197"/>
          </a:xfrm>
        </p:spPr>
        <p:txBody>
          <a:bodyPr/>
          <a:lstStyle>
            <a:lvl1pPr marL="0" indent="0">
              <a:buNone/>
              <a:defRPr sz="1080"/>
            </a:lvl1pPr>
            <a:lvl2pPr marL="352425" indent="0">
              <a:buNone/>
              <a:defRPr sz="925"/>
            </a:lvl2pPr>
            <a:lvl3pPr marL="705485" indent="0">
              <a:buNone/>
              <a:defRPr sz="770"/>
            </a:lvl3pPr>
            <a:lvl4pPr marL="1057910" indent="0">
              <a:buNone/>
              <a:defRPr sz="695"/>
            </a:lvl4pPr>
            <a:lvl5pPr marL="1410335" indent="0">
              <a:buNone/>
              <a:defRPr sz="695"/>
            </a:lvl5pPr>
            <a:lvl6pPr marL="1763395" indent="0">
              <a:buNone/>
              <a:defRPr sz="695"/>
            </a:lvl6pPr>
            <a:lvl7pPr marL="2115820" indent="0">
              <a:buNone/>
              <a:defRPr sz="695"/>
            </a:lvl7pPr>
            <a:lvl8pPr marL="2468245" indent="0">
              <a:buNone/>
              <a:defRPr sz="695"/>
            </a:lvl8pPr>
            <a:lvl9pPr marL="2821305" indent="0">
              <a:buNone/>
              <a:defRPr sz="69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80"/>
            </a:lvl1pPr>
          </a:lstStyle>
          <a:p>
            <a:pPr>
              <a:defRPr/>
            </a:pPr>
            <a:fld id="{71D6C455-248F-4EF5-B3DF-77C3AE44FC78}" type="datetimeFigureOut">
              <a:rPr lang="zh-CN" altLang="en-US"/>
            </a:fld>
            <a:endParaRPr lang="zh-CN" altLang="en-US" sz="140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6283-1E97-44D7-9782-8D09E516BC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5" Type="http://schemas.openxmlformats.org/officeDocument/2006/relationships/image" Target="../media/image8.png"/><Relationship Id="rId14" Type="http://schemas.openxmlformats.org/officeDocument/2006/relationships/image" Target="../media/image7.png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6461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791" tIns="51394" rIns="102791" bIns="5139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22238" y="971550"/>
            <a:ext cx="889952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791" tIns="51394" rIns="102791" bIns="51394" numCol="1" anchor="t" anchorCtr="0" compatLnSpc="1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302250"/>
            <a:ext cx="21336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2791" tIns="51394" rIns="102791" bIns="51394" numCol="1" anchor="ctr" anchorCtr="0" compatLnSpc="1"/>
          <a:lstStyle>
            <a:lvl1pPr algn="l">
              <a:buFontTx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263C3B4F-556E-4526-82F9-ADFE6D0C000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302250"/>
            <a:ext cx="28956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2791" tIns="51394" rIns="102791" bIns="51394" numCol="1" anchor="ctr" anchorCtr="0" compatLnSpc="1"/>
          <a:lstStyle>
            <a:lvl1pPr algn="ctr">
              <a:buFontTx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302250"/>
            <a:ext cx="21336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2791" tIns="51394" rIns="102791" bIns="51394" numCol="1" anchor="ctr" anchorCtr="0" compatLnSpc="1"/>
          <a:lstStyle>
            <a:lvl1pPr algn="r">
              <a:buFont typeface="Arial" panose="020B0604020202020204" pitchFamily="34" charset="0"/>
              <a:buNone/>
              <a:defRPr sz="14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DFF001-D054-4D37-BB1B-D7B3DCB074C6}" type="slidenum">
              <a:rPr lang="zh-CN" altLang="en-US"/>
            </a:fld>
            <a:endParaRPr lang="zh-CN" altLang="en-US"/>
          </a:p>
        </p:txBody>
      </p:sp>
      <p:pic>
        <p:nvPicPr>
          <p:cNvPr id="1031" name="图片 7" descr="图片2内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791845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791845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2pPr>
      <a:lvl3pPr algn="l" defTabSz="791845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3pPr>
      <a:lvl4pPr algn="l" defTabSz="791845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4pPr>
      <a:lvl5pPr algn="l" defTabSz="791845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5pPr>
      <a:lvl6pPr marL="457200" algn="l" defTabSz="1026795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6pPr>
      <a:lvl7pPr marL="914400" algn="l" defTabSz="1026795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7pPr>
      <a:lvl8pPr marL="1371600" algn="l" defTabSz="1026795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8pPr>
      <a:lvl9pPr marL="1828800" algn="l" defTabSz="1026795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9pPr>
    </p:titleStyle>
    <p:bodyStyle>
      <a:lvl1pPr marL="295275" indent="-295275" algn="l" defTabSz="791845" rtl="0" eaLnBrk="0" fontAlgn="base" hangingPunct="0"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46430" indent="-249555" algn="l" defTabSz="791845" rtl="0" eaLnBrk="0" fontAlgn="base" hangingPunct="0">
        <a:spcBef>
          <a:spcPts val="75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990600" indent="-196850" algn="l" defTabSz="791845" rtl="0" eaLnBrk="0" fontAlgn="base" hangingPunct="0"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87475" indent="-196850" algn="l" defTabSz="791845" rtl="0" eaLnBrk="0" fontAlgn="base" hangingPunct="0">
        <a:spcBef>
          <a:spcPts val="75"/>
        </a:spcBef>
        <a:spcAft>
          <a:spcPct val="0"/>
        </a:spcAft>
        <a:buFont typeface="Arial" panose="020B0604020202020204" pitchFamily="34" charset="0"/>
        <a:buChar char="–"/>
        <a:defRPr sz="1700">
          <a:solidFill>
            <a:schemeClr val="tx1"/>
          </a:solidFill>
          <a:latin typeface="+mn-lt"/>
          <a:ea typeface="+mn-ea"/>
        </a:defRPr>
      </a:lvl4pPr>
      <a:lvl5pPr marL="1784350" indent="-196850" algn="l" defTabSz="791845" rtl="0" eaLnBrk="0" fontAlgn="base" hangingPunct="0">
        <a:spcBef>
          <a:spcPts val="75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136775" indent="-196850" algn="l" defTabSz="791845" rtl="0" fontAlgn="base">
        <a:spcBef>
          <a:spcPts val="75"/>
        </a:spcBef>
        <a:spcAft>
          <a:spcPct val="0"/>
        </a:spcAft>
        <a:buFont typeface="Arial" panose="020B0604020202020204" pitchFamily="34" charset="0"/>
        <a:buChar char="»"/>
        <a:defRPr sz="1775">
          <a:solidFill>
            <a:schemeClr val="tx1"/>
          </a:solidFill>
          <a:latin typeface="+mn-lt"/>
          <a:ea typeface="+mn-ea"/>
        </a:defRPr>
      </a:lvl6pPr>
      <a:lvl7pPr marL="2489200" indent="-196850" algn="l" defTabSz="791845" rtl="0" fontAlgn="base">
        <a:spcBef>
          <a:spcPts val="75"/>
        </a:spcBef>
        <a:spcAft>
          <a:spcPct val="0"/>
        </a:spcAft>
        <a:buFont typeface="Arial" panose="020B0604020202020204" pitchFamily="34" charset="0"/>
        <a:buChar char="»"/>
        <a:defRPr sz="1775">
          <a:solidFill>
            <a:schemeClr val="tx1"/>
          </a:solidFill>
          <a:latin typeface="+mn-lt"/>
          <a:ea typeface="+mn-ea"/>
        </a:defRPr>
      </a:lvl7pPr>
      <a:lvl8pPr marL="2842260" indent="-196850" algn="l" defTabSz="791845" rtl="0" fontAlgn="base">
        <a:spcBef>
          <a:spcPts val="75"/>
        </a:spcBef>
        <a:spcAft>
          <a:spcPct val="0"/>
        </a:spcAft>
        <a:buFont typeface="Arial" panose="020B0604020202020204" pitchFamily="34" charset="0"/>
        <a:buChar char="»"/>
        <a:defRPr sz="1775">
          <a:solidFill>
            <a:schemeClr val="tx1"/>
          </a:solidFill>
          <a:latin typeface="+mn-lt"/>
          <a:ea typeface="+mn-ea"/>
        </a:defRPr>
      </a:lvl8pPr>
      <a:lvl9pPr marL="3194685" indent="-196850" algn="l" defTabSz="791845" rtl="0" fontAlgn="base">
        <a:spcBef>
          <a:spcPts val="75"/>
        </a:spcBef>
        <a:spcAft>
          <a:spcPct val="0"/>
        </a:spcAft>
        <a:buFont typeface="Arial" panose="020B0604020202020204" pitchFamily="34" charset="0"/>
        <a:buChar char="»"/>
        <a:defRPr sz="177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1pPr>
      <a:lvl2pPr marL="352425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2pPr>
      <a:lvl3pPr marL="705485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3pPr>
      <a:lvl4pPr marL="1057910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4pPr>
      <a:lvl5pPr marL="1410335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5pPr>
      <a:lvl6pPr marL="1763395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6pPr>
      <a:lvl7pPr marL="2115820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7pPr>
      <a:lvl8pPr marL="2468245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8pPr>
      <a:lvl9pPr marL="2821305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6461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10" tIns="51404" rIns="102810" bIns="5140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22238" y="971550"/>
            <a:ext cx="889952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10" tIns="51404" rIns="102810" bIns="51404" numCol="1" anchor="t" anchorCtr="0" compatLnSpc="1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97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791845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791845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2pPr>
      <a:lvl3pPr algn="l" defTabSz="791845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3pPr>
      <a:lvl4pPr algn="l" defTabSz="791845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4pPr>
      <a:lvl5pPr algn="l" defTabSz="791845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5pPr>
      <a:lvl6pPr marL="457200" algn="l" defTabSz="1026795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6pPr>
      <a:lvl7pPr marL="914400" algn="l" defTabSz="1026795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7pPr>
      <a:lvl8pPr marL="1371600" algn="l" defTabSz="1026795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8pPr>
      <a:lvl9pPr marL="1828800" algn="l" defTabSz="1026795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微软雅黑" panose="020B0503020204020204" pitchFamily="34" charset="-122"/>
          <a:ea typeface="宋体" panose="02010600030101010101" pitchFamily="2" charset="-122"/>
        </a:defRPr>
      </a:lvl9pPr>
    </p:titleStyle>
    <p:bodyStyle>
      <a:lvl1pPr marL="295275" indent="-295275" algn="l" defTabSz="791845" rtl="0" eaLnBrk="0" fontAlgn="base" hangingPunct="0"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46430" indent="-249555" algn="l" defTabSz="791845" rtl="0" eaLnBrk="0" fontAlgn="base" hangingPunct="0">
        <a:spcBef>
          <a:spcPts val="75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990600" indent="-196850" algn="l" defTabSz="791845" rtl="0" eaLnBrk="0" fontAlgn="base" hangingPunct="0"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87475" indent="-196850" algn="l" defTabSz="791845" rtl="0" eaLnBrk="0" fontAlgn="base" hangingPunct="0">
        <a:spcBef>
          <a:spcPts val="75"/>
        </a:spcBef>
        <a:spcAft>
          <a:spcPct val="0"/>
        </a:spcAft>
        <a:buFont typeface="Arial" panose="020B0604020202020204" pitchFamily="34" charset="0"/>
        <a:buChar char="–"/>
        <a:defRPr sz="1700">
          <a:solidFill>
            <a:schemeClr val="tx1"/>
          </a:solidFill>
          <a:latin typeface="+mn-lt"/>
          <a:ea typeface="+mn-ea"/>
        </a:defRPr>
      </a:lvl4pPr>
      <a:lvl5pPr marL="1784350" indent="-196850" algn="l" defTabSz="791845" rtl="0" eaLnBrk="0" fontAlgn="base" hangingPunct="0">
        <a:spcBef>
          <a:spcPts val="75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136775" indent="-196850" algn="l" defTabSz="791845" rtl="0" fontAlgn="base">
        <a:spcBef>
          <a:spcPts val="75"/>
        </a:spcBef>
        <a:spcAft>
          <a:spcPct val="0"/>
        </a:spcAft>
        <a:buFont typeface="Arial" panose="020B0604020202020204" pitchFamily="34" charset="0"/>
        <a:buChar char="»"/>
        <a:defRPr sz="1775">
          <a:solidFill>
            <a:schemeClr val="tx1"/>
          </a:solidFill>
          <a:latin typeface="+mn-lt"/>
          <a:ea typeface="+mn-ea"/>
        </a:defRPr>
      </a:lvl6pPr>
      <a:lvl7pPr marL="2489200" indent="-196850" algn="l" defTabSz="791845" rtl="0" fontAlgn="base">
        <a:spcBef>
          <a:spcPts val="75"/>
        </a:spcBef>
        <a:spcAft>
          <a:spcPct val="0"/>
        </a:spcAft>
        <a:buFont typeface="Arial" panose="020B0604020202020204" pitchFamily="34" charset="0"/>
        <a:buChar char="»"/>
        <a:defRPr sz="1775">
          <a:solidFill>
            <a:schemeClr val="tx1"/>
          </a:solidFill>
          <a:latin typeface="+mn-lt"/>
          <a:ea typeface="+mn-ea"/>
        </a:defRPr>
      </a:lvl7pPr>
      <a:lvl8pPr marL="2842260" indent="-196850" algn="l" defTabSz="791845" rtl="0" fontAlgn="base">
        <a:spcBef>
          <a:spcPts val="75"/>
        </a:spcBef>
        <a:spcAft>
          <a:spcPct val="0"/>
        </a:spcAft>
        <a:buFont typeface="Arial" panose="020B0604020202020204" pitchFamily="34" charset="0"/>
        <a:buChar char="»"/>
        <a:defRPr sz="1775">
          <a:solidFill>
            <a:schemeClr val="tx1"/>
          </a:solidFill>
          <a:latin typeface="+mn-lt"/>
          <a:ea typeface="+mn-ea"/>
        </a:defRPr>
      </a:lvl8pPr>
      <a:lvl9pPr marL="3194685" indent="-196850" algn="l" defTabSz="791845" rtl="0" fontAlgn="base">
        <a:spcBef>
          <a:spcPts val="75"/>
        </a:spcBef>
        <a:spcAft>
          <a:spcPct val="0"/>
        </a:spcAft>
        <a:buFont typeface="Arial" panose="020B0604020202020204" pitchFamily="34" charset="0"/>
        <a:buChar char="»"/>
        <a:defRPr sz="177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1pPr>
      <a:lvl2pPr marL="352425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2pPr>
      <a:lvl3pPr marL="705485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3pPr>
      <a:lvl4pPr marL="1057910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4pPr>
      <a:lvl5pPr marL="1410335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5pPr>
      <a:lvl6pPr marL="1763395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6pPr>
      <a:lvl7pPr marL="2115820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7pPr>
      <a:lvl8pPr marL="2468245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8pPr>
      <a:lvl9pPr marL="2821305" algn="l" defTabSz="705485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613" name="AutoShape 37"/>
          <p:cNvSpPr>
            <a:spLocks noChangeArrowheads="1"/>
          </p:cNvSpPr>
          <p:nvPr/>
        </p:nvSpPr>
        <p:spPr bwMode="auto">
          <a:xfrm>
            <a:off x="0" y="398508"/>
            <a:ext cx="9144000" cy="480593"/>
          </a:xfrm>
          <a:prstGeom prst="roundRect">
            <a:avLst>
              <a:gd name="adj" fmla="val 9750"/>
            </a:avLst>
          </a:prstGeom>
          <a:solidFill>
            <a:srgbClr val="5E9CDA"/>
          </a:solidFill>
          <a:ln w="25400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179388" y="0"/>
            <a:ext cx="6804025" cy="5719445"/>
          </a:xfrm>
          <a:prstGeom prst="ellipse">
            <a:avLst/>
          </a:prstGeom>
          <a:gradFill rotWithShape="1">
            <a:gsLst>
              <a:gs pos="0">
                <a:schemeClr val="bg2">
                  <a:alpha val="43999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827088" y="22507"/>
            <a:ext cx="865188" cy="74405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7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body" idx="1"/>
          </p:nvPr>
        </p:nvSpPr>
        <p:spPr>
          <a:xfrm>
            <a:off x="457200" y="1398087"/>
            <a:ext cx="8267700" cy="38765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3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5449360"/>
            <a:ext cx="838200" cy="2184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835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title"/>
          </p:nvPr>
        </p:nvSpPr>
        <p:spPr>
          <a:xfrm>
            <a:off x="2057400" y="508395"/>
            <a:ext cx="6019800" cy="40645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5449360"/>
            <a:ext cx="1905000" cy="2184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835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7" name="Picture 12" descr="孔板(绿色 )"/>
          <p:cNvPicPr preferRelativeResize="0"/>
          <p:nvPr userDrawn="1"/>
        </p:nvPicPr>
        <p:blipFill>
          <a:blip r:embed="rId14"/>
          <a:stretch>
            <a:fillRect/>
          </a:stretch>
        </p:blipFill>
        <p:spPr>
          <a:xfrm>
            <a:off x="827088" y="47662"/>
            <a:ext cx="863600" cy="6897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25400" y="227719"/>
            <a:ext cx="1163638" cy="959861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7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059" name="Picture 13" descr="差压变送器(紫色)"/>
          <p:cNvPicPr preferRelativeResize="0"/>
          <p:nvPr userDrawn="1"/>
        </p:nvPicPr>
        <p:blipFill>
          <a:blip r:embed="rId15"/>
          <a:stretch>
            <a:fillRect/>
          </a:stretch>
        </p:blipFill>
        <p:spPr>
          <a:xfrm>
            <a:off x="44450" y="278029"/>
            <a:ext cx="1150938" cy="90028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67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85750" indent="-285750" algn="l" rtl="0" fontAlgn="base">
        <a:spcBef>
          <a:spcPts val="8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38125" algn="l" rtl="0" fontAlgn="base">
        <a:spcBef>
          <a:spcPts val="8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35">
          <a:solidFill>
            <a:schemeClr val="tx1"/>
          </a:solidFill>
          <a:latin typeface="+mn-lt"/>
          <a:ea typeface="+mn-ea"/>
        </a:defRPr>
      </a:lvl2pPr>
      <a:lvl3pPr marL="953135" indent="-190500" algn="l" rtl="0" fontAlgn="base">
        <a:spcBef>
          <a:spcPts val="8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334770" indent="-190500" algn="l" rtl="0" fontAlgn="base">
        <a:spcBef>
          <a:spcPts val="80"/>
        </a:spcBef>
        <a:spcAft>
          <a:spcPct val="0"/>
        </a:spcAft>
        <a:buChar char="–"/>
        <a:defRPr sz="1335">
          <a:solidFill>
            <a:schemeClr val="tx1"/>
          </a:solidFill>
          <a:latin typeface="+mn-lt"/>
          <a:ea typeface="+mn-ea"/>
        </a:defRPr>
      </a:lvl4pPr>
      <a:lvl5pPr marL="171577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5pPr>
      <a:lvl6pPr marL="209740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6pPr>
      <a:lvl7pPr marL="247840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7pPr>
      <a:lvl8pPr marL="285940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8pPr>
      <a:lvl9pPr marL="3241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8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0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13.png"/><Relationship Id="rId7" Type="http://schemas.openxmlformats.org/officeDocument/2006/relationships/slide" Target="slide3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1.xml"/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1.png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4319" y="1563737"/>
            <a:ext cx="7000875" cy="7835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工业过程自动化技术专业诊断与改进</a:t>
            </a:r>
            <a:endParaRPr lang="zh-CN" altLang="en-US" sz="3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6628" name="TextBox 5"/>
          <p:cNvSpPr txBox="1"/>
          <p:nvPr/>
        </p:nvSpPr>
        <p:spPr>
          <a:xfrm>
            <a:off x="2843808" y="3435945"/>
            <a:ext cx="3756025" cy="110680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noProof="1" smtClean="0">
                <a:solidFill>
                  <a:srgbClr val="F2EC00"/>
                </a:solidFill>
                <a:ea typeface="微软雅黑" panose="020B0503020204020204" pitchFamily="34" charset="-122"/>
              </a:rPr>
              <a:t>汇报人：曾春霞</a:t>
            </a:r>
            <a:endParaRPr lang="en-US" altLang="zh-CN" sz="2400" noProof="1" smtClean="0">
              <a:solidFill>
                <a:srgbClr val="F2EC00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noProof="1" smtClean="0">
                <a:solidFill>
                  <a:srgbClr val="F2EC00"/>
                </a:solidFill>
                <a:ea typeface="微软雅黑" panose="020B0503020204020204" pitchFamily="34" charset="-122"/>
              </a:rPr>
              <a:t>二〇一九年六月</a:t>
            </a:r>
            <a:endParaRPr lang="zh-CN" altLang="en-US" noProof="1">
              <a:solidFill>
                <a:srgbClr val="F2EC00"/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7020" y="794386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2-1 2016年度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5775" y="126523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目标达成度考核及质量评价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1880870"/>
            <a:ext cx="7303135" cy="37007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393190" y="1922145"/>
            <a:ext cx="6865620" cy="366712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7020" y="794386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2-1 2016年度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5775" y="126523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目标达成度考核及质量评价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465" y="1890395"/>
            <a:ext cx="6458585" cy="371094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7020" y="794386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2-1 2016年度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5775" y="126523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目标达成度考核及质量评价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2240" y="1871980"/>
            <a:ext cx="6445885" cy="372491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7020" y="794386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2-1 2016年度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5775" y="126523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目标达成度考核及质量评价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485775" y="1301750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 </a:t>
            </a:r>
            <a:r>
              <a:rPr lang="zh-CN" altLang="zh-CN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专业质量总体评价</a:t>
            </a:r>
            <a:endParaRPr lang="zh-CN" altLang="zh-CN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724535" y="2025015"/>
          <a:ext cx="8001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/>
                <a:gridCol w="1098550"/>
                <a:gridCol w="1249680"/>
                <a:gridCol w="544195"/>
                <a:gridCol w="513080"/>
                <a:gridCol w="530225"/>
                <a:gridCol w="497205"/>
                <a:gridCol w="530225"/>
                <a:gridCol w="497205"/>
                <a:gridCol w="498475"/>
                <a:gridCol w="1233170"/>
              </a:tblGrid>
              <a:tr h="38100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年度</a:t>
                      </a:r>
                      <a:endParaRPr lang="zh-CN" altLang="en-US" sz="1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质控点目标达成情况</a:t>
                      </a:r>
                      <a:endParaRPr lang="zh-CN" altLang="en-US" sz="1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gridSpan="7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质控点质量等级数量</a:t>
                      </a:r>
                      <a:endParaRPr lang="zh-CN" altLang="en-US" sz="18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专业质量评价结果</a:t>
                      </a:r>
                      <a:endParaRPr lang="zh-CN" altLang="zh-CN" sz="1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485140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≥100%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&lt;100%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  <a:tr h="5156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2016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81.23</a:t>
                      </a:r>
                      <a:r>
                        <a:rPr lang="zh-CN" altLang="en-US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分</a:t>
                      </a:r>
                      <a:endParaRPr lang="zh-CN" altLang="en-US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7020" y="826771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2-1 2016年度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485775" y="1316990"/>
            <a:ext cx="3212465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 问题诊断</a:t>
            </a:r>
            <a:endParaRPr lang="en-US" altLang="zh-CN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309245" y="1926590"/>
          <a:ext cx="8564880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75"/>
                <a:gridCol w="1804035"/>
                <a:gridCol w="790514"/>
                <a:gridCol w="897890"/>
                <a:gridCol w="3004185"/>
                <a:gridCol w="744220"/>
              </a:tblGrid>
              <a:tr h="64008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不达标的质控点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权重(%)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达标度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原因分析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备注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2-3多样化人才培养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现代学徒制人才培养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3.6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没有深入企业洽谈合作方案</a:t>
                      </a:r>
                      <a:endParaRPr lang="zh-CN" altLang="zh-CN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rowSpan="5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优先解决的问题</a:t>
                      </a:r>
                      <a:endParaRPr lang="zh-CN" altLang="zh-CN" sz="18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381000">
                <a:tc rowSpan="3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5-1基础条件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专业实验实训室数量及配置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7.2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60%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 rowSpan="3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近几年未新建实训室，现有实训装置跟不上时代发展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且老化程度严重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实训设备使用率和完好率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5.4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78%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  <a:tc vMerge="1">
                  <a:tcPr anchor="ctr" anchorCtr="0"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实践项目开出率和实践课时比例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5.4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65%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  <a:tc vMerge="1">
                  <a:tcPr anchor="ctr" anchorCtr="0"/>
                </a:tc>
              </a:tr>
              <a:tr h="732155"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4-3团队教研和科研水平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成果与获奖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3.7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50%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老教师没有兴趣参赛，新教师因缺少教学经验对参赛没有信心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</a:tbl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7020" y="826771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2-1 2016年度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297815" y="1957705"/>
          <a:ext cx="855599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140"/>
                <a:gridCol w="1816100"/>
                <a:gridCol w="742315"/>
                <a:gridCol w="788035"/>
                <a:gridCol w="3581400"/>
              </a:tblGrid>
              <a:tr h="381000">
                <a:tc gridSpan="2">
                  <a:txBody>
                    <a:bodyPr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不达标的质控点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权重(%)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达标度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原因分析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548640"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7-1社会培训以及社区服务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企业培训、技能鉴定等社会培训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2.6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40%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“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主动上门</a:t>
                      </a: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”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意识薄弱，现有实训条件对承接技能培训有压力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7-2应用技术服务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技术服务项目及到账费用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2.7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50%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校企合作不深入，教师团队缺乏项目实践经验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548640"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4-3团队教研和科研水平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论文、专利与著作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2.9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85%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老教师的积极性不够，年轻教师的教科研水平有待提高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381000">
                <a:tc rowSpan="3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4-1师资队伍结构与素质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数量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2.3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96.8%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rowSpan="3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学校高级职称职位数逐年减少，成果积累少的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年轻教师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失去了晋升职称的信心，存在消极情绪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381000">
                <a:tc vMerge="1"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职称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1.5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76%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  <a:tr h="381000">
                <a:tc vMerge="1"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学历学位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1.5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97%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5775" y="1316990"/>
            <a:ext cx="3212465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 问题诊断</a:t>
            </a:r>
            <a:endParaRPr lang="en-US" altLang="zh-CN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7020" y="826771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2-1 2016年度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6975" y="1891665"/>
            <a:ext cx="6881495" cy="3764915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775" y="1316990"/>
            <a:ext cx="3990975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(4)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专业诊断与改进报告</a:t>
            </a:r>
            <a:endParaRPr lang="en-US" altLang="zh-CN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7020" y="826771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2-1 2016年度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955" y="1821815"/>
            <a:ext cx="7807960" cy="3738245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7020" y="794386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2-2 2017年度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5775" y="126523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目标达成度考核及质量评价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155" y="1824355"/>
            <a:ext cx="6920230" cy="377317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7020" y="794386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2-2 2017年度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5775" y="126523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目标达成度考核及质量评价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4168" name="组合 304167"/>
          <p:cNvGrpSpPr/>
          <p:nvPr/>
        </p:nvGrpSpPr>
        <p:grpSpPr>
          <a:xfrm>
            <a:off x="3302255" y="1471122"/>
            <a:ext cx="4667854" cy="687191"/>
            <a:chOff x="1769" y="680"/>
            <a:chExt cx="3702" cy="545"/>
          </a:xfrm>
        </p:grpSpPr>
        <p:grpSp>
          <p:nvGrpSpPr>
            <p:cNvPr id="19458" name="组合 304152"/>
            <p:cNvGrpSpPr/>
            <p:nvPr/>
          </p:nvGrpSpPr>
          <p:grpSpPr>
            <a:xfrm>
              <a:off x="2132" y="680"/>
              <a:ext cx="3339" cy="545"/>
              <a:chOff x="2132" y="680"/>
              <a:chExt cx="3339" cy="545"/>
            </a:xfrm>
          </p:grpSpPr>
          <p:pic>
            <p:nvPicPr>
              <p:cNvPr id="19459" name="Picture 6" descr="未标题2_0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132" y="680"/>
                <a:ext cx="3339" cy="54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60" name="Text Box 8">
                <a:hlinkClick r:id="rId2" action="ppaction://hlinksldjump"/>
              </p:cNvPr>
              <p:cNvSpPr txBox="1">
                <a:spLocks noChangeAspect="1"/>
              </p:cNvSpPr>
              <p:nvPr/>
            </p:nvSpPr>
            <p:spPr>
              <a:xfrm>
                <a:off x="2404" y="771"/>
                <a:ext cx="2948" cy="2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81706" tIns="40853" rIns="81706" bIns="40853" anchor="t"/>
              <a:p>
                <a:r>
                  <a:rPr lang="zh-CN" altLang="en-US" sz="2145" dirty="0">
                    <a:latin typeface="Arial" panose="020B0604020202020204" pitchFamily="34" charset="0"/>
                    <a:ea typeface="黑体" panose="02010609060101010101" pitchFamily="49" charset="-122"/>
                  </a:rPr>
                  <a:t>      </a:t>
                </a:r>
                <a:r>
                  <a:rPr lang="zh-CN" altLang="en-US" sz="2500" dirty="0">
                    <a:solidFill>
                      <a:srgbClr val="000066"/>
                    </a:solidFill>
                    <a:ea typeface="黑体" panose="02010609060101010101" pitchFamily="49" charset="-122"/>
                    <a:sym typeface="+mn-ea"/>
                  </a:rPr>
                  <a:t>专业诊改概述</a:t>
                </a:r>
                <a:endParaRPr lang="zh-CN" altLang="en-US" sz="2500" dirty="0">
                  <a:solidFill>
                    <a:srgbClr val="000066"/>
                  </a:solidFill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9461" name="Picture 7" descr="未标题2_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9" y="680"/>
              <a:ext cx="549" cy="53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4169" name="组合 304168"/>
          <p:cNvGrpSpPr/>
          <p:nvPr/>
        </p:nvGrpSpPr>
        <p:grpSpPr>
          <a:xfrm>
            <a:off x="3302255" y="2415304"/>
            <a:ext cx="4665332" cy="687190"/>
            <a:chOff x="1769" y="1360"/>
            <a:chExt cx="3700" cy="545"/>
          </a:xfrm>
        </p:grpSpPr>
        <p:grpSp>
          <p:nvGrpSpPr>
            <p:cNvPr id="19463" name="组合 304154"/>
            <p:cNvGrpSpPr/>
            <p:nvPr/>
          </p:nvGrpSpPr>
          <p:grpSpPr>
            <a:xfrm>
              <a:off x="2130" y="1360"/>
              <a:ext cx="3339" cy="545"/>
              <a:chOff x="2132" y="680"/>
              <a:chExt cx="3339" cy="545"/>
            </a:xfrm>
          </p:grpSpPr>
          <p:pic>
            <p:nvPicPr>
              <p:cNvPr id="19464" name="Picture 6" descr="未标题2_0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132" y="680"/>
                <a:ext cx="3339" cy="54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65" name="Text Box 8">
                <a:hlinkClick r:id="rId4" action="ppaction://hlinksldjump"/>
              </p:cNvPr>
              <p:cNvSpPr txBox="1">
                <a:spLocks noChangeAspect="1"/>
              </p:cNvSpPr>
              <p:nvPr/>
            </p:nvSpPr>
            <p:spPr>
              <a:xfrm>
                <a:off x="2404" y="771"/>
                <a:ext cx="2948" cy="2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81706" tIns="40853" rIns="81706" bIns="40853" anchor="t"/>
              <a:p>
                <a:r>
                  <a:rPr lang="zh-CN" altLang="en-US" sz="2145" dirty="0">
                    <a:latin typeface="Arial" panose="020B0604020202020204" pitchFamily="34" charset="0"/>
                    <a:ea typeface="黑体" panose="02010609060101010101" pitchFamily="49" charset="-122"/>
                  </a:rPr>
                  <a:t>      </a:t>
                </a:r>
                <a:r>
                  <a:rPr lang="zh-CN" altLang="en-US" sz="2500" dirty="0">
                    <a:solidFill>
                      <a:srgbClr val="000066"/>
                    </a:solidFill>
                    <a:ea typeface="黑体" panose="02010609060101010101" pitchFamily="49" charset="-122"/>
                    <a:sym typeface="+mn-ea"/>
                  </a:rPr>
                  <a:t>专业诊改实施</a:t>
                </a:r>
                <a:endParaRPr lang="zh-CN" altLang="en-US" sz="2500" dirty="0">
                  <a:solidFill>
                    <a:srgbClr val="000066"/>
                  </a:solidFill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9466" name="Picture 11" descr="未标题2_07-0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9" y="1368"/>
              <a:ext cx="549" cy="53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4170" name="组合 304169"/>
          <p:cNvGrpSpPr/>
          <p:nvPr/>
        </p:nvGrpSpPr>
        <p:grpSpPr>
          <a:xfrm>
            <a:off x="3302255" y="3345616"/>
            <a:ext cx="4665332" cy="693495"/>
            <a:chOff x="1769" y="2036"/>
            <a:chExt cx="3700" cy="550"/>
          </a:xfrm>
        </p:grpSpPr>
        <p:grpSp>
          <p:nvGrpSpPr>
            <p:cNvPr id="19468" name="组合 304157"/>
            <p:cNvGrpSpPr/>
            <p:nvPr/>
          </p:nvGrpSpPr>
          <p:grpSpPr>
            <a:xfrm>
              <a:off x="2130" y="2041"/>
              <a:ext cx="3339" cy="545"/>
              <a:chOff x="2132" y="680"/>
              <a:chExt cx="3339" cy="545"/>
            </a:xfrm>
          </p:grpSpPr>
          <p:pic>
            <p:nvPicPr>
              <p:cNvPr id="19469" name="Picture 6" descr="未标题2_0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132" y="680"/>
                <a:ext cx="3339" cy="54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70" name="Text Box 8">
                <a:hlinkClick r:id="rId4" action="ppaction://hlinksldjump"/>
              </p:cNvPr>
              <p:cNvSpPr txBox="1">
                <a:spLocks noChangeAspect="1"/>
              </p:cNvSpPr>
              <p:nvPr/>
            </p:nvSpPr>
            <p:spPr>
              <a:xfrm>
                <a:off x="2404" y="771"/>
                <a:ext cx="2948" cy="2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81706" tIns="40853" rIns="81706" bIns="40853" anchor="t"/>
              <a:p>
                <a:r>
                  <a:rPr lang="zh-CN" altLang="en-US" sz="2145" dirty="0">
                    <a:latin typeface="Arial" panose="020B0604020202020204" pitchFamily="34" charset="0"/>
                    <a:ea typeface="黑体" panose="02010609060101010101" pitchFamily="49" charset="-122"/>
                  </a:rPr>
                  <a:t>      </a:t>
                </a:r>
                <a:r>
                  <a:rPr lang="zh-CN" altLang="en-US" sz="2500" dirty="0">
                    <a:solidFill>
                      <a:srgbClr val="000066"/>
                    </a:solidFill>
                    <a:ea typeface="黑体" panose="02010609060101010101" pitchFamily="49" charset="-122"/>
                    <a:sym typeface="+mn-ea"/>
                  </a:rPr>
                  <a:t>专业诊改成效</a:t>
                </a:r>
                <a:endParaRPr lang="zh-CN" altLang="en-US" sz="2500" dirty="0">
                  <a:solidFill>
                    <a:srgbClr val="000066"/>
                  </a:solidFill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9471" name="Picture 15" descr="未标题2_07-0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" y="2036"/>
              <a:ext cx="549" cy="53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4171" name="组合 304170"/>
          <p:cNvGrpSpPr/>
          <p:nvPr/>
        </p:nvGrpSpPr>
        <p:grpSpPr>
          <a:xfrm>
            <a:off x="3302255" y="4304928"/>
            <a:ext cx="4665332" cy="687191"/>
            <a:chOff x="1769" y="2721"/>
            <a:chExt cx="3700" cy="545"/>
          </a:xfrm>
        </p:grpSpPr>
        <p:grpSp>
          <p:nvGrpSpPr>
            <p:cNvPr id="19473" name="组合 304160"/>
            <p:cNvGrpSpPr/>
            <p:nvPr/>
          </p:nvGrpSpPr>
          <p:grpSpPr>
            <a:xfrm>
              <a:off x="2130" y="2721"/>
              <a:ext cx="3339" cy="545"/>
              <a:chOff x="2132" y="680"/>
              <a:chExt cx="3339" cy="545"/>
            </a:xfrm>
          </p:grpSpPr>
          <p:pic>
            <p:nvPicPr>
              <p:cNvPr id="19474" name="Picture 6" descr="未标题2_0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132" y="680"/>
                <a:ext cx="3339" cy="54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75" name="Text Box 8">
                <a:hlinkClick r:id="rId7" action="ppaction://hlinksldjump"/>
              </p:cNvPr>
              <p:cNvSpPr txBox="1">
                <a:spLocks noChangeAspect="1"/>
              </p:cNvSpPr>
              <p:nvPr/>
            </p:nvSpPr>
            <p:spPr>
              <a:xfrm>
                <a:off x="2404" y="771"/>
                <a:ext cx="2948" cy="2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81706" tIns="40853" rIns="81706" bIns="40853" anchor="t"/>
              <a:p>
                <a:r>
                  <a:rPr lang="zh-CN" altLang="en-US" sz="2145" dirty="0">
                    <a:latin typeface="Arial" panose="020B0604020202020204" pitchFamily="34" charset="0"/>
                    <a:ea typeface="黑体" panose="02010609060101010101" pitchFamily="49" charset="-122"/>
                  </a:rPr>
                  <a:t>      </a:t>
                </a:r>
                <a:r>
                  <a:rPr lang="zh-CN" altLang="en-US" sz="2500" dirty="0">
                    <a:solidFill>
                      <a:srgbClr val="000066"/>
                    </a:solidFill>
                    <a:ea typeface="黑体" panose="02010609060101010101" pitchFamily="49" charset="-122"/>
                  </a:rPr>
                  <a:t>持续改进方向</a:t>
                </a:r>
                <a:endParaRPr lang="zh-CN" altLang="en-US" sz="2500" dirty="0">
                  <a:solidFill>
                    <a:srgbClr val="000066"/>
                  </a:solidFill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9476" name="Picture 19" descr="未标题2_07-0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69" y="2728"/>
              <a:ext cx="549" cy="53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82" name="标题 1"/>
          <p:cNvSpPr/>
          <p:nvPr/>
        </p:nvSpPr>
        <p:spPr>
          <a:xfrm>
            <a:off x="740124" y="41610"/>
            <a:ext cx="3145947" cy="629189"/>
          </a:xfrm>
          <a:prstGeom prst="rect">
            <a:avLst/>
          </a:prstGeom>
          <a:noFill/>
          <a:ln w="9525">
            <a:noFill/>
          </a:ln>
        </p:spPr>
        <p:txBody>
          <a:bodyPr lIns="81674" tIns="40836" rIns="81674" bIns="40836" anchor="ctr"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汇报提纲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26" name="Picture 2" descr="图片2_副本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92275"/>
            <a:ext cx="246856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55" y="1822450"/>
            <a:ext cx="6870065" cy="379158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7020" y="794386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2-2 2017年度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5775" y="126523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目标达成度考核及质量评价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555" y="1831340"/>
            <a:ext cx="7976235" cy="375221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7020" y="794386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2-2 2017年度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5775" y="126523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目标达成度考核及质量评价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495" y="1822450"/>
            <a:ext cx="7826375" cy="3658235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7020" y="794386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2-2 2017年度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5775" y="126523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目标达成度考核及质量评价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724535" y="1953260"/>
          <a:ext cx="8001000" cy="124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/>
                <a:gridCol w="1098550"/>
                <a:gridCol w="1249680"/>
                <a:gridCol w="544195"/>
                <a:gridCol w="513080"/>
                <a:gridCol w="530225"/>
                <a:gridCol w="497205"/>
                <a:gridCol w="530225"/>
                <a:gridCol w="497205"/>
                <a:gridCol w="498475"/>
                <a:gridCol w="1233170"/>
              </a:tblGrid>
              <a:tr h="36576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年度</a:t>
                      </a:r>
                      <a:endParaRPr lang="zh-CN" altLang="en-US" sz="1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质控点目标达成情况</a:t>
                      </a:r>
                      <a:endParaRPr lang="zh-CN" altLang="en-US" sz="1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gridSpan="7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质控点质量等级数量</a:t>
                      </a:r>
                      <a:endParaRPr lang="zh-CN" altLang="en-US" sz="18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专业质量评价结果</a:t>
                      </a:r>
                      <a:endParaRPr lang="zh-CN" altLang="zh-CN" sz="1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290830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≥100%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&lt;100%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  <a:tr h="5156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2017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83.34</a:t>
                      </a:r>
                      <a:r>
                        <a:rPr lang="zh-CN" altLang="en-US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分</a:t>
                      </a:r>
                      <a:endParaRPr lang="zh-CN" altLang="en-US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5775" y="1300480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 </a:t>
            </a:r>
            <a:r>
              <a:rPr lang="zh-CN" altLang="zh-CN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专业质量总体评价</a:t>
            </a:r>
            <a:endParaRPr lang="zh-CN" altLang="zh-CN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7020" y="826771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2-2 2017年度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2405" y="1950085"/>
            <a:ext cx="6219190" cy="36474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309245" y="1926590"/>
          <a:ext cx="856488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75"/>
                <a:gridCol w="1804035"/>
                <a:gridCol w="790514"/>
                <a:gridCol w="897890"/>
                <a:gridCol w="3004185"/>
                <a:gridCol w="744220"/>
              </a:tblGrid>
              <a:tr h="64008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不达标的质控点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权重(%)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达标度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原因分析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备注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6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-3学生技能水平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技能大赛获奖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4.0</a:t>
                      </a:r>
                      <a:endParaRPr lang="en-US" altLang="zh-CN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石化行指委临时取消了比赛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rowSpan="5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优先解决的问题</a:t>
                      </a:r>
                      <a:endParaRPr lang="zh-CN" altLang="zh-CN" sz="18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2-3多样化人才培养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现代学徒制人才培养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3.6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合作洽谈失败</a:t>
                      </a:r>
                      <a:endParaRPr lang="zh-CN" altLang="zh-CN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  <a:tr h="381000">
                <a:tc rowSpan="3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5-1基础条件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专业实验实训室数量及配置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7.2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6</a:t>
                      </a: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6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 rowSpan="3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因实训室建设方案审核没通过，需进一步优化，故实训室建设延期。而现有的实训条件不足以支撑专业的发展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实训设备使用率和完好率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5.4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</a:t>
                      </a: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  <a:tc vMerge="1">
                  <a:tcPr anchor="ctr" anchorCtr="0"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实践项目开出率和实践课时比例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5.4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82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  <a:tc vMerge="1">
                  <a:tcPr anchor="ctr" anchorCtr="0"/>
                </a:tc>
              </a:tr>
            </a:tbl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775" y="1316990"/>
            <a:ext cx="3212465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 问题诊断</a:t>
            </a:r>
            <a:endParaRPr lang="en-US" altLang="zh-CN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7020" y="826771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2-2 2017年度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287020" y="1968500"/>
          <a:ext cx="8555990" cy="271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140"/>
                <a:gridCol w="1816100"/>
                <a:gridCol w="742315"/>
                <a:gridCol w="788035"/>
                <a:gridCol w="3581400"/>
              </a:tblGrid>
              <a:tr h="381000">
                <a:tc gridSpan="2">
                  <a:txBody>
                    <a:bodyPr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不达标的质控点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权重(%)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达标度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原因分析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777240"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7-1社会培训以及社区服务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企业培训、技能鉴定等社会培训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2.6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6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0%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因国家取消了化工仪表维修工职业资格证书，影响了企业培训工作的开展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7-2应用技术服务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技术服务项目及到账费用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2.7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50%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企业表现冷淡，再加上教师团队的技术开发能力不足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410210">
                <a:tc rowSpan="2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4-1师资队伍结构与素质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职称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1.5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90.8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rowSpan="2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职称晋级和学位提升不是一蹴而就的，需要一个时间累积的过程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381000">
                <a:tc vMerge="1"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学历学位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1.5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96.5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  <a:tr h="381000"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专业定位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培养规格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0.8</a:t>
                      </a:r>
                      <a:endParaRPr lang="en-US" altLang="zh-CN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94.7%</a:t>
                      </a:r>
                      <a:endParaRPr lang="en-US" altLang="zh-CN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因社会对化工行业的认知存在偏见，专业招生遭受很大影响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775" y="1316990"/>
            <a:ext cx="3212465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 问题诊断</a:t>
            </a:r>
            <a:endParaRPr lang="en-US" altLang="zh-CN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7020" y="826771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2-2 2017年度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1911350"/>
            <a:ext cx="6660515" cy="3714115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775" y="1316990"/>
            <a:ext cx="3990975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(4)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专业诊断与改进报告</a:t>
            </a:r>
            <a:endParaRPr lang="en-US" altLang="zh-CN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7020" y="826771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2-2 2017年度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0780" y="1936115"/>
            <a:ext cx="6896735" cy="353123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7020" y="794386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2-3 2018年度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5775" y="126523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目标达成度考核及质量评价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445" y="1837055"/>
            <a:ext cx="7161530" cy="372808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7020" y="794386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2-3 2018年度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5775" y="126523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目标达成度考核及质量评价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8385" y="1818005"/>
            <a:ext cx="7190740" cy="374269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7020" y="794386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2-3 2018年度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5775" y="126523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目标达成度考核及质量评价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110" name="矩形 87109"/>
          <p:cNvSpPr/>
          <p:nvPr/>
        </p:nvSpPr>
        <p:spPr>
          <a:xfrm>
            <a:off x="253365" y="846138"/>
            <a:ext cx="3484245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1-1 </a:t>
            </a:r>
            <a:r>
              <a:rPr lang="zh-CN" altLang="en-US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专业诊改路径</a:t>
            </a:r>
            <a:endParaRPr lang="en-US" altLang="zh-CN" dirty="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ea typeface="黑体" panose="02010609060101010101" pitchFamily="49" charset="-122"/>
              </a:rPr>
              <a:t>一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专业诊改概述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69315" y="1248410"/>
            <a:ext cx="7536815" cy="4401820"/>
            <a:chOff x="1369" y="1966"/>
            <a:chExt cx="11869" cy="6932"/>
          </a:xfrm>
        </p:grpSpPr>
        <p:grpSp>
          <p:nvGrpSpPr>
            <p:cNvPr id="2" name="组合 1"/>
            <p:cNvGrpSpPr/>
            <p:nvPr/>
          </p:nvGrpSpPr>
          <p:grpSpPr>
            <a:xfrm>
              <a:off x="1369" y="1966"/>
              <a:ext cx="11869" cy="6720"/>
              <a:chOff x="1369" y="1966"/>
              <a:chExt cx="11869" cy="6720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7281" y="5062"/>
                <a:ext cx="1864" cy="90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dist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专业建设质量标准</a:t>
                </a:r>
                <a:endPara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5" name="矩形: 圆角 34"/>
              <p:cNvSpPr/>
              <p:nvPr/>
            </p:nvSpPr>
            <p:spPr>
              <a:xfrm>
                <a:off x="5313" y="5062"/>
                <a:ext cx="1502" cy="90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专业建设规划</a:t>
                </a:r>
                <a:endPara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6" name="矩形: 圆角 35"/>
              <p:cNvSpPr/>
              <p:nvPr/>
            </p:nvSpPr>
            <p:spPr>
              <a:xfrm>
                <a:off x="3366" y="5062"/>
                <a:ext cx="1496" cy="90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专业专</a:t>
                </a:r>
                <a:r>
                  <a:rPr lang="zh-CN" altLang="en-US" sz="18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专业建设标准</a:t>
                </a:r>
                <a:endPara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1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0205" name="矩形: 圆角 44"/>
              <p:cNvSpPr>
                <a:spLocks noChangeArrowheads="1"/>
              </p:cNvSpPr>
              <p:nvPr/>
            </p:nvSpPr>
            <p:spPr bwMode="auto">
              <a:xfrm>
                <a:off x="1504" y="5062"/>
                <a:ext cx="1494" cy="905"/>
              </a:xfrm>
              <a:prstGeom prst="roundRect">
                <a:avLst>
                  <a:gd name="adj" fmla="val 16667"/>
                </a:avLst>
              </a:prstGeom>
              <a:noFill/>
              <a:ln w="28575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algn="dist"/>
                <a:endParaRPr lang="en-US" altLang="zh-CN" sz="1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dist" eaLnBrk="1" latinLnBrk="0" hangingPunct="1"/>
                <a:r>
                  <a:rPr lang="zh-CN" altLang="en-US" sz="18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专业建设目标</a:t>
                </a:r>
                <a:endPara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dist"/>
                <a:endParaRPr lang="zh-CN" altLang="en-US" sz="1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" name="直接箭头连接符 3"/>
              <p:cNvCxnSpPr/>
              <p:nvPr/>
            </p:nvCxnSpPr>
            <p:spPr>
              <a:xfrm>
                <a:off x="2998" y="5515"/>
                <a:ext cx="34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箭头连接符 4"/>
              <p:cNvCxnSpPr/>
              <p:nvPr/>
            </p:nvCxnSpPr>
            <p:spPr>
              <a:xfrm>
                <a:off x="4885" y="5523"/>
                <a:ext cx="397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箭头连接符 5"/>
              <p:cNvCxnSpPr/>
              <p:nvPr/>
            </p:nvCxnSpPr>
            <p:spPr>
              <a:xfrm>
                <a:off x="6839" y="5531"/>
                <a:ext cx="397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: 圆角 25"/>
              <p:cNvSpPr/>
              <p:nvPr/>
            </p:nvSpPr>
            <p:spPr>
              <a:xfrm>
                <a:off x="10735" y="5063"/>
                <a:ext cx="1840" cy="90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组织实施</a:t>
                </a:r>
                <a:endPara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2" name="矩形: 圆角 43"/>
              <p:cNvSpPr/>
              <p:nvPr/>
            </p:nvSpPr>
            <p:spPr>
              <a:xfrm>
                <a:off x="10703" y="7520"/>
                <a:ext cx="1850" cy="90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自我诊断</a:t>
                </a:r>
                <a:endPara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7" name="矩形: 圆角 41"/>
              <p:cNvSpPr/>
              <p:nvPr/>
            </p:nvSpPr>
            <p:spPr>
              <a:xfrm>
                <a:off x="3452" y="7521"/>
                <a:ext cx="1968" cy="90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持续改进</a:t>
                </a:r>
                <a:endPara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8" name="矩形: 圆角 42"/>
              <p:cNvSpPr/>
              <p:nvPr/>
            </p:nvSpPr>
            <p:spPr>
              <a:xfrm>
                <a:off x="7787" y="7521"/>
                <a:ext cx="1134" cy="90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学习</a:t>
                </a:r>
                <a:endPara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9" name="直接箭头连接符 18"/>
              <p:cNvCxnSpPr/>
              <p:nvPr/>
            </p:nvCxnSpPr>
            <p:spPr>
              <a:xfrm>
                <a:off x="5430" y="7971"/>
                <a:ext cx="510" cy="0"/>
              </a:xfrm>
              <a:prstGeom prst="straightConnector1">
                <a:avLst/>
              </a:prstGeom>
              <a:ln w="127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圆角矩形 19"/>
              <p:cNvSpPr/>
              <p:nvPr/>
            </p:nvSpPr>
            <p:spPr>
              <a:xfrm>
                <a:off x="1369" y="4702"/>
                <a:ext cx="7850" cy="1369"/>
              </a:xfrm>
              <a:prstGeom prst="roundRect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p>
                <a:endParaRPr lang="zh-CN" altLang="en-US" sz="1670" dirty="0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0631" y="4893"/>
                <a:ext cx="2381" cy="1270"/>
              </a:xfrm>
              <a:prstGeom prst="roundRect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p>
                <a:endParaRPr lang="zh-CN" altLang="en-US" sz="1670" dirty="0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2830" y="5063"/>
                <a:ext cx="397" cy="8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>
                <a:noFill/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p>
                <a:pPr algn="ctr" eaLnBrk="1" latinLnBrk="0" hangingPunct="1">
                  <a:lnSpc>
                    <a:spcPts val="1300"/>
                  </a:lnSpc>
                </a:pPr>
                <a:r>
                  <a:rPr lang="zh-CN" altLang="zh-CN" sz="13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执</a:t>
                </a:r>
                <a:endParaRPr lang="zh-CN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 eaLnBrk="1" latinLnBrk="0" hangingPunct="1">
                  <a:lnSpc>
                    <a:spcPts val="1300"/>
                  </a:lnSpc>
                </a:pPr>
                <a:r>
                  <a:rPr lang="zh-CN" altLang="zh-CN" sz="13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行</a:t>
                </a:r>
                <a:endParaRPr lang="zh-CN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 eaLnBrk="1" latinLnBrk="0" hangingPunct="1">
                  <a:lnSpc>
                    <a:spcPts val="1300"/>
                  </a:lnSpc>
                </a:pPr>
                <a:r>
                  <a:rPr lang="en-US" altLang="zh-CN" sz="13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(D)</a:t>
                </a:r>
                <a:endParaRPr lang="en-US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0594" y="7398"/>
                <a:ext cx="2462" cy="1134"/>
              </a:xfrm>
              <a:prstGeom prst="roundRect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p>
                <a:endParaRPr lang="zh-CN" altLang="en-US" sz="1670" dirty="0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2998" y="7382"/>
                <a:ext cx="6085" cy="1304"/>
              </a:xfrm>
              <a:prstGeom prst="roundRect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p>
                <a:endParaRPr lang="zh-CN" altLang="en-US" sz="1670" dirty="0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673" y="4496"/>
                <a:ext cx="1242" cy="39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>
                <a:noFill/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p>
                <a:pPr algn="ctr" eaLnBrk="1" latinLnBrk="0" hangingPunct="1">
                  <a:lnSpc>
                    <a:spcPts val="1300"/>
                  </a:lnSpc>
                </a:pPr>
                <a:r>
                  <a:rPr lang="zh-CN" altLang="zh-CN" sz="13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计划</a:t>
                </a:r>
                <a:r>
                  <a:rPr lang="en-US" altLang="zh-CN" sz="13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(P)</a:t>
                </a:r>
                <a:endParaRPr lang="en-US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2841" y="7485"/>
                <a:ext cx="397" cy="8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>
                <a:noFill/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p>
                <a:pPr algn="ctr" eaLnBrk="1" latinLnBrk="0" hangingPunct="1">
                  <a:lnSpc>
                    <a:spcPts val="1300"/>
                  </a:lnSpc>
                </a:pPr>
                <a:r>
                  <a:rPr lang="zh-CN" altLang="zh-CN" sz="13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检</a:t>
                </a:r>
                <a:endParaRPr lang="zh-CN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 eaLnBrk="1" latinLnBrk="0" hangingPunct="1">
                  <a:lnSpc>
                    <a:spcPts val="1300"/>
                  </a:lnSpc>
                </a:pPr>
                <a:r>
                  <a:rPr lang="zh-CN" altLang="zh-CN" sz="13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查</a:t>
                </a:r>
                <a:endParaRPr lang="zh-CN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 eaLnBrk="1" latinLnBrk="0" hangingPunct="1">
                  <a:lnSpc>
                    <a:spcPts val="1300"/>
                  </a:lnSpc>
                </a:pPr>
                <a:r>
                  <a:rPr lang="en-US" altLang="zh-CN" sz="13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(C)</a:t>
                </a:r>
                <a:endParaRPr lang="en-US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矩形: 圆角 6"/>
              <p:cNvSpPr/>
              <p:nvPr/>
            </p:nvSpPr>
            <p:spPr>
              <a:xfrm>
                <a:off x="10765" y="2063"/>
                <a:ext cx="1814" cy="51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发布预警</a:t>
                </a:r>
                <a:endPara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7" name="矩形: 圆角 9"/>
              <p:cNvSpPr/>
              <p:nvPr/>
            </p:nvSpPr>
            <p:spPr>
              <a:xfrm>
                <a:off x="10765" y="2966"/>
                <a:ext cx="1814" cy="51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数据分析</a:t>
                </a:r>
                <a:endPara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48" name="矩形: 圆角 12"/>
              <p:cNvSpPr/>
              <p:nvPr/>
            </p:nvSpPr>
            <p:spPr>
              <a:xfrm>
                <a:off x="7283" y="3097"/>
                <a:ext cx="1221" cy="844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调整</a:t>
                </a:r>
                <a:endPara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改进</a:t>
                </a:r>
                <a:endPara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1" name="矩形: 圆角 13"/>
              <p:cNvSpPr/>
              <p:nvPr/>
            </p:nvSpPr>
            <p:spPr>
              <a:xfrm>
                <a:off x="10731" y="3832"/>
                <a:ext cx="1814" cy="51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800" dirty="0">
                    <a:solidFill>
                      <a:srgbClr val="000066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监测</a:t>
                </a:r>
                <a:endPara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8" name="直接箭头连接符 57"/>
              <p:cNvCxnSpPr/>
              <p:nvPr/>
            </p:nvCxnSpPr>
            <p:spPr>
              <a:xfrm rot="5400000">
                <a:off x="11512" y="3636"/>
                <a:ext cx="283" cy="0"/>
              </a:xfrm>
              <a:prstGeom prst="straightConnector1">
                <a:avLst/>
              </a:prstGeom>
              <a:ln w="127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箭头连接符 58"/>
              <p:cNvCxnSpPr/>
              <p:nvPr/>
            </p:nvCxnSpPr>
            <p:spPr>
              <a:xfrm rot="5400000">
                <a:off x="11530" y="2769"/>
                <a:ext cx="283" cy="0"/>
              </a:xfrm>
              <a:prstGeom prst="straightConnector1">
                <a:avLst/>
              </a:prstGeom>
              <a:ln w="127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圆角矩形 59"/>
              <p:cNvSpPr/>
              <p:nvPr/>
            </p:nvSpPr>
            <p:spPr>
              <a:xfrm>
                <a:off x="10595" y="1966"/>
                <a:ext cx="2381" cy="2495"/>
              </a:xfrm>
              <a:prstGeom prst="roundRect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p>
                <a:endParaRPr lang="zh-CN" altLang="en-US" sz="1670" dirty="0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2830" y="2590"/>
                <a:ext cx="397" cy="8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>
                <a:noFill/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p>
                <a:pPr algn="ctr" eaLnBrk="1" latinLnBrk="0" hangingPunct="1">
                  <a:lnSpc>
                    <a:spcPts val="1300"/>
                  </a:lnSpc>
                </a:pPr>
                <a:r>
                  <a:rPr lang="zh-CN" altLang="zh-CN" sz="13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执</a:t>
                </a:r>
                <a:endParaRPr lang="zh-CN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 eaLnBrk="1" latinLnBrk="0" hangingPunct="1">
                  <a:lnSpc>
                    <a:spcPts val="1300"/>
                  </a:lnSpc>
                </a:pPr>
                <a:r>
                  <a:rPr lang="zh-CN" altLang="zh-CN" sz="13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行</a:t>
                </a:r>
                <a:endParaRPr lang="zh-CN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 eaLnBrk="1" latinLnBrk="0" hangingPunct="1">
                  <a:lnSpc>
                    <a:spcPts val="1300"/>
                  </a:lnSpc>
                </a:pPr>
                <a:r>
                  <a:rPr lang="en-US" altLang="zh-CN" sz="13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(D)</a:t>
                </a:r>
                <a:endParaRPr lang="en-US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3" name="直接箭头连接符 62"/>
              <p:cNvCxnSpPr/>
              <p:nvPr/>
            </p:nvCxnSpPr>
            <p:spPr>
              <a:xfrm>
                <a:off x="9342" y="5531"/>
                <a:ext cx="1134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箭头连接符 63"/>
              <p:cNvCxnSpPr/>
              <p:nvPr/>
            </p:nvCxnSpPr>
            <p:spPr>
              <a:xfrm>
                <a:off x="9063" y="7981"/>
                <a:ext cx="1531" cy="0"/>
              </a:xfrm>
              <a:prstGeom prst="straightConnector1">
                <a:avLst/>
              </a:prstGeom>
              <a:ln w="254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箭头连接符 64"/>
              <p:cNvCxnSpPr/>
              <p:nvPr/>
            </p:nvCxnSpPr>
            <p:spPr>
              <a:xfrm rot="16200000">
                <a:off x="11004" y="6856"/>
                <a:ext cx="1191" cy="0"/>
              </a:xfrm>
              <a:prstGeom prst="straightConnector1">
                <a:avLst/>
              </a:prstGeom>
              <a:ln w="254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/>
              <p:cNvCxnSpPr/>
              <p:nvPr/>
            </p:nvCxnSpPr>
            <p:spPr>
              <a:xfrm rot="5400000">
                <a:off x="11440" y="4625"/>
                <a:ext cx="397" cy="0"/>
              </a:xfrm>
              <a:prstGeom prst="straightConnector1">
                <a:avLst/>
              </a:prstGeom>
              <a:ln w="254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箭头连接符 68"/>
              <p:cNvCxnSpPr/>
              <p:nvPr/>
            </p:nvCxnSpPr>
            <p:spPr>
              <a:xfrm rot="16200000">
                <a:off x="7766" y="2640"/>
                <a:ext cx="624" cy="0"/>
              </a:xfrm>
              <a:prstGeom prst="straightConnector1">
                <a:avLst/>
              </a:prstGeom>
              <a:ln w="254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箭头连接符 69"/>
              <p:cNvCxnSpPr/>
              <p:nvPr/>
            </p:nvCxnSpPr>
            <p:spPr>
              <a:xfrm>
                <a:off x="8059" y="2300"/>
                <a:ext cx="2608" cy="0"/>
              </a:xfrm>
              <a:prstGeom prst="straightConnector1">
                <a:avLst/>
              </a:prstGeom>
              <a:ln w="2540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箭头连接符 70"/>
              <p:cNvCxnSpPr/>
              <p:nvPr/>
            </p:nvCxnSpPr>
            <p:spPr>
              <a:xfrm rot="16200000">
                <a:off x="7624" y="4431"/>
                <a:ext cx="907" cy="0"/>
              </a:xfrm>
              <a:prstGeom prst="straightConnector1">
                <a:avLst/>
              </a:prstGeom>
              <a:ln w="254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圆角矩形 71"/>
              <p:cNvSpPr/>
              <p:nvPr/>
            </p:nvSpPr>
            <p:spPr>
              <a:xfrm>
                <a:off x="6851" y="2990"/>
                <a:ext cx="1766" cy="1077"/>
              </a:xfrm>
              <a:prstGeom prst="roundRect">
                <a:avLst/>
              </a:pr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p>
                <a:endParaRPr lang="zh-CN" altLang="en-US" sz="1670" dirty="0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6644" y="3096"/>
                <a:ext cx="397" cy="8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>
                <a:noFill/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p>
                <a:pPr algn="ctr" eaLnBrk="1" latinLnBrk="0" hangingPunct="1">
                  <a:lnSpc>
                    <a:spcPts val="1300"/>
                  </a:lnSpc>
                </a:pPr>
                <a:r>
                  <a:rPr lang="zh-CN" altLang="zh-CN" sz="13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处</a:t>
                </a:r>
                <a:endParaRPr lang="zh-CN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 eaLnBrk="1" latinLnBrk="0" hangingPunct="1">
                  <a:lnSpc>
                    <a:spcPts val="1300"/>
                  </a:lnSpc>
                </a:pPr>
                <a:r>
                  <a:rPr lang="zh-CN" altLang="zh-CN" sz="13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理</a:t>
                </a:r>
                <a:endParaRPr lang="zh-CN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 eaLnBrk="1" latinLnBrk="0" hangingPunct="1">
                  <a:lnSpc>
                    <a:spcPts val="1300"/>
                  </a:lnSpc>
                </a:pPr>
                <a:r>
                  <a:rPr lang="en-US" altLang="zh-CN" sz="13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(A)</a:t>
                </a:r>
                <a:endParaRPr lang="en-US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Oval 218"/>
              <p:cNvSpPr>
                <a:spLocks noChangeArrowheads="1"/>
              </p:cNvSpPr>
              <p:nvPr/>
            </p:nvSpPr>
            <p:spPr bwMode="auto">
              <a:xfrm>
                <a:off x="8812" y="3152"/>
                <a:ext cx="1664" cy="91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round/>
              </a:ln>
            </p:spPr>
            <p:txBody>
              <a:bodyPr wrap="none" anchor="ctr"/>
              <a:p>
                <a:pPr algn="ctr"/>
                <a:r>
                  <a:rPr lang="zh-CN" altLang="en-US" sz="16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周期：</a:t>
                </a:r>
                <a:r>
                  <a:rPr lang="en-US" altLang="zh-CN" sz="16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16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</a:t>
                </a:r>
                <a:endParaRPr lang="zh-CN" altLang="en-US" sz="1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6" name="Oval 218"/>
              <p:cNvSpPr>
                <a:spLocks noChangeArrowheads="1"/>
              </p:cNvSpPr>
              <p:nvPr/>
            </p:nvSpPr>
            <p:spPr bwMode="auto">
              <a:xfrm>
                <a:off x="3799" y="6310"/>
                <a:ext cx="5701" cy="843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round/>
              </a:ln>
            </p:spPr>
            <p:txBody>
              <a:bodyPr wrap="none" anchor="ctr"/>
              <a:p>
                <a:pPr algn="ctr"/>
                <a:r>
                  <a:rPr lang="zh-CN" altLang="en-US" sz="16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周期：</a:t>
                </a:r>
                <a:r>
                  <a:rPr lang="zh-CN" altLang="en-US" sz="16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2016.07～2019.06</a:t>
                </a:r>
                <a:r>
                  <a:rPr lang="en-US" altLang="zh-CN" sz="16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lang="zh-CN" altLang="en-US" sz="16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三年</a:t>
                </a:r>
                <a:r>
                  <a:rPr lang="en-US" altLang="zh-CN" sz="16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)</a:t>
                </a:r>
                <a:endParaRPr lang="en-US" altLang="zh-CN" sz="16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cxnSp>
            <p:nvCxnSpPr>
              <p:cNvPr id="77" name="直接箭头连接符 76"/>
              <p:cNvCxnSpPr/>
              <p:nvPr/>
            </p:nvCxnSpPr>
            <p:spPr>
              <a:xfrm>
                <a:off x="2204" y="7971"/>
                <a:ext cx="1191" cy="0"/>
              </a:xfrm>
              <a:prstGeom prst="straightConnector1">
                <a:avLst/>
              </a:prstGeom>
              <a:ln w="2540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箭头连接符 77"/>
              <p:cNvCxnSpPr/>
              <p:nvPr/>
            </p:nvCxnSpPr>
            <p:spPr>
              <a:xfrm rot="5400000">
                <a:off x="1316" y="7027"/>
                <a:ext cx="1871" cy="0"/>
              </a:xfrm>
              <a:prstGeom prst="straightConnector1">
                <a:avLst/>
              </a:prstGeom>
              <a:ln w="254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矩形 44"/>
            <p:cNvSpPr/>
            <p:nvPr/>
          </p:nvSpPr>
          <p:spPr>
            <a:xfrm>
              <a:off x="6078" y="8501"/>
              <a:ext cx="1242" cy="39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p>
              <a:pPr algn="ctr" eaLnBrk="1" latinLnBrk="0" hangingPunct="1">
                <a:lnSpc>
                  <a:spcPts val="1300"/>
                </a:lnSpc>
              </a:pPr>
              <a:r>
                <a:rPr lang="zh-CN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处理</a:t>
              </a:r>
              <a:r>
                <a:rPr lang="en-US" altLang="zh-CN" sz="13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(A)</a:t>
              </a:r>
              <a:endParaRPr lang="en-US" altLang="zh-CN" sz="13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: 圆角 42"/>
          <p:cNvSpPr/>
          <p:nvPr/>
        </p:nvSpPr>
        <p:spPr>
          <a:xfrm>
            <a:off x="3851910" y="4770755"/>
            <a:ext cx="720090" cy="574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创新</a:t>
            </a:r>
            <a:endParaRPr lang="zh-CN" altLang="en-US" sz="18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594225" y="5067935"/>
            <a:ext cx="323850" cy="0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55" y="1816100"/>
            <a:ext cx="7190740" cy="377126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7020" y="794386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2-3 2018年度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5775" y="126523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目标达成度考核及质量评价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6630" y="1839595"/>
            <a:ext cx="7357745" cy="349377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7020" y="794386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2-3 2018年度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5775" y="126523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目标达成度考核及质量评价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724535" y="1979295"/>
          <a:ext cx="8001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/>
                <a:gridCol w="1098550"/>
                <a:gridCol w="1249680"/>
                <a:gridCol w="544195"/>
                <a:gridCol w="513080"/>
                <a:gridCol w="530225"/>
                <a:gridCol w="497205"/>
                <a:gridCol w="530225"/>
                <a:gridCol w="497205"/>
                <a:gridCol w="498475"/>
                <a:gridCol w="1233170"/>
              </a:tblGrid>
              <a:tr h="38100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年度</a:t>
                      </a:r>
                      <a:endParaRPr lang="zh-CN" altLang="en-US" sz="1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质控点目标达成情况</a:t>
                      </a:r>
                      <a:endParaRPr lang="zh-CN" altLang="en-US" sz="1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gridSpan="7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质控点质量等级数量</a:t>
                      </a:r>
                      <a:endParaRPr lang="zh-CN" altLang="en-US" sz="18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专业质量评价结果</a:t>
                      </a:r>
                      <a:endParaRPr lang="zh-CN" altLang="zh-CN" sz="1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485140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≥100%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&lt;100%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  <a:tr h="5156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2018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en-US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92.94</a:t>
                      </a:r>
                      <a:r>
                        <a:rPr lang="zh-CN" altLang="en-US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分</a:t>
                      </a:r>
                      <a:endParaRPr lang="zh-CN" altLang="en-US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5775" y="1312545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 </a:t>
            </a:r>
            <a:r>
              <a:rPr lang="zh-CN" altLang="zh-CN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专业质量总体评价</a:t>
            </a:r>
            <a:endParaRPr lang="zh-CN" altLang="zh-CN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7020" y="826771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2-3 2018年度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160" y="2014220"/>
            <a:ext cx="6076315" cy="3628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309245" y="1915795"/>
          <a:ext cx="8564880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75"/>
                <a:gridCol w="1804035"/>
                <a:gridCol w="790514"/>
                <a:gridCol w="897890"/>
                <a:gridCol w="3004185"/>
                <a:gridCol w="744220"/>
              </a:tblGrid>
              <a:tr h="64008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不达标的质控点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权重(%)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达标度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原因分析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备注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381000">
                <a:tc rowSpan="3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5-1基础条件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专业实验实训室数量及配置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7.2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6</a:t>
                      </a: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7.4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 rowSpan="3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因学校经费紧张，实训室建设被迫延期。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 rowSpan="3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zh-CN" sz="180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优先解决的问题</a:t>
                      </a:r>
                      <a:endParaRPr lang="zh-CN" altLang="zh-CN" sz="18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实训设备使用率和完好率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5.4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</a:t>
                      </a: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2.8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  <a:tc vMerge="1">
                  <a:tcPr anchor="ctr" anchorCtr="0"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实践项目开出率和实践课时比例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5.4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82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  <a:tc vMerge="1">
                  <a:tcPr anchor="ctr" anchorCtr="0"/>
                </a:tc>
              </a:tr>
            </a:tbl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775" y="1316990"/>
            <a:ext cx="3212465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 问题诊断</a:t>
            </a:r>
            <a:endParaRPr lang="en-US" altLang="zh-CN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7020" y="826771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2-3 2018年度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287020" y="1943100"/>
          <a:ext cx="8555990" cy="266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140"/>
                <a:gridCol w="1606550"/>
                <a:gridCol w="862330"/>
                <a:gridCol w="803275"/>
                <a:gridCol w="3655695"/>
              </a:tblGrid>
              <a:tr h="381000">
                <a:tc gridSpan="2">
                  <a:txBody>
                    <a:bodyPr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不达标的质控点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权重(%)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达标度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zh-CN" altLang="en-US" sz="1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原因分析</a:t>
                      </a:r>
                      <a:endParaRPr lang="zh-CN" altLang="en-US" sz="1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777240"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7-1社会培训以及社区服务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企业培训、技能鉴定等社会培训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2.6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64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培训对象单一，培训项目少。没有花力气来开展宣传和培训业务拓展，限制了社会培训工作的提升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410210">
                <a:tc rowSpan="2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4-1师资队伍结构与素质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职称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1.5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90.8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rowSpan="2"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职称晋级和学位提升需要时间和成果的累积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381000">
                <a:tc vMerge="1"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学历学位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1.5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96.5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%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  <a:tr h="381000"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1-2</a:t>
                      </a: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专业定位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培养规格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0.8</a:t>
                      </a:r>
                      <a:endParaRPr lang="en-US" altLang="zh-CN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indent="0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77.2%</a:t>
                      </a:r>
                      <a:endParaRPr lang="en-US" altLang="zh-CN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0" lvl="1" algn="ctr" defTabSz="1157605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因社会对化工行业的认知存在偏见，专业招生持续下滑</a:t>
                      </a:r>
                      <a:endParaRPr lang="zh-CN" altLang="en-US" sz="18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775" y="1316990"/>
            <a:ext cx="3212465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 问题诊断</a:t>
            </a:r>
            <a:endParaRPr lang="en-US" altLang="zh-CN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7020" y="826771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2-3 2018年度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010" y="1913890"/>
            <a:ext cx="7008495" cy="370459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专业诊改实施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5775" y="1316990"/>
            <a:ext cx="3990975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(4)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专业诊断与改进报告</a:t>
            </a:r>
            <a:endParaRPr lang="en-US" altLang="zh-CN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7020" y="826771"/>
            <a:ext cx="7378700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algn="l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2-3 2018年度</a:t>
            </a:r>
            <a:r>
              <a:rPr lang="en-US" altLang="zh-CN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专业诊改实施</a:t>
            </a:r>
            <a:endParaRPr lang="en-US" altLang="zh-CN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585470" y="1036320"/>
            <a:ext cx="79724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indent="0" defTabSz="1157605" eaLnBrk="1" latinLnBrk="0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None/>
            </a:pPr>
            <a:r>
              <a:rPr lang="en-US" altLang="zh-CN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(1) </a:t>
            </a:r>
            <a:r>
              <a:rPr lang="zh-CN" altLang="zh-CN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专业质量逐年提高，入围国家级骨干专业建设项目</a:t>
            </a:r>
            <a:r>
              <a: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。</a:t>
            </a:r>
            <a:endParaRPr lang="zh-CN" altLang="en-US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三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专业诊改成效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585470" y="1694815"/>
          <a:ext cx="8001000" cy="197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/>
                <a:gridCol w="1098550"/>
                <a:gridCol w="1249680"/>
                <a:gridCol w="544195"/>
                <a:gridCol w="513080"/>
                <a:gridCol w="530225"/>
                <a:gridCol w="497205"/>
                <a:gridCol w="530225"/>
                <a:gridCol w="497205"/>
                <a:gridCol w="498475"/>
                <a:gridCol w="1233170"/>
              </a:tblGrid>
              <a:tr h="38100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年度</a:t>
                      </a:r>
                      <a:endParaRPr lang="zh-CN" altLang="en-US" sz="1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质控点目标达成情况</a:t>
                      </a:r>
                      <a:endParaRPr lang="zh-CN" altLang="en-US" sz="1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gridSpan="7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+mn-ea"/>
                        </a:rPr>
                        <a:t>质控点质量等级数量</a:t>
                      </a:r>
                      <a:endParaRPr lang="zh-CN" altLang="en-US" sz="18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专业质量评价结果</a:t>
                      </a:r>
                      <a:endParaRPr lang="zh-CN" altLang="zh-CN" sz="1800" b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408305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≥100%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&lt;100%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 vMerge="1">
                  <a:tcPr anchor="ctr" anchorCtr="0"/>
                </a:tc>
              </a:tr>
              <a:tr h="4171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2016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81.23</a:t>
                      </a:r>
                      <a:r>
                        <a:rPr lang="zh-CN" altLang="en-US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分</a:t>
                      </a:r>
                      <a:endParaRPr lang="zh-CN" altLang="en-US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406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2017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83.34</a:t>
                      </a:r>
                      <a:r>
                        <a:rPr lang="zh-CN" altLang="en-US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分</a:t>
                      </a:r>
                      <a:endParaRPr lang="zh-CN" altLang="en-US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289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2018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en-US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92.94</a:t>
                      </a:r>
                      <a:r>
                        <a:rPr lang="zh-CN" altLang="en-US" sz="1800" b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分</a:t>
                      </a:r>
                      <a:endParaRPr lang="zh-CN" altLang="en-US" sz="1800" b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2667635" y="1614805"/>
            <a:ext cx="3665220" cy="3915410"/>
            <a:chOff x="4314" y="2543"/>
            <a:chExt cx="5772" cy="6166"/>
          </a:xfrm>
        </p:grpSpPr>
        <p:pic>
          <p:nvPicPr>
            <p:cNvPr id="4" name="图片 3" descr="mmexport1560154261713"/>
            <p:cNvPicPr>
              <a:picLocks noChangeAspect="1"/>
            </p:cNvPicPr>
            <p:nvPr/>
          </p:nvPicPr>
          <p:blipFill>
            <a:blip r:embed="rId1"/>
            <a:srcRect t="5043" b="41399"/>
            <a:stretch>
              <a:fillRect/>
            </a:stretch>
          </p:blipFill>
          <p:spPr>
            <a:xfrm>
              <a:off x="4314" y="2543"/>
              <a:ext cx="5772" cy="616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4765" y="6999"/>
              <a:ext cx="5216" cy="283"/>
            </a:xfrm>
            <a:prstGeom prst="rect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p>
              <a:endParaRPr lang="zh-CN" altLang="en-US" sz="1670" dirty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586105" y="967105"/>
            <a:ext cx="48774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indent="0" defTabSz="1157605" eaLnBrk="1" latinLnBrk="0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None/>
            </a:pPr>
            <a:r>
              <a:rPr lang="en-US" altLang="zh-CN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(2) </a:t>
            </a:r>
            <a:r>
              <a: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专业教学</a:t>
            </a:r>
            <a:r>
              <a:rPr lang="en-US" altLang="zh-CN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团队</a:t>
            </a:r>
            <a:r>
              <a:rPr lang="zh-CN" altLang="en-US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内涵建设得到加强</a:t>
            </a:r>
            <a:r>
              <a:rPr lang="en-US" altLang="zh-CN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。</a:t>
            </a:r>
            <a:endParaRPr lang="en-US" altLang="zh-CN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三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专业诊改成效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4424045" y="1662430"/>
            <a:ext cx="524510" cy="3859530"/>
            <a:chOff x="6967" y="2618"/>
            <a:chExt cx="826" cy="6078"/>
          </a:xfrm>
        </p:grpSpPr>
        <p:grpSp>
          <p:nvGrpSpPr>
            <p:cNvPr id="6" name="组合 5"/>
            <p:cNvGrpSpPr/>
            <p:nvPr/>
          </p:nvGrpSpPr>
          <p:grpSpPr>
            <a:xfrm>
              <a:off x="7081" y="2618"/>
              <a:ext cx="586" cy="6078"/>
              <a:chOff x="7247" y="2962"/>
              <a:chExt cx="467" cy="5395"/>
            </a:xfrm>
          </p:grpSpPr>
          <p:sp>
            <p:nvSpPr>
              <p:cNvPr id="371758" name="Pentagon 12"/>
              <p:cNvSpPr/>
              <p:nvPr/>
            </p:nvSpPr>
            <p:spPr>
              <a:xfrm rot="16200000">
                <a:off x="6571" y="3653"/>
                <a:ext cx="1834" cy="453"/>
              </a:xfrm>
              <a:prstGeom prst="homePlate">
                <a:avLst>
                  <a:gd name="adj" fmla="val 52496"/>
                </a:avLst>
              </a:prstGeom>
              <a:gradFill rotWithShape="1">
                <a:gsLst>
                  <a:gs pos="0">
                    <a:srgbClr val="FF9900"/>
                  </a:gs>
                  <a:gs pos="2000">
                    <a:srgbClr val="FF6600"/>
                  </a:gs>
                  <a:gs pos="100000">
                    <a:srgbClr val="FF990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p>
                <a:pPr indent="-342900" algn="ctr">
                  <a:buFont typeface="Calibri" panose="020F0502020204030204" charset="0"/>
                  <a:buAutoNum type="arabicPeriod"/>
                </a:pPr>
                <a:endParaRPr lang="en-US" altLang="en-US" dirty="0">
                  <a:solidFill>
                    <a:srgbClr val="FFFFFF"/>
                  </a:solidFill>
                  <a:latin typeface="Calibri" panose="020F050202020403020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71759" name="Pentagon 12"/>
              <p:cNvSpPr/>
              <p:nvPr/>
            </p:nvSpPr>
            <p:spPr>
              <a:xfrm rot="16200000">
                <a:off x="6571" y="5434"/>
                <a:ext cx="1834" cy="453"/>
              </a:xfrm>
              <a:prstGeom prst="homePlate">
                <a:avLst>
                  <a:gd name="adj" fmla="val 0"/>
                </a:avLst>
              </a:prstGeom>
              <a:gradFill rotWithShape="1">
                <a:gsLst>
                  <a:gs pos="0">
                    <a:srgbClr val="1F88C8"/>
                  </a:gs>
                  <a:gs pos="100000">
                    <a:srgbClr val="59B0E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p>
                <a:pPr indent="-342900" algn="ctr">
                  <a:buFont typeface="Calibri" panose="020F0502020204030204" charset="0"/>
                  <a:buAutoNum type="arabicPeriod"/>
                </a:pPr>
                <a:endParaRPr lang="en-US" altLang="en-US" dirty="0">
                  <a:solidFill>
                    <a:srgbClr val="FFFFFF"/>
                  </a:solidFill>
                  <a:latin typeface="Calibri" panose="020F050202020403020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71760" name="Pentagon 12"/>
              <p:cNvSpPr/>
              <p:nvPr/>
            </p:nvSpPr>
            <p:spPr>
              <a:xfrm rot="16200000">
                <a:off x="6571" y="7214"/>
                <a:ext cx="1834" cy="453"/>
              </a:xfrm>
              <a:prstGeom prst="homePlate">
                <a:avLst>
                  <a:gd name="adj" fmla="val 0"/>
                </a:avLst>
              </a:prstGeom>
              <a:gradFill rotWithShape="1">
                <a:gsLst>
                  <a:gs pos="0">
                    <a:srgbClr val="1F88C8"/>
                  </a:gs>
                  <a:gs pos="100000">
                    <a:srgbClr val="59B0E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p>
                <a:pPr indent="-342900" algn="ctr">
                  <a:buFont typeface="Calibri" panose="020F0502020204030204" charset="0"/>
                  <a:buAutoNum type="arabicPeriod"/>
                </a:pPr>
                <a:endParaRPr lang="en-US" altLang="en-US" dirty="0">
                  <a:solidFill>
                    <a:srgbClr val="FFFFFF"/>
                  </a:solidFill>
                  <a:latin typeface="Calibri" panose="020F050202020403020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71761" name="直线 53"/>
              <p:cNvSpPr/>
              <p:nvPr/>
            </p:nvSpPr>
            <p:spPr>
              <a:xfrm rot="16200000">
                <a:off x="7431" y="6298"/>
                <a:ext cx="0" cy="340"/>
              </a:xfrm>
              <a:prstGeom prst="line">
                <a:avLst/>
              </a:prstGeom>
              <a:ln w="1270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1762" name="Pentagon 12"/>
              <p:cNvSpPr/>
              <p:nvPr/>
            </p:nvSpPr>
            <p:spPr>
              <a:xfrm rot="16200000">
                <a:off x="5666" y="6324"/>
                <a:ext cx="3614" cy="453"/>
              </a:xfrm>
              <a:prstGeom prst="homePlate">
                <a:avLst>
                  <a:gd name="adj" fmla="val 0"/>
                </a:avLst>
              </a:prstGeom>
              <a:gradFill rotWithShape="1">
                <a:gsLst>
                  <a:gs pos="0">
                    <a:srgbClr val="59B0E5">
                      <a:alpha val="0"/>
                    </a:srgbClr>
                  </a:gs>
                  <a:gs pos="100000">
                    <a:srgbClr val="59B0E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p>
                <a:pPr indent="-342900" algn="ctr">
                  <a:buFont typeface="Calibri" panose="020F0502020204030204" charset="0"/>
                  <a:buAutoNum type="arabicPeriod"/>
                </a:pPr>
                <a:endParaRPr lang="en-US" altLang="en-US" dirty="0">
                  <a:solidFill>
                    <a:srgbClr val="FFFFFF"/>
                  </a:solidFill>
                  <a:latin typeface="Calibri" panose="020F050202020403020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371783" name="文本框 75"/>
            <p:cNvSpPr txBox="1"/>
            <p:nvPr/>
          </p:nvSpPr>
          <p:spPr>
            <a:xfrm>
              <a:off x="6967" y="7829"/>
              <a:ext cx="820" cy="4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2016</a:t>
              </a:r>
              <a:endParaRPr lang="en-US" altLang="zh-CN" sz="12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文本框 75"/>
            <p:cNvSpPr txBox="1"/>
            <p:nvPr/>
          </p:nvSpPr>
          <p:spPr>
            <a:xfrm>
              <a:off x="6973" y="3315"/>
              <a:ext cx="820" cy="4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en-US" altLang="zh-CN" sz="1200" b="1">
                  <a:solidFill>
                    <a:schemeClr val="bg1"/>
                  </a:solidFill>
                  <a:latin typeface="Arial" panose="020B0604020202020204" pitchFamily="34" charset="0"/>
                </a:rPr>
                <a:t>2019</a:t>
              </a:r>
              <a:endParaRPr lang="en-US" altLang="zh-CN" sz="12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1019810" y="2740660"/>
            <a:ext cx="3381375" cy="2612390"/>
            <a:chOff x="1606" y="4203"/>
            <a:chExt cx="5325" cy="4114"/>
          </a:xfrm>
        </p:grpSpPr>
        <p:grpSp>
          <p:nvGrpSpPr>
            <p:cNvPr id="216" name="组合 215"/>
            <p:cNvGrpSpPr/>
            <p:nvPr/>
          </p:nvGrpSpPr>
          <p:grpSpPr>
            <a:xfrm>
              <a:off x="1606" y="4203"/>
              <a:ext cx="4555" cy="4114"/>
              <a:chOff x="8535" y="4584"/>
              <a:chExt cx="4555" cy="4114"/>
            </a:xfrm>
          </p:grpSpPr>
          <p:grpSp>
            <p:nvGrpSpPr>
              <p:cNvPr id="217" name="组合 216"/>
              <p:cNvGrpSpPr/>
              <p:nvPr/>
            </p:nvGrpSpPr>
            <p:grpSpPr>
              <a:xfrm>
                <a:off x="8535" y="4584"/>
                <a:ext cx="4554" cy="790"/>
                <a:chOff x="8373" y="3370"/>
                <a:chExt cx="4554" cy="790"/>
              </a:xfrm>
            </p:grpSpPr>
            <p:sp>
              <p:nvSpPr>
                <p:cNvPr id="218" name="Rektangel 163"/>
                <p:cNvSpPr>
                  <a:spLocks noChangeArrowheads="1"/>
                </p:cNvSpPr>
                <p:nvPr/>
              </p:nvSpPr>
              <p:spPr bwMode="auto">
                <a:xfrm>
                  <a:off x="8373" y="3406"/>
                  <a:ext cx="4554" cy="680"/>
                </a:xfrm>
                <a:prstGeom prst="rect">
                  <a:avLst/>
                </a:prstGeom>
                <a:gradFill rotWithShape="1">
                  <a:gsLst>
                    <a:gs pos="0">
                      <a:srgbClr val="E6E6E6"/>
                    </a:gs>
                    <a:gs pos="100000">
                      <a:srgbClr val="F3F3F3"/>
                    </a:gs>
                  </a:gsLst>
                  <a:lin ang="16200000"/>
                </a:gradFill>
                <a:ln w="9525">
                  <a:solidFill>
                    <a:srgbClr val="E1E1E1"/>
                  </a:solidFill>
                  <a:miter lim="800000"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charset="0"/>
                    <a:ea typeface="华文细黑" pitchFamily="2" charset="-122"/>
                    <a:cs typeface="+mn-cs"/>
                  </a:endParaRPr>
                </a:p>
              </p:txBody>
            </p:sp>
            <p:sp>
              <p:nvSpPr>
                <p:cNvPr id="219" name="Rektangel 762"/>
                <p:cNvSpPr/>
                <p:nvPr/>
              </p:nvSpPr>
              <p:spPr>
                <a:xfrm>
                  <a:off x="8465" y="3370"/>
                  <a:ext cx="4382" cy="7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pPr defTabSz="802005" eaLnBrk="1" latinLnBrk="0" hangingPunct="1">
                    <a:lnSpc>
                      <a:spcPts val="1600"/>
                    </a:lnSpc>
                    <a:spcBef>
                      <a:spcPts val="0"/>
                    </a:spcBef>
                  </a:pPr>
                  <a:r>
                    <a:rPr lang="en-US" altLang="zh-CN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1</a:t>
                  </a:r>
                  <a:r>
                    <a:rPr lang="zh-CN" altLang="en-US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人</a:t>
                  </a:r>
                  <a:r>
                    <a:rPr lang="zh-CN" altLang="zh-CN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获省高校教师党支部书记</a:t>
                  </a:r>
                  <a:r>
                    <a:rPr lang="en-US" altLang="zh-CN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“</a:t>
                  </a:r>
                  <a:r>
                    <a:rPr lang="zh-CN" altLang="en-US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双</a:t>
                  </a:r>
                  <a:r>
                    <a:rPr lang="zh-CN" altLang="zh-CN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sym typeface="+mn-ea"/>
                    </a:rPr>
                    <a:t>带头人</a:t>
                  </a:r>
                  <a:r>
                    <a:rPr lang="en-US" altLang="zh-CN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”</a:t>
                  </a:r>
                  <a:r>
                    <a:rPr lang="zh-CN" altLang="zh-CN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标兵 称号</a:t>
                  </a:r>
                  <a:endParaRPr lang="zh-CN" altLang="en-US" sz="1200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220" name="Gruppe 122"/>
              <p:cNvGrpSpPr/>
              <p:nvPr/>
            </p:nvGrpSpPr>
            <p:grpSpPr>
              <a:xfrm>
                <a:off x="8544" y="5392"/>
                <a:ext cx="4546" cy="3306"/>
                <a:chOff x="8164513" y="-4049713"/>
                <a:chExt cx="2657475" cy="236855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21" name="Freeform 1013"/>
                <p:cNvSpPr>
                  <a:spLocks noEditPoints="1"/>
                </p:cNvSpPr>
                <p:nvPr/>
              </p:nvSpPr>
              <p:spPr bwMode="auto">
                <a:xfrm>
                  <a:off x="8164513" y="-4049713"/>
                  <a:ext cx="2657475" cy="2368550"/>
                </a:xfrm>
                <a:custGeom>
                  <a:avLst/>
                  <a:gdLst/>
                  <a:ahLst/>
                  <a:cxnLst>
                    <a:cxn ang="0">
                      <a:pos x="1504" y="96"/>
                    </a:cxn>
                    <a:cxn ang="0">
                      <a:pos x="1574" y="76"/>
                    </a:cxn>
                    <a:cxn ang="0">
                      <a:pos x="1582" y="192"/>
                    </a:cxn>
                    <a:cxn ang="0">
                      <a:pos x="1506" y="186"/>
                    </a:cxn>
                    <a:cxn ang="0">
                      <a:pos x="1316" y="76"/>
                    </a:cxn>
                    <a:cxn ang="0">
                      <a:pos x="1388" y="96"/>
                    </a:cxn>
                    <a:cxn ang="0">
                      <a:pos x="1324" y="198"/>
                    </a:cxn>
                    <a:cxn ang="0">
                      <a:pos x="1102" y="96"/>
                    </a:cxn>
                    <a:cxn ang="0">
                      <a:pos x="1166" y="74"/>
                    </a:cxn>
                    <a:cxn ang="0">
                      <a:pos x="1186" y="186"/>
                    </a:cxn>
                    <a:cxn ang="0">
                      <a:pos x="1108" y="192"/>
                    </a:cxn>
                    <a:cxn ang="0">
                      <a:pos x="908" y="82"/>
                    </a:cxn>
                    <a:cxn ang="0">
                      <a:pos x="984" y="88"/>
                    </a:cxn>
                    <a:cxn ang="0">
                      <a:pos x="966" y="198"/>
                    </a:cxn>
                    <a:cxn ang="0">
                      <a:pos x="902" y="96"/>
                    </a:cxn>
                    <a:cxn ang="0">
                      <a:pos x="764" y="74"/>
                    </a:cxn>
                    <a:cxn ang="0">
                      <a:pos x="786" y="176"/>
                    </a:cxn>
                    <a:cxn ang="0">
                      <a:pos x="714" y="196"/>
                    </a:cxn>
                    <a:cxn ang="0">
                      <a:pos x="502" y="88"/>
                    </a:cxn>
                    <a:cxn ang="0">
                      <a:pos x="580" y="82"/>
                    </a:cxn>
                    <a:cxn ang="0">
                      <a:pos x="572" y="196"/>
                    </a:cxn>
                    <a:cxn ang="0">
                      <a:pos x="500" y="176"/>
                    </a:cxn>
                    <a:cxn ang="0">
                      <a:pos x="322" y="74"/>
                    </a:cxn>
                    <a:cxn ang="0">
                      <a:pos x="386" y="176"/>
                    </a:cxn>
                    <a:cxn ang="0">
                      <a:pos x="322" y="198"/>
                    </a:cxn>
                    <a:cxn ang="0">
                      <a:pos x="100" y="96"/>
                    </a:cxn>
                    <a:cxn ang="0">
                      <a:pos x="172" y="76"/>
                    </a:cxn>
                    <a:cxn ang="0">
                      <a:pos x="178" y="192"/>
                    </a:cxn>
                    <a:cxn ang="0">
                      <a:pos x="102" y="186"/>
                    </a:cxn>
                    <a:cxn ang="0">
                      <a:pos x="172" y="1402"/>
                    </a:cxn>
                    <a:cxn ang="0">
                      <a:pos x="100" y="1382"/>
                    </a:cxn>
                    <a:cxn ang="0">
                      <a:pos x="164" y="1280"/>
                    </a:cxn>
                    <a:cxn ang="0">
                      <a:pos x="386" y="1382"/>
                    </a:cxn>
                    <a:cxn ang="0">
                      <a:pos x="322" y="1404"/>
                    </a:cxn>
                    <a:cxn ang="0">
                      <a:pos x="302" y="1292"/>
                    </a:cxn>
                    <a:cxn ang="0">
                      <a:pos x="378" y="1286"/>
                    </a:cxn>
                    <a:cxn ang="0">
                      <a:pos x="580" y="1396"/>
                    </a:cxn>
                    <a:cxn ang="0">
                      <a:pos x="502" y="1390"/>
                    </a:cxn>
                    <a:cxn ang="0">
                      <a:pos x="522" y="1280"/>
                    </a:cxn>
                    <a:cxn ang="0">
                      <a:pos x="586" y="1382"/>
                    </a:cxn>
                    <a:cxn ang="0">
                      <a:pos x="724" y="1404"/>
                    </a:cxn>
                    <a:cxn ang="0">
                      <a:pos x="702" y="1302"/>
                    </a:cxn>
                    <a:cxn ang="0">
                      <a:pos x="772" y="1282"/>
                    </a:cxn>
                    <a:cxn ang="0">
                      <a:pos x="984" y="1390"/>
                    </a:cxn>
                    <a:cxn ang="0">
                      <a:pos x="908" y="1396"/>
                    </a:cxn>
                    <a:cxn ang="0">
                      <a:pos x="916" y="1282"/>
                    </a:cxn>
                    <a:cxn ang="0">
                      <a:pos x="986" y="1302"/>
                    </a:cxn>
                    <a:cxn ang="0">
                      <a:pos x="1166" y="1404"/>
                    </a:cxn>
                    <a:cxn ang="0">
                      <a:pos x="1102" y="1302"/>
                    </a:cxn>
                    <a:cxn ang="0">
                      <a:pos x="1166" y="1280"/>
                    </a:cxn>
                    <a:cxn ang="0">
                      <a:pos x="1388" y="1382"/>
                    </a:cxn>
                    <a:cxn ang="0">
                      <a:pos x="1316" y="1402"/>
                    </a:cxn>
                    <a:cxn ang="0">
                      <a:pos x="1310" y="1286"/>
                    </a:cxn>
                    <a:cxn ang="0">
                      <a:pos x="1386" y="1292"/>
                    </a:cxn>
                    <a:cxn ang="0">
                      <a:pos x="1574" y="1402"/>
                    </a:cxn>
                    <a:cxn ang="0">
                      <a:pos x="1504" y="1382"/>
                    </a:cxn>
                    <a:cxn ang="0">
                      <a:pos x="1566" y="1280"/>
                    </a:cxn>
                    <a:cxn ang="0">
                      <a:pos x="1600" y="1246"/>
                    </a:cxn>
                    <a:cxn ang="0">
                      <a:pos x="84" y="1268"/>
                    </a:cxn>
                    <a:cxn ang="0">
                      <a:pos x="74" y="234"/>
                    </a:cxn>
                    <a:cxn ang="0">
                      <a:pos x="84" y="224"/>
                    </a:cxn>
                    <a:cxn ang="0">
                      <a:pos x="1600" y="234"/>
                    </a:cxn>
                  </a:cxnLst>
                  <a:rect l="0" t="0" r="r" b="b"/>
                  <a:pathLst>
                    <a:path w="1674" h="1492">
                      <a:moveTo>
                        <a:pt x="0" y="0"/>
                      </a:moveTo>
                      <a:lnTo>
                        <a:pt x="0" y="1492"/>
                      </a:lnTo>
                      <a:lnTo>
                        <a:pt x="1674" y="1492"/>
                      </a:lnTo>
                      <a:lnTo>
                        <a:pt x="1674" y="0"/>
                      </a:lnTo>
                      <a:lnTo>
                        <a:pt x="0" y="0"/>
                      </a:lnTo>
                      <a:close/>
                      <a:moveTo>
                        <a:pt x="1504" y="96"/>
                      </a:moveTo>
                      <a:lnTo>
                        <a:pt x="1504" y="96"/>
                      </a:lnTo>
                      <a:lnTo>
                        <a:pt x="1506" y="88"/>
                      </a:lnTo>
                      <a:lnTo>
                        <a:pt x="1510" y="82"/>
                      </a:lnTo>
                      <a:lnTo>
                        <a:pt x="1516" y="76"/>
                      </a:lnTo>
                      <a:lnTo>
                        <a:pt x="1526" y="74"/>
                      </a:lnTo>
                      <a:lnTo>
                        <a:pt x="1566" y="74"/>
                      </a:lnTo>
                      <a:lnTo>
                        <a:pt x="1566" y="74"/>
                      </a:lnTo>
                      <a:lnTo>
                        <a:pt x="1574" y="76"/>
                      </a:lnTo>
                      <a:lnTo>
                        <a:pt x="1582" y="82"/>
                      </a:lnTo>
                      <a:lnTo>
                        <a:pt x="1586" y="88"/>
                      </a:lnTo>
                      <a:lnTo>
                        <a:pt x="1588" y="96"/>
                      </a:lnTo>
                      <a:lnTo>
                        <a:pt x="1588" y="176"/>
                      </a:lnTo>
                      <a:lnTo>
                        <a:pt x="1588" y="176"/>
                      </a:lnTo>
                      <a:lnTo>
                        <a:pt x="1586" y="186"/>
                      </a:lnTo>
                      <a:lnTo>
                        <a:pt x="1582" y="192"/>
                      </a:lnTo>
                      <a:lnTo>
                        <a:pt x="1574" y="196"/>
                      </a:lnTo>
                      <a:lnTo>
                        <a:pt x="1566" y="198"/>
                      </a:lnTo>
                      <a:lnTo>
                        <a:pt x="1526" y="198"/>
                      </a:lnTo>
                      <a:lnTo>
                        <a:pt x="1526" y="198"/>
                      </a:lnTo>
                      <a:lnTo>
                        <a:pt x="1516" y="196"/>
                      </a:lnTo>
                      <a:lnTo>
                        <a:pt x="1510" y="192"/>
                      </a:lnTo>
                      <a:lnTo>
                        <a:pt x="1506" y="186"/>
                      </a:lnTo>
                      <a:lnTo>
                        <a:pt x="1504" y="176"/>
                      </a:lnTo>
                      <a:lnTo>
                        <a:pt x="1504" y="96"/>
                      </a:lnTo>
                      <a:close/>
                      <a:moveTo>
                        <a:pt x="1302" y="96"/>
                      </a:moveTo>
                      <a:lnTo>
                        <a:pt x="1302" y="96"/>
                      </a:lnTo>
                      <a:lnTo>
                        <a:pt x="1304" y="88"/>
                      </a:lnTo>
                      <a:lnTo>
                        <a:pt x="1310" y="82"/>
                      </a:lnTo>
                      <a:lnTo>
                        <a:pt x="1316" y="76"/>
                      </a:lnTo>
                      <a:lnTo>
                        <a:pt x="1324" y="74"/>
                      </a:lnTo>
                      <a:lnTo>
                        <a:pt x="1366" y="74"/>
                      </a:lnTo>
                      <a:lnTo>
                        <a:pt x="1366" y="74"/>
                      </a:lnTo>
                      <a:lnTo>
                        <a:pt x="1374" y="76"/>
                      </a:lnTo>
                      <a:lnTo>
                        <a:pt x="1382" y="82"/>
                      </a:lnTo>
                      <a:lnTo>
                        <a:pt x="1386" y="88"/>
                      </a:lnTo>
                      <a:lnTo>
                        <a:pt x="1388" y="96"/>
                      </a:lnTo>
                      <a:lnTo>
                        <a:pt x="1388" y="176"/>
                      </a:lnTo>
                      <a:lnTo>
                        <a:pt x="1388" y="176"/>
                      </a:lnTo>
                      <a:lnTo>
                        <a:pt x="1386" y="186"/>
                      </a:lnTo>
                      <a:lnTo>
                        <a:pt x="1382" y="192"/>
                      </a:lnTo>
                      <a:lnTo>
                        <a:pt x="1374" y="196"/>
                      </a:lnTo>
                      <a:lnTo>
                        <a:pt x="1366" y="198"/>
                      </a:lnTo>
                      <a:lnTo>
                        <a:pt x="1324" y="198"/>
                      </a:lnTo>
                      <a:lnTo>
                        <a:pt x="1324" y="198"/>
                      </a:lnTo>
                      <a:lnTo>
                        <a:pt x="1316" y="196"/>
                      </a:lnTo>
                      <a:lnTo>
                        <a:pt x="1310" y="192"/>
                      </a:lnTo>
                      <a:lnTo>
                        <a:pt x="1304" y="186"/>
                      </a:lnTo>
                      <a:lnTo>
                        <a:pt x="1302" y="176"/>
                      </a:lnTo>
                      <a:lnTo>
                        <a:pt x="1302" y="96"/>
                      </a:lnTo>
                      <a:close/>
                      <a:moveTo>
                        <a:pt x="1102" y="96"/>
                      </a:moveTo>
                      <a:lnTo>
                        <a:pt x="1102" y="96"/>
                      </a:lnTo>
                      <a:lnTo>
                        <a:pt x="1104" y="88"/>
                      </a:lnTo>
                      <a:lnTo>
                        <a:pt x="1108" y="82"/>
                      </a:lnTo>
                      <a:lnTo>
                        <a:pt x="1116" y="76"/>
                      </a:lnTo>
                      <a:lnTo>
                        <a:pt x="1124" y="74"/>
                      </a:lnTo>
                      <a:lnTo>
                        <a:pt x="1166" y="74"/>
                      </a:lnTo>
                      <a:lnTo>
                        <a:pt x="1166" y="74"/>
                      </a:lnTo>
                      <a:lnTo>
                        <a:pt x="1174" y="76"/>
                      </a:lnTo>
                      <a:lnTo>
                        <a:pt x="1180" y="82"/>
                      </a:lnTo>
                      <a:lnTo>
                        <a:pt x="1186" y="88"/>
                      </a:lnTo>
                      <a:lnTo>
                        <a:pt x="1188" y="96"/>
                      </a:lnTo>
                      <a:lnTo>
                        <a:pt x="1188" y="176"/>
                      </a:lnTo>
                      <a:lnTo>
                        <a:pt x="1188" y="176"/>
                      </a:lnTo>
                      <a:lnTo>
                        <a:pt x="1186" y="186"/>
                      </a:lnTo>
                      <a:lnTo>
                        <a:pt x="1180" y="192"/>
                      </a:lnTo>
                      <a:lnTo>
                        <a:pt x="1174" y="196"/>
                      </a:lnTo>
                      <a:lnTo>
                        <a:pt x="1166" y="198"/>
                      </a:lnTo>
                      <a:lnTo>
                        <a:pt x="1124" y="198"/>
                      </a:lnTo>
                      <a:lnTo>
                        <a:pt x="1124" y="198"/>
                      </a:lnTo>
                      <a:lnTo>
                        <a:pt x="1116" y="196"/>
                      </a:lnTo>
                      <a:lnTo>
                        <a:pt x="1108" y="192"/>
                      </a:lnTo>
                      <a:lnTo>
                        <a:pt x="1104" y="186"/>
                      </a:lnTo>
                      <a:lnTo>
                        <a:pt x="1102" y="176"/>
                      </a:lnTo>
                      <a:lnTo>
                        <a:pt x="1102" y="96"/>
                      </a:lnTo>
                      <a:close/>
                      <a:moveTo>
                        <a:pt x="902" y="96"/>
                      </a:moveTo>
                      <a:lnTo>
                        <a:pt x="902" y="96"/>
                      </a:lnTo>
                      <a:lnTo>
                        <a:pt x="904" y="88"/>
                      </a:lnTo>
                      <a:lnTo>
                        <a:pt x="908" y="82"/>
                      </a:lnTo>
                      <a:lnTo>
                        <a:pt x="916" y="76"/>
                      </a:lnTo>
                      <a:lnTo>
                        <a:pt x="924" y="74"/>
                      </a:lnTo>
                      <a:lnTo>
                        <a:pt x="966" y="74"/>
                      </a:lnTo>
                      <a:lnTo>
                        <a:pt x="966" y="74"/>
                      </a:lnTo>
                      <a:lnTo>
                        <a:pt x="974" y="76"/>
                      </a:lnTo>
                      <a:lnTo>
                        <a:pt x="980" y="82"/>
                      </a:lnTo>
                      <a:lnTo>
                        <a:pt x="984" y="88"/>
                      </a:lnTo>
                      <a:lnTo>
                        <a:pt x="986" y="96"/>
                      </a:lnTo>
                      <a:lnTo>
                        <a:pt x="986" y="176"/>
                      </a:lnTo>
                      <a:lnTo>
                        <a:pt x="986" y="176"/>
                      </a:lnTo>
                      <a:lnTo>
                        <a:pt x="984" y="186"/>
                      </a:lnTo>
                      <a:lnTo>
                        <a:pt x="980" y="192"/>
                      </a:lnTo>
                      <a:lnTo>
                        <a:pt x="974" y="196"/>
                      </a:lnTo>
                      <a:lnTo>
                        <a:pt x="966" y="198"/>
                      </a:lnTo>
                      <a:lnTo>
                        <a:pt x="924" y="198"/>
                      </a:lnTo>
                      <a:lnTo>
                        <a:pt x="924" y="198"/>
                      </a:lnTo>
                      <a:lnTo>
                        <a:pt x="916" y="196"/>
                      </a:lnTo>
                      <a:lnTo>
                        <a:pt x="908" y="192"/>
                      </a:lnTo>
                      <a:lnTo>
                        <a:pt x="904" y="186"/>
                      </a:lnTo>
                      <a:lnTo>
                        <a:pt x="902" y="176"/>
                      </a:lnTo>
                      <a:lnTo>
                        <a:pt x="902" y="96"/>
                      </a:lnTo>
                      <a:close/>
                      <a:moveTo>
                        <a:pt x="702" y="96"/>
                      </a:moveTo>
                      <a:lnTo>
                        <a:pt x="702" y="96"/>
                      </a:lnTo>
                      <a:lnTo>
                        <a:pt x="704" y="88"/>
                      </a:lnTo>
                      <a:lnTo>
                        <a:pt x="708" y="82"/>
                      </a:lnTo>
                      <a:lnTo>
                        <a:pt x="714" y="76"/>
                      </a:lnTo>
                      <a:lnTo>
                        <a:pt x="724" y="74"/>
                      </a:lnTo>
                      <a:lnTo>
                        <a:pt x="764" y="74"/>
                      </a:lnTo>
                      <a:lnTo>
                        <a:pt x="764" y="74"/>
                      </a:lnTo>
                      <a:lnTo>
                        <a:pt x="772" y="76"/>
                      </a:lnTo>
                      <a:lnTo>
                        <a:pt x="780" y="82"/>
                      </a:lnTo>
                      <a:lnTo>
                        <a:pt x="784" y="88"/>
                      </a:lnTo>
                      <a:lnTo>
                        <a:pt x="786" y="96"/>
                      </a:lnTo>
                      <a:lnTo>
                        <a:pt x="786" y="176"/>
                      </a:lnTo>
                      <a:lnTo>
                        <a:pt x="786" y="176"/>
                      </a:lnTo>
                      <a:lnTo>
                        <a:pt x="784" y="186"/>
                      </a:lnTo>
                      <a:lnTo>
                        <a:pt x="780" y="192"/>
                      </a:lnTo>
                      <a:lnTo>
                        <a:pt x="772" y="196"/>
                      </a:lnTo>
                      <a:lnTo>
                        <a:pt x="764" y="198"/>
                      </a:lnTo>
                      <a:lnTo>
                        <a:pt x="724" y="198"/>
                      </a:lnTo>
                      <a:lnTo>
                        <a:pt x="724" y="198"/>
                      </a:lnTo>
                      <a:lnTo>
                        <a:pt x="714" y="196"/>
                      </a:lnTo>
                      <a:lnTo>
                        <a:pt x="708" y="192"/>
                      </a:lnTo>
                      <a:lnTo>
                        <a:pt x="704" y="186"/>
                      </a:lnTo>
                      <a:lnTo>
                        <a:pt x="702" y="176"/>
                      </a:lnTo>
                      <a:lnTo>
                        <a:pt x="702" y="96"/>
                      </a:lnTo>
                      <a:close/>
                      <a:moveTo>
                        <a:pt x="500" y="96"/>
                      </a:moveTo>
                      <a:lnTo>
                        <a:pt x="500" y="96"/>
                      </a:lnTo>
                      <a:lnTo>
                        <a:pt x="502" y="88"/>
                      </a:lnTo>
                      <a:lnTo>
                        <a:pt x="508" y="82"/>
                      </a:lnTo>
                      <a:lnTo>
                        <a:pt x="514" y="76"/>
                      </a:lnTo>
                      <a:lnTo>
                        <a:pt x="522" y="74"/>
                      </a:lnTo>
                      <a:lnTo>
                        <a:pt x="564" y="74"/>
                      </a:lnTo>
                      <a:lnTo>
                        <a:pt x="564" y="74"/>
                      </a:lnTo>
                      <a:lnTo>
                        <a:pt x="572" y="76"/>
                      </a:lnTo>
                      <a:lnTo>
                        <a:pt x="580" y="82"/>
                      </a:lnTo>
                      <a:lnTo>
                        <a:pt x="584" y="88"/>
                      </a:lnTo>
                      <a:lnTo>
                        <a:pt x="586" y="96"/>
                      </a:lnTo>
                      <a:lnTo>
                        <a:pt x="586" y="176"/>
                      </a:lnTo>
                      <a:lnTo>
                        <a:pt x="586" y="176"/>
                      </a:lnTo>
                      <a:lnTo>
                        <a:pt x="584" y="186"/>
                      </a:lnTo>
                      <a:lnTo>
                        <a:pt x="580" y="192"/>
                      </a:lnTo>
                      <a:lnTo>
                        <a:pt x="572" y="196"/>
                      </a:lnTo>
                      <a:lnTo>
                        <a:pt x="564" y="198"/>
                      </a:lnTo>
                      <a:lnTo>
                        <a:pt x="522" y="198"/>
                      </a:lnTo>
                      <a:lnTo>
                        <a:pt x="522" y="198"/>
                      </a:lnTo>
                      <a:lnTo>
                        <a:pt x="514" y="196"/>
                      </a:lnTo>
                      <a:lnTo>
                        <a:pt x="508" y="192"/>
                      </a:lnTo>
                      <a:lnTo>
                        <a:pt x="502" y="186"/>
                      </a:lnTo>
                      <a:lnTo>
                        <a:pt x="500" y="176"/>
                      </a:lnTo>
                      <a:lnTo>
                        <a:pt x="500" y="96"/>
                      </a:lnTo>
                      <a:close/>
                      <a:moveTo>
                        <a:pt x="300" y="96"/>
                      </a:moveTo>
                      <a:lnTo>
                        <a:pt x="300" y="96"/>
                      </a:lnTo>
                      <a:lnTo>
                        <a:pt x="302" y="88"/>
                      </a:lnTo>
                      <a:lnTo>
                        <a:pt x="306" y="82"/>
                      </a:lnTo>
                      <a:lnTo>
                        <a:pt x="314" y="76"/>
                      </a:lnTo>
                      <a:lnTo>
                        <a:pt x="322" y="74"/>
                      </a:lnTo>
                      <a:lnTo>
                        <a:pt x="364" y="74"/>
                      </a:lnTo>
                      <a:lnTo>
                        <a:pt x="364" y="74"/>
                      </a:lnTo>
                      <a:lnTo>
                        <a:pt x="372" y="76"/>
                      </a:lnTo>
                      <a:lnTo>
                        <a:pt x="378" y="82"/>
                      </a:lnTo>
                      <a:lnTo>
                        <a:pt x="384" y="88"/>
                      </a:lnTo>
                      <a:lnTo>
                        <a:pt x="386" y="96"/>
                      </a:lnTo>
                      <a:lnTo>
                        <a:pt x="386" y="176"/>
                      </a:lnTo>
                      <a:lnTo>
                        <a:pt x="386" y="176"/>
                      </a:lnTo>
                      <a:lnTo>
                        <a:pt x="384" y="186"/>
                      </a:lnTo>
                      <a:lnTo>
                        <a:pt x="378" y="192"/>
                      </a:lnTo>
                      <a:lnTo>
                        <a:pt x="372" y="196"/>
                      </a:lnTo>
                      <a:lnTo>
                        <a:pt x="364" y="198"/>
                      </a:lnTo>
                      <a:lnTo>
                        <a:pt x="322" y="198"/>
                      </a:lnTo>
                      <a:lnTo>
                        <a:pt x="322" y="198"/>
                      </a:lnTo>
                      <a:lnTo>
                        <a:pt x="314" y="196"/>
                      </a:lnTo>
                      <a:lnTo>
                        <a:pt x="306" y="192"/>
                      </a:lnTo>
                      <a:lnTo>
                        <a:pt x="302" y="186"/>
                      </a:lnTo>
                      <a:lnTo>
                        <a:pt x="300" y="176"/>
                      </a:lnTo>
                      <a:lnTo>
                        <a:pt x="300" y="96"/>
                      </a:lnTo>
                      <a:close/>
                      <a:moveTo>
                        <a:pt x="100" y="96"/>
                      </a:moveTo>
                      <a:lnTo>
                        <a:pt x="100" y="96"/>
                      </a:lnTo>
                      <a:lnTo>
                        <a:pt x="102" y="88"/>
                      </a:lnTo>
                      <a:lnTo>
                        <a:pt x="106" y="82"/>
                      </a:lnTo>
                      <a:lnTo>
                        <a:pt x="114" y="76"/>
                      </a:lnTo>
                      <a:lnTo>
                        <a:pt x="122" y="74"/>
                      </a:lnTo>
                      <a:lnTo>
                        <a:pt x="164" y="74"/>
                      </a:lnTo>
                      <a:lnTo>
                        <a:pt x="164" y="74"/>
                      </a:lnTo>
                      <a:lnTo>
                        <a:pt x="172" y="76"/>
                      </a:lnTo>
                      <a:lnTo>
                        <a:pt x="178" y="82"/>
                      </a:lnTo>
                      <a:lnTo>
                        <a:pt x="182" y="88"/>
                      </a:lnTo>
                      <a:lnTo>
                        <a:pt x="184" y="96"/>
                      </a:lnTo>
                      <a:lnTo>
                        <a:pt x="184" y="176"/>
                      </a:lnTo>
                      <a:lnTo>
                        <a:pt x="184" y="176"/>
                      </a:lnTo>
                      <a:lnTo>
                        <a:pt x="182" y="186"/>
                      </a:lnTo>
                      <a:lnTo>
                        <a:pt x="178" y="192"/>
                      </a:lnTo>
                      <a:lnTo>
                        <a:pt x="172" y="196"/>
                      </a:lnTo>
                      <a:lnTo>
                        <a:pt x="164" y="198"/>
                      </a:lnTo>
                      <a:lnTo>
                        <a:pt x="122" y="198"/>
                      </a:lnTo>
                      <a:lnTo>
                        <a:pt x="122" y="198"/>
                      </a:lnTo>
                      <a:lnTo>
                        <a:pt x="114" y="196"/>
                      </a:lnTo>
                      <a:lnTo>
                        <a:pt x="106" y="192"/>
                      </a:lnTo>
                      <a:lnTo>
                        <a:pt x="102" y="186"/>
                      </a:lnTo>
                      <a:lnTo>
                        <a:pt x="100" y="176"/>
                      </a:lnTo>
                      <a:lnTo>
                        <a:pt x="100" y="96"/>
                      </a:lnTo>
                      <a:close/>
                      <a:moveTo>
                        <a:pt x="184" y="1382"/>
                      </a:moveTo>
                      <a:lnTo>
                        <a:pt x="184" y="1382"/>
                      </a:lnTo>
                      <a:lnTo>
                        <a:pt x="182" y="1390"/>
                      </a:lnTo>
                      <a:lnTo>
                        <a:pt x="178" y="1396"/>
                      </a:lnTo>
                      <a:lnTo>
                        <a:pt x="172" y="1402"/>
                      </a:lnTo>
                      <a:lnTo>
                        <a:pt x="164" y="1404"/>
                      </a:lnTo>
                      <a:lnTo>
                        <a:pt x="122" y="1404"/>
                      </a:lnTo>
                      <a:lnTo>
                        <a:pt x="122" y="1404"/>
                      </a:lnTo>
                      <a:lnTo>
                        <a:pt x="114" y="1402"/>
                      </a:lnTo>
                      <a:lnTo>
                        <a:pt x="106" y="1396"/>
                      </a:lnTo>
                      <a:lnTo>
                        <a:pt x="102" y="1390"/>
                      </a:lnTo>
                      <a:lnTo>
                        <a:pt x="100" y="1382"/>
                      </a:lnTo>
                      <a:lnTo>
                        <a:pt x="100" y="1302"/>
                      </a:lnTo>
                      <a:lnTo>
                        <a:pt x="100" y="1302"/>
                      </a:lnTo>
                      <a:lnTo>
                        <a:pt x="102" y="1292"/>
                      </a:lnTo>
                      <a:lnTo>
                        <a:pt x="106" y="1286"/>
                      </a:lnTo>
                      <a:lnTo>
                        <a:pt x="114" y="1282"/>
                      </a:lnTo>
                      <a:lnTo>
                        <a:pt x="122" y="1280"/>
                      </a:lnTo>
                      <a:lnTo>
                        <a:pt x="164" y="1280"/>
                      </a:lnTo>
                      <a:lnTo>
                        <a:pt x="164" y="1280"/>
                      </a:lnTo>
                      <a:lnTo>
                        <a:pt x="172" y="1282"/>
                      </a:lnTo>
                      <a:lnTo>
                        <a:pt x="178" y="1286"/>
                      </a:lnTo>
                      <a:lnTo>
                        <a:pt x="182" y="1292"/>
                      </a:lnTo>
                      <a:lnTo>
                        <a:pt x="184" y="1302"/>
                      </a:lnTo>
                      <a:lnTo>
                        <a:pt x="184" y="1382"/>
                      </a:lnTo>
                      <a:close/>
                      <a:moveTo>
                        <a:pt x="386" y="1382"/>
                      </a:moveTo>
                      <a:lnTo>
                        <a:pt x="386" y="1382"/>
                      </a:lnTo>
                      <a:lnTo>
                        <a:pt x="384" y="1390"/>
                      </a:lnTo>
                      <a:lnTo>
                        <a:pt x="378" y="1396"/>
                      </a:lnTo>
                      <a:lnTo>
                        <a:pt x="372" y="1402"/>
                      </a:lnTo>
                      <a:lnTo>
                        <a:pt x="364" y="1404"/>
                      </a:lnTo>
                      <a:lnTo>
                        <a:pt x="322" y="1404"/>
                      </a:lnTo>
                      <a:lnTo>
                        <a:pt x="322" y="1404"/>
                      </a:lnTo>
                      <a:lnTo>
                        <a:pt x="314" y="1402"/>
                      </a:lnTo>
                      <a:lnTo>
                        <a:pt x="306" y="1396"/>
                      </a:lnTo>
                      <a:lnTo>
                        <a:pt x="302" y="1390"/>
                      </a:lnTo>
                      <a:lnTo>
                        <a:pt x="300" y="1382"/>
                      </a:lnTo>
                      <a:lnTo>
                        <a:pt x="300" y="1302"/>
                      </a:lnTo>
                      <a:lnTo>
                        <a:pt x="300" y="1302"/>
                      </a:lnTo>
                      <a:lnTo>
                        <a:pt x="302" y="1292"/>
                      </a:lnTo>
                      <a:lnTo>
                        <a:pt x="306" y="1286"/>
                      </a:lnTo>
                      <a:lnTo>
                        <a:pt x="314" y="1282"/>
                      </a:lnTo>
                      <a:lnTo>
                        <a:pt x="322" y="1280"/>
                      </a:lnTo>
                      <a:lnTo>
                        <a:pt x="364" y="1280"/>
                      </a:lnTo>
                      <a:lnTo>
                        <a:pt x="364" y="1280"/>
                      </a:lnTo>
                      <a:lnTo>
                        <a:pt x="372" y="1282"/>
                      </a:lnTo>
                      <a:lnTo>
                        <a:pt x="378" y="1286"/>
                      </a:lnTo>
                      <a:lnTo>
                        <a:pt x="384" y="1292"/>
                      </a:lnTo>
                      <a:lnTo>
                        <a:pt x="386" y="1302"/>
                      </a:lnTo>
                      <a:lnTo>
                        <a:pt x="386" y="1382"/>
                      </a:lnTo>
                      <a:close/>
                      <a:moveTo>
                        <a:pt x="586" y="1382"/>
                      </a:moveTo>
                      <a:lnTo>
                        <a:pt x="586" y="1382"/>
                      </a:lnTo>
                      <a:lnTo>
                        <a:pt x="584" y="1390"/>
                      </a:lnTo>
                      <a:lnTo>
                        <a:pt x="580" y="1396"/>
                      </a:lnTo>
                      <a:lnTo>
                        <a:pt x="572" y="1402"/>
                      </a:lnTo>
                      <a:lnTo>
                        <a:pt x="564" y="1404"/>
                      </a:lnTo>
                      <a:lnTo>
                        <a:pt x="522" y="1404"/>
                      </a:lnTo>
                      <a:lnTo>
                        <a:pt x="522" y="1404"/>
                      </a:lnTo>
                      <a:lnTo>
                        <a:pt x="514" y="1402"/>
                      </a:lnTo>
                      <a:lnTo>
                        <a:pt x="508" y="1396"/>
                      </a:lnTo>
                      <a:lnTo>
                        <a:pt x="502" y="1390"/>
                      </a:lnTo>
                      <a:lnTo>
                        <a:pt x="500" y="1382"/>
                      </a:lnTo>
                      <a:lnTo>
                        <a:pt x="500" y="1302"/>
                      </a:lnTo>
                      <a:lnTo>
                        <a:pt x="500" y="1302"/>
                      </a:lnTo>
                      <a:lnTo>
                        <a:pt x="502" y="1292"/>
                      </a:lnTo>
                      <a:lnTo>
                        <a:pt x="508" y="1286"/>
                      </a:lnTo>
                      <a:lnTo>
                        <a:pt x="514" y="1282"/>
                      </a:lnTo>
                      <a:lnTo>
                        <a:pt x="522" y="1280"/>
                      </a:lnTo>
                      <a:lnTo>
                        <a:pt x="564" y="1280"/>
                      </a:lnTo>
                      <a:lnTo>
                        <a:pt x="564" y="1280"/>
                      </a:lnTo>
                      <a:lnTo>
                        <a:pt x="572" y="1282"/>
                      </a:lnTo>
                      <a:lnTo>
                        <a:pt x="580" y="1286"/>
                      </a:lnTo>
                      <a:lnTo>
                        <a:pt x="584" y="1292"/>
                      </a:lnTo>
                      <a:lnTo>
                        <a:pt x="586" y="1302"/>
                      </a:lnTo>
                      <a:lnTo>
                        <a:pt x="586" y="1382"/>
                      </a:lnTo>
                      <a:close/>
                      <a:moveTo>
                        <a:pt x="786" y="1382"/>
                      </a:moveTo>
                      <a:lnTo>
                        <a:pt x="786" y="1382"/>
                      </a:lnTo>
                      <a:lnTo>
                        <a:pt x="784" y="1390"/>
                      </a:lnTo>
                      <a:lnTo>
                        <a:pt x="780" y="1396"/>
                      </a:lnTo>
                      <a:lnTo>
                        <a:pt x="772" y="1402"/>
                      </a:lnTo>
                      <a:lnTo>
                        <a:pt x="764" y="1404"/>
                      </a:lnTo>
                      <a:lnTo>
                        <a:pt x="724" y="1404"/>
                      </a:lnTo>
                      <a:lnTo>
                        <a:pt x="724" y="1404"/>
                      </a:lnTo>
                      <a:lnTo>
                        <a:pt x="714" y="1402"/>
                      </a:lnTo>
                      <a:lnTo>
                        <a:pt x="708" y="1396"/>
                      </a:lnTo>
                      <a:lnTo>
                        <a:pt x="704" y="1390"/>
                      </a:lnTo>
                      <a:lnTo>
                        <a:pt x="702" y="1382"/>
                      </a:lnTo>
                      <a:lnTo>
                        <a:pt x="702" y="1302"/>
                      </a:lnTo>
                      <a:lnTo>
                        <a:pt x="702" y="1302"/>
                      </a:lnTo>
                      <a:lnTo>
                        <a:pt x="704" y="1292"/>
                      </a:lnTo>
                      <a:lnTo>
                        <a:pt x="708" y="1286"/>
                      </a:lnTo>
                      <a:lnTo>
                        <a:pt x="714" y="1282"/>
                      </a:lnTo>
                      <a:lnTo>
                        <a:pt x="724" y="1280"/>
                      </a:lnTo>
                      <a:lnTo>
                        <a:pt x="764" y="1280"/>
                      </a:lnTo>
                      <a:lnTo>
                        <a:pt x="764" y="1280"/>
                      </a:lnTo>
                      <a:lnTo>
                        <a:pt x="772" y="1282"/>
                      </a:lnTo>
                      <a:lnTo>
                        <a:pt x="780" y="1286"/>
                      </a:lnTo>
                      <a:lnTo>
                        <a:pt x="784" y="1292"/>
                      </a:lnTo>
                      <a:lnTo>
                        <a:pt x="786" y="1302"/>
                      </a:lnTo>
                      <a:lnTo>
                        <a:pt x="786" y="1382"/>
                      </a:lnTo>
                      <a:close/>
                      <a:moveTo>
                        <a:pt x="986" y="1382"/>
                      </a:moveTo>
                      <a:lnTo>
                        <a:pt x="986" y="1382"/>
                      </a:lnTo>
                      <a:lnTo>
                        <a:pt x="984" y="1390"/>
                      </a:lnTo>
                      <a:lnTo>
                        <a:pt x="980" y="1396"/>
                      </a:lnTo>
                      <a:lnTo>
                        <a:pt x="974" y="1402"/>
                      </a:lnTo>
                      <a:lnTo>
                        <a:pt x="966" y="1404"/>
                      </a:lnTo>
                      <a:lnTo>
                        <a:pt x="924" y="1404"/>
                      </a:lnTo>
                      <a:lnTo>
                        <a:pt x="924" y="1404"/>
                      </a:lnTo>
                      <a:lnTo>
                        <a:pt x="916" y="1402"/>
                      </a:lnTo>
                      <a:lnTo>
                        <a:pt x="908" y="1396"/>
                      </a:lnTo>
                      <a:lnTo>
                        <a:pt x="904" y="1390"/>
                      </a:lnTo>
                      <a:lnTo>
                        <a:pt x="902" y="1382"/>
                      </a:lnTo>
                      <a:lnTo>
                        <a:pt x="902" y="1302"/>
                      </a:lnTo>
                      <a:lnTo>
                        <a:pt x="902" y="1302"/>
                      </a:lnTo>
                      <a:lnTo>
                        <a:pt x="904" y="1292"/>
                      </a:lnTo>
                      <a:lnTo>
                        <a:pt x="908" y="1286"/>
                      </a:lnTo>
                      <a:lnTo>
                        <a:pt x="916" y="1282"/>
                      </a:lnTo>
                      <a:lnTo>
                        <a:pt x="924" y="1280"/>
                      </a:lnTo>
                      <a:lnTo>
                        <a:pt x="966" y="1280"/>
                      </a:lnTo>
                      <a:lnTo>
                        <a:pt x="966" y="1280"/>
                      </a:lnTo>
                      <a:lnTo>
                        <a:pt x="974" y="1282"/>
                      </a:lnTo>
                      <a:lnTo>
                        <a:pt x="980" y="1286"/>
                      </a:lnTo>
                      <a:lnTo>
                        <a:pt x="984" y="1292"/>
                      </a:lnTo>
                      <a:lnTo>
                        <a:pt x="986" y="1302"/>
                      </a:lnTo>
                      <a:lnTo>
                        <a:pt x="986" y="1382"/>
                      </a:lnTo>
                      <a:close/>
                      <a:moveTo>
                        <a:pt x="1188" y="1382"/>
                      </a:moveTo>
                      <a:lnTo>
                        <a:pt x="1188" y="1382"/>
                      </a:lnTo>
                      <a:lnTo>
                        <a:pt x="1186" y="1390"/>
                      </a:lnTo>
                      <a:lnTo>
                        <a:pt x="1180" y="1396"/>
                      </a:lnTo>
                      <a:lnTo>
                        <a:pt x="1174" y="1402"/>
                      </a:lnTo>
                      <a:lnTo>
                        <a:pt x="1166" y="1404"/>
                      </a:lnTo>
                      <a:lnTo>
                        <a:pt x="1124" y="1404"/>
                      </a:lnTo>
                      <a:lnTo>
                        <a:pt x="1124" y="1404"/>
                      </a:lnTo>
                      <a:lnTo>
                        <a:pt x="1116" y="1402"/>
                      </a:lnTo>
                      <a:lnTo>
                        <a:pt x="1108" y="1396"/>
                      </a:lnTo>
                      <a:lnTo>
                        <a:pt x="1104" y="1390"/>
                      </a:lnTo>
                      <a:lnTo>
                        <a:pt x="1102" y="1382"/>
                      </a:lnTo>
                      <a:lnTo>
                        <a:pt x="1102" y="1302"/>
                      </a:lnTo>
                      <a:lnTo>
                        <a:pt x="1102" y="1302"/>
                      </a:lnTo>
                      <a:lnTo>
                        <a:pt x="1104" y="1292"/>
                      </a:lnTo>
                      <a:lnTo>
                        <a:pt x="1108" y="1286"/>
                      </a:lnTo>
                      <a:lnTo>
                        <a:pt x="1116" y="1282"/>
                      </a:lnTo>
                      <a:lnTo>
                        <a:pt x="1124" y="1280"/>
                      </a:lnTo>
                      <a:lnTo>
                        <a:pt x="1166" y="1280"/>
                      </a:lnTo>
                      <a:lnTo>
                        <a:pt x="1166" y="1280"/>
                      </a:lnTo>
                      <a:lnTo>
                        <a:pt x="1174" y="1282"/>
                      </a:lnTo>
                      <a:lnTo>
                        <a:pt x="1180" y="1286"/>
                      </a:lnTo>
                      <a:lnTo>
                        <a:pt x="1186" y="1292"/>
                      </a:lnTo>
                      <a:lnTo>
                        <a:pt x="1188" y="1302"/>
                      </a:lnTo>
                      <a:lnTo>
                        <a:pt x="1188" y="1382"/>
                      </a:lnTo>
                      <a:close/>
                      <a:moveTo>
                        <a:pt x="1388" y="1382"/>
                      </a:moveTo>
                      <a:lnTo>
                        <a:pt x="1388" y="1382"/>
                      </a:lnTo>
                      <a:lnTo>
                        <a:pt x="1386" y="1390"/>
                      </a:lnTo>
                      <a:lnTo>
                        <a:pt x="1382" y="1396"/>
                      </a:lnTo>
                      <a:lnTo>
                        <a:pt x="1374" y="1402"/>
                      </a:lnTo>
                      <a:lnTo>
                        <a:pt x="1366" y="1404"/>
                      </a:lnTo>
                      <a:lnTo>
                        <a:pt x="1324" y="1404"/>
                      </a:lnTo>
                      <a:lnTo>
                        <a:pt x="1324" y="1404"/>
                      </a:lnTo>
                      <a:lnTo>
                        <a:pt x="1316" y="1402"/>
                      </a:lnTo>
                      <a:lnTo>
                        <a:pt x="1310" y="1396"/>
                      </a:lnTo>
                      <a:lnTo>
                        <a:pt x="1304" y="1390"/>
                      </a:lnTo>
                      <a:lnTo>
                        <a:pt x="1302" y="1382"/>
                      </a:lnTo>
                      <a:lnTo>
                        <a:pt x="1302" y="1302"/>
                      </a:lnTo>
                      <a:lnTo>
                        <a:pt x="1302" y="1302"/>
                      </a:lnTo>
                      <a:lnTo>
                        <a:pt x="1304" y="1292"/>
                      </a:lnTo>
                      <a:lnTo>
                        <a:pt x="1310" y="1286"/>
                      </a:lnTo>
                      <a:lnTo>
                        <a:pt x="1316" y="1282"/>
                      </a:lnTo>
                      <a:lnTo>
                        <a:pt x="1324" y="1280"/>
                      </a:lnTo>
                      <a:lnTo>
                        <a:pt x="1366" y="1280"/>
                      </a:lnTo>
                      <a:lnTo>
                        <a:pt x="1366" y="1280"/>
                      </a:lnTo>
                      <a:lnTo>
                        <a:pt x="1374" y="1282"/>
                      </a:lnTo>
                      <a:lnTo>
                        <a:pt x="1382" y="1286"/>
                      </a:lnTo>
                      <a:lnTo>
                        <a:pt x="1386" y="1292"/>
                      </a:lnTo>
                      <a:lnTo>
                        <a:pt x="1388" y="1302"/>
                      </a:lnTo>
                      <a:lnTo>
                        <a:pt x="1388" y="1382"/>
                      </a:lnTo>
                      <a:close/>
                      <a:moveTo>
                        <a:pt x="1588" y="1382"/>
                      </a:moveTo>
                      <a:lnTo>
                        <a:pt x="1588" y="1382"/>
                      </a:lnTo>
                      <a:lnTo>
                        <a:pt x="1586" y="1390"/>
                      </a:lnTo>
                      <a:lnTo>
                        <a:pt x="1582" y="1396"/>
                      </a:lnTo>
                      <a:lnTo>
                        <a:pt x="1574" y="1402"/>
                      </a:lnTo>
                      <a:lnTo>
                        <a:pt x="1566" y="1404"/>
                      </a:lnTo>
                      <a:lnTo>
                        <a:pt x="1526" y="1404"/>
                      </a:lnTo>
                      <a:lnTo>
                        <a:pt x="1526" y="1404"/>
                      </a:lnTo>
                      <a:lnTo>
                        <a:pt x="1516" y="1402"/>
                      </a:lnTo>
                      <a:lnTo>
                        <a:pt x="1510" y="1396"/>
                      </a:lnTo>
                      <a:lnTo>
                        <a:pt x="1506" y="1390"/>
                      </a:lnTo>
                      <a:lnTo>
                        <a:pt x="1504" y="1382"/>
                      </a:lnTo>
                      <a:lnTo>
                        <a:pt x="1504" y="1302"/>
                      </a:lnTo>
                      <a:lnTo>
                        <a:pt x="1504" y="1302"/>
                      </a:lnTo>
                      <a:lnTo>
                        <a:pt x="1506" y="1292"/>
                      </a:lnTo>
                      <a:lnTo>
                        <a:pt x="1510" y="1286"/>
                      </a:lnTo>
                      <a:lnTo>
                        <a:pt x="1516" y="1282"/>
                      </a:lnTo>
                      <a:lnTo>
                        <a:pt x="1526" y="1280"/>
                      </a:lnTo>
                      <a:lnTo>
                        <a:pt x="1566" y="1280"/>
                      </a:lnTo>
                      <a:lnTo>
                        <a:pt x="1566" y="1280"/>
                      </a:lnTo>
                      <a:lnTo>
                        <a:pt x="1574" y="1282"/>
                      </a:lnTo>
                      <a:lnTo>
                        <a:pt x="1582" y="1286"/>
                      </a:lnTo>
                      <a:lnTo>
                        <a:pt x="1586" y="1292"/>
                      </a:lnTo>
                      <a:lnTo>
                        <a:pt x="1588" y="1302"/>
                      </a:lnTo>
                      <a:lnTo>
                        <a:pt x="1588" y="1382"/>
                      </a:lnTo>
                      <a:close/>
                      <a:moveTo>
                        <a:pt x="1600" y="1246"/>
                      </a:moveTo>
                      <a:lnTo>
                        <a:pt x="1600" y="1258"/>
                      </a:lnTo>
                      <a:lnTo>
                        <a:pt x="1600" y="1258"/>
                      </a:lnTo>
                      <a:lnTo>
                        <a:pt x="1598" y="1262"/>
                      </a:lnTo>
                      <a:lnTo>
                        <a:pt x="1596" y="1264"/>
                      </a:lnTo>
                      <a:lnTo>
                        <a:pt x="1594" y="1266"/>
                      </a:lnTo>
                      <a:lnTo>
                        <a:pt x="1590" y="1268"/>
                      </a:lnTo>
                      <a:lnTo>
                        <a:pt x="84" y="1268"/>
                      </a:lnTo>
                      <a:lnTo>
                        <a:pt x="84" y="1268"/>
                      </a:lnTo>
                      <a:lnTo>
                        <a:pt x="80" y="1266"/>
                      </a:lnTo>
                      <a:lnTo>
                        <a:pt x="78" y="1264"/>
                      </a:lnTo>
                      <a:lnTo>
                        <a:pt x="76" y="1262"/>
                      </a:lnTo>
                      <a:lnTo>
                        <a:pt x="74" y="1258"/>
                      </a:lnTo>
                      <a:lnTo>
                        <a:pt x="74" y="1246"/>
                      </a:lnTo>
                      <a:lnTo>
                        <a:pt x="74" y="234"/>
                      </a:lnTo>
                      <a:lnTo>
                        <a:pt x="74" y="234"/>
                      </a:lnTo>
                      <a:lnTo>
                        <a:pt x="74" y="234"/>
                      </a:lnTo>
                      <a:lnTo>
                        <a:pt x="76" y="230"/>
                      </a:lnTo>
                      <a:lnTo>
                        <a:pt x="76" y="228"/>
                      </a:lnTo>
                      <a:lnTo>
                        <a:pt x="76" y="228"/>
                      </a:lnTo>
                      <a:lnTo>
                        <a:pt x="80" y="226"/>
                      </a:lnTo>
                      <a:lnTo>
                        <a:pt x="84" y="224"/>
                      </a:lnTo>
                      <a:lnTo>
                        <a:pt x="1590" y="224"/>
                      </a:lnTo>
                      <a:lnTo>
                        <a:pt x="1590" y="224"/>
                      </a:lnTo>
                      <a:lnTo>
                        <a:pt x="1594" y="226"/>
                      </a:lnTo>
                      <a:lnTo>
                        <a:pt x="1596" y="228"/>
                      </a:lnTo>
                      <a:lnTo>
                        <a:pt x="1596" y="228"/>
                      </a:lnTo>
                      <a:lnTo>
                        <a:pt x="1598" y="230"/>
                      </a:lnTo>
                      <a:lnTo>
                        <a:pt x="1600" y="234"/>
                      </a:lnTo>
                      <a:lnTo>
                        <a:pt x="1600" y="234"/>
                      </a:lnTo>
                      <a:lnTo>
                        <a:pt x="1600" y="1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22" name="Freeform 1014"/>
                <p:cNvSpPr/>
                <p:nvPr/>
              </p:nvSpPr>
              <p:spPr bwMode="auto">
                <a:xfrm>
                  <a:off x="9155113" y="-1773238"/>
                  <a:ext cx="12700" cy="1905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23" name="Freeform 1015"/>
                <p:cNvSpPr/>
                <p:nvPr/>
              </p:nvSpPr>
              <p:spPr bwMode="auto">
                <a:xfrm>
                  <a:off x="9075738" y="-1738313"/>
                  <a:ext cx="50800" cy="28575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24" name="Freeform 1016"/>
                <p:cNvSpPr/>
                <p:nvPr/>
              </p:nvSpPr>
              <p:spPr bwMode="auto">
                <a:xfrm>
                  <a:off x="9104313" y="-1782763"/>
                  <a:ext cx="31750" cy="44450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25" name="Freeform 1017"/>
                <p:cNvSpPr>
                  <a:spLocks noEditPoints="1"/>
                </p:cNvSpPr>
                <p:nvPr/>
              </p:nvSpPr>
              <p:spPr bwMode="auto">
                <a:xfrm>
                  <a:off x="9139238" y="-1782763"/>
                  <a:ext cx="44450" cy="444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26" name="Freeform 1018"/>
                <p:cNvSpPr/>
                <p:nvPr/>
              </p:nvSpPr>
              <p:spPr bwMode="auto">
                <a:xfrm>
                  <a:off x="10679113" y="-1747838"/>
                  <a:ext cx="82550" cy="47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27" name="Freeform 1019"/>
                <p:cNvSpPr/>
                <p:nvPr/>
              </p:nvSpPr>
              <p:spPr bwMode="auto">
                <a:xfrm>
                  <a:off x="10742613" y="-1782763"/>
                  <a:ext cx="31750" cy="47625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28" name="Freeform 1020"/>
                <p:cNvSpPr/>
                <p:nvPr/>
              </p:nvSpPr>
              <p:spPr bwMode="auto">
                <a:xfrm>
                  <a:off x="9917113" y="-1782763"/>
                  <a:ext cx="38100" cy="69850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29" name="Freeform 1021"/>
                <p:cNvSpPr/>
                <p:nvPr/>
              </p:nvSpPr>
              <p:spPr bwMode="auto">
                <a:xfrm>
                  <a:off x="9237663" y="-1779588"/>
                  <a:ext cx="92075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30" name="Freeform 1022"/>
                <p:cNvSpPr/>
                <p:nvPr/>
              </p:nvSpPr>
              <p:spPr bwMode="auto">
                <a:xfrm>
                  <a:off x="9348788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31" name="Freeform 1023"/>
                <p:cNvSpPr/>
                <p:nvPr/>
              </p:nvSpPr>
              <p:spPr bwMode="auto">
                <a:xfrm>
                  <a:off x="9383713" y="-1779588"/>
                  <a:ext cx="57150" cy="69850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32" name="Freeform 1024"/>
                <p:cNvSpPr/>
                <p:nvPr/>
              </p:nvSpPr>
              <p:spPr bwMode="auto">
                <a:xfrm>
                  <a:off x="9459913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33" name="Freeform 1025"/>
                <p:cNvSpPr/>
                <p:nvPr/>
              </p:nvSpPr>
              <p:spPr bwMode="auto">
                <a:xfrm>
                  <a:off x="9513888" y="-1779588"/>
                  <a:ext cx="76200" cy="69850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34" name="Freeform 1026"/>
                <p:cNvSpPr/>
                <p:nvPr/>
              </p:nvSpPr>
              <p:spPr bwMode="auto">
                <a:xfrm>
                  <a:off x="9494838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35" name="Freeform 1027"/>
                <p:cNvSpPr/>
                <p:nvPr/>
              </p:nvSpPr>
              <p:spPr bwMode="auto">
                <a:xfrm>
                  <a:off x="9605963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36" name="Freeform 1028"/>
                <p:cNvSpPr/>
                <p:nvPr/>
              </p:nvSpPr>
              <p:spPr bwMode="auto">
                <a:xfrm>
                  <a:off x="9644063" y="-1779588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37" name="Freeform 1029"/>
                <p:cNvSpPr/>
                <p:nvPr/>
              </p:nvSpPr>
              <p:spPr bwMode="auto">
                <a:xfrm>
                  <a:off x="9682163" y="-1779588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38" name="Freeform 1030"/>
                <p:cNvSpPr/>
                <p:nvPr/>
              </p:nvSpPr>
              <p:spPr bwMode="auto">
                <a:xfrm>
                  <a:off x="9717088" y="-1779588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39" name="Freeform 1031"/>
                <p:cNvSpPr/>
                <p:nvPr/>
              </p:nvSpPr>
              <p:spPr bwMode="auto">
                <a:xfrm>
                  <a:off x="9755188" y="-1779588"/>
                  <a:ext cx="57150" cy="66675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40" name="Freeform 1032"/>
                <p:cNvSpPr/>
                <p:nvPr/>
              </p:nvSpPr>
              <p:spPr bwMode="auto">
                <a:xfrm>
                  <a:off x="10063163" y="-1779588"/>
                  <a:ext cx="952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41" name="Freeform 1033"/>
                <p:cNvSpPr/>
                <p:nvPr/>
              </p:nvSpPr>
              <p:spPr bwMode="auto">
                <a:xfrm>
                  <a:off x="10174288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42" name="Freeform 1034"/>
                <p:cNvSpPr/>
                <p:nvPr/>
              </p:nvSpPr>
              <p:spPr bwMode="auto">
                <a:xfrm>
                  <a:off x="10212388" y="-1779588"/>
                  <a:ext cx="57150" cy="69850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43" name="Freeform 1035"/>
                <p:cNvSpPr/>
                <p:nvPr/>
              </p:nvSpPr>
              <p:spPr bwMode="auto">
                <a:xfrm>
                  <a:off x="10285413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44" name="Freeform 1036"/>
                <p:cNvSpPr/>
                <p:nvPr/>
              </p:nvSpPr>
              <p:spPr bwMode="auto">
                <a:xfrm>
                  <a:off x="10342563" y="-1779588"/>
                  <a:ext cx="73025" cy="69850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45" name="Freeform 1037"/>
                <p:cNvSpPr/>
                <p:nvPr/>
              </p:nvSpPr>
              <p:spPr bwMode="auto">
                <a:xfrm>
                  <a:off x="10323513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46" name="Freeform 1038"/>
                <p:cNvSpPr/>
                <p:nvPr/>
              </p:nvSpPr>
              <p:spPr bwMode="auto">
                <a:xfrm>
                  <a:off x="10434638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47" name="Freeform 1039"/>
                <p:cNvSpPr/>
                <p:nvPr/>
              </p:nvSpPr>
              <p:spPr bwMode="auto">
                <a:xfrm>
                  <a:off x="10469563" y="-1779588"/>
                  <a:ext cx="22225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48" name="Freeform 1040"/>
                <p:cNvSpPr/>
                <p:nvPr/>
              </p:nvSpPr>
              <p:spPr bwMode="auto">
                <a:xfrm>
                  <a:off x="10507663" y="-1779588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49" name="Freeform 1041"/>
                <p:cNvSpPr/>
                <p:nvPr/>
              </p:nvSpPr>
              <p:spPr bwMode="auto">
                <a:xfrm>
                  <a:off x="10545763" y="-1779588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50" name="Freeform 1042"/>
                <p:cNvSpPr/>
                <p:nvPr/>
              </p:nvSpPr>
              <p:spPr bwMode="auto">
                <a:xfrm>
                  <a:off x="10580688" y="-1779588"/>
                  <a:ext cx="57150" cy="66675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51" name="Freeform 1043"/>
                <p:cNvSpPr/>
                <p:nvPr/>
              </p:nvSpPr>
              <p:spPr bwMode="auto">
                <a:xfrm>
                  <a:off x="10298113" y="-4021138"/>
                  <a:ext cx="50800" cy="47625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52" name="Freeform 1044"/>
                <p:cNvSpPr/>
                <p:nvPr/>
              </p:nvSpPr>
              <p:spPr bwMode="auto">
                <a:xfrm>
                  <a:off x="9758363" y="-4021138"/>
                  <a:ext cx="15875" cy="31750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53" name="Freeform 1045"/>
                <p:cNvSpPr/>
                <p:nvPr/>
              </p:nvSpPr>
              <p:spPr bwMode="auto">
                <a:xfrm>
                  <a:off x="10225088" y="-4014788"/>
                  <a:ext cx="15875" cy="31750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54" name="Freeform 1046"/>
                <p:cNvSpPr/>
                <p:nvPr/>
              </p:nvSpPr>
              <p:spPr bwMode="auto">
                <a:xfrm>
                  <a:off x="10177463" y="-4014788"/>
                  <a:ext cx="15875" cy="31750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55" name="Freeform 1047"/>
                <p:cNvSpPr/>
                <p:nvPr/>
              </p:nvSpPr>
              <p:spPr bwMode="auto">
                <a:xfrm>
                  <a:off x="9434513" y="-4027488"/>
                  <a:ext cx="41275" cy="69850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56" name="Freeform 1048"/>
                <p:cNvSpPr/>
                <p:nvPr/>
              </p:nvSpPr>
              <p:spPr bwMode="auto">
                <a:xfrm>
                  <a:off x="10117138" y="-4024313"/>
                  <a:ext cx="28575" cy="47625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57" name="Freeform 1049"/>
                <p:cNvSpPr>
                  <a:spLocks noEditPoints="1"/>
                </p:cNvSpPr>
                <p:nvPr/>
              </p:nvSpPr>
              <p:spPr bwMode="auto">
                <a:xfrm>
                  <a:off x="10164763" y="-4024313"/>
                  <a:ext cx="41275" cy="47625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58" name="Freeform 1050"/>
                <p:cNvSpPr>
                  <a:spLocks noEditPoints="1"/>
                </p:cNvSpPr>
                <p:nvPr/>
              </p:nvSpPr>
              <p:spPr bwMode="auto">
                <a:xfrm>
                  <a:off x="10212388" y="-4024313"/>
                  <a:ext cx="41275" cy="47625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59" name="Rectangle 1051"/>
                <p:cNvSpPr>
                  <a:spLocks noChangeArrowheads="1"/>
                </p:cNvSpPr>
                <p:nvPr/>
              </p:nvSpPr>
              <p:spPr bwMode="auto">
                <a:xfrm>
                  <a:off x="10263188" y="-3998913"/>
                  <a:ext cx="25400" cy="95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60" name="Freeform 1052"/>
                <p:cNvSpPr/>
                <p:nvPr/>
              </p:nvSpPr>
              <p:spPr bwMode="auto">
                <a:xfrm>
                  <a:off x="8780463" y="-4024313"/>
                  <a:ext cx="44450" cy="47625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61" name="Freeform 1053"/>
                <p:cNvSpPr/>
                <p:nvPr/>
              </p:nvSpPr>
              <p:spPr bwMode="auto">
                <a:xfrm>
                  <a:off x="8834438" y="-4024313"/>
                  <a:ext cx="63500" cy="47625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62" name="Rectangle 1054"/>
                <p:cNvSpPr>
                  <a:spLocks noChangeArrowheads="1"/>
                </p:cNvSpPr>
                <p:nvPr/>
              </p:nvSpPr>
              <p:spPr bwMode="auto">
                <a:xfrm>
                  <a:off x="8755063" y="-4024313"/>
                  <a:ext cx="12700" cy="476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63" name="Freeform 1055"/>
                <p:cNvSpPr/>
                <p:nvPr/>
              </p:nvSpPr>
              <p:spPr bwMode="auto">
                <a:xfrm>
                  <a:off x="8701088" y="-4024313"/>
                  <a:ext cx="44450" cy="47625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64" name="Freeform 1056"/>
                <p:cNvSpPr/>
                <p:nvPr/>
              </p:nvSpPr>
              <p:spPr bwMode="auto">
                <a:xfrm>
                  <a:off x="9898063" y="-4030663"/>
                  <a:ext cx="25400" cy="47625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65" name="Freeform 1057"/>
                <p:cNvSpPr>
                  <a:spLocks noEditPoints="1"/>
                </p:cNvSpPr>
                <p:nvPr/>
              </p:nvSpPr>
              <p:spPr bwMode="auto">
                <a:xfrm>
                  <a:off x="9745663" y="-4030663"/>
                  <a:ext cx="41275" cy="47625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66" name="Freeform 1058"/>
                <p:cNvSpPr/>
                <p:nvPr/>
              </p:nvSpPr>
              <p:spPr bwMode="auto">
                <a:xfrm>
                  <a:off x="9844088" y="-4027488"/>
                  <a:ext cx="44450" cy="44450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67" name="Freeform 1059"/>
                <p:cNvSpPr/>
                <p:nvPr/>
              </p:nvSpPr>
              <p:spPr bwMode="auto">
                <a:xfrm>
                  <a:off x="9793288" y="-4030663"/>
                  <a:ext cx="41275" cy="47625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68" name="Freeform 1060"/>
                <p:cNvSpPr/>
                <p:nvPr/>
              </p:nvSpPr>
              <p:spPr bwMode="auto">
                <a:xfrm>
                  <a:off x="8961438" y="-1744663"/>
                  <a:ext cx="82550" cy="47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69" name="Freeform 1061"/>
                <p:cNvSpPr/>
                <p:nvPr/>
              </p:nvSpPr>
              <p:spPr bwMode="auto">
                <a:xfrm>
                  <a:off x="9024938" y="-1779588"/>
                  <a:ext cx="31750" cy="47625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0" name="Freeform 1062"/>
                <p:cNvSpPr/>
                <p:nvPr/>
              </p:nvSpPr>
              <p:spPr bwMode="auto">
                <a:xfrm>
                  <a:off x="8199438" y="-1779588"/>
                  <a:ext cx="38100" cy="69850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1" name="Freeform 1063"/>
                <p:cNvSpPr/>
                <p:nvPr/>
              </p:nvSpPr>
              <p:spPr bwMode="auto">
                <a:xfrm>
                  <a:off x="8345488" y="-1776413"/>
                  <a:ext cx="952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2" name="Freeform 1064"/>
                <p:cNvSpPr/>
                <p:nvPr/>
              </p:nvSpPr>
              <p:spPr bwMode="auto">
                <a:xfrm>
                  <a:off x="8456613" y="-1776413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3" name="Freeform 1065"/>
                <p:cNvSpPr/>
                <p:nvPr/>
              </p:nvSpPr>
              <p:spPr bwMode="auto">
                <a:xfrm>
                  <a:off x="8494713" y="-1776413"/>
                  <a:ext cx="57150" cy="69850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4" name="Freeform 1066"/>
                <p:cNvSpPr/>
                <p:nvPr/>
              </p:nvSpPr>
              <p:spPr bwMode="auto">
                <a:xfrm>
                  <a:off x="8567738" y="-1776413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5" name="Freeform 1067"/>
                <p:cNvSpPr/>
                <p:nvPr/>
              </p:nvSpPr>
              <p:spPr bwMode="auto">
                <a:xfrm>
                  <a:off x="8624888" y="-1776413"/>
                  <a:ext cx="73025" cy="69850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6" name="Freeform 1068"/>
                <p:cNvSpPr/>
                <p:nvPr/>
              </p:nvSpPr>
              <p:spPr bwMode="auto">
                <a:xfrm>
                  <a:off x="8605838" y="-1776413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7" name="Freeform 1069"/>
                <p:cNvSpPr/>
                <p:nvPr/>
              </p:nvSpPr>
              <p:spPr bwMode="auto">
                <a:xfrm>
                  <a:off x="8716963" y="-1776413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8" name="Freeform 1070"/>
                <p:cNvSpPr/>
                <p:nvPr/>
              </p:nvSpPr>
              <p:spPr bwMode="auto">
                <a:xfrm>
                  <a:off x="8751888" y="-1776413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9" name="Freeform 1071"/>
                <p:cNvSpPr/>
                <p:nvPr/>
              </p:nvSpPr>
              <p:spPr bwMode="auto">
                <a:xfrm>
                  <a:off x="8789988" y="-1776413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0" name="Freeform 1072"/>
                <p:cNvSpPr/>
                <p:nvPr/>
              </p:nvSpPr>
              <p:spPr bwMode="auto">
                <a:xfrm>
                  <a:off x="8828088" y="-1776413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1" name="Freeform 1073"/>
                <p:cNvSpPr/>
                <p:nvPr/>
              </p:nvSpPr>
              <p:spPr bwMode="auto">
                <a:xfrm>
                  <a:off x="8863013" y="-1776413"/>
                  <a:ext cx="571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282" name="Nedadgående pil 95"/>
            <p:cNvSpPr>
              <a:spLocks noChangeArrowheads="1"/>
            </p:cNvSpPr>
            <p:nvPr/>
          </p:nvSpPr>
          <p:spPr bwMode="auto">
            <a:xfrm rot="16200000">
              <a:off x="6478" y="4371"/>
              <a:ext cx="340" cy="567"/>
            </a:xfrm>
            <a:prstGeom prst="downArrow">
              <a:avLst>
                <a:gd name="adj1" fmla="val 50000"/>
                <a:gd name="adj2" fmla="val 50004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p>
              <a:pPr marL="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alibri" panose="020F0502020204030204" charset="0"/>
                <a:buAutoNum type="arabicPeriod"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华文细黑" pitchFamily="2" charset="-122"/>
                <a:cs typeface="+mn-cs"/>
              </a:endParaRPr>
            </a:p>
          </p:txBody>
        </p:sp>
        <p:pic>
          <p:nvPicPr>
            <p:cNvPr id="283" name="图片 282" descr="湖南省高校教师党支部书记“双带头人”标兵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3" y="5501"/>
              <a:ext cx="4254" cy="2524"/>
            </a:xfrm>
            <a:prstGeom prst="rect">
              <a:avLst/>
            </a:prstGeom>
          </p:spPr>
        </p:pic>
      </p:grpSp>
      <p:grpSp>
        <p:nvGrpSpPr>
          <p:cNvPr id="285" name="组合 284"/>
          <p:cNvGrpSpPr/>
          <p:nvPr/>
        </p:nvGrpSpPr>
        <p:grpSpPr>
          <a:xfrm>
            <a:off x="4935220" y="2152015"/>
            <a:ext cx="3516630" cy="2600960"/>
            <a:chOff x="7781" y="4602"/>
            <a:chExt cx="5538" cy="4096"/>
          </a:xfrm>
        </p:grpSpPr>
        <p:sp>
          <p:nvSpPr>
            <p:cNvPr id="286" name="Nedadgående pil 95"/>
            <p:cNvSpPr>
              <a:spLocks noChangeArrowheads="1"/>
            </p:cNvSpPr>
            <p:nvPr/>
          </p:nvSpPr>
          <p:spPr bwMode="auto">
            <a:xfrm rot="5400000">
              <a:off x="7894" y="4772"/>
              <a:ext cx="340" cy="567"/>
            </a:xfrm>
            <a:prstGeom prst="downArrow">
              <a:avLst>
                <a:gd name="adj1" fmla="val 50000"/>
                <a:gd name="adj2" fmla="val 50004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p>
              <a:pPr marL="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alibri" panose="020F0502020204030204" charset="0"/>
                <a:buAutoNum type="arabicPeriod"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华文细黑" pitchFamily="2" charset="-122"/>
                <a:cs typeface="+mn-cs"/>
              </a:endParaRPr>
            </a:p>
          </p:txBody>
        </p:sp>
        <p:grpSp>
          <p:nvGrpSpPr>
            <p:cNvPr id="287" name="组合 286"/>
            <p:cNvGrpSpPr/>
            <p:nvPr/>
          </p:nvGrpSpPr>
          <p:grpSpPr>
            <a:xfrm>
              <a:off x="8535" y="4602"/>
              <a:ext cx="4784" cy="4096"/>
              <a:chOff x="8535" y="4602"/>
              <a:chExt cx="4784" cy="4096"/>
            </a:xfrm>
          </p:grpSpPr>
          <p:grpSp>
            <p:nvGrpSpPr>
              <p:cNvPr id="288" name="组合 287"/>
              <p:cNvGrpSpPr/>
              <p:nvPr/>
            </p:nvGrpSpPr>
            <p:grpSpPr>
              <a:xfrm>
                <a:off x="8535" y="4602"/>
                <a:ext cx="4784" cy="790"/>
                <a:chOff x="8373" y="3388"/>
                <a:chExt cx="4784" cy="790"/>
              </a:xfrm>
            </p:grpSpPr>
            <p:sp>
              <p:nvSpPr>
                <p:cNvPr id="289" name="Rektangel 163"/>
                <p:cNvSpPr>
                  <a:spLocks noChangeArrowheads="1"/>
                </p:cNvSpPr>
                <p:nvPr/>
              </p:nvSpPr>
              <p:spPr bwMode="auto">
                <a:xfrm>
                  <a:off x="8373" y="3406"/>
                  <a:ext cx="4554" cy="680"/>
                </a:xfrm>
                <a:prstGeom prst="rect">
                  <a:avLst/>
                </a:prstGeom>
                <a:gradFill rotWithShape="1">
                  <a:gsLst>
                    <a:gs pos="0">
                      <a:srgbClr val="E6E6E6"/>
                    </a:gs>
                    <a:gs pos="100000">
                      <a:srgbClr val="F3F3F3"/>
                    </a:gs>
                  </a:gsLst>
                  <a:lin ang="16200000"/>
                </a:gradFill>
                <a:ln w="9525">
                  <a:solidFill>
                    <a:srgbClr val="E1E1E1"/>
                  </a:solidFill>
                  <a:miter lim="800000"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charset="0"/>
                    <a:ea typeface="华文细黑" pitchFamily="2" charset="-122"/>
                    <a:cs typeface="+mn-cs"/>
                  </a:endParaRPr>
                </a:p>
              </p:txBody>
            </p:sp>
            <p:sp>
              <p:nvSpPr>
                <p:cNvPr id="290" name="Rektangel 762"/>
                <p:cNvSpPr/>
                <p:nvPr/>
              </p:nvSpPr>
              <p:spPr>
                <a:xfrm>
                  <a:off x="8382" y="3388"/>
                  <a:ext cx="4775" cy="7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pPr defTabSz="802005" eaLnBrk="1" latinLnBrk="0" hangingPunct="1">
                    <a:lnSpc>
                      <a:spcPts val="1600"/>
                    </a:lnSpc>
                    <a:spcBef>
                      <a:spcPts val="0"/>
                    </a:spcBef>
                  </a:pPr>
                  <a:r>
                    <a:rPr lang="zh-CN" altLang="en-US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教师参加教学能力大赛获省级二等奖</a:t>
                  </a:r>
                  <a:r>
                    <a:rPr lang="en-US" altLang="zh-CN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3</a:t>
                  </a:r>
                  <a:r>
                    <a:rPr lang="zh-CN" altLang="en-US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项、三等奖</a:t>
                  </a:r>
                  <a:r>
                    <a:rPr lang="en-US" altLang="zh-CN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2</a:t>
                  </a:r>
                  <a:r>
                    <a:rPr lang="zh-CN" altLang="en-US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项</a:t>
                  </a:r>
                  <a:endParaRPr lang="zh-CN" altLang="en-US" sz="1200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291" name="Gruppe 122"/>
              <p:cNvGrpSpPr/>
              <p:nvPr/>
            </p:nvGrpSpPr>
            <p:grpSpPr>
              <a:xfrm>
                <a:off x="8544" y="5392"/>
                <a:ext cx="4546" cy="3306"/>
                <a:chOff x="8164513" y="-4049713"/>
                <a:chExt cx="2657475" cy="236855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2" name="Freeform 1013"/>
                <p:cNvSpPr>
                  <a:spLocks noEditPoints="1"/>
                </p:cNvSpPr>
                <p:nvPr/>
              </p:nvSpPr>
              <p:spPr bwMode="auto">
                <a:xfrm>
                  <a:off x="8164513" y="-4049713"/>
                  <a:ext cx="2657475" cy="2368550"/>
                </a:xfrm>
                <a:custGeom>
                  <a:avLst/>
                  <a:gdLst/>
                  <a:ahLst/>
                  <a:cxnLst>
                    <a:cxn ang="0">
                      <a:pos x="1504" y="96"/>
                    </a:cxn>
                    <a:cxn ang="0">
                      <a:pos x="1574" y="76"/>
                    </a:cxn>
                    <a:cxn ang="0">
                      <a:pos x="1582" y="192"/>
                    </a:cxn>
                    <a:cxn ang="0">
                      <a:pos x="1506" y="186"/>
                    </a:cxn>
                    <a:cxn ang="0">
                      <a:pos x="1316" y="76"/>
                    </a:cxn>
                    <a:cxn ang="0">
                      <a:pos x="1388" y="96"/>
                    </a:cxn>
                    <a:cxn ang="0">
                      <a:pos x="1324" y="198"/>
                    </a:cxn>
                    <a:cxn ang="0">
                      <a:pos x="1102" y="96"/>
                    </a:cxn>
                    <a:cxn ang="0">
                      <a:pos x="1166" y="74"/>
                    </a:cxn>
                    <a:cxn ang="0">
                      <a:pos x="1186" y="186"/>
                    </a:cxn>
                    <a:cxn ang="0">
                      <a:pos x="1108" y="192"/>
                    </a:cxn>
                    <a:cxn ang="0">
                      <a:pos x="908" y="82"/>
                    </a:cxn>
                    <a:cxn ang="0">
                      <a:pos x="984" y="88"/>
                    </a:cxn>
                    <a:cxn ang="0">
                      <a:pos x="966" y="198"/>
                    </a:cxn>
                    <a:cxn ang="0">
                      <a:pos x="902" y="96"/>
                    </a:cxn>
                    <a:cxn ang="0">
                      <a:pos x="764" y="74"/>
                    </a:cxn>
                    <a:cxn ang="0">
                      <a:pos x="786" y="176"/>
                    </a:cxn>
                    <a:cxn ang="0">
                      <a:pos x="714" y="196"/>
                    </a:cxn>
                    <a:cxn ang="0">
                      <a:pos x="502" y="88"/>
                    </a:cxn>
                    <a:cxn ang="0">
                      <a:pos x="580" y="82"/>
                    </a:cxn>
                    <a:cxn ang="0">
                      <a:pos x="572" y="196"/>
                    </a:cxn>
                    <a:cxn ang="0">
                      <a:pos x="500" y="176"/>
                    </a:cxn>
                    <a:cxn ang="0">
                      <a:pos x="322" y="74"/>
                    </a:cxn>
                    <a:cxn ang="0">
                      <a:pos x="386" y="176"/>
                    </a:cxn>
                    <a:cxn ang="0">
                      <a:pos x="322" y="198"/>
                    </a:cxn>
                    <a:cxn ang="0">
                      <a:pos x="100" y="96"/>
                    </a:cxn>
                    <a:cxn ang="0">
                      <a:pos x="172" y="76"/>
                    </a:cxn>
                    <a:cxn ang="0">
                      <a:pos x="178" y="192"/>
                    </a:cxn>
                    <a:cxn ang="0">
                      <a:pos x="102" y="186"/>
                    </a:cxn>
                    <a:cxn ang="0">
                      <a:pos x="172" y="1402"/>
                    </a:cxn>
                    <a:cxn ang="0">
                      <a:pos x="100" y="1382"/>
                    </a:cxn>
                    <a:cxn ang="0">
                      <a:pos x="164" y="1280"/>
                    </a:cxn>
                    <a:cxn ang="0">
                      <a:pos x="386" y="1382"/>
                    </a:cxn>
                    <a:cxn ang="0">
                      <a:pos x="322" y="1404"/>
                    </a:cxn>
                    <a:cxn ang="0">
                      <a:pos x="302" y="1292"/>
                    </a:cxn>
                    <a:cxn ang="0">
                      <a:pos x="378" y="1286"/>
                    </a:cxn>
                    <a:cxn ang="0">
                      <a:pos x="580" y="1396"/>
                    </a:cxn>
                    <a:cxn ang="0">
                      <a:pos x="502" y="1390"/>
                    </a:cxn>
                    <a:cxn ang="0">
                      <a:pos x="522" y="1280"/>
                    </a:cxn>
                    <a:cxn ang="0">
                      <a:pos x="586" y="1382"/>
                    </a:cxn>
                    <a:cxn ang="0">
                      <a:pos x="724" y="1404"/>
                    </a:cxn>
                    <a:cxn ang="0">
                      <a:pos x="702" y="1302"/>
                    </a:cxn>
                    <a:cxn ang="0">
                      <a:pos x="772" y="1282"/>
                    </a:cxn>
                    <a:cxn ang="0">
                      <a:pos x="984" y="1390"/>
                    </a:cxn>
                    <a:cxn ang="0">
                      <a:pos x="908" y="1396"/>
                    </a:cxn>
                    <a:cxn ang="0">
                      <a:pos x="916" y="1282"/>
                    </a:cxn>
                    <a:cxn ang="0">
                      <a:pos x="986" y="1302"/>
                    </a:cxn>
                    <a:cxn ang="0">
                      <a:pos x="1166" y="1404"/>
                    </a:cxn>
                    <a:cxn ang="0">
                      <a:pos x="1102" y="1302"/>
                    </a:cxn>
                    <a:cxn ang="0">
                      <a:pos x="1166" y="1280"/>
                    </a:cxn>
                    <a:cxn ang="0">
                      <a:pos x="1388" y="1382"/>
                    </a:cxn>
                    <a:cxn ang="0">
                      <a:pos x="1316" y="1402"/>
                    </a:cxn>
                    <a:cxn ang="0">
                      <a:pos x="1310" y="1286"/>
                    </a:cxn>
                    <a:cxn ang="0">
                      <a:pos x="1386" y="1292"/>
                    </a:cxn>
                    <a:cxn ang="0">
                      <a:pos x="1574" y="1402"/>
                    </a:cxn>
                    <a:cxn ang="0">
                      <a:pos x="1504" y="1382"/>
                    </a:cxn>
                    <a:cxn ang="0">
                      <a:pos x="1566" y="1280"/>
                    </a:cxn>
                    <a:cxn ang="0">
                      <a:pos x="1600" y="1246"/>
                    </a:cxn>
                    <a:cxn ang="0">
                      <a:pos x="84" y="1268"/>
                    </a:cxn>
                    <a:cxn ang="0">
                      <a:pos x="74" y="234"/>
                    </a:cxn>
                    <a:cxn ang="0">
                      <a:pos x="84" y="224"/>
                    </a:cxn>
                    <a:cxn ang="0">
                      <a:pos x="1600" y="234"/>
                    </a:cxn>
                  </a:cxnLst>
                  <a:rect l="0" t="0" r="r" b="b"/>
                  <a:pathLst>
                    <a:path w="1674" h="1492">
                      <a:moveTo>
                        <a:pt x="0" y="0"/>
                      </a:moveTo>
                      <a:lnTo>
                        <a:pt x="0" y="1492"/>
                      </a:lnTo>
                      <a:lnTo>
                        <a:pt x="1674" y="1492"/>
                      </a:lnTo>
                      <a:lnTo>
                        <a:pt x="1674" y="0"/>
                      </a:lnTo>
                      <a:lnTo>
                        <a:pt x="0" y="0"/>
                      </a:lnTo>
                      <a:close/>
                      <a:moveTo>
                        <a:pt x="1504" y="96"/>
                      </a:moveTo>
                      <a:lnTo>
                        <a:pt x="1504" y="96"/>
                      </a:lnTo>
                      <a:lnTo>
                        <a:pt x="1506" y="88"/>
                      </a:lnTo>
                      <a:lnTo>
                        <a:pt x="1510" y="82"/>
                      </a:lnTo>
                      <a:lnTo>
                        <a:pt x="1516" y="76"/>
                      </a:lnTo>
                      <a:lnTo>
                        <a:pt x="1526" y="74"/>
                      </a:lnTo>
                      <a:lnTo>
                        <a:pt x="1566" y="74"/>
                      </a:lnTo>
                      <a:lnTo>
                        <a:pt x="1566" y="74"/>
                      </a:lnTo>
                      <a:lnTo>
                        <a:pt x="1574" y="76"/>
                      </a:lnTo>
                      <a:lnTo>
                        <a:pt x="1582" y="82"/>
                      </a:lnTo>
                      <a:lnTo>
                        <a:pt x="1586" y="88"/>
                      </a:lnTo>
                      <a:lnTo>
                        <a:pt x="1588" y="96"/>
                      </a:lnTo>
                      <a:lnTo>
                        <a:pt x="1588" y="176"/>
                      </a:lnTo>
                      <a:lnTo>
                        <a:pt x="1588" y="176"/>
                      </a:lnTo>
                      <a:lnTo>
                        <a:pt x="1586" y="186"/>
                      </a:lnTo>
                      <a:lnTo>
                        <a:pt x="1582" y="192"/>
                      </a:lnTo>
                      <a:lnTo>
                        <a:pt x="1574" y="196"/>
                      </a:lnTo>
                      <a:lnTo>
                        <a:pt x="1566" y="198"/>
                      </a:lnTo>
                      <a:lnTo>
                        <a:pt x="1526" y="198"/>
                      </a:lnTo>
                      <a:lnTo>
                        <a:pt x="1526" y="198"/>
                      </a:lnTo>
                      <a:lnTo>
                        <a:pt x="1516" y="196"/>
                      </a:lnTo>
                      <a:lnTo>
                        <a:pt x="1510" y="192"/>
                      </a:lnTo>
                      <a:lnTo>
                        <a:pt x="1506" y="186"/>
                      </a:lnTo>
                      <a:lnTo>
                        <a:pt x="1504" y="176"/>
                      </a:lnTo>
                      <a:lnTo>
                        <a:pt x="1504" y="96"/>
                      </a:lnTo>
                      <a:close/>
                      <a:moveTo>
                        <a:pt x="1302" y="96"/>
                      </a:moveTo>
                      <a:lnTo>
                        <a:pt x="1302" y="96"/>
                      </a:lnTo>
                      <a:lnTo>
                        <a:pt x="1304" y="88"/>
                      </a:lnTo>
                      <a:lnTo>
                        <a:pt x="1310" y="82"/>
                      </a:lnTo>
                      <a:lnTo>
                        <a:pt x="1316" y="76"/>
                      </a:lnTo>
                      <a:lnTo>
                        <a:pt x="1324" y="74"/>
                      </a:lnTo>
                      <a:lnTo>
                        <a:pt x="1366" y="74"/>
                      </a:lnTo>
                      <a:lnTo>
                        <a:pt x="1366" y="74"/>
                      </a:lnTo>
                      <a:lnTo>
                        <a:pt x="1374" y="76"/>
                      </a:lnTo>
                      <a:lnTo>
                        <a:pt x="1382" y="82"/>
                      </a:lnTo>
                      <a:lnTo>
                        <a:pt x="1386" y="88"/>
                      </a:lnTo>
                      <a:lnTo>
                        <a:pt x="1388" y="96"/>
                      </a:lnTo>
                      <a:lnTo>
                        <a:pt x="1388" y="176"/>
                      </a:lnTo>
                      <a:lnTo>
                        <a:pt x="1388" y="176"/>
                      </a:lnTo>
                      <a:lnTo>
                        <a:pt x="1386" y="186"/>
                      </a:lnTo>
                      <a:lnTo>
                        <a:pt x="1382" y="192"/>
                      </a:lnTo>
                      <a:lnTo>
                        <a:pt x="1374" y="196"/>
                      </a:lnTo>
                      <a:lnTo>
                        <a:pt x="1366" y="198"/>
                      </a:lnTo>
                      <a:lnTo>
                        <a:pt x="1324" y="198"/>
                      </a:lnTo>
                      <a:lnTo>
                        <a:pt x="1324" y="198"/>
                      </a:lnTo>
                      <a:lnTo>
                        <a:pt x="1316" y="196"/>
                      </a:lnTo>
                      <a:lnTo>
                        <a:pt x="1310" y="192"/>
                      </a:lnTo>
                      <a:lnTo>
                        <a:pt x="1304" y="186"/>
                      </a:lnTo>
                      <a:lnTo>
                        <a:pt x="1302" y="176"/>
                      </a:lnTo>
                      <a:lnTo>
                        <a:pt x="1302" y="96"/>
                      </a:lnTo>
                      <a:close/>
                      <a:moveTo>
                        <a:pt x="1102" y="96"/>
                      </a:moveTo>
                      <a:lnTo>
                        <a:pt x="1102" y="96"/>
                      </a:lnTo>
                      <a:lnTo>
                        <a:pt x="1104" y="88"/>
                      </a:lnTo>
                      <a:lnTo>
                        <a:pt x="1108" y="82"/>
                      </a:lnTo>
                      <a:lnTo>
                        <a:pt x="1116" y="76"/>
                      </a:lnTo>
                      <a:lnTo>
                        <a:pt x="1124" y="74"/>
                      </a:lnTo>
                      <a:lnTo>
                        <a:pt x="1166" y="74"/>
                      </a:lnTo>
                      <a:lnTo>
                        <a:pt x="1166" y="74"/>
                      </a:lnTo>
                      <a:lnTo>
                        <a:pt x="1174" y="76"/>
                      </a:lnTo>
                      <a:lnTo>
                        <a:pt x="1180" y="82"/>
                      </a:lnTo>
                      <a:lnTo>
                        <a:pt x="1186" y="88"/>
                      </a:lnTo>
                      <a:lnTo>
                        <a:pt x="1188" y="96"/>
                      </a:lnTo>
                      <a:lnTo>
                        <a:pt x="1188" y="176"/>
                      </a:lnTo>
                      <a:lnTo>
                        <a:pt x="1188" y="176"/>
                      </a:lnTo>
                      <a:lnTo>
                        <a:pt x="1186" y="186"/>
                      </a:lnTo>
                      <a:lnTo>
                        <a:pt x="1180" y="192"/>
                      </a:lnTo>
                      <a:lnTo>
                        <a:pt x="1174" y="196"/>
                      </a:lnTo>
                      <a:lnTo>
                        <a:pt x="1166" y="198"/>
                      </a:lnTo>
                      <a:lnTo>
                        <a:pt x="1124" y="198"/>
                      </a:lnTo>
                      <a:lnTo>
                        <a:pt x="1124" y="198"/>
                      </a:lnTo>
                      <a:lnTo>
                        <a:pt x="1116" y="196"/>
                      </a:lnTo>
                      <a:lnTo>
                        <a:pt x="1108" y="192"/>
                      </a:lnTo>
                      <a:lnTo>
                        <a:pt x="1104" y="186"/>
                      </a:lnTo>
                      <a:lnTo>
                        <a:pt x="1102" y="176"/>
                      </a:lnTo>
                      <a:lnTo>
                        <a:pt x="1102" y="96"/>
                      </a:lnTo>
                      <a:close/>
                      <a:moveTo>
                        <a:pt x="902" y="96"/>
                      </a:moveTo>
                      <a:lnTo>
                        <a:pt x="902" y="96"/>
                      </a:lnTo>
                      <a:lnTo>
                        <a:pt x="904" y="88"/>
                      </a:lnTo>
                      <a:lnTo>
                        <a:pt x="908" y="82"/>
                      </a:lnTo>
                      <a:lnTo>
                        <a:pt x="916" y="76"/>
                      </a:lnTo>
                      <a:lnTo>
                        <a:pt x="924" y="74"/>
                      </a:lnTo>
                      <a:lnTo>
                        <a:pt x="966" y="74"/>
                      </a:lnTo>
                      <a:lnTo>
                        <a:pt x="966" y="74"/>
                      </a:lnTo>
                      <a:lnTo>
                        <a:pt x="974" y="76"/>
                      </a:lnTo>
                      <a:lnTo>
                        <a:pt x="980" y="82"/>
                      </a:lnTo>
                      <a:lnTo>
                        <a:pt x="984" y="88"/>
                      </a:lnTo>
                      <a:lnTo>
                        <a:pt x="986" y="96"/>
                      </a:lnTo>
                      <a:lnTo>
                        <a:pt x="986" y="176"/>
                      </a:lnTo>
                      <a:lnTo>
                        <a:pt x="986" y="176"/>
                      </a:lnTo>
                      <a:lnTo>
                        <a:pt x="984" y="186"/>
                      </a:lnTo>
                      <a:lnTo>
                        <a:pt x="980" y="192"/>
                      </a:lnTo>
                      <a:lnTo>
                        <a:pt x="974" y="196"/>
                      </a:lnTo>
                      <a:lnTo>
                        <a:pt x="966" y="198"/>
                      </a:lnTo>
                      <a:lnTo>
                        <a:pt x="924" y="198"/>
                      </a:lnTo>
                      <a:lnTo>
                        <a:pt x="924" y="198"/>
                      </a:lnTo>
                      <a:lnTo>
                        <a:pt x="916" y="196"/>
                      </a:lnTo>
                      <a:lnTo>
                        <a:pt x="908" y="192"/>
                      </a:lnTo>
                      <a:lnTo>
                        <a:pt x="904" y="186"/>
                      </a:lnTo>
                      <a:lnTo>
                        <a:pt x="902" y="176"/>
                      </a:lnTo>
                      <a:lnTo>
                        <a:pt x="902" y="96"/>
                      </a:lnTo>
                      <a:close/>
                      <a:moveTo>
                        <a:pt x="702" y="96"/>
                      </a:moveTo>
                      <a:lnTo>
                        <a:pt x="702" y="96"/>
                      </a:lnTo>
                      <a:lnTo>
                        <a:pt x="704" y="88"/>
                      </a:lnTo>
                      <a:lnTo>
                        <a:pt x="708" y="82"/>
                      </a:lnTo>
                      <a:lnTo>
                        <a:pt x="714" y="76"/>
                      </a:lnTo>
                      <a:lnTo>
                        <a:pt x="724" y="74"/>
                      </a:lnTo>
                      <a:lnTo>
                        <a:pt x="764" y="74"/>
                      </a:lnTo>
                      <a:lnTo>
                        <a:pt x="764" y="74"/>
                      </a:lnTo>
                      <a:lnTo>
                        <a:pt x="772" y="76"/>
                      </a:lnTo>
                      <a:lnTo>
                        <a:pt x="780" y="82"/>
                      </a:lnTo>
                      <a:lnTo>
                        <a:pt x="784" y="88"/>
                      </a:lnTo>
                      <a:lnTo>
                        <a:pt x="786" y="96"/>
                      </a:lnTo>
                      <a:lnTo>
                        <a:pt x="786" y="176"/>
                      </a:lnTo>
                      <a:lnTo>
                        <a:pt x="786" y="176"/>
                      </a:lnTo>
                      <a:lnTo>
                        <a:pt x="784" y="186"/>
                      </a:lnTo>
                      <a:lnTo>
                        <a:pt x="780" y="192"/>
                      </a:lnTo>
                      <a:lnTo>
                        <a:pt x="772" y="196"/>
                      </a:lnTo>
                      <a:lnTo>
                        <a:pt x="764" y="198"/>
                      </a:lnTo>
                      <a:lnTo>
                        <a:pt x="724" y="198"/>
                      </a:lnTo>
                      <a:lnTo>
                        <a:pt x="724" y="198"/>
                      </a:lnTo>
                      <a:lnTo>
                        <a:pt x="714" y="196"/>
                      </a:lnTo>
                      <a:lnTo>
                        <a:pt x="708" y="192"/>
                      </a:lnTo>
                      <a:lnTo>
                        <a:pt x="704" y="186"/>
                      </a:lnTo>
                      <a:lnTo>
                        <a:pt x="702" y="176"/>
                      </a:lnTo>
                      <a:lnTo>
                        <a:pt x="702" y="96"/>
                      </a:lnTo>
                      <a:close/>
                      <a:moveTo>
                        <a:pt x="500" y="96"/>
                      </a:moveTo>
                      <a:lnTo>
                        <a:pt x="500" y="96"/>
                      </a:lnTo>
                      <a:lnTo>
                        <a:pt x="502" y="88"/>
                      </a:lnTo>
                      <a:lnTo>
                        <a:pt x="508" y="82"/>
                      </a:lnTo>
                      <a:lnTo>
                        <a:pt x="514" y="76"/>
                      </a:lnTo>
                      <a:lnTo>
                        <a:pt x="522" y="74"/>
                      </a:lnTo>
                      <a:lnTo>
                        <a:pt x="564" y="74"/>
                      </a:lnTo>
                      <a:lnTo>
                        <a:pt x="564" y="74"/>
                      </a:lnTo>
                      <a:lnTo>
                        <a:pt x="572" y="76"/>
                      </a:lnTo>
                      <a:lnTo>
                        <a:pt x="580" y="82"/>
                      </a:lnTo>
                      <a:lnTo>
                        <a:pt x="584" y="88"/>
                      </a:lnTo>
                      <a:lnTo>
                        <a:pt x="586" y="96"/>
                      </a:lnTo>
                      <a:lnTo>
                        <a:pt x="586" y="176"/>
                      </a:lnTo>
                      <a:lnTo>
                        <a:pt x="586" y="176"/>
                      </a:lnTo>
                      <a:lnTo>
                        <a:pt x="584" y="186"/>
                      </a:lnTo>
                      <a:lnTo>
                        <a:pt x="580" y="192"/>
                      </a:lnTo>
                      <a:lnTo>
                        <a:pt x="572" y="196"/>
                      </a:lnTo>
                      <a:lnTo>
                        <a:pt x="564" y="198"/>
                      </a:lnTo>
                      <a:lnTo>
                        <a:pt x="522" y="198"/>
                      </a:lnTo>
                      <a:lnTo>
                        <a:pt x="522" y="198"/>
                      </a:lnTo>
                      <a:lnTo>
                        <a:pt x="514" y="196"/>
                      </a:lnTo>
                      <a:lnTo>
                        <a:pt x="508" y="192"/>
                      </a:lnTo>
                      <a:lnTo>
                        <a:pt x="502" y="186"/>
                      </a:lnTo>
                      <a:lnTo>
                        <a:pt x="500" y="176"/>
                      </a:lnTo>
                      <a:lnTo>
                        <a:pt x="500" y="96"/>
                      </a:lnTo>
                      <a:close/>
                      <a:moveTo>
                        <a:pt x="300" y="96"/>
                      </a:moveTo>
                      <a:lnTo>
                        <a:pt x="300" y="96"/>
                      </a:lnTo>
                      <a:lnTo>
                        <a:pt x="302" y="88"/>
                      </a:lnTo>
                      <a:lnTo>
                        <a:pt x="306" y="82"/>
                      </a:lnTo>
                      <a:lnTo>
                        <a:pt x="314" y="76"/>
                      </a:lnTo>
                      <a:lnTo>
                        <a:pt x="322" y="74"/>
                      </a:lnTo>
                      <a:lnTo>
                        <a:pt x="364" y="74"/>
                      </a:lnTo>
                      <a:lnTo>
                        <a:pt x="364" y="74"/>
                      </a:lnTo>
                      <a:lnTo>
                        <a:pt x="372" y="76"/>
                      </a:lnTo>
                      <a:lnTo>
                        <a:pt x="378" y="82"/>
                      </a:lnTo>
                      <a:lnTo>
                        <a:pt x="384" y="88"/>
                      </a:lnTo>
                      <a:lnTo>
                        <a:pt x="386" y="96"/>
                      </a:lnTo>
                      <a:lnTo>
                        <a:pt x="386" y="176"/>
                      </a:lnTo>
                      <a:lnTo>
                        <a:pt x="386" y="176"/>
                      </a:lnTo>
                      <a:lnTo>
                        <a:pt x="384" y="186"/>
                      </a:lnTo>
                      <a:lnTo>
                        <a:pt x="378" y="192"/>
                      </a:lnTo>
                      <a:lnTo>
                        <a:pt x="372" y="196"/>
                      </a:lnTo>
                      <a:lnTo>
                        <a:pt x="364" y="198"/>
                      </a:lnTo>
                      <a:lnTo>
                        <a:pt x="322" y="198"/>
                      </a:lnTo>
                      <a:lnTo>
                        <a:pt x="322" y="198"/>
                      </a:lnTo>
                      <a:lnTo>
                        <a:pt x="314" y="196"/>
                      </a:lnTo>
                      <a:lnTo>
                        <a:pt x="306" y="192"/>
                      </a:lnTo>
                      <a:lnTo>
                        <a:pt x="302" y="186"/>
                      </a:lnTo>
                      <a:lnTo>
                        <a:pt x="300" y="176"/>
                      </a:lnTo>
                      <a:lnTo>
                        <a:pt x="300" y="96"/>
                      </a:lnTo>
                      <a:close/>
                      <a:moveTo>
                        <a:pt x="100" y="96"/>
                      </a:moveTo>
                      <a:lnTo>
                        <a:pt x="100" y="96"/>
                      </a:lnTo>
                      <a:lnTo>
                        <a:pt x="102" y="88"/>
                      </a:lnTo>
                      <a:lnTo>
                        <a:pt x="106" y="82"/>
                      </a:lnTo>
                      <a:lnTo>
                        <a:pt x="114" y="76"/>
                      </a:lnTo>
                      <a:lnTo>
                        <a:pt x="122" y="74"/>
                      </a:lnTo>
                      <a:lnTo>
                        <a:pt x="164" y="74"/>
                      </a:lnTo>
                      <a:lnTo>
                        <a:pt x="164" y="74"/>
                      </a:lnTo>
                      <a:lnTo>
                        <a:pt x="172" y="76"/>
                      </a:lnTo>
                      <a:lnTo>
                        <a:pt x="178" y="82"/>
                      </a:lnTo>
                      <a:lnTo>
                        <a:pt x="182" y="88"/>
                      </a:lnTo>
                      <a:lnTo>
                        <a:pt x="184" y="96"/>
                      </a:lnTo>
                      <a:lnTo>
                        <a:pt x="184" y="176"/>
                      </a:lnTo>
                      <a:lnTo>
                        <a:pt x="184" y="176"/>
                      </a:lnTo>
                      <a:lnTo>
                        <a:pt x="182" y="186"/>
                      </a:lnTo>
                      <a:lnTo>
                        <a:pt x="178" y="192"/>
                      </a:lnTo>
                      <a:lnTo>
                        <a:pt x="172" y="196"/>
                      </a:lnTo>
                      <a:lnTo>
                        <a:pt x="164" y="198"/>
                      </a:lnTo>
                      <a:lnTo>
                        <a:pt x="122" y="198"/>
                      </a:lnTo>
                      <a:lnTo>
                        <a:pt x="122" y="198"/>
                      </a:lnTo>
                      <a:lnTo>
                        <a:pt x="114" y="196"/>
                      </a:lnTo>
                      <a:lnTo>
                        <a:pt x="106" y="192"/>
                      </a:lnTo>
                      <a:lnTo>
                        <a:pt x="102" y="186"/>
                      </a:lnTo>
                      <a:lnTo>
                        <a:pt x="100" y="176"/>
                      </a:lnTo>
                      <a:lnTo>
                        <a:pt x="100" y="96"/>
                      </a:lnTo>
                      <a:close/>
                      <a:moveTo>
                        <a:pt x="184" y="1382"/>
                      </a:moveTo>
                      <a:lnTo>
                        <a:pt x="184" y="1382"/>
                      </a:lnTo>
                      <a:lnTo>
                        <a:pt x="182" y="1390"/>
                      </a:lnTo>
                      <a:lnTo>
                        <a:pt x="178" y="1396"/>
                      </a:lnTo>
                      <a:lnTo>
                        <a:pt x="172" y="1402"/>
                      </a:lnTo>
                      <a:lnTo>
                        <a:pt x="164" y="1404"/>
                      </a:lnTo>
                      <a:lnTo>
                        <a:pt x="122" y="1404"/>
                      </a:lnTo>
                      <a:lnTo>
                        <a:pt x="122" y="1404"/>
                      </a:lnTo>
                      <a:lnTo>
                        <a:pt x="114" y="1402"/>
                      </a:lnTo>
                      <a:lnTo>
                        <a:pt x="106" y="1396"/>
                      </a:lnTo>
                      <a:lnTo>
                        <a:pt x="102" y="1390"/>
                      </a:lnTo>
                      <a:lnTo>
                        <a:pt x="100" y="1382"/>
                      </a:lnTo>
                      <a:lnTo>
                        <a:pt x="100" y="1302"/>
                      </a:lnTo>
                      <a:lnTo>
                        <a:pt x="100" y="1302"/>
                      </a:lnTo>
                      <a:lnTo>
                        <a:pt x="102" y="1292"/>
                      </a:lnTo>
                      <a:lnTo>
                        <a:pt x="106" y="1286"/>
                      </a:lnTo>
                      <a:lnTo>
                        <a:pt x="114" y="1282"/>
                      </a:lnTo>
                      <a:lnTo>
                        <a:pt x="122" y="1280"/>
                      </a:lnTo>
                      <a:lnTo>
                        <a:pt x="164" y="1280"/>
                      </a:lnTo>
                      <a:lnTo>
                        <a:pt x="164" y="1280"/>
                      </a:lnTo>
                      <a:lnTo>
                        <a:pt x="172" y="1282"/>
                      </a:lnTo>
                      <a:lnTo>
                        <a:pt x="178" y="1286"/>
                      </a:lnTo>
                      <a:lnTo>
                        <a:pt x="182" y="1292"/>
                      </a:lnTo>
                      <a:lnTo>
                        <a:pt x="184" y="1302"/>
                      </a:lnTo>
                      <a:lnTo>
                        <a:pt x="184" y="1382"/>
                      </a:lnTo>
                      <a:close/>
                      <a:moveTo>
                        <a:pt x="386" y="1382"/>
                      </a:moveTo>
                      <a:lnTo>
                        <a:pt x="386" y="1382"/>
                      </a:lnTo>
                      <a:lnTo>
                        <a:pt x="384" y="1390"/>
                      </a:lnTo>
                      <a:lnTo>
                        <a:pt x="378" y="1396"/>
                      </a:lnTo>
                      <a:lnTo>
                        <a:pt x="372" y="1402"/>
                      </a:lnTo>
                      <a:lnTo>
                        <a:pt x="364" y="1404"/>
                      </a:lnTo>
                      <a:lnTo>
                        <a:pt x="322" y="1404"/>
                      </a:lnTo>
                      <a:lnTo>
                        <a:pt x="322" y="1404"/>
                      </a:lnTo>
                      <a:lnTo>
                        <a:pt x="314" y="1402"/>
                      </a:lnTo>
                      <a:lnTo>
                        <a:pt x="306" y="1396"/>
                      </a:lnTo>
                      <a:lnTo>
                        <a:pt x="302" y="1390"/>
                      </a:lnTo>
                      <a:lnTo>
                        <a:pt x="300" y="1382"/>
                      </a:lnTo>
                      <a:lnTo>
                        <a:pt x="300" y="1302"/>
                      </a:lnTo>
                      <a:lnTo>
                        <a:pt x="300" y="1302"/>
                      </a:lnTo>
                      <a:lnTo>
                        <a:pt x="302" y="1292"/>
                      </a:lnTo>
                      <a:lnTo>
                        <a:pt x="306" y="1286"/>
                      </a:lnTo>
                      <a:lnTo>
                        <a:pt x="314" y="1282"/>
                      </a:lnTo>
                      <a:lnTo>
                        <a:pt x="322" y="1280"/>
                      </a:lnTo>
                      <a:lnTo>
                        <a:pt x="364" y="1280"/>
                      </a:lnTo>
                      <a:lnTo>
                        <a:pt x="364" y="1280"/>
                      </a:lnTo>
                      <a:lnTo>
                        <a:pt x="372" y="1282"/>
                      </a:lnTo>
                      <a:lnTo>
                        <a:pt x="378" y="1286"/>
                      </a:lnTo>
                      <a:lnTo>
                        <a:pt x="384" y="1292"/>
                      </a:lnTo>
                      <a:lnTo>
                        <a:pt x="386" y="1302"/>
                      </a:lnTo>
                      <a:lnTo>
                        <a:pt x="386" y="1382"/>
                      </a:lnTo>
                      <a:close/>
                      <a:moveTo>
                        <a:pt x="586" y="1382"/>
                      </a:moveTo>
                      <a:lnTo>
                        <a:pt x="586" y="1382"/>
                      </a:lnTo>
                      <a:lnTo>
                        <a:pt x="584" y="1390"/>
                      </a:lnTo>
                      <a:lnTo>
                        <a:pt x="580" y="1396"/>
                      </a:lnTo>
                      <a:lnTo>
                        <a:pt x="572" y="1402"/>
                      </a:lnTo>
                      <a:lnTo>
                        <a:pt x="564" y="1404"/>
                      </a:lnTo>
                      <a:lnTo>
                        <a:pt x="522" y="1404"/>
                      </a:lnTo>
                      <a:lnTo>
                        <a:pt x="522" y="1404"/>
                      </a:lnTo>
                      <a:lnTo>
                        <a:pt x="514" y="1402"/>
                      </a:lnTo>
                      <a:lnTo>
                        <a:pt x="508" y="1396"/>
                      </a:lnTo>
                      <a:lnTo>
                        <a:pt x="502" y="1390"/>
                      </a:lnTo>
                      <a:lnTo>
                        <a:pt x="500" y="1382"/>
                      </a:lnTo>
                      <a:lnTo>
                        <a:pt x="500" y="1302"/>
                      </a:lnTo>
                      <a:lnTo>
                        <a:pt x="500" y="1302"/>
                      </a:lnTo>
                      <a:lnTo>
                        <a:pt x="502" y="1292"/>
                      </a:lnTo>
                      <a:lnTo>
                        <a:pt x="508" y="1286"/>
                      </a:lnTo>
                      <a:lnTo>
                        <a:pt x="514" y="1282"/>
                      </a:lnTo>
                      <a:lnTo>
                        <a:pt x="522" y="1280"/>
                      </a:lnTo>
                      <a:lnTo>
                        <a:pt x="564" y="1280"/>
                      </a:lnTo>
                      <a:lnTo>
                        <a:pt x="564" y="1280"/>
                      </a:lnTo>
                      <a:lnTo>
                        <a:pt x="572" y="1282"/>
                      </a:lnTo>
                      <a:lnTo>
                        <a:pt x="580" y="1286"/>
                      </a:lnTo>
                      <a:lnTo>
                        <a:pt x="584" y="1292"/>
                      </a:lnTo>
                      <a:lnTo>
                        <a:pt x="586" y="1302"/>
                      </a:lnTo>
                      <a:lnTo>
                        <a:pt x="586" y="1382"/>
                      </a:lnTo>
                      <a:close/>
                      <a:moveTo>
                        <a:pt x="786" y="1382"/>
                      </a:moveTo>
                      <a:lnTo>
                        <a:pt x="786" y="1382"/>
                      </a:lnTo>
                      <a:lnTo>
                        <a:pt x="784" y="1390"/>
                      </a:lnTo>
                      <a:lnTo>
                        <a:pt x="780" y="1396"/>
                      </a:lnTo>
                      <a:lnTo>
                        <a:pt x="772" y="1402"/>
                      </a:lnTo>
                      <a:lnTo>
                        <a:pt x="764" y="1404"/>
                      </a:lnTo>
                      <a:lnTo>
                        <a:pt x="724" y="1404"/>
                      </a:lnTo>
                      <a:lnTo>
                        <a:pt x="724" y="1404"/>
                      </a:lnTo>
                      <a:lnTo>
                        <a:pt x="714" y="1402"/>
                      </a:lnTo>
                      <a:lnTo>
                        <a:pt x="708" y="1396"/>
                      </a:lnTo>
                      <a:lnTo>
                        <a:pt x="704" y="1390"/>
                      </a:lnTo>
                      <a:lnTo>
                        <a:pt x="702" y="1382"/>
                      </a:lnTo>
                      <a:lnTo>
                        <a:pt x="702" y="1302"/>
                      </a:lnTo>
                      <a:lnTo>
                        <a:pt x="702" y="1302"/>
                      </a:lnTo>
                      <a:lnTo>
                        <a:pt x="704" y="1292"/>
                      </a:lnTo>
                      <a:lnTo>
                        <a:pt x="708" y="1286"/>
                      </a:lnTo>
                      <a:lnTo>
                        <a:pt x="714" y="1282"/>
                      </a:lnTo>
                      <a:lnTo>
                        <a:pt x="724" y="1280"/>
                      </a:lnTo>
                      <a:lnTo>
                        <a:pt x="764" y="1280"/>
                      </a:lnTo>
                      <a:lnTo>
                        <a:pt x="764" y="1280"/>
                      </a:lnTo>
                      <a:lnTo>
                        <a:pt x="772" y="1282"/>
                      </a:lnTo>
                      <a:lnTo>
                        <a:pt x="780" y="1286"/>
                      </a:lnTo>
                      <a:lnTo>
                        <a:pt x="784" y="1292"/>
                      </a:lnTo>
                      <a:lnTo>
                        <a:pt x="786" y="1302"/>
                      </a:lnTo>
                      <a:lnTo>
                        <a:pt x="786" y="1382"/>
                      </a:lnTo>
                      <a:close/>
                      <a:moveTo>
                        <a:pt x="986" y="1382"/>
                      </a:moveTo>
                      <a:lnTo>
                        <a:pt x="986" y="1382"/>
                      </a:lnTo>
                      <a:lnTo>
                        <a:pt x="984" y="1390"/>
                      </a:lnTo>
                      <a:lnTo>
                        <a:pt x="980" y="1396"/>
                      </a:lnTo>
                      <a:lnTo>
                        <a:pt x="974" y="1402"/>
                      </a:lnTo>
                      <a:lnTo>
                        <a:pt x="966" y="1404"/>
                      </a:lnTo>
                      <a:lnTo>
                        <a:pt x="924" y="1404"/>
                      </a:lnTo>
                      <a:lnTo>
                        <a:pt x="924" y="1404"/>
                      </a:lnTo>
                      <a:lnTo>
                        <a:pt x="916" y="1402"/>
                      </a:lnTo>
                      <a:lnTo>
                        <a:pt x="908" y="1396"/>
                      </a:lnTo>
                      <a:lnTo>
                        <a:pt x="904" y="1390"/>
                      </a:lnTo>
                      <a:lnTo>
                        <a:pt x="902" y="1382"/>
                      </a:lnTo>
                      <a:lnTo>
                        <a:pt x="902" y="1302"/>
                      </a:lnTo>
                      <a:lnTo>
                        <a:pt x="902" y="1302"/>
                      </a:lnTo>
                      <a:lnTo>
                        <a:pt x="904" y="1292"/>
                      </a:lnTo>
                      <a:lnTo>
                        <a:pt x="908" y="1286"/>
                      </a:lnTo>
                      <a:lnTo>
                        <a:pt x="916" y="1282"/>
                      </a:lnTo>
                      <a:lnTo>
                        <a:pt x="924" y="1280"/>
                      </a:lnTo>
                      <a:lnTo>
                        <a:pt x="966" y="1280"/>
                      </a:lnTo>
                      <a:lnTo>
                        <a:pt x="966" y="1280"/>
                      </a:lnTo>
                      <a:lnTo>
                        <a:pt x="974" y="1282"/>
                      </a:lnTo>
                      <a:lnTo>
                        <a:pt x="980" y="1286"/>
                      </a:lnTo>
                      <a:lnTo>
                        <a:pt x="984" y="1292"/>
                      </a:lnTo>
                      <a:lnTo>
                        <a:pt x="986" y="1302"/>
                      </a:lnTo>
                      <a:lnTo>
                        <a:pt x="986" y="1382"/>
                      </a:lnTo>
                      <a:close/>
                      <a:moveTo>
                        <a:pt x="1188" y="1382"/>
                      </a:moveTo>
                      <a:lnTo>
                        <a:pt x="1188" y="1382"/>
                      </a:lnTo>
                      <a:lnTo>
                        <a:pt x="1186" y="1390"/>
                      </a:lnTo>
                      <a:lnTo>
                        <a:pt x="1180" y="1396"/>
                      </a:lnTo>
                      <a:lnTo>
                        <a:pt x="1174" y="1402"/>
                      </a:lnTo>
                      <a:lnTo>
                        <a:pt x="1166" y="1404"/>
                      </a:lnTo>
                      <a:lnTo>
                        <a:pt x="1124" y="1404"/>
                      </a:lnTo>
                      <a:lnTo>
                        <a:pt x="1124" y="1404"/>
                      </a:lnTo>
                      <a:lnTo>
                        <a:pt x="1116" y="1402"/>
                      </a:lnTo>
                      <a:lnTo>
                        <a:pt x="1108" y="1396"/>
                      </a:lnTo>
                      <a:lnTo>
                        <a:pt x="1104" y="1390"/>
                      </a:lnTo>
                      <a:lnTo>
                        <a:pt x="1102" y="1382"/>
                      </a:lnTo>
                      <a:lnTo>
                        <a:pt x="1102" y="1302"/>
                      </a:lnTo>
                      <a:lnTo>
                        <a:pt x="1102" y="1302"/>
                      </a:lnTo>
                      <a:lnTo>
                        <a:pt x="1104" y="1292"/>
                      </a:lnTo>
                      <a:lnTo>
                        <a:pt x="1108" y="1286"/>
                      </a:lnTo>
                      <a:lnTo>
                        <a:pt x="1116" y="1282"/>
                      </a:lnTo>
                      <a:lnTo>
                        <a:pt x="1124" y="1280"/>
                      </a:lnTo>
                      <a:lnTo>
                        <a:pt x="1166" y="1280"/>
                      </a:lnTo>
                      <a:lnTo>
                        <a:pt x="1166" y="1280"/>
                      </a:lnTo>
                      <a:lnTo>
                        <a:pt x="1174" y="1282"/>
                      </a:lnTo>
                      <a:lnTo>
                        <a:pt x="1180" y="1286"/>
                      </a:lnTo>
                      <a:lnTo>
                        <a:pt x="1186" y="1292"/>
                      </a:lnTo>
                      <a:lnTo>
                        <a:pt x="1188" y="1302"/>
                      </a:lnTo>
                      <a:lnTo>
                        <a:pt x="1188" y="1382"/>
                      </a:lnTo>
                      <a:close/>
                      <a:moveTo>
                        <a:pt x="1388" y="1382"/>
                      </a:moveTo>
                      <a:lnTo>
                        <a:pt x="1388" y="1382"/>
                      </a:lnTo>
                      <a:lnTo>
                        <a:pt x="1386" y="1390"/>
                      </a:lnTo>
                      <a:lnTo>
                        <a:pt x="1382" y="1396"/>
                      </a:lnTo>
                      <a:lnTo>
                        <a:pt x="1374" y="1402"/>
                      </a:lnTo>
                      <a:lnTo>
                        <a:pt x="1366" y="1404"/>
                      </a:lnTo>
                      <a:lnTo>
                        <a:pt x="1324" y="1404"/>
                      </a:lnTo>
                      <a:lnTo>
                        <a:pt x="1324" y="1404"/>
                      </a:lnTo>
                      <a:lnTo>
                        <a:pt x="1316" y="1402"/>
                      </a:lnTo>
                      <a:lnTo>
                        <a:pt x="1310" y="1396"/>
                      </a:lnTo>
                      <a:lnTo>
                        <a:pt x="1304" y="1390"/>
                      </a:lnTo>
                      <a:lnTo>
                        <a:pt x="1302" y="1382"/>
                      </a:lnTo>
                      <a:lnTo>
                        <a:pt x="1302" y="1302"/>
                      </a:lnTo>
                      <a:lnTo>
                        <a:pt x="1302" y="1302"/>
                      </a:lnTo>
                      <a:lnTo>
                        <a:pt x="1304" y="1292"/>
                      </a:lnTo>
                      <a:lnTo>
                        <a:pt x="1310" y="1286"/>
                      </a:lnTo>
                      <a:lnTo>
                        <a:pt x="1316" y="1282"/>
                      </a:lnTo>
                      <a:lnTo>
                        <a:pt x="1324" y="1280"/>
                      </a:lnTo>
                      <a:lnTo>
                        <a:pt x="1366" y="1280"/>
                      </a:lnTo>
                      <a:lnTo>
                        <a:pt x="1366" y="1280"/>
                      </a:lnTo>
                      <a:lnTo>
                        <a:pt x="1374" y="1282"/>
                      </a:lnTo>
                      <a:lnTo>
                        <a:pt x="1382" y="1286"/>
                      </a:lnTo>
                      <a:lnTo>
                        <a:pt x="1386" y="1292"/>
                      </a:lnTo>
                      <a:lnTo>
                        <a:pt x="1388" y="1302"/>
                      </a:lnTo>
                      <a:lnTo>
                        <a:pt x="1388" y="1382"/>
                      </a:lnTo>
                      <a:close/>
                      <a:moveTo>
                        <a:pt x="1588" y="1382"/>
                      </a:moveTo>
                      <a:lnTo>
                        <a:pt x="1588" y="1382"/>
                      </a:lnTo>
                      <a:lnTo>
                        <a:pt x="1586" y="1390"/>
                      </a:lnTo>
                      <a:lnTo>
                        <a:pt x="1582" y="1396"/>
                      </a:lnTo>
                      <a:lnTo>
                        <a:pt x="1574" y="1402"/>
                      </a:lnTo>
                      <a:lnTo>
                        <a:pt x="1566" y="1404"/>
                      </a:lnTo>
                      <a:lnTo>
                        <a:pt x="1526" y="1404"/>
                      </a:lnTo>
                      <a:lnTo>
                        <a:pt x="1526" y="1404"/>
                      </a:lnTo>
                      <a:lnTo>
                        <a:pt x="1516" y="1402"/>
                      </a:lnTo>
                      <a:lnTo>
                        <a:pt x="1510" y="1396"/>
                      </a:lnTo>
                      <a:lnTo>
                        <a:pt x="1506" y="1390"/>
                      </a:lnTo>
                      <a:lnTo>
                        <a:pt x="1504" y="1382"/>
                      </a:lnTo>
                      <a:lnTo>
                        <a:pt x="1504" y="1302"/>
                      </a:lnTo>
                      <a:lnTo>
                        <a:pt x="1504" y="1302"/>
                      </a:lnTo>
                      <a:lnTo>
                        <a:pt x="1506" y="1292"/>
                      </a:lnTo>
                      <a:lnTo>
                        <a:pt x="1510" y="1286"/>
                      </a:lnTo>
                      <a:lnTo>
                        <a:pt x="1516" y="1282"/>
                      </a:lnTo>
                      <a:lnTo>
                        <a:pt x="1526" y="1280"/>
                      </a:lnTo>
                      <a:lnTo>
                        <a:pt x="1566" y="1280"/>
                      </a:lnTo>
                      <a:lnTo>
                        <a:pt x="1566" y="1280"/>
                      </a:lnTo>
                      <a:lnTo>
                        <a:pt x="1574" y="1282"/>
                      </a:lnTo>
                      <a:lnTo>
                        <a:pt x="1582" y="1286"/>
                      </a:lnTo>
                      <a:lnTo>
                        <a:pt x="1586" y="1292"/>
                      </a:lnTo>
                      <a:lnTo>
                        <a:pt x="1588" y="1302"/>
                      </a:lnTo>
                      <a:lnTo>
                        <a:pt x="1588" y="1382"/>
                      </a:lnTo>
                      <a:close/>
                      <a:moveTo>
                        <a:pt x="1600" y="1246"/>
                      </a:moveTo>
                      <a:lnTo>
                        <a:pt x="1600" y="1258"/>
                      </a:lnTo>
                      <a:lnTo>
                        <a:pt x="1600" y="1258"/>
                      </a:lnTo>
                      <a:lnTo>
                        <a:pt x="1598" y="1262"/>
                      </a:lnTo>
                      <a:lnTo>
                        <a:pt x="1596" y="1264"/>
                      </a:lnTo>
                      <a:lnTo>
                        <a:pt x="1594" y="1266"/>
                      </a:lnTo>
                      <a:lnTo>
                        <a:pt x="1590" y="1268"/>
                      </a:lnTo>
                      <a:lnTo>
                        <a:pt x="84" y="1268"/>
                      </a:lnTo>
                      <a:lnTo>
                        <a:pt x="84" y="1268"/>
                      </a:lnTo>
                      <a:lnTo>
                        <a:pt x="80" y="1266"/>
                      </a:lnTo>
                      <a:lnTo>
                        <a:pt x="78" y="1264"/>
                      </a:lnTo>
                      <a:lnTo>
                        <a:pt x="76" y="1262"/>
                      </a:lnTo>
                      <a:lnTo>
                        <a:pt x="74" y="1258"/>
                      </a:lnTo>
                      <a:lnTo>
                        <a:pt x="74" y="1246"/>
                      </a:lnTo>
                      <a:lnTo>
                        <a:pt x="74" y="234"/>
                      </a:lnTo>
                      <a:lnTo>
                        <a:pt x="74" y="234"/>
                      </a:lnTo>
                      <a:lnTo>
                        <a:pt x="74" y="234"/>
                      </a:lnTo>
                      <a:lnTo>
                        <a:pt x="76" y="230"/>
                      </a:lnTo>
                      <a:lnTo>
                        <a:pt x="76" y="228"/>
                      </a:lnTo>
                      <a:lnTo>
                        <a:pt x="76" y="228"/>
                      </a:lnTo>
                      <a:lnTo>
                        <a:pt x="80" y="226"/>
                      </a:lnTo>
                      <a:lnTo>
                        <a:pt x="84" y="224"/>
                      </a:lnTo>
                      <a:lnTo>
                        <a:pt x="1590" y="224"/>
                      </a:lnTo>
                      <a:lnTo>
                        <a:pt x="1590" y="224"/>
                      </a:lnTo>
                      <a:lnTo>
                        <a:pt x="1594" y="226"/>
                      </a:lnTo>
                      <a:lnTo>
                        <a:pt x="1596" y="228"/>
                      </a:lnTo>
                      <a:lnTo>
                        <a:pt x="1596" y="228"/>
                      </a:lnTo>
                      <a:lnTo>
                        <a:pt x="1598" y="230"/>
                      </a:lnTo>
                      <a:lnTo>
                        <a:pt x="1600" y="234"/>
                      </a:lnTo>
                      <a:lnTo>
                        <a:pt x="1600" y="234"/>
                      </a:lnTo>
                      <a:lnTo>
                        <a:pt x="1600" y="1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3" name="Freeform 1014"/>
                <p:cNvSpPr/>
                <p:nvPr/>
              </p:nvSpPr>
              <p:spPr bwMode="auto">
                <a:xfrm>
                  <a:off x="9155113" y="-1773238"/>
                  <a:ext cx="12700" cy="1905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4" name="Freeform 1015"/>
                <p:cNvSpPr/>
                <p:nvPr/>
              </p:nvSpPr>
              <p:spPr bwMode="auto">
                <a:xfrm>
                  <a:off x="9075738" y="-1738313"/>
                  <a:ext cx="50800" cy="28575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5" name="Freeform 1016"/>
                <p:cNvSpPr/>
                <p:nvPr/>
              </p:nvSpPr>
              <p:spPr bwMode="auto">
                <a:xfrm>
                  <a:off x="9104313" y="-1782763"/>
                  <a:ext cx="31750" cy="44450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6" name="Freeform 1017"/>
                <p:cNvSpPr>
                  <a:spLocks noEditPoints="1"/>
                </p:cNvSpPr>
                <p:nvPr/>
              </p:nvSpPr>
              <p:spPr bwMode="auto">
                <a:xfrm>
                  <a:off x="9139238" y="-1782763"/>
                  <a:ext cx="44450" cy="444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7" name="Freeform 1018"/>
                <p:cNvSpPr/>
                <p:nvPr/>
              </p:nvSpPr>
              <p:spPr bwMode="auto">
                <a:xfrm>
                  <a:off x="10679113" y="-1747838"/>
                  <a:ext cx="82550" cy="47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8" name="Freeform 1019"/>
                <p:cNvSpPr/>
                <p:nvPr/>
              </p:nvSpPr>
              <p:spPr bwMode="auto">
                <a:xfrm>
                  <a:off x="10742613" y="-1782763"/>
                  <a:ext cx="31750" cy="47625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9" name="Freeform 1020"/>
                <p:cNvSpPr/>
                <p:nvPr/>
              </p:nvSpPr>
              <p:spPr bwMode="auto">
                <a:xfrm>
                  <a:off x="9917113" y="-1782763"/>
                  <a:ext cx="38100" cy="69850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0" name="Freeform 1021"/>
                <p:cNvSpPr/>
                <p:nvPr/>
              </p:nvSpPr>
              <p:spPr bwMode="auto">
                <a:xfrm>
                  <a:off x="9237663" y="-1779588"/>
                  <a:ext cx="92075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1" name="Freeform 1022"/>
                <p:cNvSpPr/>
                <p:nvPr/>
              </p:nvSpPr>
              <p:spPr bwMode="auto">
                <a:xfrm>
                  <a:off x="9348788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2" name="Freeform 1023"/>
                <p:cNvSpPr/>
                <p:nvPr/>
              </p:nvSpPr>
              <p:spPr bwMode="auto">
                <a:xfrm>
                  <a:off x="9383713" y="-1779588"/>
                  <a:ext cx="57150" cy="69850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3" name="Freeform 1024"/>
                <p:cNvSpPr/>
                <p:nvPr/>
              </p:nvSpPr>
              <p:spPr bwMode="auto">
                <a:xfrm>
                  <a:off x="9459913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4" name="Freeform 1025"/>
                <p:cNvSpPr/>
                <p:nvPr/>
              </p:nvSpPr>
              <p:spPr bwMode="auto">
                <a:xfrm>
                  <a:off x="9513888" y="-1779588"/>
                  <a:ext cx="76200" cy="69850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5" name="Freeform 1026"/>
                <p:cNvSpPr/>
                <p:nvPr/>
              </p:nvSpPr>
              <p:spPr bwMode="auto">
                <a:xfrm>
                  <a:off x="9494838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6" name="Freeform 1027"/>
                <p:cNvSpPr/>
                <p:nvPr/>
              </p:nvSpPr>
              <p:spPr bwMode="auto">
                <a:xfrm>
                  <a:off x="9605963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1028"/>
                <p:cNvSpPr/>
                <p:nvPr/>
              </p:nvSpPr>
              <p:spPr bwMode="auto">
                <a:xfrm>
                  <a:off x="9644063" y="-1779588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8" name="Freeform 1029"/>
                <p:cNvSpPr/>
                <p:nvPr/>
              </p:nvSpPr>
              <p:spPr bwMode="auto">
                <a:xfrm>
                  <a:off x="9682163" y="-1779588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1030"/>
                <p:cNvSpPr/>
                <p:nvPr/>
              </p:nvSpPr>
              <p:spPr bwMode="auto">
                <a:xfrm>
                  <a:off x="9717088" y="-1779588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1031"/>
                <p:cNvSpPr/>
                <p:nvPr/>
              </p:nvSpPr>
              <p:spPr bwMode="auto">
                <a:xfrm>
                  <a:off x="9755188" y="-1779588"/>
                  <a:ext cx="57150" cy="66675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1" name="Freeform 1032"/>
                <p:cNvSpPr/>
                <p:nvPr/>
              </p:nvSpPr>
              <p:spPr bwMode="auto">
                <a:xfrm>
                  <a:off x="10063163" y="-1779588"/>
                  <a:ext cx="952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2" name="Freeform 1033"/>
                <p:cNvSpPr/>
                <p:nvPr/>
              </p:nvSpPr>
              <p:spPr bwMode="auto">
                <a:xfrm>
                  <a:off x="10174288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3" name="Freeform 1034"/>
                <p:cNvSpPr/>
                <p:nvPr/>
              </p:nvSpPr>
              <p:spPr bwMode="auto">
                <a:xfrm>
                  <a:off x="10212388" y="-1779588"/>
                  <a:ext cx="57150" cy="69850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4" name="Freeform 1035"/>
                <p:cNvSpPr/>
                <p:nvPr/>
              </p:nvSpPr>
              <p:spPr bwMode="auto">
                <a:xfrm>
                  <a:off x="10285413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5" name="Freeform 1036"/>
                <p:cNvSpPr/>
                <p:nvPr/>
              </p:nvSpPr>
              <p:spPr bwMode="auto">
                <a:xfrm>
                  <a:off x="10342563" y="-1779588"/>
                  <a:ext cx="73025" cy="69850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6" name="Freeform 1037"/>
                <p:cNvSpPr/>
                <p:nvPr/>
              </p:nvSpPr>
              <p:spPr bwMode="auto">
                <a:xfrm>
                  <a:off x="10323513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7" name="Freeform 1038"/>
                <p:cNvSpPr/>
                <p:nvPr/>
              </p:nvSpPr>
              <p:spPr bwMode="auto">
                <a:xfrm>
                  <a:off x="10434638" y="-1779588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8" name="Freeform 1039"/>
                <p:cNvSpPr/>
                <p:nvPr/>
              </p:nvSpPr>
              <p:spPr bwMode="auto">
                <a:xfrm>
                  <a:off x="10469563" y="-1779588"/>
                  <a:ext cx="22225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9" name="Freeform 1040"/>
                <p:cNvSpPr/>
                <p:nvPr/>
              </p:nvSpPr>
              <p:spPr bwMode="auto">
                <a:xfrm>
                  <a:off x="10507663" y="-1779588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0" name="Freeform 1041"/>
                <p:cNvSpPr/>
                <p:nvPr/>
              </p:nvSpPr>
              <p:spPr bwMode="auto">
                <a:xfrm>
                  <a:off x="10545763" y="-1779588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1" name="Freeform 1042"/>
                <p:cNvSpPr/>
                <p:nvPr/>
              </p:nvSpPr>
              <p:spPr bwMode="auto">
                <a:xfrm>
                  <a:off x="10580688" y="-1779588"/>
                  <a:ext cx="57150" cy="66675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2" name="Freeform 1043"/>
                <p:cNvSpPr/>
                <p:nvPr/>
              </p:nvSpPr>
              <p:spPr bwMode="auto">
                <a:xfrm>
                  <a:off x="10298113" y="-4021138"/>
                  <a:ext cx="50800" cy="47625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3" name="Freeform 1044"/>
                <p:cNvSpPr/>
                <p:nvPr/>
              </p:nvSpPr>
              <p:spPr bwMode="auto">
                <a:xfrm>
                  <a:off x="9758363" y="-4021138"/>
                  <a:ext cx="15875" cy="31750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4" name="Freeform 1045"/>
                <p:cNvSpPr/>
                <p:nvPr/>
              </p:nvSpPr>
              <p:spPr bwMode="auto">
                <a:xfrm>
                  <a:off x="10225088" y="-4014788"/>
                  <a:ext cx="15875" cy="31750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5" name="Freeform 1046"/>
                <p:cNvSpPr/>
                <p:nvPr/>
              </p:nvSpPr>
              <p:spPr bwMode="auto">
                <a:xfrm>
                  <a:off x="10177463" y="-4014788"/>
                  <a:ext cx="15875" cy="31750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6" name="Freeform 1047"/>
                <p:cNvSpPr/>
                <p:nvPr/>
              </p:nvSpPr>
              <p:spPr bwMode="auto">
                <a:xfrm>
                  <a:off x="9434513" y="-4027488"/>
                  <a:ext cx="41275" cy="69850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7" name="Freeform 1048"/>
                <p:cNvSpPr/>
                <p:nvPr/>
              </p:nvSpPr>
              <p:spPr bwMode="auto">
                <a:xfrm>
                  <a:off x="10117138" y="-4024313"/>
                  <a:ext cx="28575" cy="47625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1049"/>
                <p:cNvSpPr>
                  <a:spLocks noEditPoints="1"/>
                </p:cNvSpPr>
                <p:nvPr/>
              </p:nvSpPr>
              <p:spPr bwMode="auto">
                <a:xfrm>
                  <a:off x="10164763" y="-4024313"/>
                  <a:ext cx="41275" cy="47625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9" name="Freeform 1050"/>
                <p:cNvSpPr>
                  <a:spLocks noEditPoints="1"/>
                </p:cNvSpPr>
                <p:nvPr/>
              </p:nvSpPr>
              <p:spPr bwMode="auto">
                <a:xfrm>
                  <a:off x="10212388" y="-4024313"/>
                  <a:ext cx="41275" cy="47625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Rectangle 1051"/>
                <p:cNvSpPr>
                  <a:spLocks noChangeArrowheads="1"/>
                </p:cNvSpPr>
                <p:nvPr/>
              </p:nvSpPr>
              <p:spPr bwMode="auto">
                <a:xfrm>
                  <a:off x="10263188" y="-3998913"/>
                  <a:ext cx="25400" cy="95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1052"/>
                <p:cNvSpPr/>
                <p:nvPr/>
              </p:nvSpPr>
              <p:spPr bwMode="auto">
                <a:xfrm>
                  <a:off x="8780463" y="-4024313"/>
                  <a:ext cx="44450" cy="47625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2" name="Freeform 1053"/>
                <p:cNvSpPr/>
                <p:nvPr/>
              </p:nvSpPr>
              <p:spPr bwMode="auto">
                <a:xfrm>
                  <a:off x="8834438" y="-4024313"/>
                  <a:ext cx="63500" cy="47625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3" name="Rectangle 1054"/>
                <p:cNvSpPr>
                  <a:spLocks noChangeArrowheads="1"/>
                </p:cNvSpPr>
                <p:nvPr/>
              </p:nvSpPr>
              <p:spPr bwMode="auto">
                <a:xfrm>
                  <a:off x="8755063" y="-4024313"/>
                  <a:ext cx="12700" cy="476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4" name="Freeform 1055"/>
                <p:cNvSpPr/>
                <p:nvPr/>
              </p:nvSpPr>
              <p:spPr bwMode="auto">
                <a:xfrm>
                  <a:off x="8701088" y="-4024313"/>
                  <a:ext cx="44450" cy="47625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5" name="Freeform 1056"/>
                <p:cNvSpPr/>
                <p:nvPr/>
              </p:nvSpPr>
              <p:spPr bwMode="auto">
                <a:xfrm>
                  <a:off x="9898063" y="-4030663"/>
                  <a:ext cx="25400" cy="47625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6" name="Freeform 1057"/>
                <p:cNvSpPr>
                  <a:spLocks noEditPoints="1"/>
                </p:cNvSpPr>
                <p:nvPr/>
              </p:nvSpPr>
              <p:spPr bwMode="auto">
                <a:xfrm>
                  <a:off x="9745663" y="-4030663"/>
                  <a:ext cx="41275" cy="47625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7" name="Freeform 1058"/>
                <p:cNvSpPr/>
                <p:nvPr/>
              </p:nvSpPr>
              <p:spPr bwMode="auto">
                <a:xfrm>
                  <a:off x="9844088" y="-4027488"/>
                  <a:ext cx="44450" cy="44450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8" name="Freeform 1059"/>
                <p:cNvSpPr/>
                <p:nvPr/>
              </p:nvSpPr>
              <p:spPr bwMode="auto">
                <a:xfrm>
                  <a:off x="9793288" y="-4030663"/>
                  <a:ext cx="41275" cy="47625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9" name="Freeform 1060"/>
                <p:cNvSpPr/>
                <p:nvPr/>
              </p:nvSpPr>
              <p:spPr bwMode="auto">
                <a:xfrm>
                  <a:off x="8961438" y="-1744663"/>
                  <a:ext cx="82550" cy="47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0" name="Freeform 1061"/>
                <p:cNvSpPr/>
                <p:nvPr/>
              </p:nvSpPr>
              <p:spPr bwMode="auto">
                <a:xfrm>
                  <a:off x="9024938" y="-1779588"/>
                  <a:ext cx="31750" cy="47625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1" name="Freeform 1062"/>
                <p:cNvSpPr/>
                <p:nvPr/>
              </p:nvSpPr>
              <p:spPr bwMode="auto">
                <a:xfrm>
                  <a:off x="8199438" y="-1779588"/>
                  <a:ext cx="38100" cy="69850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2" name="Freeform 1063"/>
                <p:cNvSpPr/>
                <p:nvPr/>
              </p:nvSpPr>
              <p:spPr bwMode="auto">
                <a:xfrm>
                  <a:off x="8345488" y="-1776413"/>
                  <a:ext cx="952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3" name="Freeform 1064"/>
                <p:cNvSpPr/>
                <p:nvPr/>
              </p:nvSpPr>
              <p:spPr bwMode="auto">
                <a:xfrm>
                  <a:off x="8456613" y="-1776413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4" name="Freeform 1065"/>
                <p:cNvSpPr/>
                <p:nvPr/>
              </p:nvSpPr>
              <p:spPr bwMode="auto">
                <a:xfrm>
                  <a:off x="8494713" y="-1776413"/>
                  <a:ext cx="57150" cy="69850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5" name="Freeform 1066"/>
                <p:cNvSpPr/>
                <p:nvPr/>
              </p:nvSpPr>
              <p:spPr bwMode="auto">
                <a:xfrm>
                  <a:off x="8567738" y="-1776413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6" name="Freeform 1067"/>
                <p:cNvSpPr/>
                <p:nvPr/>
              </p:nvSpPr>
              <p:spPr bwMode="auto">
                <a:xfrm>
                  <a:off x="8624888" y="-1776413"/>
                  <a:ext cx="73025" cy="69850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7" name="Freeform 1068"/>
                <p:cNvSpPr/>
                <p:nvPr/>
              </p:nvSpPr>
              <p:spPr bwMode="auto">
                <a:xfrm>
                  <a:off x="8605838" y="-1776413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1069"/>
                <p:cNvSpPr/>
                <p:nvPr/>
              </p:nvSpPr>
              <p:spPr bwMode="auto">
                <a:xfrm>
                  <a:off x="8716963" y="-1776413"/>
                  <a:ext cx="19050" cy="381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9" name="Freeform 1070"/>
                <p:cNvSpPr/>
                <p:nvPr/>
              </p:nvSpPr>
              <p:spPr bwMode="auto">
                <a:xfrm>
                  <a:off x="8751888" y="-1776413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1071"/>
                <p:cNvSpPr/>
                <p:nvPr/>
              </p:nvSpPr>
              <p:spPr bwMode="auto">
                <a:xfrm>
                  <a:off x="8789988" y="-1776413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1072"/>
                <p:cNvSpPr/>
                <p:nvPr/>
              </p:nvSpPr>
              <p:spPr bwMode="auto">
                <a:xfrm>
                  <a:off x="8828088" y="-1776413"/>
                  <a:ext cx="190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2" name="Freeform 1073"/>
                <p:cNvSpPr/>
                <p:nvPr/>
              </p:nvSpPr>
              <p:spPr bwMode="auto">
                <a:xfrm>
                  <a:off x="8863013" y="-1776413"/>
                  <a:ext cx="57150" cy="6985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a-DK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endParaRPr>
                </a:p>
              </p:txBody>
            </p:sp>
          </p:grpSp>
          <p:pic>
            <p:nvPicPr>
              <p:cNvPr id="353" name="图片 35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789" y="5925"/>
                <a:ext cx="2041" cy="2301"/>
              </a:xfrm>
              <a:prstGeom prst="rect">
                <a:avLst/>
              </a:prstGeom>
            </p:spPr>
          </p:pic>
          <p:pic>
            <p:nvPicPr>
              <p:cNvPr id="354" name="图片 35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53" y="5926"/>
                <a:ext cx="1993" cy="2257"/>
              </a:xfrm>
              <a:prstGeom prst="rect">
                <a:avLst/>
              </a:prstGeom>
            </p:spPr>
          </p:pic>
        </p:grpSp>
      </p:grpSp>
      <p:grpSp>
        <p:nvGrpSpPr>
          <p:cNvPr id="73" name="组合 72"/>
          <p:cNvGrpSpPr/>
          <p:nvPr/>
        </p:nvGrpSpPr>
        <p:grpSpPr>
          <a:xfrm>
            <a:off x="4940935" y="2994025"/>
            <a:ext cx="3515360" cy="2600960"/>
            <a:chOff x="7781" y="4602"/>
            <a:chExt cx="5536" cy="4096"/>
          </a:xfrm>
        </p:grpSpPr>
        <p:grpSp>
          <p:nvGrpSpPr>
            <p:cNvPr id="284" name="组合 283"/>
            <p:cNvGrpSpPr/>
            <p:nvPr/>
          </p:nvGrpSpPr>
          <p:grpSpPr>
            <a:xfrm>
              <a:off x="7781" y="4602"/>
              <a:ext cx="5536" cy="4096"/>
              <a:chOff x="7781" y="4602"/>
              <a:chExt cx="5536" cy="4096"/>
            </a:xfrm>
          </p:grpSpPr>
          <p:sp>
            <p:nvSpPr>
              <p:cNvPr id="427" name="Nedadgående pil 95"/>
              <p:cNvSpPr>
                <a:spLocks noChangeArrowheads="1"/>
              </p:cNvSpPr>
              <p:nvPr/>
            </p:nvSpPr>
            <p:spPr bwMode="auto">
              <a:xfrm rot="5400000">
                <a:off x="7894" y="4808"/>
                <a:ext cx="340" cy="567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miter lim="800000"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p>
                <a:pPr marL="0" marR="0" lvl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Calibri" panose="020F0502020204030204" charset="0"/>
                  <a:buAutoNum type="arabicPeriod"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charset="0"/>
                  <a:ea typeface="华文细黑" pitchFamily="2" charset="-122"/>
                  <a:cs typeface="+mn-cs"/>
                </a:endParaRPr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8535" y="4602"/>
                <a:ext cx="4783" cy="4096"/>
                <a:chOff x="8535" y="4602"/>
                <a:chExt cx="4783" cy="4096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8535" y="4602"/>
                  <a:ext cx="4783" cy="790"/>
                  <a:chOff x="8373" y="3388"/>
                  <a:chExt cx="4783" cy="790"/>
                </a:xfrm>
              </p:grpSpPr>
              <p:sp>
                <p:nvSpPr>
                  <p:cNvPr id="428" name="Rektangel 163"/>
                  <p:cNvSpPr>
                    <a:spLocks noChangeArrowheads="1"/>
                  </p:cNvSpPr>
                  <p:nvPr/>
                </p:nvSpPr>
                <p:spPr bwMode="auto">
                  <a:xfrm>
                    <a:off x="8373" y="3406"/>
                    <a:ext cx="4554" cy="68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6E6E6"/>
                      </a:gs>
                      <a:gs pos="100000">
                        <a:srgbClr val="F3F3F3"/>
                      </a:gs>
                    </a:gsLst>
                    <a:lin ang="16200000"/>
                  </a:gradFill>
                  <a:ln w="9525">
                    <a:solidFill>
                      <a:srgbClr val="E1E1E1"/>
                    </a:solidFill>
                    <a:miter lim="800000"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charset="0"/>
                      <a:ea typeface="华文细黑" pitchFamily="2" charset="-122"/>
                      <a:cs typeface="+mn-cs"/>
                    </a:endParaRPr>
                  </a:p>
                </p:txBody>
              </p:sp>
              <p:sp>
                <p:nvSpPr>
                  <p:cNvPr id="351262" name="Rektangel 762"/>
                  <p:cNvSpPr/>
                  <p:nvPr/>
                </p:nvSpPr>
                <p:spPr>
                  <a:xfrm>
                    <a:off x="8382" y="3388"/>
                    <a:ext cx="4775" cy="79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p>
                    <a:pPr defTabSz="802005" eaLnBrk="1" latinLnBrk="0" hangingPunct="1">
                      <a:lnSpc>
                        <a:spcPts val="1600"/>
                      </a:lnSpc>
                      <a:spcBef>
                        <a:spcPts val="0"/>
                      </a:spcBef>
                    </a:pPr>
                    <a:r>
                      <a:rPr lang="zh-CN" altLang="en-US" sz="12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立项市级以上课题或项目13项，其中省自科课题1项，省“十三五”规划课题4项</a:t>
                    </a:r>
                    <a:endParaRPr lang="zh-CN" altLang="en-US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10" name="Gruppe 122"/>
                <p:cNvGrpSpPr/>
                <p:nvPr/>
              </p:nvGrpSpPr>
              <p:grpSpPr>
                <a:xfrm>
                  <a:off x="8544" y="5392"/>
                  <a:ext cx="4546" cy="3306"/>
                  <a:chOff x="8164513" y="-4049713"/>
                  <a:chExt cx="2657475" cy="236855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1" name="Freeform 1013"/>
                  <p:cNvSpPr>
                    <a:spLocks noEditPoints="1"/>
                  </p:cNvSpPr>
                  <p:nvPr/>
                </p:nvSpPr>
                <p:spPr bwMode="auto">
                  <a:xfrm>
                    <a:off x="8164513" y="-4049713"/>
                    <a:ext cx="2657475" cy="2368550"/>
                  </a:xfrm>
                  <a:custGeom>
                    <a:avLst/>
                    <a:gdLst/>
                    <a:ahLst/>
                    <a:cxnLst>
                      <a:cxn ang="0">
                        <a:pos x="1504" y="96"/>
                      </a:cxn>
                      <a:cxn ang="0">
                        <a:pos x="1574" y="76"/>
                      </a:cxn>
                      <a:cxn ang="0">
                        <a:pos x="1582" y="192"/>
                      </a:cxn>
                      <a:cxn ang="0">
                        <a:pos x="1506" y="186"/>
                      </a:cxn>
                      <a:cxn ang="0">
                        <a:pos x="1316" y="76"/>
                      </a:cxn>
                      <a:cxn ang="0">
                        <a:pos x="1388" y="96"/>
                      </a:cxn>
                      <a:cxn ang="0">
                        <a:pos x="1324" y="198"/>
                      </a:cxn>
                      <a:cxn ang="0">
                        <a:pos x="1102" y="96"/>
                      </a:cxn>
                      <a:cxn ang="0">
                        <a:pos x="1166" y="74"/>
                      </a:cxn>
                      <a:cxn ang="0">
                        <a:pos x="1186" y="186"/>
                      </a:cxn>
                      <a:cxn ang="0">
                        <a:pos x="1108" y="192"/>
                      </a:cxn>
                      <a:cxn ang="0">
                        <a:pos x="908" y="82"/>
                      </a:cxn>
                      <a:cxn ang="0">
                        <a:pos x="984" y="88"/>
                      </a:cxn>
                      <a:cxn ang="0">
                        <a:pos x="966" y="198"/>
                      </a:cxn>
                      <a:cxn ang="0">
                        <a:pos x="902" y="96"/>
                      </a:cxn>
                      <a:cxn ang="0">
                        <a:pos x="764" y="74"/>
                      </a:cxn>
                      <a:cxn ang="0">
                        <a:pos x="786" y="176"/>
                      </a:cxn>
                      <a:cxn ang="0">
                        <a:pos x="714" y="196"/>
                      </a:cxn>
                      <a:cxn ang="0">
                        <a:pos x="502" y="88"/>
                      </a:cxn>
                      <a:cxn ang="0">
                        <a:pos x="580" y="82"/>
                      </a:cxn>
                      <a:cxn ang="0">
                        <a:pos x="572" y="196"/>
                      </a:cxn>
                      <a:cxn ang="0">
                        <a:pos x="500" y="176"/>
                      </a:cxn>
                      <a:cxn ang="0">
                        <a:pos x="322" y="74"/>
                      </a:cxn>
                      <a:cxn ang="0">
                        <a:pos x="386" y="176"/>
                      </a:cxn>
                      <a:cxn ang="0">
                        <a:pos x="322" y="198"/>
                      </a:cxn>
                      <a:cxn ang="0">
                        <a:pos x="100" y="96"/>
                      </a:cxn>
                      <a:cxn ang="0">
                        <a:pos x="172" y="76"/>
                      </a:cxn>
                      <a:cxn ang="0">
                        <a:pos x="178" y="192"/>
                      </a:cxn>
                      <a:cxn ang="0">
                        <a:pos x="102" y="186"/>
                      </a:cxn>
                      <a:cxn ang="0">
                        <a:pos x="172" y="1402"/>
                      </a:cxn>
                      <a:cxn ang="0">
                        <a:pos x="100" y="1382"/>
                      </a:cxn>
                      <a:cxn ang="0">
                        <a:pos x="164" y="1280"/>
                      </a:cxn>
                      <a:cxn ang="0">
                        <a:pos x="386" y="1382"/>
                      </a:cxn>
                      <a:cxn ang="0">
                        <a:pos x="322" y="1404"/>
                      </a:cxn>
                      <a:cxn ang="0">
                        <a:pos x="302" y="1292"/>
                      </a:cxn>
                      <a:cxn ang="0">
                        <a:pos x="378" y="1286"/>
                      </a:cxn>
                      <a:cxn ang="0">
                        <a:pos x="580" y="1396"/>
                      </a:cxn>
                      <a:cxn ang="0">
                        <a:pos x="502" y="1390"/>
                      </a:cxn>
                      <a:cxn ang="0">
                        <a:pos x="522" y="1280"/>
                      </a:cxn>
                      <a:cxn ang="0">
                        <a:pos x="586" y="1382"/>
                      </a:cxn>
                      <a:cxn ang="0">
                        <a:pos x="724" y="1404"/>
                      </a:cxn>
                      <a:cxn ang="0">
                        <a:pos x="702" y="1302"/>
                      </a:cxn>
                      <a:cxn ang="0">
                        <a:pos x="772" y="1282"/>
                      </a:cxn>
                      <a:cxn ang="0">
                        <a:pos x="984" y="1390"/>
                      </a:cxn>
                      <a:cxn ang="0">
                        <a:pos x="908" y="1396"/>
                      </a:cxn>
                      <a:cxn ang="0">
                        <a:pos x="916" y="1282"/>
                      </a:cxn>
                      <a:cxn ang="0">
                        <a:pos x="986" y="1302"/>
                      </a:cxn>
                      <a:cxn ang="0">
                        <a:pos x="1166" y="1404"/>
                      </a:cxn>
                      <a:cxn ang="0">
                        <a:pos x="1102" y="1302"/>
                      </a:cxn>
                      <a:cxn ang="0">
                        <a:pos x="1166" y="1280"/>
                      </a:cxn>
                      <a:cxn ang="0">
                        <a:pos x="1388" y="1382"/>
                      </a:cxn>
                      <a:cxn ang="0">
                        <a:pos x="1316" y="1402"/>
                      </a:cxn>
                      <a:cxn ang="0">
                        <a:pos x="1310" y="1286"/>
                      </a:cxn>
                      <a:cxn ang="0">
                        <a:pos x="1386" y="1292"/>
                      </a:cxn>
                      <a:cxn ang="0">
                        <a:pos x="1574" y="1402"/>
                      </a:cxn>
                      <a:cxn ang="0">
                        <a:pos x="1504" y="1382"/>
                      </a:cxn>
                      <a:cxn ang="0">
                        <a:pos x="1566" y="1280"/>
                      </a:cxn>
                      <a:cxn ang="0">
                        <a:pos x="1600" y="1246"/>
                      </a:cxn>
                      <a:cxn ang="0">
                        <a:pos x="84" y="1268"/>
                      </a:cxn>
                      <a:cxn ang="0">
                        <a:pos x="74" y="234"/>
                      </a:cxn>
                      <a:cxn ang="0">
                        <a:pos x="84" y="224"/>
                      </a:cxn>
                      <a:cxn ang="0">
                        <a:pos x="1600" y="234"/>
                      </a:cxn>
                    </a:cxnLst>
                    <a:rect l="0" t="0" r="r" b="b"/>
                    <a:pathLst>
                      <a:path w="1674" h="1492">
                        <a:moveTo>
                          <a:pt x="0" y="0"/>
                        </a:moveTo>
                        <a:lnTo>
                          <a:pt x="0" y="1492"/>
                        </a:lnTo>
                        <a:lnTo>
                          <a:pt x="1674" y="1492"/>
                        </a:lnTo>
                        <a:lnTo>
                          <a:pt x="1674" y="0"/>
                        </a:lnTo>
                        <a:lnTo>
                          <a:pt x="0" y="0"/>
                        </a:lnTo>
                        <a:close/>
                        <a:moveTo>
                          <a:pt x="1504" y="96"/>
                        </a:moveTo>
                        <a:lnTo>
                          <a:pt x="1504" y="96"/>
                        </a:lnTo>
                        <a:lnTo>
                          <a:pt x="1506" y="88"/>
                        </a:lnTo>
                        <a:lnTo>
                          <a:pt x="1510" y="82"/>
                        </a:lnTo>
                        <a:lnTo>
                          <a:pt x="1516" y="76"/>
                        </a:lnTo>
                        <a:lnTo>
                          <a:pt x="1526" y="74"/>
                        </a:lnTo>
                        <a:lnTo>
                          <a:pt x="1566" y="74"/>
                        </a:lnTo>
                        <a:lnTo>
                          <a:pt x="1566" y="74"/>
                        </a:lnTo>
                        <a:lnTo>
                          <a:pt x="1574" y="76"/>
                        </a:lnTo>
                        <a:lnTo>
                          <a:pt x="1582" y="82"/>
                        </a:lnTo>
                        <a:lnTo>
                          <a:pt x="1586" y="88"/>
                        </a:lnTo>
                        <a:lnTo>
                          <a:pt x="1588" y="96"/>
                        </a:lnTo>
                        <a:lnTo>
                          <a:pt x="1588" y="176"/>
                        </a:lnTo>
                        <a:lnTo>
                          <a:pt x="1588" y="176"/>
                        </a:lnTo>
                        <a:lnTo>
                          <a:pt x="1586" y="186"/>
                        </a:lnTo>
                        <a:lnTo>
                          <a:pt x="1582" y="192"/>
                        </a:lnTo>
                        <a:lnTo>
                          <a:pt x="1574" y="196"/>
                        </a:lnTo>
                        <a:lnTo>
                          <a:pt x="1566" y="198"/>
                        </a:lnTo>
                        <a:lnTo>
                          <a:pt x="1526" y="198"/>
                        </a:lnTo>
                        <a:lnTo>
                          <a:pt x="1526" y="198"/>
                        </a:lnTo>
                        <a:lnTo>
                          <a:pt x="1516" y="196"/>
                        </a:lnTo>
                        <a:lnTo>
                          <a:pt x="1510" y="192"/>
                        </a:lnTo>
                        <a:lnTo>
                          <a:pt x="1506" y="186"/>
                        </a:lnTo>
                        <a:lnTo>
                          <a:pt x="1504" y="176"/>
                        </a:lnTo>
                        <a:lnTo>
                          <a:pt x="1504" y="96"/>
                        </a:lnTo>
                        <a:close/>
                        <a:moveTo>
                          <a:pt x="1302" y="96"/>
                        </a:moveTo>
                        <a:lnTo>
                          <a:pt x="1302" y="96"/>
                        </a:lnTo>
                        <a:lnTo>
                          <a:pt x="1304" y="88"/>
                        </a:lnTo>
                        <a:lnTo>
                          <a:pt x="1310" y="82"/>
                        </a:lnTo>
                        <a:lnTo>
                          <a:pt x="1316" y="76"/>
                        </a:lnTo>
                        <a:lnTo>
                          <a:pt x="1324" y="74"/>
                        </a:lnTo>
                        <a:lnTo>
                          <a:pt x="1366" y="74"/>
                        </a:lnTo>
                        <a:lnTo>
                          <a:pt x="1366" y="74"/>
                        </a:lnTo>
                        <a:lnTo>
                          <a:pt x="1374" y="76"/>
                        </a:lnTo>
                        <a:lnTo>
                          <a:pt x="1382" y="82"/>
                        </a:lnTo>
                        <a:lnTo>
                          <a:pt x="1386" y="88"/>
                        </a:lnTo>
                        <a:lnTo>
                          <a:pt x="1388" y="96"/>
                        </a:lnTo>
                        <a:lnTo>
                          <a:pt x="1388" y="176"/>
                        </a:lnTo>
                        <a:lnTo>
                          <a:pt x="1388" y="176"/>
                        </a:lnTo>
                        <a:lnTo>
                          <a:pt x="1386" y="186"/>
                        </a:lnTo>
                        <a:lnTo>
                          <a:pt x="1382" y="192"/>
                        </a:lnTo>
                        <a:lnTo>
                          <a:pt x="1374" y="196"/>
                        </a:lnTo>
                        <a:lnTo>
                          <a:pt x="1366" y="198"/>
                        </a:lnTo>
                        <a:lnTo>
                          <a:pt x="1324" y="198"/>
                        </a:lnTo>
                        <a:lnTo>
                          <a:pt x="1324" y="198"/>
                        </a:lnTo>
                        <a:lnTo>
                          <a:pt x="1316" y="196"/>
                        </a:lnTo>
                        <a:lnTo>
                          <a:pt x="1310" y="192"/>
                        </a:lnTo>
                        <a:lnTo>
                          <a:pt x="1304" y="186"/>
                        </a:lnTo>
                        <a:lnTo>
                          <a:pt x="1302" y="176"/>
                        </a:lnTo>
                        <a:lnTo>
                          <a:pt x="1302" y="96"/>
                        </a:lnTo>
                        <a:close/>
                        <a:moveTo>
                          <a:pt x="1102" y="96"/>
                        </a:moveTo>
                        <a:lnTo>
                          <a:pt x="1102" y="96"/>
                        </a:lnTo>
                        <a:lnTo>
                          <a:pt x="1104" y="88"/>
                        </a:lnTo>
                        <a:lnTo>
                          <a:pt x="1108" y="82"/>
                        </a:lnTo>
                        <a:lnTo>
                          <a:pt x="1116" y="76"/>
                        </a:lnTo>
                        <a:lnTo>
                          <a:pt x="1124" y="74"/>
                        </a:lnTo>
                        <a:lnTo>
                          <a:pt x="1166" y="74"/>
                        </a:lnTo>
                        <a:lnTo>
                          <a:pt x="1166" y="74"/>
                        </a:lnTo>
                        <a:lnTo>
                          <a:pt x="1174" y="76"/>
                        </a:lnTo>
                        <a:lnTo>
                          <a:pt x="1180" y="82"/>
                        </a:lnTo>
                        <a:lnTo>
                          <a:pt x="1186" y="88"/>
                        </a:lnTo>
                        <a:lnTo>
                          <a:pt x="1188" y="96"/>
                        </a:lnTo>
                        <a:lnTo>
                          <a:pt x="1188" y="176"/>
                        </a:lnTo>
                        <a:lnTo>
                          <a:pt x="1188" y="176"/>
                        </a:lnTo>
                        <a:lnTo>
                          <a:pt x="1186" y="186"/>
                        </a:lnTo>
                        <a:lnTo>
                          <a:pt x="1180" y="192"/>
                        </a:lnTo>
                        <a:lnTo>
                          <a:pt x="1174" y="196"/>
                        </a:lnTo>
                        <a:lnTo>
                          <a:pt x="1166" y="198"/>
                        </a:lnTo>
                        <a:lnTo>
                          <a:pt x="1124" y="198"/>
                        </a:lnTo>
                        <a:lnTo>
                          <a:pt x="1124" y="198"/>
                        </a:lnTo>
                        <a:lnTo>
                          <a:pt x="1116" y="196"/>
                        </a:lnTo>
                        <a:lnTo>
                          <a:pt x="1108" y="192"/>
                        </a:lnTo>
                        <a:lnTo>
                          <a:pt x="1104" y="186"/>
                        </a:lnTo>
                        <a:lnTo>
                          <a:pt x="1102" y="176"/>
                        </a:lnTo>
                        <a:lnTo>
                          <a:pt x="1102" y="96"/>
                        </a:lnTo>
                        <a:close/>
                        <a:moveTo>
                          <a:pt x="902" y="96"/>
                        </a:moveTo>
                        <a:lnTo>
                          <a:pt x="902" y="96"/>
                        </a:lnTo>
                        <a:lnTo>
                          <a:pt x="904" y="88"/>
                        </a:lnTo>
                        <a:lnTo>
                          <a:pt x="908" y="82"/>
                        </a:lnTo>
                        <a:lnTo>
                          <a:pt x="916" y="76"/>
                        </a:lnTo>
                        <a:lnTo>
                          <a:pt x="924" y="74"/>
                        </a:lnTo>
                        <a:lnTo>
                          <a:pt x="966" y="74"/>
                        </a:lnTo>
                        <a:lnTo>
                          <a:pt x="966" y="74"/>
                        </a:lnTo>
                        <a:lnTo>
                          <a:pt x="974" y="76"/>
                        </a:lnTo>
                        <a:lnTo>
                          <a:pt x="980" y="82"/>
                        </a:lnTo>
                        <a:lnTo>
                          <a:pt x="984" y="88"/>
                        </a:lnTo>
                        <a:lnTo>
                          <a:pt x="986" y="96"/>
                        </a:lnTo>
                        <a:lnTo>
                          <a:pt x="986" y="176"/>
                        </a:lnTo>
                        <a:lnTo>
                          <a:pt x="986" y="176"/>
                        </a:lnTo>
                        <a:lnTo>
                          <a:pt x="984" y="186"/>
                        </a:lnTo>
                        <a:lnTo>
                          <a:pt x="980" y="192"/>
                        </a:lnTo>
                        <a:lnTo>
                          <a:pt x="974" y="196"/>
                        </a:lnTo>
                        <a:lnTo>
                          <a:pt x="966" y="198"/>
                        </a:lnTo>
                        <a:lnTo>
                          <a:pt x="924" y="198"/>
                        </a:lnTo>
                        <a:lnTo>
                          <a:pt x="924" y="198"/>
                        </a:lnTo>
                        <a:lnTo>
                          <a:pt x="916" y="196"/>
                        </a:lnTo>
                        <a:lnTo>
                          <a:pt x="908" y="192"/>
                        </a:lnTo>
                        <a:lnTo>
                          <a:pt x="904" y="186"/>
                        </a:lnTo>
                        <a:lnTo>
                          <a:pt x="902" y="176"/>
                        </a:lnTo>
                        <a:lnTo>
                          <a:pt x="902" y="96"/>
                        </a:lnTo>
                        <a:close/>
                        <a:moveTo>
                          <a:pt x="702" y="96"/>
                        </a:moveTo>
                        <a:lnTo>
                          <a:pt x="702" y="96"/>
                        </a:lnTo>
                        <a:lnTo>
                          <a:pt x="704" y="88"/>
                        </a:lnTo>
                        <a:lnTo>
                          <a:pt x="708" y="82"/>
                        </a:lnTo>
                        <a:lnTo>
                          <a:pt x="714" y="76"/>
                        </a:lnTo>
                        <a:lnTo>
                          <a:pt x="724" y="74"/>
                        </a:lnTo>
                        <a:lnTo>
                          <a:pt x="764" y="74"/>
                        </a:lnTo>
                        <a:lnTo>
                          <a:pt x="764" y="74"/>
                        </a:lnTo>
                        <a:lnTo>
                          <a:pt x="772" y="76"/>
                        </a:lnTo>
                        <a:lnTo>
                          <a:pt x="780" y="82"/>
                        </a:lnTo>
                        <a:lnTo>
                          <a:pt x="784" y="88"/>
                        </a:lnTo>
                        <a:lnTo>
                          <a:pt x="786" y="96"/>
                        </a:lnTo>
                        <a:lnTo>
                          <a:pt x="786" y="176"/>
                        </a:lnTo>
                        <a:lnTo>
                          <a:pt x="786" y="176"/>
                        </a:lnTo>
                        <a:lnTo>
                          <a:pt x="784" y="186"/>
                        </a:lnTo>
                        <a:lnTo>
                          <a:pt x="780" y="192"/>
                        </a:lnTo>
                        <a:lnTo>
                          <a:pt x="772" y="196"/>
                        </a:lnTo>
                        <a:lnTo>
                          <a:pt x="764" y="198"/>
                        </a:lnTo>
                        <a:lnTo>
                          <a:pt x="724" y="198"/>
                        </a:lnTo>
                        <a:lnTo>
                          <a:pt x="724" y="198"/>
                        </a:lnTo>
                        <a:lnTo>
                          <a:pt x="714" y="196"/>
                        </a:lnTo>
                        <a:lnTo>
                          <a:pt x="708" y="192"/>
                        </a:lnTo>
                        <a:lnTo>
                          <a:pt x="704" y="186"/>
                        </a:lnTo>
                        <a:lnTo>
                          <a:pt x="702" y="176"/>
                        </a:lnTo>
                        <a:lnTo>
                          <a:pt x="702" y="96"/>
                        </a:lnTo>
                        <a:close/>
                        <a:moveTo>
                          <a:pt x="500" y="96"/>
                        </a:moveTo>
                        <a:lnTo>
                          <a:pt x="500" y="96"/>
                        </a:lnTo>
                        <a:lnTo>
                          <a:pt x="502" y="88"/>
                        </a:lnTo>
                        <a:lnTo>
                          <a:pt x="508" y="82"/>
                        </a:lnTo>
                        <a:lnTo>
                          <a:pt x="514" y="76"/>
                        </a:lnTo>
                        <a:lnTo>
                          <a:pt x="522" y="74"/>
                        </a:lnTo>
                        <a:lnTo>
                          <a:pt x="564" y="74"/>
                        </a:lnTo>
                        <a:lnTo>
                          <a:pt x="564" y="74"/>
                        </a:lnTo>
                        <a:lnTo>
                          <a:pt x="572" y="76"/>
                        </a:lnTo>
                        <a:lnTo>
                          <a:pt x="580" y="82"/>
                        </a:lnTo>
                        <a:lnTo>
                          <a:pt x="584" y="88"/>
                        </a:lnTo>
                        <a:lnTo>
                          <a:pt x="586" y="96"/>
                        </a:lnTo>
                        <a:lnTo>
                          <a:pt x="586" y="176"/>
                        </a:lnTo>
                        <a:lnTo>
                          <a:pt x="586" y="176"/>
                        </a:lnTo>
                        <a:lnTo>
                          <a:pt x="584" y="186"/>
                        </a:lnTo>
                        <a:lnTo>
                          <a:pt x="580" y="192"/>
                        </a:lnTo>
                        <a:lnTo>
                          <a:pt x="572" y="196"/>
                        </a:lnTo>
                        <a:lnTo>
                          <a:pt x="564" y="198"/>
                        </a:lnTo>
                        <a:lnTo>
                          <a:pt x="522" y="198"/>
                        </a:lnTo>
                        <a:lnTo>
                          <a:pt x="522" y="198"/>
                        </a:lnTo>
                        <a:lnTo>
                          <a:pt x="514" y="196"/>
                        </a:lnTo>
                        <a:lnTo>
                          <a:pt x="508" y="192"/>
                        </a:lnTo>
                        <a:lnTo>
                          <a:pt x="502" y="186"/>
                        </a:lnTo>
                        <a:lnTo>
                          <a:pt x="500" y="176"/>
                        </a:lnTo>
                        <a:lnTo>
                          <a:pt x="500" y="96"/>
                        </a:lnTo>
                        <a:close/>
                        <a:moveTo>
                          <a:pt x="300" y="96"/>
                        </a:moveTo>
                        <a:lnTo>
                          <a:pt x="300" y="96"/>
                        </a:lnTo>
                        <a:lnTo>
                          <a:pt x="302" y="88"/>
                        </a:lnTo>
                        <a:lnTo>
                          <a:pt x="306" y="82"/>
                        </a:lnTo>
                        <a:lnTo>
                          <a:pt x="314" y="76"/>
                        </a:lnTo>
                        <a:lnTo>
                          <a:pt x="322" y="74"/>
                        </a:lnTo>
                        <a:lnTo>
                          <a:pt x="364" y="74"/>
                        </a:lnTo>
                        <a:lnTo>
                          <a:pt x="364" y="74"/>
                        </a:lnTo>
                        <a:lnTo>
                          <a:pt x="372" y="76"/>
                        </a:lnTo>
                        <a:lnTo>
                          <a:pt x="378" y="82"/>
                        </a:lnTo>
                        <a:lnTo>
                          <a:pt x="384" y="88"/>
                        </a:lnTo>
                        <a:lnTo>
                          <a:pt x="386" y="96"/>
                        </a:lnTo>
                        <a:lnTo>
                          <a:pt x="386" y="176"/>
                        </a:lnTo>
                        <a:lnTo>
                          <a:pt x="386" y="176"/>
                        </a:lnTo>
                        <a:lnTo>
                          <a:pt x="384" y="186"/>
                        </a:lnTo>
                        <a:lnTo>
                          <a:pt x="378" y="192"/>
                        </a:lnTo>
                        <a:lnTo>
                          <a:pt x="372" y="196"/>
                        </a:lnTo>
                        <a:lnTo>
                          <a:pt x="364" y="198"/>
                        </a:lnTo>
                        <a:lnTo>
                          <a:pt x="322" y="198"/>
                        </a:lnTo>
                        <a:lnTo>
                          <a:pt x="322" y="198"/>
                        </a:lnTo>
                        <a:lnTo>
                          <a:pt x="314" y="196"/>
                        </a:lnTo>
                        <a:lnTo>
                          <a:pt x="306" y="192"/>
                        </a:lnTo>
                        <a:lnTo>
                          <a:pt x="302" y="186"/>
                        </a:lnTo>
                        <a:lnTo>
                          <a:pt x="300" y="176"/>
                        </a:lnTo>
                        <a:lnTo>
                          <a:pt x="300" y="96"/>
                        </a:lnTo>
                        <a:close/>
                        <a:moveTo>
                          <a:pt x="100" y="96"/>
                        </a:moveTo>
                        <a:lnTo>
                          <a:pt x="100" y="96"/>
                        </a:lnTo>
                        <a:lnTo>
                          <a:pt x="102" y="88"/>
                        </a:lnTo>
                        <a:lnTo>
                          <a:pt x="106" y="82"/>
                        </a:lnTo>
                        <a:lnTo>
                          <a:pt x="114" y="76"/>
                        </a:lnTo>
                        <a:lnTo>
                          <a:pt x="122" y="74"/>
                        </a:lnTo>
                        <a:lnTo>
                          <a:pt x="164" y="74"/>
                        </a:lnTo>
                        <a:lnTo>
                          <a:pt x="164" y="74"/>
                        </a:lnTo>
                        <a:lnTo>
                          <a:pt x="172" y="76"/>
                        </a:lnTo>
                        <a:lnTo>
                          <a:pt x="178" y="82"/>
                        </a:lnTo>
                        <a:lnTo>
                          <a:pt x="182" y="88"/>
                        </a:lnTo>
                        <a:lnTo>
                          <a:pt x="184" y="96"/>
                        </a:lnTo>
                        <a:lnTo>
                          <a:pt x="184" y="176"/>
                        </a:lnTo>
                        <a:lnTo>
                          <a:pt x="184" y="176"/>
                        </a:lnTo>
                        <a:lnTo>
                          <a:pt x="182" y="186"/>
                        </a:lnTo>
                        <a:lnTo>
                          <a:pt x="178" y="192"/>
                        </a:lnTo>
                        <a:lnTo>
                          <a:pt x="172" y="196"/>
                        </a:lnTo>
                        <a:lnTo>
                          <a:pt x="164" y="198"/>
                        </a:lnTo>
                        <a:lnTo>
                          <a:pt x="122" y="198"/>
                        </a:lnTo>
                        <a:lnTo>
                          <a:pt x="122" y="198"/>
                        </a:lnTo>
                        <a:lnTo>
                          <a:pt x="114" y="196"/>
                        </a:lnTo>
                        <a:lnTo>
                          <a:pt x="106" y="192"/>
                        </a:lnTo>
                        <a:lnTo>
                          <a:pt x="102" y="186"/>
                        </a:lnTo>
                        <a:lnTo>
                          <a:pt x="100" y="176"/>
                        </a:lnTo>
                        <a:lnTo>
                          <a:pt x="100" y="96"/>
                        </a:lnTo>
                        <a:close/>
                        <a:moveTo>
                          <a:pt x="184" y="1382"/>
                        </a:moveTo>
                        <a:lnTo>
                          <a:pt x="184" y="1382"/>
                        </a:lnTo>
                        <a:lnTo>
                          <a:pt x="182" y="1390"/>
                        </a:lnTo>
                        <a:lnTo>
                          <a:pt x="178" y="1396"/>
                        </a:lnTo>
                        <a:lnTo>
                          <a:pt x="172" y="1402"/>
                        </a:lnTo>
                        <a:lnTo>
                          <a:pt x="164" y="1404"/>
                        </a:lnTo>
                        <a:lnTo>
                          <a:pt x="122" y="1404"/>
                        </a:lnTo>
                        <a:lnTo>
                          <a:pt x="122" y="1404"/>
                        </a:lnTo>
                        <a:lnTo>
                          <a:pt x="114" y="1402"/>
                        </a:lnTo>
                        <a:lnTo>
                          <a:pt x="106" y="1396"/>
                        </a:lnTo>
                        <a:lnTo>
                          <a:pt x="102" y="1390"/>
                        </a:lnTo>
                        <a:lnTo>
                          <a:pt x="100" y="1382"/>
                        </a:lnTo>
                        <a:lnTo>
                          <a:pt x="100" y="1302"/>
                        </a:lnTo>
                        <a:lnTo>
                          <a:pt x="100" y="1302"/>
                        </a:lnTo>
                        <a:lnTo>
                          <a:pt x="102" y="1292"/>
                        </a:lnTo>
                        <a:lnTo>
                          <a:pt x="106" y="1286"/>
                        </a:lnTo>
                        <a:lnTo>
                          <a:pt x="114" y="1282"/>
                        </a:lnTo>
                        <a:lnTo>
                          <a:pt x="122" y="1280"/>
                        </a:lnTo>
                        <a:lnTo>
                          <a:pt x="164" y="1280"/>
                        </a:lnTo>
                        <a:lnTo>
                          <a:pt x="164" y="1280"/>
                        </a:lnTo>
                        <a:lnTo>
                          <a:pt x="172" y="1282"/>
                        </a:lnTo>
                        <a:lnTo>
                          <a:pt x="178" y="1286"/>
                        </a:lnTo>
                        <a:lnTo>
                          <a:pt x="182" y="1292"/>
                        </a:lnTo>
                        <a:lnTo>
                          <a:pt x="184" y="1302"/>
                        </a:lnTo>
                        <a:lnTo>
                          <a:pt x="184" y="1382"/>
                        </a:lnTo>
                        <a:close/>
                        <a:moveTo>
                          <a:pt x="386" y="1382"/>
                        </a:moveTo>
                        <a:lnTo>
                          <a:pt x="386" y="1382"/>
                        </a:lnTo>
                        <a:lnTo>
                          <a:pt x="384" y="1390"/>
                        </a:lnTo>
                        <a:lnTo>
                          <a:pt x="378" y="1396"/>
                        </a:lnTo>
                        <a:lnTo>
                          <a:pt x="372" y="1402"/>
                        </a:lnTo>
                        <a:lnTo>
                          <a:pt x="364" y="1404"/>
                        </a:lnTo>
                        <a:lnTo>
                          <a:pt x="322" y="1404"/>
                        </a:lnTo>
                        <a:lnTo>
                          <a:pt x="322" y="1404"/>
                        </a:lnTo>
                        <a:lnTo>
                          <a:pt x="314" y="1402"/>
                        </a:lnTo>
                        <a:lnTo>
                          <a:pt x="306" y="1396"/>
                        </a:lnTo>
                        <a:lnTo>
                          <a:pt x="302" y="1390"/>
                        </a:lnTo>
                        <a:lnTo>
                          <a:pt x="300" y="1382"/>
                        </a:lnTo>
                        <a:lnTo>
                          <a:pt x="300" y="1302"/>
                        </a:lnTo>
                        <a:lnTo>
                          <a:pt x="300" y="1302"/>
                        </a:lnTo>
                        <a:lnTo>
                          <a:pt x="302" y="1292"/>
                        </a:lnTo>
                        <a:lnTo>
                          <a:pt x="306" y="1286"/>
                        </a:lnTo>
                        <a:lnTo>
                          <a:pt x="314" y="1282"/>
                        </a:lnTo>
                        <a:lnTo>
                          <a:pt x="322" y="1280"/>
                        </a:lnTo>
                        <a:lnTo>
                          <a:pt x="364" y="1280"/>
                        </a:lnTo>
                        <a:lnTo>
                          <a:pt x="364" y="1280"/>
                        </a:lnTo>
                        <a:lnTo>
                          <a:pt x="372" y="1282"/>
                        </a:lnTo>
                        <a:lnTo>
                          <a:pt x="378" y="1286"/>
                        </a:lnTo>
                        <a:lnTo>
                          <a:pt x="384" y="1292"/>
                        </a:lnTo>
                        <a:lnTo>
                          <a:pt x="386" y="1302"/>
                        </a:lnTo>
                        <a:lnTo>
                          <a:pt x="386" y="1382"/>
                        </a:lnTo>
                        <a:close/>
                        <a:moveTo>
                          <a:pt x="586" y="1382"/>
                        </a:moveTo>
                        <a:lnTo>
                          <a:pt x="586" y="1382"/>
                        </a:lnTo>
                        <a:lnTo>
                          <a:pt x="584" y="1390"/>
                        </a:lnTo>
                        <a:lnTo>
                          <a:pt x="580" y="1396"/>
                        </a:lnTo>
                        <a:lnTo>
                          <a:pt x="572" y="1402"/>
                        </a:lnTo>
                        <a:lnTo>
                          <a:pt x="564" y="1404"/>
                        </a:lnTo>
                        <a:lnTo>
                          <a:pt x="522" y="1404"/>
                        </a:lnTo>
                        <a:lnTo>
                          <a:pt x="522" y="1404"/>
                        </a:lnTo>
                        <a:lnTo>
                          <a:pt x="514" y="1402"/>
                        </a:lnTo>
                        <a:lnTo>
                          <a:pt x="508" y="1396"/>
                        </a:lnTo>
                        <a:lnTo>
                          <a:pt x="502" y="1390"/>
                        </a:lnTo>
                        <a:lnTo>
                          <a:pt x="500" y="1382"/>
                        </a:lnTo>
                        <a:lnTo>
                          <a:pt x="500" y="1302"/>
                        </a:lnTo>
                        <a:lnTo>
                          <a:pt x="500" y="1302"/>
                        </a:lnTo>
                        <a:lnTo>
                          <a:pt x="502" y="1292"/>
                        </a:lnTo>
                        <a:lnTo>
                          <a:pt x="508" y="1286"/>
                        </a:lnTo>
                        <a:lnTo>
                          <a:pt x="514" y="1282"/>
                        </a:lnTo>
                        <a:lnTo>
                          <a:pt x="522" y="1280"/>
                        </a:lnTo>
                        <a:lnTo>
                          <a:pt x="564" y="1280"/>
                        </a:lnTo>
                        <a:lnTo>
                          <a:pt x="564" y="1280"/>
                        </a:lnTo>
                        <a:lnTo>
                          <a:pt x="572" y="1282"/>
                        </a:lnTo>
                        <a:lnTo>
                          <a:pt x="580" y="1286"/>
                        </a:lnTo>
                        <a:lnTo>
                          <a:pt x="584" y="1292"/>
                        </a:lnTo>
                        <a:lnTo>
                          <a:pt x="586" y="1302"/>
                        </a:lnTo>
                        <a:lnTo>
                          <a:pt x="586" y="1382"/>
                        </a:lnTo>
                        <a:close/>
                        <a:moveTo>
                          <a:pt x="786" y="1382"/>
                        </a:moveTo>
                        <a:lnTo>
                          <a:pt x="786" y="1382"/>
                        </a:lnTo>
                        <a:lnTo>
                          <a:pt x="784" y="1390"/>
                        </a:lnTo>
                        <a:lnTo>
                          <a:pt x="780" y="1396"/>
                        </a:lnTo>
                        <a:lnTo>
                          <a:pt x="772" y="1402"/>
                        </a:lnTo>
                        <a:lnTo>
                          <a:pt x="764" y="1404"/>
                        </a:lnTo>
                        <a:lnTo>
                          <a:pt x="724" y="1404"/>
                        </a:lnTo>
                        <a:lnTo>
                          <a:pt x="724" y="1404"/>
                        </a:lnTo>
                        <a:lnTo>
                          <a:pt x="714" y="1402"/>
                        </a:lnTo>
                        <a:lnTo>
                          <a:pt x="708" y="1396"/>
                        </a:lnTo>
                        <a:lnTo>
                          <a:pt x="704" y="1390"/>
                        </a:lnTo>
                        <a:lnTo>
                          <a:pt x="702" y="1382"/>
                        </a:lnTo>
                        <a:lnTo>
                          <a:pt x="702" y="1302"/>
                        </a:lnTo>
                        <a:lnTo>
                          <a:pt x="702" y="1302"/>
                        </a:lnTo>
                        <a:lnTo>
                          <a:pt x="704" y="1292"/>
                        </a:lnTo>
                        <a:lnTo>
                          <a:pt x="708" y="1286"/>
                        </a:lnTo>
                        <a:lnTo>
                          <a:pt x="714" y="1282"/>
                        </a:lnTo>
                        <a:lnTo>
                          <a:pt x="724" y="1280"/>
                        </a:lnTo>
                        <a:lnTo>
                          <a:pt x="764" y="1280"/>
                        </a:lnTo>
                        <a:lnTo>
                          <a:pt x="764" y="1280"/>
                        </a:lnTo>
                        <a:lnTo>
                          <a:pt x="772" y="1282"/>
                        </a:lnTo>
                        <a:lnTo>
                          <a:pt x="780" y="1286"/>
                        </a:lnTo>
                        <a:lnTo>
                          <a:pt x="784" y="1292"/>
                        </a:lnTo>
                        <a:lnTo>
                          <a:pt x="786" y="1302"/>
                        </a:lnTo>
                        <a:lnTo>
                          <a:pt x="786" y="1382"/>
                        </a:lnTo>
                        <a:close/>
                        <a:moveTo>
                          <a:pt x="986" y="1382"/>
                        </a:moveTo>
                        <a:lnTo>
                          <a:pt x="986" y="1382"/>
                        </a:lnTo>
                        <a:lnTo>
                          <a:pt x="984" y="1390"/>
                        </a:lnTo>
                        <a:lnTo>
                          <a:pt x="980" y="1396"/>
                        </a:lnTo>
                        <a:lnTo>
                          <a:pt x="974" y="1402"/>
                        </a:lnTo>
                        <a:lnTo>
                          <a:pt x="966" y="1404"/>
                        </a:lnTo>
                        <a:lnTo>
                          <a:pt x="924" y="1404"/>
                        </a:lnTo>
                        <a:lnTo>
                          <a:pt x="924" y="1404"/>
                        </a:lnTo>
                        <a:lnTo>
                          <a:pt x="916" y="1402"/>
                        </a:lnTo>
                        <a:lnTo>
                          <a:pt x="908" y="1396"/>
                        </a:lnTo>
                        <a:lnTo>
                          <a:pt x="904" y="1390"/>
                        </a:lnTo>
                        <a:lnTo>
                          <a:pt x="902" y="1382"/>
                        </a:lnTo>
                        <a:lnTo>
                          <a:pt x="902" y="1302"/>
                        </a:lnTo>
                        <a:lnTo>
                          <a:pt x="902" y="1302"/>
                        </a:lnTo>
                        <a:lnTo>
                          <a:pt x="904" y="1292"/>
                        </a:lnTo>
                        <a:lnTo>
                          <a:pt x="908" y="1286"/>
                        </a:lnTo>
                        <a:lnTo>
                          <a:pt x="916" y="1282"/>
                        </a:lnTo>
                        <a:lnTo>
                          <a:pt x="924" y="1280"/>
                        </a:lnTo>
                        <a:lnTo>
                          <a:pt x="966" y="1280"/>
                        </a:lnTo>
                        <a:lnTo>
                          <a:pt x="966" y="1280"/>
                        </a:lnTo>
                        <a:lnTo>
                          <a:pt x="974" y="1282"/>
                        </a:lnTo>
                        <a:lnTo>
                          <a:pt x="980" y="1286"/>
                        </a:lnTo>
                        <a:lnTo>
                          <a:pt x="984" y="1292"/>
                        </a:lnTo>
                        <a:lnTo>
                          <a:pt x="986" y="1302"/>
                        </a:lnTo>
                        <a:lnTo>
                          <a:pt x="986" y="1382"/>
                        </a:lnTo>
                        <a:close/>
                        <a:moveTo>
                          <a:pt x="1188" y="1382"/>
                        </a:moveTo>
                        <a:lnTo>
                          <a:pt x="1188" y="1382"/>
                        </a:lnTo>
                        <a:lnTo>
                          <a:pt x="1186" y="1390"/>
                        </a:lnTo>
                        <a:lnTo>
                          <a:pt x="1180" y="1396"/>
                        </a:lnTo>
                        <a:lnTo>
                          <a:pt x="1174" y="1402"/>
                        </a:lnTo>
                        <a:lnTo>
                          <a:pt x="1166" y="1404"/>
                        </a:lnTo>
                        <a:lnTo>
                          <a:pt x="1124" y="1404"/>
                        </a:lnTo>
                        <a:lnTo>
                          <a:pt x="1124" y="1404"/>
                        </a:lnTo>
                        <a:lnTo>
                          <a:pt x="1116" y="1402"/>
                        </a:lnTo>
                        <a:lnTo>
                          <a:pt x="1108" y="1396"/>
                        </a:lnTo>
                        <a:lnTo>
                          <a:pt x="1104" y="1390"/>
                        </a:lnTo>
                        <a:lnTo>
                          <a:pt x="1102" y="1382"/>
                        </a:lnTo>
                        <a:lnTo>
                          <a:pt x="1102" y="1302"/>
                        </a:lnTo>
                        <a:lnTo>
                          <a:pt x="1102" y="1302"/>
                        </a:lnTo>
                        <a:lnTo>
                          <a:pt x="1104" y="1292"/>
                        </a:lnTo>
                        <a:lnTo>
                          <a:pt x="1108" y="1286"/>
                        </a:lnTo>
                        <a:lnTo>
                          <a:pt x="1116" y="1282"/>
                        </a:lnTo>
                        <a:lnTo>
                          <a:pt x="1124" y="1280"/>
                        </a:lnTo>
                        <a:lnTo>
                          <a:pt x="1166" y="1280"/>
                        </a:lnTo>
                        <a:lnTo>
                          <a:pt x="1166" y="1280"/>
                        </a:lnTo>
                        <a:lnTo>
                          <a:pt x="1174" y="1282"/>
                        </a:lnTo>
                        <a:lnTo>
                          <a:pt x="1180" y="1286"/>
                        </a:lnTo>
                        <a:lnTo>
                          <a:pt x="1186" y="1292"/>
                        </a:lnTo>
                        <a:lnTo>
                          <a:pt x="1188" y="1302"/>
                        </a:lnTo>
                        <a:lnTo>
                          <a:pt x="1188" y="1382"/>
                        </a:lnTo>
                        <a:close/>
                        <a:moveTo>
                          <a:pt x="1388" y="1382"/>
                        </a:moveTo>
                        <a:lnTo>
                          <a:pt x="1388" y="1382"/>
                        </a:lnTo>
                        <a:lnTo>
                          <a:pt x="1386" y="1390"/>
                        </a:lnTo>
                        <a:lnTo>
                          <a:pt x="1382" y="1396"/>
                        </a:lnTo>
                        <a:lnTo>
                          <a:pt x="1374" y="1402"/>
                        </a:lnTo>
                        <a:lnTo>
                          <a:pt x="1366" y="1404"/>
                        </a:lnTo>
                        <a:lnTo>
                          <a:pt x="1324" y="1404"/>
                        </a:lnTo>
                        <a:lnTo>
                          <a:pt x="1324" y="1404"/>
                        </a:lnTo>
                        <a:lnTo>
                          <a:pt x="1316" y="1402"/>
                        </a:lnTo>
                        <a:lnTo>
                          <a:pt x="1310" y="1396"/>
                        </a:lnTo>
                        <a:lnTo>
                          <a:pt x="1304" y="1390"/>
                        </a:lnTo>
                        <a:lnTo>
                          <a:pt x="1302" y="1382"/>
                        </a:lnTo>
                        <a:lnTo>
                          <a:pt x="1302" y="1302"/>
                        </a:lnTo>
                        <a:lnTo>
                          <a:pt x="1302" y="1302"/>
                        </a:lnTo>
                        <a:lnTo>
                          <a:pt x="1304" y="1292"/>
                        </a:lnTo>
                        <a:lnTo>
                          <a:pt x="1310" y="1286"/>
                        </a:lnTo>
                        <a:lnTo>
                          <a:pt x="1316" y="1282"/>
                        </a:lnTo>
                        <a:lnTo>
                          <a:pt x="1324" y="1280"/>
                        </a:lnTo>
                        <a:lnTo>
                          <a:pt x="1366" y="1280"/>
                        </a:lnTo>
                        <a:lnTo>
                          <a:pt x="1366" y="1280"/>
                        </a:lnTo>
                        <a:lnTo>
                          <a:pt x="1374" y="1282"/>
                        </a:lnTo>
                        <a:lnTo>
                          <a:pt x="1382" y="1286"/>
                        </a:lnTo>
                        <a:lnTo>
                          <a:pt x="1386" y="1292"/>
                        </a:lnTo>
                        <a:lnTo>
                          <a:pt x="1388" y="1302"/>
                        </a:lnTo>
                        <a:lnTo>
                          <a:pt x="1388" y="1382"/>
                        </a:lnTo>
                        <a:close/>
                        <a:moveTo>
                          <a:pt x="1588" y="1382"/>
                        </a:moveTo>
                        <a:lnTo>
                          <a:pt x="1588" y="1382"/>
                        </a:lnTo>
                        <a:lnTo>
                          <a:pt x="1586" y="1390"/>
                        </a:lnTo>
                        <a:lnTo>
                          <a:pt x="1582" y="1396"/>
                        </a:lnTo>
                        <a:lnTo>
                          <a:pt x="1574" y="1402"/>
                        </a:lnTo>
                        <a:lnTo>
                          <a:pt x="1566" y="1404"/>
                        </a:lnTo>
                        <a:lnTo>
                          <a:pt x="1526" y="1404"/>
                        </a:lnTo>
                        <a:lnTo>
                          <a:pt x="1526" y="1404"/>
                        </a:lnTo>
                        <a:lnTo>
                          <a:pt x="1516" y="1402"/>
                        </a:lnTo>
                        <a:lnTo>
                          <a:pt x="1510" y="1396"/>
                        </a:lnTo>
                        <a:lnTo>
                          <a:pt x="1506" y="1390"/>
                        </a:lnTo>
                        <a:lnTo>
                          <a:pt x="1504" y="1382"/>
                        </a:lnTo>
                        <a:lnTo>
                          <a:pt x="1504" y="1302"/>
                        </a:lnTo>
                        <a:lnTo>
                          <a:pt x="1504" y="1302"/>
                        </a:lnTo>
                        <a:lnTo>
                          <a:pt x="1506" y="1292"/>
                        </a:lnTo>
                        <a:lnTo>
                          <a:pt x="1510" y="1286"/>
                        </a:lnTo>
                        <a:lnTo>
                          <a:pt x="1516" y="1282"/>
                        </a:lnTo>
                        <a:lnTo>
                          <a:pt x="1526" y="1280"/>
                        </a:lnTo>
                        <a:lnTo>
                          <a:pt x="1566" y="1280"/>
                        </a:lnTo>
                        <a:lnTo>
                          <a:pt x="1566" y="1280"/>
                        </a:lnTo>
                        <a:lnTo>
                          <a:pt x="1574" y="1282"/>
                        </a:lnTo>
                        <a:lnTo>
                          <a:pt x="1582" y="1286"/>
                        </a:lnTo>
                        <a:lnTo>
                          <a:pt x="1586" y="1292"/>
                        </a:lnTo>
                        <a:lnTo>
                          <a:pt x="1588" y="1302"/>
                        </a:lnTo>
                        <a:lnTo>
                          <a:pt x="1588" y="1382"/>
                        </a:lnTo>
                        <a:close/>
                        <a:moveTo>
                          <a:pt x="1600" y="1246"/>
                        </a:moveTo>
                        <a:lnTo>
                          <a:pt x="1600" y="1258"/>
                        </a:lnTo>
                        <a:lnTo>
                          <a:pt x="1600" y="1258"/>
                        </a:lnTo>
                        <a:lnTo>
                          <a:pt x="1598" y="1262"/>
                        </a:lnTo>
                        <a:lnTo>
                          <a:pt x="1596" y="1264"/>
                        </a:lnTo>
                        <a:lnTo>
                          <a:pt x="1594" y="1266"/>
                        </a:lnTo>
                        <a:lnTo>
                          <a:pt x="1590" y="1268"/>
                        </a:lnTo>
                        <a:lnTo>
                          <a:pt x="84" y="1268"/>
                        </a:lnTo>
                        <a:lnTo>
                          <a:pt x="84" y="1268"/>
                        </a:lnTo>
                        <a:lnTo>
                          <a:pt x="80" y="1266"/>
                        </a:lnTo>
                        <a:lnTo>
                          <a:pt x="78" y="1264"/>
                        </a:lnTo>
                        <a:lnTo>
                          <a:pt x="76" y="1262"/>
                        </a:lnTo>
                        <a:lnTo>
                          <a:pt x="74" y="1258"/>
                        </a:lnTo>
                        <a:lnTo>
                          <a:pt x="74" y="1246"/>
                        </a:lnTo>
                        <a:lnTo>
                          <a:pt x="74" y="234"/>
                        </a:lnTo>
                        <a:lnTo>
                          <a:pt x="74" y="234"/>
                        </a:lnTo>
                        <a:lnTo>
                          <a:pt x="74" y="234"/>
                        </a:lnTo>
                        <a:lnTo>
                          <a:pt x="76" y="230"/>
                        </a:lnTo>
                        <a:lnTo>
                          <a:pt x="76" y="228"/>
                        </a:lnTo>
                        <a:lnTo>
                          <a:pt x="76" y="228"/>
                        </a:lnTo>
                        <a:lnTo>
                          <a:pt x="80" y="226"/>
                        </a:lnTo>
                        <a:lnTo>
                          <a:pt x="84" y="224"/>
                        </a:lnTo>
                        <a:lnTo>
                          <a:pt x="1590" y="224"/>
                        </a:lnTo>
                        <a:lnTo>
                          <a:pt x="1590" y="224"/>
                        </a:lnTo>
                        <a:lnTo>
                          <a:pt x="1594" y="226"/>
                        </a:lnTo>
                        <a:lnTo>
                          <a:pt x="1596" y="228"/>
                        </a:lnTo>
                        <a:lnTo>
                          <a:pt x="1596" y="228"/>
                        </a:lnTo>
                        <a:lnTo>
                          <a:pt x="1598" y="230"/>
                        </a:lnTo>
                        <a:lnTo>
                          <a:pt x="1600" y="234"/>
                        </a:lnTo>
                        <a:lnTo>
                          <a:pt x="1600" y="234"/>
                        </a:lnTo>
                        <a:lnTo>
                          <a:pt x="1600" y="12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2" name="Freeform 1014"/>
                  <p:cNvSpPr/>
                  <p:nvPr/>
                </p:nvSpPr>
                <p:spPr bwMode="auto">
                  <a:xfrm>
                    <a:off x="9155113" y="-1773238"/>
                    <a:ext cx="12700" cy="1905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8" y="12"/>
                      </a:cxn>
                      <a:cxn ang="0">
                        <a:pos x="4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8" h="12">
                        <a:moveTo>
                          <a:pt x="0" y="12"/>
                        </a:moveTo>
                        <a:lnTo>
                          <a:pt x="8" y="12"/>
                        </a:lnTo>
                        <a:lnTo>
                          <a:pt x="4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212125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3" name="Freeform 1015"/>
                  <p:cNvSpPr/>
                  <p:nvPr/>
                </p:nvSpPr>
                <p:spPr bwMode="auto">
                  <a:xfrm>
                    <a:off x="9075738" y="-1738313"/>
                    <a:ext cx="50800" cy="28575"/>
                  </a:xfrm>
                  <a:custGeom>
                    <a:avLst/>
                    <a:gdLst/>
                    <a:ahLst/>
                    <a:cxnLst>
                      <a:cxn ang="0">
                        <a:pos x="4" y="16"/>
                      </a:cxn>
                      <a:cxn ang="0">
                        <a:pos x="32" y="8"/>
                      </a:cxn>
                      <a:cxn ang="0">
                        <a:pos x="4" y="2"/>
                      </a:cxn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4" y="16"/>
                      </a:cxn>
                    </a:cxnLst>
                    <a:rect l="0" t="0" r="r" b="b"/>
                    <a:pathLst>
                      <a:path w="32" h="18">
                        <a:moveTo>
                          <a:pt x="4" y="16"/>
                        </a:moveTo>
                        <a:lnTo>
                          <a:pt x="32" y="8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4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" name="Freeform 1016"/>
                  <p:cNvSpPr/>
                  <p:nvPr/>
                </p:nvSpPr>
                <p:spPr bwMode="auto">
                  <a:xfrm>
                    <a:off x="9104313" y="-1782763"/>
                    <a:ext cx="31750" cy="44450"/>
                  </a:xfrm>
                  <a:custGeom>
                    <a:avLst/>
                    <a:gdLst/>
                    <a:ahLst/>
                    <a:cxnLst>
                      <a:cxn ang="0">
                        <a:pos x="14" y="20"/>
                      </a:cxn>
                      <a:cxn ang="0">
                        <a:pos x="14" y="20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18" y="12"/>
                      </a:cxn>
                      <a:cxn ang="0">
                        <a:pos x="18" y="12"/>
                      </a:cxn>
                      <a:cxn ang="0">
                        <a:pos x="20" y="8"/>
                      </a:cxn>
                      <a:cxn ang="0">
                        <a:pos x="20" y="8"/>
                      </a:cxn>
                      <a:cxn ang="0">
                        <a:pos x="18" y="4"/>
                      </a:cxn>
                      <a:cxn ang="0">
                        <a:pos x="18" y="2"/>
                      </a:cxn>
                      <a:cxn ang="0">
                        <a:pos x="18" y="2"/>
                      </a:cxn>
                      <a:cxn ang="0">
                        <a:pos x="14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2" y="4"/>
                      </a:cxn>
                      <a:cxn ang="0">
                        <a:pos x="2" y="8"/>
                      </a:cxn>
                      <a:cxn ang="0">
                        <a:pos x="6" y="10"/>
                      </a:cxn>
                      <a:cxn ang="0">
                        <a:pos x="6" y="10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4" y="6"/>
                      </a:cxn>
                      <a:cxn ang="0">
                        <a:pos x="14" y="6"/>
                      </a:cxn>
                      <a:cxn ang="0">
                        <a:pos x="14" y="8"/>
                      </a:cxn>
                      <a:cxn ang="0">
                        <a:pos x="14" y="8"/>
                      </a:cxn>
                      <a:cxn ang="0">
                        <a:pos x="12" y="12"/>
                      </a:cxn>
                      <a:cxn ang="0">
                        <a:pos x="12" y="1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2" y="24"/>
                      </a:cxn>
                      <a:cxn ang="0">
                        <a:pos x="2" y="24"/>
                      </a:cxn>
                      <a:cxn ang="0">
                        <a:pos x="0" y="28"/>
                      </a:cxn>
                      <a:cxn ang="0">
                        <a:pos x="20" y="28"/>
                      </a:cxn>
                      <a:cxn ang="0">
                        <a:pos x="20" y="24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10" y="22"/>
                      </a:cxn>
                      <a:cxn ang="0">
                        <a:pos x="10" y="22"/>
                      </a:cxn>
                      <a:cxn ang="0">
                        <a:pos x="14" y="20"/>
                      </a:cxn>
                      <a:cxn ang="0">
                        <a:pos x="14" y="20"/>
                      </a:cxn>
                    </a:cxnLst>
                    <a:rect l="0" t="0" r="r" b="b"/>
                    <a:pathLst>
                      <a:path w="20" h="28">
                        <a:moveTo>
                          <a:pt x="14" y="20"/>
                        </a:moveTo>
                        <a:lnTo>
                          <a:pt x="14" y="20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18" y="12"/>
                        </a:lnTo>
                        <a:lnTo>
                          <a:pt x="18" y="12"/>
                        </a:lnTo>
                        <a:lnTo>
                          <a:pt x="20" y="8"/>
                        </a:lnTo>
                        <a:lnTo>
                          <a:pt x="20" y="8"/>
                        </a:lnTo>
                        <a:lnTo>
                          <a:pt x="18" y="4"/>
                        </a:lnTo>
                        <a:lnTo>
                          <a:pt x="18" y="2"/>
                        </a:lnTo>
                        <a:lnTo>
                          <a:pt x="18" y="2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8" y="6"/>
                        </a:lnTo>
                        <a:lnTo>
                          <a:pt x="8" y="6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4" y="6"/>
                        </a:lnTo>
                        <a:lnTo>
                          <a:pt x="14" y="6"/>
                        </a:lnTo>
                        <a:lnTo>
                          <a:pt x="14" y="8"/>
                        </a:lnTo>
                        <a:lnTo>
                          <a:pt x="14" y="8"/>
                        </a:lnTo>
                        <a:lnTo>
                          <a:pt x="12" y="12"/>
                        </a:lnTo>
                        <a:lnTo>
                          <a:pt x="12" y="1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lnTo>
                          <a:pt x="0" y="28"/>
                        </a:lnTo>
                        <a:lnTo>
                          <a:pt x="20" y="28"/>
                        </a:lnTo>
                        <a:lnTo>
                          <a:pt x="20" y="24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14" y="20"/>
                        </a:lnTo>
                        <a:lnTo>
                          <a:pt x="14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5" name="Freeform 1017"/>
                  <p:cNvSpPr>
                    <a:spLocks noEditPoints="1"/>
                  </p:cNvSpPr>
                  <p:nvPr/>
                </p:nvSpPr>
                <p:spPr bwMode="auto">
                  <a:xfrm>
                    <a:off x="9139238" y="-1782763"/>
                    <a:ext cx="44450" cy="44450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0" y="28"/>
                      </a:cxn>
                      <a:cxn ang="0">
                        <a:pos x="6" y="28"/>
                      </a:cxn>
                      <a:cxn ang="0">
                        <a:pos x="8" y="22"/>
                      </a:cxn>
                      <a:cxn ang="0">
                        <a:pos x="18" y="22"/>
                      </a:cxn>
                      <a:cxn ang="0">
                        <a:pos x="22" y="28"/>
                      </a:cxn>
                      <a:cxn ang="0">
                        <a:pos x="28" y="28"/>
                      </a:cxn>
                      <a:cxn ang="0">
                        <a:pos x="16" y="0"/>
                      </a:cxn>
                      <a:cxn ang="0">
                        <a:pos x="10" y="0"/>
                      </a:cxn>
                      <a:cxn ang="0">
                        <a:pos x="10" y="18"/>
                      </a:cxn>
                      <a:cxn ang="0">
                        <a:pos x="14" y="6"/>
                      </a:cxn>
                      <a:cxn ang="0">
                        <a:pos x="18" y="18"/>
                      </a:cxn>
                      <a:cxn ang="0">
                        <a:pos x="10" y="18"/>
                      </a:cxn>
                    </a:cxnLst>
                    <a:rect l="0" t="0" r="r" b="b"/>
                    <a:pathLst>
                      <a:path w="28" h="28">
                        <a:moveTo>
                          <a:pt x="10" y="0"/>
                        </a:moveTo>
                        <a:lnTo>
                          <a:pt x="0" y="28"/>
                        </a:lnTo>
                        <a:lnTo>
                          <a:pt x="6" y="28"/>
                        </a:lnTo>
                        <a:lnTo>
                          <a:pt x="8" y="22"/>
                        </a:lnTo>
                        <a:lnTo>
                          <a:pt x="18" y="22"/>
                        </a:lnTo>
                        <a:lnTo>
                          <a:pt x="22" y="28"/>
                        </a:lnTo>
                        <a:lnTo>
                          <a:pt x="28" y="28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close/>
                        <a:moveTo>
                          <a:pt x="10" y="18"/>
                        </a:moveTo>
                        <a:lnTo>
                          <a:pt x="14" y="6"/>
                        </a:lnTo>
                        <a:lnTo>
                          <a:pt x="18" y="18"/>
                        </a:lnTo>
                        <a:lnTo>
                          <a:pt x="1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6" name="Freeform 1018"/>
                  <p:cNvSpPr/>
                  <p:nvPr/>
                </p:nvSpPr>
                <p:spPr bwMode="auto">
                  <a:xfrm>
                    <a:off x="10679113" y="-1747838"/>
                    <a:ext cx="82550" cy="476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"/>
                      </a:cxn>
                      <a:cxn ang="0">
                        <a:pos x="0" y="30"/>
                      </a:cxn>
                      <a:cxn ang="0">
                        <a:pos x="26" y="22"/>
                      </a:cxn>
                      <a:cxn ang="0">
                        <a:pos x="52" y="14"/>
                      </a:cxn>
                      <a:cxn ang="0">
                        <a:pos x="2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2" h="30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0" y="30"/>
                        </a:lnTo>
                        <a:lnTo>
                          <a:pt x="26" y="22"/>
                        </a:lnTo>
                        <a:lnTo>
                          <a:pt x="52" y="14"/>
                        </a:lnTo>
                        <a:lnTo>
                          <a:pt x="26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7" name="Freeform 1019"/>
                  <p:cNvSpPr/>
                  <p:nvPr/>
                </p:nvSpPr>
                <p:spPr bwMode="auto">
                  <a:xfrm>
                    <a:off x="10742613" y="-1782763"/>
                    <a:ext cx="31750" cy="47625"/>
                  </a:xfrm>
                  <a:custGeom>
                    <a:avLst/>
                    <a:gdLst/>
                    <a:ahLst/>
                    <a:cxnLst>
                      <a:cxn ang="0">
                        <a:pos x="14" y="14"/>
                      </a:cxn>
                      <a:cxn ang="0">
                        <a:pos x="14" y="14"/>
                      </a:cxn>
                      <a:cxn ang="0">
                        <a:pos x="18" y="10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6" y="2"/>
                      </a:cxn>
                      <a:cxn ang="0">
                        <a:pos x="16" y="2"/>
                      </a:cxn>
                      <a:cxn ang="0">
                        <a:pos x="14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8"/>
                      </a:cxn>
                      <a:cxn ang="0">
                        <a:pos x="6" y="8"/>
                      </a:cxn>
                      <a:cxn ang="0">
                        <a:pos x="6" y="8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2" y="6"/>
                      </a:cxn>
                      <a:cxn ang="0">
                        <a:pos x="12" y="6"/>
                      </a:cxn>
                      <a:cxn ang="0">
                        <a:pos x="12" y="8"/>
                      </a:cxn>
                      <a:cxn ang="0">
                        <a:pos x="12" y="8"/>
                      </a:cxn>
                      <a:cxn ang="0">
                        <a:pos x="12" y="10"/>
                      </a:cxn>
                      <a:cxn ang="0">
                        <a:pos x="12" y="10"/>
                      </a:cxn>
                      <a:cxn ang="0">
                        <a:pos x="8" y="1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0" y="16"/>
                      </a:cxn>
                      <a:cxn ang="0">
                        <a:pos x="10" y="16"/>
                      </a:cxn>
                      <a:cxn ang="0">
                        <a:pos x="12" y="16"/>
                      </a:cxn>
                      <a:cxn ang="0">
                        <a:pos x="12" y="16"/>
                      </a:cxn>
                      <a:cxn ang="0">
                        <a:pos x="14" y="20"/>
                      </a:cxn>
                      <a:cxn ang="0">
                        <a:pos x="14" y="20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0" y="24"/>
                      </a:cxn>
                      <a:cxn ang="0">
                        <a:pos x="10" y="24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6" y="20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2" y="24"/>
                      </a:cxn>
                      <a:cxn ang="0">
                        <a:pos x="4" y="28"/>
                      </a:cxn>
                      <a:cxn ang="0">
                        <a:pos x="4" y="28"/>
                      </a:cxn>
                      <a:cxn ang="0">
                        <a:pos x="6" y="28"/>
                      </a:cxn>
                      <a:cxn ang="0">
                        <a:pos x="10" y="30"/>
                      </a:cxn>
                      <a:cxn ang="0">
                        <a:pos x="10" y="30"/>
                      </a:cxn>
                      <a:cxn ang="0">
                        <a:pos x="14" y="28"/>
                      </a:cxn>
                      <a:cxn ang="0">
                        <a:pos x="16" y="26"/>
                      </a:cxn>
                      <a:cxn ang="0">
                        <a:pos x="16" y="26"/>
                      </a:cxn>
                      <a:cxn ang="0">
                        <a:pos x="18" y="24"/>
                      </a:cxn>
                      <a:cxn ang="0">
                        <a:pos x="20" y="20"/>
                      </a:cxn>
                      <a:cxn ang="0">
                        <a:pos x="20" y="20"/>
                      </a:cxn>
                      <a:cxn ang="0">
                        <a:pos x="18" y="16"/>
                      </a:cxn>
                      <a:cxn ang="0">
                        <a:pos x="18" y="16"/>
                      </a:cxn>
                      <a:cxn ang="0">
                        <a:pos x="14" y="14"/>
                      </a:cxn>
                      <a:cxn ang="0">
                        <a:pos x="14" y="14"/>
                      </a:cxn>
                    </a:cxnLst>
                    <a:rect l="0" t="0" r="r" b="b"/>
                    <a:pathLst>
                      <a:path w="20" h="30">
                        <a:moveTo>
                          <a:pt x="14" y="14"/>
                        </a:moveTo>
                        <a:lnTo>
                          <a:pt x="14" y="14"/>
                        </a:lnTo>
                        <a:lnTo>
                          <a:pt x="18" y="10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  <a:lnTo>
                          <a:pt x="6" y="8"/>
                        </a:lnTo>
                        <a:lnTo>
                          <a:pt x="6" y="8"/>
                        </a:lnTo>
                        <a:lnTo>
                          <a:pt x="8" y="6"/>
                        </a:lnTo>
                        <a:lnTo>
                          <a:pt x="8" y="6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2" y="8"/>
                        </a:lnTo>
                        <a:lnTo>
                          <a:pt x="12" y="8"/>
                        </a:lnTo>
                        <a:lnTo>
                          <a:pt x="12" y="10"/>
                        </a:lnTo>
                        <a:lnTo>
                          <a:pt x="12" y="10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0" y="16"/>
                        </a:lnTo>
                        <a:lnTo>
                          <a:pt x="10" y="16"/>
                        </a:lnTo>
                        <a:lnTo>
                          <a:pt x="12" y="16"/>
                        </a:lnTo>
                        <a:lnTo>
                          <a:pt x="12" y="16"/>
                        </a:lnTo>
                        <a:lnTo>
                          <a:pt x="14" y="20"/>
                        </a:lnTo>
                        <a:lnTo>
                          <a:pt x="14" y="20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0" y="24"/>
                        </a:lnTo>
                        <a:lnTo>
                          <a:pt x="10" y="24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6" y="20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2" y="24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6" y="28"/>
                        </a:lnTo>
                        <a:lnTo>
                          <a:pt x="10" y="30"/>
                        </a:lnTo>
                        <a:lnTo>
                          <a:pt x="10" y="30"/>
                        </a:lnTo>
                        <a:lnTo>
                          <a:pt x="14" y="28"/>
                        </a:lnTo>
                        <a:lnTo>
                          <a:pt x="16" y="26"/>
                        </a:lnTo>
                        <a:lnTo>
                          <a:pt x="16" y="26"/>
                        </a:lnTo>
                        <a:lnTo>
                          <a:pt x="18" y="24"/>
                        </a:lnTo>
                        <a:lnTo>
                          <a:pt x="20" y="20"/>
                        </a:lnTo>
                        <a:lnTo>
                          <a:pt x="20" y="20"/>
                        </a:lnTo>
                        <a:lnTo>
                          <a:pt x="18" y="16"/>
                        </a:lnTo>
                        <a:lnTo>
                          <a:pt x="18" y="16"/>
                        </a:lnTo>
                        <a:lnTo>
                          <a:pt x="14" y="14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8" name="Freeform 1020"/>
                  <p:cNvSpPr/>
                  <p:nvPr/>
                </p:nvSpPr>
                <p:spPr bwMode="auto">
                  <a:xfrm>
                    <a:off x="9917113" y="-1782763"/>
                    <a:ext cx="38100" cy="69850"/>
                  </a:xfrm>
                  <a:custGeom>
                    <a:avLst/>
                    <a:gdLst/>
                    <a:ahLst/>
                    <a:cxnLst>
                      <a:cxn ang="0">
                        <a:pos x="20" y="20"/>
                      </a:cxn>
                      <a:cxn ang="0">
                        <a:pos x="22" y="16"/>
                      </a:cxn>
                      <a:cxn ang="0">
                        <a:pos x="24" y="12"/>
                      </a:cxn>
                      <a:cxn ang="0">
                        <a:pos x="20" y="4"/>
                      </a:cxn>
                      <a:cxn ang="0">
                        <a:pos x="18" y="2"/>
                      </a:cxn>
                      <a:cxn ang="0">
                        <a:pos x="10" y="0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0" y="14"/>
                      </a:cxn>
                      <a:cxn ang="0">
                        <a:pos x="10" y="10"/>
                      </a:cxn>
                      <a:cxn ang="0">
                        <a:pos x="10" y="8"/>
                      </a:cxn>
                      <a:cxn ang="0">
                        <a:pos x="12" y="6"/>
                      </a:cxn>
                      <a:cxn ang="0">
                        <a:pos x="14" y="8"/>
                      </a:cxn>
                      <a:cxn ang="0">
                        <a:pos x="14" y="10"/>
                      </a:cxn>
                      <a:cxn ang="0">
                        <a:pos x="14" y="12"/>
                      </a:cxn>
                      <a:cxn ang="0">
                        <a:pos x="14" y="16"/>
                      </a:cxn>
                      <a:cxn ang="0">
                        <a:pos x="12" y="16"/>
                      </a:cxn>
                      <a:cxn ang="0">
                        <a:pos x="8" y="24"/>
                      </a:cxn>
                      <a:cxn ang="0">
                        <a:pos x="12" y="24"/>
                      </a:cxn>
                      <a:cxn ang="0">
                        <a:pos x="14" y="26"/>
                      </a:cxn>
                      <a:cxn ang="0">
                        <a:pos x="14" y="28"/>
                      </a:cxn>
                      <a:cxn ang="0">
                        <a:pos x="14" y="32"/>
                      </a:cxn>
                      <a:cxn ang="0">
                        <a:pos x="14" y="36"/>
                      </a:cxn>
                      <a:cxn ang="0">
                        <a:pos x="12" y="38"/>
                      </a:cxn>
                      <a:cxn ang="0">
                        <a:pos x="10" y="36"/>
                      </a:cxn>
                      <a:cxn ang="0">
                        <a:pos x="10" y="26"/>
                      </a:cxn>
                      <a:cxn ang="0">
                        <a:pos x="0" y="30"/>
                      </a:cxn>
                      <a:cxn ang="0">
                        <a:pos x="0" y="38"/>
                      </a:cxn>
                      <a:cxn ang="0">
                        <a:pos x="4" y="42"/>
                      </a:cxn>
                      <a:cxn ang="0">
                        <a:pos x="12" y="44"/>
                      </a:cxn>
                      <a:cxn ang="0">
                        <a:pos x="18" y="42"/>
                      </a:cxn>
                      <a:cxn ang="0">
                        <a:pos x="22" y="38"/>
                      </a:cxn>
                      <a:cxn ang="0">
                        <a:pos x="24" y="30"/>
                      </a:cxn>
                      <a:cxn ang="0">
                        <a:pos x="22" y="22"/>
                      </a:cxn>
                      <a:cxn ang="0">
                        <a:pos x="20" y="20"/>
                      </a:cxn>
                    </a:cxnLst>
                    <a:rect l="0" t="0" r="r" b="b"/>
                    <a:pathLst>
                      <a:path w="24" h="44">
                        <a:moveTo>
                          <a:pt x="20" y="20"/>
                        </a:moveTo>
                        <a:lnTo>
                          <a:pt x="20" y="20"/>
                        </a:lnTo>
                        <a:lnTo>
                          <a:pt x="22" y="16"/>
                        </a:lnTo>
                        <a:lnTo>
                          <a:pt x="22" y="16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2" y="6"/>
                        </a:lnTo>
                        <a:lnTo>
                          <a:pt x="20" y="4"/>
                        </a:lnTo>
                        <a:lnTo>
                          <a:pt x="20" y="4"/>
                        </a:lnTo>
                        <a:lnTo>
                          <a:pt x="18" y="2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10" y="14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4" y="8"/>
                        </a:lnTo>
                        <a:lnTo>
                          <a:pt x="14" y="8"/>
                        </a:lnTo>
                        <a:lnTo>
                          <a:pt x="14" y="10"/>
                        </a:lnTo>
                        <a:lnTo>
                          <a:pt x="14" y="12"/>
                        </a:lnTo>
                        <a:lnTo>
                          <a:pt x="14" y="12"/>
                        </a:lnTo>
                        <a:lnTo>
                          <a:pt x="14" y="16"/>
                        </a:lnTo>
                        <a:lnTo>
                          <a:pt x="14" y="16"/>
                        </a:lnTo>
                        <a:lnTo>
                          <a:pt x="12" y="16"/>
                        </a:lnTo>
                        <a:lnTo>
                          <a:pt x="12" y="16"/>
                        </a:lnTo>
                        <a:lnTo>
                          <a:pt x="8" y="18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4" y="26"/>
                        </a:lnTo>
                        <a:lnTo>
                          <a:pt x="14" y="26"/>
                        </a:lnTo>
                        <a:lnTo>
                          <a:pt x="14" y="28"/>
                        </a:lnTo>
                        <a:lnTo>
                          <a:pt x="14" y="32"/>
                        </a:lnTo>
                        <a:lnTo>
                          <a:pt x="14" y="32"/>
                        </a:lnTo>
                        <a:lnTo>
                          <a:pt x="14" y="36"/>
                        </a:lnTo>
                        <a:lnTo>
                          <a:pt x="14" y="36"/>
                        </a:lnTo>
                        <a:lnTo>
                          <a:pt x="12" y="38"/>
                        </a:lnTo>
                        <a:lnTo>
                          <a:pt x="12" y="38"/>
                        </a:lnTo>
                        <a:lnTo>
                          <a:pt x="10" y="36"/>
                        </a:lnTo>
                        <a:lnTo>
                          <a:pt x="10" y="36"/>
                        </a:lnTo>
                        <a:lnTo>
                          <a:pt x="10" y="34"/>
                        </a:lnTo>
                        <a:lnTo>
                          <a:pt x="10" y="26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8" y="42"/>
                        </a:lnTo>
                        <a:lnTo>
                          <a:pt x="18" y="42"/>
                        </a:lnTo>
                        <a:lnTo>
                          <a:pt x="22" y="38"/>
                        </a:lnTo>
                        <a:lnTo>
                          <a:pt x="22" y="38"/>
                        </a:lnTo>
                        <a:lnTo>
                          <a:pt x="24" y="30"/>
                        </a:lnTo>
                        <a:lnTo>
                          <a:pt x="24" y="30"/>
                        </a:lnTo>
                        <a:lnTo>
                          <a:pt x="22" y="22"/>
                        </a:lnTo>
                        <a:lnTo>
                          <a:pt x="22" y="22"/>
                        </a:lnTo>
                        <a:lnTo>
                          <a:pt x="20" y="20"/>
                        </a:lnTo>
                        <a:lnTo>
                          <a:pt x="2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9" name="Freeform 1021"/>
                  <p:cNvSpPr/>
                  <p:nvPr/>
                </p:nvSpPr>
                <p:spPr bwMode="auto">
                  <a:xfrm>
                    <a:off x="9237663" y="-1779588"/>
                    <a:ext cx="92075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24"/>
                      </a:cxn>
                      <a:cxn ang="0">
                        <a:pos x="22" y="24"/>
                      </a:cxn>
                      <a:cxn ang="0">
                        <a:pos x="22" y="44"/>
                      </a:cxn>
                      <a:cxn ang="0">
                        <a:pos x="22" y="44"/>
                      </a:cxn>
                      <a:cxn ang="0">
                        <a:pos x="36" y="44"/>
                      </a:cxn>
                      <a:cxn ang="0">
                        <a:pos x="36" y="24"/>
                      </a:cxn>
                      <a:cxn ang="0">
                        <a:pos x="46" y="24"/>
                      </a:cxn>
                      <a:cxn ang="0">
                        <a:pos x="46" y="44"/>
                      </a:cxn>
                      <a:cxn ang="0">
                        <a:pos x="46" y="44"/>
                      </a:cxn>
                      <a:cxn ang="0">
                        <a:pos x="58" y="44"/>
                      </a:cxn>
                      <a:cxn ang="0">
                        <a:pos x="58" y="0"/>
                      </a:cxn>
                      <a:cxn ang="0">
                        <a:pos x="58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58" h="44">
                        <a:moveTo>
                          <a:pt x="0" y="44"/>
                        </a:moveTo>
                        <a:lnTo>
                          <a:pt x="12" y="44"/>
                        </a:lnTo>
                        <a:lnTo>
                          <a:pt x="12" y="24"/>
                        </a:lnTo>
                        <a:lnTo>
                          <a:pt x="22" y="24"/>
                        </a:lnTo>
                        <a:lnTo>
                          <a:pt x="22" y="44"/>
                        </a:lnTo>
                        <a:lnTo>
                          <a:pt x="22" y="44"/>
                        </a:lnTo>
                        <a:lnTo>
                          <a:pt x="36" y="44"/>
                        </a:lnTo>
                        <a:lnTo>
                          <a:pt x="36" y="24"/>
                        </a:lnTo>
                        <a:lnTo>
                          <a:pt x="46" y="24"/>
                        </a:lnTo>
                        <a:lnTo>
                          <a:pt x="46" y="44"/>
                        </a:lnTo>
                        <a:lnTo>
                          <a:pt x="46" y="44"/>
                        </a:lnTo>
                        <a:lnTo>
                          <a:pt x="58" y="44"/>
                        </a:lnTo>
                        <a:lnTo>
                          <a:pt x="58" y="0"/>
                        </a:lnTo>
                        <a:lnTo>
                          <a:pt x="58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0" name="Freeform 1022"/>
                  <p:cNvSpPr/>
                  <p:nvPr/>
                </p:nvSpPr>
                <p:spPr bwMode="auto">
                  <a:xfrm>
                    <a:off x="9348788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1" name="Freeform 1023"/>
                  <p:cNvSpPr/>
                  <p:nvPr/>
                </p:nvSpPr>
                <p:spPr bwMode="auto">
                  <a:xfrm>
                    <a:off x="9383713" y="-1779588"/>
                    <a:ext cx="57150" cy="69850"/>
                  </a:xfrm>
                  <a:custGeom>
                    <a:avLst/>
                    <a:gdLst/>
                    <a:ahLst/>
                    <a:cxnLst>
                      <a:cxn ang="0">
                        <a:pos x="24" y="24"/>
                      </a:cxn>
                      <a:cxn ang="0">
                        <a:pos x="14" y="24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36" y="44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24" y="0"/>
                      </a:cxn>
                      <a:cxn ang="0">
                        <a:pos x="24" y="24"/>
                      </a:cxn>
                    </a:cxnLst>
                    <a:rect l="0" t="0" r="r" b="b"/>
                    <a:pathLst>
                      <a:path w="36" h="44">
                        <a:moveTo>
                          <a:pt x="24" y="24"/>
                        </a:moveTo>
                        <a:lnTo>
                          <a:pt x="14" y="24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36" y="44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24" y="0"/>
                        </a:lnTo>
                        <a:lnTo>
                          <a:pt x="24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2" name="Freeform 1024"/>
                  <p:cNvSpPr/>
                  <p:nvPr/>
                </p:nvSpPr>
                <p:spPr bwMode="auto">
                  <a:xfrm>
                    <a:off x="9459913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3" name="Freeform 1025"/>
                  <p:cNvSpPr/>
                  <p:nvPr/>
                </p:nvSpPr>
                <p:spPr bwMode="auto">
                  <a:xfrm>
                    <a:off x="9513888" y="-1779588"/>
                    <a:ext cx="76200" cy="69850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12" y="24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4" y="44"/>
                      </a:cxn>
                      <a:cxn ang="0">
                        <a:pos x="14" y="44"/>
                      </a:cxn>
                      <a:cxn ang="0">
                        <a:pos x="14" y="24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24" y="44"/>
                      </a:cxn>
                      <a:cxn ang="0">
                        <a:pos x="24" y="44"/>
                      </a:cxn>
                      <a:cxn ang="0">
                        <a:pos x="36" y="44"/>
                      </a:cxn>
                      <a:cxn ang="0">
                        <a:pos x="36" y="44"/>
                      </a:cxn>
                      <a:cxn ang="0">
                        <a:pos x="36" y="24"/>
                      </a:cxn>
                      <a:cxn ang="0">
                        <a:pos x="48" y="24"/>
                      </a:cxn>
                      <a:cxn ang="0">
                        <a:pos x="48" y="24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36" y="24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8" h="44">
                        <a:moveTo>
                          <a:pt x="36" y="24"/>
                        </a:move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2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14" y="44"/>
                        </a:lnTo>
                        <a:lnTo>
                          <a:pt x="14" y="44"/>
                        </a:lnTo>
                        <a:lnTo>
                          <a:pt x="14" y="24"/>
                        </a:ln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24" y="44"/>
                        </a:lnTo>
                        <a:lnTo>
                          <a:pt x="24" y="44"/>
                        </a:lnTo>
                        <a:lnTo>
                          <a:pt x="36" y="44"/>
                        </a:lnTo>
                        <a:lnTo>
                          <a:pt x="36" y="44"/>
                        </a:lnTo>
                        <a:lnTo>
                          <a:pt x="36" y="24"/>
                        </a:lnTo>
                        <a:lnTo>
                          <a:pt x="48" y="24"/>
                        </a:lnTo>
                        <a:lnTo>
                          <a:pt x="48" y="24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36" y="24"/>
                        </a:lnTo>
                        <a:lnTo>
                          <a:pt x="3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4" name="Freeform 1026"/>
                  <p:cNvSpPr/>
                  <p:nvPr/>
                </p:nvSpPr>
                <p:spPr bwMode="auto">
                  <a:xfrm>
                    <a:off x="9494838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2" h="24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5" name="Freeform 1027"/>
                  <p:cNvSpPr/>
                  <p:nvPr/>
                </p:nvSpPr>
                <p:spPr bwMode="auto">
                  <a:xfrm>
                    <a:off x="9605963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6" name="Freeform 1028"/>
                  <p:cNvSpPr/>
                  <p:nvPr/>
                </p:nvSpPr>
                <p:spPr bwMode="auto">
                  <a:xfrm>
                    <a:off x="9644063" y="-1779588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7" name="Freeform 1029"/>
                  <p:cNvSpPr/>
                  <p:nvPr/>
                </p:nvSpPr>
                <p:spPr bwMode="auto">
                  <a:xfrm>
                    <a:off x="9682163" y="-1779588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" name="Freeform 1030"/>
                  <p:cNvSpPr/>
                  <p:nvPr/>
                </p:nvSpPr>
                <p:spPr bwMode="auto">
                  <a:xfrm>
                    <a:off x="9717088" y="-1779588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9" name="Freeform 1031"/>
                  <p:cNvSpPr/>
                  <p:nvPr/>
                </p:nvSpPr>
                <p:spPr bwMode="auto">
                  <a:xfrm>
                    <a:off x="9755188" y="-1779588"/>
                    <a:ext cx="57150" cy="66675"/>
                  </a:xfrm>
                  <a:custGeom>
                    <a:avLst/>
                    <a:gdLst/>
                    <a:ahLst/>
                    <a:cxnLst>
                      <a:cxn ang="0">
                        <a:pos x="0" y="42"/>
                      </a:cxn>
                      <a:cxn ang="0">
                        <a:pos x="0" y="42"/>
                      </a:cxn>
                      <a:cxn ang="0">
                        <a:pos x="12" y="42"/>
                      </a:cxn>
                      <a:cxn ang="0">
                        <a:pos x="12" y="24"/>
                      </a:cxn>
                      <a:cxn ang="0">
                        <a:pos x="24" y="24"/>
                      </a:cxn>
                      <a:cxn ang="0">
                        <a:pos x="24" y="42"/>
                      </a:cxn>
                      <a:cxn ang="0">
                        <a:pos x="36" y="42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0" y="0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36" h="42"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12" y="42"/>
                        </a:lnTo>
                        <a:lnTo>
                          <a:pt x="12" y="24"/>
                        </a:lnTo>
                        <a:lnTo>
                          <a:pt x="24" y="24"/>
                        </a:lnTo>
                        <a:lnTo>
                          <a:pt x="24" y="42"/>
                        </a:lnTo>
                        <a:lnTo>
                          <a:pt x="36" y="42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0" name="Freeform 1032"/>
                  <p:cNvSpPr/>
                  <p:nvPr/>
                </p:nvSpPr>
                <p:spPr bwMode="auto">
                  <a:xfrm>
                    <a:off x="10063163" y="-1779588"/>
                    <a:ext cx="952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24"/>
                      </a:cxn>
                      <a:cxn ang="0">
                        <a:pos x="24" y="24"/>
                      </a:cxn>
                      <a:cxn ang="0">
                        <a:pos x="24" y="44"/>
                      </a:cxn>
                      <a:cxn ang="0">
                        <a:pos x="24" y="44"/>
                      </a:cxn>
                      <a:cxn ang="0">
                        <a:pos x="36" y="44"/>
                      </a:cxn>
                      <a:cxn ang="0">
                        <a:pos x="36" y="24"/>
                      </a:cxn>
                      <a:cxn ang="0">
                        <a:pos x="48" y="24"/>
                      </a:cxn>
                      <a:cxn ang="0">
                        <a:pos x="48" y="44"/>
                      </a:cxn>
                      <a:cxn ang="0">
                        <a:pos x="48" y="44"/>
                      </a:cxn>
                      <a:cxn ang="0">
                        <a:pos x="60" y="44"/>
                      </a:cxn>
                      <a:cxn ang="0">
                        <a:pos x="60" y="0"/>
                      </a:cxn>
                      <a:cxn ang="0">
                        <a:pos x="6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60" h="44">
                        <a:moveTo>
                          <a:pt x="0" y="44"/>
                        </a:moveTo>
                        <a:lnTo>
                          <a:pt x="12" y="44"/>
                        </a:lnTo>
                        <a:lnTo>
                          <a:pt x="12" y="24"/>
                        </a:lnTo>
                        <a:lnTo>
                          <a:pt x="24" y="24"/>
                        </a:lnTo>
                        <a:lnTo>
                          <a:pt x="24" y="44"/>
                        </a:lnTo>
                        <a:lnTo>
                          <a:pt x="24" y="44"/>
                        </a:lnTo>
                        <a:lnTo>
                          <a:pt x="36" y="44"/>
                        </a:lnTo>
                        <a:lnTo>
                          <a:pt x="36" y="24"/>
                        </a:lnTo>
                        <a:lnTo>
                          <a:pt x="48" y="24"/>
                        </a:lnTo>
                        <a:lnTo>
                          <a:pt x="48" y="44"/>
                        </a:lnTo>
                        <a:lnTo>
                          <a:pt x="48" y="44"/>
                        </a:lnTo>
                        <a:lnTo>
                          <a:pt x="60" y="44"/>
                        </a:lnTo>
                        <a:lnTo>
                          <a:pt x="60" y="0"/>
                        </a:lnTo>
                        <a:lnTo>
                          <a:pt x="6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" name="Freeform 1033"/>
                  <p:cNvSpPr/>
                  <p:nvPr/>
                </p:nvSpPr>
                <p:spPr bwMode="auto">
                  <a:xfrm>
                    <a:off x="10174288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2" name="Freeform 1034"/>
                  <p:cNvSpPr/>
                  <p:nvPr/>
                </p:nvSpPr>
                <p:spPr bwMode="auto">
                  <a:xfrm>
                    <a:off x="10212388" y="-1779588"/>
                    <a:ext cx="57150" cy="69850"/>
                  </a:xfrm>
                  <a:custGeom>
                    <a:avLst/>
                    <a:gdLst/>
                    <a:ahLst/>
                    <a:cxnLst>
                      <a:cxn ang="0">
                        <a:pos x="24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36" y="44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24" y="0"/>
                      </a:cxn>
                      <a:cxn ang="0">
                        <a:pos x="24" y="24"/>
                      </a:cxn>
                    </a:cxnLst>
                    <a:rect l="0" t="0" r="r" b="b"/>
                    <a:pathLst>
                      <a:path w="36" h="44">
                        <a:moveTo>
                          <a:pt x="24" y="24"/>
                        </a:move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36" y="44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24" y="0"/>
                        </a:lnTo>
                        <a:lnTo>
                          <a:pt x="24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3" name="Freeform 1035"/>
                  <p:cNvSpPr/>
                  <p:nvPr/>
                </p:nvSpPr>
                <p:spPr bwMode="auto">
                  <a:xfrm>
                    <a:off x="10285413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4" name="Freeform 1036"/>
                  <p:cNvSpPr/>
                  <p:nvPr/>
                </p:nvSpPr>
                <p:spPr bwMode="auto">
                  <a:xfrm>
                    <a:off x="10342563" y="-1779588"/>
                    <a:ext cx="73025" cy="69850"/>
                  </a:xfrm>
                  <a:custGeom>
                    <a:avLst/>
                    <a:gdLst/>
                    <a:ahLst/>
                    <a:cxnLst>
                      <a:cxn ang="0">
                        <a:pos x="34" y="24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10" y="24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24"/>
                      </a:cxn>
                      <a:cxn ang="0">
                        <a:pos x="22" y="24"/>
                      </a:cxn>
                      <a:cxn ang="0">
                        <a:pos x="22" y="24"/>
                      </a:cxn>
                      <a:cxn ang="0">
                        <a:pos x="22" y="44"/>
                      </a:cxn>
                      <a:cxn ang="0">
                        <a:pos x="22" y="44"/>
                      </a:cxn>
                      <a:cxn ang="0">
                        <a:pos x="34" y="44"/>
                      </a:cxn>
                      <a:cxn ang="0">
                        <a:pos x="34" y="44"/>
                      </a:cxn>
                      <a:cxn ang="0">
                        <a:pos x="34" y="24"/>
                      </a:cxn>
                      <a:cxn ang="0">
                        <a:pos x="46" y="24"/>
                      </a:cxn>
                      <a:cxn ang="0">
                        <a:pos x="46" y="24"/>
                      </a:cxn>
                      <a:cxn ang="0">
                        <a:pos x="46" y="0"/>
                      </a:cxn>
                      <a:cxn ang="0">
                        <a:pos x="46" y="0"/>
                      </a:cxn>
                      <a:cxn ang="0">
                        <a:pos x="34" y="0"/>
                      </a:cxn>
                      <a:cxn ang="0">
                        <a:pos x="34" y="0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</a:cxnLst>
                    <a:rect l="0" t="0" r="r" b="b"/>
                    <a:pathLst>
                      <a:path w="46" h="44">
                        <a:moveTo>
                          <a:pt x="34" y="24"/>
                        </a:move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0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24"/>
                        </a:lnTo>
                        <a:lnTo>
                          <a:pt x="22" y="24"/>
                        </a:lnTo>
                        <a:lnTo>
                          <a:pt x="22" y="24"/>
                        </a:lnTo>
                        <a:lnTo>
                          <a:pt x="22" y="44"/>
                        </a:lnTo>
                        <a:lnTo>
                          <a:pt x="22" y="44"/>
                        </a:lnTo>
                        <a:lnTo>
                          <a:pt x="34" y="44"/>
                        </a:lnTo>
                        <a:lnTo>
                          <a:pt x="34" y="44"/>
                        </a:lnTo>
                        <a:lnTo>
                          <a:pt x="34" y="24"/>
                        </a:lnTo>
                        <a:lnTo>
                          <a:pt x="46" y="24"/>
                        </a:lnTo>
                        <a:lnTo>
                          <a:pt x="46" y="24"/>
                        </a:lnTo>
                        <a:lnTo>
                          <a:pt x="46" y="0"/>
                        </a:lnTo>
                        <a:lnTo>
                          <a:pt x="46" y="0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5" name="Freeform 1037"/>
                  <p:cNvSpPr/>
                  <p:nvPr/>
                </p:nvSpPr>
                <p:spPr bwMode="auto">
                  <a:xfrm>
                    <a:off x="10323513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2" h="24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6" name="Freeform 1038"/>
                  <p:cNvSpPr/>
                  <p:nvPr/>
                </p:nvSpPr>
                <p:spPr bwMode="auto">
                  <a:xfrm>
                    <a:off x="10434638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7" name="Freeform 1039"/>
                  <p:cNvSpPr/>
                  <p:nvPr/>
                </p:nvSpPr>
                <p:spPr bwMode="auto">
                  <a:xfrm>
                    <a:off x="10469563" y="-1779588"/>
                    <a:ext cx="22225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4" y="44"/>
                      </a:cxn>
                      <a:cxn ang="0">
                        <a:pos x="14" y="44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4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4" y="44"/>
                        </a:lnTo>
                        <a:lnTo>
                          <a:pt x="14" y="44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8" name="Freeform 1040"/>
                  <p:cNvSpPr/>
                  <p:nvPr/>
                </p:nvSpPr>
                <p:spPr bwMode="auto">
                  <a:xfrm>
                    <a:off x="10507663" y="-1779588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9" name="Freeform 1041"/>
                  <p:cNvSpPr/>
                  <p:nvPr/>
                </p:nvSpPr>
                <p:spPr bwMode="auto">
                  <a:xfrm>
                    <a:off x="10545763" y="-1779588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0" name="Freeform 1042"/>
                  <p:cNvSpPr/>
                  <p:nvPr/>
                </p:nvSpPr>
                <p:spPr bwMode="auto">
                  <a:xfrm>
                    <a:off x="10580688" y="-1779588"/>
                    <a:ext cx="57150" cy="66675"/>
                  </a:xfrm>
                  <a:custGeom>
                    <a:avLst/>
                    <a:gdLst/>
                    <a:ahLst/>
                    <a:cxnLst>
                      <a:cxn ang="0">
                        <a:pos x="0" y="42"/>
                      </a:cxn>
                      <a:cxn ang="0">
                        <a:pos x="0" y="42"/>
                      </a:cxn>
                      <a:cxn ang="0">
                        <a:pos x="14" y="42"/>
                      </a:cxn>
                      <a:cxn ang="0">
                        <a:pos x="14" y="24"/>
                      </a:cxn>
                      <a:cxn ang="0">
                        <a:pos x="24" y="24"/>
                      </a:cxn>
                      <a:cxn ang="0">
                        <a:pos x="24" y="42"/>
                      </a:cxn>
                      <a:cxn ang="0">
                        <a:pos x="36" y="42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0" y="0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36" h="42"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14" y="42"/>
                        </a:lnTo>
                        <a:lnTo>
                          <a:pt x="14" y="24"/>
                        </a:lnTo>
                        <a:lnTo>
                          <a:pt x="24" y="24"/>
                        </a:lnTo>
                        <a:lnTo>
                          <a:pt x="24" y="42"/>
                        </a:lnTo>
                        <a:lnTo>
                          <a:pt x="36" y="42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1" name="Freeform 1043"/>
                  <p:cNvSpPr/>
                  <p:nvPr/>
                </p:nvSpPr>
                <p:spPr bwMode="auto">
                  <a:xfrm>
                    <a:off x="10298113" y="-4021138"/>
                    <a:ext cx="50800" cy="47625"/>
                  </a:xfrm>
                  <a:custGeom>
                    <a:avLst/>
                    <a:gdLst/>
                    <a:ahLst/>
                    <a:cxnLst>
                      <a:cxn ang="0">
                        <a:pos x="22" y="24"/>
                      </a:cxn>
                      <a:cxn ang="0">
                        <a:pos x="16" y="24"/>
                      </a:cxn>
                      <a:cxn ang="0">
                        <a:pos x="10" y="24"/>
                      </a:cxn>
                      <a:cxn ang="0">
                        <a:pos x="0" y="20"/>
                      </a:cxn>
                      <a:cxn ang="0">
                        <a:pos x="2" y="24"/>
                      </a:cxn>
                      <a:cxn ang="0">
                        <a:pos x="4" y="28"/>
                      </a:cxn>
                      <a:cxn ang="0">
                        <a:pos x="16" y="30"/>
                      </a:cxn>
                      <a:cxn ang="0">
                        <a:pos x="24" y="28"/>
                      </a:cxn>
                      <a:cxn ang="0">
                        <a:pos x="30" y="26"/>
                      </a:cxn>
                      <a:cxn ang="0">
                        <a:pos x="32" y="20"/>
                      </a:cxn>
                      <a:cxn ang="0">
                        <a:pos x="30" y="16"/>
                      </a:cxn>
                      <a:cxn ang="0">
                        <a:pos x="26" y="12"/>
                      </a:cxn>
                      <a:cxn ang="0">
                        <a:pos x="18" y="10"/>
                      </a:cxn>
                      <a:cxn ang="0">
                        <a:pos x="10" y="8"/>
                      </a:cxn>
                      <a:cxn ang="0">
                        <a:pos x="8" y="8"/>
                      </a:cxn>
                      <a:cxn ang="0">
                        <a:pos x="10" y="6"/>
                      </a:cxn>
                      <a:cxn ang="0">
                        <a:pos x="16" y="4"/>
                      </a:cxn>
                      <a:cxn ang="0">
                        <a:pos x="20" y="6"/>
                      </a:cxn>
                      <a:cxn ang="0">
                        <a:pos x="22" y="8"/>
                      </a:cxn>
                      <a:cxn ang="0">
                        <a:pos x="32" y="8"/>
                      </a:cxn>
                      <a:cxn ang="0">
                        <a:pos x="28" y="2"/>
                      </a:cxn>
                      <a:cxn ang="0">
                        <a:pos x="22" y="0"/>
                      </a:cxn>
                      <a:cxn ang="0">
                        <a:pos x="16" y="0"/>
                      </a:cxn>
                      <a:cxn ang="0">
                        <a:pos x="8" y="0"/>
                      </a:cxn>
                      <a:cxn ang="0">
                        <a:pos x="2" y="4"/>
                      </a:cxn>
                      <a:cxn ang="0">
                        <a:pos x="2" y="8"/>
                      </a:cxn>
                      <a:cxn ang="0">
                        <a:pos x="4" y="14"/>
                      </a:cxn>
                      <a:cxn ang="0">
                        <a:pos x="14" y="16"/>
                      </a:cxn>
                      <a:cxn ang="0">
                        <a:pos x="20" y="18"/>
                      </a:cxn>
                      <a:cxn ang="0">
                        <a:pos x="24" y="18"/>
                      </a:cxn>
                      <a:cxn ang="0">
                        <a:pos x="24" y="20"/>
                      </a:cxn>
                      <a:cxn ang="0">
                        <a:pos x="22" y="24"/>
                      </a:cxn>
                    </a:cxnLst>
                    <a:rect l="0" t="0" r="r" b="b"/>
                    <a:pathLst>
                      <a:path w="32" h="30">
                        <a:moveTo>
                          <a:pt x="22" y="24"/>
                        </a:moveTo>
                        <a:lnTo>
                          <a:pt x="22" y="24"/>
                        </a:lnTo>
                        <a:lnTo>
                          <a:pt x="16" y="24"/>
                        </a:lnTo>
                        <a:lnTo>
                          <a:pt x="16" y="24"/>
                        </a:lnTo>
                        <a:lnTo>
                          <a:pt x="10" y="24"/>
                        </a:lnTo>
                        <a:lnTo>
                          <a:pt x="10" y="24"/>
                        </a:lnTo>
                        <a:lnTo>
                          <a:pt x="8" y="20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2" y="24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10" y="30"/>
                        </a:lnTo>
                        <a:lnTo>
                          <a:pt x="16" y="30"/>
                        </a:lnTo>
                        <a:lnTo>
                          <a:pt x="16" y="30"/>
                        </a:lnTo>
                        <a:lnTo>
                          <a:pt x="24" y="28"/>
                        </a:lnTo>
                        <a:lnTo>
                          <a:pt x="24" y="28"/>
                        </a:lnTo>
                        <a:lnTo>
                          <a:pt x="30" y="26"/>
                        </a:lnTo>
                        <a:lnTo>
                          <a:pt x="30" y="26"/>
                        </a:lnTo>
                        <a:lnTo>
                          <a:pt x="32" y="20"/>
                        </a:lnTo>
                        <a:lnTo>
                          <a:pt x="32" y="20"/>
                        </a:lnTo>
                        <a:lnTo>
                          <a:pt x="30" y="16"/>
                        </a:lnTo>
                        <a:lnTo>
                          <a:pt x="30" y="16"/>
                        </a:lnTo>
                        <a:lnTo>
                          <a:pt x="26" y="12"/>
                        </a:lnTo>
                        <a:lnTo>
                          <a:pt x="26" y="12"/>
                        </a:lnTo>
                        <a:lnTo>
                          <a:pt x="18" y="10"/>
                        </a:lnTo>
                        <a:lnTo>
                          <a:pt x="18" y="10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16" y="4"/>
                        </a:lnTo>
                        <a:lnTo>
                          <a:pt x="16" y="4"/>
                        </a:lnTo>
                        <a:lnTo>
                          <a:pt x="20" y="6"/>
                        </a:lnTo>
                        <a:lnTo>
                          <a:pt x="20" y="6"/>
                        </a:lnTo>
                        <a:lnTo>
                          <a:pt x="22" y="8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30" y="4"/>
                        </a:lnTo>
                        <a:lnTo>
                          <a:pt x="28" y="2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10"/>
                        </a:lnTo>
                        <a:lnTo>
                          <a:pt x="4" y="14"/>
                        </a:lnTo>
                        <a:lnTo>
                          <a:pt x="4" y="14"/>
                        </a:lnTo>
                        <a:lnTo>
                          <a:pt x="14" y="16"/>
                        </a:lnTo>
                        <a:lnTo>
                          <a:pt x="14" y="16"/>
                        </a:lnTo>
                        <a:lnTo>
                          <a:pt x="20" y="18"/>
                        </a:lnTo>
                        <a:lnTo>
                          <a:pt x="20" y="18"/>
                        </a:lnTo>
                        <a:lnTo>
                          <a:pt x="24" y="18"/>
                        </a:lnTo>
                        <a:lnTo>
                          <a:pt x="24" y="18"/>
                        </a:lnTo>
                        <a:lnTo>
                          <a:pt x="24" y="20"/>
                        </a:lnTo>
                        <a:lnTo>
                          <a:pt x="24" y="20"/>
                        </a:lnTo>
                        <a:lnTo>
                          <a:pt x="22" y="24"/>
                        </a:lnTo>
                        <a:lnTo>
                          <a:pt x="22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2" name="Freeform 1044"/>
                  <p:cNvSpPr/>
                  <p:nvPr/>
                </p:nvSpPr>
                <p:spPr bwMode="auto">
                  <a:xfrm>
                    <a:off x="9758363" y="-4021138"/>
                    <a:ext cx="15875" cy="31750"/>
                  </a:xfrm>
                  <a:custGeom>
                    <a:avLst/>
                    <a:gdLst/>
                    <a:ahLst/>
                    <a:cxnLst>
                      <a:cxn ang="0">
                        <a:pos x="2" y="20"/>
                      </a:cxn>
                      <a:cxn ang="0">
                        <a:pos x="2" y="20"/>
                      </a:cxn>
                      <a:cxn ang="0">
                        <a:pos x="4" y="20"/>
                      </a:cxn>
                      <a:cxn ang="0">
                        <a:pos x="4" y="20"/>
                      </a:cxn>
                      <a:cxn ang="0">
                        <a:pos x="8" y="20"/>
                      </a:cxn>
                      <a:cxn ang="0">
                        <a:pos x="8" y="20"/>
                      </a:cxn>
                      <a:cxn ang="0">
                        <a:pos x="10" y="18"/>
                      </a:cxn>
                      <a:cxn ang="0">
                        <a:pos x="10" y="18"/>
                      </a:cxn>
                      <a:cxn ang="0">
                        <a:pos x="10" y="10"/>
                      </a:cxn>
                      <a:cxn ang="0">
                        <a:pos x="10" y="10"/>
                      </a:cxn>
                      <a:cxn ang="0">
                        <a:pos x="10" y="2"/>
                      </a:cxn>
                      <a:cxn ang="0">
                        <a:pos x="10" y="2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2" y="20"/>
                      </a:cxn>
                      <a:cxn ang="0">
                        <a:pos x="2" y="20"/>
                      </a:cxn>
                    </a:cxnLst>
                    <a:rect l="0" t="0" r="r" b="b"/>
                    <a:pathLst>
                      <a:path w="10" h="20">
                        <a:moveTo>
                          <a:pt x="2" y="20"/>
                        </a:moveTo>
                        <a:lnTo>
                          <a:pt x="2" y="20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lnTo>
                          <a:pt x="8" y="20"/>
                        </a:lnTo>
                        <a:lnTo>
                          <a:pt x="8" y="20"/>
                        </a:lnTo>
                        <a:lnTo>
                          <a:pt x="10" y="18"/>
                        </a:lnTo>
                        <a:lnTo>
                          <a:pt x="10" y="18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close/>
                      </a:path>
                    </a:pathLst>
                  </a:custGeom>
                  <a:solidFill>
                    <a:srgbClr val="212125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3" name="Freeform 1045"/>
                  <p:cNvSpPr/>
                  <p:nvPr/>
                </p:nvSpPr>
                <p:spPr bwMode="auto">
                  <a:xfrm>
                    <a:off x="10225088" y="-4014788"/>
                    <a:ext cx="15875" cy="31750"/>
                  </a:xfrm>
                  <a:custGeom>
                    <a:avLst/>
                    <a:gdLst/>
                    <a:ahLst/>
                    <a:cxnLst>
                      <a:cxn ang="0">
                        <a:pos x="4" y="20"/>
                      </a:cxn>
                      <a:cxn ang="0">
                        <a:pos x="4" y="20"/>
                      </a:cxn>
                      <a:cxn ang="0">
                        <a:pos x="6" y="20"/>
                      </a:cxn>
                      <a:cxn ang="0">
                        <a:pos x="6" y="20"/>
                      </a:cxn>
                      <a:cxn ang="0">
                        <a:pos x="8" y="20"/>
                      </a:cxn>
                      <a:cxn ang="0">
                        <a:pos x="8" y="20"/>
                      </a:cxn>
                      <a:cxn ang="0">
                        <a:pos x="10" y="16"/>
                      </a:cxn>
                      <a:cxn ang="0">
                        <a:pos x="10" y="16"/>
                      </a:cxn>
                      <a:cxn ang="0">
                        <a:pos x="10" y="10"/>
                      </a:cxn>
                      <a:cxn ang="0">
                        <a:pos x="10" y="10"/>
                      </a:cxn>
                      <a:cxn ang="0">
                        <a:pos x="10" y="2"/>
                      </a:cxn>
                      <a:cxn ang="0">
                        <a:pos x="10" y="2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2" y="16"/>
                      </a:cxn>
                      <a:cxn ang="0">
                        <a:pos x="2" y="16"/>
                      </a:cxn>
                      <a:cxn ang="0">
                        <a:pos x="4" y="20"/>
                      </a:cxn>
                      <a:cxn ang="0">
                        <a:pos x="4" y="20"/>
                      </a:cxn>
                    </a:cxnLst>
                    <a:rect l="0" t="0" r="r" b="b"/>
                    <a:pathLst>
                      <a:path w="10" h="20">
                        <a:moveTo>
                          <a:pt x="4" y="20"/>
                        </a:moveTo>
                        <a:lnTo>
                          <a:pt x="4" y="20"/>
                        </a:lnTo>
                        <a:lnTo>
                          <a:pt x="6" y="20"/>
                        </a:lnTo>
                        <a:lnTo>
                          <a:pt x="6" y="20"/>
                        </a:lnTo>
                        <a:lnTo>
                          <a:pt x="8" y="20"/>
                        </a:lnTo>
                        <a:lnTo>
                          <a:pt x="8" y="20"/>
                        </a:lnTo>
                        <a:lnTo>
                          <a:pt x="10" y="16"/>
                        </a:lnTo>
                        <a:lnTo>
                          <a:pt x="10" y="16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2" y="16"/>
                        </a:lnTo>
                        <a:lnTo>
                          <a:pt x="2" y="16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close/>
                      </a:path>
                    </a:pathLst>
                  </a:custGeom>
                  <a:solidFill>
                    <a:srgbClr val="212125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4" name="Freeform 1046"/>
                  <p:cNvSpPr/>
                  <p:nvPr/>
                </p:nvSpPr>
                <p:spPr bwMode="auto">
                  <a:xfrm>
                    <a:off x="10177463" y="-4014788"/>
                    <a:ext cx="15875" cy="31750"/>
                  </a:xfrm>
                  <a:custGeom>
                    <a:avLst/>
                    <a:gdLst/>
                    <a:ahLst/>
                    <a:cxnLst>
                      <a:cxn ang="0">
                        <a:pos x="2" y="20"/>
                      </a:cxn>
                      <a:cxn ang="0">
                        <a:pos x="2" y="20"/>
                      </a:cxn>
                      <a:cxn ang="0">
                        <a:pos x="4" y="20"/>
                      </a:cxn>
                      <a:cxn ang="0">
                        <a:pos x="4" y="20"/>
                      </a:cxn>
                      <a:cxn ang="0">
                        <a:pos x="8" y="20"/>
                      </a:cxn>
                      <a:cxn ang="0">
                        <a:pos x="8" y="20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0" y="10"/>
                      </a:cxn>
                      <a:cxn ang="0">
                        <a:pos x="10" y="10"/>
                      </a:cxn>
                      <a:cxn ang="0">
                        <a:pos x="8" y="2"/>
                      </a:cxn>
                      <a:cxn ang="0">
                        <a:pos x="8" y="2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2" y="20"/>
                      </a:cxn>
                      <a:cxn ang="0">
                        <a:pos x="2" y="20"/>
                      </a:cxn>
                    </a:cxnLst>
                    <a:rect l="0" t="0" r="r" b="b"/>
                    <a:pathLst>
                      <a:path w="10" h="20">
                        <a:moveTo>
                          <a:pt x="2" y="20"/>
                        </a:moveTo>
                        <a:lnTo>
                          <a:pt x="2" y="20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lnTo>
                          <a:pt x="8" y="20"/>
                        </a:lnTo>
                        <a:lnTo>
                          <a:pt x="8" y="20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close/>
                      </a:path>
                    </a:pathLst>
                  </a:custGeom>
                  <a:solidFill>
                    <a:srgbClr val="212125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5" name="Freeform 1047"/>
                  <p:cNvSpPr/>
                  <p:nvPr/>
                </p:nvSpPr>
                <p:spPr bwMode="auto">
                  <a:xfrm>
                    <a:off x="9434513" y="-4027488"/>
                    <a:ext cx="41275" cy="69850"/>
                  </a:xfrm>
                  <a:custGeom>
                    <a:avLst/>
                    <a:gdLst/>
                    <a:ahLst/>
                    <a:cxnLst>
                      <a:cxn ang="0">
                        <a:pos x="6" y="42"/>
                      </a:cxn>
                      <a:cxn ang="0">
                        <a:pos x="14" y="44"/>
                      </a:cxn>
                      <a:cxn ang="0">
                        <a:pos x="20" y="42"/>
                      </a:cxn>
                      <a:cxn ang="0">
                        <a:pos x="24" y="38"/>
                      </a:cxn>
                      <a:cxn ang="0">
                        <a:pos x="26" y="30"/>
                      </a:cxn>
                      <a:cxn ang="0">
                        <a:pos x="24" y="22"/>
                      </a:cxn>
                      <a:cxn ang="0">
                        <a:pos x="20" y="20"/>
                      </a:cxn>
                      <a:cxn ang="0">
                        <a:pos x="24" y="16"/>
                      </a:cxn>
                      <a:cxn ang="0">
                        <a:pos x="24" y="12"/>
                      </a:cxn>
                      <a:cxn ang="0">
                        <a:pos x="22" y="4"/>
                      </a:cxn>
                      <a:cxn ang="0">
                        <a:pos x="18" y="2"/>
                      </a:cxn>
                      <a:cxn ang="0">
                        <a:pos x="12" y="0"/>
                      </a:cxn>
                      <a:cxn ang="0">
                        <a:pos x="4" y="2"/>
                      </a:cxn>
                      <a:cxn ang="0">
                        <a:pos x="2" y="6"/>
                      </a:cxn>
                      <a:cxn ang="0">
                        <a:pos x="0" y="14"/>
                      </a:cxn>
                      <a:cxn ang="0">
                        <a:pos x="12" y="10"/>
                      </a:cxn>
                      <a:cxn ang="0">
                        <a:pos x="12" y="8"/>
                      </a:cxn>
                      <a:cxn ang="0">
                        <a:pos x="14" y="6"/>
                      </a:cxn>
                      <a:cxn ang="0">
                        <a:pos x="14" y="8"/>
                      </a:cxn>
                      <a:cxn ang="0">
                        <a:pos x="16" y="10"/>
                      </a:cxn>
                      <a:cxn ang="0">
                        <a:pos x="16" y="12"/>
                      </a:cxn>
                      <a:cxn ang="0">
                        <a:pos x="14" y="16"/>
                      </a:cxn>
                      <a:cxn ang="0">
                        <a:pos x="14" y="16"/>
                      </a:cxn>
                      <a:cxn ang="0">
                        <a:pos x="8" y="24"/>
                      </a:cxn>
                      <a:cxn ang="0">
                        <a:pos x="12" y="24"/>
                      </a:cxn>
                      <a:cxn ang="0">
                        <a:pos x="14" y="24"/>
                      </a:cxn>
                      <a:cxn ang="0">
                        <a:pos x="16" y="28"/>
                      </a:cxn>
                      <a:cxn ang="0">
                        <a:pos x="16" y="32"/>
                      </a:cxn>
                      <a:cxn ang="0">
                        <a:pos x="14" y="36"/>
                      </a:cxn>
                      <a:cxn ang="0">
                        <a:pos x="14" y="38"/>
                      </a:cxn>
                      <a:cxn ang="0">
                        <a:pos x="12" y="36"/>
                      </a:cxn>
                      <a:cxn ang="0">
                        <a:pos x="12" y="26"/>
                      </a:cxn>
                      <a:cxn ang="0">
                        <a:pos x="0" y="30"/>
                      </a:cxn>
                      <a:cxn ang="0">
                        <a:pos x="2" y="38"/>
                      </a:cxn>
                      <a:cxn ang="0">
                        <a:pos x="6" y="42"/>
                      </a:cxn>
                    </a:cxnLst>
                    <a:rect l="0" t="0" r="r" b="b"/>
                    <a:pathLst>
                      <a:path w="26" h="44">
                        <a:moveTo>
                          <a:pt x="6" y="42"/>
                        </a:moveTo>
                        <a:lnTo>
                          <a:pt x="6" y="42"/>
                        </a:lnTo>
                        <a:lnTo>
                          <a:pt x="14" y="44"/>
                        </a:lnTo>
                        <a:lnTo>
                          <a:pt x="14" y="44"/>
                        </a:lnTo>
                        <a:lnTo>
                          <a:pt x="20" y="42"/>
                        </a:lnTo>
                        <a:lnTo>
                          <a:pt x="20" y="42"/>
                        </a:lnTo>
                        <a:lnTo>
                          <a:pt x="24" y="38"/>
                        </a:lnTo>
                        <a:lnTo>
                          <a:pt x="24" y="38"/>
                        </a:lnTo>
                        <a:lnTo>
                          <a:pt x="26" y="30"/>
                        </a:lnTo>
                        <a:lnTo>
                          <a:pt x="26" y="30"/>
                        </a:lnTo>
                        <a:lnTo>
                          <a:pt x="24" y="22"/>
                        </a:lnTo>
                        <a:lnTo>
                          <a:pt x="24" y="22"/>
                        </a:lnTo>
                        <a:lnTo>
                          <a:pt x="20" y="20"/>
                        </a:lnTo>
                        <a:lnTo>
                          <a:pt x="20" y="20"/>
                        </a:lnTo>
                        <a:lnTo>
                          <a:pt x="24" y="16"/>
                        </a:lnTo>
                        <a:lnTo>
                          <a:pt x="24" y="16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4" y="6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lnTo>
                          <a:pt x="18" y="2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12" y="14"/>
                        </a:lnTo>
                        <a:lnTo>
                          <a:pt x="12" y="10"/>
                        </a:lnTo>
                        <a:lnTo>
                          <a:pt x="12" y="10"/>
                        </a:lnTo>
                        <a:lnTo>
                          <a:pt x="12" y="8"/>
                        </a:lnTo>
                        <a:lnTo>
                          <a:pt x="12" y="8"/>
                        </a:lnTo>
                        <a:lnTo>
                          <a:pt x="14" y="6"/>
                        </a:lnTo>
                        <a:lnTo>
                          <a:pt x="14" y="6"/>
                        </a:lnTo>
                        <a:lnTo>
                          <a:pt x="14" y="8"/>
                        </a:lnTo>
                        <a:lnTo>
                          <a:pt x="14" y="8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6" y="12"/>
                        </a:lnTo>
                        <a:lnTo>
                          <a:pt x="14" y="16"/>
                        </a:lnTo>
                        <a:lnTo>
                          <a:pt x="14" y="16"/>
                        </a:lnTo>
                        <a:lnTo>
                          <a:pt x="14" y="16"/>
                        </a:lnTo>
                        <a:lnTo>
                          <a:pt x="14" y="16"/>
                        </a:lnTo>
                        <a:lnTo>
                          <a:pt x="8" y="18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4" y="24"/>
                        </a:lnTo>
                        <a:lnTo>
                          <a:pt x="14" y="24"/>
                        </a:lnTo>
                        <a:lnTo>
                          <a:pt x="16" y="28"/>
                        </a:lnTo>
                        <a:lnTo>
                          <a:pt x="16" y="32"/>
                        </a:lnTo>
                        <a:lnTo>
                          <a:pt x="16" y="32"/>
                        </a:lnTo>
                        <a:lnTo>
                          <a:pt x="14" y="36"/>
                        </a:lnTo>
                        <a:lnTo>
                          <a:pt x="14" y="36"/>
                        </a:lnTo>
                        <a:lnTo>
                          <a:pt x="14" y="38"/>
                        </a:lnTo>
                        <a:lnTo>
                          <a:pt x="14" y="38"/>
                        </a:lnTo>
                        <a:lnTo>
                          <a:pt x="12" y="36"/>
                        </a:lnTo>
                        <a:lnTo>
                          <a:pt x="12" y="36"/>
                        </a:lnTo>
                        <a:lnTo>
                          <a:pt x="12" y="32"/>
                        </a:lnTo>
                        <a:lnTo>
                          <a:pt x="12" y="26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2" y="38"/>
                        </a:lnTo>
                        <a:lnTo>
                          <a:pt x="2" y="38"/>
                        </a:lnTo>
                        <a:lnTo>
                          <a:pt x="6" y="42"/>
                        </a:lnTo>
                        <a:lnTo>
                          <a:pt x="6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6" name="Freeform 1048"/>
                  <p:cNvSpPr/>
                  <p:nvPr/>
                </p:nvSpPr>
                <p:spPr bwMode="auto">
                  <a:xfrm>
                    <a:off x="10117138" y="-4024313"/>
                    <a:ext cx="28575" cy="47625"/>
                  </a:xfrm>
                  <a:custGeom>
                    <a:avLst/>
                    <a:gdLst/>
                    <a:ahLst/>
                    <a:cxnLst>
                      <a:cxn ang="0">
                        <a:pos x="10" y="30"/>
                      </a:cxn>
                      <a:cxn ang="0">
                        <a:pos x="18" y="30"/>
                      </a:cxn>
                      <a:cxn ang="0">
                        <a:pos x="18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0" y="8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10" y="8"/>
                      </a:cxn>
                      <a:cxn ang="0">
                        <a:pos x="10" y="30"/>
                      </a:cxn>
                    </a:cxnLst>
                    <a:rect l="0" t="0" r="r" b="b"/>
                    <a:pathLst>
                      <a:path w="18" h="30">
                        <a:moveTo>
                          <a:pt x="10" y="30"/>
                        </a:moveTo>
                        <a:lnTo>
                          <a:pt x="18" y="30"/>
                        </a:lnTo>
                        <a:lnTo>
                          <a:pt x="18" y="0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8" y="6"/>
                        </a:lnTo>
                        <a:lnTo>
                          <a:pt x="8" y="6"/>
                        </a:lnTo>
                        <a:lnTo>
                          <a:pt x="0" y="8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10" y="8"/>
                        </a:lnTo>
                        <a:lnTo>
                          <a:pt x="10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7" name="Freeform 1049"/>
                  <p:cNvSpPr>
                    <a:spLocks noEditPoints="1"/>
                  </p:cNvSpPr>
                  <p:nvPr/>
                </p:nvSpPr>
                <p:spPr bwMode="auto">
                  <a:xfrm>
                    <a:off x="10164763" y="-4024313"/>
                    <a:ext cx="41275" cy="47625"/>
                  </a:xfrm>
                  <a:custGeom>
                    <a:avLst/>
                    <a:gdLst/>
                    <a:ahLst/>
                    <a:cxnLst>
                      <a:cxn ang="0">
                        <a:pos x="12" y="30"/>
                      </a:cxn>
                      <a:cxn ang="0">
                        <a:pos x="12" y="30"/>
                      </a:cxn>
                      <a:cxn ang="0">
                        <a:pos x="18" y="30"/>
                      </a:cxn>
                      <a:cxn ang="0">
                        <a:pos x="22" y="28"/>
                      </a:cxn>
                      <a:cxn ang="0">
                        <a:pos x="22" y="28"/>
                      </a:cxn>
                      <a:cxn ang="0">
                        <a:pos x="24" y="22"/>
                      </a:cxn>
                      <a:cxn ang="0">
                        <a:pos x="26" y="16"/>
                      </a:cxn>
                      <a:cxn ang="0">
                        <a:pos x="26" y="16"/>
                      </a:cxn>
                      <a:cxn ang="0">
                        <a:pos x="24" y="8"/>
                      </a:cxn>
                      <a:cxn ang="0">
                        <a:pos x="22" y="4"/>
                      </a:cxn>
                      <a:cxn ang="0">
                        <a:pos x="22" y="4"/>
                      </a:cxn>
                      <a:cxn ang="0">
                        <a:pos x="18" y="2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8" y="2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0" y="8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22"/>
                      </a:cxn>
                      <a:cxn ang="0">
                        <a:pos x="4" y="28"/>
                      </a:cxn>
                      <a:cxn ang="0">
                        <a:pos x="4" y="28"/>
                      </a:cxn>
                      <a:cxn ang="0">
                        <a:pos x="8" y="30"/>
                      </a:cxn>
                      <a:cxn ang="0">
                        <a:pos x="12" y="30"/>
                      </a:cxn>
                      <a:cxn ang="0">
                        <a:pos x="12" y="30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10" y="6"/>
                      </a:cxn>
                      <a:cxn ang="0">
                        <a:pos x="10" y="6"/>
                      </a:cxn>
                      <a:cxn ang="0">
                        <a:pos x="12" y="6"/>
                      </a:cxn>
                      <a:cxn ang="0">
                        <a:pos x="12" y="6"/>
                      </a:cxn>
                      <a:cxn ang="0">
                        <a:pos x="16" y="6"/>
                      </a:cxn>
                      <a:cxn ang="0">
                        <a:pos x="16" y="6"/>
                      </a:cxn>
                      <a:cxn ang="0">
                        <a:pos x="16" y="8"/>
                      </a:cxn>
                      <a:cxn ang="0">
                        <a:pos x="16" y="8"/>
                      </a:cxn>
                      <a:cxn ang="0">
                        <a:pos x="18" y="16"/>
                      </a:cxn>
                      <a:cxn ang="0">
                        <a:pos x="18" y="16"/>
                      </a:cxn>
                      <a:cxn ang="0">
                        <a:pos x="16" y="22"/>
                      </a:cxn>
                      <a:cxn ang="0">
                        <a:pos x="16" y="22"/>
                      </a:cxn>
                      <a:cxn ang="0">
                        <a:pos x="16" y="26"/>
                      </a:cxn>
                      <a:cxn ang="0">
                        <a:pos x="16" y="26"/>
                      </a:cxn>
                      <a:cxn ang="0">
                        <a:pos x="12" y="26"/>
                      </a:cxn>
                      <a:cxn ang="0">
                        <a:pos x="12" y="26"/>
                      </a:cxn>
                      <a:cxn ang="0">
                        <a:pos x="10" y="26"/>
                      </a:cxn>
                      <a:cxn ang="0">
                        <a:pos x="10" y="26"/>
                      </a:cxn>
                      <a:cxn ang="0">
                        <a:pos x="8" y="22"/>
                      </a:cxn>
                      <a:cxn ang="0">
                        <a:pos x="8" y="2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</a:cxnLst>
                    <a:rect l="0" t="0" r="r" b="b"/>
                    <a:pathLst>
                      <a:path w="26" h="30">
                        <a:moveTo>
                          <a:pt x="12" y="30"/>
                        </a:moveTo>
                        <a:lnTo>
                          <a:pt x="12" y="30"/>
                        </a:lnTo>
                        <a:lnTo>
                          <a:pt x="18" y="30"/>
                        </a:lnTo>
                        <a:lnTo>
                          <a:pt x="22" y="28"/>
                        </a:lnTo>
                        <a:lnTo>
                          <a:pt x="22" y="28"/>
                        </a:lnTo>
                        <a:lnTo>
                          <a:pt x="24" y="22"/>
                        </a:lnTo>
                        <a:lnTo>
                          <a:pt x="26" y="16"/>
                        </a:lnTo>
                        <a:lnTo>
                          <a:pt x="26" y="16"/>
                        </a:lnTo>
                        <a:lnTo>
                          <a:pt x="24" y="8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lnTo>
                          <a:pt x="18" y="2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22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8" y="30"/>
                        </a:lnTo>
                        <a:lnTo>
                          <a:pt x="12" y="30"/>
                        </a:lnTo>
                        <a:lnTo>
                          <a:pt x="12" y="30"/>
                        </a:lnTo>
                        <a:close/>
                        <a:moveTo>
                          <a:pt x="8" y="8"/>
                        </a:moveTo>
                        <a:lnTo>
                          <a:pt x="8" y="8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6" y="6"/>
                        </a:lnTo>
                        <a:lnTo>
                          <a:pt x="16" y="6"/>
                        </a:lnTo>
                        <a:lnTo>
                          <a:pt x="16" y="8"/>
                        </a:lnTo>
                        <a:lnTo>
                          <a:pt x="16" y="8"/>
                        </a:lnTo>
                        <a:lnTo>
                          <a:pt x="18" y="16"/>
                        </a:lnTo>
                        <a:lnTo>
                          <a:pt x="18" y="16"/>
                        </a:lnTo>
                        <a:lnTo>
                          <a:pt x="16" y="22"/>
                        </a:lnTo>
                        <a:lnTo>
                          <a:pt x="16" y="22"/>
                        </a:lnTo>
                        <a:lnTo>
                          <a:pt x="16" y="26"/>
                        </a:lnTo>
                        <a:lnTo>
                          <a:pt x="16" y="26"/>
                        </a:lnTo>
                        <a:lnTo>
                          <a:pt x="12" y="26"/>
                        </a:lnTo>
                        <a:lnTo>
                          <a:pt x="12" y="26"/>
                        </a:lnTo>
                        <a:lnTo>
                          <a:pt x="10" y="26"/>
                        </a:lnTo>
                        <a:lnTo>
                          <a:pt x="10" y="26"/>
                        </a:lnTo>
                        <a:lnTo>
                          <a:pt x="8" y="22"/>
                        </a:lnTo>
                        <a:lnTo>
                          <a:pt x="8" y="2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8" name="Freeform 1050"/>
                  <p:cNvSpPr>
                    <a:spLocks noEditPoints="1"/>
                  </p:cNvSpPr>
                  <p:nvPr/>
                </p:nvSpPr>
                <p:spPr bwMode="auto">
                  <a:xfrm>
                    <a:off x="10212388" y="-4024313"/>
                    <a:ext cx="41275" cy="47625"/>
                  </a:xfrm>
                  <a:custGeom>
                    <a:avLst/>
                    <a:gdLst/>
                    <a:ahLst/>
                    <a:cxnLst>
                      <a:cxn ang="0">
                        <a:pos x="14" y="30"/>
                      </a:cxn>
                      <a:cxn ang="0">
                        <a:pos x="14" y="30"/>
                      </a:cxn>
                      <a:cxn ang="0">
                        <a:pos x="18" y="30"/>
                      </a:cxn>
                      <a:cxn ang="0">
                        <a:pos x="22" y="28"/>
                      </a:cxn>
                      <a:cxn ang="0">
                        <a:pos x="22" y="28"/>
                      </a:cxn>
                      <a:cxn ang="0">
                        <a:pos x="26" y="22"/>
                      </a:cxn>
                      <a:cxn ang="0">
                        <a:pos x="26" y="16"/>
                      </a:cxn>
                      <a:cxn ang="0">
                        <a:pos x="26" y="16"/>
                      </a:cxn>
                      <a:cxn ang="0">
                        <a:pos x="26" y="8"/>
                      </a:cxn>
                      <a:cxn ang="0">
                        <a:pos x="22" y="4"/>
                      </a:cxn>
                      <a:cxn ang="0">
                        <a:pos x="22" y="4"/>
                      </a:cxn>
                      <a:cxn ang="0">
                        <a:pos x="18" y="2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8" y="2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2" y="8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4" y="28"/>
                      </a:cxn>
                      <a:cxn ang="0">
                        <a:pos x="4" y="28"/>
                      </a:cxn>
                      <a:cxn ang="0">
                        <a:pos x="8" y="30"/>
                      </a:cxn>
                      <a:cxn ang="0">
                        <a:pos x="14" y="30"/>
                      </a:cxn>
                      <a:cxn ang="0">
                        <a:pos x="14" y="30"/>
                      </a:cxn>
                      <a:cxn ang="0">
                        <a:pos x="10" y="8"/>
                      </a:cxn>
                      <a:cxn ang="0">
                        <a:pos x="10" y="8"/>
                      </a:cxn>
                      <a:cxn ang="0">
                        <a:pos x="12" y="6"/>
                      </a:cxn>
                      <a:cxn ang="0">
                        <a:pos x="12" y="6"/>
                      </a:cxn>
                      <a:cxn ang="0">
                        <a:pos x="14" y="6"/>
                      </a:cxn>
                      <a:cxn ang="0">
                        <a:pos x="14" y="6"/>
                      </a:cxn>
                      <a:cxn ang="0">
                        <a:pos x="16" y="6"/>
                      </a:cxn>
                      <a:cxn ang="0">
                        <a:pos x="16" y="6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8" y="16"/>
                      </a:cxn>
                      <a:cxn ang="0">
                        <a:pos x="18" y="16"/>
                      </a:cxn>
                      <a:cxn ang="0">
                        <a:pos x="18" y="22"/>
                      </a:cxn>
                      <a:cxn ang="0">
                        <a:pos x="18" y="22"/>
                      </a:cxn>
                      <a:cxn ang="0">
                        <a:pos x="16" y="26"/>
                      </a:cxn>
                      <a:cxn ang="0">
                        <a:pos x="16" y="26"/>
                      </a:cxn>
                      <a:cxn ang="0">
                        <a:pos x="14" y="26"/>
                      </a:cxn>
                      <a:cxn ang="0">
                        <a:pos x="14" y="26"/>
                      </a:cxn>
                      <a:cxn ang="0">
                        <a:pos x="12" y="26"/>
                      </a:cxn>
                      <a:cxn ang="0">
                        <a:pos x="12" y="26"/>
                      </a:cxn>
                      <a:cxn ang="0">
                        <a:pos x="10" y="22"/>
                      </a:cxn>
                      <a:cxn ang="0">
                        <a:pos x="10" y="2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0" y="8"/>
                      </a:cxn>
                      <a:cxn ang="0">
                        <a:pos x="10" y="8"/>
                      </a:cxn>
                    </a:cxnLst>
                    <a:rect l="0" t="0" r="r" b="b"/>
                    <a:pathLst>
                      <a:path w="26" h="30">
                        <a:moveTo>
                          <a:pt x="14" y="30"/>
                        </a:moveTo>
                        <a:lnTo>
                          <a:pt x="14" y="30"/>
                        </a:lnTo>
                        <a:lnTo>
                          <a:pt x="18" y="30"/>
                        </a:lnTo>
                        <a:lnTo>
                          <a:pt x="22" y="28"/>
                        </a:lnTo>
                        <a:lnTo>
                          <a:pt x="22" y="28"/>
                        </a:lnTo>
                        <a:lnTo>
                          <a:pt x="26" y="22"/>
                        </a:lnTo>
                        <a:lnTo>
                          <a:pt x="26" y="16"/>
                        </a:lnTo>
                        <a:lnTo>
                          <a:pt x="26" y="16"/>
                        </a:lnTo>
                        <a:lnTo>
                          <a:pt x="26" y="8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lnTo>
                          <a:pt x="18" y="2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2" y="8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2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8" y="30"/>
                        </a:lnTo>
                        <a:lnTo>
                          <a:pt x="14" y="30"/>
                        </a:lnTo>
                        <a:lnTo>
                          <a:pt x="14" y="30"/>
                        </a:lnTo>
                        <a:close/>
                        <a:moveTo>
                          <a:pt x="10" y="8"/>
                        </a:moveTo>
                        <a:lnTo>
                          <a:pt x="10" y="8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4" y="6"/>
                        </a:lnTo>
                        <a:lnTo>
                          <a:pt x="14" y="6"/>
                        </a:lnTo>
                        <a:lnTo>
                          <a:pt x="16" y="6"/>
                        </a:lnTo>
                        <a:lnTo>
                          <a:pt x="16" y="6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8" y="16"/>
                        </a:lnTo>
                        <a:lnTo>
                          <a:pt x="18" y="16"/>
                        </a:lnTo>
                        <a:lnTo>
                          <a:pt x="18" y="22"/>
                        </a:lnTo>
                        <a:lnTo>
                          <a:pt x="18" y="22"/>
                        </a:lnTo>
                        <a:lnTo>
                          <a:pt x="16" y="26"/>
                        </a:lnTo>
                        <a:lnTo>
                          <a:pt x="16" y="26"/>
                        </a:lnTo>
                        <a:lnTo>
                          <a:pt x="14" y="26"/>
                        </a:lnTo>
                        <a:lnTo>
                          <a:pt x="14" y="26"/>
                        </a:lnTo>
                        <a:lnTo>
                          <a:pt x="12" y="26"/>
                        </a:lnTo>
                        <a:lnTo>
                          <a:pt x="12" y="26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9" name="Rectangle 1051"/>
                  <p:cNvSpPr>
                    <a:spLocks noChangeArrowheads="1"/>
                  </p:cNvSpPr>
                  <p:nvPr/>
                </p:nvSpPr>
                <p:spPr bwMode="auto">
                  <a:xfrm>
                    <a:off x="10263188" y="-3998913"/>
                    <a:ext cx="25400" cy="95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0" name="Freeform 1052"/>
                  <p:cNvSpPr/>
                  <p:nvPr/>
                </p:nvSpPr>
                <p:spPr bwMode="auto">
                  <a:xfrm>
                    <a:off x="8780463" y="-4024313"/>
                    <a:ext cx="44450" cy="47625"/>
                  </a:xfrm>
                  <a:custGeom>
                    <a:avLst/>
                    <a:gdLst/>
                    <a:ahLst/>
                    <a:cxnLst>
                      <a:cxn ang="0">
                        <a:pos x="28" y="24"/>
                      </a:cxn>
                      <a:cxn ang="0">
                        <a:pos x="8" y="24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30"/>
                      </a:cxn>
                      <a:cxn ang="0">
                        <a:pos x="28" y="30"/>
                      </a:cxn>
                      <a:cxn ang="0">
                        <a:pos x="28" y="24"/>
                      </a:cxn>
                    </a:cxnLst>
                    <a:rect l="0" t="0" r="r" b="b"/>
                    <a:pathLst>
                      <a:path w="28" h="30">
                        <a:moveTo>
                          <a:pt x="28" y="24"/>
                        </a:moveTo>
                        <a:lnTo>
                          <a:pt x="8" y="24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28" y="30"/>
                        </a:lnTo>
                        <a:lnTo>
                          <a:pt x="28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1" name="Freeform 1053"/>
                  <p:cNvSpPr/>
                  <p:nvPr/>
                </p:nvSpPr>
                <p:spPr bwMode="auto">
                  <a:xfrm>
                    <a:off x="8834438" y="-4024313"/>
                    <a:ext cx="63500" cy="47625"/>
                  </a:xfrm>
                  <a:custGeom>
                    <a:avLst/>
                    <a:gdLst/>
                    <a:ahLst/>
                    <a:cxnLst>
                      <a:cxn ang="0">
                        <a:pos x="8" y="6"/>
                      </a:cxn>
                      <a:cxn ang="0">
                        <a:pos x="16" y="30"/>
                      </a:cxn>
                      <a:cxn ang="0">
                        <a:pos x="24" y="30"/>
                      </a:cxn>
                      <a:cxn ang="0">
                        <a:pos x="32" y="6"/>
                      </a:cxn>
                      <a:cxn ang="0">
                        <a:pos x="32" y="30"/>
                      </a:cxn>
                      <a:cxn ang="0">
                        <a:pos x="40" y="30"/>
                      </a:cxn>
                      <a:cxn ang="0">
                        <a:pos x="40" y="0"/>
                      </a:cxn>
                      <a:cxn ang="0">
                        <a:pos x="26" y="0"/>
                      </a:cxn>
                      <a:cxn ang="0">
                        <a:pos x="20" y="2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30"/>
                      </a:cxn>
                      <a:cxn ang="0">
                        <a:pos x="8" y="30"/>
                      </a:cxn>
                      <a:cxn ang="0">
                        <a:pos x="8" y="6"/>
                      </a:cxn>
                    </a:cxnLst>
                    <a:rect l="0" t="0" r="r" b="b"/>
                    <a:pathLst>
                      <a:path w="40" h="30">
                        <a:moveTo>
                          <a:pt x="8" y="6"/>
                        </a:moveTo>
                        <a:lnTo>
                          <a:pt x="16" y="30"/>
                        </a:lnTo>
                        <a:lnTo>
                          <a:pt x="24" y="30"/>
                        </a:lnTo>
                        <a:lnTo>
                          <a:pt x="32" y="6"/>
                        </a:lnTo>
                        <a:lnTo>
                          <a:pt x="32" y="30"/>
                        </a:lnTo>
                        <a:lnTo>
                          <a:pt x="40" y="30"/>
                        </a:lnTo>
                        <a:lnTo>
                          <a:pt x="40" y="0"/>
                        </a:lnTo>
                        <a:lnTo>
                          <a:pt x="26" y="0"/>
                        </a:lnTo>
                        <a:lnTo>
                          <a:pt x="20" y="2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8" y="3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2" name="Rectangle 1054"/>
                  <p:cNvSpPr>
                    <a:spLocks noChangeArrowheads="1"/>
                  </p:cNvSpPr>
                  <p:nvPr/>
                </p:nvSpPr>
                <p:spPr bwMode="auto">
                  <a:xfrm>
                    <a:off x="8755063" y="-4024313"/>
                    <a:ext cx="12700" cy="476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3" name="Freeform 1055"/>
                  <p:cNvSpPr/>
                  <p:nvPr/>
                </p:nvSpPr>
                <p:spPr bwMode="auto">
                  <a:xfrm>
                    <a:off x="8701088" y="-4024313"/>
                    <a:ext cx="44450" cy="47625"/>
                  </a:xfrm>
                  <a:custGeom>
                    <a:avLst/>
                    <a:gdLst/>
                    <a:ahLst/>
                    <a:cxnLst>
                      <a:cxn ang="0">
                        <a:pos x="8" y="16"/>
                      </a:cxn>
                      <a:cxn ang="0">
                        <a:pos x="26" y="16"/>
                      </a:cxn>
                      <a:cxn ang="0">
                        <a:pos x="26" y="12"/>
                      </a:cxn>
                      <a:cxn ang="0">
                        <a:pos x="8" y="12"/>
                      </a:cxn>
                      <a:cxn ang="0">
                        <a:pos x="8" y="4"/>
                      </a:cxn>
                      <a:cxn ang="0">
                        <a:pos x="28" y="4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  <a:cxn ang="0">
                        <a:pos x="0" y="30"/>
                      </a:cxn>
                      <a:cxn ang="0">
                        <a:pos x="8" y="30"/>
                      </a:cxn>
                      <a:cxn ang="0">
                        <a:pos x="8" y="16"/>
                      </a:cxn>
                    </a:cxnLst>
                    <a:rect l="0" t="0" r="r" b="b"/>
                    <a:pathLst>
                      <a:path w="28" h="30">
                        <a:moveTo>
                          <a:pt x="8" y="16"/>
                        </a:moveTo>
                        <a:lnTo>
                          <a:pt x="26" y="16"/>
                        </a:lnTo>
                        <a:lnTo>
                          <a:pt x="26" y="12"/>
                        </a:lnTo>
                        <a:lnTo>
                          <a:pt x="8" y="12"/>
                        </a:lnTo>
                        <a:lnTo>
                          <a:pt x="8" y="4"/>
                        </a:lnTo>
                        <a:lnTo>
                          <a:pt x="28" y="4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8" y="30"/>
                        </a:lnTo>
                        <a:lnTo>
                          <a:pt x="8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4" name="Freeform 1056"/>
                  <p:cNvSpPr/>
                  <p:nvPr/>
                </p:nvSpPr>
                <p:spPr bwMode="auto">
                  <a:xfrm>
                    <a:off x="9898063" y="-4030663"/>
                    <a:ext cx="25400" cy="47625"/>
                  </a:xfrm>
                  <a:custGeom>
                    <a:avLst/>
                    <a:gdLst/>
                    <a:ahLst/>
                    <a:cxnLst>
                      <a:cxn ang="0">
                        <a:pos x="10" y="30"/>
                      </a:cxn>
                      <a:cxn ang="0">
                        <a:pos x="16" y="30"/>
                      </a:cxn>
                      <a:cxn ang="0">
                        <a:pos x="16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6"/>
                      </a:cxn>
                      <a:cxn ang="0">
                        <a:pos x="6" y="6"/>
                      </a:cxn>
                      <a:cxn ang="0">
                        <a:pos x="0" y="8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10" y="10"/>
                      </a:cxn>
                      <a:cxn ang="0">
                        <a:pos x="10" y="30"/>
                      </a:cxn>
                    </a:cxnLst>
                    <a:rect l="0" t="0" r="r" b="b"/>
                    <a:pathLst>
                      <a:path w="16" h="30">
                        <a:moveTo>
                          <a:pt x="10" y="30"/>
                        </a:moveTo>
                        <a:lnTo>
                          <a:pt x="16" y="30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0" y="8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10" y="10"/>
                        </a:lnTo>
                        <a:lnTo>
                          <a:pt x="10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5" name="Freeform 1057"/>
                  <p:cNvSpPr>
                    <a:spLocks noEditPoints="1"/>
                  </p:cNvSpPr>
                  <p:nvPr/>
                </p:nvSpPr>
                <p:spPr bwMode="auto">
                  <a:xfrm>
                    <a:off x="9745663" y="-4030663"/>
                    <a:ext cx="41275" cy="47625"/>
                  </a:xfrm>
                  <a:custGeom>
                    <a:avLst/>
                    <a:gdLst/>
                    <a:ahLst/>
                    <a:cxnLst>
                      <a:cxn ang="0">
                        <a:pos x="12" y="30"/>
                      </a:cxn>
                      <a:cxn ang="0">
                        <a:pos x="12" y="30"/>
                      </a:cxn>
                      <a:cxn ang="0">
                        <a:pos x="18" y="30"/>
                      </a:cxn>
                      <a:cxn ang="0">
                        <a:pos x="22" y="28"/>
                      </a:cxn>
                      <a:cxn ang="0">
                        <a:pos x="22" y="28"/>
                      </a:cxn>
                      <a:cxn ang="0">
                        <a:pos x="24" y="22"/>
                      </a:cxn>
                      <a:cxn ang="0">
                        <a:pos x="26" y="16"/>
                      </a:cxn>
                      <a:cxn ang="0">
                        <a:pos x="26" y="16"/>
                      </a:cxn>
                      <a:cxn ang="0">
                        <a:pos x="24" y="8"/>
                      </a:cxn>
                      <a:cxn ang="0">
                        <a:pos x="22" y="4"/>
                      </a:cxn>
                      <a:cxn ang="0">
                        <a:pos x="22" y="4"/>
                      </a:cxn>
                      <a:cxn ang="0">
                        <a:pos x="18" y="2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8" y="2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0" y="8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22"/>
                      </a:cxn>
                      <a:cxn ang="0">
                        <a:pos x="4" y="28"/>
                      </a:cxn>
                      <a:cxn ang="0">
                        <a:pos x="4" y="28"/>
                      </a:cxn>
                      <a:cxn ang="0">
                        <a:pos x="8" y="30"/>
                      </a:cxn>
                      <a:cxn ang="0">
                        <a:pos x="12" y="30"/>
                      </a:cxn>
                      <a:cxn ang="0">
                        <a:pos x="12" y="30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10" y="6"/>
                      </a:cxn>
                      <a:cxn ang="0">
                        <a:pos x="10" y="6"/>
                      </a:cxn>
                      <a:cxn ang="0">
                        <a:pos x="12" y="6"/>
                      </a:cxn>
                      <a:cxn ang="0">
                        <a:pos x="12" y="6"/>
                      </a:cxn>
                      <a:cxn ang="0">
                        <a:pos x="16" y="6"/>
                      </a:cxn>
                      <a:cxn ang="0">
                        <a:pos x="16" y="6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8" y="16"/>
                      </a:cxn>
                      <a:cxn ang="0">
                        <a:pos x="18" y="16"/>
                      </a:cxn>
                      <a:cxn ang="0">
                        <a:pos x="18" y="24"/>
                      </a:cxn>
                      <a:cxn ang="0">
                        <a:pos x="18" y="24"/>
                      </a:cxn>
                      <a:cxn ang="0">
                        <a:pos x="16" y="26"/>
                      </a:cxn>
                      <a:cxn ang="0">
                        <a:pos x="16" y="26"/>
                      </a:cxn>
                      <a:cxn ang="0">
                        <a:pos x="12" y="26"/>
                      </a:cxn>
                      <a:cxn ang="0">
                        <a:pos x="12" y="26"/>
                      </a:cxn>
                      <a:cxn ang="0">
                        <a:pos x="10" y="26"/>
                      </a:cxn>
                      <a:cxn ang="0">
                        <a:pos x="10" y="26"/>
                      </a:cxn>
                      <a:cxn ang="0">
                        <a:pos x="8" y="22"/>
                      </a:cxn>
                      <a:cxn ang="0">
                        <a:pos x="8" y="2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</a:cxnLst>
                    <a:rect l="0" t="0" r="r" b="b"/>
                    <a:pathLst>
                      <a:path w="26" h="30">
                        <a:moveTo>
                          <a:pt x="12" y="30"/>
                        </a:moveTo>
                        <a:lnTo>
                          <a:pt x="12" y="30"/>
                        </a:lnTo>
                        <a:lnTo>
                          <a:pt x="18" y="30"/>
                        </a:lnTo>
                        <a:lnTo>
                          <a:pt x="22" y="28"/>
                        </a:lnTo>
                        <a:lnTo>
                          <a:pt x="22" y="28"/>
                        </a:lnTo>
                        <a:lnTo>
                          <a:pt x="24" y="22"/>
                        </a:lnTo>
                        <a:lnTo>
                          <a:pt x="26" y="16"/>
                        </a:lnTo>
                        <a:lnTo>
                          <a:pt x="26" y="16"/>
                        </a:lnTo>
                        <a:lnTo>
                          <a:pt x="24" y="8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lnTo>
                          <a:pt x="18" y="2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22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8" y="30"/>
                        </a:lnTo>
                        <a:lnTo>
                          <a:pt x="12" y="30"/>
                        </a:lnTo>
                        <a:lnTo>
                          <a:pt x="12" y="30"/>
                        </a:lnTo>
                        <a:close/>
                        <a:moveTo>
                          <a:pt x="8" y="8"/>
                        </a:moveTo>
                        <a:lnTo>
                          <a:pt x="8" y="8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6" y="6"/>
                        </a:lnTo>
                        <a:lnTo>
                          <a:pt x="16" y="6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8" y="16"/>
                        </a:lnTo>
                        <a:lnTo>
                          <a:pt x="18" y="16"/>
                        </a:lnTo>
                        <a:lnTo>
                          <a:pt x="18" y="24"/>
                        </a:lnTo>
                        <a:lnTo>
                          <a:pt x="18" y="24"/>
                        </a:lnTo>
                        <a:lnTo>
                          <a:pt x="16" y="26"/>
                        </a:lnTo>
                        <a:lnTo>
                          <a:pt x="16" y="26"/>
                        </a:lnTo>
                        <a:lnTo>
                          <a:pt x="12" y="26"/>
                        </a:lnTo>
                        <a:lnTo>
                          <a:pt x="12" y="26"/>
                        </a:lnTo>
                        <a:lnTo>
                          <a:pt x="10" y="26"/>
                        </a:lnTo>
                        <a:lnTo>
                          <a:pt x="10" y="26"/>
                        </a:lnTo>
                        <a:lnTo>
                          <a:pt x="8" y="22"/>
                        </a:lnTo>
                        <a:lnTo>
                          <a:pt x="8" y="2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6" name="Freeform 1058"/>
                  <p:cNvSpPr/>
                  <p:nvPr/>
                </p:nvSpPr>
                <p:spPr bwMode="auto">
                  <a:xfrm>
                    <a:off x="9844088" y="-4027488"/>
                    <a:ext cx="44450" cy="44450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14" y="24"/>
                      </a:cxn>
                      <a:cxn ang="0">
                        <a:pos x="10" y="24"/>
                      </a:cxn>
                      <a:cxn ang="0">
                        <a:pos x="10" y="24"/>
                      </a:cxn>
                      <a:cxn ang="0">
                        <a:pos x="8" y="20"/>
                      </a:cxn>
                      <a:cxn ang="0">
                        <a:pos x="0" y="20"/>
                      </a:cxn>
                      <a:cxn ang="0">
                        <a:pos x="0" y="20"/>
                      </a:cxn>
                      <a:cxn ang="0">
                        <a:pos x="2" y="24"/>
                      </a:cxn>
                      <a:cxn ang="0">
                        <a:pos x="4" y="26"/>
                      </a:cxn>
                      <a:cxn ang="0">
                        <a:pos x="4" y="26"/>
                      </a:cxn>
                      <a:cxn ang="0">
                        <a:pos x="8" y="28"/>
                      </a:cxn>
                      <a:cxn ang="0">
                        <a:pos x="14" y="28"/>
                      </a:cxn>
                      <a:cxn ang="0">
                        <a:pos x="14" y="28"/>
                      </a:cxn>
                      <a:cxn ang="0">
                        <a:pos x="20" y="28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26" y="22"/>
                      </a:cxn>
                      <a:cxn ang="0">
                        <a:pos x="28" y="18"/>
                      </a:cxn>
                      <a:cxn ang="0">
                        <a:pos x="28" y="18"/>
                      </a:cxn>
                      <a:cxn ang="0">
                        <a:pos x="26" y="14"/>
                      </a:cxn>
                      <a:cxn ang="0">
                        <a:pos x="24" y="12"/>
                      </a:cxn>
                      <a:cxn ang="0">
                        <a:pos x="24" y="12"/>
                      </a:cxn>
                      <a:cxn ang="0">
                        <a:pos x="20" y="10"/>
                      </a:cxn>
                      <a:cxn ang="0">
                        <a:pos x="14" y="8"/>
                      </a:cxn>
                      <a:cxn ang="0">
                        <a:pos x="14" y="8"/>
                      </a:cxn>
                      <a:cxn ang="0">
                        <a:pos x="10" y="10"/>
                      </a:cxn>
                      <a:cxn ang="0">
                        <a:pos x="10" y="4"/>
                      </a:cxn>
                      <a:cxn ang="0">
                        <a:pos x="26" y="4"/>
                      </a:cxn>
                      <a:cxn ang="0">
                        <a:pos x="26" y="0"/>
                      </a:cxn>
                      <a:cxn ang="0">
                        <a:pos x="6" y="0"/>
                      </a:cxn>
                      <a:cxn ang="0">
                        <a:pos x="2" y="14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4" y="14"/>
                      </a:cxn>
                      <a:cxn ang="0">
                        <a:pos x="14" y="14"/>
                      </a:cxn>
                      <a:cxn ang="0">
                        <a:pos x="18" y="14"/>
                      </a:cxn>
                      <a:cxn ang="0">
                        <a:pos x="18" y="14"/>
                      </a:cxn>
                      <a:cxn ang="0">
                        <a:pos x="20" y="18"/>
                      </a:cxn>
                      <a:cxn ang="0">
                        <a:pos x="20" y="18"/>
                      </a:cxn>
                      <a:cxn ang="0">
                        <a:pos x="18" y="22"/>
                      </a:cxn>
                      <a:cxn ang="0">
                        <a:pos x="18" y="22"/>
                      </a:cxn>
                      <a:cxn ang="0">
                        <a:pos x="14" y="2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28" h="28">
                        <a:moveTo>
                          <a:pt x="14" y="24"/>
                        </a:moveTo>
                        <a:lnTo>
                          <a:pt x="14" y="24"/>
                        </a:lnTo>
                        <a:lnTo>
                          <a:pt x="10" y="24"/>
                        </a:lnTo>
                        <a:lnTo>
                          <a:pt x="10" y="24"/>
                        </a:lnTo>
                        <a:lnTo>
                          <a:pt x="8" y="20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2" y="24"/>
                        </a:lnTo>
                        <a:lnTo>
                          <a:pt x="4" y="26"/>
                        </a:lnTo>
                        <a:lnTo>
                          <a:pt x="4" y="26"/>
                        </a:lnTo>
                        <a:lnTo>
                          <a:pt x="8" y="28"/>
                        </a:lnTo>
                        <a:lnTo>
                          <a:pt x="14" y="28"/>
                        </a:lnTo>
                        <a:lnTo>
                          <a:pt x="14" y="28"/>
                        </a:lnTo>
                        <a:lnTo>
                          <a:pt x="20" y="28"/>
                        </a:ln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26" y="22"/>
                        </a:lnTo>
                        <a:lnTo>
                          <a:pt x="28" y="18"/>
                        </a:lnTo>
                        <a:lnTo>
                          <a:pt x="28" y="18"/>
                        </a:lnTo>
                        <a:lnTo>
                          <a:pt x="26" y="14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0" y="10"/>
                        </a:lnTo>
                        <a:lnTo>
                          <a:pt x="14" y="8"/>
                        </a:lnTo>
                        <a:lnTo>
                          <a:pt x="14" y="8"/>
                        </a:lnTo>
                        <a:lnTo>
                          <a:pt x="10" y="10"/>
                        </a:lnTo>
                        <a:lnTo>
                          <a:pt x="10" y="4"/>
                        </a:lnTo>
                        <a:lnTo>
                          <a:pt x="26" y="4"/>
                        </a:lnTo>
                        <a:lnTo>
                          <a:pt x="26" y="0"/>
                        </a:lnTo>
                        <a:lnTo>
                          <a:pt x="6" y="0"/>
                        </a:lnTo>
                        <a:lnTo>
                          <a:pt x="2" y="14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4" y="14"/>
                        </a:lnTo>
                        <a:lnTo>
                          <a:pt x="14" y="14"/>
                        </a:lnTo>
                        <a:lnTo>
                          <a:pt x="18" y="14"/>
                        </a:lnTo>
                        <a:lnTo>
                          <a:pt x="18" y="14"/>
                        </a:lnTo>
                        <a:lnTo>
                          <a:pt x="20" y="18"/>
                        </a:lnTo>
                        <a:lnTo>
                          <a:pt x="20" y="18"/>
                        </a:lnTo>
                        <a:lnTo>
                          <a:pt x="18" y="22"/>
                        </a:lnTo>
                        <a:lnTo>
                          <a:pt x="18" y="22"/>
                        </a:lnTo>
                        <a:lnTo>
                          <a:pt x="14" y="24"/>
                        </a:lnTo>
                        <a:lnTo>
                          <a:pt x="14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7" name="Freeform 1059"/>
                  <p:cNvSpPr/>
                  <p:nvPr/>
                </p:nvSpPr>
                <p:spPr bwMode="auto">
                  <a:xfrm>
                    <a:off x="9793288" y="-4030663"/>
                    <a:ext cx="41275" cy="47625"/>
                  </a:xfrm>
                  <a:custGeom>
                    <a:avLst/>
                    <a:gdLst/>
                    <a:ahLst/>
                    <a:cxnLst>
                      <a:cxn ang="0">
                        <a:pos x="12" y="18"/>
                      </a:cxn>
                      <a:cxn ang="0">
                        <a:pos x="12" y="18"/>
                      </a:cxn>
                      <a:cxn ang="0">
                        <a:pos x="2" y="24"/>
                      </a:cxn>
                      <a:cxn ang="0">
                        <a:pos x="2" y="24"/>
                      </a:cxn>
                      <a:cxn ang="0">
                        <a:pos x="0" y="30"/>
                      </a:cxn>
                      <a:cxn ang="0">
                        <a:pos x="26" y="30"/>
                      </a:cxn>
                      <a:cxn ang="0">
                        <a:pos x="26" y="26"/>
                      </a:cxn>
                      <a:cxn ang="0">
                        <a:pos x="12" y="26"/>
                      </a:cxn>
                      <a:cxn ang="0">
                        <a:pos x="12" y="26"/>
                      </a:cxn>
                      <a:cxn ang="0">
                        <a:pos x="14" y="24"/>
                      </a:cxn>
                      <a:cxn ang="0">
                        <a:pos x="14" y="24"/>
                      </a:cxn>
                      <a:cxn ang="0">
                        <a:pos x="18" y="20"/>
                      </a:cxn>
                      <a:cxn ang="0">
                        <a:pos x="18" y="20"/>
                      </a:cxn>
                      <a:cxn ang="0">
                        <a:pos x="22" y="16"/>
                      </a:cxn>
                      <a:cxn ang="0">
                        <a:pos x="22" y="16"/>
                      </a:cxn>
                      <a:cxn ang="0">
                        <a:pos x="26" y="12"/>
                      </a:cxn>
                      <a:cxn ang="0">
                        <a:pos x="26" y="12"/>
                      </a:cxn>
                      <a:cxn ang="0">
                        <a:pos x="26" y="8"/>
                      </a:cxn>
                      <a:cxn ang="0">
                        <a:pos x="26" y="8"/>
                      </a:cxn>
                      <a:cxn ang="0">
                        <a:pos x="26" y="6"/>
                      </a:cxn>
                      <a:cxn ang="0">
                        <a:pos x="24" y="4"/>
                      </a:cxn>
                      <a:cxn ang="0">
                        <a:pos x="24" y="4"/>
                      </a:cxn>
                      <a:cxn ang="0">
                        <a:pos x="20" y="2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2" y="6"/>
                      </a:cxn>
                      <a:cxn ang="0">
                        <a:pos x="0" y="10"/>
                      </a:cxn>
                      <a:cxn ang="0">
                        <a:pos x="8" y="10"/>
                      </a:cxn>
                      <a:cxn ang="0">
                        <a:pos x="8" y="10"/>
                      </a:cxn>
                      <a:cxn ang="0">
                        <a:pos x="10" y="6"/>
                      </a:cxn>
                      <a:cxn ang="0">
                        <a:pos x="10" y="6"/>
                      </a:cxn>
                      <a:cxn ang="0">
                        <a:pos x="14" y="6"/>
                      </a:cxn>
                      <a:cxn ang="0">
                        <a:pos x="14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20" y="10"/>
                      </a:cxn>
                      <a:cxn ang="0">
                        <a:pos x="20" y="10"/>
                      </a:cxn>
                      <a:cxn ang="0">
                        <a:pos x="18" y="12"/>
                      </a:cxn>
                      <a:cxn ang="0">
                        <a:pos x="18" y="12"/>
                      </a:cxn>
                      <a:cxn ang="0">
                        <a:pos x="12" y="18"/>
                      </a:cxn>
                      <a:cxn ang="0">
                        <a:pos x="12" y="18"/>
                      </a:cxn>
                    </a:cxnLst>
                    <a:rect l="0" t="0" r="r" b="b"/>
                    <a:pathLst>
                      <a:path w="26" h="30">
                        <a:moveTo>
                          <a:pt x="12" y="18"/>
                        </a:moveTo>
                        <a:lnTo>
                          <a:pt x="12" y="18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lnTo>
                          <a:pt x="0" y="30"/>
                        </a:lnTo>
                        <a:lnTo>
                          <a:pt x="26" y="30"/>
                        </a:lnTo>
                        <a:lnTo>
                          <a:pt x="26" y="26"/>
                        </a:lnTo>
                        <a:lnTo>
                          <a:pt x="12" y="26"/>
                        </a:lnTo>
                        <a:lnTo>
                          <a:pt x="12" y="26"/>
                        </a:lnTo>
                        <a:lnTo>
                          <a:pt x="14" y="24"/>
                        </a:lnTo>
                        <a:lnTo>
                          <a:pt x="14" y="24"/>
                        </a:lnTo>
                        <a:lnTo>
                          <a:pt x="18" y="20"/>
                        </a:lnTo>
                        <a:lnTo>
                          <a:pt x="18" y="20"/>
                        </a:lnTo>
                        <a:lnTo>
                          <a:pt x="22" y="16"/>
                        </a:lnTo>
                        <a:lnTo>
                          <a:pt x="22" y="16"/>
                        </a:lnTo>
                        <a:lnTo>
                          <a:pt x="26" y="12"/>
                        </a:lnTo>
                        <a:lnTo>
                          <a:pt x="26" y="12"/>
                        </a:lnTo>
                        <a:lnTo>
                          <a:pt x="26" y="8"/>
                        </a:lnTo>
                        <a:lnTo>
                          <a:pt x="26" y="8"/>
                        </a:lnTo>
                        <a:lnTo>
                          <a:pt x="26" y="6"/>
                        </a:lnTo>
                        <a:lnTo>
                          <a:pt x="24" y="4"/>
                        </a:lnTo>
                        <a:lnTo>
                          <a:pt x="24" y="4"/>
                        </a:lnTo>
                        <a:lnTo>
                          <a:pt x="20" y="2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8" y="10"/>
                        </a:lnTo>
                        <a:lnTo>
                          <a:pt x="8" y="10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14" y="6"/>
                        </a:lnTo>
                        <a:lnTo>
                          <a:pt x="14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20" y="10"/>
                        </a:lnTo>
                        <a:lnTo>
                          <a:pt x="20" y="10"/>
                        </a:lnTo>
                        <a:lnTo>
                          <a:pt x="18" y="12"/>
                        </a:lnTo>
                        <a:lnTo>
                          <a:pt x="18" y="12"/>
                        </a:lnTo>
                        <a:lnTo>
                          <a:pt x="12" y="18"/>
                        </a:lnTo>
                        <a:lnTo>
                          <a:pt x="12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8" name="Freeform 1060"/>
                  <p:cNvSpPr/>
                  <p:nvPr/>
                </p:nvSpPr>
                <p:spPr bwMode="auto">
                  <a:xfrm>
                    <a:off x="8961438" y="-1744663"/>
                    <a:ext cx="82550" cy="476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"/>
                      </a:cxn>
                      <a:cxn ang="0">
                        <a:pos x="0" y="30"/>
                      </a:cxn>
                      <a:cxn ang="0">
                        <a:pos x="26" y="22"/>
                      </a:cxn>
                      <a:cxn ang="0">
                        <a:pos x="52" y="14"/>
                      </a:cxn>
                      <a:cxn ang="0">
                        <a:pos x="2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2" h="30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0" y="30"/>
                        </a:lnTo>
                        <a:lnTo>
                          <a:pt x="26" y="22"/>
                        </a:lnTo>
                        <a:lnTo>
                          <a:pt x="52" y="14"/>
                        </a:lnTo>
                        <a:lnTo>
                          <a:pt x="26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9" name="Freeform 1061"/>
                  <p:cNvSpPr/>
                  <p:nvPr/>
                </p:nvSpPr>
                <p:spPr bwMode="auto">
                  <a:xfrm>
                    <a:off x="9024938" y="-1779588"/>
                    <a:ext cx="31750" cy="47625"/>
                  </a:xfrm>
                  <a:custGeom>
                    <a:avLst/>
                    <a:gdLst/>
                    <a:ahLst/>
                    <a:cxnLst>
                      <a:cxn ang="0">
                        <a:pos x="14" y="14"/>
                      </a:cxn>
                      <a:cxn ang="0">
                        <a:pos x="14" y="14"/>
                      </a:cxn>
                      <a:cxn ang="0">
                        <a:pos x="16" y="10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6" y="2"/>
                      </a:cxn>
                      <a:cxn ang="0">
                        <a:pos x="16" y="2"/>
                      </a:cxn>
                      <a:cxn ang="0">
                        <a:pos x="14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0" y="8"/>
                      </a:cxn>
                      <a:cxn ang="0">
                        <a:pos x="6" y="8"/>
                      </a:cxn>
                      <a:cxn ang="0">
                        <a:pos x="6" y="8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2" y="6"/>
                      </a:cxn>
                      <a:cxn ang="0">
                        <a:pos x="12" y="6"/>
                      </a:cxn>
                      <a:cxn ang="0">
                        <a:pos x="12" y="8"/>
                      </a:cxn>
                      <a:cxn ang="0">
                        <a:pos x="12" y="8"/>
                      </a:cxn>
                      <a:cxn ang="0">
                        <a:pos x="12" y="10"/>
                      </a:cxn>
                      <a:cxn ang="0">
                        <a:pos x="12" y="10"/>
                      </a:cxn>
                      <a:cxn ang="0">
                        <a:pos x="8" y="1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0" y="16"/>
                      </a:cxn>
                      <a:cxn ang="0">
                        <a:pos x="10" y="16"/>
                      </a:cxn>
                      <a:cxn ang="0">
                        <a:pos x="12" y="16"/>
                      </a:cxn>
                      <a:cxn ang="0">
                        <a:pos x="12" y="16"/>
                      </a:cxn>
                      <a:cxn ang="0">
                        <a:pos x="14" y="20"/>
                      </a:cxn>
                      <a:cxn ang="0">
                        <a:pos x="14" y="20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0" y="24"/>
                      </a:cxn>
                      <a:cxn ang="0">
                        <a:pos x="10" y="24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6" y="20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2" y="24"/>
                      </a:cxn>
                      <a:cxn ang="0">
                        <a:pos x="4" y="28"/>
                      </a:cxn>
                      <a:cxn ang="0">
                        <a:pos x="4" y="28"/>
                      </a:cxn>
                      <a:cxn ang="0">
                        <a:pos x="6" y="28"/>
                      </a:cxn>
                      <a:cxn ang="0">
                        <a:pos x="10" y="30"/>
                      </a:cxn>
                      <a:cxn ang="0">
                        <a:pos x="10" y="30"/>
                      </a:cxn>
                      <a:cxn ang="0">
                        <a:pos x="14" y="28"/>
                      </a:cxn>
                      <a:cxn ang="0">
                        <a:pos x="16" y="26"/>
                      </a:cxn>
                      <a:cxn ang="0">
                        <a:pos x="16" y="26"/>
                      </a:cxn>
                      <a:cxn ang="0">
                        <a:pos x="18" y="24"/>
                      </a:cxn>
                      <a:cxn ang="0">
                        <a:pos x="20" y="20"/>
                      </a:cxn>
                      <a:cxn ang="0">
                        <a:pos x="20" y="20"/>
                      </a:cxn>
                      <a:cxn ang="0">
                        <a:pos x="18" y="16"/>
                      </a:cxn>
                      <a:cxn ang="0">
                        <a:pos x="18" y="16"/>
                      </a:cxn>
                      <a:cxn ang="0">
                        <a:pos x="14" y="14"/>
                      </a:cxn>
                      <a:cxn ang="0">
                        <a:pos x="14" y="14"/>
                      </a:cxn>
                    </a:cxnLst>
                    <a:rect l="0" t="0" r="r" b="b"/>
                    <a:pathLst>
                      <a:path w="20" h="30">
                        <a:moveTo>
                          <a:pt x="14" y="14"/>
                        </a:moveTo>
                        <a:lnTo>
                          <a:pt x="14" y="14"/>
                        </a:lnTo>
                        <a:lnTo>
                          <a:pt x="16" y="10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0" y="8"/>
                        </a:lnTo>
                        <a:lnTo>
                          <a:pt x="6" y="8"/>
                        </a:lnTo>
                        <a:lnTo>
                          <a:pt x="6" y="8"/>
                        </a:lnTo>
                        <a:lnTo>
                          <a:pt x="8" y="6"/>
                        </a:lnTo>
                        <a:lnTo>
                          <a:pt x="8" y="6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2" y="8"/>
                        </a:lnTo>
                        <a:lnTo>
                          <a:pt x="12" y="8"/>
                        </a:lnTo>
                        <a:lnTo>
                          <a:pt x="12" y="10"/>
                        </a:lnTo>
                        <a:lnTo>
                          <a:pt x="12" y="10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0" y="16"/>
                        </a:lnTo>
                        <a:lnTo>
                          <a:pt x="10" y="16"/>
                        </a:lnTo>
                        <a:lnTo>
                          <a:pt x="12" y="16"/>
                        </a:lnTo>
                        <a:lnTo>
                          <a:pt x="12" y="16"/>
                        </a:lnTo>
                        <a:lnTo>
                          <a:pt x="14" y="20"/>
                        </a:lnTo>
                        <a:lnTo>
                          <a:pt x="14" y="20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0" y="24"/>
                        </a:lnTo>
                        <a:lnTo>
                          <a:pt x="10" y="24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6" y="20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2" y="24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6" y="28"/>
                        </a:lnTo>
                        <a:lnTo>
                          <a:pt x="10" y="30"/>
                        </a:lnTo>
                        <a:lnTo>
                          <a:pt x="10" y="30"/>
                        </a:lnTo>
                        <a:lnTo>
                          <a:pt x="14" y="28"/>
                        </a:lnTo>
                        <a:lnTo>
                          <a:pt x="16" y="26"/>
                        </a:lnTo>
                        <a:lnTo>
                          <a:pt x="16" y="26"/>
                        </a:lnTo>
                        <a:lnTo>
                          <a:pt x="18" y="24"/>
                        </a:lnTo>
                        <a:lnTo>
                          <a:pt x="20" y="20"/>
                        </a:lnTo>
                        <a:lnTo>
                          <a:pt x="20" y="20"/>
                        </a:lnTo>
                        <a:lnTo>
                          <a:pt x="18" y="16"/>
                        </a:lnTo>
                        <a:lnTo>
                          <a:pt x="18" y="16"/>
                        </a:lnTo>
                        <a:lnTo>
                          <a:pt x="14" y="14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0" name="Freeform 1062"/>
                  <p:cNvSpPr/>
                  <p:nvPr/>
                </p:nvSpPr>
                <p:spPr bwMode="auto">
                  <a:xfrm>
                    <a:off x="8199438" y="-1779588"/>
                    <a:ext cx="38100" cy="69850"/>
                  </a:xfrm>
                  <a:custGeom>
                    <a:avLst/>
                    <a:gdLst/>
                    <a:ahLst/>
                    <a:cxnLst>
                      <a:cxn ang="0">
                        <a:pos x="20" y="20"/>
                      </a:cxn>
                      <a:cxn ang="0">
                        <a:pos x="22" y="16"/>
                      </a:cxn>
                      <a:cxn ang="0">
                        <a:pos x="24" y="12"/>
                      </a:cxn>
                      <a:cxn ang="0">
                        <a:pos x="20" y="4"/>
                      </a:cxn>
                      <a:cxn ang="0">
                        <a:pos x="16" y="2"/>
                      </a:cxn>
                      <a:cxn ang="0">
                        <a:pos x="10" y="0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0" y="14"/>
                      </a:cxn>
                      <a:cxn ang="0">
                        <a:pos x="10" y="10"/>
                      </a:cxn>
                      <a:cxn ang="0">
                        <a:pos x="10" y="8"/>
                      </a:cxn>
                      <a:cxn ang="0">
                        <a:pos x="12" y="6"/>
                      </a:cxn>
                      <a:cxn ang="0">
                        <a:pos x="12" y="8"/>
                      </a:cxn>
                      <a:cxn ang="0">
                        <a:pos x="14" y="10"/>
                      </a:cxn>
                      <a:cxn ang="0">
                        <a:pos x="14" y="12"/>
                      </a:cxn>
                      <a:cxn ang="0">
                        <a:pos x="12" y="16"/>
                      </a:cxn>
                      <a:cxn ang="0">
                        <a:pos x="12" y="18"/>
                      </a:cxn>
                      <a:cxn ang="0">
                        <a:pos x="8" y="24"/>
                      </a:cxn>
                      <a:cxn ang="0">
                        <a:pos x="12" y="24"/>
                      </a:cxn>
                      <a:cxn ang="0">
                        <a:pos x="12" y="26"/>
                      </a:cxn>
                      <a:cxn ang="0">
                        <a:pos x="14" y="28"/>
                      </a:cxn>
                      <a:cxn ang="0">
                        <a:pos x="14" y="32"/>
                      </a:cxn>
                      <a:cxn ang="0">
                        <a:pos x="12" y="36"/>
                      </a:cxn>
                      <a:cxn ang="0">
                        <a:pos x="12" y="38"/>
                      </a:cxn>
                      <a:cxn ang="0">
                        <a:pos x="10" y="36"/>
                      </a:cxn>
                      <a:cxn ang="0">
                        <a:pos x="10" y="26"/>
                      </a:cxn>
                      <a:cxn ang="0">
                        <a:pos x="0" y="30"/>
                      </a:cxn>
                      <a:cxn ang="0">
                        <a:pos x="0" y="38"/>
                      </a:cxn>
                      <a:cxn ang="0">
                        <a:pos x="4" y="42"/>
                      </a:cxn>
                      <a:cxn ang="0">
                        <a:pos x="12" y="44"/>
                      </a:cxn>
                      <a:cxn ang="0">
                        <a:pos x="18" y="42"/>
                      </a:cxn>
                      <a:cxn ang="0">
                        <a:pos x="22" y="38"/>
                      </a:cxn>
                      <a:cxn ang="0">
                        <a:pos x="24" y="30"/>
                      </a:cxn>
                      <a:cxn ang="0">
                        <a:pos x="22" y="22"/>
                      </a:cxn>
                      <a:cxn ang="0">
                        <a:pos x="20" y="20"/>
                      </a:cxn>
                    </a:cxnLst>
                    <a:rect l="0" t="0" r="r" b="b"/>
                    <a:pathLst>
                      <a:path w="24" h="44">
                        <a:moveTo>
                          <a:pt x="20" y="20"/>
                        </a:moveTo>
                        <a:lnTo>
                          <a:pt x="20" y="20"/>
                        </a:lnTo>
                        <a:lnTo>
                          <a:pt x="22" y="16"/>
                        </a:lnTo>
                        <a:lnTo>
                          <a:pt x="22" y="16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2" y="6"/>
                        </a:lnTo>
                        <a:lnTo>
                          <a:pt x="20" y="4"/>
                        </a:lnTo>
                        <a:lnTo>
                          <a:pt x="20" y="4"/>
                        </a:lnTo>
                        <a:lnTo>
                          <a:pt x="16" y="2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6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10" y="14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2" y="8"/>
                        </a:lnTo>
                        <a:lnTo>
                          <a:pt x="12" y="8"/>
                        </a:lnTo>
                        <a:lnTo>
                          <a:pt x="14" y="10"/>
                        </a:lnTo>
                        <a:lnTo>
                          <a:pt x="14" y="12"/>
                        </a:lnTo>
                        <a:lnTo>
                          <a:pt x="14" y="12"/>
                        </a:lnTo>
                        <a:lnTo>
                          <a:pt x="12" y="16"/>
                        </a:lnTo>
                        <a:lnTo>
                          <a:pt x="12" y="16"/>
                        </a:lnTo>
                        <a:lnTo>
                          <a:pt x="12" y="18"/>
                        </a:lnTo>
                        <a:lnTo>
                          <a:pt x="12" y="18"/>
                        </a:lnTo>
                        <a:lnTo>
                          <a:pt x="8" y="18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26"/>
                        </a:lnTo>
                        <a:lnTo>
                          <a:pt x="12" y="26"/>
                        </a:lnTo>
                        <a:lnTo>
                          <a:pt x="14" y="28"/>
                        </a:lnTo>
                        <a:lnTo>
                          <a:pt x="14" y="32"/>
                        </a:lnTo>
                        <a:lnTo>
                          <a:pt x="14" y="32"/>
                        </a:lnTo>
                        <a:lnTo>
                          <a:pt x="12" y="36"/>
                        </a:lnTo>
                        <a:lnTo>
                          <a:pt x="12" y="36"/>
                        </a:lnTo>
                        <a:lnTo>
                          <a:pt x="12" y="38"/>
                        </a:lnTo>
                        <a:lnTo>
                          <a:pt x="12" y="38"/>
                        </a:lnTo>
                        <a:lnTo>
                          <a:pt x="10" y="36"/>
                        </a:lnTo>
                        <a:lnTo>
                          <a:pt x="10" y="36"/>
                        </a:lnTo>
                        <a:lnTo>
                          <a:pt x="10" y="34"/>
                        </a:lnTo>
                        <a:lnTo>
                          <a:pt x="10" y="26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8" y="42"/>
                        </a:lnTo>
                        <a:lnTo>
                          <a:pt x="18" y="42"/>
                        </a:lnTo>
                        <a:lnTo>
                          <a:pt x="22" y="38"/>
                        </a:lnTo>
                        <a:lnTo>
                          <a:pt x="22" y="38"/>
                        </a:lnTo>
                        <a:lnTo>
                          <a:pt x="24" y="30"/>
                        </a:lnTo>
                        <a:lnTo>
                          <a:pt x="24" y="30"/>
                        </a:lnTo>
                        <a:lnTo>
                          <a:pt x="22" y="22"/>
                        </a:lnTo>
                        <a:lnTo>
                          <a:pt x="22" y="22"/>
                        </a:lnTo>
                        <a:lnTo>
                          <a:pt x="20" y="20"/>
                        </a:lnTo>
                        <a:lnTo>
                          <a:pt x="2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1" name="Freeform 1063"/>
                  <p:cNvSpPr/>
                  <p:nvPr/>
                </p:nvSpPr>
                <p:spPr bwMode="auto">
                  <a:xfrm>
                    <a:off x="8345488" y="-1776413"/>
                    <a:ext cx="952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24"/>
                      </a:cxn>
                      <a:cxn ang="0">
                        <a:pos x="24" y="24"/>
                      </a:cxn>
                      <a:cxn ang="0">
                        <a:pos x="24" y="44"/>
                      </a:cxn>
                      <a:cxn ang="0">
                        <a:pos x="24" y="44"/>
                      </a:cxn>
                      <a:cxn ang="0">
                        <a:pos x="36" y="44"/>
                      </a:cxn>
                      <a:cxn ang="0">
                        <a:pos x="36" y="24"/>
                      </a:cxn>
                      <a:cxn ang="0">
                        <a:pos x="46" y="24"/>
                      </a:cxn>
                      <a:cxn ang="0">
                        <a:pos x="46" y="44"/>
                      </a:cxn>
                      <a:cxn ang="0">
                        <a:pos x="46" y="44"/>
                      </a:cxn>
                      <a:cxn ang="0">
                        <a:pos x="60" y="44"/>
                      </a:cxn>
                      <a:cxn ang="0">
                        <a:pos x="60" y="0"/>
                      </a:cxn>
                      <a:cxn ang="0">
                        <a:pos x="60" y="0"/>
                      </a:cxn>
                      <a:cxn ang="0">
                        <a:pos x="0" y="2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60" h="44">
                        <a:moveTo>
                          <a:pt x="0" y="44"/>
                        </a:moveTo>
                        <a:lnTo>
                          <a:pt x="12" y="44"/>
                        </a:lnTo>
                        <a:lnTo>
                          <a:pt x="12" y="24"/>
                        </a:lnTo>
                        <a:lnTo>
                          <a:pt x="24" y="24"/>
                        </a:lnTo>
                        <a:lnTo>
                          <a:pt x="24" y="44"/>
                        </a:lnTo>
                        <a:lnTo>
                          <a:pt x="24" y="44"/>
                        </a:lnTo>
                        <a:lnTo>
                          <a:pt x="36" y="44"/>
                        </a:lnTo>
                        <a:lnTo>
                          <a:pt x="36" y="24"/>
                        </a:lnTo>
                        <a:lnTo>
                          <a:pt x="46" y="24"/>
                        </a:lnTo>
                        <a:lnTo>
                          <a:pt x="46" y="44"/>
                        </a:lnTo>
                        <a:lnTo>
                          <a:pt x="46" y="44"/>
                        </a:lnTo>
                        <a:lnTo>
                          <a:pt x="60" y="44"/>
                        </a:lnTo>
                        <a:lnTo>
                          <a:pt x="60" y="0"/>
                        </a:lnTo>
                        <a:lnTo>
                          <a:pt x="60" y="0"/>
                        </a:lnTo>
                        <a:lnTo>
                          <a:pt x="0" y="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2" name="Freeform 1064"/>
                  <p:cNvSpPr/>
                  <p:nvPr/>
                </p:nvSpPr>
                <p:spPr bwMode="auto">
                  <a:xfrm>
                    <a:off x="8456613" y="-1776413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3" name="Freeform 1065"/>
                  <p:cNvSpPr/>
                  <p:nvPr/>
                </p:nvSpPr>
                <p:spPr bwMode="auto">
                  <a:xfrm>
                    <a:off x="8494713" y="-1776413"/>
                    <a:ext cx="57150" cy="69850"/>
                  </a:xfrm>
                  <a:custGeom>
                    <a:avLst/>
                    <a:gdLst/>
                    <a:ahLst/>
                    <a:cxnLst>
                      <a:cxn ang="0">
                        <a:pos x="2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36" y="44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22" y="0"/>
                      </a:cxn>
                      <a:cxn ang="0">
                        <a:pos x="22" y="24"/>
                      </a:cxn>
                    </a:cxnLst>
                    <a:rect l="0" t="0" r="r" b="b"/>
                    <a:pathLst>
                      <a:path w="36" h="44">
                        <a:moveTo>
                          <a:pt x="22" y="24"/>
                        </a:move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36" y="44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22" y="0"/>
                        </a:lnTo>
                        <a:lnTo>
                          <a:pt x="22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4" name="Freeform 1066"/>
                  <p:cNvSpPr/>
                  <p:nvPr/>
                </p:nvSpPr>
                <p:spPr bwMode="auto">
                  <a:xfrm>
                    <a:off x="8567738" y="-1776413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5" name="Freeform 1067"/>
                  <p:cNvSpPr/>
                  <p:nvPr/>
                </p:nvSpPr>
                <p:spPr bwMode="auto">
                  <a:xfrm>
                    <a:off x="8624888" y="-1776413"/>
                    <a:ext cx="73025" cy="69850"/>
                  </a:xfrm>
                  <a:custGeom>
                    <a:avLst/>
                    <a:gdLst/>
                    <a:ahLst/>
                    <a:cxnLst>
                      <a:cxn ang="0">
                        <a:pos x="34" y="24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10" y="24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24"/>
                      </a:cxn>
                      <a:cxn ang="0">
                        <a:pos x="22" y="24"/>
                      </a:cxn>
                      <a:cxn ang="0">
                        <a:pos x="22" y="24"/>
                      </a:cxn>
                      <a:cxn ang="0">
                        <a:pos x="22" y="44"/>
                      </a:cxn>
                      <a:cxn ang="0">
                        <a:pos x="22" y="44"/>
                      </a:cxn>
                      <a:cxn ang="0">
                        <a:pos x="34" y="44"/>
                      </a:cxn>
                      <a:cxn ang="0">
                        <a:pos x="34" y="44"/>
                      </a:cxn>
                      <a:cxn ang="0">
                        <a:pos x="34" y="24"/>
                      </a:cxn>
                      <a:cxn ang="0">
                        <a:pos x="46" y="24"/>
                      </a:cxn>
                      <a:cxn ang="0">
                        <a:pos x="46" y="24"/>
                      </a:cxn>
                      <a:cxn ang="0">
                        <a:pos x="46" y="0"/>
                      </a:cxn>
                      <a:cxn ang="0">
                        <a:pos x="46" y="0"/>
                      </a:cxn>
                      <a:cxn ang="0">
                        <a:pos x="34" y="0"/>
                      </a:cxn>
                      <a:cxn ang="0">
                        <a:pos x="34" y="0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</a:cxnLst>
                    <a:rect l="0" t="0" r="r" b="b"/>
                    <a:pathLst>
                      <a:path w="46" h="44">
                        <a:moveTo>
                          <a:pt x="34" y="24"/>
                        </a:move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0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24"/>
                        </a:lnTo>
                        <a:lnTo>
                          <a:pt x="22" y="24"/>
                        </a:lnTo>
                        <a:lnTo>
                          <a:pt x="22" y="24"/>
                        </a:lnTo>
                        <a:lnTo>
                          <a:pt x="22" y="44"/>
                        </a:lnTo>
                        <a:lnTo>
                          <a:pt x="22" y="44"/>
                        </a:lnTo>
                        <a:lnTo>
                          <a:pt x="34" y="44"/>
                        </a:lnTo>
                        <a:lnTo>
                          <a:pt x="34" y="44"/>
                        </a:lnTo>
                        <a:lnTo>
                          <a:pt x="34" y="24"/>
                        </a:lnTo>
                        <a:lnTo>
                          <a:pt x="46" y="24"/>
                        </a:lnTo>
                        <a:lnTo>
                          <a:pt x="46" y="24"/>
                        </a:lnTo>
                        <a:lnTo>
                          <a:pt x="46" y="0"/>
                        </a:lnTo>
                        <a:lnTo>
                          <a:pt x="46" y="0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6" name="Freeform 1068"/>
                  <p:cNvSpPr/>
                  <p:nvPr/>
                </p:nvSpPr>
                <p:spPr bwMode="auto">
                  <a:xfrm>
                    <a:off x="8605838" y="-1776413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2" h="24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7" name="Freeform 1069"/>
                  <p:cNvSpPr/>
                  <p:nvPr/>
                </p:nvSpPr>
                <p:spPr bwMode="auto">
                  <a:xfrm>
                    <a:off x="8716963" y="-1776413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8" name="Freeform 1070"/>
                  <p:cNvSpPr/>
                  <p:nvPr/>
                </p:nvSpPr>
                <p:spPr bwMode="auto">
                  <a:xfrm>
                    <a:off x="8751888" y="-1776413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9" name="Freeform 1071"/>
                  <p:cNvSpPr/>
                  <p:nvPr/>
                </p:nvSpPr>
                <p:spPr bwMode="auto">
                  <a:xfrm>
                    <a:off x="8789988" y="-1776413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70" name="Freeform 1072"/>
                  <p:cNvSpPr/>
                  <p:nvPr/>
                </p:nvSpPr>
                <p:spPr bwMode="auto">
                  <a:xfrm>
                    <a:off x="8828088" y="-1776413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71" name="Freeform 1073"/>
                  <p:cNvSpPr/>
                  <p:nvPr/>
                </p:nvSpPr>
                <p:spPr bwMode="auto">
                  <a:xfrm>
                    <a:off x="8863013" y="-1776413"/>
                    <a:ext cx="571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24"/>
                      </a:cxn>
                      <a:cxn ang="0">
                        <a:pos x="24" y="24"/>
                      </a:cxn>
                      <a:cxn ang="0">
                        <a:pos x="24" y="42"/>
                      </a:cxn>
                      <a:cxn ang="0">
                        <a:pos x="36" y="42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36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24"/>
                        </a:lnTo>
                        <a:lnTo>
                          <a:pt x="24" y="24"/>
                        </a:lnTo>
                        <a:lnTo>
                          <a:pt x="24" y="42"/>
                        </a:lnTo>
                        <a:lnTo>
                          <a:pt x="36" y="42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98" y="5888"/>
              <a:ext cx="2041" cy="2241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64" y="5968"/>
              <a:ext cx="1896" cy="2170"/>
            </a:xfrm>
            <a:prstGeom prst="rect">
              <a:avLst/>
            </a:prstGeom>
          </p:spPr>
        </p:pic>
      </p:grpSp>
      <p:grpSp>
        <p:nvGrpSpPr>
          <p:cNvPr id="143" name="组合 142"/>
          <p:cNvGrpSpPr/>
          <p:nvPr/>
        </p:nvGrpSpPr>
        <p:grpSpPr>
          <a:xfrm>
            <a:off x="1019175" y="2041525"/>
            <a:ext cx="3397250" cy="2600960"/>
            <a:chOff x="6527" y="-83"/>
            <a:chExt cx="5350" cy="4096"/>
          </a:xfrm>
        </p:grpSpPr>
        <p:grpSp>
          <p:nvGrpSpPr>
            <p:cNvPr id="214" name="组合 213"/>
            <p:cNvGrpSpPr/>
            <p:nvPr/>
          </p:nvGrpSpPr>
          <p:grpSpPr>
            <a:xfrm>
              <a:off x="6527" y="-83"/>
              <a:ext cx="5351" cy="4096"/>
              <a:chOff x="1629" y="3412"/>
              <a:chExt cx="5351" cy="4096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1629" y="3412"/>
                <a:ext cx="4784" cy="4096"/>
                <a:chOff x="8535" y="4602"/>
                <a:chExt cx="4784" cy="4096"/>
              </a:xfrm>
            </p:grpSpPr>
            <p:grpSp>
              <p:nvGrpSpPr>
                <p:cNvPr id="77" name="组合 76"/>
                <p:cNvGrpSpPr/>
                <p:nvPr/>
              </p:nvGrpSpPr>
              <p:grpSpPr>
                <a:xfrm>
                  <a:off x="8535" y="4602"/>
                  <a:ext cx="4784" cy="790"/>
                  <a:chOff x="8373" y="3388"/>
                  <a:chExt cx="4784" cy="790"/>
                </a:xfrm>
              </p:grpSpPr>
              <p:sp>
                <p:nvSpPr>
                  <p:cNvPr id="78" name="Rektangel 163"/>
                  <p:cNvSpPr>
                    <a:spLocks noChangeArrowheads="1"/>
                  </p:cNvSpPr>
                  <p:nvPr/>
                </p:nvSpPr>
                <p:spPr bwMode="auto">
                  <a:xfrm>
                    <a:off x="8373" y="3406"/>
                    <a:ext cx="4554" cy="68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6E6E6"/>
                      </a:gs>
                      <a:gs pos="100000">
                        <a:srgbClr val="F3F3F3"/>
                      </a:gs>
                    </a:gsLst>
                    <a:lin ang="16200000"/>
                  </a:gradFill>
                  <a:ln w="9525">
                    <a:solidFill>
                      <a:srgbClr val="E1E1E1"/>
                    </a:solidFill>
                    <a:miter lim="800000"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charset="0"/>
                      <a:ea typeface="华文细黑" pitchFamily="2" charset="-122"/>
                      <a:cs typeface="+mn-cs"/>
                    </a:endParaRPr>
                  </a:p>
                </p:txBody>
              </p:sp>
              <p:sp>
                <p:nvSpPr>
                  <p:cNvPr id="79" name="Rektangel 762"/>
                  <p:cNvSpPr/>
                  <p:nvPr/>
                </p:nvSpPr>
                <p:spPr>
                  <a:xfrm>
                    <a:off x="8382" y="3388"/>
                    <a:ext cx="4775" cy="79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p>
                    <a:pPr defTabSz="802005" eaLnBrk="1" latinLnBrk="0" hangingPunct="1">
                      <a:lnSpc>
                        <a:spcPts val="1600"/>
                      </a:lnSpc>
                      <a:spcBef>
                        <a:spcPts val="0"/>
                      </a:spcBef>
                    </a:pPr>
                    <a:r>
                      <a:rPr lang="zh-CN" altLang="zh-CN" sz="12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获国家级教学成果奖二等奖</a:t>
                    </a:r>
                    <a:r>
                      <a:rPr lang="en-US" altLang="zh-CN" sz="12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1</a:t>
                    </a:r>
                    <a:r>
                      <a:rPr lang="zh-CN" altLang="en-US" sz="12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项目，</a:t>
                    </a:r>
                    <a:r>
                      <a:rPr lang="zh-CN" altLang="zh-CN" sz="12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省级教学成果奖一等奖</a:t>
                    </a:r>
                    <a:r>
                      <a:rPr lang="en-US" altLang="zh-CN" sz="12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2</a:t>
                    </a:r>
                    <a:r>
                      <a:rPr lang="zh-CN" altLang="en-US" sz="12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项、二等奖</a:t>
                    </a:r>
                    <a:r>
                      <a:rPr lang="en-US" altLang="zh-CN" sz="12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1</a:t>
                    </a:r>
                    <a:r>
                      <a:rPr lang="zh-CN" altLang="en-US" sz="12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项</a:t>
                    </a:r>
                    <a:endParaRPr lang="zh-CN" altLang="en-US" sz="1200">
                      <a:solidFill>
                        <a:srgbClr val="00006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80" name="Gruppe 122"/>
                <p:cNvGrpSpPr/>
                <p:nvPr/>
              </p:nvGrpSpPr>
              <p:grpSpPr>
                <a:xfrm>
                  <a:off x="8544" y="5392"/>
                  <a:ext cx="4546" cy="3306"/>
                  <a:chOff x="8164513" y="-4049713"/>
                  <a:chExt cx="2657475" cy="236855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81" name="Freeform 1013"/>
                  <p:cNvSpPr>
                    <a:spLocks noEditPoints="1"/>
                  </p:cNvSpPr>
                  <p:nvPr/>
                </p:nvSpPr>
                <p:spPr bwMode="auto">
                  <a:xfrm>
                    <a:off x="8164513" y="-4049713"/>
                    <a:ext cx="2657475" cy="2368550"/>
                  </a:xfrm>
                  <a:custGeom>
                    <a:avLst/>
                    <a:gdLst/>
                    <a:ahLst/>
                    <a:cxnLst>
                      <a:cxn ang="0">
                        <a:pos x="1504" y="96"/>
                      </a:cxn>
                      <a:cxn ang="0">
                        <a:pos x="1574" y="76"/>
                      </a:cxn>
                      <a:cxn ang="0">
                        <a:pos x="1582" y="192"/>
                      </a:cxn>
                      <a:cxn ang="0">
                        <a:pos x="1506" y="186"/>
                      </a:cxn>
                      <a:cxn ang="0">
                        <a:pos x="1316" y="76"/>
                      </a:cxn>
                      <a:cxn ang="0">
                        <a:pos x="1388" y="96"/>
                      </a:cxn>
                      <a:cxn ang="0">
                        <a:pos x="1324" y="198"/>
                      </a:cxn>
                      <a:cxn ang="0">
                        <a:pos x="1102" y="96"/>
                      </a:cxn>
                      <a:cxn ang="0">
                        <a:pos x="1166" y="74"/>
                      </a:cxn>
                      <a:cxn ang="0">
                        <a:pos x="1186" y="186"/>
                      </a:cxn>
                      <a:cxn ang="0">
                        <a:pos x="1108" y="192"/>
                      </a:cxn>
                      <a:cxn ang="0">
                        <a:pos x="908" y="82"/>
                      </a:cxn>
                      <a:cxn ang="0">
                        <a:pos x="984" y="88"/>
                      </a:cxn>
                      <a:cxn ang="0">
                        <a:pos x="966" y="198"/>
                      </a:cxn>
                      <a:cxn ang="0">
                        <a:pos x="902" y="96"/>
                      </a:cxn>
                      <a:cxn ang="0">
                        <a:pos x="764" y="74"/>
                      </a:cxn>
                      <a:cxn ang="0">
                        <a:pos x="786" y="176"/>
                      </a:cxn>
                      <a:cxn ang="0">
                        <a:pos x="714" y="196"/>
                      </a:cxn>
                      <a:cxn ang="0">
                        <a:pos x="502" y="88"/>
                      </a:cxn>
                      <a:cxn ang="0">
                        <a:pos x="580" y="82"/>
                      </a:cxn>
                      <a:cxn ang="0">
                        <a:pos x="572" y="196"/>
                      </a:cxn>
                      <a:cxn ang="0">
                        <a:pos x="500" y="176"/>
                      </a:cxn>
                      <a:cxn ang="0">
                        <a:pos x="322" y="74"/>
                      </a:cxn>
                      <a:cxn ang="0">
                        <a:pos x="386" y="176"/>
                      </a:cxn>
                      <a:cxn ang="0">
                        <a:pos x="322" y="198"/>
                      </a:cxn>
                      <a:cxn ang="0">
                        <a:pos x="100" y="96"/>
                      </a:cxn>
                      <a:cxn ang="0">
                        <a:pos x="172" y="76"/>
                      </a:cxn>
                      <a:cxn ang="0">
                        <a:pos x="178" y="192"/>
                      </a:cxn>
                      <a:cxn ang="0">
                        <a:pos x="102" y="186"/>
                      </a:cxn>
                      <a:cxn ang="0">
                        <a:pos x="172" y="1402"/>
                      </a:cxn>
                      <a:cxn ang="0">
                        <a:pos x="100" y="1382"/>
                      </a:cxn>
                      <a:cxn ang="0">
                        <a:pos x="164" y="1280"/>
                      </a:cxn>
                      <a:cxn ang="0">
                        <a:pos x="386" y="1382"/>
                      </a:cxn>
                      <a:cxn ang="0">
                        <a:pos x="322" y="1404"/>
                      </a:cxn>
                      <a:cxn ang="0">
                        <a:pos x="302" y="1292"/>
                      </a:cxn>
                      <a:cxn ang="0">
                        <a:pos x="378" y="1286"/>
                      </a:cxn>
                      <a:cxn ang="0">
                        <a:pos x="580" y="1396"/>
                      </a:cxn>
                      <a:cxn ang="0">
                        <a:pos x="502" y="1390"/>
                      </a:cxn>
                      <a:cxn ang="0">
                        <a:pos x="522" y="1280"/>
                      </a:cxn>
                      <a:cxn ang="0">
                        <a:pos x="586" y="1382"/>
                      </a:cxn>
                      <a:cxn ang="0">
                        <a:pos x="724" y="1404"/>
                      </a:cxn>
                      <a:cxn ang="0">
                        <a:pos x="702" y="1302"/>
                      </a:cxn>
                      <a:cxn ang="0">
                        <a:pos x="772" y="1282"/>
                      </a:cxn>
                      <a:cxn ang="0">
                        <a:pos x="984" y="1390"/>
                      </a:cxn>
                      <a:cxn ang="0">
                        <a:pos x="908" y="1396"/>
                      </a:cxn>
                      <a:cxn ang="0">
                        <a:pos x="916" y="1282"/>
                      </a:cxn>
                      <a:cxn ang="0">
                        <a:pos x="986" y="1302"/>
                      </a:cxn>
                      <a:cxn ang="0">
                        <a:pos x="1166" y="1404"/>
                      </a:cxn>
                      <a:cxn ang="0">
                        <a:pos x="1102" y="1302"/>
                      </a:cxn>
                      <a:cxn ang="0">
                        <a:pos x="1166" y="1280"/>
                      </a:cxn>
                      <a:cxn ang="0">
                        <a:pos x="1388" y="1382"/>
                      </a:cxn>
                      <a:cxn ang="0">
                        <a:pos x="1316" y="1402"/>
                      </a:cxn>
                      <a:cxn ang="0">
                        <a:pos x="1310" y="1286"/>
                      </a:cxn>
                      <a:cxn ang="0">
                        <a:pos x="1386" y="1292"/>
                      </a:cxn>
                      <a:cxn ang="0">
                        <a:pos x="1574" y="1402"/>
                      </a:cxn>
                      <a:cxn ang="0">
                        <a:pos x="1504" y="1382"/>
                      </a:cxn>
                      <a:cxn ang="0">
                        <a:pos x="1566" y="1280"/>
                      </a:cxn>
                      <a:cxn ang="0">
                        <a:pos x="1600" y="1246"/>
                      </a:cxn>
                      <a:cxn ang="0">
                        <a:pos x="84" y="1268"/>
                      </a:cxn>
                      <a:cxn ang="0">
                        <a:pos x="74" y="234"/>
                      </a:cxn>
                      <a:cxn ang="0">
                        <a:pos x="84" y="224"/>
                      </a:cxn>
                      <a:cxn ang="0">
                        <a:pos x="1600" y="234"/>
                      </a:cxn>
                    </a:cxnLst>
                    <a:rect l="0" t="0" r="r" b="b"/>
                    <a:pathLst>
                      <a:path w="1674" h="1492">
                        <a:moveTo>
                          <a:pt x="0" y="0"/>
                        </a:moveTo>
                        <a:lnTo>
                          <a:pt x="0" y="1492"/>
                        </a:lnTo>
                        <a:lnTo>
                          <a:pt x="1674" y="1492"/>
                        </a:lnTo>
                        <a:lnTo>
                          <a:pt x="1674" y="0"/>
                        </a:lnTo>
                        <a:lnTo>
                          <a:pt x="0" y="0"/>
                        </a:lnTo>
                        <a:close/>
                        <a:moveTo>
                          <a:pt x="1504" y="96"/>
                        </a:moveTo>
                        <a:lnTo>
                          <a:pt x="1504" y="96"/>
                        </a:lnTo>
                        <a:lnTo>
                          <a:pt x="1506" y="88"/>
                        </a:lnTo>
                        <a:lnTo>
                          <a:pt x="1510" y="82"/>
                        </a:lnTo>
                        <a:lnTo>
                          <a:pt x="1516" y="76"/>
                        </a:lnTo>
                        <a:lnTo>
                          <a:pt x="1526" y="74"/>
                        </a:lnTo>
                        <a:lnTo>
                          <a:pt x="1566" y="74"/>
                        </a:lnTo>
                        <a:lnTo>
                          <a:pt x="1566" y="74"/>
                        </a:lnTo>
                        <a:lnTo>
                          <a:pt x="1574" y="76"/>
                        </a:lnTo>
                        <a:lnTo>
                          <a:pt x="1582" y="82"/>
                        </a:lnTo>
                        <a:lnTo>
                          <a:pt x="1586" y="88"/>
                        </a:lnTo>
                        <a:lnTo>
                          <a:pt x="1588" y="96"/>
                        </a:lnTo>
                        <a:lnTo>
                          <a:pt x="1588" y="176"/>
                        </a:lnTo>
                        <a:lnTo>
                          <a:pt x="1588" y="176"/>
                        </a:lnTo>
                        <a:lnTo>
                          <a:pt x="1586" y="186"/>
                        </a:lnTo>
                        <a:lnTo>
                          <a:pt x="1582" y="192"/>
                        </a:lnTo>
                        <a:lnTo>
                          <a:pt x="1574" y="196"/>
                        </a:lnTo>
                        <a:lnTo>
                          <a:pt x="1566" y="198"/>
                        </a:lnTo>
                        <a:lnTo>
                          <a:pt x="1526" y="198"/>
                        </a:lnTo>
                        <a:lnTo>
                          <a:pt x="1526" y="198"/>
                        </a:lnTo>
                        <a:lnTo>
                          <a:pt x="1516" y="196"/>
                        </a:lnTo>
                        <a:lnTo>
                          <a:pt x="1510" y="192"/>
                        </a:lnTo>
                        <a:lnTo>
                          <a:pt x="1506" y="186"/>
                        </a:lnTo>
                        <a:lnTo>
                          <a:pt x="1504" y="176"/>
                        </a:lnTo>
                        <a:lnTo>
                          <a:pt x="1504" y="96"/>
                        </a:lnTo>
                        <a:close/>
                        <a:moveTo>
                          <a:pt x="1302" y="96"/>
                        </a:moveTo>
                        <a:lnTo>
                          <a:pt x="1302" y="96"/>
                        </a:lnTo>
                        <a:lnTo>
                          <a:pt x="1304" y="88"/>
                        </a:lnTo>
                        <a:lnTo>
                          <a:pt x="1310" y="82"/>
                        </a:lnTo>
                        <a:lnTo>
                          <a:pt x="1316" y="76"/>
                        </a:lnTo>
                        <a:lnTo>
                          <a:pt x="1324" y="74"/>
                        </a:lnTo>
                        <a:lnTo>
                          <a:pt x="1366" y="74"/>
                        </a:lnTo>
                        <a:lnTo>
                          <a:pt x="1366" y="74"/>
                        </a:lnTo>
                        <a:lnTo>
                          <a:pt x="1374" y="76"/>
                        </a:lnTo>
                        <a:lnTo>
                          <a:pt x="1382" y="82"/>
                        </a:lnTo>
                        <a:lnTo>
                          <a:pt x="1386" y="88"/>
                        </a:lnTo>
                        <a:lnTo>
                          <a:pt x="1388" y="96"/>
                        </a:lnTo>
                        <a:lnTo>
                          <a:pt x="1388" y="176"/>
                        </a:lnTo>
                        <a:lnTo>
                          <a:pt x="1388" y="176"/>
                        </a:lnTo>
                        <a:lnTo>
                          <a:pt x="1386" y="186"/>
                        </a:lnTo>
                        <a:lnTo>
                          <a:pt x="1382" y="192"/>
                        </a:lnTo>
                        <a:lnTo>
                          <a:pt x="1374" y="196"/>
                        </a:lnTo>
                        <a:lnTo>
                          <a:pt x="1366" y="198"/>
                        </a:lnTo>
                        <a:lnTo>
                          <a:pt x="1324" y="198"/>
                        </a:lnTo>
                        <a:lnTo>
                          <a:pt x="1324" y="198"/>
                        </a:lnTo>
                        <a:lnTo>
                          <a:pt x="1316" y="196"/>
                        </a:lnTo>
                        <a:lnTo>
                          <a:pt x="1310" y="192"/>
                        </a:lnTo>
                        <a:lnTo>
                          <a:pt x="1304" y="186"/>
                        </a:lnTo>
                        <a:lnTo>
                          <a:pt x="1302" y="176"/>
                        </a:lnTo>
                        <a:lnTo>
                          <a:pt x="1302" y="96"/>
                        </a:lnTo>
                        <a:close/>
                        <a:moveTo>
                          <a:pt x="1102" y="96"/>
                        </a:moveTo>
                        <a:lnTo>
                          <a:pt x="1102" y="96"/>
                        </a:lnTo>
                        <a:lnTo>
                          <a:pt x="1104" y="88"/>
                        </a:lnTo>
                        <a:lnTo>
                          <a:pt x="1108" y="82"/>
                        </a:lnTo>
                        <a:lnTo>
                          <a:pt x="1116" y="76"/>
                        </a:lnTo>
                        <a:lnTo>
                          <a:pt x="1124" y="74"/>
                        </a:lnTo>
                        <a:lnTo>
                          <a:pt x="1166" y="74"/>
                        </a:lnTo>
                        <a:lnTo>
                          <a:pt x="1166" y="74"/>
                        </a:lnTo>
                        <a:lnTo>
                          <a:pt x="1174" y="76"/>
                        </a:lnTo>
                        <a:lnTo>
                          <a:pt x="1180" y="82"/>
                        </a:lnTo>
                        <a:lnTo>
                          <a:pt x="1186" y="88"/>
                        </a:lnTo>
                        <a:lnTo>
                          <a:pt x="1188" y="96"/>
                        </a:lnTo>
                        <a:lnTo>
                          <a:pt x="1188" y="176"/>
                        </a:lnTo>
                        <a:lnTo>
                          <a:pt x="1188" y="176"/>
                        </a:lnTo>
                        <a:lnTo>
                          <a:pt x="1186" y="186"/>
                        </a:lnTo>
                        <a:lnTo>
                          <a:pt x="1180" y="192"/>
                        </a:lnTo>
                        <a:lnTo>
                          <a:pt x="1174" y="196"/>
                        </a:lnTo>
                        <a:lnTo>
                          <a:pt x="1166" y="198"/>
                        </a:lnTo>
                        <a:lnTo>
                          <a:pt x="1124" y="198"/>
                        </a:lnTo>
                        <a:lnTo>
                          <a:pt x="1124" y="198"/>
                        </a:lnTo>
                        <a:lnTo>
                          <a:pt x="1116" y="196"/>
                        </a:lnTo>
                        <a:lnTo>
                          <a:pt x="1108" y="192"/>
                        </a:lnTo>
                        <a:lnTo>
                          <a:pt x="1104" y="186"/>
                        </a:lnTo>
                        <a:lnTo>
                          <a:pt x="1102" y="176"/>
                        </a:lnTo>
                        <a:lnTo>
                          <a:pt x="1102" y="96"/>
                        </a:lnTo>
                        <a:close/>
                        <a:moveTo>
                          <a:pt x="902" y="96"/>
                        </a:moveTo>
                        <a:lnTo>
                          <a:pt x="902" y="96"/>
                        </a:lnTo>
                        <a:lnTo>
                          <a:pt x="904" y="88"/>
                        </a:lnTo>
                        <a:lnTo>
                          <a:pt x="908" y="82"/>
                        </a:lnTo>
                        <a:lnTo>
                          <a:pt x="916" y="76"/>
                        </a:lnTo>
                        <a:lnTo>
                          <a:pt x="924" y="74"/>
                        </a:lnTo>
                        <a:lnTo>
                          <a:pt x="966" y="74"/>
                        </a:lnTo>
                        <a:lnTo>
                          <a:pt x="966" y="74"/>
                        </a:lnTo>
                        <a:lnTo>
                          <a:pt x="974" y="76"/>
                        </a:lnTo>
                        <a:lnTo>
                          <a:pt x="980" y="82"/>
                        </a:lnTo>
                        <a:lnTo>
                          <a:pt x="984" y="88"/>
                        </a:lnTo>
                        <a:lnTo>
                          <a:pt x="986" y="96"/>
                        </a:lnTo>
                        <a:lnTo>
                          <a:pt x="986" y="176"/>
                        </a:lnTo>
                        <a:lnTo>
                          <a:pt x="986" y="176"/>
                        </a:lnTo>
                        <a:lnTo>
                          <a:pt x="984" y="186"/>
                        </a:lnTo>
                        <a:lnTo>
                          <a:pt x="980" y="192"/>
                        </a:lnTo>
                        <a:lnTo>
                          <a:pt x="974" y="196"/>
                        </a:lnTo>
                        <a:lnTo>
                          <a:pt x="966" y="198"/>
                        </a:lnTo>
                        <a:lnTo>
                          <a:pt x="924" y="198"/>
                        </a:lnTo>
                        <a:lnTo>
                          <a:pt x="924" y="198"/>
                        </a:lnTo>
                        <a:lnTo>
                          <a:pt x="916" y="196"/>
                        </a:lnTo>
                        <a:lnTo>
                          <a:pt x="908" y="192"/>
                        </a:lnTo>
                        <a:lnTo>
                          <a:pt x="904" y="186"/>
                        </a:lnTo>
                        <a:lnTo>
                          <a:pt x="902" y="176"/>
                        </a:lnTo>
                        <a:lnTo>
                          <a:pt x="902" y="96"/>
                        </a:lnTo>
                        <a:close/>
                        <a:moveTo>
                          <a:pt x="702" y="96"/>
                        </a:moveTo>
                        <a:lnTo>
                          <a:pt x="702" y="96"/>
                        </a:lnTo>
                        <a:lnTo>
                          <a:pt x="704" y="88"/>
                        </a:lnTo>
                        <a:lnTo>
                          <a:pt x="708" y="82"/>
                        </a:lnTo>
                        <a:lnTo>
                          <a:pt x="714" y="76"/>
                        </a:lnTo>
                        <a:lnTo>
                          <a:pt x="724" y="74"/>
                        </a:lnTo>
                        <a:lnTo>
                          <a:pt x="764" y="74"/>
                        </a:lnTo>
                        <a:lnTo>
                          <a:pt x="764" y="74"/>
                        </a:lnTo>
                        <a:lnTo>
                          <a:pt x="772" y="76"/>
                        </a:lnTo>
                        <a:lnTo>
                          <a:pt x="780" y="82"/>
                        </a:lnTo>
                        <a:lnTo>
                          <a:pt x="784" y="88"/>
                        </a:lnTo>
                        <a:lnTo>
                          <a:pt x="786" y="96"/>
                        </a:lnTo>
                        <a:lnTo>
                          <a:pt x="786" y="176"/>
                        </a:lnTo>
                        <a:lnTo>
                          <a:pt x="786" y="176"/>
                        </a:lnTo>
                        <a:lnTo>
                          <a:pt x="784" y="186"/>
                        </a:lnTo>
                        <a:lnTo>
                          <a:pt x="780" y="192"/>
                        </a:lnTo>
                        <a:lnTo>
                          <a:pt x="772" y="196"/>
                        </a:lnTo>
                        <a:lnTo>
                          <a:pt x="764" y="198"/>
                        </a:lnTo>
                        <a:lnTo>
                          <a:pt x="724" y="198"/>
                        </a:lnTo>
                        <a:lnTo>
                          <a:pt x="724" y="198"/>
                        </a:lnTo>
                        <a:lnTo>
                          <a:pt x="714" y="196"/>
                        </a:lnTo>
                        <a:lnTo>
                          <a:pt x="708" y="192"/>
                        </a:lnTo>
                        <a:lnTo>
                          <a:pt x="704" y="186"/>
                        </a:lnTo>
                        <a:lnTo>
                          <a:pt x="702" y="176"/>
                        </a:lnTo>
                        <a:lnTo>
                          <a:pt x="702" y="96"/>
                        </a:lnTo>
                        <a:close/>
                        <a:moveTo>
                          <a:pt x="500" y="96"/>
                        </a:moveTo>
                        <a:lnTo>
                          <a:pt x="500" y="96"/>
                        </a:lnTo>
                        <a:lnTo>
                          <a:pt x="502" y="88"/>
                        </a:lnTo>
                        <a:lnTo>
                          <a:pt x="508" y="82"/>
                        </a:lnTo>
                        <a:lnTo>
                          <a:pt x="514" y="76"/>
                        </a:lnTo>
                        <a:lnTo>
                          <a:pt x="522" y="74"/>
                        </a:lnTo>
                        <a:lnTo>
                          <a:pt x="564" y="74"/>
                        </a:lnTo>
                        <a:lnTo>
                          <a:pt x="564" y="74"/>
                        </a:lnTo>
                        <a:lnTo>
                          <a:pt x="572" y="76"/>
                        </a:lnTo>
                        <a:lnTo>
                          <a:pt x="580" y="82"/>
                        </a:lnTo>
                        <a:lnTo>
                          <a:pt x="584" y="88"/>
                        </a:lnTo>
                        <a:lnTo>
                          <a:pt x="586" y="96"/>
                        </a:lnTo>
                        <a:lnTo>
                          <a:pt x="586" y="176"/>
                        </a:lnTo>
                        <a:lnTo>
                          <a:pt x="586" y="176"/>
                        </a:lnTo>
                        <a:lnTo>
                          <a:pt x="584" y="186"/>
                        </a:lnTo>
                        <a:lnTo>
                          <a:pt x="580" y="192"/>
                        </a:lnTo>
                        <a:lnTo>
                          <a:pt x="572" y="196"/>
                        </a:lnTo>
                        <a:lnTo>
                          <a:pt x="564" y="198"/>
                        </a:lnTo>
                        <a:lnTo>
                          <a:pt x="522" y="198"/>
                        </a:lnTo>
                        <a:lnTo>
                          <a:pt x="522" y="198"/>
                        </a:lnTo>
                        <a:lnTo>
                          <a:pt x="514" y="196"/>
                        </a:lnTo>
                        <a:lnTo>
                          <a:pt x="508" y="192"/>
                        </a:lnTo>
                        <a:lnTo>
                          <a:pt x="502" y="186"/>
                        </a:lnTo>
                        <a:lnTo>
                          <a:pt x="500" y="176"/>
                        </a:lnTo>
                        <a:lnTo>
                          <a:pt x="500" y="96"/>
                        </a:lnTo>
                        <a:close/>
                        <a:moveTo>
                          <a:pt x="300" y="96"/>
                        </a:moveTo>
                        <a:lnTo>
                          <a:pt x="300" y="96"/>
                        </a:lnTo>
                        <a:lnTo>
                          <a:pt x="302" y="88"/>
                        </a:lnTo>
                        <a:lnTo>
                          <a:pt x="306" y="82"/>
                        </a:lnTo>
                        <a:lnTo>
                          <a:pt x="314" y="76"/>
                        </a:lnTo>
                        <a:lnTo>
                          <a:pt x="322" y="74"/>
                        </a:lnTo>
                        <a:lnTo>
                          <a:pt x="364" y="74"/>
                        </a:lnTo>
                        <a:lnTo>
                          <a:pt x="364" y="74"/>
                        </a:lnTo>
                        <a:lnTo>
                          <a:pt x="372" y="76"/>
                        </a:lnTo>
                        <a:lnTo>
                          <a:pt x="378" y="82"/>
                        </a:lnTo>
                        <a:lnTo>
                          <a:pt x="384" y="88"/>
                        </a:lnTo>
                        <a:lnTo>
                          <a:pt x="386" y="96"/>
                        </a:lnTo>
                        <a:lnTo>
                          <a:pt x="386" y="176"/>
                        </a:lnTo>
                        <a:lnTo>
                          <a:pt x="386" y="176"/>
                        </a:lnTo>
                        <a:lnTo>
                          <a:pt x="384" y="186"/>
                        </a:lnTo>
                        <a:lnTo>
                          <a:pt x="378" y="192"/>
                        </a:lnTo>
                        <a:lnTo>
                          <a:pt x="372" y="196"/>
                        </a:lnTo>
                        <a:lnTo>
                          <a:pt x="364" y="198"/>
                        </a:lnTo>
                        <a:lnTo>
                          <a:pt x="322" y="198"/>
                        </a:lnTo>
                        <a:lnTo>
                          <a:pt x="322" y="198"/>
                        </a:lnTo>
                        <a:lnTo>
                          <a:pt x="314" y="196"/>
                        </a:lnTo>
                        <a:lnTo>
                          <a:pt x="306" y="192"/>
                        </a:lnTo>
                        <a:lnTo>
                          <a:pt x="302" y="186"/>
                        </a:lnTo>
                        <a:lnTo>
                          <a:pt x="300" y="176"/>
                        </a:lnTo>
                        <a:lnTo>
                          <a:pt x="300" y="96"/>
                        </a:lnTo>
                        <a:close/>
                        <a:moveTo>
                          <a:pt x="100" y="96"/>
                        </a:moveTo>
                        <a:lnTo>
                          <a:pt x="100" y="96"/>
                        </a:lnTo>
                        <a:lnTo>
                          <a:pt x="102" y="88"/>
                        </a:lnTo>
                        <a:lnTo>
                          <a:pt x="106" y="82"/>
                        </a:lnTo>
                        <a:lnTo>
                          <a:pt x="114" y="76"/>
                        </a:lnTo>
                        <a:lnTo>
                          <a:pt x="122" y="74"/>
                        </a:lnTo>
                        <a:lnTo>
                          <a:pt x="164" y="74"/>
                        </a:lnTo>
                        <a:lnTo>
                          <a:pt x="164" y="74"/>
                        </a:lnTo>
                        <a:lnTo>
                          <a:pt x="172" y="76"/>
                        </a:lnTo>
                        <a:lnTo>
                          <a:pt x="178" y="82"/>
                        </a:lnTo>
                        <a:lnTo>
                          <a:pt x="182" y="88"/>
                        </a:lnTo>
                        <a:lnTo>
                          <a:pt x="184" y="96"/>
                        </a:lnTo>
                        <a:lnTo>
                          <a:pt x="184" y="176"/>
                        </a:lnTo>
                        <a:lnTo>
                          <a:pt x="184" y="176"/>
                        </a:lnTo>
                        <a:lnTo>
                          <a:pt x="182" y="186"/>
                        </a:lnTo>
                        <a:lnTo>
                          <a:pt x="178" y="192"/>
                        </a:lnTo>
                        <a:lnTo>
                          <a:pt x="172" y="196"/>
                        </a:lnTo>
                        <a:lnTo>
                          <a:pt x="164" y="198"/>
                        </a:lnTo>
                        <a:lnTo>
                          <a:pt x="122" y="198"/>
                        </a:lnTo>
                        <a:lnTo>
                          <a:pt x="122" y="198"/>
                        </a:lnTo>
                        <a:lnTo>
                          <a:pt x="114" y="196"/>
                        </a:lnTo>
                        <a:lnTo>
                          <a:pt x="106" y="192"/>
                        </a:lnTo>
                        <a:lnTo>
                          <a:pt x="102" y="186"/>
                        </a:lnTo>
                        <a:lnTo>
                          <a:pt x="100" y="176"/>
                        </a:lnTo>
                        <a:lnTo>
                          <a:pt x="100" y="96"/>
                        </a:lnTo>
                        <a:close/>
                        <a:moveTo>
                          <a:pt x="184" y="1382"/>
                        </a:moveTo>
                        <a:lnTo>
                          <a:pt x="184" y="1382"/>
                        </a:lnTo>
                        <a:lnTo>
                          <a:pt x="182" y="1390"/>
                        </a:lnTo>
                        <a:lnTo>
                          <a:pt x="178" y="1396"/>
                        </a:lnTo>
                        <a:lnTo>
                          <a:pt x="172" y="1402"/>
                        </a:lnTo>
                        <a:lnTo>
                          <a:pt x="164" y="1404"/>
                        </a:lnTo>
                        <a:lnTo>
                          <a:pt x="122" y="1404"/>
                        </a:lnTo>
                        <a:lnTo>
                          <a:pt x="122" y="1404"/>
                        </a:lnTo>
                        <a:lnTo>
                          <a:pt x="114" y="1402"/>
                        </a:lnTo>
                        <a:lnTo>
                          <a:pt x="106" y="1396"/>
                        </a:lnTo>
                        <a:lnTo>
                          <a:pt x="102" y="1390"/>
                        </a:lnTo>
                        <a:lnTo>
                          <a:pt x="100" y="1382"/>
                        </a:lnTo>
                        <a:lnTo>
                          <a:pt x="100" y="1302"/>
                        </a:lnTo>
                        <a:lnTo>
                          <a:pt x="100" y="1302"/>
                        </a:lnTo>
                        <a:lnTo>
                          <a:pt x="102" y="1292"/>
                        </a:lnTo>
                        <a:lnTo>
                          <a:pt x="106" y="1286"/>
                        </a:lnTo>
                        <a:lnTo>
                          <a:pt x="114" y="1282"/>
                        </a:lnTo>
                        <a:lnTo>
                          <a:pt x="122" y="1280"/>
                        </a:lnTo>
                        <a:lnTo>
                          <a:pt x="164" y="1280"/>
                        </a:lnTo>
                        <a:lnTo>
                          <a:pt x="164" y="1280"/>
                        </a:lnTo>
                        <a:lnTo>
                          <a:pt x="172" y="1282"/>
                        </a:lnTo>
                        <a:lnTo>
                          <a:pt x="178" y="1286"/>
                        </a:lnTo>
                        <a:lnTo>
                          <a:pt x="182" y="1292"/>
                        </a:lnTo>
                        <a:lnTo>
                          <a:pt x="184" y="1302"/>
                        </a:lnTo>
                        <a:lnTo>
                          <a:pt x="184" y="1382"/>
                        </a:lnTo>
                        <a:close/>
                        <a:moveTo>
                          <a:pt x="386" y="1382"/>
                        </a:moveTo>
                        <a:lnTo>
                          <a:pt x="386" y="1382"/>
                        </a:lnTo>
                        <a:lnTo>
                          <a:pt x="384" y="1390"/>
                        </a:lnTo>
                        <a:lnTo>
                          <a:pt x="378" y="1396"/>
                        </a:lnTo>
                        <a:lnTo>
                          <a:pt x="372" y="1402"/>
                        </a:lnTo>
                        <a:lnTo>
                          <a:pt x="364" y="1404"/>
                        </a:lnTo>
                        <a:lnTo>
                          <a:pt x="322" y="1404"/>
                        </a:lnTo>
                        <a:lnTo>
                          <a:pt x="322" y="1404"/>
                        </a:lnTo>
                        <a:lnTo>
                          <a:pt x="314" y="1402"/>
                        </a:lnTo>
                        <a:lnTo>
                          <a:pt x="306" y="1396"/>
                        </a:lnTo>
                        <a:lnTo>
                          <a:pt x="302" y="1390"/>
                        </a:lnTo>
                        <a:lnTo>
                          <a:pt x="300" y="1382"/>
                        </a:lnTo>
                        <a:lnTo>
                          <a:pt x="300" y="1302"/>
                        </a:lnTo>
                        <a:lnTo>
                          <a:pt x="300" y="1302"/>
                        </a:lnTo>
                        <a:lnTo>
                          <a:pt x="302" y="1292"/>
                        </a:lnTo>
                        <a:lnTo>
                          <a:pt x="306" y="1286"/>
                        </a:lnTo>
                        <a:lnTo>
                          <a:pt x="314" y="1282"/>
                        </a:lnTo>
                        <a:lnTo>
                          <a:pt x="322" y="1280"/>
                        </a:lnTo>
                        <a:lnTo>
                          <a:pt x="364" y="1280"/>
                        </a:lnTo>
                        <a:lnTo>
                          <a:pt x="364" y="1280"/>
                        </a:lnTo>
                        <a:lnTo>
                          <a:pt x="372" y="1282"/>
                        </a:lnTo>
                        <a:lnTo>
                          <a:pt x="378" y="1286"/>
                        </a:lnTo>
                        <a:lnTo>
                          <a:pt x="384" y="1292"/>
                        </a:lnTo>
                        <a:lnTo>
                          <a:pt x="386" y="1302"/>
                        </a:lnTo>
                        <a:lnTo>
                          <a:pt x="386" y="1382"/>
                        </a:lnTo>
                        <a:close/>
                        <a:moveTo>
                          <a:pt x="586" y="1382"/>
                        </a:moveTo>
                        <a:lnTo>
                          <a:pt x="586" y="1382"/>
                        </a:lnTo>
                        <a:lnTo>
                          <a:pt x="584" y="1390"/>
                        </a:lnTo>
                        <a:lnTo>
                          <a:pt x="580" y="1396"/>
                        </a:lnTo>
                        <a:lnTo>
                          <a:pt x="572" y="1402"/>
                        </a:lnTo>
                        <a:lnTo>
                          <a:pt x="564" y="1404"/>
                        </a:lnTo>
                        <a:lnTo>
                          <a:pt x="522" y="1404"/>
                        </a:lnTo>
                        <a:lnTo>
                          <a:pt x="522" y="1404"/>
                        </a:lnTo>
                        <a:lnTo>
                          <a:pt x="514" y="1402"/>
                        </a:lnTo>
                        <a:lnTo>
                          <a:pt x="508" y="1396"/>
                        </a:lnTo>
                        <a:lnTo>
                          <a:pt x="502" y="1390"/>
                        </a:lnTo>
                        <a:lnTo>
                          <a:pt x="500" y="1382"/>
                        </a:lnTo>
                        <a:lnTo>
                          <a:pt x="500" y="1302"/>
                        </a:lnTo>
                        <a:lnTo>
                          <a:pt x="500" y="1302"/>
                        </a:lnTo>
                        <a:lnTo>
                          <a:pt x="502" y="1292"/>
                        </a:lnTo>
                        <a:lnTo>
                          <a:pt x="508" y="1286"/>
                        </a:lnTo>
                        <a:lnTo>
                          <a:pt x="514" y="1282"/>
                        </a:lnTo>
                        <a:lnTo>
                          <a:pt x="522" y="1280"/>
                        </a:lnTo>
                        <a:lnTo>
                          <a:pt x="564" y="1280"/>
                        </a:lnTo>
                        <a:lnTo>
                          <a:pt x="564" y="1280"/>
                        </a:lnTo>
                        <a:lnTo>
                          <a:pt x="572" y="1282"/>
                        </a:lnTo>
                        <a:lnTo>
                          <a:pt x="580" y="1286"/>
                        </a:lnTo>
                        <a:lnTo>
                          <a:pt x="584" y="1292"/>
                        </a:lnTo>
                        <a:lnTo>
                          <a:pt x="586" y="1302"/>
                        </a:lnTo>
                        <a:lnTo>
                          <a:pt x="586" y="1382"/>
                        </a:lnTo>
                        <a:close/>
                        <a:moveTo>
                          <a:pt x="786" y="1382"/>
                        </a:moveTo>
                        <a:lnTo>
                          <a:pt x="786" y="1382"/>
                        </a:lnTo>
                        <a:lnTo>
                          <a:pt x="784" y="1390"/>
                        </a:lnTo>
                        <a:lnTo>
                          <a:pt x="780" y="1396"/>
                        </a:lnTo>
                        <a:lnTo>
                          <a:pt x="772" y="1402"/>
                        </a:lnTo>
                        <a:lnTo>
                          <a:pt x="764" y="1404"/>
                        </a:lnTo>
                        <a:lnTo>
                          <a:pt x="724" y="1404"/>
                        </a:lnTo>
                        <a:lnTo>
                          <a:pt x="724" y="1404"/>
                        </a:lnTo>
                        <a:lnTo>
                          <a:pt x="714" y="1402"/>
                        </a:lnTo>
                        <a:lnTo>
                          <a:pt x="708" y="1396"/>
                        </a:lnTo>
                        <a:lnTo>
                          <a:pt x="704" y="1390"/>
                        </a:lnTo>
                        <a:lnTo>
                          <a:pt x="702" y="1382"/>
                        </a:lnTo>
                        <a:lnTo>
                          <a:pt x="702" y="1302"/>
                        </a:lnTo>
                        <a:lnTo>
                          <a:pt x="702" y="1302"/>
                        </a:lnTo>
                        <a:lnTo>
                          <a:pt x="704" y="1292"/>
                        </a:lnTo>
                        <a:lnTo>
                          <a:pt x="708" y="1286"/>
                        </a:lnTo>
                        <a:lnTo>
                          <a:pt x="714" y="1282"/>
                        </a:lnTo>
                        <a:lnTo>
                          <a:pt x="724" y="1280"/>
                        </a:lnTo>
                        <a:lnTo>
                          <a:pt x="764" y="1280"/>
                        </a:lnTo>
                        <a:lnTo>
                          <a:pt x="764" y="1280"/>
                        </a:lnTo>
                        <a:lnTo>
                          <a:pt x="772" y="1282"/>
                        </a:lnTo>
                        <a:lnTo>
                          <a:pt x="780" y="1286"/>
                        </a:lnTo>
                        <a:lnTo>
                          <a:pt x="784" y="1292"/>
                        </a:lnTo>
                        <a:lnTo>
                          <a:pt x="786" y="1302"/>
                        </a:lnTo>
                        <a:lnTo>
                          <a:pt x="786" y="1382"/>
                        </a:lnTo>
                        <a:close/>
                        <a:moveTo>
                          <a:pt x="986" y="1382"/>
                        </a:moveTo>
                        <a:lnTo>
                          <a:pt x="986" y="1382"/>
                        </a:lnTo>
                        <a:lnTo>
                          <a:pt x="984" y="1390"/>
                        </a:lnTo>
                        <a:lnTo>
                          <a:pt x="980" y="1396"/>
                        </a:lnTo>
                        <a:lnTo>
                          <a:pt x="974" y="1402"/>
                        </a:lnTo>
                        <a:lnTo>
                          <a:pt x="966" y="1404"/>
                        </a:lnTo>
                        <a:lnTo>
                          <a:pt x="924" y="1404"/>
                        </a:lnTo>
                        <a:lnTo>
                          <a:pt x="924" y="1404"/>
                        </a:lnTo>
                        <a:lnTo>
                          <a:pt x="916" y="1402"/>
                        </a:lnTo>
                        <a:lnTo>
                          <a:pt x="908" y="1396"/>
                        </a:lnTo>
                        <a:lnTo>
                          <a:pt x="904" y="1390"/>
                        </a:lnTo>
                        <a:lnTo>
                          <a:pt x="902" y="1382"/>
                        </a:lnTo>
                        <a:lnTo>
                          <a:pt x="902" y="1302"/>
                        </a:lnTo>
                        <a:lnTo>
                          <a:pt x="902" y="1302"/>
                        </a:lnTo>
                        <a:lnTo>
                          <a:pt x="904" y="1292"/>
                        </a:lnTo>
                        <a:lnTo>
                          <a:pt x="908" y="1286"/>
                        </a:lnTo>
                        <a:lnTo>
                          <a:pt x="916" y="1282"/>
                        </a:lnTo>
                        <a:lnTo>
                          <a:pt x="924" y="1280"/>
                        </a:lnTo>
                        <a:lnTo>
                          <a:pt x="966" y="1280"/>
                        </a:lnTo>
                        <a:lnTo>
                          <a:pt x="966" y="1280"/>
                        </a:lnTo>
                        <a:lnTo>
                          <a:pt x="974" y="1282"/>
                        </a:lnTo>
                        <a:lnTo>
                          <a:pt x="980" y="1286"/>
                        </a:lnTo>
                        <a:lnTo>
                          <a:pt x="984" y="1292"/>
                        </a:lnTo>
                        <a:lnTo>
                          <a:pt x="986" y="1302"/>
                        </a:lnTo>
                        <a:lnTo>
                          <a:pt x="986" y="1382"/>
                        </a:lnTo>
                        <a:close/>
                        <a:moveTo>
                          <a:pt x="1188" y="1382"/>
                        </a:moveTo>
                        <a:lnTo>
                          <a:pt x="1188" y="1382"/>
                        </a:lnTo>
                        <a:lnTo>
                          <a:pt x="1186" y="1390"/>
                        </a:lnTo>
                        <a:lnTo>
                          <a:pt x="1180" y="1396"/>
                        </a:lnTo>
                        <a:lnTo>
                          <a:pt x="1174" y="1402"/>
                        </a:lnTo>
                        <a:lnTo>
                          <a:pt x="1166" y="1404"/>
                        </a:lnTo>
                        <a:lnTo>
                          <a:pt x="1124" y="1404"/>
                        </a:lnTo>
                        <a:lnTo>
                          <a:pt x="1124" y="1404"/>
                        </a:lnTo>
                        <a:lnTo>
                          <a:pt x="1116" y="1402"/>
                        </a:lnTo>
                        <a:lnTo>
                          <a:pt x="1108" y="1396"/>
                        </a:lnTo>
                        <a:lnTo>
                          <a:pt x="1104" y="1390"/>
                        </a:lnTo>
                        <a:lnTo>
                          <a:pt x="1102" y="1382"/>
                        </a:lnTo>
                        <a:lnTo>
                          <a:pt x="1102" y="1302"/>
                        </a:lnTo>
                        <a:lnTo>
                          <a:pt x="1102" y="1302"/>
                        </a:lnTo>
                        <a:lnTo>
                          <a:pt x="1104" y="1292"/>
                        </a:lnTo>
                        <a:lnTo>
                          <a:pt x="1108" y="1286"/>
                        </a:lnTo>
                        <a:lnTo>
                          <a:pt x="1116" y="1282"/>
                        </a:lnTo>
                        <a:lnTo>
                          <a:pt x="1124" y="1280"/>
                        </a:lnTo>
                        <a:lnTo>
                          <a:pt x="1166" y="1280"/>
                        </a:lnTo>
                        <a:lnTo>
                          <a:pt x="1166" y="1280"/>
                        </a:lnTo>
                        <a:lnTo>
                          <a:pt x="1174" y="1282"/>
                        </a:lnTo>
                        <a:lnTo>
                          <a:pt x="1180" y="1286"/>
                        </a:lnTo>
                        <a:lnTo>
                          <a:pt x="1186" y="1292"/>
                        </a:lnTo>
                        <a:lnTo>
                          <a:pt x="1188" y="1302"/>
                        </a:lnTo>
                        <a:lnTo>
                          <a:pt x="1188" y="1382"/>
                        </a:lnTo>
                        <a:close/>
                        <a:moveTo>
                          <a:pt x="1388" y="1382"/>
                        </a:moveTo>
                        <a:lnTo>
                          <a:pt x="1388" y="1382"/>
                        </a:lnTo>
                        <a:lnTo>
                          <a:pt x="1386" y="1390"/>
                        </a:lnTo>
                        <a:lnTo>
                          <a:pt x="1382" y="1396"/>
                        </a:lnTo>
                        <a:lnTo>
                          <a:pt x="1374" y="1402"/>
                        </a:lnTo>
                        <a:lnTo>
                          <a:pt x="1366" y="1404"/>
                        </a:lnTo>
                        <a:lnTo>
                          <a:pt x="1324" y="1404"/>
                        </a:lnTo>
                        <a:lnTo>
                          <a:pt x="1324" y="1404"/>
                        </a:lnTo>
                        <a:lnTo>
                          <a:pt x="1316" y="1402"/>
                        </a:lnTo>
                        <a:lnTo>
                          <a:pt x="1310" y="1396"/>
                        </a:lnTo>
                        <a:lnTo>
                          <a:pt x="1304" y="1390"/>
                        </a:lnTo>
                        <a:lnTo>
                          <a:pt x="1302" y="1382"/>
                        </a:lnTo>
                        <a:lnTo>
                          <a:pt x="1302" y="1302"/>
                        </a:lnTo>
                        <a:lnTo>
                          <a:pt x="1302" y="1302"/>
                        </a:lnTo>
                        <a:lnTo>
                          <a:pt x="1304" y="1292"/>
                        </a:lnTo>
                        <a:lnTo>
                          <a:pt x="1310" y="1286"/>
                        </a:lnTo>
                        <a:lnTo>
                          <a:pt x="1316" y="1282"/>
                        </a:lnTo>
                        <a:lnTo>
                          <a:pt x="1324" y="1280"/>
                        </a:lnTo>
                        <a:lnTo>
                          <a:pt x="1366" y="1280"/>
                        </a:lnTo>
                        <a:lnTo>
                          <a:pt x="1366" y="1280"/>
                        </a:lnTo>
                        <a:lnTo>
                          <a:pt x="1374" y="1282"/>
                        </a:lnTo>
                        <a:lnTo>
                          <a:pt x="1382" y="1286"/>
                        </a:lnTo>
                        <a:lnTo>
                          <a:pt x="1386" y="1292"/>
                        </a:lnTo>
                        <a:lnTo>
                          <a:pt x="1388" y="1302"/>
                        </a:lnTo>
                        <a:lnTo>
                          <a:pt x="1388" y="1382"/>
                        </a:lnTo>
                        <a:close/>
                        <a:moveTo>
                          <a:pt x="1588" y="1382"/>
                        </a:moveTo>
                        <a:lnTo>
                          <a:pt x="1588" y="1382"/>
                        </a:lnTo>
                        <a:lnTo>
                          <a:pt x="1586" y="1390"/>
                        </a:lnTo>
                        <a:lnTo>
                          <a:pt x="1582" y="1396"/>
                        </a:lnTo>
                        <a:lnTo>
                          <a:pt x="1574" y="1402"/>
                        </a:lnTo>
                        <a:lnTo>
                          <a:pt x="1566" y="1404"/>
                        </a:lnTo>
                        <a:lnTo>
                          <a:pt x="1526" y="1404"/>
                        </a:lnTo>
                        <a:lnTo>
                          <a:pt x="1526" y="1404"/>
                        </a:lnTo>
                        <a:lnTo>
                          <a:pt x="1516" y="1402"/>
                        </a:lnTo>
                        <a:lnTo>
                          <a:pt x="1510" y="1396"/>
                        </a:lnTo>
                        <a:lnTo>
                          <a:pt x="1506" y="1390"/>
                        </a:lnTo>
                        <a:lnTo>
                          <a:pt x="1504" y="1382"/>
                        </a:lnTo>
                        <a:lnTo>
                          <a:pt x="1504" y="1302"/>
                        </a:lnTo>
                        <a:lnTo>
                          <a:pt x="1504" y="1302"/>
                        </a:lnTo>
                        <a:lnTo>
                          <a:pt x="1506" y="1292"/>
                        </a:lnTo>
                        <a:lnTo>
                          <a:pt x="1510" y="1286"/>
                        </a:lnTo>
                        <a:lnTo>
                          <a:pt x="1516" y="1282"/>
                        </a:lnTo>
                        <a:lnTo>
                          <a:pt x="1526" y="1280"/>
                        </a:lnTo>
                        <a:lnTo>
                          <a:pt x="1566" y="1280"/>
                        </a:lnTo>
                        <a:lnTo>
                          <a:pt x="1566" y="1280"/>
                        </a:lnTo>
                        <a:lnTo>
                          <a:pt x="1574" y="1282"/>
                        </a:lnTo>
                        <a:lnTo>
                          <a:pt x="1582" y="1286"/>
                        </a:lnTo>
                        <a:lnTo>
                          <a:pt x="1586" y="1292"/>
                        </a:lnTo>
                        <a:lnTo>
                          <a:pt x="1588" y="1302"/>
                        </a:lnTo>
                        <a:lnTo>
                          <a:pt x="1588" y="1382"/>
                        </a:lnTo>
                        <a:close/>
                        <a:moveTo>
                          <a:pt x="1600" y="1246"/>
                        </a:moveTo>
                        <a:lnTo>
                          <a:pt x="1600" y="1258"/>
                        </a:lnTo>
                        <a:lnTo>
                          <a:pt x="1600" y="1258"/>
                        </a:lnTo>
                        <a:lnTo>
                          <a:pt x="1598" y="1262"/>
                        </a:lnTo>
                        <a:lnTo>
                          <a:pt x="1596" y="1264"/>
                        </a:lnTo>
                        <a:lnTo>
                          <a:pt x="1594" y="1266"/>
                        </a:lnTo>
                        <a:lnTo>
                          <a:pt x="1590" y="1268"/>
                        </a:lnTo>
                        <a:lnTo>
                          <a:pt x="84" y="1268"/>
                        </a:lnTo>
                        <a:lnTo>
                          <a:pt x="84" y="1268"/>
                        </a:lnTo>
                        <a:lnTo>
                          <a:pt x="80" y="1266"/>
                        </a:lnTo>
                        <a:lnTo>
                          <a:pt x="78" y="1264"/>
                        </a:lnTo>
                        <a:lnTo>
                          <a:pt x="76" y="1262"/>
                        </a:lnTo>
                        <a:lnTo>
                          <a:pt x="74" y="1258"/>
                        </a:lnTo>
                        <a:lnTo>
                          <a:pt x="74" y="1246"/>
                        </a:lnTo>
                        <a:lnTo>
                          <a:pt x="74" y="234"/>
                        </a:lnTo>
                        <a:lnTo>
                          <a:pt x="74" y="234"/>
                        </a:lnTo>
                        <a:lnTo>
                          <a:pt x="74" y="234"/>
                        </a:lnTo>
                        <a:lnTo>
                          <a:pt x="76" y="230"/>
                        </a:lnTo>
                        <a:lnTo>
                          <a:pt x="76" y="228"/>
                        </a:lnTo>
                        <a:lnTo>
                          <a:pt x="76" y="228"/>
                        </a:lnTo>
                        <a:lnTo>
                          <a:pt x="80" y="226"/>
                        </a:lnTo>
                        <a:lnTo>
                          <a:pt x="84" y="224"/>
                        </a:lnTo>
                        <a:lnTo>
                          <a:pt x="1590" y="224"/>
                        </a:lnTo>
                        <a:lnTo>
                          <a:pt x="1590" y="224"/>
                        </a:lnTo>
                        <a:lnTo>
                          <a:pt x="1594" y="226"/>
                        </a:lnTo>
                        <a:lnTo>
                          <a:pt x="1596" y="228"/>
                        </a:lnTo>
                        <a:lnTo>
                          <a:pt x="1596" y="228"/>
                        </a:lnTo>
                        <a:lnTo>
                          <a:pt x="1598" y="230"/>
                        </a:lnTo>
                        <a:lnTo>
                          <a:pt x="1600" y="234"/>
                        </a:lnTo>
                        <a:lnTo>
                          <a:pt x="1600" y="234"/>
                        </a:lnTo>
                        <a:lnTo>
                          <a:pt x="1600" y="12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2" name="Freeform 1014"/>
                  <p:cNvSpPr/>
                  <p:nvPr/>
                </p:nvSpPr>
                <p:spPr bwMode="auto">
                  <a:xfrm>
                    <a:off x="9155113" y="-1773238"/>
                    <a:ext cx="12700" cy="19050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8" y="12"/>
                      </a:cxn>
                      <a:cxn ang="0">
                        <a:pos x="4" y="0"/>
                      </a:cxn>
                      <a:cxn ang="0">
                        <a:pos x="0" y="12"/>
                      </a:cxn>
                    </a:cxnLst>
                    <a:rect l="0" t="0" r="r" b="b"/>
                    <a:pathLst>
                      <a:path w="8" h="12">
                        <a:moveTo>
                          <a:pt x="0" y="12"/>
                        </a:moveTo>
                        <a:lnTo>
                          <a:pt x="8" y="12"/>
                        </a:lnTo>
                        <a:lnTo>
                          <a:pt x="4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212125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3" name="Freeform 1015"/>
                  <p:cNvSpPr/>
                  <p:nvPr/>
                </p:nvSpPr>
                <p:spPr bwMode="auto">
                  <a:xfrm>
                    <a:off x="9075738" y="-1738313"/>
                    <a:ext cx="50800" cy="28575"/>
                  </a:xfrm>
                  <a:custGeom>
                    <a:avLst/>
                    <a:gdLst/>
                    <a:ahLst/>
                    <a:cxnLst>
                      <a:cxn ang="0">
                        <a:pos x="4" y="16"/>
                      </a:cxn>
                      <a:cxn ang="0">
                        <a:pos x="32" y="8"/>
                      </a:cxn>
                      <a:cxn ang="0">
                        <a:pos x="4" y="2"/>
                      </a:cxn>
                      <a:cxn ang="0">
                        <a:pos x="0" y="0"/>
                      </a:cxn>
                      <a:cxn ang="0">
                        <a:pos x="0" y="18"/>
                      </a:cxn>
                      <a:cxn ang="0">
                        <a:pos x="4" y="16"/>
                      </a:cxn>
                    </a:cxnLst>
                    <a:rect l="0" t="0" r="r" b="b"/>
                    <a:pathLst>
                      <a:path w="32" h="18">
                        <a:moveTo>
                          <a:pt x="4" y="16"/>
                        </a:moveTo>
                        <a:lnTo>
                          <a:pt x="32" y="8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4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4" name="Freeform 1016"/>
                  <p:cNvSpPr/>
                  <p:nvPr/>
                </p:nvSpPr>
                <p:spPr bwMode="auto">
                  <a:xfrm>
                    <a:off x="9104313" y="-1782763"/>
                    <a:ext cx="31750" cy="44450"/>
                  </a:xfrm>
                  <a:custGeom>
                    <a:avLst/>
                    <a:gdLst/>
                    <a:ahLst/>
                    <a:cxnLst>
                      <a:cxn ang="0">
                        <a:pos x="14" y="20"/>
                      </a:cxn>
                      <a:cxn ang="0">
                        <a:pos x="14" y="20"/>
                      </a:cxn>
                      <a:cxn ang="0">
                        <a:pos x="16" y="16"/>
                      </a:cxn>
                      <a:cxn ang="0">
                        <a:pos x="16" y="16"/>
                      </a:cxn>
                      <a:cxn ang="0">
                        <a:pos x="18" y="12"/>
                      </a:cxn>
                      <a:cxn ang="0">
                        <a:pos x="18" y="12"/>
                      </a:cxn>
                      <a:cxn ang="0">
                        <a:pos x="20" y="8"/>
                      </a:cxn>
                      <a:cxn ang="0">
                        <a:pos x="20" y="8"/>
                      </a:cxn>
                      <a:cxn ang="0">
                        <a:pos x="18" y="4"/>
                      </a:cxn>
                      <a:cxn ang="0">
                        <a:pos x="18" y="2"/>
                      </a:cxn>
                      <a:cxn ang="0">
                        <a:pos x="18" y="2"/>
                      </a:cxn>
                      <a:cxn ang="0">
                        <a:pos x="14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2" y="4"/>
                      </a:cxn>
                      <a:cxn ang="0">
                        <a:pos x="2" y="8"/>
                      </a:cxn>
                      <a:cxn ang="0">
                        <a:pos x="6" y="10"/>
                      </a:cxn>
                      <a:cxn ang="0">
                        <a:pos x="6" y="10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4" y="6"/>
                      </a:cxn>
                      <a:cxn ang="0">
                        <a:pos x="14" y="6"/>
                      </a:cxn>
                      <a:cxn ang="0">
                        <a:pos x="14" y="8"/>
                      </a:cxn>
                      <a:cxn ang="0">
                        <a:pos x="14" y="8"/>
                      </a:cxn>
                      <a:cxn ang="0">
                        <a:pos x="12" y="12"/>
                      </a:cxn>
                      <a:cxn ang="0">
                        <a:pos x="12" y="1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2" y="24"/>
                      </a:cxn>
                      <a:cxn ang="0">
                        <a:pos x="2" y="24"/>
                      </a:cxn>
                      <a:cxn ang="0">
                        <a:pos x="0" y="28"/>
                      </a:cxn>
                      <a:cxn ang="0">
                        <a:pos x="20" y="28"/>
                      </a:cxn>
                      <a:cxn ang="0">
                        <a:pos x="20" y="24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10" y="22"/>
                      </a:cxn>
                      <a:cxn ang="0">
                        <a:pos x="10" y="22"/>
                      </a:cxn>
                      <a:cxn ang="0">
                        <a:pos x="14" y="20"/>
                      </a:cxn>
                      <a:cxn ang="0">
                        <a:pos x="14" y="20"/>
                      </a:cxn>
                    </a:cxnLst>
                    <a:rect l="0" t="0" r="r" b="b"/>
                    <a:pathLst>
                      <a:path w="20" h="28">
                        <a:moveTo>
                          <a:pt x="14" y="20"/>
                        </a:moveTo>
                        <a:lnTo>
                          <a:pt x="14" y="20"/>
                        </a:lnTo>
                        <a:lnTo>
                          <a:pt x="16" y="16"/>
                        </a:lnTo>
                        <a:lnTo>
                          <a:pt x="16" y="16"/>
                        </a:lnTo>
                        <a:lnTo>
                          <a:pt x="18" y="12"/>
                        </a:lnTo>
                        <a:lnTo>
                          <a:pt x="18" y="12"/>
                        </a:lnTo>
                        <a:lnTo>
                          <a:pt x="20" y="8"/>
                        </a:lnTo>
                        <a:lnTo>
                          <a:pt x="20" y="8"/>
                        </a:lnTo>
                        <a:lnTo>
                          <a:pt x="18" y="4"/>
                        </a:lnTo>
                        <a:lnTo>
                          <a:pt x="18" y="2"/>
                        </a:lnTo>
                        <a:lnTo>
                          <a:pt x="18" y="2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8" y="6"/>
                        </a:lnTo>
                        <a:lnTo>
                          <a:pt x="8" y="6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4" y="6"/>
                        </a:lnTo>
                        <a:lnTo>
                          <a:pt x="14" y="6"/>
                        </a:lnTo>
                        <a:lnTo>
                          <a:pt x="14" y="8"/>
                        </a:lnTo>
                        <a:lnTo>
                          <a:pt x="14" y="8"/>
                        </a:lnTo>
                        <a:lnTo>
                          <a:pt x="12" y="12"/>
                        </a:lnTo>
                        <a:lnTo>
                          <a:pt x="12" y="1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lnTo>
                          <a:pt x="0" y="28"/>
                        </a:lnTo>
                        <a:lnTo>
                          <a:pt x="20" y="28"/>
                        </a:lnTo>
                        <a:lnTo>
                          <a:pt x="20" y="24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14" y="20"/>
                        </a:lnTo>
                        <a:lnTo>
                          <a:pt x="14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5" name="Freeform 1017"/>
                  <p:cNvSpPr>
                    <a:spLocks noEditPoints="1"/>
                  </p:cNvSpPr>
                  <p:nvPr/>
                </p:nvSpPr>
                <p:spPr bwMode="auto">
                  <a:xfrm>
                    <a:off x="9139238" y="-1782763"/>
                    <a:ext cx="44450" cy="44450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0" y="28"/>
                      </a:cxn>
                      <a:cxn ang="0">
                        <a:pos x="6" y="28"/>
                      </a:cxn>
                      <a:cxn ang="0">
                        <a:pos x="8" y="22"/>
                      </a:cxn>
                      <a:cxn ang="0">
                        <a:pos x="18" y="22"/>
                      </a:cxn>
                      <a:cxn ang="0">
                        <a:pos x="22" y="28"/>
                      </a:cxn>
                      <a:cxn ang="0">
                        <a:pos x="28" y="28"/>
                      </a:cxn>
                      <a:cxn ang="0">
                        <a:pos x="16" y="0"/>
                      </a:cxn>
                      <a:cxn ang="0">
                        <a:pos x="10" y="0"/>
                      </a:cxn>
                      <a:cxn ang="0">
                        <a:pos x="10" y="18"/>
                      </a:cxn>
                      <a:cxn ang="0">
                        <a:pos x="14" y="6"/>
                      </a:cxn>
                      <a:cxn ang="0">
                        <a:pos x="18" y="18"/>
                      </a:cxn>
                      <a:cxn ang="0">
                        <a:pos x="10" y="18"/>
                      </a:cxn>
                    </a:cxnLst>
                    <a:rect l="0" t="0" r="r" b="b"/>
                    <a:pathLst>
                      <a:path w="28" h="28">
                        <a:moveTo>
                          <a:pt x="10" y="0"/>
                        </a:moveTo>
                        <a:lnTo>
                          <a:pt x="0" y="28"/>
                        </a:lnTo>
                        <a:lnTo>
                          <a:pt x="6" y="28"/>
                        </a:lnTo>
                        <a:lnTo>
                          <a:pt x="8" y="22"/>
                        </a:lnTo>
                        <a:lnTo>
                          <a:pt x="18" y="22"/>
                        </a:lnTo>
                        <a:lnTo>
                          <a:pt x="22" y="28"/>
                        </a:lnTo>
                        <a:lnTo>
                          <a:pt x="28" y="28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close/>
                        <a:moveTo>
                          <a:pt x="10" y="18"/>
                        </a:moveTo>
                        <a:lnTo>
                          <a:pt x="14" y="6"/>
                        </a:lnTo>
                        <a:lnTo>
                          <a:pt x="18" y="18"/>
                        </a:lnTo>
                        <a:lnTo>
                          <a:pt x="1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6" name="Freeform 1018"/>
                  <p:cNvSpPr/>
                  <p:nvPr/>
                </p:nvSpPr>
                <p:spPr bwMode="auto">
                  <a:xfrm>
                    <a:off x="10679113" y="-1747838"/>
                    <a:ext cx="82550" cy="476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"/>
                      </a:cxn>
                      <a:cxn ang="0">
                        <a:pos x="0" y="30"/>
                      </a:cxn>
                      <a:cxn ang="0">
                        <a:pos x="26" y="22"/>
                      </a:cxn>
                      <a:cxn ang="0">
                        <a:pos x="52" y="14"/>
                      </a:cxn>
                      <a:cxn ang="0">
                        <a:pos x="2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2" h="30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0" y="30"/>
                        </a:lnTo>
                        <a:lnTo>
                          <a:pt x="26" y="22"/>
                        </a:lnTo>
                        <a:lnTo>
                          <a:pt x="52" y="14"/>
                        </a:lnTo>
                        <a:lnTo>
                          <a:pt x="26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7" name="Freeform 1019"/>
                  <p:cNvSpPr/>
                  <p:nvPr/>
                </p:nvSpPr>
                <p:spPr bwMode="auto">
                  <a:xfrm>
                    <a:off x="10742613" y="-1782763"/>
                    <a:ext cx="31750" cy="47625"/>
                  </a:xfrm>
                  <a:custGeom>
                    <a:avLst/>
                    <a:gdLst/>
                    <a:ahLst/>
                    <a:cxnLst>
                      <a:cxn ang="0">
                        <a:pos x="14" y="14"/>
                      </a:cxn>
                      <a:cxn ang="0">
                        <a:pos x="14" y="14"/>
                      </a:cxn>
                      <a:cxn ang="0">
                        <a:pos x="18" y="10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6" y="2"/>
                      </a:cxn>
                      <a:cxn ang="0">
                        <a:pos x="16" y="2"/>
                      </a:cxn>
                      <a:cxn ang="0">
                        <a:pos x="14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8"/>
                      </a:cxn>
                      <a:cxn ang="0">
                        <a:pos x="6" y="8"/>
                      </a:cxn>
                      <a:cxn ang="0">
                        <a:pos x="6" y="8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2" y="6"/>
                      </a:cxn>
                      <a:cxn ang="0">
                        <a:pos x="12" y="6"/>
                      </a:cxn>
                      <a:cxn ang="0">
                        <a:pos x="12" y="8"/>
                      </a:cxn>
                      <a:cxn ang="0">
                        <a:pos x="12" y="8"/>
                      </a:cxn>
                      <a:cxn ang="0">
                        <a:pos x="12" y="10"/>
                      </a:cxn>
                      <a:cxn ang="0">
                        <a:pos x="12" y="10"/>
                      </a:cxn>
                      <a:cxn ang="0">
                        <a:pos x="8" y="1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0" y="16"/>
                      </a:cxn>
                      <a:cxn ang="0">
                        <a:pos x="10" y="16"/>
                      </a:cxn>
                      <a:cxn ang="0">
                        <a:pos x="12" y="16"/>
                      </a:cxn>
                      <a:cxn ang="0">
                        <a:pos x="12" y="16"/>
                      </a:cxn>
                      <a:cxn ang="0">
                        <a:pos x="14" y="20"/>
                      </a:cxn>
                      <a:cxn ang="0">
                        <a:pos x="14" y="20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0" y="24"/>
                      </a:cxn>
                      <a:cxn ang="0">
                        <a:pos x="10" y="24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6" y="20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2" y="24"/>
                      </a:cxn>
                      <a:cxn ang="0">
                        <a:pos x="4" y="28"/>
                      </a:cxn>
                      <a:cxn ang="0">
                        <a:pos x="4" y="28"/>
                      </a:cxn>
                      <a:cxn ang="0">
                        <a:pos x="6" y="28"/>
                      </a:cxn>
                      <a:cxn ang="0">
                        <a:pos x="10" y="30"/>
                      </a:cxn>
                      <a:cxn ang="0">
                        <a:pos x="10" y="30"/>
                      </a:cxn>
                      <a:cxn ang="0">
                        <a:pos x="14" y="28"/>
                      </a:cxn>
                      <a:cxn ang="0">
                        <a:pos x="16" y="26"/>
                      </a:cxn>
                      <a:cxn ang="0">
                        <a:pos x="16" y="26"/>
                      </a:cxn>
                      <a:cxn ang="0">
                        <a:pos x="18" y="24"/>
                      </a:cxn>
                      <a:cxn ang="0">
                        <a:pos x="20" y="20"/>
                      </a:cxn>
                      <a:cxn ang="0">
                        <a:pos x="20" y="20"/>
                      </a:cxn>
                      <a:cxn ang="0">
                        <a:pos x="18" y="16"/>
                      </a:cxn>
                      <a:cxn ang="0">
                        <a:pos x="18" y="16"/>
                      </a:cxn>
                      <a:cxn ang="0">
                        <a:pos x="14" y="14"/>
                      </a:cxn>
                      <a:cxn ang="0">
                        <a:pos x="14" y="14"/>
                      </a:cxn>
                    </a:cxnLst>
                    <a:rect l="0" t="0" r="r" b="b"/>
                    <a:pathLst>
                      <a:path w="20" h="30">
                        <a:moveTo>
                          <a:pt x="14" y="14"/>
                        </a:moveTo>
                        <a:lnTo>
                          <a:pt x="14" y="14"/>
                        </a:lnTo>
                        <a:lnTo>
                          <a:pt x="18" y="10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  <a:lnTo>
                          <a:pt x="6" y="8"/>
                        </a:lnTo>
                        <a:lnTo>
                          <a:pt x="6" y="8"/>
                        </a:lnTo>
                        <a:lnTo>
                          <a:pt x="8" y="6"/>
                        </a:lnTo>
                        <a:lnTo>
                          <a:pt x="8" y="6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2" y="8"/>
                        </a:lnTo>
                        <a:lnTo>
                          <a:pt x="12" y="8"/>
                        </a:lnTo>
                        <a:lnTo>
                          <a:pt x="12" y="10"/>
                        </a:lnTo>
                        <a:lnTo>
                          <a:pt x="12" y="10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0" y="16"/>
                        </a:lnTo>
                        <a:lnTo>
                          <a:pt x="10" y="16"/>
                        </a:lnTo>
                        <a:lnTo>
                          <a:pt x="12" y="16"/>
                        </a:lnTo>
                        <a:lnTo>
                          <a:pt x="12" y="16"/>
                        </a:lnTo>
                        <a:lnTo>
                          <a:pt x="14" y="20"/>
                        </a:lnTo>
                        <a:lnTo>
                          <a:pt x="14" y="20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0" y="24"/>
                        </a:lnTo>
                        <a:lnTo>
                          <a:pt x="10" y="24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6" y="20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2" y="24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6" y="28"/>
                        </a:lnTo>
                        <a:lnTo>
                          <a:pt x="10" y="30"/>
                        </a:lnTo>
                        <a:lnTo>
                          <a:pt x="10" y="30"/>
                        </a:lnTo>
                        <a:lnTo>
                          <a:pt x="14" y="28"/>
                        </a:lnTo>
                        <a:lnTo>
                          <a:pt x="16" y="26"/>
                        </a:lnTo>
                        <a:lnTo>
                          <a:pt x="16" y="26"/>
                        </a:lnTo>
                        <a:lnTo>
                          <a:pt x="18" y="24"/>
                        </a:lnTo>
                        <a:lnTo>
                          <a:pt x="20" y="20"/>
                        </a:lnTo>
                        <a:lnTo>
                          <a:pt x="20" y="20"/>
                        </a:lnTo>
                        <a:lnTo>
                          <a:pt x="18" y="16"/>
                        </a:lnTo>
                        <a:lnTo>
                          <a:pt x="18" y="16"/>
                        </a:lnTo>
                        <a:lnTo>
                          <a:pt x="14" y="14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8" name="Freeform 1020"/>
                  <p:cNvSpPr/>
                  <p:nvPr/>
                </p:nvSpPr>
                <p:spPr bwMode="auto">
                  <a:xfrm>
                    <a:off x="9917113" y="-1782763"/>
                    <a:ext cx="38100" cy="69850"/>
                  </a:xfrm>
                  <a:custGeom>
                    <a:avLst/>
                    <a:gdLst/>
                    <a:ahLst/>
                    <a:cxnLst>
                      <a:cxn ang="0">
                        <a:pos x="20" y="20"/>
                      </a:cxn>
                      <a:cxn ang="0">
                        <a:pos x="22" y="16"/>
                      </a:cxn>
                      <a:cxn ang="0">
                        <a:pos x="24" y="12"/>
                      </a:cxn>
                      <a:cxn ang="0">
                        <a:pos x="20" y="4"/>
                      </a:cxn>
                      <a:cxn ang="0">
                        <a:pos x="18" y="2"/>
                      </a:cxn>
                      <a:cxn ang="0">
                        <a:pos x="10" y="0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0" y="14"/>
                      </a:cxn>
                      <a:cxn ang="0">
                        <a:pos x="10" y="10"/>
                      </a:cxn>
                      <a:cxn ang="0">
                        <a:pos x="10" y="8"/>
                      </a:cxn>
                      <a:cxn ang="0">
                        <a:pos x="12" y="6"/>
                      </a:cxn>
                      <a:cxn ang="0">
                        <a:pos x="14" y="8"/>
                      </a:cxn>
                      <a:cxn ang="0">
                        <a:pos x="14" y="10"/>
                      </a:cxn>
                      <a:cxn ang="0">
                        <a:pos x="14" y="12"/>
                      </a:cxn>
                      <a:cxn ang="0">
                        <a:pos x="14" y="16"/>
                      </a:cxn>
                      <a:cxn ang="0">
                        <a:pos x="12" y="16"/>
                      </a:cxn>
                      <a:cxn ang="0">
                        <a:pos x="8" y="24"/>
                      </a:cxn>
                      <a:cxn ang="0">
                        <a:pos x="12" y="24"/>
                      </a:cxn>
                      <a:cxn ang="0">
                        <a:pos x="14" y="26"/>
                      </a:cxn>
                      <a:cxn ang="0">
                        <a:pos x="14" y="28"/>
                      </a:cxn>
                      <a:cxn ang="0">
                        <a:pos x="14" y="32"/>
                      </a:cxn>
                      <a:cxn ang="0">
                        <a:pos x="14" y="36"/>
                      </a:cxn>
                      <a:cxn ang="0">
                        <a:pos x="12" y="38"/>
                      </a:cxn>
                      <a:cxn ang="0">
                        <a:pos x="10" y="36"/>
                      </a:cxn>
                      <a:cxn ang="0">
                        <a:pos x="10" y="26"/>
                      </a:cxn>
                      <a:cxn ang="0">
                        <a:pos x="0" y="30"/>
                      </a:cxn>
                      <a:cxn ang="0">
                        <a:pos x="0" y="38"/>
                      </a:cxn>
                      <a:cxn ang="0">
                        <a:pos x="4" y="42"/>
                      </a:cxn>
                      <a:cxn ang="0">
                        <a:pos x="12" y="44"/>
                      </a:cxn>
                      <a:cxn ang="0">
                        <a:pos x="18" y="42"/>
                      </a:cxn>
                      <a:cxn ang="0">
                        <a:pos x="22" y="38"/>
                      </a:cxn>
                      <a:cxn ang="0">
                        <a:pos x="24" y="30"/>
                      </a:cxn>
                      <a:cxn ang="0">
                        <a:pos x="22" y="22"/>
                      </a:cxn>
                      <a:cxn ang="0">
                        <a:pos x="20" y="20"/>
                      </a:cxn>
                    </a:cxnLst>
                    <a:rect l="0" t="0" r="r" b="b"/>
                    <a:pathLst>
                      <a:path w="24" h="44">
                        <a:moveTo>
                          <a:pt x="20" y="20"/>
                        </a:moveTo>
                        <a:lnTo>
                          <a:pt x="20" y="20"/>
                        </a:lnTo>
                        <a:lnTo>
                          <a:pt x="22" y="16"/>
                        </a:lnTo>
                        <a:lnTo>
                          <a:pt x="22" y="16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2" y="6"/>
                        </a:lnTo>
                        <a:lnTo>
                          <a:pt x="20" y="4"/>
                        </a:lnTo>
                        <a:lnTo>
                          <a:pt x="20" y="4"/>
                        </a:lnTo>
                        <a:lnTo>
                          <a:pt x="18" y="2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10" y="14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4" y="8"/>
                        </a:lnTo>
                        <a:lnTo>
                          <a:pt x="14" y="8"/>
                        </a:lnTo>
                        <a:lnTo>
                          <a:pt x="14" y="10"/>
                        </a:lnTo>
                        <a:lnTo>
                          <a:pt x="14" y="12"/>
                        </a:lnTo>
                        <a:lnTo>
                          <a:pt x="14" y="12"/>
                        </a:lnTo>
                        <a:lnTo>
                          <a:pt x="14" y="16"/>
                        </a:lnTo>
                        <a:lnTo>
                          <a:pt x="14" y="16"/>
                        </a:lnTo>
                        <a:lnTo>
                          <a:pt x="12" y="16"/>
                        </a:lnTo>
                        <a:lnTo>
                          <a:pt x="12" y="16"/>
                        </a:lnTo>
                        <a:lnTo>
                          <a:pt x="8" y="18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4" y="26"/>
                        </a:lnTo>
                        <a:lnTo>
                          <a:pt x="14" y="26"/>
                        </a:lnTo>
                        <a:lnTo>
                          <a:pt x="14" y="28"/>
                        </a:lnTo>
                        <a:lnTo>
                          <a:pt x="14" y="32"/>
                        </a:lnTo>
                        <a:lnTo>
                          <a:pt x="14" y="32"/>
                        </a:lnTo>
                        <a:lnTo>
                          <a:pt x="14" y="36"/>
                        </a:lnTo>
                        <a:lnTo>
                          <a:pt x="14" y="36"/>
                        </a:lnTo>
                        <a:lnTo>
                          <a:pt x="12" y="38"/>
                        </a:lnTo>
                        <a:lnTo>
                          <a:pt x="12" y="38"/>
                        </a:lnTo>
                        <a:lnTo>
                          <a:pt x="10" y="36"/>
                        </a:lnTo>
                        <a:lnTo>
                          <a:pt x="10" y="36"/>
                        </a:lnTo>
                        <a:lnTo>
                          <a:pt x="10" y="34"/>
                        </a:lnTo>
                        <a:lnTo>
                          <a:pt x="10" y="26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8" y="42"/>
                        </a:lnTo>
                        <a:lnTo>
                          <a:pt x="18" y="42"/>
                        </a:lnTo>
                        <a:lnTo>
                          <a:pt x="22" y="38"/>
                        </a:lnTo>
                        <a:lnTo>
                          <a:pt x="22" y="38"/>
                        </a:lnTo>
                        <a:lnTo>
                          <a:pt x="24" y="30"/>
                        </a:lnTo>
                        <a:lnTo>
                          <a:pt x="24" y="30"/>
                        </a:lnTo>
                        <a:lnTo>
                          <a:pt x="22" y="22"/>
                        </a:lnTo>
                        <a:lnTo>
                          <a:pt x="22" y="22"/>
                        </a:lnTo>
                        <a:lnTo>
                          <a:pt x="20" y="20"/>
                        </a:lnTo>
                        <a:lnTo>
                          <a:pt x="2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89" name="Freeform 1021"/>
                  <p:cNvSpPr/>
                  <p:nvPr/>
                </p:nvSpPr>
                <p:spPr bwMode="auto">
                  <a:xfrm>
                    <a:off x="9237663" y="-1779588"/>
                    <a:ext cx="92075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24"/>
                      </a:cxn>
                      <a:cxn ang="0">
                        <a:pos x="22" y="24"/>
                      </a:cxn>
                      <a:cxn ang="0">
                        <a:pos x="22" y="44"/>
                      </a:cxn>
                      <a:cxn ang="0">
                        <a:pos x="22" y="44"/>
                      </a:cxn>
                      <a:cxn ang="0">
                        <a:pos x="36" y="44"/>
                      </a:cxn>
                      <a:cxn ang="0">
                        <a:pos x="36" y="24"/>
                      </a:cxn>
                      <a:cxn ang="0">
                        <a:pos x="46" y="24"/>
                      </a:cxn>
                      <a:cxn ang="0">
                        <a:pos x="46" y="44"/>
                      </a:cxn>
                      <a:cxn ang="0">
                        <a:pos x="46" y="44"/>
                      </a:cxn>
                      <a:cxn ang="0">
                        <a:pos x="58" y="44"/>
                      </a:cxn>
                      <a:cxn ang="0">
                        <a:pos x="58" y="0"/>
                      </a:cxn>
                      <a:cxn ang="0">
                        <a:pos x="58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58" h="44">
                        <a:moveTo>
                          <a:pt x="0" y="44"/>
                        </a:moveTo>
                        <a:lnTo>
                          <a:pt x="12" y="44"/>
                        </a:lnTo>
                        <a:lnTo>
                          <a:pt x="12" y="24"/>
                        </a:lnTo>
                        <a:lnTo>
                          <a:pt x="22" y="24"/>
                        </a:lnTo>
                        <a:lnTo>
                          <a:pt x="22" y="44"/>
                        </a:lnTo>
                        <a:lnTo>
                          <a:pt x="22" y="44"/>
                        </a:lnTo>
                        <a:lnTo>
                          <a:pt x="36" y="44"/>
                        </a:lnTo>
                        <a:lnTo>
                          <a:pt x="36" y="24"/>
                        </a:lnTo>
                        <a:lnTo>
                          <a:pt x="46" y="24"/>
                        </a:lnTo>
                        <a:lnTo>
                          <a:pt x="46" y="44"/>
                        </a:lnTo>
                        <a:lnTo>
                          <a:pt x="46" y="44"/>
                        </a:lnTo>
                        <a:lnTo>
                          <a:pt x="58" y="44"/>
                        </a:lnTo>
                        <a:lnTo>
                          <a:pt x="58" y="0"/>
                        </a:lnTo>
                        <a:lnTo>
                          <a:pt x="58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90" name="Freeform 1022"/>
                  <p:cNvSpPr/>
                  <p:nvPr/>
                </p:nvSpPr>
                <p:spPr bwMode="auto">
                  <a:xfrm>
                    <a:off x="9348788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91" name="Freeform 1023"/>
                  <p:cNvSpPr/>
                  <p:nvPr/>
                </p:nvSpPr>
                <p:spPr bwMode="auto">
                  <a:xfrm>
                    <a:off x="9383713" y="-1779588"/>
                    <a:ext cx="57150" cy="69850"/>
                  </a:xfrm>
                  <a:custGeom>
                    <a:avLst/>
                    <a:gdLst/>
                    <a:ahLst/>
                    <a:cxnLst>
                      <a:cxn ang="0">
                        <a:pos x="24" y="24"/>
                      </a:cxn>
                      <a:cxn ang="0">
                        <a:pos x="14" y="24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36" y="44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24" y="0"/>
                      </a:cxn>
                      <a:cxn ang="0">
                        <a:pos x="24" y="24"/>
                      </a:cxn>
                    </a:cxnLst>
                    <a:rect l="0" t="0" r="r" b="b"/>
                    <a:pathLst>
                      <a:path w="36" h="44">
                        <a:moveTo>
                          <a:pt x="24" y="24"/>
                        </a:moveTo>
                        <a:lnTo>
                          <a:pt x="14" y="24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36" y="44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24" y="0"/>
                        </a:lnTo>
                        <a:lnTo>
                          <a:pt x="24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92" name="Freeform 1024"/>
                  <p:cNvSpPr/>
                  <p:nvPr/>
                </p:nvSpPr>
                <p:spPr bwMode="auto">
                  <a:xfrm>
                    <a:off x="9459913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93" name="Freeform 1025"/>
                  <p:cNvSpPr/>
                  <p:nvPr/>
                </p:nvSpPr>
                <p:spPr bwMode="auto">
                  <a:xfrm>
                    <a:off x="9513888" y="-1779588"/>
                    <a:ext cx="76200" cy="69850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12" y="24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4" y="44"/>
                      </a:cxn>
                      <a:cxn ang="0">
                        <a:pos x="14" y="44"/>
                      </a:cxn>
                      <a:cxn ang="0">
                        <a:pos x="14" y="24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24" y="44"/>
                      </a:cxn>
                      <a:cxn ang="0">
                        <a:pos x="24" y="44"/>
                      </a:cxn>
                      <a:cxn ang="0">
                        <a:pos x="36" y="44"/>
                      </a:cxn>
                      <a:cxn ang="0">
                        <a:pos x="36" y="44"/>
                      </a:cxn>
                      <a:cxn ang="0">
                        <a:pos x="36" y="24"/>
                      </a:cxn>
                      <a:cxn ang="0">
                        <a:pos x="48" y="24"/>
                      </a:cxn>
                      <a:cxn ang="0">
                        <a:pos x="48" y="24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36" y="24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8" h="44">
                        <a:moveTo>
                          <a:pt x="36" y="24"/>
                        </a:move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2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14" y="44"/>
                        </a:lnTo>
                        <a:lnTo>
                          <a:pt x="14" y="44"/>
                        </a:lnTo>
                        <a:lnTo>
                          <a:pt x="14" y="24"/>
                        </a:ln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24" y="44"/>
                        </a:lnTo>
                        <a:lnTo>
                          <a:pt x="24" y="44"/>
                        </a:lnTo>
                        <a:lnTo>
                          <a:pt x="36" y="44"/>
                        </a:lnTo>
                        <a:lnTo>
                          <a:pt x="36" y="44"/>
                        </a:lnTo>
                        <a:lnTo>
                          <a:pt x="36" y="24"/>
                        </a:lnTo>
                        <a:lnTo>
                          <a:pt x="48" y="24"/>
                        </a:lnTo>
                        <a:lnTo>
                          <a:pt x="48" y="24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36" y="24"/>
                        </a:lnTo>
                        <a:lnTo>
                          <a:pt x="3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94" name="Freeform 1026"/>
                  <p:cNvSpPr/>
                  <p:nvPr/>
                </p:nvSpPr>
                <p:spPr bwMode="auto">
                  <a:xfrm>
                    <a:off x="9494838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2" h="24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95" name="Freeform 1027"/>
                  <p:cNvSpPr/>
                  <p:nvPr/>
                </p:nvSpPr>
                <p:spPr bwMode="auto">
                  <a:xfrm>
                    <a:off x="9605963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96" name="Freeform 1028"/>
                  <p:cNvSpPr/>
                  <p:nvPr/>
                </p:nvSpPr>
                <p:spPr bwMode="auto">
                  <a:xfrm>
                    <a:off x="9644063" y="-1779588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97" name="Freeform 1029"/>
                  <p:cNvSpPr/>
                  <p:nvPr/>
                </p:nvSpPr>
                <p:spPr bwMode="auto">
                  <a:xfrm>
                    <a:off x="9682163" y="-1779588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98" name="Freeform 1030"/>
                  <p:cNvSpPr/>
                  <p:nvPr/>
                </p:nvSpPr>
                <p:spPr bwMode="auto">
                  <a:xfrm>
                    <a:off x="9717088" y="-1779588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99" name="Freeform 1031"/>
                  <p:cNvSpPr/>
                  <p:nvPr/>
                </p:nvSpPr>
                <p:spPr bwMode="auto">
                  <a:xfrm>
                    <a:off x="9755188" y="-1779588"/>
                    <a:ext cx="57150" cy="66675"/>
                  </a:xfrm>
                  <a:custGeom>
                    <a:avLst/>
                    <a:gdLst/>
                    <a:ahLst/>
                    <a:cxnLst>
                      <a:cxn ang="0">
                        <a:pos x="0" y="42"/>
                      </a:cxn>
                      <a:cxn ang="0">
                        <a:pos x="0" y="42"/>
                      </a:cxn>
                      <a:cxn ang="0">
                        <a:pos x="12" y="42"/>
                      </a:cxn>
                      <a:cxn ang="0">
                        <a:pos x="12" y="24"/>
                      </a:cxn>
                      <a:cxn ang="0">
                        <a:pos x="24" y="24"/>
                      </a:cxn>
                      <a:cxn ang="0">
                        <a:pos x="24" y="42"/>
                      </a:cxn>
                      <a:cxn ang="0">
                        <a:pos x="36" y="42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0" y="0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36" h="42"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12" y="42"/>
                        </a:lnTo>
                        <a:lnTo>
                          <a:pt x="12" y="24"/>
                        </a:lnTo>
                        <a:lnTo>
                          <a:pt x="24" y="24"/>
                        </a:lnTo>
                        <a:lnTo>
                          <a:pt x="24" y="42"/>
                        </a:lnTo>
                        <a:lnTo>
                          <a:pt x="36" y="42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0" name="Freeform 1032"/>
                  <p:cNvSpPr/>
                  <p:nvPr/>
                </p:nvSpPr>
                <p:spPr bwMode="auto">
                  <a:xfrm>
                    <a:off x="10063163" y="-1779588"/>
                    <a:ext cx="952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24"/>
                      </a:cxn>
                      <a:cxn ang="0">
                        <a:pos x="24" y="24"/>
                      </a:cxn>
                      <a:cxn ang="0">
                        <a:pos x="24" y="44"/>
                      </a:cxn>
                      <a:cxn ang="0">
                        <a:pos x="24" y="44"/>
                      </a:cxn>
                      <a:cxn ang="0">
                        <a:pos x="36" y="44"/>
                      </a:cxn>
                      <a:cxn ang="0">
                        <a:pos x="36" y="24"/>
                      </a:cxn>
                      <a:cxn ang="0">
                        <a:pos x="48" y="24"/>
                      </a:cxn>
                      <a:cxn ang="0">
                        <a:pos x="48" y="44"/>
                      </a:cxn>
                      <a:cxn ang="0">
                        <a:pos x="48" y="44"/>
                      </a:cxn>
                      <a:cxn ang="0">
                        <a:pos x="60" y="44"/>
                      </a:cxn>
                      <a:cxn ang="0">
                        <a:pos x="60" y="0"/>
                      </a:cxn>
                      <a:cxn ang="0">
                        <a:pos x="6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60" h="44">
                        <a:moveTo>
                          <a:pt x="0" y="44"/>
                        </a:moveTo>
                        <a:lnTo>
                          <a:pt x="12" y="44"/>
                        </a:lnTo>
                        <a:lnTo>
                          <a:pt x="12" y="24"/>
                        </a:lnTo>
                        <a:lnTo>
                          <a:pt x="24" y="24"/>
                        </a:lnTo>
                        <a:lnTo>
                          <a:pt x="24" y="44"/>
                        </a:lnTo>
                        <a:lnTo>
                          <a:pt x="24" y="44"/>
                        </a:lnTo>
                        <a:lnTo>
                          <a:pt x="36" y="44"/>
                        </a:lnTo>
                        <a:lnTo>
                          <a:pt x="36" y="24"/>
                        </a:lnTo>
                        <a:lnTo>
                          <a:pt x="48" y="24"/>
                        </a:lnTo>
                        <a:lnTo>
                          <a:pt x="48" y="44"/>
                        </a:lnTo>
                        <a:lnTo>
                          <a:pt x="48" y="44"/>
                        </a:lnTo>
                        <a:lnTo>
                          <a:pt x="60" y="44"/>
                        </a:lnTo>
                        <a:lnTo>
                          <a:pt x="60" y="0"/>
                        </a:lnTo>
                        <a:lnTo>
                          <a:pt x="6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1" name="Freeform 1033"/>
                  <p:cNvSpPr/>
                  <p:nvPr/>
                </p:nvSpPr>
                <p:spPr bwMode="auto">
                  <a:xfrm>
                    <a:off x="10174288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2" name="Freeform 1034"/>
                  <p:cNvSpPr/>
                  <p:nvPr/>
                </p:nvSpPr>
                <p:spPr bwMode="auto">
                  <a:xfrm>
                    <a:off x="10212388" y="-1779588"/>
                    <a:ext cx="57150" cy="69850"/>
                  </a:xfrm>
                  <a:custGeom>
                    <a:avLst/>
                    <a:gdLst/>
                    <a:ahLst/>
                    <a:cxnLst>
                      <a:cxn ang="0">
                        <a:pos x="24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36" y="44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24" y="0"/>
                      </a:cxn>
                      <a:cxn ang="0">
                        <a:pos x="24" y="24"/>
                      </a:cxn>
                    </a:cxnLst>
                    <a:rect l="0" t="0" r="r" b="b"/>
                    <a:pathLst>
                      <a:path w="36" h="44">
                        <a:moveTo>
                          <a:pt x="24" y="24"/>
                        </a:move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36" y="44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24" y="0"/>
                        </a:lnTo>
                        <a:lnTo>
                          <a:pt x="24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3" name="Freeform 1035"/>
                  <p:cNvSpPr/>
                  <p:nvPr/>
                </p:nvSpPr>
                <p:spPr bwMode="auto">
                  <a:xfrm>
                    <a:off x="10285413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4" name="Freeform 1036"/>
                  <p:cNvSpPr/>
                  <p:nvPr/>
                </p:nvSpPr>
                <p:spPr bwMode="auto">
                  <a:xfrm>
                    <a:off x="10342563" y="-1779588"/>
                    <a:ext cx="73025" cy="69850"/>
                  </a:xfrm>
                  <a:custGeom>
                    <a:avLst/>
                    <a:gdLst/>
                    <a:ahLst/>
                    <a:cxnLst>
                      <a:cxn ang="0">
                        <a:pos x="34" y="24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10" y="24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24"/>
                      </a:cxn>
                      <a:cxn ang="0">
                        <a:pos x="22" y="24"/>
                      </a:cxn>
                      <a:cxn ang="0">
                        <a:pos x="22" y="24"/>
                      </a:cxn>
                      <a:cxn ang="0">
                        <a:pos x="22" y="44"/>
                      </a:cxn>
                      <a:cxn ang="0">
                        <a:pos x="22" y="44"/>
                      </a:cxn>
                      <a:cxn ang="0">
                        <a:pos x="34" y="44"/>
                      </a:cxn>
                      <a:cxn ang="0">
                        <a:pos x="34" y="44"/>
                      </a:cxn>
                      <a:cxn ang="0">
                        <a:pos x="34" y="24"/>
                      </a:cxn>
                      <a:cxn ang="0">
                        <a:pos x="46" y="24"/>
                      </a:cxn>
                      <a:cxn ang="0">
                        <a:pos x="46" y="24"/>
                      </a:cxn>
                      <a:cxn ang="0">
                        <a:pos x="46" y="0"/>
                      </a:cxn>
                      <a:cxn ang="0">
                        <a:pos x="46" y="0"/>
                      </a:cxn>
                      <a:cxn ang="0">
                        <a:pos x="34" y="0"/>
                      </a:cxn>
                      <a:cxn ang="0">
                        <a:pos x="34" y="0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</a:cxnLst>
                    <a:rect l="0" t="0" r="r" b="b"/>
                    <a:pathLst>
                      <a:path w="46" h="44">
                        <a:moveTo>
                          <a:pt x="34" y="24"/>
                        </a:move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0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24"/>
                        </a:lnTo>
                        <a:lnTo>
                          <a:pt x="22" y="24"/>
                        </a:lnTo>
                        <a:lnTo>
                          <a:pt x="22" y="24"/>
                        </a:lnTo>
                        <a:lnTo>
                          <a:pt x="22" y="44"/>
                        </a:lnTo>
                        <a:lnTo>
                          <a:pt x="22" y="44"/>
                        </a:lnTo>
                        <a:lnTo>
                          <a:pt x="34" y="44"/>
                        </a:lnTo>
                        <a:lnTo>
                          <a:pt x="34" y="44"/>
                        </a:lnTo>
                        <a:lnTo>
                          <a:pt x="34" y="24"/>
                        </a:lnTo>
                        <a:lnTo>
                          <a:pt x="46" y="24"/>
                        </a:lnTo>
                        <a:lnTo>
                          <a:pt x="46" y="24"/>
                        </a:lnTo>
                        <a:lnTo>
                          <a:pt x="46" y="0"/>
                        </a:lnTo>
                        <a:lnTo>
                          <a:pt x="46" y="0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5" name="Freeform 1037"/>
                  <p:cNvSpPr/>
                  <p:nvPr/>
                </p:nvSpPr>
                <p:spPr bwMode="auto">
                  <a:xfrm>
                    <a:off x="10323513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2" h="24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6" name="Freeform 1038"/>
                  <p:cNvSpPr/>
                  <p:nvPr/>
                </p:nvSpPr>
                <p:spPr bwMode="auto">
                  <a:xfrm>
                    <a:off x="10434638" y="-1779588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7" name="Freeform 1039"/>
                  <p:cNvSpPr/>
                  <p:nvPr/>
                </p:nvSpPr>
                <p:spPr bwMode="auto">
                  <a:xfrm>
                    <a:off x="10469563" y="-1779588"/>
                    <a:ext cx="22225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4" y="44"/>
                      </a:cxn>
                      <a:cxn ang="0">
                        <a:pos x="14" y="44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4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4" y="44"/>
                        </a:lnTo>
                        <a:lnTo>
                          <a:pt x="14" y="44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8" name="Freeform 1040"/>
                  <p:cNvSpPr/>
                  <p:nvPr/>
                </p:nvSpPr>
                <p:spPr bwMode="auto">
                  <a:xfrm>
                    <a:off x="10507663" y="-1779588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09" name="Freeform 1041"/>
                  <p:cNvSpPr/>
                  <p:nvPr/>
                </p:nvSpPr>
                <p:spPr bwMode="auto">
                  <a:xfrm>
                    <a:off x="10545763" y="-1779588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0" name="Freeform 1042"/>
                  <p:cNvSpPr/>
                  <p:nvPr/>
                </p:nvSpPr>
                <p:spPr bwMode="auto">
                  <a:xfrm>
                    <a:off x="10580688" y="-1779588"/>
                    <a:ext cx="57150" cy="66675"/>
                  </a:xfrm>
                  <a:custGeom>
                    <a:avLst/>
                    <a:gdLst/>
                    <a:ahLst/>
                    <a:cxnLst>
                      <a:cxn ang="0">
                        <a:pos x="0" y="42"/>
                      </a:cxn>
                      <a:cxn ang="0">
                        <a:pos x="0" y="42"/>
                      </a:cxn>
                      <a:cxn ang="0">
                        <a:pos x="14" y="42"/>
                      </a:cxn>
                      <a:cxn ang="0">
                        <a:pos x="14" y="24"/>
                      </a:cxn>
                      <a:cxn ang="0">
                        <a:pos x="24" y="24"/>
                      </a:cxn>
                      <a:cxn ang="0">
                        <a:pos x="24" y="42"/>
                      </a:cxn>
                      <a:cxn ang="0">
                        <a:pos x="36" y="42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0" y="0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36" h="42">
                        <a:moveTo>
                          <a:pt x="0" y="42"/>
                        </a:moveTo>
                        <a:lnTo>
                          <a:pt x="0" y="42"/>
                        </a:lnTo>
                        <a:lnTo>
                          <a:pt x="14" y="42"/>
                        </a:lnTo>
                        <a:lnTo>
                          <a:pt x="14" y="24"/>
                        </a:lnTo>
                        <a:lnTo>
                          <a:pt x="24" y="24"/>
                        </a:lnTo>
                        <a:lnTo>
                          <a:pt x="24" y="42"/>
                        </a:lnTo>
                        <a:lnTo>
                          <a:pt x="36" y="42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1" name="Freeform 1043"/>
                  <p:cNvSpPr/>
                  <p:nvPr/>
                </p:nvSpPr>
                <p:spPr bwMode="auto">
                  <a:xfrm>
                    <a:off x="10298113" y="-4021138"/>
                    <a:ext cx="50800" cy="47625"/>
                  </a:xfrm>
                  <a:custGeom>
                    <a:avLst/>
                    <a:gdLst/>
                    <a:ahLst/>
                    <a:cxnLst>
                      <a:cxn ang="0">
                        <a:pos x="22" y="24"/>
                      </a:cxn>
                      <a:cxn ang="0">
                        <a:pos x="16" y="24"/>
                      </a:cxn>
                      <a:cxn ang="0">
                        <a:pos x="10" y="24"/>
                      </a:cxn>
                      <a:cxn ang="0">
                        <a:pos x="0" y="20"/>
                      </a:cxn>
                      <a:cxn ang="0">
                        <a:pos x="2" y="24"/>
                      </a:cxn>
                      <a:cxn ang="0">
                        <a:pos x="4" y="28"/>
                      </a:cxn>
                      <a:cxn ang="0">
                        <a:pos x="16" y="30"/>
                      </a:cxn>
                      <a:cxn ang="0">
                        <a:pos x="24" y="28"/>
                      </a:cxn>
                      <a:cxn ang="0">
                        <a:pos x="30" y="26"/>
                      </a:cxn>
                      <a:cxn ang="0">
                        <a:pos x="32" y="20"/>
                      </a:cxn>
                      <a:cxn ang="0">
                        <a:pos x="30" y="16"/>
                      </a:cxn>
                      <a:cxn ang="0">
                        <a:pos x="26" y="12"/>
                      </a:cxn>
                      <a:cxn ang="0">
                        <a:pos x="18" y="10"/>
                      </a:cxn>
                      <a:cxn ang="0">
                        <a:pos x="10" y="8"/>
                      </a:cxn>
                      <a:cxn ang="0">
                        <a:pos x="8" y="8"/>
                      </a:cxn>
                      <a:cxn ang="0">
                        <a:pos x="10" y="6"/>
                      </a:cxn>
                      <a:cxn ang="0">
                        <a:pos x="16" y="4"/>
                      </a:cxn>
                      <a:cxn ang="0">
                        <a:pos x="20" y="6"/>
                      </a:cxn>
                      <a:cxn ang="0">
                        <a:pos x="22" y="8"/>
                      </a:cxn>
                      <a:cxn ang="0">
                        <a:pos x="32" y="8"/>
                      </a:cxn>
                      <a:cxn ang="0">
                        <a:pos x="28" y="2"/>
                      </a:cxn>
                      <a:cxn ang="0">
                        <a:pos x="22" y="0"/>
                      </a:cxn>
                      <a:cxn ang="0">
                        <a:pos x="16" y="0"/>
                      </a:cxn>
                      <a:cxn ang="0">
                        <a:pos x="8" y="0"/>
                      </a:cxn>
                      <a:cxn ang="0">
                        <a:pos x="2" y="4"/>
                      </a:cxn>
                      <a:cxn ang="0">
                        <a:pos x="2" y="8"/>
                      </a:cxn>
                      <a:cxn ang="0">
                        <a:pos x="4" y="14"/>
                      </a:cxn>
                      <a:cxn ang="0">
                        <a:pos x="14" y="16"/>
                      </a:cxn>
                      <a:cxn ang="0">
                        <a:pos x="20" y="18"/>
                      </a:cxn>
                      <a:cxn ang="0">
                        <a:pos x="24" y="18"/>
                      </a:cxn>
                      <a:cxn ang="0">
                        <a:pos x="24" y="20"/>
                      </a:cxn>
                      <a:cxn ang="0">
                        <a:pos x="22" y="24"/>
                      </a:cxn>
                    </a:cxnLst>
                    <a:rect l="0" t="0" r="r" b="b"/>
                    <a:pathLst>
                      <a:path w="32" h="30">
                        <a:moveTo>
                          <a:pt x="22" y="24"/>
                        </a:moveTo>
                        <a:lnTo>
                          <a:pt x="22" y="24"/>
                        </a:lnTo>
                        <a:lnTo>
                          <a:pt x="16" y="24"/>
                        </a:lnTo>
                        <a:lnTo>
                          <a:pt x="16" y="24"/>
                        </a:lnTo>
                        <a:lnTo>
                          <a:pt x="10" y="24"/>
                        </a:lnTo>
                        <a:lnTo>
                          <a:pt x="10" y="24"/>
                        </a:lnTo>
                        <a:lnTo>
                          <a:pt x="8" y="20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2" y="24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10" y="30"/>
                        </a:lnTo>
                        <a:lnTo>
                          <a:pt x="16" y="30"/>
                        </a:lnTo>
                        <a:lnTo>
                          <a:pt x="16" y="30"/>
                        </a:lnTo>
                        <a:lnTo>
                          <a:pt x="24" y="28"/>
                        </a:lnTo>
                        <a:lnTo>
                          <a:pt x="24" y="28"/>
                        </a:lnTo>
                        <a:lnTo>
                          <a:pt x="30" y="26"/>
                        </a:lnTo>
                        <a:lnTo>
                          <a:pt x="30" y="26"/>
                        </a:lnTo>
                        <a:lnTo>
                          <a:pt x="32" y="20"/>
                        </a:lnTo>
                        <a:lnTo>
                          <a:pt x="32" y="20"/>
                        </a:lnTo>
                        <a:lnTo>
                          <a:pt x="30" y="16"/>
                        </a:lnTo>
                        <a:lnTo>
                          <a:pt x="30" y="16"/>
                        </a:lnTo>
                        <a:lnTo>
                          <a:pt x="26" y="12"/>
                        </a:lnTo>
                        <a:lnTo>
                          <a:pt x="26" y="12"/>
                        </a:lnTo>
                        <a:lnTo>
                          <a:pt x="18" y="10"/>
                        </a:lnTo>
                        <a:lnTo>
                          <a:pt x="18" y="10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16" y="4"/>
                        </a:lnTo>
                        <a:lnTo>
                          <a:pt x="16" y="4"/>
                        </a:lnTo>
                        <a:lnTo>
                          <a:pt x="20" y="6"/>
                        </a:lnTo>
                        <a:lnTo>
                          <a:pt x="20" y="6"/>
                        </a:lnTo>
                        <a:lnTo>
                          <a:pt x="22" y="8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30" y="4"/>
                        </a:lnTo>
                        <a:lnTo>
                          <a:pt x="28" y="2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10"/>
                        </a:lnTo>
                        <a:lnTo>
                          <a:pt x="4" y="14"/>
                        </a:lnTo>
                        <a:lnTo>
                          <a:pt x="4" y="14"/>
                        </a:lnTo>
                        <a:lnTo>
                          <a:pt x="14" y="16"/>
                        </a:lnTo>
                        <a:lnTo>
                          <a:pt x="14" y="16"/>
                        </a:lnTo>
                        <a:lnTo>
                          <a:pt x="20" y="18"/>
                        </a:lnTo>
                        <a:lnTo>
                          <a:pt x="20" y="18"/>
                        </a:lnTo>
                        <a:lnTo>
                          <a:pt x="24" y="18"/>
                        </a:lnTo>
                        <a:lnTo>
                          <a:pt x="24" y="18"/>
                        </a:lnTo>
                        <a:lnTo>
                          <a:pt x="24" y="20"/>
                        </a:lnTo>
                        <a:lnTo>
                          <a:pt x="24" y="20"/>
                        </a:lnTo>
                        <a:lnTo>
                          <a:pt x="22" y="24"/>
                        </a:lnTo>
                        <a:lnTo>
                          <a:pt x="22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2" name="Freeform 1044"/>
                  <p:cNvSpPr/>
                  <p:nvPr/>
                </p:nvSpPr>
                <p:spPr bwMode="auto">
                  <a:xfrm>
                    <a:off x="9758363" y="-4021138"/>
                    <a:ext cx="15875" cy="31750"/>
                  </a:xfrm>
                  <a:custGeom>
                    <a:avLst/>
                    <a:gdLst/>
                    <a:ahLst/>
                    <a:cxnLst>
                      <a:cxn ang="0">
                        <a:pos x="2" y="20"/>
                      </a:cxn>
                      <a:cxn ang="0">
                        <a:pos x="2" y="20"/>
                      </a:cxn>
                      <a:cxn ang="0">
                        <a:pos x="4" y="20"/>
                      </a:cxn>
                      <a:cxn ang="0">
                        <a:pos x="4" y="20"/>
                      </a:cxn>
                      <a:cxn ang="0">
                        <a:pos x="8" y="20"/>
                      </a:cxn>
                      <a:cxn ang="0">
                        <a:pos x="8" y="20"/>
                      </a:cxn>
                      <a:cxn ang="0">
                        <a:pos x="10" y="18"/>
                      </a:cxn>
                      <a:cxn ang="0">
                        <a:pos x="10" y="18"/>
                      </a:cxn>
                      <a:cxn ang="0">
                        <a:pos x="10" y="10"/>
                      </a:cxn>
                      <a:cxn ang="0">
                        <a:pos x="10" y="10"/>
                      </a:cxn>
                      <a:cxn ang="0">
                        <a:pos x="10" y="2"/>
                      </a:cxn>
                      <a:cxn ang="0">
                        <a:pos x="10" y="2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2" y="20"/>
                      </a:cxn>
                      <a:cxn ang="0">
                        <a:pos x="2" y="20"/>
                      </a:cxn>
                    </a:cxnLst>
                    <a:rect l="0" t="0" r="r" b="b"/>
                    <a:pathLst>
                      <a:path w="10" h="20">
                        <a:moveTo>
                          <a:pt x="2" y="20"/>
                        </a:moveTo>
                        <a:lnTo>
                          <a:pt x="2" y="20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lnTo>
                          <a:pt x="8" y="20"/>
                        </a:lnTo>
                        <a:lnTo>
                          <a:pt x="8" y="20"/>
                        </a:lnTo>
                        <a:lnTo>
                          <a:pt x="10" y="18"/>
                        </a:lnTo>
                        <a:lnTo>
                          <a:pt x="10" y="18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close/>
                      </a:path>
                    </a:pathLst>
                  </a:custGeom>
                  <a:solidFill>
                    <a:srgbClr val="212125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3" name="Freeform 1045"/>
                  <p:cNvSpPr/>
                  <p:nvPr/>
                </p:nvSpPr>
                <p:spPr bwMode="auto">
                  <a:xfrm>
                    <a:off x="10225088" y="-4014788"/>
                    <a:ext cx="15875" cy="31750"/>
                  </a:xfrm>
                  <a:custGeom>
                    <a:avLst/>
                    <a:gdLst/>
                    <a:ahLst/>
                    <a:cxnLst>
                      <a:cxn ang="0">
                        <a:pos x="4" y="20"/>
                      </a:cxn>
                      <a:cxn ang="0">
                        <a:pos x="4" y="20"/>
                      </a:cxn>
                      <a:cxn ang="0">
                        <a:pos x="6" y="20"/>
                      </a:cxn>
                      <a:cxn ang="0">
                        <a:pos x="6" y="20"/>
                      </a:cxn>
                      <a:cxn ang="0">
                        <a:pos x="8" y="20"/>
                      </a:cxn>
                      <a:cxn ang="0">
                        <a:pos x="8" y="20"/>
                      </a:cxn>
                      <a:cxn ang="0">
                        <a:pos x="10" y="16"/>
                      </a:cxn>
                      <a:cxn ang="0">
                        <a:pos x="10" y="16"/>
                      </a:cxn>
                      <a:cxn ang="0">
                        <a:pos x="10" y="10"/>
                      </a:cxn>
                      <a:cxn ang="0">
                        <a:pos x="10" y="10"/>
                      </a:cxn>
                      <a:cxn ang="0">
                        <a:pos x="10" y="2"/>
                      </a:cxn>
                      <a:cxn ang="0">
                        <a:pos x="10" y="2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2" y="16"/>
                      </a:cxn>
                      <a:cxn ang="0">
                        <a:pos x="2" y="16"/>
                      </a:cxn>
                      <a:cxn ang="0">
                        <a:pos x="4" y="20"/>
                      </a:cxn>
                      <a:cxn ang="0">
                        <a:pos x="4" y="20"/>
                      </a:cxn>
                    </a:cxnLst>
                    <a:rect l="0" t="0" r="r" b="b"/>
                    <a:pathLst>
                      <a:path w="10" h="20">
                        <a:moveTo>
                          <a:pt x="4" y="20"/>
                        </a:moveTo>
                        <a:lnTo>
                          <a:pt x="4" y="20"/>
                        </a:lnTo>
                        <a:lnTo>
                          <a:pt x="6" y="20"/>
                        </a:lnTo>
                        <a:lnTo>
                          <a:pt x="6" y="20"/>
                        </a:lnTo>
                        <a:lnTo>
                          <a:pt x="8" y="20"/>
                        </a:lnTo>
                        <a:lnTo>
                          <a:pt x="8" y="20"/>
                        </a:lnTo>
                        <a:lnTo>
                          <a:pt x="10" y="16"/>
                        </a:lnTo>
                        <a:lnTo>
                          <a:pt x="10" y="16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2" y="16"/>
                        </a:lnTo>
                        <a:lnTo>
                          <a:pt x="2" y="16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close/>
                      </a:path>
                    </a:pathLst>
                  </a:custGeom>
                  <a:solidFill>
                    <a:srgbClr val="212125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4" name="Freeform 1046"/>
                  <p:cNvSpPr/>
                  <p:nvPr/>
                </p:nvSpPr>
                <p:spPr bwMode="auto">
                  <a:xfrm>
                    <a:off x="10177463" y="-4014788"/>
                    <a:ext cx="15875" cy="31750"/>
                  </a:xfrm>
                  <a:custGeom>
                    <a:avLst/>
                    <a:gdLst/>
                    <a:ahLst/>
                    <a:cxnLst>
                      <a:cxn ang="0">
                        <a:pos x="2" y="20"/>
                      </a:cxn>
                      <a:cxn ang="0">
                        <a:pos x="2" y="20"/>
                      </a:cxn>
                      <a:cxn ang="0">
                        <a:pos x="4" y="20"/>
                      </a:cxn>
                      <a:cxn ang="0">
                        <a:pos x="4" y="20"/>
                      </a:cxn>
                      <a:cxn ang="0">
                        <a:pos x="8" y="20"/>
                      </a:cxn>
                      <a:cxn ang="0">
                        <a:pos x="8" y="20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0" y="10"/>
                      </a:cxn>
                      <a:cxn ang="0">
                        <a:pos x="10" y="10"/>
                      </a:cxn>
                      <a:cxn ang="0">
                        <a:pos x="8" y="2"/>
                      </a:cxn>
                      <a:cxn ang="0">
                        <a:pos x="8" y="2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2" y="20"/>
                      </a:cxn>
                      <a:cxn ang="0">
                        <a:pos x="2" y="20"/>
                      </a:cxn>
                    </a:cxnLst>
                    <a:rect l="0" t="0" r="r" b="b"/>
                    <a:pathLst>
                      <a:path w="10" h="20">
                        <a:moveTo>
                          <a:pt x="2" y="20"/>
                        </a:moveTo>
                        <a:lnTo>
                          <a:pt x="2" y="20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lnTo>
                          <a:pt x="8" y="20"/>
                        </a:lnTo>
                        <a:lnTo>
                          <a:pt x="8" y="20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close/>
                      </a:path>
                    </a:pathLst>
                  </a:custGeom>
                  <a:solidFill>
                    <a:srgbClr val="212125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5" name="Freeform 1047"/>
                  <p:cNvSpPr/>
                  <p:nvPr/>
                </p:nvSpPr>
                <p:spPr bwMode="auto">
                  <a:xfrm>
                    <a:off x="9434513" y="-4027488"/>
                    <a:ext cx="41275" cy="69850"/>
                  </a:xfrm>
                  <a:custGeom>
                    <a:avLst/>
                    <a:gdLst/>
                    <a:ahLst/>
                    <a:cxnLst>
                      <a:cxn ang="0">
                        <a:pos x="6" y="42"/>
                      </a:cxn>
                      <a:cxn ang="0">
                        <a:pos x="14" y="44"/>
                      </a:cxn>
                      <a:cxn ang="0">
                        <a:pos x="20" y="42"/>
                      </a:cxn>
                      <a:cxn ang="0">
                        <a:pos x="24" y="38"/>
                      </a:cxn>
                      <a:cxn ang="0">
                        <a:pos x="26" y="30"/>
                      </a:cxn>
                      <a:cxn ang="0">
                        <a:pos x="24" y="22"/>
                      </a:cxn>
                      <a:cxn ang="0">
                        <a:pos x="20" y="20"/>
                      </a:cxn>
                      <a:cxn ang="0">
                        <a:pos x="24" y="16"/>
                      </a:cxn>
                      <a:cxn ang="0">
                        <a:pos x="24" y="12"/>
                      </a:cxn>
                      <a:cxn ang="0">
                        <a:pos x="22" y="4"/>
                      </a:cxn>
                      <a:cxn ang="0">
                        <a:pos x="18" y="2"/>
                      </a:cxn>
                      <a:cxn ang="0">
                        <a:pos x="12" y="0"/>
                      </a:cxn>
                      <a:cxn ang="0">
                        <a:pos x="4" y="2"/>
                      </a:cxn>
                      <a:cxn ang="0">
                        <a:pos x="2" y="6"/>
                      </a:cxn>
                      <a:cxn ang="0">
                        <a:pos x="0" y="14"/>
                      </a:cxn>
                      <a:cxn ang="0">
                        <a:pos x="12" y="10"/>
                      </a:cxn>
                      <a:cxn ang="0">
                        <a:pos x="12" y="8"/>
                      </a:cxn>
                      <a:cxn ang="0">
                        <a:pos x="14" y="6"/>
                      </a:cxn>
                      <a:cxn ang="0">
                        <a:pos x="14" y="8"/>
                      </a:cxn>
                      <a:cxn ang="0">
                        <a:pos x="16" y="10"/>
                      </a:cxn>
                      <a:cxn ang="0">
                        <a:pos x="16" y="12"/>
                      </a:cxn>
                      <a:cxn ang="0">
                        <a:pos x="14" y="16"/>
                      </a:cxn>
                      <a:cxn ang="0">
                        <a:pos x="14" y="16"/>
                      </a:cxn>
                      <a:cxn ang="0">
                        <a:pos x="8" y="24"/>
                      </a:cxn>
                      <a:cxn ang="0">
                        <a:pos x="12" y="24"/>
                      </a:cxn>
                      <a:cxn ang="0">
                        <a:pos x="14" y="24"/>
                      </a:cxn>
                      <a:cxn ang="0">
                        <a:pos x="16" y="28"/>
                      </a:cxn>
                      <a:cxn ang="0">
                        <a:pos x="16" y="32"/>
                      </a:cxn>
                      <a:cxn ang="0">
                        <a:pos x="14" y="36"/>
                      </a:cxn>
                      <a:cxn ang="0">
                        <a:pos x="14" y="38"/>
                      </a:cxn>
                      <a:cxn ang="0">
                        <a:pos x="12" y="36"/>
                      </a:cxn>
                      <a:cxn ang="0">
                        <a:pos x="12" y="26"/>
                      </a:cxn>
                      <a:cxn ang="0">
                        <a:pos x="0" y="30"/>
                      </a:cxn>
                      <a:cxn ang="0">
                        <a:pos x="2" y="38"/>
                      </a:cxn>
                      <a:cxn ang="0">
                        <a:pos x="6" y="42"/>
                      </a:cxn>
                    </a:cxnLst>
                    <a:rect l="0" t="0" r="r" b="b"/>
                    <a:pathLst>
                      <a:path w="26" h="44">
                        <a:moveTo>
                          <a:pt x="6" y="42"/>
                        </a:moveTo>
                        <a:lnTo>
                          <a:pt x="6" y="42"/>
                        </a:lnTo>
                        <a:lnTo>
                          <a:pt x="14" y="44"/>
                        </a:lnTo>
                        <a:lnTo>
                          <a:pt x="14" y="44"/>
                        </a:lnTo>
                        <a:lnTo>
                          <a:pt x="20" y="42"/>
                        </a:lnTo>
                        <a:lnTo>
                          <a:pt x="20" y="42"/>
                        </a:lnTo>
                        <a:lnTo>
                          <a:pt x="24" y="38"/>
                        </a:lnTo>
                        <a:lnTo>
                          <a:pt x="24" y="38"/>
                        </a:lnTo>
                        <a:lnTo>
                          <a:pt x="26" y="30"/>
                        </a:lnTo>
                        <a:lnTo>
                          <a:pt x="26" y="30"/>
                        </a:lnTo>
                        <a:lnTo>
                          <a:pt x="24" y="22"/>
                        </a:lnTo>
                        <a:lnTo>
                          <a:pt x="24" y="22"/>
                        </a:lnTo>
                        <a:lnTo>
                          <a:pt x="20" y="20"/>
                        </a:lnTo>
                        <a:lnTo>
                          <a:pt x="20" y="20"/>
                        </a:lnTo>
                        <a:lnTo>
                          <a:pt x="24" y="16"/>
                        </a:lnTo>
                        <a:lnTo>
                          <a:pt x="24" y="16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4" y="6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lnTo>
                          <a:pt x="18" y="2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12" y="14"/>
                        </a:lnTo>
                        <a:lnTo>
                          <a:pt x="12" y="10"/>
                        </a:lnTo>
                        <a:lnTo>
                          <a:pt x="12" y="10"/>
                        </a:lnTo>
                        <a:lnTo>
                          <a:pt x="12" y="8"/>
                        </a:lnTo>
                        <a:lnTo>
                          <a:pt x="12" y="8"/>
                        </a:lnTo>
                        <a:lnTo>
                          <a:pt x="14" y="6"/>
                        </a:lnTo>
                        <a:lnTo>
                          <a:pt x="14" y="6"/>
                        </a:lnTo>
                        <a:lnTo>
                          <a:pt x="14" y="8"/>
                        </a:lnTo>
                        <a:lnTo>
                          <a:pt x="14" y="8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6" y="12"/>
                        </a:lnTo>
                        <a:lnTo>
                          <a:pt x="14" y="16"/>
                        </a:lnTo>
                        <a:lnTo>
                          <a:pt x="14" y="16"/>
                        </a:lnTo>
                        <a:lnTo>
                          <a:pt x="14" y="16"/>
                        </a:lnTo>
                        <a:lnTo>
                          <a:pt x="14" y="16"/>
                        </a:lnTo>
                        <a:lnTo>
                          <a:pt x="8" y="18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4" y="24"/>
                        </a:lnTo>
                        <a:lnTo>
                          <a:pt x="14" y="24"/>
                        </a:lnTo>
                        <a:lnTo>
                          <a:pt x="16" y="28"/>
                        </a:lnTo>
                        <a:lnTo>
                          <a:pt x="16" y="32"/>
                        </a:lnTo>
                        <a:lnTo>
                          <a:pt x="16" y="32"/>
                        </a:lnTo>
                        <a:lnTo>
                          <a:pt x="14" y="36"/>
                        </a:lnTo>
                        <a:lnTo>
                          <a:pt x="14" y="36"/>
                        </a:lnTo>
                        <a:lnTo>
                          <a:pt x="14" y="38"/>
                        </a:lnTo>
                        <a:lnTo>
                          <a:pt x="14" y="38"/>
                        </a:lnTo>
                        <a:lnTo>
                          <a:pt x="12" y="36"/>
                        </a:lnTo>
                        <a:lnTo>
                          <a:pt x="12" y="36"/>
                        </a:lnTo>
                        <a:lnTo>
                          <a:pt x="12" y="32"/>
                        </a:lnTo>
                        <a:lnTo>
                          <a:pt x="12" y="26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2" y="38"/>
                        </a:lnTo>
                        <a:lnTo>
                          <a:pt x="2" y="38"/>
                        </a:lnTo>
                        <a:lnTo>
                          <a:pt x="6" y="42"/>
                        </a:lnTo>
                        <a:lnTo>
                          <a:pt x="6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6" name="Freeform 1048"/>
                  <p:cNvSpPr/>
                  <p:nvPr/>
                </p:nvSpPr>
                <p:spPr bwMode="auto">
                  <a:xfrm>
                    <a:off x="10117138" y="-4024313"/>
                    <a:ext cx="28575" cy="47625"/>
                  </a:xfrm>
                  <a:custGeom>
                    <a:avLst/>
                    <a:gdLst/>
                    <a:ahLst/>
                    <a:cxnLst>
                      <a:cxn ang="0">
                        <a:pos x="10" y="30"/>
                      </a:cxn>
                      <a:cxn ang="0">
                        <a:pos x="18" y="30"/>
                      </a:cxn>
                      <a:cxn ang="0">
                        <a:pos x="18" y="0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0" y="8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10" y="8"/>
                      </a:cxn>
                      <a:cxn ang="0">
                        <a:pos x="10" y="30"/>
                      </a:cxn>
                    </a:cxnLst>
                    <a:rect l="0" t="0" r="r" b="b"/>
                    <a:pathLst>
                      <a:path w="18" h="30">
                        <a:moveTo>
                          <a:pt x="10" y="30"/>
                        </a:moveTo>
                        <a:lnTo>
                          <a:pt x="18" y="30"/>
                        </a:lnTo>
                        <a:lnTo>
                          <a:pt x="18" y="0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8" y="6"/>
                        </a:lnTo>
                        <a:lnTo>
                          <a:pt x="8" y="6"/>
                        </a:lnTo>
                        <a:lnTo>
                          <a:pt x="0" y="8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10" y="8"/>
                        </a:lnTo>
                        <a:lnTo>
                          <a:pt x="10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7" name="Freeform 1049"/>
                  <p:cNvSpPr>
                    <a:spLocks noEditPoints="1"/>
                  </p:cNvSpPr>
                  <p:nvPr/>
                </p:nvSpPr>
                <p:spPr bwMode="auto">
                  <a:xfrm>
                    <a:off x="10164763" y="-4024313"/>
                    <a:ext cx="41275" cy="47625"/>
                  </a:xfrm>
                  <a:custGeom>
                    <a:avLst/>
                    <a:gdLst/>
                    <a:ahLst/>
                    <a:cxnLst>
                      <a:cxn ang="0">
                        <a:pos x="12" y="30"/>
                      </a:cxn>
                      <a:cxn ang="0">
                        <a:pos x="12" y="30"/>
                      </a:cxn>
                      <a:cxn ang="0">
                        <a:pos x="18" y="30"/>
                      </a:cxn>
                      <a:cxn ang="0">
                        <a:pos x="22" y="28"/>
                      </a:cxn>
                      <a:cxn ang="0">
                        <a:pos x="22" y="28"/>
                      </a:cxn>
                      <a:cxn ang="0">
                        <a:pos x="24" y="22"/>
                      </a:cxn>
                      <a:cxn ang="0">
                        <a:pos x="26" y="16"/>
                      </a:cxn>
                      <a:cxn ang="0">
                        <a:pos x="26" y="16"/>
                      </a:cxn>
                      <a:cxn ang="0">
                        <a:pos x="24" y="8"/>
                      </a:cxn>
                      <a:cxn ang="0">
                        <a:pos x="22" y="4"/>
                      </a:cxn>
                      <a:cxn ang="0">
                        <a:pos x="22" y="4"/>
                      </a:cxn>
                      <a:cxn ang="0">
                        <a:pos x="18" y="2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8" y="2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0" y="8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22"/>
                      </a:cxn>
                      <a:cxn ang="0">
                        <a:pos x="4" y="28"/>
                      </a:cxn>
                      <a:cxn ang="0">
                        <a:pos x="4" y="28"/>
                      </a:cxn>
                      <a:cxn ang="0">
                        <a:pos x="8" y="30"/>
                      </a:cxn>
                      <a:cxn ang="0">
                        <a:pos x="12" y="30"/>
                      </a:cxn>
                      <a:cxn ang="0">
                        <a:pos x="12" y="30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10" y="6"/>
                      </a:cxn>
                      <a:cxn ang="0">
                        <a:pos x="10" y="6"/>
                      </a:cxn>
                      <a:cxn ang="0">
                        <a:pos x="12" y="6"/>
                      </a:cxn>
                      <a:cxn ang="0">
                        <a:pos x="12" y="6"/>
                      </a:cxn>
                      <a:cxn ang="0">
                        <a:pos x="16" y="6"/>
                      </a:cxn>
                      <a:cxn ang="0">
                        <a:pos x="16" y="6"/>
                      </a:cxn>
                      <a:cxn ang="0">
                        <a:pos x="16" y="8"/>
                      </a:cxn>
                      <a:cxn ang="0">
                        <a:pos x="16" y="8"/>
                      </a:cxn>
                      <a:cxn ang="0">
                        <a:pos x="18" y="16"/>
                      </a:cxn>
                      <a:cxn ang="0">
                        <a:pos x="18" y="16"/>
                      </a:cxn>
                      <a:cxn ang="0">
                        <a:pos x="16" y="22"/>
                      </a:cxn>
                      <a:cxn ang="0">
                        <a:pos x="16" y="22"/>
                      </a:cxn>
                      <a:cxn ang="0">
                        <a:pos x="16" y="26"/>
                      </a:cxn>
                      <a:cxn ang="0">
                        <a:pos x="16" y="26"/>
                      </a:cxn>
                      <a:cxn ang="0">
                        <a:pos x="12" y="26"/>
                      </a:cxn>
                      <a:cxn ang="0">
                        <a:pos x="12" y="26"/>
                      </a:cxn>
                      <a:cxn ang="0">
                        <a:pos x="10" y="26"/>
                      </a:cxn>
                      <a:cxn ang="0">
                        <a:pos x="10" y="26"/>
                      </a:cxn>
                      <a:cxn ang="0">
                        <a:pos x="8" y="22"/>
                      </a:cxn>
                      <a:cxn ang="0">
                        <a:pos x="8" y="2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</a:cxnLst>
                    <a:rect l="0" t="0" r="r" b="b"/>
                    <a:pathLst>
                      <a:path w="26" h="30">
                        <a:moveTo>
                          <a:pt x="12" y="30"/>
                        </a:moveTo>
                        <a:lnTo>
                          <a:pt x="12" y="30"/>
                        </a:lnTo>
                        <a:lnTo>
                          <a:pt x="18" y="30"/>
                        </a:lnTo>
                        <a:lnTo>
                          <a:pt x="22" y="28"/>
                        </a:lnTo>
                        <a:lnTo>
                          <a:pt x="22" y="28"/>
                        </a:lnTo>
                        <a:lnTo>
                          <a:pt x="24" y="22"/>
                        </a:lnTo>
                        <a:lnTo>
                          <a:pt x="26" y="16"/>
                        </a:lnTo>
                        <a:lnTo>
                          <a:pt x="26" y="16"/>
                        </a:lnTo>
                        <a:lnTo>
                          <a:pt x="24" y="8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lnTo>
                          <a:pt x="18" y="2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22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8" y="30"/>
                        </a:lnTo>
                        <a:lnTo>
                          <a:pt x="12" y="30"/>
                        </a:lnTo>
                        <a:lnTo>
                          <a:pt x="12" y="30"/>
                        </a:lnTo>
                        <a:close/>
                        <a:moveTo>
                          <a:pt x="8" y="8"/>
                        </a:moveTo>
                        <a:lnTo>
                          <a:pt x="8" y="8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6" y="6"/>
                        </a:lnTo>
                        <a:lnTo>
                          <a:pt x="16" y="6"/>
                        </a:lnTo>
                        <a:lnTo>
                          <a:pt x="16" y="8"/>
                        </a:lnTo>
                        <a:lnTo>
                          <a:pt x="16" y="8"/>
                        </a:lnTo>
                        <a:lnTo>
                          <a:pt x="18" y="16"/>
                        </a:lnTo>
                        <a:lnTo>
                          <a:pt x="18" y="16"/>
                        </a:lnTo>
                        <a:lnTo>
                          <a:pt x="16" y="22"/>
                        </a:lnTo>
                        <a:lnTo>
                          <a:pt x="16" y="22"/>
                        </a:lnTo>
                        <a:lnTo>
                          <a:pt x="16" y="26"/>
                        </a:lnTo>
                        <a:lnTo>
                          <a:pt x="16" y="26"/>
                        </a:lnTo>
                        <a:lnTo>
                          <a:pt x="12" y="26"/>
                        </a:lnTo>
                        <a:lnTo>
                          <a:pt x="12" y="26"/>
                        </a:lnTo>
                        <a:lnTo>
                          <a:pt x="10" y="26"/>
                        </a:lnTo>
                        <a:lnTo>
                          <a:pt x="10" y="26"/>
                        </a:lnTo>
                        <a:lnTo>
                          <a:pt x="8" y="22"/>
                        </a:lnTo>
                        <a:lnTo>
                          <a:pt x="8" y="2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8" name="Freeform 1050"/>
                  <p:cNvSpPr>
                    <a:spLocks noEditPoints="1"/>
                  </p:cNvSpPr>
                  <p:nvPr/>
                </p:nvSpPr>
                <p:spPr bwMode="auto">
                  <a:xfrm>
                    <a:off x="10212388" y="-4024313"/>
                    <a:ext cx="41275" cy="47625"/>
                  </a:xfrm>
                  <a:custGeom>
                    <a:avLst/>
                    <a:gdLst/>
                    <a:ahLst/>
                    <a:cxnLst>
                      <a:cxn ang="0">
                        <a:pos x="14" y="30"/>
                      </a:cxn>
                      <a:cxn ang="0">
                        <a:pos x="14" y="30"/>
                      </a:cxn>
                      <a:cxn ang="0">
                        <a:pos x="18" y="30"/>
                      </a:cxn>
                      <a:cxn ang="0">
                        <a:pos x="22" y="28"/>
                      </a:cxn>
                      <a:cxn ang="0">
                        <a:pos x="22" y="28"/>
                      </a:cxn>
                      <a:cxn ang="0">
                        <a:pos x="26" y="22"/>
                      </a:cxn>
                      <a:cxn ang="0">
                        <a:pos x="26" y="16"/>
                      </a:cxn>
                      <a:cxn ang="0">
                        <a:pos x="26" y="16"/>
                      </a:cxn>
                      <a:cxn ang="0">
                        <a:pos x="26" y="8"/>
                      </a:cxn>
                      <a:cxn ang="0">
                        <a:pos x="22" y="4"/>
                      </a:cxn>
                      <a:cxn ang="0">
                        <a:pos x="22" y="4"/>
                      </a:cxn>
                      <a:cxn ang="0">
                        <a:pos x="18" y="2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8" y="2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2" y="8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2" y="22"/>
                      </a:cxn>
                      <a:cxn ang="0">
                        <a:pos x="4" y="28"/>
                      </a:cxn>
                      <a:cxn ang="0">
                        <a:pos x="4" y="28"/>
                      </a:cxn>
                      <a:cxn ang="0">
                        <a:pos x="8" y="30"/>
                      </a:cxn>
                      <a:cxn ang="0">
                        <a:pos x="14" y="30"/>
                      </a:cxn>
                      <a:cxn ang="0">
                        <a:pos x="14" y="30"/>
                      </a:cxn>
                      <a:cxn ang="0">
                        <a:pos x="10" y="8"/>
                      </a:cxn>
                      <a:cxn ang="0">
                        <a:pos x="10" y="8"/>
                      </a:cxn>
                      <a:cxn ang="0">
                        <a:pos x="12" y="6"/>
                      </a:cxn>
                      <a:cxn ang="0">
                        <a:pos x="12" y="6"/>
                      </a:cxn>
                      <a:cxn ang="0">
                        <a:pos x="14" y="6"/>
                      </a:cxn>
                      <a:cxn ang="0">
                        <a:pos x="14" y="6"/>
                      </a:cxn>
                      <a:cxn ang="0">
                        <a:pos x="16" y="6"/>
                      </a:cxn>
                      <a:cxn ang="0">
                        <a:pos x="16" y="6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8" y="16"/>
                      </a:cxn>
                      <a:cxn ang="0">
                        <a:pos x="18" y="16"/>
                      </a:cxn>
                      <a:cxn ang="0">
                        <a:pos x="18" y="22"/>
                      </a:cxn>
                      <a:cxn ang="0">
                        <a:pos x="18" y="22"/>
                      </a:cxn>
                      <a:cxn ang="0">
                        <a:pos x="16" y="26"/>
                      </a:cxn>
                      <a:cxn ang="0">
                        <a:pos x="16" y="26"/>
                      </a:cxn>
                      <a:cxn ang="0">
                        <a:pos x="14" y="26"/>
                      </a:cxn>
                      <a:cxn ang="0">
                        <a:pos x="14" y="26"/>
                      </a:cxn>
                      <a:cxn ang="0">
                        <a:pos x="12" y="26"/>
                      </a:cxn>
                      <a:cxn ang="0">
                        <a:pos x="12" y="26"/>
                      </a:cxn>
                      <a:cxn ang="0">
                        <a:pos x="10" y="22"/>
                      </a:cxn>
                      <a:cxn ang="0">
                        <a:pos x="10" y="2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0" y="8"/>
                      </a:cxn>
                      <a:cxn ang="0">
                        <a:pos x="10" y="8"/>
                      </a:cxn>
                    </a:cxnLst>
                    <a:rect l="0" t="0" r="r" b="b"/>
                    <a:pathLst>
                      <a:path w="26" h="30">
                        <a:moveTo>
                          <a:pt x="14" y="30"/>
                        </a:moveTo>
                        <a:lnTo>
                          <a:pt x="14" y="30"/>
                        </a:lnTo>
                        <a:lnTo>
                          <a:pt x="18" y="30"/>
                        </a:lnTo>
                        <a:lnTo>
                          <a:pt x="22" y="28"/>
                        </a:lnTo>
                        <a:lnTo>
                          <a:pt x="22" y="28"/>
                        </a:lnTo>
                        <a:lnTo>
                          <a:pt x="26" y="22"/>
                        </a:lnTo>
                        <a:lnTo>
                          <a:pt x="26" y="16"/>
                        </a:lnTo>
                        <a:lnTo>
                          <a:pt x="26" y="16"/>
                        </a:lnTo>
                        <a:lnTo>
                          <a:pt x="26" y="8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lnTo>
                          <a:pt x="18" y="2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2" y="8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2" y="22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8" y="30"/>
                        </a:lnTo>
                        <a:lnTo>
                          <a:pt x="14" y="30"/>
                        </a:lnTo>
                        <a:lnTo>
                          <a:pt x="14" y="30"/>
                        </a:lnTo>
                        <a:close/>
                        <a:moveTo>
                          <a:pt x="10" y="8"/>
                        </a:moveTo>
                        <a:lnTo>
                          <a:pt x="10" y="8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4" y="6"/>
                        </a:lnTo>
                        <a:lnTo>
                          <a:pt x="14" y="6"/>
                        </a:lnTo>
                        <a:lnTo>
                          <a:pt x="16" y="6"/>
                        </a:lnTo>
                        <a:lnTo>
                          <a:pt x="16" y="6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8" y="16"/>
                        </a:lnTo>
                        <a:lnTo>
                          <a:pt x="18" y="16"/>
                        </a:lnTo>
                        <a:lnTo>
                          <a:pt x="18" y="22"/>
                        </a:lnTo>
                        <a:lnTo>
                          <a:pt x="18" y="22"/>
                        </a:lnTo>
                        <a:lnTo>
                          <a:pt x="16" y="26"/>
                        </a:lnTo>
                        <a:lnTo>
                          <a:pt x="16" y="26"/>
                        </a:lnTo>
                        <a:lnTo>
                          <a:pt x="14" y="26"/>
                        </a:lnTo>
                        <a:lnTo>
                          <a:pt x="14" y="26"/>
                        </a:lnTo>
                        <a:lnTo>
                          <a:pt x="12" y="26"/>
                        </a:lnTo>
                        <a:lnTo>
                          <a:pt x="12" y="26"/>
                        </a:lnTo>
                        <a:lnTo>
                          <a:pt x="10" y="22"/>
                        </a:lnTo>
                        <a:lnTo>
                          <a:pt x="10" y="2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19" name="Rectangle 1051"/>
                  <p:cNvSpPr>
                    <a:spLocks noChangeArrowheads="1"/>
                  </p:cNvSpPr>
                  <p:nvPr/>
                </p:nvSpPr>
                <p:spPr bwMode="auto">
                  <a:xfrm>
                    <a:off x="10263188" y="-3998913"/>
                    <a:ext cx="25400" cy="95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20" name="Freeform 1052"/>
                  <p:cNvSpPr/>
                  <p:nvPr/>
                </p:nvSpPr>
                <p:spPr bwMode="auto">
                  <a:xfrm>
                    <a:off x="8780463" y="-4024313"/>
                    <a:ext cx="44450" cy="47625"/>
                  </a:xfrm>
                  <a:custGeom>
                    <a:avLst/>
                    <a:gdLst/>
                    <a:ahLst/>
                    <a:cxnLst>
                      <a:cxn ang="0">
                        <a:pos x="28" y="24"/>
                      </a:cxn>
                      <a:cxn ang="0">
                        <a:pos x="8" y="24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30"/>
                      </a:cxn>
                      <a:cxn ang="0">
                        <a:pos x="28" y="30"/>
                      </a:cxn>
                      <a:cxn ang="0">
                        <a:pos x="28" y="24"/>
                      </a:cxn>
                    </a:cxnLst>
                    <a:rect l="0" t="0" r="r" b="b"/>
                    <a:pathLst>
                      <a:path w="28" h="30">
                        <a:moveTo>
                          <a:pt x="28" y="24"/>
                        </a:moveTo>
                        <a:lnTo>
                          <a:pt x="8" y="24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28" y="30"/>
                        </a:lnTo>
                        <a:lnTo>
                          <a:pt x="28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21" name="Freeform 1053"/>
                  <p:cNvSpPr/>
                  <p:nvPr/>
                </p:nvSpPr>
                <p:spPr bwMode="auto">
                  <a:xfrm>
                    <a:off x="8834438" y="-4024313"/>
                    <a:ext cx="63500" cy="47625"/>
                  </a:xfrm>
                  <a:custGeom>
                    <a:avLst/>
                    <a:gdLst/>
                    <a:ahLst/>
                    <a:cxnLst>
                      <a:cxn ang="0">
                        <a:pos x="8" y="6"/>
                      </a:cxn>
                      <a:cxn ang="0">
                        <a:pos x="16" y="30"/>
                      </a:cxn>
                      <a:cxn ang="0">
                        <a:pos x="24" y="30"/>
                      </a:cxn>
                      <a:cxn ang="0">
                        <a:pos x="32" y="6"/>
                      </a:cxn>
                      <a:cxn ang="0">
                        <a:pos x="32" y="30"/>
                      </a:cxn>
                      <a:cxn ang="0">
                        <a:pos x="40" y="30"/>
                      </a:cxn>
                      <a:cxn ang="0">
                        <a:pos x="40" y="0"/>
                      </a:cxn>
                      <a:cxn ang="0">
                        <a:pos x="26" y="0"/>
                      </a:cxn>
                      <a:cxn ang="0">
                        <a:pos x="20" y="2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30"/>
                      </a:cxn>
                      <a:cxn ang="0">
                        <a:pos x="8" y="30"/>
                      </a:cxn>
                      <a:cxn ang="0">
                        <a:pos x="8" y="6"/>
                      </a:cxn>
                    </a:cxnLst>
                    <a:rect l="0" t="0" r="r" b="b"/>
                    <a:pathLst>
                      <a:path w="40" h="30">
                        <a:moveTo>
                          <a:pt x="8" y="6"/>
                        </a:moveTo>
                        <a:lnTo>
                          <a:pt x="16" y="30"/>
                        </a:lnTo>
                        <a:lnTo>
                          <a:pt x="24" y="30"/>
                        </a:lnTo>
                        <a:lnTo>
                          <a:pt x="32" y="6"/>
                        </a:lnTo>
                        <a:lnTo>
                          <a:pt x="32" y="30"/>
                        </a:lnTo>
                        <a:lnTo>
                          <a:pt x="40" y="30"/>
                        </a:lnTo>
                        <a:lnTo>
                          <a:pt x="40" y="0"/>
                        </a:lnTo>
                        <a:lnTo>
                          <a:pt x="26" y="0"/>
                        </a:lnTo>
                        <a:lnTo>
                          <a:pt x="20" y="2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8" y="3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22" name="Rectangle 1054"/>
                  <p:cNvSpPr>
                    <a:spLocks noChangeArrowheads="1"/>
                  </p:cNvSpPr>
                  <p:nvPr/>
                </p:nvSpPr>
                <p:spPr bwMode="auto">
                  <a:xfrm>
                    <a:off x="8755063" y="-4024313"/>
                    <a:ext cx="12700" cy="476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23" name="Freeform 1055"/>
                  <p:cNvSpPr/>
                  <p:nvPr/>
                </p:nvSpPr>
                <p:spPr bwMode="auto">
                  <a:xfrm>
                    <a:off x="8701088" y="-4024313"/>
                    <a:ext cx="44450" cy="47625"/>
                  </a:xfrm>
                  <a:custGeom>
                    <a:avLst/>
                    <a:gdLst/>
                    <a:ahLst/>
                    <a:cxnLst>
                      <a:cxn ang="0">
                        <a:pos x="8" y="16"/>
                      </a:cxn>
                      <a:cxn ang="0">
                        <a:pos x="26" y="16"/>
                      </a:cxn>
                      <a:cxn ang="0">
                        <a:pos x="26" y="12"/>
                      </a:cxn>
                      <a:cxn ang="0">
                        <a:pos x="8" y="12"/>
                      </a:cxn>
                      <a:cxn ang="0">
                        <a:pos x="8" y="4"/>
                      </a:cxn>
                      <a:cxn ang="0">
                        <a:pos x="28" y="4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  <a:cxn ang="0">
                        <a:pos x="0" y="30"/>
                      </a:cxn>
                      <a:cxn ang="0">
                        <a:pos x="8" y="30"/>
                      </a:cxn>
                      <a:cxn ang="0">
                        <a:pos x="8" y="16"/>
                      </a:cxn>
                    </a:cxnLst>
                    <a:rect l="0" t="0" r="r" b="b"/>
                    <a:pathLst>
                      <a:path w="28" h="30">
                        <a:moveTo>
                          <a:pt x="8" y="16"/>
                        </a:moveTo>
                        <a:lnTo>
                          <a:pt x="26" y="16"/>
                        </a:lnTo>
                        <a:lnTo>
                          <a:pt x="26" y="12"/>
                        </a:lnTo>
                        <a:lnTo>
                          <a:pt x="8" y="12"/>
                        </a:lnTo>
                        <a:lnTo>
                          <a:pt x="8" y="4"/>
                        </a:lnTo>
                        <a:lnTo>
                          <a:pt x="28" y="4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  <a:lnTo>
                          <a:pt x="8" y="30"/>
                        </a:lnTo>
                        <a:lnTo>
                          <a:pt x="8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24" name="Freeform 1056"/>
                  <p:cNvSpPr/>
                  <p:nvPr/>
                </p:nvSpPr>
                <p:spPr bwMode="auto">
                  <a:xfrm>
                    <a:off x="9898063" y="-4030663"/>
                    <a:ext cx="25400" cy="47625"/>
                  </a:xfrm>
                  <a:custGeom>
                    <a:avLst/>
                    <a:gdLst/>
                    <a:ahLst/>
                    <a:cxnLst>
                      <a:cxn ang="0">
                        <a:pos x="10" y="30"/>
                      </a:cxn>
                      <a:cxn ang="0">
                        <a:pos x="16" y="30"/>
                      </a:cxn>
                      <a:cxn ang="0">
                        <a:pos x="16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6"/>
                      </a:cxn>
                      <a:cxn ang="0">
                        <a:pos x="6" y="6"/>
                      </a:cxn>
                      <a:cxn ang="0">
                        <a:pos x="0" y="8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10" y="10"/>
                      </a:cxn>
                      <a:cxn ang="0">
                        <a:pos x="10" y="30"/>
                      </a:cxn>
                    </a:cxnLst>
                    <a:rect l="0" t="0" r="r" b="b"/>
                    <a:pathLst>
                      <a:path w="16" h="30">
                        <a:moveTo>
                          <a:pt x="10" y="30"/>
                        </a:moveTo>
                        <a:lnTo>
                          <a:pt x="16" y="30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0" y="8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10" y="10"/>
                        </a:lnTo>
                        <a:lnTo>
                          <a:pt x="10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25" name="Freeform 1057"/>
                  <p:cNvSpPr>
                    <a:spLocks noEditPoints="1"/>
                  </p:cNvSpPr>
                  <p:nvPr/>
                </p:nvSpPr>
                <p:spPr bwMode="auto">
                  <a:xfrm>
                    <a:off x="9745663" y="-4030663"/>
                    <a:ext cx="41275" cy="47625"/>
                  </a:xfrm>
                  <a:custGeom>
                    <a:avLst/>
                    <a:gdLst/>
                    <a:ahLst/>
                    <a:cxnLst>
                      <a:cxn ang="0">
                        <a:pos x="12" y="30"/>
                      </a:cxn>
                      <a:cxn ang="0">
                        <a:pos x="12" y="30"/>
                      </a:cxn>
                      <a:cxn ang="0">
                        <a:pos x="18" y="30"/>
                      </a:cxn>
                      <a:cxn ang="0">
                        <a:pos x="22" y="28"/>
                      </a:cxn>
                      <a:cxn ang="0">
                        <a:pos x="22" y="28"/>
                      </a:cxn>
                      <a:cxn ang="0">
                        <a:pos x="24" y="22"/>
                      </a:cxn>
                      <a:cxn ang="0">
                        <a:pos x="26" y="16"/>
                      </a:cxn>
                      <a:cxn ang="0">
                        <a:pos x="26" y="16"/>
                      </a:cxn>
                      <a:cxn ang="0">
                        <a:pos x="24" y="8"/>
                      </a:cxn>
                      <a:cxn ang="0">
                        <a:pos x="22" y="4"/>
                      </a:cxn>
                      <a:cxn ang="0">
                        <a:pos x="22" y="4"/>
                      </a:cxn>
                      <a:cxn ang="0">
                        <a:pos x="18" y="2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8" y="2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0" y="8"/>
                      </a:cxn>
                      <a:cxn ang="0">
                        <a:pos x="0" y="16"/>
                      </a:cxn>
                      <a:cxn ang="0">
                        <a:pos x="0" y="16"/>
                      </a:cxn>
                      <a:cxn ang="0">
                        <a:pos x="0" y="22"/>
                      </a:cxn>
                      <a:cxn ang="0">
                        <a:pos x="4" y="28"/>
                      </a:cxn>
                      <a:cxn ang="0">
                        <a:pos x="4" y="28"/>
                      </a:cxn>
                      <a:cxn ang="0">
                        <a:pos x="8" y="30"/>
                      </a:cxn>
                      <a:cxn ang="0">
                        <a:pos x="12" y="30"/>
                      </a:cxn>
                      <a:cxn ang="0">
                        <a:pos x="12" y="30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10" y="6"/>
                      </a:cxn>
                      <a:cxn ang="0">
                        <a:pos x="10" y="6"/>
                      </a:cxn>
                      <a:cxn ang="0">
                        <a:pos x="12" y="6"/>
                      </a:cxn>
                      <a:cxn ang="0">
                        <a:pos x="12" y="6"/>
                      </a:cxn>
                      <a:cxn ang="0">
                        <a:pos x="16" y="6"/>
                      </a:cxn>
                      <a:cxn ang="0">
                        <a:pos x="16" y="6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8" y="16"/>
                      </a:cxn>
                      <a:cxn ang="0">
                        <a:pos x="18" y="16"/>
                      </a:cxn>
                      <a:cxn ang="0">
                        <a:pos x="18" y="24"/>
                      </a:cxn>
                      <a:cxn ang="0">
                        <a:pos x="18" y="24"/>
                      </a:cxn>
                      <a:cxn ang="0">
                        <a:pos x="16" y="26"/>
                      </a:cxn>
                      <a:cxn ang="0">
                        <a:pos x="16" y="26"/>
                      </a:cxn>
                      <a:cxn ang="0">
                        <a:pos x="12" y="26"/>
                      </a:cxn>
                      <a:cxn ang="0">
                        <a:pos x="12" y="26"/>
                      </a:cxn>
                      <a:cxn ang="0">
                        <a:pos x="10" y="26"/>
                      </a:cxn>
                      <a:cxn ang="0">
                        <a:pos x="10" y="26"/>
                      </a:cxn>
                      <a:cxn ang="0">
                        <a:pos x="8" y="22"/>
                      </a:cxn>
                      <a:cxn ang="0">
                        <a:pos x="8" y="2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</a:cxnLst>
                    <a:rect l="0" t="0" r="r" b="b"/>
                    <a:pathLst>
                      <a:path w="26" h="30">
                        <a:moveTo>
                          <a:pt x="12" y="30"/>
                        </a:moveTo>
                        <a:lnTo>
                          <a:pt x="12" y="30"/>
                        </a:lnTo>
                        <a:lnTo>
                          <a:pt x="18" y="30"/>
                        </a:lnTo>
                        <a:lnTo>
                          <a:pt x="22" y="28"/>
                        </a:lnTo>
                        <a:lnTo>
                          <a:pt x="22" y="28"/>
                        </a:lnTo>
                        <a:lnTo>
                          <a:pt x="24" y="22"/>
                        </a:lnTo>
                        <a:lnTo>
                          <a:pt x="26" y="16"/>
                        </a:lnTo>
                        <a:lnTo>
                          <a:pt x="26" y="16"/>
                        </a:lnTo>
                        <a:lnTo>
                          <a:pt x="24" y="8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lnTo>
                          <a:pt x="18" y="2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0" y="22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8" y="30"/>
                        </a:lnTo>
                        <a:lnTo>
                          <a:pt x="12" y="30"/>
                        </a:lnTo>
                        <a:lnTo>
                          <a:pt x="12" y="30"/>
                        </a:lnTo>
                        <a:close/>
                        <a:moveTo>
                          <a:pt x="8" y="8"/>
                        </a:moveTo>
                        <a:lnTo>
                          <a:pt x="8" y="8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6" y="6"/>
                        </a:lnTo>
                        <a:lnTo>
                          <a:pt x="16" y="6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8" y="16"/>
                        </a:lnTo>
                        <a:lnTo>
                          <a:pt x="18" y="16"/>
                        </a:lnTo>
                        <a:lnTo>
                          <a:pt x="18" y="24"/>
                        </a:lnTo>
                        <a:lnTo>
                          <a:pt x="18" y="24"/>
                        </a:lnTo>
                        <a:lnTo>
                          <a:pt x="16" y="26"/>
                        </a:lnTo>
                        <a:lnTo>
                          <a:pt x="16" y="26"/>
                        </a:lnTo>
                        <a:lnTo>
                          <a:pt x="12" y="26"/>
                        </a:lnTo>
                        <a:lnTo>
                          <a:pt x="12" y="26"/>
                        </a:lnTo>
                        <a:lnTo>
                          <a:pt x="10" y="26"/>
                        </a:lnTo>
                        <a:lnTo>
                          <a:pt x="10" y="26"/>
                        </a:lnTo>
                        <a:lnTo>
                          <a:pt x="8" y="22"/>
                        </a:lnTo>
                        <a:lnTo>
                          <a:pt x="8" y="2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26" name="Freeform 1058"/>
                  <p:cNvSpPr/>
                  <p:nvPr/>
                </p:nvSpPr>
                <p:spPr bwMode="auto">
                  <a:xfrm>
                    <a:off x="9844088" y="-4027488"/>
                    <a:ext cx="44450" cy="44450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14" y="24"/>
                      </a:cxn>
                      <a:cxn ang="0">
                        <a:pos x="10" y="24"/>
                      </a:cxn>
                      <a:cxn ang="0">
                        <a:pos x="10" y="24"/>
                      </a:cxn>
                      <a:cxn ang="0">
                        <a:pos x="8" y="20"/>
                      </a:cxn>
                      <a:cxn ang="0">
                        <a:pos x="0" y="20"/>
                      </a:cxn>
                      <a:cxn ang="0">
                        <a:pos x="0" y="20"/>
                      </a:cxn>
                      <a:cxn ang="0">
                        <a:pos x="2" y="24"/>
                      </a:cxn>
                      <a:cxn ang="0">
                        <a:pos x="4" y="26"/>
                      </a:cxn>
                      <a:cxn ang="0">
                        <a:pos x="4" y="26"/>
                      </a:cxn>
                      <a:cxn ang="0">
                        <a:pos x="8" y="28"/>
                      </a:cxn>
                      <a:cxn ang="0">
                        <a:pos x="14" y="28"/>
                      </a:cxn>
                      <a:cxn ang="0">
                        <a:pos x="14" y="28"/>
                      </a:cxn>
                      <a:cxn ang="0">
                        <a:pos x="20" y="28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26" y="22"/>
                      </a:cxn>
                      <a:cxn ang="0">
                        <a:pos x="28" y="18"/>
                      </a:cxn>
                      <a:cxn ang="0">
                        <a:pos x="28" y="18"/>
                      </a:cxn>
                      <a:cxn ang="0">
                        <a:pos x="26" y="14"/>
                      </a:cxn>
                      <a:cxn ang="0">
                        <a:pos x="24" y="12"/>
                      </a:cxn>
                      <a:cxn ang="0">
                        <a:pos x="24" y="12"/>
                      </a:cxn>
                      <a:cxn ang="0">
                        <a:pos x="20" y="10"/>
                      </a:cxn>
                      <a:cxn ang="0">
                        <a:pos x="14" y="8"/>
                      </a:cxn>
                      <a:cxn ang="0">
                        <a:pos x="14" y="8"/>
                      </a:cxn>
                      <a:cxn ang="0">
                        <a:pos x="10" y="10"/>
                      </a:cxn>
                      <a:cxn ang="0">
                        <a:pos x="10" y="4"/>
                      </a:cxn>
                      <a:cxn ang="0">
                        <a:pos x="26" y="4"/>
                      </a:cxn>
                      <a:cxn ang="0">
                        <a:pos x="26" y="0"/>
                      </a:cxn>
                      <a:cxn ang="0">
                        <a:pos x="6" y="0"/>
                      </a:cxn>
                      <a:cxn ang="0">
                        <a:pos x="2" y="14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4" y="14"/>
                      </a:cxn>
                      <a:cxn ang="0">
                        <a:pos x="14" y="14"/>
                      </a:cxn>
                      <a:cxn ang="0">
                        <a:pos x="18" y="14"/>
                      </a:cxn>
                      <a:cxn ang="0">
                        <a:pos x="18" y="14"/>
                      </a:cxn>
                      <a:cxn ang="0">
                        <a:pos x="20" y="18"/>
                      </a:cxn>
                      <a:cxn ang="0">
                        <a:pos x="20" y="18"/>
                      </a:cxn>
                      <a:cxn ang="0">
                        <a:pos x="18" y="22"/>
                      </a:cxn>
                      <a:cxn ang="0">
                        <a:pos x="18" y="22"/>
                      </a:cxn>
                      <a:cxn ang="0">
                        <a:pos x="14" y="2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28" h="28">
                        <a:moveTo>
                          <a:pt x="14" y="24"/>
                        </a:moveTo>
                        <a:lnTo>
                          <a:pt x="14" y="24"/>
                        </a:lnTo>
                        <a:lnTo>
                          <a:pt x="10" y="24"/>
                        </a:lnTo>
                        <a:lnTo>
                          <a:pt x="10" y="24"/>
                        </a:lnTo>
                        <a:lnTo>
                          <a:pt x="8" y="20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2" y="24"/>
                        </a:lnTo>
                        <a:lnTo>
                          <a:pt x="4" y="26"/>
                        </a:lnTo>
                        <a:lnTo>
                          <a:pt x="4" y="26"/>
                        </a:lnTo>
                        <a:lnTo>
                          <a:pt x="8" y="28"/>
                        </a:lnTo>
                        <a:lnTo>
                          <a:pt x="14" y="28"/>
                        </a:lnTo>
                        <a:lnTo>
                          <a:pt x="14" y="28"/>
                        </a:lnTo>
                        <a:lnTo>
                          <a:pt x="20" y="28"/>
                        </a:ln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26" y="22"/>
                        </a:lnTo>
                        <a:lnTo>
                          <a:pt x="28" y="18"/>
                        </a:lnTo>
                        <a:lnTo>
                          <a:pt x="28" y="18"/>
                        </a:lnTo>
                        <a:lnTo>
                          <a:pt x="26" y="14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0" y="10"/>
                        </a:lnTo>
                        <a:lnTo>
                          <a:pt x="14" y="8"/>
                        </a:lnTo>
                        <a:lnTo>
                          <a:pt x="14" y="8"/>
                        </a:lnTo>
                        <a:lnTo>
                          <a:pt x="10" y="10"/>
                        </a:lnTo>
                        <a:lnTo>
                          <a:pt x="10" y="4"/>
                        </a:lnTo>
                        <a:lnTo>
                          <a:pt x="26" y="4"/>
                        </a:lnTo>
                        <a:lnTo>
                          <a:pt x="26" y="0"/>
                        </a:lnTo>
                        <a:lnTo>
                          <a:pt x="6" y="0"/>
                        </a:lnTo>
                        <a:lnTo>
                          <a:pt x="2" y="14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4" y="14"/>
                        </a:lnTo>
                        <a:lnTo>
                          <a:pt x="14" y="14"/>
                        </a:lnTo>
                        <a:lnTo>
                          <a:pt x="18" y="14"/>
                        </a:lnTo>
                        <a:lnTo>
                          <a:pt x="18" y="14"/>
                        </a:lnTo>
                        <a:lnTo>
                          <a:pt x="20" y="18"/>
                        </a:lnTo>
                        <a:lnTo>
                          <a:pt x="20" y="18"/>
                        </a:lnTo>
                        <a:lnTo>
                          <a:pt x="18" y="22"/>
                        </a:lnTo>
                        <a:lnTo>
                          <a:pt x="18" y="22"/>
                        </a:lnTo>
                        <a:lnTo>
                          <a:pt x="14" y="24"/>
                        </a:lnTo>
                        <a:lnTo>
                          <a:pt x="14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27" name="Freeform 1059"/>
                  <p:cNvSpPr/>
                  <p:nvPr/>
                </p:nvSpPr>
                <p:spPr bwMode="auto">
                  <a:xfrm>
                    <a:off x="9793288" y="-4030663"/>
                    <a:ext cx="41275" cy="47625"/>
                  </a:xfrm>
                  <a:custGeom>
                    <a:avLst/>
                    <a:gdLst/>
                    <a:ahLst/>
                    <a:cxnLst>
                      <a:cxn ang="0">
                        <a:pos x="12" y="18"/>
                      </a:cxn>
                      <a:cxn ang="0">
                        <a:pos x="12" y="18"/>
                      </a:cxn>
                      <a:cxn ang="0">
                        <a:pos x="2" y="24"/>
                      </a:cxn>
                      <a:cxn ang="0">
                        <a:pos x="2" y="24"/>
                      </a:cxn>
                      <a:cxn ang="0">
                        <a:pos x="0" y="30"/>
                      </a:cxn>
                      <a:cxn ang="0">
                        <a:pos x="26" y="30"/>
                      </a:cxn>
                      <a:cxn ang="0">
                        <a:pos x="26" y="26"/>
                      </a:cxn>
                      <a:cxn ang="0">
                        <a:pos x="12" y="26"/>
                      </a:cxn>
                      <a:cxn ang="0">
                        <a:pos x="12" y="26"/>
                      </a:cxn>
                      <a:cxn ang="0">
                        <a:pos x="14" y="24"/>
                      </a:cxn>
                      <a:cxn ang="0">
                        <a:pos x="14" y="24"/>
                      </a:cxn>
                      <a:cxn ang="0">
                        <a:pos x="18" y="20"/>
                      </a:cxn>
                      <a:cxn ang="0">
                        <a:pos x="18" y="20"/>
                      </a:cxn>
                      <a:cxn ang="0">
                        <a:pos x="22" y="16"/>
                      </a:cxn>
                      <a:cxn ang="0">
                        <a:pos x="22" y="16"/>
                      </a:cxn>
                      <a:cxn ang="0">
                        <a:pos x="26" y="12"/>
                      </a:cxn>
                      <a:cxn ang="0">
                        <a:pos x="26" y="12"/>
                      </a:cxn>
                      <a:cxn ang="0">
                        <a:pos x="26" y="8"/>
                      </a:cxn>
                      <a:cxn ang="0">
                        <a:pos x="26" y="8"/>
                      </a:cxn>
                      <a:cxn ang="0">
                        <a:pos x="26" y="6"/>
                      </a:cxn>
                      <a:cxn ang="0">
                        <a:pos x="24" y="4"/>
                      </a:cxn>
                      <a:cxn ang="0">
                        <a:pos x="24" y="4"/>
                      </a:cxn>
                      <a:cxn ang="0">
                        <a:pos x="20" y="2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2" y="6"/>
                      </a:cxn>
                      <a:cxn ang="0">
                        <a:pos x="0" y="10"/>
                      </a:cxn>
                      <a:cxn ang="0">
                        <a:pos x="8" y="10"/>
                      </a:cxn>
                      <a:cxn ang="0">
                        <a:pos x="8" y="10"/>
                      </a:cxn>
                      <a:cxn ang="0">
                        <a:pos x="10" y="6"/>
                      </a:cxn>
                      <a:cxn ang="0">
                        <a:pos x="10" y="6"/>
                      </a:cxn>
                      <a:cxn ang="0">
                        <a:pos x="14" y="6"/>
                      </a:cxn>
                      <a:cxn ang="0">
                        <a:pos x="14" y="6"/>
                      </a:cxn>
                      <a:cxn ang="0">
                        <a:pos x="18" y="6"/>
                      </a:cxn>
                      <a:cxn ang="0">
                        <a:pos x="18" y="6"/>
                      </a:cxn>
                      <a:cxn ang="0">
                        <a:pos x="20" y="10"/>
                      </a:cxn>
                      <a:cxn ang="0">
                        <a:pos x="20" y="10"/>
                      </a:cxn>
                      <a:cxn ang="0">
                        <a:pos x="18" y="12"/>
                      </a:cxn>
                      <a:cxn ang="0">
                        <a:pos x="18" y="12"/>
                      </a:cxn>
                      <a:cxn ang="0">
                        <a:pos x="12" y="18"/>
                      </a:cxn>
                      <a:cxn ang="0">
                        <a:pos x="12" y="18"/>
                      </a:cxn>
                    </a:cxnLst>
                    <a:rect l="0" t="0" r="r" b="b"/>
                    <a:pathLst>
                      <a:path w="26" h="30">
                        <a:moveTo>
                          <a:pt x="12" y="18"/>
                        </a:moveTo>
                        <a:lnTo>
                          <a:pt x="12" y="18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lnTo>
                          <a:pt x="0" y="30"/>
                        </a:lnTo>
                        <a:lnTo>
                          <a:pt x="26" y="30"/>
                        </a:lnTo>
                        <a:lnTo>
                          <a:pt x="26" y="26"/>
                        </a:lnTo>
                        <a:lnTo>
                          <a:pt x="12" y="26"/>
                        </a:lnTo>
                        <a:lnTo>
                          <a:pt x="12" y="26"/>
                        </a:lnTo>
                        <a:lnTo>
                          <a:pt x="14" y="24"/>
                        </a:lnTo>
                        <a:lnTo>
                          <a:pt x="14" y="24"/>
                        </a:lnTo>
                        <a:lnTo>
                          <a:pt x="18" y="20"/>
                        </a:lnTo>
                        <a:lnTo>
                          <a:pt x="18" y="20"/>
                        </a:lnTo>
                        <a:lnTo>
                          <a:pt x="22" y="16"/>
                        </a:lnTo>
                        <a:lnTo>
                          <a:pt x="22" y="16"/>
                        </a:lnTo>
                        <a:lnTo>
                          <a:pt x="26" y="12"/>
                        </a:lnTo>
                        <a:lnTo>
                          <a:pt x="26" y="12"/>
                        </a:lnTo>
                        <a:lnTo>
                          <a:pt x="26" y="8"/>
                        </a:lnTo>
                        <a:lnTo>
                          <a:pt x="26" y="8"/>
                        </a:lnTo>
                        <a:lnTo>
                          <a:pt x="26" y="6"/>
                        </a:lnTo>
                        <a:lnTo>
                          <a:pt x="24" y="4"/>
                        </a:lnTo>
                        <a:lnTo>
                          <a:pt x="24" y="4"/>
                        </a:lnTo>
                        <a:lnTo>
                          <a:pt x="20" y="2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8" y="10"/>
                        </a:lnTo>
                        <a:lnTo>
                          <a:pt x="8" y="10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14" y="6"/>
                        </a:lnTo>
                        <a:lnTo>
                          <a:pt x="14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20" y="10"/>
                        </a:lnTo>
                        <a:lnTo>
                          <a:pt x="20" y="10"/>
                        </a:lnTo>
                        <a:lnTo>
                          <a:pt x="18" y="12"/>
                        </a:lnTo>
                        <a:lnTo>
                          <a:pt x="18" y="12"/>
                        </a:lnTo>
                        <a:lnTo>
                          <a:pt x="12" y="18"/>
                        </a:lnTo>
                        <a:lnTo>
                          <a:pt x="12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28" name="Freeform 1060"/>
                  <p:cNvSpPr/>
                  <p:nvPr/>
                </p:nvSpPr>
                <p:spPr bwMode="auto">
                  <a:xfrm>
                    <a:off x="8961438" y="-1744663"/>
                    <a:ext cx="82550" cy="476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4"/>
                      </a:cxn>
                      <a:cxn ang="0">
                        <a:pos x="0" y="30"/>
                      </a:cxn>
                      <a:cxn ang="0">
                        <a:pos x="26" y="22"/>
                      </a:cxn>
                      <a:cxn ang="0">
                        <a:pos x="52" y="14"/>
                      </a:cxn>
                      <a:cxn ang="0">
                        <a:pos x="2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2" h="30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0" y="30"/>
                        </a:lnTo>
                        <a:lnTo>
                          <a:pt x="26" y="22"/>
                        </a:lnTo>
                        <a:lnTo>
                          <a:pt x="52" y="14"/>
                        </a:lnTo>
                        <a:lnTo>
                          <a:pt x="26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29" name="Freeform 1061"/>
                  <p:cNvSpPr/>
                  <p:nvPr/>
                </p:nvSpPr>
                <p:spPr bwMode="auto">
                  <a:xfrm>
                    <a:off x="9024938" y="-1779588"/>
                    <a:ext cx="31750" cy="47625"/>
                  </a:xfrm>
                  <a:custGeom>
                    <a:avLst/>
                    <a:gdLst/>
                    <a:ahLst/>
                    <a:cxnLst>
                      <a:cxn ang="0">
                        <a:pos x="14" y="14"/>
                      </a:cxn>
                      <a:cxn ang="0">
                        <a:pos x="14" y="14"/>
                      </a:cxn>
                      <a:cxn ang="0">
                        <a:pos x="16" y="10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6" y="2"/>
                      </a:cxn>
                      <a:cxn ang="0">
                        <a:pos x="16" y="2"/>
                      </a:cxn>
                      <a:cxn ang="0">
                        <a:pos x="14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0" y="8"/>
                      </a:cxn>
                      <a:cxn ang="0">
                        <a:pos x="6" y="8"/>
                      </a:cxn>
                      <a:cxn ang="0">
                        <a:pos x="6" y="8"/>
                      </a:cxn>
                      <a:cxn ang="0">
                        <a:pos x="8" y="6"/>
                      </a:cxn>
                      <a:cxn ang="0">
                        <a:pos x="8" y="6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2" y="6"/>
                      </a:cxn>
                      <a:cxn ang="0">
                        <a:pos x="12" y="6"/>
                      </a:cxn>
                      <a:cxn ang="0">
                        <a:pos x="12" y="8"/>
                      </a:cxn>
                      <a:cxn ang="0">
                        <a:pos x="12" y="8"/>
                      </a:cxn>
                      <a:cxn ang="0">
                        <a:pos x="12" y="10"/>
                      </a:cxn>
                      <a:cxn ang="0">
                        <a:pos x="12" y="10"/>
                      </a:cxn>
                      <a:cxn ang="0">
                        <a:pos x="8" y="12"/>
                      </a:cxn>
                      <a:cxn ang="0">
                        <a:pos x="8" y="16"/>
                      </a:cxn>
                      <a:cxn ang="0">
                        <a:pos x="8" y="16"/>
                      </a:cxn>
                      <a:cxn ang="0">
                        <a:pos x="10" y="16"/>
                      </a:cxn>
                      <a:cxn ang="0">
                        <a:pos x="10" y="16"/>
                      </a:cxn>
                      <a:cxn ang="0">
                        <a:pos x="12" y="16"/>
                      </a:cxn>
                      <a:cxn ang="0">
                        <a:pos x="12" y="16"/>
                      </a:cxn>
                      <a:cxn ang="0">
                        <a:pos x="14" y="20"/>
                      </a:cxn>
                      <a:cxn ang="0">
                        <a:pos x="14" y="20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0" y="24"/>
                      </a:cxn>
                      <a:cxn ang="0">
                        <a:pos x="10" y="24"/>
                      </a:cxn>
                      <a:cxn ang="0">
                        <a:pos x="8" y="24"/>
                      </a:cxn>
                      <a:cxn ang="0">
                        <a:pos x="8" y="24"/>
                      </a:cxn>
                      <a:cxn ang="0">
                        <a:pos x="6" y="20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2" y="24"/>
                      </a:cxn>
                      <a:cxn ang="0">
                        <a:pos x="4" y="28"/>
                      </a:cxn>
                      <a:cxn ang="0">
                        <a:pos x="4" y="28"/>
                      </a:cxn>
                      <a:cxn ang="0">
                        <a:pos x="6" y="28"/>
                      </a:cxn>
                      <a:cxn ang="0">
                        <a:pos x="10" y="30"/>
                      </a:cxn>
                      <a:cxn ang="0">
                        <a:pos x="10" y="30"/>
                      </a:cxn>
                      <a:cxn ang="0">
                        <a:pos x="14" y="28"/>
                      </a:cxn>
                      <a:cxn ang="0">
                        <a:pos x="16" y="26"/>
                      </a:cxn>
                      <a:cxn ang="0">
                        <a:pos x="16" y="26"/>
                      </a:cxn>
                      <a:cxn ang="0">
                        <a:pos x="18" y="24"/>
                      </a:cxn>
                      <a:cxn ang="0">
                        <a:pos x="20" y="20"/>
                      </a:cxn>
                      <a:cxn ang="0">
                        <a:pos x="20" y="20"/>
                      </a:cxn>
                      <a:cxn ang="0">
                        <a:pos x="18" y="16"/>
                      </a:cxn>
                      <a:cxn ang="0">
                        <a:pos x="18" y="16"/>
                      </a:cxn>
                      <a:cxn ang="0">
                        <a:pos x="14" y="14"/>
                      </a:cxn>
                      <a:cxn ang="0">
                        <a:pos x="14" y="14"/>
                      </a:cxn>
                    </a:cxnLst>
                    <a:rect l="0" t="0" r="r" b="b"/>
                    <a:pathLst>
                      <a:path w="20" h="30">
                        <a:moveTo>
                          <a:pt x="14" y="14"/>
                        </a:moveTo>
                        <a:lnTo>
                          <a:pt x="14" y="14"/>
                        </a:lnTo>
                        <a:lnTo>
                          <a:pt x="16" y="10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0" y="8"/>
                        </a:lnTo>
                        <a:lnTo>
                          <a:pt x="6" y="8"/>
                        </a:lnTo>
                        <a:lnTo>
                          <a:pt x="6" y="8"/>
                        </a:lnTo>
                        <a:lnTo>
                          <a:pt x="8" y="6"/>
                        </a:lnTo>
                        <a:lnTo>
                          <a:pt x="8" y="6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2" y="8"/>
                        </a:lnTo>
                        <a:lnTo>
                          <a:pt x="12" y="8"/>
                        </a:lnTo>
                        <a:lnTo>
                          <a:pt x="12" y="10"/>
                        </a:lnTo>
                        <a:lnTo>
                          <a:pt x="12" y="10"/>
                        </a:lnTo>
                        <a:lnTo>
                          <a:pt x="8" y="12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0" y="16"/>
                        </a:lnTo>
                        <a:lnTo>
                          <a:pt x="10" y="16"/>
                        </a:lnTo>
                        <a:lnTo>
                          <a:pt x="12" y="16"/>
                        </a:lnTo>
                        <a:lnTo>
                          <a:pt x="12" y="16"/>
                        </a:lnTo>
                        <a:lnTo>
                          <a:pt x="14" y="20"/>
                        </a:lnTo>
                        <a:lnTo>
                          <a:pt x="14" y="20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0" y="24"/>
                        </a:lnTo>
                        <a:lnTo>
                          <a:pt x="10" y="24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6" y="20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2" y="24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6" y="28"/>
                        </a:lnTo>
                        <a:lnTo>
                          <a:pt x="10" y="30"/>
                        </a:lnTo>
                        <a:lnTo>
                          <a:pt x="10" y="30"/>
                        </a:lnTo>
                        <a:lnTo>
                          <a:pt x="14" y="28"/>
                        </a:lnTo>
                        <a:lnTo>
                          <a:pt x="16" y="26"/>
                        </a:lnTo>
                        <a:lnTo>
                          <a:pt x="16" y="26"/>
                        </a:lnTo>
                        <a:lnTo>
                          <a:pt x="18" y="24"/>
                        </a:lnTo>
                        <a:lnTo>
                          <a:pt x="20" y="20"/>
                        </a:lnTo>
                        <a:lnTo>
                          <a:pt x="20" y="20"/>
                        </a:lnTo>
                        <a:lnTo>
                          <a:pt x="18" y="16"/>
                        </a:lnTo>
                        <a:lnTo>
                          <a:pt x="18" y="16"/>
                        </a:lnTo>
                        <a:lnTo>
                          <a:pt x="14" y="14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30" name="Freeform 1062"/>
                  <p:cNvSpPr/>
                  <p:nvPr/>
                </p:nvSpPr>
                <p:spPr bwMode="auto">
                  <a:xfrm>
                    <a:off x="8199438" y="-1779588"/>
                    <a:ext cx="38100" cy="69850"/>
                  </a:xfrm>
                  <a:custGeom>
                    <a:avLst/>
                    <a:gdLst/>
                    <a:ahLst/>
                    <a:cxnLst>
                      <a:cxn ang="0">
                        <a:pos x="20" y="20"/>
                      </a:cxn>
                      <a:cxn ang="0">
                        <a:pos x="22" y="16"/>
                      </a:cxn>
                      <a:cxn ang="0">
                        <a:pos x="24" y="12"/>
                      </a:cxn>
                      <a:cxn ang="0">
                        <a:pos x="20" y="4"/>
                      </a:cxn>
                      <a:cxn ang="0">
                        <a:pos x="16" y="2"/>
                      </a:cxn>
                      <a:cxn ang="0">
                        <a:pos x="10" y="0"/>
                      </a:cxn>
                      <a:cxn ang="0">
                        <a:pos x="2" y="2"/>
                      </a:cxn>
                      <a:cxn ang="0">
                        <a:pos x="0" y="6"/>
                      </a:cxn>
                      <a:cxn ang="0">
                        <a:pos x="0" y="14"/>
                      </a:cxn>
                      <a:cxn ang="0">
                        <a:pos x="10" y="10"/>
                      </a:cxn>
                      <a:cxn ang="0">
                        <a:pos x="10" y="8"/>
                      </a:cxn>
                      <a:cxn ang="0">
                        <a:pos x="12" y="6"/>
                      </a:cxn>
                      <a:cxn ang="0">
                        <a:pos x="12" y="8"/>
                      </a:cxn>
                      <a:cxn ang="0">
                        <a:pos x="14" y="10"/>
                      </a:cxn>
                      <a:cxn ang="0">
                        <a:pos x="14" y="12"/>
                      </a:cxn>
                      <a:cxn ang="0">
                        <a:pos x="12" y="16"/>
                      </a:cxn>
                      <a:cxn ang="0">
                        <a:pos x="12" y="18"/>
                      </a:cxn>
                      <a:cxn ang="0">
                        <a:pos x="8" y="24"/>
                      </a:cxn>
                      <a:cxn ang="0">
                        <a:pos x="12" y="24"/>
                      </a:cxn>
                      <a:cxn ang="0">
                        <a:pos x="12" y="26"/>
                      </a:cxn>
                      <a:cxn ang="0">
                        <a:pos x="14" y="28"/>
                      </a:cxn>
                      <a:cxn ang="0">
                        <a:pos x="14" y="32"/>
                      </a:cxn>
                      <a:cxn ang="0">
                        <a:pos x="12" y="36"/>
                      </a:cxn>
                      <a:cxn ang="0">
                        <a:pos x="12" y="38"/>
                      </a:cxn>
                      <a:cxn ang="0">
                        <a:pos x="10" y="36"/>
                      </a:cxn>
                      <a:cxn ang="0">
                        <a:pos x="10" y="26"/>
                      </a:cxn>
                      <a:cxn ang="0">
                        <a:pos x="0" y="30"/>
                      </a:cxn>
                      <a:cxn ang="0">
                        <a:pos x="0" y="38"/>
                      </a:cxn>
                      <a:cxn ang="0">
                        <a:pos x="4" y="42"/>
                      </a:cxn>
                      <a:cxn ang="0">
                        <a:pos x="12" y="44"/>
                      </a:cxn>
                      <a:cxn ang="0">
                        <a:pos x="18" y="42"/>
                      </a:cxn>
                      <a:cxn ang="0">
                        <a:pos x="22" y="38"/>
                      </a:cxn>
                      <a:cxn ang="0">
                        <a:pos x="24" y="30"/>
                      </a:cxn>
                      <a:cxn ang="0">
                        <a:pos x="22" y="22"/>
                      </a:cxn>
                      <a:cxn ang="0">
                        <a:pos x="20" y="20"/>
                      </a:cxn>
                    </a:cxnLst>
                    <a:rect l="0" t="0" r="r" b="b"/>
                    <a:pathLst>
                      <a:path w="24" h="44">
                        <a:moveTo>
                          <a:pt x="20" y="20"/>
                        </a:moveTo>
                        <a:lnTo>
                          <a:pt x="20" y="20"/>
                        </a:lnTo>
                        <a:lnTo>
                          <a:pt x="22" y="16"/>
                        </a:lnTo>
                        <a:lnTo>
                          <a:pt x="22" y="16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2" y="6"/>
                        </a:lnTo>
                        <a:lnTo>
                          <a:pt x="20" y="4"/>
                        </a:lnTo>
                        <a:lnTo>
                          <a:pt x="20" y="4"/>
                        </a:lnTo>
                        <a:lnTo>
                          <a:pt x="16" y="2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6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10" y="14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12" y="6"/>
                        </a:lnTo>
                        <a:lnTo>
                          <a:pt x="12" y="6"/>
                        </a:lnTo>
                        <a:lnTo>
                          <a:pt x="12" y="8"/>
                        </a:lnTo>
                        <a:lnTo>
                          <a:pt x="12" y="8"/>
                        </a:lnTo>
                        <a:lnTo>
                          <a:pt x="14" y="10"/>
                        </a:lnTo>
                        <a:lnTo>
                          <a:pt x="14" y="12"/>
                        </a:lnTo>
                        <a:lnTo>
                          <a:pt x="14" y="12"/>
                        </a:lnTo>
                        <a:lnTo>
                          <a:pt x="12" y="16"/>
                        </a:lnTo>
                        <a:lnTo>
                          <a:pt x="12" y="16"/>
                        </a:lnTo>
                        <a:lnTo>
                          <a:pt x="12" y="18"/>
                        </a:lnTo>
                        <a:lnTo>
                          <a:pt x="12" y="18"/>
                        </a:lnTo>
                        <a:lnTo>
                          <a:pt x="8" y="18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26"/>
                        </a:lnTo>
                        <a:lnTo>
                          <a:pt x="12" y="26"/>
                        </a:lnTo>
                        <a:lnTo>
                          <a:pt x="14" y="28"/>
                        </a:lnTo>
                        <a:lnTo>
                          <a:pt x="14" y="32"/>
                        </a:lnTo>
                        <a:lnTo>
                          <a:pt x="14" y="32"/>
                        </a:lnTo>
                        <a:lnTo>
                          <a:pt x="12" y="36"/>
                        </a:lnTo>
                        <a:lnTo>
                          <a:pt x="12" y="36"/>
                        </a:lnTo>
                        <a:lnTo>
                          <a:pt x="12" y="38"/>
                        </a:lnTo>
                        <a:lnTo>
                          <a:pt x="12" y="38"/>
                        </a:lnTo>
                        <a:lnTo>
                          <a:pt x="10" y="36"/>
                        </a:lnTo>
                        <a:lnTo>
                          <a:pt x="10" y="36"/>
                        </a:lnTo>
                        <a:lnTo>
                          <a:pt x="10" y="34"/>
                        </a:lnTo>
                        <a:lnTo>
                          <a:pt x="10" y="26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8" y="42"/>
                        </a:lnTo>
                        <a:lnTo>
                          <a:pt x="18" y="42"/>
                        </a:lnTo>
                        <a:lnTo>
                          <a:pt x="22" y="38"/>
                        </a:lnTo>
                        <a:lnTo>
                          <a:pt x="22" y="38"/>
                        </a:lnTo>
                        <a:lnTo>
                          <a:pt x="24" y="30"/>
                        </a:lnTo>
                        <a:lnTo>
                          <a:pt x="24" y="30"/>
                        </a:lnTo>
                        <a:lnTo>
                          <a:pt x="22" y="22"/>
                        </a:lnTo>
                        <a:lnTo>
                          <a:pt x="22" y="22"/>
                        </a:lnTo>
                        <a:lnTo>
                          <a:pt x="20" y="20"/>
                        </a:lnTo>
                        <a:lnTo>
                          <a:pt x="2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31" name="Freeform 1063"/>
                  <p:cNvSpPr/>
                  <p:nvPr/>
                </p:nvSpPr>
                <p:spPr bwMode="auto">
                  <a:xfrm>
                    <a:off x="8345488" y="-1776413"/>
                    <a:ext cx="952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24"/>
                      </a:cxn>
                      <a:cxn ang="0">
                        <a:pos x="24" y="24"/>
                      </a:cxn>
                      <a:cxn ang="0">
                        <a:pos x="24" y="44"/>
                      </a:cxn>
                      <a:cxn ang="0">
                        <a:pos x="24" y="44"/>
                      </a:cxn>
                      <a:cxn ang="0">
                        <a:pos x="36" y="44"/>
                      </a:cxn>
                      <a:cxn ang="0">
                        <a:pos x="36" y="24"/>
                      </a:cxn>
                      <a:cxn ang="0">
                        <a:pos x="46" y="24"/>
                      </a:cxn>
                      <a:cxn ang="0">
                        <a:pos x="46" y="44"/>
                      </a:cxn>
                      <a:cxn ang="0">
                        <a:pos x="46" y="44"/>
                      </a:cxn>
                      <a:cxn ang="0">
                        <a:pos x="60" y="44"/>
                      </a:cxn>
                      <a:cxn ang="0">
                        <a:pos x="60" y="0"/>
                      </a:cxn>
                      <a:cxn ang="0">
                        <a:pos x="60" y="0"/>
                      </a:cxn>
                      <a:cxn ang="0">
                        <a:pos x="0" y="2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60" h="44">
                        <a:moveTo>
                          <a:pt x="0" y="44"/>
                        </a:moveTo>
                        <a:lnTo>
                          <a:pt x="12" y="44"/>
                        </a:lnTo>
                        <a:lnTo>
                          <a:pt x="12" y="24"/>
                        </a:lnTo>
                        <a:lnTo>
                          <a:pt x="24" y="24"/>
                        </a:lnTo>
                        <a:lnTo>
                          <a:pt x="24" y="44"/>
                        </a:lnTo>
                        <a:lnTo>
                          <a:pt x="24" y="44"/>
                        </a:lnTo>
                        <a:lnTo>
                          <a:pt x="36" y="44"/>
                        </a:lnTo>
                        <a:lnTo>
                          <a:pt x="36" y="24"/>
                        </a:lnTo>
                        <a:lnTo>
                          <a:pt x="46" y="24"/>
                        </a:lnTo>
                        <a:lnTo>
                          <a:pt x="46" y="44"/>
                        </a:lnTo>
                        <a:lnTo>
                          <a:pt x="46" y="44"/>
                        </a:lnTo>
                        <a:lnTo>
                          <a:pt x="60" y="44"/>
                        </a:lnTo>
                        <a:lnTo>
                          <a:pt x="60" y="0"/>
                        </a:lnTo>
                        <a:lnTo>
                          <a:pt x="60" y="0"/>
                        </a:lnTo>
                        <a:lnTo>
                          <a:pt x="0" y="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32" name="Freeform 1064"/>
                  <p:cNvSpPr/>
                  <p:nvPr/>
                </p:nvSpPr>
                <p:spPr bwMode="auto">
                  <a:xfrm>
                    <a:off x="8456613" y="-1776413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33" name="Freeform 1065"/>
                  <p:cNvSpPr/>
                  <p:nvPr/>
                </p:nvSpPr>
                <p:spPr bwMode="auto">
                  <a:xfrm>
                    <a:off x="8494713" y="-1776413"/>
                    <a:ext cx="57150" cy="69850"/>
                  </a:xfrm>
                  <a:custGeom>
                    <a:avLst/>
                    <a:gdLst/>
                    <a:ahLst/>
                    <a:cxnLst>
                      <a:cxn ang="0">
                        <a:pos x="2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36" y="44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22" y="0"/>
                      </a:cxn>
                      <a:cxn ang="0">
                        <a:pos x="22" y="24"/>
                      </a:cxn>
                    </a:cxnLst>
                    <a:rect l="0" t="0" r="r" b="b"/>
                    <a:pathLst>
                      <a:path w="36" h="44">
                        <a:moveTo>
                          <a:pt x="22" y="24"/>
                        </a:move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36" y="44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22" y="0"/>
                        </a:lnTo>
                        <a:lnTo>
                          <a:pt x="22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34" name="Freeform 1066"/>
                  <p:cNvSpPr/>
                  <p:nvPr/>
                </p:nvSpPr>
                <p:spPr bwMode="auto">
                  <a:xfrm>
                    <a:off x="8567738" y="-1776413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35" name="Freeform 1067"/>
                  <p:cNvSpPr/>
                  <p:nvPr/>
                </p:nvSpPr>
                <p:spPr bwMode="auto">
                  <a:xfrm>
                    <a:off x="8624888" y="-1776413"/>
                    <a:ext cx="73025" cy="69850"/>
                  </a:xfrm>
                  <a:custGeom>
                    <a:avLst/>
                    <a:gdLst/>
                    <a:ahLst/>
                    <a:cxnLst>
                      <a:cxn ang="0">
                        <a:pos x="34" y="24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10" y="24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24"/>
                      </a:cxn>
                      <a:cxn ang="0">
                        <a:pos x="22" y="24"/>
                      </a:cxn>
                      <a:cxn ang="0">
                        <a:pos x="22" y="24"/>
                      </a:cxn>
                      <a:cxn ang="0">
                        <a:pos x="22" y="44"/>
                      </a:cxn>
                      <a:cxn ang="0">
                        <a:pos x="22" y="44"/>
                      </a:cxn>
                      <a:cxn ang="0">
                        <a:pos x="34" y="44"/>
                      </a:cxn>
                      <a:cxn ang="0">
                        <a:pos x="34" y="44"/>
                      </a:cxn>
                      <a:cxn ang="0">
                        <a:pos x="34" y="24"/>
                      </a:cxn>
                      <a:cxn ang="0">
                        <a:pos x="46" y="24"/>
                      </a:cxn>
                      <a:cxn ang="0">
                        <a:pos x="46" y="24"/>
                      </a:cxn>
                      <a:cxn ang="0">
                        <a:pos x="46" y="0"/>
                      </a:cxn>
                      <a:cxn ang="0">
                        <a:pos x="46" y="0"/>
                      </a:cxn>
                      <a:cxn ang="0">
                        <a:pos x="34" y="0"/>
                      </a:cxn>
                      <a:cxn ang="0">
                        <a:pos x="34" y="0"/>
                      </a:cxn>
                      <a:cxn ang="0">
                        <a:pos x="34" y="24"/>
                      </a:cxn>
                      <a:cxn ang="0">
                        <a:pos x="34" y="24"/>
                      </a:cxn>
                    </a:cxnLst>
                    <a:rect l="0" t="0" r="r" b="b"/>
                    <a:pathLst>
                      <a:path w="46" h="44">
                        <a:moveTo>
                          <a:pt x="34" y="24"/>
                        </a:moveTo>
                        <a:lnTo>
                          <a:pt x="24" y="24"/>
                        </a:lnTo>
                        <a:lnTo>
                          <a:pt x="24" y="24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0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24"/>
                        </a:lnTo>
                        <a:lnTo>
                          <a:pt x="22" y="24"/>
                        </a:lnTo>
                        <a:lnTo>
                          <a:pt x="22" y="24"/>
                        </a:lnTo>
                        <a:lnTo>
                          <a:pt x="22" y="44"/>
                        </a:lnTo>
                        <a:lnTo>
                          <a:pt x="22" y="44"/>
                        </a:lnTo>
                        <a:lnTo>
                          <a:pt x="34" y="44"/>
                        </a:lnTo>
                        <a:lnTo>
                          <a:pt x="34" y="44"/>
                        </a:lnTo>
                        <a:lnTo>
                          <a:pt x="34" y="24"/>
                        </a:lnTo>
                        <a:lnTo>
                          <a:pt x="46" y="24"/>
                        </a:lnTo>
                        <a:lnTo>
                          <a:pt x="46" y="24"/>
                        </a:lnTo>
                        <a:lnTo>
                          <a:pt x="46" y="0"/>
                        </a:lnTo>
                        <a:lnTo>
                          <a:pt x="46" y="0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lnTo>
                          <a:pt x="34" y="24"/>
                        </a:lnTo>
                        <a:lnTo>
                          <a:pt x="34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36" name="Freeform 1068"/>
                  <p:cNvSpPr/>
                  <p:nvPr/>
                </p:nvSpPr>
                <p:spPr bwMode="auto">
                  <a:xfrm>
                    <a:off x="8605838" y="-1776413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2" h="24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37" name="Freeform 1069"/>
                  <p:cNvSpPr/>
                  <p:nvPr/>
                </p:nvSpPr>
                <p:spPr bwMode="auto">
                  <a:xfrm>
                    <a:off x="8716963" y="-1776413"/>
                    <a:ext cx="19050" cy="38100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0" y="24"/>
                      </a:cxn>
                      <a:cxn ang="0">
                        <a:pos x="12" y="24"/>
                      </a:cxn>
                      <a:cxn ang="0">
                        <a:pos x="12" y="2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2" h="24">
                        <a:moveTo>
                          <a:pt x="0" y="24"/>
                        </a:moveTo>
                        <a:lnTo>
                          <a:pt x="0" y="24"/>
                        </a:lnTo>
                        <a:lnTo>
                          <a:pt x="12" y="24"/>
                        </a:lnTo>
                        <a:lnTo>
                          <a:pt x="12" y="2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38" name="Freeform 1070"/>
                  <p:cNvSpPr/>
                  <p:nvPr/>
                </p:nvSpPr>
                <p:spPr bwMode="auto">
                  <a:xfrm>
                    <a:off x="8751888" y="-1776413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39" name="Freeform 1071"/>
                  <p:cNvSpPr/>
                  <p:nvPr/>
                </p:nvSpPr>
                <p:spPr bwMode="auto">
                  <a:xfrm>
                    <a:off x="8789988" y="-1776413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0" name="Freeform 1072"/>
                  <p:cNvSpPr/>
                  <p:nvPr/>
                </p:nvSpPr>
                <p:spPr bwMode="auto">
                  <a:xfrm>
                    <a:off x="8828088" y="-1776413"/>
                    <a:ext cx="190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44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12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4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141" name="Freeform 1073"/>
                  <p:cNvSpPr/>
                  <p:nvPr/>
                </p:nvSpPr>
                <p:spPr bwMode="auto">
                  <a:xfrm>
                    <a:off x="8863013" y="-1776413"/>
                    <a:ext cx="57150" cy="69850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12" y="44"/>
                      </a:cxn>
                      <a:cxn ang="0">
                        <a:pos x="12" y="24"/>
                      </a:cxn>
                      <a:cxn ang="0">
                        <a:pos x="24" y="24"/>
                      </a:cxn>
                      <a:cxn ang="0">
                        <a:pos x="24" y="42"/>
                      </a:cxn>
                      <a:cxn ang="0">
                        <a:pos x="36" y="42"/>
                      </a:cxn>
                      <a:cxn ang="0">
                        <a:pos x="36" y="0"/>
                      </a:cxn>
                      <a:cxn ang="0">
                        <a:pos x="36" y="0"/>
                      </a:cxn>
                      <a:cxn ang="0">
                        <a:pos x="0" y="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36" h="44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12" y="24"/>
                        </a:lnTo>
                        <a:lnTo>
                          <a:pt x="24" y="24"/>
                        </a:lnTo>
                        <a:lnTo>
                          <a:pt x="24" y="42"/>
                        </a:lnTo>
                        <a:lnTo>
                          <a:pt x="36" y="42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144" name="Nedadgående pil 95"/>
              <p:cNvSpPr>
                <a:spLocks noChangeArrowheads="1"/>
              </p:cNvSpPr>
              <p:nvPr/>
            </p:nvSpPr>
            <p:spPr bwMode="auto">
              <a:xfrm rot="16200000">
                <a:off x="6527" y="3493"/>
                <a:ext cx="340" cy="567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miter lim="800000"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p>
                <a:pPr marL="0" marR="0" lvl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Calibri" panose="020F0502020204030204" charset="0"/>
                  <a:buAutoNum type="arabicPeriod"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charset="0"/>
                  <a:ea typeface="华文细黑" pitchFamily="2" charset="-122"/>
                  <a:cs typeface="+mn-cs"/>
                </a:endParaRPr>
              </a:p>
            </p:txBody>
          </p:sp>
        </p:grpSp>
        <p:pic>
          <p:nvPicPr>
            <p:cNvPr id="74" name="图片 73" descr="湖南省教学成果一等奖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739" y="1332"/>
              <a:ext cx="1871" cy="2154"/>
            </a:xfrm>
            <a:prstGeom prst="rect">
              <a:avLst/>
            </a:prstGeom>
          </p:spPr>
        </p:pic>
        <p:pic>
          <p:nvPicPr>
            <p:cNvPr id="142" name="图片 14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8644" y="1332"/>
              <a:ext cx="2211" cy="2041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585470" y="975995"/>
            <a:ext cx="79724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indent="0" defTabSz="1157605" eaLnBrk="1" latinLnBrk="0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None/>
            </a:pPr>
            <a:r>
              <a:rPr lang="zh-CN" altLang="en-US" sz="2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(3) 学生培养质量大幅度提升。</a:t>
            </a:r>
            <a:endParaRPr lang="zh-CN" altLang="en-US" sz="20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chemeClr val="bg1"/>
                </a:solidFill>
                <a:ea typeface="黑体" panose="02010609060101010101" pitchFamily="49" charset="-122"/>
              </a:rPr>
              <a:t>三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专业诊改效果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58850" y="1629410"/>
            <a:ext cx="2856230" cy="3962400"/>
            <a:chOff x="1510" y="2566"/>
            <a:chExt cx="4498" cy="6240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" name="图片 1" descr="化工仪表自动化大赛一等奖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10" y="2566"/>
              <a:ext cx="4499" cy="3126"/>
            </a:xfrm>
            <a:prstGeom prst="rect">
              <a:avLst/>
            </a:prstGeom>
            <a:grpFill/>
          </p:spPr>
        </p:pic>
        <p:pic>
          <p:nvPicPr>
            <p:cNvPr id="3" name="图片 2" descr="化工仪表自动化大赛一等奖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0" y="5692"/>
              <a:ext cx="4498" cy="3115"/>
            </a:xfrm>
            <a:prstGeom prst="rect">
              <a:avLst/>
            </a:prstGeom>
            <a:grpFill/>
          </p:spPr>
        </p:pic>
      </p:grpSp>
      <p:pic>
        <p:nvPicPr>
          <p:cNvPr id="8" name="图片 7" descr="54817_500x5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825" y="1865630"/>
            <a:ext cx="4522470" cy="3517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1598930" y="1281430"/>
            <a:ext cx="5563235" cy="720090"/>
            <a:chOff x="2518" y="1984"/>
            <a:chExt cx="8761" cy="1134"/>
          </a:xfrm>
        </p:grpSpPr>
        <p:sp>
          <p:nvSpPr>
            <p:cNvPr id="2" name="AutoShape 3"/>
            <p:cNvSpPr/>
            <p:nvPr/>
          </p:nvSpPr>
          <p:spPr>
            <a:xfrm>
              <a:off x="3285" y="2023"/>
              <a:ext cx="7994" cy="1020"/>
            </a:xfrm>
            <a:prstGeom prst="roundRect">
              <a:avLst>
                <a:gd name="adj" fmla="val 12727"/>
              </a:avLst>
            </a:prstGeom>
            <a:solidFill>
              <a:srgbClr val="A7D8DB"/>
            </a:solidFill>
            <a:ln w="9525">
              <a:noFill/>
            </a:ln>
          </p:spPr>
          <p:txBody>
            <a:bodyPr wrap="none" anchor="ctr"/>
            <a:p>
              <a:endParaRPr lang="zh-CN" altLang="zh-CN" dirty="0">
                <a:latin typeface="Calibri" panose="020F0502020204030204" charset="0"/>
              </a:endParaRPr>
            </a:p>
          </p:txBody>
        </p:sp>
        <p:grpSp>
          <p:nvGrpSpPr>
            <p:cNvPr id="4" name="Group 5"/>
            <p:cNvGrpSpPr/>
            <p:nvPr/>
          </p:nvGrpSpPr>
          <p:grpSpPr>
            <a:xfrm>
              <a:off x="2518" y="1984"/>
              <a:ext cx="1134" cy="1134"/>
              <a:chOff x="802" y="845"/>
              <a:chExt cx="827" cy="826"/>
            </a:xfrm>
          </p:grpSpPr>
          <p:sp>
            <p:nvSpPr>
              <p:cNvPr id="5" name="Oval 6"/>
              <p:cNvSpPr/>
              <p:nvPr/>
            </p:nvSpPr>
            <p:spPr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 cap="flat" cmpd="sng">
                <a:solidFill>
                  <a:srgbClr val="BBE0E3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zh-CN" dirty="0">
                  <a:latin typeface="Calibri" panose="020F0502020204030204" charset="0"/>
                </a:endParaRPr>
              </a:p>
            </p:txBody>
          </p:sp>
          <p:sp>
            <p:nvSpPr>
              <p:cNvPr id="6" name="Oval 7"/>
              <p:cNvSpPr/>
              <p:nvPr/>
            </p:nvSpPr>
            <p:spPr>
              <a:xfrm>
                <a:off x="836" y="879"/>
                <a:ext cx="758" cy="758"/>
              </a:xfrm>
              <a:prstGeom prst="ellipse">
                <a:avLst/>
              </a:prstGeom>
              <a:noFill/>
              <a:ln w="38100" cap="flat" cmpd="sng">
                <a:solidFill>
                  <a:srgbClr val="BBE0E3">
                    <a:alpha val="70195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zh-CN" dirty="0">
                  <a:latin typeface="Calibri" panose="020F0502020204030204" charset="0"/>
                </a:endParaRPr>
              </a:p>
            </p:txBody>
          </p:sp>
          <p:sp>
            <p:nvSpPr>
              <p:cNvPr id="7" name="Oval 8"/>
              <p:cNvSpPr/>
              <p:nvPr/>
            </p:nvSpPr>
            <p:spPr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 cap="flat" cmpd="sng">
                <a:solidFill>
                  <a:srgbClr val="BBE0E3">
                    <a:alpha val="30196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Text Box 18"/>
            <p:cNvSpPr txBox="1"/>
            <p:nvPr/>
          </p:nvSpPr>
          <p:spPr>
            <a:xfrm>
              <a:off x="3711" y="2057"/>
              <a:ext cx="7522" cy="9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0" marR="0" lvl="0" indent="0" defTabSz="71882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改善实训条件，争取学校政策支持，加大对本专业硬件和软件的资金投入。</a:t>
              </a:r>
              <a:endParaRPr lang="zh-CN" altLang="en-US" sz="1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254250" y="4368165"/>
            <a:ext cx="5581650" cy="721360"/>
            <a:chOff x="3550" y="6845"/>
            <a:chExt cx="8790" cy="1136"/>
          </a:xfrm>
        </p:grpSpPr>
        <p:sp>
          <p:nvSpPr>
            <p:cNvPr id="23" name="AutoShape 24"/>
            <p:cNvSpPr/>
            <p:nvPr/>
          </p:nvSpPr>
          <p:spPr>
            <a:xfrm>
              <a:off x="3550" y="6923"/>
              <a:ext cx="7994" cy="1020"/>
            </a:xfrm>
            <a:prstGeom prst="roundRect">
              <a:avLst>
                <a:gd name="adj" fmla="val 12727"/>
              </a:avLst>
            </a:prstGeom>
            <a:solidFill>
              <a:srgbClr val="99CC00"/>
            </a:solidFill>
            <a:ln w="9525">
              <a:noFill/>
            </a:ln>
          </p:spPr>
          <p:txBody>
            <a:bodyPr wrap="none" anchor="ctr"/>
            <a:p>
              <a:endParaRPr lang="zh-CN" altLang="zh-CN" dirty="0">
                <a:latin typeface="Calibri" panose="020F0502020204030204" charset="0"/>
              </a:endParaRPr>
            </a:p>
          </p:txBody>
        </p:sp>
        <p:sp>
          <p:nvSpPr>
            <p:cNvPr id="24" name="Text Box 25"/>
            <p:cNvSpPr txBox="1"/>
            <p:nvPr/>
          </p:nvSpPr>
          <p:spPr>
            <a:xfrm>
              <a:off x="3558" y="6965"/>
              <a:ext cx="762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 eaLnBrk="0" hangingPunct="0"/>
              <a:r>
                <a:rPr lang="zh-CN" altLang="en-US" sz="180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深化校企合作，加大力度开展企业培训；</a:t>
              </a:r>
              <a:r>
                <a:rPr lang="zh-CN" altLang="en-US" sz="18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方正兰亭黑简体" panose="02000000000000000000" pitchFamily="2" charset="-122"/>
                  <a:sym typeface="+mn-lt"/>
                </a:rPr>
                <a:t>引进高层次人才，优化团队学历结构。</a:t>
              </a:r>
              <a:endParaRPr lang="zh-CN" altLang="en-US" sz="1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25" name="Group 26"/>
            <p:cNvGrpSpPr/>
            <p:nvPr/>
          </p:nvGrpSpPr>
          <p:grpSpPr>
            <a:xfrm>
              <a:off x="11206" y="6845"/>
              <a:ext cx="1134" cy="1134"/>
              <a:chOff x="802" y="845"/>
              <a:chExt cx="827" cy="826"/>
            </a:xfrm>
          </p:grpSpPr>
          <p:sp>
            <p:nvSpPr>
              <p:cNvPr id="26" name="Oval 27"/>
              <p:cNvSpPr/>
              <p:nvPr/>
            </p:nvSpPr>
            <p:spPr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 cap="flat" cmpd="sng">
                <a:solidFill>
                  <a:srgbClr val="99CC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zh-CN" dirty="0">
                  <a:latin typeface="Calibri" panose="020F0502020204030204" charset="0"/>
                </a:endParaRPr>
              </a:p>
            </p:txBody>
          </p:sp>
          <p:sp>
            <p:nvSpPr>
              <p:cNvPr id="27" name="Oval 28"/>
              <p:cNvSpPr/>
              <p:nvPr/>
            </p:nvSpPr>
            <p:spPr>
              <a:xfrm>
                <a:off x="836" y="879"/>
                <a:ext cx="758" cy="758"/>
              </a:xfrm>
              <a:prstGeom prst="ellipse">
                <a:avLst/>
              </a:prstGeom>
              <a:noFill/>
              <a:ln w="38100" cap="flat" cmpd="sng">
                <a:solidFill>
                  <a:srgbClr val="99CC00">
                    <a:alpha val="70195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zh-CN" dirty="0">
                  <a:latin typeface="Calibri" panose="020F0502020204030204" charset="0"/>
                </a:endParaRPr>
              </a:p>
            </p:txBody>
          </p:sp>
          <p:sp>
            <p:nvSpPr>
              <p:cNvPr id="28" name="Oval 29"/>
              <p:cNvSpPr/>
              <p:nvPr/>
            </p:nvSpPr>
            <p:spPr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 cap="flat" cmpd="sng">
                <a:solidFill>
                  <a:srgbClr val="99CC00">
                    <a:alpha val="30196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en-US" altLang="zh-CN" dirty="0">
                    <a:latin typeface="Calibri" panose="020F0502020204030204" charset="0"/>
                  </a:rPr>
                  <a:t>4</a:t>
                </a:r>
                <a:endParaRPr lang="en-US" altLang="zh-CN" dirty="0">
                  <a:latin typeface="Calibri" panose="020F0502020204030204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254250" y="2309495"/>
            <a:ext cx="5568950" cy="720090"/>
            <a:chOff x="3550" y="3603"/>
            <a:chExt cx="8770" cy="1134"/>
          </a:xfrm>
        </p:grpSpPr>
        <p:sp>
          <p:nvSpPr>
            <p:cNvPr id="9" name="AutoShape 10"/>
            <p:cNvSpPr/>
            <p:nvPr/>
          </p:nvSpPr>
          <p:spPr>
            <a:xfrm>
              <a:off x="3550" y="3626"/>
              <a:ext cx="7994" cy="1020"/>
            </a:xfrm>
            <a:prstGeom prst="roundRect">
              <a:avLst>
                <a:gd name="adj" fmla="val 12727"/>
              </a:avLst>
            </a:prstGeom>
            <a:solidFill>
              <a:srgbClr val="333399"/>
            </a:solidFill>
            <a:ln w="9525">
              <a:noFill/>
            </a:ln>
          </p:spPr>
          <p:txBody>
            <a:bodyPr wrap="none" anchor="ctr"/>
            <a:p>
              <a:endParaRPr lang="zh-CN" altLang="zh-CN" dirty="0">
                <a:latin typeface="Calibri" panose="020F0502020204030204" charset="0"/>
              </a:endParaRPr>
            </a:p>
          </p:txBody>
        </p:sp>
        <p:grpSp>
          <p:nvGrpSpPr>
            <p:cNvPr id="30" name="Group 12"/>
            <p:cNvGrpSpPr/>
            <p:nvPr/>
          </p:nvGrpSpPr>
          <p:grpSpPr>
            <a:xfrm>
              <a:off x="11186" y="3603"/>
              <a:ext cx="1134" cy="1134"/>
              <a:chOff x="802" y="845"/>
              <a:chExt cx="827" cy="826"/>
            </a:xfrm>
          </p:grpSpPr>
          <p:sp>
            <p:nvSpPr>
              <p:cNvPr id="31" name="Oval 13"/>
              <p:cNvSpPr/>
              <p:nvPr/>
            </p:nvSpPr>
            <p:spPr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 cap="flat" cmpd="sng">
                <a:solidFill>
                  <a:srgbClr val="3333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14"/>
              <p:cNvSpPr/>
              <p:nvPr/>
            </p:nvSpPr>
            <p:spPr>
              <a:xfrm>
                <a:off x="836" y="879"/>
                <a:ext cx="758" cy="758"/>
              </a:xfrm>
              <a:prstGeom prst="ellipse">
                <a:avLst/>
              </a:prstGeom>
              <a:noFill/>
              <a:ln w="38100" cap="flat" cmpd="sng">
                <a:solidFill>
                  <a:srgbClr val="333399">
                    <a:alpha val="70195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zh-CN" dirty="0">
                  <a:latin typeface="Calibri" panose="020F0502020204030204" charset="0"/>
                </a:endParaRPr>
              </a:p>
            </p:txBody>
          </p:sp>
          <p:sp>
            <p:nvSpPr>
              <p:cNvPr id="33" name="Oval 15"/>
              <p:cNvSpPr/>
              <p:nvPr/>
            </p:nvSpPr>
            <p:spPr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 cap="flat" cmpd="sng">
                <a:solidFill>
                  <a:srgbClr val="333399">
                    <a:alpha val="30196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zh-CN" dirty="0">
                  <a:latin typeface="Calibri" panose="020F0502020204030204" charset="0"/>
                </a:endParaRPr>
              </a:p>
            </p:txBody>
          </p:sp>
        </p:grpSp>
        <p:sp>
          <p:nvSpPr>
            <p:cNvPr id="3" name="Text Box 4"/>
            <p:cNvSpPr txBox="1"/>
            <p:nvPr/>
          </p:nvSpPr>
          <p:spPr>
            <a:xfrm>
              <a:off x="3559" y="3636"/>
              <a:ext cx="762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 eaLnBrk="0" hangingPunct="0"/>
              <a:r>
                <a:rPr lang="zh-CN" altLang="en-US" sz="180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优化专业课程资源建设，申报省专业教学资源库建设项目。</a:t>
              </a:r>
              <a:endParaRPr lang="zh-CN" altLang="en-US" sz="1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599565" y="3354070"/>
            <a:ext cx="5614670" cy="720090"/>
            <a:chOff x="2519" y="5248"/>
            <a:chExt cx="8842" cy="1134"/>
          </a:xfrm>
        </p:grpSpPr>
        <p:sp>
          <p:nvSpPr>
            <p:cNvPr id="16" name="AutoShape 17"/>
            <p:cNvSpPr/>
            <p:nvPr/>
          </p:nvSpPr>
          <p:spPr>
            <a:xfrm>
              <a:off x="3285" y="5271"/>
              <a:ext cx="7994" cy="1020"/>
            </a:xfrm>
            <a:prstGeom prst="roundRect">
              <a:avLst>
                <a:gd name="adj" fmla="val 12727"/>
              </a:avLst>
            </a:prstGeom>
            <a:solidFill>
              <a:srgbClr val="009999"/>
            </a:solidFill>
            <a:ln w="9525">
              <a:noFill/>
            </a:ln>
          </p:spPr>
          <p:txBody>
            <a:bodyPr wrap="none" anchor="ctr"/>
            <a:p>
              <a:endParaRPr lang="zh-CN" altLang="zh-CN" dirty="0">
                <a:latin typeface="Calibri" panose="020F0502020204030204" charset="0"/>
              </a:endParaRPr>
            </a:p>
          </p:txBody>
        </p:sp>
        <p:grpSp>
          <p:nvGrpSpPr>
            <p:cNvPr id="34" name="Group 19"/>
            <p:cNvGrpSpPr/>
            <p:nvPr/>
          </p:nvGrpSpPr>
          <p:grpSpPr>
            <a:xfrm>
              <a:off x="2519" y="5248"/>
              <a:ext cx="1134" cy="1134"/>
              <a:chOff x="802" y="845"/>
              <a:chExt cx="827" cy="826"/>
            </a:xfrm>
          </p:grpSpPr>
          <p:sp>
            <p:nvSpPr>
              <p:cNvPr id="35" name="Oval 20"/>
              <p:cNvSpPr/>
              <p:nvPr/>
            </p:nvSpPr>
            <p:spPr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 cap="flat" cmpd="sng">
                <a:solidFill>
                  <a:srgbClr val="0099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zh-CN" dirty="0">
                  <a:latin typeface="Calibri" panose="020F0502020204030204" charset="0"/>
                </a:endParaRPr>
              </a:p>
            </p:txBody>
          </p:sp>
          <p:sp>
            <p:nvSpPr>
              <p:cNvPr id="36" name="Oval 21"/>
              <p:cNvSpPr/>
              <p:nvPr/>
            </p:nvSpPr>
            <p:spPr>
              <a:xfrm>
                <a:off x="836" y="879"/>
                <a:ext cx="758" cy="758"/>
              </a:xfrm>
              <a:prstGeom prst="ellipse">
                <a:avLst/>
              </a:prstGeom>
              <a:noFill/>
              <a:ln w="38100" cap="flat" cmpd="sng">
                <a:solidFill>
                  <a:srgbClr val="009999">
                    <a:alpha val="70195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zh-CN" dirty="0">
                  <a:latin typeface="Calibri" panose="020F0502020204030204" charset="0"/>
                </a:endParaRPr>
              </a:p>
            </p:txBody>
          </p:sp>
          <p:sp>
            <p:nvSpPr>
              <p:cNvPr id="37" name="Oval 22"/>
              <p:cNvSpPr/>
              <p:nvPr/>
            </p:nvSpPr>
            <p:spPr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 cap="flat" cmpd="sng">
                <a:solidFill>
                  <a:srgbClr val="009999">
                    <a:alpha val="30196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 Box 4"/>
            <p:cNvSpPr txBox="1"/>
            <p:nvPr/>
          </p:nvSpPr>
          <p:spPr>
            <a:xfrm>
              <a:off x="3733" y="5302"/>
              <a:ext cx="762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 eaLnBrk="0" hangingPunct="0"/>
              <a:r>
                <a:rPr lang="zh-CN" altLang="en-US" sz="180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提升教师团队教学能力，力争突破省赛，冲刺国赛。</a:t>
              </a:r>
              <a:endParaRPr lang="zh-CN" altLang="en-US" sz="1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1755" y="176848"/>
            <a:ext cx="4968240" cy="47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ea typeface="黑体" panose="02010609060101010101" pitchFamily="49" charset="-122"/>
              </a:rPr>
              <a:t>四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持续改进方向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110" name="矩形 87109"/>
          <p:cNvSpPr/>
          <p:nvPr/>
        </p:nvSpPr>
        <p:spPr>
          <a:xfrm>
            <a:off x="253365" y="846138"/>
            <a:ext cx="3484245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lstStyle/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1-</a:t>
            </a:r>
            <a:r>
              <a:rPr lang="en-US" altLang="zh-CN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专业基础</a:t>
            </a:r>
            <a:endParaRPr lang="zh-CN" altLang="en-US" sz="2000" dirty="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7645" y="1885315"/>
            <a:ext cx="8700770" cy="3297555"/>
            <a:chOff x="327" y="2969"/>
            <a:chExt cx="13702" cy="5193"/>
          </a:xfrm>
        </p:grpSpPr>
        <p:grpSp>
          <p:nvGrpSpPr>
            <p:cNvPr id="6" name="Group 58"/>
            <p:cNvGrpSpPr/>
            <p:nvPr/>
          </p:nvGrpSpPr>
          <p:grpSpPr>
            <a:xfrm>
              <a:off x="327" y="4604"/>
              <a:ext cx="13590" cy="1807"/>
              <a:chOff x="-5" y="1951"/>
              <a:chExt cx="5830" cy="877"/>
            </a:xfrm>
          </p:grpSpPr>
          <p:sp>
            <p:nvSpPr>
              <p:cNvPr id="20489" name="Freeform 3"/>
              <p:cNvSpPr/>
              <p:nvPr/>
            </p:nvSpPr>
            <p:spPr>
              <a:xfrm>
                <a:off x="-5" y="2569"/>
                <a:ext cx="620" cy="229"/>
              </a:xfrm>
              <a:custGeom>
                <a:avLst/>
                <a:gdLst>
                  <a:gd name="txL" fmla="*/ 0 w 2331"/>
                  <a:gd name="txT" fmla="*/ 0 h 688"/>
                  <a:gd name="txR" fmla="*/ 2331 w 2331"/>
                  <a:gd name="txB" fmla="*/ 688 h 688"/>
                </a:gdLst>
                <a:ahLst/>
                <a:cxnLst>
                  <a:cxn ang="0">
                    <a:pos x="620" y="229"/>
                  </a:cxn>
                  <a:cxn ang="0">
                    <a:pos x="28" y="46"/>
                  </a:cxn>
                  <a:cxn ang="0">
                    <a:pos x="555" y="0"/>
                  </a:cxn>
                  <a:cxn ang="0">
                    <a:pos x="620" y="229"/>
                  </a:cxn>
                </a:cxnLst>
                <a:rect l="txL" t="txT" r="txR" b="txB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875F8">
                      <a:alpha val="0"/>
                    </a:srgbClr>
                  </a:gs>
                  <a:gs pos="100000">
                    <a:srgbClr val="6F0000">
                      <a:alpha val="5000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490" name="Freeform 4"/>
              <p:cNvSpPr/>
              <p:nvPr/>
            </p:nvSpPr>
            <p:spPr>
              <a:xfrm flipH="1">
                <a:off x="4406" y="2511"/>
                <a:ext cx="543" cy="245"/>
              </a:xfrm>
              <a:custGeom>
                <a:avLst/>
                <a:gdLst>
                  <a:gd name="txL" fmla="*/ 0 w 2331"/>
                  <a:gd name="txT" fmla="*/ 0 h 688"/>
                  <a:gd name="txR" fmla="*/ 2331 w 2331"/>
                  <a:gd name="txB" fmla="*/ 688 h 688"/>
                </a:gdLst>
                <a:ahLst/>
                <a:cxnLst>
                  <a:cxn ang="0">
                    <a:pos x="543" y="245"/>
                  </a:cxn>
                  <a:cxn ang="0">
                    <a:pos x="24" y="49"/>
                  </a:cxn>
                  <a:cxn ang="0">
                    <a:pos x="486" y="0"/>
                  </a:cxn>
                  <a:cxn ang="0">
                    <a:pos x="543" y="245"/>
                  </a:cxn>
                </a:cxnLst>
                <a:rect l="txL" t="txT" r="txR" b="txB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491" name="Freeform 5"/>
              <p:cNvSpPr/>
              <p:nvPr/>
            </p:nvSpPr>
            <p:spPr>
              <a:xfrm flipH="1">
                <a:off x="5297" y="2597"/>
                <a:ext cx="528" cy="229"/>
              </a:xfrm>
              <a:custGeom>
                <a:avLst/>
                <a:gdLst>
                  <a:gd name="txL" fmla="*/ 0 w 2331"/>
                  <a:gd name="txT" fmla="*/ 0 h 688"/>
                  <a:gd name="txR" fmla="*/ 2331 w 2331"/>
                  <a:gd name="txB" fmla="*/ 688 h 688"/>
                </a:gdLst>
                <a:ahLst/>
                <a:cxnLst>
                  <a:cxn ang="0">
                    <a:pos x="528" y="229"/>
                  </a:cxn>
                  <a:cxn ang="0">
                    <a:pos x="24" y="46"/>
                  </a:cxn>
                  <a:cxn ang="0">
                    <a:pos x="473" y="0"/>
                  </a:cxn>
                  <a:cxn ang="0">
                    <a:pos x="528" y="229"/>
                  </a:cxn>
                </a:cxnLst>
                <a:rect l="txL" t="txT" r="txR" b="txB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492" name="Freeform 6"/>
              <p:cNvSpPr/>
              <p:nvPr/>
            </p:nvSpPr>
            <p:spPr>
              <a:xfrm>
                <a:off x="1084" y="2513"/>
                <a:ext cx="528" cy="229"/>
              </a:xfrm>
              <a:custGeom>
                <a:avLst/>
                <a:gdLst>
                  <a:gd name="txL" fmla="*/ 0 w 2331"/>
                  <a:gd name="txT" fmla="*/ 0 h 688"/>
                  <a:gd name="txR" fmla="*/ 2331 w 2331"/>
                  <a:gd name="txB" fmla="*/ 688 h 688"/>
                </a:gdLst>
                <a:ahLst/>
                <a:cxnLst>
                  <a:cxn ang="0">
                    <a:pos x="528" y="229"/>
                  </a:cxn>
                  <a:cxn ang="0">
                    <a:pos x="24" y="46"/>
                  </a:cxn>
                  <a:cxn ang="0">
                    <a:pos x="473" y="0"/>
                  </a:cxn>
                  <a:cxn ang="0">
                    <a:pos x="528" y="229"/>
                  </a:cxn>
                </a:cxnLst>
                <a:rect l="txL" t="txT" r="txR" b="txB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493" name="Freeform 7"/>
              <p:cNvSpPr/>
              <p:nvPr/>
            </p:nvSpPr>
            <p:spPr>
              <a:xfrm>
                <a:off x="1981" y="2563"/>
                <a:ext cx="558" cy="149"/>
              </a:xfrm>
              <a:custGeom>
                <a:avLst/>
                <a:gdLst>
                  <a:gd name="txL" fmla="*/ 0 w 2331"/>
                  <a:gd name="txT" fmla="*/ 0 h 688"/>
                  <a:gd name="txR" fmla="*/ 2331 w 2331"/>
                  <a:gd name="txB" fmla="*/ 688 h 688"/>
                </a:gdLst>
                <a:ahLst/>
                <a:cxnLst>
                  <a:cxn ang="0">
                    <a:pos x="558" y="149"/>
                  </a:cxn>
                  <a:cxn ang="0">
                    <a:pos x="25" y="30"/>
                  </a:cxn>
                  <a:cxn ang="0">
                    <a:pos x="499" y="0"/>
                  </a:cxn>
                  <a:cxn ang="0">
                    <a:pos x="558" y="149"/>
                  </a:cxn>
                </a:cxnLst>
                <a:rect l="txL" t="txT" r="txR" b="txB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494" name="Freeform 8"/>
              <p:cNvSpPr/>
              <p:nvPr/>
            </p:nvSpPr>
            <p:spPr>
              <a:xfrm>
                <a:off x="626" y="1951"/>
                <a:ext cx="829" cy="877"/>
              </a:xfrm>
              <a:custGeom>
                <a:avLst/>
                <a:gdLst>
                  <a:gd name="txL" fmla="*/ 0 w 1006"/>
                  <a:gd name="txT" fmla="*/ 0 h 1251"/>
                  <a:gd name="txR" fmla="*/ 1006 w 1006"/>
                  <a:gd name="txB" fmla="*/ 1251 h 1251"/>
                </a:gdLst>
                <a:ahLst/>
                <a:cxnLst>
                  <a:cxn ang="0">
                    <a:pos x="0" y="0"/>
                  </a:cxn>
                  <a:cxn ang="0">
                    <a:pos x="0" y="877"/>
                  </a:cxn>
                  <a:cxn ang="0">
                    <a:pos x="829" y="809"/>
                  </a:cxn>
                  <a:cxn ang="0">
                    <a:pos x="829" y="57"/>
                  </a:cxn>
                  <a:cxn ang="0">
                    <a:pos x="0" y="0"/>
                  </a:cxn>
                </a:cxnLst>
                <a:rect l="txL" t="txT" r="txR" b="txB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99FF">
                      <a:alpha val="100000"/>
                    </a:srgbClr>
                  </a:gs>
                  <a:gs pos="100000">
                    <a:srgbClr val="0875F8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495" name="Freeform 9"/>
              <p:cNvSpPr/>
              <p:nvPr/>
            </p:nvSpPr>
            <p:spPr>
              <a:xfrm>
                <a:off x="388" y="1951"/>
                <a:ext cx="238" cy="877"/>
              </a:xfrm>
              <a:custGeom>
                <a:avLst/>
                <a:gdLst>
                  <a:gd name="txL" fmla="*/ 0 w 339"/>
                  <a:gd name="txT" fmla="*/ 0 h 1251"/>
                  <a:gd name="txR" fmla="*/ 339 w 339"/>
                  <a:gd name="txB" fmla="*/ 1251 h 1251"/>
                </a:gdLst>
                <a:ahLst/>
                <a:cxnLst>
                  <a:cxn ang="0">
                    <a:pos x="0" y="77"/>
                  </a:cxn>
                  <a:cxn ang="0">
                    <a:pos x="0" y="757"/>
                  </a:cxn>
                  <a:cxn ang="0">
                    <a:pos x="238" y="877"/>
                  </a:cxn>
                  <a:cxn ang="0">
                    <a:pos x="238" y="0"/>
                  </a:cxn>
                  <a:cxn ang="0">
                    <a:pos x="0" y="77"/>
                  </a:cxn>
                </a:cxnLst>
                <a:rect l="txL" t="txT" r="txR" b="txB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875F8">
                      <a:alpha val="100000"/>
                    </a:srgbClr>
                  </a:gs>
                  <a:gs pos="100000">
                    <a:srgbClr val="0E58C4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496" name="Freeform 10"/>
              <p:cNvSpPr/>
              <p:nvPr/>
            </p:nvSpPr>
            <p:spPr>
              <a:xfrm>
                <a:off x="1566" y="2012"/>
                <a:ext cx="862" cy="749"/>
              </a:xfrm>
              <a:custGeom>
                <a:avLst/>
                <a:gdLst>
                  <a:gd name="txL" fmla="*/ 0 w 973"/>
                  <a:gd name="txT" fmla="*/ 0 h 1069"/>
                  <a:gd name="txR" fmla="*/ 973 w 973"/>
                  <a:gd name="txB" fmla="*/ 1069 h 1069"/>
                </a:gdLst>
                <a:ahLst/>
                <a:cxnLst>
                  <a:cxn ang="0">
                    <a:pos x="0" y="0"/>
                  </a:cxn>
                  <a:cxn ang="0">
                    <a:pos x="0" y="749"/>
                  </a:cxn>
                  <a:cxn ang="0">
                    <a:pos x="862" y="736"/>
                  </a:cxn>
                  <a:cxn ang="0">
                    <a:pos x="862" y="25"/>
                  </a:cxn>
                  <a:cxn ang="0">
                    <a:pos x="0" y="0"/>
                  </a:cxn>
                </a:cxnLst>
                <a:rect l="txL" t="txT" r="txR" b="txB"/>
                <a:pathLst>
                  <a:path w="973" h="1069">
                    <a:moveTo>
                      <a:pt x="0" y="0"/>
                    </a:moveTo>
                    <a:lnTo>
                      <a:pt x="0" y="1069"/>
                    </a:lnTo>
                    <a:lnTo>
                      <a:pt x="973" y="1051"/>
                    </a:lnTo>
                    <a:lnTo>
                      <a:pt x="973" y="3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alpha val="100000"/>
                    </a:srgbClr>
                  </a:gs>
                  <a:gs pos="100000">
                    <a:srgbClr val="C0C0C0">
                      <a:alpha val="100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497" name="Freeform 11"/>
              <p:cNvSpPr/>
              <p:nvPr/>
            </p:nvSpPr>
            <p:spPr>
              <a:xfrm>
                <a:off x="1430" y="2003"/>
                <a:ext cx="174" cy="749"/>
              </a:xfrm>
              <a:custGeom>
                <a:avLst/>
                <a:gdLst>
                  <a:gd name="txL" fmla="*/ 0 w 197"/>
                  <a:gd name="txT" fmla="*/ 0 h 1069"/>
                  <a:gd name="txR" fmla="*/ 197 w 197"/>
                  <a:gd name="txB" fmla="*/ 1069 h 1069"/>
                </a:gdLst>
                <a:ahLst/>
                <a:cxnLst>
                  <a:cxn ang="0">
                    <a:pos x="0" y="86"/>
                  </a:cxn>
                  <a:cxn ang="0">
                    <a:pos x="0" y="664"/>
                  </a:cxn>
                  <a:cxn ang="0">
                    <a:pos x="174" y="749"/>
                  </a:cxn>
                  <a:cxn ang="0">
                    <a:pos x="174" y="0"/>
                  </a:cxn>
                  <a:cxn ang="0">
                    <a:pos x="0" y="86"/>
                  </a:cxn>
                </a:cxnLst>
                <a:rect l="txL" t="txT" r="txR" b="txB"/>
                <a:pathLst>
                  <a:path w="197" h="1069">
                    <a:moveTo>
                      <a:pt x="0" y="123"/>
                    </a:moveTo>
                    <a:lnTo>
                      <a:pt x="0" y="947"/>
                    </a:lnTo>
                    <a:lnTo>
                      <a:pt x="197" y="1069"/>
                    </a:lnTo>
                    <a:lnTo>
                      <a:pt x="197" y="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alpha val="100000"/>
                    </a:srgbClr>
                  </a:gs>
                  <a:gs pos="100000">
                    <a:srgbClr val="5F5F5F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498" name="Freeform 12"/>
              <p:cNvSpPr/>
              <p:nvPr/>
            </p:nvSpPr>
            <p:spPr>
              <a:xfrm>
                <a:off x="2518" y="2037"/>
                <a:ext cx="861" cy="705"/>
              </a:xfrm>
              <a:custGeom>
                <a:avLst/>
                <a:gdLst>
                  <a:gd name="txL" fmla="*/ 0 w 913"/>
                  <a:gd name="txT" fmla="*/ 0 h 972"/>
                  <a:gd name="txR" fmla="*/ 913 w 913"/>
                  <a:gd name="txB" fmla="*/ 972 h 972"/>
                </a:gdLst>
                <a:ahLst/>
                <a:cxnLst>
                  <a:cxn ang="0">
                    <a:pos x="861" y="671"/>
                  </a:cxn>
                  <a:cxn ang="0">
                    <a:pos x="0" y="681"/>
                  </a:cxn>
                  <a:cxn ang="0">
                    <a:pos x="0" y="0"/>
                  </a:cxn>
                  <a:cxn ang="0">
                    <a:pos x="861" y="4"/>
                  </a:cxn>
                  <a:cxn ang="0">
                    <a:pos x="861" y="671"/>
                  </a:cxn>
                </a:cxnLst>
                <a:rect l="txL" t="txT" r="txR" b="txB"/>
                <a:pathLst>
                  <a:path w="913" h="972">
                    <a:moveTo>
                      <a:pt x="913" y="958"/>
                    </a:moveTo>
                    <a:lnTo>
                      <a:pt x="0" y="972"/>
                    </a:lnTo>
                    <a:lnTo>
                      <a:pt x="0" y="0"/>
                    </a:lnTo>
                    <a:lnTo>
                      <a:pt x="913" y="6"/>
                    </a:lnTo>
                    <a:lnTo>
                      <a:pt x="913" y="95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alpha val="100000"/>
                    </a:srgbClr>
                  </a:gs>
                  <a:gs pos="100000">
                    <a:srgbClr val="C0C0C0">
                      <a:alpha val="100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499" name="Freeform 13"/>
              <p:cNvSpPr/>
              <p:nvPr/>
            </p:nvSpPr>
            <p:spPr>
              <a:xfrm>
                <a:off x="2471" y="2037"/>
                <a:ext cx="48" cy="681"/>
              </a:xfrm>
              <a:custGeom>
                <a:avLst/>
                <a:gdLst>
                  <a:gd name="txL" fmla="*/ 0 w 69"/>
                  <a:gd name="txT" fmla="*/ 0 h 972"/>
                  <a:gd name="txR" fmla="*/ 69 w 69"/>
                  <a:gd name="txB" fmla="*/ 972 h 972"/>
                </a:gdLst>
                <a:ahLst/>
                <a:cxnLst>
                  <a:cxn ang="0">
                    <a:pos x="0" y="61"/>
                  </a:cxn>
                  <a:cxn ang="0">
                    <a:pos x="0" y="635"/>
                  </a:cxn>
                  <a:cxn ang="0">
                    <a:pos x="48" y="681"/>
                  </a:cxn>
                  <a:cxn ang="0">
                    <a:pos x="48" y="0"/>
                  </a:cxn>
                  <a:cxn ang="0">
                    <a:pos x="0" y="61"/>
                  </a:cxn>
                </a:cxnLst>
                <a:rect l="txL" t="txT" r="txR" b="txB"/>
                <a:pathLst>
                  <a:path w="69" h="972">
                    <a:moveTo>
                      <a:pt x="0" y="87"/>
                    </a:moveTo>
                    <a:lnTo>
                      <a:pt x="0" y="906"/>
                    </a:lnTo>
                    <a:lnTo>
                      <a:pt x="69" y="972"/>
                    </a:lnTo>
                    <a:lnTo>
                      <a:pt x="69" y="0"/>
                    </a:lnTo>
                    <a:lnTo>
                      <a:pt x="0" y="8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alpha val="100000"/>
                    </a:srgbClr>
                  </a:gs>
                  <a:gs pos="100000">
                    <a:srgbClr val="5F5F5F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500" name="Freeform 14"/>
              <p:cNvSpPr/>
              <p:nvPr/>
            </p:nvSpPr>
            <p:spPr>
              <a:xfrm flipH="1">
                <a:off x="4425" y="2003"/>
                <a:ext cx="906" cy="825"/>
              </a:xfrm>
              <a:custGeom>
                <a:avLst/>
                <a:gdLst>
                  <a:gd name="txL" fmla="*/ 0 w 1006"/>
                  <a:gd name="txT" fmla="*/ 0 h 1251"/>
                  <a:gd name="txR" fmla="*/ 1006 w 1006"/>
                  <a:gd name="txB" fmla="*/ 1251 h 1251"/>
                </a:gdLst>
                <a:ahLst/>
                <a:cxnLst>
                  <a:cxn ang="0">
                    <a:pos x="0" y="0"/>
                  </a:cxn>
                  <a:cxn ang="0">
                    <a:pos x="0" y="877"/>
                  </a:cxn>
                  <a:cxn ang="0">
                    <a:pos x="906" y="809"/>
                  </a:cxn>
                  <a:cxn ang="0">
                    <a:pos x="906" y="57"/>
                  </a:cxn>
                  <a:cxn ang="0">
                    <a:pos x="0" y="0"/>
                  </a:cxn>
                </a:cxnLst>
                <a:rect l="txL" t="txT" r="txR" b="txB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>
                      <a:alpha val="100000"/>
                    </a:srgbClr>
                  </a:gs>
                  <a:gs pos="100000">
                    <a:srgbClr val="F8F8F8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501" name="Freeform 15"/>
              <p:cNvSpPr/>
              <p:nvPr/>
            </p:nvSpPr>
            <p:spPr>
              <a:xfrm flipH="1">
                <a:off x="5284" y="2003"/>
                <a:ext cx="192" cy="825"/>
              </a:xfrm>
              <a:custGeom>
                <a:avLst/>
                <a:gdLst>
                  <a:gd name="txL" fmla="*/ 0 w 339"/>
                  <a:gd name="txT" fmla="*/ 0 h 1251"/>
                  <a:gd name="txR" fmla="*/ 339 w 339"/>
                  <a:gd name="txB" fmla="*/ 1251 h 1251"/>
                </a:gdLst>
                <a:ahLst/>
                <a:cxnLst>
                  <a:cxn ang="0">
                    <a:pos x="0" y="77"/>
                  </a:cxn>
                  <a:cxn ang="0">
                    <a:pos x="0" y="757"/>
                  </a:cxn>
                  <a:cxn ang="0">
                    <a:pos x="192" y="877"/>
                  </a:cxn>
                  <a:cxn ang="0">
                    <a:pos x="192" y="0"/>
                  </a:cxn>
                  <a:cxn ang="0">
                    <a:pos x="0" y="77"/>
                  </a:cxn>
                </a:cxnLst>
                <a:rect l="txL" t="txT" r="txR" b="txB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alpha val="100000"/>
                    </a:srgbClr>
                  </a:gs>
                  <a:gs pos="100000">
                    <a:srgbClr val="5F5F5F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513" name="Freeform 32"/>
              <p:cNvSpPr/>
              <p:nvPr/>
            </p:nvSpPr>
            <p:spPr>
              <a:xfrm>
                <a:off x="1385" y="2791"/>
                <a:ext cx="15" cy="1"/>
              </a:xfrm>
              <a:custGeom>
                <a:avLst/>
                <a:gdLst>
                  <a:gd name="txL" fmla="*/ 0 w 12"/>
                  <a:gd name="txT" fmla="*/ 0 h 1587"/>
                  <a:gd name="txR" fmla="*/ 12 w 12"/>
                  <a:gd name="txB" fmla="*/ 1587 h 1587"/>
                </a:gdLst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txL" t="txT" r="txR" b="txB"/>
                <a:pathLst>
                  <a:path w="12" h="1587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875F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517" name="WordArt 37"/>
              <p:cNvSpPr>
                <a:spLocks noTextEdit="1"/>
              </p:cNvSpPr>
              <p:nvPr/>
            </p:nvSpPr>
            <p:spPr>
              <a:xfrm>
                <a:off x="3643" y="2569"/>
                <a:ext cx="91" cy="12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1800" b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</a:t>
                </a:r>
                <a:endParaRPr lang="zh-CN" altLang="en-US" sz="1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" name="Line 21"/>
            <p:cNvSpPr/>
            <p:nvPr/>
          </p:nvSpPr>
          <p:spPr>
            <a:xfrm flipV="1">
              <a:off x="1370" y="3071"/>
              <a:ext cx="0" cy="1814"/>
            </a:xfrm>
            <a:prstGeom prst="line">
              <a:avLst/>
            </a:prstGeom>
            <a:ln w="12700" cap="flat" cmpd="sng">
              <a:solidFill>
                <a:srgbClr val="0875F8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3560" name="Freeform 16"/>
            <p:cNvSpPr/>
            <p:nvPr/>
          </p:nvSpPr>
          <p:spPr>
            <a:xfrm flipH="1">
              <a:off x="8444" y="4771"/>
              <a:ext cx="1919" cy="1530"/>
            </a:xfrm>
            <a:custGeom>
              <a:avLst/>
              <a:gdLst>
                <a:gd name="txL" fmla="*/ 0 w 973"/>
                <a:gd name="txT" fmla="*/ 0 h 1069"/>
                <a:gd name="txR" fmla="*/ 973 w 973"/>
                <a:gd name="txB" fmla="*/ 1069 h 1069"/>
              </a:gdLst>
              <a:ahLst/>
              <a:cxnLst>
                <a:cxn ang="0">
                  <a:pos x="0" y="0"/>
                </a:cxn>
                <a:cxn ang="0">
                  <a:pos x="0" y="1069"/>
                </a:cxn>
                <a:cxn ang="0">
                  <a:pos x="973" y="1051"/>
                </a:cxn>
                <a:cxn ang="0">
                  <a:pos x="973" y="36"/>
                </a:cxn>
                <a:cxn ang="0">
                  <a:pos x="0" y="0"/>
                </a:cxn>
              </a:cxnLst>
              <a:rect l="txL" t="txT" r="txR" b="txB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pPr lvl="0"/>
              <a:endParaRPr sz="1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3561" name="Freeform 17"/>
            <p:cNvSpPr/>
            <p:nvPr/>
          </p:nvSpPr>
          <p:spPr>
            <a:xfrm flipH="1">
              <a:off x="10320" y="4776"/>
              <a:ext cx="388" cy="1530"/>
            </a:xfrm>
            <a:custGeom>
              <a:avLst/>
              <a:gdLst>
                <a:gd name="txL" fmla="*/ 0 w 197"/>
                <a:gd name="txT" fmla="*/ 0 h 1069"/>
                <a:gd name="txR" fmla="*/ 197 w 197"/>
                <a:gd name="txB" fmla="*/ 1069 h 1069"/>
              </a:gdLst>
              <a:ahLst/>
              <a:cxnLst>
                <a:cxn ang="0">
                  <a:pos x="0" y="123"/>
                </a:cxn>
                <a:cxn ang="0">
                  <a:pos x="0" y="947"/>
                </a:cxn>
                <a:cxn ang="0">
                  <a:pos x="197" y="1069"/>
                </a:cxn>
                <a:cxn ang="0">
                  <a:pos x="197" y="0"/>
                </a:cxn>
                <a:cxn ang="0">
                  <a:pos x="0" y="123"/>
                </a:cxn>
              </a:cxnLst>
              <a:rect l="txL" t="txT" r="txR" b="txB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/>
              <a:endParaRPr sz="1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Rectangle 20"/>
            <p:cNvSpPr/>
            <p:nvPr/>
          </p:nvSpPr>
          <p:spPr>
            <a:xfrm>
              <a:off x="2021" y="5324"/>
              <a:ext cx="1716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en-US" altLang="zh-CN" sz="18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1958</a:t>
              </a:r>
              <a:r>
                <a:rPr lang="zh-CN" altLang="zh-CN" sz="18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年</a:t>
              </a:r>
              <a:endParaRPr lang="zh-CN" altLang="zh-CN" sz="1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7" name="Rectangle 20"/>
            <p:cNvSpPr/>
            <p:nvPr/>
          </p:nvSpPr>
          <p:spPr>
            <a:xfrm>
              <a:off x="4347" y="5348"/>
              <a:ext cx="215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eaLnBrk="1" hangingPunct="1"/>
              <a:r>
                <a:rPr lang="en-US" altLang="zh-CN" sz="1800" b="1" dirty="0">
                  <a:solidFill>
                    <a:srgbClr val="0875F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2005</a:t>
              </a:r>
              <a:r>
                <a:rPr lang="zh-CN" altLang="en-US" sz="1800" b="1" dirty="0">
                  <a:solidFill>
                    <a:srgbClr val="0875F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年</a:t>
              </a:r>
              <a:endParaRPr lang="zh-CN" altLang="en-US" sz="1800" b="1" dirty="0">
                <a:solidFill>
                  <a:srgbClr val="0875F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8" name="Rectangle 20"/>
            <p:cNvSpPr/>
            <p:nvPr/>
          </p:nvSpPr>
          <p:spPr>
            <a:xfrm>
              <a:off x="6552" y="5287"/>
              <a:ext cx="215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eaLnBrk="1" hangingPunct="1"/>
              <a:r>
                <a:rPr lang="en-US" altLang="zh-CN" sz="1800" b="1" dirty="0">
                  <a:solidFill>
                    <a:srgbClr val="0875F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2007</a:t>
              </a:r>
              <a:r>
                <a:rPr lang="zh-CN" altLang="en-US" sz="1800" b="1" dirty="0">
                  <a:solidFill>
                    <a:srgbClr val="0875F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年</a:t>
              </a:r>
              <a:endParaRPr lang="zh-CN" altLang="en-US" sz="1800" b="1" dirty="0">
                <a:solidFill>
                  <a:srgbClr val="0875F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9" name="Rectangle 20"/>
            <p:cNvSpPr/>
            <p:nvPr/>
          </p:nvSpPr>
          <p:spPr>
            <a:xfrm>
              <a:off x="8570" y="5308"/>
              <a:ext cx="215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eaLnBrk="1" hangingPunct="1"/>
              <a:r>
                <a:rPr lang="en-US" altLang="zh-CN" sz="1800" b="1" dirty="0">
                  <a:solidFill>
                    <a:srgbClr val="0875F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2009</a:t>
              </a:r>
              <a:r>
                <a:rPr lang="zh-CN" altLang="en-US" sz="1800" b="1" dirty="0">
                  <a:solidFill>
                    <a:srgbClr val="0875F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年</a:t>
              </a:r>
              <a:endParaRPr lang="zh-CN" altLang="en-US" sz="1800" b="1" dirty="0">
                <a:solidFill>
                  <a:srgbClr val="0875F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10" name="Rectangle 20"/>
            <p:cNvSpPr/>
            <p:nvPr/>
          </p:nvSpPr>
          <p:spPr>
            <a:xfrm>
              <a:off x="10957" y="5347"/>
              <a:ext cx="1811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en-US" altLang="zh-CN" sz="1800" b="1" dirty="0">
                  <a:solidFill>
                    <a:srgbClr val="0875F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2011</a:t>
              </a:r>
              <a:r>
                <a:rPr lang="zh-CN" altLang="en-US" sz="1800" b="1" dirty="0">
                  <a:solidFill>
                    <a:srgbClr val="0875F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年</a:t>
              </a:r>
              <a:endParaRPr lang="zh-CN" altLang="en-US" sz="1800" b="1" dirty="0">
                <a:solidFill>
                  <a:srgbClr val="0875F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11" name="Rectangle 20"/>
            <p:cNvSpPr/>
            <p:nvPr/>
          </p:nvSpPr>
          <p:spPr>
            <a:xfrm>
              <a:off x="1370" y="3390"/>
              <a:ext cx="247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0" lvl="0" indent="0" eaLnBrk="1" latinLnBrk="0" hangingPunct="1">
                <a:buClr>
                  <a:srgbClr val="6E8BBB"/>
                </a:buClr>
                <a:buFont typeface="Wingdings" panose="05000000000000000000" charset="0"/>
                <a:buChar char="l"/>
              </a:pPr>
              <a:r>
                <a: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专业开设 </a:t>
              </a:r>
              <a:endParaRPr lang="zh-CN" altLang="en-US" sz="1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12" name="Line 27"/>
            <p:cNvSpPr/>
            <p:nvPr/>
          </p:nvSpPr>
          <p:spPr>
            <a:xfrm flipV="1">
              <a:off x="4184" y="6348"/>
              <a:ext cx="0" cy="1814"/>
            </a:xfrm>
            <a:prstGeom prst="line">
              <a:avLst/>
            </a:prstGeom>
            <a:ln w="12700" cap="flat" cmpd="sng">
              <a:solidFill>
                <a:srgbClr val="808080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14" name="Rectangle 20"/>
            <p:cNvSpPr/>
            <p:nvPr/>
          </p:nvSpPr>
          <p:spPr>
            <a:xfrm>
              <a:off x="4177" y="6938"/>
              <a:ext cx="2505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0" lvl="0" indent="0" eaLnBrk="1" latinLnBrk="0" hangingPunct="1">
                <a:buClr>
                  <a:srgbClr val="6E8BBB"/>
                </a:buClr>
                <a:buFont typeface="Wingdings" panose="05000000000000000000" charset="0"/>
                <a:buChar char="l"/>
              </a:pPr>
              <a:r>
                <a: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院级试点改革专业</a:t>
              </a:r>
              <a:endPara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15" name="Line 23"/>
            <p:cNvSpPr/>
            <p:nvPr/>
          </p:nvSpPr>
          <p:spPr>
            <a:xfrm flipV="1">
              <a:off x="6310" y="2969"/>
              <a:ext cx="0" cy="1814"/>
            </a:xfrm>
            <a:prstGeom prst="line">
              <a:avLst/>
            </a:prstGeom>
            <a:ln w="12700" cap="flat" cmpd="sng">
              <a:solidFill>
                <a:srgbClr val="80808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" name="Rectangle 20"/>
            <p:cNvSpPr/>
            <p:nvPr/>
          </p:nvSpPr>
          <p:spPr>
            <a:xfrm>
              <a:off x="6319" y="2986"/>
              <a:ext cx="4155" cy="15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0" lvl="0" indent="0" eaLnBrk="1" latinLnBrk="0" hangingPunct="1">
                <a:spcBef>
                  <a:spcPts val="300"/>
                </a:spcBef>
                <a:buClr>
                  <a:srgbClr val="6E8BBB"/>
                </a:buClr>
                <a:buFont typeface="Wingdings" panose="05000000000000000000" charset="0"/>
                <a:buChar char="l"/>
              </a:pPr>
              <a:r>
                <a: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院级精品专业</a:t>
              </a:r>
              <a:endParaRPr lang="en-US" altLang="zh-CN" sz="18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 marL="0" lvl="0" indent="0" eaLnBrk="1" latinLnBrk="0" hangingPunct="1">
                <a:spcBef>
                  <a:spcPts val="300"/>
                </a:spcBef>
                <a:buClr>
                  <a:srgbClr val="6E8BBB"/>
                </a:buClr>
                <a:buFont typeface="Wingdings" panose="05000000000000000000" charset="0"/>
                <a:buChar char="l"/>
              </a:pPr>
              <a:r>
                <a: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省教师专业技能教学水平认证培训基地</a:t>
              </a:r>
              <a:endPara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20" name="Line 27"/>
            <p:cNvSpPr/>
            <p:nvPr/>
          </p:nvSpPr>
          <p:spPr>
            <a:xfrm flipV="1">
              <a:off x="8473" y="6322"/>
              <a:ext cx="0" cy="1814"/>
            </a:xfrm>
            <a:prstGeom prst="line">
              <a:avLst/>
            </a:prstGeom>
            <a:ln w="12700" cap="flat" cmpd="sng">
              <a:solidFill>
                <a:srgbClr val="808080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21" name="Rectangle 20"/>
            <p:cNvSpPr/>
            <p:nvPr/>
          </p:nvSpPr>
          <p:spPr>
            <a:xfrm>
              <a:off x="8466" y="6799"/>
              <a:ext cx="242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0" lvl="0" indent="0" eaLnBrk="1" latinLnBrk="0" hangingPunct="1">
                <a:buClr>
                  <a:srgbClr val="6E8BBB"/>
                </a:buClr>
                <a:buFont typeface="Wingdings" panose="05000000000000000000" charset="0"/>
                <a:buChar char="l"/>
              </a:pPr>
              <a:r>
                <a: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省级专业教学团队</a:t>
              </a:r>
              <a:endPara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24" name="Rectangle 20"/>
            <p:cNvSpPr/>
            <p:nvPr/>
          </p:nvSpPr>
          <p:spPr>
            <a:xfrm>
              <a:off x="10713" y="3433"/>
              <a:ext cx="3316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0" lvl="0" indent="0" eaLnBrk="1" latinLnBrk="0" hangingPunct="1">
                <a:buClr>
                  <a:srgbClr val="6E8BBB"/>
                </a:buClr>
                <a:buFont typeface="Wingdings" panose="05000000000000000000" charset="0"/>
                <a:buChar char="l"/>
              </a:pPr>
              <a:r>
                <a:rPr lang="zh-CN" altLang="en-US" sz="1800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省特色专业</a:t>
              </a:r>
              <a:endParaRPr lang="zh-CN" altLang="en-US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25" name="Line 23"/>
            <p:cNvSpPr/>
            <p:nvPr/>
          </p:nvSpPr>
          <p:spPr>
            <a:xfrm flipV="1">
              <a:off x="10741" y="3069"/>
              <a:ext cx="0" cy="1814"/>
            </a:xfrm>
            <a:prstGeom prst="line">
              <a:avLst/>
            </a:prstGeom>
            <a:ln w="12700" cap="flat" cmpd="sng">
              <a:solidFill>
                <a:srgbClr val="80808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ea typeface="黑体" panose="02010609060101010101" pitchFamily="49" charset="-122"/>
              </a:rPr>
              <a:t>一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专业诊改概述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7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3214" y="3622511"/>
            <a:ext cx="6354939" cy="629920"/>
          </a:xfrm>
          <a:prstGeom prst="rect">
            <a:avLst/>
          </a:prstGeom>
          <a:noFill/>
          <a:ln w="38100" cmpd="dbl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1028700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1" kern="1200" cap="none" spc="5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敬请批评指导！</a:t>
            </a:r>
            <a:endParaRPr kumimoji="0" lang="zh-CN" altLang="en-US" sz="3500" b="1" kern="1200" cap="none" spc="5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2062480" y="1838325"/>
            <a:ext cx="1283970" cy="1263650"/>
          </a:xfrm>
          <a:prstGeom prst="ellips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76840" tIns="38420" rIns="76840" bIns="38420" rtlCol="0" anchor="ctr"/>
          <a:p>
            <a:pPr marL="0" marR="0" lvl="0" indent="0" algn="ctr" defTabSz="967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3368040" y="1838325"/>
            <a:ext cx="1283970" cy="1263650"/>
          </a:xfrm>
          <a:prstGeom prst="ellips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76840" tIns="38420" rIns="76840" bIns="38420" rtlCol="0" anchor="ctr"/>
          <a:p>
            <a:pPr marL="0" marR="0" lvl="0" indent="0" algn="ctr" defTabSz="967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4683125" y="1838325"/>
            <a:ext cx="1283970" cy="1263650"/>
          </a:xfrm>
          <a:prstGeom prst="ellips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76840" tIns="38420" rIns="76840" bIns="38420" rtlCol="0" anchor="ctr"/>
          <a:p>
            <a:pPr marL="0" marR="0" lvl="0" indent="0" algn="ctr" defTabSz="967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6000750" y="1838325"/>
            <a:ext cx="1283970" cy="1263650"/>
          </a:xfrm>
          <a:prstGeom prst="ellips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76840" tIns="38420" rIns="76840" bIns="38420" rtlCol="0" anchor="ctr"/>
          <a:p>
            <a:pPr marL="0" marR="0" lvl="0" indent="0" algn="ctr" defTabSz="967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2165985" y="1915795"/>
            <a:ext cx="1108075" cy="1089660"/>
            <a:chOff x="3768359" y="1725446"/>
            <a:chExt cx="1930605" cy="1930605"/>
          </a:xfrm>
        </p:grpSpPr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rgbClr val="FF6600">
                    <a:lumMod val="5000"/>
                    <a:lumOff val="95000"/>
                  </a:srgbClr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22225" cap="flat" cmpd="sng" algn="ctr">
              <a:solidFill>
                <a:sysClr val="window" lastClr="FFFFFF"/>
              </a:solidFill>
              <a:prstDash val="solid"/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txBody>
            <a:bodyPr rtlCol="0" anchor="ctr"/>
            <a:p>
              <a:pPr marL="0" marR="0" lvl="0" indent="0" algn="ctr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p>
              <a:pPr marL="0" marR="0" lvl="0" indent="0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460750" y="1915795"/>
            <a:ext cx="1108075" cy="1089660"/>
            <a:chOff x="3768359" y="1725446"/>
            <a:chExt cx="1930605" cy="1930605"/>
          </a:xfrm>
        </p:grpSpPr>
        <p:sp>
          <p:nvSpPr>
            <p:cNvPr id="7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rgbClr val="FF6600">
                    <a:lumMod val="5000"/>
                    <a:lumOff val="95000"/>
                  </a:srgbClr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22225" cap="flat" cmpd="sng" algn="ctr">
              <a:solidFill>
                <a:sysClr val="window" lastClr="FFFFFF"/>
              </a:solidFill>
              <a:prstDash val="solid"/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txBody>
            <a:bodyPr rtlCol="0" anchor="ctr"/>
            <a:p>
              <a:pPr marL="0" marR="0" lvl="0" indent="0" algn="ctr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p>
              <a:pPr marL="0" marR="0" lvl="0" indent="0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772025" y="1915795"/>
            <a:ext cx="1108075" cy="1089660"/>
            <a:chOff x="3768359" y="1725446"/>
            <a:chExt cx="1930605" cy="1930605"/>
          </a:xfrm>
        </p:grpSpPr>
        <p:sp>
          <p:nvSpPr>
            <p:cNvPr id="7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rgbClr val="FF6600">
                    <a:lumMod val="5000"/>
                    <a:lumOff val="95000"/>
                  </a:srgbClr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22225" cap="flat" cmpd="sng" algn="ctr">
              <a:solidFill>
                <a:sysClr val="window" lastClr="FFFFFF"/>
              </a:solidFill>
              <a:prstDash val="solid"/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txBody>
            <a:bodyPr rtlCol="0" anchor="ctr"/>
            <a:p>
              <a:pPr marL="0" marR="0" lvl="0" indent="0" algn="ctr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p>
              <a:pPr marL="0" marR="0" lvl="0" indent="0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076950" y="1915795"/>
            <a:ext cx="1108075" cy="1089660"/>
            <a:chOff x="3768359" y="1725446"/>
            <a:chExt cx="1930605" cy="1930605"/>
          </a:xfrm>
        </p:grpSpPr>
        <p:sp>
          <p:nvSpPr>
            <p:cNvPr id="8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rgbClr val="FF6600">
                    <a:lumMod val="5000"/>
                    <a:lumOff val="95000"/>
                  </a:srgbClr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22225" cap="flat" cmpd="sng" algn="ctr">
              <a:solidFill>
                <a:sysClr val="window" lastClr="FFFFFF"/>
              </a:solidFill>
              <a:prstDash val="solid"/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txBody>
            <a:bodyPr rtlCol="0" anchor="ctr"/>
            <a:p>
              <a:pPr marL="0" marR="0" lvl="0" indent="0" algn="ctr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p>
              <a:pPr marL="0" marR="0" lvl="0" indent="0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2309495" y="2099945"/>
            <a:ext cx="645160" cy="783590"/>
          </a:xfrm>
          <a:prstGeom prst="rect">
            <a:avLst/>
          </a:prstGeom>
          <a:effectLst/>
        </p:spPr>
        <p:txBody>
          <a:bodyPr wrap="square" lIns="76840" tIns="38420" rIns="76840" bIns="38420">
            <a:spAutoFit/>
          </a:bodyPr>
          <a:p>
            <a:pPr defTabSz="967105"/>
            <a:r>
              <a:rPr lang="zh-CN" altLang="en-US" sz="4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4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608705" y="2058035"/>
            <a:ext cx="645160" cy="783590"/>
          </a:xfrm>
          <a:prstGeom prst="rect">
            <a:avLst/>
          </a:prstGeom>
          <a:effectLst/>
        </p:spPr>
        <p:txBody>
          <a:bodyPr wrap="square" lIns="76840" tIns="38420" rIns="76840" bIns="38420">
            <a:spAutoFit/>
          </a:bodyPr>
          <a:p>
            <a:pPr defTabSz="967105"/>
            <a:r>
              <a:rPr lang="zh-CN" altLang="en-US" sz="4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报</a:t>
            </a:r>
            <a:endParaRPr lang="zh-CN" altLang="en-US" sz="4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931410" y="2052320"/>
            <a:ext cx="645160" cy="783590"/>
          </a:xfrm>
          <a:prstGeom prst="rect">
            <a:avLst/>
          </a:prstGeom>
          <a:effectLst/>
        </p:spPr>
        <p:txBody>
          <a:bodyPr wrap="square" lIns="76840" tIns="38420" rIns="76840" bIns="38420">
            <a:spAutoFit/>
          </a:bodyPr>
          <a:p>
            <a:pPr defTabSz="967105"/>
            <a:r>
              <a:rPr lang="zh-CN" altLang="en-US" sz="4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完</a:t>
            </a:r>
            <a:endParaRPr lang="zh-CN" altLang="en-US" sz="4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227445" y="2101215"/>
            <a:ext cx="645160" cy="783590"/>
          </a:xfrm>
          <a:prstGeom prst="rect">
            <a:avLst/>
          </a:prstGeom>
          <a:effectLst/>
        </p:spPr>
        <p:txBody>
          <a:bodyPr wrap="square" lIns="76840" tIns="38420" rIns="76840" bIns="38420">
            <a:spAutoFit/>
          </a:bodyPr>
          <a:p>
            <a:pPr defTabSz="967105"/>
            <a:r>
              <a:rPr lang="zh-CN" altLang="en-US" sz="4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毕</a:t>
            </a:r>
            <a:endParaRPr lang="zh-CN" altLang="en-US" sz="4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1630045" y="2369185"/>
            <a:ext cx="295910" cy="304165"/>
            <a:chOff x="3768359" y="1725446"/>
            <a:chExt cx="1930605" cy="1930605"/>
          </a:xfrm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rgbClr val="FF6600">
                    <a:lumMod val="5000"/>
                    <a:lumOff val="95000"/>
                  </a:srgbClr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22225" cap="flat" cmpd="sng" algn="ctr">
              <a:solidFill>
                <a:sysClr val="window" lastClr="FFFFFF"/>
              </a:solidFill>
              <a:prstDash val="solid"/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txBody>
            <a:bodyPr rtlCol="0" anchor="ctr"/>
            <a:p>
              <a:pPr marL="0" marR="0" lvl="0" indent="0" algn="ctr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p>
              <a:pPr marL="0" marR="0" lvl="0" indent="0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305560" y="2219325"/>
            <a:ext cx="207010" cy="212725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 cap="flat" cmpd="sng" algn="ctr">
              <a:solidFill>
                <a:sysClr val="window" lastClr="FFFFFF"/>
              </a:solidFill>
              <a:prstDash val="solid"/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txBody>
            <a:bodyPr rtlCol="0" anchor="ctr"/>
            <a:p>
              <a:pPr marL="0" marR="0" lvl="0" indent="0" algn="ctr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p>
              <a:pPr marL="0" marR="0" lvl="0" indent="0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7378700" y="2311400"/>
            <a:ext cx="295910" cy="304165"/>
            <a:chOff x="3768359" y="1725446"/>
            <a:chExt cx="1930605" cy="1930605"/>
          </a:xfrm>
        </p:grpSpPr>
        <p:sp>
          <p:nvSpPr>
            <p:cNvPr id="11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rgbClr val="FF6600">
                    <a:lumMod val="5000"/>
                    <a:lumOff val="95000"/>
                  </a:srgbClr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22225" cap="flat" cmpd="sng" algn="ctr">
              <a:solidFill>
                <a:sysClr val="window" lastClr="FFFFFF"/>
              </a:solidFill>
              <a:prstDash val="solid"/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txBody>
            <a:bodyPr rtlCol="0" anchor="ctr"/>
            <a:p>
              <a:pPr marL="0" marR="0" lvl="0" indent="0" algn="ctr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p>
              <a:pPr marL="0" marR="0" lvl="0" indent="0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767320" y="2169795"/>
            <a:ext cx="207010" cy="212725"/>
            <a:chOff x="3768359" y="1725446"/>
            <a:chExt cx="1930605" cy="1930605"/>
          </a:xfrm>
        </p:grpSpPr>
        <p:sp>
          <p:nvSpPr>
            <p:cNvPr id="11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rgbClr val="FF6600">
                    <a:lumMod val="5000"/>
                    <a:lumOff val="95000"/>
                  </a:srgbClr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22225" cap="flat" cmpd="sng" algn="ctr">
              <a:solidFill>
                <a:sysClr val="window" lastClr="FFFFFF"/>
              </a:solidFill>
              <a:prstDash val="solid"/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txBody>
            <a:bodyPr rtlCol="0" anchor="ctr"/>
            <a:p>
              <a:pPr marL="0" marR="0" lvl="0" indent="0" algn="ctr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p>
              <a:pPr marL="0" marR="0" lvl="0" indent="0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8095615" y="2360295"/>
            <a:ext cx="148590" cy="153035"/>
            <a:chOff x="3768359" y="1725446"/>
            <a:chExt cx="1930605" cy="1930605"/>
          </a:xfrm>
        </p:grpSpPr>
        <p:sp>
          <p:nvSpPr>
            <p:cNvPr id="11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rgbClr val="FF6600">
                    <a:lumMod val="5000"/>
                    <a:lumOff val="95000"/>
                  </a:srgbClr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22225" cap="flat" cmpd="sng" algn="ctr">
              <a:solidFill>
                <a:sysClr val="window" lastClr="FFFFFF"/>
              </a:solidFill>
              <a:prstDash val="solid"/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txBody>
            <a:bodyPr rtlCol="0" anchor="ctr"/>
            <a:p>
              <a:pPr marL="0" marR="0" lvl="0" indent="0" algn="ctr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p>
              <a:pPr marL="0" marR="0" lvl="0" indent="0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969010" y="2329815"/>
            <a:ext cx="148590" cy="153035"/>
            <a:chOff x="3768359" y="1725446"/>
            <a:chExt cx="1930605" cy="1930605"/>
          </a:xfrm>
        </p:grpSpPr>
        <p:sp>
          <p:nvSpPr>
            <p:cNvPr id="12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rgbClr val="FF6600">
                    <a:lumMod val="5000"/>
                    <a:lumOff val="95000"/>
                  </a:srgbClr>
                </a:gs>
                <a:gs pos="10000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22225" cap="flat" cmpd="sng" algn="ctr">
              <a:solidFill>
                <a:sysClr val="window" lastClr="FFFFFF"/>
              </a:solidFill>
              <a:prstDash val="solid"/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txBody>
            <a:bodyPr rtlCol="0" anchor="ctr"/>
            <a:p>
              <a:pPr marL="0" marR="0" lvl="0" indent="0" algn="ctr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p>
              <a:pPr marL="0" marR="0" lvl="0" indent="0" defTabSz="967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69" grpId="0" bldLvl="0" animBg="1"/>
      <p:bldP spid="70" grpId="0" bldLvl="0" animBg="1"/>
      <p:bldP spid="71" grpId="0" bldLvl="0" animBg="1"/>
      <p:bldP spid="84" grpId="0" bldLvl="0" animBg="1"/>
      <p:bldP spid="85" grpId="0" bldLvl="0" animBg="1"/>
      <p:bldP spid="86" grpId="0" bldLvl="0" animBg="1"/>
      <p:bldP spid="8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" name="下箭头 120"/>
          <p:cNvSpPr/>
          <p:nvPr/>
        </p:nvSpPr>
        <p:spPr>
          <a:xfrm rot="10800000">
            <a:off x="4939348" y="3671253"/>
            <a:ext cx="287338" cy="25241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133122" name="组合 18"/>
          <p:cNvGrpSpPr/>
          <p:nvPr/>
        </p:nvGrpSpPr>
        <p:grpSpPr>
          <a:xfrm>
            <a:off x="691198" y="4087178"/>
            <a:ext cx="8167370" cy="1130935"/>
            <a:chOff x="850" y="7666"/>
            <a:chExt cx="12862" cy="1781"/>
          </a:xfrm>
        </p:grpSpPr>
        <p:sp>
          <p:nvSpPr>
            <p:cNvPr id="122" name="圆角矩形 121"/>
            <p:cNvSpPr/>
            <p:nvPr/>
          </p:nvSpPr>
          <p:spPr>
            <a:xfrm>
              <a:off x="999" y="7891"/>
              <a:ext cx="3514" cy="1363"/>
            </a:xfrm>
            <a:prstGeom prst="round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 strike="noStrike" noProof="1" dirty="0">
                  <a:solidFill>
                    <a:sysClr val="window" lastClr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宋体" panose="02010600030101010101" pitchFamily="2" charset="-122"/>
                </a:rPr>
                <a:t>湖南化工职业技术学院中长期及“十三五”发展规划</a:t>
              </a:r>
              <a:endParaRPr kumimoji="0" lang="zh-CN" altLang="en-US" sz="1800" i="0" u="none" strike="noStrike" kern="1200" cap="none" spc="0" normalizeH="0" baseline="0" noProof="1" dirty="0">
                <a:solidFill>
                  <a:sysClr val="window" lastClr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23" name="圆角矩形 122"/>
            <p:cNvSpPr/>
            <p:nvPr/>
          </p:nvSpPr>
          <p:spPr>
            <a:xfrm>
              <a:off x="5060" y="7881"/>
              <a:ext cx="3004" cy="1360"/>
            </a:xfrm>
            <a:prstGeom prst="roundRect">
              <a:avLst/>
            </a:prstGeom>
            <a:solidFill>
              <a:srgbClr val="8064A2">
                <a:lumMod val="60000"/>
                <a:lumOff val="40000"/>
              </a:srgbClr>
            </a:solidFill>
            <a:ln w="25400" cap="flat" cmpd="sng" algn="ctr">
              <a:solidFill>
                <a:srgbClr val="8064A2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lIns="0" rIns="0" anchor="ctr"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 strike="noStrike" noProof="1" dirty="0">
                  <a:solidFill>
                    <a:sysClr val="window" lastClr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宋体" panose="02010600030101010101" pitchFamily="2" charset="-122"/>
                </a:rPr>
                <a:t>自动化与信息工程学院“十三五”事业发展规划</a:t>
              </a:r>
              <a:endParaRPr kumimoji="0" lang="zh-CN" altLang="en-US" sz="1800" i="0" u="none" strike="noStrike" kern="1200" cap="none" normalizeH="0" baseline="0" noProof="1" dirty="0">
                <a:solidFill>
                  <a:sysClr val="window" lastClr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24" name="圆角矩形 123"/>
            <p:cNvSpPr/>
            <p:nvPr/>
          </p:nvSpPr>
          <p:spPr>
            <a:xfrm>
              <a:off x="8541" y="7946"/>
              <a:ext cx="1383" cy="1107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0" r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1200" cap="none" spc="0" normalizeH="0" baseline="0" noProof="1" dirty="0">
                  <a:solidFill>
                    <a:sysClr val="window" lastClr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专业</a:t>
              </a:r>
              <a:endParaRPr kumimoji="0" lang="zh-CN" altLang="en-US" sz="1800" i="0" u="none" strike="noStrike" kern="1200" cap="none" spc="0" normalizeH="0" baseline="0" noProof="1" dirty="0">
                <a:solidFill>
                  <a:sysClr val="window" lastClr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1200" cap="none" spc="0" normalizeH="0" baseline="0" noProof="1" dirty="0">
                  <a:solidFill>
                    <a:sysClr val="window" lastClr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基础</a:t>
              </a:r>
              <a:endParaRPr kumimoji="0" lang="zh-CN" altLang="en-US" sz="1800" i="0" u="none" strike="noStrike" kern="1200" cap="none" spc="0" normalizeH="0" baseline="0" noProof="1" dirty="0">
                <a:solidFill>
                  <a:sysClr val="window" lastClr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125" name="加号 124"/>
            <p:cNvSpPr/>
            <p:nvPr/>
          </p:nvSpPr>
          <p:spPr>
            <a:xfrm>
              <a:off x="4617" y="8404"/>
              <a:ext cx="282" cy="285"/>
            </a:xfrm>
            <a:prstGeom prst="mathPlu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126" name="加号 125"/>
            <p:cNvSpPr/>
            <p:nvPr/>
          </p:nvSpPr>
          <p:spPr>
            <a:xfrm>
              <a:off x="8144" y="8356"/>
              <a:ext cx="285" cy="285"/>
            </a:xfrm>
            <a:prstGeom prst="mathPlu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0445" y="7891"/>
              <a:ext cx="2196" cy="1163"/>
            </a:xfrm>
            <a:prstGeom prst="round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rgbClr val="C0504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lIns="0" r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1200" cap="none" spc="0" normalizeH="0" baseline="0" noProof="1" dirty="0">
                  <a:solidFill>
                    <a:sysClr val="window" lastClr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专业人才需求调研报告</a:t>
              </a:r>
              <a:endParaRPr kumimoji="0" lang="zh-CN" altLang="en-US" sz="1800" i="0" u="none" strike="noStrike" kern="1200" cap="none" spc="0" normalizeH="0" baseline="0" noProof="1" dirty="0">
                <a:solidFill>
                  <a:sysClr val="window" lastClr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13" name="加号 12"/>
            <p:cNvSpPr/>
            <p:nvPr/>
          </p:nvSpPr>
          <p:spPr>
            <a:xfrm>
              <a:off x="10015" y="8364"/>
              <a:ext cx="282" cy="285"/>
            </a:xfrm>
            <a:prstGeom prst="mathPlu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850" y="7666"/>
              <a:ext cx="12526" cy="1781"/>
            </a:xfrm>
            <a:prstGeom prst="roundRect">
              <a:avLst/>
            </a:prstGeom>
            <a:noFill/>
            <a:ln w="15875" cap="flat" cmpd="sng" algn="ctr">
              <a:solidFill>
                <a:srgbClr val="4F81BD">
                  <a:lumMod val="75000"/>
                </a:srgbClr>
              </a:solidFill>
              <a:prstDash val="dashDot"/>
            </a:ln>
            <a:effectLst/>
          </p:spPr>
          <p:txBody>
            <a:bodyPr rtlCol="0" anchor="ctr"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33131" name="文本框 2"/>
            <p:cNvSpPr txBox="1"/>
            <p:nvPr/>
          </p:nvSpPr>
          <p:spPr>
            <a:xfrm>
              <a:off x="13037" y="8046"/>
              <a:ext cx="675" cy="907"/>
            </a:xfrm>
            <a:prstGeom prst="rect">
              <a:avLst/>
            </a:prstGeom>
            <a:solidFill>
              <a:srgbClr val="EEECE1"/>
            </a:solidFill>
            <a:ln w="9525">
              <a:noFill/>
            </a:ln>
          </p:spPr>
          <p:txBody>
            <a:bodyPr vert="eaVert" wrap="square" anchor="ctr">
              <a:spAutoFit/>
            </a:bodyPr>
            <a:p>
              <a:pPr algn="ctr"/>
              <a:r>
                <a:rPr lang="zh-CN" altLang="zh-CN" sz="1600">
                  <a:solidFill>
                    <a:srgbClr val="0000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依据</a:t>
              </a:r>
              <a:endParaRPr lang="zh-CN" altLang="zh-CN" sz="16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33132" name="组合 17"/>
          <p:cNvGrpSpPr/>
          <p:nvPr/>
        </p:nvGrpSpPr>
        <p:grpSpPr>
          <a:xfrm>
            <a:off x="2988310" y="1712278"/>
            <a:ext cx="4498977" cy="1790700"/>
            <a:chOff x="4919" y="3360"/>
            <a:chExt cx="7086" cy="2820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5661" y="3590"/>
              <a:ext cx="5006" cy="907"/>
            </a:xfrm>
            <a:prstGeom prst="rect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lin ang="5400000" scaled="1"/>
              <a:tileRect/>
            </a:gradFill>
            <a:ln w="9525" algn="ctr">
              <a:solidFill>
                <a:srgbClr val="00618E"/>
              </a:solidFill>
              <a:miter lim="800000"/>
            </a:ln>
            <a:scene3d>
              <a:camera prst="orthographicFront"/>
              <a:lightRig rig="balanced" dir="t"/>
            </a:scene3d>
            <a:sp3d prstMaterial="metal"/>
          </p:spPr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1200" cap="none" spc="0" normalizeH="0" baseline="0" noProof="1" dirty="0">
                  <a:solidFill>
                    <a:sysClr val="window" lastClr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国家级骨干专业</a:t>
              </a:r>
              <a:endParaRPr kumimoji="0" lang="zh-CN" altLang="en-US" sz="1800" i="0" u="none" strike="noStrike" kern="1200" cap="none" spc="0" normalizeH="0" baseline="0" noProof="1" dirty="0">
                <a:solidFill>
                  <a:sysClr val="window" lastClr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5640" y="5045"/>
              <a:ext cx="5027" cy="907"/>
            </a:xfrm>
            <a:prstGeom prst="rect">
              <a:avLst/>
            </a:prstGeom>
            <a:gradFill flip="none" rotWithShape="1">
              <a:gsLst>
                <a:gs pos="0">
                  <a:srgbClr val="A6F77D"/>
                </a:gs>
                <a:gs pos="100000">
                  <a:srgbClr val="72D816"/>
                </a:gs>
              </a:gsLst>
              <a:lin ang="5400000" scaled="1"/>
              <a:tileRect/>
            </a:gradFill>
            <a:ln w="9525" algn="ctr">
              <a:solidFill>
                <a:srgbClr val="4F950F"/>
              </a:solidFill>
              <a:miter lim="800000"/>
            </a:ln>
            <a:scene3d>
              <a:camera prst="orthographicFront"/>
              <a:lightRig rig="balanced" dir="t"/>
            </a:scene3d>
            <a:sp3d/>
          </p:spPr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1200" cap="none" spc="0" normalizeH="0" baseline="0" noProof="1" dirty="0">
                  <a:solidFill>
                    <a:sysClr val="window" lastClr="FFFF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省双一流专业群龙头专业</a:t>
              </a:r>
              <a:endParaRPr kumimoji="0" lang="zh-CN" altLang="en-US" sz="1800" i="0" u="none" strike="noStrike" kern="1200" cap="none" spc="0" normalizeH="0" baseline="0" noProof="1" dirty="0">
                <a:solidFill>
                  <a:sysClr val="window" lastClr="FFFF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919" y="3360"/>
              <a:ext cx="6744" cy="2820"/>
            </a:xfrm>
            <a:prstGeom prst="roundRect">
              <a:avLst/>
            </a:prstGeom>
            <a:noFill/>
            <a:ln w="15875" cap="flat" cmpd="sng" algn="ctr">
              <a:solidFill>
                <a:srgbClr val="4F81BD">
                  <a:lumMod val="75000"/>
                </a:srgbClr>
              </a:solidFill>
              <a:prstDash val="dashDot"/>
            </a:ln>
            <a:effectLst/>
          </p:spPr>
          <p:txBody>
            <a:bodyPr rtlCol="0" anchor="ctr"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33136" name="文本框 14"/>
            <p:cNvSpPr txBox="1"/>
            <p:nvPr/>
          </p:nvSpPr>
          <p:spPr>
            <a:xfrm>
              <a:off x="11330" y="4316"/>
              <a:ext cx="675" cy="907"/>
            </a:xfrm>
            <a:prstGeom prst="rect">
              <a:avLst/>
            </a:prstGeom>
            <a:solidFill>
              <a:srgbClr val="EEECE1"/>
            </a:solidFill>
            <a:ln w="9525">
              <a:noFill/>
            </a:ln>
          </p:spPr>
          <p:txBody>
            <a:bodyPr vert="eaVert" wrap="square" anchor="ctr">
              <a:spAutoFit/>
            </a:bodyPr>
            <a:p>
              <a:pPr algn="ctr"/>
              <a:r>
                <a:rPr lang="zh-CN" altLang="zh-CN" sz="1600">
                  <a:solidFill>
                    <a:srgbClr val="000066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目标</a:t>
              </a:r>
              <a:endParaRPr lang="zh-CN" altLang="zh-CN" sz="16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" name="下箭头 16"/>
            <p:cNvSpPr/>
            <p:nvPr/>
          </p:nvSpPr>
          <p:spPr>
            <a:xfrm rot="10800000">
              <a:off x="8039" y="4602"/>
              <a:ext cx="340" cy="34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87110" name="矩形 87109"/>
          <p:cNvSpPr/>
          <p:nvPr/>
        </p:nvSpPr>
        <p:spPr>
          <a:xfrm>
            <a:off x="253365" y="846138"/>
            <a:ext cx="3484245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1-</a:t>
            </a:r>
            <a:r>
              <a:rPr lang="en-US" altLang="zh-CN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专业建设目标</a:t>
            </a:r>
            <a:endParaRPr lang="zh-CN" altLang="en-US" sz="2000" dirty="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ea typeface="黑体" panose="02010609060101010101" pitchFamily="49" charset="-122"/>
              </a:rPr>
              <a:t>一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专业诊改概述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10" grpId="0"/>
      <p:bldP spid="1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79" name="Line 70"/>
          <p:cNvSpPr/>
          <p:nvPr/>
        </p:nvSpPr>
        <p:spPr>
          <a:xfrm>
            <a:off x="748445" y="675212"/>
            <a:ext cx="7625927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矩形 1"/>
          <p:cNvSpPr/>
          <p:nvPr/>
        </p:nvSpPr>
        <p:spPr>
          <a:xfrm>
            <a:off x="502285" y="817246"/>
            <a:ext cx="4643755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1-4 </a:t>
            </a:r>
            <a:r>
              <a:rPr lang="zh-CN" altLang="zh-CN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专业建设标准</a:t>
            </a:r>
            <a:endParaRPr lang="zh-CN" altLang="zh-CN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00948" y="1573309"/>
            <a:ext cx="6011033" cy="1518118"/>
            <a:chOff x="1176" y="3346"/>
            <a:chExt cx="12295" cy="3438"/>
          </a:xfrm>
        </p:grpSpPr>
        <p:sp>
          <p:nvSpPr>
            <p:cNvPr id="21" name="AutoShape 8"/>
            <p:cNvSpPr/>
            <p:nvPr/>
          </p:nvSpPr>
          <p:spPr>
            <a:xfrm>
              <a:off x="1176" y="4560"/>
              <a:ext cx="4275" cy="978"/>
            </a:xfrm>
            <a:prstGeom prst="roundRect">
              <a:avLst>
                <a:gd name="adj" fmla="val 50000"/>
              </a:avLst>
            </a:prstGeom>
            <a:solidFill>
              <a:srgbClr val="855ADA"/>
            </a:soli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r>
                <a:rPr lang="zh-CN" altLang="zh-CN" sz="18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ea"/>
                </a:rPr>
                <a:t>课程标准</a:t>
              </a:r>
              <a:endParaRPr lang="zh-CN" altLang="zh-CN" sz="18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1506" y="5806"/>
              <a:ext cx="4238" cy="9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E9CDA"/>
                </a:gs>
                <a:gs pos="100000">
                  <a:srgbClr val="5E9CDA">
                    <a:gamma/>
                    <a:tint val="45882"/>
                    <a:invGamma/>
                  </a:srgbClr>
                </a:gs>
              </a:gsLst>
              <a:lin ang="0" scaled="1"/>
            </a:gradFill>
            <a:ln w="38100">
              <a:solidFill>
                <a:srgbClr val="FFFFFF"/>
              </a:solidFill>
              <a:round/>
            </a:ln>
            <a:effectLst/>
          </p:spPr>
          <p:txBody>
            <a:bodyPr wrap="none" anchor="ctr"/>
            <a:p>
              <a:pPr marL="0" marR="0" lvl="0" indent="0" algn="ctr" defTabSz="914400" rtl="0" eaLnBrk="0" fontAlgn="ctr" latinLnBrk="0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ea"/>
                </a:rPr>
                <a:t>人才培养方案标准</a:t>
              </a:r>
              <a:endParaRPr kumimoji="0" lang="zh-CN" altLang="zh-CN" sz="180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774" y="3346"/>
              <a:ext cx="11697" cy="3409"/>
              <a:chOff x="1774" y="3346"/>
              <a:chExt cx="11697" cy="3409"/>
            </a:xfrm>
          </p:grpSpPr>
          <p:grpSp>
            <p:nvGrpSpPr>
              <p:cNvPr id="15" name="Group 2"/>
              <p:cNvGrpSpPr/>
              <p:nvPr/>
            </p:nvGrpSpPr>
            <p:grpSpPr>
              <a:xfrm>
                <a:off x="5669" y="3494"/>
                <a:ext cx="3166" cy="3261"/>
                <a:chOff x="196" y="0"/>
                <a:chExt cx="2119" cy="2000"/>
              </a:xfrm>
            </p:grpSpPr>
            <p:grpSp>
              <p:nvGrpSpPr>
                <p:cNvPr id="16" name="Group 3"/>
                <p:cNvGrpSpPr/>
                <p:nvPr/>
              </p:nvGrpSpPr>
              <p:grpSpPr>
                <a:xfrm>
                  <a:off x="196" y="0"/>
                  <a:ext cx="2119" cy="2000"/>
                  <a:chOff x="196" y="0"/>
                  <a:chExt cx="2119" cy="2000"/>
                </a:xfrm>
              </p:grpSpPr>
              <p:sp>
                <p:nvSpPr>
                  <p:cNvPr id="17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196" y="0"/>
                    <a:ext cx="2119" cy="2000"/>
                  </a:xfrm>
                  <a:custGeom>
                    <a:avLst/>
                    <a:gdLst>
                      <a:gd name="G0" fmla="+- 1914 0 0"/>
                      <a:gd name="G1" fmla="+- 21600 0 1914"/>
                      <a:gd name="G2" fmla="+- 21600 0 1914"/>
                      <a:gd name="G3" fmla="*/ G0 2929 10000"/>
                      <a:gd name="G4" fmla="+- 21600 0 G3"/>
                      <a:gd name="G5" fmla="+- 21600 0 G3"/>
                      <a:gd name="T0" fmla="*/ 10800 w 21600"/>
                      <a:gd name="T1" fmla="*/ 0 h 21600"/>
                      <a:gd name="T2" fmla="*/ 3163 w 21600"/>
                      <a:gd name="T3" fmla="*/ 3163 h 21600"/>
                      <a:gd name="T4" fmla="*/ 0 w 21600"/>
                      <a:gd name="T5" fmla="*/ 10800 h 21600"/>
                      <a:gd name="T6" fmla="*/ 3163 w 21600"/>
                      <a:gd name="T7" fmla="*/ 18437 h 21600"/>
                      <a:gd name="T8" fmla="*/ 10800 w 21600"/>
                      <a:gd name="T9" fmla="*/ 21600 h 21600"/>
                      <a:gd name="T10" fmla="*/ 18437 w 21600"/>
                      <a:gd name="T11" fmla="*/ 18437 h 21600"/>
                      <a:gd name="T12" fmla="*/ 21600 w 21600"/>
                      <a:gd name="T13" fmla="*/ 10800 h 21600"/>
                      <a:gd name="T14" fmla="*/ 18437 w 21600"/>
                      <a:gd name="T15" fmla="*/ 3163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1914" y="10800"/>
                        </a:moveTo>
                        <a:cubicBezTo>
                          <a:pt x="1914" y="15708"/>
                          <a:pt x="5892" y="19686"/>
                          <a:pt x="10800" y="19686"/>
                        </a:cubicBezTo>
                        <a:cubicBezTo>
                          <a:pt x="15708" y="19686"/>
                          <a:pt x="19686" y="15708"/>
                          <a:pt x="19686" y="10800"/>
                        </a:cubicBezTo>
                        <a:cubicBezTo>
                          <a:pt x="19686" y="5892"/>
                          <a:pt x="15708" y="1914"/>
                          <a:pt x="10800" y="1914"/>
                        </a:cubicBezTo>
                        <a:cubicBezTo>
                          <a:pt x="5892" y="1914"/>
                          <a:pt x="1914" y="5892"/>
                          <a:pt x="1914" y="1080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66CC">
                          <a:gamma/>
                          <a:tint val="60784"/>
                          <a:invGamma/>
                          <a:alpha val="12000"/>
                        </a:srgbClr>
                      </a:gs>
                      <a:gs pos="50000">
                        <a:srgbClr val="3366CC"/>
                      </a:gs>
                      <a:gs pos="100000">
                        <a:srgbClr val="3366CC">
                          <a:gamma/>
                          <a:tint val="60784"/>
                          <a:invGamma/>
                          <a:alpha val="12000"/>
                        </a:srgbClr>
                      </a:gs>
                    </a:gsLst>
                    <a:lin ang="27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黑体" panose="02010609060101010101" pitchFamily="49" charset="-122"/>
                      <a:cs typeface="+mn-ea"/>
                    </a:endParaRPr>
                  </a:p>
                </p:txBody>
              </p:sp>
              <p:sp>
                <p:nvSpPr>
                  <p:cNvPr id="18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394" y="192"/>
                    <a:ext cx="1725" cy="16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3C052">
                          <a:gamma/>
                          <a:tint val="56471"/>
                          <a:invGamma/>
                        </a:srgbClr>
                      </a:gs>
                      <a:gs pos="100000">
                        <a:srgbClr val="93C052"/>
                      </a:gs>
                    </a:gsLst>
                    <a:path path="shape">
                      <a:fillToRect l="50000" t="50000" r="50000" b="50000"/>
                    </a:path>
                  </a:gradFill>
                  <a:ln w="28575">
                    <a:solidFill>
                      <a:srgbClr val="FFFFFF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黑体" panose="02010609060101010101" pitchFamily="49" charset="-122"/>
                      <a:cs typeface="+mn-ea"/>
                    </a:endParaRPr>
                  </a:p>
                </p:txBody>
              </p:sp>
            </p:grpSp>
            <p:sp>
              <p:nvSpPr>
                <p:cNvPr id="19" name="Text Box 6"/>
                <p:cNvSpPr txBox="1"/>
                <p:nvPr/>
              </p:nvSpPr>
              <p:spPr>
                <a:xfrm>
                  <a:off x="536" y="543"/>
                  <a:ext cx="1509" cy="1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45034" rIns="45034">
                  <a:spAutoFit/>
                </a:bodyPr>
                <a:p>
                  <a:pPr algn="ctr" eaLnBrk="0" hangingPunct="0"/>
                  <a:r>
                    <a:rPr lang="zh-CN" altLang="en-US" sz="1800" dirty="0">
                      <a:solidFill>
                        <a:srgbClr val="FFFF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主要</a:t>
                  </a:r>
                  <a:endParaRPr lang="zh-CN" altLang="en-US" sz="1800" dirty="0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  <a:p>
                  <a:pPr algn="ctr" eaLnBrk="0" hangingPunct="0"/>
                  <a:r>
                    <a:rPr lang="zh-CN" altLang="en-US" sz="1800" dirty="0">
                      <a:solidFill>
                        <a:srgbClr val="FFFFFF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标准</a:t>
                  </a:r>
                  <a:endParaRPr lang="zh-CN" altLang="en-US" sz="1800" dirty="0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  <a:p>
                  <a:pPr algn="ctr" eaLnBrk="0" hangingPunct="0"/>
                  <a:endParaRPr lang="zh-CN" altLang="en-US" sz="1800" dirty="0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0" name="AutoShape 7"/>
              <p:cNvSpPr>
                <a:spLocks noChangeArrowheads="1"/>
              </p:cNvSpPr>
              <p:nvPr/>
            </p:nvSpPr>
            <p:spPr bwMode="auto">
              <a:xfrm>
                <a:off x="1774" y="3346"/>
                <a:ext cx="4275" cy="9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E9CDA"/>
                  </a:gs>
                  <a:gs pos="100000">
                    <a:srgbClr val="5E9CDA">
                      <a:gamma/>
                      <a:tint val="45882"/>
                      <a:invGamma/>
                    </a:srgbClr>
                  </a:gs>
                </a:gsLst>
                <a:lin ang="0" scaled="1"/>
              </a:gradFill>
              <a:ln w="38100">
                <a:solidFill>
                  <a:srgbClr val="FFFFFF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80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ea"/>
                  </a:rPr>
                  <a:t>专业教学标准</a:t>
                </a:r>
                <a:endParaRPr kumimoji="0" lang="zh-CN" altLang="zh-CN" sz="180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ea"/>
                </a:endParaRPr>
              </a:p>
            </p:txBody>
          </p:sp>
          <p:sp>
            <p:nvSpPr>
              <p:cNvPr id="38" name="AutoShape 8"/>
              <p:cNvSpPr/>
              <p:nvPr/>
            </p:nvSpPr>
            <p:spPr>
              <a:xfrm>
                <a:off x="8568" y="3346"/>
                <a:ext cx="4275" cy="978"/>
              </a:xfrm>
              <a:prstGeom prst="roundRect">
                <a:avLst>
                  <a:gd name="adj" fmla="val 50000"/>
                </a:avLst>
              </a:prstGeom>
              <a:solidFill>
                <a:srgbClr val="855ADA"/>
              </a:soli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 eaLnBrk="0" hangingPunct="0"/>
                <a:r>
                  <a:rPr lang="zh-CN" altLang="zh-CN" sz="180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ea"/>
                  </a:rPr>
                  <a:t>毕业设计标准</a:t>
                </a:r>
                <a:endParaRPr lang="zh-CN" altLang="zh-CN" sz="18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ea"/>
                </a:endParaRPr>
              </a:p>
            </p:txBody>
          </p:sp>
          <p:sp>
            <p:nvSpPr>
              <p:cNvPr id="39" name="AutoShape 7"/>
              <p:cNvSpPr>
                <a:spLocks noChangeArrowheads="1"/>
              </p:cNvSpPr>
              <p:nvPr/>
            </p:nvSpPr>
            <p:spPr bwMode="auto">
              <a:xfrm>
                <a:off x="9196" y="4514"/>
                <a:ext cx="4275" cy="9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E9CDA"/>
                  </a:gs>
                  <a:gs pos="100000">
                    <a:srgbClr val="5E9CDA">
                      <a:gamma/>
                      <a:tint val="45882"/>
                      <a:invGamma/>
                    </a:srgbClr>
                  </a:gs>
                </a:gsLst>
                <a:lin ang="0" scaled="1"/>
              </a:gradFill>
              <a:ln w="38100">
                <a:solidFill>
                  <a:srgbClr val="FFFFFF"/>
                </a:solidFill>
                <a:round/>
              </a:ln>
              <a:effectLst/>
            </p:spPr>
            <p:txBody>
              <a:bodyPr wrap="none" anchor="ctr"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80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ea"/>
                  </a:rPr>
                  <a:t>实训室建设标准</a:t>
                </a:r>
                <a:endParaRPr kumimoji="0" lang="zh-CN" altLang="zh-CN" sz="180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ea"/>
                </a:endParaRPr>
              </a:p>
            </p:txBody>
          </p:sp>
          <p:sp>
            <p:nvSpPr>
              <p:cNvPr id="40" name="AutoShape 7"/>
              <p:cNvSpPr>
                <a:spLocks noChangeArrowheads="1"/>
              </p:cNvSpPr>
              <p:nvPr/>
            </p:nvSpPr>
            <p:spPr bwMode="auto">
              <a:xfrm>
                <a:off x="8756" y="5728"/>
                <a:ext cx="4275" cy="9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E9CDA"/>
                  </a:gs>
                  <a:gs pos="100000">
                    <a:srgbClr val="5E9CDA">
                      <a:gamma/>
                      <a:tint val="45882"/>
                      <a:invGamma/>
                    </a:srgbClr>
                  </a:gs>
                </a:gsLst>
                <a:lin ang="0" scaled="1"/>
              </a:gradFill>
              <a:ln w="38100">
                <a:solidFill>
                  <a:srgbClr val="FFFFFF"/>
                </a:solidFill>
                <a:round/>
              </a:ln>
              <a:effectLst/>
            </p:spPr>
            <p:txBody>
              <a:bodyPr wrap="none" anchor="ctr"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80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ea"/>
                  </a:rPr>
                  <a:t>师资队伍建设标准</a:t>
                </a:r>
                <a:endParaRPr kumimoji="0" lang="zh-CN" altLang="zh-CN" sz="180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ea"/>
                </a:endParaRPr>
              </a:p>
            </p:txBody>
          </p:sp>
        </p:grpSp>
      </p:grp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ea typeface="黑体" panose="02010609060101010101" pitchFamily="49" charset="-122"/>
              </a:rPr>
              <a:t>一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专业诊改概述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41045" y="3462020"/>
            <a:ext cx="7935595" cy="2073910"/>
            <a:chOff x="1167" y="5418"/>
            <a:chExt cx="12497" cy="3266"/>
          </a:xfrm>
        </p:grpSpPr>
        <p:pic>
          <p:nvPicPr>
            <p:cNvPr id="6" name="图片 5"/>
            <p:cNvPicPr/>
            <p:nvPr/>
          </p:nvPicPr>
          <p:blipFill>
            <a:blip r:embed="rId1"/>
            <a:stretch>
              <a:fillRect/>
            </a:stretch>
          </p:blipFill>
          <p:spPr>
            <a:xfrm rot="20520000">
              <a:off x="4342" y="5794"/>
              <a:ext cx="2608" cy="2891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20520000">
              <a:off x="10823" y="5794"/>
              <a:ext cx="2608" cy="2891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20520000">
              <a:off x="7537" y="5794"/>
              <a:ext cx="2608" cy="2891"/>
            </a:xfrm>
            <a:prstGeom prst="rect">
              <a:avLst/>
            </a:prstGeom>
          </p:spPr>
        </p:pic>
        <p:pic>
          <p:nvPicPr>
            <p:cNvPr id="3" name="图片 2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0520000">
              <a:off x="1167" y="5791"/>
              <a:ext cx="2608" cy="2891"/>
            </a:xfrm>
            <a:prstGeom prst="rect">
              <a:avLst/>
            </a:prstGeom>
            <a:effectLst>
              <a:glow>
                <a:schemeClr val="accent1">
                  <a:alpha val="40000"/>
                </a:schemeClr>
              </a:glow>
            </a:effectLst>
          </p:spPr>
        </p:pic>
        <p:grpSp>
          <p:nvGrpSpPr>
            <p:cNvPr id="23558" name="Group 161"/>
            <p:cNvGrpSpPr/>
            <p:nvPr/>
          </p:nvGrpSpPr>
          <p:grpSpPr>
            <a:xfrm flipV="1">
              <a:off x="1362" y="5571"/>
              <a:ext cx="12302" cy="57"/>
              <a:chOff x="312" y="2331"/>
              <a:chExt cx="5010" cy="262"/>
            </a:xfrm>
          </p:grpSpPr>
          <p:sp>
            <p:nvSpPr>
              <p:cNvPr id="187" name="AutoShape 54"/>
              <p:cNvSpPr>
                <a:spLocks noChangeArrowheads="1"/>
              </p:cNvSpPr>
              <p:nvPr/>
            </p:nvSpPr>
            <p:spPr bwMode="auto">
              <a:xfrm>
                <a:off x="312" y="234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FF6600"/>
                  </a:gs>
                  <a:gs pos="50000">
                    <a:srgbClr val="FFCC00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188" name="AutoShape 55"/>
              <p:cNvSpPr>
                <a:spLocks noChangeArrowheads="1"/>
              </p:cNvSpPr>
              <p:nvPr/>
            </p:nvSpPr>
            <p:spPr bwMode="auto">
              <a:xfrm>
                <a:off x="412" y="234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189" name="AutoShape 56"/>
              <p:cNvSpPr>
                <a:spLocks noChangeArrowheads="1"/>
              </p:cNvSpPr>
              <p:nvPr/>
            </p:nvSpPr>
            <p:spPr bwMode="auto">
              <a:xfrm>
                <a:off x="512" y="234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190" name="AutoShape 57"/>
              <p:cNvSpPr>
                <a:spLocks noChangeArrowheads="1"/>
              </p:cNvSpPr>
              <p:nvPr/>
            </p:nvSpPr>
            <p:spPr bwMode="auto">
              <a:xfrm>
                <a:off x="612" y="234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191" name="AutoShape 58"/>
              <p:cNvSpPr>
                <a:spLocks noChangeArrowheads="1"/>
              </p:cNvSpPr>
              <p:nvPr/>
            </p:nvSpPr>
            <p:spPr bwMode="auto">
              <a:xfrm>
                <a:off x="811" y="234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192" name="AutoShape 59"/>
              <p:cNvSpPr>
                <a:spLocks noChangeArrowheads="1"/>
              </p:cNvSpPr>
              <p:nvPr/>
            </p:nvSpPr>
            <p:spPr bwMode="auto">
              <a:xfrm>
                <a:off x="711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193" name="AutoShape 60"/>
              <p:cNvSpPr>
                <a:spLocks noChangeArrowheads="1"/>
              </p:cNvSpPr>
              <p:nvPr/>
            </p:nvSpPr>
            <p:spPr bwMode="auto">
              <a:xfrm>
                <a:off x="911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194" name="AutoShape 61"/>
              <p:cNvSpPr>
                <a:spLocks noChangeArrowheads="1"/>
              </p:cNvSpPr>
              <p:nvPr/>
            </p:nvSpPr>
            <p:spPr bwMode="auto">
              <a:xfrm>
                <a:off x="1011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195" name="AutoShape 62"/>
              <p:cNvSpPr>
                <a:spLocks noChangeArrowheads="1"/>
              </p:cNvSpPr>
              <p:nvPr/>
            </p:nvSpPr>
            <p:spPr bwMode="auto">
              <a:xfrm>
                <a:off x="1210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196" name="AutoShape 63"/>
              <p:cNvSpPr>
                <a:spLocks noChangeArrowheads="1"/>
              </p:cNvSpPr>
              <p:nvPr/>
            </p:nvSpPr>
            <p:spPr bwMode="auto">
              <a:xfrm>
                <a:off x="1410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197" name="AutoShape 64"/>
              <p:cNvSpPr>
                <a:spLocks noChangeArrowheads="1"/>
              </p:cNvSpPr>
              <p:nvPr/>
            </p:nvSpPr>
            <p:spPr bwMode="auto">
              <a:xfrm>
                <a:off x="1110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198" name="AutoShape 65"/>
              <p:cNvSpPr>
                <a:spLocks noChangeArrowheads="1"/>
              </p:cNvSpPr>
              <p:nvPr/>
            </p:nvSpPr>
            <p:spPr bwMode="auto">
              <a:xfrm>
                <a:off x="1310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199" name="AutoShape 66"/>
              <p:cNvSpPr>
                <a:spLocks noChangeArrowheads="1"/>
              </p:cNvSpPr>
              <p:nvPr/>
            </p:nvSpPr>
            <p:spPr bwMode="auto">
              <a:xfrm>
                <a:off x="1509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00" name="AutoShape 67"/>
              <p:cNvSpPr>
                <a:spLocks noChangeArrowheads="1"/>
              </p:cNvSpPr>
              <p:nvPr/>
            </p:nvSpPr>
            <p:spPr bwMode="auto">
              <a:xfrm>
                <a:off x="1609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FF6600"/>
                  </a:gs>
                  <a:gs pos="50000">
                    <a:srgbClr val="FFCC00"/>
                  </a:gs>
                  <a:gs pos="100000">
                    <a:srgbClr val="FF6600"/>
                  </a:gs>
                </a:gsLst>
                <a:lin ang="540000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01" name="AutoShape 68"/>
              <p:cNvSpPr>
                <a:spLocks noChangeArrowheads="1"/>
              </p:cNvSpPr>
              <p:nvPr/>
            </p:nvSpPr>
            <p:spPr bwMode="auto">
              <a:xfrm>
                <a:off x="1709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02" name="AutoShape 69"/>
              <p:cNvSpPr>
                <a:spLocks noChangeArrowheads="1"/>
              </p:cNvSpPr>
              <p:nvPr/>
            </p:nvSpPr>
            <p:spPr bwMode="auto">
              <a:xfrm>
                <a:off x="1809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03" name="AutoShape 70"/>
              <p:cNvSpPr>
                <a:spLocks noChangeArrowheads="1"/>
              </p:cNvSpPr>
              <p:nvPr/>
            </p:nvSpPr>
            <p:spPr bwMode="auto">
              <a:xfrm>
                <a:off x="1908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04" name="AutoShape 71"/>
              <p:cNvSpPr>
                <a:spLocks noChangeArrowheads="1"/>
              </p:cNvSpPr>
              <p:nvPr/>
            </p:nvSpPr>
            <p:spPr bwMode="auto">
              <a:xfrm>
                <a:off x="2008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05" name="AutoShape 72"/>
              <p:cNvSpPr>
                <a:spLocks noChangeArrowheads="1"/>
              </p:cNvSpPr>
              <p:nvPr/>
            </p:nvSpPr>
            <p:spPr bwMode="auto">
              <a:xfrm>
                <a:off x="2108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06" name="AutoShape 73"/>
              <p:cNvSpPr>
                <a:spLocks noChangeArrowheads="1"/>
              </p:cNvSpPr>
              <p:nvPr/>
            </p:nvSpPr>
            <p:spPr bwMode="auto">
              <a:xfrm>
                <a:off x="2207" y="2340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07" name="AutoShape 74"/>
              <p:cNvSpPr>
                <a:spLocks noChangeArrowheads="1"/>
              </p:cNvSpPr>
              <p:nvPr/>
            </p:nvSpPr>
            <p:spPr bwMode="auto">
              <a:xfrm>
                <a:off x="2300" y="2342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08" name="AutoShape 75"/>
              <p:cNvSpPr>
                <a:spLocks noChangeArrowheads="1"/>
              </p:cNvSpPr>
              <p:nvPr/>
            </p:nvSpPr>
            <p:spPr bwMode="auto">
              <a:xfrm>
                <a:off x="2400" y="2342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09" name="AutoShape 76"/>
              <p:cNvSpPr>
                <a:spLocks noChangeArrowheads="1"/>
              </p:cNvSpPr>
              <p:nvPr/>
            </p:nvSpPr>
            <p:spPr bwMode="auto">
              <a:xfrm>
                <a:off x="2500" y="2342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10" name="AutoShape 77"/>
              <p:cNvSpPr>
                <a:spLocks noChangeArrowheads="1"/>
              </p:cNvSpPr>
              <p:nvPr/>
            </p:nvSpPr>
            <p:spPr bwMode="auto">
              <a:xfrm>
                <a:off x="2600" y="2342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11" name="AutoShape 78"/>
              <p:cNvSpPr>
                <a:spLocks noChangeArrowheads="1"/>
              </p:cNvSpPr>
              <p:nvPr/>
            </p:nvSpPr>
            <p:spPr bwMode="auto">
              <a:xfrm>
                <a:off x="2799" y="2342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12" name="AutoShape 79"/>
              <p:cNvSpPr>
                <a:spLocks noChangeArrowheads="1"/>
              </p:cNvSpPr>
              <p:nvPr/>
            </p:nvSpPr>
            <p:spPr bwMode="auto">
              <a:xfrm>
                <a:off x="2699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13" name="AutoShape 80"/>
              <p:cNvSpPr>
                <a:spLocks noChangeArrowheads="1"/>
              </p:cNvSpPr>
              <p:nvPr/>
            </p:nvSpPr>
            <p:spPr bwMode="auto">
              <a:xfrm>
                <a:off x="2899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FF6600"/>
                  </a:gs>
                  <a:gs pos="50000">
                    <a:srgbClr val="FFCC00"/>
                  </a:gs>
                  <a:gs pos="100000">
                    <a:srgbClr val="FF6600"/>
                  </a:gs>
                </a:gsLst>
                <a:lin ang="540000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14" name="AutoShape 81"/>
              <p:cNvSpPr>
                <a:spLocks noChangeArrowheads="1"/>
              </p:cNvSpPr>
              <p:nvPr/>
            </p:nvSpPr>
            <p:spPr bwMode="auto">
              <a:xfrm>
                <a:off x="2999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15" name="AutoShape 82"/>
              <p:cNvSpPr>
                <a:spLocks noChangeArrowheads="1"/>
              </p:cNvSpPr>
              <p:nvPr/>
            </p:nvSpPr>
            <p:spPr bwMode="auto">
              <a:xfrm>
                <a:off x="3198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16" name="AutoShape 83"/>
              <p:cNvSpPr>
                <a:spLocks noChangeArrowheads="1"/>
              </p:cNvSpPr>
              <p:nvPr/>
            </p:nvSpPr>
            <p:spPr bwMode="auto">
              <a:xfrm>
                <a:off x="3398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17" name="AutoShape 84"/>
              <p:cNvSpPr>
                <a:spLocks noChangeArrowheads="1"/>
              </p:cNvSpPr>
              <p:nvPr/>
            </p:nvSpPr>
            <p:spPr bwMode="auto">
              <a:xfrm>
                <a:off x="3098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18" name="AutoShape 85"/>
              <p:cNvSpPr>
                <a:spLocks noChangeArrowheads="1"/>
              </p:cNvSpPr>
              <p:nvPr/>
            </p:nvSpPr>
            <p:spPr bwMode="auto">
              <a:xfrm>
                <a:off x="3298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19" name="AutoShape 86"/>
              <p:cNvSpPr>
                <a:spLocks noChangeArrowheads="1"/>
              </p:cNvSpPr>
              <p:nvPr/>
            </p:nvSpPr>
            <p:spPr bwMode="auto">
              <a:xfrm>
                <a:off x="3497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20" name="AutoShape 87"/>
              <p:cNvSpPr>
                <a:spLocks noChangeArrowheads="1"/>
              </p:cNvSpPr>
              <p:nvPr/>
            </p:nvSpPr>
            <p:spPr bwMode="auto">
              <a:xfrm>
                <a:off x="3597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21" name="AutoShape 88"/>
              <p:cNvSpPr>
                <a:spLocks noChangeArrowheads="1"/>
              </p:cNvSpPr>
              <p:nvPr/>
            </p:nvSpPr>
            <p:spPr bwMode="auto">
              <a:xfrm>
                <a:off x="3697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22" name="AutoShape 89"/>
              <p:cNvSpPr>
                <a:spLocks noChangeArrowheads="1"/>
              </p:cNvSpPr>
              <p:nvPr/>
            </p:nvSpPr>
            <p:spPr bwMode="auto">
              <a:xfrm>
                <a:off x="3797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23" name="AutoShape 90"/>
              <p:cNvSpPr>
                <a:spLocks noChangeArrowheads="1"/>
              </p:cNvSpPr>
              <p:nvPr/>
            </p:nvSpPr>
            <p:spPr bwMode="auto">
              <a:xfrm>
                <a:off x="3896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24" name="AutoShape 91"/>
              <p:cNvSpPr>
                <a:spLocks noChangeArrowheads="1"/>
              </p:cNvSpPr>
              <p:nvPr/>
            </p:nvSpPr>
            <p:spPr bwMode="auto">
              <a:xfrm>
                <a:off x="3996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25" name="AutoShape 92"/>
              <p:cNvSpPr>
                <a:spLocks noChangeArrowheads="1"/>
              </p:cNvSpPr>
              <p:nvPr/>
            </p:nvSpPr>
            <p:spPr bwMode="auto">
              <a:xfrm>
                <a:off x="4096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26" name="AutoShape 93"/>
              <p:cNvSpPr>
                <a:spLocks noChangeArrowheads="1"/>
              </p:cNvSpPr>
              <p:nvPr/>
            </p:nvSpPr>
            <p:spPr bwMode="auto">
              <a:xfrm>
                <a:off x="4195" y="2336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FF6600"/>
                  </a:gs>
                  <a:gs pos="50000">
                    <a:srgbClr val="FFCC00"/>
                  </a:gs>
                  <a:gs pos="100000">
                    <a:srgbClr val="FF6600"/>
                  </a:gs>
                </a:gsLst>
                <a:lin ang="540000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27" name="AutoShape 94"/>
              <p:cNvSpPr>
                <a:spLocks noChangeArrowheads="1"/>
              </p:cNvSpPr>
              <p:nvPr/>
            </p:nvSpPr>
            <p:spPr bwMode="auto">
              <a:xfrm>
                <a:off x="4392" y="2331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28" name="AutoShape 95"/>
              <p:cNvSpPr>
                <a:spLocks noChangeArrowheads="1"/>
              </p:cNvSpPr>
              <p:nvPr/>
            </p:nvSpPr>
            <p:spPr bwMode="auto">
              <a:xfrm>
                <a:off x="4292" y="2331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29" name="AutoShape 96"/>
              <p:cNvSpPr>
                <a:spLocks noChangeArrowheads="1"/>
              </p:cNvSpPr>
              <p:nvPr/>
            </p:nvSpPr>
            <p:spPr bwMode="auto">
              <a:xfrm>
                <a:off x="4491" y="2331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30" name="AutoShape 97"/>
              <p:cNvSpPr>
                <a:spLocks noChangeArrowheads="1"/>
              </p:cNvSpPr>
              <p:nvPr/>
            </p:nvSpPr>
            <p:spPr bwMode="auto">
              <a:xfrm>
                <a:off x="4591" y="2331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31" name="AutoShape 98"/>
              <p:cNvSpPr>
                <a:spLocks noChangeArrowheads="1"/>
              </p:cNvSpPr>
              <p:nvPr/>
            </p:nvSpPr>
            <p:spPr bwMode="auto">
              <a:xfrm>
                <a:off x="4691" y="2331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32" name="AutoShape 99"/>
              <p:cNvSpPr>
                <a:spLocks noChangeArrowheads="1"/>
              </p:cNvSpPr>
              <p:nvPr/>
            </p:nvSpPr>
            <p:spPr bwMode="auto">
              <a:xfrm>
                <a:off x="4791" y="2331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33" name="AutoShape 100"/>
              <p:cNvSpPr>
                <a:spLocks noChangeArrowheads="1"/>
              </p:cNvSpPr>
              <p:nvPr/>
            </p:nvSpPr>
            <p:spPr bwMode="auto">
              <a:xfrm>
                <a:off x="4890" y="2331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34" name="AutoShape 101"/>
              <p:cNvSpPr>
                <a:spLocks noChangeArrowheads="1"/>
              </p:cNvSpPr>
              <p:nvPr/>
            </p:nvSpPr>
            <p:spPr bwMode="auto">
              <a:xfrm>
                <a:off x="4990" y="2331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35" name="AutoShape 102"/>
              <p:cNvSpPr>
                <a:spLocks noChangeArrowheads="1"/>
              </p:cNvSpPr>
              <p:nvPr/>
            </p:nvSpPr>
            <p:spPr bwMode="auto">
              <a:xfrm>
                <a:off x="5090" y="2331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186594"/>
                  </a:gs>
                  <a:gs pos="50000">
                    <a:srgbClr val="7ABFEA"/>
                  </a:gs>
                  <a:gs pos="100000">
                    <a:srgbClr val="186594"/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  <p:sp>
            <p:nvSpPr>
              <p:cNvPr id="236" name="AutoShape 103"/>
              <p:cNvSpPr>
                <a:spLocks noChangeArrowheads="1"/>
              </p:cNvSpPr>
              <p:nvPr/>
            </p:nvSpPr>
            <p:spPr bwMode="auto">
              <a:xfrm>
                <a:off x="5189" y="2331"/>
                <a:ext cx="133" cy="247"/>
              </a:xfrm>
              <a:prstGeom prst="chevron">
                <a:avLst>
                  <a:gd name="adj" fmla="val 51130"/>
                </a:avLst>
              </a:prstGeom>
              <a:gradFill rotWithShape="1">
                <a:gsLst>
                  <a:gs pos="0">
                    <a:srgbClr val="FF6600"/>
                  </a:gs>
                  <a:gs pos="50000">
                    <a:srgbClr val="FFCC00"/>
                  </a:gs>
                  <a:gs pos="100000">
                    <a:srgbClr val="FF6600"/>
                  </a:gs>
                </a:gsLst>
                <a:lin ang="540000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itchFamily="2" charset="-122"/>
                  <a:cs typeface="+mn-cs"/>
                </a:endParaRPr>
              </a:p>
            </p:txBody>
          </p:sp>
        </p:grpSp>
        <p:pic>
          <p:nvPicPr>
            <p:cNvPr id="10" name="图片 9" descr="u=3709503008,2401323894&amp;fm=58&amp;bpow=927&amp;bpoh=1200"/>
            <p:cNvPicPr/>
            <p:nvPr/>
          </p:nvPicPr>
          <p:blipFill>
            <a:blip r:embed="rId5"/>
            <a:srcRect l="6014" t="11082" r="10398"/>
            <a:stretch>
              <a:fillRect/>
            </a:stretch>
          </p:blipFill>
          <p:spPr>
            <a:xfrm>
              <a:off x="2699" y="5418"/>
              <a:ext cx="255" cy="312"/>
            </a:xfrm>
            <a:prstGeom prst="rect">
              <a:avLst/>
            </a:prstGeom>
          </p:spPr>
        </p:pic>
        <p:pic>
          <p:nvPicPr>
            <p:cNvPr id="12" name="图片 11" descr="u=3709503008,2401323894&amp;fm=58&amp;bpow=927&amp;bpoh=1200"/>
            <p:cNvPicPr/>
            <p:nvPr/>
          </p:nvPicPr>
          <p:blipFill>
            <a:blip r:embed="rId5"/>
            <a:srcRect l="6014" t="11082" r="10398"/>
            <a:stretch>
              <a:fillRect/>
            </a:stretch>
          </p:blipFill>
          <p:spPr>
            <a:xfrm>
              <a:off x="6176" y="5420"/>
              <a:ext cx="255" cy="312"/>
            </a:xfrm>
            <a:prstGeom prst="rect">
              <a:avLst/>
            </a:prstGeom>
          </p:spPr>
        </p:pic>
        <p:pic>
          <p:nvPicPr>
            <p:cNvPr id="13" name="图片 12" descr="u=3709503008,2401323894&amp;fm=58&amp;bpow=927&amp;bpoh=1200"/>
            <p:cNvPicPr/>
            <p:nvPr/>
          </p:nvPicPr>
          <p:blipFill>
            <a:blip r:embed="rId5"/>
            <a:srcRect l="6014" t="11082" r="10398"/>
            <a:stretch>
              <a:fillRect/>
            </a:stretch>
          </p:blipFill>
          <p:spPr>
            <a:xfrm>
              <a:off x="9340" y="5420"/>
              <a:ext cx="255" cy="312"/>
            </a:xfrm>
            <a:prstGeom prst="rect">
              <a:avLst/>
            </a:prstGeom>
          </p:spPr>
        </p:pic>
        <p:pic>
          <p:nvPicPr>
            <p:cNvPr id="14" name="图片 13" descr="u=3709503008,2401323894&amp;fm=58&amp;bpow=927&amp;bpoh=1200"/>
            <p:cNvPicPr/>
            <p:nvPr/>
          </p:nvPicPr>
          <p:blipFill>
            <a:blip r:embed="rId5"/>
            <a:srcRect l="6014" t="11082" r="10398"/>
            <a:stretch>
              <a:fillRect/>
            </a:stretch>
          </p:blipFill>
          <p:spPr>
            <a:xfrm>
              <a:off x="12730" y="5420"/>
              <a:ext cx="255" cy="31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1421130"/>
            <a:ext cx="6889750" cy="4251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35" y="1758950"/>
            <a:ext cx="7999730" cy="3914140"/>
          </a:xfrm>
          <a:prstGeom prst="rect">
            <a:avLst/>
          </a:prstGeom>
        </p:spPr>
      </p:pic>
      <p:sp>
        <p:nvSpPr>
          <p:cNvPr id="87110" name="矩形 87109"/>
          <p:cNvSpPr/>
          <p:nvPr/>
        </p:nvSpPr>
        <p:spPr>
          <a:xfrm>
            <a:off x="253365" y="846138"/>
            <a:ext cx="3484245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1-</a:t>
            </a:r>
            <a:r>
              <a:rPr lang="en-US" altLang="zh-CN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专业建设规划</a:t>
            </a:r>
            <a:endParaRPr lang="zh-CN" altLang="en-US" sz="2000" dirty="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ea typeface="黑体" panose="02010609060101010101" pitchFamily="49" charset="-122"/>
              </a:rPr>
              <a:t>一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专业诊改概述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85775" y="1303655"/>
            <a:ext cx="4167505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确定质量监控点及其权重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6060" y="1864360"/>
            <a:ext cx="5937885" cy="3796665"/>
          </a:xfrm>
          <a:prstGeom prst="rect">
            <a:avLst/>
          </a:prstGeom>
        </p:spPr>
      </p:pic>
      <p:sp>
        <p:nvSpPr>
          <p:cNvPr id="87110" name="矩形 87109"/>
          <p:cNvSpPr/>
          <p:nvPr/>
        </p:nvSpPr>
        <p:spPr>
          <a:xfrm>
            <a:off x="253365" y="846138"/>
            <a:ext cx="3484245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1-</a:t>
            </a:r>
            <a:r>
              <a:rPr lang="en-US" altLang="zh-CN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专业建设质量标准</a:t>
            </a:r>
            <a:endParaRPr lang="zh-CN" altLang="en-US" sz="2000" dirty="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60" y="1864360"/>
            <a:ext cx="5937885" cy="301244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5580380" y="1059815"/>
            <a:ext cx="2445385" cy="864235"/>
          </a:xfrm>
          <a:prstGeom prst="wedgeRoundRectCallout">
            <a:avLst>
              <a:gd name="adj1" fmla="val -45939"/>
              <a:gd name="adj2" fmla="val 67781"/>
              <a:gd name="adj3" fmla="val 16667"/>
            </a:avLst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p>
            <a:r>
              <a:rPr lang="zh-CN" altLang="en-US" sz="18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个一级指标，</a:t>
            </a:r>
            <a:r>
              <a:rPr lang="zh-CN" altLang="en-US" sz="18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17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个二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级指标，</a:t>
            </a:r>
            <a:r>
              <a:rPr lang="zh-CN" altLang="en-US" sz="18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32</a:t>
            </a:r>
            <a:r>
              <a:rPr lang="zh-CN" altLang="en-US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个观测点</a:t>
            </a:r>
            <a:endParaRPr lang="zh-CN" altLang="en-US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ea typeface="黑体" panose="02010609060101010101" pitchFamily="49" charset="-122"/>
              </a:rPr>
              <a:t>一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专业诊改概述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7110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86004" y="1291908"/>
            <a:ext cx="7378700" cy="46101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9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(2)确定质控点等级标准</a:t>
            </a:r>
            <a:endParaRPr lang="zh-CN" altLang="zh-CN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676275" y="1903095"/>
          <a:ext cx="794893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040"/>
                <a:gridCol w="919480"/>
                <a:gridCol w="994410"/>
                <a:gridCol w="941705"/>
                <a:gridCol w="971550"/>
                <a:gridCol w="933450"/>
                <a:gridCol w="1086485"/>
                <a:gridCol w="892810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达成度</a:t>
                      </a:r>
                      <a:endParaRPr lang="zh-CN" altLang="en-US" sz="1600" b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(S)</a:t>
                      </a:r>
                      <a:endParaRPr lang="en-US" altLang="zh-CN" sz="1600" b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S=</a:t>
                      </a:r>
                      <a:r>
                        <a:rPr lang="zh-CN" altLang="en-US" sz="16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100%</a:t>
                      </a:r>
                      <a:endParaRPr lang="en-US" altLang="zh-CN" sz="16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90%≤S&lt;</a:t>
                      </a:r>
                      <a:r>
                        <a:rPr lang="zh-CN" altLang="en-US" sz="16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100%</a:t>
                      </a:r>
                      <a:endParaRPr lang="zh-CN" altLang="en-US" sz="16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80%≤S&lt;90</a:t>
                      </a:r>
                      <a:r>
                        <a:rPr lang="zh-CN" altLang="en-US" sz="16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zh-CN" altLang="en-US" sz="16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70%≤S&lt;80</a:t>
                      </a:r>
                      <a:r>
                        <a:rPr lang="zh-CN" altLang="en-US" sz="16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zh-CN" altLang="en-US" sz="160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60%≤S&lt;70</a:t>
                      </a:r>
                      <a:r>
                        <a:rPr lang="zh-CN" altLang="en-US" sz="16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zh-CN" altLang="en-US" sz="160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0&lt;S&lt;60%</a:t>
                      </a:r>
                      <a:endParaRPr lang="zh-CN" altLang="en-US" sz="160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S=</a:t>
                      </a:r>
                      <a:r>
                        <a:rPr lang="zh-CN" altLang="en-US" sz="16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0</a:t>
                      </a:r>
                      <a:endParaRPr lang="en-US" altLang="zh-CN" sz="160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 测评等级</a:t>
                      </a:r>
                      <a:endParaRPr lang="zh-CN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A</a:t>
                      </a:r>
                      <a:endParaRPr lang="en-US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B</a:t>
                      </a:r>
                      <a:endParaRPr lang="en-US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C</a:t>
                      </a:r>
                      <a:endParaRPr lang="en-US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D</a:t>
                      </a:r>
                      <a:endParaRPr lang="en-US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E</a:t>
                      </a:r>
                      <a:endParaRPr lang="en-US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F</a:t>
                      </a:r>
                      <a:endParaRPr lang="en-US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G</a:t>
                      </a:r>
                      <a:endParaRPr lang="en-US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转换分值</a:t>
                      </a:r>
                      <a:endParaRPr lang="zh-CN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100</a:t>
                      </a:r>
                      <a:endParaRPr lang="en-US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90</a:t>
                      </a:r>
                      <a:endParaRPr lang="en-US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80</a:t>
                      </a:r>
                      <a:endParaRPr lang="en-US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70</a:t>
                      </a:r>
                      <a:endParaRPr lang="en-US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60</a:t>
                      </a:r>
                      <a:endParaRPr lang="en-US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20</a:t>
                      </a:r>
                      <a:endParaRPr lang="en-US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  <a:endParaRPr lang="en-US" altLang="zh-CN" sz="16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86004" y="3429318"/>
            <a:ext cx="7378700" cy="438150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</a:t>
            </a:r>
            <a:r>
              <a:rPr lang="zh-CN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专业建设质量总体评价</a:t>
            </a:r>
            <a:endParaRPr lang="zh-CN" altLang="zh-CN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425" y="3841115"/>
            <a:ext cx="818007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将所有观测点的权重（</a:t>
            </a:r>
            <a:r>
              <a:rPr lang="zh-CN" altLang="zh-CN" sz="1800" i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1800" i="1" baseline="-25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</a:t>
            </a:r>
            <a:r>
              <a:rPr lang="zh-CN" altLang="zh-CN" sz="1800" i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）乘以其等级分值（</a:t>
            </a:r>
            <a:r>
              <a:rPr lang="zh-CN" altLang="zh-CN" sz="1800" i="1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zh-CN" sz="1800" i="1" baseline="-25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</a:t>
            </a:r>
            <a:r>
              <a:rPr lang="zh-CN" altLang="zh-CN" sz="1800" baseline="-250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180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）求和，得到专业的评价总分值 T，由此定出专业建设质量总体评价的结果。</a:t>
            </a:r>
            <a:endParaRPr lang="zh-CN" altLang="zh-CN" sz="180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72205" y="4594225"/>
          <a:ext cx="1436370" cy="87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711200" imgH="431800" progId="Equation.KSEE3">
                  <p:embed/>
                </p:oleObj>
              </mc:Choice>
              <mc:Fallback>
                <p:oleObj name="" r:id="rId1" imgW="7112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72205" y="4594225"/>
                        <a:ext cx="1436370" cy="872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110" name="矩形 87109"/>
          <p:cNvSpPr/>
          <p:nvPr/>
        </p:nvSpPr>
        <p:spPr>
          <a:xfrm>
            <a:off x="253365" y="823278"/>
            <a:ext cx="3484245" cy="484505"/>
          </a:xfrm>
          <a:prstGeom prst="rect">
            <a:avLst/>
          </a:prstGeom>
          <a:noFill/>
          <a:ln w="9525">
            <a:noFill/>
          </a:ln>
        </p:spPr>
        <p:txBody>
          <a:bodyPr wrap="square" lIns="25731" tIns="11436" rIns="25731" bIns="11436" anchor="ctr">
            <a:spAutoFit/>
          </a:bodyPr>
          <a:p>
            <a:pPr marL="579755" lvl="1" indent="-65405" defTabSz="1157605" eaLnBrk="1" hangingPunct="1">
              <a:lnSpc>
                <a:spcPct val="150000"/>
              </a:lnSpc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1-</a:t>
            </a:r>
            <a:r>
              <a:rPr lang="en-US" altLang="zh-CN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20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专业建设质量标准</a:t>
            </a:r>
            <a:endParaRPr lang="zh-CN" altLang="en-US" sz="2000" dirty="0">
              <a:solidFill>
                <a:srgbClr val="00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71755" y="146050"/>
            <a:ext cx="4968240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30" tIns="51416" rIns="102830" bIns="51416" anchor="ctr">
            <a:spAutoFit/>
          </a:bodyPr>
          <a:lstStyle>
            <a:lvl1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  <a:lvl2pPr marL="742950" indent="-28575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2pPr>
            <a:lvl3pPr marL="11430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3pPr>
            <a:lvl4pPr marL="1600200" indent="-228600"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4pPr>
            <a:lvl5pPr defTabSz="1156970" eaLnBrk="0" hangingPunct="0"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5pPr>
            <a:lvl6pPr marL="25146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6pPr>
            <a:lvl7pPr marL="29718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7pPr>
            <a:lvl8pPr marL="34290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8pPr>
            <a:lvl9pPr marL="3886200" indent="-228600" defTabSz="1156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ea typeface="黑体" panose="02010609060101010101" pitchFamily="49" charset="-122"/>
              </a:rPr>
              <a:t>一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pitchFamily="49" charset="-122"/>
              </a:rPr>
              <a:t>、 专业诊改概述</a:t>
            </a:r>
            <a:endParaRPr lang="en-US" altLang="zh-CN" sz="240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3_Office 主题​​">
  <a:themeElements>
    <a:clrScheme name="3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​​">
      <a:majorFont>
        <a:latin typeface="微软雅黑"/>
        <a:ea typeface="宋体"/>
        <a:cs typeface=""/>
      </a:majorFont>
      <a:minorFont>
        <a:latin typeface="微软雅黑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 cap="flat" cmpd="sng">
          <a:solidFill>
            <a:srgbClr val="18407B"/>
          </a:solidFill>
          <a:prstDash val="solid"/>
          <a:round/>
          <a:headEnd type="none" w="med" len="med"/>
          <a:tailEnd type="triangle" w="med" len="med"/>
        </a:ln>
      </a:spPr>
      <a:bodyPr wrap="none" anchor="ctr"/>
      <a:lstStyle>
        <a:defPPr>
          <a:defRPr sz="1670" dirty="0"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0287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微软雅黑"/>
        <a:ea typeface="宋体"/>
        <a:cs typeface=""/>
      </a:majorFont>
      <a:minorFont>
        <a:latin typeface="微软雅黑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0287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0287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213TGp_natural_light_v2">
  <a:themeElements>
    <a:clrScheme name="2_213TGp_natural_light_v2 4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3366CC"/>
      </a:hlink>
      <a:folHlink>
        <a:srgbClr val="855ADA"/>
      </a:folHlink>
    </a:clrScheme>
    <a:fontScheme name="2_213TGp_natural_light_v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2_213TGp_natural_light_v2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13TGp_natural_light_v2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13TGp_natural_light_v2 3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13TGp_natural_light_v2 4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3366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4547</Words>
  <Application>WPS 演示</Application>
  <PresentationFormat>自定义</PresentationFormat>
  <Paragraphs>1111</Paragraphs>
  <Slides>40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Gulim</vt:lpstr>
      <vt:lpstr>黑体</vt:lpstr>
      <vt:lpstr>Times New Roman</vt:lpstr>
      <vt:lpstr>Wingdings</vt:lpstr>
      <vt:lpstr>Calibri</vt:lpstr>
      <vt:lpstr>华文细黑</vt:lpstr>
      <vt:lpstr>Arial Unicode MS</vt:lpstr>
      <vt:lpstr>MS PGothic</vt:lpstr>
      <vt:lpstr>方正兰亭黑简体</vt:lpstr>
      <vt:lpstr>Arial</vt:lpstr>
      <vt:lpstr>3_Office 主题​​</vt:lpstr>
      <vt:lpstr>1_Office 主题​​</vt:lpstr>
      <vt:lpstr>2_213TGp_natural_light_v2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曾春霞</dc:creator>
  <cp:lastModifiedBy>Administrator</cp:lastModifiedBy>
  <cp:revision>1868</cp:revision>
  <dcterms:created xsi:type="dcterms:W3CDTF">2012-06-28T01:33:00Z</dcterms:created>
  <dcterms:modified xsi:type="dcterms:W3CDTF">2019-06-11T07:50:45Z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  <property fmtid="{D5CDD505-2E9C-101B-9397-08002B2CF9AE}" pid="3" name="KSORubyTemplateID">
    <vt:lpwstr>2</vt:lpwstr>
  </property>
</Properties>
</file>