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7" r:id="rId2"/>
    <p:sldId id="335" r:id="rId3"/>
    <p:sldId id="336" r:id="rId4"/>
    <p:sldId id="352" r:id="rId5"/>
    <p:sldId id="464" r:id="rId6"/>
    <p:sldId id="468" r:id="rId7"/>
    <p:sldId id="465" r:id="rId8"/>
    <p:sldId id="385" r:id="rId9"/>
    <p:sldId id="434" r:id="rId10"/>
    <p:sldId id="470" r:id="rId11"/>
    <p:sldId id="472" r:id="rId12"/>
    <p:sldId id="474" r:id="rId13"/>
    <p:sldId id="475" r:id="rId14"/>
    <p:sldId id="476" r:id="rId15"/>
    <p:sldId id="478" r:id="rId16"/>
    <p:sldId id="477" r:id="rId17"/>
    <p:sldId id="479" r:id="rId18"/>
    <p:sldId id="481" r:id="rId19"/>
    <p:sldId id="400" r:id="rId20"/>
    <p:sldId id="402" r:id="rId21"/>
    <p:sldId id="401" r:id="rId22"/>
    <p:sldId id="483" r:id="rId23"/>
    <p:sldId id="484" r:id="rId24"/>
    <p:sldId id="482" r:id="rId25"/>
    <p:sldId id="486" r:id="rId26"/>
    <p:sldId id="485" r:id="rId27"/>
    <p:sldId id="488" r:id="rId28"/>
    <p:sldId id="487" r:id="rId29"/>
    <p:sldId id="355" r:id="rId30"/>
    <p:sldId id="427" r:id="rId31"/>
    <p:sldId id="462" r:id="rId32"/>
    <p:sldId id="302" r:id="rId33"/>
  </p:sldIdLst>
  <p:sldSz cx="9144000" cy="5143500" type="screen16x9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5DA2"/>
    <a:srgbClr val="F79600"/>
    <a:srgbClr val="327DB4"/>
    <a:srgbClr val="D9D9D9"/>
    <a:srgbClr val="3992DB"/>
    <a:srgbClr val="FDFDFD"/>
    <a:srgbClr val="0F1836"/>
    <a:srgbClr val="DCDE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88" autoAdjust="0"/>
    <p:restoredTop sz="94660" autoAdjust="0"/>
  </p:normalViewPr>
  <p:slideViewPr>
    <p:cSldViewPr>
      <p:cViewPr varScale="1">
        <p:scale>
          <a:sx n="59" d="100"/>
          <a:sy n="59" d="100"/>
        </p:scale>
        <p:origin x="-96" y="-1386"/>
      </p:cViewPr>
      <p:guideLst>
        <p:guide orient="horz" pos="1587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22"/>
        <p:guide pos="215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30366-83EB-45CC-B41E-552C8F648F31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32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699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55B66DE0-4F4F-47ED-A8D4-FEEA23DFC8C0}" type="slidenum">
              <a:rPr lang="zh-CN" altLang="en-US" sz="1200">
                <a:latin typeface="+mn-lt"/>
                <a:ea typeface="微软雅黑" panose="020B0503020204020204" pitchFamily="34" charset="-122"/>
              </a:rPr>
              <a:pPr algn="r">
                <a:defRPr/>
              </a:pPr>
              <a:t>16</a:t>
            </a:fld>
            <a:endParaRPr lang="en-US" altLang="zh-CN" sz="1200"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2866"/>
            <a:ext cx="9144001" cy="5146366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755576" y="625398"/>
            <a:ext cx="78488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323528" y="292895"/>
            <a:ext cx="390372" cy="20597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2866"/>
            <a:ext cx="9144001" cy="5146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2866"/>
            <a:ext cx="9144001" cy="5146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2019/9/23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64038"/>
          </a:xfrm>
          <a:prstGeom prst="rect">
            <a:avLst/>
          </a:prstGeom>
        </p:spPr>
      </p:pic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139015" y="1419622"/>
            <a:ext cx="5933579" cy="97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3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医院药学概要</a:t>
            </a:r>
            <a:r>
              <a:rPr lang="en-US" altLang="zh-CN" sz="3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3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课程诊改汇报</a:t>
            </a:r>
            <a:endParaRPr lang="en-US" altLang="zh-CN" sz="3000" b="1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>
          <a:xfrm>
            <a:off x="3826314" y="2569318"/>
            <a:ext cx="4807056" cy="322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汇报人：李篮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6" name="直接连接符 5"/>
          <p:cNvCxnSpPr>
            <a:cxnSpLocks noChangeShapeType="1"/>
          </p:cNvCxnSpPr>
          <p:nvPr/>
        </p:nvCxnSpPr>
        <p:spPr bwMode="auto">
          <a:xfrm flipH="1">
            <a:off x="3923928" y="2486603"/>
            <a:ext cx="461780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9" name="组合 48"/>
          <p:cNvGrpSpPr/>
          <p:nvPr/>
        </p:nvGrpSpPr>
        <p:grpSpPr>
          <a:xfrm>
            <a:off x="8120850" y="3071925"/>
            <a:ext cx="432048" cy="432834"/>
            <a:chOff x="6084168" y="1274820"/>
            <a:chExt cx="432048" cy="432834"/>
          </a:xfrm>
        </p:grpSpPr>
        <p:sp>
          <p:nvSpPr>
            <p:cNvPr id="5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824706" y="3072318"/>
            <a:ext cx="432048" cy="432048"/>
            <a:chOff x="4788024" y="1275213"/>
            <a:chExt cx="432048" cy="432048"/>
          </a:xfrm>
        </p:grpSpPr>
        <p:sp>
          <p:nvSpPr>
            <p:cNvPr id="5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472778" y="3071925"/>
            <a:ext cx="432833" cy="432834"/>
            <a:chOff x="5436096" y="1274820"/>
            <a:chExt cx="432833" cy="432834"/>
          </a:xfrm>
        </p:grpSpPr>
        <p:sp>
          <p:nvSpPr>
            <p:cNvPr id="5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528562" y="3071925"/>
            <a:ext cx="432833" cy="432834"/>
            <a:chOff x="3491880" y="1274820"/>
            <a:chExt cx="432833" cy="432834"/>
          </a:xfrm>
        </p:grpSpPr>
        <p:sp>
          <p:nvSpPr>
            <p:cNvPr id="5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176634" y="3071925"/>
            <a:ext cx="432833" cy="432834"/>
            <a:chOff x="4139952" y="1274820"/>
            <a:chExt cx="432833" cy="432834"/>
          </a:xfrm>
        </p:grpSpPr>
        <p:sp>
          <p:nvSpPr>
            <p:cNvPr id="6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857880" y="200199"/>
            <a:ext cx="178529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29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32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35" name="矩形 34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5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37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7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任务安排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248000" y="1349293"/>
            <a:ext cx="301097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教师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外出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进修、培训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4-5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人次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248000" y="1749381"/>
            <a:ext cx="301097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教师职称晋升</a:t>
            </a:r>
            <a:r>
              <a:rPr lang="en-US" altLang="zh-CN" sz="1400" b="1" dirty="0">
                <a:latin typeface="微软雅黑" pitchFamily="34" charset="-122"/>
                <a:ea typeface="微软雅黑" pitchFamily="34" charset="-122"/>
              </a:rPr>
              <a:t>2-3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名</a:t>
            </a:r>
          </a:p>
        </p:txBody>
      </p:sp>
      <p:sp>
        <p:nvSpPr>
          <p:cNvPr id="36" name="矩形 35"/>
          <p:cNvSpPr/>
          <p:nvPr/>
        </p:nvSpPr>
        <p:spPr>
          <a:xfrm>
            <a:off x="4253767" y="2149469"/>
            <a:ext cx="300520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提高教学能力、参加教学比赛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0" name="组合 16"/>
          <p:cNvGrpSpPr/>
          <p:nvPr/>
        </p:nvGrpSpPr>
        <p:grpSpPr>
          <a:xfrm>
            <a:off x="2431860" y="971393"/>
            <a:ext cx="2073230" cy="2584156"/>
            <a:chOff x="2285732" y="3716686"/>
            <a:chExt cx="2763946" cy="3446339"/>
          </a:xfrm>
        </p:grpSpPr>
        <p:grpSp>
          <p:nvGrpSpPr>
            <p:cNvPr id="44" name="组合 17"/>
            <p:cNvGrpSpPr/>
            <p:nvPr/>
          </p:nvGrpSpPr>
          <p:grpSpPr>
            <a:xfrm>
              <a:off x="2285732" y="3716686"/>
              <a:ext cx="2763946" cy="3446339"/>
              <a:chOff x="3295850" y="1908877"/>
              <a:chExt cx="3738030" cy="4660916"/>
            </a:xfrm>
          </p:grpSpPr>
          <p:sp>
            <p:nvSpPr>
              <p:cNvPr id="46" name="圆角矩形 45"/>
              <p:cNvSpPr/>
              <p:nvPr/>
            </p:nvSpPr>
            <p:spPr>
              <a:xfrm rot="2760000">
                <a:off x="3098889" y="2634801"/>
                <a:ext cx="4660916" cy="3209067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2760000">
                <a:off x="3358628" y="2852802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165"/>
                  </a:gs>
                  <a:gs pos="100000">
                    <a:srgbClr val="FF9A05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rgbClr val="FF9B09"/>
                    </a:gs>
                    <a:gs pos="100000">
                      <a:srgbClr val="FFDBA7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5" name="文本框 26"/>
            <p:cNvSpPr txBox="1"/>
            <p:nvPr/>
          </p:nvSpPr>
          <p:spPr>
            <a:xfrm>
              <a:off x="2477460" y="4215481"/>
              <a:ext cx="1571372" cy="1272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课程团队</a:t>
              </a:r>
              <a:endParaRPr lang="zh-CN" altLang="en-US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50" name="表格 4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1717685"/>
              </p:ext>
            </p:extLst>
          </p:nvPr>
        </p:nvGraphicFramePr>
        <p:xfrm>
          <a:off x="218470" y="3225158"/>
          <a:ext cx="8640960" cy="130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35"/>
                <a:gridCol w="2623723"/>
                <a:gridCol w="2819330"/>
                <a:gridCol w="2448272"/>
              </a:tblGrid>
              <a:tr h="267124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年份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2016-2017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2017-2018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2018-2019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230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计划</a:t>
                      </a:r>
                    </a:p>
                    <a:p>
                      <a:pPr marL="0" algn="ctr" defTabSz="685800" rtl="0" eaLnBrk="1" latinLnBrk="0" hangingPunct="1"/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进程</a:t>
                      </a:r>
                      <a:endParaRPr lang="en-US" altLang="zh-CN" sz="1350" b="1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选派</a:t>
                      </a:r>
                      <a:r>
                        <a:rPr lang="en-US" altLang="zh-C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1-2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人外出进修；职称晋升</a:t>
                      </a:r>
                      <a:r>
                        <a:rPr lang="en-US" altLang="zh-C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1-2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人；参加教学比赛获奖。</a:t>
                      </a:r>
                      <a:endParaRPr lang="en-US" altLang="zh-CN" sz="14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选派</a:t>
                      </a:r>
                      <a:r>
                        <a:rPr lang="en-US" altLang="zh-C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1-2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人外出进修；职称晋升</a:t>
                      </a:r>
                      <a:r>
                        <a:rPr lang="en-US" altLang="zh-C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1-2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人；参加教学比赛获省奖。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选派</a:t>
                      </a:r>
                      <a:r>
                        <a:rPr lang="en-US" altLang="zh-C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2-3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名教师外出进修；职称晋升</a:t>
                      </a:r>
                      <a:r>
                        <a:rPr lang="en-US" altLang="zh-CN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1-2</a:t>
                      </a:r>
                      <a:r>
                        <a:rPr lang="zh-CN" altLang="en-US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人；参加教学比赛获省、国家奖。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857880" y="200199"/>
            <a:ext cx="178529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29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32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35" name="矩形 34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4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37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5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任务安排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462598" y="1114329"/>
            <a:ext cx="233894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修订课程标准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462597" y="1514417"/>
            <a:ext cx="233894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出版自编教材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68364" y="1914505"/>
            <a:ext cx="233317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制作优质课件与微课</a:t>
            </a:r>
          </a:p>
        </p:txBody>
      </p:sp>
      <p:sp>
        <p:nvSpPr>
          <p:cNvPr id="52" name="矩形 51"/>
          <p:cNvSpPr/>
          <p:nvPr/>
        </p:nvSpPr>
        <p:spPr>
          <a:xfrm>
            <a:off x="4462597" y="2314881"/>
            <a:ext cx="233894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建设在线开放课程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2518653" y="1012569"/>
            <a:ext cx="2066086" cy="2584156"/>
            <a:chOff x="3885937" y="2769115"/>
            <a:chExt cx="2754422" cy="3446339"/>
          </a:xfrm>
        </p:grpSpPr>
        <p:grpSp>
          <p:nvGrpSpPr>
            <p:cNvPr id="54" name="组合 53"/>
            <p:cNvGrpSpPr/>
            <p:nvPr/>
          </p:nvGrpSpPr>
          <p:grpSpPr>
            <a:xfrm>
              <a:off x="3885937" y="2769115"/>
              <a:ext cx="2754422" cy="3446339"/>
              <a:chOff x="3295850" y="1895995"/>
              <a:chExt cx="3725149" cy="4660916"/>
            </a:xfrm>
          </p:grpSpPr>
          <p:sp>
            <p:nvSpPr>
              <p:cNvPr id="56" name="圆角矩形 55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圆角矩形 57"/>
              <p:cNvSpPr/>
              <p:nvPr/>
            </p:nvSpPr>
            <p:spPr>
              <a:xfrm rot="2760000">
                <a:off x="3384391" y="2878566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1BDD1"/>
                  </a:gs>
                  <a:gs pos="100000">
                    <a:srgbClr val="0194A3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rgbClr val="0194A3"/>
                    </a:gs>
                    <a:gs pos="100000">
                      <a:srgbClr val="01CFE5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5" name="文本框 32"/>
            <p:cNvSpPr txBox="1"/>
            <p:nvPr/>
          </p:nvSpPr>
          <p:spPr>
            <a:xfrm>
              <a:off x="4152070" y="3272397"/>
              <a:ext cx="1448748" cy="1272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课程资源</a:t>
              </a:r>
            </a:p>
          </p:txBody>
        </p:sp>
      </p:grpSp>
      <p:graphicFrame>
        <p:nvGraphicFramePr>
          <p:cNvPr id="60" name="表格 5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7212884"/>
              </p:ext>
            </p:extLst>
          </p:nvPr>
        </p:nvGraphicFramePr>
        <p:xfrm>
          <a:off x="268935" y="3361548"/>
          <a:ext cx="86409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35"/>
                <a:gridCol w="2623723"/>
                <a:gridCol w="2819330"/>
                <a:gridCol w="2448272"/>
              </a:tblGrid>
              <a:tr h="267124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年份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2016-2017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2017-2018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2018-2019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2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计划</a:t>
                      </a:r>
                    </a:p>
                    <a:p>
                      <a:pPr algn="ctr"/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进程</a:t>
                      </a:r>
                      <a:endParaRPr lang="en-US" altLang="zh-CN" sz="1350" b="1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修订课程标准；选用国家优质规划教材；使用世界大学城空间课程资源。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优化课程标准；完成新教材框架；初步进行微课教学设计，搜集教学资源，使用“云班级”信息化平台。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进一步完善课程标准；完善教材并正式出版；完善微课制作，建设在线开放课程。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857880" y="200199"/>
            <a:ext cx="178529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29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32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35" name="矩形 34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4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37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5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任务安排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308845" y="1142990"/>
            <a:ext cx="340642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实施“项目载体、任务驱动”的教学模式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308845" y="1549593"/>
            <a:ext cx="340642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研究合适的教学方法</a:t>
            </a:r>
          </a:p>
        </p:txBody>
      </p:sp>
      <p:sp>
        <p:nvSpPr>
          <p:cNvPr id="45" name="矩形 44"/>
          <p:cNvSpPr/>
          <p:nvPr/>
        </p:nvSpPr>
        <p:spPr>
          <a:xfrm>
            <a:off x="4314612" y="1934795"/>
            <a:ext cx="340066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完善课程考核体系</a:t>
            </a:r>
          </a:p>
        </p:txBody>
      </p:sp>
      <p:grpSp>
        <p:nvGrpSpPr>
          <p:cNvPr id="46" name="组合 8"/>
          <p:cNvGrpSpPr/>
          <p:nvPr/>
        </p:nvGrpSpPr>
        <p:grpSpPr>
          <a:xfrm>
            <a:off x="2350171" y="970330"/>
            <a:ext cx="2066086" cy="2584156"/>
            <a:chOff x="5489223" y="1837839"/>
            <a:chExt cx="2754422" cy="3446339"/>
          </a:xfrm>
        </p:grpSpPr>
        <p:grpSp>
          <p:nvGrpSpPr>
            <p:cNvPr id="47" name="组合 9"/>
            <p:cNvGrpSpPr/>
            <p:nvPr/>
          </p:nvGrpSpPr>
          <p:grpSpPr>
            <a:xfrm>
              <a:off x="5489223" y="1837839"/>
              <a:ext cx="2754422" cy="3446339"/>
              <a:chOff x="3295850" y="1895995"/>
              <a:chExt cx="3725149" cy="4660916"/>
            </a:xfrm>
          </p:grpSpPr>
          <p:sp>
            <p:nvSpPr>
              <p:cNvPr id="49" name="圆角矩形 48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圆角矩形 52"/>
              <p:cNvSpPr/>
              <p:nvPr/>
            </p:nvSpPr>
            <p:spPr>
              <a:xfrm rot="2760000">
                <a:off x="3371510" y="2878566"/>
                <a:ext cx="3953505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C8C8C"/>
                  </a:gs>
                  <a:gs pos="100000">
                    <a:srgbClr val="E35353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rgbClr val="E35353"/>
                    </a:gs>
                    <a:gs pos="100000">
                      <a:srgbClr val="F1A9A9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8" name="文本框 35"/>
            <p:cNvSpPr txBox="1"/>
            <p:nvPr/>
          </p:nvSpPr>
          <p:spPr>
            <a:xfrm>
              <a:off x="5689366" y="2553130"/>
              <a:ext cx="1584588" cy="9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教育教学改革</a:t>
              </a:r>
              <a:endParaRPr lang="zh-CN" altLang="en-US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1" name="矩形 60"/>
          <p:cNvSpPr/>
          <p:nvPr/>
        </p:nvSpPr>
        <p:spPr>
          <a:xfrm>
            <a:off x="4314612" y="2335411"/>
            <a:ext cx="340066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指导学生竞赛获奖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2" name="表格 6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5768654"/>
              </p:ext>
            </p:extLst>
          </p:nvPr>
        </p:nvGraphicFramePr>
        <p:xfrm>
          <a:off x="309311" y="3218839"/>
          <a:ext cx="8640960" cy="145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35"/>
                <a:gridCol w="2623723"/>
                <a:gridCol w="2819330"/>
                <a:gridCol w="2448272"/>
              </a:tblGrid>
              <a:tr h="26712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年份</a:t>
                      </a:r>
                      <a:endParaRPr lang="zh-CN" altLang="en-US" sz="135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CN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2016-2017</a:t>
                      </a: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</a:t>
                      </a:r>
                      <a:endParaRPr lang="zh-CN" altLang="en-US" sz="135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CN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2017-2018</a:t>
                      </a: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</a:t>
                      </a:r>
                      <a:endParaRPr lang="zh-CN" altLang="en-US" sz="135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altLang="zh-CN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2018-2019</a:t>
                      </a: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</a:t>
                      </a:r>
                      <a:endParaRPr lang="zh-CN" altLang="en-US" sz="135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230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计划</a:t>
                      </a:r>
                    </a:p>
                    <a:p>
                      <a:pPr marL="0" algn="ctr" defTabSz="685800" rtl="0" eaLnBrk="1" latinLnBrk="0" hangingPunct="1"/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进程</a:t>
                      </a:r>
                      <a:endParaRPr lang="en-US" altLang="zh-CN" sz="1350" b="1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启动“项目载体、任务驱动”的教学模式；探索新的教学方法；修订课程考核体系；备赛“高职学生技能大赛中药传统技能赛项”。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创新“项目载体、任务驱动”的教学模式；尝试“导学法”、“分层教学”的具体实施；完善订课程考核体系； 参加“高职学生技能大赛中药传统技能赛项”。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创新信息化教学模式；优化教学方法；进一步完善课程考核体系； “高职学生技能大赛中药传统技能赛项”获得奖项。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857880" y="200199"/>
            <a:ext cx="178529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29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32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35" name="矩形 34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4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37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5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任务安排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462598" y="1114329"/>
            <a:ext cx="233894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合作开发课程标准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462597" y="1514417"/>
            <a:ext cx="233894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引进高级职称的管理人员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68364" y="1914505"/>
            <a:ext cx="233317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增加校外课程实习实训企业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62597" y="2314881"/>
            <a:ext cx="233894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建设校外课程实习基地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7" name="组合 52"/>
          <p:cNvGrpSpPr/>
          <p:nvPr/>
        </p:nvGrpSpPr>
        <p:grpSpPr>
          <a:xfrm>
            <a:off x="2518653" y="1012569"/>
            <a:ext cx="2066086" cy="2584156"/>
            <a:chOff x="3885937" y="2769115"/>
            <a:chExt cx="2754422" cy="3446339"/>
          </a:xfrm>
        </p:grpSpPr>
        <p:grpSp>
          <p:nvGrpSpPr>
            <p:cNvPr id="8" name="组合 53"/>
            <p:cNvGrpSpPr/>
            <p:nvPr/>
          </p:nvGrpSpPr>
          <p:grpSpPr>
            <a:xfrm>
              <a:off x="3885937" y="2769115"/>
              <a:ext cx="2754422" cy="3446339"/>
              <a:chOff x="3295850" y="1895995"/>
              <a:chExt cx="3725149" cy="4660916"/>
            </a:xfrm>
          </p:grpSpPr>
          <p:sp>
            <p:nvSpPr>
              <p:cNvPr id="56" name="圆角矩形 55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Freeform 5"/>
              <p:cNvSpPr>
                <a:spLocks/>
              </p:cNvSpPr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圆角矩形 57"/>
              <p:cNvSpPr/>
              <p:nvPr/>
            </p:nvSpPr>
            <p:spPr>
              <a:xfrm rot="2760000">
                <a:off x="3384391" y="2878566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Freeform 5"/>
              <p:cNvSpPr>
                <a:spLocks/>
              </p:cNvSpPr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solidFill>
                <a:srgbClr val="7030A0"/>
              </a:solidFill>
              <a:ln w="2540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2700000" scaled="0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5" name="文本框 32"/>
            <p:cNvSpPr txBox="1"/>
            <p:nvPr/>
          </p:nvSpPr>
          <p:spPr>
            <a:xfrm>
              <a:off x="4147182" y="3290249"/>
              <a:ext cx="1448748" cy="1272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校企合作</a:t>
              </a:r>
              <a:endParaRPr lang="zh-CN" altLang="en-US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60" name="表格 5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7212884"/>
              </p:ext>
            </p:extLst>
          </p:nvPr>
        </p:nvGraphicFramePr>
        <p:xfrm>
          <a:off x="268935" y="3361548"/>
          <a:ext cx="8640960" cy="130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35"/>
                <a:gridCol w="2623723"/>
                <a:gridCol w="2819330"/>
                <a:gridCol w="2448272"/>
              </a:tblGrid>
              <a:tr h="267124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年份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2016-2017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2017-2018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2018-2019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2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计划</a:t>
                      </a:r>
                    </a:p>
                    <a:p>
                      <a:pPr algn="ctr"/>
                      <a:r>
                        <a:rPr lang="zh-CN" altLang="en-US" sz="135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进程</a:t>
                      </a:r>
                      <a:endParaRPr lang="en-US" altLang="zh-CN" sz="1350" b="1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校企合作开发</a:t>
                      </a:r>
                      <a:r>
                        <a:rPr lang="en-US" altLang="zh-CN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医院药学概要</a:t>
                      </a:r>
                      <a:r>
                        <a:rPr lang="en-US" altLang="zh-CN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课程标准，更新课程教学内容。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引进高级职称的管理人员进课堂获得更多的医院真实的项目资源，增加</a:t>
                      </a:r>
                      <a:r>
                        <a:rPr lang="en-US" altLang="zh-CN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1</a:t>
                      </a: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家</a:t>
                      </a:r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校外课程实习实训企业</a:t>
                      </a: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启动</a:t>
                      </a:r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校外课程实习基地的建设；新增</a:t>
                      </a:r>
                      <a:r>
                        <a:rPr lang="en-US" altLang="zh-CN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1</a:t>
                      </a: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家</a:t>
                      </a:r>
                      <a:r>
                        <a:rPr lang="zh-CN" altLang="en-US" sz="14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校外课程实习实训企业</a:t>
                      </a:r>
                      <a:r>
                        <a:rPr lang="zh-CN" alt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。</a:t>
                      </a:r>
                      <a:endParaRPr lang="zh-CN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164524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课程诊改思路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7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827584" y="204320"/>
            <a:ext cx="446449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课程诊改思路</a:t>
            </a:r>
            <a:r>
              <a:rPr lang="en-US" altLang="zh-C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五个纵向体系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699792" y="2067693"/>
            <a:ext cx="1224136" cy="93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教学改革、学做合一</a:t>
            </a:r>
            <a:endParaRPr lang="zh-CN" altLang="en-US" sz="1600" b="1" dirty="0"/>
          </a:p>
        </p:txBody>
      </p:sp>
      <p:sp>
        <p:nvSpPr>
          <p:cNvPr id="11" name="圆角矩形 10"/>
          <p:cNvSpPr/>
          <p:nvPr/>
        </p:nvSpPr>
        <p:spPr>
          <a:xfrm>
            <a:off x="4139952" y="2067693"/>
            <a:ext cx="1224136" cy="93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实训条件、资源使用</a:t>
            </a:r>
            <a:endParaRPr lang="zh-CN" altLang="en-US" sz="1600" b="1" dirty="0"/>
          </a:p>
        </p:txBody>
      </p:sp>
      <p:sp>
        <p:nvSpPr>
          <p:cNvPr id="12" name="圆角矩形 11"/>
          <p:cNvSpPr/>
          <p:nvPr/>
        </p:nvSpPr>
        <p:spPr>
          <a:xfrm>
            <a:off x="5508104" y="2064170"/>
            <a:ext cx="1224136" cy="93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条件保障、环境管理</a:t>
            </a:r>
            <a:endParaRPr lang="zh-CN" altLang="en-US" sz="1600" b="1" dirty="0"/>
          </a:p>
        </p:txBody>
      </p:sp>
      <p:sp>
        <p:nvSpPr>
          <p:cNvPr id="13" name="圆角矩形 12"/>
          <p:cNvSpPr/>
          <p:nvPr/>
        </p:nvSpPr>
        <p:spPr>
          <a:xfrm>
            <a:off x="6876256" y="2067693"/>
            <a:ext cx="1224136" cy="93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课程诊改、课程报告</a:t>
            </a:r>
            <a:endParaRPr lang="zh-CN" altLang="en-US" sz="1600" b="1" dirty="0"/>
          </a:p>
        </p:txBody>
      </p:sp>
      <p:sp>
        <p:nvSpPr>
          <p:cNvPr id="32" name="圆角矩形 31"/>
          <p:cNvSpPr/>
          <p:nvPr/>
        </p:nvSpPr>
        <p:spPr>
          <a:xfrm>
            <a:off x="1259632" y="2064170"/>
            <a:ext cx="1224136" cy="93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课程规划、课程标准</a:t>
            </a:r>
            <a:endParaRPr lang="zh-CN" altLang="en-US" sz="1600" b="1" dirty="0"/>
          </a:p>
        </p:txBody>
      </p:sp>
      <p:sp>
        <p:nvSpPr>
          <p:cNvPr id="33" name="圆角矩形 32"/>
          <p:cNvSpPr/>
          <p:nvPr/>
        </p:nvSpPr>
        <p:spPr>
          <a:xfrm>
            <a:off x="2699792" y="1423145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质量生成</a:t>
            </a:r>
            <a:endParaRPr lang="zh-CN" altLang="en-US" sz="1600" b="1" dirty="0"/>
          </a:p>
        </p:txBody>
      </p:sp>
      <p:sp>
        <p:nvSpPr>
          <p:cNvPr id="35" name="圆角矩形 34"/>
          <p:cNvSpPr/>
          <p:nvPr/>
        </p:nvSpPr>
        <p:spPr>
          <a:xfrm>
            <a:off x="4139952" y="1423145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资源建设</a:t>
            </a:r>
            <a:endParaRPr lang="zh-CN" altLang="en-US" sz="1600" b="1" dirty="0"/>
          </a:p>
        </p:txBody>
      </p:sp>
      <p:sp>
        <p:nvSpPr>
          <p:cNvPr id="36" name="圆角矩形 35"/>
          <p:cNvSpPr/>
          <p:nvPr/>
        </p:nvSpPr>
        <p:spPr>
          <a:xfrm>
            <a:off x="5508104" y="1419622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支持服务</a:t>
            </a:r>
            <a:endParaRPr lang="zh-CN" altLang="en-US" sz="1600" b="1" dirty="0"/>
          </a:p>
        </p:txBody>
      </p:sp>
      <p:sp>
        <p:nvSpPr>
          <p:cNvPr id="37" name="圆角矩形 36"/>
          <p:cNvSpPr/>
          <p:nvPr/>
        </p:nvSpPr>
        <p:spPr>
          <a:xfrm>
            <a:off x="6876256" y="1423145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监督控制</a:t>
            </a:r>
            <a:endParaRPr lang="zh-CN" altLang="en-US" sz="1600" b="1" dirty="0"/>
          </a:p>
        </p:txBody>
      </p:sp>
      <p:sp>
        <p:nvSpPr>
          <p:cNvPr id="42" name="圆角矩形 41"/>
          <p:cNvSpPr/>
          <p:nvPr/>
        </p:nvSpPr>
        <p:spPr>
          <a:xfrm>
            <a:off x="1259632" y="1419622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决策指挥</a:t>
            </a:r>
            <a:endParaRPr lang="zh-CN" altLang="en-US" sz="1600" b="1" dirty="0"/>
          </a:p>
        </p:txBody>
      </p:sp>
      <p:sp>
        <p:nvSpPr>
          <p:cNvPr id="46" name="圆角矩形 45"/>
          <p:cNvSpPr/>
          <p:nvPr/>
        </p:nvSpPr>
        <p:spPr>
          <a:xfrm>
            <a:off x="2699792" y="3363838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实施链</a:t>
            </a:r>
            <a:endParaRPr lang="zh-CN" altLang="en-US" sz="1600" b="1" dirty="0"/>
          </a:p>
        </p:txBody>
      </p:sp>
      <p:sp>
        <p:nvSpPr>
          <p:cNvPr id="47" name="圆角矩形 46"/>
          <p:cNvSpPr/>
          <p:nvPr/>
        </p:nvSpPr>
        <p:spPr>
          <a:xfrm>
            <a:off x="4139952" y="3363838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条件链</a:t>
            </a:r>
            <a:endParaRPr lang="zh-CN" altLang="en-US" sz="1600" b="1" dirty="0"/>
          </a:p>
        </p:txBody>
      </p:sp>
      <p:sp>
        <p:nvSpPr>
          <p:cNvPr id="48" name="圆角矩形 47"/>
          <p:cNvSpPr/>
          <p:nvPr/>
        </p:nvSpPr>
        <p:spPr>
          <a:xfrm>
            <a:off x="5508104" y="3360315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制度链</a:t>
            </a:r>
            <a:endParaRPr lang="zh-CN" altLang="en-US" sz="1600" b="1" dirty="0"/>
          </a:p>
        </p:txBody>
      </p:sp>
      <p:sp>
        <p:nvSpPr>
          <p:cNvPr id="49" name="圆角矩形 48"/>
          <p:cNvSpPr/>
          <p:nvPr/>
        </p:nvSpPr>
        <p:spPr>
          <a:xfrm>
            <a:off x="6876256" y="3363838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信息链</a:t>
            </a:r>
            <a:endParaRPr lang="zh-CN" altLang="en-US" sz="1600" b="1" dirty="0"/>
          </a:p>
        </p:txBody>
      </p:sp>
      <p:sp>
        <p:nvSpPr>
          <p:cNvPr id="50" name="圆角矩形 49"/>
          <p:cNvSpPr/>
          <p:nvPr/>
        </p:nvSpPr>
        <p:spPr>
          <a:xfrm>
            <a:off x="1259632" y="3360315"/>
            <a:ext cx="1224136" cy="432048"/>
          </a:xfrm>
          <a:prstGeom prst="roundRect">
            <a:avLst/>
          </a:prstGeom>
          <a:solidFill>
            <a:srgbClr val="F7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/>
              <a:t>目标链、标准链</a:t>
            </a:r>
            <a:endParaRPr lang="zh-CN" altLang="en-US" sz="1600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6"/>
          <p:cNvSpPr/>
          <p:nvPr/>
        </p:nvSpPr>
        <p:spPr>
          <a:xfrm>
            <a:off x="4735138" y="1071552"/>
            <a:ext cx="1004888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发布预警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10" name="矩形: 圆角 9"/>
          <p:cNvSpPr/>
          <p:nvPr/>
        </p:nvSpPr>
        <p:spPr>
          <a:xfrm>
            <a:off x="6865166" y="1071552"/>
            <a:ext cx="992982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数据分析</a:t>
            </a:r>
          </a:p>
          <a:p>
            <a:pPr algn="ctr">
              <a:defRPr/>
            </a:pPr>
            <a:endParaRPr lang="zh-CN" altLang="en-US" b="1" dirty="0"/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5740026" y="1233477"/>
            <a:ext cx="11156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圆角 12"/>
          <p:cNvSpPr/>
          <p:nvPr/>
        </p:nvSpPr>
        <p:spPr>
          <a:xfrm>
            <a:off x="4735138" y="1753781"/>
            <a:ext cx="1023938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调整改进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14" name="矩形: 圆角 13"/>
          <p:cNvSpPr/>
          <p:nvPr/>
        </p:nvSpPr>
        <p:spPr>
          <a:xfrm>
            <a:off x="6855641" y="1754971"/>
            <a:ext cx="931069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监测</a:t>
            </a:r>
          </a:p>
          <a:p>
            <a:pPr algn="ctr">
              <a:defRPr/>
            </a:pPr>
            <a:endParaRPr lang="zh-CN" altLang="en-US" b="1" dirty="0"/>
          </a:p>
        </p:txBody>
      </p:sp>
      <p:cxnSp>
        <p:nvCxnSpPr>
          <p:cNvPr id="16" name="直接箭头连接符 15"/>
          <p:cNvCxnSpPr/>
          <p:nvPr/>
        </p:nvCxnSpPr>
        <p:spPr>
          <a:xfrm flipH="1">
            <a:off x="5237582" y="1395402"/>
            <a:ext cx="0" cy="35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: 圆角 25"/>
          <p:cNvSpPr/>
          <p:nvPr/>
        </p:nvSpPr>
        <p:spPr>
          <a:xfrm>
            <a:off x="6860403" y="2444343"/>
            <a:ext cx="925116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实施</a:t>
            </a: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5759076" y="2606268"/>
            <a:ext cx="10965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26" idx="0"/>
            <a:endCxn id="14" idx="2"/>
          </p:cNvCxnSpPr>
          <p:nvPr/>
        </p:nvCxnSpPr>
        <p:spPr>
          <a:xfrm flipH="1" flipV="1">
            <a:off x="7321176" y="2078822"/>
            <a:ext cx="2381" cy="365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: 圆角 34"/>
          <p:cNvSpPr/>
          <p:nvPr/>
        </p:nvSpPr>
        <p:spPr>
          <a:xfrm>
            <a:off x="3119460" y="2444343"/>
            <a:ext cx="1023912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课程标准</a:t>
            </a:r>
          </a:p>
          <a:p>
            <a:pPr algn="ctr">
              <a:defRPr/>
            </a:pPr>
            <a:endParaRPr lang="zh-CN" altLang="en-US" b="1" dirty="0"/>
          </a:p>
        </p:txBody>
      </p:sp>
      <p:cxnSp>
        <p:nvCxnSpPr>
          <p:cNvPr id="37" name="直接箭头连接符 36"/>
          <p:cNvCxnSpPr/>
          <p:nvPr/>
        </p:nvCxnSpPr>
        <p:spPr>
          <a:xfrm>
            <a:off x="2068138" y="2583646"/>
            <a:ext cx="1037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: 圆角 35"/>
          <p:cNvSpPr/>
          <p:nvPr/>
        </p:nvSpPr>
        <p:spPr>
          <a:xfrm>
            <a:off x="1131116" y="2424102"/>
            <a:ext cx="1440620" cy="344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课程教学目标</a:t>
            </a:r>
          </a:p>
          <a:p>
            <a:pPr algn="ctr">
              <a:defRPr/>
            </a:pPr>
            <a:endParaRPr lang="zh-CN" altLang="en-US" b="1" dirty="0"/>
          </a:p>
        </p:txBody>
      </p:sp>
      <p:cxnSp>
        <p:nvCxnSpPr>
          <p:cNvPr id="39" name="直接箭头连接符 38"/>
          <p:cNvCxnSpPr/>
          <p:nvPr/>
        </p:nvCxnSpPr>
        <p:spPr>
          <a:xfrm>
            <a:off x="3987425" y="2606268"/>
            <a:ext cx="747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: 圆角 40"/>
          <p:cNvSpPr/>
          <p:nvPr/>
        </p:nvSpPr>
        <p:spPr>
          <a:xfrm>
            <a:off x="1131116" y="3058706"/>
            <a:ext cx="144062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资讯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42" name="矩形: 圆角 41"/>
          <p:cNvSpPr/>
          <p:nvPr/>
        </p:nvSpPr>
        <p:spPr>
          <a:xfrm>
            <a:off x="3105172" y="3769509"/>
            <a:ext cx="103820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持续改进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43" name="矩形: 圆角 42"/>
          <p:cNvSpPr/>
          <p:nvPr/>
        </p:nvSpPr>
        <p:spPr>
          <a:xfrm>
            <a:off x="4733947" y="3769509"/>
            <a:ext cx="121920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改进计划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44" name="矩形: 圆角 43"/>
          <p:cNvSpPr/>
          <p:nvPr/>
        </p:nvSpPr>
        <p:spPr>
          <a:xfrm>
            <a:off x="6855641" y="3769509"/>
            <a:ext cx="1002507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自我诊断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52250" name="矩形: 圆角 44"/>
          <p:cNvSpPr>
            <a:spLocks noChangeArrowheads="1"/>
          </p:cNvSpPr>
          <p:nvPr/>
        </p:nvSpPr>
        <p:spPr bwMode="auto">
          <a:xfrm>
            <a:off x="1129925" y="3643302"/>
            <a:ext cx="1441811" cy="6143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chemeClr val="bg1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课程建设规划</a:t>
            </a:r>
          </a:p>
          <a:p>
            <a:pPr algn="ctr"/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 flipH="1">
            <a:off x="5962672" y="3950484"/>
            <a:ext cx="11144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 flipH="1">
            <a:off x="4143372" y="3952865"/>
            <a:ext cx="10441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 flipH="1">
            <a:off x="2571736" y="3950484"/>
            <a:ext cx="8536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26" idx="2"/>
          </p:cNvCxnSpPr>
          <p:nvPr/>
        </p:nvCxnSpPr>
        <p:spPr>
          <a:xfrm>
            <a:off x="7323557" y="2768193"/>
            <a:ext cx="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flipH="1" flipV="1">
            <a:off x="7323557" y="1395403"/>
            <a:ext cx="4763" cy="365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H="1">
            <a:off x="5247107" y="2077631"/>
            <a:ext cx="0" cy="358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 flipV="1">
            <a:off x="1751432" y="2745572"/>
            <a:ext cx="0" cy="289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1751432" y="3382556"/>
            <a:ext cx="0" cy="260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: 圆角 24"/>
          <p:cNvSpPr/>
          <p:nvPr/>
        </p:nvSpPr>
        <p:spPr>
          <a:xfrm>
            <a:off x="4735138" y="2444344"/>
            <a:ext cx="1408498" cy="302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</a:rPr>
              <a:t>课程教学计划</a:t>
            </a:r>
          </a:p>
          <a:p>
            <a:pPr algn="ctr">
              <a:defRPr/>
            </a:pPr>
            <a:endParaRPr lang="zh-CN" altLang="en-US" b="1" dirty="0"/>
          </a:p>
        </p:txBody>
      </p:sp>
      <p:sp>
        <p:nvSpPr>
          <p:cNvPr id="52260" name="Oval 72"/>
          <p:cNvSpPr>
            <a:spLocks noChangeArrowheads="1"/>
          </p:cNvSpPr>
          <p:nvPr/>
        </p:nvSpPr>
        <p:spPr bwMode="auto">
          <a:xfrm>
            <a:off x="2786085" y="2903925"/>
            <a:ext cx="4098131" cy="685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</a:ln>
        </p:spPr>
        <p:txBody>
          <a:bodyPr wrap="none" lIns="68580" tIns="34290" rIns="68580" bIns="34290" anchor="ctr"/>
          <a:lstStyle/>
          <a:p>
            <a:pPr algn="ctr">
              <a:lnSpc>
                <a:spcPct val="300000"/>
              </a:lnSpc>
            </a:pPr>
            <a:r>
              <a:rPr lang="zh-CN" altLang="en-US" b="1" dirty="0" smtClean="0">
                <a:solidFill>
                  <a:srgbClr val="FF0000"/>
                </a:solidFill>
                <a:ea typeface="黑体" panose="02010609060101010101" charset="-122"/>
              </a:rPr>
              <a:t>大</a:t>
            </a:r>
            <a:r>
              <a:rPr lang="zh-CN" altLang="en-US" b="1" dirty="0">
                <a:solidFill>
                  <a:srgbClr val="FF0000"/>
                </a:solidFill>
                <a:ea typeface="黑体" panose="02010609060101010101" charset="-122"/>
              </a:rPr>
              <a:t>螺旋：周期性诊改报告</a:t>
            </a:r>
          </a:p>
          <a:p>
            <a:pPr algn="ctr"/>
            <a:endParaRPr lang="zh-CN" altLang="en-US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52261" name="Oval 73"/>
          <p:cNvSpPr>
            <a:spLocks noChangeArrowheads="1"/>
          </p:cNvSpPr>
          <p:nvPr/>
        </p:nvSpPr>
        <p:spPr bwMode="auto">
          <a:xfrm>
            <a:off x="5775744" y="1587093"/>
            <a:ext cx="1027509" cy="685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</a:ln>
        </p:spPr>
        <p:txBody>
          <a:bodyPr wrap="none" lIns="68580" tIns="34290" rIns="68580" bIns="34290" anchor="ctr"/>
          <a:lstStyle/>
          <a:p>
            <a:pPr algn="ctr"/>
            <a:r>
              <a:rPr lang="zh-CN" altLang="en-US" sz="1200" b="1" dirty="0">
                <a:solidFill>
                  <a:srgbClr val="FF0000"/>
                </a:solidFill>
                <a:ea typeface="黑体" panose="02010609060101010101" charset="-122"/>
              </a:rPr>
              <a:t>小螺旋：</a:t>
            </a:r>
          </a:p>
          <a:p>
            <a:pPr algn="ctr"/>
            <a:r>
              <a:rPr lang="zh-CN" altLang="en-US" sz="1200" b="1" dirty="0">
                <a:solidFill>
                  <a:srgbClr val="FF0000"/>
                </a:solidFill>
                <a:ea typeface="黑体" panose="02010609060101010101" charset="-122"/>
              </a:rPr>
              <a:t>阶段性监测数据</a:t>
            </a:r>
          </a:p>
        </p:txBody>
      </p:sp>
      <p:sp>
        <p:nvSpPr>
          <p:cNvPr id="69" name="Title 1"/>
          <p:cNvSpPr txBox="1"/>
          <p:nvPr/>
        </p:nvSpPr>
        <p:spPr>
          <a:xfrm>
            <a:off x="827584" y="204320"/>
            <a:ext cx="474639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课程诊改思路</a:t>
            </a:r>
            <a:r>
              <a:rPr lang="en-US" altLang="zh-C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”字螺旋整合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164524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课程诊改过程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7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9792367"/>
              </p:ext>
            </p:extLst>
          </p:nvPr>
        </p:nvGraphicFramePr>
        <p:xfrm>
          <a:off x="785786" y="1857370"/>
          <a:ext cx="7650592" cy="303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8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607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4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诊 改 要 素</a:t>
                      </a:r>
                    </a:p>
                  </a:txBody>
                  <a:tcPr marL="91431" marR="91431"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                       质     控    点  （</a:t>
                      </a:r>
                      <a:r>
                        <a:rPr lang="en-US" altLang="zh-CN" sz="1600" dirty="0" smtClean="0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</a:t>
                      </a:r>
                      <a:r>
                        <a:rPr lang="zh-CN" altLang="en-US" sz="1600" dirty="0" smtClean="0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个）</a:t>
                      </a:r>
                    </a:p>
                  </a:txBody>
                  <a:tcPr marL="91431" marR="9143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87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教学团队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①引进高学历高职称人才；②参加培训和企业实践时数；③职称晋升；④教学比赛。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教学资源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①教材开发；②课程标准执行；③授课计划制订；④教学方案实施；⑤课件数量；⑥案例库建设；⑦试题库建设；⑧教学视频开发；⑨网络学习平台应用。</a:t>
                      </a:r>
                    </a:p>
                  </a:txBody>
                  <a:tcPr marL="91431" marR="9143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教育教学改革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①年度质量目标测试；②学生评价；③督导评价；④云班课数据；⑤指导学生竞赛。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校企合作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①引进企业人员数；②新增合作企业数。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428596" y="642924"/>
            <a:ext cx="8338445" cy="10833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eaLnBrk="1" latinLnBrk="0" hangingPunct="1">
              <a:lnSpc>
                <a:spcPct val="115000"/>
              </a:lnSpc>
              <a:buFont typeface="Wingdings" panose="05000000000000000000" pitchFamily="2" charset="2"/>
              <a:buChar char="Ø"/>
              <a:defRPr/>
            </a:pPr>
            <a:r>
              <a:rPr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根据《湖南化工职业技术学院课程建设标准</a:t>
            </a: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湖南化工职业技术学院课程诊改指引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《&lt;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医院药学概要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课程建设十三五规划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针对课程教学资源、课程教学团队、教育教学改革、校企联合开发等4个诊改要素，确定质控点</a:t>
            </a: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，对课程实施过程进行监测，对监测数据进行分析，对照目标，确定预警项目和预警数据，反思改进方案，总结调整，再进入下一轮诊改，促使课程质量不断提升。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43504" y="337959"/>
            <a:ext cx="287509" cy="287509"/>
            <a:chOff x="4788024" y="1275213"/>
            <a:chExt cx="432048" cy="432048"/>
          </a:xfrm>
        </p:grpSpPr>
        <p:sp>
          <p:nvSpPr>
            <p:cNvPr id="10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212795" y="336231"/>
            <a:ext cx="288031" cy="288032"/>
            <a:chOff x="4139952" y="1274820"/>
            <a:chExt cx="432833" cy="432834"/>
          </a:xfrm>
        </p:grpSpPr>
        <p:sp>
          <p:nvSpPr>
            <p:cNvPr id="13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5429256" y="3138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质控点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457153" y="319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监测</a:t>
            </a:r>
            <a:endParaRPr lang="zh-CN" altLang="en-US" sz="1400" b="1" dirty="0"/>
          </a:p>
        </p:txBody>
      </p:sp>
      <p:sp>
        <p:nvSpPr>
          <p:cNvPr id="21" name="矩形 20"/>
          <p:cNvSpPr/>
          <p:nvPr/>
        </p:nvSpPr>
        <p:spPr>
          <a:xfrm>
            <a:off x="7312527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数据分析</a:t>
            </a:r>
            <a:endParaRPr lang="zh-CN" altLang="en-US" sz="1400" b="1" dirty="0"/>
          </a:p>
        </p:txBody>
      </p:sp>
      <p:grpSp>
        <p:nvGrpSpPr>
          <p:cNvPr id="22" name="组合 21"/>
          <p:cNvGrpSpPr/>
          <p:nvPr/>
        </p:nvGrpSpPr>
        <p:grpSpPr>
          <a:xfrm>
            <a:off x="7084200" y="347762"/>
            <a:ext cx="273882" cy="273883"/>
            <a:chOff x="5436096" y="1274820"/>
            <a:chExt cx="432833" cy="432834"/>
          </a:xfrm>
        </p:grpSpPr>
        <p:sp>
          <p:nvSpPr>
            <p:cNvPr id="23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171385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143504" y="337959"/>
            <a:ext cx="287509" cy="287509"/>
            <a:chOff x="4788024" y="1275213"/>
            <a:chExt cx="432048" cy="432048"/>
          </a:xfrm>
        </p:grpSpPr>
        <p:sp>
          <p:nvSpPr>
            <p:cNvPr id="2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212795" y="336231"/>
            <a:ext cx="288031" cy="288032"/>
            <a:chOff x="4139952" y="1274820"/>
            <a:chExt cx="432833" cy="432834"/>
          </a:xfrm>
        </p:grpSpPr>
        <p:sp>
          <p:nvSpPr>
            <p:cNvPr id="3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429256" y="3138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质控点</a:t>
            </a:r>
            <a:endParaRPr lang="zh-CN" altLang="en-US" sz="1400" b="1" dirty="0"/>
          </a:p>
        </p:txBody>
      </p:sp>
      <p:sp>
        <p:nvSpPr>
          <p:cNvPr id="39" name="矩形 38"/>
          <p:cNvSpPr/>
          <p:nvPr/>
        </p:nvSpPr>
        <p:spPr>
          <a:xfrm>
            <a:off x="6457153" y="319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监测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312527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数据分析</a:t>
            </a:r>
            <a:endParaRPr lang="zh-CN" altLang="en-US" sz="1400" b="1" dirty="0"/>
          </a:p>
        </p:txBody>
      </p:sp>
      <p:grpSp>
        <p:nvGrpSpPr>
          <p:cNvPr id="41" name="组合 40"/>
          <p:cNvGrpSpPr/>
          <p:nvPr/>
        </p:nvGrpSpPr>
        <p:grpSpPr>
          <a:xfrm>
            <a:off x="7084200" y="347762"/>
            <a:ext cx="273882" cy="273883"/>
            <a:chOff x="5436096" y="1274820"/>
            <a:chExt cx="432833" cy="432834"/>
          </a:xfrm>
        </p:grpSpPr>
        <p:sp>
          <p:nvSpPr>
            <p:cNvPr id="42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83568" y="754790"/>
          <a:ext cx="7746083" cy="317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987"/>
                <a:gridCol w="2506356"/>
                <a:gridCol w="3453828"/>
                <a:gridCol w="832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时间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目标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过程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达标度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6250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2016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2018</a:t>
                      </a:r>
                    </a:p>
                    <a:p>
                      <a:pPr algn="ctr"/>
                      <a:r>
                        <a:rPr lang="zh-CN" altLang="en-US" sz="1400" dirty="0" smtClean="0"/>
                        <a:t>年</a:t>
                      </a:r>
                    </a:p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引进高学历的青年教师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1-2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名；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年引进青年博士教师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</a:t>
                      </a:r>
                      <a:endParaRPr lang="en-US" altLang="zh-CN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引进高级职称教师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1-2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名；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未完成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0%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海外留学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人次；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年李篮赴俄罗斯参加进修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100%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职称晋升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1-2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年周全职称晋升讲师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 2018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年刘隆臻职称晋升副主任药师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;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100%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参加教学比赛获省、国家奖；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2017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2018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年参加教师职业能力比赛分别获省二等奖和三等奖各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项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100%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/>
          <p:nvPr/>
        </p:nvSpPr>
        <p:spPr>
          <a:xfrm>
            <a:off x="876930" y="339502"/>
            <a:ext cx="2256285" cy="5040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PREFACE</a:t>
            </a: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Parallelogram 21"/>
          <p:cNvSpPr/>
          <p:nvPr/>
        </p:nvSpPr>
        <p:spPr>
          <a:xfrm>
            <a:off x="7136070" y="-2866"/>
            <a:ext cx="1658880" cy="3606733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22"/>
          <p:cNvSpPr/>
          <p:nvPr/>
        </p:nvSpPr>
        <p:spPr>
          <a:xfrm>
            <a:off x="7596336" y="1536767"/>
            <a:ext cx="1658880" cy="3606733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1261308" y="967975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6161895" y="501802"/>
            <a:ext cx="341135" cy="341756"/>
            <a:chOff x="6084168" y="1274820"/>
            <a:chExt cx="432048" cy="432834"/>
          </a:xfrm>
        </p:grpSpPr>
        <p:sp>
          <p:nvSpPr>
            <p:cNvPr id="27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76675" y="502029"/>
            <a:ext cx="341135" cy="341135"/>
            <a:chOff x="4788024" y="1275213"/>
            <a:chExt cx="432048" cy="432048"/>
          </a:xfrm>
        </p:grpSpPr>
        <p:sp>
          <p:nvSpPr>
            <p:cNvPr id="30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680111" y="501802"/>
            <a:ext cx="341755" cy="341756"/>
            <a:chOff x="5436096" y="1274820"/>
            <a:chExt cx="432833" cy="432834"/>
          </a:xfrm>
        </p:grpSpPr>
        <p:sp>
          <p:nvSpPr>
            <p:cNvPr id="33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167943" y="501802"/>
            <a:ext cx="341755" cy="341756"/>
            <a:chOff x="3491880" y="1274820"/>
            <a:chExt cx="432833" cy="432834"/>
          </a:xfrm>
        </p:grpSpPr>
        <p:sp>
          <p:nvSpPr>
            <p:cNvPr id="36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671999" y="501802"/>
            <a:ext cx="341755" cy="341756"/>
            <a:chOff x="4139952" y="1274820"/>
            <a:chExt cx="432833" cy="432834"/>
          </a:xfrm>
        </p:grpSpPr>
        <p:sp>
          <p:nvSpPr>
            <p:cNvPr id="39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10232" y="1936452"/>
            <a:ext cx="5982048" cy="875881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《</a:t>
            </a:r>
            <a:r>
              <a:rPr lang="zh-CN" altLang="en-US" b="1" dirty="0">
                <a:solidFill>
                  <a:srgbClr val="FF0000"/>
                </a:solidFill>
              </a:rPr>
              <a:t>关于印发</a:t>
            </a:r>
            <a:r>
              <a:rPr lang="en-US" altLang="zh-CN" b="1" dirty="0">
                <a:solidFill>
                  <a:srgbClr val="FF0000"/>
                </a:solidFill>
              </a:rPr>
              <a:t>&lt;</a:t>
            </a:r>
            <a:r>
              <a:rPr lang="zh-CN" altLang="en-US" b="1" dirty="0">
                <a:solidFill>
                  <a:srgbClr val="FF0000"/>
                </a:solidFill>
              </a:rPr>
              <a:t>湖南省高等职业院校内部质量保证体系诊断与改进工作实施方案</a:t>
            </a:r>
            <a:r>
              <a:rPr lang="en-US" altLang="zh-CN" b="1" dirty="0">
                <a:solidFill>
                  <a:srgbClr val="FF0000"/>
                </a:solidFill>
              </a:rPr>
              <a:t>&gt;</a:t>
            </a:r>
            <a:r>
              <a:rPr lang="zh-CN" altLang="en-US" b="1" dirty="0">
                <a:solidFill>
                  <a:srgbClr val="FF0000"/>
                </a:solidFill>
              </a:rPr>
              <a:t>的通知</a:t>
            </a:r>
            <a:r>
              <a:rPr lang="en-US" altLang="zh-CN" b="1" dirty="0">
                <a:solidFill>
                  <a:srgbClr val="FF0000"/>
                </a:solidFill>
              </a:rPr>
              <a:t>》</a:t>
            </a:r>
            <a:r>
              <a:rPr lang="zh-CN" altLang="en-US" b="1" dirty="0">
                <a:solidFill>
                  <a:srgbClr val="FF0000"/>
                </a:solidFill>
              </a:rPr>
              <a:t>（湘教通</a:t>
            </a:r>
            <a:r>
              <a:rPr lang="en-US" altLang="zh-CN" b="1" dirty="0">
                <a:solidFill>
                  <a:srgbClr val="FF0000"/>
                </a:solidFill>
              </a:rPr>
              <a:t>〔2016〕290</a:t>
            </a:r>
            <a:r>
              <a:rPr lang="zh-CN" altLang="en-US" b="1" dirty="0">
                <a:solidFill>
                  <a:srgbClr val="FF0000"/>
                </a:solidFill>
              </a:rPr>
              <a:t>号）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00314" y="987574"/>
            <a:ext cx="5991966" cy="875881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《</a:t>
            </a:r>
            <a:r>
              <a:rPr lang="zh-CN" altLang="en-US" b="1" dirty="0">
                <a:solidFill>
                  <a:srgbClr val="FF0000"/>
                </a:solidFill>
              </a:rPr>
              <a:t>教育部办公厅关于建立职业院校教学工作诊断与改进制度的通知</a:t>
            </a:r>
            <a:r>
              <a:rPr lang="en-US" altLang="zh-CN" b="1" dirty="0">
                <a:solidFill>
                  <a:srgbClr val="FF0000"/>
                </a:solidFill>
              </a:rPr>
              <a:t>》</a:t>
            </a:r>
            <a:r>
              <a:rPr lang="zh-CN" altLang="en-US" b="1" dirty="0">
                <a:solidFill>
                  <a:srgbClr val="FF0000"/>
                </a:solidFill>
              </a:rPr>
              <a:t>（教职成厅</a:t>
            </a:r>
            <a:r>
              <a:rPr lang="en-US" altLang="zh-CN" b="1" dirty="0">
                <a:solidFill>
                  <a:srgbClr val="FF0000"/>
                </a:solidFill>
              </a:rPr>
              <a:t>〔2015〕2</a:t>
            </a:r>
            <a:r>
              <a:rPr lang="zh-CN" altLang="en-US" b="1" dirty="0">
                <a:solidFill>
                  <a:srgbClr val="FF0000"/>
                </a:solidFill>
              </a:rPr>
              <a:t>号）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8448" y="2878468"/>
            <a:ext cx="5973832" cy="875881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《</a:t>
            </a:r>
            <a:r>
              <a:rPr lang="zh-CN" altLang="en-US" b="1" dirty="0">
                <a:solidFill>
                  <a:srgbClr val="FF0000"/>
                </a:solidFill>
              </a:rPr>
              <a:t>湖南化工职业技术学院内部质量保证体系诊断与改进工作实施方案（试行）</a:t>
            </a:r>
            <a:r>
              <a:rPr lang="en-US" altLang="zh-CN" b="1" dirty="0">
                <a:solidFill>
                  <a:srgbClr val="FF0000"/>
                </a:solidFill>
              </a:rPr>
              <a:t>》</a:t>
            </a:r>
            <a:r>
              <a:rPr lang="zh-CN" altLang="en-US" b="1" dirty="0">
                <a:solidFill>
                  <a:srgbClr val="FF0000"/>
                </a:solidFill>
              </a:rPr>
              <a:t>（化职</a:t>
            </a:r>
            <a:r>
              <a:rPr lang="zh-CN" altLang="en-US" b="1" dirty="0" smtClean="0">
                <a:solidFill>
                  <a:srgbClr val="FF0000"/>
                </a:solidFill>
              </a:rPr>
              <a:t>院</a:t>
            </a:r>
            <a:r>
              <a:rPr lang="en-US" altLang="zh-CN" b="1" dirty="0" smtClean="0">
                <a:solidFill>
                  <a:srgbClr val="FF0000"/>
                </a:solidFill>
              </a:rPr>
              <a:t>[2017]81</a:t>
            </a:r>
            <a:r>
              <a:rPr lang="zh-CN" altLang="en-US" b="1" dirty="0">
                <a:solidFill>
                  <a:srgbClr val="FF0000"/>
                </a:solidFill>
              </a:rPr>
              <a:t>号）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25" name="TextBox 4"/>
          <p:cNvSpPr txBox="1"/>
          <p:nvPr/>
        </p:nvSpPr>
        <p:spPr>
          <a:xfrm>
            <a:off x="1118448" y="3822196"/>
            <a:ext cx="5973832" cy="507831"/>
          </a:xfrm>
          <a:prstGeom prst="rect">
            <a:avLst/>
          </a:prstGeom>
          <a:solidFill>
            <a:srgbClr val="FDFDFD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eaLnBrk="0" hangingPunct="0">
              <a:lnSpc>
                <a:spcPct val="150000"/>
              </a:lnSpc>
              <a:defRPr>
                <a:solidFill>
                  <a:srgbClr val="FF0000"/>
                </a:solidFill>
              </a:defRPr>
            </a:lvl1pPr>
          </a:lstStyle>
          <a:p>
            <a:r>
              <a:rPr lang="zh-CN" altLang="en-US" b="1" dirty="0" smtClean="0">
                <a:solidFill>
                  <a:srgbClr val="005DA2"/>
                </a:solidFill>
              </a:rPr>
              <a:t>制药与生物工程学院成立质量诊</a:t>
            </a:r>
            <a:r>
              <a:rPr lang="zh-CN" altLang="en-US" b="1" dirty="0">
                <a:solidFill>
                  <a:srgbClr val="005DA2"/>
                </a:solidFill>
              </a:rPr>
              <a:t>改工作</a:t>
            </a:r>
            <a:r>
              <a:rPr lang="zh-CN" altLang="en-US" b="1" dirty="0" smtClean="0">
                <a:solidFill>
                  <a:srgbClr val="005DA2"/>
                </a:solidFill>
              </a:rPr>
              <a:t>小组</a:t>
            </a:r>
            <a:endParaRPr lang="zh-CN" altLang="zh-CN" b="1" dirty="0">
              <a:solidFill>
                <a:srgbClr val="005DA2"/>
              </a:solidFill>
            </a:endParaRPr>
          </a:p>
        </p:txBody>
      </p:sp>
      <p:sp>
        <p:nvSpPr>
          <p:cNvPr id="41" name="TextBox 4"/>
          <p:cNvSpPr txBox="1"/>
          <p:nvPr/>
        </p:nvSpPr>
        <p:spPr>
          <a:xfrm>
            <a:off x="1118448" y="4363354"/>
            <a:ext cx="5973832" cy="507831"/>
          </a:xfrm>
          <a:prstGeom prst="rect">
            <a:avLst/>
          </a:prstGeom>
          <a:solidFill>
            <a:srgbClr val="FDFDFD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eaLnBrk="0" hangingPunct="0">
              <a:lnSpc>
                <a:spcPct val="150000"/>
              </a:lnSpc>
              <a:defRPr>
                <a:solidFill>
                  <a:srgbClr val="FF0000"/>
                </a:solidFill>
              </a:defRPr>
            </a:lvl1pPr>
          </a:lstStyle>
          <a:p>
            <a:r>
              <a:rPr lang="zh-CN" altLang="en-US" b="1" dirty="0" smtClean="0">
                <a:solidFill>
                  <a:srgbClr val="005DA2"/>
                </a:solidFill>
              </a:rPr>
              <a:t>制药教</a:t>
            </a:r>
            <a:r>
              <a:rPr lang="zh-CN" altLang="en-US" b="1" dirty="0">
                <a:solidFill>
                  <a:srgbClr val="005DA2"/>
                </a:solidFill>
              </a:rPr>
              <a:t>研室成员全部参与诊</a:t>
            </a:r>
            <a:r>
              <a:rPr lang="zh-CN" altLang="en-US" b="1" dirty="0" smtClean="0">
                <a:solidFill>
                  <a:srgbClr val="005DA2"/>
                </a:solidFill>
              </a:rPr>
              <a:t>改</a:t>
            </a:r>
            <a:endParaRPr lang="zh-CN" altLang="zh-CN" b="1" dirty="0">
              <a:solidFill>
                <a:srgbClr val="005DA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1642418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755576" y="843558"/>
          <a:ext cx="7602638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483"/>
                <a:gridCol w="2599712"/>
                <a:gridCol w="3215134"/>
                <a:gridCol w="799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时间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目  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过  程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达标度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2016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2018</a:t>
                      </a:r>
                    </a:p>
                    <a:p>
                      <a:pPr algn="ctr"/>
                      <a:r>
                        <a:rPr lang="zh-CN" altLang="en-US" sz="1400" dirty="0" smtClean="0"/>
                        <a:t>年</a:t>
                      </a:r>
                    </a:p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选用国家优质规划教材；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选用国家“十三五”规划教材。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使用蓝墨云班课的课程资源；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部分药学专业班级使用蓝墨云班课课程资源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调研新教材体系；完成新教材框架；完善教材并正式出版；</a:t>
                      </a:r>
                      <a:endParaRPr lang="en-US" altLang="zh-CN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调研完成，其他没完成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完成微课教学设计；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微课教学设计完成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10%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搜集教学资源，完善微课制作；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微课完成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10%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评估在线课程平台，完善在线开放课程；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平台选定智慧职教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7" name="组合 36"/>
          <p:cNvGrpSpPr/>
          <p:nvPr/>
        </p:nvGrpSpPr>
        <p:grpSpPr>
          <a:xfrm>
            <a:off x="5143504" y="337959"/>
            <a:ext cx="287509" cy="287509"/>
            <a:chOff x="4788024" y="1275213"/>
            <a:chExt cx="432048" cy="432048"/>
          </a:xfrm>
        </p:grpSpPr>
        <p:sp>
          <p:nvSpPr>
            <p:cNvPr id="39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212795" y="336231"/>
            <a:ext cx="288031" cy="288032"/>
            <a:chOff x="4139952" y="1274820"/>
            <a:chExt cx="432833" cy="432834"/>
          </a:xfrm>
        </p:grpSpPr>
        <p:sp>
          <p:nvSpPr>
            <p:cNvPr id="4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4" name="矩形 43"/>
          <p:cNvSpPr/>
          <p:nvPr/>
        </p:nvSpPr>
        <p:spPr>
          <a:xfrm>
            <a:off x="5429256" y="3138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质控点</a:t>
            </a:r>
            <a:endParaRPr lang="zh-CN" altLang="en-US" sz="1400" b="1" dirty="0"/>
          </a:p>
        </p:txBody>
      </p:sp>
      <p:sp>
        <p:nvSpPr>
          <p:cNvPr id="45" name="矩形 44"/>
          <p:cNvSpPr/>
          <p:nvPr/>
        </p:nvSpPr>
        <p:spPr>
          <a:xfrm>
            <a:off x="6457153" y="319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监测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312527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数据分析</a:t>
            </a:r>
            <a:endParaRPr lang="zh-CN" altLang="en-US" sz="1400" b="1" dirty="0"/>
          </a:p>
        </p:txBody>
      </p:sp>
      <p:grpSp>
        <p:nvGrpSpPr>
          <p:cNvPr id="47" name="组合 46"/>
          <p:cNvGrpSpPr/>
          <p:nvPr/>
        </p:nvGrpSpPr>
        <p:grpSpPr>
          <a:xfrm>
            <a:off x="7084200" y="347762"/>
            <a:ext cx="273882" cy="273883"/>
            <a:chOff x="5436096" y="1274820"/>
            <a:chExt cx="432833" cy="432834"/>
          </a:xfrm>
        </p:grpSpPr>
        <p:sp>
          <p:nvSpPr>
            <p:cNvPr id="48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142810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755576" y="843558"/>
          <a:ext cx="7674076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976"/>
                <a:gridCol w="2685166"/>
                <a:gridCol w="3164833"/>
                <a:gridCol w="8031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时间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目  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过  程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达标度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2016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2018</a:t>
                      </a:r>
                    </a:p>
                    <a:p>
                      <a:pPr algn="ctr"/>
                      <a:r>
                        <a:rPr lang="zh-CN" altLang="en-US" sz="1400" dirty="0" smtClean="0"/>
                        <a:t>年</a:t>
                      </a:r>
                    </a:p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完善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医院药学概要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课程标准；</a:t>
                      </a:r>
                      <a:endParaRPr lang="en-US" altLang="zh-CN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完善了药学专业、药品经营与管理专业的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医院药学概要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课程标准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优化课程体系；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优化了药学专业课程体系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尝试、完善新的教学方法和教学手段；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尝试了信息化教学手段的使用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尝试、完善新的考核体系；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尝试了大数据形成性评价考核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指导学生参加比赛获省、国家奖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2018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年指导学生参加湖南省中药传统技能大赛获三等奖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/>
                        <a:t>   100%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8" name="组合 37"/>
          <p:cNvGrpSpPr/>
          <p:nvPr/>
        </p:nvGrpSpPr>
        <p:grpSpPr>
          <a:xfrm>
            <a:off x="5143504" y="337959"/>
            <a:ext cx="287509" cy="287509"/>
            <a:chOff x="4788024" y="1275213"/>
            <a:chExt cx="432048" cy="432048"/>
          </a:xfrm>
        </p:grpSpPr>
        <p:sp>
          <p:nvSpPr>
            <p:cNvPr id="39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212795" y="336231"/>
            <a:ext cx="288031" cy="288032"/>
            <a:chOff x="4139952" y="1274820"/>
            <a:chExt cx="432833" cy="432834"/>
          </a:xfrm>
        </p:grpSpPr>
        <p:sp>
          <p:nvSpPr>
            <p:cNvPr id="4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4" name="矩形 43"/>
          <p:cNvSpPr/>
          <p:nvPr/>
        </p:nvSpPr>
        <p:spPr>
          <a:xfrm>
            <a:off x="5429256" y="3138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质控点</a:t>
            </a:r>
            <a:endParaRPr lang="zh-CN" altLang="en-US" sz="1400" b="1" dirty="0"/>
          </a:p>
        </p:txBody>
      </p:sp>
      <p:sp>
        <p:nvSpPr>
          <p:cNvPr id="45" name="矩形 44"/>
          <p:cNvSpPr/>
          <p:nvPr/>
        </p:nvSpPr>
        <p:spPr>
          <a:xfrm>
            <a:off x="6457153" y="319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监测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312527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数据分析</a:t>
            </a:r>
            <a:endParaRPr lang="zh-CN" altLang="en-US" sz="1400" b="1" dirty="0"/>
          </a:p>
        </p:txBody>
      </p:sp>
      <p:grpSp>
        <p:nvGrpSpPr>
          <p:cNvPr id="47" name="组合 46"/>
          <p:cNvGrpSpPr/>
          <p:nvPr/>
        </p:nvGrpSpPr>
        <p:grpSpPr>
          <a:xfrm>
            <a:off x="7084200" y="347762"/>
            <a:ext cx="273882" cy="273883"/>
            <a:chOff x="5436096" y="1274820"/>
            <a:chExt cx="432833" cy="432834"/>
          </a:xfrm>
        </p:grpSpPr>
        <p:sp>
          <p:nvSpPr>
            <p:cNvPr id="48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142810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755576" y="843558"/>
          <a:ext cx="767407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976"/>
                <a:gridCol w="2685166"/>
                <a:gridCol w="3164833"/>
                <a:gridCol w="8031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时间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目  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过  程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达标度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2016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2018</a:t>
                      </a:r>
                    </a:p>
                    <a:p>
                      <a:pPr algn="ctr"/>
                      <a:r>
                        <a:rPr lang="zh-CN" altLang="en-US" sz="1400" dirty="0" smtClean="0"/>
                        <a:t>年</a:t>
                      </a:r>
                    </a:p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校企合作开发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医院药学概要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课程标准；</a:t>
                      </a:r>
                      <a:endParaRPr lang="en-US" altLang="zh-CN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与湖南省株洲市二医院的药师刘隆臻合作开发了药学专业、药品经营与管理专业的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医院药学概要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课程标准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引进高级职称的药师进课堂；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引进了湖南省中医院的副主任药师王青担任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医院药学概要</a:t>
                      </a:r>
                      <a:r>
                        <a:rPr lang="en-US" altLang="zh-CN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的兼职教师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增加校外课程实习实训企业；</a:t>
                      </a:r>
                      <a:endParaRPr lang="en-US" altLang="zh-CN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目前正在联系湖南省中医院做为校外课程实习实训企业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建设校外课程实训基地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目前正联系学林社区卫生服务中心做为校外课程实训基地</a:t>
                      </a:r>
                      <a:endParaRPr lang="zh-CN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组合 37"/>
          <p:cNvGrpSpPr/>
          <p:nvPr/>
        </p:nvGrpSpPr>
        <p:grpSpPr>
          <a:xfrm>
            <a:off x="5143504" y="337959"/>
            <a:ext cx="287509" cy="287509"/>
            <a:chOff x="4788024" y="1275213"/>
            <a:chExt cx="432048" cy="432048"/>
          </a:xfrm>
        </p:grpSpPr>
        <p:sp>
          <p:nvSpPr>
            <p:cNvPr id="39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" name="组合 40"/>
          <p:cNvGrpSpPr/>
          <p:nvPr/>
        </p:nvGrpSpPr>
        <p:grpSpPr>
          <a:xfrm>
            <a:off x="6212795" y="336231"/>
            <a:ext cx="288031" cy="288032"/>
            <a:chOff x="4139952" y="1274820"/>
            <a:chExt cx="432833" cy="432834"/>
          </a:xfrm>
        </p:grpSpPr>
        <p:sp>
          <p:nvSpPr>
            <p:cNvPr id="4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4" name="矩形 43"/>
          <p:cNvSpPr/>
          <p:nvPr/>
        </p:nvSpPr>
        <p:spPr>
          <a:xfrm>
            <a:off x="5429256" y="3138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质控点</a:t>
            </a:r>
            <a:endParaRPr lang="zh-CN" altLang="en-US" sz="1400" b="1" dirty="0"/>
          </a:p>
        </p:txBody>
      </p:sp>
      <p:sp>
        <p:nvSpPr>
          <p:cNvPr id="45" name="矩形 44"/>
          <p:cNvSpPr/>
          <p:nvPr/>
        </p:nvSpPr>
        <p:spPr>
          <a:xfrm>
            <a:off x="6457153" y="319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监测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312527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数据分析</a:t>
            </a:r>
            <a:endParaRPr lang="zh-CN" altLang="en-US" sz="1400" b="1" dirty="0"/>
          </a:p>
        </p:txBody>
      </p:sp>
      <p:grpSp>
        <p:nvGrpSpPr>
          <p:cNvPr id="4" name="组合 46"/>
          <p:cNvGrpSpPr/>
          <p:nvPr/>
        </p:nvGrpSpPr>
        <p:grpSpPr>
          <a:xfrm>
            <a:off x="7084200" y="347762"/>
            <a:ext cx="273882" cy="273883"/>
            <a:chOff x="5436096" y="1274820"/>
            <a:chExt cx="432833" cy="432834"/>
          </a:xfrm>
        </p:grpSpPr>
        <p:sp>
          <p:nvSpPr>
            <p:cNvPr id="48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85786" y="1357304"/>
          <a:ext cx="7374890" cy="3416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505"/>
                <a:gridCol w="3715385"/>
              </a:tblGrid>
              <a:tr h="349084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  目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  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945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课程团队</a:t>
                      </a:r>
                      <a:r>
                        <a:rPr lang="en-US" altLang="zh-CN" sz="1600" dirty="0" smtClean="0"/>
                        <a:t>—</a:t>
                      </a:r>
                      <a:r>
                        <a:rPr lang="zh-CN" altLang="en-US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未引进高职称的企业人才</a:t>
                      </a:r>
                      <a:endParaRPr lang="zh-CN" altLang="en-US" sz="16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株洲做为非省会城市，工作待遇和职业发展的吸收力不够</a:t>
                      </a:r>
                      <a:endParaRPr lang="zh-CN" altLang="en-US" sz="1400" dirty="0"/>
                    </a:p>
                  </a:txBody>
                  <a:tcPr/>
                </a:tc>
              </a:tr>
              <a:tr h="494535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课堂资源</a:t>
                      </a:r>
                      <a:r>
                        <a:rPr lang="en-US" altLang="zh-CN" sz="1600" dirty="0" smtClean="0"/>
                        <a:t>—</a:t>
                      </a:r>
                      <a:r>
                        <a:rPr lang="zh-CN" alt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未编写自编教材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目前新教材的变化大，如活页、手册类新教材的开发还在摸索阶段</a:t>
                      </a:r>
                    </a:p>
                  </a:txBody>
                  <a:tcPr/>
                </a:tc>
              </a:tr>
              <a:tr h="552716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课堂资源</a:t>
                      </a:r>
                      <a:r>
                        <a:rPr lang="en-US" altLang="zh-CN" sz="1600" dirty="0" smtClean="0"/>
                        <a:t>—</a:t>
                      </a:r>
                      <a:r>
                        <a:rPr lang="zh-CN" alt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未制作微课视频</a:t>
                      </a:r>
                      <a:endParaRPr lang="zh-CN" altLang="en-US" sz="1600" dirty="0" smtClean="0"/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微课视频的制作还在起步阶段，如脚本写作、视频拍摄、后期剪辑等工作耗时长，难度大</a:t>
                      </a:r>
                      <a:endParaRPr lang="zh-CN" altLang="en-US" sz="1400" dirty="0"/>
                    </a:p>
                  </a:txBody>
                  <a:tcPr/>
                </a:tc>
              </a:tr>
              <a:tr h="447685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课堂资源</a:t>
                      </a:r>
                      <a:r>
                        <a:rPr lang="en-US" altLang="zh-CN" sz="1600" dirty="0" smtClean="0"/>
                        <a:t>—</a:t>
                      </a:r>
                      <a:r>
                        <a:rPr lang="zh-CN" alt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未普及云班课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兼职教师较少使用云班课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9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校企合作</a:t>
                      </a:r>
                      <a:r>
                        <a:rPr lang="en-US" altLang="zh-CN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—</a:t>
                      </a:r>
                      <a:r>
                        <a:rPr lang="zh-CN" altLang="en-US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未增加校外课程实训企业</a:t>
                      </a:r>
                      <a:endParaRPr lang="zh-CN" altLang="en-US" sz="16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医疗机构、医药企业与学校合作的意愿不大</a:t>
                      </a:r>
                      <a:endParaRPr lang="zh-CN" altLang="en-US" sz="1400" dirty="0"/>
                    </a:p>
                  </a:txBody>
                  <a:tcPr/>
                </a:tc>
              </a:tr>
              <a:tr h="5182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校企合作</a:t>
                      </a:r>
                      <a:r>
                        <a:rPr lang="en-US" altLang="zh-CN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—</a:t>
                      </a:r>
                      <a:r>
                        <a:rPr lang="zh-CN" altLang="en-US" sz="16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未建设校外课程实训基地</a:t>
                      </a:r>
                      <a:endParaRPr lang="zh-CN" altLang="en-US" sz="16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医疗机构、医药企业与学校合作的意愿不大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571472" y="857238"/>
            <a:ext cx="251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未达成目标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37"/>
          <p:cNvGrpSpPr/>
          <p:nvPr/>
        </p:nvGrpSpPr>
        <p:grpSpPr>
          <a:xfrm>
            <a:off x="5143504" y="337959"/>
            <a:ext cx="287509" cy="287509"/>
            <a:chOff x="4788024" y="1275213"/>
            <a:chExt cx="432048" cy="432048"/>
          </a:xfrm>
        </p:grpSpPr>
        <p:sp>
          <p:nvSpPr>
            <p:cNvPr id="22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25" name="组合 40"/>
          <p:cNvGrpSpPr/>
          <p:nvPr/>
        </p:nvGrpSpPr>
        <p:grpSpPr>
          <a:xfrm>
            <a:off x="6212795" y="336231"/>
            <a:ext cx="288031" cy="288032"/>
            <a:chOff x="4139952" y="1274820"/>
            <a:chExt cx="432833" cy="432834"/>
          </a:xfrm>
        </p:grpSpPr>
        <p:sp>
          <p:nvSpPr>
            <p:cNvPr id="26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5429256" y="313868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质控点</a:t>
            </a:r>
            <a:endParaRPr lang="zh-CN" altLang="en-US" sz="1400" b="1" dirty="0"/>
          </a:p>
        </p:txBody>
      </p:sp>
      <p:sp>
        <p:nvSpPr>
          <p:cNvPr id="31" name="矩形 30"/>
          <p:cNvSpPr/>
          <p:nvPr/>
        </p:nvSpPr>
        <p:spPr>
          <a:xfrm>
            <a:off x="6457153" y="319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监测</a:t>
            </a:r>
            <a:endParaRPr lang="zh-CN" altLang="en-US" sz="1400" b="1" dirty="0"/>
          </a:p>
        </p:txBody>
      </p:sp>
      <p:sp>
        <p:nvSpPr>
          <p:cNvPr id="32" name="矩形 31"/>
          <p:cNvSpPr/>
          <p:nvPr/>
        </p:nvSpPr>
        <p:spPr>
          <a:xfrm>
            <a:off x="7312527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数据分析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grpSp>
        <p:nvGrpSpPr>
          <p:cNvPr id="33" name="组合 46"/>
          <p:cNvGrpSpPr/>
          <p:nvPr/>
        </p:nvGrpSpPr>
        <p:grpSpPr>
          <a:xfrm>
            <a:off x="7084200" y="347762"/>
            <a:ext cx="273882" cy="273883"/>
            <a:chOff x="5436096" y="1274820"/>
            <a:chExt cx="432833" cy="432834"/>
          </a:xfrm>
        </p:grpSpPr>
        <p:sp>
          <p:nvSpPr>
            <p:cNvPr id="34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164524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课程诊改成效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7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818626" y="655903"/>
            <a:ext cx="3159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成效一  教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学团队水平提升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8308" y="1277343"/>
            <a:ext cx="2857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、课程团队教师连续两年   参加省</a:t>
            </a:r>
            <a:r>
              <a:rPr lang="zh-CN" altLang="en-US" b="1" dirty="0"/>
              <a:t>赛</a:t>
            </a:r>
            <a:r>
              <a:rPr lang="zh-CN" altLang="en-US" b="1" dirty="0" smtClean="0"/>
              <a:t>获奖</a:t>
            </a:r>
            <a:endParaRPr lang="zh-CN" altLang="en-US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5109532" y="1277343"/>
            <a:ext cx="3109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、教师团队学历、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职称、培训均有提升</a:t>
            </a:r>
            <a:endParaRPr lang="zh-CN" altLang="en-US" b="1" dirty="0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4618632"/>
              </p:ext>
            </p:extLst>
          </p:nvPr>
        </p:nvGraphicFramePr>
        <p:xfrm>
          <a:off x="4857752" y="2143122"/>
          <a:ext cx="3678198" cy="233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17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9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9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2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度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学历提升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职称晋升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培训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</a:t>
                      </a:r>
                      <a:r>
                        <a:rPr 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人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zh-CN" sz="160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人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</a:t>
                      </a:r>
                      <a:r>
                        <a:rPr 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人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人</a:t>
                      </a:r>
                      <a:endParaRPr lang="zh-CN" alt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9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</a:t>
                      </a:r>
                      <a:r>
                        <a:rPr 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zh-CN" sz="180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zh-CN" sz="180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片 18" descr="QQ图片201906030525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000246"/>
            <a:ext cx="1714512" cy="2286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图片 19" descr="QQ图片201906030525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2000246"/>
            <a:ext cx="167878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4429124" y="1345162"/>
            <a:ext cx="3102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、</a:t>
            </a:r>
            <a:r>
              <a:rPr lang="zh-CN" altLang="en-US" b="1" dirty="0"/>
              <a:t>建设了网络课程资源库。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242176" y="685107"/>
            <a:ext cx="2646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成效二  教学资源完善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29124" y="1785932"/>
            <a:ext cx="285752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利用世界大学城、蓝墨云班课平台，建设了多种类型的课程资源，包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含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个真实项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目教学案例、知识库和方法库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教学文件，基本满足了信息化教学的需求。</a:t>
            </a:r>
          </a:p>
        </p:txBody>
      </p:sp>
      <p:sp>
        <p:nvSpPr>
          <p:cNvPr id="13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6"/>
          <p:cNvSpPr txBox="1"/>
          <p:nvPr/>
        </p:nvSpPr>
        <p:spPr>
          <a:xfrm>
            <a:off x="944068" y="1338896"/>
            <a:ext cx="239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、修订了课程标准。</a:t>
            </a:r>
            <a:endParaRPr lang="zh-CN" altLang="en-US" b="1" dirty="0"/>
          </a:p>
        </p:txBody>
      </p:sp>
      <p:pic>
        <p:nvPicPr>
          <p:cNvPr id="25" name="图片 24" descr="QQ图片2019092314215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1" y="1785932"/>
            <a:ext cx="3143272" cy="29057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" name="图片 25" descr="QQ图片20190602110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5216" y="1571618"/>
            <a:ext cx="1535908" cy="3071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818626" y="655903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成效三 教育教学改革有成效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8308" y="1277343"/>
            <a:ext cx="285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、指导学生省</a:t>
            </a:r>
            <a:r>
              <a:rPr lang="zh-CN" altLang="en-US" b="1" dirty="0"/>
              <a:t>赛</a:t>
            </a:r>
            <a:r>
              <a:rPr lang="zh-CN" altLang="en-US" b="1" dirty="0" smtClean="0"/>
              <a:t>获奖</a:t>
            </a:r>
            <a:endParaRPr lang="zh-CN" altLang="en-US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5109532" y="1277343"/>
            <a:ext cx="3109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、督导评价、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学生评价均   有提升</a:t>
            </a:r>
            <a:endParaRPr lang="zh-CN" altLang="en-US" b="1" dirty="0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4618632"/>
              </p:ext>
            </p:extLst>
          </p:nvPr>
        </p:nvGraphicFramePr>
        <p:xfrm>
          <a:off x="4857752" y="2143122"/>
          <a:ext cx="3678198" cy="233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17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9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9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2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度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教学评价等级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督导听课评价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学生</a:t>
                      </a:r>
                      <a:endParaRPr lang="en-US" altLang="zh-CN" sz="1600" kern="1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评价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</a:t>
                      </a:r>
                      <a:r>
                        <a:rPr 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良好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9.2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9.5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</a:t>
                      </a:r>
                      <a:r>
                        <a:rPr 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优秀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9.5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9.8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9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</a:t>
                      </a:r>
                      <a:r>
                        <a:rPr lang="zh-CN" sz="16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zh-CN" sz="180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endParaRPr lang="zh-CN" altLang="zh-CN" sz="180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 descr="微信图片_201906022218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000246"/>
            <a:ext cx="3643338" cy="2732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158792" y="655481"/>
            <a:ext cx="2826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成效四 校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企合作有突破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81075" y="1162243"/>
            <a:ext cx="7210425" cy="687368"/>
          </a:xfrm>
          <a:prstGeom prst="rect">
            <a:avLst/>
          </a:prstGeom>
          <a:solidFill>
            <a:srgbClr val="FAFFFF"/>
          </a:solidFill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、企业兼职教师数量增加，由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人到目前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人可担任课程教学或讲座；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800"/>
              </a:spcBef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、校企合作深度和广度拓展，由课程实践教学到合作开发课程资源库。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6247836"/>
              </p:ext>
            </p:extLst>
          </p:nvPr>
        </p:nvGraphicFramePr>
        <p:xfrm>
          <a:off x="928662" y="2285998"/>
          <a:ext cx="7210426" cy="198303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098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05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60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 作 企 业</a:t>
                      </a:r>
                      <a:endParaRPr lang="zh-CN" altLang="en-US" sz="1600" dirty="0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00206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 作 方 式</a:t>
                      </a:r>
                      <a:endParaRPr lang="zh-CN" altLang="en-US" sz="1600" dirty="0">
                        <a:solidFill>
                          <a:srgbClr val="00206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株洲市二医院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合作开发课程标准、教学案例、实习实训指导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株洲市一医院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参与课程教学，实习实训指导</a:t>
                      </a:r>
                      <a:endParaRPr lang="zh-CN" altLang="en-US" sz="16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湖南省直中医院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参与课程教学，实习实训指导</a:t>
                      </a:r>
                      <a:endParaRPr lang="zh-CN" altLang="en-US" sz="16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湖南省中医院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参与课程教学，实习实训指导</a:t>
                      </a:r>
                      <a:endParaRPr lang="zh-CN" altLang="en-US" sz="16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诊改过程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05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164524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持续改进与计划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11560" y="429469"/>
            <a:ext cx="2256285" cy="4967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572" y="1059582"/>
            <a:ext cx="764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2339753" y="1357304"/>
            <a:ext cx="894259" cy="489631"/>
            <a:chOff x="2215144" y="927951"/>
            <a:chExt cx="1244730" cy="897673"/>
          </a:xfrm>
        </p:grpSpPr>
        <p:sp>
          <p:nvSpPr>
            <p:cNvPr id="46" name="平行四边形 45"/>
            <p:cNvSpPr/>
            <p:nvPr/>
          </p:nvSpPr>
          <p:spPr>
            <a:xfrm>
              <a:off x="2215144" y="982844"/>
              <a:ext cx="1120898" cy="842780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47" name="文本框 9"/>
            <p:cNvSpPr txBox="1"/>
            <p:nvPr/>
          </p:nvSpPr>
          <p:spPr>
            <a:xfrm>
              <a:off x="2393075" y="927951"/>
              <a:ext cx="1066799" cy="816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339753" y="2071684"/>
            <a:ext cx="894259" cy="504163"/>
            <a:chOff x="2215144" y="1952311"/>
            <a:chExt cx="1244730" cy="924318"/>
          </a:xfrm>
        </p:grpSpPr>
        <p:sp>
          <p:nvSpPr>
            <p:cNvPr id="49" name="平行四边形 48"/>
            <p:cNvSpPr/>
            <p:nvPr/>
          </p:nvSpPr>
          <p:spPr>
            <a:xfrm>
              <a:off x="2215144" y="2033848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0" name="文本框 10"/>
            <p:cNvSpPr txBox="1"/>
            <p:nvPr/>
          </p:nvSpPr>
          <p:spPr>
            <a:xfrm>
              <a:off x="2393075" y="1952311"/>
              <a:ext cx="1066799" cy="81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285984" y="2786064"/>
            <a:ext cx="894259" cy="496081"/>
            <a:chOff x="2215144" y="3018134"/>
            <a:chExt cx="1244730" cy="909499"/>
          </a:xfrm>
        </p:grpSpPr>
        <p:sp>
          <p:nvSpPr>
            <p:cNvPr id="52" name="平行四边形 51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3" name="文本框 11"/>
            <p:cNvSpPr txBox="1"/>
            <p:nvPr/>
          </p:nvSpPr>
          <p:spPr>
            <a:xfrm>
              <a:off x="2393075" y="3018134"/>
              <a:ext cx="1066799" cy="816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019006" y="1370615"/>
            <a:ext cx="3857250" cy="459690"/>
            <a:chOff x="4315150" y="953426"/>
            <a:chExt cx="3857250" cy="540057"/>
          </a:xfrm>
        </p:grpSpPr>
        <p:sp>
          <p:nvSpPr>
            <p:cNvPr id="61" name="矩形 60"/>
            <p:cNvSpPr/>
            <p:nvPr/>
          </p:nvSpPr>
          <p:spPr>
            <a:xfrm>
              <a:off x="4841196" y="1036090"/>
              <a:ext cx="3115180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课程建设规划</a:t>
              </a:r>
              <a:endParaRPr lang="en-GB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019006" y="2099534"/>
            <a:ext cx="3857250" cy="459690"/>
            <a:chOff x="4315150" y="1647579"/>
            <a:chExt cx="3857250" cy="540057"/>
          </a:xfrm>
        </p:grpSpPr>
        <p:sp>
          <p:nvSpPr>
            <p:cNvPr id="64" name="矩形 63"/>
            <p:cNvSpPr/>
            <p:nvPr/>
          </p:nvSpPr>
          <p:spPr>
            <a:xfrm>
              <a:off x="4841196" y="1730243"/>
              <a:ext cx="2827147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课程诊改思路</a:t>
              </a:r>
              <a:endParaRPr lang="en-GB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平行四边形 64"/>
            <p:cNvSpPr/>
            <p:nvPr/>
          </p:nvSpPr>
          <p:spPr>
            <a:xfrm>
              <a:off x="4315150" y="1647579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965237" y="2806218"/>
            <a:ext cx="3857250" cy="459690"/>
            <a:chOff x="4315150" y="2341731"/>
            <a:chExt cx="3857250" cy="540057"/>
          </a:xfrm>
        </p:grpSpPr>
        <p:sp>
          <p:nvSpPr>
            <p:cNvPr id="67" name="矩形 66"/>
            <p:cNvSpPr/>
            <p:nvPr/>
          </p:nvSpPr>
          <p:spPr>
            <a:xfrm>
              <a:off x="4841197" y="2424395"/>
              <a:ext cx="2827146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课程诊改过程</a:t>
              </a:r>
              <a:endParaRPr lang="en-GB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956376" y="490833"/>
            <a:ext cx="432048" cy="432834"/>
            <a:chOff x="6084168" y="1274820"/>
            <a:chExt cx="432048" cy="432834"/>
          </a:xfrm>
        </p:grpSpPr>
        <p:sp>
          <p:nvSpPr>
            <p:cNvPr id="35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660232" y="491226"/>
            <a:ext cx="432048" cy="432048"/>
            <a:chOff x="4788024" y="1275213"/>
            <a:chExt cx="432048" cy="432048"/>
          </a:xfrm>
        </p:grpSpPr>
        <p:sp>
          <p:nvSpPr>
            <p:cNvPr id="38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308304" y="490833"/>
            <a:ext cx="432833" cy="432834"/>
            <a:chOff x="5436096" y="1274820"/>
            <a:chExt cx="432833" cy="432834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64088" y="490833"/>
            <a:ext cx="432833" cy="432834"/>
            <a:chOff x="3491880" y="1274820"/>
            <a:chExt cx="432833" cy="432834"/>
          </a:xfrm>
        </p:grpSpPr>
        <p:sp>
          <p:nvSpPr>
            <p:cNvPr id="75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6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012160" y="490833"/>
            <a:ext cx="432833" cy="432834"/>
            <a:chOff x="4139952" y="1274820"/>
            <a:chExt cx="432833" cy="432834"/>
          </a:xfrm>
        </p:grpSpPr>
        <p:sp>
          <p:nvSpPr>
            <p:cNvPr id="78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9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250075" y="3500444"/>
            <a:ext cx="894259" cy="523220"/>
            <a:chOff x="2215144" y="3018134"/>
            <a:chExt cx="1244730" cy="959255"/>
          </a:xfrm>
        </p:grpSpPr>
        <p:sp>
          <p:nvSpPr>
            <p:cNvPr id="55" name="平行四边形 54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6" name="文本框 11"/>
            <p:cNvSpPr txBox="1"/>
            <p:nvPr/>
          </p:nvSpPr>
          <p:spPr>
            <a:xfrm>
              <a:off x="2393075" y="3018134"/>
              <a:ext cx="1066799" cy="95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929328" y="3520598"/>
            <a:ext cx="3857250" cy="459690"/>
            <a:chOff x="4315150" y="2341731"/>
            <a:chExt cx="3857250" cy="540057"/>
          </a:xfrm>
        </p:grpSpPr>
        <p:sp>
          <p:nvSpPr>
            <p:cNvPr id="58" name="矩形 57"/>
            <p:cNvSpPr/>
            <p:nvPr/>
          </p:nvSpPr>
          <p:spPr>
            <a:xfrm>
              <a:off x="4841197" y="2424395"/>
              <a:ext cx="2827146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课程诊改成效</a:t>
              </a:r>
              <a:endParaRPr lang="en-GB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平行四边形 58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250075" y="4214824"/>
            <a:ext cx="894259" cy="523220"/>
            <a:chOff x="2215144" y="3018134"/>
            <a:chExt cx="1244730" cy="959255"/>
          </a:xfrm>
        </p:grpSpPr>
        <p:sp>
          <p:nvSpPr>
            <p:cNvPr id="70" name="平行四边形 69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71" name="文本框 11"/>
            <p:cNvSpPr txBox="1"/>
            <p:nvPr/>
          </p:nvSpPr>
          <p:spPr>
            <a:xfrm>
              <a:off x="2393075" y="3018134"/>
              <a:ext cx="1066799" cy="95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929328" y="4234978"/>
            <a:ext cx="3857250" cy="459690"/>
            <a:chOff x="4315150" y="2341731"/>
            <a:chExt cx="3857250" cy="540057"/>
          </a:xfrm>
        </p:grpSpPr>
        <p:sp>
          <p:nvSpPr>
            <p:cNvPr id="73" name="矩形 72"/>
            <p:cNvSpPr/>
            <p:nvPr/>
          </p:nvSpPr>
          <p:spPr>
            <a:xfrm>
              <a:off x="4841197" y="2424395"/>
              <a:ext cx="2827146" cy="40678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持续改进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与计划</a:t>
              </a:r>
              <a:endParaRPr lang="en-GB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平行四边形 73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持续改进与计划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95536" y="699542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改进计划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SubTitle_3"/>
          <p:cNvSpPr/>
          <p:nvPr>
            <p:custDataLst>
              <p:tags r:id="rId1"/>
            </p:custDataLst>
          </p:nvPr>
        </p:nvSpPr>
        <p:spPr>
          <a:xfrm>
            <a:off x="5025313" y="2794495"/>
            <a:ext cx="3291103" cy="609134"/>
          </a:xfrm>
          <a:prstGeom prst="cube">
            <a:avLst>
              <a:gd name="adj" fmla="val 84671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27000">
                <a:schemeClr val="accent3"/>
              </a:gs>
              <a:gs pos="100000">
                <a:schemeClr val="accent3"/>
              </a:gs>
            </a:gsLst>
            <a:lin ang="16200000" scaled="1"/>
            <a:tileRect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0" tIns="0" rIns="0" bIns="675000" rtlCol="0" anchor="ctr">
            <a:no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程 资 源 建 设</a:t>
            </a:r>
            <a:endParaRPr lang="zh-CN" altLang="en-US" sz="1350" b="1" dirty="0">
              <a:solidFill>
                <a:schemeClr val="bg1"/>
              </a:solidFill>
            </a:endParaRPr>
          </a:p>
        </p:txBody>
      </p:sp>
      <p:sp>
        <p:nvSpPr>
          <p:cNvPr id="9" name="MH_SubTitle_1"/>
          <p:cNvSpPr/>
          <p:nvPr>
            <p:custDataLst>
              <p:tags r:id="rId2"/>
            </p:custDataLst>
          </p:nvPr>
        </p:nvSpPr>
        <p:spPr>
          <a:xfrm>
            <a:off x="1043608" y="2763153"/>
            <a:ext cx="3278193" cy="609134"/>
          </a:xfrm>
          <a:prstGeom prst="cube">
            <a:avLst>
              <a:gd name="adj" fmla="val 84671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27000">
                <a:schemeClr val="accent1"/>
              </a:gs>
              <a:gs pos="100000">
                <a:schemeClr val="accent1"/>
              </a:gs>
            </a:gsLst>
            <a:lin ang="16200000" scaled="1"/>
            <a:tileRect/>
          </a:gradFill>
          <a:ln w="1270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0" tIns="0" rIns="81000" bIns="675000" rtlCol="0" anchor="ctr">
            <a:no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师 资 队 伍 建 设</a:t>
            </a:r>
            <a:endParaRPr lang="zh-CN" altLang="en-US" sz="1350" b="1" dirty="0">
              <a:solidFill>
                <a:schemeClr val="bg1"/>
              </a:solidFill>
            </a:endParaRPr>
          </a:p>
        </p:txBody>
      </p:sp>
      <p:sp>
        <p:nvSpPr>
          <p:cNvPr id="10" name="MH_SubTitle_2"/>
          <p:cNvSpPr/>
          <p:nvPr>
            <p:custDataLst>
              <p:tags r:id="rId3"/>
            </p:custDataLst>
          </p:nvPr>
        </p:nvSpPr>
        <p:spPr>
          <a:xfrm>
            <a:off x="3203848" y="2520541"/>
            <a:ext cx="3024335" cy="609134"/>
          </a:xfrm>
          <a:prstGeom prst="cube">
            <a:avLst>
              <a:gd name="adj" fmla="val 84671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27000">
                <a:schemeClr val="accent2"/>
              </a:gs>
              <a:gs pos="100000">
                <a:schemeClr val="accent2"/>
              </a:gs>
            </a:gsLst>
            <a:lin ang="16200000" scaled="1"/>
            <a:tileRect/>
          </a:gra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0" tIns="0" rIns="0" bIns="675000" rtlCol="0" anchor="ctr">
            <a:noAutofit/>
          </a:bodyPr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程 标 准 制 定</a:t>
            </a:r>
            <a:endParaRPr lang="zh-CN" altLang="en-US" sz="1350" b="1" dirty="0">
              <a:solidFill>
                <a:schemeClr val="tx1"/>
              </a:solidFill>
            </a:endParaRPr>
          </a:p>
        </p:txBody>
      </p:sp>
      <p:sp>
        <p:nvSpPr>
          <p:cNvPr id="11" name="MH_Text_1"/>
          <p:cNvSpPr txBox="1"/>
          <p:nvPr>
            <p:custDataLst>
              <p:tags r:id="rId4"/>
            </p:custDataLst>
          </p:nvPr>
        </p:nvSpPr>
        <p:spPr>
          <a:xfrm>
            <a:off x="95692" y="3439952"/>
            <a:ext cx="4464496" cy="150806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争取师资引进计划政策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对青年教师的培养，加强现有师资的进修培训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教师业务能力，加强教学、科研、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竞赛团队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Text_2"/>
          <p:cNvSpPr txBox="1"/>
          <p:nvPr>
            <p:custDataLst>
              <p:tags r:id="rId5"/>
            </p:custDataLst>
          </p:nvPr>
        </p:nvSpPr>
        <p:spPr>
          <a:xfrm>
            <a:off x="4330544" y="3439880"/>
            <a:ext cx="4968551" cy="1038746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>
            <a:defPPr>
              <a:defRPr lang="zh-CN"/>
            </a:defPPr>
            <a:lvl1pPr lvl="0" algn="just">
              <a:lnSpc>
                <a:spcPct val="130000"/>
              </a:lnSpc>
              <a:defRPr sz="1600"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pPr eaLnBrk="0" hangingPunct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继续加强教学设计、微课的制作，推进在线课程资源建设；进一步推动新型教材体系的创建。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争创校级精品在线开放课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程资源的目标不动摇。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Text_3"/>
          <p:cNvSpPr txBox="1"/>
          <p:nvPr>
            <p:custDataLst>
              <p:tags r:id="rId6"/>
            </p:custDataLst>
          </p:nvPr>
        </p:nvSpPr>
        <p:spPr>
          <a:xfrm>
            <a:off x="2483232" y="1266936"/>
            <a:ext cx="4464496" cy="10387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lvl="0" algn="just">
              <a:lnSpc>
                <a:spcPct val="130000"/>
              </a:lnSpc>
              <a:defRPr sz="1600"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pPr eaLnBrk="0" hangingPunct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进一步按照规划根据我院的实际情况，完善调研，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并制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定适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合学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的课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程标准，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使课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程既能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为学生专业发展服务，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又能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为学生可持续发展服务。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持续改进与计划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112395" y="624840"/>
          <a:ext cx="8919210" cy="442976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336165"/>
                <a:gridCol w="658304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改进目标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具体改进措施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进一步深化推进课程标准改革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）定期对医疗机构进行调研，保持对行业最新动态的敏感度；按照药学专业学生的学情分析，制定适合学生的课程标准，使课程既能为学生专业发展服务，又能为学生可持续发展服务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持续更新课程资源，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深化落实在线混合教学模式改革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建立课程资源建设和更新机制，定期上架时效性和适用性课程资源，不定期下架陈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旧重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复性课程资源；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）鼓励教师积极参与混合教学设计实施能力系列培训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52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1400"/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进一步完善《医院药学概要》课程诊改方案，完善监测点设置，确保教学质量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）推动教学信息化技术的使用，加强学生学习数据管理；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）丰富课堂教学活动，让每一个学生乐于参加；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创新校外实践组织形式，以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小组形式深入各机构岗位进行深度体验学习；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）调整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课程课时数的分配，至少保障一般岗位重点技能的课时数；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扩大</a:t>
                      </a:r>
                      <a:r>
                        <a:rPr lang="zh-CN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中药传统技能的</a:t>
                      </a:r>
                      <a:r>
                        <a: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培训面，使学生受益面更广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761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加强行业兼课教师引进和专职教师行业一线锻炼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完善行业兼职教师的引进机制；</a:t>
                      </a:r>
                      <a:endParaRPr lang="zh-CN" altLang="en-US" sz="1200" dirty="0">
                        <a:latin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）鼓励教师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充分利用寒暑假和脱产顶岗制度深入医疗机构进行长短期见习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491880" y="2130198"/>
            <a:ext cx="5141491" cy="502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3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汇报完毕 请专家批评指正</a:t>
            </a:r>
            <a:endParaRPr lang="zh-CN" altLang="en-US" sz="3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5"/>
          <p:cNvCxnSpPr>
            <a:cxnSpLocks noChangeShapeType="1"/>
          </p:cNvCxnSpPr>
          <p:nvPr/>
        </p:nvCxnSpPr>
        <p:spPr bwMode="auto">
          <a:xfrm flipH="1">
            <a:off x="3923928" y="2715766"/>
            <a:ext cx="4617801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8727444" y="1898129"/>
            <a:ext cx="416556" cy="1609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8557" tIns="34279" rIns="68557" bIns="3427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120850" y="3071925"/>
            <a:ext cx="432048" cy="432834"/>
            <a:chOff x="6084168" y="1274820"/>
            <a:chExt cx="432048" cy="432834"/>
          </a:xfrm>
        </p:grpSpPr>
        <p:sp>
          <p:nvSpPr>
            <p:cNvPr id="21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824706" y="3072318"/>
            <a:ext cx="432048" cy="432048"/>
            <a:chOff x="4788024" y="1275213"/>
            <a:chExt cx="432048" cy="432048"/>
          </a:xfrm>
        </p:grpSpPr>
        <p:sp>
          <p:nvSpPr>
            <p:cNvPr id="28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72778" y="3071925"/>
            <a:ext cx="432833" cy="432834"/>
            <a:chOff x="5436096" y="1274820"/>
            <a:chExt cx="432833" cy="432834"/>
          </a:xfrm>
        </p:grpSpPr>
        <p:sp>
          <p:nvSpPr>
            <p:cNvPr id="31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528562" y="3071925"/>
            <a:ext cx="432833" cy="432834"/>
            <a:chOff x="3491880" y="1274820"/>
            <a:chExt cx="432833" cy="432834"/>
          </a:xfrm>
        </p:grpSpPr>
        <p:sp>
          <p:nvSpPr>
            <p:cNvPr id="34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176634" y="3071925"/>
            <a:ext cx="432833" cy="432834"/>
            <a:chOff x="4139952" y="1274820"/>
            <a:chExt cx="432833" cy="432834"/>
          </a:xfrm>
        </p:grpSpPr>
        <p:sp>
          <p:nvSpPr>
            <p:cNvPr id="37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0" y="1651830"/>
            <a:ext cx="9144000" cy="1814777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50907" y="284178"/>
              <a:ext cx="569115" cy="559734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sz="8000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77976" y="2164524"/>
            <a:ext cx="5050408" cy="62325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940152" y="1274820"/>
            <a:ext cx="432048" cy="432834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44008" y="1275213"/>
            <a:ext cx="432048" cy="432048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292080" y="1274820"/>
            <a:ext cx="432833" cy="432834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1274820"/>
            <a:ext cx="432833" cy="432834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95936" y="1274820"/>
            <a:ext cx="432833" cy="432834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/>
          <p:nvPr/>
        </p:nvSpPr>
        <p:spPr>
          <a:xfrm>
            <a:off x="857880" y="200199"/>
            <a:ext cx="185673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38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45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6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课程概况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15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5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53" name="矩形 52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25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59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0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任务安排</a:t>
            </a:r>
            <a:endParaRPr lang="zh-CN" altLang="en-US" sz="1400" b="1" dirty="0"/>
          </a:p>
        </p:txBody>
      </p:sp>
      <p:sp>
        <p:nvSpPr>
          <p:cNvPr id="55" name="圆角矩形 54"/>
          <p:cNvSpPr/>
          <p:nvPr/>
        </p:nvSpPr>
        <p:spPr>
          <a:xfrm>
            <a:off x="729628" y="1723196"/>
            <a:ext cx="3763651" cy="2446347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8100000" scaled="1"/>
            <a:tileRect/>
          </a:gradFill>
          <a:ln w="63500" cap="flat" cmpd="sng" algn="ctr">
            <a:gradFill flip="none" rotWithShape="1"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1"/>
              <a:tileRect/>
            </a:gradFill>
            <a:prstDash val="solid"/>
          </a:ln>
          <a:effectLst>
            <a:outerShdw blurRad="444500" dist="190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defRPr/>
            </a:pP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课程名称</a:t>
            </a: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：医院药学概要</a:t>
            </a:r>
            <a:endParaRPr lang="en-US" altLang="zh-CN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defRPr/>
            </a:pP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课程分类</a:t>
            </a: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：专业必</a:t>
            </a: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修课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defRPr/>
            </a:pP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    时</a:t>
            </a: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</a:t>
            </a: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  <a:p>
            <a:pPr>
              <a:lnSpc>
                <a:spcPct val="120000"/>
              </a:lnSpc>
              <a:spcBef>
                <a:spcPct val="30000"/>
              </a:spcBef>
              <a:defRPr/>
            </a:pP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    分：</a:t>
            </a:r>
            <a:r>
              <a:rPr lang="en-US" altLang="zh-CN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学分</a:t>
            </a:r>
          </a:p>
          <a:p>
            <a:pPr>
              <a:lnSpc>
                <a:spcPct val="120000"/>
              </a:lnSpc>
              <a:spcBef>
                <a:spcPct val="30000"/>
              </a:spcBef>
              <a:defRPr/>
            </a:pP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开设时间：第</a:t>
            </a:r>
            <a:r>
              <a:rPr lang="en-US" altLang="zh-CN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学期</a:t>
            </a:r>
            <a:endParaRPr lang="zh-CN" altLang="en-US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4858743" y="1715553"/>
            <a:ext cx="3763651" cy="2453989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8100000" scaled="1"/>
            <a:tileRect/>
          </a:gradFill>
          <a:ln w="63500" cap="flat" cmpd="sng" algn="ctr">
            <a:gradFill flip="none" rotWithShape="1">
              <a:gsLst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8100000" scaled="1"/>
              <a:tileRect/>
            </a:gradFill>
            <a:prstDash val="solid"/>
          </a:ln>
          <a:effectLst>
            <a:outerShdw blurRad="444500" dist="1905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defRPr/>
            </a:pPr>
            <a:endParaRPr lang="zh-CN" altLang="en-US" sz="16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44594" y="1854097"/>
            <a:ext cx="3446884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本课程以医院药学工作任务为载体，以提升学生医院药学实践能力为目标，培养学生紧贴实际工作的药学专业综合能力，在药学专业的人才培养过程中占有重要地位。</a:t>
            </a:r>
            <a:endParaRPr lang="zh-CN" altLang="en-US" sz="1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5" name="组合 111"/>
          <p:cNvGrpSpPr/>
          <p:nvPr/>
        </p:nvGrpSpPr>
        <p:grpSpPr>
          <a:xfrm>
            <a:off x="890345" y="1142990"/>
            <a:ext cx="611451" cy="416136"/>
            <a:chOff x="5444403" y="2223973"/>
            <a:chExt cx="836714" cy="554976"/>
          </a:xfrm>
        </p:grpSpPr>
        <p:sp>
          <p:nvSpPr>
            <p:cNvPr id="68" name="任意多边形 67"/>
            <p:cNvSpPr/>
            <p:nvPr/>
          </p:nvSpPr>
          <p:spPr>
            <a:xfrm>
              <a:off x="5444403" y="2223973"/>
              <a:ext cx="836714" cy="554976"/>
            </a:xfrm>
            <a:custGeom>
              <a:avLst/>
              <a:gdLst>
                <a:gd name="connsiteX0" fmla="*/ 685611 w 1025811"/>
                <a:gd name="connsiteY0" fmla="*/ 0 h 680400"/>
                <a:gd name="connsiteX1" fmla="*/ 1025811 w 1025811"/>
                <a:gd name="connsiteY1" fmla="*/ 340200 h 680400"/>
                <a:gd name="connsiteX2" fmla="*/ 685611 w 1025811"/>
                <a:gd name="connsiteY2" fmla="*/ 680400 h 680400"/>
                <a:gd name="connsiteX3" fmla="*/ 678786 w 1025811"/>
                <a:gd name="connsiteY3" fmla="*/ 679712 h 680400"/>
                <a:gd name="connsiteX4" fmla="*/ 678786 w 1025811"/>
                <a:gd name="connsiteY4" fmla="*/ 680400 h 680400"/>
                <a:gd name="connsiteX5" fmla="*/ 0 w 1025811"/>
                <a:gd name="connsiteY5" fmla="*/ 680400 h 680400"/>
                <a:gd name="connsiteX6" fmla="*/ 0 w 1025811"/>
                <a:gd name="connsiteY6" fmla="*/ 1614 h 680400"/>
                <a:gd name="connsiteX7" fmla="*/ 669601 w 1025811"/>
                <a:gd name="connsiteY7" fmla="*/ 1614 h 68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5811" h="680400">
                  <a:moveTo>
                    <a:pt x="685611" y="0"/>
                  </a:moveTo>
                  <a:cubicBezTo>
                    <a:pt x="873498" y="0"/>
                    <a:pt x="1025811" y="152313"/>
                    <a:pt x="1025811" y="340200"/>
                  </a:cubicBezTo>
                  <a:cubicBezTo>
                    <a:pt x="1025811" y="528087"/>
                    <a:pt x="873498" y="680400"/>
                    <a:pt x="685611" y="680400"/>
                  </a:cubicBezTo>
                  <a:lnTo>
                    <a:pt x="678786" y="679712"/>
                  </a:lnTo>
                  <a:lnTo>
                    <a:pt x="678786" y="680400"/>
                  </a:lnTo>
                  <a:lnTo>
                    <a:pt x="0" y="680400"/>
                  </a:lnTo>
                  <a:lnTo>
                    <a:pt x="0" y="1614"/>
                  </a:lnTo>
                  <a:lnTo>
                    <a:pt x="669601" y="1614"/>
                  </a:lnTo>
                  <a:close/>
                </a:path>
              </a:pathLst>
            </a:custGeom>
            <a:gradFill flip="none" rotWithShape="1">
              <a:gsLst>
                <a:gs pos="21000">
                  <a:srgbClr val="5A336B"/>
                </a:gs>
                <a:gs pos="38000">
                  <a:srgbClr val="714187"/>
                </a:gs>
                <a:gs pos="100000">
                  <a:srgbClr val="8B50A6"/>
                </a:gs>
                <a:gs pos="0">
                  <a:srgbClr val="4C2B5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69" name="任意多边形 68"/>
            <p:cNvSpPr/>
            <p:nvPr/>
          </p:nvSpPr>
          <p:spPr>
            <a:xfrm>
              <a:off x="6025457" y="2404217"/>
              <a:ext cx="128674" cy="201577"/>
            </a:xfrm>
            <a:custGeom>
              <a:avLst/>
              <a:gdLst>
                <a:gd name="connsiteX0" fmla="*/ 0 w 298365"/>
                <a:gd name="connsiteY0" fmla="*/ 0 h 596731"/>
                <a:gd name="connsiteX1" fmla="*/ 298365 w 298365"/>
                <a:gd name="connsiteY1" fmla="*/ 298366 h 596731"/>
                <a:gd name="connsiteX2" fmla="*/ 0 w 298365"/>
                <a:gd name="connsiteY2" fmla="*/ 596731 h 596731"/>
                <a:gd name="connsiteX3" fmla="*/ 0 w 298365"/>
                <a:gd name="connsiteY3" fmla="*/ 478802 h 596731"/>
                <a:gd name="connsiteX4" fmla="*/ 180436 w 298365"/>
                <a:gd name="connsiteY4" fmla="*/ 298366 h 596731"/>
                <a:gd name="connsiteX5" fmla="*/ 0 w 298365"/>
                <a:gd name="connsiteY5" fmla="*/ 117930 h 59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365" h="596731">
                  <a:moveTo>
                    <a:pt x="0" y="0"/>
                  </a:moveTo>
                  <a:lnTo>
                    <a:pt x="298365" y="298366"/>
                  </a:lnTo>
                  <a:lnTo>
                    <a:pt x="0" y="596731"/>
                  </a:lnTo>
                  <a:lnTo>
                    <a:pt x="0" y="478802"/>
                  </a:lnTo>
                  <a:lnTo>
                    <a:pt x="180436" y="298366"/>
                  </a:lnTo>
                  <a:lnTo>
                    <a:pt x="0" y="1179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70" name="Group 17"/>
            <p:cNvGrpSpPr>
              <a:grpSpLocks noChangeAspect="1"/>
            </p:cNvGrpSpPr>
            <p:nvPr/>
          </p:nvGrpSpPr>
          <p:grpSpPr bwMode="auto">
            <a:xfrm>
              <a:off x="5645112" y="2346655"/>
              <a:ext cx="305422" cy="327854"/>
              <a:chOff x="231" y="1205"/>
              <a:chExt cx="640" cy="687"/>
            </a:xfrm>
            <a:solidFill>
              <a:schemeClr val="bg1"/>
            </a:solidFill>
          </p:grpSpPr>
          <p:sp>
            <p:nvSpPr>
              <p:cNvPr id="71" name="Freeform 18"/>
              <p:cNvSpPr>
                <a:spLocks/>
              </p:cNvSpPr>
              <p:nvPr/>
            </p:nvSpPr>
            <p:spPr bwMode="auto">
              <a:xfrm>
                <a:off x="231" y="1205"/>
                <a:ext cx="499" cy="687"/>
              </a:xfrm>
              <a:custGeom>
                <a:avLst/>
                <a:gdLst>
                  <a:gd name="T0" fmla="*/ 442 w 499"/>
                  <a:gd name="T1" fmla="*/ 629 h 687"/>
                  <a:gd name="T2" fmla="*/ 57 w 499"/>
                  <a:gd name="T3" fmla="*/ 629 h 687"/>
                  <a:gd name="T4" fmla="*/ 57 w 499"/>
                  <a:gd name="T5" fmla="*/ 200 h 687"/>
                  <a:gd name="T6" fmla="*/ 200 w 499"/>
                  <a:gd name="T7" fmla="*/ 200 h 687"/>
                  <a:gd name="T8" fmla="*/ 200 w 499"/>
                  <a:gd name="T9" fmla="*/ 57 h 687"/>
                  <a:gd name="T10" fmla="*/ 442 w 499"/>
                  <a:gd name="T11" fmla="*/ 57 h 687"/>
                  <a:gd name="T12" fmla="*/ 442 w 499"/>
                  <a:gd name="T13" fmla="*/ 116 h 687"/>
                  <a:gd name="T14" fmla="*/ 494 w 499"/>
                  <a:gd name="T15" fmla="*/ 64 h 687"/>
                  <a:gd name="T16" fmla="*/ 499 w 499"/>
                  <a:gd name="T17" fmla="*/ 59 h 687"/>
                  <a:gd name="T18" fmla="*/ 499 w 499"/>
                  <a:gd name="T19" fmla="*/ 0 h 687"/>
                  <a:gd name="T20" fmla="*/ 143 w 499"/>
                  <a:gd name="T21" fmla="*/ 0 h 687"/>
                  <a:gd name="T22" fmla="*/ 143 w 499"/>
                  <a:gd name="T23" fmla="*/ 0 h 687"/>
                  <a:gd name="T24" fmla="*/ 0 w 499"/>
                  <a:gd name="T25" fmla="*/ 143 h 687"/>
                  <a:gd name="T26" fmla="*/ 0 w 499"/>
                  <a:gd name="T27" fmla="*/ 687 h 687"/>
                  <a:gd name="T28" fmla="*/ 499 w 499"/>
                  <a:gd name="T29" fmla="*/ 687 h 687"/>
                  <a:gd name="T30" fmla="*/ 499 w 499"/>
                  <a:gd name="T31" fmla="*/ 429 h 687"/>
                  <a:gd name="T32" fmla="*/ 442 w 499"/>
                  <a:gd name="T33" fmla="*/ 486 h 687"/>
                  <a:gd name="T34" fmla="*/ 442 w 499"/>
                  <a:gd name="T35" fmla="*/ 62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9" h="687">
                    <a:moveTo>
                      <a:pt x="442" y="629"/>
                    </a:moveTo>
                    <a:lnTo>
                      <a:pt x="57" y="629"/>
                    </a:lnTo>
                    <a:lnTo>
                      <a:pt x="57" y="200"/>
                    </a:lnTo>
                    <a:lnTo>
                      <a:pt x="200" y="200"/>
                    </a:lnTo>
                    <a:lnTo>
                      <a:pt x="200" y="57"/>
                    </a:lnTo>
                    <a:lnTo>
                      <a:pt x="442" y="57"/>
                    </a:lnTo>
                    <a:lnTo>
                      <a:pt x="442" y="116"/>
                    </a:lnTo>
                    <a:lnTo>
                      <a:pt x="494" y="64"/>
                    </a:lnTo>
                    <a:lnTo>
                      <a:pt x="499" y="59"/>
                    </a:lnTo>
                    <a:lnTo>
                      <a:pt x="499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0" y="143"/>
                    </a:lnTo>
                    <a:lnTo>
                      <a:pt x="0" y="687"/>
                    </a:lnTo>
                    <a:lnTo>
                      <a:pt x="499" y="687"/>
                    </a:lnTo>
                    <a:lnTo>
                      <a:pt x="499" y="429"/>
                    </a:lnTo>
                    <a:lnTo>
                      <a:pt x="442" y="486"/>
                    </a:lnTo>
                    <a:lnTo>
                      <a:pt x="442" y="6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19"/>
              <p:cNvSpPr>
                <a:spLocks noEditPoints="1"/>
              </p:cNvSpPr>
              <p:nvPr/>
            </p:nvSpPr>
            <p:spPr bwMode="auto">
              <a:xfrm>
                <a:off x="436" y="1310"/>
                <a:ext cx="435" cy="431"/>
              </a:xfrm>
              <a:custGeom>
                <a:avLst/>
                <a:gdLst>
                  <a:gd name="T0" fmla="*/ 50 w 435"/>
                  <a:gd name="T1" fmla="*/ 279 h 431"/>
                  <a:gd name="T2" fmla="*/ 50 w 435"/>
                  <a:gd name="T3" fmla="*/ 279 h 431"/>
                  <a:gd name="T4" fmla="*/ 50 w 435"/>
                  <a:gd name="T5" fmla="*/ 279 h 431"/>
                  <a:gd name="T6" fmla="*/ 50 w 435"/>
                  <a:gd name="T7" fmla="*/ 279 h 431"/>
                  <a:gd name="T8" fmla="*/ 0 w 435"/>
                  <a:gd name="T9" fmla="*/ 431 h 431"/>
                  <a:gd name="T10" fmla="*/ 155 w 435"/>
                  <a:gd name="T11" fmla="*/ 381 h 431"/>
                  <a:gd name="T12" fmla="*/ 155 w 435"/>
                  <a:gd name="T13" fmla="*/ 381 h 431"/>
                  <a:gd name="T14" fmla="*/ 155 w 435"/>
                  <a:gd name="T15" fmla="*/ 381 h 431"/>
                  <a:gd name="T16" fmla="*/ 155 w 435"/>
                  <a:gd name="T17" fmla="*/ 381 h 431"/>
                  <a:gd name="T18" fmla="*/ 435 w 435"/>
                  <a:gd name="T19" fmla="*/ 102 h 431"/>
                  <a:gd name="T20" fmla="*/ 330 w 435"/>
                  <a:gd name="T21" fmla="*/ 0 h 431"/>
                  <a:gd name="T22" fmla="*/ 50 w 435"/>
                  <a:gd name="T23" fmla="*/ 279 h 431"/>
                  <a:gd name="T24" fmla="*/ 50 w 435"/>
                  <a:gd name="T25" fmla="*/ 279 h 431"/>
                  <a:gd name="T26" fmla="*/ 141 w 435"/>
                  <a:gd name="T27" fmla="*/ 360 h 431"/>
                  <a:gd name="T28" fmla="*/ 38 w 435"/>
                  <a:gd name="T29" fmla="*/ 396 h 431"/>
                  <a:gd name="T30" fmla="*/ 72 w 435"/>
                  <a:gd name="T31" fmla="*/ 291 h 431"/>
                  <a:gd name="T32" fmla="*/ 141 w 435"/>
                  <a:gd name="T33" fmla="*/ 36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5" h="431">
                    <a:moveTo>
                      <a:pt x="50" y="279"/>
                    </a:moveTo>
                    <a:lnTo>
                      <a:pt x="50" y="279"/>
                    </a:lnTo>
                    <a:lnTo>
                      <a:pt x="50" y="279"/>
                    </a:lnTo>
                    <a:lnTo>
                      <a:pt x="50" y="279"/>
                    </a:lnTo>
                    <a:lnTo>
                      <a:pt x="0" y="43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435" y="102"/>
                    </a:lnTo>
                    <a:lnTo>
                      <a:pt x="330" y="0"/>
                    </a:lnTo>
                    <a:lnTo>
                      <a:pt x="50" y="279"/>
                    </a:lnTo>
                    <a:lnTo>
                      <a:pt x="50" y="279"/>
                    </a:lnTo>
                    <a:close/>
                    <a:moveTo>
                      <a:pt x="141" y="360"/>
                    </a:moveTo>
                    <a:lnTo>
                      <a:pt x="38" y="396"/>
                    </a:lnTo>
                    <a:lnTo>
                      <a:pt x="72" y="291"/>
                    </a:lnTo>
                    <a:lnTo>
                      <a:pt x="141" y="3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3" name="文本框 8"/>
          <p:cNvSpPr txBox="1"/>
          <p:nvPr/>
        </p:nvSpPr>
        <p:spPr>
          <a:xfrm>
            <a:off x="1782322" y="1165001"/>
            <a:ext cx="1599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1800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程基本信息</a:t>
            </a:r>
            <a:endParaRPr lang="zh-CN" altLang="en-US" sz="18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4" name="组合 117"/>
          <p:cNvGrpSpPr/>
          <p:nvPr/>
        </p:nvGrpSpPr>
        <p:grpSpPr>
          <a:xfrm>
            <a:off x="4956033" y="1145648"/>
            <a:ext cx="627617" cy="416136"/>
            <a:chOff x="4901591" y="3097766"/>
            <a:chExt cx="836714" cy="554976"/>
          </a:xfrm>
        </p:grpSpPr>
        <p:sp>
          <p:nvSpPr>
            <p:cNvPr id="75" name="任意多边形 74"/>
            <p:cNvSpPr/>
            <p:nvPr/>
          </p:nvSpPr>
          <p:spPr>
            <a:xfrm>
              <a:off x="4901591" y="3097766"/>
              <a:ext cx="836714" cy="554976"/>
            </a:xfrm>
            <a:custGeom>
              <a:avLst/>
              <a:gdLst>
                <a:gd name="connsiteX0" fmla="*/ 685611 w 1025811"/>
                <a:gd name="connsiteY0" fmla="*/ 0 h 680400"/>
                <a:gd name="connsiteX1" fmla="*/ 1025811 w 1025811"/>
                <a:gd name="connsiteY1" fmla="*/ 340200 h 680400"/>
                <a:gd name="connsiteX2" fmla="*/ 685611 w 1025811"/>
                <a:gd name="connsiteY2" fmla="*/ 680400 h 680400"/>
                <a:gd name="connsiteX3" fmla="*/ 678786 w 1025811"/>
                <a:gd name="connsiteY3" fmla="*/ 679712 h 680400"/>
                <a:gd name="connsiteX4" fmla="*/ 678786 w 1025811"/>
                <a:gd name="connsiteY4" fmla="*/ 680400 h 680400"/>
                <a:gd name="connsiteX5" fmla="*/ 0 w 1025811"/>
                <a:gd name="connsiteY5" fmla="*/ 680400 h 680400"/>
                <a:gd name="connsiteX6" fmla="*/ 0 w 1025811"/>
                <a:gd name="connsiteY6" fmla="*/ 1614 h 680400"/>
                <a:gd name="connsiteX7" fmla="*/ 669601 w 1025811"/>
                <a:gd name="connsiteY7" fmla="*/ 1614 h 68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5811" h="680400">
                  <a:moveTo>
                    <a:pt x="685611" y="0"/>
                  </a:moveTo>
                  <a:cubicBezTo>
                    <a:pt x="873498" y="0"/>
                    <a:pt x="1025811" y="152313"/>
                    <a:pt x="1025811" y="340200"/>
                  </a:cubicBezTo>
                  <a:cubicBezTo>
                    <a:pt x="1025811" y="528087"/>
                    <a:pt x="873498" y="680400"/>
                    <a:pt x="685611" y="680400"/>
                  </a:cubicBezTo>
                  <a:lnTo>
                    <a:pt x="678786" y="679712"/>
                  </a:lnTo>
                  <a:lnTo>
                    <a:pt x="678786" y="680400"/>
                  </a:lnTo>
                  <a:lnTo>
                    <a:pt x="0" y="680400"/>
                  </a:lnTo>
                  <a:lnTo>
                    <a:pt x="0" y="1614"/>
                  </a:lnTo>
                  <a:lnTo>
                    <a:pt x="669601" y="1614"/>
                  </a:lnTo>
                  <a:close/>
                </a:path>
              </a:pathLst>
            </a:custGeom>
            <a:gradFill>
              <a:gsLst>
                <a:gs pos="50000">
                  <a:srgbClr val="EC8888"/>
                </a:gs>
                <a:gs pos="30000">
                  <a:srgbClr val="E87071"/>
                </a:gs>
                <a:gs pos="100000">
                  <a:srgbClr val="EF9F9F"/>
                </a:gs>
                <a:gs pos="0">
                  <a:srgbClr val="E24A4A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5483449" y="3276449"/>
              <a:ext cx="128674" cy="201577"/>
            </a:xfrm>
            <a:custGeom>
              <a:avLst/>
              <a:gdLst>
                <a:gd name="connsiteX0" fmla="*/ 0 w 298365"/>
                <a:gd name="connsiteY0" fmla="*/ 0 h 596731"/>
                <a:gd name="connsiteX1" fmla="*/ 298365 w 298365"/>
                <a:gd name="connsiteY1" fmla="*/ 298366 h 596731"/>
                <a:gd name="connsiteX2" fmla="*/ 0 w 298365"/>
                <a:gd name="connsiteY2" fmla="*/ 596731 h 596731"/>
                <a:gd name="connsiteX3" fmla="*/ 0 w 298365"/>
                <a:gd name="connsiteY3" fmla="*/ 478802 h 596731"/>
                <a:gd name="connsiteX4" fmla="*/ 180436 w 298365"/>
                <a:gd name="connsiteY4" fmla="*/ 298366 h 596731"/>
                <a:gd name="connsiteX5" fmla="*/ 0 w 298365"/>
                <a:gd name="connsiteY5" fmla="*/ 117930 h 59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365" h="596731">
                  <a:moveTo>
                    <a:pt x="0" y="0"/>
                  </a:moveTo>
                  <a:lnTo>
                    <a:pt x="298365" y="298366"/>
                  </a:lnTo>
                  <a:lnTo>
                    <a:pt x="0" y="596731"/>
                  </a:lnTo>
                  <a:lnTo>
                    <a:pt x="0" y="478802"/>
                  </a:lnTo>
                  <a:lnTo>
                    <a:pt x="180436" y="298366"/>
                  </a:lnTo>
                  <a:lnTo>
                    <a:pt x="0" y="1179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grpSp>
          <p:nvGrpSpPr>
            <p:cNvPr id="77" name="组合 120"/>
            <p:cNvGrpSpPr/>
            <p:nvPr/>
          </p:nvGrpSpPr>
          <p:grpSpPr>
            <a:xfrm>
              <a:off x="5033509" y="3199020"/>
              <a:ext cx="357796" cy="358843"/>
              <a:chOff x="458010" y="4063526"/>
              <a:chExt cx="1087437" cy="1090612"/>
            </a:xfrm>
            <a:solidFill>
              <a:schemeClr val="bg1"/>
            </a:solidFill>
          </p:grpSpPr>
          <p:sp>
            <p:nvSpPr>
              <p:cNvPr id="78" name="Freeform 11"/>
              <p:cNvSpPr>
                <a:spLocks noEditPoints="1"/>
              </p:cNvSpPr>
              <p:nvPr/>
            </p:nvSpPr>
            <p:spPr bwMode="auto">
              <a:xfrm>
                <a:off x="458010" y="4063526"/>
                <a:ext cx="1087437" cy="1090612"/>
              </a:xfrm>
              <a:custGeom>
                <a:avLst/>
                <a:gdLst>
                  <a:gd name="T0" fmla="*/ 0 w 685"/>
                  <a:gd name="T1" fmla="*/ 0 h 687"/>
                  <a:gd name="T2" fmla="*/ 0 w 685"/>
                  <a:gd name="T3" fmla="*/ 687 h 687"/>
                  <a:gd name="T4" fmla="*/ 685 w 685"/>
                  <a:gd name="T5" fmla="*/ 687 h 687"/>
                  <a:gd name="T6" fmla="*/ 685 w 685"/>
                  <a:gd name="T7" fmla="*/ 0 h 687"/>
                  <a:gd name="T8" fmla="*/ 0 w 685"/>
                  <a:gd name="T9" fmla="*/ 0 h 687"/>
                  <a:gd name="T10" fmla="*/ 58 w 685"/>
                  <a:gd name="T11" fmla="*/ 57 h 687"/>
                  <a:gd name="T12" fmla="*/ 628 w 685"/>
                  <a:gd name="T13" fmla="*/ 57 h 687"/>
                  <a:gd name="T14" fmla="*/ 628 w 685"/>
                  <a:gd name="T15" fmla="*/ 441 h 687"/>
                  <a:gd name="T16" fmla="*/ 442 w 685"/>
                  <a:gd name="T17" fmla="*/ 630 h 687"/>
                  <a:gd name="T18" fmla="*/ 58 w 685"/>
                  <a:gd name="T19" fmla="*/ 630 h 687"/>
                  <a:gd name="T20" fmla="*/ 58 w 685"/>
                  <a:gd name="T21" fmla="*/ 57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5" h="687">
                    <a:moveTo>
                      <a:pt x="0" y="0"/>
                    </a:moveTo>
                    <a:lnTo>
                      <a:pt x="0" y="687"/>
                    </a:lnTo>
                    <a:lnTo>
                      <a:pt x="685" y="687"/>
                    </a:lnTo>
                    <a:lnTo>
                      <a:pt x="685" y="0"/>
                    </a:lnTo>
                    <a:lnTo>
                      <a:pt x="0" y="0"/>
                    </a:lnTo>
                    <a:close/>
                    <a:moveTo>
                      <a:pt x="58" y="57"/>
                    </a:moveTo>
                    <a:lnTo>
                      <a:pt x="628" y="57"/>
                    </a:lnTo>
                    <a:lnTo>
                      <a:pt x="628" y="441"/>
                    </a:lnTo>
                    <a:lnTo>
                      <a:pt x="442" y="630"/>
                    </a:lnTo>
                    <a:lnTo>
                      <a:pt x="58" y="630"/>
                    </a:lnTo>
                    <a:lnTo>
                      <a:pt x="58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12"/>
              <p:cNvSpPr>
                <a:spLocks noChangeArrowheads="1"/>
              </p:cNvSpPr>
              <p:nvPr/>
            </p:nvSpPr>
            <p:spPr bwMode="auto">
              <a:xfrm>
                <a:off x="682625" y="4338638"/>
                <a:ext cx="636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13"/>
              <p:cNvSpPr>
                <a:spLocks noChangeArrowheads="1"/>
              </p:cNvSpPr>
              <p:nvPr/>
            </p:nvSpPr>
            <p:spPr bwMode="auto">
              <a:xfrm>
                <a:off x="682625" y="4562475"/>
                <a:ext cx="636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14"/>
              <p:cNvSpPr>
                <a:spLocks noChangeArrowheads="1"/>
              </p:cNvSpPr>
              <p:nvPr/>
            </p:nvSpPr>
            <p:spPr bwMode="auto">
              <a:xfrm>
                <a:off x="682625" y="4786313"/>
                <a:ext cx="382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2" name="文本框 125"/>
          <p:cNvSpPr txBox="1"/>
          <p:nvPr/>
        </p:nvSpPr>
        <p:spPr>
          <a:xfrm>
            <a:off x="5868505" y="1173231"/>
            <a:ext cx="1599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课程定位</a:t>
            </a:r>
            <a:endParaRPr lang="zh-CN" altLang="en-US" sz="18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 txBox="1"/>
          <p:nvPr/>
        </p:nvSpPr>
        <p:spPr>
          <a:xfrm>
            <a:off x="857880" y="200199"/>
            <a:ext cx="400215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53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4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59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61" name="矩形 60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课程概况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5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64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5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6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68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9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70" name="矩形 69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任务安排</a:t>
            </a:r>
            <a:endParaRPr lang="zh-CN" altLang="en-US" sz="1400" b="1" dirty="0"/>
          </a:p>
        </p:txBody>
      </p:sp>
      <p:grpSp>
        <p:nvGrpSpPr>
          <p:cNvPr id="42" name="组合 24"/>
          <p:cNvGrpSpPr/>
          <p:nvPr/>
        </p:nvGrpSpPr>
        <p:grpSpPr>
          <a:xfrm>
            <a:off x="861182" y="1346324"/>
            <a:ext cx="593961" cy="593961"/>
            <a:chOff x="4589983" y="2663795"/>
            <a:chExt cx="877102" cy="877102"/>
          </a:xfrm>
        </p:grpSpPr>
        <p:grpSp>
          <p:nvGrpSpPr>
            <p:cNvPr id="43" name="组合 25"/>
            <p:cNvGrpSpPr/>
            <p:nvPr/>
          </p:nvGrpSpPr>
          <p:grpSpPr>
            <a:xfrm>
              <a:off x="4589983" y="2663795"/>
              <a:ext cx="877102" cy="87710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solidFill>
                    <a:schemeClr val="tx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523939" y="892239"/>
                <a:ext cx="3562222" cy="356222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ea typeface="微软雅黑" pitchFamily="34" charset="-122"/>
                </a:endParaRPr>
              </a:p>
            </p:txBody>
          </p:sp>
        </p:grpSp>
        <p:grpSp>
          <p:nvGrpSpPr>
            <p:cNvPr id="44" name="组合 26"/>
            <p:cNvGrpSpPr/>
            <p:nvPr/>
          </p:nvGrpSpPr>
          <p:grpSpPr>
            <a:xfrm>
              <a:off x="4690447" y="2865052"/>
              <a:ext cx="567895" cy="535100"/>
              <a:chOff x="4832350" y="1028700"/>
              <a:chExt cx="522288" cy="492126"/>
            </a:xfrm>
            <a:solidFill>
              <a:srgbClr val="0070C0"/>
            </a:solidFill>
          </p:grpSpPr>
          <p:sp>
            <p:nvSpPr>
              <p:cNvPr id="45" name="Freeform 15"/>
              <p:cNvSpPr>
                <a:spLocks/>
              </p:cNvSpPr>
              <p:nvPr/>
            </p:nvSpPr>
            <p:spPr bwMode="auto">
              <a:xfrm>
                <a:off x="4916488" y="1176338"/>
                <a:ext cx="306388" cy="266700"/>
              </a:xfrm>
              <a:custGeom>
                <a:avLst/>
                <a:gdLst>
                  <a:gd name="T0" fmla="*/ 14 w 81"/>
                  <a:gd name="T1" fmla="*/ 0 h 71"/>
                  <a:gd name="T2" fmla="*/ 7 w 81"/>
                  <a:gd name="T3" fmla="*/ 2 h 71"/>
                  <a:gd name="T4" fmla="*/ 28 w 81"/>
                  <a:gd name="T5" fmla="*/ 48 h 71"/>
                  <a:gd name="T6" fmla="*/ 68 w 81"/>
                  <a:gd name="T7" fmla="*/ 71 h 71"/>
                  <a:gd name="T8" fmla="*/ 74 w 81"/>
                  <a:gd name="T9" fmla="*/ 69 h 71"/>
                  <a:gd name="T10" fmla="*/ 56 w 81"/>
                  <a:gd name="T11" fmla="*/ 25 h 71"/>
                  <a:gd name="T12" fmla="*/ 53 w 81"/>
                  <a:gd name="T13" fmla="*/ 29 h 71"/>
                  <a:gd name="T14" fmla="*/ 56 w 81"/>
                  <a:gd name="T15" fmla="*/ 33 h 71"/>
                  <a:gd name="T16" fmla="*/ 57 w 81"/>
                  <a:gd name="T17" fmla="*/ 34 h 71"/>
                  <a:gd name="T18" fmla="*/ 57 w 81"/>
                  <a:gd name="T19" fmla="*/ 34 h 71"/>
                  <a:gd name="T20" fmla="*/ 65 w 81"/>
                  <a:gd name="T21" fmla="*/ 60 h 71"/>
                  <a:gd name="T22" fmla="*/ 60 w 81"/>
                  <a:gd name="T23" fmla="*/ 62 h 71"/>
                  <a:gd name="T24" fmla="*/ 32 w 81"/>
                  <a:gd name="T25" fmla="*/ 45 h 71"/>
                  <a:gd name="T26" fmla="*/ 16 w 81"/>
                  <a:gd name="T27" fmla="*/ 11 h 71"/>
                  <a:gd name="T28" fmla="*/ 21 w 81"/>
                  <a:gd name="T29" fmla="*/ 9 h 71"/>
                  <a:gd name="T30" fmla="*/ 43 w 81"/>
                  <a:gd name="T31" fmla="*/ 20 h 71"/>
                  <a:gd name="T32" fmla="*/ 43 w 81"/>
                  <a:gd name="T33" fmla="*/ 19 h 71"/>
                  <a:gd name="T34" fmla="*/ 43 w 81"/>
                  <a:gd name="T35" fmla="*/ 20 h 71"/>
                  <a:gd name="T36" fmla="*/ 48 w 81"/>
                  <a:gd name="T37" fmla="*/ 24 h 71"/>
                  <a:gd name="T38" fmla="*/ 51 w 81"/>
                  <a:gd name="T39" fmla="*/ 20 h 71"/>
                  <a:gd name="T40" fmla="*/ 14 w 81"/>
                  <a:gd name="T4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1" h="71">
                    <a:moveTo>
                      <a:pt x="14" y="0"/>
                    </a:moveTo>
                    <a:cubicBezTo>
                      <a:pt x="11" y="0"/>
                      <a:pt x="9" y="0"/>
                      <a:pt x="7" y="2"/>
                    </a:cubicBezTo>
                    <a:cubicBezTo>
                      <a:pt x="0" y="9"/>
                      <a:pt x="10" y="30"/>
                      <a:pt x="28" y="48"/>
                    </a:cubicBezTo>
                    <a:cubicBezTo>
                      <a:pt x="42" y="63"/>
                      <a:pt x="58" y="71"/>
                      <a:pt x="68" y="71"/>
                    </a:cubicBezTo>
                    <a:cubicBezTo>
                      <a:pt x="70" y="71"/>
                      <a:pt x="73" y="71"/>
                      <a:pt x="74" y="69"/>
                    </a:cubicBezTo>
                    <a:cubicBezTo>
                      <a:pt x="81" y="62"/>
                      <a:pt x="73" y="43"/>
                      <a:pt x="56" y="25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4" y="30"/>
                      <a:pt x="55" y="32"/>
                      <a:pt x="56" y="33"/>
                    </a:cubicBezTo>
                    <a:cubicBezTo>
                      <a:pt x="57" y="34"/>
                      <a:pt x="57" y="34"/>
                      <a:pt x="57" y="34"/>
                    </a:cubicBezTo>
                    <a:cubicBezTo>
                      <a:pt x="57" y="34"/>
                      <a:pt x="57" y="34"/>
                      <a:pt x="57" y="34"/>
                    </a:cubicBezTo>
                    <a:cubicBezTo>
                      <a:pt x="66" y="45"/>
                      <a:pt x="70" y="56"/>
                      <a:pt x="65" y="60"/>
                    </a:cubicBezTo>
                    <a:cubicBezTo>
                      <a:pt x="64" y="61"/>
                      <a:pt x="62" y="62"/>
                      <a:pt x="60" y="62"/>
                    </a:cubicBezTo>
                    <a:cubicBezTo>
                      <a:pt x="53" y="62"/>
                      <a:pt x="42" y="55"/>
                      <a:pt x="32" y="45"/>
                    </a:cubicBezTo>
                    <a:cubicBezTo>
                      <a:pt x="18" y="31"/>
                      <a:pt x="11" y="16"/>
                      <a:pt x="16" y="11"/>
                    </a:cubicBezTo>
                    <a:cubicBezTo>
                      <a:pt x="18" y="10"/>
                      <a:pt x="19" y="9"/>
                      <a:pt x="21" y="9"/>
                    </a:cubicBezTo>
                    <a:cubicBezTo>
                      <a:pt x="27" y="9"/>
                      <a:pt x="35" y="13"/>
                      <a:pt x="43" y="20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5" y="21"/>
                      <a:pt x="46" y="23"/>
                      <a:pt x="48" y="24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37" y="8"/>
                      <a:pt x="23" y="0"/>
                      <a:pt x="14" y="0"/>
                    </a:cubicBez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" name="Freeform 16"/>
              <p:cNvSpPr>
                <a:spLocks/>
              </p:cNvSpPr>
              <p:nvPr/>
            </p:nvSpPr>
            <p:spPr bwMode="auto">
              <a:xfrm>
                <a:off x="4832350" y="1141413"/>
                <a:ext cx="404813" cy="379413"/>
              </a:xfrm>
              <a:custGeom>
                <a:avLst/>
                <a:gdLst>
                  <a:gd name="T0" fmla="*/ 12 w 107"/>
                  <a:gd name="T1" fmla="*/ 0 h 101"/>
                  <a:gd name="T2" fmla="*/ 10 w 107"/>
                  <a:gd name="T3" fmla="*/ 1 h 101"/>
                  <a:gd name="T4" fmla="*/ 40 w 107"/>
                  <a:gd name="T5" fmla="*/ 68 h 101"/>
                  <a:gd name="T6" fmla="*/ 96 w 107"/>
                  <a:gd name="T7" fmla="*/ 101 h 101"/>
                  <a:gd name="T8" fmla="*/ 106 w 107"/>
                  <a:gd name="T9" fmla="*/ 97 h 101"/>
                  <a:gd name="T10" fmla="*/ 107 w 107"/>
                  <a:gd name="T11" fmla="*/ 96 h 101"/>
                  <a:gd name="T12" fmla="*/ 99 w 107"/>
                  <a:gd name="T13" fmla="*/ 98 h 101"/>
                  <a:gd name="T14" fmla="*/ 43 w 107"/>
                  <a:gd name="T15" fmla="*/ 65 h 101"/>
                  <a:gd name="T16" fmla="*/ 12 w 107"/>
                  <a:gd name="T1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101">
                    <a:moveTo>
                      <a:pt x="12" y="0"/>
                    </a:moveTo>
                    <a:cubicBezTo>
                      <a:pt x="11" y="1"/>
                      <a:pt x="11" y="1"/>
                      <a:pt x="10" y="1"/>
                    </a:cubicBezTo>
                    <a:cubicBezTo>
                      <a:pt x="0" y="11"/>
                      <a:pt x="13" y="41"/>
                      <a:pt x="40" y="68"/>
                    </a:cubicBezTo>
                    <a:cubicBezTo>
                      <a:pt x="60" y="88"/>
                      <a:pt x="83" y="101"/>
                      <a:pt x="96" y="101"/>
                    </a:cubicBezTo>
                    <a:cubicBezTo>
                      <a:pt x="100" y="101"/>
                      <a:pt x="104" y="100"/>
                      <a:pt x="106" y="97"/>
                    </a:cubicBezTo>
                    <a:cubicBezTo>
                      <a:pt x="106" y="97"/>
                      <a:pt x="107" y="96"/>
                      <a:pt x="107" y="96"/>
                    </a:cubicBezTo>
                    <a:cubicBezTo>
                      <a:pt x="105" y="97"/>
                      <a:pt x="102" y="98"/>
                      <a:pt x="99" y="98"/>
                    </a:cubicBezTo>
                    <a:cubicBezTo>
                      <a:pt x="86" y="98"/>
                      <a:pt x="63" y="85"/>
                      <a:pt x="43" y="65"/>
                    </a:cubicBezTo>
                    <a:cubicBezTo>
                      <a:pt x="18" y="39"/>
                      <a:pt x="4" y="11"/>
                      <a:pt x="12" y="0"/>
                    </a:cubicBez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7" name="Freeform 17"/>
              <p:cNvSpPr>
                <a:spLocks/>
              </p:cNvSpPr>
              <p:nvPr/>
            </p:nvSpPr>
            <p:spPr bwMode="auto">
              <a:xfrm>
                <a:off x="4848225" y="1119188"/>
                <a:ext cx="438150" cy="384175"/>
              </a:xfrm>
              <a:custGeom>
                <a:avLst/>
                <a:gdLst>
                  <a:gd name="T0" fmla="*/ 20 w 116"/>
                  <a:gd name="T1" fmla="*/ 0 h 102"/>
                  <a:gd name="T2" fmla="*/ 10 w 116"/>
                  <a:gd name="T3" fmla="*/ 3 h 102"/>
                  <a:gd name="T4" fmla="*/ 40 w 116"/>
                  <a:gd name="T5" fmla="*/ 69 h 102"/>
                  <a:gd name="T6" fmla="*/ 97 w 116"/>
                  <a:gd name="T7" fmla="*/ 102 h 102"/>
                  <a:gd name="T8" fmla="*/ 106 w 116"/>
                  <a:gd name="T9" fmla="*/ 99 h 102"/>
                  <a:gd name="T10" fmla="*/ 79 w 116"/>
                  <a:gd name="T11" fmla="*/ 35 h 102"/>
                  <a:gd name="T12" fmla="*/ 75 w 116"/>
                  <a:gd name="T13" fmla="*/ 39 h 102"/>
                  <a:gd name="T14" fmla="*/ 97 w 116"/>
                  <a:gd name="T15" fmla="*/ 89 h 102"/>
                  <a:gd name="T16" fmla="*/ 89 w 116"/>
                  <a:gd name="T17" fmla="*/ 92 h 102"/>
                  <a:gd name="T18" fmla="*/ 44 w 116"/>
                  <a:gd name="T19" fmla="*/ 66 h 102"/>
                  <a:gd name="T20" fmla="*/ 20 w 116"/>
                  <a:gd name="T21" fmla="*/ 13 h 102"/>
                  <a:gd name="T22" fmla="*/ 28 w 116"/>
                  <a:gd name="T23" fmla="*/ 10 h 102"/>
                  <a:gd name="T24" fmla="*/ 70 w 116"/>
                  <a:gd name="T25" fmla="*/ 34 h 102"/>
                  <a:gd name="T26" fmla="*/ 74 w 116"/>
                  <a:gd name="T27" fmla="*/ 30 h 102"/>
                  <a:gd name="T28" fmla="*/ 20 w 116"/>
                  <a:gd name="T29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6" h="102">
                    <a:moveTo>
                      <a:pt x="20" y="0"/>
                    </a:moveTo>
                    <a:cubicBezTo>
                      <a:pt x="16" y="0"/>
                      <a:pt x="13" y="1"/>
                      <a:pt x="10" y="3"/>
                    </a:cubicBezTo>
                    <a:cubicBezTo>
                      <a:pt x="0" y="13"/>
                      <a:pt x="14" y="43"/>
                      <a:pt x="40" y="69"/>
                    </a:cubicBezTo>
                    <a:cubicBezTo>
                      <a:pt x="61" y="90"/>
                      <a:pt x="83" y="102"/>
                      <a:pt x="97" y="102"/>
                    </a:cubicBezTo>
                    <a:cubicBezTo>
                      <a:pt x="101" y="102"/>
                      <a:pt x="104" y="101"/>
                      <a:pt x="106" y="99"/>
                    </a:cubicBezTo>
                    <a:cubicBezTo>
                      <a:pt x="116" y="89"/>
                      <a:pt x="104" y="61"/>
                      <a:pt x="79" y="35"/>
                    </a:cubicBezTo>
                    <a:cubicBezTo>
                      <a:pt x="75" y="39"/>
                      <a:pt x="75" y="39"/>
                      <a:pt x="75" y="39"/>
                    </a:cubicBezTo>
                    <a:cubicBezTo>
                      <a:pt x="95" y="59"/>
                      <a:pt x="104" y="82"/>
                      <a:pt x="97" y="89"/>
                    </a:cubicBezTo>
                    <a:cubicBezTo>
                      <a:pt x="95" y="91"/>
                      <a:pt x="92" y="92"/>
                      <a:pt x="89" y="92"/>
                    </a:cubicBezTo>
                    <a:cubicBezTo>
                      <a:pt x="78" y="92"/>
                      <a:pt x="60" y="82"/>
                      <a:pt x="44" y="66"/>
                    </a:cubicBezTo>
                    <a:cubicBezTo>
                      <a:pt x="23" y="44"/>
                      <a:pt x="12" y="21"/>
                      <a:pt x="20" y="13"/>
                    </a:cubicBezTo>
                    <a:cubicBezTo>
                      <a:pt x="22" y="11"/>
                      <a:pt x="24" y="10"/>
                      <a:pt x="28" y="10"/>
                    </a:cubicBezTo>
                    <a:cubicBezTo>
                      <a:pt x="38" y="10"/>
                      <a:pt x="55" y="19"/>
                      <a:pt x="70" y="34"/>
                    </a:cubicBezTo>
                    <a:cubicBezTo>
                      <a:pt x="74" y="30"/>
                      <a:pt x="74" y="30"/>
                      <a:pt x="74" y="30"/>
                    </a:cubicBezTo>
                    <a:cubicBezTo>
                      <a:pt x="54" y="11"/>
                      <a:pt x="33" y="0"/>
                      <a:pt x="20" y="0"/>
                    </a:cubicBez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8" name="Freeform 18"/>
              <p:cNvSpPr>
                <a:spLocks/>
              </p:cNvSpPr>
              <p:nvPr/>
            </p:nvSpPr>
            <p:spPr bwMode="auto">
              <a:xfrm>
                <a:off x="5260975" y="1028700"/>
                <a:ext cx="52388" cy="71438"/>
              </a:xfrm>
              <a:custGeom>
                <a:avLst/>
                <a:gdLst>
                  <a:gd name="T0" fmla="*/ 31 w 33"/>
                  <a:gd name="T1" fmla="*/ 0 h 45"/>
                  <a:gd name="T2" fmla="*/ 0 w 33"/>
                  <a:gd name="T3" fmla="*/ 29 h 45"/>
                  <a:gd name="T4" fmla="*/ 2 w 33"/>
                  <a:gd name="T5" fmla="*/ 45 h 45"/>
                  <a:gd name="T6" fmla="*/ 33 w 33"/>
                  <a:gd name="T7" fmla="*/ 14 h 45"/>
                  <a:gd name="T8" fmla="*/ 31 w 33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5">
                    <a:moveTo>
                      <a:pt x="31" y="0"/>
                    </a:moveTo>
                    <a:lnTo>
                      <a:pt x="0" y="29"/>
                    </a:lnTo>
                    <a:lnTo>
                      <a:pt x="2" y="45"/>
                    </a:lnTo>
                    <a:lnTo>
                      <a:pt x="33" y="14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5260975" y="1028700"/>
                <a:ext cx="52388" cy="71438"/>
              </a:xfrm>
              <a:custGeom>
                <a:avLst/>
                <a:gdLst>
                  <a:gd name="T0" fmla="*/ 31 w 33"/>
                  <a:gd name="T1" fmla="*/ 0 h 45"/>
                  <a:gd name="T2" fmla="*/ 0 w 33"/>
                  <a:gd name="T3" fmla="*/ 29 h 45"/>
                  <a:gd name="T4" fmla="*/ 2 w 33"/>
                  <a:gd name="T5" fmla="*/ 45 h 45"/>
                  <a:gd name="T6" fmla="*/ 33 w 33"/>
                  <a:gd name="T7" fmla="*/ 14 h 45"/>
                  <a:gd name="T8" fmla="*/ 31 w 33"/>
                  <a:gd name="T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5">
                    <a:moveTo>
                      <a:pt x="31" y="0"/>
                    </a:moveTo>
                    <a:lnTo>
                      <a:pt x="0" y="29"/>
                    </a:lnTo>
                    <a:lnTo>
                      <a:pt x="2" y="45"/>
                    </a:lnTo>
                    <a:lnTo>
                      <a:pt x="33" y="14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" name="Freeform 20"/>
              <p:cNvSpPr>
                <a:spLocks/>
              </p:cNvSpPr>
              <p:nvPr/>
            </p:nvSpPr>
            <p:spPr bwMode="auto">
              <a:xfrm>
                <a:off x="5283200" y="1066800"/>
                <a:ext cx="71438" cy="52388"/>
              </a:xfrm>
              <a:custGeom>
                <a:avLst/>
                <a:gdLst>
                  <a:gd name="T0" fmla="*/ 31 w 45"/>
                  <a:gd name="T1" fmla="*/ 0 h 33"/>
                  <a:gd name="T2" fmla="*/ 0 w 45"/>
                  <a:gd name="T3" fmla="*/ 31 h 33"/>
                  <a:gd name="T4" fmla="*/ 14 w 45"/>
                  <a:gd name="T5" fmla="*/ 33 h 33"/>
                  <a:gd name="T6" fmla="*/ 45 w 45"/>
                  <a:gd name="T7" fmla="*/ 2 h 33"/>
                  <a:gd name="T8" fmla="*/ 31 w 45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3">
                    <a:moveTo>
                      <a:pt x="31" y="0"/>
                    </a:moveTo>
                    <a:lnTo>
                      <a:pt x="0" y="31"/>
                    </a:lnTo>
                    <a:lnTo>
                      <a:pt x="14" y="33"/>
                    </a:lnTo>
                    <a:lnTo>
                      <a:pt x="45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auto">
              <a:xfrm>
                <a:off x="5283200" y="1066800"/>
                <a:ext cx="71438" cy="52388"/>
              </a:xfrm>
              <a:custGeom>
                <a:avLst/>
                <a:gdLst>
                  <a:gd name="T0" fmla="*/ 31 w 45"/>
                  <a:gd name="T1" fmla="*/ 0 h 33"/>
                  <a:gd name="T2" fmla="*/ 0 w 45"/>
                  <a:gd name="T3" fmla="*/ 31 h 33"/>
                  <a:gd name="T4" fmla="*/ 14 w 45"/>
                  <a:gd name="T5" fmla="*/ 33 h 33"/>
                  <a:gd name="T6" fmla="*/ 45 w 45"/>
                  <a:gd name="T7" fmla="*/ 2 h 33"/>
                  <a:gd name="T8" fmla="*/ 31 w 45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3">
                    <a:moveTo>
                      <a:pt x="31" y="0"/>
                    </a:moveTo>
                    <a:lnTo>
                      <a:pt x="0" y="31"/>
                    </a:lnTo>
                    <a:lnTo>
                      <a:pt x="14" y="33"/>
                    </a:lnTo>
                    <a:lnTo>
                      <a:pt x="45" y="2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2" name="Freeform 22"/>
              <p:cNvSpPr>
                <a:spLocks/>
              </p:cNvSpPr>
              <p:nvPr/>
            </p:nvSpPr>
            <p:spPr bwMode="auto">
              <a:xfrm>
                <a:off x="4987925" y="1235075"/>
                <a:ext cx="166688" cy="147638"/>
              </a:xfrm>
              <a:custGeom>
                <a:avLst/>
                <a:gdLst>
                  <a:gd name="T0" fmla="*/ 8 w 44"/>
                  <a:gd name="T1" fmla="*/ 0 h 39"/>
                  <a:gd name="T2" fmla="*/ 4 w 44"/>
                  <a:gd name="T3" fmla="*/ 1 h 39"/>
                  <a:gd name="T4" fmla="*/ 15 w 44"/>
                  <a:gd name="T5" fmla="*/ 26 h 39"/>
                  <a:gd name="T6" fmla="*/ 37 w 44"/>
                  <a:gd name="T7" fmla="*/ 39 h 39"/>
                  <a:gd name="T8" fmla="*/ 41 w 44"/>
                  <a:gd name="T9" fmla="*/ 37 h 39"/>
                  <a:gd name="T10" fmla="*/ 35 w 44"/>
                  <a:gd name="T11" fmla="*/ 19 h 39"/>
                  <a:gd name="T12" fmla="*/ 25 w 44"/>
                  <a:gd name="T13" fmla="*/ 22 h 39"/>
                  <a:gd name="T14" fmla="*/ 20 w 44"/>
                  <a:gd name="T15" fmla="*/ 17 h 39"/>
                  <a:gd name="T16" fmla="*/ 23 w 44"/>
                  <a:gd name="T17" fmla="*/ 7 h 39"/>
                  <a:gd name="T18" fmla="*/ 8 w 4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39">
                    <a:moveTo>
                      <a:pt x="8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0" y="5"/>
                      <a:pt x="5" y="16"/>
                      <a:pt x="15" y="26"/>
                    </a:cubicBezTo>
                    <a:cubicBezTo>
                      <a:pt x="23" y="34"/>
                      <a:pt x="32" y="39"/>
                      <a:pt x="37" y="39"/>
                    </a:cubicBezTo>
                    <a:cubicBezTo>
                      <a:pt x="38" y="39"/>
                      <a:pt x="40" y="38"/>
                      <a:pt x="41" y="37"/>
                    </a:cubicBezTo>
                    <a:cubicBezTo>
                      <a:pt x="44" y="34"/>
                      <a:pt x="41" y="27"/>
                      <a:pt x="35" y="19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17" y="2"/>
                      <a:pt x="11" y="0"/>
                      <a:pt x="8" y="0"/>
                    </a:cubicBez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4" name="Freeform 23"/>
              <p:cNvSpPr>
                <a:spLocks/>
              </p:cNvSpPr>
              <p:nvPr/>
            </p:nvSpPr>
            <p:spPr bwMode="auto">
              <a:xfrm>
                <a:off x="5067300" y="1055688"/>
                <a:ext cx="261938" cy="255588"/>
              </a:xfrm>
              <a:custGeom>
                <a:avLst/>
                <a:gdLst>
                  <a:gd name="T0" fmla="*/ 158 w 165"/>
                  <a:gd name="T1" fmla="*/ 0 h 161"/>
                  <a:gd name="T2" fmla="*/ 14 w 165"/>
                  <a:gd name="T3" fmla="*/ 140 h 161"/>
                  <a:gd name="T4" fmla="*/ 7 w 165"/>
                  <a:gd name="T5" fmla="*/ 128 h 161"/>
                  <a:gd name="T6" fmla="*/ 0 w 165"/>
                  <a:gd name="T7" fmla="*/ 151 h 161"/>
                  <a:gd name="T8" fmla="*/ 10 w 165"/>
                  <a:gd name="T9" fmla="*/ 161 h 161"/>
                  <a:gd name="T10" fmla="*/ 34 w 165"/>
                  <a:gd name="T11" fmla="*/ 154 h 161"/>
                  <a:gd name="T12" fmla="*/ 22 w 165"/>
                  <a:gd name="T13" fmla="*/ 147 h 161"/>
                  <a:gd name="T14" fmla="*/ 165 w 165"/>
                  <a:gd name="T15" fmla="*/ 7 h 161"/>
                  <a:gd name="T16" fmla="*/ 158 w 165"/>
                  <a:gd name="T17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61">
                    <a:moveTo>
                      <a:pt x="158" y="0"/>
                    </a:moveTo>
                    <a:lnTo>
                      <a:pt x="14" y="140"/>
                    </a:lnTo>
                    <a:lnTo>
                      <a:pt x="7" y="128"/>
                    </a:lnTo>
                    <a:lnTo>
                      <a:pt x="0" y="151"/>
                    </a:lnTo>
                    <a:lnTo>
                      <a:pt x="10" y="161"/>
                    </a:lnTo>
                    <a:lnTo>
                      <a:pt x="34" y="154"/>
                    </a:lnTo>
                    <a:lnTo>
                      <a:pt x="22" y="147"/>
                    </a:lnTo>
                    <a:lnTo>
                      <a:pt x="165" y="7"/>
                    </a:lnTo>
                    <a:lnTo>
                      <a:pt x="15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5" name="Freeform 24"/>
              <p:cNvSpPr>
                <a:spLocks/>
              </p:cNvSpPr>
              <p:nvPr/>
            </p:nvSpPr>
            <p:spPr bwMode="auto">
              <a:xfrm>
                <a:off x="5067300" y="1055688"/>
                <a:ext cx="261938" cy="255588"/>
              </a:xfrm>
              <a:custGeom>
                <a:avLst/>
                <a:gdLst>
                  <a:gd name="T0" fmla="*/ 158 w 165"/>
                  <a:gd name="T1" fmla="*/ 0 h 161"/>
                  <a:gd name="T2" fmla="*/ 14 w 165"/>
                  <a:gd name="T3" fmla="*/ 140 h 161"/>
                  <a:gd name="T4" fmla="*/ 7 w 165"/>
                  <a:gd name="T5" fmla="*/ 128 h 161"/>
                  <a:gd name="T6" fmla="*/ 0 w 165"/>
                  <a:gd name="T7" fmla="*/ 151 h 161"/>
                  <a:gd name="T8" fmla="*/ 10 w 165"/>
                  <a:gd name="T9" fmla="*/ 161 h 161"/>
                  <a:gd name="T10" fmla="*/ 34 w 165"/>
                  <a:gd name="T11" fmla="*/ 154 h 161"/>
                  <a:gd name="T12" fmla="*/ 22 w 165"/>
                  <a:gd name="T13" fmla="*/ 147 h 161"/>
                  <a:gd name="T14" fmla="*/ 165 w 165"/>
                  <a:gd name="T15" fmla="*/ 7 h 161"/>
                  <a:gd name="T16" fmla="*/ 158 w 165"/>
                  <a:gd name="T17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61">
                    <a:moveTo>
                      <a:pt x="158" y="0"/>
                    </a:moveTo>
                    <a:lnTo>
                      <a:pt x="14" y="140"/>
                    </a:lnTo>
                    <a:lnTo>
                      <a:pt x="7" y="128"/>
                    </a:lnTo>
                    <a:lnTo>
                      <a:pt x="0" y="151"/>
                    </a:lnTo>
                    <a:lnTo>
                      <a:pt x="10" y="161"/>
                    </a:lnTo>
                    <a:lnTo>
                      <a:pt x="34" y="154"/>
                    </a:lnTo>
                    <a:lnTo>
                      <a:pt x="22" y="147"/>
                    </a:lnTo>
                    <a:lnTo>
                      <a:pt x="165" y="7"/>
                    </a:lnTo>
                    <a:lnTo>
                      <a:pt x="158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</p:grpSp>
      <p:grpSp>
        <p:nvGrpSpPr>
          <p:cNvPr id="67" name="组合 39"/>
          <p:cNvGrpSpPr/>
          <p:nvPr/>
        </p:nvGrpSpPr>
        <p:grpSpPr>
          <a:xfrm>
            <a:off x="861182" y="3445327"/>
            <a:ext cx="593961" cy="593961"/>
            <a:chOff x="4692046" y="3749516"/>
            <a:chExt cx="877102" cy="877102"/>
          </a:xfrm>
        </p:grpSpPr>
        <p:grpSp>
          <p:nvGrpSpPr>
            <p:cNvPr id="71" name="组合 40"/>
            <p:cNvGrpSpPr/>
            <p:nvPr/>
          </p:nvGrpSpPr>
          <p:grpSpPr>
            <a:xfrm>
              <a:off x="4692046" y="3749516"/>
              <a:ext cx="877102" cy="87710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1" name="同心圆 9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solidFill>
                    <a:schemeClr val="tx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523939" y="892239"/>
                <a:ext cx="3562222" cy="356222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 dirty="0">
                  <a:ea typeface="微软雅黑" pitchFamily="34" charset="-122"/>
                </a:endParaRPr>
              </a:p>
            </p:txBody>
          </p:sp>
        </p:grpSp>
        <p:grpSp>
          <p:nvGrpSpPr>
            <p:cNvPr id="72" name="组合 41"/>
            <p:cNvGrpSpPr/>
            <p:nvPr/>
          </p:nvGrpSpPr>
          <p:grpSpPr>
            <a:xfrm>
              <a:off x="4853368" y="3997911"/>
              <a:ext cx="554440" cy="377595"/>
              <a:chOff x="4156075" y="2292350"/>
              <a:chExt cx="552450" cy="376238"/>
            </a:xfrm>
            <a:solidFill>
              <a:srgbClr val="0070C0"/>
            </a:solidFill>
          </p:grpSpPr>
          <p:sp>
            <p:nvSpPr>
              <p:cNvPr id="73" name="Freeform 27"/>
              <p:cNvSpPr>
                <a:spLocks/>
              </p:cNvSpPr>
              <p:nvPr/>
            </p:nvSpPr>
            <p:spPr bwMode="auto">
              <a:xfrm>
                <a:off x="4352925" y="2292350"/>
                <a:ext cx="158750" cy="161925"/>
              </a:xfrm>
              <a:custGeom>
                <a:avLst/>
                <a:gdLst>
                  <a:gd name="T0" fmla="*/ 21 w 42"/>
                  <a:gd name="T1" fmla="*/ 0 h 43"/>
                  <a:gd name="T2" fmla="*/ 0 w 42"/>
                  <a:gd name="T3" fmla="*/ 22 h 43"/>
                  <a:gd name="T4" fmla="*/ 21 w 42"/>
                  <a:gd name="T5" fmla="*/ 43 h 43"/>
                  <a:gd name="T6" fmla="*/ 21 w 42"/>
                  <a:gd name="T7" fmla="*/ 43 h 43"/>
                  <a:gd name="T8" fmla="*/ 42 w 42"/>
                  <a:gd name="T9" fmla="*/ 22 h 43"/>
                  <a:gd name="T10" fmla="*/ 21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cubicBezTo>
                      <a:pt x="9" y="0"/>
                      <a:pt x="0" y="10"/>
                      <a:pt x="0" y="22"/>
                    </a:cubicBezTo>
                    <a:cubicBezTo>
                      <a:pt x="0" y="33"/>
                      <a:pt x="9" y="43"/>
                      <a:pt x="21" y="4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33" y="43"/>
                      <a:pt x="42" y="33"/>
                      <a:pt x="42" y="22"/>
                    </a:cubicBezTo>
                    <a:cubicBezTo>
                      <a:pt x="42" y="10"/>
                      <a:pt x="33" y="0"/>
                      <a:pt x="21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4" name="Freeform 28"/>
              <p:cNvSpPr>
                <a:spLocks/>
              </p:cNvSpPr>
              <p:nvPr/>
            </p:nvSpPr>
            <p:spPr bwMode="auto">
              <a:xfrm>
                <a:off x="4284663" y="2462213"/>
                <a:ext cx="295275" cy="206375"/>
              </a:xfrm>
              <a:custGeom>
                <a:avLst/>
                <a:gdLst>
                  <a:gd name="T0" fmla="*/ 55 w 78"/>
                  <a:gd name="T1" fmla="*/ 0 h 55"/>
                  <a:gd name="T2" fmla="*/ 39 w 78"/>
                  <a:gd name="T3" fmla="*/ 45 h 55"/>
                  <a:gd name="T4" fmla="*/ 23 w 78"/>
                  <a:gd name="T5" fmla="*/ 0 h 55"/>
                  <a:gd name="T6" fmla="*/ 0 w 78"/>
                  <a:gd name="T7" fmla="*/ 33 h 55"/>
                  <a:gd name="T8" fmla="*/ 0 w 78"/>
                  <a:gd name="T9" fmla="*/ 34 h 55"/>
                  <a:gd name="T10" fmla="*/ 0 w 78"/>
                  <a:gd name="T11" fmla="*/ 35 h 55"/>
                  <a:gd name="T12" fmla="*/ 39 w 78"/>
                  <a:gd name="T13" fmla="*/ 55 h 55"/>
                  <a:gd name="T14" fmla="*/ 78 w 78"/>
                  <a:gd name="T15" fmla="*/ 35 h 55"/>
                  <a:gd name="T16" fmla="*/ 78 w 78"/>
                  <a:gd name="T17" fmla="*/ 34 h 55"/>
                  <a:gd name="T18" fmla="*/ 78 w 78"/>
                  <a:gd name="T19" fmla="*/ 33 h 55"/>
                  <a:gd name="T20" fmla="*/ 55 w 78"/>
                  <a:gd name="T2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55">
                    <a:moveTo>
                      <a:pt x="55" y="0"/>
                    </a:moveTo>
                    <a:cubicBezTo>
                      <a:pt x="39" y="45"/>
                      <a:pt x="39" y="45"/>
                      <a:pt x="39" y="4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6"/>
                      <a:pt x="1" y="19"/>
                      <a:pt x="0" y="33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44"/>
                      <a:pt x="18" y="55"/>
                      <a:pt x="39" y="55"/>
                    </a:cubicBezTo>
                    <a:cubicBezTo>
                      <a:pt x="60" y="55"/>
                      <a:pt x="77" y="44"/>
                      <a:pt x="78" y="35"/>
                    </a:cubicBezTo>
                    <a:cubicBezTo>
                      <a:pt x="78" y="34"/>
                      <a:pt x="78" y="34"/>
                      <a:pt x="78" y="34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7" y="19"/>
                      <a:pt x="68" y="6"/>
                      <a:pt x="55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5" name="Freeform 29"/>
              <p:cNvSpPr>
                <a:spLocks/>
              </p:cNvSpPr>
              <p:nvPr/>
            </p:nvSpPr>
            <p:spPr bwMode="auto">
              <a:xfrm>
                <a:off x="4416425" y="2457450"/>
                <a:ext cx="30163" cy="30163"/>
              </a:xfrm>
              <a:custGeom>
                <a:avLst/>
                <a:gdLst>
                  <a:gd name="T0" fmla="*/ 10 w 19"/>
                  <a:gd name="T1" fmla="*/ 0 h 19"/>
                  <a:gd name="T2" fmla="*/ 0 w 19"/>
                  <a:gd name="T3" fmla="*/ 10 h 19"/>
                  <a:gd name="T4" fmla="*/ 10 w 19"/>
                  <a:gd name="T5" fmla="*/ 19 h 19"/>
                  <a:gd name="T6" fmla="*/ 19 w 19"/>
                  <a:gd name="T7" fmla="*/ 10 h 19"/>
                  <a:gd name="T8" fmla="*/ 10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lnTo>
                      <a:pt x="0" y="10"/>
                    </a:lnTo>
                    <a:lnTo>
                      <a:pt x="10" y="19"/>
                    </a:lnTo>
                    <a:lnTo>
                      <a:pt x="19" y="1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6" name="Freeform 30"/>
              <p:cNvSpPr>
                <a:spLocks/>
              </p:cNvSpPr>
              <p:nvPr/>
            </p:nvSpPr>
            <p:spPr bwMode="auto">
              <a:xfrm>
                <a:off x="4416425" y="2457450"/>
                <a:ext cx="30163" cy="30163"/>
              </a:xfrm>
              <a:custGeom>
                <a:avLst/>
                <a:gdLst>
                  <a:gd name="T0" fmla="*/ 10 w 19"/>
                  <a:gd name="T1" fmla="*/ 0 h 19"/>
                  <a:gd name="T2" fmla="*/ 0 w 19"/>
                  <a:gd name="T3" fmla="*/ 10 h 19"/>
                  <a:gd name="T4" fmla="*/ 10 w 19"/>
                  <a:gd name="T5" fmla="*/ 19 h 19"/>
                  <a:gd name="T6" fmla="*/ 19 w 19"/>
                  <a:gd name="T7" fmla="*/ 10 h 19"/>
                  <a:gd name="T8" fmla="*/ 10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lnTo>
                      <a:pt x="0" y="10"/>
                    </a:lnTo>
                    <a:lnTo>
                      <a:pt x="10" y="19"/>
                    </a:lnTo>
                    <a:lnTo>
                      <a:pt x="19" y="1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7" name="Freeform 31"/>
              <p:cNvSpPr>
                <a:spLocks/>
              </p:cNvSpPr>
              <p:nvPr/>
            </p:nvSpPr>
            <p:spPr bwMode="auto">
              <a:xfrm>
                <a:off x="4408488" y="2487613"/>
                <a:ext cx="46038" cy="109538"/>
              </a:xfrm>
              <a:custGeom>
                <a:avLst/>
                <a:gdLst>
                  <a:gd name="T0" fmla="*/ 15 w 29"/>
                  <a:gd name="T1" fmla="*/ 0 h 69"/>
                  <a:gd name="T2" fmla="*/ 7 w 29"/>
                  <a:gd name="T3" fmla="*/ 5 h 69"/>
                  <a:gd name="T4" fmla="*/ 0 w 29"/>
                  <a:gd name="T5" fmla="*/ 36 h 69"/>
                  <a:gd name="T6" fmla="*/ 15 w 29"/>
                  <a:gd name="T7" fmla="*/ 69 h 69"/>
                  <a:gd name="T8" fmla="*/ 29 w 29"/>
                  <a:gd name="T9" fmla="*/ 36 h 69"/>
                  <a:gd name="T10" fmla="*/ 22 w 29"/>
                  <a:gd name="T11" fmla="*/ 5 h 69"/>
                  <a:gd name="T12" fmla="*/ 15 w 29"/>
                  <a:gd name="T1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69">
                    <a:moveTo>
                      <a:pt x="15" y="0"/>
                    </a:moveTo>
                    <a:lnTo>
                      <a:pt x="7" y="5"/>
                    </a:lnTo>
                    <a:lnTo>
                      <a:pt x="0" y="36"/>
                    </a:lnTo>
                    <a:lnTo>
                      <a:pt x="15" y="69"/>
                    </a:lnTo>
                    <a:lnTo>
                      <a:pt x="29" y="36"/>
                    </a:lnTo>
                    <a:lnTo>
                      <a:pt x="22" y="5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8" name="Freeform 32"/>
              <p:cNvSpPr>
                <a:spLocks/>
              </p:cNvSpPr>
              <p:nvPr/>
            </p:nvSpPr>
            <p:spPr bwMode="auto">
              <a:xfrm>
                <a:off x="4408488" y="2487613"/>
                <a:ext cx="46038" cy="109538"/>
              </a:xfrm>
              <a:custGeom>
                <a:avLst/>
                <a:gdLst>
                  <a:gd name="T0" fmla="*/ 15 w 29"/>
                  <a:gd name="T1" fmla="*/ 0 h 69"/>
                  <a:gd name="T2" fmla="*/ 7 w 29"/>
                  <a:gd name="T3" fmla="*/ 5 h 69"/>
                  <a:gd name="T4" fmla="*/ 0 w 29"/>
                  <a:gd name="T5" fmla="*/ 36 h 69"/>
                  <a:gd name="T6" fmla="*/ 15 w 29"/>
                  <a:gd name="T7" fmla="*/ 69 h 69"/>
                  <a:gd name="T8" fmla="*/ 29 w 29"/>
                  <a:gd name="T9" fmla="*/ 36 h 69"/>
                  <a:gd name="T10" fmla="*/ 22 w 29"/>
                  <a:gd name="T11" fmla="*/ 5 h 69"/>
                  <a:gd name="T12" fmla="*/ 15 w 29"/>
                  <a:gd name="T1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69">
                    <a:moveTo>
                      <a:pt x="15" y="0"/>
                    </a:moveTo>
                    <a:lnTo>
                      <a:pt x="7" y="5"/>
                    </a:lnTo>
                    <a:lnTo>
                      <a:pt x="0" y="36"/>
                    </a:lnTo>
                    <a:lnTo>
                      <a:pt x="15" y="69"/>
                    </a:lnTo>
                    <a:lnTo>
                      <a:pt x="29" y="36"/>
                    </a:lnTo>
                    <a:lnTo>
                      <a:pt x="22" y="5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79" name="Oval 33"/>
              <p:cNvSpPr>
                <a:spLocks noChangeArrowheads="1"/>
              </p:cNvSpPr>
              <p:nvPr/>
            </p:nvSpPr>
            <p:spPr bwMode="auto">
              <a:xfrm>
                <a:off x="4205288" y="2333625"/>
                <a:ext cx="115888" cy="1206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0" name="Freeform 34"/>
              <p:cNvSpPr>
                <a:spLocks/>
              </p:cNvSpPr>
              <p:nvPr/>
            </p:nvSpPr>
            <p:spPr bwMode="auto">
              <a:xfrm>
                <a:off x="4254500" y="2454275"/>
                <a:ext cx="17463" cy="22225"/>
              </a:xfrm>
              <a:custGeom>
                <a:avLst/>
                <a:gdLst>
                  <a:gd name="T0" fmla="*/ 4 w 11"/>
                  <a:gd name="T1" fmla="*/ 0 h 14"/>
                  <a:gd name="T2" fmla="*/ 0 w 11"/>
                  <a:gd name="T3" fmla="*/ 7 h 14"/>
                  <a:gd name="T4" fmla="*/ 4 w 11"/>
                  <a:gd name="T5" fmla="*/ 14 h 14"/>
                  <a:gd name="T6" fmla="*/ 11 w 11"/>
                  <a:gd name="T7" fmla="*/ 7 h 14"/>
                  <a:gd name="T8" fmla="*/ 4 w 1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4" y="0"/>
                    </a:moveTo>
                    <a:lnTo>
                      <a:pt x="0" y="7"/>
                    </a:lnTo>
                    <a:lnTo>
                      <a:pt x="4" y="14"/>
                    </a:lnTo>
                    <a:lnTo>
                      <a:pt x="11" y="7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1" name="Freeform 35"/>
              <p:cNvSpPr>
                <a:spLocks/>
              </p:cNvSpPr>
              <p:nvPr/>
            </p:nvSpPr>
            <p:spPr bwMode="auto">
              <a:xfrm>
                <a:off x="4254500" y="2454275"/>
                <a:ext cx="17463" cy="22225"/>
              </a:xfrm>
              <a:custGeom>
                <a:avLst/>
                <a:gdLst>
                  <a:gd name="T0" fmla="*/ 4 w 11"/>
                  <a:gd name="T1" fmla="*/ 0 h 14"/>
                  <a:gd name="T2" fmla="*/ 0 w 11"/>
                  <a:gd name="T3" fmla="*/ 7 h 14"/>
                  <a:gd name="T4" fmla="*/ 4 w 11"/>
                  <a:gd name="T5" fmla="*/ 14 h 14"/>
                  <a:gd name="T6" fmla="*/ 11 w 11"/>
                  <a:gd name="T7" fmla="*/ 7 h 14"/>
                  <a:gd name="T8" fmla="*/ 4 w 1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4">
                    <a:moveTo>
                      <a:pt x="4" y="0"/>
                    </a:moveTo>
                    <a:lnTo>
                      <a:pt x="0" y="7"/>
                    </a:lnTo>
                    <a:lnTo>
                      <a:pt x="4" y="14"/>
                    </a:lnTo>
                    <a:lnTo>
                      <a:pt x="11" y="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2" name="Freeform 36"/>
              <p:cNvSpPr>
                <a:spLocks/>
              </p:cNvSpPr>
              <p:nvPr/>
            </p:nvSpPr>
            <p:spPr bwMode="auto">
              <a:xfrm>
                <a:off x="4246563" y="2476500"/>
                <a:ext cx="33338" cy="79375"/>
              </a:xfrm>
              <a:custGeom>
                <a:avLst/>
                <a:gdLst>
                  <a:gd name="T0" fmla="*/ 9 w 21"/>
                  <a:gd name="T1" fmla="*/ 0 h 50"/>
                  <a:gd name="T2" fmla="*/ 9 w 21"/>
                  <a:gd name="T3" fmla="*/ 0 h 50"/>
                  <a:gd name="T4" fmla="*/ 5 w 21"/>
                  <a:gd name="T5" fmla="*/ 5 h 50"/>
                  <a:gd name="T6" fmla="*/ 0 w 21"/>
                  <a:gd name="T7" fmla="*/ 26 h 50"/>
                  <a:gd name="T8" fmla="*/ 9 w 21"/>
                  <a:gd name="T9" fmla="*/ 50 h 50"/>
                  <a:gd name="T10" fmla="*/ 21 w 21"/>
                  <a:gd name="T11" fmla="*/ 26 h 50"/>
                  <a:gd name="T12" fmla="*/ 14 w 21"/>
                  <a:gd name="T13" fmla="*/ 5 h 50"/>
                  <a:gd name="T14" fmla="*/ 9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9" y="0"/>
                    </a:moveTo>
                    <a:lnTo>
                      <a:pt x="9" y="0"/>
                    </a:lnTo>
                    <a:lnTo>
                      <a:pt x="5" y="5"/>
                    </a:lnTo>
                    <a:lnTo>
                      <a:pt x="0" y="26"/>
                    </a:lnTo>
                    <a:lnTo>
                      <a:pt x="9" y="50"/>
                    </a:lnTo>
                    <a:lnTo>
                      <a:pt x="21" y="26"/>
                    </a:lnTo>
                    <a:lnTo>
                      <a:pt x="14" y="5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3" name="Freeform 37"/>
              <p:cNvSpPr>
                <a:spLocks/>
              </p:cNvSpPr>
              <p:nvPr/>
            </p:nvSpPr>
            <p:spPr bwMode="auto">
              <a:xfrm>
                <a:off x="4246563" y="2476500"/>
                <a:ext cx="33338" cy="79375"/>
              </a:xfrm>
              <a:custGeom>
                <a:avLst/>
                <a:gdLst>
                  <a:gd name="T0" fmla="*/ 9 w 21"/>
                  <a:gd name="T1" fmla="*/ 0 h 50"/>
                  <a:gd name="T2" fmla="*/ 9 w 21"/>
                  <a:gd name="T3" fmla="*/ 0 h 50"/>
                  <a:gd name="T4" fmla="*/ 5 w 21"/>
                  <a:gd name="T5" fmla="*/ 5 h 50"/>
                  <a:gd name="T6" fmla="*/ 0 w 21"/>
                  <a:gd name="T7" fmla="*/ 26 h 50"/>
                  <a:gd name="T8" fmla="*/ 9 w 21"/>
                  <a:gd name="T9" fmla="*/ 50 h 50"/>
                  <a:gd name="T10" fmla="*/ 21 w 21"/>
                  <a:gd name="T11" fmla="*/ 26 h 50"/>
                  <a:gd name="T12" fmla="*/ 14 w 21"/>
                  <a:gd name="T13" fmla="*/ 5 h 50"/>
                  <a:gd name="T14" fmla="*/ 9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9" y="0"/>
                    </a:moveTo>
                    <a:lnTo>
                      <a:pt x="9" y="0"/>
                    </a:lnTo>
                    <a:lnTo>
                      <a:pt x="5" y="5"/>
                    </a:lnTo>
                    <a:lnTo>
                      <a:pt x="0" y="26"/>
                    </a:lnTo>
                    <a:lnTo>
                      <a:pt x="9" y="50"/>
                    </a:lnTo>
                    <a:lnTo>
                      <a:pt x="21" y="26"/>
                    </a:lnTo>
                    <a:lnTo>
                      <a:pt x="14" y="5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4" name="Oval 38"/>
              <p:cNvSpPr>
                <a:spLocks noChangeArrowheads="1"/>
              </p:cNvSpPr>
              <p:nvPr/>
            </p:nvSpPr>
            <p:spPr bwMode="auto">
              <a:xfrm>
                <a:off x="4541838" y="2333625"/>
                <a:ext cx="117475" cy="1206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5" name="Freeform 39"/>
              <p:cNvSpPr>
                <a:spLocks/>
              </p:cNvSpPr>
              <p:nvPr/>
            </p:nvSpPr>
            <p:spPr bwMode="auto">
              <a:xfrm>
                <a:off x="4530725" y="2457450"/>
                <a:ext cx="177800" cy="150813"/>
              </a:xfrm>
              <a:custGeom>
                <a:avLst/>
                <a:gdLst>
                  <a:gd name="T0" fmla="*/ 30 w 47"/>
                  <a:gd name="T1" fmla="*/ 0 h 40"/>
                  <a:gd name="T2" fmla="*/ 19 w 47"/>
                  <a:gd name="T3" fmla="*/ 33 h 40"/>
                  <a:gd name="T4" fmla="*/ 7 w 47"/>
                  <a:gd name="T5" fmla="*/ 0 h 40"/>
                  <a:gd name="T6" fmla="*/ 0 w 47"/>
                  <a:gd name="T7" fmla="*/ 5 h 40"/>
                  <a:gd name="T8" fmla="*/ 15 w 47"/>
                  <a:gd name="T9" fmla="*/ 34 h 40"/>
                  <a:gd name="T10" fmla="*/ 15 w 47"/>
                  <a:gd name="T11" fmla="*/ 35 h 40"/>
                  <a:gd name="T12" fmla="*/ 15 w 47"/>
                  <a:gd name="T13" fmla="*/ 36 h 40"/>
                  <a:gd name="T14" fmla="*/ 15 w 47"/>
                  <a:gd name="T15" fmla="*/ 36 h 40"/>
                  <a:gd name="T16" fmla="*/ 14 w 47"/>
                  <a:gd name="T17" fmla="*/ 40 h 40"/>
                  <a:gd name="T18" fmla="*/ 19 w 47"/>
                  <a:gd name="T19" fmla="*/ 40 h 40"/>
                  <a:gd name="T20" fmla="*/ 47 w 47"/>
                  <a:gd name="T21" fmla="*/ 25 h 40"/>
                  <a:gd name="T22" fmla="*/ 47 w 47"/>
                  <a:gd name="T23" fmla="*/ 25 h 40"/>
                  <a:gd name="T24" fmla="*/ 47 w 47"/>
                  <a:gd name="T25" fmla="*/ 25 h 40"/>
                  <a:gd name="T26" fmla="*/ 30 w 47"/>
                  <a:gd name="T2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40">
                    <a:moveTo>
                      <a:pt x="30" y="0"/>
                    </a:moveTo>
                    <a:cubicBezTo>
                      <a:pt x="19" y="33"/>
                      <a:pt x="19" y="33"/>
                      <a:pt x="19" y="33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4" y="1"/>
                      <a:pt x="2" y="3"/>
                      <a:pt x="0" y="5"/>
                    </a:cubicBezTo>
                    <a:cubicBezTo>
                      <a:pt x="8" y="12"/>
                      <a:pt x="14" y="23"/>
                      <a:pt x="15" y="34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37"/>
                      <a:pt x="14" y="38"/>
                      <a:pt x="14" y="40"/>
                    </a:cubicBezTo>
                    <a:cubicBezTo>
                      <a:pt x="15" y="40"/>
                      <a:pt x="17" y="40"/>
                      <a:pt x="19" y="40"/>
                    </a:cubicBezTo>
                    <a:cubicBezTo>
                      <a:pt x="34" y="40"/>
                      <a:pt x="46" y="32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6" y="14"/>
                      <a:pt x="40" y="5"/>
                      <a:pt x="30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6" name="Freeform 40"/>
              <p:cNvSpPr>
                <a:spLocks/>
              </p:cNvSpPr>
              <p:nvPr/>
            </p:nvSpPr>
            <p:spPr bwMode="auto">
              <a:xfrm>
                <a:off x="4591050" y="2454275"/>
                <a:ext cx="19050" cy="22225"/>
              </a:xfrm>
              <a:custGeom>
                <a:avLst/>
                <a:gdLst>
                  <a:gd name="T0" fmla="*/ 7 w 12"/>
                  <a:gd name="T1" fmla="*/ 0 h 14"/>
                  <a:gd name="T2" fmla="*/ 0 w 12"/>
                  <a:gd name="T3" fmla="*/ 7 h 14"/>
                  <a:gd name="T4" fmla="*/ 7 w 12"/>
                  <a:gd name="T5" fmla="*/ 14 h 14"/>
                  <a:gd name="T6" fmla="*/ 12 w 12"/>
                  <a:gd name="T7" fmla="*/ 7 h 14"/>
                  <a:gd name="T8" fmla="*/ 7 w 12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7" y="0"/>
                    </a:moveTo>
                    <a:lnTo>
                      <a:pt x="0" y="7"/>
                    </a:lnTo>
                    <a:lnTo>
                      <a:pt x="7" y="14"/>
                    </a:lnTo>
                    <a:lnTo>
                      <a:pt x="12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7" name="Freeform 41"/>
              <p:cNvSpPr>
                <a:spLocks/>
              </p:cNvSpPr>
              <p:nvPr/>
            </p:nvSpPr>
            <p:spPr bwMode="auto">
              <a:xfrm>
                <a:off x="4591050" y="2454275"/>
                <a:ext cx="19050" cy="22225"/>
              </a:xfrm>
              <a:custGeom>
                <a:avLst/>
                <a:gdLst>
                  <a:gd name="T0" fmla="*/ 7 w 12"/>
                  <a:gd name="T1" fmla="*/ 0 h 14"/>
                  <a:gd name="T2" fmla="*/ 0 w 12"/>
                  <a:gd name="T3" fmla="*/ 7 h 14"/>
                  <a:gd name="T4" fmla="*/ 7 w 12"/>
                  <a:gd name="T5" fmla="*/ 14 h 14"/>
                  <a:gd name="T6" fmla="*/ 12 w 12"/>
                  <a:gd name="T7" fmla="*/ 7 h 14"/>
                  <a:gd name="T8" fmla="*/ 7 w 12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7" y="0"/>
                    </a:moveTo>
                    <a:lnTo>
                      <a:pt x="0" y="7"/>
                    </a:lnTo>
                    <a:lnTo>
                      <a:pt x="7" y="14"/>
                    </a:lnTo>
                    <a:lnTo>
                      <a:pt x="12" y="7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8" name="Freeform 42"/>
              <p:cNvSpPr>
                <a:spLocks/>
              </p:cNvSpPr>
              <p:nvPr/>
            </p:nvSpPr>
            <p:spPr bwMode="auto">
              <a:xfrm>
                <a:off x="4583113" y="2476500"/>
                <a:ext cx="33338" cy="79375"/>
              </a:xfrm>
              <a:custGeom>
                <a:avLst/>
                <a:gdLst>
                  <a:gd name="T0" fmla="*/ 12 w 21"/>
                  <a:gd name="T1" fmla="*/ 0 h 50"/>
                  <a:gd name="T2" fmla="*/ 12 w 21"/>
                  <a:gd name="T3" fmla="*/ 0 h 50"/>
                  <a:gd name="T4" fmla="*/ 7 w 21"/>
                  <a:gd name="T5" fmla="*/ 5 h 50"/>
                  <a:gd name="T6" fmla="*/ 0 w 21"/>
                  <a:gd name="T7" fmla="*/ 26 h 50"/>
                  <a:gd name="T8" fmla="*/ 12 w 21"/>
                  <a:gd name="T9" fmla="*/ 50 h 50"/>
                  <a:gd name="T10" fmla="*/ 21 w 21"/>
                  <a:gd name="T11" fmla="*/ 26 h 50"/>
                  <a:gd name="T12" fmla="*/ 17 w 21"/>
                  <a:gd name="T13" fmla="*/ 5 h 50"/>
                  <a:gd name="T14" fmla="*/ 12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12" y="0"/>
                    </a:moveTo>
                    <a:lnTo>
                      <a:pt x="12" y="0"/>
                    </a:lnTo>
                    <a:lnTo>
                      <a:pt x="7" y="5"/>
                    </a:lnTo>
                    <a:lnTo>
                      <a:pt x="0" y="26"/>
                    </a:lnTo>
                    <a:lnTo>
                      <a:pt x="12" y="50"/>
                    </a:lnTo>
                    <a:lnTo>
                      <a:pt x="21" y="26"/>
                    </a:lnTo>
                    <a:lnTo>
                      <a:pt x="17" y="5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89" name="Freeform 43"/>
              <p:cNvSpPr>
                <a:spLocks/>
              </p:cNvSpPr>
              <p:nvPr/>
            </p:nvSpPr>
            <p:spPr bwMode="auto">
              <a:xfrm>
                <a:off x="4583113" y="2476500"/>
                <a:ext cx="33338" cy="79375"/>
              </a:xfrm>
              <a:custGeom>
                <a:avLst/>
                <a:gdLst>
                  <a:gd name="T0" fmla="*/ 12 w 21"/>
                  <a:gd name="T1" fmla="*/ 0 h 50"/>
                  <a:gd name="T2" fmla="*/ 12 w 21"/>
                  <a:gd name="T3" fmla="*/ 0 h 50"/>
                  <a:gd name="T4" fmla="*/ 7 w 21"/>
                  <a:gd name="T5" fmla="*/ 5 h 50"/>
                  <a:gd name="T6" fmla="*/ 0 w 21"/>
                  <a:gd name="T7" fmla="*/ 26 h 50"/>
                  <a:gd name="T8" fmla="*/ 12 w 21"/>
                  <a:gd name="T9" fmla="*/ 50 h 50"/>
                  <a:gd name="T10" fmla="*/ 21 w 21"/>
                  <a:gd name="T11" fmla="*/ 26 h 50"/>
                  <a:gd name="T12" fmla="*/ 17 w 21"/>
                  <a:gd name="T13" fmla="*/ 5 h 50"/>
                  <a:gd name="T14" fmla="*/ 12 w 21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0">
                    <a:moveTo>
                      <a:pt x="12" y="0"/>
                    </a:moveTo>
                    <a:lnTo>
                      <a:pt x="12" y="0"/>
                    </a:lnTo>
                    <a:lnTo>
                      <a:pt x="7" y="5"/>
                    </a:lnTo>
                    <a:lnTo>
                      <a:pt x="0" y="26"/>
                    </a:lnTo>
                    <a:lnTo>
                      <a:pt x="12" y="50"/>
                    </a:lnTo>
                    <a:lnTo>
                      <a:pt x="21" y="26"/>
                    </a:lnTo>
                    <a:lnTo>
                      <a:pt x="17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90" name="Freeform 44"/>
              <p:cNvSpPr>
                <a:spLocks/>
              </p:cNvSpPr>
              <p:nvPr/>
            </p:nvSpPr>
            <p:spPr bwMode="auto">
              <a:xfrm>
                <a:off x="4156075" y="2457450"/>
                <a:ext cx="177800" cy="150813"/>
              </a:xfrm>
              <a:custGeom>
                <a:avLst/>
                <a:gdLst>
                  <a:gd name="T0" fmla="*/ 40 w 47"/>
                  <a:gd name="T1" fmla="*/ 0 h 40"/>
                  <a:gd name="T2" fmla="*/ 28 w 47"/>
                  <a:gd name="T3" fmla="*/ 33 h 40"/>
                  <a:gd name="T4" fmla="*/ 17 w 47"/>
                  <a:gd name="T5" fmla="*/ 0 h 40"/>
                  <a:gd name="T6" fmla="*/ 0 w 47"/>
                  <a:gd name="T7" fmla="*/ 25 h 40"/>
                  <a:gd name="T8" fmla="*/ 0 w 47"/>
                  <a:gd name="T9" fmla="*/ 25 h 40"/>
                  <a:gd name="T10" fmla="*/ 0 w 47"/>
                  <a:gd name="T11" fmla="*/ 25 h 40"/>
                  <a:gd name="T12" fmla="*/ 28 w 47"/>
                  <a:gd name="T13" fmla="*/ 40 h 40"/>
                  <a:gd name="T14" fmla="*/ 33 w 47"/>
                  <a:gd name="T15" fmla="*/ 40 h 40"/>
                  <a:gd name="T16" fmla="*/ 32 w 47"/>
                  <a:gd name="T17" fmla="*/ 36 h 40"/>
                  <a:gd name="T18" fmla="*/ 32 w 47"/>
                  <a:gd name="T19" fmla="*/ 36 h 40"/>
                  <a:gd name="T20" fmla="*/ 32 w 47"/>
                  <a:gd name="T21" fmla="*/ 35 h 40"/>
                  <a:gd name="T22" fmla="*/ 32 w 47"/>
                  <a:gd name="T23" fmla="*/ 34 h 40"/>
                  <a:gd name="T24" fmla="*/ 39 w 47"/>
                  <a:gd name="T25" fmla="*/ 13 h 40"/>
                  <a:gd name="T26" fmla="*/ 47 w 47"/>
                  <a:gd name="T27" fmla="*/ 5 h 40"/>
                  <a:gd name="T28" fmla="*/ 40 w 47"/>
                  <a:gd name="T2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0">
                    <a:moveTo>
                      <a:pt x="40" y="0"/>
                    </a:moveTo>
                    <a:cubicBezTo>
                      <a:pt x="28" y="33"/>
                      <a:pt x="28" y="33"/>
                      <a:pt x="28" y="33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7" y="5"/>
                      <a:pt x="1" y="14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2"/>
                      <a:pt x="13" y="40"/>
                      <a:pt x="28" y="40"/>
                    </a:cubicBezTo>
                    <a:cubicBezTo>
                      <a:pt x="30" y="40"/>
                      <a:pt x="32" y="40"/>
                      <a:pt x="33" y="40"/>
                    </a:cubicBezTo>
                    <a:cubicBezTo>
                      <a:pt x="33" y="38"/>
                      <a:pt x="32" y="37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2" y="34"/>
                    </a:cubicBezTo>
                    <a:cubicBezTo>
                      <a:pt x="33" y="27"/>
                      <a:pt x="35" y="20"/>
                      <a:pt x="39" y="13"/>
                    </a:cubicBezTo>
                    <a:cubicBezTo>
                      <a:pt x="42" y="10"/>
                      <a:pt x="44" y="7"/>
                      <a:pt x="47" y="5"/>
                    </a:cubicBezTo>
                    <a:cubicBezTo>
                      <a:pt x="45" y="3"/>
                      <a:pt x="43" y="1"/>
                      <a:pt x="40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</p:grpSp>
      <p:grpSp>
        <p:nvGrpSpPr>
          <p:cNvPr id="93" name="组合 77"/>
          <p:cNvGrpSpPr/>
          <p:nvPr/>
        </p:nvGrpSpPr>
        <p:grpSpPr>
          <a:xfrm>
            <a:off x="1806236" y="1071552"/>
            <a:ext cx="7052043" cy="1473695"/>
            <a:chOff x="7127272" y="2681303"/>
            <a:chExt cx="4200295" cy="853819"/>
          </a:xfrm>
        </p:grpSpPr>
        <p:sp>
          <p:nvSpPr>
            <p:cNvPr id="94" name="矩形 93"/>
            <p:cNvSpPr/>
            <p:nvPr/>
          </p:nvSpPr>
          <p:spPr>
            <a:xfrm>
              <a:off x="7127272" y="2681303"/>
              <a:ext cx="4112228" cy="853819"/>
            </a:xfrm>
            <a:prstGeom prst="rect">
              <a:avLst/>
            </a:prstGeom>
            <a:solidFill>
              <a:schemeClr val="bg2"/>
            </a:solidFill>
            <a:ln w="25400">
              <a:gradFill flip="none" rotWithShape="1">
                <a:gsLst>
                  <a:gs pos="0">
                    <a:schemeClr val="bg1">
                      <a:lumMod val="71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90500" dist="63500" dir="13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5" name="矩形 47"/>
            <p:cNvSpPr>
              <a:spLocks noChangeArrowheads="1"/>
            </p:cNvSpPr>
            <p:nvPr/>
          </p:nvSpPr>
          <p:spPr bwMode="auto">
            <a:xfrm>
              <a:off x="7198876" y="2702583"/>
              <a:ext cx="4128691" cy="779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30" tIns="25715" rIns="51430" bIns="25715">
              <a:spAutoFit/>
            </a:bodyPr>
            <a:lstStyle/>
            <a:p>
              <a:pPr indent="304800">
                <a:lnSpc>
                  <a:spcPct val="150000"/>
                </a:lnSpc>
              </a:pP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通过本课程的学习，使学生强化服务意识和职业素养，正确处理好药患、药医、药护之间的关系，提高独立思考及分析、解决问题的能力，养成科学严谨的工作态度，良好的职业道德和行为规范，逐步形成一定的药学专业综合能力，并具备能够使自己在行业内持续发展的愿望和能力，形成科学的人生观、世界观，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促进学生的可持续发展。</a:t>
              </a:r>
            </a:p>
          </p:txBody>
        </p:sp>
      </p:grpSp>
      <p:sp>
        <p:nvSpPr>
          <p:cNvPr id="96" name="矩形 3"/>
          <p:cNvSpPr>
            <a:spLocks noChangeArrowheads="1"/>
          </p:cNvSpPr>
          <p:nvPr/>
        </p:nvSpPr>
        <p:spPr bwMode="auto">
          <a:xfrm>
            <a:off x="1811649" y="785800"/>
            <a:ext cx="873306" cy="28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0" tIns="25715" rIns="51430" bIns="25715">
            <a:sp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zh-CN" altLang="en-US" sz="1500" b="1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总体目标</a:t>
            </a:r>
            <a:endParaRPr lang="zh-CN" altLang="en-US" sz="1500" b="1" dirty="0">
              <a:solidFill>
                <a:srgbClr val="C00000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101" name="直接连接符 100"/>
          <p:cNvCxnSpPr/>
          <p:nvPr/>
        </p:nvCxnSpPr>
        <p:spPr>
          <a:xfrm>
            <a:off x="1600170" y="1265029"/>
            <a:ext cx="0" cy="866741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>
            <a:off x="1600170" y="3350090"/>
            <a:ext cx="0" cy="866741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矩形 102"/>
          <p:cNvSpPr/>
          <p:nvPr/>
        </p:nvSpPr>
        <p:spPr>
          <a:xfrm>
            <a:off x="113502" y="675636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教学目标：</a:t>
            </a:r>
            <a:endParaRPr lang="zh-CN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1886762" y="2714626"/>
            <a:ext cx="6897060" cy="2388515"/>
            <a:chOff x="1886762" y="2714626"/>
            <a:chExt cx="6897060" cy="2388515"/>
          </a:xfrm>
        </p:grpSpPr>
        <p:sp>
          <p:nvSpPr>
            <p:cNvPr id="100" name="矩形 3"/>
            <p:cNvSpPr>
              <a:spLocks noChangeArrowheads="1"/>
            </p:cNvSpPr>
            <p:nvPr/>
          </p:nvSpPr>
          <p:spPr bwMode="auto">
            <a:xfrm>
              <a:off x="1928794" y="2714626"/>
              <a:ext cx="873306" cy="282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430" tIns="25715" rIns="51430" bIns="25715">
              <a:spAutoFit/>
            </a:bodyPr>
            <a:lstStyle/>
            <a:p>
              <a:pPr>
                <a:spcBef>
                  <a:spcPct val="0"/>
                </a:spcBef>
                <a:buFont typeface="Arial" charset="0"/>
                <a:buNone/>
              </a:pPr>
              <a:r>
                <a:rPr lang="zh-CN" altLang="en-US" sz="1500" b="1" dirty="0" smtClean="0">
                  <a:solidFill>
                    <a:srgbClr val="EB9624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具体目标</a:t>
              </a:r>
              <a:endParaRPr lang="zh-CN" altLang="en-US" sz="1500" b="1" dirty="0">
                <a:solidFill>
                  <a:srgbClr val="EB9624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05" name="组合 104"/>
            <p:cNvGrpSpPr/>
            <p:nvPr/>
          </p:nvGrpSpPr>
          <p:grpSpPr>
            <a:xfrm>
              <a:off x="1886762" y="3000378"/>
              <a:ext cx="6897060" cy="2102763"/>
              <a:chOff x="1886762" y="3000378"/>
              <a:chExt cx="6897060" cy="2102763"/>
            </a:xfrm>
          </p:grpSpPr>
          <p:grpSp>
            <p:nvGrpSpPr>
              <p:cNvPr id="97" name="组合 81"/>
              <p:cNvGrpSpPr/>
              <p:nvPr/>
            </p:nvGrpSpPr>
            <p:grpSpPr>
              <a:xfrm>
                <a:off x="1886762" y="3000378"/>
                <a:ext cx="6856710" cy="2071684"/>
                <a:chOff x="7127272" y="4062656"/>
                <a:chExt cx="4112228" cy="853819"/>
              </a:xfrm>
            </p:grpSpPr>
            <p:sp>
              <p:nvSpPr>
                <p:cNvPr id="98" name="矩形 97"/>
                <p:cNvSpPr/>
                <p:nvPr/>
              </p:nvSpPr>
              <p:spPr>
                <a:xfrm>
                  <a:off x="7127272" y="4062656"/>
                  <a:ext cx="4112228" cy="853819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gradFill flip="none" rotWithShape="1">
                    <a:gsLst>
                      <a:gs pos="0">
                        <a:schemeClr val="bg1">
                          <a:lumMod val="71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  <a:tileRect/>
                  </a:gradFill>
                </a:ln>
                <a:effectLst>
                  <a:innerShdw blurRad="190500" dist="63500" dir="138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3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矩形 47"/>
                <p:cNvSpPr>
                  <a:spLocks noChangeArrowheads="1"/>
                </p:cNvSpPr>
                <p:nvPr/>
              </p:nvSpPr>
              <p:spPr bwMode="auto">
                <a:xfrm>
                  <a:off x="7165371" y="4175680"/>
                  <a:ext cx="3700639" cy="107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51430" tIns="25715" rIns="51430" bIns="25715">
                  <a:spAutoFit/>
                </a:bodyPr>
                <a:lstStyle/>
                <a:p>
                  <a:pPr>
                    <a:lnSpc>
                      <a:spcPct val="130000"/>
                    </a:lnSpc>
                    <a:spcBef>
                      <a:spcPct val="0"/>
                    </a:spcBef>
                  </a:pPr>
                  <a:endParaRPr lang="en-US" altLang="zh-CN"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微软雅黑" pitchFamily="34" charset="-122"/>
                  </a:endParaRPr>
                </a:p>
              </p:txBody>
            </p:sp>
          </p:grpSp>
          <p:sp>
            <p:nvSpPr>
              <p:cNvPr id="104" name="矩形 2"/>
              <p:cNvSpPr/>
              <p:nvPr/>
            </p:nvSpPr>
            <p:spPr>
              <a:xfrm>
                <a:off x="1928794" y="3071816"/>
                <a:ext cx="6855028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04800">
                  <a:lnSpc>
                    <a:spcPct val="150000"/>
                  </a:lnSpc>
                </a:pPr>
                <a:r>
                  <a:rPr lang="zh-CN" altLang="en-US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知识目标：掌握药品调配、采购与仓管、医院制剂配制与检验、静脉用药集中调配、药学服务和药品信息服务的工作内容。</a:t>
                </a:r>
                <a:endPara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indent="304800">
                  <a:lnSpc>
                    <a:spcPct val="150000"/>
                  </a:lnSpc>
                </a:pPr>
                <a:r>
                  <a:rPr lang="zh-CN" altLang="en-US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能力目标：具有处方分析能力、处方调配能力、仓贮仓管能力、质量分析能力、用药咨询与指导能力、信息归纳总结能力。</a:t>
                </a:r>
                <a:endParaRPr lang="en-US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indent="304800">
                  <a:lnSpc>
                    <a:spcPct val="150000"/>
                  </a:lnSpc>
                </a:pPr>
                <a:r>
                  <a:rPr lang="zh-CN" altLang="en-US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素质</a:t>
                </a:r>
                <a:r>
                  <a:rPr lang="zh-CN" altLang="en-US" sz="1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目标</a:t>
                </a:r>
                <a:r>
                  <a:rPr lang="zh-CN" altLang="en-US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：具有救死扶伤、甘于奉献、大爱无疆的药师职业道德，始终能以患者为中心实施主动服务。</a:t>
                </a:r>
                <a:endPara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"/>
                            </p:stCondLst>
                            <p:childTnLst>
                              <p:par>
                                <p:cTn id="1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6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0" dur="200" fill="hold"/>
                                        <p:tgtEl>
                                          <p:spTgt spid="67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42" dur="1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4" dur="200" fill="hold"/>
                                        <p:tgtEl>
                                          <p:spTgt spid="6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"/>
                            </p:stCondLst>
                            <p:childTnLst>
                              <p:par>
                                <p:cTn id="4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857880" y="200199"/>
            <a:ext cx="178529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644385" y="996078"/>
          <a:ext cx="5477829" cy="34330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45294"/>
                <a:gridCol w="573462"/>
                <a:gridCol w="509257"/>
                <a:gridCol w="855553"/>
                <a:gridCol w="2327500"/>
                <a:gridCol w="766763"/>
              </a:tblGrid>
              <a:tr h="312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学历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职称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主要工作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共同工作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</a:tr>
              <a:tr h="514959"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团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队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员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李篮</a:t>
                      </a:r>
                      <a:endParaRPr lang="zh-CN" sz="1000" b="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研究生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</a:t>
                      </a:r>
                      <a:r>
                        <a:rPr 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师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制订</a:t>
                      </a:r>
                      <a:r>
                        <a:rPr 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程建设规划</a:t>
                      </a:r>
                      <a:r>
                        <a:rPr 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及</a:t>
                      </a: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课程标准</a:t>
                      </a:r>
                      <a:r>
                        <a:rPr 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课程资源库的建设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承</a:t>
                      </a:r>
                      <a:r>
                        <a:rPr lang="zh-CN" sz="9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</a:t>
                      </a:r>
                      <a:r>
                        <a:rPr lang="zh-CN" altLang="en-US" sz="9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制药</a:t>
                      </a:r>
                      <a:r>
                        <a:rPr lang="zh-CN" sz="9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</a:t>
                      </a:r>
                      <a:r>
                        <a:rPr lang="zh-CN" sz="9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院各专业教学任务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组建并指导技能竞赛或创新团队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完成课程实施讲义，出版校本教材</a:t>
                      </a:r>
                      <a:endParaRPr lang="zh-CN" sz="9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/>
                </a:tc>
              </a:tr>
              <a:tr h="51495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周全</a:t>
                      </a:r>
                      <a:endParaRPr lang="zh-CN" sz="1000" b="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研究生</a:t>
                      </a:r>
                      <a:endParaRPr lang="zh-CN" sz="1000" kern="100" dirty="0">
                        <a:solidFill>
                          <a:srgbClr val="FFC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讲师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</a:t>
                      </a:r>
                      <a:r>
                        <a:rPr 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订授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课计划、项目确定、内容选</a:t>
                      </a:r>
                      <a:r>
                        <a:rPr 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取</a:t>
                      </a:r>
                      <a:endParaRPr lang="zh-CN" sz="1000" kern="100" dirty="0">
                        <a:solidFill>
                          <a:srgbClr val="FFC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461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刘燕</a:t>
                      </a:r>
                      <a:endParaRPr lang="zh-CN" sz="1000" b="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研究生</a:t>
                      </a:r>
                      <a:endParaRPr lang="zh-CN" sz="1000" kern="100" dirty="0">
                        <a:solidFill>
                          <a:srgbClr val="FFC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助教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申报校级以上教学改革项目，发表高水平教改教研论文</a:t>
                      </a:r>
                      <a:endParaRPr lang="zh-CN" sz="1000" kern="100" dirty="0">
                        <a:solidFill>
                          <a:srgbClr val="FFC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1495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赵一纯</a:t>
                      </a:r>
                      <a:endParaRPr lang="zh-CN" sz="1000" b="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研究生</a:t>
                      </a:r>
                      <a:endParaRPr lang="zh-CN" sz="1000" kern="1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助教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多媒体课件及电子教案的开发、课程教学录像</a:t>
                      </a:r>
                      <a:endParaRPr lang="zh-CN" sz="1000" kern="1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1495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刘隆臻</a:t>
                      </a:r>
                      <a:endParaRPr lang="zh-CN" sz="1000" b="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研究生</a:t>
                      </a:r>
                      <a:endParaRPr lang="zh-CN" sz="1000" kern="1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副主任药师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素材库、案例库、试题库的收集及整理</a:t>
                      </a:r>
                      <a:endParaRPr lang="zh-CN" sz="1000" kern="1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1495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罗文英</a:t>
                      </a:r>
                      <a:endParaRPr lang="zh-CN" altLang="en-US" sz="1000" b="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本科</a:t>
                      </a:r>
                      <a:endParaRPr lang="zh-CN" altLang="zh-CN" sz="1000" b="0" kern="1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主管医师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86677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素材库、案例库、试题库的收集及整理</a:t>
                      </a:r>
                      <a:endParaRPr lang="zh-CN" altLang="zh-CN" sz="1000" kern="100" dirty="0" smtClean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solidFill>
                      <a:srgbClr val="FF33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  <p:grpSp>
        <p:nvGrpSpPr>
          <p:cNvPr id="5" name="组合 25"/>
          <p:cNvGrpSpPr/>
          <p:nvPr/>
        </p:nvGrpSpPr>
        <p:grpSpPr>
          <a:xfrm>
            <a:off x="6204633" y="2145455"/>
            <a:ext cx="2387121" cy="1073376"/>
            <a:chOff x="5265777" y="1264713"/>
            <a:chExt cx="3064232" cy="1073376"/>
          </a:xfrm>
        </p:grpSpPr>
        <p:sp>
          <p:nvSpPr>
            <p:cNvPr id="21" name="Rectangle: Rounded Corners 81"/>
            <p:cNvSpPr/>
            <p:nvPr/>
          </p:nvSpPr>
          <p:spPr>
            <a:xfrm>
              <a:off x="5875372" y="1621845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rgbClr val="FFC0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 smtClean="0"/>
                <a:t>专职教师</a:t>
              </a:r>
              <a:endParaRPr lang="zh-CN" altLang="en-US" sz="1200" b="1" dirty="0"/>
            </a:p>
          </p:txBody>
        </p:sp>
        <p:sp>
          <p:nvSpPr>
            <p:cNvPr id="22" name="Rectangle: Rounded Corners 83"/>
            <p:cNvSpPr/>
            <p:nvPr/>
          </p:nvSpPr>
          <p:spPr>
            <a:xfrm>
              <a:off x="5875372" y="1978979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rgbClr val="FF3399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 smtClean="0"/>
                <a:t>兼职教</a:t>
              </a:r>
              <a:r>
                <a:rPr lang="zh-CN" altLang="en-US" sz="1200" b="1" dirty="0"/>
                <a:t>师</a:t>
              </a:r>
            </a:p>
          </p:txBody>
        </p:sp>
        <p:sp>
          <p:nvSpPr>
            <p:cNvPr id="23" name="Oval 84"/>
            <p:cNvSpPr/>
            <p:nvPr/>
          </p:nvSpPr>
          <p:spPr>
            <a:xfrm>
              <a:off x="8008384" y="201046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24" name="Rectangle: Rounded Corners 3"/>
            <p:cNvSpPr/>
            <p:nvPr/>
          </p:nvSpPr>
          <p:spPr>
            <a:xfrm>
              <a:off x="5875372" y="1264713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 smtClean="0"/>
                <a:t>课程负责人</a:t>
              </a:r>
              <a:endParaRPr lang="zh-CN" altLang="en-US" sz="1200" b="1" dirty="0"/>
            </a:p>
          </p:txBody>
        </p:sp>
        <p:sp>
          <p:nvSpPr>
            <p:cNvPr id="25" name="Oval 48"/>
            <p:cNvSpPr/>
            <p:nvPr/>
          </p:nvSpPr>
          <p:spPr>
            <a:xfrm>
              <a:off x="8008384" y="129620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26" name="Oval 82"/>
            <p:cNvSpPr/>
            <p:nvPr/>
          </p:nvSpPr>
          <p:spPr>
            <a:xfrm>
              <a:off x="8008384" y="165333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sp>
          <p:nvSpPr>
            <p:cNvPr id="27" name="Oval 78"/>
            <p:cNvSpPr/>
            <p:nvPr/>
          </p:nvSpPr>
          <p:spPr>
            <a:xfrm>
              <a:off x="5265777" y="1274820"/>
              <a:ext cx="1053167" cy="1053167"/>
            </a:xfrm>
            <a:prstGeom prst="ellipse">
              <a:avLst/>
            </a:prstGeom>
            <a:solidFill>
              <a:schemeClr val="bg1"/>
            </a:solidFill>
            <a:ln w="139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成员类型</a:t>
              </a:r>
              <a:endParaRPr lang="en-US" altLang="zh-CN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</a:t>
              </a:r>
              <a:r>
                <a:rPr lang="zh-CN" altLang="en-US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</a:t>
              </a:r>
              <a:endParaRPr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29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31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32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35" name="矩形 34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课程团队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grpSp>
        <p:nvGrpSpPr>
          <p:cNvPr id="36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37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建设目标</a:t>
            </a:r>
            <a:endParaRPr lang="zh-CN" altLang="en-US" sz="1400" b="1" dirty="0"/>
          </a:p>
        </p:txBody>
      </p:sp>
      <p:grpSp>
        <p:nvGrpSpPr>
          <p:cNvPr id="40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2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任务安排</a:t>
            </a:r>
            <a:endParaRPr lang="zh-CN" alt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857880" y="200199"/>
            <a:ext cx="1856732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4"/>
          <p:cNvSpPr txBox="1"/>
          <p:nvPr/>
        </p:nvSpPr>
        <p:spPr>
          <a:xfrm>
            <a:off x="683568" y="1454995"/>
            <a:ext cx="2232248" cy="484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68584" tIns="34291" rIns="68584" bIns="34291" rtlCol="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课程规划总体目标：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4"/>
          <p:cNvSpPr txBox="1"/>
          <p:nvPr/>
        </p:nvSpPr>
        <p:spPr>
          <a:xfrm>
            <a:off x="683568" y="3382079"/>
            <a:ext cx="2232248" cy="4847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68584" tIns="34291" rIns="68584" bIns="34291" rtlCol="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课程规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划具体目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43306" y="3214692"/>
            <a:ext cx="5040561" cy="1569660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湖南化工职业学院课程建设标准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和“校级精品在线开放课程”的申报要求，从教学团队、课程资源、教育教学改革、校企合作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个方面设定具体诊改目标。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643306" y="1357304"/>
            <a:ext cx="4981026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建成“项目为载体、任务为驱动、岗位相对接、信息化资源丰富”的特色课程，立项“校级精品在线开放课程”。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635896" y="1275606"/>
            <a:ext cx="4981026" cy="1296144"/>
          </a:xfrm>
          <a:prstGeom prst="roundRect">
            <a:avLst/>
          </a:prstGeom>
          <a:noFill/>
          <a:ln>
            <a:solidFill>
              <a:srgbClr val="F7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635896" y="3143254"/>
            <a:ext cx="5040560" cy="1643073"/>
          </a:xfrm>
          <a:prstGeom prst="roundRect">
            <a:avLst/>
          </a:prstGeom>
          <a:noFill/>
          <a:ln>
            <a:solidFill>
              <a:srgbClr val="F7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1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12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13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16" name="矩形 15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17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18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建设目标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2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6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任务安排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85719" y="727588"/>
          <a:ext cx="8642765" cy="43280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9969"/>
                <a:gridCol w="2453304"/>
                <a:gridCol w="1785950"/>
                <a:gridCol w="1861521"/>
                <a:gridCol w="1852021"/>
              </a:tblGrid>
              <a:tr h="3571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</a:rPr>
                        <a:t>教学团队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</a:rPr>
                        <a:t>课程资源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</a:rPr>
                        <a:t>教育教学改革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</a:rPr>
                        <a:t>校企合作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6" marB="45706" anchor="ctr"/>
                </a:tc>
              </a:tr>
              <a:tr h="9031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目</a:t>
                      </a:r>
                      <a:endParaRPr kumimoji="0" lang="en-US" altLang="zh-CN" sz="18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标</a:t>
                      </a:r>
                      <a:endParaRPr kumimoji="0" lang="zh-CN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1.</a:t>
                      </a:r>
                      <a:r>
                        <a:rPr lang="zh-CN" altLang="en-US" sz="1800" kern="1200" dirty="0" smtClean="0"/>
                        <a:t>职称、学历提升。</a:t>
                      </a:r>
                      <a:r>
                        <a:rPr lang="zh-CN" altLang="zh-CN" sz="1800" kern="1200" dirty="0" smtClean="0"/>
                        <a:t>高级职称</a:t>
                      </a:r>
                      <a:r>
                        <a:rPr lang="zh-CN" altLang="en-US" sz="1800" kern="1200" dirty="0" smtClean="0"/>
                        <a:t>占比</a:t>
                      </a:r>
                      <a:r>
                        <a:rPr lang="en-US" altLang="zh-CN" sz="1800" kern="1200" dirty="0" smtClean="0"/>
                        <a:t>40%</a:t>
                      </a:r>
                      <a:r>
                        <a:rPr lang="zh-CN" altLang="en-US" sz="1800" kern="1200" dirty="0" smtClean="0"/>
                        <a:t>，博士学历实现</a:t>
                      </a:r>
                      <a:r>
                        <a:rPr lang="en-US" altLang="zh-CN" sz="1800" kern="1200" dirty="0" smtClean="0"/>
                        <a:t>0</a:t>
                      </a:r>
                      <a:r>
                        <a:rPr lang="zh-CN" altLang="en-US" sz="1800" kern="1200" dirty="0" smtClean="0"/>
                        <a:t>的突破</a:t>
                      </a:r>
                      <a:endParaRPr lang="zh-CN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1. </a:t>
                      </a:r>
                      <a:r>
                        <a:rPr lang="zh-CN" altLang="en-US" sz="1800" kern="1200" dirty="0" smtClean="0"/>
                        <a:t>课程标准修订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/>
                        <a:t>1. </a:t>
                      </a:r>
                      <a:r>
                        <a:rPr lang="zh-CN" altLang="en-US" sz="1800" kern="1200" dirty="0" smtClean="0"/>
                        <a:t>启动“项目载体、任务驱动”的课程教学模式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/>
                        <a:t>1. </a:t>
                      </a:r>
                      <a:r>
                        <a:rPr lang="zh-CN" altLang="en-US" sz="1800" kern="1200" dirty="0" smtClean="0"/>
                        <a:t>校企合作开发课程标准，更新课程教学内容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</a:tr>
              <a:tr h="67645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2.</a:t>
                      </a:r>
                      <a:r>
                        <a:rPr lang="zh-CN" altLang="en-US" sz="1800" kern="1200" dirty="0" smtClean="0"/>
                        <a:t> 海外留学</a:t>
                      </a:r>
                      <a:r>
                        <a:rPr lang="en-US" altLang="zh-CN" sz="1800" kern="1200" dirty="0" smtClean="0"/>
                        <a:t>1</a:t>
                      </a:r>
                      <a:r>
                        <a:rPr lang="zh-CN" altLang="en-US" sz="1800" kern="1200" dirty="0" smtClean="0"/>
                        <a:t>人次，参与国内学术交流</a:t>
                      </a:r>
                      <a:r>
                        <a:rPr lang="en-US" altLang="zh-CN" sz="1800" kern="1200" dirty="0" smtClean="0"/>
                        <a:t>3</a:t>
                      </a:r>
                      <a:r>
                        <a:rPr lang="zh-CN" altLang="en-US" sz="1800" kern="1200" dirty="0" smtClean="0"/>
                        <a:t>人次</a:t>
                      </a:r>
                      <a:endParaRPr lang="zh-CN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2. </a:t>
                      </a:r>
                      <a:r>
                        <a:rPr lang="zh-CN" altLang="en-US" sz="1800" kern="1200" dirty="0" smtClean="0"/>
                        <a:t>建设线上课程资源超</a:t>
                      </a:r>
                      <a:r>
                        <a:rPr lang="en-US" altLang="zh-CN" sz="1800" kern="1200" dirty="0" smtClean="0"/>
                        <a:t>50</a:t>
                      </a:r>
                      <a:r>
                        <a:rPr lang="zh-CN" altLang="en-US" sz="1800" kern="1200" dirty="0" smtClean="0"/>
                        <a:t>个</a:t>
                      </a:r>
                      <a:endParaRPr lang="zh-CN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2.</a:t>
                      </a:r>
                      <a:r>
                        <a:rPr lang="zh-CN" altLang="en-US" sz="1800" kern="1200" dirty="0" smtClean="0"/>
                        <a:t>创新“项目载体、任务驱动”的课程教学模式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/>
                        <a:t>2</a:t>
                      </a:r>
                      <a:r>
                        <a:rPr lang="en-US" altLang="zh-CN" sz="1800" kern="1200" dirty="0" smtClean="0"/>
                        <a:t>.</a:t>
                      </a:r>
                      <a:r>
                        <a:rPr lang="zh-CN" altLang="en-US" sz="1800" kern="1200" dirty="0" smtClean="0"/>
                        <a:t>引进高级职称药师进课堂，获得真实项目资源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</a:tr>
              <a:tr h="111155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3.</a:t>
                      </a:r>
                      <a:r>
                        <a:rPr lang="zh-CN" altLang="en-US" sz="1800" kern="1200" dirty="0" smtClean="0"/>
                        <a:t>发表论文</a:t>
                      </a:r>
                      <a:r>
                        <a:rPr lang="en-US" altLang="zh-CN" sz="1800" kern="1200" dirty="0" smtClean="0"/>
                        <a:t>5</a:t>
                      </a:r>
                      <a:r>
                        <a:rPr lang="zh-CN" altLang="en-US" sz="1800" kern="1200" dirty="0" smtClean="0"/>
                        <a:t>篇，核心</a:t>
                      </a:r>
                      <a:r>
                        <a:rPr lang="en-US" altLang="zh-CN" sz="1800" kern="1200" dirty="0" smtClean="0"/>
                        <a:t>1</a:t>
                      </a:r>
                      <a:r>
                        <a:rPr lang="zh-CN" altLang="en-US" sz="1800" kern="1200" dirty="0" smtClean="0"/>
                        <a:t>篇；主持课题</a:t>
                      </a:r>
                      <a:r>
                        <a:rPr lang="en-US" altLang="zh-CN" sz="1800" kern="1200" dirty="0" smtClean="0"/>
                        <a:t>1</a:t>
                      </a:r>
                      <a:r>
                        <a:rPr lang="zh-CN" altLang="en-US" sz="1800" kern="1200" dirty="0" smtClean="0"/>
                        <a:t>项；编写教材</a:t>
                      </a:r>
                      <a:r>
                        <a:rPr lang="en-US" altLang="zh-CN" sz="1800" kern="1200" dirty="0" smtClean="0"/>
                        <a:t>1</a:t>
                      </a:r>
                      <a:r>
                        <a:rPr lang="zh-CN" altLang="en-US" sz="1800" kern="1200" dirty="0" smtClean="0"/>
                        <a:t>部</a:t>
                      </a:r>
                      <a:endParaRPr lang="zh-CN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3. </a:t>
                      </a:r>
                      <a:r>
                        <a:rPr lang="zh-CN" altLang="en-US" sz="1800" kern="1200" dirty="0" smtClean="0"/>
                        <a:t>使用自编教材；建测试题</a:t>
                      </a:r>
                      <a:r>
                        <a:rPr lang="en-US" altLang="zh-CN" sz="1800" kern="1200" dirty="0" smtClean="0"/>
                        <a:t>10</a:t>
                      </a:r>
                      <a:r>
                        <a:rPr lang="zh-CN" altLang="en-US" sz="1800" kern="1200" dirty="0" smtClean="0"/>
                        <a:t>套；表格化教案更新率达</a:t>
                      </a:r>
                      <a:r>
                        <a:rPr lang="en-US" altLang="zh-CN" sz="1800" kern="1200" dirty="0" smtClean="0"/>
                        <a:t>70%</a:t>
                      </a:r>
                      <a:endParaRPr lang="zh-CN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、加强课程实践教学的过程控制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3.</a:t>
                      </a:r>
                      <a:r>
                        <a:rPr lang="zh-CN" alt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增加</a:t>
                      </a: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家校外课程实习实训企业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</a:tr>
              <a:tr h="85953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4. </a:t>
                      </a:r>
                      <a:r>
                        <a:rPr lang="zh-CN" altLang="en-US" sz="1800" kern="1200" dirty="0" smtClean="0"/>
                        <a:t>教师教学比赛获得省级奖项</a:t>
                      </a:r>
                      <a:endParaRPr lang="zh-CN" altLang="en-US" sz="1800" dirty="0" smtClean="0"/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/>
                        <a:t>4. </a:t>
                      </a:r>
                      <a:r>
                        <a:rPr lang="zh-CN" altLang="en-US" sz="1800" kern="1200" dirty="0" smtClean="0"/>
                        <a:t>提供教学视频资源共计</a:t>
                      </a:r>
                      <a:r>
                        <a:rPr lang="en-US" altLang="zh-CN" sz="1800" kern="1200" dirty="0" smtClean="0"/>
                        <a:t>20</a:t>
                      </a:r>
                      <a:r>
                        <a:rPr lang="zh-CN" altLang="en-US" sz="1800" kern="1200" dirty="0" smtClean="0"/>
                        <a:t>个</a:t>
                      </a:r>
                      <a:endParaRPr lang="zh-CN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/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、指导学生竞赛获得省级奖项</a:t>
                      </a:r>
                      <a:endParaRPr lang="zh-CN" altLang="en-US" sz="1800" dirty="0"/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、建设</a:t>
                      </a:r>
                      <a:r>
                        <a:rPr lang="zh-CN" altLang="en-US" sz="1800" kern="1200" dirty="0" smtClean="0"/>
                        <a:t>校外课程实习基地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6" marB="45706" anchor="ctr"/>
                </a:tc>
              </a:tr>
            </a:tbl>
          </a:graphicData>
        </a:graphic>
      </p:graphicFrame>
      <p:sp>
        <p:nvSpPr>
          <p:cNvPr id="6" name="Title 1"/>
          <p:cNvSpPr txBox="1"/>
          <p:nvPr/>
        </p:nvSpPr>
        <p:spPr>
          <a:xfrm>
            <a:off x="857880" y="200199"/>
            <a:ext cx="214248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课程建设规划</a:t>
            </a:r>
            <a:endParaRPr lang="en-GB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36"/>
          <p:cNvGrpSpPr/>
          <p:nvPr/>
        </p:nvGrpSpPr>
        <p:grpSpPr>
          <a:xfrm>
            <a:off x="4580550" y="337437"/>
            <a:ext cx="287509" cy="288032"/>
            <a:chOff x="6084168" y="1274820"/>
            <a:chExt cx="432048" cy="432834"/>
          </a:xfrm>
        </p:grpSpPr>
        <p:sp>
          <p:nvSpPr>
            <p:cNvPr id="2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grpSp>
        <p:nvGrpSpPr>
          <p:cNvPr id="22" name="组合 64"/>
          <p:cNvGrpSpPr/>
          <p:nvPr/>
        </p:nvGrpSpPr>
        <p:grpSpPr>
          <a:xfrm>
            <a:off x="3500430" y="354892"/>
            <a:ext cx="288031" cy="288032"/>
            <a:chOff x="3500430" y="354892"/>
            <a:chExt cx="288031" cy="288032"/>
          </a:xfrm>
        </p:grpSpPr>
        <p:sp>
          <p:nvSpPr>
            <p:cNvPr id="23" name="椭圆 16"/>
            <p:cNvSpPr>
              <a:spLocks noChangeArrowheads="1"/>
            </p:cNvSpPr>
            <p:nvPr/>
          </p:nvSpPr>
          <p:spPr bwMode="auto">
            <a:xfrm>
              <a:off x="3500430" y="354892"/>
              <a:ext cx="288031" cy="28803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Freeform 84"/>
            <p:cNvSpPr>
              <a:spLocks noChangeArrowheads="1"/>
            </p:cNvSpPr>
            <p:nvPr/>
          </p:nvSpPr>
          <p:spPr bwMode="auto">
            <a:xfrm>
              <a:off x="3568036" y="405879"/>
              <a:ext cx="165607" cy="165607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3716454" y="31386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课程概况</a:t>
            </a:r>
            <a:endParaRPr lang="zh-CN" altLang="en-US" sz="1400" b="1" dirty="0"/>
          </a:p>
        </p:txBody>
      </p:sp>
      <p:sp>
        <p:nvSpPr>
          <p:cNvPr id="26" name="矩形 25"/>
          <p:cNvSpPr/>
          <p:nvPr/>
        </p:nvSpPr>
        <p:spPr>
          <a:xfrm>
            <a:off x="4829867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课程团队</a:t>
            </a:r>
            <a:endParaRPr lang="zh-CN" altLang="en-US" sz="1400" b="1" dirty="0"/>
          </a:p>
        </p:txBody>
      </p:sp>
      <p:grpSp>
        <p:nvGrpSpPr>
          <p:cNvPr id="27" name="组合 49"/>
          <p:cNvGrpSpPr/>
          <p:nvPr/>
        </p:nvGrpSpPr>
        <p:grpSpPr>
          <a:xfrm>
            <a:off x="5715008" y="339502"/>
            <a:ext cx="288031" cy="288032"/>
            <a:chOff x="3491880" y="1274820"/>
            <a:chExt cx="432833" cy="432834"/>
          </a:xfrm>
        </p:grpSpPr>
        <p:sp>
          <p:nvSpPr>
            <p:cNvPr id="28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5964324" y="31975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</a:rPr>
              <a:t>建设目标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grpSp>
        <p:nvGrpSpPr>
          <p:cNvPr id="31" name="组合 63"/>
          <p:cNvGrpSpPr/>
          <p:nvPr/>
        </p:nvGrpSpPr>
        <p:grpSpPr>
          <a:xfrm>
            <a:off x="6858016" y="357172"/>
            <a:ext cx="285752" cy="285752"/>
            <a:chOff x="3786182" y="428610"/>
            <a:chExt cx="285752" cy="285752"/>
          </a:xfrm>
        </p:grpSpPr>
        <p:sp>
          <p:nvSpPr>
            <p:cNvPr id="32" name="椭圆 16"/>
            <p:cNvSpPr>
              <a:spLocks noChangeArrowheads="1"/>
            </p:cNvSpPr>
            <p:nvPr/>
          </p:nvSpPr>
          <p:spPr bwMode="auto">
            <a:xfrm>
              <a:off x="3786182" y="428610"/>
              <a:ext cx="285752" cy="285752"/>
            </a:xfrm>
            <a:prstGeom prst="ellipse">
              <a:avLst/>
            </a:pr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3" name="Freeform 16"/>
            <p:cNvSpPr>
              <a:spLocks noChangeArrowheads="1"/>
            </p:cNvSpPr>
            <p:nvPr/>
          </p:nvSpPr>
          <p:spPr bwMode="auto">
            <a:xfrm>
              <a:off x="3864298" y="500048"/>
              <a:ext cx="129518" cy="149906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lIns="34290" tIns="17145" rIns="34290" bIns="17145" anchor="ctr"/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7072330" y="335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/>
              <a:t>任务安排</a:t>
            </a:r>
            <a:endParaRPr lang="zh-CN" alt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rite Your Title He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638_4"/>
  <p:tag name="KSO_WM_SLIDE_INDEX" val="4"/>
  <p:tag name="KSO_WM_SLIDE_ITEM_CNT" val="4"/>
  <p:tag name="KSO_WM_SLIDE_LAYOUT" val="l_a"/>
  <p:tag name="KSO_WM_SLIDE_LAYOUT_CNT" val="1_1"/>
  <p:tag name="KSO_WM_SLIDE_TYPE" val="contents"/>
  <p:tag name="KSO_WM_BEAUTIFY_FLAG" val="#wm#"/>
  <p:tag name="KSO_WM_SLIDE_POSITION" val="60*0"/>
  <p:tag name="KSO_WM_SLIDE_SIZE" val="644*540"/>
  <p:tag name="KSO_WM_TEMPLATE_CATEGORY" val="diagram"/>
  <p:tag name="KSO_WM_TEMPLATE_INDEX" val="160638"/>
  <p:tag name="KSO_WM_TAG_VERSION" val="1.0"/>
  <p:tag name="KSO_WM_DIAGRAM_GROUP_CODE" val="l1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527202107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527202107"/>
  <p:tag name="MH_LIBRARY" val="GRAPHIC"/>
  <p:tag name="MH_TYPE" val="Sub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527202107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527202107"/>
  <p:tag name="MH_LIBRARY" val="GRAPHIC"/>
  <p:tag name="MH_TYPE" val="Text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527202107"/>
  <p:tag name="MH_LIBRARY" val="GRAPHIC"/>
  <p:tag name="MH_TYPE" val="Text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527202107"/>
  <p:tag name="MH_LIBRARY" val="GRAPHIC"/>
  <p:tag name="MH_TYPE" val="Text"/>
  <p:tag name="MH_ORDER" val="3"/>
</p:tagLst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4904</Words>
  <Application>Microsoft Office PowerPoint</Application>
  <PresentationFormat>全屏显示(16:9)</PresentationFormat>
  <Paragraphs>496</Paragraphs>
  <Slides>32</Slides>
  <Notes>21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熊猫办公ppt</dc:title>
  <dc:creator>熊猫办公</dc:creator>
  <cp:lastModifiedBy>admin</cp:lastModifiedBy>
  <cp:revision>404</cp:revision>
  <dcterms:created xsi:type="dcterms:W3CDTF">2015-12-11T17:46:00Z</dcterms:created>
  <dcterms:modified xsi:type="dcterms:W3CDTF">2019-09-23T06:42:21Z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