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1403" r:id="rId3"/>
    <p:sldId id="337" r:id="rId4"/>
    <p:sldId id="1413" r:id="rId6"/>
    <p:sldId id="962" r:id="rId7"/>
    <p:sldId id="1404" r:id="rId8"/>
    <p:sldId id="864" r:id="rId9"/>
    <p:sldId id="865" r:id="rId10"/>
    <p:sldId id="1422" r:id="rId11"/>
    <p:sldId id="1243" r:id="rId12"/>
    <p:sldId id="1245" r:id="rId13"/>
    <p:sldId id="1244" r:id="rId14"/>
    <p:sldId id="1410" r:id="rId15"/>
    <p:sldId id="1459" r:id="rId16"/>
    <p:sldId id="1424" r:id="rId17"/>
    <p:sldId id="1241" r:id="rId18"/>
    <p:sldId id="1233" r:id="rId19"/>
    <p:sldId id="1446" r:id="rId20"/>
    <p:sldId id="1235" r:id="rId21"/>
    <p:sldId id="1251" r:id="rId22"/>
    <p:sldId id="1238" r:id="rId23"/>
    <p:sldId id="1316" r:id="rId24"/>
    <p:sldId id="1259" r:id="rId25"/>
    <p:sldId id="1476" r:id="rId26"/>
    <p:sldId id="1408" r:id="rId27"/>
    <p:sldId id="1347" r:id="rId28"/>
    <p:sldId id="1429" r:id="rId29"/>
    <p:sldId id="1255" r:id="rId30"/>
    <p:sldId id="1409" r:id="rId31"/>
    <p:sldId id="1258" r:id="rId32"/>
    <p:sldId id="1412" r:id="rId33"/>
  </p:sldIdLst>
  <p:sldSz cx="9144000" cy="5143500" type="screen16x9"/>
  <p:notesSz cx="6858000" cy="9144000"/>
  <p:custDataLst>
    <p:tags r:id="rId38"/>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ie H"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2FDB2607-1784-4EEB-B798-7EB5836EED8A}">
        <p14:showMediaCtrls xmlns:p14="http://schemas.microsoft.com/office/powerpoint/2010/main" val="1"/>
      </p:ext>
    </p:extLst>
  </p:showPr>
  <p:clrMru>
    <a:srgbClr val="16775C"/>
    <a:srgbClr val="12765C"/>
    <a:srgbClr val="F8F8F8"/>
    <a:srgbClr val="FAFAFA"/>
    <a:srgbClr val="0D5542"/>
    <a:srgbClr val="0D849C"/>
    <a:srgbClr val="BF3633"/>
    <a:srgbClr val="C00000"/>
    <a:srgbClr val="E9E9E9"/>
    <a:srgbClr val="546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748" autoAdjust="0"/>
    <p:restoredTop sz="94660"/>
  </p:normalViewPr>
  <p:slideViewPr>
    <p:cSldViewPr>
      <p:cViewPr varScale="1">
        <p:scale>
          <a:sx n="109" d="100"/>
          <a:sy n="109" d="100"/>
        </p:scale>
        <p:origin x="-714" y="-84"/>
      </p:cViewPr>
      <p:guideLst>
        <p:guide orient="horz" pos="1248"/>
        <p:guide pos="2471"/>
      </p:guideLst>
    </p:cSldViewPr>
  </p:slideViewPr>
  <p:notesTextViewPr>
    <p:cViewPr>
      <p:scale>
        <a:sx n="3" d="2"/>
        <a:sy n="3" d="2"/>
      </p:scale>
      <p:origin x="0" y="0"/>
    </p:cViewPr>
  </p:notesTextViewPr>
  <p:sorterViewPr>
    <p:cViewPr>
      <p:scale>
        <a:sx n="151" d="100"/>
        <a:sy n="151"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8" Type="http://schemas.openxmlformats.org/officeDocument/2006/relationships/tags" Target="tags/tag102.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00" b="1" i="0" u="none" strike="noStrike" kern="1200" spc="0" baseline="0">
                <a:solidFill>
                  <a:schemeClr val="tx1"/>
                </a:solidFill>
                <a:latin typeface="微软雅黑" panose="020B0503020204020204" pitchFamily="34" charset="-122"/>
                <a:ea typeface="微软雅黑" panose="020B0503020204020204" pitchFamily="34" charset="-122"/>
                <a:cs typeface="+mn-cs"/>
              </a:defRPr>
            </a:pPr>
            <a:r>
              <a:rPr lang="zh-CN" altLang="en-US" sz="1800" b="1" dirty="0" smtClean="0">
                <a:solidFill>
                  <a:schemeClr val="tx1"/>
                </a:solidFill>
                <a:latin typeface="微软雅黑" panose="020B0503020204020204" pitchFamily="34" charset="-122"/>
                <a:ea typeface="微软雅黑" panose="020B0503020204020204" pitchFamily="34" charset="-122"/>
              </a:rPr>
              <a:t>职称结构</a:t>
            </a:r>
            <a:endParaRPr lang="zh-CN" altLang="en-US" sz="1800" b="1" dirty="0">
              <a:solidFill>
                <a:schemeClr val="tx1"/>
              </a:solidFill>
              <a:latin typeface="微软雅黑" panose="020B0503020204020204" pitchFamily="34" charset="-122"/>
              <a:ea typeface="微软雅黑" panose="020B0503020204020204" pitchFamily="34" charset="-122"/>
            </a:endParaRPr>
          </a:p>
        </c:rich>
      </c:tx>
      <c:layout>
        <c:manualLayout>
          <c:xMode val="edge"/>
          <c:yMode val="edge"/>
          <c:x val="0.380587191471563"/>
          <c:y val="0.0903059343899742"/>
        </c:manualLayout>
      </c:layout>
      <c:overlay val="0"/>
      <c:spPr>
        <a:noFill/>
        <a:ln>
          <a:noFill/>
        </a:ln>
        <a:effectLst/>
      </c:spPr>
    </c:title>
    <c:autoTitleDeleted val="0"/>
    <c:plotArea>
      <c:layout/>
      <c:pieChart>
        <c:varyColors val="1"/>
        <c:ser>
          <c:idx val="0"/>
          <c:order val="0"/>
          <c:tx>
            <c:strRef>
              <c:f>Sheet1!$B$1</c:f>
              <c:strCache>
                <c:ptCount val="1"/>
                <c:pt idx="0">
                  <c:v>职称</c:v>
                </c:pt>
              </c:strCache>
            </c:strRef>
          </c:tx>
          <c:spPr/>
          <c:explosion val="0"/>
          <c:dPt>
            <c:idx val="0"/>
            <c:bubble3D val="0"/>
            <c:spPr>
              <a:solidFill>
                <a:srgbClr val="00B050"/>
              </a:solidFill>
              <a:ln w="25400">
                <a:noFill/>
              </a:ln>
              <a:effectLst/>
              <a:sp3d/>
            </c:spPr>
          </c:dPt>
          <c:dPt>
            <c:idx val="1"/>
            <c:bubble3D val="0"/>
            <c:spPr>
              <a:solidFill>
                <a:srgbClr val="DC870A"/>
              </a:solidFill>
              <a:ln w="25400">
                <a:noFill/>
              </a:ln>
              <a:effectLst/>
              <a:sp3d/>
            </c:spPr>
          </c:dPt>
          <c:dPt>
            <c:idx val="2"/>
            <c:bubble3D val="0"/>
            <c:spPr>
              <a:solidFill>
                <a:schemeClr val="accent3"/>
              </a:solidFill>
              <a:ln w="25400">
                <a:noFill/>
              </a:ln>
              <a:effectLst/>
              <a:sp3d/>
            </c:spPr>
          </c:dPt>
          <c:dPt>
            <c:idx val="3"/>
            <c:bubble3D val="0"/>
            <c:spPr>
              <a:solidFill>
                <a:srgbClr val="00B0F0"/>
              </a:solidFill>
              <a:ln w="25400">
                <a:noFill/>
              </a:ln>
              <a:effectLst/>
              <a:sp3d/>
            </c:spPr>
          </c:dPt>
          <c:dLbls>
            <c:dLbl>
              <c:idx val="0"/>
              <c:layout>
                <c:manualLayout>
                  <c:x val="0.0261518796920073"/>
                  <c:y val="0.00417653184005343"/>
                </c:manualLayout>
              </c:layout>
              <c:dLblPos val="bestFit"/>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bestFit"/>
            <c:showLegendKey val="0"/>
            <c:showVal val="1"/>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副教授</c:v>
                </c:pt>
                <c:pt idx="1">
                  <c:v>讲师</c:v>
                </c:pt>
                <c:pt idx="2">
                  <c:v>助教</c:v>
                </c:pt>
                <c:pt idx="3">
                  <c:v>外聘教师</c:v>
                </c:pt>
              </c:strCache>
            </c:strRef>
          </c:cat>
          <c:val>
            <c:numRef>
              <c:f>Sheet1!$B$2:$B$5</c:f>
              <c:numCache>
                <c:formatCode>General</c:formatCode>
                <c:ptCount val="4"/>
                <c:pt idx="0">
                  <c:v>6</c:v>
                </c:pt>
                <c:pt idx="1">
                  <c:v>5</c:v>
                </c:pt>
                <c:pt idx="2">
                  <c:v>1</c:v>
                </c:pt>
                <c:pt idx="3">
                  <c:v>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zh-CN" sz="1195" b="1"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spPr>
    <a:noFill/>
    <a:ln>
      <a:solidFill>
        <a:schemeClr val="tx2"/>
      </a:solid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5DC14-799A-4311-ABE8-B7F6F17282D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9F2BE-DE9F-4B8C-AB04-BD0998E5439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29F2BE-DE9F-4B8C-AB04-BD0998E5439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66B8E4E-4DB7-4E1C-805E-0CF62FEB099B}"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5" Type="http://schemas.openxmlformats.org/officeDocument/2006/relationships/image" Target="../media/image10.png"/><Relationship Id="rId4" Type="http://schemas.openxmlformats.org/officeDocument/2006/relationships/tags" Target="../tags/tag2.xml"/><Relationship Id="rId3" Type="http://schemas.openxmlformats.org/officeDocument/2006/relationships/image" Target="../media/image9.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1" y="205980"/>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2" name="矩形 1"/>
          <p:cNvSpPr/>
          <p:nvPr userDrawn="1"/>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4" name="直接连接符 3"/>
          <p:cNvCxnSpPr/>
          <p:nvPr userDrawn="1"/>
        </p:nvCxnSpPr>
        <p:spPr>
          <a:xfrm>
            <a:off x="897462" y="608534"/>
            <a:ext cx="6914898"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Picture 6" descr="I:\14优设\我图网资料\PPT\01\首页-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98755" y="17453"/>
            <a:ext cx="1545245" cy="697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style.rotation</p:attrName>
                                        </p:attrNameLst>
                                      </p:cBhvr>
                                      <p:tavLst>
                                        <p:tav tm="0">
                                          <p:val>
                                            <p:fltVal val="90"/>
                                          </p:val>
                                        </p:tav>
                                        <p:tav tm="100000">
                                          <p:val>
                                            <p:fltVal val="0"/>
                                          </p:val>
                                        </p:tav>
                                      </p:tavLst>
                                    </p:anim>
                                    <p:animEffect transition="in" filter="fade">
                                      <p:cBhvr>
                                        <p:cTn id="10" dur="3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 fill="hold"/>
                                        <p:tgtEl>
                                          <p:spTgt spid="3"/>
                                        </p:tgtEl>
                                        <p:attrNameLst>
                                          <p:attrName>ppt_w</p:attrName>
                                        </p:attrNameLst>
                                      </p:cBhvr>
                                      <p:tavLst>
                                        <p:tav tm="0">
                                          <p:val>
                                            <p:fltVal val="0"/>
                                          </p:val>
                                        </p:tav>
                                        <p:tav tm="100000">
                                          <p:val>
                                            <p:strVal val="#ppt_w"/>
                                          </p:val>
                                        </p:tav>
                                      </p:tavLst>
                                    </p:anim>
                                    <p:anim calcmode="lin" valueType="num">
                                      <p:cBhvr>
                                        <p:cTn id="14" dur="300" fill="hold"/>
                                        <p:tgtEl>
                                          <p:spTgt spid="3"/>
                                        </p:tgtEl>
                                        <p:attrNameLst>
                                          <p:attrName>ppt_h</p:attrName>
                                        </p:attrNameLst>
                                      </p:cBhvr>
                                      <p:tavLst>
                                        <p:tav tm="0">
                                          <p:val>
                                            <p:fltVal val="0"/>
                                          </p:val>
                                        </p:tav>
                                        <p:tav tm="100000">
                                          <p:val>
                                            <p:strVal val="#ppt_h"/>
                                          </p:val>
                                        </p:tav>
                                      </p:tavLst>
                                    </p:anim>
                                    <p:anim calcmode="lin" valueType="num">
                                      <p:cBhvr>
                                        <p:cTn id="15" dur="300" fill="hold"/>
                                        <p:tgtEl>
                                          <p:spTgt spid="3"/>
                                        </p:tgtEl>
                                        <p:attrNameLst>
                                          <p:attrName>style.rotation</p:attrName>
                                        </p:attrNameLst>
                                      </p:cBhvr>
                                      <p:tavLst>
                                        <p:tav tm="0">
                                          <p:val>
                                            <p:fltVal val="90"/>
                                          </p:val>
                                        </p:tav>
                                        <p:tav tm="100000">
                                          <p:val>
                                            <p:fltVal val="0"/>
                                          </p:val>
                                        </p:tav>
                                      </p:tavLst>
                                    </p:anim>
                                    <p:animEffect transition="in" filter="fade">
                                      <p:cBhvr>
                                        <p:cTn id="16" dur="3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300"/>
                                        <p:tgtEl>
                                          <p:spTgt spid="4"/>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1048603" name="矩形"/>
          <p:cNvSpPr/>
          <p:nvPr userDrawn="1"/>
        </p:nvSpPr>
        <p:spPr>
          <a:xfrm>
            <a:off x="0" y="831954"/>
            <a:ext cx="9144000" cy="4311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50" name="组合"/>
          <p:cNvGrpSpPr/>
          <p:nvPr userDrawn="1"/>
        </p:nvGrpSpPr>
        <p:grpSpPr>
          <a:xfrm>
            <a:off x="126099" y="101945"/>
            <a:ext cx="1145513" cy="636673"/>
            <a:chOff x="6498572" y="676800"/>
            <a:chExt cx="1817021" cy="1009895"/>
          </a:xfrm>
        </p:grpSpPr>
        <p:pic>
          <p:nvPicPr>
            <p:cNvPr id="2097175" name="图片"/>
            <p:cNvPicPr>
              <a:picLocks noChangeAspect="1"/>
            </p:cNvPicPr>
            <p:nvPr/>
          </p:nvPicPr>
          <p:blipFill>
            <a:blip r:embed="rId2" cstate="print"/>
            <a:stretch>
              <a:fillRect/>
            </a:stretch>
          </p:blipFill>
          <p:spPr>
            <a:xfrm>
              <a:off x="7429704" y="757464"/>
              <a:ext cx="885889" cy="885889"/>
            </a:xfrm>
            <a:prstGeom prst="rect">
              <a:avLst/>
            </a:prstGeom>
          </p:spPr>
        </p:pic>
        <p:pic>
          <p:nvPicPr>
            <p:cNvPr id="2097176" name="图片"/>
            <p:cNvPicPr>
              <a:picLocks noChangeAspect="1"/>
            </p:cNvPicPr>
            <p:nvPr/>
          </p:nvPicPr>
          <p:blipFill>
            <a:blip r:embed="rId3" cstate="print"/>
            <a:stretch>
              <a:fillRect/>
            </a:stretch>
          </p:blipFill>
          <p:spPr>
            <a:xfrm>
              <a:off x="6498572" y="676800"/>
              <a:ext cx="1009895" cy="1009895"/>
            </a:xfrm>
            <a:prstGeom prst="rect">
              <a:avLst/>
            </a:prstGeom>
          </p:spPr>
        </p:pic>
      </p:grpSp>
      <p:pic>
        <p:nvPicPr>
          <p:cNvPr id="2097177" name="图片"/>
          <p:cNvPicPr>
            <a:picLocks noChangeAspect="1"/>
          </p:cNvPicPr>
          <p:nvPr userDrawn="1"/>
        </p:nvPicPr>
        <p:blipFill>
          <a:blip r:embed="rId4"/>
          <a:stretch>
            <a:fillRect/>
          </a:stretch>
        </p:blipFill>
        <p:spPr>
          <a:xfrm>
            <a:off x="7293322" y="1"/>
            <a:ext cx="1863537" cy="1042416"/>
          </a:xfrm>
          <a:prstGeom prst="rect">
            <a:avLst/>
          </a:prstGeom>
        </p:spPr>
      </p:pic>
      <p:pic>
        <p:nvPicPr>
          <p:cNvPr id="2097178" name="图片" descr="C:\Users\PC\Desktop\zqq\201513_0002_20_0006_-----4.png"/>
          <p:cNvPicPr>
            <a:picLocks noChangeAspect="1" noChangeArrowheads="1"/>
          </p:cNvPicPr>
          <p:nvPr userDrawn="1"/>
        </p:nvPicPr>
        <p:blipFill>
          <a:blip r:embed="rId5"/>
          <a:srcRect/>
          <a:stretch>
            <a:fillRect/>
          </a:stretch>
        </p:blipFill>
        <p:spPr bwMode="auto">
          <a:xfrm>
            <a:off x="0" y="4857750"/>
            <a:ext cx="9143999" cy="286958"/>
          </a:xfrm>
          <a:prstGeom prst="rect">
            <a:avLst/>
          </a:prstGeom>
          <a:noFill/>
          <a:ln>
            <a:noFill/>
          </a:ln>
        </p:spPr>
      </p:pic>
      <p:sp>
        <p:nvSpPr>
          <p:cNvPr id="1048604" name="标题占位符"/>
          <p:cNvSpPr>
            <a:spLocks noGrp="1"/>
          </p:cNvSpPr>
          <p:nvPr>
            <p:ph type="body" sz="quarter" idx="10" hasCustomPrompt="1"/>
          </p:nvPr>
        </p:nvSpPr>
        <p:spPr>
          <a:xfrm>
            <a:off x="1453314" y="230438"/>
            <a:ext cx="6021692" cy="401648"/>
          </a:xfrm>
          <a:prstGeom prst="rect">
            <a:avLst/>
          </a:prstGeom>
          <a:noFill/>
        </p:spPr>
        <p:txBody>
          <a:bodyPr vert="horz" wrap="square" lIns="91440" tIns="45720" rIns="91440" bIns="45720" rtlCol="0" anchor="ctr">
            <a:spAutoFit/>
          </a:bodyPr>
          <a:lstStyle>
            <a:lvl1pPr marL="0" indent="0" algn="l">
              <a:buNone/>
              <a:defRPr lang="zh-CN" altLang="en-US" sz="2400" b="1" dirty="0" smtClean="0">
                <a:gradFill>
                  <a:gsLst>
                    <a:gs pos="30000">
                      <a:schemeClr val="accent3"/>
                    </a:gs>
                    <a:gs pos="80000">
                      <a:schemeClr val="accent1"/>
                    </a:gs>
                  </a:gsLst>
                  <a:lin ang="5400000" scaled="1"/>
                </a:gradFill>
                <a:latin typeface="+mj-ea"/>
                <a:ea typeface="+mj-ea"/>
              </a:defRPr>
            </a:lvl1pPr>
          </a:lstStyle>
          <a:p>
            <a:pPr marL="0" lvl="0">
              <a:spcBef>
                <a:spcPct val="0"/>
              </a:spcBef>
            </a:pPr>
            <a:r>
              <a:rPr lang="zh-CN" altLang="en-US" dirty="0" smtClean="0"/>
              <a:t>点击添加标题</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42" presetClass="entr" presetSubtype="0" fill="hold" nodeType="withEffect">
                                  <p:stCondLst>
                                    <p:cond delay="0"/>
                                  </p:stCondLst>
                                  <p:childTnLst>
                                    <p:set>
                                      <p:cBhvr>
                                        <p:cTn id="9" dur="1" fill="hold">
                                          <p:stCondLst>
                                            <p:cond delay="0"/>
                                          </p:stCondLst>
                                        </p:cTn>
                                        <p:tgtEl>
                                          <p:spTgt spid="2097178"/>
                                        </p:tgtEl>
                                        <p:attrNameLst>
                                          <p:attrName>style.visibility</p:attrName>
                                        </p:attrNameLst>
                                      </p:cBhvr>
                                      <p:to>
                                        <p:strVal val="visible"/>
                                      </p:to>
                                    </p:set>
                                    <p:animEffect transition="in" filter="fade">
                                      <p:cBhvr>
                                        <p:cTn id="10" dur="500"/>
                                        <p:tgtEl>
                                          <p:spTgt spid="2097178"/>
                                        </p:tgtEl>
                                      </p:cBhvr>
                                    </p:animEffect>
                                    <p:anim calcmode="lin" valueType="num">
                                      <p:cBhvr>
                                        <p:cTn id="11" dur="500" fill="hold"/>
                                        <p:tgtEl>
                                          <p:spTgt spid="2097178"/>
                                        </p:tgtEl>
                                        <p:attrNameLst>
                                          <p:attrName>ppt_x</p:attrName>
                                        </p:attrNameLst>
                                      </p:cBhvr>
                                      <p:tavLst>
                                        <p:tav tm="0">
                                          <p:val>
                                            <p:strVal val="#ppt_x"/>
                                          </p:val>
                                        </p:tav>
                                        <p:tav tm="100000">
                                          <p:val>
                                            <p:strVal val="#ppt_x"/>
                                          </p:val>
                                        </p:tav>
                                      </p:tavLst>
                                    </p:anim>
                                    <p:anim calcmode="lin" valueType="num">
                                      <p:cBhvr>
                                        <p:cTn id="12" dur="500" fill="hold"/>
                                        <p:tgtEl>
                                          <p:spTgt spid="2097178"/>
                                        </p:tgtEl>
                                        <p:attrNameLst>
                                          <p:attrName>ppt_y</p:attrName>
                                        </p:attrNameLst>
                                      </p:cBhvr>
                                      <p:tavLst>
                                        <p:tav tm="0">
                                          <p:val>
                                            <p:strVal val="#ppt_y+.1"/>
                                          </p:val>
                                        </p:tav>
                                        <p:tav tm="100000">
                                          <p:val>
                                            <p:strVal val="#ppt_y"/>
                                          </p:val>
                                        </p:tav>
                                      </p:tavLst>
                                    </p:anim>
                                  </p:childTnLst>
                                </p:cTn>
                              </p:par>
                              <p:par>
                                <p:cTn id="13" presetID="22" presetClass="entr" presetSubtype="2" fill="hold" nodeType="withEffect">
                                  <p:stCondLst>
                                    <p:cond delay="0"/>
                                  </p:stCondLst>
                                  <p:childTnLst>
                                    <p:set>
                                      <p:cBhvr>
                                        <p:cTn id="14" dur="1" fill="hold">
                                          <p:stCondLst>
                                            <p:cond delay="0"/>
                                          </p:stCondLst>
                                        </p:cTn>
                                        <p:tgtEl>
                                          <p:spTgt spid="2097177"/>
                                        </p:tgtEl>
                                        <p:attrNameLst>
                                          <p:attrName>style.visibility</p:attrName>
                                        </p:attrNameLst>
                                      </p:cBhvr>
                                      <p:to>
                                        <p:strVal val="visible"/>
                                      </p:to>
                                    </p:set>
                                    <p:animEffect transition="in" filter="wipe(right)">
                                      <p:cBhvr>
                                        <p:cTn id="15" dur="500"/>
                                        <p:tgtEl>
                                          <p:spTgt spid="209717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048604"/>
                                        </p:tgtEl>
                                        <p:attrNameLst>
                                          <p:attrName>style.visibility</p:attrName>
                                        </p:attrNameLst>
                                      </p:cBhvr>
                                      <p:to>
                                        <p:strVal val="visible"/>
                                      </p:to>
                                    </p:set>
                                    <p:animEffect transition="in" filter="wipe(left)">
                                      <p:cBhvr>
                                        <p:cTn id="19" dur="750"/>
                                        <p:tgtEl>
                                          <p:spTgt spid="1048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p:tmplLst>
          <p:tmpl lvl="0">
            <p:tnLst>
              <p:par>
                <p:cTn presetID="22" presetClass="entr" presetSubtype="8" fill="hold" nodeType="afterEffect">
                  <p:stCondLst>
                    <p:cond delay="0"/>
                  </p:stCondLst>
                  <p:childTnLst>
                    <p:set>
                      <p:cBhvr>
                        <p:cTn dur="1" fill="hold">
                          <p:stCondLst>
                            <p:cond delay="0"/>
                          </p:stCondLst>
                        </p:cTn>
                        <p:tgtEl>
                          <p:spTgt spid="1048604"/>
                        </p:tgtEl>
                        <p:attrNameLst>
                          <p:attrName>style.visibility</p:attrName>
                        </p:attrNameLst>
                      </p:cBhvr>
                      <p:to>
                        <p:strVal val="visible"/>
                      </p:to>
                    </p:set>
                    <p:animEffect transition="in" filter="wipe(left)">
                      <p:cBhvr>
                        <p:cTn dur="750"/>
                        <p:tgtEl>
                          <p:spTgt spid="104860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2"/>
          </p:nvPr>
        </p:nvSpPr>
        <p:spPr>
          <a:xfrm>
            <a:off x="0" y="0"/>
            <a:ext cx="0" cy="0"/>
          </a:xfrm>
        </p:spPr>
        <p:txBody>
          <a:bodyPr/>
          <a:lstStyle>
            <a:lvl1pPr eaLnBrk="0" hangingPunct="0">
              <a:buFontTx/>
              <a:buNone/>
              <a:defRPr kumimoji="1">
                <a:latin typeface="Calibri" panose="020F050202020403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0" y="0"/>
            <a:ext cx="0" cy="0"/>
          </a:xfrm>
        </p:spPr>
        <p:txBody>
          <a:bodyPr/>
          <a:lstStyle>
            <a:lvl1pPr eaLnBrk="0" hangingPunct="0">
              <a:buFontTx/>
              <a:buNone/>
              <a:defRPr kumimoji="1">
                <a:latin typeface="Calibri" panose="020F050202020403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幻灯片编号占位符 5"/>
          <p:cNvSpPr>
            <a:spLocks noGrp="1"/>
          </p:cNvSpPr>
          <p:nvPr>
            <p:ph type="sldNum" sz="quarter" idx="4"/>
          </p:nvPr>
        </p:nvSpPr>
        <p:spPr>
          <a:xfrm>
            <a:off x="0" y="0"/>
            <a:ext cx="0" cy="0"/>
          </a:xfrm>
        </p:spPr>
        <p:txBody>
          <a:bodyPr vert="horz" wrap="square" lIns="91440" tIns="45720" rIns="91440" bIns="45720" numCol="1" anchor="t" anchorCtr="0" compatLnSpc="1"/>
          <a:lstStyle>
            <a:lvl1pPr>
              <a:buFont typeface="Arial" panose="020B0604020202020204" pitchFamily="34" charset="0"/>
              <a:buNone/>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4ED03D57-0AE5-4B7D-82D8-D244909747AF}" type="slidenum">
              <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slow" advTm="2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cxnSp>
        <p:nvCxnSpPr>
          <p:cNvPr id="2" name="直接连接符 1"/>
          <p:cNvCxnSpPr/>
          <p:nvPr userDrawn="1"/>
        </p:nvCxnSpPr>
        <p:spPr>
          <a:xfrm>
            <a:off x="0" y="735013"/>
            <a:ext cx="6462713" cy="0"/>
          </a:xfrm>
          <a:prstGeom prst="line">
            <a:avLst/>
          </a:prstGeom>
          <a:ln>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3" name="矩形 8"/>
          <p:cNvSpPr/>
          <p:nvPr userDrawn="1"/>
        </p:nvSpPr>
        <p:spPr>
          <a:xfrm>
            <a:off x="0" y="404813"/>
            <a:ext cx="836613" cy="331787"/>
          </a:xfrm>
          <a:custGeom>
            <a:avLst/>
            <a:gdLst>
              <a:gd name="connsiteX0" fmla="*/ 0 w 1224136"/>
              <a:gd name="connsiteY0" fmla="*/ 0 h 432048"/>
              <a:gd name="connsiteX1" fmla="*/ 1224136 w 1224136"/>
              <a:gd name="connsiteY1" fmla="*/ 0 h 432048"/>
              <a:gd name="connsiteX2" fmla="*/ 1224136 w 1224136"/>
              <a:gd name="connsiteY2" fmla="*/ 432048 h 432048"/>
              <a:gd name="connsiteX3" fmla="*/ 0 w 1224136"/>
              <a:gd name="connsiteY3" fmla="*/ 432048 h 432048"/>
              <a:gd name="connsiteX4" fmla="*/ 0 w 1224136"/>
              <a:gd name="connsiteY4" fmla="*/ 0 h 432048"/>
              <a:gd name="connsiteX0-1" fmla="*/ 0 w 1224136"/>
              <a:gd name="connsiteY0-2" fmla="*/ 28575 h 460623"/>
              <a:gd name="connsiteX1-3" fmla="*/ 1024111 w 1224136"/>
              <a:gd name="connsiteY1-4" fmla="*/ 0 h 460623"/>
              <a:gd name="connsiteX2-5" fmla="*/ 1224136 w 1224136"/>
              <a:gd name="connsiteY2-6" fmla="*/ 460623 h 460623"/>
              <a:gd name="connsiteX3-7" fmla="*/ 0 w 1224136"/>
              <a:gd name="connsiteY3-8" fmla="*/ 460623 h 460623"/>
              <a:gd name="connsiteX4-9" fmla="*/ 0 w 1224136"/>
              <a:gd name="connsiteY4-10" fmla="*/ 28575 h 460623"/>
              <a:gd name="connsiteX0-11" fmla="*/ 0 w 1224136"/>
              <a:gd name="connsiteY0-12" fmla="*/ 0 h 432048"/>
              <a:gd name="connsiteX1-13" fmla="*/ 1024111 w 1224136"/>
              <a:gd name="connsiteY1-14" fmla="*/ 0 h 432048"/>
              <a:gd name="connsiteX2-15" fmla="*/ 1224136 w 1224136"/>
              <a:gd name="connsiteY2-16" fmla="*/ 432048 h 432048"/>
              <a:gd name="connsiteX3-17" fmla="*/ 0 w 1224136"/>
              <a:gd name="connsiteY3-18" fmla="*/ 432048 h 432048"/>
              <a:gd name="connsiteX4-19" fmla="*/ 0 w 1224136"/>
              <a:gd name="connsiteY4-20" fmla="*/ 0 h 432048"/>
              <a:gd name="connsiteX0-21" fmla="*/ 0 w 1224136"/>
              <a:gd name="connsiteY0-22" fmla="*/ 0 h 432048"/>
              <a:gd name="connsiteX1-23" fmla="*/ 1014586 w 1224136"/>
              <a:gd name="connsiteY1-24" fmla="*/ 0 h 432048"/>
              <a:gd name="connsiteX2-25" fmla="*/ 1224136 w 1224136"/>
              <a:gd name="connsiteY2-26" fmla="*/ 432048 h 432048"/>
              <a:gd name="connsiteX3-27" fmla="*/ 0 w 1224136"/>
              <a:gd name="connsiteY3-28" fmla="*/ 432048 h 432048"/>
              <a:gd name="connsiteX4-29" fmla="*/ 0 w 1224136"/>
              <a:gd name="connsiteY4-3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4136" h="432048">
                <a:moveTo>
                  <a:pt x="0" y="0"/>
                </a:moveTo>
                <a:lnTo>
                  <a:pt x="1014586" y="0"/>
                </a:lnTo>
                <a:lnTo>
                  <a:pt x="1224136" y="432048"/>
                </a:lnTo>
                <a:lnTo>
                  <a:pt x="0" y="432048"/>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cxnSp>
        <p:nvCxnSpPr>
          <p:cNvPr id="4" name="直接连接符 3"/>
          <p:cNvCxnSpPr/>
          <p:nvPr userDrawn="1"/>
        </p:nvCxnSpPr>
        <p:spPr>
          <a:xfrm>
            <a:off x="8332788" y="735013"/>
            <a:ext cx="809625" cy="0"/>
          </a:xfrm>
          <a:prstGeom prst="line">
            <a:avLst/>
          </a:prstGeom>
          <a:ln>
            <a:solidFill>
              <a:srgbClr val="92D05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7572375" y="608013"/>
            <a:ext cx="0" cy="1952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txBox="1"/>
          <p:nvPr userDrawn="1"/>
        </p:nvSpPr>
        <p:spPr>
          <a:xfrm>
            <a:off x="-19050" y="455613"/>
            <a:ext cx="666750" cy="228600"/>
          </a:xfrm>
          <a:prstGeom prst="rect">
            <a:avLst/>
          </a:prstGeom>
          <a:effectLst>
            <a:outerShdw blurRad="152400" dist="317500" dir="5400000" sx="90000" sy="-19000" rotWithShape="0">
              <a:prstClr val="black">
                <a:alpha val="15000"/>
              </a:prstClr>
            </a:outerShdw>
          </a:effectLst>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100" smtClean="0">
                <a:solidFill>
                  <a:schemeClr val="bg1"/>
                </a:solidFill>
                <a:latin typeface="微软雅黑" panose="020B0503020204020204" pitchFamily="34" charset="-122"/>
                <a:ea typeface="微软雅黑" panose="020B0503020204020204" pitchFamily="34" charset="-122"/>
              </a:rPr>
              <a:t>第 </a:t>
            </a:r>
            <a:fld id="{B4F30F46-E491-4B7D-957C-1870F497AB0E}" type="slidenum">
              <a:rPr lang="zh-CN" altLang="en-US" sz="1100" smtClean="0">
                <a:solidFill>
                  <a:schemeClr val="bg1"/>
                </a:solidFill>
                <a:latin typeface="华文宋体" panose="02010600040101010101" pitchFamily="2" charset="-122"/>
                <a:ea typeface="华文宋体" panose="02010600040101010101" pitchFamily="2" charset="-122"/>
              </a:rPr>
            </a:fld>
            <a:r>
              <a:rPr lang="zh-CN" altLang="en-US" sz="1100" smtClean="0">
                <a:solidFill>
                  <a:schemeClr val="bg1"/>
                </a:solidFill>
                <a:latin typeface="华文宋体" panose="02010600040101010101" pitchFamily="2" charset="-122"/>
                <a:ea typeface="华文宋体" panose="02010600040101010101" pitchFamily="2" charset="-122"/>
              </a:rPr>
              <a:t>  </a:t>
            </a:r>
            <a:r>
              <a:rPr lang="zh-CN" altLang="en-US" sz="1100" smtClean="0">
                <a:solidFill>
                  <a:schemeClr val="bg1"/>
                </a:solidFill>
                <a:latin typeface="微软雅黑" panose="020B0503020204020204" pitchFamily="34" charset="-122"/>
                <a:ea typeface="微软雅黑" panose="020B0503020204020204" pitchFamily="34" charset="-122"/>
              </a:rPr>
              <a:t>页</a:t>
            </a:r>
            <a:endParaRPr lang="zh-CN" altLang="en-US" sz="1100" smtClean="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userDrawn="1"/>
        </p:nvCxnSpPr>
        <p:spPr>
          <a:xfrm flipV="1">
            <a:off x="3022600" y="296863"/>
            <a:ext cx="0" cy="439737"/>
          </a:xfrm>
          <a:prstGeom prst="line">
            <a:avLst/>
          </a:prstGeom>
          <a:ln>
            <a:solidFill>
              <a:srgbClr val="92D050"/>
            </a:solidFill>
            <a:tailEnd type="oval" w="lg" len="lg"/>
          </a:ln>
        </p:spPr>
        <p:style>
          <a:lnRef idx="1">
            <a:schemeClr val="accent1"/>
          </a:lnRef>
          <a:fillRef idx="0">
            <a:schemeClr val="accent1"/>
          </a:fillRef>
          <a:effectRef idx="0">
            <a:schemeClr val="accent1"/>
          </a:effectRef>
          <a:fontRef idx="minor">
            <a:schemeClr val="tx1"/>
          </a:fontRef>
        </p:style>
      </p:cxnSp>
      <p:sp>
        <p:nvSpPr>
          <p:cNvPr id="8" name="TextBox 12"/>
          <p:cNvSpPr txBox="1">
            <a:spLocks noChangeArrowheads="1"/>
          </p:cNvSpPr>
          <p:nvPr userDrawn="1"/>
        </p:nvSpPr>
        <p:spPr bwMode="auto">
          <a:xfrm>
            <a:off x="417513" y="244475"/>
            <a:ext cx="29035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2800" b="1" dirty="0" smtClean="0">
                <a:solidFill>
                  <a:srgbClr val="92D050"/>
                </a:solidFill>
                <a:latin typeface="微软雅黑" panose="020B0503020204020204" pitchFamily="34" charset="-122"/>
                <a:ea typeface="微软雅黑" panose="020B0503020204020204" pitchFamily="34" charset="-122"/>
              </a:rPr>
              <a:t>课程建设规划</a:t>
            </a:r>
            <a:endParaRPr lang="zh-CN" altLang="en-US" sz="2800" b="1" dirty="0" smtClean="0">
              <a:solidFill>
                <a:srgbClr val="92D050"/>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15363" name="PA_图片 3"/>
          <p:cNvPicPr>
            <a:picLocks noChangeAspect="1"/>
          </p:cNvPicPr>
          <p:nvPr userDrawn="1">
            <p:custDataLst>
              <p:tags r:id="rId2"/>
            </p:custDataLst>
          </p:nvPr>
        </p:nvPicPr>
        <p:blipFill>
          <a:blip r:embed="rId3"/>
          <a:srcRect t="25000"/>
          <a:stretch>
            <a:fillRect/>
          </a:stretch>
        </p:blipFill>
        <p:spPr>
          <a:xfrm>
            <a:off x="0" y="0"/>
            <a:ext cx="9144000" cy="5143500"/>
          </a:xfrm>
          <a:prstGeom prst="rect">
            <a:avLst/>
          </a:prstGeom>
          <a:noFill/>
          <a:ln w="9525">
            <a:noFill/>
          </a:ln>
        </p:spPr>
      </p:pic>
      <p:pic>
        <p:nvPicPr>
          <p:cNvPr id="15364" name="PA_图片 3"/>
          <p:cNvPicPr>
            <a:picLocks noChangeAspect="1"/>
          </p:cNvPicPr>
          <p:nvPr userDrawn="1">
            <p:custDataLst>
              <p:tags r:id="rId4"/>
            </p:custDataLst>
          </p:nvPr>
        </p:nvPicPr>
        <p:blipFill>
          <a:blip r:embed="rId3"/>
          <a:srcRect b="68552"/>
          <a:stretch>
            <a:fillRect/>
          </a:stretch>
        </p:blipFill>
        <p:spPr>
          <a:xfrm>
            <a:off x="0" y="0"/>
            <a:ext cx="9144000" cy="2157413"/>
          </a:xfrm>
          <a:prstGeom prst="rect">
            <a:avLst/>
          </a:prstGeom>
          <a:noFill/>
          <a:ln w="9525">
            <a:noFill/>
          </a:ln>
        </p:spPr>
      </p:pic>
      <p:grpSp>
        <p:nvGrpSpPr>
          <p:cNvPr id="15365" name="组合 8"/>
          <p:cNvGrpSpPr/>
          <p:nvPr userDrawn="1"/>
        </p:nvGrpSpPr>
        <p:grpSpPr>
          <a:xfrm>
            <a:off x="141288" y="163513"/>
            <a:ext cx="8774112" cy="641350"/>
            <a:chOff x="197634" y="226953"/>
            <a:chExt cx="11212400" cy="855696"/>
          </a:xfrm>
        </p:grpSpPr>
        <p:pic>
          <p:nvPicPr>
            <p:cNvPr id="15371" name="图片 10"/>
            <p:cNvPicPr/>
            <p:nvPr userDrawn="1"/>
          </p:nvPicPr>
          <p:blipFill>
            <a:blip r:embed="rId5"/>
            <a:stretch>
              <a:fillRect/>
            </a:stretch>
          </p:blipFill>
          <p:spPr>
            <a:xfrm>
              <a:off x="197634" y="256157"/>
              <a:ext cx="502385" cy="488355"/>
            </a:xfrm>
            <a:prstGeom prst="rect">
              <a:avLst/>
            </a:prstGeom>
            <a:noFill/>
            <a:ln w="9525">
              <a:noFill/>
            </a:ln>
          </p:spPr>
        </p:pic>
        <p:grpSp>
          <p:nvGrpSpPr>
            <p:cNvPr id="15372" name="组合 10"/>
            <p:cNvGrpSpPr/>
            <p:nvPr userDrawn="1"/>
          </p:nvGrpSpPr>
          <p:grpSpPr>
            <a:xfrm>
              <a:off x="665427" y="226953"/>
              <a:ext cx="10744607" cy="855696"/>
              <a:chOff x="859678" y="647726"/>
              <a:chExt cx="10744607" cy="855696"/>
            </a:xfrm>
          </p:grpSpPr>
          <p:sp>
            <p:nvSpPr>
              <p:cNvPr id="13" name="文本框 11"/>
              <p:cNvSpPr txBox="1"/>
              <p:nvPr/>
            </p:nvSpPr>
            <p:spPr>
              <a:xfrm>
                <a:off x="860505" y="647726"/>
                <a:ext cx="2612913" cy="400313"/>
              </a:xfrm>
              <a:prstGeom prst="rect">
                <a:avLst/>
              </a:prstGeom>
              <a:noFill/>
            </p:spPr>
            <p:txBody>
              <a:bodyPr>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zh-CN" altLang="en-US" sz="1350" b="0" i="0" u="none" strike="noStrike" kern="1200" cap="none" spc="0" normalizeH="0" baseline="0" noProof="0" dirty="0">
                    <a:ln>
                      <a:noFill/>
                    </a:ln>
                    <a:solidFill>
                      <a:srgbClr val="D11B14"/>
                    </a:solidFill>
                    <a:effectLst/>
                    <a:uLnTx/>
                    <a:uFillTx/>
                    <a:latin typeface="冬青黑体简体中文 W6" pitchFamily="34" charset="-122"/>
                    <a:ea typeface="冬青黑体简体中文 W6" pitchFamily="34" charset="-122"/>
                    <a:cs typeface="+mn-cs"/>
                    <a:sym typeface="+mn-ea"/>
                  </a:rPr>
                  <a:t>长沙民政职业技术学院</a:t>
                </a:r>
                <a:endParaRPr kumimoji="0" lang="en-US" altLang="zh-CN" sz="1350" b="0" i="0" u="none" strike="noStrike" kern="1200" cap="none" spc="0" normalizeH="0" baseline="0" noProof="0" dirty="0">
                  <a:ln>
                    <a:noFill/>
                  </a:ln>
                  <a:solidFill>
                    <a:srgbClr val="D11B14"/>
                  </a:solidFill>
                  <a:effectLst/>
                  <a:uLnTx/>
                  <a:uFillTx/>
                  <a:latin typeface="冬青黑体简体中文 W6" pitchFamily="34" charset="-122"/>
                  <a:ea typeface="冬青黑体简体中文 W6" pitchFamily="34" charset="-122"/>
                  <a:cs typeface="+mn-cs"/>
                  <a:sym typeface="+mn-ea"/>
                </a:endParaRPr>
              </a:p>
            </p:txBody>
          </p:sp>
          <p:sp>
            <p:nvSpPr>
              <p:cNvPr id="14" name="文本框 12"/>
              <p:cNvSpPr txBox="1"/>
              <p:nvPr/>
            </p:nvSpPr>
            <p:spPr>
              <a:xfrm>
                <a:off x="874706" y="948490"/>
                <a:ext cx="10729579" cy="554932"/>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D11B14"/>
                    </a:solidFill>
                    <a:effectLst/>
                    <a:uLnTx/>
                    <a:uFillTx/>
                    <a:latin typeface="方正兰亭刊黑_GBK" pitchFamily="2" charset="-122"/>
                    <a:ea typeface="方正兰亭刊黑_GBK" pitchFamily="2" charset="-122"/>
                    <a:cs typeface="+mn-cs"/>
                    <a:sym typeface="+mn-ea"/>
                  </a:rPr>
                  <a:t>CHANGSHA  SOCIAL WORK COLLEGE</a:t>
                </a:r>
                <a:endParaRPr kumimoji="0" lang="zh-CN" altLang="en-US" sz="1050" b="0" i="0" u="none" strike="noStrike" kern="1200" cap="none" spc="0" normalizeH="0" baseline="0" noProof="0" dirty="0">
                  <a:ln>
                    <a:noFill/>
                  </a:ln>
                  <a:solidFill>
                    <a:srgbClr val="D11B14"/>
                  </a:solidFill>
                  <a:effectLst/>
                  <a:uLnTx/>
                  <a:uFillTx/>
                  <a:latin typeface="方正兰亭刊黑_GBK" pitchFamily="2" charset="-122"/>
                  <a:ea typeface="方正兰亭刊黑_GBK" pitchFamily="2"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0" dirty="0">
                  <a:ln>
                    <a:noFill/>
                  </a:ln>
                  <a:solidFill>
                    <a:schemeClr val="tx1"/>
                  </a:solidFill>
                  <a:effectLst/>
                  <a:uLnTx/>
                  <a:uFillTx/>
                  <a:latin typeface="方正兰亭刊黑_GBK" pitchFamily="2" charset="-122"/>
                  <a:ea typeface="方正兰亭刊黑_GBK" pitchFamily="2" charset="-122"/>
                  <a:cs typeface="+mn-cs"/>
                  <a:sym typeface="+mn-ea"/>
                </a:endParaRPr>
              </a:p>
            </p:txBody>
          </p:sp>
        </p:grpSp>
      </p:grpSp>
      <p:sp>
        <p:nvSpPr>
          <p:cNvPr id="15" name="日期占位符 1"/>
          <p:cNvSpPr>
            <a:spLocks noGrp="1"/>
          </p:cNvSpPr>
          <p:nvPr>
            <p:ph type="dt" sz="half" idx="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页脚占位符 2"/>
          <p:cNvSpPr>
            <a:spLocks noGrp="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 name="灯片编号占位符 3"/>
          <p:cNvSpPr>
            <a:spLocks noGrp="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p>
            <a:pPr algn="r">
              <a:buNone/>
            </a:pPr>
            <a:fld id="{9A0DB2DC-4C9A-4742-B13C-FB6460FD3503}" type="slidenum">
              <a:rPr lang="zh-CN" altLang="en-US" dirty="0"/>
            </a:fld>
            <a:endParaRPr lang="zh-CN" altLang="en-US" dirty="0"/>
          </a:p>
        </p:txBody>
      </p:sp>
    </p:spTree>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phone 6 floatin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第一节">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57148"/>
          </a:xfrm>
          <a:prstGeom prst="rect">
            <a:avLst/>
          </a:prstGeom>
          <a:blipFill dpi="0" rotWithShape="1">
            <a:blip r:embed="rId3">
              <a:alphaModFix amt="29000"/>
              <a:duotone>
                <a:prstClr val="black"/>
                <a:srgbClr val="E4E4E4">
                  <a:tint val="45000"/>
                  <a:satMod val="400000"/>
                </a:srgbClr>
              </a:duotone>
            </a:blip>
            <a:srcRect/>
            <a:tile tx="0" ty="0" sx="100000" sy="100000" flip="none" algn="tl"/>
          </a:blipFill>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标题幻灯片">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225" name="组 1224"/>
          <p:cNvGrpSpPr/>
          <p:nvPr userDrawn="1"/>
        </p:nvGrpSpPr>
        <p:grpSpPr>
          <a:xfrm>
            <a:off x="0" y="-654047"/>
            <a:ext cx="9227820" cy="6016780"/>
            <a:chOff x="210000" y="-872063"/>
            <a:chExt cx="11772000" cy="8022373"/>
          </a:xfrm>
          <a:solidFill>
            <a:schemeClr val="bg1">
              <a:alpha val="5000"/>
            </a:schemeClr>
          </a:solidFill>
        </p:grpSpPr>
        <p:sp>
          <p:nvSpPr>
            <p:cNvPr id="16" name="Freeform 19"/>
            <p:cNvSpPr/>
            <p:nvPr/>
          </p:nvSpPr>
          <p:spPr bwMode="auto">
            <a:xfrm>
              <a:off x="5872142" y="2013753"/>
              <a:ext cx="107062" cy="294422"/>
            </a:xfrm>
            <a:custGeom>
              <a:avLst/>
              <a:gdLst>
                <a:gd name="T0" fmla="*/ 25 w 29"/>
                <a:gd name="T1" fmla="*/ 22 h 79"/>
                <a:gd name="T2" fmla="*/ 15 w 29"/>
                <a:gd name="T3" fmla="*/ 0 h 79"/>
                <a:gd name="T4" fmla="*/ 0 w 29"/>
                <a:gd name="T5" fmla="*/ 16 h 79"/>
                <a:gd name="T6" fmla="*/ 9 w 29"/>
                <a:gd name="T7" fmla="*/ 19 h 79"/>
                <a:gd name="T8" fmla="*/ 3 w 29"/>
                <a:gd name="T9" fmla="*/ 64 h 79"/>
                <a:gd name="T10" fmla="*/ 12 w 29"/>
                <a:gd name="T11" fmla="*/ 78 h 79"/>
                <a:gd name="T12" fmla="*/ 9 w 29"/>
                <a:gd name="T13" fmla="*/ 66 h 79"/>
                <a:gd name="T14" fmla="*/ 13 w 29"/>
                <a:gd name="T15" fmla="*/ 20 h 79"/>
                <a:gd name="T16" fmla="*/ 25 w 29"/>
                <a:gd name="T17"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9">
                  <a:moveTo>
                    <a:pt x="25" y="22"/>
                  </a:moveTo>
                  <a:cubicBezTo>
                    <a:pt x="29" y="12"/>
                    <a:pt x="21" y="6"/>
                    <a:pt x="15" y="0"/>
                  </a:cubicBezTo>
                  <a:cubicBezTo>
                    <a:pt x="10" y="6"/>
                    <a:pt x="4" y="10"/>
                    <a:pt x="0" y="16"/>
                  </a:cubicBezTo>
                  <a:cubicBezTo>
                    <a:pt x="2" y="20"/>
                    <a:pt x="5" y="17"/>
                    <a:pt x="9" y="19"/>
                  </a:cubicBezTo>
                  <a:cubicBezTo>
                    <a:pt x="2" y="32"/>
                    <a:pt x="20" y="53"/>
                    <a:pt x="3" y="64"/>
                  </a:cubicBezTo>
                  <a:cubicBezTo>
                    <a:pt x="3" y="69"/>
                    <a:pt x="3" y="79"/>
                    <a:pt x="12" y="78"/>
                  </a:cubicBezTo>
                  <a:cubicBezTo>
                    <a:pt x="13" y="73"/>
                    <a:pt x="7" y="71"/>
                    <a:pt x="9" y="66"/>
                  </a:cubicBezTo>
                  <a:cubicBezTo>
                    <a:pt x="25" y="57"/>
                    <a:pt x="12" y="34"/>
                    <a:pt x="13" y="20"/>
                  </a:cubicBezTo>
                  <a:cubicBezTo>
                    <a:pt x="18" y="22"/>
                    <a:pt x="22" y="23"/>
                    <a:pt x="2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7" name="Freeform 20"/>
            <p:cNvSpPr/>
            <p:nvPr/>
          </p:nvSpPr>
          <p:spPr bwMode="auto">
            <a:xfrm>
              <a:off x="5884308" y="1624436"/>
              <a:ext cx="111929" cy="294422"/>
            </a:xfrm>
            <a:custGeom>
              <a:avLst/>
              <a:gdLst>
                <a:gd name="T0" fmla="*/ 15 w 30"/>
                <a:gd name="T1" fmla="*/ 0 h 79"/>
                <a:gd name="T2" fmla="*/ 0 w 30"/>
                <a:gd name="T3" fmla="*/ 16 h 79"/>
                <a:gd name="T4" fmla="*/ 10 w 30"/>
                <a:gd name="T5" fmla="*/ 19 h 79"/>
                <a:gd name="T6" fmla="*/ 3 w 30"/>
                <a:gd name="T7" fmla="*/ 64 h 79"/>
                <a:gd name="T8" fmla="*/ 13 w 30"/>
                <a:gd name="T9" fmla="*/ 78 h 79"/>
                <a:gd name="T10" fmla="*/ 9 w 30"/>
                <a:gd name="T11" fmla="*/ 66 h 79"/>
                <a:gd name="T12" fmla="*/ 14 w 30"/>
                <a:gd name="T13" fmla="*/ 20 h 79"/>
                <a:gd name="T14" fmla="*/ 25 w 30"/>
                <a:gd name="T15" fmla="*/ 22 h 79"/>
                <a:gd name="T16" fmla="*/ 15 w 30"/>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79">
                  <a:moveTo>
                    <a:pt x="15" y="0"/>
                  </a:moveTo>
                  <a:cubicBezTo>
                    <a:pt x="11" y="6"/>
                    <a:pt x="5" y="10"/>
                    <a:pt x="0" y="16"/>
                  </a:cubicBezTo>
                  <a:cubicBezTo>
                    <a:pt x="2" y="19"/>
                    <a:pt x="6" y="17"/>
                    <a:pt x="10" y="19"/>
                  </a:cubicBezTo>
                  <a:cubicBezTo>
                    <a:pt x="3" y="32"/>
                    <a:pt x="21" y="53"/>
                    <a:pt x="3" y="64"/>
                  </a:cubicBezTo>
                  <a:cubicBezTo>
                    <a:pt x="4" y="69"/>
                    <a:pt x="4" y="79"/>
                    <a:pt x="13" y="78"/>
                  </a:cubicBezTo>
                  <a:cubicBezTo>
                    <a:pt x="14" y="73"/>
                    <a:pt x="8" y="71"/>
                    <a:pt x="9" y="66"/>
                  </a:cubicBezTo>
                  <a:cubicBezTo>
                    <a:pt x="26" y="57"/>
                    <a:pt x="13" y="34"/>
                    <a:pt x="14" y="20"/>
                  </a:cubicBezTo>
                  <a:cubicBezTo>
                    <a:pt x="18" y="22"/>
                    <a:pt x="23" y="23"/>
                    <a:pt x="25" y="22"/>
                  </a:cubicBezTo>
                  <a:cubicBezTo>
                    <a:pt x="30" y="12"/>
                    <a:pt x="22" y="6"/>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8" name="Freeform 21"/>
            <p:cNvSpPr/>
            <p:nvPr/>
          </p:nvSpPr>
          <p:spPr bwMode="auto">
            <a:xfrm>
              <a:off x="3368341" y="1079391"/>
              <a:ext cx="153295" cy="411217"/>
            </a:xfrm>
            <a:custGeom>
              <a:avLst/>
              <a:gdLst>
                <a:gd name="T0" fmla="*/ 35 w 41"/>
                <a:gd name="T1" fmla="*/ 30 h 110"/>
                <a:gd name="T2" fmla="*/ 21 w 41"/>
                <a:gd name="T3" fmla="*/ 0 h 110"/>
                <a:gd name="T4" fmla="*/ 0 w 41"/>
                <a:gd name="T5" fmla="*/ 22 h 110"/>
                <a:gd name="T6" fmla="*/ 14 w 41"/>
                <a:gd name="T7" fmla="*/ 27 h 110"/>
                <a:gd name="T8" fmla="*/ 4 w 41"/>
                <a:gd name="T9" fmla="*/ 89 h 110"/>
                <a:gd name="T10" fmla="*/ 17 w 41"/>
                <a:gd name="T11" fmla="*/ 109 h 110"/>
                <a:gd name="T12" fmla="*/ 12 w 41"/>
                <a:gd name="T13" fmla="*/ 92 h 110"/>
                <a:gd name="T14" fmla="*/ 19 w 41"/>
                <a:gd name="T15" fmla="*/ 27 h 110"/>
                <a:gd name="T16" fmla="*/ 35 w 41"/>
                <a:gd name="T17"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10">
                  <a:moveTo>
                    <a:pt x="35" y="30"/>
                  </a:moveTo>
                  <a:cubicBezTo>
                    <a:pt x="41" y="16"/>
                    <a:pt x="30" y="8"/>
                    <a:pt x="21" y="0"/>
                  </a:cubicBezTo>
                  <a:cubicBezTo>
                    <a:pt x="15" y="8"/>
                    <a:pt x="6" y="13"/>
                    <a:pt x="0" y="22"/>
                  </a:cubicBezTo>
                  <a:cubicBezTo>
                    <a:pt x="3" y="27"/>
                    <a:pt x="8" y="23"/>
                    <a:pt x="14" y="27"/>
                  </a:cubicBezTo>
                  <a:cubicBezTo>
                    <a:pt x="3" y="44"/>
                    <a:pt x="28" y="73"/>
                    <a:pt x="4" y="89"/>
                  </a:cubicBezTo>
                  <a:cubicBezTo>
                    <a:pt x="5" y="96"/>
                    <a:pt x="5" y="110"/>
                    <a:pt x="17" y="109"/>
                  </a:cubicBezTo>
                  <a:cubicBezTo>
                    <a:pt x="19" y="102"/>
                    <a:pt x="10" y="99"/>
                    <a:pt x="12" y="92"/>
                  </a:cubicBezTo>
                  <a:cubicBezTo>
                    <a:pt x="36" y="79"/>
                    <a:pt x="18" y="47"/>
                    <a:pt x="19" y="27"/>
                  </a:cubicBezTo>
                  <a:cubicBezTo>
                    <a:pt x="25" y="30"/>
                    <a:pt x="31" y="32"/>
                    <a:pt x="3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5" name="Freeform 68"/>
            <p:cNvSpPr>
              <a:spLocks noEditPoints="1"/>
            </p:cNvSpPr>
            <p:nvPr/>
          </p:nvSpPr>
          <p:spPr bwMode="auto">
            <a:xfrm>
              <a:off x="5480390" y="-631172"/>
              <a:ext cx="435550" cy="990327"/>
            </a:xfrm>
            <a:custGeom>
              <a:avLst/>
              <a:gdLst>
                <a:gd name="T0" fmla="*/ 0 w 117"/>
                <a:gd name="T1" fmla="*/ 185 h 265"/>
                <a:gd name="T2" fmla="*/ 20 w 117"/>
                <a:gd name="T3" fmla="*/ 208 h 265"/>
                <a:gd name="T4" fmla="*/ 31 w 117"/>
                <a:gd name="T5" fmla="*/ 242 h 265"/>
                <a:gd name="T6" fmla="*/ 64 w 117"/>
                <a:gd name="T7" fmla="*/ 264 h 265"/>
                <a:gd name="T8" fmla="*/ 89 w 117"/>
                <a:gd name="T9" fmla="*/ 249 h 265"/>
                <a:gd name="T10" fmla="*/ 99 w 117"/>
                <a:gd name="T11" fmla="*/ 235 h 265"/>
                <a:gd name="T12" fmla="*/ 116 w 117"/>
                <a:gd name="T13" fmla="*/ 100 h 265"/>
                <a:gd name="T14" fmla="*/ 92 w 117"/>
                <a:gd name="T15" fmla="*/ 3 h 265"/>
                <a:gd name="T16" fmla="*/ 66 w 117"/>
                <a:gd name="T17" fmla="*/ 2 h 265"/>
                <a:gd name="T18" fmla="*/ 47 w 117"/>
                <a:gd name="T19" fmla="*/ 21 h 265"/>
                <a:gd name="T20" fmla="*/ 32 w 117"/>
                <a:gd name="T21" fmla="*/ 167 h 265"/>
                <a:gd name="T22" fmla="*/ 0 w 117"/>
                <a:gd name="T23" fmla="*/ 185 h 265"/>
                <a:gd name="T24" fmla="*/ 42 w 117"/>
                <a:gd name="T25" fmla="*/ 51 h 265"/>
                <a:gd name="T26" fmla="*/ 92 w 117"/>
                <a:gd name="T27" fmla="*/ 11 h 265"/>
                <a:gd name="T28" fmla="*/ 110 w 117"/>
                <a:gd name="T29" fmla="*/ 73 h 265"/>
                <a:gd name="T30" fmla="*/ 109 w 117"/>
                <a:gd name="T31" fmla="*/ 98 h 265"/>
                <a:gd name="T32" fmla="*/ 91 w 117"/>
                <a:gd name="T33" fmla="*/ 236 h 265"/>
                <a:gd name="T34" fmla="*/ 61 w 117"/>
                <a:gd name="T35" fmla="*/ 256 h 265"/>
                <a:gd name="T36" fmla="*/ 30 w 117"/>
                <a:gd name="T37" fmla="*/ 204 h 265"/>
                <a:gd name="T38" fmla="*/ 10 w 117"/>
                <a:gd name="T39" fmla="*/ 188 h 265"/>
                <a:gd name="T40" fmla="*/ 40 w 117"/>
                <a:gd name="T41" fmla="*/ 171 h 265"/>
                <a:gd name="T42" fmla="*/ 42 w 117"/>
                <a:gd name="T43" fmla="*/ 5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265">
                  <a:moveTo>
                    <a:pt x="0" y="185"/>
                  </a:moveTo>
                  <a:cubicBezTo>
                    <a:pt x="4" y="197"/>
                    <a:pt x="14" y="197"/>
                    <a:pt x="20" y="208"/>
                  </a:cubicBezTo>
                  <a:cubicBezTo>
                    <a:pt x="25" y="218"/>
                    <a:pt x="25" y="232"/>
                    <a:pt x="31" y="242"/>
                  </a:cubicBezTo>
                  <a:cubicBezTo>
                    <a:pt x="37" y="253"/>
                    <a:pt x="50" y="265"/>
                    <a:pt x="64" y="264"/>
                  </a:cubicBezTo>
                  <a:cubicBezTo>
                    <a:pt x="68" y="264"/>
                    <a:pt x="85" y="252"/>
                    <a:pt x="89" y="249"/>
                  </a:cubicBezTo>
                  <a:cubicBezTo>
                    <a:pt x="92" y="247"/>
                    <a:pt x="97" y="239"/>
                    <a:pt x="99" y="235"/>
                  </a:cubicBezTo>
                  <a:cubicBezTo>
                    <a:pt x="114" y="205"/>
                    <a:pt x="117" y="147"/>
                    <a:pt x="116" y="100"/>
                  </a:cubicBezTo>
                  <a:cubicBezTo>
                    <a:pt x="116" y="73"/>
                    <a:pt x="117" y="13"/>
                    <a:pt x="92" y="3"/>
                  </a:cubicBezTo>
                  <a:cubicBezTo>
                    <a:pt x="85" y="0"/>
                    <a:pt x="74" y="0"/>
                    <a:pt x="66" y="2"/>
                  </a:cubicBezTo>
                  <a:cubicBezTo>
                    <a:pt x="58" y="5"/>
                    <a:pt x="50" y="15"/>
                    <a:pt x="47" y="21"/>
                  </a:cubicBezTo>
                  <a:cubicBezTo>
                    <a:pt x="23" y="60"/>
                    <a:pt x="37" y="120"/>
                    <a:pt x="32" y="167"/>
                  </a:cubicBezTo>
                  <a:cubicBezTo>
                    <a:pt x="21" y="175"/>
                    <a:pt x="8" y="178"/>
                    <a:pt x="0" y="185"/>
                  </a:cubicBezTo>
                  <a:close/>
                  <a:moveTo>
                    <a:pt x="42" y="51"/>
                  </a:moveTo>
                  <a:cubicBezTo>
                    <a:pt x="48" y="28"/>
                    <a:pt x="61" y="2"/>
                    <a:pt x="92" y="11"/>
                  </a:cubicBezTo>
                  <a:cubicBezTo>
                    <a:pt x="102" y="24"/>
                    <a:pt x="110" y="47"/>
                    <a:pt x="110" y="73"/>
                  </a:cubicBezTo>
                  <a:cubicBezTo>
                    <a:pt x="111" y="82"/>
                    <a:pt x="109" y="90"/>
                    <a:pt x="109" y="98"/>
                  </a:cubicBezTo>
                  <a:cubicBezTo>
                    <a:pt x="111" y="145"/>
                    <a:pt x="110" y="209"/>
                    <a:pt x="91" y="236"/>
                  </a:cubicBezTo>
                  <a:cubicBezTo>
                    <a:pt x="84" y="245"/>
                    <a:pt x="71" y="256"/>
                    <a:pt x="61" y="256"/>
                  </a:cubicBezTo>
                  <a:cubicBezTo>
                    <a:pt x="38" y="255"/>
                    <a:pt x="31" y="224"/>
                    <a:pt x="30" y="204"/>
                  </a:cubicBezTo>
                  <a:cubicBezTo>
                    <a:pt x="25" y="197"/>
                    <a:pt x="15" y="195"/>
                    <a:pt x="10" y="188"/>
                  </a:cubicBezTo>
                  <a:cubicBezTo>
                    <a:pt x="20" y="182"/>
                    <a:pt x="30" y="177"/>
                    <a:pt x="40" y="171"/>
                  </a:cubicBezTo>
                  <a:cubicBezTo>
                    <a:pt x="43" y="142"/>
                    <a:pt x="34" y="87"/>
                    <a:pt x="4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8" name="Freeform 71"/>
            <p:cNvSpPr/>
            <p:nvPr/>
          </p:nvSpPr>
          <p:spPr bwMode="auto">
            <a:xfrm>
              <a:off x="3901221" y="2427403"/>
              <a:ext cx="75431" cy="68131"/>
            </a:xfrm>
            <a:custGeom>
              <a:avLst/>
              <a:gdLst>
                <a:gd name="T0" fmla="*/ 19 w 20"/>
                <a:gd name="T1" fmla="*/ 6 h 18"/>
                <a:gd name="T2" fmla="*/ 0 w 20"/>
                <a:gd name="T3" fmla="*/ 13 h 18"/>
                <a:gd name="T4" fmla="*/ 4 w 20"/>
                <a:gd name="T5" fmla="*/ 18 h 18"/>
                <a:gd name="T6" fmla="*/ 19 w 20"/>
                <a:gd name="T7" fmla="*/ 6 h 18"/>
              </a:gdLst>
              <a:ahLst/>
              <a:cxnLst>
                <a:cxn ang="0">
                  <a:pos x="T0" y="T1"/>
                </a:cxn>
                <a:cxn ang="0">
                  <a:pos x="T2" y="T3"/>
                </a:cxn>
                <a:cxn ang="0">
                  <a:pos x="T4" y="T5"/>
                </a:cxn>
                <a:cxn ang="0">
                  <a:pos x="T6" y="T7"/>
                </a:cxn>
              </a:cxnLst>
              <a:rect l="0" t="0" r="r" b="b"/>
              <a:pathLst>
                <a:path w="20" h="18">
                  <a:moveTo>
                    <a:pt x="19" y="6"/>
                  </a:moveTo>
                  <a:cubicBezTo>
                    <a:pt x="12" y="0"/>
                    <a:pt x="0" y="4"/>
                    <a:pt x="0" y="13"/>
                  </a:cubicBezTo>
                  <a:cubicBezTo>
                    <a:pt x="2" y="14"/>
                    <a:pt x="3" y="16"/>
                    <a:pt x="4" y="18"/>
                  </a:cubicBezTo>
                  <a:cubicBezTo>
                    <a:pt x="13" y="18"/>
                    <a:pt x="20" y="17"/>
                    <a:pt x="1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9" name="Freeform 72"/>
            <p:cNvSpPr/>
            <p:nvPr/>
          </p:nvSpPr>
          <p:spPr bwMode="auto">
            <a:xfrm>
              <a:off x="3872022" y="2495534"/>
              <a:ext cx="145994" cy="85164"/>
            </a:xfrm>
            <a:custGeom>
              <a:avLst/>
              <a:gdLst>
                <a:gd name="T0" fmla="*/ 37 w 39"/>
                <a:gd name="T1" fmla="*/ 2 h 23"/>
                <a:gd name="T2" fmla="*/ 19 w 39"/>
                <a:gd name="T3" fmla="*/ 4 h 23"/>
                <a:gd name="T4" fmla="*/ 0 w 39"/>
                <a:gd name="T5" fmla="*/ 11 h 23"/>
                <a:gd name="T6" fmla="*/ 39 w 39"/>
                <a:gd name="T7" fmla="*/ 10 h 23"/>
                <a:gd name="T8" fmla="*/ 37 w 39"/>
                <a:gd name="T9" fmla="*/ 2 h 23"/>
              </a:gdLst>
              <a:ahLst/>
              <a:cxnLst>
                <a:cxn ang="0">
                  <a:pos x="T0" y="T1"/>
                </a:cxn>
                <a:cxn ang="0">
                  <a:pos x="T2" y="T3"/>
                </a:cxn>
                <a:cxn ang="0">
                  <a:pos x="T4" y="T5"/>
                </a:cxn>
                <a:cxn ang="0">
                  <a:pos x="T6" y="T7"/>
                </a:cxn>
                <a:cxn ang="0">
                  <a:pos x="T8" y="T9"/>
                </a:cxn>
              </a:cxnLst>
              <a:rect l="0" t="0" r="r" b="b"/>
              <a:pathLst>
                <a:path w="39" h="23">
                  <a:moveTo>
                    <a:pt x="37" y="2"/>
                  </a:moveTo>
                  <a:cubicBezTo>
                    <a:pt x="32" y="0"/>
                    <a:pt x="26" y="3"/>
                    <a:pt x="19" y="4"/>
                  </a:cubicBezTo>
                  <a:cubicBezTo>
                    <a:pt x="12" y="6"/>
                    <a:pt x="3" y="5"/>
                    <a:pt x="0" y="11"/>
                  </a:cubicBezTo>
                  <a:cubicBezTo>
                    <a:pt x="7" y="23"/>
                    <a:pt x="30" y="13"/>
                    <a:pt x="39" y="10"/>
                  </a:cubicBezTo>
                  <a:cubicBezTo>
                    <a:pt x="37" y="6"/>
                    <a:pt x="39" y="5"/>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0" name="Freeform 73"/>
            <p:cNvSpPr/>
            <p:nvPr/>
          </p:nvSpPr>
          <p:spPr bwMode="auto">
            <a:xfrm>
              <a:off x="3906087" y="2553932"/>
              <a:ext cx="77864" cy="70565"/>
            </a:xfrm>
            <a:custGeom>
              <a:avLst/>
              <a:gdLst>
                <a:gd name="T0" fmla="*/ 1 w 21"/>
                <a:gd name="T1" fmla="*/ 14 h 19"/>
                <a:gd name="T2" fmla="*/ 15 w 21"/>
                <a:gd name="T3" fmla="*/ 16 h 19"/>
                <a:gd name="T4" fmla="*/ 1 w 21"/>
                <a:gd name="T5" fmla="*/ 14 h 19"/>
              </a:gdLst>
              <a:ahLst/>
              <a:cxnLst>
                <a:cxn ang="0">
                  <a:pos x="T0" y="T1"/>
                </a:cxn>
                <a:cxn ang="0">
                  <a:pos x="T2" y="T3"/>
                </a:cxn>
                <a:cxn ang="0">
                  <a:pos x="T4" y="T5"/>
                </a:cxn>
              </a:cxnLst>
              <a:rect l="0" t="0" r="r" b="b"/>
              <a:pathLst>
                <a:path w="21" h="19">
                  <a:moveTo>
                    <a:pt x="1" y="14"/>
                  </a:moveTo>
                  <a:cubicBezTo>
                    <a:pt x="4" y="19"/>
                    <a:pt x="10" y="19"/>
                    <a:pt x="15" y="16"/>
                  </a:cubicBezTo>
                  <a:cubicBezTo>
                    <a:pt x="21" y="0"/>
                    <a:pt x="0" y="1"/>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1" name="Freeform 74"/>
            <p:cNvSpPr/>
            <p:nvPr/>
          </p:nvSpPr>
          <p:spPr bwMode="auto">
            <a:xfrm>
              <a:off x="2246620" y="-597107"/>
              <a:ext cx="321187" cy="635075"/>
            </a:xfrm>
            <a:custGeom>
              <a:avLst/>
              <a:gdLst>
                <a:gd name="T0" fmla="*/ 49 w 86"/>
                <a:gd name="T1" fmla="*/ 125 h 170"/>
                <a:gd name="T2" fmla="*/ 13 w 86"/>
                <a:gd name="T3" fmla="*/ 129 h 170"/>
                <a:gd name="T4" fmla="*/ 84 w 86"/>
                <a:gd name="T5" fmla="*/ 112 h 170"/>
                <a:gd name="T6" fmla="*/ 57 w 86"/>
                <a:gd name="T7" fmla="*/ 60 h 170"/>
                <a:gd name="T8" fmla="*/ 75 w 86"/>
                <a:gd name="T9" fmla="*/ 28 h 170"/>
                <a:gd name="T10" fmla="*/ 21 w 86"/>
                <a:gd name="T11" fmla="*/ 5 h 170"/>
                <a:gd name="T12" fmla="*/ 2 w 86"/>
                <a:gd name="T13" fmla="*/ 23 h 170"/>
                <a:gd name="T14" fmla="*/ 15 w 86"/>
                <a:gd name="T15" fmla="*/ 44 h 170"/>
                <a:gd name="T16" fmla="*/ 45 w 86"/>
                <a:gd name="T17" fmla="*/ 32 h 170"/>
                <a:gd name="T18" fmla="*/ 21 w 86"/>
                <a:gd name="T19" fmla="*/ 50 h 170"/>
                <a:gd name="T20" fmla="*/ 15 w 86"/>
                <a:gd name="T21" fmla="*/ 70 h 170"/>
                <a:gd name="T22" fmla="*/ 49 w 86"/>
                <a:gd name="T23" fmla="*/ 92 h 170"/>
                <a:gd name="T24" fmla="*/ 49 w 86"/>
                <a:gd name="T25"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70">
                  <a:moveTo>
                    <a:pt x="49" y="125"/>
                  </a:moveTo>
                  <a:cubicBezTo>
                    <a:pt x="35" y="125"/>
                    <a:pt x="19" y="114"/>
                    <a:pt x="13" y="129"/>
                  </a:cubicBezTo>
                  <a:cubicBezTo>
                    <a:pt x="23" y="170"/>
                    <a:pt x="82" y="151"/>
                    <a:pt x="84" y="112"/>
                  </a:cubicBezTo>
                  <a:cubicBezTo>
                    <a:pt x="86" y="86"/>
                    <a:pt x="72" y="68"/>
                    <a:pt x="57" y="60"/>
                  </a:cubicBezTo>
                  <a:cubicBezTo>
                    <a:pt x="76" y="54"/>
                    <a:pt x="78" y="39"/>
                    <a:pt x="75" y="28"/>
                  </a:cubicBezTo>
                  <a:cubicBezTo>
                    <a:pt x="70" y="10"/>
                    <a:pt x="41" y="0"/>
                    <a:pt x="21" y="5"/>
                  </a:cubicBezTo>
                  <a:cubicBezTo>
                    <a:pt x="15" y="7"/>
                    <a:pt x="4" y="14"/>
                    <a:pt x="2" y="23"/>
                  </a:cubicBezTo>
                  <a:cubicBezTo>
                    <a:pt x="0" y="29"/>
                    <a:pt x="6" y="43"/>
                    <a:pt x="15" y="44"/>
                  </a:cubicBezTo>
                  <a:cubicBezTo>
                    <a:pt x="26" y="45"/>
                    <a:pt x="29" y="27"/>
                    <a:pt x="45" y="32"/>
                  </a:cubicBezTo>
                  <a:cubicBezTo>
                    <a:pt x="42" y="44"/>
                    <a:pt x="27" y="42"/>
                    <a:pt x="21" y="50"/>
                  </a:cubicBezTo>
                  <a:cubicBezTo>
                    <a:pt x="17" y="54"/>
                    <a:pt x="14" y="62"/>
                    <a:pt x="15" y="70"/>
                  </a:cubicBezTo>
                  <a:cubicBezTo>
                    <a:pt x="18" y="89"/>
                    <a:pt x="38" y="83"/>
                    <a:pt x="49" y="92"/>
                  </a:cubicBezTo>
                  <a:cubicBezTo>
                    <a:pt x="60" y="101"/>
                    <a:pt x="58" y="120"/>
                    <a:pt x="49"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9" name="Freeform 82"/>
            <p:cNvSpPr>
              <a:spLocks noEditPoints="1"/>
            </p:cNvSpPr>
            <p:nvPr/>
          </p:nvSpPr>
          <p:spPr bwMode="auto">
            <a:xfrm>
              <a:off x="3455938" y="-309985"/>
              <a:ext cx="985462" cy="1214185"/>
            </a:xfrm>
            <a:custGeom>
              <a:avLst/>
              <a:gdLst>
                <a:gd name="T0" fmla="*/ 225 w 264"/>
                <a:gd name="T1" fmla="*/ 22 h 325"/>
                <a:gd name="T2" fmla="*/ 152 w 264"/>
                <a:gd name="T3" fmla="*/ 3 h 325"/>
                <a:gd name="T4" fmla="*/ 80 w 264"/>
                <a:gd name="T5" fmla="*/ 38 h 325"/>
                <a:gd name="T6" fmla="*/ 3 w 264"/>
                <a:gd name="T7" fmla="*/ 187 h 325"/>
                <a:gd name="T8" fmla="*/ 22 w 264"/>
                <a:gd name="T9" fmla="*/ 298 h 325"/>
                <a:gd name="T10" fmla="*/ 32 w 264"/>
                <a:gd name="T11" fmla="*/ 306 h 325"/>
                <a:gd name="T12" fmla="*/ 40 w 264"/>
                <a:gd name="T13" fmla="*/ 316 h 325"/>
                <a:gd name="T14" fmla="*/ 81 w 264"/>
                <a:gd name="T15" fmla="*/ 324 h 325"/>
                <a:gd name="T16" fmla="*/ 142 w 264"/>
                <a:gd name="T17" fmla="*/ 306 h 325"/>
                <a:gd name="T18" fmla="*/ 198 w 264"/>
                <a:gd name="T19" fmla="*/ 262 h 325"/>
                <a:gd name="T20" fmla="*/ 249 w 264"/>
                <a:gd name="T21" fmla="*/ 76 h 325"/>
                <a:gd name="T22" fmla="*/ 225 w 264"/>
                <a:gd name="T23" fmla="*/ 22 h 325"/>
                <a:gd name="T24" fmla="*/ 207 w 264"/>
                <a:gd name="T25" fmla="*/ 241 h 325"/>
                <a:gd name="T26" fmla="*/ 184 w 264"/>
                <a:gd name="T27" fmla="*/ 266 h 325"/>
                <a:gd name="T28" fmla="*/ 142 w 264"/>
                <a:gd name="T29" fmla="*/ 298 h 325"/>
                <a:gd name="T30" fmla="*/ 127 w 264"/>
                <a:gd name="T31" fmla="*/ 307 h 325"/>
                <a:gd name="T32" fmla="*/ 86 w 264"/>
                <a:gd name="T33" fmla="*/ 316 h 325"/>
                <a:gd name="T34" fmla="*/ 24 w 264"/>
                <a:gd name="T35" fmla="*/ 288 h 325"/>
                <a:gd name="T36" fmla="*/ 10 w 264"/>
                <a:gd name="T37" fmla="*/ 177 h 325"/>
                <a:gd name="T38" fmla="*/ 17 w 264"/>
                <a:gd name="T39" fmla="*/ 148 h 325"/>
                <a:gd name="T40" fmla="*/ 36 w 264"/>
                <a:gd name="T41" fmla="*/ 100 h 325"/>
                <a:gd name="T42" fmla="*/ 48 w 264"/>
                <a:gd name="T43" fmla="*/ 82 h 325"/>
                <a:gd name="T44" fmla="*/ 69 w 264"/>
                <a:gd name="T45" fmla="*/ 58 h 325"/>
                <a:gd name="T46" fmla="*/ 162 w 264"/>
                <a:gd name="T47" fmla="*/ 10 h 325"/>
                <a:gd name="T48" fmla="*/ 218 w 264"/>
                <a:gd name="T49" fmla="*/ 26 h 325"/>
                <a:gd name="T50" fmla="*/ 246 w 264"/>
                <a:gd name="T51" fmla="*/ 103 h 325"/>
                <a:gd name="T52" fmla="*/ 207 w 264"/>
                <a:gd name="T53" fmla="*/ 24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 h="325">
                  <a:moveTo>
                    <a:pt x="225" y="22"/>
                  </a:moveTo>
                  <a:cubicBezTo>
                    <a:pt x="210" y="5"/>
                    <a:pt x="175" y="0"/>
                    <a:pt x="152" y="3"/>
                  </a:cubicBezTo>
                  <a:cubicBezTo>
                    <a:pt x="120" y="6"/>
                    <a:pt x="98" y="21"/>
                    <a:pt x="80" y="38"/>
                  </a:cubicBezTo>
                  <a:cubicBezTo>
                    <a:pt x="43" y="73"/>
                    <a:pt x="8" y="119"/>
                    <a:pt x="3" y="187"/>
                  </a:cubicBezTo>
                  <a:cubicBezTo>
                    <a:pt x="0" y="228"/>
                    <a:pt x="6" y="275"/>
                    <a:pt x="22" y="298"/>
                  </a:cubicBezTo>
                  <a:cubicBezTo>
                    <a:pt x="24" y="301"/>
                    <a:pt x="28" y="303"/>
                    <a:pt x="32" y="306"/>
                  </a:cubicBezTo>
                  <a:cubicBezTo>
                    <a:pt x="35" y="309"/>
                    <a:pt x="37" y="314"/>
                    <a:pt x="40" y="316"/>
                  </a:cubicBezTo>
                  <a:cubicBezTo>
                    <a:pt x="49" y="322"/>
                    <a:pt x="68" y="325"/>
                    <a:pt x="81" y="324"/>
                  </a:cubicBezTo>
                  <a:cubicBezTo>
                    <a:pt x="106" y="324"/>
                    <a:pt x="128" y="314"/>
                    <a:pt x="142" y="306"/>
                  </a:cubicBezTo>
                  <a:cubicBezTo>
                    <a:pt x="164" y="294"/>
                    <a:pt x="182" y="280"/>
                    <a:pt x="198" y="262"/>
                  </a:cubicBezTo>
                  <a:cubicBezTo>
                    <a:pt x="232" y="225"/>
                    <a:pt x="264" y="145"/>
                    <a:pt x="249" y="76"/>
                  </a:cubicBezTo>
                  <a:cubicBezTo>
                    <a:pt x="245" y="59"/>
                    <a:pt x="235" y="33"/>
                    <a:pt x="225" y="22"/>
                  </a:cubicBezTo>
                  <a:close/>
                  <a:moveTo>
                    <a:pt x="207" y="241"/>
                  </a:moveTo>
                  <a:cubicBezTo>
                    <a:pt x="201" y="250"/>
                    <a:pt x="192" y="259"/>
                    <a:pt x="184" y="266"/>
                  </a:cubicBezTo>
                  <a:cubicBezTo>
                    <a:pt x="168" y="281"/>
                    <a:pt x="161" y="287"/>
                    <a:pt x="142" y="298"/>
                  </a:cubicBezTo>
                  <a:cubicBezTo>
                    <a:pt x="137" y="300"/>
                    <a:pt x="132" y="305"/>
                    <a:pt x="127" y="307"/>
                  </a:cubicBezTo>
                  <a:cubicBezTo>
                    <a:pt x="115" y="312"/>
                    <a:pt x="99" y="315"/>
                    <a:pt x="86" y="316"/>
                  </a:cubicBezTo>
                  <a:cubicBezTo>
                    <a:pt x="57" y="317"/>
                    <a:pt x="34" y="308"/>
                    <a:pt x="24" y="288"/>
                  </a:cubicBezTo>
                  <a:cubicBezTo>
                    <a:pt x="9" y="260"/>
                    <a:pt x="6" y="205"/>
                    <a:pt x="10" y="177"/>
                  </a:cubicBezTo>
                  <a:cubicBezTo>
                    <a:pt x="11" y="168"/>
                    <a:pt x="14" y="157"/>
                    <a:pt x="17" y="148"/>
                  </a:cubicBezTo>
                  <a:cubicBezTo>
                    <a:pt x="22" y="129"/>
                    <a:pt x="28" y="115"/>
                    <a:pt x="36" y="100"/>
                  </a:cubicBezTo>
                  <a:cubicBezTo>
                    <a:pt x="40" y="94"/>
                    <a:pt x="44" y="89"/>
                    <a:pt x="48" y="82"/>
                  </a:cubicBezTo>
                  <a:cubicBezTo>
                    <a:pt x="56" y="72"/>
                    <a:pt x="59" y="67"/>
                    <a:pt x="69" y="58"/>
                  </a:cubicBezTo>
                  <a:cubicBezTo>
                    <a:pt x="93" y="34"/>
                    <a:pt x="117" y="12"/>
                    <a:pt x="162" y="10"/>
                  </a:cubicBezTo>
                  <a:cubicBezTo>
                    <a:pt x="177" y="9"/>
                    <a:pt x="205" y="13"/>
                    <a:pt x="218" y="26"/>
                  </a:cubicBezTo>
                  <a:cubicBezTo>
                    <a:pt x="233" y="40"/>
                    <a:pt x="245" y="73"/>
                    <a:pt x="246" y="103"/>
                  </a:cubicBezTo>
                  <a:cubicBezTo>
                    <a:pt x="248" y="149"/>
                    <a:pt x="230" y="209"/>
                    <a:pt x="207" y="2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5" name="Freeform 88"/>
            <p:cNvSpPr>
              <a:spLocks noEditPoints="1"/>
            </p:cNvSpPr>
            <p:nvPr/>
          </p:nvSpPr>
          <p:spPr bwMode="auto">
            <a:xfrm>
              <a:off x="3777125" y="-173724"/>
              <a:ext cx="262790" cy="289556"/>
            </a:xfrm>
            <a:custGeom>
              <a:avLst/>
              <a:gdLst>
                <a:gd name="T0" fmla="*/ 29 w 70"/>
                <a:gd name="T1" fmla="*/ 74 h 78"/>
                <a:gd name="T2" fmla="*/ 49 w 70"/>
                <a:gd name="T3" fmla="*/ 18 h 78"/>
                <a:gd name="T4" fmla="*/ 33 w 70"/>
                <a:gd name="T5" fmla="*/ 12 h 78"/>
                <a:gd name="T6" fmla="*/ 33 w 70"/>
                <a:gd name="T7" fmla="*/ 0 h 78"/>
                <a:gd name="T8" fmla="*/ 29 w 70"/>
                <a:gd name="T9" fmla="*/ 0 h 78"/>
                <a:gd name="T10" fmla="*/ 19 w 70"/>
                <a:gd name="T11" fmla="*/ 8 h 78"/>
                <a:gd name="T12" fmla="*/ 29 w 70"/>
                <a:gd name="T13" fmla="*/ 74 h 78"/>
                <a:gd name="T14" fmla="*/ 24 w 70"/>
                <a:gd name="T15" fmla="*/ 12 h 78"/>
                <a:gd name="T16" fmla="*/ 49 w 70"/>
                <a:gd name="T17" fmla="*/ 27 h 78"/>
                <a:gd name="T18" fmla="*/ 31 w 70"/>
                <a:gd name="T19" fmla="*/ 67 h 78"/>
                <a:gd name="T20" fmla="*/ 13 w 70"/>
                <a:gd name="T21" fmla="*/ 33 h 78"/>
                <a:gd name="T22" fmla="*/ 24 w 70"/>
                <a:gd name="T23"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8">
                  <a:moveTo>
                    <a:pt x="29" y="74"/>
                  </a:moveTo>
                  <a:cubicBezTo>
                    <a:pt x="51" y="78"/>
                    <a:pt x="70" y="35"/>
                    <a:pt x="49" y="18"/>
                  </a:cubicBezTo>
                  <a:cubicBezTo>
                    <a:pt x="42" y="18"/>
                    <a:pt x="36" y="16"/>
                    <a:pt x="33" y="12"/>
                  </a:cubicBezTo>
                  <a:cubicBezTo>
                    <a:pt x="35" y="7"/>
                    <a:pt x="36" y="4"/>
                    <a:pt x="33" y="0"/>
                  </a:cubicBezTo>
                  <a:cubicBezTo>
                    <a:pt x="31" y="0"/>
                    <a:pt x="30" y="0"/>
                    <a:pt x="29" y="0"/>
                  </a:cubicBezTo>
                  <a:cubicBezTo>
                    <a:pt x="28" y="5"/>
                    <a:pt x="22" y="5"/>
                    <a:pt x="19" y="8"/>
                  </a:cubicBezTo>
                  <a:cubicBezTo>
                    <a:pt x="4" y="24"/>
                    <a:pt x="0" y="69"/>
                    <a:pt x="29" y="74"/>
                  </a:cubicBezTo>
                  <a:close/>
                  <a:moveTo>
                    <a:pt x="24" y="12"/>
                  </a:moveTo>
                  <a:cubicBezTo>
                    <a:pt x="28" y="22"/>
                    <a:pt x="40" y="23"/>
                    <a:pt x="49" y="27"/>
                  </a:cubicBezTo>
                  <a:cubicBezTo>
                    <a:pt x="58" y="45"/>
                    <a:pt x="45" y="68"/>
                    <a:pt x="31" y="67"/>
                  </a:cubicBezTo>
                  <a:cubicBezTo>
                    <a:pt x="19" y="67"/>
                    <a:pt x="13" y="51"/>
                    <a:pt x="13" y="33"/>
                  </a:cubicBezTo>
                  <a:cubicBezTo>
                    <a:pt x="19" y="29"/>
                    <a:pt x="19" y="17"/>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92" name="Freeform 95"/>
            <p:cNvSpPr/>
            <p:nvPr/>
          </p:nvSpPr>
          <p:spPr bwMode="auto">
            <a:xfrm>
              <a:off x="3845255" y="-59363"/>
              <a:ext cx="55965" cy="102196"/>
            </a:xfrm>
            <a:custGeom>
              <a:avLst/>
              <a:gdLst>
                <a:gd name="T0" fmla="*/ 15 w 15"/>
                <a:gd name="T1" fmla="*/ 25 h 27"/>
                <a:gd name="T2" fmla="*/ 9 w 15"/>
                <a:gd name="T3" fmla="*/ 0 h 27"/>
                <a:gd name="T4" fmla="*/ 5 w 15"/>
                <a:gd name="T5" fmla="*/ 0 h 27"/>
                <a:gd name="T6" fmla="*/ 15 w 15"/>
                <a:gd name="T7" fmla="*/ 25 h 27"/>
              </a:gdLst>
              <a:ahLst/>
              <a:cxnLst>
                <a:cxn ang="0">
                  <a:pos x="T0" y="T1"/>
                </a:cxn>
                <a:cxn ang="0">
                  <a:pos x="T2" y="T3"/>
                </a:cxn>
                <a:cxn ang="0">
                  <a:pos x="T4" y="T5"/>
                </a:cxn>
                <a:cxn ang="0">
                  <a:pos x="T6" y="T7"/>
                </a:cxn>
              </a:cxnLst>
              <a:rect l="0" t="0" r="r" b="b"/>
              <a:pathLst>
                <a:path w="15" h="27">
                  <a:moveTo>
                    <a:pt x="15" y="25"/>
                  </a:moveTo>
                  <a:cubicBezTo>
                    <a:pt x="11" y="18"/>
                    <a:pt x="8" y="7"/>
                    <a:pt x="9" y="0"/>
                  </a:cubicBezTo>
                  <a:cubicBezTo>
                    <a:pt x="8" y="0"/>
                    <a:pt x="6" y="0"/>
                    <a:pt x="5" y="0"/>
                  </a:cubicBezTo>
                  <a:cubicBezTo>
                    <a:pt x="0" y="10"/>
                    <a:pt x="7" y="27"/>
                    <a:pt x="1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94" name="Freeform 97"/>
            <p:cNvSpPr>
              <a:spLocks noEditPoints="1"/>
            </p:cNvSpPr>
            <p:nvPr/>
          </p:nvSpPr>
          <p:spPr bwMode="auto">
            <a:xfrm>
              <a:off x="3601932" y="-44763"/>
              <a:ext cx="199525" cy="311454"/>
            </a:xfrm>
            <a:custGeom>
              <a:avLst/>
              <a:gdLst>
                <a:gd name="T0" fmla="*/ 49 w 53"/>
                <a:gd name="T1" fmla="*/ 30 h 83"/>
                <a:gd name="T2" fmla="*/ 33 w 53"/>
                <a:gd name="T3" fmla="*/ 15 h 83"/>
                <a:gd name="T4" fmla="*/ 34 w 53"/>
                <a:gd name="T5" fmla="*/ 2 h 83"/>
                <a:gd name="T6" fmla="*/ 27 w 53"/>
                <a:gd name="T7" fmla="*/ 1 h 83"/>
                <a:gd name="T8" fmla="*/ 9 w 53"/>
                <a:gd name="T9" fmla="*/ 21 h 83"/>
                <a:gd name="T10" fmla="*/ 12 w 53"/>
                <a:gd name="T11" fmla="*/ 70 h 83"/>
                <a:gd name="T12" fmla="*/ 49 w 53"/>
                <a:gd name="T13" fmla="*/ 30 h 83"/>
                <a:gd name="T14" fmla="*/ 19 w 53"/>
                <a:gd name="T15" fmla="*/ 66 h 83"/>
                <a:gd name="T16" fmla="*/ 9 w 53"/>
                <a:gd name="T17" fmla="*/ 51 h 83"/>
                <a:gd name="T18" fmla="*/ 23 w 53"/>
                <a:gd name="T19" fmla="*/ 16 h 83"/>
                <a:gd name="T20" fmla="*/ 29 w 53"/>
                <a:gd name="T21" fmla="*/ 24 h 83"/>
                <a:gd name="T22" fmla="*/ 44 w 53"/>
                <a:gd name="T23" fmla="*/ 33 h 83"/>
                <a:gd name="T24" fmla="*/ 19 w 53"/>
                <a:gd name="T25" fmla="*/ 6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3">
                  <a:moveTo>
                    <a:pt x="49" y="30"/>
                  </a:moveTo>
                  <a:cubicBezTo>
                    <a:pt x="46" y="23"/>
                    <a:pt x="34" y="24"/>
                    <a:pt x="33" y="15"/>
                  </a:cubicBezTo>
                  <a:cubicBezTo>
                    <a:pt x="31" y="8"/>
                    <a:pt x="38" y="6"/>
                    <a:pt x="34" y="2"/>
                  </a:cubicBezTo>
                  <a:cubicBezTo>
                    <a:pt x="33" y="1"/>
                    <a:pt x="31" y="0"/>
                    <a:pt x="27" y="1"/>
                  </a:cubicBezTo>
                  <a:cubicBezTo>
                    <a:pt x="23" y="10"/>
                    <a:pt x="15" y="13"/>
                    <a:pt x="9" y="21"/>
                  </a:cubicBezTo>
                  <a:cubicBezTo>
                    <a:pt x="0" y="36"/>
                    <a:pt x="1" y="57"/>
                    <a:pt x="12" y="70"/>
                  </a:cubicBezTo>
                  <a:cubicBezTo>
                    <a:pt x="36" y="83"/>
                    <a:pt x="53" y="59"/>
                    <a:pt x="49" y="30"/>
                  </a:cubicBezTo>
                  <a:close/>
                  <a:moveTo>
                    <a:pt x="19" y="66"/>
                  </a:moveTo>
                  <a:cubicBezTo>
                    <a:pt x="17" y="60"/>
                    <a:pt x="11" y="58"/>
                    <a:pt x="9" y="51"/>
                  </a:cubicBezTo>
                  <a:cubicBezTo>
                    <a:pt x="7" y="37"/>
                    <a:pt x="16" y="23"/>
                    <a:pt x="23" y="16"/>
                  </a:cubicBezTo>
                  <a:cubicBezTo>
                    <a:pt x="28" y="16"/>
                    <a:pt x="26" y="22"/>
                    <a:pt x="29" y="24"/>
                  </a:cubicBezTo>
                  <a:cubicBezTo>
                    <a:pt x="35" y="26"/>
                    <a:pt x="39" y="30"/>
                    <a:pt x="44" y="33"/>
                  </a:cubicBezTo>
                  <a:cubicBezTo>
                    <a:pt x="43" y="52"/>
                    <a:pt x="40" y="68"/>
                    <a:pt x="1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95" name="Freeform 98"/>
            <p:cNvSpPr/>
            <p:nvPr/>
          </p:nvSpPr>
          <p:spPr bwMode="auto">
            <a:xfrm>
              <a:off x="599318" y="-88562"/>
              <a:ext cx="192226" cy="260357"/>
            </a:xfrm>
            <a:custGeom>
              <a:avLst/>
              <a:gdLst>
                <a:gd name="T0" fmla="*/ 50 w 52"/>
                <a:gd name="T1" fmla="*/ 32 h 70"/>
                <a:gd name="T2" fmla="*/ 34 w 52"/>
                <a:gd name="T3" fmla="*/ 30 h 70"/>
                <a:gd name="T4" fmla="*/ 33 w 52"/>
                <a:gd name="T5" fmla="*/ 8 h 70"/>
                <a:gd name="T6" fmla="*/ 14 w 52"/>
                <a:gd name="T7" fmla="*/ 30 h 70"/>
                <a:gd name="T8" fmla="*/ 0 w 52"/>
                <a:gd name="T9" fmla="*/ 32 h 70"/>
                <a:gd name="T10" fmla="*/ 2 w 52"/>
                <a:gd name="T11" fmla="*/ 46 h 70"/>
                <a:gd name="T12" fmla="*/ 15 w 52"/>
                <a:gd name="T13" fmla="*/ 49 h 70"/>
                <a:gd name="T14" fmla="*/ 13 w 52"/>
                <a:gd name="T15" fmla="*/ 63 h 70"/>
                <a:gd name="T16" fmla="*/ 31 w 52"/>
                <a:gd name="T17" fmla="*/ 70 h 70"/>
                <a:gd name="T18" fmla="*/ 37 w 52"/>
                <a:gd name="T19" fmla="*/ 51 h 70"/>
                <a:gd name="T20" fmla="*/ 51 w 52"/>
                <a:gd name="T21" fmla="*/ 50 h 70"/>
                <a:gd name="T22" fmla="*/ 50 w 52"/>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70">
                  <a:moveTo>
                    <a:pt x="50" y="32"/>
                  </a:moveTo>
                  <a:cubicBezTo>
                    <a:pt x="45" y="31"/>
                    <a:pt x="37" y="33"/>
                    <a:pt x="34" y="30"/>
                  </a:cubicBezTo>
                  <a:cubicBezTo>
                    <a:pt x="36" y="25"/>
                    <a:pt x="34" y="17"/>
                    <a:pt x="33" y="8"/>
                  </a:cubicBezTo>
                  <a:cubicBezTo>
                    <a:pt x="12" y="0"/>
                    <a:pt x="22" y="18"/>
                    <a:pt x="14" y="30"/>
                  </a:cubicBezTo>
                  <a:cubicBezTo>
                    <a:pt x="9" y="27"/>
                    <a:pt x="3" y="29"/>
                    <a:pt x="0" y="32"/>
                  </a:cubicBezTo>
                  <a:cubicBezTo>
                    <a:pt x="0" y="40"/>
                    <a:pt x="0" y="40"/>
                    <a:pt x="2" y="46"/>
                  </a:cubicBezTo>
                  <a:cubicBezTo>
                    <a:pt x="7" y="49"/>
                    <a:pt x="11" y="45"/>
                    <a:pt x="15" y="49"/>
                  </a:cubicBezTo>
                  <a:cubicBezTo>
                    <a:pt x="15" y="57"/>
                    <a:pt x="16" y="58"/>
                    <a:pt x="13" y="63"/>
                  </a:cubicBezTo>
                  <a:cubicBezTo>
                    <a:pt x="18" y="66"/>
                    <a:pt x="24" y="69"/>
                    <a:pt x="31" y="70"/>
                  </a:cubicBezTo>
                  <a:cubicBezTo>
                    <a:pt x="34" y="65"/>
                    <a:pt x="31" y="53"/>
                    <a:pt x="37" y="51"/>
                  </a:cubicBezTo>
                  <a:cubicBezTo>
                    <a:pt x="41" y="50"/>
                    <a:pt x="48" y="52"/>
                    <a:pt x="51" y="50"/>
                  </a:cubicBezTo>
                  <a:cubicBezTo>
                    <a:pt x="52" y="45"/>
                    <a:pt x="52" y="38"/>
                    <a:pt x="5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96" name="Freeform 99"/>
            <p:cNvSpPr>
              <a:spLocks noEditPoints="1"/>
            </p:cNvSpPr>
            <p:nvPr/>
          </p:nvSpPr>
          <p:spPr bwMode="auto">
            <a:xfrm>
              <a:off x="5662884" y="-3398"/>
              <a:ext cx="155727" cy="228724"/>
            </a:xfrm>
            <a:custGeom>
              <a:avLst/>
              <a:gdLst>
                <a:gd name="T0" fmla="*/ 32 w 42"/>
                <a:gd name="T1" fmla="*/ 13 h 61"/>
                <a:gd name="T2" fmla="*/ 3 w 42"/>
                <a:gd name="T3" fmla="*/ 6 h 61"/>
                <a:gd name="T4" fmla="*/ 2 w 42"/>
                <a:gd name="T5" fmla="*/ 55 h 61"/>
                <a:gd name="T6" fmla="*/ 32 w 42"/>
                <a:gd name="T7" fmla="*/ 13 h 61"/>
                <a:gd name="T8" fmla="*/ 10 w 42"/>
                <a:gd name="T9" fmla="*/ 12 h 61"/>
                <a:gd name="T10" fmla="*/ 9 w 42"/>
                <a:gd name="T11" fmla="*/ 48 h 61"/>
                <a:gd name="T12" fmla="*/ 10 w 42"/>
                <a:gd name="T13" fmla="*/ 12 h 61"/>
              </a:gdLst>
              <a:ahLst/>
              <a:cxnLst>
                <a:cxn ang="0">
                  <a:pos x="T0" y="T1"/>
                </a:cxn>
                <a:cxn ang="0">
                  <a:pos x="T2" y="T3"/>
                </a:cxn>
                <a:cxn ang="0">
                  <a:pos x="T4" y="T5"/>
                </a:cxn>
                <a:cxn ang="0">
                  <a:pos x="T6" y="T7"/>
                </a:cxn>
                <a:cxn ang="0">
                  <a:pos x="T8" y="T9"/>
                </a:cxn>
                <a:cxn ang="0">
                  <a:pos x="T10" y="T11"/>
                </a:cxn>
                <a:cxn ang="0">
                  <a:pos x="T12" y="T13"/>
                </a:cxn>
              </a:cxnLst>
              <a:rect l="0" t="0" r="r" b="b"/>
              <a:pathLst>
                <a:path w="42" h="61">
                  <a:moveTo>
                    <a:pt x="32" y="13"/>
                  </a:moveTo>
                  <a:cubicBezTo>
                    <a:pt x="26" y="7"/>
                    <a:pt x="12" y="0"/>
                    <a:pt x="3" y="6"/>
                  </a:cubicBezTo>
                  <a:cubicBezTo>
                    <a:pt x="3" y="22"/>
                    <a:pt x="0" y="42"/>
                    <a:pt x="2" y="55"/>
                  </a:cubicBezTo>
                  <a:cubicBezTo>
                    <a:pt x="21" y="61"/>
                    <a:pt x="42" y="37"/>
                    <a:pt x="32" y="13"/>
                  </a:cubicBezTo>
                  <a:close/>
                  <a:moveTo>
                    <a:pt x="10" y="12"/>
                  </a:moveTo>
                  <a:cubicBezTo>
                    <a:pt x="36" y="9"/>
                    <a:pt x="30" y="51"/>
                    <a:pt x="9" y="48"/>
                  </a:cubicBezTo>
                  <a:cubicBezTo>
                    <a:pt x="5" y="36"/>
                    <a:pt x="11" y="25"/>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97" name="Freeform 100"/>
            <p:cNvSpPr>
              <a:spLocks noEditPoints="1"/>
            </p:cNvSpPr>
            <p:nvPr/>
          </p:nvSpPr>
          <p:spPr bwMode="auto">
            <a:xfrm>
              <a:off x="3747926" y="-10698"/>
              <a:ext cx="559644" cy="559644"/>
            </a:xfrm>
            <a:custGeom>
              <a:avLst/>
              <a:gdLst>
                <a:gd name="T0" fmla="*/ 99 w 150"/>
                <a:gd name="T1" fmla="*/ 10 h 150"/>
                <a:gd name="T2" fmla="*/ 35 w 150"/>
                <a:gd name="T3" fmla="*/ 57 h 150"/>
                <a:gd name="T4" fmla="*/ 12 w 150"/>
                <a:gd name="T5" fmla="*/ 85 h 150"/>
                <a:gd name="T6" fmla="*/ 17 w 150"/>
                <a:gd name="T7" fmla="*/ 141 h 150"/>
                <a:gd name="T8" fmla="*/ 53 w 150"/>
                <a:gd name="T9" fmla="*/ 141 h 150"/>
                <a:gd name="T10" fmla="*/ 117 w 150"/>
                <a:gd name="T11" fmla="*/ 136 h 150"/>
                <a:gd name="T12" fmla="*/ 139 w 150"/>
                <a:gd name="T13" fmla="*/ 88 h 150"/>
                <a:gd name="T14" fmla="*/ 149 w 150"/>
                <a:gd name="T15" fmla="*/ 31 h 150"/>
                <a:gd name="T16" fmla="*/ 99 w 150"/>
                <a:gd name="T17" fmla="*/ 10 h 150"/>
                <a:gd name="T18" fmla="*/ 136 w 150"/>
                <a:gd name="T19" fmla="*/ 74 h 150"/>
                <a:gd name="T20" fmla="*/ 124 w 150"/>
                <a:gd name="T21" fmla="*/ 115 h 150"/>
                <a:gd name="T22" fmla="*/ 97 w 150"/>
                <a:gd name="T23" fmla="*/ 137 h 150"/>
                <a:gd name="T24" fmla="*/ 49 w 150"/>
                <a:gd name="T25" fmla="*/ 134 h 150"/>
                <a:gd name="T26" fmla="*/ 38 w 150"/>
                <a:gd name="T27" fmla="*/ 137 h 150"/>
                <a:gd name="T28" fmla="*/ 21 w 150"/>
                <a:gd name="T29" fmla="*/ 135 h 150"/>
                <a:gd name="T30" fmla="*/ 63 w 150"/>
                <a:gd name="T31" fmla="*/ 45 h 150"/>
                <a:gd name="T32" fmla="*/ 125 w 150"/>
                <a:gd name="T33" fmla="*/ 12 h 150"/>
                <a:gd name="T34" fmla="*/ 136 w 150"/>
                <a:gd name="T35" fmla="*/ 15 h 150"/>
                <a:gd name="T36" fmla="*/ 136 w 150"/>
                <a:gd name="T37"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50">
                  <a:moveTo>
                    <a:pt x="99" y="10"/>
                  </a:moveTo>
                  <a:cubicBezTo>
                    <a:pt x="80" y="19"/>
                    <a:pt x="50" y="43"/>
                    <a:pt x="35" y="57"/>
                  </a:cubicBezTo>
                  <a:cubicBezTo>
                    <a:pt x="29" y="63"/>
                    <a:pt x="14" y="79"/>
                    <a:pt x="12" y="85"/>
                  </a:cubicBezTo>
                  <a:cubicBezTo>
                    <a:pt x="4" y="102"/>
                    <a:pt x="7" y="134"/>
                    <a:pt x="17" y="141"/>
                  </a:cubicBezTo>
                  <a:cubicBezTo>
                    <a:pt x="26" y="146"/>
                    <a:pt x="40" y="142"/>
                    <a:pt x="53" y="141"/>
                  </a:cubicBezTo>
                  <a:cubicBezTo>
                    <a:pt x="80" y="141"/>
                    <a:pt x="99" y="150"/>
                    <a:pt x="117" y="136"/>
                  </a:cubicBezTo>
                  <a:cubicBezTo>
                    <a:pt x="127" y="125"/>
                    <a:pt x="134" y="107"/>
                    <a:pt x="139" y="88"/>
                  </a:cubicBezTo>
                  <a:cubicBezTo>
                    <a:pt x="144" y="70"/>
                    <a:pt x="150" y="49"/>
                    <a:pt x="149" y="31"/>
                  </a:cubicBezTo>
                  <a:cubicBezTo>
                    <a:pt x="147" y="1"/>
                    <a:pt x="121" y="0"/>
                    <a:pt x="99" y="10"/>
                  </a:cubicBezTo>
                  <a:close/>
                  <a:moveTo>
                    <a:pt x="136" y="74"/>
                  </a:moveTo>
                  <a:cubicBezTo>
                    <a:pt x="133" y="89"/>
                    <a:pt x="128" y="106"/>
                    <a:pt x="124" y="115"/>
                  </a:cubicBezTo>
                  <a:cubicBezTo>
                    <a:pt x="119" y="125"/>
                    <a:pt x="109" y="135"/>
                    <a:pt x="97" y="137"/>
                  </a:cubicBezTo>
                  <a:cubicBezTo>
                    <a:pt x="86" y="139"/>
                    <a:pt x="67" y="133"/>
                    <a:pt x="49" y="134"/>
                  </a:cubicBezTo>
                  <a:cubicBezTo>
                    <a:pt x="45" y="135"/>
                    <a:pt x="41" y="137"/>
                    <a:pt x="38" y="137"/>
                  </a:cubicBezTo>
                  <a:cubicBezTo>
                    <a:pt x="36" y="137"/>
                    <a:pt x="27" y="132"/>
                    <a:pt x="21" y="135"/>
                  </a:cubicBezTo>
                  <a:cubicBezTo>
                    <a:pt x="0" y="92"/>
                    <a:pt x="35" y="67"/>
                    <a:pt x="63" y="45"/>
                  </a:cubicBezTo>
                  <a:cubicBezTo>
                    <a:pt x="82" y="29"/>
                    <a:pt x="107" y="10"/>
                    <a:pt x="125" y="12"/>
                  </a:cubicBezTo>
                  <a:cubicBezTo>
                    <a:pt x="130" y="12"/>
                    <a:pt x="133" y="12"/>
                    <a:pt x="136" y="15"/>
                  </a:cubicBezTo>
                  <a:cubicBezTo>
                    <a:pt x="145" y="30"/>
                    <a:pt x="142" y="50"/>
                    <a:pt x="136"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98" name="Freeform 101"/>
            <p:cNvSpPr>
              <a:spLocks noEditPoints="1"/>
            </p:cNvSpPr>
            <p:nvPr/>
          </p:nvSpPr>
          <p:spPr bwMode="auto">
            <a:xfrm>
              <a:off x="2431546" y="-13130"/>
              <a:ext cx="946530" cy="820001"/>
            </a:xfrm>
            <a:custGeom>
              <a:avLst/>
              <a:gdLst>
                <a:gd name="T0" fmla="*/ 251 w 254"/>
                <a:gd name="T1" fmla="*/ 156 h 220"/>
                <a:gd name="T2" fmla="*/ 236 w 254"/>
                <a:gd name="T3" fmla="*/ 150 h 220"/>
                <a:gd name="T4" fmla="*/ 173 w 254"/>
                <a:gd name="T5" fmla="*/ 149 h 220"/>
                <a:gd name="T6" fmla="*/ 130 w 254"/>
                <a:gd name="T7" fmla="*/ 28 h 220"/>
                <a:gd name="T8" fmla="*/ 148 w 254"/>
                <a:gd name="T9" fmla="*/ 9 h 220"/>
                <a:gd name="T10" fmla="*/ 126 w 254"/>
                <a:gd name="T11" fmla="*/ 24 h 220"/>
                <a:gd name="T12" fmla="*/ 109 w 254"/>
                <a:gd name="T13" fmla="*/ 0 h 220"/>
                <a:gd name="T14" fmla="*/ 121 w 254"/>
                <a:gd name="T15" fmla="*/ 28 h 220"/>
                <a:gd name="T16" fmla="*/ 26 w 254"/>
                <a:gd name="T17" fmla="*/ 139 h 220"/>
                <a:gd name="T18" fmla="*/ 11 w 254"/>
                <a:gd name="T19" fmla="*/ 158 h 220"/>
                <a:gd name="T20" fmla="*/ 3 w 254"/>
                <a:gd name="T21" fmla="*/ 180 h 220"/>
                <a:gd name="T22" fmla="*/ 169 w 254"/>
                <a:gd name="T23" fmla="*/ 159 h 220"/>
                <a:gd name="T24" fmla="*/ 170 w 254"/>
                <a:gd name="T25" fmla="*/ 220 h 220"/>
                <a:gd name="T26" fmla="*/ 174 w 254"/>
                <a:gd name="T27" fmla="*/ 191 h 220"/>
                <a:gd name="T28" fmla="*/ 174 w 254"/>
                <a:gd name="T29" fmla="*/ 157 h 220"/>
                <a:gd name="T30" fmla="*/ 225 w 254"/>
                <a:gd name="T31" fmla="*/ 157 h 220"/>
                <a:gd name="T32" fmla="*/ 251 w 254"/>
                <a:gd name="T33" fmla="*/ 156 h 220"/>
                <a:gd name="T34" fmla="*/ 11 w 254"/>
                <a:gd name="T35" fmla="*/ 172 h 220"/>
                <a:gd name="T36" fmla="*/ 122 w 254"/>
                <a:gd name="T37" fmla="*/ 35 h 220"/>
                <a:gd name="T38" fmla="*/ 125 w 254"/>
                <a:gd name="T39" fmla="*/ 35 h 220"/>
                <a:gd name="T40" fmla="*/ 169 w 254"/>
                <a:gd name="T41" fmla="*/ 152 h 220"/>
                <a:gd name="T42" fmla="*/ 11 w 254"/>
                <a:gd name="T43"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 h="220">
                  <a:moveTo>
                    <a:pt x="251" y="156"/>
                  </a:moveTo>
                  <a:cubicBezTo>
                    <a:pt x="254" y="147"/>
                    <a:pt x="241" y="151"/>
                    <a:pt x="236" y="150"/>
                  </a:cubicBezTo>
                  <a:cubicBezTo>
                    <a:pt x="209" y="148"/>
                    <a:pt x="191" y="153"/>
                    <a:pt x="173" y="149"/>
                  </a:cubicBezTo>
                  <a:cubicBezTo>
                    <a:pt x="168" y="99"/>
                    <a:pt x="142" y="71"/>
                    <a:pt x="130" y="28"/>
                  </a:cubicBezTo>
                  <a:cubicBezTo>
                    <a:pt x="135" y="20"/>
                    <a:pt x="148" y="22"/>
                    <a:pt x="148" y="9"/>
                  </a:cubicBezTo>
                  <a:cubicBezTo>
                    <a:pt x="137" y="10"/>
                    <a:pt x="135" y="20"/>
                    <a:pt x="126" y="24"/>
                  </a:cubicBezTo>
                  <a:cubicBezTo>
                    <a:pt x="121" y="16"/>
                    <a:pt x="117" y="6"/>
                    <a:pt x="109" y="0"/>
                  </a:cubicBezTo>
                  <a:cubicBezTo>
                    <a:pt x="103" y="9"/>
                    <a:pt x="118" y="18"/>
                    <a:pt x="121" y="28"/>
                  </a:cubicBezTo>
                  <a:cubicBezTo>
                    <a:pt x="85" y="60"/>
                    <a:pt x="54" y="101"/>
                    <a:pt x="26" y="139"/>
                  </a:cubicBezTo>
                  <a:cubicBezTo>
                    <a:pt x="21" y="145"/>
                    <a:pt x="15" y="152"/>
                    <a:pt x="11" y="158"/>
                  </a:cubicBezTo>
                  <a:cubicBezTo>
                    <a:pt x="7" y="164"/>
                    <a:pt x="0" y="172"/>
                    <a:pt x="3" y="180"/>
                  </a:cubicBezTo>
                  <a:cubicBezTo>
                    <a:pt x="56" y="177"/>
                    <a:pt x="112" y="162"/>
                    <a:pt x="169" y="159"/>
                  </a:cubicBezTo>
                  <a:cubicBezTo>
                    <a:pt x="174" y="179"/>
                    <a:pt x="163" y="207"/>
                    <a:pt x="170" y="220"/>
                  </a:cubicBezTo>
                  <a:cubicBezTo>
                    <a:pt x="177" y="215"/>
                    <a:pt x="174" y="201"/>
                    <a:pt x="174" y="191"/>
                  </a:cubicBezTo>
                  <a:cubicBezTo>
                    <a:pt x="175" y="179"/>
                    <a:pt x="176" y="167"/>
                    <a:pt x="174" y="157"/>
                  </a:cubicBezTo>
                  <a:cubicBezTo>
                    <a:pt x="195" y="157"/>
                    <a:pt x="211" y="156"/>
                    <a:pt x="225" y="157"/>
                  </a:cubicBezTo>
                  <a:cubicBezTo>
                    <a:pt x="234" y="158"/>
                    <a:pt x="251" y="163"/>
                    <a:pt x="251" y="156"/>
                  </a:cubicBezTo>
                  <a:close/>
                  <a:moveTo>
                    <a:pt x="11" y="172"/>
                  </a:moveTo>
                  <a:cubicBezTo>
                    <a:pt x="42" y="121"/>
                    <a:pt x="78" y="74"/>
                    <a:pt x="122" y="35"/>
                  </a:cubicBezTo>
                  <a:cubicBezTo>
                    <a:pt x="123" y="35"/>
                    <a:pt x="124" y="35"/>
                    <a:pt x="125" y="35"/>
                  </a:cubicBezTo>
                  <a:cubicBezTo>
                    <a:pt x="140" y="74"/>
                    <a:pt x="162" y="105"/>
                    <a:pt x="169" y="152"/>
                  </a:cubicBezTo>
                  <a:cubicBezTo>
                    <a:pt x="113" y="156"/>
                    <a:pt x="65" y="169"/>
                    <a:pt x="11"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0" name="Freeform 103"/>
            <p:cNvSpPr>
              <a:spLocks noEditPoints="1"/>
            </p:cNvSpPr>
            <p:nvPr/>
          </p:nvSpPr>
          <p:spPr bwMode="auto">
            <a:xfrm>
              <a:off x="1390120" y="30668"/>
              <a:ext cx="912464" cy="1194719"/>
            </a:xfrm>
            <a:custGeom>
              <a:avLst/>
              <a:gdLst>
                <a:gd name="T0" fmla="*/ 236 w 245"/>
                <a:gd name="T1" fmla="*/ 177 h 320"/>
                <a:gd name="T2" fmla="*/ 232 w 245"/>
                <a:gd name="T3" fmla="*/ 37 h 320"/>
                <a:gd name="T4" fmla="*/ 178 w 245"/>
                <a:gd name="T5" fmla="*/ 4 h 320"/>
                <a:gd name="T6" fmla="*/ 6 w 245"/>
                <a:gd name="T7" fmla="*/ 14 h 320"/>
                <a:gd name="T8" fmla="*/ 1 w 245"/>
                <a:gd name="T9" fmla="*/ 223 h 320"/>
                <a:gd name="T10" fmla="*/ 26 w 245"/>
                <a:gd name="T11" fmla="*/ 305 h 320"/>
                <a:gd name="T12" fmla="*/ 194 w 245"/>
                <a:gd name="T13" fmla="*/ 318 h 320"/>
                <a:gd name="T14" fmla="*/ 228 w 245"/>
                <a:gd name="T15" fmla="*/ 301 h 320"/>
                <a:gd name="T16" fmla="*/ 209 w 245"/>
                <a:gd name="T17" fmla="*/ 271 h 320"/>
                <a:gd name="T18" fmla="*/ 228 w 245"/>
                <a:gd name="T19" fmla="*/ 301 h 320"/>
                <a:gd name="T20" fmla="*/ 210 w 245"/>
                <a:gd name="T21" fmla="*/ 250 h 320"/>
                <a:gd name="T22" fmla="*/ 228 w 245"/>
                <a:gd name="T23" fmla="*/ 277 h 320"/>
                <a:gd name="T24" fmla="*/ 226 w 245"/>
                <a:gd name="T25" fmla="*/ 253 h 320"/>
                <a:gd name="T26" fmla="*/ 210 w 245"/>
                <a:gd name="T27" fmla="*/ 228 h 320"/>
                <a:gd name="T28" fmla="*/ 224 w 245"/>
                <a:gd name="T29" fmla="*/ 188 h 320"/>
                <a:gd name="T30" fmla="*/ 210 w 245"/>
                <a:gd name="T31" fmla="*/ 196 h 320"/>
                <a:gd name="T32" fmla="*/ 224 w 245"/>
                <a:gd name="T33" fmla="*/ 188 h 320"/>
                <a:gd name="T34" fmla="*/ 210 w 245"/>
                <a:gd name="T35" fmla="*/ 156 h 320"/>
                <a:gd name="T36" fmla="*/ 225 w 245"/>
                <a:gd name="T37" fmla="*/ 182 h 320"/>
                <a:gd name="T38" fmla="*/ 225 w 245"/>
                <a:gd name="T39" fmla="*/ 213 h 320"/>
                <a:gd name="T40" fmla="*/ 210 w 245"/>
                <a:gd name="T41" fmla="*/ 218 h 320"/>
                <a:gd name="T42" fmla="*/ 225 w 245"/>
                <a:gd name="T43" fmla="*/ 213 h 320"/>
                <a:gd name="T44" fmla="*/ 210 w 245"/>
                <a:gd name="T45" fmla="*/ 147 h 320"/>
                <a:gd name="T46" fmla="*/ 225 w 245"/>
                <a:gd name="T47" fmla="*/ 141 h 320"/>
                <a:gd name="T48" fmla="*/ 225 w 245"/>
                <a:gd name="T49" fmla="*/ 134 h 320"/>
                <a:gd name="T50" fmla="*/ 210 w 245"/>
                <a:gd name="T51" fmla="*/ 114 h 320"/>
                <a:gd name="T52" fmla="*/ 225 w 245"/>
                <a:gd name="T53" fmla="*/ 134 h 320"/>
                <a:gd name="T54" fmla="*/ 209 w 245"/>
                <a:gd name="T55" fmla="*/ 106 h 320"/>
                <a:gd name="T56" fmla="*/ 224 w 245"/>
                <a:gd name="T57" fmla="*/ 101 h 320"/>
                <a:gd name="T58" fmla="*/ 209 w 245"/>
                <a:gd name="T59" fmla="*/ 21 h 320"/>
                <a:gd name="T60" fmla="*/ 207 w 245"/>
                <a:gd name="T61" fmla="*/ 35 h 320"/>
                <a:gd name="T62" fmla="*/ 207 w 245"/>
                <a:gd name="T63" fmla="*/ 45 h 320"/>
                <a:gd name="T64" fmla="*/ 221 w 245"/>
                <a:gd name="T65" fmla="*/ 70 h 320"/>
                <a:gd name="T66" fmla="*/ 207 w 245"/>
                <a:gd name="T67" fmla="*/ 45 h 320"/>
                <a:gd name="T68" fmla="*/ 221 w 245"/>
                <a:gd name="T69" fmla="*/ 78 h 320"/>
                <a:gd name="T70" fmla="*/ 207 w 245"/>
                <a:gd name="T71" fmla="*/ 82 h 320"/>
                <a:gd name="T72" fmla="*/ 222 w 245"/>
                <a:gd name="T73" fmla="*/ 306 h 320"/>
                <a:gd name="T74" fmla="*/ 222 w 245"/>
                <a:gd name="T75" fmla="*/ 306 h 320"/>
                <a:gd name="T76" fmla="*/ 10 w 245"/>
                <a:gd name="T77" fmla="*/ 269 h 320"/>
                <a:gd name="T78" fmla="*/ 201 w 245"/>
                <a:gd name="T79" fmla="*/ 11 h 320"/>
                <a:gd name="T80" fmla="*/ 44 w 245"/>
                <a:gd name="T81" fmla="*/ 284 h 320"/>
                <a:gd name="T82" fmla="*/ 26 w 245"/>
                <a:gd name="T83" fmla="*/ 294 h 320"/>
                <a:gd name="T84" fmla="*/ 52 w 245"/>
                <a:gd name="T85" fmla="*/ 306 h 320"/>
                <a:gd name="T86" fmla="*/ 50 w 245"/>
                <a:gd name="T87" fmla="*/ 295 h 320"/>
                <a:gd name="T88" fmla="*/ 50 w 245"/>
                <a:gd name="T89" fmla="*/ 295 h 320"/>
                <a:gd name="T90" fmla="*/ 69 w 245"/>
                <a:gd name="T91" fmla="*/ 293 h 320"/>
                <a:gd name="T92" fmla="*/ 76 w 245"/>
                <a:gd name="T93" fmla="*/ 305 h 320"/>
                <a:gd name="T94" fmla="*/ 101 w 245"/>
                <a:gd name="T95" fmla="*/ 293 h 320"/>
                <a:gd name="T96" fmla="*/ 89 w 245"/>
                <a:gd name="T97" fmla="*/ 294 h 320"/>
                <a:gd name="T98" fmla="*/ 129 w 245"/>
                <a:gd name="T99" fmla="*/ 304 h 320"/>
                <a:gd name="T100" fmla="*/ 138 w 245"/>
                <a:gd name="T101" fmla="*/ 307 h 320"/>
                <a:gd name="T102" fmla="*/ 146 w 245"/>
                <a:gd name="T103" fmla="*/ 293 h 320"/>
                <a:gd name="T104" fmla="*/ 138 w 245"/>
                <a:gd name="T105" fmla="*/ 307 h 320"/>
                <a:gd name="T106" fmla="*/ 164 w 245"/>
                <a:gd name="T107" fmla="*/ 292 h 320"/>
                <a:gd name="T108" fmla="*/ 151 w 245"/>
                <a:gd name="T109" fmla="*/ 293 h 320"/>
                <a:gd name="T110" fmla="*/ 172 w 245"/>
                <a:gd name="T111" fmla="*/ 294 h 320"/>
                <a:gd name="T112" fmla="*/ 195 w 245"/>
                <a:gd name="T113" fmla="*/ 30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320">
                  <a:moveTo>
                    <a:pt x="237" y="313"/>
                  </a:moveTo>
                  <a:cubicBezTo>
                    <a:pt x="245" y="272"/>
                    <a:pt x="237" y="223"/>
                    <a:pt x="236" y="177"/>
                  </a:cubicBezTo>
                  <a:cubicBezTo>
                    <a:pt x="234" y="139"/>
                    <a:pt x="232" y="101"/>
                    <a:pt x="232" y="55"/>
                  </a:cubicBezTo>
                  <a:cubicBezTo>
                    <a:pt x="232" y="49"/>
                    <a:pt x="233" y="41"/>
                    <a:pt x="232" y="37"/>
                  </a:cubicBezTo>
                  <a:cubicBezTo>
                    <a:pt x="230" y="30"/>
                    <a:pt x="210" y="5"/>
                    <a:pt x="205" y="3"/>
                  </a:cubicBezTo>
                  <a:cubicBezTo>
                    <a:pt x="197" y="0"/>
                    <a:pt x="186" y="4"/>
                    <a:pt x="178" y="4"/>
                  </a:cubicBezTo>
                  <a:cubicBezTo>
                    <a:pt x="133" y="6"/>
                    <a:pt x="86" y="8"/>
                    <a:pt x="49" y="9"/>
                  </a:cubicBezTo>
                  <a:cubicBezTo>
                    <a:pt x="35" y="9"/>
                    <a:pt x="20" y="7"/>
                    <a:pt x="6" y="14"/>
                  </a:cubicBezTo>
                  <a:cubicBezTo>
                    <a:pt x="10" y="52"/>
                    <a:pt x="4" y="96"/>
                    <a:pt x="4" y="150"/>
                  </a:cubicBezTo>
                  <a:cubicBezTo>
                    <a:pt x="4" y="173"/>
                    <a:pt x="0" y="198"/>
                    <a:pt x="1" y="223"/>
                  </a:cubicBezTo>
                  <a:cubicBezTo>
                    <a:pt x="2" y="247"/>
                    <a:pt x="3" y="283"/>
                    <a:pt x="13" y="293"/>
                  </a:cubicBezTo>
                  <a:cubicBezTo>
                    <a:pt x="18" y="297"/>
                    <a:pt x="22" y="302"/>
                    <a:pt x="26" y="305"/>
                  </a:cubicBezTo>
                  <a:cubicBezTo>
                    <a:pt x="32" y="311"/>
                    <a:pt x="39" y="314"/>
                    <a:pt x="44" y="320"/>
                  </a:cubicBezTo>
                  <a:cubicBezTo>
                    <a:pt x="89" y="319"/>
                    <a:pt x="148" y="318"/>
                    <a:pt x="194" y="318"/>
                  </a:cubicBezTo>
                  <a:cubicBezTo>
                    <a:pt x="210" y="317"/>
                    <a:pt x="226" y="319"/>
                    <a:pt x="237" y="313"/>
                  </a:cubicBezTo>
                  <a:close/>
                  <a:moveTo>
                    <a:pt x="228" y="301"/>
                  </a:moveTo>
                  <a:cubicBezTo>
                    <a:pt x="222" y="293"/>
                    <a:pt x="213" y="289"/>
                    <a:pt x="207" y="282"/>
                  </a:cubicBezTo>
                  <a:cubicBezTo>
                    <a:pt x="211" y="279"/>
                    <a:pt x="210" y="276"/>
                    <a:pt x="209" y="271"/>
                  </a:cubicBezTo>
                  <a:cubicBezTo>
                    <a:pt x="216" y="275"/>
                    <a:pt x="221" y="280"/>
                    <a:pt x="228" y="285"/>
                  </a:cubicBezTo>
                  <a:cubicBezTo>
                    <a:pt x="228" y="290"/>
                    <a:pt x="228" y="295"/>
                    <a:pt x="228" y="301"/>
                  </a:cubicBezTo>
                  <a:close/>
                  <a:moveTo>
                    <a:pt x="209" y="263"/>
                  </a:moveTo>
                  <a:cubicBezTo>
                    <a:pt x="209" y="258"/>
                    <a:pt x="211" y="256"/>
                    <a:pt x="210" y="250"/>
                  </a:cubicBezTo>
                  <a:cubicBezTo>
                    <a:pt x="216" y="253"/>
                    <a:pt x="219" y="259"/>
                    <a:pt x="226" y="260"/>
                  </a:cubicBezTo>
                  <a:cubicBezTo>
                    <a:pt x="226" y="266"/>
                    <a:pt x="226" y="273"/>
                    <a:pt x="228" y="277"/>
                  </a:cubicBezTo>
                  <a:cubicBezTo>
                    <a:pt x="221" y="273"/>
                    <a:pt x="215" y="268"/>
                    <a:pt x="209" y="263"/>
                  </a:cubicBezTo>
                  <a:close/>
                  <a:moveTo>
                    <a:pt x="226" y="253"/>
                  </a:moveTo>
                  <a:cubicBezTo>
                    <a:pt x="219" y="251"/>
                    <a:pt x="216" y="245"/>
                    <a:pt x="210" y="242"/>
                  </a:cubicBezTo>
                  <a:cubicBezTo>
                    <a:pt x="210" y="236"/>
                    <a:pt x="212" y="231"/>
                    <a:pt x="210" y="228"/>
                  </a:cubicBezTo>
                  <a:cubicBezTo>
                    <a:pt x="219" y="229"/>
                    <a:pt x="230" y="238"/>
                    <a:pt x="226" y="253"/>
                  </a:cubicBezTo>
                  <a:close/>
                  <a:moveTo>
                    <a:pt x="224" y="188"/>
                  </a:moveTo>
                  <a:cubicBezTo>
                    <a:pt x="227" y="193"/>
                    <a:pt x="223" y="200"/>
                    <a:pt x="225" y="205"/>
                  </a:cubicBezTo>
                  <a:cubicBezTo>
                    <a:pt x="218" y="204"/>
                    <a:pt x="219" y="195"/>
                    <a:pt x="210" y="196"/>
                  </a:cubicBezTo>
                  <a:cubicBezTo>
                    <a:pt x="210" y="190"/>
                    <a:pt x="210" y="185"/>
                    <a:pt x="210" y="179"/>
                  </a:cubicBezTo>
                  <a:cubicBezTo>
                    <a:pt x="215" y="181"/>
                    <a:pt x="220" y="190"/>
                    <a:pt x="224" y="188"/>
                  </a:cubicBezTo>
                  <a:close/>
                  <a:moveTo>
                    <a:pt x="210" y="172"/>
                  </a:moveTo>
                  <a:cubicBezTo>
                    <a:pt x="210" y="167"/>
                    <a:pt x="210" y="161"/>
                    <a:pt x="210" y="156"/>
                  </a:cubicBezTo>
                  <a:cubicBezTo>
                    <a:pt x="216" y="158"/>
                    <a:pt x="219" y="163"/>
                    <a:pt x="225" y="164"/>
                  </a:cubicBezTo>
                  <a:cubicBezTo>
                    <a:pt x="225" y="170"/>
                    <a:pt x="225" y="176"/>
                    <a:pt x="225" y="182"/>
                  </a:cubicBezTo>
                  <a:cubicBezTo>
                    <a:pt x="219" y="180"/>
                    <a:pt x="216" y="175"/>
                    <a:pt x="210" y="172"/>
                  </a:cubicBezTo>
                  <a:close/>
                  <a:moveTo>
                    <a:pt x="225" y="213"/>
                  </a:moveTo>
                  <a:cubicBezTo>
                    <a:pt x="225" y="219"/>
                    <a:pt x="225" y="224"/>
                    <a:pt x="225" y="230"/>
                  </a:cubicBezTo>
                  <a:cubicBezTo>
                    <a:pt x="222" y="224"/>
                    <a:pt x="214" y="223"/>
                    <a:pt x="210" y="218"/>
                  </a:cubicBezTo>
                  <a:cubicBezTo>
                    <a:pt x="210" y="213"/>
                    <a:pt x="210" y="207"/>
                    <a:pt x="210" y="202"/>
                  </a:cubicBezTo>
                  <a:cubicBezTo>
                    <a:pt x="216" y="204"/>
                    <a:pt x="219" y="210"/>
                    <a:pt x="225" y="213"/>
                  </a:cubicBezTo>
                  <a:close/>
                  <a:moveTo>
                    <a:pt x="225" y="159"/>
                  </a:moveTo>
                  <a:cubicBezTo>
                    <a:pt x="220" y="155"/>
                    <a:pt x="215" y="151"/>
                    <a:pt x="210" y="147"/>
                  </a:cubicBezTo>
                  <a:cubicBezTo>
                    <a:pt x="209" y="143"/>
                    <a:pt x="212" y="136"/>
                    <a:pt x="209" y="134"/>
                  </a:cubicBezTo>
                  <a:cubicBezTo>
                    <a:pt x="214" y="130"/>
                    <a:pt x="218" y="140"/>
                    <a:pt x="225" y="141"/>
                  </a:cubicBezTo>
                  <a:cubicBezTo>
                    <a:pt x="224" y="149"/>
                    <a:pt x="226" y="153"/>
                    <a:pt x="225" y="159"/>
                  </a:cubicBezTo>
                  <a:close/>
                  <a:moveTo>
                    <a:pt x="225" y="134"/>
                  </a:moveTo>
                  <a:cubicBezTo>
                    <a:pt x="218" y="133"/>
                    <a:pt x="217" y="126"/>
                    <a:pt x="210" y="124"/>
                  </a:cubicBezTo>
                  <a:cubicBezTo>
                    <a:pt x="210" y="121"/>
                    <a:pt x="210" y="117"/>
                    <a:pt x="210" y="114"/>
                  </a:cubicBezTo>
                  <a:cubicBezTo>
                    <a:pt x="216" y="116"/>
                    <a:pt x="218" y="122"/>
                    <a:pt x="225" y="123"/>
                  </a:cubicBezTo>
                  <a:cubicBezTo>
                    <a:pt x="225" y="126"/>
                    <a:pt x="225" y="130"/>
                    <a:pt x="225" y="134"/>
                  </a:cubicBezTo>
                  <a:close/>
                  <a:moveTo>
                    <a:pt x="224" y="116"/>
                  </a:moveTo>
                  <a:cubicBezTo>
                    <a:pt x="218" y="114"/>
                    <a:pt x="215" y="108"/>
                    <a:pt x="209" y="106"/>
                  </a:cubicBezTo>
                  <a:cubicBezTo>
                    <a:pt x="211" y="102"/>
                    <a:pt x="208" y="98"/>
                    <a:pt x="209" y="91"/>
                  </a:cubicBezTo>
                  <a:cubicBezTo>
                    <a:pt x="214" y="94"/>
                    <a:pt x="218" y="98"/>
                    <a:pt x="224" y="101"/>
                  </a:cubicBezTo>
                  <a:cubicBezTo>
                    <a:pt x="224" y="106"/>
                    <a:pt x="224" y="111"/>
                    <a:pt x="224" y="116"/>
                  </a:cubicBezTo>
                  <a:close/>
                  <a:moveTo>
                    <a:pt x="209" y="21"/>
                  </a:moveTo>
                  <a:cubicBezTo>
                    <a:pt x="217" y="27"/>
                    <a:pt x="224" y="37"/>
                    <a:pt x="221" y="46"/>
                  </a:cubicBezTo>
                  <a:cubicBezTo>
                    <a:pt x="215" y="44"/>
                    <a:pt x="211" y="39"/>
                    <a:pt x="207" y="35"/>
                  </a:cubicBezTo>
                  <a:cubicBezTo>
                    <a:pt x="209" y="31"/>
                    <a:pt x="211" y="25"/>
                    <a:pt x="209" y="21"/>
                  </a:cubicBezTo>
                  <a:close/>
                  <a:moveTo>
                    <a:pt x="207" y="45"/>
                  </a:moveTo>
                  <a:cubicBezTo>
                    <a:pt x="212" y="48"/>
                    <a:pt x="216" y="52"/>
                    <a:pt x="221" y="55"/>
                  </a:cubicBezTo>
                  <a:cubicBezTo>
                    <a:pt x="220" y="62"/>
                    <a:pt x="222" y="64"/>
                    <a:pt x="221" y="70"/>
                  </a:cubicBezTo>
                  <a:cubicBezTo>
                    <a:pt x="215" y="69"/>
                    <a:pt x="215" y="63"/>
                    <a:pt x="207" y="64"/>
                  </a:cubicBezTo>
                  <a:cubicBezTo>
                    <a:pt x="207" y="58"/>
                    <a:pt x="207" y="51"/>
                    <a:pt x="207" y="45"/>
                  </a:cubicBezTo>
                  <a:close/>
                  <a:moveTo>
                    <a:pt x="207" y="70"/>
                  </a:moveTo>
                  <a:cubicBezTo>
                    <a:pt x="212" y="72"/>
                    <a:pt x="217" y="75"/>
                    <a:pt x="221" y="78"/>
                  </a:cubicBezTo>
                  <a:cubicBezTo>
                    <a:pt x="221" y="87"/>
                    <a:pt x="222" y="85"/>
                    <a:pt x="222" y="92"/>
                  </a:cubicBezTo>
                  <a:cubicBezTo>
                    <a:pt x="217" y="89"/>
                    <a:pt x="212" y="86"/>
                    <a:pt x="207" y="82"/>
                  </a:cubicBezTo>
                  <a:cubicBezTo>
                    <a:pt x="210" y="77"/>
                    <a:pt x="207" y="77"/>
                    <a:pt x="207" y="70"/>
                  </a:cubicBezTo>
                  <a:close/>
                  <a:moveTo>
                    <a:pt x="222" y="306"/>
                  </a:moveTo>
                  <a:cubicBezTo>
                    <a:pt x="208" y="311"/>
                    <a:pt x="196" y="302"/>
                    <a:pt x="193" y="293"/>
                  </a:cubicBezTo>
                  <a:cubicBezTo>
                    <a:pt x="207" y="287"/>
                    <a:pt x="214" y="301"/>
                    <a:pt x="222" y="306"/>
                  </a:cubicBezTo>
                  <a:close/>
                  <a:moveTo>
                    <a:pt x="17" y="283"/>
                  </a:moveTo>
                  <a:cubicBezTo>
                    <a:pt x="14" y="279"/>
                    <a:pt x="15" y="271"/>
                    <a:pt x="10" y="269"/>
                  </a:cubicBezTo>
                  <a:cubicBezTo>
                    <a:pt x="2" y="174"/>
                    <a:pt x="16" y="109"/>
                    <a:pt x="13" y="16"/>
                  </a:cubicBezTo>
                  <a:cubicBezTo>
                    <a:pt x="74" y="18"/>
                    <a:pt x="133" y="13"/>
                    <a:pt x="201" y="11"/>
                  </a:cubicBezTo>
                  <a:cubicBezTo>
                    <a:pt x="202" y="112"/>
                    <a:pt x="208" y="195"/>
                    <a:pt x="202" y="283"/>
                  </a:cubicBezTo>
                  <a:cubicBezTo>
                    <a:pt x="154" y="287"/>
                    <a:pt x="99" y="283"/>
                    <a:pt x="44" y="284"/>
                  </a:cubicBezTo>
                  <a:cubicBezTo>
                    <a:pt x="35" y="284"/>
                    <a:pt x="26" y="288"/>
                    <a:pt x="17" y="283"/>
                  </a:cubicBezTo>
                  <a:close/>
                  <a:moveTo>
                    <a:pt x="26" y="294"/>
                  </a:moveTo>
                  <a:cubicBezTo>
                    <a:pt x="29" y="291"/>
                    <a:pt x="37" y="294"/>
                    <a:pt x="42" y="293"/>
                  </a:cubicBezTo>
                  <a:cubicBezTo>
                    <a:pt x="46" y="297"/>
                    <a:pt x="48" y="302"/>
                    <a:pt x="52" y="306"/>
                  </a:cubicBezTo>
                  <a:cubicBezTo>
                    <a:pt x="41" y="310"/>
                    <a:pt x="33" y="299"/>
                    <a:pt x="26" y="294"/>
                  </a:cubicBezTo>
                  <a:close/>
                  <a:moveTo>
                    <a:pt x="50" y="295"/>
                  </a:moveTo>
                  <a:cubicBezTo>
                    <a:pt x="59" y="290"/>
                    <a:pt x="66" y="298"/>
                    <a:pt x="68" y="305"/>
                  </a:cubicBezTo>
                  <a:cubicBezTo>
                    <a:pt x="56" y="307"/>
                    <a:pt x="56" y="298"/>
                    <a:pt x="50" y="295"/>
                  </a:cubicBezTo>
                  <a:close/>
                  <a:moveTo>
                    <a:pt x="76" y="305"/>
                  </a:moveTo>
                  <a:cubicBezTo>
                    <a:pt x="77" y="298"/>
                    <a:pt x="69" y="299"/>
                    <a:pt x="69" y="293"/>
                  </a:cubicBezTo>
                  <a:cubicBezTo>
                    <a:pt x="77" y="293"/>
                    <a:pt x="83" y="297"/>
                    <a:pt x="87" y="303"/>
                  </a:cubicBezTo>
                  <a:cubicBezTo>
                    <a:pt x="82" y="306"/>
                    <a:pt x="80" y="304"/>
                    <a:pt x="76" y="305"/>
                  </a:cubicBezTo>
                  <a:close/>
                  <a:moveTo>
                    <a:pt x="89" y="294"/>
                  </a:moveTo>
                  <a:cubicBezTo>
                    <a:pt x="96" y="293"/>
                    <a:pt x="95" y="294"/>
                    <a:pt x="101" y="293"/>
                  </a:cubicBezTo>
                  <a:cubicBezTo>
                    <a:pt x="103" y="298"/>
                    <a:pt x="107" y="299"/>
                    <a:pt x="108" y="305"/>
                  </a:cubicBezTo>
                  <a:cubicBezTo>
                    <a:pt x="101" y="302"/>
                    <a:pt x="91" y="306"/>
                    <a:pt x="89" y="294"/>
                  </a:cubicBezTo>
                  <a:close/>
                  <a:moveTo>
                    <a:pt x="109" y="295"/>
                  </a:moveTo>
                  <a:cubicBezTo>
                    <a:pt x="119" y="290"/>
                    <a:pt x="127" y="298"/>
                    <a:pt x="129" y="304"/>
                  </a:cubicBezTo>
                  <a:cubicBezTo>
                    <a:pt x="120" y="309"/>
                    <a:pt x="112" y="301"/>
                    <a:pt x="109" y="295"/>
                  </a:cubicBezTo>
                  <a:close/>
                  <a:moveTo>
                    <a:pt x="138" y="307"/>
                  </a:moveTo>
                  <a:cubicBezTo>
                    <a:pt x="136" y="301"/>
                    <a:pt x="131" y="298"/>
                    <a:pt x="129" y="293"/>
                  </a:cubicBezTo>
                  <a:cubicBezTo>
                    <a:pt x="132" y="294"/>
                    <a:pt x="139" y="292"/>
                    <a:pt x="146" y="293"/>
                  </a:cubicBezTo>
                  <a:cubicBezTo>
                    <a:pt x="147" y="299"/>
                    <a:pt x="151" y="303"/>
                    <a:pt x="155" y="306"/>
                  </a:cubicBezTo>
                  <a:cubicBezTo>
                    <a:pt x="150" y="310"/>
                    <a:pt x="146" y="306"/>
                    <a:pt x="138" y="307"/>
                  </a:cubicBezTo>
                  <a:close/>
                  <a:moveTo>
                    <a:pt x="151" y="293"/>
                  </a:moveTo>
                  <a:cubicBezTo>
                    <a:pt x="152" y="292"/>
                    <a:pt x="158" y="292"/>
                    <a:pt x="164" y="292"/>
                  </a:cubicBezTo>
                  <a:cubicBezTo>
                    <a:pt x="168" y="297"/>
                    <a:pt x="171" y="303"/>
                    <a:pt x="176" y="306"/>
                  </a:cubicBezTo>
                  <a:cubicBezTo>
                    <a:pt x="163" y="312"/>
                    <a:pt x="157" y="299"/>
                    <a:pt x="151" y="293"/>
                  </a:cubicBezTo>
                  <a:close/>
                  <a:moveTo>
                    <a:pt x="186" y="308"/>
                  </a:moveTo>
                  <a:cubicBezTo>
                    <a:pt x="180" y="304"/>
                    <a:pt x="178" y="298"/>
                    <a:pt x="172" y="294"/>
                  </a:cubicBezTo>
                  <a:cubicBezTo>
                    <a:pt x="176" y="292"/>
                    <a:pt x="181" y="292"/>
                    <a:pt x="186" y="291"/>
                  </a:cubicBezTo>
                  <a:cubicBezTo>
                    <a:pt x="188" y="297"/>
                    <a:pt x="191" y="302"/>
                    <a:pt x="195" y="305"/>
                  </a:cubicBezTo>
                  <a:cubicBezTo>
                    <a:pt x="193" y="312"/>
                    <a:pt x="188" y="302"/>
                    <a:pt x="186"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1" name="Freeform 104"/>
            <p:cNvSpPr/>
            <p:nvPr/>
          </p:nvSpPr>
          <p:spPr bwMode="auto">
            <a:xfrm>
              <a:off x="4570360" y="81765"/>
              <a:ext cx="63264" cy="87596"/>
            </a:xfrm>
            <a:custGeom>
              <a:avLst/>
              <a:gdLst>
                <a:gd name="T0" fmla="*/ 12 w 17"/>
                <a:gd name="T1" fmla="*/ 0 h 23"/>
                <a:gd name="T2" fmla="*/ 4 w 17"/>
                <a:gd name="T3" fmla="*/ 0 h 23"/>
                <a:gd name="T4" fmla="*/ 4 w 17"/>
                <a:gd name="T5" fmla="*/ 21 h 23"/>
                <a:gd name="T6" fmla="*/ 11 w 17"/>
                <a:gd name="T7" fmla="*/ 23 h 23"/>
                <a:gd name="T8" fmla="*/ 12 w 17"/>
                <a:gd name="T9" fmla="*/ 0 h 23"/>
              </a:gdLst>
              <a:ahLst/>
              <a:cxnLst>
                <a:cxn ang="0">
                  <a:pos x="T0" y="T1"/>
                </a:cxn>
                <a:cxn ang="0">
                  <a:pos x="T2" y="T3"/>
                </a:cxn>
                <a:cxn ang="0">
                  <a:pos x="T4" y="T5"/>
                </a:cxn>
                <a:cxn ang="0">
                  <a:pos x="T6" y="T7"/>
                </a:cxn>
                <a:cxn ang="0">
                  <a:pos x="T8" y="T9"/>
                </a:cxn>
              </a:cxnLst>
              <a:rect l="0" t="0" r="r" b="b"/>
              <a:pathLst>
                <a:path w="17" h="23">
                  <a:moveTo>
                    <a:pt x="12" y="0"/>
                  </a:moveTo>
                  <a:cubicBezTo>
                    <a:pt x="10" y="0"/>
                    <a:pt x="7" y="0"/>
                    <a:pt x="4" y="0"/>
                  </a:cubicBezTo>
                  <a:cubicBezTo>
                    <a:pt x="2" y="8"/>
                    <a:pt x="0" y="14"/>
                    <a:pt x="4" y="21"/>
                  </a:cubicBezTo>
                  <a:cubicBezTo>
                    <a:pt x="7" y="21"/>
                    <a:pt x="9" y="21"/>
                    <a:pt x="11" y="23"/>
                  </a:cubicBezTo>
                  <a:cubicBezTo>
                    <a:pt x="16" y="19"/>
                    <a:pt x="17"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2" name="Freeform 105"/>
            <p:cNvSpPr/>
            <p:nvPr/>
          </p:nvSpPr>
          <p:spPr bwMode="auto">
            <a:xfrm>
              <a:off x="3655463" y="72032"/>
              <a:ext cx="41366" cy="99763"/>
            </a:xfrm>
            <a:custGeom>
              <a:avLst/>
              <a:gdLst>
                <a:gd name="T0" fmla="*/ 6 w 11"/>
                <a:gd name="T1" fmla="*/ 0 h 27"/>
                <a:gd name="T2" fmla="*/ 1 w 11"/>
                <a:gd name="T3" fmla="*/ 0 h 27"/>
                <a:gd name="T4" fmla="*/ 11 w 11"/>
                <a:gd name="T5" fmla="*/ 27 h 27"/>
                <a:gd name="T6" fmla="*/ 6 w 11"/>
                <a:gd name="T7" fmla="*/ 0 h 27"/>
              </a:gdLst>
              <a:ahLst/>
              <a:cxnLst>
                <a:cxn ang="0">
                  <a:pos x="T0" y="T1"/>
                </a:cxn>
                <a:cxn ang="0">
                  <a:pos x="T2" y="T3"/>
                </a:cxn>
                <a:cxn ang="0">
                  <a:pos x="T4" y="T5"/>
                </a:cxn>
                <a:cxn ang="0">
                  <a:pos x="T6" y="T7"/>
                </a:cxn>
              </a:cxnLst>
              <a:rect l="0" t="0" r="r" b="b"/>
              <a:pathLst>
                <a:path w="11" h="27">
                  <a:moveTo>
                    <a:pt x="6" y="0"/>
                  </a:moveTo>
                  <a:cubicBezTo>
                    <a:pt x="5" y="0"/>
                    <a:pt x="3" y="0"/>
                    <a:pt x="1" y="0"/>
                  </a:cubicBezTo>
                  <a:cubicBezTo>
                    <a:pt x="1" y="12"/>
                    <a:pt x="0" y="25"/>
                    <a:pt x="11" y="27"/>
                  </a:cubicBezTo>
                  <a:cubicBezTo>
                    <a:pt x="10" y="17"/>
                    <a:pt x="5"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3" name="Freeform 106"/>
            <p:cNvSpPr/>
            <p:nvPr/>
          </p:nvSpPr>
          <p:spPr bwMode="auto">
            <a:xfrm>
              <a:off x="2414512" y="74466"/>
              <a:ext cx="284689" cy="311454"/>
            </a:xfrm>
            <a:custGeom>
              <a:avLst/>
              <a:gdLst>
                <a:gd name="T0" fmla="*/ 53 w 76"/>
                <a:gd name="T1" fmla="*/ 24 h 83"/>
                <a:gd name="T2" fmla="*/ 70 w 76"/>
                <a:gd name="T3" fmla="*/ 34 h 83"/>
                <a:gd name="T4" fmla="*/ 57 w 76"/>
                <a:gd name="T5" fmla="*/ 0 h 83"/>
                <a:gd name="T6" fmla="*/ 31 w 76"/>
                <a:gd name="T7" fmla="*/ 51 h 83"/>
                <a:gd name="T8" fmla="*/ 1 w 76"/>
                <a:gd name="T9" fmla="*/ 72 h 83"/>
                <a:gd name="T10" fmla="*/ 53 w 76"/>
                <a:gd name="T11" fmla="*/ 24 h 83"/>
              </a:gdLst>
              <a:ahLst/>
              <a:cxnLst>
                <a:cxn ang="0">
                  <a:pos x="T0" y="T1"/>
                </a:cxn>
                <a:cxn ang="0">
                  <a:pos x="T2" y="T3"/>
                </a:cxn>
                <a:cxn ang="0">
                  <a:pos x="T4" y="T5"/>
                </a:cxn>
                <a:cxn ang="0">
                  <a:pos x="T6" y="T7"/>
                </a:cxn>
                <a:cxn ang="0">
                  <a:pos x="T8" y="T9"/>
                </a:cxn>
                <a:cxn ang="0">
                  <a:pos x="T10" y="T11"/>
                </a:cxn>
              </a:cxnLst>
              <a:rect l="0" t="0" r="r" b="b"/>
              <a:pathLst>
                <a:path w="76" h="83">
                  <a:moveTo>
                    <a:pt x="53" y="24"/>
                  </a:moveTo>
                  <a:cubicBezTo>
                    <a:pt x="58" y="28"/>
                    <a:pt x="65" y="30"/>
                    <a:pt x="70" y="34"/>
                  </a:cubicBezTo>
                  <a:cubicBezTo>
                    <a:pt x="76" y="19"/>
                    <a:pt x="69" y="5"/>
                    <a:pt x="57" y="0"/>
                  </a:cubicBezTo>
                  <a:cubicBezTo>
                    <a:pt x="46" y="17"/>
                    <a:pt x="42" y="34"/>
                    <a:pt x="31" y="51"/>
                  </a:cubicBezTo>
                  <a:cubicBezTo>
                    <a:pt x="14" y="45"/>
                    <a:pt x="0" y="59"/>
                    <a:pt x="1" y="72"/>
                  </a:cubicBezTo>
                  <a:cubicBezTo>
                    <a:pt x="34" y="83"/>
                    <a:pt x="39" y="42"/>
                    <a:pt x="5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4" name="Freeform 107"/>
            <p:cNvSpPr/>
            <p:nvPr/>
          </p:nvSpPr>
          <p:spPr bwMode="auto">
            <a:xfrm>
              <a:off x="2431546" y="79332"/>
              <a:ext cx="38932" cy="111929"/>
            </a:xfrm>
            <a:custGeom>
              <a:avLst/>
              <a:gdLst>
                <a:gd name="T0" fmla="*/ 7 w 11"/>
                <a:gd name="T1" fmla="*/ 0 h 30"/>
                <a:gd name="T2" fmla="*/ 3 w 11"/>
                <a:gd name="T3" fmla="*/ 0 h 30"/>
                <a:gd name="T4" fmla="*/ 0 w 11"/>
                <a:gd name="T5" fmla="*/ 30 h 30"/>
                <a:gd name="T6" fmla="*/ 7 w 11"/>
                <a:gd name="T7" fmla="*/ 0 h 30"/>
              </a:gdLst>
              <a:ahLst/>
              <a:cxnLst>
                <a:cxn ang="0">
                  <a:pos x="T0" y="T1"/>
                </a:cxn>
                <a:cxn ang="0">
                  <a:pos x="T2" y="T3"/>
                </a:cxn>
                <a:cxn ang="0">
                  <a:pos x="T4" y="T5"/>
                </a:cxn>
                <a:cxn ang="0">
                  <a:pos x="T6" y="T7"/>
                </a:cxn>
              </a:cxnLst>
              <a:rect l="0" t="0" r="r" b="b"/>
              <a:pathLst>
                <a:path w="11" h="30">
                  <a:moveTo>
                    <a:pt x="7" y="0"/>
                  </a:moveTo>
                  <a:cubicBezTo>
                    <a:pt x="5" y="0"/>
                    <a:pt x="4" y="0"/>
                    <a:pt x="3" y="0"/>
                  </a:cubicBezTo>
                  <a:cubicBezTo>
                    <a:pt x="0" y="9"/>
                    <a:pt x="4" y="21"/>
                    <a:pt x="0" y="30"/>
                  </a:cubicBezTo>
                  <a:cubicBezTo>
                    <a:pt x="11" y="27"/>
                    <a:pt x="8" y="1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5" name="Freeform 108"/>
            <p:cNvSpPr/>
            <p:nvPr/>
          </p:nvSpPr>
          <p:spPr bwMode="auto">
            <a:xfrm>
              <a:off x="2341515" y="81765"/>
              <a:ext cx="70565" cy="145994"/>
            </a:xfrm>
            <a:custGeom>
              <a:avLst/>
              <a:gdLst>
                <a:gd name="T0" fmla="*/ 8 w 19"/>
                <a:gd name="T1" fmla="*/ 39 h 39"/>
                <a:gd name="T2" fmla="*/ 8 w 19"/>
                <a:gd name="T3" fmla="*/ 1 h 39"/>
                <a:gd name="T4" fmla="*/ 2 w 19"/>
                <a:gd name="T5" fmla="*/ 0 h 39"/>
                <a:gd name="T6" fmla="*/ 1 w 19"/>
                <a:gd name="T7" fmla="*/ 5 h 39"/>
                <a:gd name="T8" fmla="*/ 8 w 19"/>
                <a:gd name="T9" fmla="*/ 39 h 39"/>
              </a:gdLst>
              <a:ahLst/>
              <a:cxnLst>
                <a:cxn ang="0">
                  <a:pos x="T0" y="T1"/>
                </a:cxn>
                <a:cxn ang="0">
                  <a:pos x="T2" y="T3"/>
                </a:cxn>
                <a:cxn ang="0">
                  <a:pos x="T4" y="T5"/>
                </a:cxn>
                <a:cxn ang="0">
                  <a:pos x="T6" y="T7"/>
                </a:cxn>
                <a:cxn ang="0">
                  <a:pos x="T8" y="T9"/>
                </a:cxn>
              </a:cxnLst>
              <a:rect l="0" t="0" r="r" b="b"/>
              <a:pathLst>
                <a:path w="19" h="39">
                  <a:moveTo>
                    <a:pt x="8" y="39"/>
                  </a:moveTo>
                  <a:cubicBezTo>
                    <a:pt x="19" y="31"/>
                    <a:pt x="13" y="9"/>
                    <a:pt x="8" y="1"/>
                  </a:cubicBezTo>
                  <a:cubicBezTo>
                    <a:pt x="5" y="1"/>
                    <a:pt x="5" y="0"/>
                    <a:pt x="2" y="0"/>
                  </a:cubicBezTo>
                  <a:cubicBezTo>
                    <a:pt x="2" y="2"/>
                    <a:pt x="0" y="2"/>
                    <a:pt x="1" y="5"/>
                  </a:cubicBezTo>
                  <a:cubicBezTo>
                    <a:pt x="12" y="14"/>
                    <a:pt x="8" y="23"/>
                    <a:pt x="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6" name="Freeform 109"/>
            <p:cNvSpPr/>
            <p:nvPr/>
          </p:nvSpPr>
          <p:spPr bwMode="auto">
            <a:xfrm>
              <a:off x="4852615" y="115830"/>
              <a:ext cx="109496" cy="145994"/>
            </a:xfrm>
            <a:custGeom>
              <a:avLst/>
              <a:gdLst>
                <a:gd name="T0" fmla="*/ 17 w 29"/>
                <a:gd name="T1" fmla="*/ 39 h 39"/>
                <a:gd name="T2" fmla="*/ 29 w 29"/>
                <a:gd name="T3" fmla="*/ 22 h 39"/>
                <a:gd name="T4" fmla="*/ 17 w 29"/>
                <a:gd name="T5" fmla="*/ 39 h 39"/>
              </a:gdLst>
              <a:ahLst/>
              <a:cxnLst>
                <a:cxn ang="0">
                  <a:pos x="T0" y="T1"/>
                </a:cxn>
                <a:cxn ang="0">
                  <a:pos x="T2" y="T3"/>
                </a:cxn>
                <a:cxn ang="0">
                  <a:pos x="T4" y="T5"/>
                </a:cxn>
              </a:cxnLst>
              <a:rect l="0" t="0" r="r" b="b"/>
              <a:pathLst>
                <a:path w="29" h="39">
                  <a:moveTo>
                    <a:pt x="17" y="39"/>
                  </a:moveTo>
                  <a:cubicBezTo>
                    <a:pt x="23" y="34"/>
                    <a:pt x="29" y="30"/>
                    <a:pt x="29" y="22"/>
                  </a:cubicBezTo>
                  <a:cubicBezTo>
                    <a:pt x="27" y="0"/>
                    <a:pt x="0" y="28"/>
                    <a:pt x="1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7" name="Freeform 110"/>
            <p:cNvSpPr>
              <a:spLocks noEditPoints="1"/>
            </p:cNvSpPr>
            <p:nvPr/>
          </p:nvSpPr>
          <p:spPr bwMode="auto">
            <a:xfrm>
              <a:off x="1494749" y="113398"/>
              <a:ext cx="603443" cy="175193"/>
            </a:xfrm>
            <a:custGeom>
              <a:avLst/>
              <a:gdLst>
                <a:gd name="T0" fmla="*/ 161 w 162"/>
                <a:gd name="T1" fmla="*/ 43 h 47"/>
                <a:gd name="T2" fmla="*/ 158 w 162"/>
                <a:gd name="T3" fmla="*/ 9 h 47"/>
                <a:gd name="T4" fmla="*/ 126 w 162"/>
                <a:gd name="T5" fmla="*/ 2 h 47"/>
                <a:gd name="T6" fmla="*/ 2 w 162"/>
                <a:gd name="T7" fmla="*/ 10 h 47"/>
                <a:gd name="T8" fmla="*/ 2 w 162"/>
                <a:gd name="T9" fmla="*/ 46 h 47"/>
                <a:gd name="T10" fmla="*/ 161 w 162"/>
                <a:gd name="T11" fmla="*/ 43 h 47"/>
                <a:gd name="T12" fmla="*/ 6 w 162"/>
                <a:gd name="T13" fmla="*/ 17 h 47"/>
                <a:gd name="T14" fmla="*/ 119 w 162"/>
                <a:gd name="T15" fmla="*/ 11 h 47"/>
                <a:gd name="T16" fmla="*/ 153 w 162"/>
                <a:gd name="T17" fmla="*/ 14 h 47"/>
                <a:gd name="T18" fmla="*/ 154 w 162"/>
                <a:gd name="T19" fmla="*/ 35 h 47"/>
                <a:gd name="T20" fmla="*/ 118 w 162"/>
                <a:gd name="T21" fmla="*/ 36 h 47"/>
                <a:gd name="T22" fmla="*/ 79 w 162"/>
                <a:gd name="T23" fmla="*/ 36 h 47"/>
                <a:gd name="T24" fmla="*/ 6 w 162"/>
                <a:gd name="T25" fmla="*/ 35 h 47"/>
                <a:gd name="T26" fmla="*/ 6 w 162"/>
                <a:gd name="T2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47">
                  <a:moveTo>
                    <a:pt x="161" y="43"/>
                  </a:moveTo>
                  <a:cubicBezTo>
                    <a:pt x="159" y="36"/>
                    <a:pt x="162" y="19"/>
                    <a:pt x="158" y="9"/>
                  </a:cubicBezTo>
                  <a:cubicBezTo>
                    <a:pt x="149" y="3"/>
                    <a:pt x="133" y="2"/>
                    <a:pt x="126" y="2"/>
                  </a:cubicBezTo>
                  <a:cubicBezTo>
                    <a:pt x="87" y="6"/>
                    <a:pt x="39" y="0"/>
                    <a:pt x="2" y="10"/>
                  </a:cubicBezTo>
                  <a:cubicBezTo>
                    <a:pt x="0" y="24"/>
                    <a:pt x="0" y="34"/>
                    <a:pt x="2" y="46"/>
                  </a:cubicBezTo>
                  <a:cubicBezTo>
                    <a:pt x="53" y="47"/>
                    <a:pt x="111" y="42"/>
                    <a:pt x="161" y="43"/>
                  </a:cubicBezTo>
                  <a:close/>
                  <a:moveTo>
                    <a:pt x="6" y="17"/>
                  </a:moveTo>
                  <a:cubicBezTo>
                    <a:pt x="40" y="9"/>
                    <a:pt x="82" y="11"/>
                    <a:pt x="119" y="11"/>
                  </a:cubicBezTo>
                  <a:cubicBezTo>
                    <a:pt x="131" y="11"/>
                    <a:pt x="142" y="10"/>
                    <a:pt x="153" y="14"/>
                  </a:cubicBezTo>
                  <a:cubicBezTo>
                    <a:pt x="155" y="19"/>
                    <a:pt x="153" y="32"/>
                    <a:pt x="154" y="35"/>
                  </a:cubicBezTo>
                  <a:cubicBezTo>
                    <a:pt x="143" y="38"/>
                    <a:pt x="131" y="35"/>
                    <a:pt x="118" y="36"/>
                  </a:cubicBezTo>
                  <a:cubicBezTo>
                    <a:pt x="105" y="36"/>
                    <a:pt x="91" y="36"/>
                    <a:pt x="79" y="36"/>
                  </a:cubicBezTo>
                  <a:cubicBezTo>
                    <a:pt x="54" y="37"/>
                    <a:pt x="27" y="43"/>
                    <a:pt x="6" y="35"/>
                  </a:cubicBezTo>
                  <a:cubicBezTo>
                    <a:pt x="7" y="27"/>
                    <a:pt x="7" y="21"/>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8" name="Freeform 111"/>
            <p:cNvSpPr/>
            <p:nvPr/>
          </p:nvSpPr>
          <p:spPr bwMode="auto">
            <a:xfrm>
              <a:off x="4633624" y="157196"/>
              <a:ext cx="155727" cy="102196"/>
            </a:xfrm>
            <a:custGeom>
              <a:avLst/>
              <a:gdLst>
                <a:gd name="T0" fmla="*/ 12 w 42"/>
                <a:gd name="T1" fmla="*/ 27 h 27"/>
                <a:gd name="T2" fmla="*/ 25 w 42"/>
                <a:gd name="T3" fmla="*/ 12 h 27"/>
                <a:gd name="T4" fmla="*/ 34 w 42"/>
                <a:gd name="T5" fmla="*/ 23 h 27"/>
                <a:gd name="T6" fmla="*/ 30 w 42"/>
                <a:gd name="T7" fmla="*/ 5 h 27"/>
                <a:gd name="T8" fmla="*/ 12 w 42"/>
                <a:gd name="T9" fmla="*/ 27 h 27"/>
              </a:gdLst>
              <a:ahLst/>
              <a:cxnLst>
                <a:cxn ang="0">
                  <a:pos x="T0" y="T1"/>
                </a:cxn>
                <a:cxn ang="0">
                  <a:pos x="T2" y="T3"/>
                </a:cxn>
                <a:cxn ang="0">
                  <a:pos x="T4" y="T5"/>
                </a:cxn>
                <a:cxn ang="0">
                  <a:pos x="T6" y="T7"/>
                </a:cxn>
                <a:cxn ang="0">
                  <a:pos x="T8" y="T9"/>
                </a:cxn>
              </a:cxnLst>
              <a:rect l="0" t="0" r="r" b="b"/>
              <a:pathLst>
                <a:path w="42" h="27">
                  <a:moveTo>
                    <a:pt x="12" y="27"/>
                  </a:moveTo>
                  <a:cubicBezTo>
                    <a:pt x="14" y="19"/>
                    <a:pt x="17" y="11"/>
                    <a:pt x="25" y="12"/>
                  </a:cubicBezTo>
                  <a:cubicBezTo>
                    <a:pt x="31" y="12"/>
                    <a:pt x="30" y="18"/>
                    <a:pt x="34" y="23"/>
                  </a:cubicBezTo>
                  <a:cubicBezTo>
                    <a:pt x="42" y="17"/>
                    <a:pt x="35" y="9"/>
                    <a:pt x="30" y="5"/>
                  </a:cubicBezTo>
                  <a:cubicBezTo>
                    <a:pt x="15" y="0"/>
                    <a:pt x="0" y="21"/>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9" name="Freeform 112"/>
            <p:cNvSpPr/>
            <p:nvPr/>
          </p:nvSpPr>
          <p:spPr bwMode="auto">
            <a:xfrm>
              <a:off x="5215168" y="183961"/>
              <a:ext cx="75431" cy="99763"/>
            </a:xfrm>
            <a:custGeom>
              <a:avLst/>
              <a:gdLst>
                <a:gd name="T0" fmla="*/ 6 w 20"/>
                <a:gd name="T1" fmla="*/ 6 h 27"/>
                <a:gd name="T2" fmla="*/ 10 w 20"/>
                <a:gd name="T3" fmla="*/ 13 h 27"/>
                <a:gd name="T4" fmla="*/ 0 w 20"/>
                <a:gd name="T5" fmla="*/ 24 h 27"/>
                <a:gd name="T6" fmla="*/ 16 w 20"/>
                <a:gd name="T7" fmla="*/ 3 h 27"/>
                <a:gd name="T8" fmla="*/ 6 w 20"/>
                <a:gd name="T9" fmla="*/ 6 h 27"/>
              </a:gdLst>
              <a:ahLst/>
              <a:cxnLst>
                <a:cxn ang="0">
                  <a:pos x="T0" y="T1"/>
                </a:cxn>
                <a:cxn ang="0">
                  <a:pos x="T2" y="T3"/>
                </a:cxn>
                <a:cxn ang="0">
                  <a:pos x="T4" y="T5"/>
                </a:cxn>
                <a:cxn ang="0">
                  <a:pos x="T6" y="T7"/>
                </a:cxn>
                <a:cxn ang="0">
                  <a:pos x="T8" y="T9"/>
                </a:cxn>
              </a:cxnLst>
              <a:rect l="0" t="0" r="r" b="b"/>
              <a:pathLst>
                <a:path w="20" h="27">
                  <a:moveTo>
                    <a:pt x="6" y="6"/>
                  </a:moveTo>
                  <a:cubicBezTo>
                    <a:pt x="6" y="9"/>
                    <a:pt x="12" y="7"/>
                    <a:pt x="10" y="13"/>
                  </a:cubicBezTo>
                  <a:cubicBezTo>
                    <a:pt x="9" y="18"/>
                    <a:pt x="1" y="17"/>
                    <a:pt x="0" y="24"/>
                  </a:cubicBezTo>
                  <a:cubicBezTo>
                    <a:pt x="10" y="27"/>
                    <a:pt x="20" y="15"/>
                    <a:pt x="16" y="3"/>
                  </a:cubicBezTo>
                  <a:cubicBezTo>
                    <a:pt x="12" y="1"/>
                    <a:pt x="6" y="0"/>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0" name="Freeform 113"/>
            <p:cNvSpPr/>
            <p:nvPr/>
          </p:nvSpPr>
          <p:spPr bwMode="auto">
            <a:xfrm>
              <a:off x="419258" y="113398"/>
              <a:ext cx="114363" cy="148428"/>
            </a:xfrm>
            <a:custGeom>
              <a:avLst/>
              <a:gdLst>
                <a:gd name="T0" fmla="*/ 9 w 31"/>
                <a:gd name="T1" fmla="*/ 12 h 40"/>
                <a:gd name="T2" fmla="*/ 24 w 31"/>
                <a:gd name="T3" fmla="*/ 1 h 40"/>
                <a:gd name="T4" fmla="*/ 3 w 31"/>
                <a:gd name="T5" fmla="*/ 2 h 40"/>
                <a:gd name="T6" fmla="*/ 0 w 31"/>
                <a:gd name="T7" fmla="*/ 31 h 40"/>
                <a:gd name="T8" fmla="*/ 25 w 31"/>
                <a:gd name="T9" fmla="*/ 30 h 40"/>
                <a:gd name="T10" fmla="*/ 7 w 31"/>
                <a:gd name="T11" fmla="*/ 27 h 40"/>
                <a:gd name="T12" fmla="*/ 9 w 31"/>
                <a:gd name="T13" fmla="*/ 16 h 40"/>
                <a:gd name="T14" fmla="*/ 29 w 31"/>
                <a:gd name="T15" fmla="*/ 14 h 40"/>
                <a:gd name="T16" fmla="*/ 9 w 31"/>
                <a:gd name="T1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9" y="12"/>
                  </a:moveTo>
                  <a:cubicBezTo>
                    <a:pt x="9" y="3"/>
                    <a:pt x="28" y="14"/>
                    <a:pt x="24" y="1"/>
                  </a:cubicBezTo>
                  <a:cubicBezTo>
                    <a:pt x="17" y="1"/>
                    <a:pt x="8" y="0"/>
                    <a:pt x="3" y="2"/>
                  </a:cubicBezTo>
                  <a:cubicBezTo>
                    <a:pt x="5" y="10"/>
                    <a:pt x="0" y="18"/>
                    <a:pt x="0" y="31"/>
                  </a:cubicBezTo>
                  <a:cubicBezTo>
                    <a:pt x="4" y="38"/>
                    <a:pt x="23" y="40"/>
                    <a:pt x="25" y="30"/>
                  </a:cubicBezTo>
                  <a:cubicBezTo>
                    <a:pt x="22" y="27"/>
                    <a:pt x="9" y="34"/>
                    <a:pt x="7" y="27"/>
                  </a:cubicBezTo>
                  <a:cubicBezTo>
                    <a:pt x="5" y="25"/>
                    <a:pt x="8" y="19"/>
                    <a:pt x="9" y="16"/>
                  </a:cubicBezTo>
                  <a:cubicBezTo>
                    <a:pt x="10" y="23"/>
                    <a:pt x="31" y="22"/>
                    <a:pt x="29" y="14"/>
                  </a:cubicBezTo>
                  <a:cubicBezTo>
                    <a:pt x="22" y="14"/>
                    <a:pt x="12"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1" name="Freeform 114"/>
            <p:cNvSpPr/>
            <p:nvPr/>
          </p:nvSpPr>
          <p:spPr bwMode="auto">
            <a:xfrm>
              <a:off x="224599" y="137730"/>
              <a:ext cx="4866" cy="12167"/>
            </a:xfrm>
            <a:custGeom>
              <a:avLst/>
              <a:gdLst>
                <a:gd name="T0" fmla="*/ 0 w 1"/>
                <a:gd name="T1" fmla="*/ 0 h 3"/>
                <a:gd name="T2" fmla="*/ 0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3"/>
                    <a:pt x="0" y="3"/>
                    <a:pt x="0" y="3"/>
                  </a:cubicBezTo>
                  <a:cubicBezTo>
                    <a:pt x="1" y="2"/>
                    <a:pt x="1" y="1"/>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2" name="Freeform 115"/>
            <p:cNvSpPr/>
            <p:nvPr/>
          </p:nvSpPr>
          <p:spPr bwMode="auto">
            <a:xfrm>
              <a:off x="4606859" y="283724"/>
              <a:ext cx="216559" cy="82730"/>
            </a:xfrm>
            <a:custGeom>
              <a:avLst/>
              <a:gdLst>
                <a:gd name="T0" fmla="*/ 0 w 58"/>
                <a:gd name="T1" fmla="*/ 0 h 22"/>
                <a:gd name="T2" fmla="*/ 0 w 58"/>
                <a:gd name="T3" fmla="*/ 4 h 22"/>
                <a:gd name="T4" fmla="*/ 58 w 58"/>
                <a:gd name="T5" fmla="*/ 20 h 22"/>
                <a:gd name="T6" fmla="*/ 58 w 58"/>
                <a:gd name="T7" fmla="*/ 12 h 22"/>
                <a:gd name="T8" fmla="*/ 0 w 58"/>
                <a:gd name="T9" fmla="*/ 0 h 22"/>
              </a:gdLst>
              <a:ahLst/>
              <a:cxnLst>
                <a:cxn ang="0">
                  <a:pos x="T0" y="T1"/>
                </a:cxn>
                <a:cxn ang="0">
                  <a:pos x="T2" y="T3"/>
                </a:cxn>
                <a:cxn ang="0">
                  <a:pos x="T4" y="T5"/>
                </a:cxn>
                <a:cxn ang="0">
                  <a:pos x="T6" y="T7"/>
                </a:cxn>
                <a:cxn ang="0">
                  <a:pos x="T8" y="T9"/>
                </a:cxn>
              </a:cxnLst>
              <a:rect l="0" t="0" r="r" b="b"/>
              <a:pathLst>
                <a:path w="58" h="22">
                  <a:moveTo>
                    <a:pt x="0" y="0"/>
                  </a:moveTo>
                  <a:cubicBezTo>
                    <a:pt x="0" y="1"/>
                    <a:pt x="0" y="2"/>
                    <a:pt x="0" y="4"/>
                  </a:cubicBezTo>
                  <a:cubicBezTo>
                    <a:pt x="14" y="13"/>
                    <a:pt x="37" y="22"/>
                    <a:pt x="58" y="20"/>
                  </a:cubicBezTo>
                  <a:cubicBezTo>
                    <a:pt x="57" y="16"/>
                    <a:pt x="58" y="17"/>
                    <a:pt x="58" y="12"/>
                  </a:cubicBezTo>
                  <a:cubicBezTo>
                    <a:pt x="32" y="16"/>
                    <a:pt x="1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3" name="Freeform 116"/>
            <p:cNvSpPr>
              <a:spLocks noEditPoints="1"/>
            </p:cNvSpPr>
            <p:nvPr/>
          </p:nvSpPr>
          <p:spPr bwMode="auto">
            <a:xfrm>
              <a:off x="3502170" y="269125"/>
              <a:ext cx="231158" cy="306588"/>
            </a:xfrm>
            <a:custGeom>
              <a:avLst/>
              <a:gdLst>
                <a:gd name="T0" fmla="*/ 36 w 62"/>
                <a:gd name="T1" fmla="*/ 19 h 82"/>
                <a:gd name="T2" fmla="*/ 35 w 62"/>
                <a:gd name="T3" fmla="*/ 0 h 82"/>
                <a:gd name="T4" fmla="*/ 27 w 62"/>
                <a:gd name="T5" fmla="*/ 73 h 82"/>
                <a:gd name="T6" fmla="*/ 54 w 62"/>
                <a:gd name="T7" fmla="*/ 27 h 82"/>
                <a:gd name="T8" fmla="*/ 36 w 62"/>
                <a:gd name="T9" fmla="*/ 19 h 82"/>
                <a:gd name="T10" fmla="*/ 41 w 62"/>
                <a:gd name="T11" fmla="*/ 66 h 82"/>
                <a:gd name="T12" fmla="*/ 17 w 62"/>
                <a:gd name="T13" fmla="*/ 28 h 82"/>
                <a:gd name="T14" fmla="*/ 27 w 62"/>
                <a:gd name="T15" fmla="*/ 11 h 82"/>
                <a:gd name="T16" fmla="*/ 50 w 62"/>
                <a:gd name="T17" fmla="*/ 33 h 82"/>
                <a:gd name="T18" fmla="*/ 41 w 62"/>
                <a:gd name="T19"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82">
                  <a:moveTo>
                    <a:pt x="36" y="19"/>
                  </a:moveTo>
                  <a:cubicBezTo>
                    <a:pt x="32" y="13"/>
                    <a:pt x="39" y="5"/>
                    <a:pt x="35" y="0"/>
                  </a:cubicBezTo>
                  <a:cubicBezTo>
                    <a:pt x="6" y="6"/>
                    <a:pt x="0" y="63"/>
                    <a:pt x="27" y="73"/>
                  </a:cubicBezTo>
                  <a:cubicBezTo>
                    <a:pt x="51" y="82"/>
                    <a:pt x="62" y="51"/>
                    <a:pt x="54" y="27"/>
                  </a:cubicBezTo>
                  <a:cubicBezTo>
                    <a:pt x="48" y="24"/>
                    <a:pt x="40" y="24"/>
                    <a:pt x="36" y="19"/>
                  </a:cubicBezTo>
                  <a:close/>
                  <a:moveTo>
                    <a:pt x="41" y="66"/>
                  </a:moveTo>
                  <a:cubicBezTo>
                    <a:pt x="17" y="69"/>
                    <a:pt x="14" y="47"/>
                    <a:pt x="17" y="28"/>
                  </a:cubicBezTo>
                  <a:cubicBezTo>
                    <a:pt x="24" y="23"/>
                    <a:pt x="23" y="19"/>
                    <a:pt x="27" y="11"/>
                  </a:cubicBezTo>
                  <a:cubicBezTo>
                    <a:pt x="28" y="25"/>
                    <a:pt x="38" y="30"/>
                    <a:pt x="50" y="33"/>
                  </a:cubicBezTo>
                  <a:cubicBezTo>
                    <a:pt x="53" y="47"/>
                    <a:pt x="48" y="60"/>
                    <a:pt x="4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4" name="Freeform 117"/>
            <p:cNvSpPr/>
            <p:nvPr/>
          </p:nvSpPr>
          <p:spPr bwMode="auto">
            <a:xfrm>
              <a:off x="2798964" y="308057"/>
              <a:ext cx="82730" cy="94897"/>
            </a:xfrm>
            <a:custGeom>
              <a:avLst/>
              <a:gdLst>
                <a:gd name="T0" fmla="*/ 7 w 22"/>
                <a:gd name="T1" fmla="*/ 3 h 26"/>
                <a:gd name="T2" fmla="*/ 7 w 22"/>
                <a:gd name="T3" fmla="*/ 10 h 26"/>
                <a:gd name="T4" fmla="*/ 15 w 22"/>
                <a:gd name="T5" fmla="*/ 9 h 26"/>
                <a:gd name="T6" fmla="*/ 10 w 22"/>
                <a:gd name="T7" fmla="*/ 17 h 26"/>
                <a:gd name="T8" fmla="*/ 3 w 22"/>
                <a:gd name="T9" fmla="*/ 9 h 26"/>
                <a:gd name="T10" fmla="*/ 15 w 22"/>
                <a:gd name="T11" fmla="*/ 24 h 26"/>
                <a:gd name="T12" fmla="*/ 22 w 22"/>
                <a:gd name="T13" fmla="*/ 6 h 26"/>
                <a:gd name="T14" fmla="*/ 7 w 22"/>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6">
                  <a:moveTo>
                    <a:pt x="7" y="3"/>
                  </a:moveTo>
                  <a:cubicBezTo>
                    <a:pt x="7" y="5"/>
                    <a:pt x="7" y="8"/>
                    <a:pt x="7" y="10"/>
                  </a:cubicBezTo>
                  <a:cubicBezTo>
                    <a:pt x="10" y="11"/>
                    <a:pt x="13" y="5"/>
                    <a:pt x="15" y="9"/>
                  </a:cubicBezTo>
                  <a:cubicBezTo>
                    <a:pt x="15" y="13"/>
                    <a:pt x="14" y="17"/>
                    <a:pt x="10" y="17"/>
                  </a:cubicBezTo>
                  <a:cubicBezTo>
                    <a:pt x="8" y="13"/>
                    <a:pt x="7" y="9"/>
                    <a:pt x="3" y="9"/>
                  </a:cubicBezTo>
                  <a:cubicBezTo>
                    <a:pt x="0" y="16"/>
                    <a:pt x="4" y="26"/>
                    <a:pt x="15" y="24"/>
                  </a:cubicBezTo>
                  <a:cubicBezTo>
                    <a:pt x="17" y="18"/>
                    <a:pt x="22" y="15"/>
                    <a:pt x="22" y="6"/>
                  </a:cubicBezTo>
                  <a:cubicBezTo>
                    <a:pt x="20" y="2"/>
                    <a:pt x="11" y="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5" name="Freeform 118"/>
            <p:cNvSpPr>
              <a:spLocks noEditPoints="1"/>
            </p:cNvSpPr>
            <p:nvPr/>
          </p:nvSpPr>
          <p:spPr bwMode="auto">
            <a:xfrm>
              <a:off x="224599" y="281290"/>
              <a:ext cx="545045" cy="722672"/>
            </a:xfrm>
            <a:custGeom>
              <a:avLst/>
              <a:gdLst>
                <a:gd name="T0" fmla="*/ 56 w 146"/>
                <a:gd name="T1" fmla="*/ 193 h 194"/>
                <a:gd name="T2" fmla="*/ 56 w 146"/>
                <a:gd name="T3" fmla="*/ 192 h 194"/>
                <a:gd name="T4" fmla="*/ 146 w 146"/>
                <a:gd name="T5" fmla="*/ 154 h 194"/>
                <a:gd name="T6" fmla="*/ 143 w 146"/>
                <a:gd name="T7" fmla="*/ 45 h 194"/>
                <a:gd name="T8" fmla="*/ 56 w 146"/>
                <a:gd name="T9" fmla="*/ 0 h 194"/>
                <a:gd name="T10" fmla="*/ 0 w 146"/>
                <a:gd name="T11" fmla="*/ 26 h 194"/>
                <a:gd name="T12" fmla="*/ 0 w 146"/>
                <a:gd name="T13" fmla="*/ 33 h 194"/>
                <a:gd name="T14" fmla="*/ 52 w 146"/>
                <a:gd name="T15" fmla="*/ 9 h 194"/>
                <a:gd name="T16" fmla="*/ 54 w 146"/>
                <a:gd name="T17" fmla="*/ 20 h 194"/>
                <a:gd name="T18" fmla="*/ 58 w 146"/>
                <a:gd name="T19" fmla="*/ 8 h 194"/>
                <a:gd name="T20" fmla="*/ 133 w 146"/>
                <a:gd name="T21" fmla="*/ 48 h 194"/>
                <a:gd name="T22" fmla="*/ 61 w 146"/>
                <a:gd name="T23" fmla="*/ 92 h 194"/>
                <a:gd name="T24" fmla="*/ 0 w 146"/>
                <a:gd name="T25" fmla="*/ 70 h 194"/>
                <a:gd name="T26" fmla="*/ 0 w 146"/>
                <a:gd name="T27" fmla="*/ 78 h 194"/>
                <a:gd name="T28" fmla="*/ 52 w 146"/>
                <a:gd name="T29" fmla="*/ 98 h 194"/>
                <a:gd name="T30" fmla="*/ 54 w 146"/>
                <a:gd name="T31" fmla="*/ 107 h 194"/>
                <a:gd name="T32" fmla="*/ 52 w 146"/>
                <a:gd name="T33" fmla="*/ 185 h 194"/>
                <a:gd name="T34" fmla="*/ 0 w 146"/>
                <a:gd name="T35" fmla="*/ 164 h 194"/>
                <a:gd name="T36" fmla="*/ 0 w 146"/>
                <a:gd name="T37" fmla="*/ 172 h 194"/>
                <a:gd name="T38" fmla="*/ 29 w 146"/>
                <a:gd name="T39" fmla="*/ 184 h 194"/>
                <a:gd name="T40" fmla="*/ 56 w 146"/>
                <a:gd name="T41" fmla="*/ 193 h 194"/>
                <a:gd name="T42" fmla="*/ 60 w 146"/>
                <a:gd name="T43" fmla="*/ 108 h 194"/>
                <a:gd name="T44" fmla="*/ 68 w 146"/>
                <a:gd name="T45" fmla="*/ 107 h 194"/>
                <a:gd name="T46" fmla="*/ 61 w 146"/>
                <a:gd name="T47" fmla="*/ 99 h 194"/>
                <a:gd name="T48" fmla="*/ 135 w 146"/>
                <a:gd name="T49" fmla="*/ 53 h 194"/>
                <a:gd name="T50" fmla="*/ 139 w 146"/>
                <a:gd name="T51" fmla="*/ 145 h 194"/>
                <a:gd name="T52" fmla="*/ 123 w 146"/>
                <a:gd name="T53" fmla="*/ 141 h 194"/>
                <a:gd name="T54" fmla="*/ 130 w 146"/>
                <a:gd name="T55" fmla="*/ 147 h 194"/>
                <a:gd name="T56" fmla="*/ 60 w 146"/>
                <a:gd name="T57" fmla="*/ 183 h 194"/>
                <a:gd name="T58" fmla="*/ 60 w 146"/>
                <a:gd name="T59" fmla="*/ 10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94">
                  <a:moveTo>
                    <a:pt x="56" y="193"/>
                  </a:moveTo>
                  <a:cubicBezTo>
                    <a:pt x="55" y="193"/>
                    <a:pt x="55" y="192"/>
                    <a:pt x="56" y="192"/>
                  </a:cubicBezTo>
                  <a:cubicBezTo>
                    <a:pt x="83" y="182"/>
                    <a:pt x="113" y="158"/>
                    <a:pt x="146" y="154"/>
                  </a:cubicBezTo>
                  <a:cubicBezTo>
                    <a:pt x="145" y="121"/>
                    <a:pt x="145" y="87"/>
                    <a:pt x="143" y="45"/>
                  </a:cubicBezTo>
                  <a:cubicBezTo>
                    <a:pt x="120" y="24"/>
                    <a:pt x="86" y="14"/>
                    <a:pt x="56" y="0"/>
                  </a:cubicBezTo>
                  <a:cubicBezTo>
                    <a:pt x="38" y="9"/>
                    <a:pt x="19" y="18"/>
                    <a:pt x="0" y="26"/>
                  </a:cubicBezTo>
                  <a:cubicBezTo>
                    <a:pt x="0" y="33"/>
                    <a:pt x="0" y="33"/>
                    <a:pt x="0" y="33"/>
                  </a:cubicBezTo>
                  <a:cubicBezTo>
                    <a:pt x="17" y="25"/>
                    <a:pt x="34" y="17"/>
                    <a:pt x="52" y="9"/>
                  </a:cubicBezTo>
                  <a:cubicBezTo>
                    <a:pt x="53" y="13"/>
                    <a:pt x="51" y="19"/>
                    <a:pt x="54" y="20"/>
                  </a:cubicBezTo>
                  <a:cubicBezTo>
                    <a:pt x="59" y="19"/>
                    <a:pt x="58" y="14"/>
                    <a:pt x="58" y="8"/>
                  </a:cubicBezTo>
                  <a:cubicBezTo>
                    <a:pt x="81" y="23"/>
                    <a:pt x="115" y="27"/>
                    <a:pt x="133" y="48"/>
                  </a:cubicBezTo>
                  <a:cubicBezTo>
                    <a:pt x="107" y="61"/>
                    <a:pt x="85" y="76"/>
                    <a:pt x="61" y="92"/>
                  </a:cubicBezTo>
                  <a:cubicBezTo>
                    <a:pt x="42" y="89"/>
                    <a:pt x="21" y="80"/>
                    <a:pt x="0" y="70"/>
                  </a:cubicBezTo>
                  <a:cubicBezTo>
                    <a:pt x="0" y="78"/>
                    <a:pt x="0" y="78"/>
                    <a:pt x="0" y="78"/>
                  </a:cubicBezTo>
                  <a:cubicBezTo>
                    <a:pt x="17" y="85"/>
                    <a:pt x="34" y="92"/>
                    <a:pt x="52" y="98"/>
                  </a:cubicBezTo>
                  <a:cubicBezTo>
                    <a:pt x="49" y="102"/>
                    <a:pt x="53" y="104"/>
                    <a:pt x="54" y="107"/>
                  </a:cubicBezTo>
                  <a:cubicBezTo>
                    <a:pt x="56" y="127"/>
                    <a:pt x="50" y="158"/>
                    <a:pt x="52" y="185"/>
                  </a:cubicBezTo>
                  <a:cubicBezTo>
                    <a:pt x="34" y="179"/>
                    <a:pt x="16" y="172"/>
                    <a:pt x="0" y="164"/>
                  </a:cubicBezTo>
                  <a:cubicBezTo>
                    <a:pt x="0" y="172"/>
                    <a:pt x="0" y="172"/>
                    <a:pt x="0" y="172"/>
                  </a:cubicBezTo>
                  <a:cubicBezTo>
                    <a:pt x="10" y="176"/>
                    <a:pt x="19" y="180"/>
                    <a:pt x="29" y="184"/>
                  </a:cubicBezTo>
                  <a:cubicBezTo>
                    <a:pt x="38" y="188"/>
                    <a:pt x="46" y="194"/>
                    <a:pt x="56" y="193"/>
                  </a:cubicBezTo>
                  <a:close/>
                  <a:moveTo>
                    <a:pt x="60" y="108"/>
                  </a:moveTo>
                  <a:cubicBezTo>
                    <a:pt x="61" y="102"/>
                    <a:pt x="65" y="111"/>
                    <a:pt x="68" y="107"/>
                  </a:cubicBezTo>
                  <a:cubicBezTo>
                    <a:pt x="69" y="101"/>
                    <a:pt x="62" y="104"/>
                    <a:pt x="61" y="99"/>
                  </a:cubicBezTo>
                  <a:cubicBezTo>
                    <a:pt x="86" y="84"/>
                    <a:pt x="109" y="67"/>
                    <a:pt x="135" y="53"/>
                  </a:cubicBezTo>
                  <a:cubicBezTo>
                    <a:pt x="141" y="80"/>
                    <a:pt x="139" y="123"/>
                    <a:pt x="139" y="145"/>
                  </a:cubicBezTo>
                  <a:cubicBezTo>
                    <a:pt x="134" y="144"/>
                    <a:pt x="129" y="137"/>
                    <a:pt x="123" y="141"/>
                  </a:cubicBezTo>
                  <a:cubicBezTo>
                    <a:pt x="124" y="145"/>
                    <a:pt x="125" y="146"/>
                    <a:pt x="130" y="147"/>
                  </a:cubicBezTo>
                  <a:cubicBezTo>
                    <a:pt x="108" y="160"/>
                    <a:pt x="83" y="170"/>
                    <a:pt x="60" y="183"/>
                  </a:cubicBezTo>
                  <a:cubicBezTo>
                    <a:pt x="56" y="168"/>
                    <a:pt x="60" y="128"/>
                    <a:pt x="60"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6" name="Freeform 119"/>
            <p:cNvSpPr/>
            <p:nvPr/>
          </p:nvSpPr>
          <p:spPr bwMode="auto">
            <a:xfrm>
              <a:off x="3390241" y="337255"/>
              <a:ext cx="51099" cy="153295"/>
            </a:xfrm>
            <a:custGeom>
              <a:avLst/>
              <a:gdLst>
                <a:gd name="T0" fmla="*/ 7 w 14"/>
                <a:gd name="T1" fmla="*/ 41 h 41"/>
                <a:gd name="T2" fmla="*/ 14 w 14"/>
                <a:gd name="T3" fmla="*/ 2 h 41"/>
                <a:gd name="T4" fmla="*/ 7 w 14"/>
                <a:gd name="T5" fmla="*/ 1 h 41"/>
                <a:gd name="T6" fmla="*/ 7 w 14"/>
                <a:gd name="T7" fmla="*/ 41 h 41"/>
              </a:gdLst>
              <a:ahLst/>
              <a:cxnLst>
                <a:cxn ang="0">
                  <a:pos x="T0" y="T1"/>
                </a:cxn>
                <a:cxn ang="0">
                  <a:pos x="T2" y="T3"/>
                </a:cxn>
                <a:cxn ang="0">
                  <a:pos x="T4" y="T5"/>
                </a:cxn>
                <a:cxn ang="0">
                  <a:pos x="T6" y="T7"/>
                </a:cxn>
              </a:cxnLst>
              <a:rect l="0" t="0" r="r" b="b"/>
              <a:pathLst>
                <a:path w="14" h="41">
                  <a:moveTo>
                    <a:pt x="7" y="41"/>
                  </a:moveTo>
                  <a:cubicBezTo>
                    <a:pt x="12" y="33"/>
                    <a:pt x="8" y="13"/>
                    <a:pt x="14" y="2"/>
                  </a:cubicBezTo>
                  <a:cubicBezTo>
                    <a:pt x="13" y="1"/>
                    <a:pt x="11" y="0"/>
                    <a:pt x="7" y="1"/>
                  </a:cubicBezTo>
                  <a:cubicBezTo>
                    <a:pt x="5" y="13"/>
                    <a:pt x="0" y="35"/>
                    <a:pt x="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7" name="Freeform 120"/>
            <p:cNvSpPr>
              <a:spLocks noEditPoints="1"/>
            </p:cNvSpPr>
            <p:nvPr/>
          </p:nvSpPr>
          <p:spPr bwMode="auto">
            <a:xfrm>
              <a:off x="5602052" y="378620"/>
              <a:ext cx="318755" cy="525579"/>
            </a:xfrm>
            <a:custGeom>
              <a:avLst/>
              <a:gdLst>
                <a:gd name="T0" fmla="*/ 62 w 85"/>
                <a:gd name="T1" fmla="*/ 93 h 141"/>
                <a:gd name="T2" fmla="*/ 46 w 85"/>
                <a:gd name="T3" fmla="*/ 110 h 141"/>
                <a:gd name="T4" fmla="*/ 38 w 85"/>
                <a:gd name="T5" fmla="*/ 91 h 141"/>
                <a:gd name="T6" fmla="*/ 36 w 85"/>
                <a:gd name="T7" fmla="*/ 65 h 141"/>
                <a:gd name="T8" fmla="*/ 48 w 85"/>
                <a:gd name="T9" fmla="*/ 31 h 141"/>
                <a:gd name="T10" fmla="*/ 25 w 85"/>
                <a:gd name="T11" fmla="*/ 1 h 141"/>
                <a:gd name="T12" fmla="*/ 7 w 85"/>
                <a:gd name="T13" fmla="*/ 82 h 141"/>
                <a:gd name="T14" fmla="*/ 29 w 85"/>
                <a:gd name="T15" fmla="*/ 134 h 141"/>
                <a:gd name="T16" fmla="*/ 55 w 85"/>
                <a:gd name="T17" fmla="*/ 140 h 141"/>
                <a:gd name="T18" fmla="*/ 62 w 85"/>
                <a:gd name="T19" fmla="*/ 93 h 141"/>
                <a:gd name="T20" fmla="*/ 14 w 85"/>
                <a:gd name="T21" fmla="*/ 72 h 141"/>
                <a:gd name="T22" fmla="*/ 12 w 85"/>
                <a:gd name="T23" fmla="*/ 38 h 141"/>
                <a:gd name="T24" fmla="*/ 25 w 85"/>
                <a:gd name="T25" fmla="*/ 8 h 141"/>
                <a:gd name="T26" fmla="*/ 41 w 85"/>
                <a:gd name="T27" fmla="*/ 31 h 141"/>
                <a:gd name="T28" fmla="*/ 31 w 85"/>
                <a:gd name="T29" fmla="*/ 64 h 141"/>
                <a:gd name="T30" fmla="*/ 39 w 85"/>
                <a:gd name="T31" fmla="*/ 115 h 141"/>
                <a:gd name="T32" fmla="*/ 62 w 85"/>
                <a:gd name="T33" fmla="*/ 100 h 141"/>
                <a:gd name="T34" fmla="*/ 59 w 85"/>
                <a:gd name="T35" fmla="*/ 130 h 141"/>
                <a:gd name="T36" fmla="*/ 14 w 85"/>
                <a:gd name="T37"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41">
                  <a:moveTo>
                    <a:pt x="62" y="93"/>
                  </a:moveTo>
                  <a:cubicBezTo>
                    <a:pt x="53" y="94"/>
                    <a:pt x="54" y="112"/>
                    <a:pt x="46" y="110"/>
                  </a:cubicBezTo>
                  <a:cubicBezTo>
                    <a:pt x="39" y="109"/>
                    <a:pt x="38" y="98"/>
                    <a:pt x="38" y="91"/>
                  </a:cubicBezTo>
                  <a:cubicBezTo>
                    <a:pt x="37" y="83"/>
                    <a:pt x="36" y="72"/>
                    <a:pt x="36" y="65"/>
                  </a:cubicBezTo>
                  <a:cubicBezTo>
                    <a:pt x="37" y="52"/>
                    <a:pt x="48" y="45"/>
                    <a:pt x="48" y="31"/>
                  </a:cubicBezTo>
                  <a:cubicBezTo>
                    <a:pt x="47" y="19"/>
                    <a:pt x="32" y="2"/>
                    <a:pt x="25" y="1"/>
                  </a:cubicBezTo>
                  <a:cubicBezTo>
                    <a:pt x="0" y="0"/>
                    <a:pt x="4" y="54"/>
                    <a:pt x="7" y="82"/>
                  </a:cubicBezTo>
                  <a:cubicBezTo>
                    <a:pt x="8" y="106"/>
                    <a:pt x="19" y="127"/>
                    <a:pt x="29" y="134"/>
                  </a:cubicBezTo>
                  <a:cubicBezTo>
                    <a:pt x="33" y="136"/>
                    <a:pt x="48" y="141"/>
                    <a:pt x="55" y="140"/>
                  </a:cubicBezTo>
                  <a:cubicBezTo>
                    <a:pt x="69" y="137"/>
                    <a:pt x="85" y="102"/>
                    <a:pt x="62" y="93"/>
                  </a:cubicBezTo>
                  <a:close/>
                  <a:moveTo>
                    <a:pt x="14" y="72"/>
                  </a:moveTo>
                  <a:cubicBezTo>
                    <a:pt x="13" y="59"/>
                    <a:pt x="11" y="47"/>
                    <a:pt x="12" y="38"/>
                  </a:cubicBezTo>
                  <a:cubicBezTo>
                    <a:pt x="13" y="23"/>
                    <a:pt x="16" y="13"/>
                    <a:pt x="25" y="8"/>
                  </a:cubicBezTo>
                  <a:cubicBezTo>
                    <a:pt x="27" y="15"/>
                    <a:pt x="40" y="20"/>
                    <a:pt x="41" y="31"/>
                  </a:cubicBezTo>
                  <a:cubicBezTo>
                    <a:pt x="41" y="40"/>
                    <a:pt x="32" y="51"/>
                    <a:pt x="31" y="64"/>
                  </a:cubicBezTo>
                  <a:cubicBezTo>
                    <a:pt x="29" y="83"/>
                    <a:pt x="31" y="109"/>
                    <a:pt x="39" y="115"/>
                  </a:cubicBezTo>
                  <a:cubicBezTo>
                    <a:pt x="50" y="123"/>
                    <a:pt x="59" y="113"/>
                    <a:pt x="62" y="100"/>
                  </a:cubicBezTo>
                  <a:cubicBezTo>
                    <a:pt x="71" y="107"/>
                    <a:pt x="64" y="124"/>
                    <a:pt x="59" y="130"/>
                  </a:cubicBezTo>
                  <a:cubicBezTo>
                    <a:pt x="23" y="137"/>
                    <a:pt x="16" y="102"/>
                    <a:pt x="1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8" name="Freeform 121"/>
            <p:cNvSpPr/>
            <p:nvPr/>
          </p:nvSpPr>
          <p:spPr bwMode="auto">
            <a:xfrm>
              <a:off x="3336710" y="346988"/>
              <a:ext cx="53531" cy="124096"/>
            </a:xfrm>
            <a:custGeom>
              <a:avLst/>
              <a:gdLst>
                <a:gd name="T0" fmla="*/ 9 w 14"/>
                <a:gd name="T1" fmla="*/ 33 h 33"/>
                <a:gd name="T2" fmla="*/ 9 w 14"/>
                <a:gd name="T3" fmla="*/ 0 h 33"/>
                <a:gd name="T4" fmla="*/ 5 w 14"/>
                <a:gd name="T5" fmla="*/ 3 h 33"/>
                <a:gd name="T6" fmla="*/ 9 w 14"/>
                <a:gd name="T7" fmla="*/ 33 h 33"/>
              </a:gdLst>
              <a:ahLst/>
              <a:cxnLst>
                <a:cxn ang="0">
                  <a:pos x="T0" y="T1"/>
                </a:cxn>
                <a:cxn ang="0">
                  <a:pos x="T2" y="T3"/>
                </a:cxn>
                <a:cxn ang="0">
                  <a:pos x="T4" y="T5"/>
                </a:cxn>
                <a:cxn ang="0">
                  <a:pos x="T6" y="T7"/>
                </a:cxn>
              </a:cxnLst>
              <a:rect l="0" t="0" r="r" b="b"/>
              <a:pathLst>
                <a:path w="14" h="33">
                  <a:moveTo>
                    <a:pt x="9" y="33"/>
                  </a:moveTo>
                  <a:cubicBezTo>
                    <a:pt x="10" y="20"/>
                    <a:pt x="14" y="11"/>
                    <a:pt x="9" y="0"/>
                  </a:cubicBezTo>
                  <a:cubicBezTo>
                    <a:pt x="9" y="2"/>
                    <a:pt x="6" y="2"/>
                    <a:pt x="5" y="3"/>
                  </a:cubicBezTo>
                  <a:cubicBezTo>
                    <a:pt x="9" y="14"/>
                    <a:pt x="0" y="25"/>
                    <a:pt x="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9" name="Freeform 122"/>
            <p:cNvSpPr>
              <a:spLocks noEditPoints="1"/>
            </p:cNvSpPr>
            <p:nvPr/>
          </p:nvSpPr>
          <p:spPr bwMode="auto">
            <a:xfrm>
              <a:off x="5378194" y="364020"/>
              <a:ext cx="236025" cy="545045"/>
            </a:xfrm>
            <a:custGeom>
              <a:avLst/>
              <a:gdLst>
                <a:gd name="T0" fmla="*/ 3 w 63"/>
                <a:gd name="T1" fmla="*/ 15 h 146"/>
                <a:gd name="T2" fmla="*/ 6 w 63"/>
                <a:gd name="T3" fmla="*/ 63 h 146"/>
                <a:gd name="T4" fmla="*/ 40 w 63"/>
                <a:gd name="T5" fmla="*/ 139 h 146"/>
                <a:gd name="T6" fmla="*/ 59 w 63"/>
                <a:gd name="T7" fmla="*/ 96 h 146"/>
                <a:gd name="T8" fmla="*/ 51 w 63"/>
                <a:gd name="T9" fmla="*/ 81 h 146"/>
                <a:gd name="T10" fmla="*/ 35 w 63"/>
                <a:gd name="T11" fmla="*/ 10 h 146"/>
                <a:gd name="T12" fmla="*/ 3 w 63"/>
                <a:gd name="T13" fmla="*/ 15 h 146"/>
                <a:gd name="T14" fmla="*/ 38 w 63"/>
                <a:gd name="T15" fmla="*/ 85 h 146"/>
                <a:gd name="T16" fmla="*/ 51 w 63"/>
                <a:gd name="T17" fmla="*/ 93 h 146"/>
                <a:gd name="T18" fmla="*/ 31 w 63"/>
                <a:gd name="T19" fmla="*/ 131 h 146"/>
                <a:gd name="T20" fmla="*/ 9 w 63"/>
                <a:gd name="T21" fmla="*/ 19 h 146"/>
                <a:gd name="T22" fmla="*/ 38 w 63"/>
                <a:gd name="T23" fmla="*/ 8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46">
                  <a:moveTo>
                    <a:pt x="3" y="15"/>
                  </a:moveTo>
                  <a:cubicBezTo>
                    <a:pt x="0" y="27"/>
                    <a:pt x="3" y="45"/>
                    <a:pt x="6" y="63"/>
                  </a:cubicBezTo>
                  <a:cubicBezTo>
                    <a:pt x="9" y="91"/>
                    <a:pt x="5" y="146"/>
                    <a:pt x="40" y="139"/>
                  </a:cubicBezTo>
                  <a:cubicBezTo>
                    <a:pt x="54" y="137"/>
                    <a:pt x="63" y="111"/>
                    <a:pt x="59" y="96"/>
                  </a:cubicBezTo>
                  <a:cubicBezTo>
                    <a:pt x="58" y="89"/>
                    <a:pt x="52" y="87"/>
                    <a:pt x="51" y="81"/>
                  </a:cubicBezTo>
                  <a:cubicBezTo>
                    <a:pt x="60" y="57"/>
                    <a:pt x="60" y="17"/>
                    <a:pt x="35" y="10"/>
                  </a:cubicBezTo>
                  <a:cubicBezTo>
                    <a:pt x="22" y="9"/>
                    <a:pt x="11" y="10"/>
                    <a:pt x="3" y="15"/>
                  </a:cubicBezTo>
                  <a:close/>
                  <a:moveTo>
                    <a:pt x="38" y="85"/>
                  </a:moveTo>
                  <a:cubicBezTo>
                    <a:pt x="39" y="91"/>
                    <a:pt x="49" y="88"/>
                    <a:pt x="51" y="93"/>
                  </a:cubicBezTo>
                  <a:cubicBezTo>
                    <a:pt x="57" y="105"/>
                    <a:pt x="50" y="138"/>
                    <a:pt x="31" y="131"/>
                  </a:cubicBezTo>
                  <a:cubicBezTo>
                    <a:pt x="8" y="121"/>
                    <a:pt x="15" y="55"/>
                    <a:pt x="9" y="19"/>
                  </a:cubicBezTo>
                  <a:cubicBezTo>
                    <a:pt x="54" y="0"/>
                    <a:pt x="60" y="61"/>
                    <a:pt x="3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0" name="Freeform 123"/>
            <p:cNvSpPr>
              <a:spLocks noEditPoints="1"/>
            </p:cNvSpPr>
            <p:nvPr/>
          </p:nvSpPr>
          <p:spPr bwMode="auto">
            <a:xfrm>
              <a:off x="1949765" y="346988"/>
              <a:ext cx="160594" cy="192226"/>
            </a:xfrm>
            <a:custGeom>
              <a:avLst/>
              <a:gdLst>
                <a:gd name="T0" fmla="*/ 6 w 43"/>
                <a:gd name="T1" fmla="*/ 5 h 51"/>
                <a:gd name="T2" fmla="*/ 4 w 43"/>
                <a:gd name="T3" fmla="*/ 50 h 51"/>
                <a:gd name="T4" fmla="*/ 39 w 43"/>
                <a:gd name="T5" fmla="*/ 47 h 51"/>
                <a:gd name="T6" fmla="*/ 41 w 43"/>
                <a:gd name="T7" fmla="*/ 4 h 51"/>
                <a:gd name="T8" fmla="*/ 6 w 43"/>
                <a:gd name="T9" fmla="*/ 5 h 51"/>
                <a:gd name="T10" fmla="*/ 35 w 43"/>
                <a:gd name="T11" fmla="*/ 40 h 51"/>
                <a:gd name="T12" fmla="*/ 10 w 43"/>
                <a:gd name="T13" fmla="*/ 43 h 51"/>
                <a:gd name="T14" fmla="*/ 12 w 43"/>
                <a:gd name="T15" fmla="*/ 9 h 51"/>
                <a:gd name="T16" fmla="*/ 36 w 43"/>
                <a:gd name="T17" fmla="*/ 9 h 51"/>
                <a:gd name="T18" fmla="*/ 35 w 43"/>
                <a:gd name="T19"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1">
                  <a:moveTo>
                    <a:pt x="6" y="5"/>
                  </a:moveTo>
                  <a:cubicBezTo>
                    <a:pt x="4" y="18"/>
                    <a:pt x="0" y="35"/>
                    <a:pt x="4" y="50"/>
                  </a:cubicBezTo>
                  <a:cubicBezTo>
                    <a:pt x="14" y="51"/>
                    <a:pt x="28" y="49"/>
                    <a:pt x="39" y="47"/>
                  </a:cubicBezTo>
                  <a:cubicBezTo>
                    <a:pt x="43" y="35"/>
                    <a:pt x="43" y="14"/>
                    <a:pt x="41" y="4"/>
                  </a:cubicBezTo>
                  <a:cubicBezTo>
                    <a:pt x="28" y="0"/>
                    <a:pt x="20" y="0"/>
                    <a:pt x="6" y="5"/>
                  </a:cubicBezTo>
                  <a:close/>
                  <a:moveTo>
                    <a:pt x="35" y="40"/>
                  </a:moveTo>
                  <a:cubicBezTo>
                    <a:pt x="29" y="44"/>
                    <a:pt x="17" y="41"/>
                    <a:pt x="10" y="43"/>
                  </a:cubicBezTo>
                  <a:cubicBezTo>
                    <a:pt x="7" y="33"/>
                    <a:pt x="10" y="18"/>
                    <a:pt x="12" y="9"/>
                  </a:cubicBezTo>
                  <a:cubicBezTo>
                    <a:pt x="23" y="8"/>
                    <a:pt x="25" y="9"/>
                    <a:pt x="36" y="9"/>
                  </a:cubicBezTo>
                  <a:cubicBezTo>
                    <a:pt x="36" y="16"/>
                    <a:pt x="35" y="30"/>
                    <a:pt x="3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1" name="Freeform 124"/>
            <p:cNvSpPr/>
            <p:nvPr/>
          </p:nvSpPr>
          <p:spPr bwMode="auto">
            <a:xfrm>
              <a:off x="3560568" y="385920"/>
              <a:ext cx="55965" cy="104630"/>
            </a:xfrm>
            <a:custGeom>
              <a:avLst/>
              <a:gdLst>
                <a:gd name="T0" fmla="*/ 12 w 15"/>
                <a:gd name="T1" fmla="*/ 1 h 28"/>
                <a:gd name="T2" fmla="*/ 8 w 15"/>
                <a:gd name="T3" fmla="*/ 0 h 28"/>
                <a:gd name="T4" fmla="*/ 15 w 15"/>
                <a:gd name="T5" fmla="*/ 28 h 28"/>
                <a:gd name="T6" fmla="*/ 12 w 15"/>
                <a:gd name="T7" fmla="*/ 1 h 28"/>
              </a:gdLst>
              <a:ahLst/>
              <a:cxnLst>
                <a:cxn ang="0">
                  <a:pos x="T0" y="T1"/>
                </a:cxn>
                <a:cxn ang="0">
                  <a:pos x="T2" y="T3"/>
                </a:cxn>
                <a:cxn ang="0">
                  <a:pos x="T4" y="T5"/>
                </a:cxn>
                <a:cxn ang="0">
                  <a:pos x="T6" y="T7"/>
                </a:cxn>
              </a:cxnLst>
              <a:rect l="0" t="0" r="r" b="b"/>
              <a:pathLst>
                <a:path w="15" h="28">
                  <a:moveTo>
                    <a:pt x="12" y="1"/>
                  </a:moveTo>
                  <a:cubicBezTo>
                    <a:pt x="10" y="1"/>
                    <a:pt x="10" y="0"/>
                    <a:pt x="8" y="0"/>
                  </a:cubicBezTo>
                  <a:cubicBezTo>
                    <a:pt x="0" y="7"/>
                    <a:pt x="8" y="23"/>
                    <a:pt x="15" y="28"/>
                  </a:cubicBezTo>
                  <a:cubicBezTo>
                    <a:pt x="15" y="18"/>
                    <a:pt x="8" y="1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2" name="Freeform 125"/>
            <p:cNvSpPr>
              <a:spLocks noEditPoints="1"/>
            </p:cNvSpPr>
            <p:nvPr/>
          </p:nvSpPr>
          <p:spPr bwMode="auto">
            <a:xfrm>
              <a:off x="5095939" y="395653"/>
              <a:ext cx="316321" cy="513413"/>
            </a:xfrm>
            <a:custGeom>
              <a:avLst/>
              <a:gdLst>
                <a:gd name="T0" fmla="*/ 7 w 85"/>
                <a:gd name="T1" fmla="*/ 128 h 137"/>
                <a:gd name="T2" fmla="*/ 37 w 85"/>
                <a:gd name="T3" fmla="*/ 133 h 137"/>
                <a:gd name="T4" fmla="*/ 42 w 85"/>
                <a:gd name="T5" fmla="*/ 89 h 137"/>
                <a:gd name="T6" fmla="*/ 65 w 85"/>
                <a:gd name="T7" fmla="*/ 132 h 137"/>
                <a:gd name="T8" fmla="*/ 78 w 85"/>
                <a:gd name="T9" fmla="*/ 117 h 137"/>
                <a:gd name="T10" fmla="*/ 49 w 85"/>
                <a:gd name="T11" fmla="*/ 8 h 137"/>
                <a:gd name="T12" fmla="*/ 17 w 85"/>
                <a:gd name="T13" fmla="*/ 19 h 137"/>
                <a:gd name="T14" fmla="*/ 9 w 85"/>
                <a:gd name="T15" fmla="*/ 34 h 137"/>
                <a:gd name="T16" fmla="*/ 7 w 85"/>
                <a:gd name="T17" fmla="*/ 128 h 137"/>
                <a:gd name="T18" fmla="*/ 37 w 85"/>
                <a:gd name="T19" fmla="*/ 14 h 137"/>
                <a:gd name="T20" fmla="*/ 65 w 85"/>
                <a:gd name="T21" fmla="*/ 64 h 137"/>
                <a:gd name="T22" fmla="*/ 72 w 85"/>
                <a:gd name="T23" fmla="*/ 108 h 137"/>
                <a:gd name="T24" fmla="*/ 61 w 85"/>
                <a:gd name="T25" fmla="*/ 125 h 137"/>
                <a:gd name="T26" fmla="*/ 41 w 85"/>
                <a:gd name="T27" fmla="*/ 79 h 137"/>
                <a:gd name="T28" fmla="*/ 31 w 85"/>
                <a:gd name="T29" fmla="*/ 127 h 137"/>
                <a:gd name="T30" fmla="*/ 9 w 85"/>
                <a:gd name="T31" fmla="*/ 80 h 137"/>
                <a:gd name="T32" fmla="*/ 37 w 85"/>
                <a:gd name="T33"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37">
                  <a:moveTo>
                    <a:pt x="7" y="128"/>
                  </a:moveTo>
                  <a:cubicBezTo>
                    <a:pt x="13" y="136"/>
                    <a:pt x="27" y="137"/>
                    <a:pt x="37" y="133"/>
                  </a:cubicBezTo>
                  <a:cubicBezTo>
                    <a:pt x="45" y="116"/>
                    <a:pt x="30" y="99"/>
                    <a:pt x="42" y="89"/>
                  </a:cubicBezTo>
                  <a:cubicBezTo>
                    <a:pt x="54" y="100"/>
                    <a:pt x="42" y="135"/>
                    <a:pt x="65" y="132"/>
                  </a:cubicBezTo>
                  <a:cubicBezTo>
                    <a:pt x="70" y="131"/>
                    <a:pt x="76" y="122"/>
                    <a:pt x="78" y="117"/>
                  </a:cubicBezTo>
                  <a:cubicBezTo>
                    <a:pt x="85" y="89"/>
                    <a:pt x="61" y="15"/>
                    <a:pt x="49" y="8"/>
                  </a:cubicBezTo>
                  <a:cubicBezTo>
                    <a:pt x="36" y="0"/>
                    <a:pt x="30" y="11"/>
                    <a:pt x="17" y="19"/>
                  </a:cubicBezTo>
                  <a:cubicBezTo>
                    <a:pt x="18" y="23"/>
                    <a:pt x="10" y="30"/>
                    <a:pt x="9" y="34"/>
                  </a:cubicBezTo>
                  <a:cubicBezTo>
                    <a:pt x="0" y="57"/>
                    <a:pt x="0" y="118"/>
                    <a:pt x="7" y="128"/>
                  </a:cubicBezTo>
                  <a:close/>
                  <a:moveTo>
                    <a:pt x="37" y="14"/>
                  </a:moveTo>
                  <a:cubicBezTo>
                    <a:pt x="54" y="9"/>
                    <a:pt x="61" y="48"/>
                    <a:pt x="65" y="64"/>
                  </a:cubicBezTo>
                  <a:cubicBezTo>
                    <a:pt x="69" y="81"/>
                    <a:pt x="74" y="95"/>
                    <a:pt x="72" y="108"/>
                  </a:cubicBezTo>
                  <a:cubicBezTo>
                    <a:pt x="71" y="116"/>
                    <a:pt x="70" y="125"/>
                    <a:pt x="61" y="125"/>
                  </a:cubicBezTo>
                  <a:cubicBezTo>
                    <a:pt x="51" y="112"/>
                    <a:pt x="57" y="85"/>
                    <a:pt x="41" y="79"/>
                  </a:cubicBezTo>
                  <a:cubicBezTo>
                    <a:pt x="26" y="86"/>
                    <a:pt x="34" y="118"/>
                    <a:pt x="31" y="127"/>
                  </a:cubicBezTo>
                  <a:cubicBezTo>
                    <a:pt x="6" y="131"/>
                    <a:pt x="8" y="107"/>
                    <a:pt x="9" y="80"/>
                  </a:cubicBezTo>
                  <a:cubicBezTo>
                    <a:pt x="10" y="52"/>
                    <a:pt x="17" y="20"/>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3" name="Freeform 126"/>
            <p:cNvSpPr>
              <a:spLocks noEditPoints="1"/>
            </p:cNvSpPr>
            <p:nvPr/>
          </p:nvSpPr>
          <p:spPr bwMode="auto">
            <a:xfrm>
              <a:off x="1721041" y="354287"/>
              <a:ext cx="216559" cy="209258"/>
            </a:xfrm>
            <a:custGeom>
              <a:avLst/>
              <a:gdLst>
                <a:gd name="T0" fmla="*/ 55 w 58"/>
                <a:gd name="T1" fmla="*/ 2 h 56"/>
                <a:gd name="T2" fmla="*/ 4 w 58"/>
                <a:gd name="T3" fmla="*/ 4 h 56"/>
                <a:gd name="T4" fmla="*/ 2 w 58"/>
                <a:gd name="T5" fmla="*/ 51 h 56"/>
                <a:gd name="T6" fmla="*/ 51 w 58"/>
                <a:gd name="T7" fmla="*/ 49 h 56"/>
                <a:gd name="T8" fmla="*/ 55 w 58"/>
                <a:gd name="T9" fmla="*/ 2 h 56"/>
                <a:gd name="T10" fmla="*/ 47 w 58"/>
                <a:gd name="T11" fmla="*/ 41 h 56"/>
                <a:gd name="T12" fmla="*/ 10 w 58"/>
                <a:gd name="T13" fmla="*/ 46 h 56"/>
                <a:gd name="T14" fmla="*/ 10 w 58"/>
                <a:gd name="T15" fmla="*/ 10 h 56"/>
                <a:gd name="T16" fmla="*/ 50 w 58"/>
                <a:gd name="T17" fmla="*/ 9 h 56"/>
                <a:gd name="T18" fmla="*/ 47 w 58"/>
                <a:gd name="T19"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6">
                  <a:moveTo>
                    <a:pt x="55" y="2"/>
                  </a:moveTo>
                  <a:cubicBezTo>
                    <a:pt x="45" y="2"/>
                    <a:pt x="18" y="0"/>
                    <a:pt x="4" y="4"/>
                  </a:cubicBezTo>
                  <a:cubicBezTo>
                    <a:pt x="0" y="19"/>
                    <a:pt x="2" y="33"/>
                    <a:pt x="2" y="51"/>
                  </a:cubicBezTo>
                  <a:cubicBezTo>
                    <a:pt x="20" y="56"/>
                    <a:pt x="31" y="49"/>
                    <a:pt x="51" y="49"/>
                  </a:cubicBezTo>
                  <a:cubicBezTo>
                    <a:pt x="56" y="38"/>
                    <a:pt x="58" y="16"/>
                    <a:pt x="55" y="2"/>
                  </a:cubicBezTo>
                  <a:close/>
                  <a:moveTo>
                    <a:pt x="47" y="41"/>
                  </a:moveTo>
                  <a:cubicBezTo>
                    <a:pt x="34" y="42"/>
                    <a:pt x="23" y="45"/>
                    <a:pt x="10" y="46"/>
                  </a:cubicBezTo>
                  <a:cubicBezTo>
                    <a:pt x="5" y="30"/>
                    <a:pt x="7" y="22"/>
                    <a:pt x="10" y="10"/>
                  </a:cubicBezTo>
                  <a:cubicBezTo>
                    <a:pt x="20" y="7"/>
                    <a:pt x="41" y="9"/>
                    <a:pt x="50" y="9"/>
                  </a:cubicBezTo>
                  <a:cubicBezTo>
                    <a:pt x="51" y="22"/>
                    <a:pt x="48" y="30"/>
                    <a:pt x="4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4" name="Freeform 127"/>
            <p:cNvSpPr>
              <a:spLocks noEditPoints="1"/>
            </p:cNvSpPr>
            <p:nvPr/>
          </p:nvSpPr>
          <p:spPr bwMode="auto">
            <a:xfrm>
              <a:off x="1497183" y="351855"/>
              <a:ext cx="172761" cy="223858"/>
            </a:xfrm>
            <a:custGeom>
              <a:avLst/>
              <a:gdLst>
                <a:gd name="T0" fmla="*/ 46 w 46"/>
                <a:gd name="T1" fmla="*/ 8 h 60"/>
                <a:gd name="T2" fmla="*/ 3 w 46"/>
                <a:gd name="T3" fmla="*/ 3 h 60"/>
                <a:gd name="T4" fmla="*/ 3 w 46"/>
                <a:gd name="T5" fmla="*/ 5 h 60"/>
                <a:gd name="T6" fmla="*/ 3 w 46"/>
                <a:gd name="T7" fmla="*/ 33 h 60"/>
                <a:gd name="T8" fmla="*/ 4 w 46"/>
                <a:gd name="T9" fmla="*/ 55 h 60"/>
                <a:gd name="T10" fmla="*/ 20 w 46"/>
                <a:gd name="T11" fmla="*/ 55 h 60"/>
                <a:gd name="T12" fmla="*/ 43 w 46"/>
                <a:gd name="T13" fmla="*/ 56 h 60"/>
                <a:gd name="T14" fmla="*/ 46 w 46"/>
                <a:gd name="T15" fmla="*/ 8 h 60"/>
                <a:gd name="T16" fmla="*/ 37 w 46"/>
                <a:gd name="T17" fmla="*/ 49 h 60"/>
                <a:gd name="T18" fmla="*/ 9 w 46"/>
                <a:gd name="T19" fmla="*/ 50 h 60"/>
                <a:gd name="T20" fmla="*/ 8 w 46"/>
                <a:gd name="T21" fmla="*/ 8 h 60"/>
                <a:gd name="T22" fmla="*/ 39 w 46"/>
                <a:gd name="T23" fmla="*/ 12 h 60"/>
                <a:gd name="T24" fmla="*/ 37 w 46"/>
                <a:gd name="T2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60">
                  <a:moveTo>
                    <a:pt x="46" y="8"/>
                  </a:moveTo>
                  <a:cubicBezTo>
                    <a:pt x="36" y="2"/>
                    <a:pt x="12" y="0"/>
                    <a:pt x="3" y="3"/>
                  </a:cubicBezTo>
                  <a:cubicBezTo>
                    <a:pt x="3" y="4"/>
                    <a:pt x="3" y="4"/>
                    <a:pt x="3" y="5"/>
                  </a:cubicBezTo>
                  <a:cubicBezTo>
                    <a:pt x="2" y="11"/>
                    <a:pt x="3" y="23"/>
                    <a:pt x="3" y="33"/>
                  </a:cubicBezTo>
                  <a:cubicBezTo>
                    <a:pt x="3" y="40"/>
                    <a:pt x="0" y="52"/>
                    <a:pt x="4" y="55"/>
                  </a:cubicBezTo>
                  <a:cubicBezTo>
                    <a:pt x="5" y="60"/>
                    <a:pt x="13" y="56"/>
                    <a:pt x="20" y="55"/>
                  </a:cubicBezTo>
                  <a:cubicBezTo>
                    <a:pt x="28" y="55"/>
                    <a:pt x="38" y="58"/>
                    <a:pt x="43" y="56"/>
                  </a:cubicBezTo>
                  <a:cubicBezTo>
                    <a:pt x="45" y="42"/>
                    <a:pt x="46" y="20"/>
                    <a:pt x="46" y="8"/>
                  </a:cubicBezTo>
                  <a:close/>
                  <a:moveTo>
                    <a:pt x="37" y="49"/>
                  </a:moveTo>
                  <a:cubicBezTo>
                    <a:pt x="28" y="49"/>
                    <a:pt x="17" y="47"/>
                    <a:pt x="9" y="50"/>
                  </a:cubicBezTo>
                  <a:cubicBezTo>
                    <a:pt x="6" y="40"/>
                    <a:pt x="12" y="22"/>
                    <a:pt x="8" y="8"/>
                  </a:cubicBezTo>
                  <a:cubicBezTo>
                    <a:pt x="17" y="7"/>
                    <a:pt x="28" y="10"/>
                    <a:pt x="39" y="12"/>
                  </a:cubicBezTo>
                  <a:cubicBezTo>
                    <a:pt x="41" y="24"/>
                    <a:pt x="38" y="32"/>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5" name="Freeform 128"/>
            <p:cNvSpPr>
              <a:spLocks noEditPoints="1"/>
            </p:cNvSpPr>
            <p:nvPr/>
          </p:nvSpPr>
          <p:spPr bwMode="auto">
            <a:xfrm>
              <a:off x="5439026" y="451617"/>
              <a:ext cx="107062" cy="153295"/>
            </a:xfrm>
            <a:custGeom>
              <a:avLst/>
              <a:gdLst>
                <a:gd name="T0" fmla="*/ 19 w 29"/>
                <a:gd name="T1" fmla="*/ 37 h 41"/>
                <a:gd name="T2" fmla="*/ 17 w 29"/>
                <a:gd name="T3" fmla="*/ 0 h 41"/>
                <a:gd name="T4" fmla="*/ 1 w 29"/>
                <a:gd name="T5" fmla="*/ 8 h 41"/>
                <a:gd name="T6" fmla="*/ 19 w 29"/>
                <a:gd name="T7" fmla="*/ 37 h 41"/>
                <a:gd name="T8" fmla="*/ 10 w 29"/>
                <a:gd name="T9" fmla="*/ 7 h 41"/>
                <a:gd name="T10" fmla="*/ 12 w 29"/>
                <a:gd name="T11" fmla="*/ 7 h 41"/>
                <a:gd name="T12" fmla="*/ 18 w 29"/>
                <a:gd name="T13" fmla="*/ 30 h 41"/>
                <a:gd name="T14" fmla="*/ 10 w 29"/>
                <a:gd name="T15" fmla="*/ 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19" y="37"/>
                  </a:moveTo>
                  <a:cubicBezTo>
                    <a:pt x="29" y="29"/>
                    <a:pt x="25" y="7"/>
                    <a:pt x="17" y="0"/>
                  </a:cubicBezTo>
                  <a:cubicBezTo>
                    <a:pt x="9" y="0"/>
                    <a:pt x="6" y="6"/>
                    <a:pt x="1" y="8"/>
                  </a:cubicBezTo>
                  <a:cubicBezTo>
                    <a:pt x="0" y="17"/>
                    <a:pt x="4" y="41"/>
                    <a:pt x="19" y="37"/>
                  </a:cubicBezTo>
                  <a:close/>
                  <a:moveTo>
                    <a:pt x="10" y="7"/>
                  </a:moveTo>
                  <a:cubicBezTo>
                    <a:pt x="10" y="7"/>
                    <a:pt x="11" y="7"/>
                    <a:pt x="12" y="7"/>
                  </a:cubicBezTo>
                  <a:cubicBezTo>
                    <a:pt x="20" y="12"/>
                    <a:pt x="21" y="20"/>
                    <a:pt x="18" y="30"/>
                  </a:cubicBezTo>
                  <a:cubicBezTo>
                    <a:pt x="7" y="30"/>
                    <a:pt x="8" y="16"/>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6" name="Freeform 129"/>
            <p:cNvSpPr/>
            <p:nvPr/>
          </p:nvSpPr>
          <p:spPr bwMode="auto">
            <a:xfrm>
              <a:off x="2000862" y="393219"/>
              <a:ext cx="87597" cy="104630"/>
            </a:xfrm>
            <a:custGeom>
              <a:avLst/>
              <a:gdLst>
                <a:gd name="T0" fmla="*/ 3 w 23"/>
                <a:gd name="T1" fmla="*/ 5 h 28"/>
                <a:gd name="T2" fmla="*/ 8 w 23"/>
                <a:gd name="T3" fmla="*/ 8 h 28"/>
                <a:gd name="T4" fmla="*/ 3 w 23"/>
                <a:gd name="T5" fmla="*/ 8 h 28"/>
                <a:gd name="T6" fmla="*/ 2 w 23"/>
                <a:gd name="T7" fmla="*/ 12 h 28"/>
                <a:gd name="T8" fmla="*/ 8 w 23"/>
                <a:gd name="T9" fmla="*/ 18 h 28"/>
                <a:gd name="T10" fmla="*/ 0 w 23"/>
                <a:gd name="T11" fmla="*/ 19 h 28"/>
                <a:gd name="T12" fmla="*/ 0 w 23"/>
                <a:gd name="T13" fmla="*/ 25 h 28"/>
                <a:gd name="T14" fmla="*/ 6 w 23"/>
                <a:gd name="T15" fmla="*/ 0 h 28"/>
                <a:gd name="T16" fmla="*/ 3 w 23"/>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8">
                  <a:moveTo>
                    <a:pt x="3" y="5"/>
                  </a:moveTo>
                  <a:cubicBezTo>
                    <a:pt x="6" y="5"/>
                    <a:pt x="8" y="6"/>
                    <a:pt x="8" y="8"/>
                  </a:cubicBezTo>
                  <a:cubicBezTo>
                    <a:pt x="7" y="8"/>
                    <a:pt x="5" y="8"/>
                    <a:pt x="3" y="8"/>
                  </a:cubicBezTo>
                  <a:cubicBezTo>
                    <a:pt x="3" y="10"/>
                    <a:pt x="2" y="11"/>
                    <a:pt x="2" y="12"/>
                  </a:cubicBezTo>
                  <a:cubicBezTo>
                    <a:pt x="4" y="14"/>
                    <a:pt x="7" y="15"/>
                    <a:pt x="8" y="18"/>
                  </a:cubicBezTo>
                  <a:cubicBezTo>
                    <a:pt x="4" y="17"/>
                    <a:pt x="4" y="20"/>
                    <a:pt x="0" y="19"/>
                  </a:cubicBezTo>
                  <a:cubicBezTo>
                    <a:pt x="0" y="21"/>
                    <a:pt x="0" y="23"/>
                    <a:pt x="0" y="25"/>
                  </a:cubicBezTo>
                  <a:cubicBezTo>
                    <a:pt x="16" y="28"/>
                    <a:pt x="23" y="3"/>
                    <a:pt x="6" y="0"/>
                  </a:cubicBezTo>
                  <a:cubicBezTo>
                    <a:pt x="6" y="3"/>
                    <a:pt x="2" y="1"/>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7" name="Freeform 130"/>
            <p:cNvSpPr>
              <a:spLocks noEditPoints="1"/>
            </p:cNvSpPr>
            <p:nvPr/>
          </p:nvSpPr>
          <p:spPr bwMode="auto">
            <a:xfrm>
              <a:off x="776945" y="359154"/>
              <a:ext cx="116795" cy="167894"/>
            </a:xfrm>
            <a:custGeom>
              <a:avLst/>
              <a:gdLst>
                <a:gd name="T0" fmla="*/ 3 w 31"/>
                <a:gd name="T1" fmla="*/ 4 h 45"/>
                <a:gd name="T2" fmla="*/ 2 w 31"/>
                <a:gd name="T3" fmla="*/ 30 h 45"/>
                <a:gd name="T4" fmla="*/ 3 w 31"/>
                <a:gd name="T5" fmla="*/ 4 h 45"/>
                <a:gd name="T6" fmla="*/ 18 w 31"/>
                <a:gd name="T7" fmla="*/ 25 h 45"/>
                <a:gd name="T8" fmla="*/ 7 w 31"/>
                <a:gd name="T9" fmla="*/ 27 h 45"/>
                <a:gd name="T10" fmla="*/ 7 w 31"/>
                <a:gd name="T11" fmla="*/ 11 h 45"/>
                <a:gd name="T12" fmla="*/ 18 w 31"/>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31" h="45">
                  <a:moveTo>
                    <a:pt x="3" y="4"/>
                  </a:moveTo>
                  <a:cubicBezTo>
                    <a:pt x="0" y="10"/>
                    <a:pt x="3" y="21"/>
                    <a:pt x="2" y="30"/>
                  </a:cubicBezTo>
                  <a:cubicBezTo>
                    <a:pt x="27" y="45"/>
                    <a:pt x="31" y="0"/>
                    <a:pt x="3" y="4"/>
                  </a:cubicBezTo>
                  <a:close/>
                  <a:moveTo>
                    <a:pt x="18" y="25"/>
                  </a:moveTo>
                  <a:cubicBezTo>
                    <a:pt x="16" y="27"/>
                    <a:pt x="12" y="28"/>
                    <a:pt x="7" y="27"/>
                  </a:cubicBezTo>
                  <a:cubicBezTo>
                    <a:pt x="7" y="22"/>
                    <a:pt x="7" y="16"/>
                    <a:pt x="7" y="11"/>
                  </a:cubicBezTo>
                  <a:cubicBezTo>
                    <a:pt x="16" y="10"/>
                    <a:pt x="19" y="16"/>
                    <a:pt x="1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8" name="Freeform 131"/>
            <p:cNvSpPr/>
            <p:nvPr/>
          </p:nvSpPr>
          <p:spPr bwMode="auto">
            <a:xfrm>
              <a:off x="2643237" y="400519"/>
              <a:ext cx="82730" cy="175193"/>
            </a:xfrm>
            <a:custGeom>
              <a:avLst/>
              <a:gdLst>
                <a:gd name="T0" fmla="*/ 22 w 22"/>
                <a:gd name="T1" fmla="*/ 14 h 47"/>
                <a:gd name="T2" fmla="*/ 4 w 22"/>
                <a:gd name="T3" fmla="*/ 4 h 47"/>
                <a:gd name="T4" fmla="*/ 16 w 22"/>
                <a:gd name="T5" fmla="*/ 18 h 47"/>
                <a:gd name="T6" fmla="*/ 1 w 22"/>
                <a:gd name="T7" fmla="*/ 23 h 47"/>
                <a:gd name="T8" fmla="*/ 12 w 22"/>
                <a:gd name="T9" fmla="*/ 36 h 47"/>
                <a:gd name="T10" fmla="*/ 0 w 22"/>
                <a:gd name="T11" fmla="*/ 43 h 47"/>
                <a:gd name="T12" fmla="*/ 20 w 22"/>
                <a:gd name="T13" fmla="*/ 35 h 47"/>
                <a:gd name="T14" fmla="*/ 14 w 22"/>
                <a:gd name="T15" fmla="*/ 26 h 47"/>
                <a:gd name="T16" fmla="*/ 22 w 22"/>
                <a:gd name="T1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7">
                  <a:moveTo>
                    <a:pt x="22" y="14"/>
                  </a:moveTo>
                  <a:cubicBezTo>
                    <a:pt x="18" y="9"/>
                    <a:pt x="11" y="0"/>
                    <a:pt x="4" y="4"/>
                  </a:cubicBezTo>
                  <a:cubicBezTo>
                    <a:pt x="3" y="12"/>
                    <a:pt x="18" y="12"/>
                    <a:pt x="16" y="18"/>
                  </a:cubicBezTo>
                  <a:cubicBezTo>
                    <a:pt x="15" y="23"/>
                    <a:pt x="8" y="20"/>
                    <a:pt x="1" y="23"/>
                  </a:cubicBezTo>
                  <a:cubicBezTo>
                    <a:pt x="0" y="32"/>
                    <a:pt x="11" y="29"/>
                    <a:pt x="12" y="36"/>
                  </a:cubicBezTo>
                  <a:cubicBezTo>
                    <a:pt x="8" y="38"/>
                    <a:pt x="1" y="37"/>
                    <a:pt x="0" y="43"/>
                  </a:cubicBezTo>
                  <a:cubicBezTo>
                    <a:pt x="4" y="47"/>
                    <a:pt x="18" y="41"/>
                    <a:pt x="20" y="35"/>
                  </a:cubicBezTo>
                  <a:cubicBezTo>
                    <a:pt x="19" y="31"/>
                    <a:pt x="16" y="29"/>
                    <a:pt x="14" y="26"/>
                  </a:cubicBezTo>
                  <a:cubicBezTo>
                    <a:pt x="19" y="25"/>
                    <a:pt x="22" y="21"/>
                    <a:pt x="2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9" name="Freeform 132"/>
            <p:cNvSpPr/>
            <p:nvPr/>
          </p:nvSpPr>
          <p:spPr bwMode="auto">
            <a:xfrm>
              <a:off x="411959" y="378620"/>
              <a:ext cx="36499" cy="58398"/>
            </a:xfrm>
            <a:custGeom>
              <a:avLst/>
              <a:gdLst>
                <a:gd name="T0" fmla="*/ 8 w 10"/>
                <a:gd name="T1" fmla="*/ 0 h 16"/>
                <a:gd name="T2" fmla="*/ 4 w 10"/>
                <a:gd name="T3" fmla="*/ 0 h 16"/>
                <a:gd name="T4" fmla="*/ 5 w 10"/>
                <a:gd name="T5" fmla="*/ 16 h 16"/>
                <a:gd name="T6" fmla="*/ 8 w 10"/>
                <a:gd name="T7" fmla="*/ 0 h 16"/>
              </a:gdLst>
              <a:ahLst/>
              <a:cxnLst>
                <a:cxn ang="0">
                  <a:pos x="T0" y="T1"/>
                </a:cxn>
                <a:cxn ang="0">
                  <a:pos x="T2" y="T3"/>
                </a:cxn>
                <a:cxn ang="0">
                  <a:pos x="T4" y="T5"/>
                </a:cxn>
                <a:cxn ang="0">
                  <a:pos x="T6" y="T7"/>
                </a:cxn>
              </a:cxnLst>
              <a:rect l="0" t="0" r="r" b="b"/>
              <a:pathLst>
                <a:path w="10" h="16">
                  <a:moveTo>
                    <a:pt x="8" y="0"/>
                  </a:moveTo>
                  <a:cubicBezTo>
                    <a:pt x="6" y="0"/>
                    <a:pt x="5" y="0"/>
                    <a:pt x="4" y="0"/>
                  </a:cubicBezTo>
                  <a:cubicBezTo>
                    <a:pt x="5" y="7"/>
                    <a:pt x="0" y="12"/>
                    <a:pt x="5" y="16"/>
                  </a:cubicBezTo>
                  <a:cubicBezTo>
                    <a:pt x="7" y="10"/>
                    <a:pt x="10" y="6"/>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30" name="Freeform 133"/>
            <p:cNvSpPr/>
            <p:nvPr/>
          </p:nvSpPr>
          <p:spPr bwMode="auto">
            <a:xfrm>
              <a:off x="2735700" y="427284"/>
              <a:ext cx="94897" cy="99763"/>
            </a:xfrm>
            <a:custGeom>
              <a:avLst/>
              <a:gdLst>
                <a:gd name="T0" fmla="*/ 24 w 25"/>
                <a:gd name="T1" fmla="*/ 2 h 27"/>
                <a:gd name="T2" fmla="*/ 3 w 25"/>
                <a:gd name="T3" fmla="*/ 7 h 27"/>
                <a:gd name="T4" fmla="*/ 20 w 25"/>
                <a:gd name="T5" fmla="*/ 7 h 27"/>
                <a:gd name="T6" fmla="*/ 12 w 25"/>
                <a:gd name="T7" fmla="*/ 20 h 27"/>
                <a:gd name="T8" fmla="*/ 6 w 25"/>
                <a:gd name="T9" fmla="*/ 10 h 27"/>
                <a:gd name="T10" fmla="*/ 14 w 25"/>
                <a:gd name="T11" fmla="*/ 27 h 27"/>
                <a:gd name="T12" fmla="*/ 25 w 25"/>
                <a:gd name="T13" fmla="*/ 5 h 27"/>
                <a:gd name="T14" fmla="*/ 24 w 25"/>
                <a:gd name="T15" fmla="*/ 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24" y="2"/>
                  </a:moveTo>
                  <a:cubicBezTo>
                    <a:pt x="18" y="0"/>
                    <a:pt x="5" y="0"/>
                    <a:pt x="3" y="7"/>
                  </a:cubicBezTo>
                  <a:cubicBezTo>
                    <a:pt x="7" y="9"/>
                    <a:pt x="13" y="6"/>
                    <a:pt x="20" y="7"/>
                  </a:cubicBezTo>
                  <a:cubicBezTo>
                    <a:pt x="17" y="11"/>
                    <a:pt x="18" y="20"/>
                    <a:pt x="12" y="20"/>
                  </a:cubicBezTo>
                  <a:cubicBezTo>
                    <a:pt x="9" y="16"/>
                    <a:pt x="13" y="11"/>
                    <a:pt x="6" y="10"/>
                  </a:cubicBezTo>
                  <a:cubicBezTo>
                    <a:pt x="0" y="19"/>
                    <a:pt x="7" y="27"/>
                    <a:pt x="14" y="27"/>
                  </a:cubicBezTo>
                  <a:cubicBezTo>
                    <a:pt x="22" y="26"/>
                    <a:pt x="24" y="13"/>
                    <a:pt x="25" y="5"/>
                  </a:cubicBezTo>
                  <a:cubicBezTo>
                    <a:pt x="24" y="4"/>
                    <a:pt x="24" y="3"/>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31" name="Freeform 134"/>
            <p:cNvSpPr/>
            <p:nvPr/>
          </p:nvSpPr>
          <p:spPr bwMode="auto">
            <a:xfrm>
              <a:off x="1572612" y="407818"/>
              <a:ext cx="36499" cy="92463"/>
            </a:xfrm>
            <a:custGeom>
              <a:avLst/>
              <a:gdLst>
                <a:gd name="T0" fmla="*/ 3 w 10"/>
                <a:gd name="T1" fmla="*/ 25 h 25"/>
                <a:gd name="T2" fmla="*/ 5 w 10"/>
                <a:gd name="T3" fmla="*/ 0 h 25"/>
                <a:gd name="T4" fmla="*/ 3 w 10"/>
                <a:gd name="T5" fmla="*/ 25 h 25"/>
              </a:gdLst>
              <a:ahLst/>
              <a:cxnLst>
                <a:cxn ang="0">
                  <a:pos x="T0" y="T1"/>
                </a:cxn>
                <a:cxn ang="0">
                  <a:pos x="T2" y="T3"/>
                </a:cxn>
                <a:cxn ang="0">
                  <a:pos x="T4" y="T5"/>
                </a:cxn>
              </a:cxnLst>
              <a:rect l="0" t="0" r="r" b="b"/>
              <a:pathLst>
                <a:path w="10" h="25">
                  <a:moveTo>
                    <a:pt x="3" y="25"/>
                  </a:moveTo>
                  <a:cubicBezTo>
                    <a:pt x="10" y="23"/>
                    <a:pt x="10" y="6"/>
                    <a:pt x="5" y="0"/>
                  </a:cubicBezTo>
                  <a:cubicBezTo>
                    <a:pt x="0" y="3"/>
                    <a:pt x="1" y="17"/>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32" name="Freeform 135"/>
            <p:cNvSpPr/>
            <p:nvPr/>
          </p:nvSpPr>
          <p:spPr bwMode="auto">
            <a:xfrm>
              <a:off x="1791604" y="402952"/>
              <a:ext cx="90031" cy="104630"/>
            </a:xfrm>
            <a:custGeom>
              <a:avLst/>
              <a:gdLst>
                <a:gd name="T0" fmla="*/ 16 w 24"/>
                <a:gd name="T1" fmla="*/ 17 h 28"/>
                <a:gd name="T2" fmla="*/ 19 w 24"/>
                <a:gd name="T3" fmla="*/ 13 h 28"/>
                <a:gd name="T4" fmla="*/ 4 w 24"/>
                <a:gd name="T5" fmla="*/ 4 h 28"/>
                <a:gd name="T6" fmla="*/ 12 w 24"/>
                <a:gd name="T7" fmla="*/ 14 h 28"/>
                <a:gd name="T8" fmla="*/ 1 w 24"/>
                <a:gd name="T9" fmla="*/ 18 h 28"/>
                <a:gd name="T10" fmla="*/ 23 w 24"/>
                <a:gd name="T11" fmla="*/ 22 h 28"/>
                <a:gd name="T12" fmla="*/ 16 w 24"/>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16" y="17"/>
                  </a:moveTo>
                  <a:cubicBezTo>
                    <a:pt x="18" y="16"/>
                    <a:pt x="18" y="14"/>
                    <a:pt x="19" y="13"/>
                  </a:cubicBezTo>
                  <a:cubicBezTo>
                    <a:pt x="15" y="9"/>
                    <a:pt x="11" y="0"/>
                    <a:pt x="4" y="4"/>
                  </a:cubicBezTo>
                  <a:cubicBezTo>
                    <a:pt x="2" y="12"/>
                    <a:pt x="12" y="8"/>
                    <a:pt x="12" y="14"/>
                  </a:cubicBezTo>
                  <a:cubicBezTo>
                    <a:pt x="8" y="18"/>
                    <a:pt x="5" y="16"/>
                    <a:pt x="1" y="18"/>
                  </a:cubicBezTo>
                  <a:cubicBezTo>
                    <a:pt x="0" y="28"/>
                    <a:pt x="18" y="23"/>
                    <a:pt x="23" y="22"/>
                  </a:cubicBezTo>
                  <a:cubicBezTo>
                    <a:pt x="24" y="17"/>
                    <a:pt x="17" y="20"/>
                    <a:pt x="1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33" name="Freeform 136"/>
            <p:cNvSpPr>
              <a:spLocks noEditPoints="1"/>
            </p:cNvSpPr>
            <p:nvPr/>
          </p:nvSpPr>
          <p:spPr bwMode="auto">
            <a:xfrm>
              <a:off x="5173803" y="458917"/>
              <a:ext cx="111929" cy="194659"/>
            </a:xfrm>
            <a:custGeom>
              <a:avLst/>
              <a:gdLst>
                <a:gd name="T0" fmla="*/ 27 w 30"/>
                <a:gd name="T1" fmla="*/ 18 h 52"/>
                <a:gd name="T2" fmla="*/ 9 w 30"/>
                <a:gd name="T3" fmla="*/ 46 h 52"/>
                <a:gd name="T4" fmla="*/ 27 w 30"/>
                <a:gd name="T5" fmla="*/ 18 h 52"/>
                <a:gd name="T6" fmla="*/ 16 w 30"/>
                <a:gd name="T7" fmla="*/ 19 h 52"/>
                <a:gd name="T8" fmla="*/ 19 w 30"/>
                <a:gd name="T9" fmla="*/ 41 h 52"/>
                <a:gd name="T10" fmla="*/ 16 w 30"/>
                <a:gd name="T11" fmla="*/ 19 h 52"/>
              </a:gdLst>
              <a:ahLst/>
              <a:cxnLst>
                <a:cxn ang="0">
                  <a:pos x="T0" y="T1"/>
                </a:cxn>
                <a:cxn ang="0">
                  <a:pos x="T2" y="T3"/>
                </a:cxn>
                <a:cxn ang="0">
                  <a:pos x="T4" y="T5"/>
                </a:cxn>
                <a:cxn ang="0">
                  <a:pos x="T6" y="T7"/>
                </a:cxn>
                <a:cxn ang="0">
                  <a:pos x="T8" y="T9"/>
                </a:cxn>
                <a:cxn ang="0">
                  <a:pos x="T10" y="T11"/>
                </a:cxn>
              </a:cxnLst>
              <a:rect l="0" t="0" r="r" b="b"/>
              <a:pathLst>
                <a:path w="30" h="52">
                  <a:moveTo>
                    <a:pt x="27" y="18"/>
                  </a:moveTo>
                  <a:cubicBezTo>
                    <a:pt x="10" y="0"/>
                    <a:pt x="0" y="30"/>
                    <a:pt x="9" y="46"/>
                  </a:cubicBezTo>
                  <a:cubicBezTo>
                    <a:pt x="28" y="52"/>
                    <a:pt x="30" y="36"/>
                    <a:pt x="27" y="18"/>
                  </a:cubicBezTo>
                  <a:close/>
                  <a:moveTo>
                    <a:pt x="16" y="19"/>
                  </a:moveTo>
                  <a:cubicBezTo>
                    <a:pt x="21" y="22"/>
                    <a:pt x="24" y="37"/>
                    <a:pt x="19" y="41"/>
                  </a:cubicBezTo>
                  <a:cubicBezTo>
                    <a:pt x="7" y="40"/>
                    <a:pt x="14" y="27"/>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34" name="Freeform 137"/>
            <p:cNvSpPr/>
            <p:nvPr/>
          </p:nvSpPr>
          <p:spPr bwMode="auto">
            <a:xfrm>
              <a:off x="421692" y="458917"/>
              <a:ext cx="31633" cy="60832"/>
            </a:xfrm>
            <a:custGeom>
              <a:avLst/>
              <a:gdLst>
                <a:gd name="T0" fmla="*/ 2 w 8"/>
                <a:gd name="T1" fmla="*/ 0 h 16"/>
                <a:gd name="T2" fmla="*/ 6 w 8"/>
                <a:gd name="T3" fmla="*/ 16 h 16"/>
                <a:gd name="T4" fmla="*/ 6 w 8"/>
                <a:gd name="T5" fmla="*/ 0 h 16"/>
                <a:gd name="T6" fmla="*/ 2 w 8"/>
                <a:gd name="T7" fmla="*/ 0 h 16"/>
              </a:gdLst>
              <a:ahLst/>
              <a:cxnLst>
                <a:cxn ang="0">
                  <a:pos x="T0" y="T1"/>
                </a:cxn>
                <a:cxn ang="0">
                  <a:pos x="T2" y="T3"/>
                </a:cxn>
                <a:cxn ang="0">
                  <a:pos x="T4" y="T5"/>
                </a:cxn>
                <a:cxn ang="0">
                  <a:pos x="T6" y="T7"/>
                </a:cxn>
              </a:cxnLst>
              <a:rect l="0" t="0" r="r" b="b"/>
              <a:pathLst>
                <a:path w="8" h="16">
                  <a:moveTo>
                    <a:pt x="2" y="0"/>
                  </a:moveTo>
                  <a:cubicBezTo>
                    <a:pt x="3" y="6"/>
                    <a:pt x="0" y="16"/>
                    <a:pt x="6" y="16"/>
                  </a:cubicBezTo>
                  <a:cubicBezTo>
                    <a:pt x="8" y="10"/>
                    <a:pt x="6" y="4"/>
                    <a:pt x="6" y="0"/>
                  </a:cubicBezTo>
                  <a:cubicBezTo>
                    <a:pt x="5" y="0"/>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35" name="Freeform 138"/>
            <p:cNvSpPr/>
            <p:nvPr/>
          </p:nvSpPr>
          <p:spPr bwMode="auto">
            <a:xfrm>
              <a:off x="3781991" y="512448"/>
              <a:ext cx="170327" cy="189792"/>
            </a:xfrm>
            <a:custGeom>
              <a:avLst/>
              <a:gdLst>
                <a:gd name="T0" fmla="*/ 29 w 46"/>
                <a:gd name="T1" fmla="*/ 21 h 51"/>
                <a:gd name="T2" fmla="*/ 46 w 46"/>
                <a:gd name="T3" fmla="*/ 11 h 51"/>
                <a:gd name="T4" fmla="*/ 3 w 46"/>
                <a:gd name="T5" fmla="*/ 51 h 51"/>
                <a:gd name="T6" fmla="*/ 14 w 46"/>
                <a:gd name="T7" fmla="*/ 35 h 51"/>
                <a:gd name="T8" fmla="*/ 29 w 46"/>
                <a:gd name="T9" fmla="*/ 21 h 51"/>
              </a:gdLst>
              <a:ahLst/>
              <a:cxnLst>
                <a:cxn ang="0">
                  <a:pos x="T0" y="T1"/>
                </a:cxn>
                <a:cxn ang="0">
                  <a:pos x="T2" y="T3"/>
                </a:cxn>
                <a:cxn ang="0">
                  <a:pos x="T4" y="T5"/>
                </a:cxn>
                <a:cxn ang="0">
                  <a:pos x="T6" y="T7"/>
                </a:cxn>
                <a:cxn ang="0">
                  <a:pos x="T8" y="T9"/>
                </a:cxn>
              </a:cxnLst>
              <a:rect l="0" t="0" r="r" b="b"/>
              <a:pathLst>
                <a:path w="46" h="51">
                  <a:moveTo>
                    <a:pt x="29" y="21"/>
                  </a:moveTo>
                  <a:cubicBezTo>
                    <a:pt x="34" y="17"/>
                    <a:pt x="41" y="16"/>
                    <a:pt x="46" y="11"/>
                  </a:cubicBezTo>
                  <a:cubicBezTo>
                    <a:pt x="26" y="0"/>
                    <a:pt x="0" y="36"/>
                    <a:pt x="3" y="51"/>
                  </a:cubicBezTo>
                  <a:cubicBezTo>
                    <a:pt x="12" y="50"/>
                    <a:pt x="10" y="40"/>
                    <a:pt x="14" y="35"/>
                  </a:cubicBezTo>
                  <a:cubicBezTo>
                    <a:pt x="17" y="30"/>
                    <a:pt x="24" y="24"/>
                    <a:pt x="2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36" name="Freeform 139"/>
            <p:cNvSpPr>
              <a:spLocks noEditPoints="1"/>
            </p:cNvSpPr>
            <p:nvPr/>
          </p:nvSpPr>
          <p:spPr bwMode="auto">
            <a:xfrm>
              <a:off x="3803891" y="546514"/>
              <a:ext cx="309022" cy="257923"/>
            </a:xfrm>
            <a:custGeom>
              <a:avLst/>
              <a:gdLst>
                <a:gd name="T0" fmla="*/ 49 w 83"/>
                <a:gd name="T1" fmla="*/ 3 h 69"/>
                <a:gd name="T2" fmla="*/ 9 w 83"/>
                <a:gd name="T3" fmla="*/ 28 h 69"/>
                <a:gd name="T4" fmla="*/ 6 w 83"/>
                <a:gd name="T5" fmla="*/ 62 h 69"/>
                <a:gd name="T6" fmla="*/ 53 w 83"/>
                <a:gd name="T7" fmla="*/ 56 h 69"/>
                <a:gd name="T8" fmla="*/ 49 w 83"/>
                <a:gd name="T9" fmla="*/ 3 h 69"/>
                <a:gd name="T10" fmla="*/ 12 w 83"/>
                <a:gd name="T11" fmla="*/ 57 h 69"/>
                <a:gd name="T12" fmla="*/ 64 w 83"/>
                <a:gd name="T13" fmla="*/ 14 h 69"/>
                <a:gd name="T14" fmla="*/ 12 w 83"/>
                <a:gd name="T15" fmla="*/ 5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69">
                  <a:moveTo>
                    <a:pt x="49" y="3"/>
                  </a:moveTo>
                  <a:cubicBezTo>
                    <a:pt x="37" y="3"/>
                    <a:pt x="14" y="21"/>
                    <a:pt x="9" y="28"/>
                  </a:cubicBezTo>
                  <a:cubicBezTo>
                    <a:pt x="2" y="38"/>
                    <a:pt x="0" y="53"/>
                    <a:pt x="6" y="62"/>
                  </a:cubicBezTo>
                  <a:cubicBezTo>
                    <a:pt x="18" y="69"/>
                    <a:pt x="40" y="65"/>
                    <a:pt x="53" y="56"/>
                  </a:cubicBezTo>
                  <a:cubicBezTo>
                    <a:pt x="74" y="42"/>
                    <a:pt x="83" y="0"/>
                    <a:pt x="49" y="3"/>
                  </a:cubicBezTo>
                  <a:close/>
                  <a:moveTo>
                    <a:pt x="12" y="57"/>
                  </a:moveTo>
                  <a:cubicBezTo>
                    <a:pt x="6" y="29"/>
                    <a:pt x="39" y="7"/>
                    <a:pt x="64" y="14"/>
                  </a:cubicBezTo>
                  <a:cubicBezTo>
                    <a:pt x="69" y="42"/>
                    <a:pt x="40" y="61"/>
                    <a:pt x="1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37" name="Freeform 140"/>
            <p:cNvSpPr/>
            <p:nvPr/>
          </p:nvSpPr>
          <p:spPr bwMode="auto">
            <a:xfrm>
              <a:off x="421692" y="548946"/>
              <a:ext cx="31633" cy="48665"/>
            </a:xfrm>
            <a:custGeom>
              <a:avLst/>
              <a:gdLst>
                <a:gd name="T0" fmla="*/ 3 w 8"/>
                <a:gd name="T1" fmla="*/ 0 h 13"/>
                <a:gd name="T2" fmla="*/ 5 w 8"/>
                <a:gd name="T3" fmla="*/ 13 h 13"/>
                <a:gd name="T4" fmla="*/ 3 w 8"/>
                <a:gd name="T5" fmla="*/ 0 h 13"/>
              </a:gdLst>
              <a:ahLst/>
              <a:cxnLst>
                <a:cxn ang="0">
                  <a:pos x="T0" y="T1"/>
                </a:cxn>
                <a:cxn ang="0">
                  <a:pos x="T2" y="T3"/>
                </a:cxn>
                <a:cxn ang="0">
                  <a:pos x="T4" y="T5"/>
                </a:cxn>
              </a:cxnLst>
              <a:rect l="0" t="0" r="r" b="b"/>
              <a:pathLst>
                <a:path w="8" h="13">
                  <a:moveTo>
                    <a:pt x="3" y="0"/>
                  </a:moveTo>
                  <a:cubicBezTo>
                    <a:pt x="1" y="3"/>
                    <a:pt x="0" y="12"/>
                    <a:pt x="5" y="13"/>
                  </a:cubicBezTo>
                  <a:cubicBezTo>
                    <a:pt x="6" y="11"/>
                    <a:pt x="8"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38" name="Freeform 141"/>
            <p:cNvSpPr>
              <a:spLocks noEditPoints="1"/>
            </p:cNvSpPr>
            <p:nvPr/>
          </p:nvSpPr>
          <p:spPr bwMode="auto">
            <a:xfrm>
              <a:off x="1944898" y="575712"/>
              <a:ext cx="150861" cy="167894"/>
            </a:xfrm>
            <a:custGeom>
              <a:avLst/>
              <a:gdLst>
                <a:gd name="T0" fmla="*/ 3 w 40"/>
                <a:gd name="T1" fmla="*/ 6 h 45"/>
                <a:gd name="T2" fmla="*/ 2 w 40"/>
                <a:gd name="T3" fmla="*/ 43 h 45"/>
                <a:gd name="T4" fmla="*/ 33 w 40"/>
                <a:gd name="T5" fmla="*/ 42 h 45"/>
                <a:gd name="T6" fmla="*/ 40 w 40"/>
                <a:gd name="T7" fmla="*/ 4 h 45"/>
                <a:gd name="T8" fmla="*/ 3 w 40"/>
                <a:gd name="T9" fmla="*/ 6 h 45"/>
                <a:gd name="T10" fmla="*/ 17 w 40"/>
                <a:gd name="T11" fmla="*/ 32 h 45"/>
                <a:gd name="T12" fmla="*/ 22 w 40"/>
                <a:gd name="T13" fmla="*/ 28 h 45"/>
                <a:gd name="T14" fmla="*/ 17 w 40"/>
                <a:gd name="T15" fmla="*/ 32 h 45"/>
                <a:gd name="T16" fmla="*/ 33 w 40"/>
                <a:gd name="T17" fmla="*/ 11 h 45"/>
                <a:gd name="T18" fmla="*/ 23 w 40"/>
                <a:gd name="T19" fmla="*/ 37 h 45"/>
                <a:gd name="T20" fmla="*/ 27 w 40"/>
                <a:gd name="T21" fmla="*/ 27 h 45"/>
                <a:gd name="T22" fmla="*/ 18 w 40"/>
                <a:gd name="T23" fmla="*/ 23 h 45"/>
                <a:gd name="T24" fmla="*/ 25 w 40"/>
                <a:gd name="T25" fmla="*/ 12 h 45"/>
                <a:gd name="T26" fmla="*/ 13 w 40"/>
                <a:gd name="T27" fmla="*/ 37 h 45"/>
                <a:gd name="T28" fmla="*/ 10 w 40"/>
                <a:gd name="T29" fmla="*/ 9 h 45"/>
                <a:gd name="T30" fmla="*/ 33 w 40"/>
                <a:gd name="T3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5">
                  <a:moveTo>
                    <a:pt x="3" y="6"/>
                  </a:moveTo>
                  <a:cubicBezTo>
                    <a:pt x="4" y="19"/>
                    <a:pt x="0" y="34"/>
                    <a:pt x="2" y="43"/>
                  </a:cubicBezTo>
                  <a:cubicBezTo>
                    <a:pt x="9" y="45"/>
                    <a:pt x="27" y="42"/>
                    <a:pt x="33" y="42"/>
                  </a:cubicBezTo>
                  <a:cubicBezTo>
                    <a:pt x="37" y="32"/>
                    <a:pt x="36" y="15"/>
                    <a:pt x="40" y="4"/>
                  </a:cubicBezTo>
                  <a:cubicBezTo>
                    <a:pt x="30" y="1"/>
                    <a:pt x="10" y="0"/>
                    <a:pt x="3" y="6"/>
                  </a:cubicBezTo>
                  <a:close/>
                  <a:moveTo>
                    <a:pt x="17" y="32"/>
                  </a:moveTo>
                  <a:cubicBezTo>
                    <a:pt x="16" y="29"/>
                    <a:pt x="20" y="29"/>
                    <a:pt x="22" y="28"/>
                  </a:cubicBezTo>
                  <a:cubicBezTo>
                    <a:pt x="21" y="30"/>
                    <a:pt x="21" y="34"/>
                    <a:pt x="17" y="32"/>
                  </a:cubicBezTo>
                  <a:close/>
                  <a:moveTo>
                    <a:pt x="33" y="11"/>
                  </a:moveTo>
                  <a:cubicBezTo>
                    <a:pt x="29" y="19"/>
                    <a:pt x="34" y="36"/>
                    <a:pt x="23" y="37"/>
                  </a:cubicBezTo>
                  <a:cubicBezTo>
                    <a:pt x="23" y="32"/>
                    <a:pt x="28" y="32"/>
                    <a:pt x="27" y="27"/>
                  </a:cubicBezTo>
                  <a:cubicBezTo>
                    <a:pt x="26" y="24"/>
                    <a:pt x="23" y="22"/>
                    <a:pt x="18" y="23"/>
                  </a:cubicBezTo>
                  <a:cubicBezTo>
                    <a:pt x="19" y="18"/>
                    <a:pt x="24" y="17"/>
                    <a:pt x="25" y="12"/>
                  </a:cubicBezTo>
                  <a:cubicBezTo>
                    <a:pt x="14" y="7"/>
                    <a:pt x="9" y="30"/>
                    <a:pt x="13" y="37"/>
                  </a:cubicBezTo>
                  <a:cubicBezTo>
                    <a:pt x="3" y="36"/>
                    <a:pt x="11" y="17"/>
                    <a:pt x="10" y="9"/>
                  </a:cubicBezTo>
                  <a:cubicBezTo>
                    <a:pt x="20" y="10"/>
                    <a:pt x="27" y="7"/>
                    <a:pt x="3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39" name="Freeform 142"/>
            <p:cNvSpPr>
              <a:spLocks noEditPoints="1"/>
            </p:cNvSpPr>
            <p:nvPr/>
          </p:nvSpPr>
          <p:spPr bwMode="auto">
            <a:xfrm>
              <a:off x="1691842" y="580579"/>
              <a:ext cx="218991" cy="182493"/>
            </a:xfrm>
            <a:custGeom>
              <a:avLst/>
              <a:gdLst>
                <a:gd name="T0" fmla="*/ 6 w 59"/>
                <a:gd name="T1" fmla="*/ 2 h 49"/>
                <a:gd name="T2" fmla="*/ 4 w 59"/>
                <a:gd name="T3" fmla="*/ 49 h 49"/>
                <a:gd name="T4" fmla="*/ 55 w 59"/>
                <a:gd name="T5" fmla="*/ 43 h 49"/>
                <a:gd name="T6" fmla="*/ 59 w 59"/>
                <a:gd name="T7" fmla="*/ 3 h 49"/>
                <a:gd name="T8" fmla="*/ 6 w 59"/>
                <a:gd name="T9" fmla="*/ 2 h 49"/>
                <a:gd name="T10" fmla="*/ 48 w 59"/>
                <a:gd name="T11" fmla="*/ 36 h 49"/>
                <a:gd name="T12" fmla="*/ 10 w 59"/>
                <a:gd name="T13" fmla="*/ 41 h 49"/>
                <a:gd name="T14" fmla="*/ 10 w 59"/>
                <a:gd name="T15" fmla="*/ 9 h 49"/>
                <a:gd name="T16" fmla="*/ 52 w 59"/>
                <a:gd name="T17" fmla="*/ 10 h 49"/>
                <a:gd name="T18" fmla="*/ 48 w 59"/>
                <a:gd name="T1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9">
                  <a:moveTo>
                    <a:pt x="6" y="2"/>
                  </a:moveTo>
                  <a:cubicBezTo>
                    <a:pt x="0" y="17"/>
                    <a:pt x="2" y="32"/>
                    <a:pt x="4" y="49"/>
                  </a:cubicBezTo>
                  <a:cubicBezTo>
                    <a:pt x="23" y="47"/>
                    <a:pt x="39" y="44"/>
                    <a:pt x="55" y="43"/>
                  </a:cubicBezTo>
                  <a:cubicBezTo>
                    <a:pt x="56" y="23"/>
                    <a:pt x="58" y="20"/>
                    <a:pt x="59" y="3"/>
                  </a:cubicBezTo>
                  <a:cubicBezTo>
                    <a:pt x="36" y="5"/>
                    <a:pt x="26" y="0"/>
                    <a:pt x="6" y="2"/>
                  </a:cubicBezTo>
                  <a:close/>
                  <a:moveTo>
                    <a:pt x="48" y="36"/>
                  </a:moveTo>
                  <a:cubicBezTo>
                    <a:pt x="35" y="37"/>
                    <a:pt x="23" y="40"/>
                    <a:pt x="10" y="41"/>
                  </a:cubicBezTo>
                  <a:cubicBezTo>
                    <a:pt x="9" y="27"/>
                    <a:pt x="9" y="23"/>
                    <a:pt x="10" y="9"/>
                  </a:cubicBezTo>
                  <a:cubicBezTo>
                    <a:pt x="20" y="7"/>
                    <a:pt x="35" y="11"/>
                    <a:pt x="52" y="10"/>
                  </a:cubicBezTo>
                  <a:cubicBezTo>
                    <a:pt x="50" y="18"/>
                    <a:pt x="52" y="29"/>
                    <a:pt x="4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40" name="Freeform 143"/>
            <p:cNvSpPr>
              <a:spLocks noEditPoints="1"/>
            </p:cNvSpPr>
            <p:nvPr/>
          </p:nvSpPr>
          <p:spPr bwMode="auto">
            <a:xfrm>
              <a:off x="1470417" y="590312"/>
              <a:ext cx="160594" cy="172760"/>
            </a:xfrm>
            <a:custGeom>
              <a:avLst/>
              <a:gdLst>
                <a:gd name="T0" fmla="*/ 39 w 43"/>
                <a:gd name="T1" fmla="*/ 46 h 46"/>
                <a:gd name="T2" fmla="*/ 43 w 43"/>
                <a:gd name="T3" fmla="*/ 1 h 46"/>
                <a:gd name="T4" fmla="*/ 3 w 43"/>
                <a:gd name="T5" fmla="*/ 6 h 46"/>
                <a:gd name="T6" fmla="*/ 3 w 43"/>
                <a:gd name="T7" fmla="*/ 42 h 46"/>
                <a:gd name="T8" fmla="*/ 39 w 43"/>
                <a:gd name="T9" fmla="*/ 46 h 46"/>
                <a:gd name="T10" fmla="*/ 10 w 43"/>
                <a:gd name="T11" fmla="*/ 9 h 46"/>
                <a:gd name="T12" fmla="*/ 36 w 43"/>
                <a:gd name="T13" fmla="*/ 8 h 46"/>
                <a:gd name="T14" fmla="*/ 35 w 43"/>
                <a:gd name="T15" fmla="*/ 37 h 46"/>
                <a:gd name="T16" fmla="*/ 8 w 43"/>
                <a:gd name="T17" fmla="*/ 37 h 46"/>
                <a:gd name="T18" fmla="*/ 10 w 43"/>
                <a:gd name="T19"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6">
                  <a:moveTo>
                    <a:pt x="39" y="46"/>
                  </a:moveTo>
                  <a:cubicBezTo>
                    <a:pt x="43" y="34"/>
                    <a:pt x="42" y="11"/>
                    <a:pt x="43" y="1"/>
                  </a:cubicBezTo>
                  <a:cubicBezTo>
                    <a:pt x="32" y="0"/>
                    <a:pt x="13" y="2"/>
                    <a:pt x="3" y="6"/>
                  </a:cubicBezTo>
                  <a:cubicBezTo>
                    <a:pt x="3" y="13"/>
                    <a:pt x="0" y="35"/>
                    <a:pt x="3" y="42"/>
                  </a:cubicBezTo>
                  <a:cubicBezTo>
                    <a:pt x="14" y="45"/>
                    <a:pt x="27" y="44"/>
                    <a:pt x="39" y="46"/>
                  </a:cubicBezTo>
                  <a:close/>
                  <a:moveTo>
                    <a:pt x="10" y="9"/>
                  </a:moveTo>
                  <a:cubicBezTo>
                    <a:pt x="15" y="13"/>
                    <a:pt x="28" y="5"/>
                    <a:pt x="36" y="8"/>
                  </a:cubicBezTo>
                  <a:cubicBezTo>
                    <a:pt x="36" y="24"/>
                    <a:pt x="37" y="23"/>
                    <a:pt x="35" y="37"/>
                  </a:cubicBezTo>
                  <a:cubicBezTo>
                    <a:pt x="30" y="38"/>
                    <a:pt x="14" y="35"/>
                    <a:pt x="8" y="37"/>
                  </a:cubicBezTo>
                  <a:cubicBezTo>
                    <a:pt x="8" y="26"/>
                    <a:pt x="9" y="18"/>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41" name="Freeform 144"/>
            <p:cNvSpPr/>
            <p:nvPr/>
          </p:nvSpPr>
          <p:spPr bwMode="auto">
            <a:xfrm>
              <a:off x="1774572" y="619511"/>
              <a:ext cx="77864" cy="104630"/>
            </a:xfrm>
            <a:custGeom>
              <a:avLst/>
              <a:gdLst>
                <a:gd name="T0" fmla="*/ 10 w 21"/>
                <a:gd name="T1" fmla="*/ 0 h 28"/>
                <a:gd name="T2" fmla="*/ 6 w 21"/>
                <a:gd name="T3" fmla="*/ 0 h 28"/>
                <a:gd name="T4" fmla="*/ 0 w 21"/>
                <a:gd name="T5" fmla="*/ 11 h 28"/>
                <a:gd name="T6" fmla="*/ 8 w 21"/>
                <a:gd name="T7" fmla="*/ 21 h 28"/>
                <a:gd name="T8" fmla="*/ 1 w 21"/>
                <a:gd name="T9" fmla="*/ 25 h 28"/>
                <a:gd name="T10" fmla="*/ 14 w 21"/>
                <a:gd name="T11" fmla="*/ 25 h 28"/>
                <a:gd name="T12" fmla="*/ 16 w 21"/>
                <a:gd name="T13" fmla="*/ 21 h 28"/>
                <a:gd name="T14" fmla="*/ 6 w 21"/>
                <a:gd name="T15" fmla="*/ 11 h 28"/>
                <a:gd name="T16" fmla="*/ 21 w 21"/>
                <a:gd name="T17" fmla="*/ 7 h 28"/>
                <a:gd name="T18" fmla="*/ 10 w 2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8">
                  <a:moveTo>
                    <a:pt x="10" y="0"/>
                  </a:moveTo>
                  <a:cubicBezTo>
                    <a:pt x="9" y="0"/>
                    <a:pt x="8" y="0"/>
                    <a:pt x="6" y="0"/>
                  </a:cubicBezTo>
                  <a:cubicBezTo>
                    <a:pt x="4" y="4"/>
                    <a:pt x="3" y="8"/>
                    <a:pt x="0" y="11"/>
                  </a:cubicBezTo>
                  <a:cubicBezTo>
                    <a:pt x="0" y="16"/>
                    <a:pt x="5" y="17"/>
                    <a:pt x="8" y="21"/>
                  </a:cubicBezTo>
                  <a:cubicBezTo>
                    <a:pt x="5" y="22"/>
                    <a:pt x="0" y="20"/>
                    <a:pt x="1" y="25"/>
                  </a:cubicBezTo>
                  <a:cubicBezTo>
                    <a:pt x="3" y="28"/>
                    <a:pt x="11" y="26"/>
                    <a:pt x="14" y="25"/>
                  </a:cubicBezTo>
                  <a:cubicBezTo>
                    <a:pt x="14" y="23"/>
                    <a:pt x="15" y="22"/>
                    <a:pt x="16" y="21"/>
                  </a:cubicBezTo>
                  <a:cubicBezTo>
                    <a:pt x="14" y="16"/>
                    <a:pt x="8" y="15"/>
                    <a:pt x="6" y="11"/>
                  </a:cubicBezTo>
                  <a:cubicBezTo>
                    <a:pt x="14" y="10"/>
                    <a:pt x="20" y="13"/>
                    <a:pt x="21" y="7"/>
                  </a:cubicBezTo>
                  <a:cubicBezTo>
                    <a:pt x="19" y="4"/>
                    <a:pt x="7" y="9"/>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42" name="Freeform 145"/>
            <p:cNvSpPr>
              <a:spLocks noEditPoints="1"/>
            </p:cNvSpPr>
            <p:nvPr/>
          </p:nvSpPr>
          <p:spPr bwMode="auto">
            <a:xfrm>
              <a:off x="5439026" y="682775"/>
              <a:ext cx="126528" cy="153295"/>
            </a:xfrm>
            <a:custGeom>
              <a:avLst/>
              <a:gdLst>
                <a:gd name="T0" fmla="*/ 25 w 34"/>
                <a:gd name="T1" fmla="*/ 39 h 41"/>
                <a:gd name="T2" fmla="*/ 24 w 34"/>
                <a:gd name="T3" fmla="*/ 9 h 41"/>
                <a:gd name="T4" fmla="*/ 25 w 34"/>
                <a:gd name="T5" fmla="*/ 39 h 41"/>
                <a:gd name="T6" fmla="*/ 24 w 34"/>
                <a:gd name="T7" fmla="*/ 32 h 41"/>
                <a:gd name="T8" fmla="*/ 17 w 34"/>
                <a:gd name="T9" fmla="*/ 15 h 41"/>
                <a:gd name="T10" fmla="*/ 21 w 34"/>
                <a:gd name="T11" fmla="*/ 15 h 41"/>
                <a:gd name="T12" fmla="*/ 24 w 34"/>
                <a:gd name="T13" fmla="*/ 32 h 41"/>
              </a:gdLst>
              <a:ahLst/>
              <a:cxnLst>
                <a:cxn ang="0">
                  <a:pos x="T0" y="T1"/>
                </a:cxn>
                <a:cxn ang="0">
                  <a:pos x="T2" y="T3"/>
                </a:cxn>
                <a:cxn ang="0">
                  <a:pos x="T4" y="T5"/>
                </a:cxn>
                <a:cxn ang="0">
                  <a:pos x="T6" y="T7"/>
                </a:cxn>
                <a:cxn ang="0">
                  <a:pos x="T8" y="T9"/>
                </a:cxn>
                <a:cxn ang="0">
                  <a:pos x="T10" y="T11"/>
                </a:cxn>
                <a:cxn ang="0">
                  <a:pos x="T12" y="T13"/>
                </a:cxn>
              </a:cxnLst>
              <a:rect l="0" t="0" r="r" b="b"/>
              <a:pathLst>
                <a:path w="34" h="41">
                  <a:moveTo>
                    <a:pt x="25" y="39"/>
                  </a:moveTo>
                  <a:cubicBezTo>
                    <a:pt x="34" y="33"/>
                    <a:pt x="31" y="13"/>
                    <a:pt x="24" y="9"/>
                  </a:cubicBezTo>
                  <a:cubicBezTo>
                    <a:pt x="6" y="0"/>
                    <a:pt x="0" y="41"/>
                    <a:pt x="25" y="39"/>
                  </a:cubicBezTo>
                  <a:close/>
                  <a:moveTo>
                    <a:pt x="24" y="32"/>
                  </a:moveTo>
                  <a:cubicBezTo>
                    <a:pt x="15" y="32"/>
                    <a:pt x="13" y="19"/>
                    <a:pt x="17" y="15"/>
                  </a:cubicBezTo>
                  <a:cubicBezTo>
                    <a:pt x="18" y="15"/>
                    <a:pt x="19" y="15"/>
                    <a:pt x="21" y="15"/>
                  </a:cubicBezTo>
                  <a:cubicBezTo>
                    <a:pt x="24" y="20"/>
                    <a:pt x="26" y="25"/>
                    <a:pt x="2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43" name="Freeform 146"/>
            <p:cNvSpPr/>
            <p:nvPr/>
          </p:nvSpPr>
          <p:spPr bwMode="auto">
            <a:xfrm>
              <a:off x="1523948" y="636542"/>
              <a:ext cx="75431" cy="72997"/>
            </a:xfrm>
            <a:custGeom>
              <a:avLst/>
              <a:gdLst>
                <a:gd name="T0" fmla="*/ 20 w 20"/>
                <a:gd name="T1" fmla="*/ 15 h 20"/>
                <a:gd name="T2" fmla="*/ 14 w 20"/>
                <a:gd name="T3" fmla="*/ 6 h 20"/>
                <a:gd name="T4" fmla="*/ 8 w 20"/>
                <a:gd name="T5" fmla="*/ 10 h 20"/>
                <a:gd name="T6" fmla="*/ 12 w 20"/>
                <a:gd name="T7" fmla="*/ 0 h 20"/>
                <a:gd name="T8" fmla="*/ 0 w 20"/>
                <a:gd name="T9" fmla="*/ 14 h 20"/>
                <a:gd name="T10" fmla="*/ 13 w 20"/>
                <a:gd name="T11" fmla="*/ 20 h 20"/>
                <a:gd name="T12" fmla="*/ 20 w 20"/>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15"/>
                  </a:moveTo>
                  <a:cubicBezTo>
                    <a:pt x="18" y="12"/>
                    <a:pt x="15" y="10"/>
                    <a:pt x="14" y="6"/>
                  </a:cubicBezTo>
                  <a:cubicBezTo>
                    <a:pt x="13" y="7"/>
                    <a:pt x="11" y="14"/>
                    <a:pt x="8" y="10"/>
                  </a:cubicBezTo>
                  <a:cubicBezTo>
                    <a:pt x="9" y="7"/>
                    <a:pt x="12" y="5"/>
                    <a:pt x="12" y="0"/>
                  </a:cubicBezTo>
                  <a:cubicBezTo>
                    <a:pt x="4" y="1"/>
                    <a:pt x="2" y="7"/>
                    <a:pt x="0" y="14"/>
                  </a:cubicBezTo>
                  <a:cubicBezTo>
                    <a:pt x="6" y="14"/>
                    <a:pt x="8" y="18"/>
                    <a:pt x="13" y="20"/>
                  </a:cubicBezTo>
                  <a:cubicBezTo>
                    <a:pt x="13" y="15"/>
                    <a:pt x="17" y="17"/>
                    <a:pt x="2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44" name="Freeform 147"/>
            <p:cNvSpPr/>
            <p:nvPr/>
          </p:nvSpPr>
          <p:spPr bwMode="auto">
            <a:xfrm>
              <a:off x="329229" y="668175"/>
              <a:ext cx="68131" cy="46232"/>
            </a:xfrm>
            <a:custGeom>
              <a:avLst/>
              <a:gdLst>
                <a:gd name="T0" fmla="*/ 2 w 18"/>
                <a:gd name="T1" fmla="*/ 12 h 12"/>
                <a:gd name="T2" fmla="*/ 18 w 18"/>
                <a:gd name="T3" fmla="*/ 1 h 12"/>
                <a:gd name="T4" fmla="*/ 2 w 18"/>
                <a:gd name="T5" fmla="*/ 12 h 12"/>
              </a:gdLst>
              <a:ahLst/>
              <a:cxnLst>
                <a:cxn ang="0">
                  <a:pos x="T0" y="T1"/>
                </a:cxn>
                <a:cxn ang="0">
                  <a:pos x="T2" y="T3"/>
                </a:cxn>
                <a:cxn ang="0">
                  <a:pos x="T4" y="T5"/>
                </a:cxn>
              </a:cxnLst>
              <a:rect l="0" t="0" r="r" b="b"/>
              <a:pathLst>
                <a:path w="18" h="12">
                  <a:moveTo>
                    <a:pt x="2" y="12"/>
                  </a:moveTo>
                  <a:cubicBezTo>
                    <a:pt x="7" y="8"/>
                    <a:pt x="16" y="8"/>
                    <a:pt x="18" y="1"/>
                  </a:cubicBezTo>
                  <a:cubicBezTo>
                    <a:pt x="9" y="0"/>
                    <a:pt x="0" y="6"/>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45" name="Freeform 148"/>
            <p:cNvSpPr/>
            <p:nvPr/>
          </p:nvSpPr>
          <p:spPr bwMode="auto">
            <a:xfrm>
              <a:off x="489823" y="675474"/>
              <a:ext cx="43798" cy="34065"/>
            </a:xfrm>
            <a:custGeom>
              <a:avLst/>
              <a:gdLst>
                <a:gd name="T0" fmla="*/ 12 w 12"/>
                <a:gd name="T1" fmla="*/ 8 h 9"/>
                <a:gd name="T2" fmla="*/ 1 w 12"/>
                <a:gd name="T3" fmla="*/ 0 h 9"/>
                <a:gd name="T4" fmla="*/ 0 w 12"/>
                <a:gd name="T5" fmla="*/ 4 h 9"/>
                <a:gd name="T6" fmla="*/ 12 w 12"/>
                <a:gd name="T7" fmla="*/ 8 h 9"/>
              </a:gdLst>
              <a:ahLst/>
              <a:cxnLst>
                <a:cxn ang="0">
                  <a:pos x="T0" y="T1"/>
                </a:cxn>
                <a:cxn ang="0">
                  <a:pos x="T2" y="T3"/>
                </a:cxn>
                <a:cxn ang="0">
                  <a:pos x="T4" y="T5"/>
                </a:cxn>
                <a:cxn ang="0">
                  <a:pos x="T6" y="T7"/>
                </a:cxn>
              </a:cxnLst>
              <a:rect l="0" t="0" r="r" b="b"/>
              <a:pathLst>
                <a:path w="12" h="9">
                  <a:moveTo>
                    <a:pt x="12" y="8"/>
                  </a:moveTo>
                  <a:cubicBezTo>
                    <a:pt x="12" y="1"/>
                    <a:pt x="6" y="1"/>
                    <a:pt x="1" y="0"/>
                  </a:cubicBezTo>
                  <a:cubicBezTo>
                    <a:pt x="1" y="1"/>
                    <a:pt x="0" y="3"/>
                    <a:pt x="0" y="4"/>
                  </a:cubicBezTo>
                  <a:cubicBezTo>
                    <a:pt x="4" y="5"/>
                    <a:pt x="5" y="9"/>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46" name="Freeform 149"/>
            <p:cNvSpPr/>
            <p:nvPr/>
          </p:nvSpPr>
          <p:spPr bwMode="auto">
            <a:xfrm>
              <a:off x="2382881" y="731439"/>
              <a:ext cx="133829" cy="53531"/>
            </a:xfrm>
            <a:custGeom>
              <a:avLst/>
              <a:gdLst>
                <a:gd name="T0" fmla="*/ 36 w 36"/>
                <a:gd name="T1" fmla="*/ 4 h 14"/>
                <a:gd name="T2" fmla="*/ 0 w 36"/>
                <a:gd name="T3" fmla="*/ 0 h 14"/>
                <a:gd name="T4" fmla="*/ 36 w 36"/>
                <a:gd name="T5" fmla="*/ 4 h 14"/>
              </a:gdLst>
              <a:ahLst/>
              <a:cxnLst>
                <a:cxn ang="0">
                  <a:pos x="T0" y="T1"/>
                </a:cxn>
                <a:cxn ang="0">
                  <a:pos x="T2" y="T3"/>
                </a:cxn>
                <a:cxn ang="0">
                  <a:pos x="T4" y="T5"/>
                </a:cxn>
              </a:cxnLst>
              <a:rect l="0" t="0" r="r" b="b"/>
              <a:pathLst>
                <a:path w="36" h="14">
                  <a:moveTo>
                    <a:pt x="36" y="4"/>
                  </a:moveTo>
                  <a:cubicBezTo>
                    <a:pt x="23" y="4"/>
                    <a:pt x="10" y="1"/>
                    <a:pt x="0" y="0"/>
                  </a:cubicBezTo>
                  <a:cubicBezTo>
                    <a:pt x="1" y="11"/>
                    <a:pt x="30" y="14"/>
                    <a:pt x="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47" name="Freeform 150"/>
            <p:cNvSpPr>
              <a:spLocks noEditPoints="1"/>
            </p:cNvSpPr>
            <p:nvPr/>
          </p:nvSpPr>
          <p:spPr bwMode="auto">
            <a:xfrm>
              <a:off x="2803830" y="743605"/>
              <a:ext cx="111929" cy="175193"/>
            </a:xfrm>
            <a:custGeom>
              <a:avLst/>
              <a:gdLst>
                <a:gd name="T0" fmla="*/ 25 w 30"/>
                <a:gd name="T1" fmla="*/ 9 h 47"/>
                <a:gd name="T2" fmla="*/ 4 w 30"/>
                <a:gd name="T3" fmla="*/ 0 h 47"/>
                <a:gd name="T4" fmla="*/ 0 w 30"/>
                <a:gd name="T5" fmla="*/ 36 h 47"/>
                <a:gd name="T6" fmla="*/ 24 w 30"/>
                <a:gd name="T7" fmla="*/ 32 h 47"/>
                <a:gd name="T8" fmla="*/ 21 w 30"/>
                <a:gd name="T9" fmla="*/ 21 h 47"/>
                <a:gd name="T10" fmla="*/ 25 w 30"/>
                <a:gd name="T11" fmla="*/ 9 h 47"/>
                <a:gd name="T12" fmla="*/ 8 w 30"/>
                <a:gd name="T13" fmla="*/ 36 h 47"/>
                <a:gd name="T14" fmla="*/ 8 w 30"/>
                <a:gd name="T15" fmla="*/ 25 h 47"/>
                <a:gd name="T16" fmla="*/ 19 w 30"/>
                <a:gd name="T17" fmla="*/ 29 h 47"/>
                <a:gd name="T18" fmla="*/ 8 w 30"/>
                <a:gd name="T19" fmla="*/ 36 h 47"/>
                <a:gd name="T20" fmla="*/ 9 w 30"/>
                <a:gd name="T21" fmla="*/ 19 h 47"/>
                <a:gd name="T22" fmla="*/ 9 w 30"/>
                <a:gd name="T23" fmla="*/ 8 h 47"/>
                <a:gd name="T24" fmla="*/ 20 w 30"/>
                <a:gd name="T25" fmla="*/ 13 h 47"/>
                <a:gd name="T26" fmla="*/ 9 w 30"/>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5" y="9"/>
                  </a:moveTo>
                  <a:cubicBezTo>
                    <a:pt x="21" y="3"/>
                    <a:pt x="11" y="2"/>
                    <a:pt x="4" y="0"/>
                  </a:cubicBezTo>
                  <a:cubicBezTo>
                    <a:pt x="0" y="9"/>
                    <a:pt x="5" y="29"/>
                    <a:pt x="0" y="36"/>
                  </a:cubicBezTo>
                  <a:cubicBezTo>
                    <a:pt x="8" y="47"/>
                    <a:pt x="21" y="42"/>
                    <a:pt x="24" y="32"/>
                  </a:cubicBezTo>
                  <a:cubicBezTo>
                    <a:pt x="26" y="28"/>
                    <a:pt x="21" y="25"/>
                    <a:pt x="21" y="21"/>
                  </a:cubicBezTo>
                  <a:cubicBezTo>
                    <a:pt x="21" y="19"/>
                    <a:pt x="30" y="14"/>
                    <a:pt x="25" y="9"/>
                  </a:cubicBezTo>
                  <a:close/>
                  <a:moveTo>
                    <a:pt x="8" y="36"/>
                  </a:moveTo>
                  <a:cubicBezTo>
                    <a:pt x="8" y="32"/>
                    <a:pt x="8" y="29"/>
                    <a:pt x="8" y="25"/>
                  </a:cubicBezTo>
                  <a:cubicBezTo>
                    <a:pt x="11" y="27"/>
                    <a:pt x="17" y="26"/>
                    <a:pt x="19" y="29"/>
                  </a:cubicBezTo>
                  <a:cubicBezTo>
                    <a:pt x="17" y="34"/>
                    <a:pt x="14" y="37"/>
                    <a:pt x="8" y="36"/>
                  </a:cubicBezTo>
                  <a:close/>
                  <a:moveTo>
                    <a:pt x="9" y="19"/>
                  </a:moveTo>
                  <a:cubicBezTo>
                    <a:pt x="7" y="15"/>
                    <a:pt x="10" y="15"/>
                    <a:pt x="9" y="8"/>
                  </a:cubicBezTo>
                  <a:cubicBezTo>
                    <a:pt x="13" y="9"/>
                    <a:pt x="17" y="11"/>
                    <a:pt x="20" y="13"/>
                  </a:cubicBezTo>
                  <a:cubicBezTo>
                    <a:pt x="19" y="18"/>
                    <a:pt x="15" y="20"/>
                    <a:pt x="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48" name="Freeform 151"/>
            <p:cNvSpPr>
              <a:spLocks noEditPoints="1"/>
            </p:cNvSpPr>
            <p:nvPr/>
          </p:nvSpPr>
          <p:spPr bwMode="auto">
            <a:xfrm>
              <a:off x="4480331" y="1758265"/>
              <a:ext cx="114363" cy="177627"/>
            </a:xfrm>
            <a:custGeom>
              <a:avLst/>
              <a:gdLst>
                <a:gd name="T0" fmla="*/ 26 w 31"/>
                <a:gd name="T1" fmla="*/ 9 h 47"/>
                <a:gd name="T2" fmla="*/ 5 w 31"/>
                <a:gd name="T3" fmla="*/ 0 h 47"/>
                <a:gd name="T4" fmla="*/ 0 w 31"/>
                <a:gd name="T5" fmla="*/ 36 h 47"/>
                <a:gd name="T6" fmla="*/ 25 w 31"/>
                <a:gd name="T7" fmla="*/ 33 h 47"/>
                <a:gd name="T8" fmla="*/ 22 w 31"/>
                <a:gd name="T9" fmla="*/ 21 h 47"/>
                <a:gd name="T10" fmla="*/ 26 w 31"/>
                <a:gd name="T11" fmla="*/ 9 h 47"/>
                <a:gd name="T12" fmla="*/ 9 w 31"/>
                <a:gd name="T13" fmla="*/ 36 h 47"/>
                <a:gd name="T14" fmla="*/ 9 w 31"/>
                <a:gd name="T15" fmla="*/ 25 h 47"/>
                <a:gd name="T16" fmla="*/ 20 w 31"/>
                <a:gd name="T17" fmla="*/ 30 h 47"/>
                <a:gd name="T18" fmla="*/ 9 w 31"/>
                <a:gd name="T19" fmla="*/ 36 h 47"/>
                <a:gd name="T20" fmla="*/ 10 w 31"/>
                <a:gd name="T21" fmla="*/ 20 h 47"/>
                <a:gd name="T22" fmla="*/ 10 w 31"/>
                <a:gd name="T23" fmla="*/ 9 h 47"/>
                <a:gd name="T24" fmla="*/ 21 w 31"/>
                <a:gd name="T25" fmla="*/ 13 h 47"/>
                <a:gd name="T26" fmla="*/ 10 w 31"/>
                <a:gd name="T2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7">
                  <a:moveTo>
                    <a:pt x="26" y="9"/>
                  </a:moveTo>
                  <a:cubicBezTo>
                    <a:pt x="22" y="3"/>
                    <a:pt x="12" y="2"/>
                    <a:pt x="5" y="0"/>
                  </a:cubicBezTo>
                  <a:cubicBezTo>
                    <a:pt x="1" y="10"/>
                    <a:pt x="6" y="29"/>
                    <a:pt x="0" y="36"/>
                  </a:cubicBezTo>
                  <a:cubicBezTo>
                    <a:pt x="9" y="47"/>
                    <a:pt x="22" y="42"/>
                    <a:pt x="25" y="33"/>
                  </a:cubicBezTo>
                  <a:cubicBezTo>
                    <a:pt x="27" y="28"/>
                    <a:pt x="22" y="26"/>
                    <a:pt x="22" y="21"/>
                  </a:cubicBezTo>
                  <a:cubicBezTo>
                    <a:pt x="22" y="20"/>
                    <a:pt x="31" y="14"/>
                    <a:pt x="26" y="9"/>
                  </a:cubicBezTo>
                  <a:close/>
                  <a:moveTo>
                    <a:pt x="9" y="36"/>
                  </a:moveTo>
                  <a:cubicBezTo>
                    <a:pt x="9" y="33"/>
                    <a:pt x="9" y="29"/>
                    <a:pt x="9" y="25"/>
                  </a:cubicBezTo>
                  <a:cubicBezTo>
                    <a:pt x="12" y="27"/>
                    <a:pt x="18" y="26"/>
                    <a:pt x="20" y="30"/>
                  </a:cubicBezTo>
                  <a:cubicBezTo>
                    <a:pt x="18" y="34"/>
                    <a:pt x="15" y="37"/>
                    <a:pt x="9" y="36"/>
                  </a:cubicBezTo>
                  <a:close/>
                  <a:moveTo>
                    <a:pt x="10" y="20"/>
                  </a:moveTo>
                  <a:cubicBezTo>
                    <a:pt x="8" y="15"/>
                    <a:pt x="11" y="15"/>
                    <a:pt x="10" y="9"/>
                  </a:cubicBezTo>
                  <a:cubicBezTo>
                    <a:pt x="14" y="9"/>
                    <a:pt x="18" y="11"/>
                    <a:pt x="21" y="13"/>
                  </a:cubicBezTo>
                  <a:cubicBezTo>
                    <a:pt x="20" y="18"/>
                    <a:pt x="16" y="20"/>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49" name="Freeform 152"/>
            <p:cNvSpPr/>
            <p:nvPr/>
          </p:nvSpPr>
          <p:spPr bwMode="auto">
            <a:xfrm>
              <a:off x="3154216" y="763071"/>
              <a:ext cx="102196" cy="155727"/>
            </a:xfrm>
            <a:custGeom>
              <a:avLst/>
              <a:gdLst>
                <a:gd name="T0" fmla="*/ 21 w 27"/>
                <a:gd name="T1" fmla="*/ 33 h 42"/>
                <a:gd name="T2" fmla="*/ 25 w 27"/>
                <a:gd name="T3" fmla="*/ 1 h 42"/>
                <a:gd name="T4" fmla="*/ 3 w 27"/>
                <a:gd name="T5" fmla="*/ 17 h 42"/>
                <a:gd name="T6" fmla="*/ 17 w 27"/>
                <a:gd name="T7" fmla="*/ 12 h 42"/>
                <a:gd name="T8" fmla="*/ 14 w 27"/>
                <a:gd name="T9" fmla="*/ 34 h 42"/>
                <a:gd name="T10" fmla="*/ 0 w 27"/>
                <a:gd name="T11" fmla="*/ 31 h 42"/>
                <a:gd name="T12" fmla="*/ 25 w 27"/>
                <a:gd name="T13" fmla="*/ 41 h 42"/>
                <a:gd name="T14" fmla="*/ 21 w 27"/>
                <a:gd name="T15" fmla="*/ 33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21" y="33"/>
                  </a:moveTo>
                  <a:cubicBezTo>
                    <a:pt x="22" y="26"/>
                    <a:pt x="22" y="12"/>
                    <a:pt x="25" y="1"/>
                  </a:cubicBezTo>
                  <a:cubicBezTo>
                    <a:pt x="17" y="0"/>
                    <a:pt x="7" y="9"/>
                    <a:pt x="3" y="17"/>
                  </a:cubicBezTo>
                  <a:cubicBezTo>
                    <a:pt x="9" y="21"/>
                    <a:pt x="11" y="12"/>
                    <a:pt x="17" y="12"/>
                  </a:cubicBezTo>
                  <a:cubicBezTo>
                    <a:pt x="15" y="18"/>
                    <a:pt x="17" y="28"/>
                    <a:pt x="14" y="34"/>
                  </a:cubicBezTo>
                  <a:cubicBezTo>
                    <a:pt x="12" y="34"/>
                    <a:pt x="6" y="28"/>
                    <a:pt x="0" y="31"/>
                  </a:cubicBezTo>
                  <a:cubicBezTo>
                    <a:pt x="0" y="42"/>
                    <a:pt x="18" y="42"/>
                    <a:pt x="25" y="41"/>
                  </a:cubicBezTo>
                  <a:cubicBezTo>
                    <a:pt x="27" y="36"/>
                    <a:pt x="24" y="34"/>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50" name="Freeform 153"/>
            <p:cNvSpPr/>
            <p:nvPr/>
          </p:nvSpPr>
          <p:spPr bwMode="auto">
            <a:xfrm>
              <a:off x="5811311" y="1084258"/>
              <a:ext cx="102196" cy="155727"/>
            </a:xfrm>
            <a:custGeom>
              <a:avLst/>
              <a:gdLst>
                <a:gd name="T0" fmla="*/ 1 w 27"/>
                <a:gd name="T1" fmla="*/ 31 h 42"/>
                <a:gd name="T2" fmla="*/ 26 w 27"/>
                <a:gd name="T3" fmla="*/ 41 h 42"/>
                <a:gd name="T4" fmla="*/ 21 w 27"/>
                <a:gd name="T5" fmla="*/ 33 h 42"/>
                <a:gd name="T6" fmla="*/ 26 w 27"/>
                <a:gd name="T7" fmla="*/ 1 h 42"/>
                <a:gd name="T8" fmla="*/ 4 w 27"/>
                <a:gd name="T9" fmla="*/ 17 h 42"/>
                <a:gd name="T10" fmla="*/ 17 w 27"/>
                <a:gd name="T11" fmla="*/ 12 h 42"/>
                <a:gd name="T12" fmla="*/ 15 w 27"/>
                <a:gd name="T13" fmla="*/ 34 h 42"/>
                <a:gd name="T14" fmla="*/ 1 w 27"/>
                <a:gd name="T15" fmla="*/ 3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1" y="31"/>
                  </a:moveTo>
                  <a:cubicBezTo>
                    <a:pt x="0" y="42"/>
                    <a:pt x="19" y="42"/>
                    <a:pt x="26" y="41"/>
                  </a:cubicBezTo>
                  <a:cubicBezTo>
                    <a:pt x="27" y="36"/>
                    <a:pt x="24" y="34"/>
                    <a:pt x="21" y="33"/>
                  </a:cubicBezTo>
                  <a:cubicBezTo>
                    <a:pt x="22" y="26"/>
                    <a:pt x="23" y="12"/>
                    <a:pt x="26" y="1"/>
                  </a:cubicBezTo>
                  <a:cubicBezTo>
                    <a:pt x="17" y="0"/>
                    <a:pt x="8" y="9"/>
                    <a:pt x="4" y="17"/>
                  </a:cubicBezTo>
                  <a:cubicBezTo>
                    <a:pt x="10" y="22"/>
                    <a:pt x="12" y="12"/>
                    <a:pt x="17" y="12"/>
                  </a:cubicBezTo>
                  <a:cubicBezTo>
                    <a:pt x="15" y="18"/>
                    <a:pt x="17" y="29"/>
                    <a:pt x="15" y="34"/>
                  </a:cubicBezTo>
                  <a:cubicBezTo>
                    <a:pt x="12" y="34"/>
                    <a:pt x="6" y="28"/>
                    <a:pt x="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51" name="Freeform 154"/>
            <p:cNvSpPr/>
            <p:nvPr/>
          </p:nvSpPr>
          <p:spPr bwMode="auto">
            <a:xfrm>
              <a:off x="545787" y="714406"/>
              <a:ext cx="60832" cy="43798"/>
            </a:xfrm>
            <a:custGeom>
              <a:avLst/>
              <a:gdLst>
                <a:gd name="T0" fmla="*/ 16 w 16"/>
                <a:gd name="T1" fmla="*/ 9 h 12"/>
                <a:gd name="T2" fmla="*/ 4 w 16"/>
                <a:gd name="T3" fmla="*/ 0 h 12"/>
                <a:gd name="T4" fmla="*/ 16 w 16"/>
                <a:gd name="T5" fmla="*/ 9 h 12"/>
              </a:gdLst>
              <a:ahLst/>
              <a:cxnLst>
                <a:cxn ang="0">
                  <a:pos x="T0" y="T1"/>
                </a:cxn>
                <a:cxn ang="0">
                  <a:pos x="T2" y="T3"/>
                </a:cxn>
                <a:cxn ang="0">
                  <a:pos x="T4" y="T5"/>
                </a:cxn>
              </a:cxnLst>
              <a:rect l="0" t="0" r="r" b="b"/>
              <a:pathLst>
                <a:path w="16" h="12">
                  <a:moveTo>
                    <a:pt x="16" y="9"/>
                  </a:moveTo>
                  <a:cubicBezTo>
                    <a:pt x="16" y="3"/>
                    <a:pt x="8" y="3"/>
                    <a:pt x="4" y="0"/>
                  </a:cubicBezTo>
                  <a:cubicBezTo>
                    <a:pt x="0" y="6"/>
                    <a:pt x="12" y="12"/>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52" name="Freeform 155"/>
            <p:cNvSpPr>
              <a:spLocks noEditPoints="1"/>
            </p:cNvSpPr>
            <p:nvPr/>
          </p:nvSpPr>
          <p:spPr bwMode="auto">
            <a:xfrm>
              <a:off x="2643237" y="758204"/>
              <a:ext cx="116795" cy="153295"/>
            </a:xfrm>
            <a:custGeom>
              <a:avLst/>
              <a:gdLst>
                <a:gd name="T0" fmla="*/ 24 w 31"/>
                <a:gd name="T1" fmla="*/ 41 h 41"/>
                <a:gd name="T2" fmla="*/ 19 w 31"/>
                <a:gd name="T3" fmla="*/ 0 h 41"/>
                <a:gd name="T4" fmla="*/ 12 w 31"/>
                <a:gd name="T5" fmla="*/ 0 h 41"/>
                <a:gd name="T6" fmla="*/ 3 w 31"/>
                <a:gd name="T7" fmla="*/ 30 h 41"/>
                <a:gd name="T8" fmla="*/ 5 w 31"/>
                <a:gd name="T9" fmla="*/ 41 h 41"/>
                <a:gd name="T10" fmla="*/ 9 w 31"/>
                <a:gd name="T11" fmla="*/ 28 h 41"/>
                <a:gd name="T12" fmla="*/ 20 w 31"/>
                <a:gd name="T13" fmla="*/ 25 h 41"/>
                <a:gd name="T14" fmla="*/ 24 w 31"/>
                <a:gd name="T15" fmla="*/ 41 h 41"/>
                <a:gd name="T16" fmla="*/ 12 w 31"/>
                <a:gd name="T17" fmla="*/ 19 h 41"/>
                <a:gd name="T18" fmla="*/ 15 w 31"/>
                <a:gd name="T19" fmla="*/ 10 h 41"/>
                <a:gd name="T20" fmla="*/ 19 w 31"/>
                <a:gd name="T21" fmla="*/ 19 h 41"/>
                <a:gd name="T22" fmla="*/ 12 w 31"/>
                <a:gd name="T2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24" y="41"/>
                  </a:moveTo>
                  <a:cubicBezTo>
                    <a:pt x="31" y="29"/>
                    <a:pt x="22" y="11"/>
                    <a:pt x="19" y="0"/>
                  </a:cubicBezTo>
                  <a:cubicBezTo>
                    <a:pt x="17" y="0"/>
                    <a:pt x="14" y="0"/>
                    <a:pt x="12" y="0"/>
                  </a:cubicBezTo>
                  <a:cubicBezTo>
                    <a:pt x="10" y="7"/>
                    <a:pt x="3" y="20"/>
                    <a:pt x="3" y="30"/>
                  </a:cubicBezTo>
                  <a:cubicBezTo>
                    <a:pt x="2" y="33"/>
                    <a:pt x="0" y="40"/>
                    <a:pt x="5" y="41"/>
                  </a:cubicBezTo>
                  <a:cubicBezTo>
                    <a:pt x="9" y="40"/>
                    <a:pt x="8" y="33"/>
                    <a:pt x="9" y="28"/>
                  </a:cubicBezTo>
                  <a:cubicBezTo>
                    <a:pt x="14" y="28"/>
                    <a:pt x="17" y="26"/>
                    <a:pt x="20" y="25"/>
                  </a:cubicBezTo>
                  <a:cubicBezTo>
                    <a:pt x="23" y="29"/>
                    <a:pt x="19" y="39"/>
                    <a:pt x="24" y="41"/>
                  </a:cubicBezTo>
                  <a:close/>
                  <a:moveTo>
                    <a:pt x="12" y="19"/>
                  </a:moveTo>
                  <a:cubicBezTo>
                    <a:pt x="12" y="15"/>
                    <a:pt x="15" y="14"/>
                    <a:pt x="15" y="10"/>
                  </a:cubicBezTo>
                  <a:cubicBezTo>
                    <a:pt x="18" y="12"/>
                    <a:pt x="18" y="16"/>
                    <a:pt x="19" y="19"/>
                  </a:cubicBezTo>
                  <a:cubicBezTo>
                    <a:pt x="16" y="22"/>
                    <a:pt x="16" y="19"/>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53" name="Freeform 156"/>
            <p:cNvSpPr>
              <a:spLocks noEditPoints="1"/>
            </p:cNvSpPr>
            <p:nvPr/>
          </p:nvSpPr>
          <p:spPr bwMode="auto">
            <a:xfrm>
              <a:off x="4497363" y="1561172"/>
              <a:ext cx="116795" cy="158161"/>
            </a:xfrm>
            <a:custGeom>
              <a:avLst/>
              <a:gdLst>
                <a:gd name="T0" fmla="*/ 24 w 31"/>
                <a:gd name="T1" fmla="*/ 41 h 42"/>
                <a:gd name="T2" fmla="*/ 19 w 31"/>
                <a:gd name="T3" fmla="*/ 1 h 42"/>
                <a:gd name="T4" fmla="*/ 12 w 31"/>
                <a:gd name="T5" fmla="*/ 0 h 42"/>
                <a:gd name="T6" fmla="*/ 2 w 31"/>
                <a:gd name="T7" fmla="*/ 31 h 42"/>
                <a:gd name="T8" fmla="*/ 5 w 31"/>
                <a:gd name="T9" fmla="*/ 42 h 42"/>
                <a:gd name="T10" fmla="*/ 9 w 31"/>
                <a:gd name="T11" fmla="*/ 28 h 42"/>
                <a:gd name="T12" fmla="*/ 20 w 31"/>
                <a:gd name="T13" fmla="*/ 26 h 42"/>
                <a:gd name="T14" fmla="*/ 24 w 31"/>
                <a:gd name="T15" fmla="*/ 41 h 42"/>
                <a:gd name="T16" fmla="*/ 12 w 31"/>
                <a:gd name="T17" fmla="*/ 20 h 42"/>
                <a:gd name="T18" fmla="*/ 15 w 31"/>
                <a:gd name="T19" fmla="*/ 10 h 42"/>
                <a:gd name="T20" fmla="*/ 19 w 31"/>
                <a:gd name="T21" fmla="*/ 20 h 42"/>
                <a:gd name="T22" fmla="*/ 12 w 31"/>
                <a:gd name="T2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2">
                  <a:moveTo>
                    <a:pt x="24" y="41"/>
                  </a:moveTo>
                  <a:cubicBezTo>
                    <a:pt x="31" y="30"/>
                    <a:pt x="22" y="11"/>
                    <a:pt x="19" y="1"/>
                  </a:cubicBezTo>
                  <a:cubicBezTo>
                    <a:pt x="16" y="1"/>
                    <a:pt x="14" y="1"/>
                    <a:pt x="12" y="0"/>
                  </a:cubicBezTo>
                  <a:cubicBezTo>
                    <a:pt x="9" y="8"/>
                    <a:pt x="3" y="21"/>
                    <a:pt x="2" y="31"/>
                  </a:cubicBezTo>
                  <a:cubicBezTo>
                    <a:pt x="2" y="34"/>
                    <a:pt x="0" y="41"/>
                    <a:pt x="5" y="42"/>
                  </a:cubicBezTo>
                  <a:cubicBezTo>
                    <a:pt x="9" y="40"/>
                    <a:pt x="8" y="33"/>
                    <a:pt x="9" y="28"/>
                  </a:cubicBezTo>
                  <a:cubicBezTo>
                    <a:pt x="14" y="29"/>
                    <a:pt x="17" y="27"/>
                    <a:pt x="20" y="26"/>
                  </a:cubicBezTo>
                  <a:cubicBezTo>
                    <a:pt x="23" y="29"/>
                    <a:pt x="19" y="40"/>
                    <a:pt x="24" y="41"/>
                  </a:cubicBezTo>
                  <a:close/>
                  <a:moveTo>
                    <a:pt x="12" y="20"/>
                  </a:moveTo>
                  <a:cubicBezTo>
                    <a:pt x="12" y="16"/>
                    <a:pt x="14" y="14"/>
                    <a:pt x="15" y="10"/>
                  </a:cubicBezTo>
                  <a:cubicBezTo>
                    <a:pt x="17" y="12"/>
                    <a:pt x="18" y="17"/>
                    <a:pt x="19" y="20"/>
                  </a:cubicBezTo>
                  <a:cubicBezTo>
                    <a:pt x="16" y="23"/>
                    <a:pt x="16" y="19"/>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54" name="Freeform 157"/>
            <p:cNvSpPr/>
            <p:nvPr/>
          </p:nvSpPr>
          <p:spPr bwMode="auto">
            <a:xfrm>
              <a:off x="2908460" y="836068"/>
              <a:ext cx="141128" cy="209258"/>
            </a:xfrm>
            <a:custGeom>
              <a:avLst/>
              <a:gdLst>
                <a:gd name="T0" fmla="*/ 38 w 38"/>
                <a:gd name="T1" fmla="*/ 11 h 56"/>
                <a:gd name="T2" fmla="*/ 20 w 38"/>
                <a:gd name="T3" fmla="*/ 7 h 56"/>
                <a:gd name="T4" fmla="*/ 38 w 38"/>
                <a:gd name="T5" fmla="*/ 38 h 56"/>
                <a:gd name="T6" fmla="*/ 38 w 38"/>
                <a:gd name="T7" fmla="*/ 11 h 56"/>
              </a:gdLst>
              <a:ahLst/>
              <a:cxnLst>
                <a:cxn ang="0">
                  <a:pos x="T0" y="T1"/>
                </a:cxn>
                <a:cxn ang="0">
                  <a:pos x="T2" y="T3"/>
                </a:cxn>
                <a:cxn ang="0">
                  <a:pos x="T4" y="T5"/>
                </a:cxn>
                <a:cxn ang="0">
                  <a:pos x="T6" y="T7"/>
                </a:cxn>
              </a:cxnLst>
              <a:rect l="0" t="0" r="r" b="b"/>
              <a:pathLst>
                <a:path w="38" h="56">
                  <a:moveTo>
                    <a:pt x="38" y="11"/>
                  </a:moveTo>
                  <a:cubicBezTo>
                    <a:pt x="37" y="0"/>
                    <a:pt x="24" y="5"/>
                    <a:pt x="20" y="7"/>
                  </a:cubicBezTo>
                  <a:cubicBezTo>
                    <a:pt x="0" y="19"/>
                    <a:pt x="19" y="56"/>
                    <a:pt x="38" y="38"/>
                  </a:cubicBezTo>
                  <a:cubicBezTo>
                    <a:pt x="13" y="42"/>
                    <a:pt x="12" y="6"/>
                    <a:pt x="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55" name="Freeform 158"/>
            <p:cNvSpPr/>
            <p:nvPr/>
          </p:nvSpPr>
          <p:spPr bwMode="auto">
            <a:xfrm>
              <a:off x="224599" y="721706"/>
              <a:ext cx="70565" cy="34065"/>
            </a:xfrm>
            <a:custGeom>
              <a:avLst/>
              <a:gdLst>
                <a:gd name="T0" fmla="*/ 19 w 19"/>
                <a:gd name="T1" fmla="*/ 0 h 9"/>
                <a:gd name="T2" fmla="*/ 0 w 19"/>
                <a:gd name="T3" fmla="*/ 8 h 9"/>
                <a:gd name="T4" fmla="*/ 0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cubicBezTo>
                    <a:pt x="12" y="0"/>
                    <a:pt x="4" y="1"/>
                    <a:pt x="0" y="8"/>
                  </a:cubicBezTo>
                  <a:cubicBezTo>
                    <a:pt x="0" y="9"/>
                    <a:pt x="0" y="9"/>
                    <a:pt x="0" y="9"/>
                  </a:cubicBezTo>
                  <a:cubicBezTo>
                    <a:pt x="8" y="7"/>
                    <a:pt x="17" y="8"/>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56" name="Freeform 159"/>
            <p:cNvSpPr/>
            <p:nvPr/>
          </p:nvSpPr>
          <p:spPr bwMode="auto">
            <a:xfrm>
              <a:off x="3288045" y="770371"/>
              <a:ext cx="109496" cy="189792"/>
            </a:xfrm>
            <a:custGeom>
              <a:avLst/>
              <a:gdLst>
                <a:gd name="T0" fmla="*/ 27 w 29"/>
                <a:gd name="T1" fmla="*/ 40 h 51"/>
                <a:gd name="T2" fmla="*/ 18 w 29"/>
                <a:gd name="T3" fmla="*/ 34 h 51"/>
                <a:gd name="T4" fmla="*/ 1 w 29"/>
                <a:gd name="T5" fmla="*/ 9 h 51"/>
                <a:gd name="T6" fmla="*/ 3 w 29"/>
                <a:gd name="T7" fmla="*/ 19 h 51"/>
                <a:gd name="T8" fmla="*/ 11 w 29"/>
                <a:gd name="T9" fmla="*/ 15 h 51"/>
                <a:gd name="T10" fmla="*/ 1 w 29"/>
                <a:gd name="T11" fmla="*/ 38 h 51"/>
                <a:gd name="T12" fmla="*/ 17 w 29"/>
                <a:gd name="T13" fmla="*/ 44 h 51"/>
                <a:gd name="T14" fmla="*/ 27 w 29"/>
                <a:gd name="T15" fmla="*/ 4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1">
                  <a:moveTo>
                    <a:pt x="27" y="40"/>
                  </a:moveTo>
                  <a:cubicBezTo>
                    <a:pt x="26" y="37"/>
                    <a:pt x="19" y="39"/>
                    <a:pt x="18" y="34"/>
                  </a:cubicBezTo>
                  <a:cubicBezTo>
                    <a:pt x="29" y="24"/>
                    <a:pt x="18" y="0"/>
                    <a:pt x="1" y="9"/>
                  </a:cubicBezTo>
                  <a:cubicBezTo>
                    <a:pt x="0" y="13"/>
                    <a:pt x="0" y="16"/>
                    <a:pt x="3" y="19"/>
                  </a:cubicBezTo>
                  <a:cubicBezTo>
                    <a:pt x="8" y="19"/>
                    <a:pt x="6" y="14"/>
                    <a:pt x="11" y="15"/>
                  </a:cubicBezTo>
                  <a:cubicBezTo>
                    <a:pt x="28" y="28"/>
                    <a:pt x="4" y="32"/>
                    <a:pt x="1" y="38"/>
                  </a:cubicBezTo>
                  <a:cubicBezTo>
                    <a:pt x="5" y="42"/>
                    <a:pt x="13" y="41"/>
                    <a:pt x="17" y="44"/>
                  </a:cubicBezTo>
                  <a:cubicBezTo>
                    <a:pt x="18" y="41"/>
                    <a:pt x="29" y="51"/>
                    <a:pt x="2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57" name="Freeform 160"/>
            <p:cNvSpPr/>
            <p:nvPr/>
          </p:nvSpPr>
          <p:spPr bwMode="auto">
            <a:xfrm>
              <a:off x="3417006" y="797136"/>
              <a:ext cx="99763" cy="204392"/>
            </a:xfrm>
            <a:custGeom>
              <a:avLst/>
              <a:gdLst>
                <a:gd name="T0" fmla="*/ 26 w 27"/>
                <a:gd name="T1" fmla="*/ 20 h 55"/>
                <a:gd name="T2" fmla="*/ 4 w 27"/>
                <a:gd name="T3" fmla="*/ 3 h 55"/>
                <a:gd name="T4" fmla="*/ 20 w 27"/>
                <a:gd name="T5" fmla="*/ 21 h 55"/>
                <a:gd name="T6" fmla="*/ 3 w 27"/>
                <a:gd name="T7" fmla="*/ 25 h 55"/>
                <a:gd name="T8" fmla="*/ 20 w 27"/>
                <a:gd name="T9" fmla="*/ 41 h 55"/>
                <a:gd name="T10" fmla="*/ 15 w 27"/>
                <a:gd name="T11" fmla="*/ 45 h 55"/>
                <a:gd name="T12" fmla="*/ 0 w 27"/>
                <a:gd name="T13" fmla="*/ 42 h 55"/>
                <a:gd name="T14" fmla="*/ 26 w 27"/>
                <a:gd name="T15" fmla="*/ 39 h 55"/>
                <a:gd name="T16" fmla="*/ 21 w 27"/>
                <a:gd name="T17" fmla="*/ 27 h 55"/>
                <a:gd name="T18" fmla="*/ 26 w 27"/>
                <a:gd name="T19"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5">
                  <a:moveTo>
                    <a:pt x="26" y="20"/>
                  </a:moveTo>
                  <a:cubicBezTo>
                    <a:pt x="23" y="11"/>
                    <a:pt x="15" y="0"/>
                    <a:pt x="4" y="3"/>
                  </a:cubicBezTo>
                  <a:cubicBezTo>
                    <a:pt x="6" y="13"/>
                    <a:pt x="19" y="10"/>
                    <a:pt x="20" y="21"/>
                  </a:cubicBezTo>
                  <a:cubicBezTo>
                    <a:pt x="12" y="25"/>
                    <a:pt x="6" y="17"/>
                    <a:pt x="3" y="25"/>
                  </a:cubicBezTo>
                  <a:cubicBezTo>
                    <a:pt x="8" y="31"/>
                    <a:pt x="19" y="31"/>
                    <a:pt x="20" y="41"/>
                  </a:cubicBezTo>
                  <a:cubicBezTo>
                    <a:pt x="19" y="43"/>
                    <a:pt x="17" y="44"/>
                    <a:pt x="15" y="45"/>
                  </a:cubicBezTo>
                  <a:cubicBezTo>
                    <a:pt x="8" y="47"/>
                    <a:pt x="7" y="41"/>
                    <a:pt x="0" y="42"/>
                  </a:cubicBezTo>
                  <a:cubicBezTo>
                    <a:pt x="2" y="55"/>
                    <a:pt x="27" y="54"/>
                    <a:pt x="26" y="39"/>
                  </a:cubicBezTo>
                  <a:cubicBezTo>
                    <a:pt x="26" y="34"/>
                    <a:pt x="22" y="32"/>
                    <a:pt x="21" y="27"/>
                  </a:cubicBezTo>
                  <a:cubicBezTo>
                    <a:pt x="25" y="27"/>
                    <a:pt x="27" y="24"/>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58" name="Freeform 161"/>
            <p:cNvSpPr/>
            <p:nvPr/>
          </p:nvSpPr>
          <p:spPr bwMode="auto">
            <a:xfrm>
              <a:off x="621218" y="755772"/>
              <a:ext cx="34065" cy="36499"/>
            </a:xfrm>
            <a:custGeom>
              <a:avLst/>
              <a:gdLst>
                <a:gd name="T0" fmla="*/ 9 w 9"/>
                <a:gd name="T1" fmla="*/ 8 h 10"/>
                <a:gd name="T2" fmla="*/ 3 w 9"/>
                <a:gd name="T3" fmla="*/ 0 h 10"/>
                <a:gd name="T4" fmla="*/ 0 w 9"/>
                <a:gd name="T5" fmla="*/ 1 h 10"/>
                <a:gd name="T6" fmla="*/ 9 w 9"/>
                <a:gd name="T7" fmla="*/ 8 h 10"/>
              </a:gdLst>
              <a:ahLst/>
              <a:cxnLst>
                <a:cxn ang="0">
                  <a:pos x="T0" y="T1"/>
                </a:cxn>
                <a:cxn ang="0">
                  <a:pos x="T2" y="T3"/>
                </a:cxn>
                <a:cxn ang="0">
                  <a:pos x="T4" y="T5"/>
                </a:cxn>
                <a:cxn ang="0">
                  <a:pos x="T6" y="T7"/>
                </a:cxn>
              </a:cxnLst>
              <a:rect l="0" t="0" r="r" b="b"/>
              <a:pathLst>
                <a:path w="9" h="10">
                  <a:moveTo>
                    <a:pt x="9" y="8"/>
                  </a:moveTo>
                  <a:cubicBezTo>
                    <a:pt x="9" y="4"/>
                    <a:pt x="7" y="0"/>
                    <a:pt x="3" y="0"/>
                  </a:cubicBezTo>
                  <a:cubicBezTo>
                    <a:pt x="3" y="1"/>
                    <a:pt x="2" y="2"/>
                    <a:pt x="0" y="1"/>
                  </a:cubicBezTo>
                  <a:cubicBezTo>
                    <a:pt x="1" y="6"/>
                    <a:pt x="7"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59" name="Freeform 162"/>
            <p:cNvSpPr/>
            <p:nvPr/>
          </p:nvSpPr>
          <p:spPr bwMode="auto">
            <a:xfrm>
              <a:off x="2390180" y="804436"/>
              <a:ext cx="111929" cy="43798"/>
            </a:xfrm>
            <a:custGeom>
              <a:avLst/>
              <a:gdLst>
                <a:gd name="T0" fmla="*/ 0 w 30"/>
                <a:gd name="T1" fmla="*/ 4 h 12"/>
                <a:gd name="T2" fmla="*/ 30 w 30"/>
                <a:gd name="T3" fmla="*/ 2 h 12"/>
                <a:gd name="T4" fmla="*/ 0 w 30"/>
                <a:gd name="T5" fmla="*/ 4 h 12"/>
              </a:gdLst>
              <a:ahLst/>
              <a:cxnLst>
                <a:cxn ang="0">
                  <a:pos x="T0" y="T1"/>
                </a:cxn>
                <a:cxn ang="0">
                  <a:pos x="T2" y="T3"/>
                </a:cxn>
                <a:cxn ang="0">
                  <a:pos x="T4" y="T5"/>
                </a:cxn>
              </a:cxnLst>
              <a:rect l="0" t="0" r="r" b="b"/>
              <a:pathLst>
                <a:path w="30" h="12">
                  <a:moveTo>
                    <a:pt x="0" y="4"/>
                  </a:moveTo>
                  <a:cubicBezTo>
                    <a:pt x="4" y="12"/>
                    <a:pt x="29" y="11"/>
                    <a:pt x="30" y="2"/>
                  </a:cubicBezTo>
                  <a:cubicBezTo>
                    <a:pt x="23" y="1"/>
                    <a:pt x="6"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60" name="Freeform 163"/>
            <p:cNvSpPr>
              <a:spLocks noEditPoints="1"/>
            </p:cNvSpPr>
            <p:nvPr/>
          </p:nvSpPr>
          <p:spPr bwMode="auto">
            <a:xfrm>
              <a:off x="1467984" y="814169"/>
              <a:ext cx="145994" cy="194659"/>
            </a:xfrm>
            <a:custGeom>
              <a:avLst/>
              <a:gdLst>
                <a:gd name="T0" fmla="*/ 39 w 39"/>
                <a:gd name="T1" fmla="*/ 5 h 52"/>
                <a:gd name="T2" fmla="*/ 7 w 39"/>
                <a:gd name="T3" fmla="*/ 0 h 52"/>
                <a:gd name="T4" fmla="*/ 5 w 39"/>
                <a:gd name="T5" fmla="*/ 52 h 52"/>
                <a:gd name="T6" fmla="*/ 37 w 39"/>
                <a:gd name="T7" fmla="*/ 48 h 52"/>
                <a:gd name="T8" fmla="*/ 39 w 39"/>
                <a:gd name="T9" fmla="*/ 5 h 52"/>
                <a:gd name="T10" fmla="*/ 31 w 39"/>
                <a:gd name="T11" fmla="*/ 43 h 52"/>
                <a:gd name="T12" fmla="*/ 13 w 39"/>
                <a:gd name="T13" fmla="*/ 46 h 52"/>
                <a:gd name="T14" fmla="*/ 9 w 39"/>
                <a:gd name="T15" fmla="*/ 7 h 52"/>
                <a:gd name="T16" fmla="*/ 32 w 39"/>
                <a:gd name="T17" fmla="*/ 9 h 52"/>
                <a:gd name="T18" fmla="*/ 31 w 39"/>
                <a:gd name="T1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52">
                  <a:moveTo>
                    <a:pt x="39" y="5"/>
                  </a:moveTo>
                  <a:cubicBezTo>
                    <a:pt x="29" y="2"/>
                    <a:pt x="16" y="3"/>
                    <a:pt x="7" y="0"/>
                  </a:cubicBezTo>
                  <a:cubicBezTo>
                    <a:pt x="0" y="14"/>
                    <a:pt x="4" y="33"/>
                    <a:pt x="5" y="52"/>
                  </a:cubicBezTo>
                  <a:cubicBezTo>
                    <a:pt x="17" y="52"/>
                    <a:pt x="28" y="51"/>
                    <a:pt x="37" y="48"/>
                  </a:cubicBezTo>
                  <a:cubicBezTo>
                    <a:pt x="38" y="37"/>
                    <a:pt x="39" y="21"/>
                    <a:pt x="39" y="5"/>
                  </a:cubicBezTo>
                  <a:close/>
                  <a:moveTo>
                    <a:pt x="31" y="43"/>
                  </a:moveTo>
                  <a:cubicBezTo>
                    <a:pt x="24" y="43"/>
                    <a:pt x="16" y="45"/>
                    <a:pt x="13" y="46"/>
                  </a:cubicBezTo>
                  <a:cubicBezTo>
                    <a:pt x="6" y="39"/>
                    <a:pt x="11" y="18"/>
                    <a:pt x="9" y="7"/>
                  </a:cubicBezTo>
                  <a:cubicBezTo>
                    <a:pt x="17" y="11"/>
                    <a:pt x="22" y="8"/>
                    <a:pt x="32" y="9"/>
                  </a:cubicBezTo>
                  <a:cubicBezTo>
                    <a:pt x="32" y="22"/>
                    <a:pt x="32" y="35"/>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61" name="Freeform 164"/>
            <p:cNvSpPr>
              <a:spLocks noEditPoints="1"/>
            </p:cNvSpPr>
            <p:nvPr/>
          </p:nvSpPr>
          <p:spPr bwMode="auto">
            <a:xfrm>
              <a:off x="1655343" y="821468"/>
              <a:ext cx="245758" cy="192226"/>
            </a:xfrm>
            <a:custGeom>
              <a:avLst/>
              <a:gdLst>
                <a:gd name="T0" fmla="*/ 62 w 66"/>
                <a:gd name="T1" fmla="*/ 2 h 51"/>
                <a:gd name="T2" fmla="*/ 4 w 66"/>
                <a:gd name="T3" fmla="*/ 0 h 51"/>
                <a:gd name="T4" fmla="*/ 2 w 66"/>
                <a:gd name="T5" fmla="*/ 50 h 51"/>
                <a:gd name="T6" fmla="*/ 57 w 66"/>
                <a:gd name="T7" fmla="*/ 50 h 51"/>
                <a:gd name="T8" fmla="*/ 62 w 66"/>
                <a:gd name="T9" fmla="*/ 2 h 51"/>
                <a:gd name="T10" fmla="*/ 54 w 66"/>
                <a:gd name="T11" fmla="*/ 43 h 51"/>
                <a:gd name="T12" fmla="*/ 8 w 66"/>
                <a:gd name="T13" fmla="*/ 42 h 51"/>
                <a:gd name="T14" fmla="*/ 8 w 66"/>
                <a:gd name="T15" fmla="*/ 10 h 51"/>
                <a:gd name="T16" fmla="*/ 56 w 66"/>
                <a:gd name="T17" fmla="*/ 9 h 51"/>
                <a:gd name="T18" fmla="*/ 54 w 66"/>
                <a:gd name="T19"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1">
                  <a:moveTo>
                    <a:pt x="62" y="2"/>
                  </a:moveTo>
                  <a:cubicBezTo>
                    <a:pt x="51" y="3"/>
                    <a:pt x="22" y="4"/>
                    <a:pt x="4" y="0"/>
                  </a:cubicBezTo>
                  <a:cubicBezTo>
                    <a:pt x="1" y="20"/>
                    <a:pt x="0" y="32"/>
                    <a:pt x="2" y="50"/>
                  </a:cubicBezTo>
                  <a:cubicBezTo>
                    <a:pt x="25" y="50"/>
                    <a:pt x="40" y="51"/>
                    <a:pt x="57" y="50"/>
                  </a:cubicBezTo>
                  <a:cubicBezTo>
                    <a:pt x="66" y="39"/>
                    <a:pt x="61" y="17"/>
                    <a:pt x="62" y="2"/>
                  </a:cubicBezTo>
                  <a:close/>
                  <a:moveTo>
                    <a:pt x="54" y="43"/>
                  </a:moveTo>
                  <a:cubicBezTo>
                    <a:pt x="39" y="44"/>
                    <a:pt x="25" y="45"/>
                    <a:pt x="8" y="42"/>
                  </a:cubicBezTo>
                  <a:cubicBezTo>
                    <a:pt x="8" y="31"/>
                    <a:pt x="8" y="21"/>
                    <a:pt x="8" y="10"/>
                  </a:cubicBezTo>
                  <a:cubicBezTo>
                    <a:pt x="29" y="7"/>
                    <a:pt x="31" y="10"/>
                    <a:pt x="56" y="9"/>
                  </a:cubicBezTo>
                  <a:cubicBezTo>
                    <a:pt x="55" y="21"/>
                    <a:pt x="59" y="32"/>
                    <a:pt x="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62" name="Freeform 165"/>
            <p:cNvSpPr>
              <a:spLocks noEditPoints="1"/>
            </p:cNvSpPr>
            <p:nvPr/>
          </p:nvSpPr>
          <p:spPr bwMode="auto">
            <a:xfrm>
              <a:off x="1927865" y="828769"/>
              <a:ext cx="163028" cy="180059"/>
            </a:xfrm>
            <a:custGeom>
              <a:avLst/>
              <a:gdLst>
                <a:gd name="T0" fmla="*/ 3 w 44"/>
                <a:gd name="T1" fmla="*/ 0 h 48"/>
                <a:gd name="T2" fmla="*/ 3 w 44"/>
                <a:gd name="T3" fmla="*/ 47 h 48"/>
                <a:gd name="T4" fmla="*/ 38 w 44"/>
                <a:gd name="T5" fmla="*/ 48 h 48"/>
                <a:gd name="T6" fmla="*/ 43 w 44"/>
                <a:gd name="T7" fmla="*/ 2 h 48"/>
                <a:gd name="T8" fmla="*/ 3 w 44"/>
                <a:gd name="T9" fmla="*/ 0 h 48"/>
                <a:gd name="T10" fmla="*/ 26 w 44"/>
                <a:gd name="T11" fmla="*/ 21 h 48"/>
                <a:gd name="T12" fmla="*/ 18 w 44"/>
                <a:gd name="T13" fmla="*/ 21 h 48"/>
                <a:gd name="T14" fmla="*/ 23 w 44"/>
                <a:gd name="T15" fmla="*/ 17 h 48"/>
                <a:gd name="T16" fmla="*/ 26 w 44"/>
                <a:gd name="T17" fmla="*/ 19 h 48"/>
                <a:gd name="T18" fmla="*/ 26 w 44"/>
                <a:gd name="T19" fmla="*/ 21 h 48"/>
                <a:gd name="T20" fmla="*/ 30 w 44"/>
                <a:gd name="T21" fmla="*/ 42 h 48"/>
                <a:gd name="T22" fmla="*/ 32 w 44"/>
                <a:gd name="T23" fmla="*/ 16 h 48"/>
                <a:gd name="T24" fmla="*/ 12 w 44"/>
                <a:gd name="T25" fmla="*/ 17 h 48"/>
                <a:gd name="T26" fmla="*/ 12 w 44"/>
                <a:gd name="T27" fmla="*/ 24 h 48"/>
                <a:gd name="T28" fmla="*/ 24 w 44"/>
                <a:gd name="T29" fmla="*/ 27 h 48"/>
                <a:gd name="T30" fmla="*/ 22 w 44"/>
                <a:gd name="T31" fmla="*/ 41 h 48"/>
                <a:gd name="T32" fmla="*/ 7 w 44"/>
                <a:gd name="T33" fmla="*/ 39 h 48"/>
                <a:gd name="T34" fmla="*/ 7 w 44"/>
                <a:gd name="T35" fmla="*/ 8 h 48"/>
                <a:gd name="T36" fmla="*/ 37 w 44"/>
                <a:gd name="T37" fmla="*/ 8 h 48"/>
                <a:gd name="T38" fmla="*/ 30 w 44"/>
                <a:gd name="T3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48">
                  <a:moveTo>
                    <a:pt x="3" y="0"/>
                  </a:moveTo>
                  <a:cubicBezTo>
                    <a:pt x="1" y="13"/>
                    <a:pt x="0" y="34"/>
                    <a:pt x="3" y="47"/>
                  </a:cubicBezTo>
                  <a:cubicBezTo>
                    <a:pt x="15" y="47"/>
                    <a:pt x="26" y="48"/>
                    <a:pt x="38" y="48"/>
                  </a:cubicBezTo>
                  <a:cubicBezTo>
                    <a:pt x="42" y="34"/>
                    <a:pt x="44" y="23"/>
                    <a:pt x="43" y="2"/>
                  </a:cubicBezTo>
                  <a:cubicBezTo>
                    <a:pt x="26" y="1"/>
                    <a:pt x="20" y="4"/>
                    <a:pt x="3" y="0"/>
                  </a:cubicBezTo>
                  <a:close/>
                  <a:moveTo>
                    <a:pt x="26" y="21"/>
                  </a:moveTo>
                  <a:cubicBezTo>
                    <a:pt x="23" y="22"/>
                    <a:pt x="20" y="24"/>
                    <a:pt x="18" y="21"/>
                  </a:cubicBezTo>
                  <a:cubicBezTo>
                    <a:pt x="17" y="17"/>
                    <a:pt x="23" y="20"/>
                    <a:pt x="23" y="17"/>
                  </a:cubicBezTo>
                  <a:cubicBezTo>
                    <a:pt x="24" y="17"/>
                    <a:pt x="24" y="19"/>
                    <a:pt x="26" y="19"/>
                  </a:cubicBezTo>
                  <a:cubicBezTo>
                    <a:pt x="26" y="20"/>
                    <a:pt x="26" y="20"/>
                    <a:pt x="26" y="21"/>
                  </a:cubicBezTo>
                  <a:close/>
                  <a:moveTo>
                    <a:pt x="30" y="42"/>
                  </a:moveTo>
                  <a:cubicBezTo>
                    <a:pt x="26" y="34"/>
                    <a:pt x="33" y="27"/>
                    <a:pt x="32" y="16"/>
                  </a:cubicBezTo>
                  <a:cubicBezTo>
                    <a:pt x="29" y="10"/>
                    <a:pt x="16" y="14"/>
                    <a:pt x="12" y="17"/>
                  </a:cubicBezTo>
                  <a:cubicBezTo>
                    <a:pt x="12" y="19"/>
                    <a:pt x="12" y="22"/>
                    <a:pt x="12" y="24"/>
                  </a:cubicBezTo>
                  <a:cubicBezTo>
                    <a:pt x="14" y="28"/>
                    <a:pt x="20" y="29"/>
                    <a:pt x="24" y="27"/>
                  </a:cubicBezTo>
                  <a:cubicBezTo>
                    <a:pt x="24" y="32"/>
                    <a:pt x="22" y="35"/>
                    <a:pt x="22" y="41"/>
                  </a:cubicBezTo>
                  <a:cubicBezTo>
                    <a:pt x="17" y="40"/>
                    <a:pt x="10" y="42"/>
                    <a:pt x="7" y="39"/>
                  </a:cubicBezTo>
                  <a:cubicBezTo>
                    <a:pt x="8" y="30"/>
                    <a:pt x="8" y="19"/>
                    <a:pt x="7" y="8"/>
                  </a:cubicBezTo>
                  <a:cubicBezTo>
                    <a:pt x="18" y="9"/>
                    <a:pt x="27" y="9"/>
                    <a:pt x="37" y="8"/>
                  </a:cubicBezTo>
                  <a:cubicBezTo>
                    <a:pt x="38" y="20"/>
                    <a:pt x="38" y="39"/>
                    <a:pt x="3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63" name="Freeform 166"/>
            <p:cNvSpPr/>
            <p:nvPr/>
          </p:nvSpPr>
          <p:spPr bwMode="auto">
            <a:xfrm>
              <a:off x="755045" y="806869"/>
              <a:ext cx="90031" cy="201959"/>
            </a:xfrm>
            <a:custGeom>
              <a:avLst/>
              <a:gdLst>
                <a:gd name="T0" fmla="*/ 24 w 24"/>
                <a:gd name="T1" fmla="*/ 11 h 54"/>
                <a:gd name="T2" fmla="*/ 24 w 24"/>
                <a:gd name="T3" fmla="*/ 33 h 54"/>
                <a:gd name="T4" fmla="*/ 12 w 24"/>
                <a:gd name="T5" fmla="*/ 20 h 54"/>
                <a:gd name="T6" fmla="*/ 24 w 24"/>
                <a:gd name="T7" fmla="*/ 11 h 54"/>
              </a:gdLst>
              <a:ahLst/>
              <a:cxnLst>
                <a:cxn ang="0">
                  <a:pos x="T0" y="T1"/>
                </a:cxn>
                <a:cxn ang="0">
                  <a:pos x="T2" y="T3"/>
                </a:cxn>
                <a:cxn ang="0">
                  <a:pos x="T4" y="T5"/>
                </a:cxn>
                <a:cxn ang="0">
                  <a:pos x="T6" y="T7"/>
                </a:cxn>
              </a:cxnLst>
              <a:rect l="0" t="0" r="r" b="b"/>
              <a:pathLst>
                <a:path w="24" h="54">
                  <a:moveTo>
                    <a:pt x="24" y="11"/>
                  </a:moveTo>
                  <a:cubicBezTo>
                    <a:pt x="0" y="0"/>
                    <a:pt x="3" y="54"/>
                    <a:pt x="24" y="33"/>
                  </a:cubicBezTo>
                  <a:cubicBezTo>
                    <a:pt x="19" y="31"/>
                    <a:pt x="9" y="32"/>
                    <a:pt x="12" y="20"/>
                  </a:cubicBezTo>
                  <a:cubicBezTo>
                    <a:pt x="16" y="14"/>
                    <a:pt x="23" y="19"/>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64" name="Freeform 167"/>
            <p:cNvSpPr>
              <a:spLocks noEditPoints="1"/>
            </p:cNvSpPr>
            <p:nvPr/>
          </p:nvSpPr>
          <p:spPr bwMode="auto">
            <a:xfrm>
              <a:off x="1725907" y="867701"/>
              <a:ext cx="92463" cy="111929"/>
            </a:xfrm>
            <a:custGeom>
              <a:avLst/>
              <a:gdLst>
                <a:gd name="T0" fmla="*/ 5 w 25"/>
                <a:gd name="T1" fmla="*/ 7 h 30"/>
                <a:gd name="T2" fmla="*/ 7 w 25"/>
                <a:gd name="T3" fmla="*/ 15 h 30"/>
                <a:gd name="T4" fmla="*/ 6 w 25"/>
                <a:gd name="T5" fmla="*/ 30 h 30"/>
                <a:gd name="T6" fmla="*/ 21 w 25"/>
                <a:gd name="T7" fmla="*/ 25 h 30"/>
                <a:gd name="T8" fmla="*/ 18 w 25"/>
                <a:gd name="T9" fmla="*/ 17 h 30"/>
                <a:gd name="T10" fmla="*/ 25 w 25"/>
                <a:gd name="T11" fmla="*/ 6 h 30"/>
                <a:gd name="T12" fmla="*/ 5 w 25"/>
                <a:gd name="T13" fmla="*/ 7 h 30"/>
                <a:gd name="T14" fmla="*/ 7 w 25"/>
                <a:gd name="T15" fmla="*/ 24 h 30"/>
                <a:gd name="T16" fmla="*/ 11 w 25"/>
                <a:gd name="T17" fmla="*/ 18 h 30"/>
                <a:gd name="T18" fmla="*/ 15 w 25"/>
                <a:gd name="T19" fmla="*/ 24 h 30"/>
                <a:gd name="T20" fmla="*/ 7 w 25"/>
                <a:gd name="T21" fmla="*/ 24 h 30"/>
                <a:gd name="T22" fmla="*/ 11 w 25"/>
                <a:gd name="T23" fmla="*/ 10 h 30"/>
                <a:gd name="T24" fmla="*/ 19 w 25"/>
                <a:gd name="T25" fmla="*/ 9 h 30"/>
                <a:gd name="T26" fmla="*/ 11 w 25"/>
                <a:gd name="T2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0">
                  <a:moveTo>
                    <a:pt x="5" y="7"/>
                  </a:moveTo>
                  <a:cubicBezTo>
                    <a:pt x="4" y="11"/>
                    <a:pt x="8" y="11"/>
                    <a:pt x="7" y="15"/>
                  </a:cubicBezTo>
                  <a:cubicBezTo>
                    <a:pt x="0" y="17"/>
                    <a:pt x="3" y="25"/>
                    <a:pt x="6" y="30"/>
                  </a:cubicBezTo>
                  <a:cubicBezTo>
                    <a:pt x="15" y="30"/>
                    <a:pt x="16" y="29"/>
                    <a:pt x="21" y="25"/>
                  </a:cubicBezTo>
                  <a:cubicBezTo>
                    <a:pt x="22" y="20"/>
                    <a:pt x="19" y="19"/>
                    <a:pt x="18" y="17"/>
                  </a:cubicBezTo>
                  <a:cubicBezTo>
                    <a:pt x="23" y="16"/>
                    <a:pt x="25" y="12"/>
                    <a:pt x="25" y="6"/>
                  </a:cubicBezTo>
                  <a:cubicBezTo>
                    <a:pt x="19" y="0"/>
                    <a:pt x="10" y="3"/>
                    <a:pt x="5" y="7"/>
                  </a:cubicBezTo>
                  <a:close/>
                  <a:moveTo>
                    <a:pt x="7" y="24"/>
                  </a:moveTo>
                  <a:cubicBezTo>
                    <a:pt x="6" y="19"/>
                    <a:pt x="12" y="22"/>
                    <a:pt x="11" y="18"/>
                  </a:cubicBezTo>
                  <a:cubicBezTo>
                    <a:pt x="13" y="19"/>
                    <a:pt x="16" y="20"/>
                    <a:pt x="15" y="24"/>
                  </a:cubicBezTo>
                  <a:cubicBezTo>
                    <a:pt x="12" y="24"/>
                    <a:pt x="10" y="26"/>
                    <a:pt x="7" y="24"/>
                  </a:cubicBezTo>
                  <a:close/>
                  <a:moveTo>
                    <a:pt x="11" y="10"/>
                  </a:moveTo>
                  <a:cubicBezTo>
                    <a:pt x="13" y="6"/>
                    <a:pt x="16" y="7"/>
                    <a:pt x="19" y="9"/>
                  </a:cubicBezTo>
                  <a:cubicBezTo>
                    <a:pt x="19" y="12"/>
                    <a:pt x="13" y="12"/>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65" name="Freeform 168"/>
            <p:cNvSpPr/>
            <p:nvPr/>
          </p:nvSpPr>
          <p:spPr bwMode="auto">
            <a:xfrm>
              <a:off x="1509348" y="870133"/>
              <a:ext cx="58398" cy="94897"/>
            </a:xfrm>
            <a:custGeom>
              <a:avLst/>
              <a:gdLst>
                <a:gd name="T0" fmla="*/ 2 w 16"/>
                <a:gd name="T1" fmla="*/ 0 h 25"/>
                <a:gd name="T2" fmla="*/ 9 w 16"/>
                <a:gd name="T3" fmla="*/ 9 h 25"/>
                <a:gd name="T4" fmla="*/ 12 w 16"/>
                <a:gd name="T5" fmla="*/ 25 h 25"/>
                <a:gd name="T6" fmla="*/ 16 w 16"/>
                <a:gd name="T7" fmla="*/ 2 h 25"/>
                <a:gd name="T8" fmla="*/ 2 w 16"/>
                <a:gd name="T9" fmla="*/ 0 h 25"/>
              </a:gdLst>
              <a:ahLst/>
              <a:cxnLst>
                <a:cxn ang="0">
                  <a:pos x="T0" y="T1"/>
                </a:cxn>
                <a:cxn ang="0">
                  <a:pos x="T2" y="T3"/>
                </a:cxn>
                <a:cxn ang="0">
                  <a:pos x="T4" y="T5"/>
                </a:cxn>
                <a:cxn ang="0">
                  <a:pos x="T6" y="T7"/>
                </a:cxn>
                <a:cxn ang="0">
                  <a:pos x="T8" y="T9"/>
                </a:cxn>
              </a:cxnLst>
              <a:rect l="0" t="0" r="r" b="b"/>
              <a:pathLst>
                <a:path w="16" h="25">
                  <a:moveTo>
                    <a:pt x="2" y="0"/>
                  </a:moveTo>
                  <a:cubicBezTo>
                    <a:pt x="0" y="8"/>
                    <a:pt x="7" y="6"/>
                    <a:pt x="9" y="9"/>
                  </a:cubicBezTo>
                  <a:cubicBezTo>
                    <a:pt x="7" y="12"/>
                    <a:pt x="2" y="25"/>
                    <a:pt x="12" y="25"/>
                  </a:cubicBezTo>
                  <a:cubicBezTo>
                    <a:pt x="11" y="15"/>
                    <a:pt x="15" y="11"/>
                    <a:pt x="16" y="2"/>
                  </a:cubicBezTo>
                  <a:cubicBezTo>
                    <a:pt x="10" y="3"/>
                    <a:pt x="8"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66" name="Freeform 169"/>
            <p:cNvSpPr>
              <a:spLocks noEditPoints="1"/>
            </p:cNvSpPr>
            <p:nvPr/>
          </p:nvSpPr>
          <p:spPr bwMode="auto">
            <a:xfrm>
              <a:off x="3368341" y="952863"/>
              <a:ext cx="1114422" cy="1131455"/>
            </a:xfrm>
            <a:custGeom>
              <a:avLst/>
              <a:gdLst>
                <a:gd name="T0" fmla="*/ 288 w 299"/>
                <a:gd name="T1" fmla="*/ 217 h 303"/>
                <a:gd name="T2" fmla="*/ 267 w 299"/>
                <a:gd name="T3" fmla="*/ 159 h 303"/>
                <a:gd name="T4" fmla="*/ 269 w 299"/>
                <a:gd name="T5" fmla="*/ 89 h 303"/>
                <a:gd name="T6" fmla="*/ 263 w 299"/>
                <a:gd name="T7" fmla="*/ 0 h 303"/>
                <a:gd name="T8" fmla="*/ 61 w 299"/>
                <a:gd name="T9" fmla="*/ 13 h 303"/>
                <a:gd name="T10" fmla="*/ 16 w 299"/>
                <a:gd name="T11" fmla="*/ 228 h 303"/>
                <a:gd name="T12" fmla="*/ 0 w 299"/>
                <a:gd name="T13" fmla="*/ 262 h 303"/>
                <a:gd name="T14" fmla="*/ 75 w 299"/>
                <a:gd name="T15" fmla="*/ 298 h 303"/>
                <a:gd name="T16" fmla="*/ 284 w 299"/>
                <a:gd name="T17" fmla="*/ 278 h 303"/>
                <a:gd name="T18" fmla="*/ 226 w 299"/>
                <a:gd name="T19" fmla="*/ 283 h 303"/>
                <a:gd name="T20" fmla="*/ 234 w 299"/>
                <a:gd name="T21" fmla="*/ 264 h 303"/>
                <a:gd name="T22" fmla="*/ 254 w 299"/>
                <a:gd name="T23" fmla="*/ 280 h 303"/>
                <a:gd name="T24" fmla="*/ 244 w 299"/>
                <a:gd name="T25" fmla="*/ 263 h 303"/>
                <a:gd name="T26" fmla="*/ 254 w 299"/>
                <a:gd name="T27" fmla="*/ 280 h 303"/>
                <a:gd name="T28" fmla="*/ 259 w 299"/>
                <a:gd name="T29" fmla="*/ 280 h 303"/>
                <a:gd name="T30" fmla="*/ 266 w 299"/>
                <a:gd name="T31" fmla="*/ 260 h 303"/>
                <a:gd name="T32" fmla="*/ 274 w 299"/>
                <a:gd name="T33" fmla="*/ 273 h 303"/>
                <a:gd name="T34" fmla="*/ 284 w 299"/>
                <a:gd name="T35" fmla="*/ 258 h 303"/>
                <a:gd name="T36" fmla="*/ 68 w 299"/>
                <a:gd name="T37" fmla="*/ 19 h 303"/>
                <a:gd name="T38" fmla="*/ 261 w 299"/>
                <a:gd name="T39" fmla="*/ 76 h 303"/>
                <a:gd name="T40" fmla="*/ 199 w 299"/>
                <a:gd name="T41" fmla="*/ 161 h 303"/>
                <a:gd name="T42" fmla="*/ 68 w 299"/>
                <a:gd name="T43" fmla="*/ 19 h 303"/>
                <a:gd name="T44" fmla="*/ 8 w 299"/>
                <a:gd name="T45" fmla="*/ 265 h 303"/>
                <a:gd name="T46" fmla="*/ 15 w 299"/>
                <a:gd name="T47" fmla="*/ 289 h 303"/>
                <a:gd name="T48" fmla="*/ 20 w 299"/>
                <a:gd name="T49" fmla="*/ 269 h 303"/>
                <a:gd name="T50" fmla="*/ 26 w 299"/>
                <a:gd name="T51" fmla="*/ 290 h 303"/>
                <a:gd name="T52" fmla="*/ 31 w 299"/>
                <a:gd name="T53" fmla="*/ 272 h 303"/>
                <a:gd name="T54" fmla="*/ 39 w 299"/>
                <a:gd name="T55" fmla="*/ 290 h 303"/>
                <a:gd name="T56" fmla="*/ 46 w 299"/>
                <a:gd name="T57" fmla="*/ 272 h 303"/>
                <a:gd name="T58" fmla="*/ 53 w 299"/>
                <a:gd name="T59" fmla="*/ 291 h 303"/>
                <a:gd name="T60" fmla="*/ 70 w 299"/>
                <a:gd name="T61" fmla="*/ 291 h 303"/>
                <a:gd name="T62" fmla="*/ 59 w 299"/>
                <a:gd name="T63" fmla="*/ 273 h 303"/>
                <a:gd name="T64" fmla="*/ 70 w 299"/>
                <a:gd name="T65" fmla="*/ 291 h 303"/>
                <a:gd name="T66" fmla="*/ 56 w 299"/>
                <a:gd name="T67" fmla="*/ 166 h 303"/>
                <a:gd name="T68" fmla="*/ 284 w 299"/>
                <a:gd name="T69" fmla="*/ 226 h 303"/>
                <a:gd name="T70" fmla="*/ 233 w 299"/>
                <a:gd name="T71" fmla="*/ 257 h 303"/>
                <a:gd name="T72" fmla="*/ 9 w 299"/>
                <a:gd name="T73" fmla="*/ 257 h 303"/>
                <a:gd name="T74" fmla="*/ 77 w 299"/>
                <a:gd name="T75" fmla="*/ 291 h 303"/>
                <a:gd name="T76" fmla="*/ 86 w 299"/>
                <a:gd name="T77" fmla="*/ 273 h 303"/>
                <a:gd name="T78" fmla="*/ 104 w 299"/>
                <a:gd name="T79" fmla="*/ 291 h 303"/>
                <a:gd name="T80" fmla="*/ 93 w 299"/>
                <a:gd name="T81" fmla="*/ 272 h 303"/>
                <a:gd name="T82" fmla="*/ 104 w 299"/>
                <a:gd name="T83" fmla="*/ 291 h 303"/>
                <a:gd name="T84" fmla="*/ 111 w 299"/>
                <a:gd name="T85" fmla="*/ 291 h 303"/>
                <a:gd name="T86" fmla="*/ 121 w 299"/>
                <a:gd name="T87" fmla="*/ 274 h 303"/>
                <a:gd name="T88" fmla="*/ 137 w 299"/>
                <a:gd name="T89" fmla="*/ 290 h 303"/>
                <a:gd name="T90" fmla="*/ 126 w 299"/>
                <a:gd name="T91" fmla="*/ 272 h 303"/>
                <a:gd name="T92" fmla="*/ 137 w 299"/>
                <a:gd name="T93" fmla="*/ 290 h 303"/>
                <a:gd name="T94" fmla="*/ 144 w 299"/>
                <a:gd name="T95" fmla="*/ 291 h 303"/>
                <a:gd name="T96" fmla="*/ 154 w 299"/>
                <a:gd name="T97" fmla="*/ 273 h 303"/>
                <a:gd name="T98" fmla="*/ 159 w 299"/>
                <a:gd name="T99" fmla="*/ 291 h 303"/>
                <a:gd name="T100" fmla="*/ 169 w 299"/>
                <a:gd name="T101" fmla="*/ 272 h 303"/>
                <a:gd name="T102" fmla="*/ 159 w 299"/>
                <a:gd name="T103" fmla="*/ 291 h 303"/>
                <a:gd name="T104" fmla="*/ 179 w 299"/>
                <a:gd name="T105" fmla="*/ 290 h 303"/>
                <a:gd name="T106" fmla="*/ 186 w 299"/>
                <a:gd name="T107" fmla="*/ 289 h 303"/>
                <a:gd name="T108" fmla="*/ 191 w 299"/>
                <a:gd name="T109" fmla="*/ 268 h 303"/>
                <a:gd name="T110" fmla="*/ 193 w 299"/>
                <a:gd name="T111" fmla="*/ 288 h 303"/>
                <a:gd name="T112" fmla="*/ 206 w 299"/>
                <a:gd name="T113" fmla="*/ 267 h 303"/>
                <a:gd name="T114" fmla="*/ 220 w 299"/>
                <a:gd name="T115" fmla="*/ 28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303">
                  <a:moveTo>
                    <a:pt x="284" y="278"/>
                  </a:moveTo>
                  <a:cubicBezTo>
                    <a:pt x="299" y="263"/>
                    <a:pt x="292" y="235"/>
                    <a:pt x="288" y="217"/>
                  </a:cubicBezTo>
                  <a:cubicBezTo>
                    <a:pt x="287" y="211"/>
                    <a:pt x="286" y="204"/>
                    <a:pt x="284" y="198"/>
                  </a:cubicBezTo>
                  <a:cubicBezTo>
                    <a:pt x="280" y="183"/>
                    <a:pt x="269" y="170"/>
                    <a:pt x="267" y="159"/>
                  </a:cubicBezTo>
                  <a:cubicBezTo>
                    <a:pt x="266" y="150"/>
                    <a:pt x="269" y="138"/>
                    <a:pt x="269" y="128"/>
                  </a:cubicBezTo>
                  <a:cubicBezTo>
                    <a:pt x="269" y="115"/>
                    <a:pt x="269" y="102"/>
                    <a:pt x="269" y="89"/>
                  </a:cubicBezTo>
                  <a:cubicBezTo>
                    <a:pt x="268" y="59"/>
                    <a:pt x="273" y="25"/>
                    <a:pt x="266" y="1"/>
                  </a:cubicBezTo>
                  <a:cubicBezTo>
                    <a:pt x="265" y="1"/>
                    <a:pt x="264" y="0"/>
                    <a:pt x="263" y="0"/>
                  </a:cubicBezTo>
                  <a:cubicBezTo>
                    <a:pt x="230" y="1"/>
                    <a:pt x="194" y="2"/>
                    <a:pt x="159" y="6"/>
                  </a:cubicBezTo>
                  <a:cubicBezTo>
                    <a:pt x="126" y="9"/>
                    <a:pt x="93" y="11"/>
                    <a:pt x="61" y="13"/>
                  </a:cubicBezTo>
                  <a:cubicBezTo>
                    <a:pt x="56" y="62"/>
                    <a:pt x="50" y="112"/>
                    <a:pt x="52" y="162"/>
                  </a:cubicBezTo>
                  <a:cubicBezTo>
                    <a:pt x="39" y="186"/>
                    <a:pt x="27" y="208"/>
                    <a:pt x="16" y="228"/>
                  </a:cubicBezTo>
                  <a:cubicBezTo>
                    <a:pt x="12" y="236"/>
                    <a:pt x="7" y="242"/>
                    <a:pt x="4" y="251"/>
                  </a:cubicBezTo>
                  <a:cubicBezTo>
                    <a:pt x="3" y="255"/>
                    <a:pt x="4" y="260"/>
                    <a:pt x="0" y="262"/>
                  </a:cubicBezTo>
                  <a:cubicBezTo>
                    <a:pt x="3" y="270"/>
                    <a:pt x="1" y="283"/>
                    <a:pt x="4" y="292"/>
                  </a:cubicBezTo>
                  <a:cubicBezTo>
                    <a:pt x="24" y="303"/>
                    <a:pt x="52" y="298"/>
                    <a:pt x="75" y="298"/>
                  </a:cubicBezTo>
                  <a:cubicBezTo>
                    <a:pt x="125" y="299"/>
                    <a:pt x="166" y="299"/>
                    <a:pt x="217" y="293"/>
                  </a:cubicBezTo>
                  <a:cubicBezTo>
                    <a:pt x="238" y="290"/>
                    <a:pt x="274" y="289"/>
                    <a:pt x="284" y="278"/>
                  </a:cubicBezTo>
                  <a:close/>
                  <a:moveTo>
                    <a:pt x="237" y="282"/>
                  </a:moveTo>
                  <a:cubicBezTo>
                    <a:pt x="232" y="281"/>
                    <a:pt x="231" y="284"/>
                    <a:pt x="226" y="283"/>
                  </a:cubicBezTo>
                  <a:cubicBezTo>
                    <a:pt x="225" y="276"/>
                    <a:pt x="229" y="273"/>
                    <a:pt x="226" y="266"/>
                  </a:cubicBezTo>
                  <a:cubicBezTo>
                    <a:pt x="226" y="262"/>
                    <a:pt x="234" y="268"/>
                    <a:pt x="234" y="264"/>
                  </a:cubicBezTo>
                  <a:cubicBezTo>
                    <a:pt x="240" y="265"/>
                    <a:pt x="235" y="277"/>
                    <a:pt x="237" y="282"/>
                  </a:cubicBezTo>
                  <a:close/>
                  <a:moveTo>
                    <a:pt x="254" y="280"/>
                  </a:moveTo>
                  <a:cubicBezTo>
                    <a:pt x="247" y="280"/>
                    <a:pt x="249" y="281"/>
                    <a:pt x="242" y="281"/>
                  </a:cubicBezTo>
                  <a:cubicBezTo>
                    <a:pt x="242" y="272"/>
                    <a:pt x="243" y="268"/>
                    <a:pt x="244" y="263"/>
                  </a:cubicBezTo>
                  <a:cubicBezTo>
                    <a:pt x="247" y="263"/>
                    <a:pt x="249" y="263"/>
                    <a:pt x="252" y="263"/>
                  </a:cubicBezTo>
                  <a:cubicBezTo>
                    <a:pt x="253" y="268"/>
                    <a:pt x="254" y="273"/>
                    <a:pt x="254" y="280"/>
                  </a:cubicBezTo>
                  <a:close/>
                  <a:moveTo>
                    <a:pt x="269" y="277"/>
                  </a:moveTo>
                  <a:cubicBezTo>
                    <a:pt x="264" y="277"/>
                    <a:pt x="264" y="281"/>
                    <a:pt x="259" y="280"/>
                  </a:cubicBezTo>
                  <a:cubicBezTo>
                    <a:pt x="262" y="273"/>
                    <a:pt x="258" y="270"/>
                    <a:pt x="259" y="262"/>
                  </a:cubicBezTo>
                  <a:cubicBezTo>
                    <a:pt x="261" y="261"/>
                    <a:pt x="266" y="264"/>
                    <a:pt x="266" y="260"/>
                  </a:cubicBezTo>
                  <a:cubicBezTo>
                    <a:pt x="269" y="264"/>
                    <a:pt x="269" y="271"/>
                    <a:pt x="269" y="277"/>
                  </a:cubicBezTo>
                  <a:close/>
                  <a:moveTo>
                    <a:pt x="274" y="273"/>
                  </a:moveTo>
                  <a:cubicBezTo>
                    <a:pt x="275" y="269"/>
                    <a:pt x="276" y="266"/>
                    <a:pt x="273" y="262"/>
                  </a:cubicBezTo>
                  <a:cubicBezTo>
                    <a:pt x="275" y="259"/>
                    <a:pt x="282" y="261"/>
                    <a:pt x="284" y="258"/>
                  </a:cubicBezTo>
                  <a:cubicBezTo>
                    <a:pt x="287" y="264"/>
                    <a:pt x="281" y="273"/>
                    <a:pt x="274" y="273"/>
                  </a:cubicBezTo>
                  <a:close/>
                  <a:moveTo>
                    <a:pt x="68" y="19"/>
                  </a:moveTo>
                  <a:cubicBezTo>
                    <a:pt x="127" y="20"/>
                    <a:pt x="192" y="7"/>
                    <a:pt x="261" y="10"/>
                  </a:cubicBezTo>
                  <a:cubicBezTo>
                    <a:pt x="267" y="32"/>
                    <a:pt x="260" y="55"/>
                    <a:pt x="261" y="76"/>
                  </a:cubicBezTo>
                  <a:cubicBezTo>
                    <a:pt x="261" y="99"/>
                    <a:pt x="263" y="125"/>
                    <a:pt x="262" y="156"/>
                  </a:cubicBezTo>
                  <a:cubicBezTo>
                    <a:pt x="243" y="160"/>
                    <a:pt x="222" y="159"/>
                    <a:pt x="199" y="161"/>
                  </a:cubicBezTo>
                  <a:cubicBezTo>
                    <a:pt x="152" y="166"/>
                    <a:pt x="103" y="169"/>
                    <a:pt x="59" y="159"/>
                  </a:cubicBezTo>
                  <a:cubicBezTo>
                    <a:pt x="56" y="117"/>
                    <a:pt x="62" y="67"/>
                    <a:pt x="68" y="19"/>
                  </a:cubicBezTo>
                  <a:close/>
                  <a:moveTo>
                    <a:pt x="15" y="289"/>
                  </a:moveTo>
                  <a:cubicBezTo>
                    <a:pt x="7" y="286"/>
                    <a:pt x="9" y="275"/>
                    <a:pt x="8" y="265"/>
                  </a:cubicBezTo>
                  <a:cubicBezTo>
                    <a:pt x="9" y="267"/>
                    <a:pt x="11" y="267"/>
                    <a:pt x="13" y="267"/>
                  </a:cubicBezTo>
                  <a:cubicBezTo>
                    <a:pt x="13" y="275"/>
                    <a:pt x="16" y="281"/>
                    <a:pt x="15" y="289"/>
                  </a:cubicBezTo>
                  <a:close/>
                  <a:moveTo>
                    <a:pt x="26" y="290"/>
                  </a:moveTo>
                  <a:cubicBezTo>
                    <a:pt x="17" y="289"/>
                    <a:pt x="21" y="277"/>
                    <a:pt x="20" y="269"/>
                  </a:cubicBezTo>
                  <a:cubicBezTo>
                    <a:pt x="24" y="268"/>
                    <a:pt x="24" y="271"/>
                    <a:pt x="27" y="270"/>
                  </a:cubicBezTo>
                  <a:cubicBezTo>
                    <a:pt x="24" y="274"/>
                    <a:pt x="27" y="288"/>
                    <a:pt x="26" y="290"/>
                  </a:cubicBezTo>
                  <a:close/>
                  <a:moveTo>
                    <a:pt x="39" y="290"/>
                  </a:moveTo>
                  <a:cubicBezTo>
                    <a:pt x="28" y="290"/>
                    <a:pt x="33" y="281"/>
                    <a:pt x="31" y="272"/>
                  </a:cubicBezTo>
                  <a:cubicBezTo>
                    <a:pt x="33" y="270"/>
                    <a:pt x="39" y="270"/>
                    <a:pt x="41" y="272"/>
                  </a:cubicBezTo>
                  <a:cubicBezTo>
                    <a:pt x="40" y="281"/>
                    <a:pt x="40" y="281"/>
                    <a:pt x="39" y="290"/>
                  </a:cubicBezTo>
                  <a:close/>
                  <a:moveTo>
                    <a:pt x="46" y="290"/>
                  </a:moveTo>
                  <a:cubicBezTo>
                    <a:pt x="46" y="284"/>
                    <a:pt x="46" y="278"/>
                    <a:pt x="46" y="272"/>
                  </a:cubicBezTo>
                  <a:cubicBezTo>
                    <a:pt x="47" y="272"/>
                    <a:pt x="48" y="272"/>
                    <a:pt x="49" y="272"/>
                  </a:cubicBezTo>
                  <a:cubicBezTo>
                    <a:pt x="54" y="274"/>
                    <a:pt x="51" y="285"/>
                    <a:pt x="53" y="291"/>
                  </a:cubicBezTo>
                  <a:cubicBezTo>
                    <a:pt x="51" y="291"/>
                    <a:pt x="49" y="290"/>
                    <a:pt x="46" y="290"/>
                  </a:cubicBezTo>
                  <a:close/>
                  <a:moveTo>
                    <a:pt x="70" y="291"/>
                  </a:moveTo>
                  <a:cubicBezTo>
                    <a:pt x="66" y="291"/>
                    <a:pt x="62" y="291"/>
                    <a:pt x="59" y="291"/>
                  </a:cubicBezTo>
                  <a:cubicBezTo>
                    <a:pt x="59" y="285"/>
                    <a:pt x="59" y="279"/>
                    <a:pt x="59" y="273"/>
                  </a:cubicBezTo>
                  <a:cubicBezTo>
                    <a:pt x="62" y="273"/>
                    <a:pt x="66" y="273"/>
                    <a:pt x="70" y="273"/>
                  </a:cubicBezTo>
                  <a:cubicBezTo>
                    <a:pt x="70" y="279"/>
                    <a:pt x="70" y="285"/>
                    <a:pt x="70" y="291"/>
                  </a:cubicBezTo>
                  <a:close/>
                  <a:moveTo>
                    <a:pt x="9" y="257"/>
                  </a:moveTo>
                  <a:cubicBezTo>
                    <a:pt x="21" y="223"/>
                    <a:pt x="43" y="199"/>
                    <a:pt x="56" y="166"/>
                  </a:cubicBezTo>
                  <a:cubicBezTo>
                    <a:pt x="124" y="185"/>
                    <a:pt x="190" y="167"/>
                    <a:pt x="263" y="167"/>
                  </a:cubicBezTo>
                  <a:cubicBezTo>
                    <a:pt x="272" y="183"/>
                    <a:pt x="279" y="203"/>
                    <a:pt x="284" y="226"/>
                  </a:cubicBezTo>
                  <a:cubicBezTo>
                    <a:pt x="286" y="232"/>
                    <a:pt x="289" y="242"/>
                    <a:pt x="287" y="246"/>
                  </a:cubicBezTo>
                  <a:cubicBezTo>
                    <a:pt x="282" y="256"/>
                    <a:pt x="246" y="255"/>
                    <a:pt x="233" y="257"/>
                  </a:cubicBezTo>
                  <a:cubicBezTo>
                    <a:pt x="190" y="262"/>
                    <a:pt x="136" y="266"/>
                    <a:pt x="85" y="265"/>
                  </a:cubicBezTo>
                  <a:cubicBezTo>
                    <a:pt x="57" y="265"/>
                    <a:pt x="28" y="264"/>
                    <a:pt x="9" y="257"/>
                  </a:cubicBezTo>
                  <a:close/>
                  <a:moveTo>
                    <a:pt x="86" y="292"/>
                  </a:moveTo>
                  <a:cubicBezTo>
                    <a:pt x="84" y="289"/>
                    <a:pt x="82" y="293"/>
                    <a:pt x="77" y="291"/>
                  </a:cubicBezTo>
                  <a:cubicBezTo>
                    <a:pt x="75" y="283"/>
                    <a:pt x="77" y="282"/>
                    <a:pt x="75" y="273"/>
                  </a:cubicBezTo>
                  <a:cubicBezTo>
                    <a:pt x="80" y="271"/>
                    <a:pt x="82" y="273"/>
                    <a:pt x="86" y="273"/>
                  </a:cubicBezTo>
                  <a:cubicBezTo>
                    <a:pt x="86" y="279"/>
                    <a:pt x="86" y="286"/>
                    <a:pt x="86" y="292"/>
                  </a:cubicBezTo>
                  <a:close/>
                  <a:moveTo>
                    <a:pt x="104" y="291"/>
                  </a:moveTo>
                  <a:cubicBezTo>
                    <a:pt x="100" y="291"/>
                    <a:pt x="96" y="291"/>
                    <a:pt x="92" y="290"/>
                  </a:cubicBezTo>
                  <a:cubicBezTo>
                    <a:pt x="92" y="282"/>
                    <a:pt x="92" y="275"/>
                    <a:pt x="93" y="272"/>
                  </a:cubicBezTo>
                  <a:cubicBezTo>
                    <a:pt x="97" y="275"/>
                    <a:pt x="101" y="270"/>
                    <a:pt x="105" y="274"/>
                  </a:cubicBezTo>
                  <a:cubicBezTo>
                    <a:pt x="105" y="283"/>
                    <a:pt x="105" y="285"/>
                    <a:pt x="104" y="291"/>
                  </a:cubicBezTo>
                  <a:close/>
                  <a:moveTo>
                    <a:pt x="121" y="290"/>
                  </a:moveTo>
                  <a:cubicBezTo>
                    <a:pt x="118" y="291"/>
                    <a:pt x="112" y="288"/>
                    <a:pt x="111" y="291"/>
                  </a:cubicBezTo>
                  <a:cubicBezTo>
                    <a:pt x="108" y="286"/>
                    <a:pt x="112" y="282"/>
                    <a:pt x="111" y="273"/>
                  </a:cubicBezTo>
                  <a:cubicBezTo>
                    <a:pt x="115" y="273"/>
                    <a:pt x="119" y="272"/>
                    <a:pt x="121" y="274"/>
                  </a:cubicBezTo>
                  <a:cubicBezTo>
                    <a:pt x="121" y="280"/>
                    <a:pt x="121" y="285"/>
                    <a:pt x="121" y="290"/>
                  </a:cubicBezTo>
                  <a:close/>
                  <a:moveTo>
                    <a:pt x="137" y="290"/>
                  </a:moveTo>
                  <a:cubicBezTo>
                    <a:pt x="134" y="290"/>
                    <a:pt x="130" y="290"/>
                    <a:pt x="126" y="290"/>
                  </a:cubicBezTo>
                  <a:cubicBezTo>
                    <a:pt x="126" y="284"/>
                    <a:pt x="126" y="278"/>
                    <a:pt x="126" y="272"/>
                  </a:cubicBezTo>
                  <a:cubicBezTo>
                    <a:pt x="130" y="272"/>
                    <a:pt x="134" y="272"/>
                    <a:pt x="137" y="272"/>
                  </a:cubicBezTo>
                  <a:cubicBezTo>
                    <a:pt x="136" y="281"/>
                    <a:pt x="139" y="287"/>
                    <a:pt x="137" y="290"/>
                  </a:cubicBezTo>
                  <a:close/>
                  <a:moveTo>
                    <a:pt x="152" y="291"/>
                  </a:moveTo>
                  <a:cubicBezTo>
                    <a:pt x="150" y="291"/>
                    <a:pt x="147" y="291"/>
                    <a:pt x="144" y="291"/>
                  </a:cubicBezTo>
                  <a:cubicBezTo>
                    <a:pt x="143" y="283"/>
                    <a:pt x="144" y="281"/>
                    <a:pt x="143" y="272"/>
                  </a:cubicBezTo>
                  <a:cubicBezTo>
                    <a:pt x="148" y="274"/>
                    <a:pt x="151" y="269"/>
                    <a:pt x="154" y="273"/>
                  </a:cubicBezTo>
                  <a:cubicBezTo>
                    <a:pt x="152" y="277"/>
                    <a:pt x="152" y="284"/>
                    <a:pt x="152" y="291"/>
                  </a:cubicBezTo>
                  <a:close/>
                  <a:moveTo>
                    <a:pt x="159" y="291"/>
                  </a:moveTo>
                  <a:cubicBezTo>
                    <a:pt x="159" y="284"/>
                    <a:pt x="159" y="278"/>
                    <a:pt x="159" y="271"/>
                  </a:cubicBezTo>
                  <a:cubicBezTo>
                    <a:pt x="163" y="271"/>
                    <a:pt x="166" y="272"/>
                    <a:pt x="169" y="272"/>
                  </a:cubicBezTo>
                  <a:cubicBezTo>
                    <a:pt x="169" y="279"/>
                    <a:pt x="169" y="285"/>
                    <a:pt x="170" y="290"/>
                  </a:cubicBezTo>
                  <a:cubicBezTo>
                    <a:pt x="166" y="289"/>
                    <a:pt x="163" y="290"/>
                    <a:pt x="159" y="291"/>
                  </a:cubicBezTo>
                  <a:close/>
                  <a:moveTo>
                    <a:pt x="186" y="289"/>
                  </a:moveTo>
                  <a:cubicBezTo>
                    <a:pt x="184" y="290"/>
                    <a:pt x="178" y="287"/>
                    <a:pt x="179" y="290"/>
                  </a:cubicBezTo>
                  <a:cubicBezTo>
                    <a:pt x="175" y="286"/>
                    <a:pt x="176" y="278"/>
                    <a:pt x="176" y="270"/>
                  </a:cubicBezTo>
                  <a:cubicBezTo>
                    <a:pt x="188" y="265"/>
                    <a:pt x="185" y="279"/>
                    <a:pt x="186" y="289"/>
                  </a:cubicBezTo>
                  <a:close/>
                  <a:moveTo>
                    <a:pt x="193" y="288"/>
                  </a:moveTo>
                  <a:cubicBezTo>
                    <a:pt x="190" y="284"/>
                    <a:pt x="192" y="275"/>
                    <a:pt x="191" y="268"/>
                  </a:cubicBezTo>
                  <a:cubicBezTo>
                    <a:pt x="203" y="263"/>
                    <a:pt x="202" y="276"/>
                    <a:pt x="202" y="287"/>
                  </a:cubicBezTo>
                  <a:cubicBezTo>
                    <a:pt x="198" y="286"/>
                    <a:pt x="196" y="287"/>
                    <a:pt x="193" y="288"/>
                  </a:cubicBezTo>
                  <a:close/>
                  <a:moveTo>
                    <a:pt x="209" y="286"/>
                  </a:moveTo>
                  <a:cubicBezTo>
                    <a:pt x="208" y="279"/>
                    <a:pt x="208" y="273"/>
                    <a:pt x="206" y="267"/>
                  </a:cubicBezTo>
                  <a:cubicBezTo>
                    <a:pt x="212" y="268"/>
                    <a:pt x="214" y="265"/>
                    <a:pt x="220" y="266"/>
                  </a:cubicBezTo>
                  <a:cubicBezTo>
                    <a:pt x="220" y="272"/>
                    <a:pt x="220" y="278"/>
                    <a:pt x="220" y="284"/>
                  </a:cubicBezTo>
                  <a:cubicBezTo>
                    <a:pt x="215" y="284"/>
                    <a:pt x="212" y="285"/>
                    <a:pt x="209" y="2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67" name="Freeform 170"/>
            <p:cNvSpPr>
              <a:spLocks noEditPoints="1"/>
            </p:cNvSpPr>
            <p:nvPr/>
          </p:nvSpPr>
          <p:spPr bwMode="auto">
            <a:xfrm>
              <a:off x="1195462" y="904198"/>
              <a:ext cx="148428" cy="167894"/>
            </a:xfrm>
            <a:custGeom>
              <a:avLst/>
              <a:gdLst>
                <a:gd name="T0" fmla="*/ 24 w 40"/>
                <a:gd name="T1" fmla="*/ 0 h 45"/>
                <a:gd name="T2" fmla="*/ 0 w 40"/>
                <a:gd name="T3" fmla="*/ 35 h 45"/>
                <a:gd name="T4" fmla="*/ 40 w 40"/>
                <a:gd name="T5" fmla="*/ 39 h 45"/>
                <a:gd name="T6" fmla="*/ 29 w 40"/>
                <a:gd name="T7" fmla="*/ 0 h 45"/>
                <a:gd name="T8" fmla="*/ 24 w 40"/>
                <a:gd name="T9" fmla="*/ 0 h 45"/>
                <a:gd name="T10" fmla="*/ 10 w 40"/>
                <a:gd name="T11" fmla="*/ 32 h 45"/>
                <a:gd name="T12" fmla="*/ 24 w 40"/>
                <a:gd name="T13" fmla="*/ 11 h 45"/>
                <a:gd name="T14" fmla="*/ 33 w 40"/>
                <a:gd name="T15" fmla="*/ 34 h 45"/>
                <a:gd name="T16" fmla="*/ 10 w 40"/>
                <a:gd name="T17"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5">
                  <a:moveTo>
                    <a:pt x="24" y="0"/>
                  </a:moveTo>
                  <a:cubicBezTo>
                    <a:pt x="18" y="14"/>
                    <a:pt x="6" y="22"/>
                    <a:pt x="0" y="35"/>
                  </a:cubicBezTo>
                  <a:cubicBezTo>
                    <a:pt x="9" y="42"/>
                    <a:pt x="32" y="45"/>
                    <a:pt x="40" y="39"/>
                  </a:cubicBezTo>
                  <a:cubicBezTo>
                    <a:pt x="40" y="22"/>
                    <a:pt x="29" y="11"/>
                    <a:pt x="29" y="0"/>
                  </a:cubicBezTo>
                  <a:cubicBezTo>
                    <a:pt x="27" y="0"/>
                    <a:pt x="26" y="0"/>
                    <a:pt x="24" y="0"/>
                  </a:cubicBezTo>
                  <a:close/>
                  <a:moveTo>
                    <a:pt x="10" y="32"/>
                  </a:moveTo>
                  <a:cubicBezTo>
                    <a:pt x="12" y="23"/>
                    <a:pt x="22" y="21"/>
                    <a:pt x="24" y="11"/>
                  </a:cubicBezTo>
                  <a:cubicBezTo>
                    <a:pt x="29" y="16"/>
                    <a:pt x="30" y="26"/>
                    <a:pt x="33" y="34"/>
                  </a:cubicBezTo>
                  <a:cubicBezTo>
                    <a:pt x="24" y="35"/>
                    <a:pt x="18" y="33"/>
                    <a:pt x="1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68" name="Freeform 171"/>
            <p:cNvSpPr>
              <a:spLocks noEditPoints="1"/>
            </p:cNvSpPr>
            <p:nvPr/>
          </p:nvSpPr>
          <p:spPr bwMode="auto">
            <a:xfrm>
              <a:off x="4584959" y="1023428"/>
              <a:ext cx="973295" cy="1090089"/>
            </a:xfrm>
            <a:custGeom>
              <a:avLst/>
              <a:gdLst>
                <a:gd name="T0" fmla="*/ 31 w 261"/>
                <a:gd name="T1" fmla="*/ 10 h 292"/>
                <a:gd name="T2" fmla="*/ 7 w 261"/>
                <a:gd name="T3" fmla="*/ 231 h 292"/>
                <a:gd name="T4" fmla="*/ 1 w 261"/>
                <a:gd name="T5" fmla="*/ 245 h 292"/>
                <a:gd name="T6" fmla="*/ 22 w 261"/>
                <a:gd name="T7" fmla="*/ 247 h 292"/>
                <a:gd name="T8" fmla="*/ 19 w 261"/>
                <a:gd name="T9" fmla="*/ 271 h 292"/>
                <a:gd name="T10" fmla="*/ 38 w 261"/>
                <a:gd name="T11" fmla="*/ 275 h 292"/>
                <a:gd name="T12" fmla="*/ 40 w 261"/>
                <a:gd name="T13" fmla="*/ 292 h 292"/>
                <a:gd name="T14" fmla="*/ 226 w 261"/>
                <a:gd name="T15" fmla="*/ 273 h 292"/>
                <a:gd name="T16" fmla="*/ 254 w 261"/>
                <a:gd name="T17" fmla="*/ 164 h 292"/>
                <a:gd name="T18" fmla="*/ 254 w 261"/>
                <a:gd name="T19" fmla="*/ 36 h 292"/>
                <a:gd name="T20" fmla="*/ 237 w 261"/>
                <a:gd name="T21" fmla="*/ 30 h 292"/>
                <a:gd name="T22" fmla="*/ 237 w 261"/>
                <a:gd name="T23" fmla="*/ 19 h 292"/>
                <a:gd name="T24" fmla="*/ 224 w 261"/>
                <a:gd name="T25" fmla="*/ 18 h 292"/>
                <a:gd name="T26" fmla="*/ 226 w 261"/>
                <a:gd name="T27" fmla="*/ 7 h 292"/>
                <a:gd name="T28" fmla="*/ 177 w 261"/>
                <a:gd name="T29" fmla="*/ 0 h 292"/>
                <a:gd name="T30" fmla="*/ 66 w 261"/>
                <a:gd name="T31" fmla="*/ 8 h 292"/>
                <a:gd name="T32" fmla="*/ 31 w 261"/>
                <a:gd name="T33" fmla="*/ 10 h 292"/>
                <a:gd name="T34" fmla="*/ 240 w 261"/>
                <a:gd name="T35" fmla="*/ 40 h 292"/>
                <a:gd name="T36" fmla="*/ 247 w 261"/>
                <a:gd name="T37" fmla="*/ 53 h 292"/>
                <a:gd name="T38" fmla="*/ 222 w 261"/>
                <a:gd name="T39" fmla="*/ 265 h 292"/>
                <a:gd name="T40" fmla="*/ 67 w 261"/>
                <a:gd name="T41" fmla="*/ 283 h 292"/>
                <a:gd name="T42" fmla="*/ 46 w 261"/>
                <a:gd name="T43" fmla="*/ 280 h 292"/>
                <a:gd name="T44" fmla="*/ 56 w 261"/>
                <a:gd name="T45" fmla="*/ 276 h 292"/>
                <a:gd name="T46" fmla="*/ 210 w 261"/>
                <a:gd name="T47" fmla="*/ 264 h 292"/>
                <a:gd name="T48" fmla="*/ 236 w 261"/>
                <a:gd name="T49" fmla="*/ 43 h 292"/>
                <a:gd name="T50" fmla="*/ 240 w 261"/>
                <a:gd name="T51" fmla="*/ 40 h 292"/>
                <a:gd name="T52" fmla="*/ 224 w 261"/>
                <a:gd name="T53" fmla="*/ 27 h 292"/>
                <a:gd name="T54" fmla="*/ 229 w 261"/>
                <a:gd name="T55" fmla="*/ 26 h 292"/>
                <a:gd name="T56" fmla="*/ 205 w 261"/>
                <a:gd name="T57" fmla="*/ 256 h 292"/>
                <a:gd name="T58" fmla="*/ 116 w 261"/>
                <a:gd name="T59" fmla="*/ 264 h 292"/>
                <a:gd name="T60" fmla="*/ 26 w 261"/>
                <a:gd name="T61" fmla="*/ 267 h 292"/>
                <a:gd name="T62" fmla="*/ 29 w 261"/>
                <a:gd name="T63" fmla="*/ 246 h 292"/>
                <a:gd name="T64" fmla="*/ 189 w 261"/>
                <a:gd name="T65" fmla="*/ 242 h 292"/>
                <a:gd name="T66" fmla="*/ 192 w 261"/>
                <a:gd name="T67" fmla="*/ 181 h 292"/>
                <a:gd name="T68" fmla="*/ 196 w 261"/>
                <a:gd name="T69" fmla="*/ 143 h 292"/>
                <a:gd name="T70" fmla="*/ 200 w 261"/>
                <a:gd name="T71" fmla="*/ 106 h 292"/>
                <a:gd name="T72" fmla="*/ 217 w 261"/>
                <a:gd name="T73" fmla="*/ 45 h 292"/>
                <a:gd name="T74" fmla="*/ 224 w 261"/>
                <a:gd name="T75" fmla="*/ 27 h 292"/>
                <a:gd name="T76" fmla="*/ 217 w 261"/>
                <a:gd name="T77" fmla="*/ 14 h 292"/>
                <a:gd name="T78" fmla="*/ 186 w 261"/>
                <a:gd name="T79" fmla="*/ 181 h 292"/>
                <a:gd name="T80" fmla="*/ 185 w 261"/>
                <a:gd name="T81" fmla="*/ 235 h 292"/>
                <a:gd name="T82" fmla="*/ 13 w 261"/>
                <a:gd name="T83" fmla="*/ 239 h 292"/>
                <a:gd name="T84" fmla="*/ 25 w 261"/>
                <a:gd name="T85" fmla="*/ 175 h 292"/>
                <a:gd name="T86" fmla="*/ 31 w 261"/>
                <a:gd name="T87" fmla="*/ 101 h 292"/>
                <a:gd name="T88" fmla="*/ 36 w 261"/>
                <a:gd name="T89" fmla="*/ 17 h 292"/>
                <a:gd name="T90" fmla="*/ 217 w 261"/>
                <a:gd name="T91" fmla="*/ 1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1" h="292">
                  <a:moveTo>
                    <a:pt x="31" y="10"/>
                  </a:moveTo>
                  <a:cubicBezTo>
                    <a:pt x="23" y="81"/>
                    <a:pt x="27" y="171"/>
                    <a:pt x="7" y="231"/>
                  </a:cubicBezTo>
                  <a:cubicBezTo>
                    <a:pt x="5" y="236"/>
                    <a:pt x="0" y="239"/>
                    <a:pt x="1" y="245"/>
                  </a:cubicBezTo>
                  <a:cubicBezTo>
                    <a:pt x="6" y="249"/>
                    <a:pt x="20" y="244"/>
                    <a:pt x="22" y="247"/>
                  </a:cubicBezTo>
                  <a:cubicBezTo>
                    <a:pt x="19" y="255"/>
                    <a:pt x="21" y="260"/>
                    <a:pt x="19" y="271"/>
                  </a:cubicBezTo>
                  <a:cubicBezTo>
                    <a:pt x="25" y="275"/>
                    <a:pt x="28" y="274"/>
                    <a:pt x="38" y="275"/>
                  </a:cubicBezTo>
                  <a:cubicBezTo>
                    <a:pt x="36" y="283"/>
                    <a:pt x="37" y="287"/>
                    <a:pt x="40" y="292"/>
                  </a:cubicBezTo>
                  <a:cubicBezTo>
                    <a:pt x="111" y="292"/>
                    <a:pt x="174" y="290"/>
                    <a:pt x="226" y="273"/>
                  </a:cubicBezTo>
                  <a:cubicBezTo>
                    <a:pt x="239" y="241"/>
                    <a:pt x="247" y="203"/>
                    <a:pt x="254" y="164"/>
                  </a:cubicBezTo>
                  <a:cubicBezTo>
                    <a:pt x="261" y="126"/>
                    <a:pt x="254" y="82"/>
                    <a:pt x="254" y="36"/>
                  </a:cubicBezTo>
                  <a:cubicBezTo>
                    <a:pt x="251" y="32"/>
                    <a:pt x="242" y="33"/>
                    <a:pt x="237" y="30"/>
                  </a:cubicBezTo>
                  <a:cubicBezTo>
                    <a:pt x="236" y="25"/>
                    <a:pt x="240" y="22"/>
                    <a:pt x="237" y="19"/>
                  </a:cubicBezTo>
                  <a:cubicBezTo>
                    <a:pt x="233" y="19"/>
                    <a:pt x="229" y="19"/>
                    <a:pt x="224" y="18"/>
                  </a:cubicBezTo>
                  <a:cubicBezTo>
                    <a:pt x="225" y="15"/>
                    <a:pt x="226" y="12"/>
                    <a:pt x="226" y="7"/>
                  </a:cubicBezTo>
                  <a:cubicBezTo>
                    <a:pt x="207" y="0"/>
                    <a:pt x="189" y="0"/>
                    <a:pt x="177" y="0"/>
                  </a:cubicBezTo>
                  <a:cubicBezTo>
                    <a:pt x="143" y="0"/>
                    <a:pt x="104" y="7"/>
                    <a:pt x="66" y="8"/>
                  </a:cubicBezTo>
                  <a:cubicBezTo>
                    <a:pt x="53" y="8"/>
                    <a:pt x="42" y="6"/>
                    <a:pt x="31" y="10"/>
                  </a:cubicBezTo>
                  <a:close/>
                  <a:moveTo>
                    <a:pt x="240" y="40"/>
                  </a:moveTo>
                  <a:cubicBezTo>
                    <a:pt x="250" y="39"/>
                    <a:pt x="246" y="46"/>
                    <a:pt x="247" y="53"/>
                  </a:cubicBezTo>
                  <a:cubicBezTo>
                    <a:pt x="257" y="124"/>
                    <a:pt x="243" y="215"/>
                    <a:pt x="222" y="265"/>
                  </a:cubicBezTo>
                  <a:cubicBezTo>
                    <a:pt x="181" y="281"/>
                    <a:pt x="128" y="283"/>
                    <a:pt x="67" y="283"/>
                  </a:cubicBezTo>
                  <a:cubicBezTo>
                    <a:pt x="61" y="283"/>
                    <a:pt x="50" y="288"/>
                    <a:pt x="46" y="280"/>
                  </a:cubicBezTo>
                  <a:cubicBezTo>
                    <a:pt x="45" y="273"/>
                    <a:pt x="53" y="276"/>
                    <a:pt x="56" y="276"/>
                  </a:cubicBezTo>
                  <a:cubicBezTo>
                    <a:pt x="103" y="272"/>
                    <a:pt x="162" y="271"/>
                    <a:pt x="210" y="264"/>
                  </a:cubicBezTo>
                  <a:cubicBezTo>
                    <a:pt x="220" y="203"/>
                    <a:pt x="229" y="119"/>
                    <a:pt x="236" y="43"/>
                  </a:cubicBezTo>
                  <a:cubicBezTo>
                    <a:pt x="237" y="42"/>
                    <a:pt x="238" y="41"/>
                    <a:pt x="240" y="40"/>
                  </a:cubicBezTo>
                  <a:close/>
                  <a:moveTo>
                    <a:pt x="224" y="27"/>
                  </a:moveTo>
                  <a:cubicBezTo>
                    <a:pt x="226" y="27"/>
                    <a:pt x="228" y="27"/>
                    <a:pt x="229" y="26"/>
                  </a:cubicBezTo>
                  <a:cubicBezTo>
                    <a:pt x="226" y="103"/>
                    <a:pt x="215" y="183"/>
                    <a:pt x="205" y="256"/>
                  </a:cubicBezTo>
                  <a:cubicBezTo>
                    <a:pt x="178" y="264"/>
                    <a:pt x="152" y="262"/>
                    <a:pt x="116" y="264"/>
                  </a:cubicBezTo>
                  <a:cubicBezTo>
                    <a:pt x="82" y="265"/>
                    <a:pt x="50" y="272"/>
                    <a:pt x="26" y="267"/>
                  </a:cubicBezTo>
                  <a:cubicBezTo>
                    <a:pt x="28" y="262"/>
                    <a:pt x="27" y="253"/>
                    <a:pt x="29" y="246"/>
                  </a:cubicBezTo>
                  <a:cubicBezTo>
                    <a:pt x="85" y="240"/>
                    <a:pt x="148" y="258"/>
                    <a:pt x="189" y="242"/>
                  </a:cubicBezTo>
                  <a:cubicBezTo>
                    <a:pt x="199" y="225"/>
                    <a:pt x="192" y="202"/>
                    <a:pt x="192" y="181"/>
                  </a:cubicBezTo>
                  <a:cubicBezTo>
                    <a:pt x="192" y="169"/>
                    <a:pt x="195" y="156"/>
                    <a:pt x="196" y="143"/>
                  </a:cubicBezTo>
                  <a:cubicBezTo>
                    <a:pt x="198" y="130"/>
                    <a:pt x="198" y="117"/>
                    <a:pt x="200" y="106"/>
                  </a:cubicBezTo>
                  <a:cubicBezTo>
                    <a:pt x="205" y="85"/>
                    <a:pt x="212" y="66"/>
                    <a:pt x="217" y="45"/>
                  </a:cubicBezTo>
                  <a:cubicBezTo>
                    <a:pt x="219" y="39"/>
                    <a:pt x="217" y="30"/>
                    <a:pt x="224" y="27"/>
                  </a:cubicBezTo>
                  <a:close/>
                  <a:moveTo>
                    <a:pt x="217" y="14"/>
                  </a:moveTo>
                  <a:cubicBezTo>
                    <a:pt x="206" y="68"/>
                    <a:pt x="187" y="121"/>
                    <a:pt x="186" y="181"/>
                  </a:cubicBezTo>
                  <a:cubicBezTo>
                    <a:pt x="186" y="198"/>
                    <a:pt x="191" y="217"/>
                    <a:pt x="185" y="235"/>
                  </a:cubicBezTo>
                  <a:cubicBezTo>
                    <a:pt x="139" y="250"/>
                    <a:pt x="62" y="229"/>
                    <a:pt x="13" y="239"/>
                  </a:cubicBezTo>
                  <a:cubicBezTo>
                    <a:pt x="14" y="219"/>
                    <a:pt x="22" y="199"/>
                    <a:pt x="25" y="175"/>
                  </a:cubicBezTo>
                  <a:cubicBezTo>
                    <a:pt x="28" y="151"/>
                    <a:pt x="27" y="125"/>
                    <a:pt x="31" y="101"/>
                  </a:cubicBezTo>
                  <a:cubicBezTo>
                    <a:pt x="34" y="76"/>
                    <a:pt x="36" y="40"/>
                    <a:pt x="36" y="17"/>
                  </a:cubicBezTo>
                  <a:cubicBezTo>
                    <a:pt x="97" y="18"/>
                    <a:pt x="158" y="4"/>
                    <a:pt x="2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69" name="Freeform 172"/>
            <p:cNvSpPr/>
            <p:nvPr/>
          </p:nvSpPr>
          <p:spPr bwMode="auto">
            <a:xfrm>
              <a:off x="2448578" y="1008828"/>
              <a:ext cx="111929" cy="116795"/>
            </a:xfrm>
            <a:custGeom>
              <a:avLst/>
              <a:gdLst>
                <a:gd name="T0" fmla="*/ 10 w 30"/>
                <a:gd name="T1" fmla="*/ 21 h 31"/>
                <a:gd name="T2" fmla="*/ 30 w 30"/>
                <a:gd name="T3" fmla="*/ 4 h 31"/>
                <a:gd name="T4" fmla="*/ 29 w 30"/>
                <a:gd name="T5" fmla="*/ 0 h 31"/>
                <a:gd name="T6" fmla="*/ 0 w 30"/>
                <a:gd name="T7" fmla="*/ 30 h 31"/>
                <a:gd name="T8" fmla="*/ 10 w 30"/>
                <a:gd name="T9" fmla="*/ 21 h 31"/>
              </a:gdLst>
              <a:ahLst/>
              <a:cxnLst>
                <a:cxn ang="0">
                  <a:pos x="T0" y="T1"/>
                </a:cxn>
                <a:cxn ang="0">
                  <a:pos x="T2" y="T3"/>
                </a:cxn>
                <a:cxn ang="0">
                  <a:pos x="T4" y="T5"/>
                </a:cxn>
                <a:cxn ang="0">
                  <a:pos x="T6" y="T7"/>
                </a:cxn>
                <a:cxn ang="0">
                  <a:pos x="T8" y="T9"/>
                </a:cxn>
              </a:cxnLst>
              <a:rect l="0" t="0" r="r" b="b"/>
              <a:pathLst>
                <a:path w="30" h="31">
                  <a:moveTo>
                    <a:pt x="10" y="21"/>
                  </a:moveTo>
                  <a:cubicBezTo>
                    <a:pt x="16" y="14"/>
                    <a:pt x="23" y="9"/>
                    <a:pt x="30" y="4"/>
                  </a:cubicBezTo>
                  <a:cubicBezTo>
                    <a:pt x="30" y="3"/>
                    <a:pt x="30" y="1"/>
                    <a:pt x="29" y="0"/>
                  </a:cubicBezTo>
                  <a:cubicBezTo>
                    <a:pt x="17" y="6"/>
                    <a:pt x="1" y="16"/>
                    <a:pt x="0" y="30"/>
                  </a:cubicBezTo>
                  <a:cubicBezTo>
                    <a:pt x="7" y="31"/>
                    <a:pt x="7"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70" name="Freeform 173"/>
            <p:cNvSpPr>
              <a:spLocks noEditPoints="1"/>
            </p:cNvSpPr>
            <p:nvPr/>
          </p:nvSpPr>
          <p:spPr bwMode="auto">
            <a:xfrm>
              <a:off x="2433978" y="989362"/>
              <a:ext cx="902732" cy="995194"/>
            </a:xfrm>
            <a:custGeom>
              <a:avLst/>
              <a:gdLst>
                <a:gd name="T0" fmla="*/ 215 w 242"/>
                <a:gd name="T1" fmla="*/ 221 h 266"/>
                <a:gd name="T2" fmla="*/ 95 w 242"/>
                <a:gd name="T3" fmla="*/ 10 h 266"/>
                <a:gd name="T4" fmla="*/ 11 w 242"/>
                <a:gd name="T5" fmla="*/ 166 h 266"/>
                <a:gd name="T6" fmla="*/ 42 w 242"/>
                <a:gd name="T7" fmla="*/ 228 h 266"/>
                <a:gd name="T8" fmla="*/ 153 w 242"/>
                <a:gd name="T9" fmla="*/ 259 h 266"/>
                <a:gd name="T10" fmla="*/ 158 w 242"/>
                <a:gd name="T11" fmla="*/ 239 h 266"/>
                <a:gd name="T12" fmla="*/ 169 w 242"/>
                <a:gd name="T13" fmla="*/ 201 h 266"/>
                <a:gd name="T14" fmla="*/ 202 w 242"/>
                <a:gd name="T15" fmla="*/ 195 h 266"/>
                <a:gd name="T16" fmla="*/ 225 w 242"/>
                <a:gd name="T17" fmla="*/ 164 h 266"/>
                <a:gd name="T18" fmla="*/ 158 w 242"/>
                <a:gd name="T19" fmla="*/ 32 h 266"/>
                <a:gd name="T20" fmla="*/ 207 w 242"/>
                <a:gd name="T21" fmla="*/ 72 h 266"/>
                <a:gd name="T22" fmla="*/ 187 w 242"/>
                <a:gd name="T23" fmla="*/ 75 h 266"/>
                <a:gd name="T24" fmla="*/ 176 w 242"/>
                <a:gd name="T25" fmla="*/ 92 h 266"/>
                <a:gd name="T26" fmla="*/ 161 w 242"/>
                <a:gd name="T27" fmla="*/ 74 h 266"/>
                <a:gd name="T28" fmla="*/ 161 w 242"/>
                <a:gd name="T29" fmla="*/ 50 h 266"/>
                <a:gd name="T30" fmla="*/ 151 w 242"/>
                <a:gd name="T31" fmla="*/ 53 h 266"/>
                <a:gd name="T32" fmla="*/ 153 w 242"/>
                <a:gd name="T33" fmla="*/ 23 h 266"/>
                <a:gd name="T34" fmla="*/ 136 w 242"/>
                <a:gd name="T35" fmla="*/ 59 h 266"/>
                <a:gd name="T36" fmla="*/ 168 w 242"/>
                <a:gd name="T37" fmla="*/ 60 h 266"/>
                <a:gd name="T38" fmla="*/ 170 w 242"/>
                <a:gd name="T39" fmla="*/ 81 h 266"/>
                <a:gd name="T40" fmla="*/ 192 w 242"/>
                <a:gd name="T41" fmla="*/ 76 h 266"/>
                <a:gd name="T42" fmla="*/ 219 w 242"/>
                <a:gd name="T43" fmla="*/ 102 h 266"/>
                <a:gd name="T44" fmla="*/ 183 w 242"/>
                <a:gd name="T45" fmla="*/ 133 h 266"/>
                <a:gd name="T46" fmla="*/ 121 w 242"/>
                <a:gd name="T47" fmla="*/ 120 h 266"/>
                <a:gd name="T48" fmla="*/ 110 w 242"/>
                <a:gd name="T49" fmla="*/ 48 h 266"/>
                <a:gd name="T50" fmla="*/ 153 w 242"/>
                <a:gd name="T51" fmla="*/ 23 h 266"/>
                <a:gd name="T52" fmla="*/ 17 w 242"/>
                <a:gd name="T53" fmla="*/ 123 h 266"/>
                <a:gd name="T54" fmla="*/ 55 w 242"/>
                <a:gd name="T55" fmla="*/ 52 h 266"/>
                <a:gd name="T56" fmla="*/ 65 w 242"/>
                <a:gd name="T57" fmla="*/ 83 h 266"/>
                <a:gd name="T58" fmla="*/ 45 w 242"/>
                <a:gd name="T59" fmla="*/ 102 h 266"/>
                <a:gd name="T60" fmla="*/ 75 w 242"/>
                <a:gd name="T61" fmla="*/ 139 h 266"/>
                <a:gd name="T62" fmla="*/ 108 w 242"/>
                <a:gd name="T63" fmla="*/ 173 h 266"/>
                <a:gd name="T64" fmla="*/ 55 w 242"/>
                <a:gd name="T65" fmla="*/ 213 h 266"/>
                <a:gd name="T66" fmla="*/ 64 w 242"/>
                <a:gd name="T67" fmla="*/ 237 h 266"/>
                <a:gd name="T68" fmla="*/ 52 w 242"/>
                <a:gd name="T69" fmla="*/ 221 h 266"/>
                <a:gd name="T70" fmla="*/ 108 w 242"/>
                <a:gd name="T71" fmla="*/ 181 h 266"/>
                <a:gd name="T72" fmla="*/ 87 w 242"/>
                <a:gd name="T73" fmla="*/ 151 h 266"/>
                <a:gd name="T74" fmla="*/ 51 w 242"/>
                <a:gd name="T75" fmla="*/ 131 h 266"/>
                <a:gd name="T76" fmla="*/ 90 w 242"/>
                <a:gd name="T77" fmla="*/ 115 h 266"/>
                <a:gd name="T78" fmla="*/ 61 w 242"/>
                <a:gd name="T79" fmla="*/ 63 h 266"/>
                <a:gd name="T80" fmla="*/ 131 w 242"/>
                <a:gd name="T81" fmla="*/ 17 h 266"/>
                <a:gd name="T82" fmla="*/ 105 w 242"/>
                <a:gd name="T83" fmla="*/ 63 h 266"/>
                <a:gd name="T84" fmla="*/ 114 w 242"/>
                <a:gd name="T85" fmla="*/ 122 h 266"/>
                <a:gd name="T86" fmla="*/ 180 w 242"/>
                <a:gd name="T87" fmla="*/ 143 h 266"/>
                <a:gd name="T88" fmla="*/ 221 w 242"/>
                <a:gd name="T89" fmla="*/ 109 h 266"/>
                <a:gd name="T90" fmla="*/ 213 w 242"/>
                <a:gd name="T91" fmla="*/ 156 h 266"/>
                <a:gd name="T92" fmla="*/ 195 w 242"/>
                <a:gd name="T93" fmla="*/ 192 h 266"/>
                <a:gd name="T94" fmla="*/ 170 w 242"/>
                <a:gd name="T95" fmla="*/ 193 h 266"/>
                <a:gd name="T96" fmla="*/ 165 w 242"/>
                <a:gd name="T97" fmla="*/ 230 h 266"/>
                <a:gd name="T98" fmla="*/ 153 w 242"/>
                <a:gd name="T99" fmla="*/ 252 h 266"/>
                <a:gd name="T100" fmla="*/ 135 w 242"/>
                <a:gd name="T101" fmla="*/ 236 h 266"/>
                <a:gd name="T102" fmla="*/ 64 w 242"/>
                <a:gd name="T103" fmla="*/ 237 h 266"/>
                <a:gd name="T104" fmla="*/ 71 w 242"/>
                <a:gd name="T105" fmla="*/ 233 h 266"/>
                <a:gd name="T106" fmla="*/ 132 w 242"/>
                <a:gd name="T107" fmla="*/ 243 h 266"/>
                <a:gd name="T108" fmla="*/ 70 w 242"/>
                <a:gd name="T109" fmla="*/ 23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66">
                  <a:moveTo>
                    <a:pt x="153" y="259"/>
                  </a:moveTo>
                  <a:cubicBezTo>
                    <a:pt x="178" y="254"/>
                    <a:pt x="205" y="236"/>
                    <a:pt x="215" y="221"/>
                  </a:cubicBezTo>
                  <a:cubicBezTo>
                    <a:pt x="242" y="179"/>
                    <a:pt x="238" y="111"/>
                    <a:pt x="214" y="70"/>
                  </a:cubicBezTo>
                  <a:cubicBezTo>
                    <a:pt x="192" y="31"/>
                    <a:pt x="150" y="0"/>
                    <a:pt x="95" y="10"/>
                  </a:cubicBezTo>
                  <a:cubicBezTo>
                    <a:pt x="82" y="15"/>
                    <a:pt x="69" y="22"/>
                    <a:pt x="60" y="31"/>
                  </a:cubicBezTo>
                  <a:cubicBezTo>
                    <a:pt x="31" y="60"/>
                    <a:pt x="0" y="108"/>
                    <a:pt x="11" y="166"/>
                  </a:cubicBezTo>
                  <a:cubicBezTo>
                    <a:pt x="15" y="185"/>
                    <a:pt x="24" y="209"/>
                    <a:pt x="34" y="222"/>
                  </a:cubicBezTo>
                  <a:cubicBezTo>
                    <a:pt x="36" y="224"/>
                    <a:pt x="40" y="226"/>
                    <a:pt x="42" y="228"/>
                  </a:cubicBezTo>
                  <a:cubicBezTo>
                    <a:pt x="45" y="231"/>
                    <a:pt x="45" y="235"/>
                    <a:pt x="48" y="237"/>
                  </a:cubicBezTo>
                  <a:cubicBezTo>
                    <a:pt x="71" y="257"/>
                    <a:pt x="119" y="266"/>
                    <a:pt x="153" y="259"/>
                  </a:cubicBezTo>
                  <a:close/>
                  <a:moveTo>
                    <a:pt x="159" y="250"/>
                  </a:moveTo>
                  <a:cubicBezTo>
                    <a:pt x="159" y="246"/>
                    <a:pt x="157" y="243"/>
                    <a:pt x="158" y="239"/>
                  </a:cubicBezTo>
                  <a:cubicBezTo>
                    <a:pt x="169" y="239"/>
                    <a:pt x="171" y="234"/>
                    <a:pt x="173" y="228"/>
                  </a:cubicBezTo>
                  <a:cubicBezTo>
                    <a:pt x="170" y="220"/>
                    <a:pt x="160" y="208"/>
                    <a:pt x="169" y="201"/>
                  </a:cubicBezTo>
                  <a:cubicBezTo>
                    <a:pt x="177" y="199"/>
                    <a:pt x="177" y="213"/>
                    <a:pt x="185" y="214"/>
                  </a:cubicBezTo>
                  <a:cubicBezTo>
                    <a:pt x="196" y="216"/>
                    <a:pt x="198" y="206"/>
                    <a:pt x="202" y="195"/>
                  </a:cubicBezTo>
                  <a:cubicBezTo>
                    <a:pt x="207" y="193"/>
                    <a:pt x="211" y="190"/>
                    <a:pt x="214" y="186"/>
                  </a:cubicBezTo>
                  <a:cubicBezTo>
                    <a:pt x="214" y="174"/>
                    <a:pt x="209" y="157"/>
                    <a:pt x="225" y="164"/>
                  </a:cubicBezTo>
                  <a:cubicBezTo>
                    <a:pt x="225" y="210"/>
                    <a:pt x="198" y="240"/>
                    <a:pt x="159" y="250"/>
                  </a:cubicBezTo>
                  <a:close/>
                  <a:moveTo>
                    <a:pt x="158" y="32"/>
                  </a:moveTo>
                  <a:cubicBezTo>
                    <a:pt x="160" y="32"/>
                    <a:pt x="159" y="28"/>
                    <a:pt x="159" y="26"/>
                  </a:cubicBezTo>
                  <a:cubicBezTo>
                    <a:pt x="181" y="36"/>
                    <a:pt x="194" y="54"/>
                    <a:pt x="207" y="72"/>
                  </a:cubicBezTo>
                  <a:cubicBezTo>
                    <a:pt x="205" y="74"/>
                    <a:pt x="199" y="69"/>
                    <a:pt x="195" y="68"/>
                  </a:cubicBezTo>
                  <a:cubicBezTo>
                    <a:pt x="191" y="69"/>
                    <a:pt x="188" y="71"/>
                    <a:pt x="187" y="75"/>
                  </a:cubicBezTo>
                  <a:cubicBezTo>
                    <a:pt x="187" y="78"/>
                    <a:pt x="186" y="83"/>
                    <a:pt x="189" y="83"/>
                  </a:cubicBezTo>
                  <a:cubicBezTo>
                    <a:pt x="185" y="86"/>
                    <a:pt x="184" y="94"/>
                    <a:pt x="176" y="92"/>
                  </a:cubicBezTo>
                  <a:cubicBezTo>
                    <a:pt x="177" y="88"/>
                    <a:pt x="178" y="80"/>
                    <a:pt x="174" y="74"/>
                  </a:cubicBezTo>
                  <a:cubicBezTo>
                    <a:pt x="169" y="73"/>
                    <a:pt x="165" y="78"/>
                    <a:pt x="161" y="74"/>
                  </a:cubicBezTo>
                  <a:cubicBezTo>
                    <a:pt x="165" y="69"/>
                    <a:pt x="170" y="66"/>
                    <a:pt x="174" y="62"/>
                  </a:cubicBezTo>
                  <a:cubicBezTo>
                    <a:pt x="174" y="53"/>
                    <a:pt x="165" y="51"/>
                    <a:pt x="161" y="50"/>
                  </a:cubicBezTo>
                  <a:cubicBezTo>
                    <a:pt x="156" y="54"/>
                    <a:pt x="151" y="59"/>
                    <a:pt x="146" y="64"/>
                  </a:cubicBezTo>
                  <a:cubicBezTo>
                    <a:pt x="139" y="60"/>
                    <a:pt x="150" y="57"/>
                    <a:pt x="151" y="53"/>
                  </a:cubicBezTo>
                  <a:cubicBezTo>
                    <a:pt x="152" y="44"/>
                    <a:pt x="145" y="31"/>
                    <a:pt x="158" y="32"/>
                  </a:cubicBezTo>
                  <a:close/>
                  <a:moveTo>
                    <a:pt x="153" y="23"/>
                  </a:moveTo>
                  <a:cubicBezTo>
                    <a:pt x="146" y="27"/>
                    <a:pt x="138" y="40"/>
                    <a:pt x="146" y="48"/>
                  </a:cubicBezTo>
                  <a:cubicBezTo>
                    <a:pt x="145" y="54"/>
                    <a:pt x="138" y="54"/>
                    <a:pt x="136" y="59"/>
                  </a:cubicBezTo>
                  <a:cubicBezTo>
                    <a:pt x="136" y="65"/>
                    <a:pt x="140" y="67"/>
                    <a:pt x="143" y="71"/>
                  </a:cubicBezTo>
                  <a:cubicBezTo>
                    <a:pt x="153" y="70"/>
                    <a:pt x="158" y="52"/>
                    <a:pt x="168" y="60"/>
                  </a:cubicBezTo>
                  <a:cubicBezTo>
                    <a:pt x="165" y="67"/>
                    <a:pt x="156" y="66"/>
                    <a:pt x="153" y="71"/>
                  </a:cubicBezTo>
                  <a:cubicBezTo>
                    <a:pt x="152" y="80"/>
                    <a:pt x="163" y="83"/>
                    <a:pt x="170" y="81"/>
                  </a:cubicBezTo>
                  <a:cubicBezTo>
                    <a:pt x="170" y="88"/>
                    <a:pt x="170" y="96"/>
                    <a:pt x="173" y="99"/>
                  </a:cubicBezTo>
                  <a:cubicBezTo>
                    <a:pt x="187" y="100"/>
                    <a:pt x="196" y="89"/>
                    <a:pt x="192" y="76"/>
                  </a:cubicBezTo>
                  <a:cubicBezTo>
                    <a:pt x="200" y="74"/>
                    <a:pt x="206" y="83"/>
                    <a:pt x="213" y="82"/>
                  </a:cubicBezTo>
                  <a:cubicBezTo>
                    <a:pt x="215" y="89"/>
                    <a:pt x="218" y="95"/>
                    <a:pt x="219" y="102"/>
                  </a:cubicBezTo>
                  <a:cubicBezTo>
                    <a:pt x="209" y="104"/>
                    <a:pt x="216" y="116"/>
                    <a:pt x="211" y="123"/>
                  </a:cubicBezTo>
                  <a:cubicBezTo>
                    <a:pt x="199" y="123"/>
                    <a:pt x="194" y="133"/>
                    <a:pt x="183" y="133"/>
                  </a:cubicBezTo>
                  <a:cubicBezTo>
                    <a:pt x="172" y="133"/>
                    <a:pt x="159" y="122"/>
                    <a:pt x="148" y="120"/>
                  </a:cubicBezTo>
                  <a:cubicBezTo>
                    <a:pt x="137" y="117"/>
                    <a:pt x="132" y="125"/>
                    <a:pt x="121" y="120"/>
                  </a:cubicBezTo>
                  <a:cubicBezTo>
                    <a:pt x="121" y="105"/>
                    <a:pt x="115" y="90"/>
                    <a:pt x="105" y="81"/>
                  </a:cubicBezTo>
                  <a:cubicBezTo>
                    <a:pt x="108" y="71"/>
                    <a:pt x="114" y="60"/>
                    <a:pt x="110" y="48"/>
                  </a:cubicBezTo>
                  <a:cubicBezTo>
                    <a:pt x="127" y="46"/>
                    <a:pt x="134" y="35"/>
                    <a:pt x="138" y="20"/>
                  </a:cubicBezTo>
                  <a:cubicBezTo>
                    <a:pt x="145" y="21"/>
                    <a:pt x="145" y="21"/>
                    <a:pt x="153" y="23"/>
                  </a:cubicBezTo>
                  <a:close/>
                  <a:moveTo>
                    <a:pt x="38" y="213"/>
                  </a:moveTo>
                  <a:cubicBezTo>
                    <a:pt x="22" y="189"/>
                    <a:pt x="12" y="155"/>
                    <a:pt x="17" y="123"/>
                  </a:cubicBezTo>
                  <a:cubicBezTo>
                    <a:pt x="21" y="93"/>
                    <a:pt x="37" y="69"/>
                    <a:pt x="51" y="50"/>
                  </a:cubicBezTo>
                  <a:cubicBezTo>
                    <a:pt x="53" y="50"/>
                    <a:pt x="53" y="52"/>
                    <a:pt x="55" y="52"/>
                  </a:cubicBezTo>
                  <a:cubicBezTo>
                    <a:pt x="57" y="54"/>
                    <a:pt x="52" y="62"/>
                    <a:pt x="55" y="64"/>
                  </a:cubicBezTo>
                  <a:cubicBezTo>
                    <a:pt x="58" y="73"/>
                    <a:pt x="64" y="75"/>
                    <a:pt x="65" y="83"/>
                  </a:cubicBezTo>
                  <a:cubicBezTo>
                    <a:pt x="70" y="94"/>
                    <a:pt x="87" y="94"/>
                    <a:pt x="89" y="108"/>
                  </a:cubicBezTo>
                  <a:cubicBezTo>
                    <a:pt x="75" y="103"/>
                    <a:pt x="61" y="98"/>
                    <a:pt x="45" y="102"/>
                  </a:cubicBezTo>
                  <a:cubicBezTo>
                    <a:pt x="42" y="107"/>
                    <a:pt x="49" y="119"/>
                    <a:pt x="41" y="127"/>
                  </a:cubicBezTo>
                  <a:cubicBezTo>
                    <a:pt x="45" y="141"/>
                    <a:pt x="61" y="145"/>
                    <a:pt x="75" y="139"/>
                  </a:cubicBezTo>
                  <a:cubicBezTo>
                    <a:pt x="78" y="155"/>
                    <a:pt x="88" y="164"/>
                    <a:pt x="108" y="165"/>
                  </a:cubicBezTo>
                  <a:cubicBezTo>
                    <a:pt x="108" y="167"/>
                    <a:pt x="108" y="170"/>
                    <a:pt x="108" y="173"/>
                  </a:cubicBezTo>
                  <a:cubicBezTo>
                    <a:pt x="92" y="166"/>
                    <a:pt x="56" y="159"/>
                    <a:pt x="46" y="171"/>
                  </a:cubicBezTo>
                  <a:cubicBezTo>
                    <a:pt x="51" y="185"/>
                    <a:pt x="56" y="197"/>
                    <a:pt x="55" y="213"/>
                  </a:cubicBezTo>
                  <a:cubicBezTo>
                    <a:pt x="49" y="214"/>
                    <a:pt x="43" y="209"/>
                    <a:pt x="38" y="213"/>
                  </a:cubicBezTo>
                  <a:close/>
                  <a:moveTo>
                    <a:pt x="64" y="237"/>
                  </a:moveTo>
                  <a:cubicBezTo>
                    <a:pt x="55" y="233"/>
                    <a:pt x="47" y="227"/>
                    <a:pt x="42" y="218"/>
                  </a:cubicBezTo>
                  <a:cubicBezTo>
                    <a:pt x="47" y="218"/>
                    <a:pt x="49" y="220"/>
                    <a:pt x="52" y="221"/>
                  </a:cubicBezTo>
                  <a:cubicBezTo>
                    <a:pt x="68" y="218"/>
                    <a:pt x="61" y="186"/>
                    <a:pt x="55" y="174"/>
                  </a:cubicBezTo>
                  <a:cubicBezTo>
                    <a:pt x="70" y="167"/>
                    <a:pt x="93" y="172"/>
                    <a:pt x="108" y="181"/>
                  </a:cubicBezTo>
                  <a:cubicBezTo>
                    <a:pt x="115" y="179"/>
                    <a:pt x="115" y="166"/>
                    <a:pt x="113" y="158"/>
                  </a:cubicBezTo>
                  <a:cubicBezTo>
                    <a:pt x="105" y="155"/>
                    <a:pt x="92" y="157"/>
                    <a:pt x="87" y="151"/>
                  </a:cubicBezTo>
                  <a:cubicBezTo>
                    <a:pt x="85" y="144"/>
                    <a:pt x="83" y="135"/>
                    <a:pt x="76" y="132"/>
                  </a:cubicBezTo>
                  <a:cubicBezTo>
                    <a:pt x="67" y="133"/>
                    <a:pt x="58" y="138"/>
                    <a:pt x="51" y="131"/>
                  </a:cubicBezTo>
                  <a:cubicBezTo>
                    <a:pt x="52" y="125"/>
                    <a:pt x="52" y="120"/>
                    <a:pt x="51" y="109"/>
                  </a:cubicBezTo>
                  <a:cubicBezTo>
                    <a:pt x="65" y="104"/>
                    <a:pt x="77" y="113"/>
                    <a:pt x="90" y="115"/>
                  </a:cubicBezTo>
                  <a:cubicBezTo>
                    <a:pt x="104" y="102"/>
                    <a:pt x="83" y="88"/>
                    <a:pt x="72" y="81"/>
                  </a:cubicBezTo>
                  <a:cubicBezTo>
                    <a:pt x="71" y="73"/>
                    <a:pt x="66" y="68"/>
                    <a:pt x="61" y="63"/>
                  </a:cubicBezTo>
                  <a:cubicBezTo>
                    <a:pt x="63" y="54"/>
                    <a:pt x="60" y="49"/>
                    <a:pt x="57" y="43"/>
                  </a:cubicBezTo>
                  <a:cubicBezTo>
                    <a:pt x="73" y="27"/>
                    <a:pt x="98" y="12"/>
                    <a:pt x="131" y="17"/>
                  </a:cubicBezTo>
                  <a:cubicBezTo>
                    <a:pt x="131" y="35"/>
                    <a:pt x="116" y="43"/>
                    <a:pt x="102" y="42"/>
                  </a:cubicBezTo>
                  <a:cubicBezTo>
                    <a:pt x="100" y="49"/>
                    <a:pt x="106" y="56"/>
                    <a:pt x="105" y="63"/>
                  </a:cubicBezTo>
                  <a:cubicBezTo>
                    <a:pt x="104" y="69"/>
                    <a:pt x="98" y="73"/>
                    <a:pt x="97" y="81"/>
                  </a:cubicBezTo>
                  <a:cubicBezTo>
                    <a:pt x="103" y="94"/>
                    <a:pt x="117" y="100"/>
                    <a:pt x="114" y="122"/>
                  </a:cubicBezTo>
                  <a:cubicBezTo>
                    <a:pt x="119" y="134"/>
                    <a:pt x="131" y="125"/>
                    <a:pt x="142" y="126"/>
                  </a:cubicBezTo>
                  <a:cubicBezTo>
                    <a:pt x="157" y="128"/>
                    <a:pt x="168" y="136"/>
                    <a:pt x="180" y="143"/>
                  </a:cubicBezTo>
                  <a:cubicBezTo>
                    <a:pt x="191" y="138"/>
                    <a:pt x="205" y="129"/>
                    <a:pt x="217" y="130"/>
                  </a:cubicBezTo>
                  <a:cubicBezTo>
                    <a:pt x="219" y="124"/>
                    <a:pt x="221" y="117"/>
                    <a:pt x="221" y="109"/>
                  </a:cubicBezTo>
                  <a:cubicBezTo>
                    <a:pt x="227" y="120"/>
                    <a:pt x="227" y="145"/>
                    <a:pt x="226" y="158"/>
                  </a:cubicBezTo>
                  <a:cubicBezTo>
                    <a:pt x="221" y="157"/>
                    <a:pt x="217" y="155"/>
                    <a:pt x="213" y="156"/>
                  </a:cubicBezTo>
                  <a:cubicBezTo>
                    <a:pt x="204" y="162"/>
                    <a:pt x="206" y="170"/>
                    <a:pt x="207" y="183"/>
                  </a:cubicBezTo>
                  <a:cubicBezTo>
                    <a:pt x="204" y="187"/>
                    <a:pt x="198" y="188"/>
                    <a:pt x="195" y="192"/>
                  </a:cubicBezTo>
                  <a:cubicBezTo>
                    <a:pt x="193" y="201"/>
                    <a:pt x="192" y="203"/>
                    <a:pt x="188" y="207"/>
                  </a:cubicBezTo>
                  <a:cubicBezTo>
                    <a:pt x="179" y="204"/>
                    <a:pt x="180" y="193"/>
                    <a:pt x="170" y="193"/>
                  </a:cubicBezTo>
                  <a:cubicBezTo>
                    <a:pt x="162" y="193"/>
                    <a:pt x="158" y="201"/>
                    <a:pt x="158" y="209"/>
                  </a:cubicBezTo>
                  <a:cubicBezTo>
                    <a:pt x="158" y="217"/>
                    <a:pt x="166" y="223"/>
                    <a:pt x="165" y="230"/>
                  </a:cubicBezTo>
                  <a:cubicBezTo>
                    <a:pt x="160" y="230"/>
                    <a:pt x="159" y="233"/>
                    <a:pt x="154" y="231"/>
                  </a:cubicBezTo>
                  <a:cubicBezTo>
                    <a:pt x="151" y="238"/>
                    <a:pt x="151" y="243"/>
                    <a:pt x="153" y="252"/>
                  </a:cubicBezTo>
                  <a:cubicBezTo>
                    <a:pt x="150" y="253"/>
                    <a:pt x="145" y="250"/>
                    <a:pt x="144" y="253"/>
                  </a:cubicBezTo>
                  <a:cubicBezTo>
                    <a:pt x="139" y="250"/>
                    <a:pt x="138" y="242"/>
                    <a:pt x="135" y="236"/>
                  </a:cubicBezTo>
                  <a:cubicBezTo>
                    <a:pt x="112" y="231"/>
                    <a:pt x="91" y="230"/>
                    <a:pt x="71" y="225"/>
                  </a:cubicBezTo>
                  <a:cubicBezTo>
                    <a:pt x="67" y="228"/>
                    <a:pt x="64" y="230"/>
                    <a:pt x="64" y="237"/>
                  </a:cubicBezTo>
                  <a:close/>
                  <a:moveTo>
                    <a:pt x="70" y="237"/>
                  </a:moveTo>
                  <a:cubicBezTo>
                    <a:pt x="69" y="235"/>
                    <a:pt x="71" y="235"/>
                    <a:pt x="71" y="233"/>
                  </a:cubicBezTo>
                  <a:cubicBezTo>
                    <a:pt x="76" y="228"/>
                    <a:pt x="82" y="236"/>
                    <a:pt x="89" y="238"/>
                  </a:cubicBezTo>
                  <a:cubicBezTo>
                    <a:pt x="103" y="242"/>
                    <a:pt x="122" y="238"/>
                    <a:pt x="132" y="243"/>
                  </a:cubicBezTo>
                  <a:cubicBezTo>
                    <a:pt x="134" y="247"/>
                    <a:pt x="130" y="253"/>
                    <a:pt x="132" y="253"/>
                  </a:cubicBezTo>
                  <a:cubicBezTo>
                    <a:pt x="113" y="254"/>
                    <a:pt x="81" y="253"/>
                    <a:pt x="70"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71" name="Freeform 174"/>
            <p:cNvSpPr/>
            <p:nvPr/>
          </p:nvSpPr>
          <p:spPr bwMode="auto">
            <a:xfrm>
              <a:off x="3232080" y="1035593"/>
              <a:ext cx="104630" cy="90030"/>
            </a:xfrm>
            <a:custGeom>
              <a:avLst/>
              <a:gdLst>
                <a:gd name="T0" fmla="*/ 18 w 28"/>
                <a:gd name="T1" fmla="*/ 24 h 24"/>
                <a:gd name="T2" fmla="*/ 7 w 28"/>
                <a:gd name="T3" fmla="*/ 0 h 24"/>
                <a:gd name="T4" fmla="*/ 18 w 28"/>
                <a:gd name="T5" fmla="*/ 24 h 24"/>
              </a:gdLst>
              <a:ahLst/>
              <a:cxnLst>
                <a:cxn ang="0">
                  <a:pos x="T0" y="T1"/>
                </a:cxn>
                <a:cxn ang="0">
                  <a:pos x="T2" y="T3"/>
                </a:cxn>
                <a:cxn ang="0">
                  <a:pos x="T4" y="T5"/>
                </a:cxn>
              </a:cxnLst>
              <a:rect l="0" t="0" r="r" b="b"/>
              <a:pathLst>
                <a:path w="28" h="24">
                  <a:moveTo>
                    <a:pt x="18" y="24"/>
                  </a:moveTo>
                  <a:cubicBezTo>
                    <a:pt x="28" y="18"/>
                    <a:pt x="15" y="2"/>
                    <a:pt x="7" y="0"/>
                  </a:cubicBezTo>
                  <a:cubicBezTo>
                    <a:pt x="0" y="10"/>
                    <a:pt x="19" y="1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72" name="Freeform 175"/>
            <p:cNvSpPr/>
            <p:nvPr/>
          </p:nvSpPr>
          <p:spPr bwMode="auto">
            <a:xfrm>
              <a:off x="3166383" y="1038027"/>
              <a:ext cx="82730" cy="116795"/>
            </a:xfrm>
            <a:custGeom>
              <a:avLst/>
              <a:gdLst>
                <a:gd name="T0" fmla="*/ 19 w 22"/>
                <a:gd name="T1" fmla="*/ 31 h 31"/>
                <a:gd name="T2" fmla="*/ 21 w 22"/>
                <a:gd name="T3" fmla="*/ 16 h 31"/>
                <a:gd name="T4" fmla="*/ 2 w 22"/>
                <a:gd name="T5" fmla="*/ 0 h 31"/>
                <a:gd name="T6" fmla="*/ 0 w 22"/>
                <a:gd name="T7" fmla="*/ 6 h 31"/>
                <a:gd name="T8" fmla="*/ 17 w 22"/>
                <a:gd name="T9" fmla="*/ 22 h 31"/>
                <a:gd name="T10" fmla="*/ 19 w 22"/>
                <a:gd name="T11" fmla="*/ 31 h 31"/>
              </a:gdLst>
              <a:ahLst/>
              <a:cxnLst>
                <a:cxn ang="0">
                  <a:pos x="T0" y="T1"/>
                </a:cxn>
                <a:cxn ang="0">
                  <a:pos x="T2" y="T3"/>
                </a:cxn>
                <a:cxn ang="0">
                  <a:pos x="T4" y="T5"/>
                </a:cxn>
                <a:cxn ang="0">
                  <a:pos x="T6" y="T7"/>
                </a:cxn>
                <a:cxn ang="0">
                  <a:pos x="T8" y="T9"/>
                </a:cxn>
                <a:cxn ang="0">
                  <a:pos x="T10" y="T11"/>
                </a:cxn>
              </a:cxnLst>
              <a:rect l="0" t="0" r="r" b="b"/>
              <a:pathLst>
                <a:path w="22" h="31">
                  <a:moveTo>
                    <a:pt x="19" y="31"/>
                  </a:moveTo>
                  <a:cubicBezTo>
                    <a:pt x="22" y="29"/>
                    <a:pt x="20" y="21"/>
                    <a:pt x="21" y="16"/>
                  </a:cubicBezTo>
                  <a:cubicBezTo>
                    <a:pt x="15" y="10"/>
                    <a:pt x="10" y="4"/>
                    <a:pt x="2" y="0"/>
                  </a:cubicBezTo>
                  <a:cubicBezTo>
                    <a:pt x="1" y="2"/>
                    <a:pt x="0" y="3"/>
                    <a:pt x="0" y="6"/>
                  </a:cubicBezTo>
                  <a:cubicBezTo>
                    <a:pt x="4" y="13"/>
                    <a:pt x="13" y="14"/>
                    <a:pt x="17" y="22"/>
                  </a:cubicBezTo>
                  <a:cubicBezTo>
                    <a:pt x="17" y="26"/>
                    <a:pt x="15" y="31"/>
                    <a:pt x="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73" name="Freeform 176"/>
            <p:cNvSpPr>
              <a:spLocks noEditPoints="1"/>
            </p:cNvSpPr>
            <p:nvPr/>
          </p:nvSpPr>
          <p:spPr bwMode="auto">
            <a:xfrm>
              <a:off x="397360" y="1003962"/>
              <a:ext cx="92463" cy="160594"/>
            </a:xfrm>
            <a:custGeom>
              <a:avLst/>
              <a:gdLst>
                <a:gd name="T0" fmla="*/ 23 w 25"/>
                <a:gd name="T1" fmla="*/ 7 h 43"/>
                <a:gd name="T2" fmla="*/ 2 w 25"/>
                <a:gd name="T3" fmla="*/ 4 h 43"/>
                <a:gd name="T4" fmla="*/ 1 w 25"/>
                <a:gd name="T5" fmla="*/ 36 h 43"/>
                <a:gd name="T6" fmla="*/ 23 w 25"/>
                <a:gd name="T7" fmla="*/ 36 h 43"/>
                <a:gd name="T8" fmla="*/ 17 w 25"/>
                <a:gd name="T9" fmla="*/ 21 h 43"/>
                <a:gd name="T10" fmla="*/ 23 w 25"/>
                <a:gd name="T11" fmla="*/ 7 h 43"/>
                <a:gd name="T12" fmla="*/ 18 w 25"/>
                <a:gd name="T13" fmla="*/ 10 h 43"/>
                <a:gd name="T14" fmla="*/ 8 w 25"/>
                <a:gd name="T15" fmla="*/ 19 h 43"/>
                <a:gd name="T16" fmla="*/ 18 w 25"/>
                <a:gd name="T17" fmla="*/ 10 h 43"/>
                <a:gd name="T18" fmla="*/ 18 w 25"/>
                <a:gd name="T19" fmla="*/ 32 h 43"/>
                <a:gd name="T20" fmla="*/ 5 w 25"/>
                <a:gd name="T21" fmla="*/ 25 h 43"/>
                <a:gd name="T22" fmla="*/ 18 w 25"/>
                <a:gd name="T23"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3">
                  <a:moveTo>
                    <a:pt x="23" y="7"/>
                  </a:moveTo>
                  <a:cubicBezTo>
                    <a:pt x="19" y="2"/>
                    <a:pt x="9" y="0"/>
                    <a:pt x="2" y="4"/>
                  </a:cubicBezTo>
                  <a:cubicBezTo>
                    <a:pt x="2" y="15"/>
                    <a:pt x="0" y="24"/>
                    <a:pt x="1" y="36"/>
                  </a:cubicBezTo>
                  <a:cubicBezTo>
                    <a:pt x="7" y="41"/>
                    <a:pt x="17" y="43"/>
                    <a:pt x="23" y="36"/>
                  </a:cubicBezTo>
                  <a:cubicBezTo>
                    <a:pt x="25" y="27"/>
                    <a:pt x="20" y="25"/>
                    <a:pt x="17" y="21"/>
                  </a:cubicBezTo>
                  <a:cubicBezTo>
                    <a:pt x="22" y="20"/>
                    <a:pt x="24" y="15"/>
                    <a:pt x="23" y="7"/>
                  </a:cubicBezTo>
                  <a:close/>
                  <a:moveTo>
                    <a:pt x="18" y="10"/>
                  </a:moveTo>
                  <a:cubicBezTo>
                    <a:pt x="19" y="18"/>
                    <a:pt x="11" y="17"/>
                    <a:pt x="8" y="19"/>
                  </a:cubicBezTo>
                  <a:cubicBezTo>
                    <a:pt x="1" y="16"/>
                    <a:pt x="11" y="3"/>
                    <a:pt x="18" y="10"/>
                  </a:cubicBezTo>
                  <a:close/>
                  <a:moveTo>
                    <a:pt x="18" y="32"/>
                  </a:moveTo>
                  <a:cubicBezTo>
                    <a:pt x="15" y="40"/>
                    <a:pt x="3" y="35"/>
                    <a:pt x="5" y="25"/>
                  </a:cubicBezTo>
                  <a:cubicBezTo>
                    <a:pt x="12" y="25"/>
                    <a:pt x="17" y="26"/>
                    <a:pt x="1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74" name="Freeform 177"/>
            <p:cNvSpPr/>
            <p:nvPr/>
          </p:nvSpPr>
          <p:spPr bwMode="auto">
            <a:xfrm>
              <a:off x="4777186" y="1128056"/>
              <a:ext cx="549911" cy="102196"/>
            </a:xfrm>
            <a:custGeom>
              <a:avLst/>
              <a:gdLst>
                <a:gd name="T0" fmla="*/ 32 w 147"/>
                <a:gd name="T1" fmla="*/ 15 h 27"/>
                <a:gd name="T2" fmla="*/ 51 w 147"/>
                <a:gd name="T3" fmla="*/ 22 h 27"/>
                <a:gd name="T4" fmla="*/ 82 w 147"/>
                <a:gd name="T5" fmla="*/ 18 h 27"/>
                <a:gd name="T6" fmla="*/ 112 w 147"/>
                <a:gd name="T7" fmla="*/ 15 h 27"/>
                <a:gd name="T8" fmla="*/ 125 w 147"/>
                <a:gd name="T9" fmla="*/ 21 h 27"/>
                <a:gd name="T10" fmla="*/ 147 w 147"/>
                <a:gd name="T11" fmla="*/ 8 h 27"/>
                <a:gd name="T12" fmla="*/ 125 w 147"/>
                <a:gd name="T13" fmla="*/ 13 h 27"/>
                <a:gd name="T14" fmla="*/ 95 w 147"/>
                <a:gd name="T15" fmla="*/ 16 h 27"/>
                <a:gd name="T16" fmla="*/ 46 w 147"/>
                <a:gd name="T17" fmla="*/ 13 h 27"/>
                <a:gd name="T18" fmla="*/ 32 w 147"/>
                <a:gd name="T19" fmla="*/ 8 h 27"/>
                <a:gd name="T20" fmla="*/ 12 w 147"/>
                <a:gd name="T21" fmla="*/ 12 h 27"/>
                <a:gd name="T22" fmla="*/ 0 w 147"/>
                <a:gd name="T23" fmla="*/ 10 h 27"/>
                <a:gd name="T24" fmla="*/ 32 w 147"/>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7">
                  <a:moveTo>
                    <a:pt x="32" y="15"/>
                  </a:moveTo>
                  <a:cubicBezTo>
                    <a:pt x="39" y="16"/>
                    <a:pt x="44" y="22"/>
                    <a:pt x="51" y="22"/>
                  </a:cubicBezTo>
                  <a:cubicBezTo>
                    <a:pt x="63" y="22"/>
                    <a:pt x="71" y="15"/>
                    <a:pt x="82" y="18"/>
                  </a:cubicBezTo>
                  <a:cubicBezTo>
                    <a:pt x="92" y="27"/>
                    <a:pt x="104" y="20"/>
                    <a:pt x="112" y="15"/>
                  </a:cubicBezTo>
                  <a:cubicBezTo>
                    <a:pt x="117" y="16"/>
                    <a:pt x="119" y="20"/>
                    <a:pt x="125" y="21"/>
                  </a:cubicBezTo>
                  <a:cubicBezTo>
                    <a:pt x="131" y="16"/>
                    <a:pt x="143" y="16"/>
                    <a:pt x="147" y="8"/>
                  </a:cubicBezTo>
                  <a:cubicBezTo>
                    <a:pt x="139" y="5"/>
                    <a:pt x="131" y="12"/>
                    <a:pt x="125" y="13"/>
                  </a:cubicBezTo>
                  <a:cubicBezTo>
                    <a:pt x="116" y="0"/>
                    <a:pt x="106" y="12"/>
                    <a:pt x="95" y="16"/>
                  </a:cubicBezTo>
                  <a:cubicBezTo>
                    <a:pt x="84" y="4"/>
                    <a:pt x="64" y="16"/>
                    <a:pt x="46" y="13"/>
                  </a:cubicBezTo>
                  <a:cubicBezTo>
                    <a:pt x="40" y="12"/>
                    <a:pt x="36" y="9"/>
                    <a:pt x="32" y="8"/>
                  </a:cubicBezTo>
                  <a:cubicBezTo>
                    <a:pt x="25" y="8"/>
                    <a:pt x="19" y="13"/>
                    <a:pt x="12" y="12"/>
                  </a:cubicBezTo>
                  <a:cubicBezTo>
                    <a:pt x="7" y="12"/>
                    <a:pt x="5" y="6"/>
                    <a:pt x="0" y="10"/>
                  </a:cubicBezTo>
                  <a:cubicBezTo>
                    <a:pt x="3" y="27"/>
                    <a:pt x="20" y="15"/>
                    <a:pt x="3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75" name="Freeform 178"/>
            <p:cNvSpPr/>
            <p:nvPr/>
          </p:nvSpPr>
          <p:spPr bwMode="auto">
            <a:xfrm>
              <a:off x="2777065" y="2439570"/>
              <a:ext cx="175193" cy="209258"/>
            </a:xfrm>
            <a:custGeom>
              <a:avLst/>
              <a:gdLst>
                <a:gd name="T0" fmla="*/ 26 w 47"/>
                <a:gd name="T1" fmla="*/ 0 h 56"/>
                <a:gd name="T2" fmla="*/ 17 w 47"/>
                <a:gd name="T3" fmla="*/ 36 h 56"/>
                <a:gd name="T4" fmla="*/ 5 w 47"/>
                <a:gd name="T5" fmla="*/ 37 h 56"/>
                <a:gd name="T6" fmla="*/ 14 w 47"/>
                <a:gd name="T7" fmla="*/ 56 h 56"/>
                <a:gd name="T8" fmla="*/ 28 w 47"/>
                <a:gd name="T9" fmla="*/ 16 h 56"/>
                <a:gd name="T10" fmla="*/ 41 w 47"/>
                <a:gd name="T11" fmla="*/ 21 h 56"/>
                <a:gd name="T12" fmla="*/ 26 w 47"/>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7" h="56">
                  <a:moveTo>
                    <a:pt x="26" y="0"/>
                  </a:moveTo>
                  <a:cubicBezTo>
                    <a:pt x="22" y="11"/>
                    <a:pt x="21" y="25"/>
                    <a:pt x="17" y="36"/>
                  </a:cubicBezTo>
                  <a:cubicBezTo>
                    <a:pt x="11" y="36"/>
                    <a:pt x="10" y="35"/>
                    <a:pt x="5" y="37"/>
                  </a:cubicBezTo>
                  <a:cubicBezTo>
                    <a:pt x="0" y="45"/>
                    <a:pt x="6" y="54"/>
                    <a:pt x="14" y="56"/>
                  </a:cubicBezTo>
                  <a:cubicBezTo>
                    <a:pt x="30" y="52"/>
                    <a:pt x="20" y="25"/>
                    <a:pt x="28" y="16"/>
                  </a:cubicBezTo>
                  <a:cubicBezTo>
                    <a:pt x="33" y="17"/>
                    <a:pt x="37" y="19"/>
                    <a:pt x="41" y="21"/>
                  </a:cubicBezTo>
                  <a:cubicBezTo>
                    <a:pt x="47" y="11"/>
                    <a:pt x="34"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76" name="Freeform 179"/>
            <p:cNvSpPr>
              <a:spLocks noEditPoints="1"/>
            </p:cNvSpPr>
            <p:nvPr/>
          </p:nvSpPr>
          <p:spPr bwMode="auto">
            <a:xfrm>
              <a:off x="5594753" y="1205919"/>
              <a:ext cx="265224" cy="871098"/>
            </a:xfrm>
            <a:custGeom>
              <a:avLst/>
              <a:gdLst>
                <a:gd name="T0" fmla="*/ 67 w 71"/>
                <a:gd name="T1" fmla="*/ 69 h 233"/>
                <a:gd name="T2" fmla="*/ 61 w 71"/>
                <a:gd name="T3" fmla="*/ 60 h 233"/>
                <a:gd name="T4" fmla="*/ 33 w 71"/>
                <a:gd name="T5" fmla="*/ 0 h 233"/>
                <a:gd name="T6" fmla="*/ 28 w 71"/>
                <a:gd name="T7" fmla="*/ 0 h 233"/>
                <a:gd name="T8" fmla="*/ 16 w 71"/>
                <a:gd name="T9" fmla="*/ 38 h 233"/>
                <a:gd name="T10" fmla="*/ 7 w 71"/>
                <a:gd name="T11" fmla="*/ 72 h 233"/>
                <a:gd name="T12" fmla="*/ 7 w 71"/>
                <a:gd name="T13" fmla="*/ 224 h 233"/>
                <a:gd name="T14" fmla="*/ 61 w 71"/>
                <a:gd name="T15" fmla="*/ 228 h 233"/>
                <a:gd name="T16" fmla="*/ 68 w 71"/>
                <a:gd name="T17" fmla="*/ 156 h 233"/>
                <a:gd name="T18" fmla="*/ 68 w 71"/>
                <a:gd name="T19" fmla="*/ 112 h 233"/>
                <a:gd name="T20" fmla="*/ 67 w 71"/>
                <a:gd name="T21" fmla="*/ 69 h 233"/>
                <a:gd name="T22" fmla="*/ 21 w 71"/>
                <a:gd name="T23" fmla="*/ 36 h 233"/>
                <a:gd name="T24" fmla="*/ 43 w 71"/>
                <a:gd name="T25" fmla="*/ 36 h 233"/>
                <a:gd name="T26" fmla="*/ 55 w 71"/>
                <a:gd name="T27" fmla="*/ 64 h 233"/>
                <a:gd name="T28" fmla="*/ 17 w 71"/>
                <a:gd name="T29" fmla="*/ 68 h 233"/>
                <a:gd name="T30" fmla="*/ 21 w 71"/>
                <a:gd name="T31" fmla="*/ 36 h 233"/>
                <a:gd name="T32" fmla="*/ 33 w 71"/>
                <a:gd name="T33" fmla="*/ 77 h 233"/>
                <a:gd name="T34" fmla="*/ 44 w 71"/>
                <a:gd name="T35" fmla="*/ 74 h 233"/>
                <a:gd name="T36" fmla="*/ 45 w 71"/>
                <a:gd name="T37" fmla="*/ 164 h 233"/>
                <a:gd name="T38" fmla="*/ 41 w 71"/>
                <a:gd name="T39" fmla="*/ 179 h 233"/>
                <a:gd name="T40" fmla="*/ 37 w 71"/>
                <a:gd name="T41" fmla="*/ 172 h 233"/>
                <a:gd name="T42" fmla="*/ 33 w 71"/>
                <a:gd name="T43" fmla="*/ 77 h 233"/>
                <a:gd name="T44" fmla="*/ 17 w 71"/>
                <a:gd name="T45" fmla="*/ 76 h 233"/>
                <a:gd name="T46" fmla="*/ 26 w 71"/>
                <a:gd name="T47" fmla="*/ 76 h 233"/>
                <a:gd name="T48" fmla="*/ 31 w 71"/>
                <a:gd name="T49" fmla="*/ 180 h 233"/>
                <a:gd name="T50" fmla="*/ 14 w 71"/>
                <a:gd name="T51" fmla="*/ 180 h 233"/>
                <a:gd name="T52" fmla="*/ 17 w 71"/>
                <a:gd name="T53" fmla="*/ 76 h 233"/>
                <a:gd name="T54" fmla="*/ 47 w 71"/>
                <a:gd name="T55" fmla="*/ 188 h 233"/>
                <a:gd name="T56" fmla="*/ 61 w 71"/>
                <a:gd name="T57" fmla="*/ 191 h 233"/>
                <a:gd name="T58" fmla="*/ 35 w 71"/>
                <a:gd name="T59" fmla="*/ 195 h 233"/>
                <a:gd name="T60" fmla="*/ 13 w 71"/>
                <a:gd name="T61" fmla="*/ 188 h 233"/>
                <a:gd name="T62" fmla="*/ 47 w 71"/>
                <a:gd name="T63" fmla="*/ 188 h 233"/>
                <a:gd name="T64" fmla="*/ 55 w 71"/>
                <a:gd name="T65" fmla="*/ 222 h 233"/>
                <a:gd name="T66" fmla="*/ 16 w 71"/>
                <a:gd name="T67" fmla="*/ 220 h 233"/>
                <a:gd name="T68" fmla="*/ 13 w 71"/>
                <a:gd name="T69" fmla="*/ 201 h 233"/>
                <a:gd name="T70" fmla="*/ 61 w 71"/>
                <a:gd name="T71" fmla="*/ 204 h 233"/>
                <a:gd name="T72" fmla="*/ 55 w 71"/>
                <a:gd name="T73" fmla="*/ 222 h 233"/>
                <a:gd name="T74" fmla="*/ 61 w 71"/>
                <a:gd name="T75" fmla="*/ 164 h 233"/>
                <a:gd name="T76" fmla="*/ 55 w 71"/>
                <a:gd name="T77" fmla="*/ 180 h 233"/>
                <a:gd name="T78" fmla="*/ 52 w 71"/>
                <a:gd name="T79" fmla="*/ 157 h 233"/>
                <a:gd name="T80" fmla="*/ 52 w 71"/>
                <a:gd name="T81" fmla="*/ 73 h 233"/>
                <a:gd name="T82" fmla="*/ 57 w 71"/>
                <a:gd name="T83" fmla="*/ 72 h 233"/>
                <a:gd name="T84" fmla="*/ 60 w 71"/>
                <a:gd name="T85" fmla="*/ 74 h 233"/>
                <a:gd name="T86" fmla="*/ 61 w 71"/>
                <a:gd name="T87" fmla="*/ 16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233">
                  <a:moveTo>
                    <a:pt x="67" y="69"/>
                  </a:moveTo>
                  <a:cubicBezTo>
                    <a:pt x="66" y="66"/>
                    <a:pt x="63" y="64"/>
                    <a:pt x="61" y="60"/>
                  </a:cubicBezTo>
                  <a:cubicBezTo>
                    <a:pt x="50" y="40"/>
                    <a:pt x="42" y="17"/>
                    <a:pt x="33" y="0"/>
                  </a:cubicBezTo>
                  <a:cubicBezTo>
                    <a:pt x="31" y="0"/>
                    <a:pt x="30" y="0"/>
                    <a:pt x="28" y="0"/>
                  </a:cubicBezTo>
                  <a:cubicBezTo>
                    <a:pt x="23" y="11"/>
                    <a:pt x="19" y="24"/>
                    <a:pt x="16" y="38"/>
                  </a:cubicBezTo>
                  <a:cubicBezTo>
                    <a:pt x="13" y="50"/>
                    <a:pt x="11" y="65"/>
                    <a:pt x="7" y="72"/>
                  </a:cubicBezTo>
                  <a:cubicBezTo>
                    <a:pt x="15" y="125"/>
                    <a:pt x="0" y="183"/>
                    <a:pt x="7" y="224"/>
                  </a:cubicBezTo>
                  <a:cubicBezTo>
                    <a:pt x="19" y="232"/>
                    <a:pt x="44" y="233"/>
                    <a:pt x="61" y="228"/>
                  </a:cubicBezTo>
                  <a:cubicBezTo>
                    <a:pt x="71" y="210"/>
                    <a:pt x="68" y="184"/>
                    <a:pt x="68" y="156"/>
                  </a:cubicBezTo>
                  <a:cubicBezTo>
                    <a:pt x="68" y="142"/>
                    <a:pt x="68" y="127"/>
                    <a:pt x="68" y="112"/>
                  </a:cubicBezTo>
                  <a:cubicBezTo>
                    <a:pt x="68" y="98"/>
                    <a:pt x="69" y="81"/>
                    <a:pt x="67" y="69"/>
                  </a:cubicBezTo>
                  <a:close/>
                  <a:moveTo>
                    <a:pt x="21" y="36"/>
                  </a:moveTo>
                  <a:cubicBezTo>
                    <a:pt x="26" y="36"/>
                    <a:pt x="37" y="34"/>
                    <a:pt x="43" y="36"/>
                  </a:cubicBezTo>
                  <a:cubicBezTo>
                    <a:pt x="46" y="46"/>
                    <a:pt x="53" y="53"/>
                    <a:pt x="55" y="64"/>
                  </a:cubicBezTo>
                  <a:cubicBezTo>
                    <a:pt x="42" y="67"/>
                    <a:pt x="30" y="71"/>
                    <a:pt x="17" y="68"/>
                  </a:cubicBezTo>
                  <a:cubicBezTo>
                    <a:pt x="17" y="58"/>
                    <a:pt x="20" y="48"/>
                    <a:pt x="21" y="36"/>
                  </a:cubicBezTo>
                  <a:close/>
                  <a:moveTo>
                    <a:pt x="33" y="77"/>
                  </a:moveTo>
                  <a:cubicBezTo>
                    <a:pt x="36" y="75"/>
                    <a:pt x="40" y="74"/>
                    <a:pt x="44" y="74"/>
                  </a:cubicBezTo>
                  <a:cubicBezTo>
                    <a:pt x="43" y="107"/>
                    <a:pt x="46" y="134"/>
                    <a:pt x="45" y="164"/>
                  </a:cubicBezTo>
                  <a:cubicBezTo>
                    <a:pt x="45" y="168"/>
                    <a:pt x="47" y="178"/>
                    <a:pt x="41" y="179"/>
                  </a:cubicBezTo>
                  <a:cubicBezTo>
                    <a:pt x="37" y="179"/>
                    <a:pt x="37" y="173"/>
                    <a:pt x="37" y="172"/>
                  </a:cubicBezTo>
                  <a:cubicBezTo>
                    <a:pt x="31" y="138"/>
                    <a:pt x="41" y="114"/>
                    <a:pt x="33" y="77"/>
                  </a:cubicBezTo>
                  <a:close/>
                  <a:moveTo>
                    <a:pt x="17" y="76"/>
                  </a:moveTo>
                  <a:cubicBezTo>
                    <a:pt x="20" y="76"/>
                    <a:pt x="23" y="76"/>
                    <a:pt x="26" y="76"/>
                  </a:cubicBezTo>
                  <a:cubicBezTo>
                    <a:pt x="33" y="111"/>
                    <a:pt x="28" y="151"/>
                    <a:pt x="31" y="180"/>
                  </a:cubicBezTo>
                  <a:cubicBezTo>
                    <a:pt x="26" y="180"/>
                    <a:pt x="20" y="180"/>
                    <a:pt x="14" y="180"/>
                  </a:cubicBezTo>
                  <a:cubicBezTo>
                    <a:pt x="12" y="155"/>
                    <a:pt x="19" y="113"/>
                    <a:pt x="17" y="76"/>
                  </a:cubicBezTo>
                  <a:close/>
                  <a:moveTo>
                    <a:pt x="47" y="188"/>
                  </a:moveTo>
                  <a:cubicBezTo>
                    <a:pt x="50" y="188"/>
                    <a:pt x="58" y="186"/>
                    <a:pt x="61" y="191"/>
                  </a:cubicBezTo>
                  <a:cubicBezTo>
                    <a:pt x="60" y="199"/>
                    <a:pt x="44" y="195"/>
                    <a:pt x="35" y="195"/>
                  </a:cubicBezTo>
                  <a:cubicBezTo>
                    <a:pt x="26" y="194"/>
                    <a:pt x="13" y="196"/>
                    <a:pt x="13" y="188"/>
                  </a:cubicBezTo>
                  <a:cubicBezTo>
                    <a:pt x="27" y="190"/>
                    <a:pt x="35" y="188"/>
                    <a:pt x="47" y="188"/>
                  </a:cubicBezTo>
                  <a:close/>
                  <a:moveTo>
                    <a:pt x="55" y="222"/>
                  </a:moveTo>
                  <a:cubicBezTo>
                    <a:pt x="43" y="224"/>
                    <a:pt x="31" y="222"/>
                    <a:pt x="16" y="220"/>
                  </a:cubicBezTo>
                  <a:cubicBezTo>
                    <a:pt x="13" y="215"/>
                    <a:pt x="15" y="206"/>
                    <a:pt x="13" y="201"/>
                  </a:cubicBezTo>
                  <a:cubicBezTo>
                    <a:pt x="33" y="201"/>
                    <a:pt x="41" y="204"/>
                    <a:pt x="61" y="204"/>
                  </a:cubicBezTo>
                  <a:cubicBezTo>
                    <a:pt x="62" y="213"/>
                    <a:pt x="59" y="218"/>
                    <a:pt x="55" y="222"/>
                  </a:cubicBezTo>
                  <a:close/>
                  <a:moveTo>
                    <a:pt x="61" y="164"/>
                  </a:moveTo>
                  <a:cubicBezTo>
                    <a:pt x="60" y="170"/>
                    <a:pt x="64" y="179"/>
                    <a:pt x="55" y="180"/>
                  </a:cubicBezTo>
                  <a:cubicBezTo>
                    <a:pt x="50" y="176"/>
                    <a:pt x="53" y="166"/>
                    <a:pt x="52" y="157"/>
                  </a:cubicBezTo>
                  <a:cubicBezTo>
                    <a:pt x="51" y="132"/>
                    <a:pt x="49" y="99"/>
                    <a:pt x="52" y="73"/>
                  </a:cubicBezTo>
                  <a:cubicBezTo>
                    <a:pt x="54" y="73"/>
                    <a:pt x="56" y="73"/>
                    <a:pt x="57" y="72"/>
                  </a:cubicBezTo>
                  <a:cubicBezTo>
                    <a:pt x="58" y="72"/>
                    <a:pt x="59" y="73"/>
                    <a:pt x="60" y="74"/>
                  </a:cubicBezTo>
                  <a:cubicBezTo>
                    <a:pt x="62" y="102"/>
                    <a:pt x="64" y="144"/>
                    <a:pt x="61"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77" name="Freeform 180"/>
            <p:cNvSpPr/>
            <p:nvPr/>
          </p:nvSpPr>
          <p:spPr bwMode="auto">
            <a:xfrm>
              <a:off x="224599" y="1115891"/>
              <a:ext cx="824868" cy="1180120"/>
            </a:xfrm>
            <a:custGeom>
              <a:avLst/>
              <a:gdLst>
                <a:gd name="T0" fmla="*/ 60 w 221"/>
                <a:gd name="T1" fmla="*/ 291 h 316"/>
                <a:gd name="T2" fmla="*/ 79 w 221"/>
                <a:gd name="T3" fmla="*/ 308 h 316"/>
                <a:gd name="T4" fmla="*/ 135 w 221"/>
                <a:gd name="T5" fmla="*/ 273 h 316"/>
                <a:gd name="T6" fmla="*/ 195 w 221"/>
                <a:gd name="T7" fmla="*/ 217 h 316"/>
                <a:gd name="T8" fmla="*/ 189 w 221"/>
                <a:gd name="T9" fmla="*/ 149 h 316"/>
                <a:gd name="T10" fmla="*/ 188 w 221"/>
                <a:gd name="T11" fmla="*/ 93 h 316"/>
                <a:gd name="T12" fmla="*/ 162 w 221"/>
                <a:gd name="T13" fmla="*/ 84 h 316"/>
                <a:gd name="T14" fmla="*/ 123 w 221"/>
                <a:gd name="T15" fmla="*/ 27 h 316"/>
                <a:gd name="T16" fmla="*/ 97 w 221"/>
                <a:gd name="T17" fmla="*/ 0 h 316"/>
                <a:gd name="T18" fmla="*/ 89 w 221"/>
                <a:gd name="T19" fmla="*/ 29 h 316"/>
                <a:gd name="T20" fmla="*/ 38 w 221"/>
                <a:gd name="T21" fmla="*/ 55 h 316"/>
                <a:gd name="T22" fmla="*/ 0 w 221"/>
                <a:gd name="T23" fmla="*/ 51 h 316"/>
                <a:gd name="T24" fmla="*/ 0 w 221"/>
                <a:gd name="T25" fmla="*/ 68 h 316"/>
                <a:gd name="T26" fmla="*/ 5 w 221"/>
                <a:gd name="T27" fmla="*/ 58 h 316"/>
                <a:gd name="T28" fmla="*/ 47 w 221"/>
                <a:gd name="T29" fmla="*/ 66 h 316"/>
                <a:gd name="T30" fmla="*/ 44 w 221"/>
                <a:gd name="T31" fmla="*/ 47 h 316"/>
                <a:gd name="T32" fmla="*/ 93 w 221"/>
                <a:gd name="T33" fmla="*/ 43 h 316"/>
                <a:gd name="T34" fmla="*/ 100 w 221"/>
                <a:gd name="T35" fmla="*/ 14 h 316"/>
                <a:gd name="T36" fmla="*/ 122 w 221"/>
                <a:gd name="T37" fmla="*/ 39 h 316"/>
                <a:gd name="T38" fmla="*/ 155 w 221"/>
                <a:gd name="T39" fmla="*/ 50 h 316"/>
                <a:gd name="T40" fmla="*/ 160 w 221"/>
                <a:gd name="T41" fmla="*/ 63 h 316"/>
                <a:gd name="T42" fmla="*/ 156 w 221"/>
                <a:gd name="T43" fmla="*/ 81 h 316"/>
                <a:gd name="T44" fmla="*/ 151 w 221"/>
                <a:gd name="T45" fmla="*/ 92 h 316"/>
                <a:gd name="T46" fmla="*/ 180 w 221"/>
                <a:gd name="T47" fmla="*/ 97 h 316"/>
                <a:gd name="T48" fmla="*/ 184 w 221"/>
                <a:gd name="T49" fmla="*/ 147 h 316"/>
                <a:gd name="T50" fmla="*/ 174 w 221"/>
                <a:gd name="T51" fmla="*/ 155 h 316"/>
                <a:gd name="T52" fmla="*/ 187 w 221"/>
                <a:gd name="T53" fmla="*/ 158 h 316"/>
                <a:gd name="T54" fmla="*/ 203 w 221"/>
                <a:gd name="T55" fmla="*/ 175 h 316"/>
                <a:gd name="T56" fmla="*/ 193 w 221"/>
                <a:gd name="T57" fmla="*/ 209 h 316"/>
                <a:gd name="T58" fmla="*/ 174 w 221"/>
                <a:gd name="T59" fmla="*/ 210 h 316"/>
                <a:gd name="T60" fmla="*/ 191 w 221"/>
                <a:gd name="T61" fmla="*/ 225 h 316"/>
                <a:gd name="T62" fmla="*/ 141 w 221"/>
                <a:gd name="T63" fmla="*/ 266 h 316"/>
                <a:gd name="T64" fmla="*/ 129 w 221"/>
                <a:gd name="T65" fmla="*/ 262 h 316"/>
                <a:gd name="T66" fmla="*/ 110 w 221"/>
                <a:gd name="T67" fmla="*/ 294 h 316"/>
                <a:gd name="T68" fmla="*/ 71 w 221"/>
                <a:gd name="T69" fmla="*/ 293 h 316"/>
                <a:gd name="T70" fmla="*/ 60 w 221"/>
                <a:gd name="T71" fmla="*/ 280 h 316"/>
                <a:gd name="T72" fmla="*/ 0 w 221"/>
                <a:gd name="T73" fmla="*/ 265 h 316"/>
                <a:gd name="T74" fmla="*/ 0 w 221"/>
                <a:gd name="T75" fmla="*/ 282 h 316"/>
                <a:gd name="T76" fmla="*/ 60 w 221"/>
                <a:gd name="T77" fmla="*/ 29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316">
                  <a:moveTo>
                    <a:pt x="60" y="291"/>
                  </a:moveTo>
                  <a:cubicBezTo>
                    <a:pt x="67" y="298"/>
                    <a:pt x="70" y="306"/>
                    <a:pt x="79" y="308"/>
                  </a:cubicBezTo>
                  <a:cubicBezTo>
                    <a:pt x="108" y="316"/>
                    <a:pt x="128" y="292"/>
                    <a:pt x="135" y="273"/>
                  </a:cubicBezTo>
                  <a:cubicBezTo>
                    <a:pt x="174" y="291"/>
                    <a:pt x="207" y="249"/>
                    <a:pt x="195" y="217"/>
                  </a:cubicBezTo>
                  <a:cubicBezTo>
                    <a:pt x="215" y="205"/>
                    <a:pt x="221" y="155"/>
                    <a:pt x="189" y="149"/>
                  </a:cubicBezTo>
                  <a:cubicBezTo>
                    <a:pt x="200" y="135"/>
                    <a:pt x="205" y="106"/>
                    <a:pt x="188" y="93"/>
                  </a:cubicBezTo>
                  <a:cubicBezTo>
                    <a:pt x="180" y="87"/>
                    <a:pt x="170" y="88"/>
                    <a:pt x="162" y="84"/>
                  </a:cubicBezTo>
                  <a:cubicBezTo>
                    <a:pt x="177" y="55"/>
                    <a:pt x="158" y="23"/>
                    <a:pt x="123" y="27"/>
                  </a:cubicBezTo>
                  <a:cubicBezTo>
                    <a:pt x="113" y="20"/>
                    <a:pt x="110" y="5"/>
                    <a:pt x="97" y="0"/>
                  </a:cubicBezTo>
                  <a:cubicBezTo>
                    <a:pt x="89" y="6"/>
                    <a:pt x="96" y="20"/>
                    <a:pt x="89" y="29"/>
                  </a:cubicBezTo>
                  <a:cubicBezTo>
                    <a:pt x="68" y="17"/>
                    <a:pt x="32" y="26"/>
                    <a:pt x="38" y="55"/>
                  </a:cubicBezTo>
                  <a:cubicBezTo>
                    <a:pt x="27" y="48"/>
                    <a:pt x="10" y="44"/>
                    <a:pt x="0" y="51"/>
                  </a:cubicBezTo>
                  <a:cubicBezTo>
                    <a:pt x="0" y="68"/>
                    <a:pt x="0" y="68"/>
                    <a:pt x="0" y="68"/>
                  </a:cubicBezTo>
                  <a:cubicBezTo>
                    <a:pt x="2" y="65"/>
                    <a:pt x="4" y="61"/>
                    <a:pt x="5" y="58"/>
                  </a:cubicBezTo>
                  <a:cubicBezTo>
                    <a:pt x="20" y="51"/>
                    <a:pt x="36" y="61"/>
                    <a:pt x="47" y="66"/>
                  </a:cubicBezTo>
                  <a:cubicBezTo>
                    <a:pt x="53" y="59"/>
                    <a:pt x="43" y="55"/>
                    <a:pt x="44" y="47"/>
                  </a:cubicBezTo>
                  <a:cubicBezTo>
                    <a:pt x="47" y="31"/>
                    <a:pt x="83" y="31"/>
                    <a:pt x="93" y="43"/>
                  </a:cubicBezTo>
                  <a:cubicBezTo>
                    <a:pt x="101" y="36"/>
                    <a:pt x="98" y="25"/>
                    <a:pt x="100" y="14"/>
                  </a:cubicBezTo>
                  <a:cubicBezTo>
                    <a:pt x="110" y="20"/>
                    <a:pt x="113" y="33"/>
                    <a:pt x="122" y="39"/>
                  </a:cubicBezTo>
                  <a:cubicBezTo>
                    <a:pt x="135" y="36"/>
                    <a:pt x="147" y="44"/>
                    <a:pt x="155" y="50"/>
                  </a:cubicBezTo>
                  <a:cubicBezTo>
                    <a:pt x="157" y="54"/>
                    <a:pt x="157" y="60"/>
                    <a:pt x="160" y="63"/>
                  </a:cubicBezTo>
                  <a:cubicBezTo>
                    <a:pt x="159" y="70"/>
                    <a:pt x="157" y="75"/>
                    <a:pt x="156" y="81"/>
                  </a:cubicBezTo>
                  <a:cubicBezTo>
                    <a:pt x="155" y="85"/>
                    <a:pt x="148" y="87"/>
                    <a:pt x="151" y="92"/>
                  </a:cubicBezTo>
                  <a:cubicBezTo>
                    <a:pt x="161" y="94"/>
                    <a:pt x="173" y="95"/>
                    <a:pt x="180" y="97"/>
                  </a:cubicBezTo>
                  <a:cubicBezTo>
                    <a:pt x="191" y="107"/>
                    <a:pt x="194" y="134"/>
                    <a:pt x="184" y="147"/>
                  </a:cubicBezTo>
                  <a:cubicBezTo>
                    <a:pt x="182" y="150"/>
                    <a:pt x="175" y="150"/>
                    <a:pt x="174" y="155"/>
                  </a:cubicBezTo>
                  <a:cubicBezTo>
                    <a:pt x="176" y="161"/>
                    <a:pt x="180" y="157"/>
                    <a:pt x="187" y="158"/>
                  </a:cubicBezTo>
                  <a:cubicBezTo>
                    <a:pt x="192" y="162"/>
                    <a:pt x="200" y="165"/>
                    <a:pt x="203" y="175"/>
                  </a:cubicBezTo>
                  <a:cubicBezTo>
                    <a:pt x="205" y="186"/>
                    <a:pt x="201" y="204"/>
                    <a:pt x="193" y="209"/>
                  </a:cubicBezTo>
                  <a:cubicBezTo>
                    <a:pt x="187" y="213"/>
                    <a:pt x="182" y="209"/>
                    <a:pt x="174" y="210"/>
                  </a:cubicBezTo>
                  <a:cubicBezTo>
                    <a:pt x="173" y="221"/>
                    <a:pt x="189" y="216"/>
                    <a:pt x="191" y="225"/>
                  </a:cubicBezTo>
                  <a:cubicBezTo>
                    <a:pt x="190" y="257"/>
                    <a:pt x="170" y="278"/>
                    <a:pt x="141" y="266"/>
                  </a:cubicBezTo>
                  <a:cubicBezTo>
                    <a:pt x="137" y="265"/>
                    <a:pt x="134" y="261"/>
                    <a:pt x="129" y="262"/>
                  </a:cubicBezTo>
                  <a:cubicBezTo>
                    <a:pt x="121" y="272"/>
                    <a:pt x="121" y="286"/>
                    <a:pt x="110" y="294"/>
                  </a:cubicBezTo>
                  <a:cubicBezTo>
                    <a:pt x="99" y="302"/>
                    <a:pt x="81" y="301"/>
                    <a:pt x="71" y="293"/>
                  </a:cubicBezTo>
                  <a:cubicBezTo>
                    <a:pt x="66" y="289"/>
                    <a:pt x="67" y="282"/>
                    <a:pt x="60" y="280"/>
                  </a:cubicBezTo>
                  <a:cubicBezTo>
                    <a:pt x="43" y="297"/>
                    <a:pt x="12" y="280"/>
                    <a:pt x="0" y="265"/>
                  </a:cubicBezTo>
                  <a:cubicBezTo>
                    <a:pt x="0" y="282"/>
                    <a:pt x="0" y="282"/>
                    <a:pt x="0" y="282"/>
                  </a:cubicBezTo>
                  <a:cubicBezTo>
                    <a:pt x="15" y="296"/>
                    <a:pt x="41" y="303"/>
                    <a:pt x="60" y="2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78" name="Freeform 181"/>
            <p:cNvSpPr/>
            <p:nvPr/>
          </p:nvSpPr>
          <p:spPr bwMode="auto">
            <a:xfrm>
              <a:off x="224599" y="1502774"/>
              <a:ext cx="63264" cy="58398"/>
            </a:xfrm>
            <a:custGeom>
              <a:avLst/>
              <a:gdLst>
                <a:gd name="T0" fmla="*/ 9 w 17"/>
                <a:gd name="T1" fmla="*/ 15 h 16"/>
                <a:gd name="T2" fmla="*/ 17 w 17"/>
                <a:gd name="T3" fmla="*/ 11 h 16"/>
                <a:gd name="T4" fmla="*/ 0 w 17"/>
                <a:gd name="T5" fmla="*/ 0 h 16"/>
                <a:gd name="T6" fmla="*/ 0 w 17"/>
                <a:gd name="T7" fmla="*/ 15 h 16"/>
                <a:gd name="T8" fmla="*/ 9 w 17"/>
                <a:gd name="T9" fmla="*/ 15 h 16"/>
              </a:gdLst>
              <a:ahLst/>
              <a:cxnLst>
                <a:cxn ang="0">
                  <a:pos x="T0" y="T1"/>
                </a:cxn>
                <a:cxn ang="0">
                  <a:pos x="T2" y="T3"/>
                </a:cxn>
                <a:cxn ang="0">
                  <a:pos x="T4" y="T5"/>
                </a:cxn>
                <a:cxn ang="0">
                  <a:pos x="T6" y="T7"/>
                </a:cxn>
                <a:cxn ang="0">
                  <a:pos x="T8" y="T9"/>
                </a:cxn>
              </a:cxnLst>
              <a:rect l="0" t="0" r="r" b="b"/>
              <a:pathLst>
                <a:path w="17" h="16">
                  <a:moveTo>
                    <a:pt x="9" y="15"/>
                  </a:moveTo>
                  <a:cubicBezTo>
                    <a:pt x="13" y="15"/>
                    <a:pt x="13" y="14"/>
                    <a:pt x="17" y="11"/>
                  </a:cubicBezTo>
                  <a:cubicBezTo>
                    <a:pt x="12" y="5"/>
                    <a:pt x="5" y="5"/>
                    <a:pt x="0" y="0"/>
                  </a:cubicBezTo>
                  <a:cubicBezTo>
                    <a:pt x="0" y="15"/>
                    <a:pt x="0" y="15"/>
                    <a:pt x="0" y="15"/>
                  </a:cubicBezTo>
                  <a:cubicBezTo>
                    <a:pt x="3" y="15"/>
                    <a:pt x="6" y="16"/>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79" name="Freeform 182"/>
            <p:cNvSpPr/>
            <p:nvPr/>
          </p:nvSpPr>
          <p:spPr bwMode="auto">
            <a:xfrm>
              <a:off x="224599" y="1729066"/>
              <a:ext cx="19466" cy="26766"/>
            </a:xfrm>
            <a:custGeom>
              <a:avLst/>
              <a:gdLst>
                <a:gd name="T0" fmla="*/ 5 w 5"/>
                <a:gd name="T1" fmla="*/ 2 h 7"/>
                <a:gd name="T2" fmla="*/ 0 w 5"/>
                <a:gd name="T3" fmla="*/ 0 h 7"/>
                <a:gd name="T4" fmla="*/ 0 w 5"/>
                <a:gd name="T5" fmla="*/ 7 h 7"/>
                <a:gd name="T6" fmla="*/ 5 w 5"/>
                <a:gd name="T7" fmla="*/ 2 h 7"/>
              </a:gdLst>
              <a:ahLst/>
              <a:cxnLst>
                <a:cxn ang="0">
                  <a:pos x="T0" y="T1"/>
                </a:cxn>
                <a:cxn ang="0">
                  <a:pos x="T2" y="T3"/>
                </a:cxn>
                <a:cxn ang="0">
                  <a:pos x="T4" y="T5"/>
                </a:cxn>
                <a:cxn ang="0">
                  <a:pos x="T6" y="T7"/>
                </a:cxn>
              </a:cxnLst>
              <a:rect l="0" t="0" r="r" b="b"/>
              <a:pathLst>
                <a:path w="5" h="7">
                  <a:moveTo>
                    <a:pt x="5" y="2"/>
                  </a:moveTo>
                  <a:cubicBezTo>
                    <a:pt x="3" y="1"/>
                    <a:pt x="2" y="1"/>
                    <a:pt x="0" y="0"/>
                  </a:cubicBezTo>
                  <a:cubicBezTo>
                    <a:pt x="0" y="7"/>
                    <a:pt x="0" y="7"/>
                    <a:pt x="0" y="7"/>
                  </a:cubicBezTo>
                  <a:cubicBezTo>
                    <a:pt x="2" y="6"/>
                    <a:pt x="3" y="4"/>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80" name="Freeform 183"/>
            <p:cNvSpPr/>
            <p:nvPr/>
          </p:nvSpPr>
          <p:spPr bwMode="auto">
            <a:xfrm>
              <a:off x="224599" y="1972389"/>
              <a:ext cx="34065" cy="85164"/>
            </a:xfrm>
            <a:custGeom>
              <a:avLst/>
              <a:gdLst>
                <a:gd name="T0" fmla="*/ 0 w 9"/>
                <a:gd name="T1" fmla="*/ 0 h 23"/>
                <a:gd name="T2" fmla="*/ 0 w 9"/>
                <a:gd name="T3" fmla="*/ 23 h 23"/>
                <a:gd name="T4" fmla="*/ 9 w 9"/>
                <a:gd name="T5" fmla="*/ 4 h 23"/>
                <a:gd name="T6" fmla="*/ 0 w 9"/>
                <a:gd name="T7" fmla="*/ 0 h 23"/>
              </a:gdLst>
              <a:ahLst/>
              <a:cxnLst>
                <a:cxn ang="0">
                  <a:pos x="T0" y="T1"/>
                </a:cxn>
                <a:cxn ang="0">
                  <a:pos x="T2" y="T3"/>
                </a:cxn>
                <a:cxn ang="0">
                  <a:pos x="T4" y="T5"/>
                </a:cxn>
                <a:cxn ang="0">
                  <a:pos x="T6" y="T7"/>
                </a:cxn>
              </a:cxnLst>
              <a:rect l="0" t="0" r="r" b="b"/>
              <a:pathLst>
                <a:path w="9" h="23">
                  <a:moveTo>
                    <a:pt x="0" y="0"/>
                  </a:moveTo>
                  <a:cubicBezTo>
                    <a:pt x="0" y="23"/>
                    <a:pt x="0" y="23"/>
                    <a:pt x="0" y="23"/>
                  </a:cubicBezTo>
                  <a:cubicBezTo>
                    <a:pt x="3" y="15"/>
                    <a:pt x="8" y="10"/>
                    <a:pt x="9" y="4"/>
                  </a:cubicBezTo>
                  <a:cubicBezTo>
                    <a:pt x="6" y="3"/>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81" name="Freeform 184"/>
            <p:cNvSpPr/>
            <p:nvPr/>
          </p:nvSpPr>
          <p:spPr bwMode="auto">
            <a:xfrm>
              <a:off x="4769885" y="1252152"/>
              <a:ext cx="530446" cy="97329"/>
            </a:xfrm>
            <a:custGeom>
              <a:avLst/>
              <a:gdLst>
                <a:gd name="T0" fmla="*/ 41 w 142"/>
                <a:gd name="T1" fmla="*/ 7 h 26"/>
                <a:gd name="T2" fmla="*/ 76 w 142"/>
                <a:gd name="T3" fmla="*/ 10 h 26"/>
                <a:gd name="T4" fmla="*/ 112 w 142"/>
                <a:gd name="T5" fmla="*/ 13 h 26"/>
                <a:gd name="T6" fmla="*/ 142 w 142"/>
                <a:gd name="T7" fmla="*/ 11 h 26"/>
                <a:gd name="T8" fmla="*/ 112 w 142"/>
                <a:gd name="T9" fmla="*/ 4 h 26"/>
                <a:gd name="T10" fmla="*/ 91 w 142"/>
                <a:gd name="T11" fmla="*/ 12 h 26"/>
                <a:gd name="T12" fmla="*/ 77 w 142"/>
                <a:gd name="T13" fmla="*/ 3 h 26"/>
                <a:gd name="T14" fmla="*/ 58 w 142"/>
                <a:gd name="T15" fmla="*/ 8 h 26"/>
                <a:gd name="T16" fmla="*/ 41 w 142"/>
                <a:gd name="T17" fmla="*/ 0 h 26"/>
                <a:gd name="T18" fmla="*/ 16 w 142"/>
                <a:gd name="T19" fmla="*/ 12 h 26"/>
                <a:gd name="T20" fmla="*/ 0 w 142"/>
                <a:gd name="T21" fmla="*/ 8 h 26"/>
                <a:gd name="T22" fmla="*/ 41 w 142"/>
                <a:gd name="T23"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26">
                  <a:moveTo>
                    <a:pt x="41" y="7"/>
                  </a:moveTo>
                  <a:cubicBezTo>
                    <a:pt x="47" y="17"/>
                    <a:pt x="66" y="17"/>
                    <a:pt x="76" y="10"/>
                  </a:cubicBezTo>
                  <a:cubicBezTo>
                    <a:pt x="85" y="23"/>
                    <a:pt x="100" y="18"/>
                    <a:pt x="112" y="13"/>
                  </a:cubicBezTo>
                  <a:cubicBezTo>
                    <a:pt x="119" y="20"/>
                    <a:pt x="139" y="24"/>
                    <a:pt x="142" y="11"/>
                  </a:cubicBezTo>
                  <a:cubicBezTo>
                    <a:pt x="130" y="16"/>
                    <a:pt x="120" y="10"/>
                    <a:pt x="112" y="4"/>
                  </a:cubicBezTo>
                  <a:cubicBezTo>
                    <a:pt x="107" y="9"/>
                    <a:pt x="99" y="10"/>
                    <a:pt x="91" y="12"/>
                  </a:cubicBezTo>
                  <a:cubicBezTo>
                    <a:pt x="87" y="9"/>
                    <a:pt x="83" y="5"/>
                    <a:pt x="77" y="3"/>
                  </a:cubicBezTo>
                  <a:cubicBezTo>
                    <a:pt x="70" y="5"/>
                    <a:pt x="64" y="9"/>
                    <a:pt x="58" y="8"/>
                  </a:cubicBezTo>
                  <a:cubicBezTo>
                    <a:pt x="50" y="7"/>
                    <a:pt x="48" y="0"/>
                    <a:pt x="41" y="0"/>
                  </a:cubicBezTo>
                  <a:cubicBezTo>
                    <a:pt x="30" y="0"/>
                    <a:pt x="30" y="11"/>
                    <a:pt x="16" y="12"/>
                  </a:cubicBezTo>
                  <a:cubicBezTo>
                    <a:pt x="12" y="10"/>
                    <a:pt x="5" y="5"/>
                    <a:pt x="0" y="8"/>
                  </a:cubicBezTo>
                  <a:cubicBezTo>
                    <a:pt x="9" y="26"/>
                    <a:pt x="31" y="15"/>
                    <a:pt x="4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82" name="Freeform 185"/>
            <p:cNvSpPr/>
            <p:nvPr/>
          </p:nvSpPr>
          <p:spPr bwMode="auto">
            <a:xfrm>
              <a:off x="974036" y="1184021"/>
              <a:ext cx="94897" cy="160594"/>
            </a:xfrm>
            <a:custGeom>
              <a:avLst/>
              <a:gdLst>
                <a:gd name="T0" fmla="*/ 15 w 25"/>
                <a:gd name="T1" fmla="*/ 43 h 43"/>
                <a:gd name="T2" fmla="*/ 15 w 25"/>
                <a:gd name="T3" fmla="*/ 17 h 43"/>
                <a:gd name="T4" fmla="*/ 19 w 25"/>
                <a:gd name="T5" fmla="*/ 0 h 43"/>
                <a:gd name="T6" fmla="*/ 15 w 25"/>
                <a:gd name="T7" fmla="*/ 43 h 43"/>
              </a:gdLst>
              <a:ahLst/>
              <a:cxnLst>
                <a:cxn ang="0">
                  <a:pos x="T0" y="T1"/>
                </a:cxn>
                <a:cxn ang="0">
                  <a:pos x="T2" y="T3"/>
                </a:cxn>
                <a:cxn ang="0">
                  <a:pos x="T4" y="T5"/>
                </a:cxn>
                <a:cxn ang="0">
                  <a:pos x="T6" y="T7"/>
                </a:cxn>
              </a:cxnLst>
              <a:rect l="0" t="0" r="r" b="b"/>
              <a:pathLst>
                <a:path w="25" h="43">
                  <a:moveTo>
                    <a:pt x="15" y="43"/>
                  </a:moveTo>
                  <a:cubicBezTo>
                    <a:pt x="15" y="34"/>
                    <a:pt x="14" y="29"/>
                    <a:pt x="15" y="17"/>
                  </a:cubicBezTo>
                  <a:cubicBezTo>
                    <a:pt x="18" y="13"/>
                    <a:pt x="25" y="5"/>
                    <a:pt x="19" y="0"/>
                  </a:cubicBezTo>
                  <a:cubicBezTo>
                    <a:pt x="12" y="4"/>
                    <a:pt x="0" y="37"/>
                    <a:pt x="1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83" name="Freeform 186"/>
            <p:cNvSpPr/>
            <p:nvPr/>
          </p:nvSpPr>
          <p:spPr bwMode="auto">
            <a:xfrm>
              <a:off x="937538" y="1198621"/>
              <a:ext cx="60832" cy="126528"/>
            </a:xfrm>
            <a:custGeom>
              <a:avLst/>
              <a:gdLst>
                <a:gd name="T0" fmla="*/ 13 w 16"/>
                <a:gd name="T1" fmla="*/ 3 h 34"/>
                <a:gd name="T2" fmla="*/ 9 w 16"/>
                <a:gd name="T3" fmla="*/ 0 h 34"/>
                <a:gd name="T4" fmla="*/ 16 w 16"/>
                <a:gd name="T5" fmla="*/ 30 h 34"/>
                <a:gd name="T6" fmla="*/ 13 w 16"/>
                <a:gd name="T7" fmla="*/ 3 h 34"/>
              </a:gdLst>
              <a:ahLst/>
              <a:cxnLst>
                <a:cxn ang="0">
                  <a:pos x="T0" y="T1"/>
                </a:cxn>
                <a:cxn ang="0">
                  <a:pos x="T2" y="T3"/>
                </a:cxn>
                <a:cxn ang="0">
                  <a:pos x="T4" y="T5"/>
                </a:cxn>
                <a:cxn ang="0">
                  <a:pos x="T6" y="T7"/>
                </a:cxn>
              </a:cxnLst>
              <a:rect l="0" t="0" r="r" b="b"/>
              <a:pathLst>
                <a:path w="16" h="34">
                  <a:moveTo>
                    <a:pt x="13" y="3"/>
                  </a:moveTo>
                  <a:cubicBezTo>
                    <a:pt x="11" y="2"/>
                    <a:pt x="11" y="0"/>
                    <a:pt x="9" y="0"/>
                  </a:cubicBezTo>
                  <a:cubicBezTo>
                    <a:pt x="0" y="7"/>
                    <a:pt x="4" y="34"/>
                    <a:pt x="16" y="30"/>
                  </a:cubicBezTo>
                  <a:cubicBezTo>
                    <a:pt x="12" y="23"/>
                    <a:pt x="8" y="11"/>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84" name="Freeform 187"/>
            <p:cNvSpPr/>
            <p:nvPr/>
          </p:nvSpPr>
          <p:spPr bwMode="auto">
            <a:xfrm>
              <a:off x="4777186" y="1393279"/>
              <a:ext cx="474482" cy="77864"/>
            </a:xfrm>
            <a:custGeom>
              <a:avLst/>
              <a:gdLst>
                <a:gd name="T0" fmla="*/ 109 w 127"/>
                <a:gd name="T1" fmla="*/ 13 h 21"/>
                <a:gd name="T2" fmla="*/ 96 w 127"/>
                <a:gd name="T3" fmla="*/ 4 h 21"/>
                <a:gd name="T4" fmla="*/ 54 w 127"/>
                <a:gd name="T5" fmla="*/ 9 h 21"/>
                <a:gd name="T6" fmla="*/ 39 w 127"/>
                <a:gd name="T7" fmla="*/ 0 h 21"/>
                <a:gd name="T8" fmla="*/ 18 w 127"/>
                <a:gd name="T9" fmla="*/ 11 h 21"/>
                <a:gd name="T10" fmla="*/ 0 w 127"/>
                <a:gd name="T11" fmla="*/ 0 h 21"/>
                <a:gd name="T12" fmla="*/ 39 w 127"/>
                <a:gd name="T13" fmla="*/ 8 h 21"/>
                <a:gd name="T14" fmla="*/ 70 w 127"/>
                <a:gd name="T15" fmla="*/ 12 h 21"/>
                <a:gd name="T16" fmla="*/ 81 w 127"/>
                <a:gd name="T17" fmla="*/ 16 h 21"/>
                <a:gd name="T18" fmla="*/ 96 w 127"/>
                <a:gd name="T19" fmla="*/ 13 h 21"/>
                <a:gd name="T20" fmla="*/ 108 w 127"/>
                <a:gd name="T21" fmla="*/ 20 h 21"/>
                <a:gd name="T22" fmla="*/ 127 w 127"/>
                <a:gd name="T23" fmla="*/ 6 h 21"/>
                <a:gd name="T24" fmla="*/ 109 w 127"/>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21">
                  <a:moveTo>
                    <a:pt x="109" y="13"/>
                  </a:moveTo>
                  <a:cubicBezTo>
                    <a:pt x="104" y="10"/>
                    <a:pt x="101" y="7"/>
                    <a:pt x="96" y="4"/>
                  </a:cubicBezTo>
                  <a:cubicBezTo>
                    <a:pt x="84" y="16"/>
                    <a:pt x="71" y="0"/>
                    <a:pt x="54" y="9"/>
                  </a:cubicBezTo>
                  <a:cubicBezTo>
                    <a:pt x="48" y="7"/>
                    <a:pt x="45" y="1"/>
                    <a:pt x="39" y="0"/>
                  </a:cubicBezTo>
                  <a:cubicBezTo>
                    <a:pt x="33" y="5"/>
                    <a:pt x="27" y="9"/>
                    <a:pt x="18" y="11"/>
                  </a:cubicBezTo>
                  <a:cubicBezTo>
                    <a:pt x="11" y="8"/>
                    <a:pt x="9" y="1"/>
                    <a:pt x="0" y="0"/>
                  </a:cubicBezTo>
                  <a:cubicBezTo>
                    <a:pt x="4" y="19"/>
                    <a:pt x="28" y="21"/>
                    <a:pt x="39" y="8"/>
                  </a:cubicBezTo>
                  <a:cubicBezTo>
                    <a:pt x="47" y="21"/>
                    <a:pt x="59" y="12"/>
                    <a:pt x="70" y="12"/>
                  </a:cubicBezTo>
                  <a:cubicBezTo>
                    <a:pt x="73" y="12"/>
                    <a:pt x="77" y="16"/>
                    <a:pt x="81" y="16"/>
                  </a:cubicBezTo>
                  <a:cubicBezTo>
                    <a:pt x="88" y="17"/>
                    <a:pt x="91" y="13"/>
                    <a:pt x="96" y="13"/>
                  </a:cubicBezTo>
                  <a:cubicBezTo>
                    <a:pt x="99" y="16"/>
                    <a:pt x="104" y="18"/>
                    <a:pt x="108" y="20"/>
                  </a:cubicBezTo>
                  <a:cubicBezTo>
                    <a:pt x="114" y="15"/>
                    <a:pt x="125" y="15"/>
                    <a:pt x="127" y="6"/>
                  </a:cubicBezTo>
                  <a:cubicBezTo>
                    <a:pt x="123" y="3"/>
                    <a:pt x="115" y="11"/>
                    <a:pt x="10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85" name="Freeform 188"/>
            <p:cNvSpPr/>
            <p:nvPr/>
          </p:nvSpPr>
          <p:spPr bwMode="auto">
            <a:xfrm>
              <a:off x="1915700" y="1349481"/>
              <a:ext cx="55965" cy="29199"/>
            </a:xfrm>
            <a:custGeom>
              <a:avLst/>
              <a:gdLst>
                <a:gd name="T0" fmla="*/ 1 w 15"/>
                <a:gd name="T1" fmla="*/ 5 h 8"/>
                <a:gd name="T2" fmla="*/ 14 w 15"/>
                <a:gd name="T3" fmla="*/ 5 h 8"/>
                <a:gd name="T4" fmla="*/ 1 w 15"/>
                <a:gd name="T5" fmla="*/ 5 h 8"/>
              </a:gdLst>
              <a:ahLst/>
              <a:cxnLst>
                <a:cxn ang="0">
                  <a:pos x="T0" y="T1"/>
                </a:cxn>
                <a:cxn ang="0">
                  <a:pos x="T2" y="T3"/>
                </a:cxn>
                <a:cxn ang="0">
                  <a:pos x="T4" y="T5"/>
                </a:cxn>
              </a:cxnLst>
              <a:rect l="0" t="0" r="r" b="b"/>
              <a:pathLst>
                <a:path w="15" h="8">
                  <a:moveTo>
                    <a:pt x="1" y="5"/>
                  </a:moveTo>
                  <a:cubicBezTo>
                    <a:pt x="4" y="8"/>
                    <a:pt x="11" y="5"/>
                    <a:pt x="14" y="5"/>
                  </a:cubicBezTo>
                  <a:cubicBezTo>
                    <a:pt x="15" y="1"/>
                    <a:pt x="0" y="0"/>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86" name="Freeform 189"/>
            <p:cNvSpPr/>
            <p:nvPr/>
          </p:nvSpPr>
          <p:spPr bwMode="auto">
            <a:xfrm>
              <a:off x="4755286" y="1512507"/>
              <a:ext cx="489081" cy="111929"/>
            </a:xfrm>
            <a:custGeom>
              <a:avLst/>
              <a:gdLst>
                <a:gd name="T0" fmla="*/ 35 w 131"/>
                <a:gd name="T1" fmla="*/ 11 h 30"/>
                <a:gd name="T2" fmla="*/ 64 w 131"/>
                <a:gd name="T3" fmla="*/ 14 h 30"/>
                <a:gd name="T4" fmla="*/ 98 w 131"/>
                <a:gd name="T5" fmla="*/ 17 h 30"/>
                <a:gd name="T6" fmla="*/ 131 w 131"/>
                <a:gd name="T7" fmla="*/ 15 h 30"/>
                <a:gd name="T8" fmla="*/ 115 w 131"/>
                <a:gd name="T9" fmla="*/ 19 h 30"/>
                <a:gd name="T10" fmla="*/ 101 w 131"/>
                <a:gd name="T11" fmla="*/ 10 h 30"/>
                <a:gd name="T12" fmla="*/ 81 w 131"/>
                <a:gd name="T13" fmla="*/ 15 h 30"/>
                <a:gd name="T14" fmla="*/ 49 w 131"/>
                <a:gd name="T15" fmla="*/ 12 h 30"/>
                <a:gd name="T16" fmla="*/ 34 w 131"/>
                <a:gd name="T17" fmla="*/ 4 h 30"/>
                <a:gd name="T18" fmla="*/ 18 w 131"/>
                <a:gd name="T19" fmla="*/ 11 h 30"/>
                <a:gd name="T20" fmla="*/ 0 w 131"/>
                <a:gd name="T21" fmla="*/ 5 h 30"/>
                <a:gd name="T22" fmla="*/ 35 w 131"/>
                <a:gd name="T23"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0">
                  <a:moveTo>
                    <a:pt x="35" y="11"/>
                  </a:moveTo>
                  <a:cubicBezTo>
                    <a:pt x="42" y="21"/>
                    <a:pt x="55" y="18"/>
                    <a:pt x="64" y="14"/>
                  </a:cubicBezTo>
                  <a:cubicBezTo>
                    <a:pt x="73" y="21"/>
                    <a:pt x="87" y="26"/>
                    <a:pt x="98" y="17"/>
                  </a:cubicBezTo>
                  <a:cubicBezTo>
                    <a:pt x="106" y="28"/>
                    <a:pt x="127" y="30"/>
                    <a:pt x="131" y="15"/>
                  </a:cubicBezTo>
                  <a:cubicBezTo>
                    <a:pt x="125" y="13"/>
                    <a:pt x="122" y="20"/>
                    <a:pt x="115" y="19"/>
                  </a:cubicBezTo>
                  <a:cubicBezTo>
                    <a:pt x="110" y="19"/>
                    <a:pt x="105" y="13"/>
                    <a:pt x="101" y="10"/>
                  </a:cubicBezTo>
                  <a:cubicBezTo>
                    <a:pt x="94" y="12"/>
                    <a:pt x="89" y="15"/>
                    <a:pt x="81" y="15"/>
                  </a:cubicBezTo>
                  <a:cubicBezTo>
                    <a:pt x="73" y="6"/>
                    <a:pt x="60" y="5"/>
                    <a:pt x="49" y="12"/>
                  </a:cubicBezTo>
                  <a:cubicBezTo>
                    <a:pt x="43" y="10"/>
                    <a:pt x="41" y="4"/>
                    <a:pt x="34" y="4"/>
                  </a:cubicBezTo>
                  <a:cubicBezTo>
                    <a:pt x="27" y="5"/>
                    <a:pt x="26" y="11"/>
                    <a:pt x="18" y="11"/>
                  </a:cubicBezTo>
                  <a:cubicBezTo>
                    <a:pt x="10" y="11"/>
                    <a:pt x="8" y="0"/>
                    <a:pt x="0" y="5"/>
                  </a:cubicBezTo>
                  <a:cubicBezTo>
                    <a:pt x="4" y="20"/>
                    <a:pt x="24" y="20"/>
                    <a:pt x="3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87" name="Freeform 190"/>
            <p:cNvSpPr>
              <a:spLocks noEditPoints="1"/>
            </p:cNvSpPr>
            <p:nvPr/>
          </p:nvSpPr>
          <p:spPr bwMode="auto">
            <a:xfrm>
              <a:off x="321929" y="1427345"/>
              <a:ext cx="141128" cy="226292"/>
            </a:xfrm>
            <a:custGeom>
              <a:avLst/>
              <a:gdLst>
                <a:gd name="T0" fmla="*/ 22 w 38"/>
                <a:gd name="T1" fmla="*/ 28 h 61"/>
                <a:gd name="T2" fmla="*/ 29 w 38"/>
                <a:gd name="T3" fmla="*/ 12 h 61"/>
                <a:gd name="T4" fmla="*/ 7 w 38"/>
                <a:gd name="T5" fmla="*/ 0 h 61"/>
                <a:gd name="T6" fmla="*/ 0 w 38"/>
                <a:gd name="T7" fmla="*/ 54 h 61"/>
                <a:gd name="T8" fmla="*/ 22 w 38"/>
                <a:gd name="T9" fmla="*/ 28 h 61"/>
                <a:gd name="T10" fmla="*/ 12 w 38"/>
                <a:gd name="T11" fmla="*/ 13 h 61"/>
                <a:gd name="T12" fmla="*/ 24 w 38"/>
                <a:gd name="T13" fmla="*/ 17 h 61"/>
                <a:gd name="T14" fmla="*/ 11 w 38"/>
                <a:gd name="T15" fmla="*/ 28 h 61"/>
                <a:gd name="T16" fmla="*/ 12 w 38"/>
                <a:gd name="T17" fmla="*/ 13 h 61"/>
                <a:gd name="T18" fmla="*/ 9 w 38"/>
                <a:gd name="T19" fmla="*/ 35 h 61"/>
                <a:gd name="T20" fmla="*/ 21 w 38"/>
                <a:gd name="T21" fmla="*/ 38 h 61"/>
                <a:gd name="T22" fmla="*/ 11 w 38"/>
                <a:gd name="T23" fmla="*/ 48 h 61"/>
                <a:gd name="T24" fmla="*/ 9 w 38"/>
                <a:gd name="T25" fmla="*/ 3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61">
                  <a:moveTo>
                    <a:pt x="22" y="28"/>
                  </a:moveTo>
                  <a:cubicBezTo>
                    <a:pt x="28" y="26"/>
                    <a:pt x="30" y="20"/>
                    <a:pt x="29" y="12"/>
                  </a:cubicBezTo>
                  <a:cubicBezTo>
                    <a:pt x="23" y="7"/>
                    <a:pt x="13" y="5"/>
                    <a:pt x="7" y="0"/>
                  </a:cubicBezTo>
                  <a:cubicBezTo>
                    <a:pt x="4" y="14"/>
                    <a:pt x="6" y="40"/>
                    <a:pt x="0" y="54"/>
                  </a:cubicBezTo>
                  <a:cubicBezTo>
                    <a:pt x="12" y="61"/>
                    <a:pt x="38" y="42"/>
                    <a:pt x="22" y="28"/>
                  </a:cubicBezTo>
                  <a:close/>
                  <a:moveTo>
                    <a:pt x="12" y="13"/>
                  </a:moveTo>
                  <a:cubicBezTo>
                    <a:pt x="17" y="13"/>
                    <a:pt x="21" y="15"/>
                    <a:pt x="24" y="17"/>
                  </a:cubicBezTo>
                  <a:cubicBezTo>
                    <a:pt x="22" y="23"/>
                    <a:pt x="17" y="27"/>
                    <a:pt x="11" y="28"/>
                  </a:cubicBezTo>
                  <a:cubicBezTo>
                    <a:pt x="10" y="21"/>
                    <a:pt x="12" y="19"/>
                    <a:pt x="12" y="13"/>
                  </a:cubicBezTo>
                  <a:close/>
                  <a:moveTo>
                    <a:pt x="9" y="35"/>
                  </a:moveTo>
                  <a:cubicBezTo>
                    <a:pt x="16" y="36"/>
                    <a:pt x="18" y="34"/>
                    <a:pt x="21" y="38"/>
                  </a:cubicBezTo>
                  <a:cubicBezTo>
                    <a:pt x="19" y="43"/>
                    <a:pt x="13" y="44"/>
                    <a:pt x="11" y="48"/>
                  </a:cubicBezTo>
                  <a:cubicBezTo>
                    <a:pt x="8" y="46"/>
                    <a:pt x="10" y="39"/>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88" name="Freeform 191"/>
            <p:cNvSpPr>
              <a:spLocks noEditPoints="1"/>
            </p:cNvSpPr>
            <p:nvPr/>
          </p:nvSpPr>
          <p:spPr bwMode="auto">
            <a:xfrm>
              <a:off x="433858" y="1429777"/>
              <a:ext cx="111929" cy="201959"/>
            </a:xfrm>
            <a:custGeom>
              <a:avLst/>
              <a:gdLst>
                <a:gd name="T0" fmla="*/ 5 w 30"/>
                <a:gd name="T1" fmla="*/ 54 h 54"/>
                <a:gd name="T2" fmla="*/ 9 w 30"/>
                <a:gd name="T3" fmla="*/ 35 h 54"/>
                <a:gd name="T4" fmla="*/ 19 w 30"/>
                <a:gd name="T5" fmla="*/ 32 h 54"/>
                <a:gd name="T6" fmla="*/ 25 w 30"/>
                <a:gd name="T7" fmla="*/ 54 h 54"/>
                <a:gd name="T8" fmla="*/ 20 w 30"/>
                <a:gd name="T9" fmla="*/ 2 h 54"/>
                <a:gd name="T10" fmla="*/ 11 w 30"/>
                <a:gd name="T11" fmla="*/ 2 h 54"/>
                <a:gd name="T12" fmla="*/ 4 w 30"/>
                <a:gd name="T13" fmla="*/ 30 h 54"/>
                <a:gd name="T14" fmla="*/ 5 w 30"/>
                <a:gd name="T15" fmla="*/ 54 h 54"/>
                <a:gd name="T16" fmla="*/ 15 w 30"/>
                <a:gd name="T17" fmla="*/ 11 h 54"/>
                <a:gd name="T18" fmla="*/ 12 w 30"/>
                <a:gd name="T19" fmla="*/ 25 h 54"/>
                <a:gd name="T20" fmla="*/ 15 w 30"/>
                <a:gd name="T21"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4">
                  <a:moveTo>
                    <a:pt x="5" y="54"/>
                  </a:moveTo>
                  <a:cubicBezTo>
                    <a:pt x="9" y="50"/>
                    <a:pt x="9" y="41"/>
                    <a:pt x="9" y="35"/>
                  </a:cubicBezTo>
                  <a:cubicBezTo>
                    <a:pt x="12" y="34"/>
                    <a:pt x="15" y="32"/>
                    <a:pt x="19" y="32"/>
                  </a:cubicBezTo>
                  <a:cubicBezTo>
                    <a:pt x="23" y="37"/>
                    <a:pt x="18" y="52"/>
                    <a:pt x="25" y="54"/>
                  </a:cubicBezTo>
                  <a:cubicBezTo>
                    <a:pt x="30" y="39"/>
                    <a:pt x="22" y="16"/>
                    <a:pt x="20" y="2"/>
                  </a:cubicBezTo>
                  <a:cubicBezTo>
                    <a:pt x="16" y="0"/>
                    <a:pt x="16" y="2"/>
                    <a:pt x="11" y="2"/>
                  </a:cubicBezTo>
                  <a:cubicBezTo>
                    <a:pt x="9" y="9"/>
                    <a:pt x="6" y="20"/>
                    <a:pt x="4" y="30"/>
                  </a:cubicBezTo>
                  <a:cubicBezTo>
                    <a:pt x="3" y="38"/>
                    <a:pt x="0" y="50"/>
                    <a:pt x="5" y="54"/>
                  </a:cubicBezTo>
                  <a:close/>
                  <a:moveTo>
                    <a:pt x="15" y="11"/>
                  </a:moveTo>
                  <a:cubicBezTo>
                    <a:pt x="16" y="14"/>
                    <a:pt x="21" y="28"/>
                    <a:pt x="12" y="25"/>
                  </a:cubicBezTo>
                  <a:cubicBezTo>
                    <a:pt x="13" y="20"/>
                    <a:pt x="14" y="16"/>
                    <a:pt x="1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89" name="Freeform 192"/>
            <p:cNvSpPr/>
            <p:nvPr/>
          </p:nvSpPr>
          <p:spPr bwMode="auto">
            <a:xfrm>
              <a:off x="630951" y="1454109"/>
              <a:ext cx="116795" cy="182493"/>
            </a:xfrm>
            <a:custGeom>
              <a:avLst/>
              <a:gdLst>
                <a:gd name="T0" fmla="*/ 1 w 31"/>
                <a:gd name="T1" fmla="*/ 34 h 49"/>
                <a:gd name="T2" fmla="*/ 8 w 31"/>
                <a:gd name="T3" fmla="*/ 49 h 49"/>
                <a:gd name="T4" fmla="*/ 8 w 31"/>
                <a:gd name="T5" fmla="*/ 24 h 49"/>
                <a:gd name="T6" fmla="*/ 30 w 31"/>
                <a:gd name="T7" fmla="*/ 42 h 49"/>
                <a:gd name="T8" fmla="*/ 17 w 31"/>
                <a:gd name="T9" fmla="*/ 21 h 49"/>
                <a:gd name="T10" fmla="*/ 30 w 31"/>
                <a:gd name="T11" fmla="*/ 5 h 49"/>
                <a:gd name="T12" fmla="*/ 6 w 31"/>
                <a:gd name="T13" fmla="*/ 20 h 49"/>
                <a:gd name="T14" fmla="*/ 6 w 31"/>
                <a:gd name="T15" fmla="*/ 0 h 49"/>
                <a:gd name="T16" fmla="*/ 1 w 31"/>
                <a:gd name="T17" fmla="*/ 0 h 49"/>
                <a:gd name="T18" fmla="*/ 1 w 31"/>
                <a:gd name="T19"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 y="34"/>
                  </a:moveTo>
                  <a:cubicBezTo>
                    <a:pt x="2" y="40"/>
                    <a:pt x="1" y="48"/>
                    <a:pt x="8" y="49"/>
                  </a:cubicBezTo>
                  <a:cubicBezTo>
                    <a:pt x="10" y="44"/>
                    <a:pt x="6" y="33"/>
                    <a:pt x="8" y="24"/>
                  </a:cubicBezTo>
                  <a:cubicBezTo>
                    <a:pt x="16" y="30"/>
                    <a:pt x="19" y="40"/>
                    <a:pt x="30" y="42"/>
                  </a:cubicBezTo>
                  <a:cubicBezTo>
                    <a:pt x="30" y="30"/>
                    <a:pt x="19" y="30"/>
                    <a:pt x="17" y="21"/>
                  </a:cubicBezTo>
                  <a:cubicBezTo>
                    <a:pt x="23" y="17"/>
                    <a:pt x="31" y="15"/>
                    <a:pt x="30" y="5"/>
                  </a:cubicBezTo>
                  <a:cubicBezTo>
                    <a:pt x="19" y="6"/>
                    <a:pt x="17" y="17"/>
                    <a:pt x="6" y="20"/>
                  </a:cubicBezTo>
                  <a:cubicBezTo>
                    <a:pt x="10" y="15"/>
                    <a:pt x="5" y="8"/>
                    <a:pt x="6" y="0"/>
                  </a:cubicBezTo>
                  <a:cubicBezTo>
                    <a:pt x="5" y="0"/>
                    <a:pt x="3" y="0"/>
                    <a:pt x="1" y="0"/>
                  </a:cubicBezTo>
                  <a:cubicBezTo>
                    <a:pt x="2" y="10"/>
                    <a:pt x="0" y="24"/>
                    <a:pt x="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90" name="Freeform 193"/>
            <p:cNvSpPr/>
            <p:nvPr/>
          </p:nvSpPr>
          <p:spPr bwMode="auto">
            <a:xfrm>
              <a:off x="523888" y="1434644"/>
              <a:ext cx="90031" cy="189792"/>
            </a:xfrm>
            <a:custGeom>
              <a:avLst/>
              <a:gdLst>
                <a:gd name="T0" fmla="*/ 22 w 24"/>
                <a:gd name="T1" fmla="*/ 39 h 51"/>
                <a:gd name="T2" fmla="*/ 24 w 24"/>
                <a:gd name="T3" fmla="*/ 17 h 51"/>
                <a:gd name="T4" fmla="*/ 3 w 24"/>
                <a:gd name="T5" fmla="*/ 33 h 51"/>
                <a:gd name="T6" fmla="*/ 22 w 24"/>
                <a:gd name="T7" fmla="*/ 39 h 51"/>
              </a:gdLst>
              <a:ahLst/>
              <a:cxnLst>
                <a:cxn ang="0">
                  <a:pos x="T0" y="T1"/>
                </a:cxn>
                <a:cxn ang="0">
                  <a:pos x="T2" y="T3"/>
                </a:cxn>
                <a:cxn ang="0">
                  <a:pos x="T4" y="T5"/>
                </a:cxn>
                <a:cxn ang="0">
                  <a:pos x="T6" y="T7"/>
                </a:cxn>
              </a:cxnLst>
              <a:rect l="0" t="0" r="r" b="b"/>
              <a:pathLst>
                <a:path w="24" h="51">
                  <a:moveTo>
                    <a:pt x="22" y="39"/>
                  </a:moveTo>
                  <a:cubicBezTo>
                    <a:pt x="1" y="41"/>
                    <a:pt x="10" y="11"/>
                    <a:pt x="24" y="17"/>
                  </a:cubicBezTo>
                  <a:cubicBezTo>
                    <a:pt x="16" y="0"/>
                    <a:pt x="0" y="19"/>
                    <a:pt x="3" y="33"/>
                  </a:cubicBezTo>
                  <a:cubicBezTo>
                    <a:pt x="4" y="42"/>
                    <a:pt x="17" y="51"/>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91" name="Freeform 194"/>
            <p:cNvSpPr>
              <a:spLocks noEditPoints="1"/>
            </p:cNvSpPr>
            <p:nvPr/>
          </p:nvSpPr>
          <p:spPr bwMode="auto">
            <a:xfrm>
              <a:off x="3524068" y="1595237"/>
              <a:ext cx="846766" cy="245757"/>
            </a:xfrm>
            <a:custGeom>
              <a:avLst/>
              <a:gdLst>
                <a:gd name="T0" fmla="*/ 227 w 227"/>
                <a:gd name="T1" fmla="*/ 56 h 66"/>
                <a:gd name="T2" fmla="*/ 195 w 227"/>
                <a:gd name="T3" fmla="*/ 2 h 66"/>
                <a:gd name="T4" fmla="*/ 25 w 227"/>
                <a:gd name="T5" fmla="*/ 0 h 66"/>
                <a:gd name="T6" fmla="*/ 108 w 227"/>
                <a:gd name="T7" fmla="*/ 60 h 66"/>
                <a:gd name="T8" fmla="*/ 40 w 227"/>
                <a:gd name="T9" fmla="*/ 27 h 66"/>
                <a:gd name="T10" fmla="*/ 37 w 227"/>
                <a:gd name="T11" fmla="*/ 35 h 66"/>
                <a:gd name="T12" fmla="*/ 58 w 227"/>
                <a:gd name="T13" fmla="*/ 54 h 66"/>
                <a:gd name="T14" fmla="*/ 86 w 227"/>
                <a:gd name="T15" fmla="*/ 45 h 66"/>
                <a:gd name="T16" fmla="*/ 191 w 227"/>
                <a:gd name="T17" fmla="*/ 54 h 66"/>
                <a:gd name="T18" fmla="*/ 219 w 227"/>
                <a:gd name="T19" fmla="*/ 46 h 66"/>
                <a:gd name="T20" fmla="*/ 213 w 227"/>
                <a:gd name="T21" fmla="*/ 30 h 66"/>
                <a:gd name="T22" fmla="*/ 189 w 227"/>
                <a:gd name="T23" fmla="*/ 38 h 66"/>
                <a:gd name="T24" fmla="*/ 213 w 227"/>
                <a:gd name="T25" fmla="*/ 30 h 66"/>
                <a:gd name="T26" fmla="*/ 185 w 227"/>
                <a:gd name="T27" fmla="*/ 24 h 66"/>
                <a:gd name="T28" fmla="*/ 209 w 227"/>
                <a:gd name="T29" fmla="*/ 25 h 66"/>
                <a:gd name="T30" fmla="*/ 159 w 227"/>
                <a:gd name="T31" fmla="*/ 53 h 66"/>
                <a:gd name="T32" fmla="*/ 181 w 227"/>
                <a:gd name="T33" fmla="*/ 44 h 66"/>
                <a:gd name="T34" fmla="*/ 153 w 227"/>
                <a:gd name="T35" fmla="*/ 12 h 66"/>
                <a:gd name="T36" fmla="*/ 178 w 227"/>
                <a:gd name="T37" fmla="*/ 24 h 66"/>
                <a:gd name="T38" fmla="*/ 153 w 227"/>
                <a:gd name="T39" fmla="*/ 12 h 66"/>
                <a:gd name="T40" fmla="*/ 181 w 227"/>
                <a:gd name="T41" fmla="*/ 35 h 66"/>
                <a:gd name="T42" fmla="*/ 153 w 227"/>
                <a:gd name="T43" fmla="*/ 33 h 66"/>
                <a:gd name="T44" fmla="*/ 151 w 227"/>
                <a:gd name="T45" fmla="*/ 54 h 66"/>
                <a:gd name="T46" fmla="*/ 124 w 227"/>
                <a:gd name="T47" fmla="*/ 45 h 66"/>
                <a:gd name="T48" fmla="*/ 151 w 227"/>
                <a:gd name="T49" fmla="*/ 54 h 66"/>
                <a:gd name="T50" fmla="*/ 123 w 227"/>
                <a:gd name="T51" fmla="*/ 38 h 66"/>
                <a:gd name="T52" fmla="*/ 148 w 227"/>
                <a:gd name="T53" fmla="*/ 34 h 66"/>
                <a:gd name="T54" fmla="*/ 145 w 227"/>
                <a:gd name="T55" fmla="*/ 14 h 66"/>
                <a:gd name="T56" fmla="*/ 124 w 227"/>
                <a:gd name="T57" fmla="*/ 26 h 66"/>
                <a:gd name="T58" fmla="*/ 97 w 227"/>
                <a:gd name="T59" fmla="*/ 16 h 66"/>
                <a:gd name="T60" fmla="*/ 116 w 227"/>
                <a:gd name="T61" fmla="*/ 25 h 66"/>
                <a:gd name="T62" fmla="*/ 97 w 227"/>
                <a:gd name="T63" fmla="*/ 16 h 66"/>
                <a:gd name="T64" fmla="*/ 116 w 227"/>
                <a:gd name="T65" fmla="*/ 35 h 66"/>
                <a:gd name="T66" fmla="*/ 94 w 227"/>
                <a:gd name="T67" fmla="*/ 33 h 66"/>
                <a:gd name="T68" fmla="*/ 116 w 227"/>
                <a:gd name="T69" fmla="*/ 45 h 66"/>
                <a:gd name="T70" fmla="*/ 91 w 227"/>
                <a:gd name="T71" fmla="*/ 54 h 66"/>
                <a:gd name="T72" fmla="*/ 72 w 227"/>
                <a:gd name="T73" fmla="*/ 12 h 66"/>
                <a:gd name="T74" fmla="*/ 88 w 227"/>
                <a:gd name="T75" fmla="*/ 25 h 66"/>
                <a:gd name="T76" fmla="*/ 72 w 227"/>
                <a:gd name="T77" fmla="*/ 12 h 66"/>
                <a:gd name="T78" fmla="*/ 63 w 227"/>
                <a:gd name="T79" fmla="*/ 36 h 66"/>
                <a:gd name="T80" fmla="*/ 46 w 227"/>
                <a:gd name="T81" fmla="*/ 12 h 66"/>
                <a:gd name="T82" fmla="*/ 61 w 227"/>
                <a:gd name="T83" fmla="*/ 23 h 66"/>
                <a:gd name="T84" fmla="*/ 46 w 227"/>
                <a:gd name="T85" fmla="*/ 12 h 66"/>
                <a:gd name="T86" fmla="*/ 40 w 227"/>
                <a:gd name="T87" fmla="*/ 12 h 66"/>
                <a:gd name="T88" fmla="*/ 25 w 227"/>
                <a:gd name="T89" fmla="*/ 20 h 66"/>
                <a:gd name="T90" fmla="*/ 24 w 227"/>
                <a:gd name="T91" fmla="*/ 52 h 66"/>
                <a:gd name="T92" fmla="*/ 11 w 227"/>
                <a:gd name="T93" fmla="*/ 39 h 66"/>
                <a:gd name="T94" fmla="*/ 24 w 227"/>
                <a:gd name="T95" fmla="*/ 52 h 66"/>
                <a:gd name="T96" fmla="*/ 33 w 227"/>
                <a:gd name="T97" fmla="*/ 27 h 66"/>
                <a:gd name="T98" fmla="*/ 17 w 227"/>
                <a:gd name="T99" fmla="*/ 33 h 66"/>
                <a:gd name="T100" fmla="*/ 35 w 227"/>
                <a:gd name="T101" fmla="*/ 41 h 66"/>
                <a:gd name="T102" fmla="*/ 50 w 227"/>
                <a:gd name="T10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7" h="66">
                  <a:moveTo>
                    <a:pt x="108" y="60"/>
                  </a:moveTo>
                  <a:cubicBezTo>
                    <a:pt x="150" y="59"/>
                    <a:pt x="189" y="65"/>
                    <a:pt x="227" y="56"/>
                  </a:cubicBezTo>
                  <a:cubicBezTo>
                    <a:pt x="227" y="39"/>
                    <a:pt x="216" y="20"/>
                    <a:pt x="209" y="5"/>
                  </a:cubicBezTo>
                  <a:cubicBezTo>
                    <a:pt x="203" y="2"/>
                    <a:pt x="199" y="1"/>
                    <a:pt x="195" y="2"/>
                  </a:cubicBezTo>
                  <a:cubicBezTo>
                    <a:pt x="166" y="4"/>
                    <a:pt x="119" y="9"/>
                    <a:pt x="80" y="6"/>
                  </a:cubicBezTo>
                  <a:cubicBezTo>
                    <a:pt x="56" y="4"/>
                    <a:pt x="37" y="8"/>
                    <a:pt x="25" y="0"/>
                  </a:cubicBezTo>
                  <a:cubicBezTo>
                    <a:pt x="17" y="19"/>
                    <a:pt x="2" y="30"/>
                    <a:pt x="0" y="55"/>
                  </a:cubicBezTo>
                  <a:cubicBezTo>
                    <a:pt x="32" y="66"/>
                    <a:pt x="70" y="61"/>
                    <a:pt x="108" y="60"/>
                  </a:cubicBezTo>
                  <a:close/>
                  <a:moveTo>
                    <a:pt x="37" y="35"/>
                  </a:moveTo>
                  <a:cubicBezTo>
                    <a:pt x="38" y="32"/>
                    <a:pt x="41" y="31"/>
                    <a:pt x="40" y="27"/>
                  </a:cubicBezTo>
                  <a:cubicBezTo>
                    <a:pt x="45" y="29"/>
                    <a:pt x="50" y="31"/>
                    <a:pt x="57" y="30"/>
                  </a:cubicBezTo>
                  <a:cubicBezTo>
                    <a:pt x="53" y="41"/>
                    <a:pt x="45" y="32"/>
                    <a:pt x="37" y="35"/>
                  </a:cubicBezTo>
                  <a:close/>
                  <a:moveTo>
                    <a:pt x="84" y="55"/>
                  </a:moveTo>
                  <a:cubicBezTo>
                    <a:pt x="80" y="53"/>
                    <a:pt x="69" y="55"/>
                    <a:pt x="58" y="54"/>
                  </a:cubicBezTo>
                  <a:cubicBezTo>
                    <a:pt x="59" y="51"/>
                    <a:pt x="59" y="46"/>
                    <a:pt x="61" y="43"/>
                  </a:cubicBezTo>
                  <a:cubicBezTo>
                    <a:pt x="72" y="44"/>
                    <a:pt x="75" y="45"/>
                    <a:pt x="86" y="45"/>
                  </a:cubicBezTo>
                  <a:cubicBezTo>
                    <a:pt x="85" y="48"/>
                    <a:pt x="83" y="50"/>
                    <a:pt x="84" y="55"/>
                  </a:cubicBezTo>
                  <a:close/>
                  <a:moveTo>
                    <a:pt x="191" y="54"/>
                  </a:moveTo>
                  <a:cubicBezTo>
                    <a:pt x="193" y="52"/>
                    <a:pt x="191" y="48"/>
                    <a:pt x="189" y="47"/>
                  </a:cubicBezTo>
                  <a:cubicBezTo>
                    <a:pt x="194" y="43"/>
                    <a:pt x="215" y="43"/>
                    <a:pt x="219" y="46"/>
                  </a:cubicBezTo>
                  <a:cubicBezTo>
                    <a:pt x="214" y="54"/>
                    <a:pt x="199" y="50"/>
                    <a:pt x="191" y="54"/>
                  </a:cubicBezTo>
                  <a:close/>
                  <a:moveTo>
                    <a:pt x="213" y="30"/>
                  </a:moveTo>
                  <a:cubicBezTo>
                    <a:pt x="213" y="34"/>
                    <a:pt x="213" y="36"/>
                    <a:pt x="216" y="36"/>
                  </a:cubicBezTo>
                  <a:cubicBezTo>
                    <a:pt x="203" y="39"/>
                    <a:pt x="198" y="37"/>
                    <a:pt x="189" y="38"/>
                  </a:cubicBezTo>
                  <a:cubicBezTo>
                    <a:pt x="187" y="37"/>
                    <a:pt x="189" y="33"/>
                    <a:pt x="187" y="32"/>
                  </a:cubicBezTo>
                  <a:cubicBezTo>
                    <a:pt x="194" y="29"/>
                    <a:pt x="201" y="30"/>
                    <a:pt x="213" y="30"/>
                  </a:cubicBezTo>
                  <a:close/>
                  <a:moveTo>
                    <a:pt x="209" y="25"/>
                  </a:moveTo>
                  <a:cubicBezTo>
                    <a:pt x="202" y="23"/>
                    <a:pt x="195" y="25"/>
                    <a:pt x="185" y="24"/>
                  </a:cubicBezTo>
                  <a:cubicBezTo>
                    <a:pt x="185" y="18"/>
                    <a:pt x="182" y="15"/>
                    <a:pt x="182" y="10"/>
                  </a:cubicBezTo>
                  <a:cubicBezTo>
                    <a:pt x="197" y="8"/>
                    <a:pt x="207" y="8"/>
                    <a:pt x="209" y="25"/>
                  </a:cubicBezTo>
                  <a:close/>
                  <a:moveTo>
                    <a:pt x="185" y="52"/>
                  </a:moveTo>
                  <a:cubicBezTo>
                    <a:pt x="179" y="55"/>
                    <a:pt x="167" y="52"/>
                    <a:pt x="159" y="53"/>
                  </a:cubicBezTo>
                  <a:cubicBezTo>
                    <a:pt x="158" y="50"/>
                    <a:pt x="155" y="45"/>
                    <a:pt x="157" y="43"/>
                  </a:cubicBezTo>
                  <a:cubicBezTo>
                    <a:pt x="163" y="45"/>
                    <a:pt x="176" y="46"/>
                    <a:pt x="181" y="44"/>
                  </a:cubicBezTo>
                  <a:cubicBezTo>
                    <a:pt x="186" y="46"/>
                    <a:pt x="177" y="53"/>
                    <a:pt x="185" y="52"/>
                  </a:cubicBezTo>
                  <a:close/>
                  <a:moveTo>
                    <a:pt x="153" y="12"/>
                  </a:moveTo>
                  <a:cubicBezTo>
                    <a:pt x="162" y="13"/>
                    <a:pt x="166" y="10"/>
                    <a:pt x="174" y="11"/>
                  </a:cubicBezTo>
                  <a:cubicBezTo>
                    <a:pt x="176" y="14"/>
                    <a:pt x="177" y="19"/>
                    <a:pt x="178" y="24"/>
                  </a:cubicBezTo>
                  <a:cubicBezTo>
                    <a:pt x="171" y="25"/>
                    <a:pt x="162" y="25"/>
                    <a:pt x="153" y="24"/>
                  </a:cubicBezTo>
                  <a:cubicBezTo>
                    <a:pt x="153" y="20"/>
                    <a:pt x="153" y="16"/>
                    <a:pt x="153" y="12"/>
                  </a:cubicBezTo>
                  <a:close/>
                  <a:moveTo>
                    <a:pt x="181" y="32"/>
                  </a:moveTo>
                  <a:cubicBezTo>
                    <a:pt x="181" y="33"/>
                    <a:pt x="181" y="34"/>
                    <a:pt x="181" y="35"/>
                  </a:cubicBezTo>
                  <a:cubicBezTo>
                    <a:pt x="181" y="41"/>
                    <a:pt x="170" y="36"/>
                    <a:pt x="166" y="38"/>
                  </a:cubicBezTo>
                  <a:cubicBezTo>
                    <a:pt x="160" y="38"/>
                    <a:pt x="154" y="38"/>
                    <a:pt x="153" y="33"/>
                  </a:cubicBezTo>
                  <a:cubicBezTo>
                    <a:pt x="161" y="32"/>
                    <a:pt x="174" y="29"/>
                    <a:pt x="181" y="32"/>
                  </a:cubicBezTo>
                  <a:close/>
                  <a:moveTo>
                    <a:pt x="151" y="54"/>
                  </a:moveTo>
                  <a:cubicBezTo>
                    <a:pt x="139" y="53"/>
                    <a:pt x="135" y="53"/>
                    <a:pt x="123" y="52"/>
                  </a:cubicBezTo>
                  <a:cubicBezTo>
                    <a:pt x="125" y="48"/>
                    <a:pt x="121" y="47"/>
                    <a:pt x="124" y="45"/>
                  </a:cubicBezTo>
                  <a:cubicBezTo>
                    <a:pt x="131" y="45"/>
                    <a:pt x="137" y="44"/>
                    <a:pt x="149" y="44"/>
                  </a:cubicBezTo>
                  <a:cubicBezTo>
                    <a:pt x="150" y="49"/>
                    <a:pt x="150" y="48"/>
                    <a:pt x="151" y="54"/>
                  </a:cubicBezTo>
                  <a:close/>
                  <a:moveTo>
                    <a:pt x="148" y="34"/>
                  </a:moveTo>
                  <a:cubicBezTo>
                    <a:pt x="143" y="42"/>
                    <a:pt x="131" y="35"/>
                    <a:pt x="123" y="38"/>
                  </a:cubicBezTo>
                  <a:cubicBezTo>
                    <a:pt x="123" y="36"/>
                    <a:pt x="123" y="34"/>
                    <a:pt x="123" y="32"/>
                  </a:cubicBezTo>
                  <a:cubicBezTo>
                    <a:pt x="131" y="35"/>
                    <a:pt x="144" y="28"/>
                    <a:pt x="148" y="34"/>
                  </a:cubicBezTo>
                  <a:close/>
                  <a:moveTo>
                    <a:pt x="123" y="17"/>
                  </a:moveTo>
                  <a:cubicBezTo>
                    <a:pt x="129" y="14"/>
                    <a:pt x="136" y="14"/>
                    <a:pt x="145" y="14"/>
                  </a:cubicBezTo>
                  <a:cubicBezTo>
                    <a:pt x="144" y="19"/>
                    <a:pt x="147" y="20"/>
                    <a:pt x="146" y="24"/>
                  </a:cubicBezTo>
                  <a:cubicBezTo>
                    <a:pt x="141" y="27"/>
                    <a:pt x="127" y="24"/>
                    <a:pt x="124" y="26"/>
                  </a:cubicBezTo>
                  <a:cubicBezTo>
                    <a:pt x="121" y="26"/>
                    <a:pt x="124" y="20"/>
                    <a:pt x="123" y="17"/>
                  </a:cubicBezTo>
                  <a:close/>
                  <a:moveTo>
                    <a:pt x="97" y="16"/>
                  </a:moveTo>
                  <a:cubicBezTo>
                    <a:pt x="101" y="15"/>
                    <a:pt x="108" y="14"/>
                    <a:pt x="116" y="15"/>
                  </a:cubicBezTo>
                  <a:cubicBezTo>
                    <a:pt x="118" y="19"/>
                    <a:pt x="112" y="23"/>
                    <a:pt x="116" y="25"/>
                  </a:cubicBezTo>
                  <a:cubicBezTo>
                    <a:pt x="112" y="28"/>
                    <a:pt x="102" y="25"/>
                    <a:pt x="95" y="26"/>
                  </a:cubicBezTo>
                  <a:cubicBezTo>
                    <a:pt x="96" y="20"/>
                    <a:pt x="96" y="21"/>
                    <a:pt x="97" y="16"/>
                  </a:cubicBezTo>
                  <a:close/>
                  <a:moveTo>
                    <a:pt x="94" y="33"/>
                  </a:moveTo>
                  <a:cubicBezTo>
                    <a:pt x="101" y="34"/>
                    <a:pt x="111" y="31"/>
                    <a:pt x="116" y="35"/>
                  </a:cubicBezTo>
                  <a:cubicBezTo>
                    <a:pt x="113" y="40"/>
                    <a:pt x="102" y="38"/>
                    <a:pt x="94" y="38"/>
                  </a:cubicBezTo>
                  <a:cubicBezTo>
                    <a:pt x="94" y="36"/>
                    <a:pt x="94" y="35"/>
                    <a:pt x="94" y="33"/>
                  </a:cubicBezTo>
                  <a:close/>
                  <a:moveTo>
                    <a:pt x="92" y="45"/>
                  </a:moveTo>
                  <a:cubicBezTo>
                    <a:pt x="104" y="46"/>
                    <a:pt x="105" y="44"/>
                    <a:pt x="116" y="45"/>
                  </a:cubicBezTo>
                  <a:cubicBezTo>
                    <a:pt x="116" y="47"/>
                    <a:pt x="116" y="50"/>
                    <a:pt x="116" y="53"/>
                  </a:cubicBezTo>
                  <a:cubicBezTo>
                    <a:pt x="106" y="52"/>
                    <a:pt x="100" y="54"/>
                    <a:pt x="91" y="54"/>
                  </a:cubicBezTo>
                  <a:cubicBezTo>
                    <a:pt x="90" y="49"/>
                    <a:pt x="93" y="50"/>
                    <a:pt x="92" y="45"/>
                  </a:cubicBezTo>
                  <a:close/>
                  <a:moveTo>
                    <a:pt x="72" y="12"/>
                  </a:moveTo>
                  <a:cubicBezTo>
                    <a:pt x="79" y="12"/>
                    <a:pt x="83" y="14"/>
                    <a:pt x="90" y="14"/>
                  </a:cubicBezTo>
                  <a:cubicBezTo>
                    <a:pt x="90" y="19"/>
                    <a:pt x="87" y="20"/>
                    <a:pt x="88" y="25"/>
                  </a:cubicBezTo>
                  <a:cubicBezTo>
                    <a:pt x="80" y="23"/>
                    <a:pt x="77" y="26"/>
                    <a:pt x="69" y="24"/>
                  </a:cubicBezTo>
                  <a:cubicBezTo>
                    <a:pt x="68" y="18"/>
                    <a:pt x="73" y="19"/>
                    <a:pt x="72" y="12"/>
                  </a:cubicBezTo>
                  <a:close/>
                  <a:moveTo>
                    <a:pt x="87" y="34"/>
                  </a:moveTo>
                  <a:cubicBezTo>
                    <a:pt x="85" y="44"/>
                    <a:pt x="71" y="35"/>
                    <a:pt x="63" y="36"/>
                  </a:cubicBezTo>
                  <a:cubicBezTo>
                    <a:pt x="67" y="28"/>
                    <a:pt x="80" y="32"/>
                    <a:pt x="87" y="34"/>
                  </a:cubicBezTo>
                  <a:close/>
                  <a:moveTo>
                    <a:pt x="46" y="12"/>
                  </a:moveTo>
                  <a:cubicBezTo>
                    <a:pt x="52" y="12"/>
                    <a:pt x="58" y="12"/>
                    <a:pt x="63" y="12"/>
                  </a:cubicBezTo>
                  <a:cubicBezTo>
                    <a:pt x="64" y="17"/>
                    <a:pt x="61" y="19"/>
                    <a:pt x="61" y="23"/>
                  </a:cubicBezTo>
                  <a:cubicBezTo>
                    <a:pt x="54" y="24"/>
                    <a:pt x="50" y="22"/>
                    <a:pt x="44" y="21"/>
                  </a:cubicBezTo>
                  <a:cubicBezTo>
                    <a:pt x="45" y="18"/>
                    <a:pt x="46" y="16"/>
                    <a:pt x="46" y="12"/>
                  </a:cubicBezTo>
                  <a:close/>
                  <a:moveTo>
                    <a:pt x="28" y="10"/>
                  </a:moveTo>
                  <a:cubicBezTo>
                    <a:pt x="32" y="10"/>
                    <a:pt x="35" y="12"/>
                    <a:pt x="40" y="12"/>
                  </a:cubicBezTo>
                  <a:cubicBezTo>
                    <a:pt x="39" y="14"/>
                    <a:pt x="38" y="17"/>
                    <a:pt x="37" y="20"/>
                  </a:cubicBezTo>
                  <a:cubicBezTo>
                    <a:pt x="33" y="21"/>
                    <a:pt x="25" y="18"/>
                    <a:pt x="25" y="20"/>
                  </a:cubicBezTo>
                  <a:cubicBezTo>
                    <a:pt x="22" y="17"/>
                    <a:pt x="28" y="13"/>
                    <a:pt x="28" y="10"/>
                  </a:cubicBezTo>
                  <a:close/>
                  <a:moveTo>
                    <a:pt x="24" y="52"/>
                  </a:moveTo>
                  <a:cubicBezTo>
                    <a:pt x="17" y="52"/>
                    <a:pt x="14" y="53"/>
                    <a:pt x="8" y="50"/>
                  </a:cubicBezTo>
                  <a:cubicBezTo>
                    <a:pt x="8" y="44"/>
                    <a:pt x="12" y="44"/>
                    <a:pt x="11" y="39"/>
                  </a:cubicBezTo>
                  <a:cubicBezTo>
                    <a:pt x="16" y="40"/>
                    <a:pt x="20" y="41"/>
                    <a:pt x="26" y="41"/>
                  </a:cubicBezTo>
                  <a:cubicBezTo>
                    <a:pt x="27" y="46"/>
                    <a:pt x="24" y="47"/>
                    <a:pt x="24" y="52"/>
                  </a:cubicBezTo>
                  <a:close/>
                  <a:moveTo>
                    <a:pt x="17" y="33"/>
                  </a:moveTo>
                  <a:cubicBezTo>
                    <a:pt x="14" y="24"/>
                    <a:pt x="24" y="23"/>
                    <a:pt x="33" y="27"/>
                  </a:cubicBezTo>
                  <a:cubicBezTo>
                    <a:pt x="34" y="31"/>
                    <a:pt x="30" y="31"/>
                    <a:pt x="30" y="35"/>
                  </a:cubicBezTo>
                  <a:cubicBezTo>
                    <a:pt x="25" y="36"/>
                    <a:pt x="19" y="31"/>
                    <a:pt x="17" y="33"/>
                  </a:cubicBezTo>
                  <a:close/>
                  <a:moveTo>
                    <a:pt x="30" y="53"/>
                  </a:moveTo>
                  <a:cubicBezTo>
                    <a:pt x="32" y="49"/>
                    <a:pt x="33" y="45"/>
                    <a:pt x="35" y="41"/>
                  </a:cubicBezTo>
                  <a:cubicBezTo>
                    <a:pt x="42" y="40"/>
                    <a:pt x="47" y="44"/>
                    <a:pt x="52" y="41"/>
                  </a:cubicBezTo>
                  <a:cubicBezTo>
                    <a:pt x="53" y="47"/>
                    <a:pt x="50" y="49"/>
                    <a:pt x="50" y="54"/>
                  </a:cubicBezTo>
                  <a:cubicBezTo>
                    <a:pt x="43" y="54"/>
                    <a:pt x="37" y="54"/>
                    <a:pt x="3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92" name="Freeform 195"/>
            <p:cNvSpPr>
              <a:spLocks noEditPoints="1"/>
            </p:cNvSpPr>
            <p:nvPr/>
          </p:nvSpPr>
          <p:spPr bwMode="auto">
            <a:xfrm>
              <a:off x="2811131" y="1561172"/>
              <a:ext cx="214125" cy="245757"/>
            </a:xfrm>
            <a:custGeom>
              <a:avLst/>
              <a:gdLst>
                <a:gd name="T0" fmla="*/ 50 w 57"/>
                <a:gd name="T1" fmla="*/ 45 h 66"/>
                <a:gd name="T2" fmla="*/ 57 w 57"/>
                <a:gd name="T3" fmla="*/ 16 h 66"/>
                <a:gd name="T4" fmla="*/ 19 w 57"/>
                <a:gd name="T5" fmla="*/ 34 h 66"/>
                <a:gd name="T6" fmla="*/ 0 w 57"/>
                <a:gd name="T7" fmla="*/ 50 h 66"/>
                <a:gd name="T8" fmla="*/ 50 w 57"/>
                <a:gd name="T9" fmla="*/ 45 h 66"/>
                <a:gd name="T10" fmla="*/ 26 w 57"/>
                <a:gd name="T11" fmla="*/ 37 h 66"/>
                <a:gd name="T12" fmla="*/ 31 w 57"/>
                <a:gd name="T13" fmla="*/ 22 h 66"/>
                <a:gd name="T14" fmla="*/ 42 w 57"/>
                <a:gd name="T15" fmla="*/ 19 h 66"/>
                <a:gd name="T16" fmla="*/ 42 w 57"/>
                <a:gd name="T17" fmla="*/ 15 h 66"/>
                <a:gd name="T18" fmla="*/ 49 w 57"/>
                <a:gd name="T19" fmla="*/ 18 h 66"/>
                <a:gd name="T20" fmla="*/ 45 w 57"/>
                <a:gd name="T21" fmla="*/ 41 h 66"/>
                <a:gd name="T22" fmla="*/ 7 w 57"/>
                <a:gd name="T23" fmla="*/ 49 h 66"/>
                <a:gd name="T24" fmla="*/ 26 w 57"/>
                <a:gd name="T25"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6">
                  <a:moveTo>
                    <a:pt x="50" y="45"/>
                  </a:moveTo>
                  <a:cubicBezTo>
                    <a:pt x="52" y="33"/>
                    <a:pt x="53" y="27"/>
                    <a:pt x="57" y="16"/>
                  </a:cubicBezTo>
                  <a:cubicBezTo>
                    <a:pt x="42" y="0"/>
                    <a:pt x="21" y="15"/>
                    <a:pt x="19" y="34"/>
                  </a:cubicBezTo>
                  <a:cubicBezTo>
                    <a:pt x="9" y="36"/>
                    <a:pt x="0" y="38"/>
                    <a:pt x="0" y="50"/>
                  </a:cubicBezTo>
                  <a:cubicBezTo>
                    <a:pt x="15" y="66"/>
                    <a:pt x="37" y="52"/>
                    <a:pt x="50" y="45"/>
                  </a:cubicBezTo>
                  <a:close/>
                  <a:moveTo>
                    <a:pt x="26" y="37"/>
                  </a:moveTo>
                  <a:cubicBezTo>
                    <a:pt x="26" y="29"/>
                    <a:pt x="31" y="26"/>
                    <a:pt x="31" y="22"/>
                  </a:cubicBezTo>
                  <a:cubicBezTo>
                    <a:pt x="35" y="22"/>
                    <a:pt x="37" y="19"/>
                    <a:pt x="42" y="19"/>
                  </a:cubicBezTo>
                  <a:cubicBezTo>
                    <a:pt x="42" y="18"/>
                    <a:pt x="42" y="17"/>
                    <a:pt x="42" y="15"/>
                  </a:cubicBezTo>
                  <a:cubicBezTo>
                    <a:pt x="45" y="15"/>
                    <a:pt x="46" y="18"/>
                    <a:pt x="49" y="18"/>
                  </a:cubicBezTo>
                  <a:cubicBezTo>
                    <a:pt x="46" y="24"/>
                    <a:pt x="46" y="33"/>
                    <a:pt x="45" y="41"/>
                  </a:cubicBezTo>
                  <a:cubicBezTo>
                    <a:pt x="33" y="45"/>
                    <a:pt x="21" y="56"/>
                    <a:pt x="7" y="49"/>
                  </a:cubicBezTo>
                  <a:cubicBezTo>
                    <a:pt x="8" y="40"/>
                    <a:pt x="21" y="43"/>
                    <a:pt x="2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93" name="Freeform 196"/>
            <p:cNvSpPr/>
            <p:nvPr/>
          </p:nvSpPr>
          <p:spPr bwMode="auto">
            <a:xfrm>
              <a:off x="4760152" y="1643902"/>
              <a:ext cx="489081" cy="99763"/>
            </a:xfrm>
            <a:custGeom>
              <a:avLst/>
              <a:gdLst>
                <a:gd name="T0" fmla="*/ 101 w 131"/>
                <a:gd name="T1" fmla="*/ 8 h 27"/>
                <a:gd name="T2" fmla="*/ 80 w 131"/>
                <a:gd name="T3" fmla="*/ 16 h 27"/>
                <a:gd name="T4" fmla="*/ 45 w 131"/>
                <a:gd name="T5" fmla="*/ 12 h 27"/>
                <a:gd name="T6" fmla="*/ 34 w 131"/>
                <a:gd name="T7" fmla="*/ 2 h 27"/>
                <a:gd name="T8" fmla="*/ 16 w 131"/>
                <a:gd name="T9" fmla="*/ 11 h 27"/>
                <a:gd name="T10" fmla="*/ 0 w 131"/>
                <a:gd name="T11" fmla="*/ 0 h 27"/>
                <a:gd name="T12" fmla="*/ 14 w 131"/>
                <a:gd name="T13" fmla="*/ 18 h 27"/>
                <a:gd name="T14" fmla="*/ 33 w 131"/>
                <a:gd name="T15" fmla="*/ 10 h 27"/>
                <a:gd name="T16" fmla="*/ 65 w 131"/>
                <a:gd name="T17" fmla="*/ 14 h 27"/>
                <a:gd name="T18" fmla="*/ 97 w 131"/>
                <a:gd name="T19" fmla="*/ 15 h 27"/>
                <a:gd name="T20" fmla="*/ 131 w 131"/>
                <a:gd name="T21" fmla="*/ 14 h 27"/>
                <a:gd name="T22" fmla="*/ 101 w 131"/>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7">
                  <a:moveTo>
                    <a:pt x="101" y="8"/>
                  </a:moveTo>
                  <a:cubicBezTo>
                    <a:pt x="93" y="10"/>
                    <a:pt x="89" y="15"/>
                    <a:pt x="80" y="16"/>
                  </a:cubicBezTo>
                  <a:cubicBezTo>
                    <a:pt x="72" y="6"/>
                    <a:pt x="58" y="9"/>
                    <a:pt x="45" y="12"/>
                  </a:cubicBezTo>
                  <a:cubicBezTo>
                    <a:pt x="41" y="10"/>
                    <a:pt x="38" y="5"/>
                    <a:pt x="34" y="2"/>
                  </a:cubicBezTo>
                  <a:cubicBezTo>
                    <a:pt x="27" y="5"/>
                    <a:pt x="23" y="12"/>
                    <a:pt x="16" y="11"/>
                  </a:cubicBezTo>
                  <a:cubicBezTo>
                    <a:pt x="8" y="10"/>
                    <a:pt x="10" y="0"/>
                    <a:pt x="0" y="0"/>
                  </a:cubicBezTo>
                  <a:cubicBezTo>
                    <a:pt x="0" y="7"/>
                    <a:pt x="6" y="17"/>
                    <a:pt x="14" y="18"/>
                  </a:cubicBezTo>
                  <a:cubicBezTo>
                    <a:pt x="22" y="19"/>
                    <a:pt x="25" y="12"/>
                    <a:pt x="33" y="10"/>
                  </a:cubicBezTo>
                  <a:cubicBezTo>
                    <a:pt x="38" y="23"/>
                    <a:pt x="54" y="18"/>
                    <a:pt x="65" y="14"/>
                  </a:cubicBezTo>
                  <a:cubicBezTo>
                    <a:pt x="74" y="25"/>
                    <a:pt x="88" y="23"/>
                    <a:pt x="97" y="15"/>
                  </a:cubicBezTo>
                  <a:cubicBezTo>
                    <a:pt x="104" y="27"/>
                    <a:pt x="125" y="25"/>
                    <a:pt x="131" y="14"/>
                  </a:cubicBezTo>
                  <a:cubicBezTo>
                    <a:pt x="120" y="17"/>
                    <a:pt x="105" y="19"/>
                    <a:pt x="10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94" name="Freeform 197"/>
            <p:cNvSpPr/>
            <p:nvPr/>
          </p:nvSpPr>
          <p:spPr bwMode="auto">
            <a:xfrm>
              <a:off x="3319676" y="1629302"/>
              <a:ext cx="55965" cy="133829"/>
            </a:xfrm>
            <a:custGeom>
              <a:avLst/>
              <a:gdLst>
                <a:gd name="T0" fmla="*/ 3 w 15"/>
                <a:gd name="T1" fmla="*/ 36 h 36"/>
                <a:gd name="T2" fmla="*/ 15 w 15"/>
                <a:gd name="T3" fmla="*/ 2 h 36"/>
                <a:gd name="T4" fmla="*/ 11 w 15"/>
                <a:gd name="T5" fmla="*/ 0 h 36"/>
                <a:gd name="T6" fmla="*/ 9 w 15"/>
                <a:gd name="T7" fmla="*/ 4 h 36"/>
                <a:gd name="T8" fmla="*/ 3 w 15"/>
                <a:gd name="T9" fmla="*/ 36 h 36"/>
              </a:gdLst>
              <a:ahLst/>
              <a:cxnLst>
                <a:cxn ang="0">
                  <a:pos x="T0" y="T1"/>
                </a:cxn>
                <a:cxn ang="0">
                  <a:pos x="T2" y="T3"/>
                </a:cxn>
                <a:cxn ang="0">
                  <a:pos x="T4" y="T5"/>
                </a:cxn>
                <a:cxn ang="0">
                  <a:pos x="T6" y="T7"/>
                </a:cxn>
                <a:cxn ang="0">
                  <a:pos x="T8" y="T9"/>
                </a:cxn>
              </a:cxnLst>
              <a:rect l="0" t="0" r="r" b="b"/>
              <a:pathLst>
                <a:path w="15" h="36">
                  <a:moveTo>
                    <a:pt x="3" y="36"/>
                  </a:moveTo>
                  <a:cubicBezTo>
                    <a:pt x="13" y="30"/>
                    <a:pt x="14" y="12"/>
                    <a:pt x="15" y="2"/>
                  </a:cubicBezTo>
                  <a:cubicBezTo>
                    <a:pt x="13" y="2"/>
                    <a:pt x="12" y="1"/>
                    <a:pt x="11" y="0"/>
                  </a:cubicBezTo>
                  <a:cubicBezTo>
                    <a:pt x="11" y="2"/>
                    <a:pt x="8" y="1"/>
                    <a:pt x="9" y="4"/>
                  </a:cubicBezTo>
                  <a:cubicBezTo>
                    <a:pt x="12" y="15"/>
                    <a:pt x="0" y="26"/>
                    <a:pt x="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95" name="Freeform 198"/>
            <p:cNvSpPr/>
            <p:nvPr/>
          </p:nvSpPr>
          <p:spPr bwMode="auto">
            <a:xfrm>
              <a:off x="3368341" y="1653635"/>
              <a:ext cx="58398" cy="116795"/>
            </a:xfrm>
            <a:custGeom>
              <a:avLst/>
              <a:gdLst>
                <a:gd name="T0" fmla="*/ 16 w 16"/>
                <a:gd name="T1" fmla="*/ 2 h 31"/>
                <a:gd name="T2" fmla="*/ 12 w 16"/>
                <a:gd name="T3" fmla="*/ 1 h 31"/>
                <a:gd name="T4" fmla="*/ 0 w 16"/>
                <a:gd name="T5" fmla="*/ 31 h 31"/>
                <a:gd name="T6" fmla="*/ 16 w 16"/>
                <a:gd name="T7" fmla="*/ 2 h 31"/>
              </a:gdLst>
              <a:ahLst/>
              <a:cxnLst>
                <a:cxn ang="0">
                  <a:pos x="T0" y="T1"/>
                </a:cxn>
                <a:cxn ang="0">
                  <a:pos x="T2" y="T3"/>
                </a:cxn>
                <a:cxn ang="0">
                  <a:pos x="T4" y="T5"/>
                </a:cxn>
                <a:cxn ang="0">
                  <a:pos x="T6" y="T7"/>
                </a:cxn>
              </a:cxnLst>
              <a:rect l="0" t="0" r="r" b="b"/>
              <a:pathLst>
                <a:path w="16" h="31">
                  <a:moveTo>
                    <a:pt x="16" y="2"/>
                  </a:moveTo>
                  <a:cubicBezTo>
                    <a:pt x="14" y="2"/>
                    <a:pt x="14" y="0"/>
                    <a:pt x="12" y="1"/>
                  </a:cubicBezTo>
                  <a:cubicBezTo>
                    <a:pt x="8" y="10"/>
                    <a:pt x="4" y="21"/>
                    <a:pt x="0" y="31"/>
                  </a:cubicBezTo>
                  <a:cubicBezTo>
                    <a:pt x="12" y="29"/>
                    <a:pt x="11" y="13"/>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96" name="Freeform 199"/>
            <p:cNvSpPr/>
            <p:nvPr/>
          </p:nvSpPr>
          <p:spPr bwMode="auto">
            <a:xfrm>
              <a:off x="1871901" y="1665802"/>
              <a:ext cx="272522" cy="60832"/>
            </a:xfrm>
            <a:custGeom>
              <a:avLst/>
              <a:gdLst>
                <a:gd name="T0" fmla="*/ 72 w 73"/>
                <a:gd name="T1" fmla="*/ 8 h 16"/>
                <a:gd name="T2" fmla="*/ 45 w 73"/>
                <a:gd name="T3" fmla="*/ 4 h 16"/>
                <a:gd name="T4" fmla="*/ 3 w 73"/>
                <a:gd name="T5" fmla="*/ 0 h 16"/>
                <a:gd name="T6" fmla="*/ 0 w 73"/>
                <a:gd name="T7" fmla="*/ 1 h 16"/>
                <a:gd name="T8" fmla="*/ 0 w 73"/>
                <a:gd name="T9" fmla="*/ 6 h 16"/>
                <a:gd name="T10" fmla="*/ 72 w 73"/>
                <a:gd name="T11" fmla="*/ 13 h 16"/>
                <a:gd name="T12" fmla="*/ 72 w 73"/>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73" h="16">
                  <a:moveTo>
                    <a:pt x="72" y="8"/>
                  </a:moveTo>
                  <a:cubicBezTo>
                    <a:pt x="65" y="2"/>
                    <a:pt x="55" y="4"/>
                    <a:pt x="45" y="4"/>
                  </a:cubicBezTo>
                  <a:cubicBezTo>
                    <a:pt x="28" y="4"/>
                    <a:pt x="10" y="4"/>
                    <a:pt x="3" y="0"/>
                  </a:cubicBezTo>
                  <a:cubicBezTo>
                    <a:pt x="2" y="0"/>
                    <a:pt x="2" y="1"/>
                    <a:pt x="0" y="1"/>
                  </a:cubicBezTo>
                  <a:cubicBezTo>
                    <a:pt x="0" y="3"/>
                    <a:pt x="0" y="4"/>
                    <a:pt x="0" y="6"/>
                  </a:cubicBezTo>
                  <a:cubicBezTo>
                    <a:pt x="14" y="16"/>
                    <a:pt x="51" y="11"/>
                    <a:pt x="72" y="13"/>
                  </a:cubicBezTo>
                  <a:cubicBezTo>
                    <a:pt x="68" y="12"/>
                    <a:pt x="73" y="10"/>
                    <a:pt x="7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97" name="Freeform 200"/>
            <p:cNvSpPr/>
            <p:nvPr/>
          </p:nvSpPr>
          <p:spPr bwMode="auto">
            <a:xfrm>
              <a:off x="4730954" y="1767997"/>
              <a:ext cx="469615" cy="94897"/>
            </a:xfrm>
            <a:custGeom>
              <a:avLst/>
              <a:gdLst>
                <a:gd name="T0" fmla="*/ 38 w 126"/>
                <a:gd name="T1" fmla="*/ 10 h 26"/>
                <a:gd name="T2" fmla="*/ 67 w 126"/>
                <a:gd name="T3" fmla="*/ 13 h 26"/>
                <a:gd name="T4" fmla="*/ 80 w 126"/>
                <a:gd name="T5" fmla="*/ 21 h 26"/>
                <a:gd name="T6" fmla="*/ 97 w 126"/>
                <a:gd name="T7" fmla="*/ 13 h 26"/>
                <a:gd name="T8" fmla="*/ 104 w 126"/>
                <a:gd name="T9" fmla="*/ 20 h 26"/>
                <a:gd name="T10" fmla="*/ 126 w 126"/>
                <a:gd name="T11" fmla="*/ 15 h 26"/>
                <a:gd name="T12" fmla="*/ 108 w 126"/>
                <a:gd name="T13" fmla="*/ 13 h 26"/>
                <a:gd name="T14" fmla="*/ 98 w 126"/>
                <a:gd name="T15" fmla="*/ 6 h 26"/>
                <a:gd name="T16" fmla="*/ 78 w 126"/>
                <a:gd name="T17" fmla="*/ 14 h 26"/>
                <a:gd name="T18" fmla="*/ 71 w 126"/>
                <a:gd name="T19" fmla="*/ 5 h 26"/>
                <a:gd name="T20" fmla="*/ 39 w 126"/>
                <a:gd name="T21" fmla="*/ 3 h 26"/>
                <a:gd name="T22" fmla="*/ 18 w 126"/>
                <a:gd name="T23" fmla="*/ 13 h 26"/>
                <a:gd name="T24" fmla="*/ 0 w 126"/>
                <a:gd name="T25" fmla="*/ 0 h 26"/>
                <a:gd name="T26" fmla="*/ 38 w 126"/>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6">
                  <a:moveTo>
                    <a:pt x="38" y="10"/>
                  </a:moveTo>
                  <a:cubicBezTo>
                    <a:pt x="43" y="19"/>
                    <a:pt x="59" y="21"/>
                    <a:pt x="67" y="13"/>
                  </a:cubicBezTo>
                  <a:cubicBezTo>
                    <a:pt x="72" y="15"/>
                    <a:pt x="72" y="22"/>
                    <a:pt x="80" y="21"/>
                  </a:cubicBezTo>
                  <a:cubicBezTo>
                    <a:pt x="85" y="18"/>
                    <a:pt x="91" y="15"/>
                    <a:pt x="97" y="13"/>
                  </a:cubicBezTo>
                  <a:cubicBezTo>
                    <a:pt x="97" y="17"/>
                    <a:pt x="102" y="17"/>
                    <a:pt x="104" y="20"/>
                  </a:cubicBezTo>
                  <a:cubicBezTo>
                    <a:pt x="113" y="20"/>
                    <a:pt x="122" y="21"/>
                    <a:pt x="126" y="15"/>
                  </a:cubicBezTo>
                  <a:cubicBezTo>
                    <a:pt x="123" y="8"/>
                    <a:pt x="115" y="15"/>
                    <a:pt x="108" y="13"/>
                  </a:cubicBezTo>
                  <a:cubicBezTo>
                    <a:pt x="103" y="12"/>
                    <a:pt x="103" y="7"/>
                    <a:pt x="98" y="6"/>
                  </a:cubicBezTo>
                  <a:cubicBezTo>
                    <a:pt x="92" y="9"/>
                    <a:pt x="86" y="12"/>
                    <a:pt x="78" y="14"/>
                  </a:cubicBezTo>
                  <a:cubicBezTo>
                    <a:pt x="75" y="12"/>
                    <a:pt x="75" y="7"/>
                    <a:pt x="71" y="5"/>
                  </a:cubicBezTo>
                  <a:cubicBezTo>
                    <a:pt x="60" y="12"/>
                    <a:pt x="48" y="13"/>
                    <a:pt x="39" y="3"/>
                  </a:cubicBezTo>
                  <a:cubicBezTo>
                    <a:pt x="32" y="6"/>
                    <a:pt x="27" y="12"/>
                    <a:pt x="18" y="13"/>
                  </a:cubicBezTo>
                  <a:cubicBezTo>
                    <a:pt x="11" y="11"/>
                    <a:pt x="10" y="1"/>
                    <a:pt x="0" y="0"/>
                  </a:cubicBezTo>
                  <a:cubicBezTo>
                    <a:pt x="0" y="16"/>
                    <a:pt x="28" y="26"/>
                    <a:pt x="3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98" name="Freeform 201"/>
            <p:cNvSpPr/>
            <p:nvPr/>
          </p:nvSpPr>
          <p:spPr bwMode="auto">
            <a:xfrm>
              <a:off x="2414512" y="1719333"/>
              <a:ext cx="75431" cy="99763"/>
            </a:xfrm>
            <a:custGeom>
              <a:avLst/>
              <a:gdLst>
                <a:gd name="T0" fmla="*/ 20 w 20"/>
                <a:gd name="T1" fmla="*/ 27 h 27"/>
                <a:gd name="T2" fmla="*/ 4 w 20"/>
                <a:gd name="T3" fmla="*/ 0 h 27"/>
                <a:gd name="T4" fmla="*/ 20 w 20"/>
                <a:gd name="T5" fmla="*/ 27 h 27"/>
              </a:gdLst>
              <a:ahLst/>
              <a:cxnLst>
                <a:cxn ang="0">
                  <a:pos x="T0" y="T1"/>
                </a:cxn>
                <a:cxn ang="0">
                  <a:pos x="T2" y="T3"/>
                </a:cxn>
                <a:cxn ang="0">
                  <a:pos x="T4" y="T5"/>
                </a:cxn>
              </a:cxnLst>
              <a:rect l="0" t="0" r="r" b="b"/>
              <a:pathLst>
                <a:path w="20" h="27">
                  <a:moveTo>
                    <a:pt x="20" y="27"/>
                  </a:moveTo>
                  <a:cubicBezTo>
                    <a:pt x="15" y="18"/>
                    <a:pt x="12" y="6"/>
                    <a:pt x="4" y="0"/>
                  </a:cubicBezTo>
                  <a:cubicBezTo>
                    <a:pt x="0" y="8"/>
                    <a:pt x="9" y="25"/>
                    <a:pt x="2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99" name="Freeform 202"/>
            <p:cNvSpPr/>
            <p:nvPr/>
          </p:nvSpPr>
          <p:spPr bwMode="auto">
            <a:xfrm>
              <a:off x="382761" y="1665802"/>
              <a:ext cx="126528" cy="167894"/>
            </a:xfrm>
            <a:custGeom>
              <a:avLst/>
              <a:gdLst>
                <a:gd name="T0" fmla="*/ 34 w 34"/>
                <a:gd name="T1" fmla="*/ 9 h 45"/>
                <a:gd name="T2" fmla="*/ 33 w 34"/>
                <a:gd name="T3" fmla="*/ 5 h 45"/>
                <a:gd name="T4" fmla="*/ 29 w 34"/>
                <a:gd name="T5" fmla="*/ 5 h 45"/>
                <a:gd name="T6" fmla="*/ 0 w 34"/>
                <a:gd name="T7" fmla="*/ 12 h 45"/>
                <a:gd name="T8" fmla="*/ 13 w 34"/>
                <a:gd name="T9" fmla="*/ 16 h 45"/>
                <a:gd name="T10" fmla="*/ 13 w 34"/>
                <a:gd name="T11" fmla="*/ 45 h 45"/>
                <a:gd name="T12" fmla="*/ 21 w 34"/>
                <a:gd name="T13" fmla="*/ 14 h 45"/>
                <a:gd name="T14" fmla="*/ 34 w 34"/>
                <a:gd name="T15" fmla="*/ 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5">
                  <a:moveTo>
                    <a:pt x="34" y="9"/>
                  </a:moveTo>
                  <a:cubicBezTo>
                    <a:pt x="32" y="9"/>
                    <a:pt x="33" y="7"/>
                    <a:pt x="33" y="5"/>
                  </a:cubicBezTo>
                  <a:cubicBezTo>
                    <a:pt x="31" y="5"/>
                    <a:pt x="30" y="5"/>
                    <a:pt x="29" y="5"/>
                  </a:cubicBezTo>
                  <a:cubicBezTo>
                    <a:pt x="23" y="11"/>
                    <a:pt x="1" y="0"/>
                    <a:pt x="0" y="12"/>
                  </a:cubicBezTo>
                  <a:cubicBezTo>
                    <a:pt x="0" y="18"/>
                    <a:pt x="11" y="12"/>
                    <a:pt x="13" y="16"/>
                  </a:cubicBezTo>
                  <a:cubicBezTo>
                    <a:pt x="14" y="26"/>
                    <a:pt x="6" y="38"/>
                    <a:pt x="13" y="45"/>
                  </a:cubicBezTo>
                  <a:cubicBezTo>
                    <a:pt x="21" y="40"/>
                    <a:pt x="16" y="22"/>
                    <a:pt x="21" y="14"/>
                  </a:cubicBezTo>
                  <a:cubicBezTo>
                    <a:pt x="26" y="14"/>
                    <a:pt x="32" y="13"/>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00" name="Freeform 203"/>
            <p:cNvSpPr>
              <a:spLocks noEditPoints="1"/>
            </p:cNvSpPr>
            <p:nvPr/>
          </p:nvSpPr>
          <p:spPr bwMode="auto">
            <a:xfrm>
              <a:off x="494689" y="1695000"/>
              <a:ext cx="150861" cy="153295"/>
            </a:xfrm>
            <a:custGeom>
              <a:avLst/>
              <a:gdLst>
                <a:gd name="T0" fmla="*/ 14 w 41"/>
                <a:gd name="T1" fmla="*/ 37 h 41"/>
                <a:gd name="T2" fmla="*/ 36 w 41"/>
                <a:gd name="T3" fmla="*/ 7 h 41"/>
                <a:gd name="T4" fmla="*/ 17 w 41"/>
                <a:gd name="T5" fmla="*/ 0 h 41"/>
                <a:gd name="T6" fmla="*/ 14 w 41"/>
                <a:gd name="T7" fmla="*/ 37 h 41"/>
                <a:gd name="T8" fmla="*/ 30 w 41"/>
                <a:gd name="T9" fmla="*/ 13 h 41"/>
                <a:gd name="T10" fmla="*/ 16 w 41"/>
                <a:gd name="T11" fmla="*/ 9 h 41"/>
                <a:gd name="T12" fmla="*/ 30 w 41"/>
                <a:gd name="T13" fmla="*/ 13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14" y="37"/>
                  </a:moveTo>
                  <a:cubicBezTo>
                    <a:pt x="27" y="41"/>
                    <a:pt x="41" y="25"/>
                    <a:pt x="36" y="7"/>
                  </a:cubicBezTo>
                  <a:cubicBezTo>
                    <a:pt x="29" y="2"/>
                    <a:pt x="23" y="4"/>
                    <a:pt x="17" y="0"/>
                  </a:cubicBezTo>
                  <a:cubicBezTo>
                    <a:pt x="7" y="6"/>
                    <a:pt x="0" y="32"/>
                    <a:pt x="14" y="37"/>
                  </a:cubicBezTo>
                  <a:close/>
                  <a:moveTo>
                    <a:pt x="30" y="13"/>
                  </a:moveTo>
                  <a:cubicBezTo>
                    <a:pt x="35" y="34"/>
                    <a:pt x="4" y="35"/>
                    <a:pt x="16" y="9"/>
                  </a:cubicBezTo>
                  <a:cubicBezTo>
                    <a:pt x="20" y="11"/>
                    <a:pt x="27" y="8"/>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01" name="Freeform 204"/>
            <p:cNvSpPr/>
            <p:nvPr/>
          </p:nvSpPr>
          <p:spPr bwMode="auto">
            <a:xfrm>
              <a:off x="2363415" y="1763131"/>
              <a:ext cx="85164" cy="77864"/>
            </a:xfrm>
            <a:custGeom>
              <a:avLst/>
              <a:gdLst>
                <a:gd name="T0" fmla="*/ 23 w 23"/>
                <a:gd name="T1" fmla="*/ 21 h 21"/>
                <a:gd name="T2" fmla="*/ 5 w 23"/>
                <a:gd name="T3" fmla="*/ 0 h 21"/>
                <a:gd name="T4" fmla="*/ 0 w 23"/>
                <a:gd name="T5" fmla="*/ 0 h 21"/>
                <a:gd name="T6" fmla="*/ 23 w 23"/>
                <a:gd name="T7" fmla="*/ 21 h 21"/>
              </a:gdLst>
              <a:ahLst/>
              <a:cxnLst>
                <a:cxn ang="0">
                  <a:pos x="T0" y="T1"/>
                </a:cxn>
                <a:cxn ang="0">
                  <a:pos x="T2" y="T3"/>
                </a:cxn>
                <a:cxn ang="0">
                  <a:pos x="T4" y="T5"/>
                </a:cxn>
                <a:cxn ang="0">
                  <a:pos x="T6" y="T7"/>
                </a:cxn>
              </a:cxnLst>
              <a:rect l="0" t="0" r="r" b="b"/>
              <a:pathLst>
                <a:path w="23" h="21">
                  <a:moveTo>
                    <a:pt x="23" y="21"/>
                  </a:moveTo>
                  <a:cubicBezTo>
                    <a:pt x="21" y="10"/>
                    <a:pt x="8" y="10"/>
                    <a:pt x="5" y="0"/>
                  </a:cubicBezTo>
                  <a:cubicBezTo>
                    <a:pt x="3" y="0"/>
                    <a:pt x="2" y="0"/>
                    <a:pt x="0" y="0"/>
                  </a:cubicBezTo>
                  <a:cubicBezTo>
                    <a:pt x="1" y="15"/>
                    <a:pt x="14" y="16"/>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02" name="Freeform 206"/>
            <p:cNvSpPr/>
            <p:nvPr/>
          </p:nvSpPr>
          <p:spPr bwMode="auto">
            <a:xfrm>
              <a:off x="669882" y="1719331"/>
              <a:ext cx="143562" cy="80296"/>
            </a:xfrm>
            <a:custGeom>
              <a:avLst/>
              <a:gdLst>
                <a:gd name="T0" fmla="*/ 0 w 39"/>
                <a:gd name="T1" fmla="*/ 15 h 22"/>
                <a:gd name="T2" fmla="*/ 12 w 39"/>
                <a:gd name="T3" fmla="*/ 13 h 22"/>
                <a:gd name="T4" fmla="*/ 26 w 39"/>
                <a:gd name="T5" fmla="*/ 22 h 22"/>
                <a:gd name="T6" fmla="*/ 39 w 39"/>
                <a:gd name="T7" fmla="*/ 5 h 22"/>
                <a:gd name="T8" fmla="*/ 24 w 39"/>
                <a:gd name="T9" fmla="*/ 13 h 22"/>
                <a:gd name="T10" fmla="*/ 0 w 39"/>
                <a:gd name="T11" fmla="*/ 15 h 22"/>
              </a:gdLst>
              <a:ahLst/>
              <a:cxnLst>
                <a:cxn ang="0">
                  <a:pos x="T0" y="T1"/>
                </a:cxn>
                <a:cxn ang="0">
                  <a:pos x="T2" y="T3"/>
                </a:cxn>
                <a:cxn ang="0">
                  <a:pos x="T4" y="T5"/>
                </a:cxn>
                <a:cxn ang="0">
                  <a:pos x="T6" y="T7"/>
                </a:cxn>
                <a:cxn ang="0">
                  <a:pos x="T8" y="T9"/>
                </a:cxn>
                <a:cxn ang="0">
                  <a:pos x="T10" y="T11"/>
                </a:cxn>
              </a:cxnLst>
              <a:rect l="0" t="0" r="r" b="b"/>
              <a:pathLst>
                <a:path w="39" h="22">
                  <a:moveTo>
                    <a:pt x="0" y="15"/>
                  </a:moveTo>
                  <a:cubicBezTo>
                    <a:pt x="5" y="20"/>
                    <a:pt x="5" y="10"/>
                    <a:pt x="12" y="13"/>
                  </a:cubicBezTo>
                  <a:cubicBezTo>
                    <a:pt x="18" y="15"/>
                    <a:pt x="19" y="21"/>
                    <a:pt x="26" y="22"/>
                  </a:cubicBezTo>
                  <a:cubicBezTo>
                    <a:pt x="32" y="18"/>
                    <a:pt x="37" y="14"/>
                    <a:pt x="39" y="5"/>
                  </a:cubicBezTo>
                  <a:cubicBezTo>
                    <a:pt x="33" y="7"/>
                    <a:pt x="31" y="13"/>
                    <a:pt x="24" y="13"/>
                  </a:cubicBezTo>
                  <a:cubicBezTo>
                    <a:pt x="20" y="4"/>
                    <a:pt x="1" y="0"/>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03" name="Freeform 207"/>
            <p:cNvSpPr>
              <a:spLocks noEditPoints="1"/>
            </p:cNvSpPr>
            <p:nvPr/>
          </p:nvSpPr>
          <p:spPr bwMode="auto">
            <a:xfrm>
              <a:off x="3825790" y="1833694"/>
              <a:ext cx="172761" cy="102196"/>
            </a:xfrm>
            <a:custGeom>
              <a:avLst/>
              <a:gdLst>
                <a:gd name="T0" fmla="*/ 0 w 46"/>
                <a:gd name="T1" fmla="*/ 16 h 27"/>
                <a:gd name="T2" fmla="*/ 16 w 46"/>
                <a:gd name="T3" fmla="*/ 25 h 27"/>
                <a:gd name="T4" fmla="*/ 46 w 46"/>
                <a:gd name="T5" fmla="*/ 10 h 27"/>
                <a:gd name="T6" fmla="*/ 0 w 46"/>
                <a:gd name="T7" fmla="*/ 16 h 27"/>
                <a:gd name="T8" fmla="*/ 10 w 46"/>
                <a:gd name="T9" fmla="*/ 18 h 27"/>
                <a:gd name="T10" fmla="*/ 39 w 46"/>
                <a:gd name="T11" fmla="*/ 13 h 27"/>
                <a:gd name="T12" fmla="*/ 10 w 46"/>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0" y="16"/>
                  </a:moveTo>
                  <a:cubicBezTo>
                    <a:pt x="1" y="24"/>
                    <a:pt x="8" y="24"/>
                    <a:pt x="16" y="25"/>
                  </a:cubicBezTo>
                  <a:cubicBezTo>
                    <a:pt x="30" y="27"/>
                    <a:pt x="45" y="22"/>
                    <a:pt x="46" y="10"/>
                  </a:cubicBezTo>
                  <a:cubicBezTo>
                    <a:pt x="36" y="0"/>
                    <a:pt x="3" y="2"/>
                    <a:pt x="0" y="16"/>
                  </a:cubicBezTo>
                  <a:close/>
                  <a:moveTo>
                    <a:pt x="10" y="18"/>
                  </a:moveTo>
                  <a:cubicBezTo>
                    <a:pt x="12" y="7"/>
                    <a:pt x="30" y="10"/>
                    <a:pt x="39" y="13"/>
                  </a:cubicBezTo>
                  <a:cubicBezTo>
                    <a:pt x="33" y="21"/>
                    <a:pt x="20" y="19"/>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04" name="Freeform 208"/>
            <p:cNvSpPr>
              <a:spLocks noEditPoints="1"/>
            </p:cNvSpPr>
            <p:nvPr/>
          </p:nvSpPr>
          <p:spPr bwMode="auto">
            <a:xfrm>
              <a:off x="2431546" y="1875058"/>
              <a:ext cx="197093" cy="180059"/>
            </a:xfrm>
            <a:custGeom>
              <a:avLst/>
              <a:gdLst>
                <a:gd name="T0" fmla="*/ 1 w 53"/>
                <a:gd name="T1" fmla="*/ 21 h 48"/>
                <a:gd name="T2" fmla="*/ 14 w 53"/>
                <a:gd name="T3" fmla="*/ 39 h 48"/>
                <a:gd name="T4" fmla="*/ 26 w 53"/>
                <a:gd name="T5" fmla="*/ 37 h 48"/>
                <a:gd name="T6" fmla="*/ 39 w 53"/>
                <a:gd name="T7" fmla="*/ 45 h 48"/>
                <a:gd name="T8" fmla="*/ 53 w 53"/>
                <a:gd name="T9" fmla="*/ 19 h 48"/>
                <a:gd name="T10" fmla="*/ 1 w 53"/>
                <a:gd name="T11" fmla="*/ 21 h 48"/>
                <a:gd name="T12" fmla="*/ 30 w 53"/>
                <a:gd name="T13" fmla="*/ 21 h 48"/>
                <a:gd name="T14" fmla="*/ 45 w 53"/>
                <a:gd name="T15" fmla="*/ 25 h 48"/>
                <a:gd name="T16" fmla="*/ 37 w 53"/>
                <a:gd name="T17" fmla="*/ 38 h 48"/>
                <a:gd name="T18" fmla="*/ 30 w 53"/>
                <a:gd name="T19" fmla="*/ 21 h 48"/>
                <a:gd name="T20" fmla="*/ 19 w 53"/>
                <a:gd name="T21" fmla="*/ 32 h 48"/>
                <a:gd name="T22" fmla="*/ 11 w 53"/>
                <a:gd name="T23" fmla="*/ 31 h 48"/>
                <a:gd name="T24" fmla="*/ 8 w 53"/>
                <a:gd name="T25" fmla="*/ 18 h 48"/>
                <a:gd name="T26" fmla="*/ 22 w 53"/>
                <a:gd name="T27" fmla="*/ 20 h 48"/>
                <a:gd name="T28" fmla="*/ 19 w 53"/>
                <a:gd name="T2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48">
                  <a:moveTo>
                    <a:pt x="1" y="21"/>
                  </a:moveTo>
                  <a:cubicBezTo>
                    <a:pt x="0" y="29"/>
                    <a:pt x="7" y="37"/>
                    <a:pt x="14" y="39"/>
                  </a:cubicBezTo>
                  <a:cubicBezTo>
                    <a:pt x="19" y="41"/>
                    <a:pt x="25" y="36"/>
                    <a:pt x="26" y="37"/>
                  </a:cubicBezTo>
                  <a:cubicBezTo>
                    <a:pt x="30" y="37"/>
                    <a:pt x="33" y="48"/>
                    <a:pt x="39" y="45"/>
                  </a:cubicBezTo>
                  <a:cubicBezTo>
                    <a:pt x="48" y="41"/>
                    <a:pt x="53" y="32"/>
                    <a:pt x="53" y="19"/>
                  </a:cubicBezTo>
                  <a:cubicBezTo>
                    <a:pt x="36" y="17"/>
                    <a:pt x="4" y="0"/>
                    <a:pt x="1" y="21"/>
                  </a:cubicBezTo>
                  <a:close/>
                  <a:moveTo>
                    <a:pt x="30" y="21"/>
                  </a:moveTo>
                  <a:cubicBezTo>
                    <a:pt x="36" y="22"/>
                    <a:pt x="38" y="25"/>
                    <a:pt x="45" y="25"/>
                  </a:cubicBezTo>
                  <a:cubicBezTo>
                    <a:pt x="44" y="31"/>
                    <a:pt x="41" y="36"/>
                    <a:pt x="37" y="38"/>
                  </a:cubicBezTo>
                  <a:cubicBezTo>
                    <a:pt x="30" y="37"/>
                    <a:pt x="27" y="28"/>
                    <a:pt x="30" y="21"/>
                  </a:cubicBezTo>
                  <a:close/>
                  <a:moveTo>
                    <a:pt x="19" y="32"/>
                  </a:moveTo>
                  <a:cubicBezTo>
                    <a:pt x="15" y="33"/>
                    <a:pt x="15" y="30"/>
                    <a:pt x="11" y="31"/>
                  </a:cubicBezTo>
                  <a:cubicBezTo>
                    <a:pt x="9" y="27"/>
                    <a:pt x="7" y="24"/>
                    <a:pt x="8" y="18"/>
                  </a:cubicBezTo>
                  <a:cubicBezTo>
                    <a:pt x="14" y="17"/>
                    <a:pt x="16" y="20"/>
                    <a:pt x="22" y="20"/>
                  </a:cubicBezTo>
                  <a:cubicBezTo>
                    <a:pt x="20" y="24"/>
                    <a:pt x="22" y="27"/>
                    <a:pt x="1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05" name="Freeform 209"/>
            <p:cNvSpPr/>
            <p:nvPr/>
          </p:nvSpPr>
          <p:spPr bwMode="auto">
            <a:xfrm>
              <a:off x="438724" y="1860459"/>
              <a:ext cx="128962" cy="170326"/>
            </a:xfrm>
            <a:custGeom>
              <a:avLst/>
              <a:gdLst>
                <a:gd name="T0" fmla="*/ 29 w 35"/>
                <a:gd name="T1" fmla="*/ 2 h 46"/>
                <a:gd name="T2" fmla="*/ 28 w 35"/>
                <a:gd name="T3" fmla="*/ 20 h 46"/>
                <a:gd name="T4" fmla="*/ 14 w 35"/>
                <a:gd name="T5" fmla="*/ 23 h 46"/>
                <a:gd name="T6" fmla="*/ 14 w 35"/>
                <a:gd name="T7" fmla="*/ 1 h 46"/>
                <a:gd name="T8" fmla="*/ 10 w 35"/>
                <a:gd name="T9" fmla="*/ 0 h 46"/>
                <a:gd name="T10" fmla="*/ 11 w 35"/>
                <a:gd name="T11" fmla="*/ 46 h 46"/>
                <a:gd name="T12" fmla="*/ 11 w 35"/>
                <a:gd name="T13" fmla="*/ 28 h 46"/>
                <a:gd name="T14" fmla="*/ 28 w 35"/>
                <a:gd name="T15" fmla="*/ 27 h 46"/>
                <a:gd name="T16" fmla="*/ 32 w 35"/>
                <a:gd name="T17" fmla="*/ 42 h 46"/>
                <a:gd name="T18" fmla="*/ 35 w 35"/>
                <a:gd name="T19" fmla="*/ 23 h 46"/>
                <a:gd name="T20" fmla="*/ 29 w 35"/>
                <a:gd name="T21"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6">
                  <a:moveTo>
                    <a:pt x="29" y="2"/>
                  </a:moveTo>
                  <a:cubicBezTo>
                    <a:pt x="23" y="5"/>
                    <a:pt x="30" y="14"/>
                    <a:pt x="28" y="20"/>
                  </a:cubicBezTo>
                  <a:cubicBezTo>
                    <a:pt x="25" y="21"/>
                    <a:pt x="20" y="21"/>
                    <a:pt x="14" y="23"/>
                  </a:cubicBezTo>
                  <a:cubicBezTo>
                    <a:pt x="10" y="17"/>
                    <a:pt x="15" y="9"/>
                    <a:pt x="14" y="1"/>
                  </a:cubicBezTo>
                  <a:cubicBezTo>
                    <a:pt x="12" y="1"/>
                    <a:pt x="11" y="1"/>
                    <a:pt x="10" y="0"/>
                  </a:cubicBezTo>
                  <a:cubicBezTo>
                    <a:pt x="9" y="12"/>
                    <a:pt x="0" y="37"/>
                    <a:pt x="11" y="46"/>
                  </a:cubicBezTo>
                  <a:cubicBezTo>
                    <a:pt x="14" y="42"/>
                    <a:pt x="10" y="35"/>
                    <a:pt x="11" y="28"/>
                  </a:cubicBezTo>
                  <a:cubicBezTo>
                    <a:pt x="17" y="32"/>
                    <a:pt x="22" y="28"/>
                    <a:pt x="28" y="27"/>
                  </a:cubicBezTo>
                  <a:cubicBezTo>
                    <a:pt x="29" y="35"/>
                    <a:pt x="26" y="42"/>
                    <a:pt x="32" y="42"/>
                  </a:cubicBezTo>
                  <a:cubicBezTo>
                    <a:pt x="34" y="39"/>
                    <a:pt x="35" y="31"/>
                    <a:pt x="35" y="23"/>
                  </a:cubicBezTo>
                  <a:cubicBezTo>
                    <a:pt x="35" y="16"/>
                    <a:pt x="35" y="4"/>
                    <a:pt x="2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06" name="Freeform 210"/>
            <p:cNvSpPr/>
            <p:nvPr/>
          </p:nvSpPr>
          <p:spPr bwMode="auto">
            <a:xfrm>
              <a:off x="767212" y="1870192"/>
              <a:ext cx="70565" cy="143560"/>
            </a:xfrm>
            <a:custGeom>
              <a:avLst/>
              <a:gdLst>
                <a:gd name="T0" fmla="*/ 6 w 19"/>
                <a:gd name="T1" fmla="*/ 29 h 38"/>
                <a:gd name="T2" fmla="*/ 6 w 19"/>
                <a:gd name="T3" fmla="*/ 0 h 38"/>
                <a:gd name="T4" fmla="*/ 1 w 19"/>
                <a:gd name="T5" fmla="*/ 0 h 38"/>
                <a:gd name="T6" fmla="*/ 0 w 19"/>
                <a:gd name="T7" fmla="*/ 35 h 38"/>
                <a:gd name="T8" fmla="*/ 19 w 19"/>
                <a:gd name="T9" fmla="*/ 32 h 38"/>
                <a:gd name="T10" fmla="*/ 6 w 19"/>
                <a:gd name="T11" fmla="*/ 29 h 38"/>
              </a:gdLst>
              <a:ahLst/>
              <a:cxnLst>
                <a:cxn ang="0">
                  <a:pos x="T0" y="T1"/>
                </a:cxn>
                <a:cxn ang="0">
                  <a:pos x="T2" y="T3"/>
                </a:cxn>
                <a:cxn ang="0">
                  <a:pos x="T4" y="T5"/>
                </a:cxn>
                <a:cxn ang="0">
                  <a:pos x="T6" y="T7"/>
                </a:cxn>
                <a:cxn ang="0">
                  <a:pos x="T8" y="T9"/>
                </a:cxn>
                <a:cxn ang="0">
                  <a:pos x="T10" y="T11"/>
                </a:cxn>
              </a:cxnLst>
              <a:rect l="0" t="0" r="r" b="b"/>
              <a:pathLst>
                <a:path w="19" h="38">
                  <a:moveTo>
                    <a:pt x="6" y="29"/>
                  </a:moveTo>
                  <a:cubicBezTo>
                    <a:pt x="8" y="19"/>
                    <a:pt x="9" y="8"/>
                    <a:pt x="6" y="0"/>
                  </a:cubicBezTo>
                  <a:cubicBezTo>
                    <a:pt x="4" y="0"/>
                    <a:pt x="3" y="0"/>
                    <a:pt x="1" y="0"/>
                  </a:cubicBezTo>
                  <a:cubicBezTo>
                    <a:pt x="3" y="15"/>
                    <a:pt x="1" y="21"/>
                    <a:pt x="0" y="35"/>
                  </a:cubicBezTo>
                  <a:cubicBezTo>
                    <a:pt x="6" y="38"/>
                    <a:pt x="17" y="38"/>
                    <a:pt x="19" y="32"/>
                  </a:cubicBezTo>
                  <a:cubicBezTo>
                    <a:pt x="17" y="27"/>
                    <a:pt x="9" y="31"/>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07" name="Freeform 211"/>
            <p:cNvSpPr/>
            <p:nvPr/>
          </p:nvSpPr>
          <p:spPr bwMode="auto">
            <a:xfrm>
              <a:off x="273264" y="1860459"/>
              <a:ext cx="97329" cy="175193"/>
            </a:xfrm>
            <a:custGeom>
              <a:avLst/>
              <a:gdLst>
                <a:gd name="T0" fmla="*/ 3 w 26"/>
                <a:gd name="T1" fmla="*/ 36 h 47"/>
                <a:gd name="T2" fmla="*/ 22 w 26"/>
                <a:gd name="T3" fmla="*/ 35 h 47"/>
                <a:gd name="T4" fmla="*/ 9 w 26"/>
                <a:gd name="T5" fmla="*/ 9 h 47"/>
                <a:gd name="T6" fmla="*/ 14 w 26"/>
                <a:gd name="T7" fmla="*/ 6 h 47"/>
                <a:gd name="T8" fmla="*/ 22 w 26"/>
                <a:gd name="T9" fmla="*/ 12 h 47"/>
                <a:gd name="T10" fmla="*/ 20 w 26"/>
                <a:gd name="T11" fmla="*/ 1 h 47"/>
                <a:gd name="T12" fmla="*/ 4 w 26"/>
                <a:gd name="T13" fmla="*/ 4 h 47"/>
                <a:gd name="T14" fmla="*/ 16 w 26"/>
                <a:gd name="T15" fmla="*/ 36 h 47"/>
                <a:gd name="T16" fmla="*/ 3 w 26"/>
                <a:gd name="T1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7">
                  <a:moveTo>
                    <a:pt x="3" y="36"/>
                  </a:moveTo>
                  <a:cubicBezTo>
                    <a:pt x="8" y="47"/>
                    <a:pt x="21" y="43"/>
                    <a:pt x="22" y="35"/>
                  </a:cubicBezTo>
                  <a:cubicBezTo>
                    <a:pt x="23" y="25"/>
                    <a:pt x="6" y="20"/>
                    <a:pt x="9" y="9"/>
                  </a:cubicBezTo>
                  <a:cubicBezTo>
                    <a:pt x="11" y="8"/>
                    <a:pt x="12" y="7"/>
                    <a:pt x="14" y="6"/>
                  </a:cubicBezTo>
                  <a:cubicBezTo>
                    <a:pt x="18" y="7"/>
                    <a:pt x="17" y="12"/>
                    <a:pt x="22" y="12"/>
                  </a:cubicBezTo>
                  <a:cubicBezTo>
                    <a:pt x="26" y="8"/>
                    <a:pt x="21" y="3"/>
                    <a:pt x="20" y="1"/>
                  </a:cubicBezTo>
                  <a:cubicBezTo>
                    <a:pt x="12" y="0"/>
                    <a:pt x="7" y="1"/>
                    <a:pt x="4" y="4"/>
                  </a:cubicBezTo>
                  <a:cubicBezTo>
                    <a:pt x="0" y="20"/>
                    <a:pt x="12" y="25"/>
                    <a:pt x="16" y="36"/>
                  </a:cubicBezTo>
                  <a:cubicBezTo>
                    <a:pt x="10" y="38"/>
                    <a:pt x="9" y="36"/>
                    <a:pt x="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08" name="Freeform 212"/>
            <p:cNvSpPr/>
            <p:nvPr/>
          </p:nvSpPr>
          <p:spPr bwMode="auto">
            <a:xfrm>
              <a:off x="343829" y="1862893"/>
              <a:ext cx="104630" cy="167892"/>
            </a:xfrm>
            <a:custGeom>
              <a:avLst/>
              <a:gdLst>
                <a:gd name="T0" fmla="*/ 27 w 28"/>
                <a:gd name="T1" fmla="*/ 10 h 45"/>
                <a:gd name="T2" fmla="*/ 15 w 28"/>
                <a:gd name="T3" fmla="*/ 4 h 45"/>
                <a:gd name="T4" fmla="*/ 22 w 28"/>
                <a:gd name="T5" fmla="*/ 42 h 45"/>
                <a:gd name="T6" fmla="*/ 24 w 28"/>
                <a:gd name="T7" fmla="*/ 33 h 45"/>
                <a:gd name="T8" fmla="*/ 18 w 28"/>
                <a:gd name="T9" fmla="*/ 36 h 45"/>
                <a:gd name="T10" fmla="*/ 27 w 28"/>
                <a:gd name="T11" fmla="*/ 10 h 45"/>
              </a:gdLst>
              <a:ahLst/>
              <a:cxnLst>
                <a:cxn ang="0">
                  <a:pos x="T0" y="T1"/>
                </a:cxn>
                <a:cxn ang="0">
                  <a:pos x="T2" y="T3"/>
                </a:cxn>
                <a:cxn ang="0">
                  <a:pos x="T4" y="T5"/>
                </a:cxn>
                <a:cxn ang="0">
                  <a:pos x="T6" y="T7"/>
                </a:cxn>
                <a:cxn ang="0">
                  <a:pos x="T8" y="T9"/>
                </a:cxn>
                <a:cxn ang="0">
                  <a:pos x="T10" y="T11"/>
                </a:cxn>
              </a:cxnLst>
              <a:rect l="0" t="0" r="r" b="b"/>
              <a:pathLst>
                <a:path w="28" h="45">
                  <a:moveTo>
                    <a:pt x="27" y="10"/>
                  </a:moveTo>
                  <a:cubicBezTo>
                    <a:pt x="27" y="0"/>
                    <a:pt x="18" y="3"/>
                    <a:pt x="15" y="4"/>
                  </a:cubicBezTo>
                  <a:cubicBezTo>
                    <a:pt x="4" y="9"/>
                    <a:pt x="0" y="45"/>
                    <a:pt x="22" y="42"/>
                  </a:cubicBezTo>
                  <a:cubicBezTo>
                    <a:pt x="23" y="39"/>
                    <a:pt x="28" y="37"/>
                    <a:pt x="24" y="33"/>
                  </a:cubicBezTo>
                  <a:cubicBezTo>
                    <a:pt x="21" y="29"/>
                    <a:pt x="23" y="37"/>
                    <a:pt x="18" y="36"/>
                  </a:cubicBezTo>
                  <a:cubicBezTo>
                    <a:pt x="8" y="28"/>
                    <a:pt x="14" y="8"/>
                    <a:pt x="2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09" name="Freeform 213"/>
            <p:cNvSpPr>
              <a:spLocks noEditPoints="1"/>
            </p:cNvSpPr>
            <p:nvPr/>
          </p:nvSpPr>
          <p:spPr bwMode="auto">
            <a:xfrm>
              <a:off x="572553" y="1862893"/>
              <a:ext cx="189792" cy="143560"/>
            </a:xfrm>
            <a:custGeom>
              <a:avLst/>
              <a:gdLst>
                <a:gd name="T0" fmla="*/ 28 w 51"/>
                <a:gd name="T1" fmla="*/ 9 h 38"/>
                <a:gd name="T2" fmla="*/ 24 w 51"/>
                <a:gd name="T3" fmla="*/ 20 h 38"/>
                <a:gd name="T4" fmla="*/ 20 w 51"/>
                <a:gd name="T5" fmla="*/ 9 h 38"/>
                <a:gd name="T6" fmla="*/ 7 w 51"/>
                <a:gd name="T7" fmla="*/ 9 h 38"/>
                <a:gd name="T8" fmla="*/ 15 w 51"/>
                <a:gd name="T9" fmla="*/ 38 h 38"/>
                <a:gd name="T10" fmla="*/ 25 w 51"/>
                <a:gd name="T11" fmla="*/ 22 h 38"/>
                <a:gd name="T12" fmla="*/ 37 w 51"/>
                <a:gd name="T13" fmla="*/ 37 h 38"/>
                <a:gd name="T14" fmla="*/ 28 w 51"/>
                <a:gd name="T15" fmla="*/ 9 h 38"/>
                <a:gd name="T16" fmla="*/ 15 w 51"/>
                <a:gd name="T17" fmla="*/ 31 h 38"/>
                <a:gd name="T18" fmla="*/ 17 w 51"/>
                <a:gd name="T19" fmla="*/ 14 h 38"/>
                <a:gd name="T20" fmla="*/ 15 w 51"/>
                <a:gd name="T21" fmla="*/ 31 h 38"/>
                <a:gd name="T22" fmla="*/ 36 w 51"/>
                <a:gd name="T23" fmla="*/ 30 h 38"/>
                <a:gd name="T24" fmla="*/ 30 w 51"/>
                <a:gd name="T25" fmla="*/ 29 h 38"/>
                <a:gd name="T26" fmla="*/ 36 w 51"/>
                <a:gd name="T27" fmla="*/ 14 h 38"/>
                <a:gd name="T28" fmla="*/ 36 w 51"/>
                <a:gd name="T2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38">
                  <a:moveTo>
                    <a:pt x="28" y="9"/>
                  </a:moveTo>
                  <a:cubicBezTo>
                    <a:pt x="26" y="12"/>
                    <a:pt x="26" y="18"/>
                    <a:pt x="24" y="20"/>
                  </a:cubicBezTo>
                  <a:cubicBezTo>
                    <a:pt x="25" y="14"/>
                    <a:pt x="22" y="12"/>
                    <a:pt x="20" y="9"/>
                  </a:cubicBezTo>
                  <a:cubicBezTo>
                    <a:pt x="17" y="8"/>
                    <a:pt x="10" y="6"/>
                    <a:pt x="7" y="9"/>
                  </a:cubicBezTo>
                  <a:cubicBezTo>
                    <a:pt x="2" y="19"/>
                    <a:pt x="0" y="38"/>
                    <a:pt x="15" y="38"/>
                  </a:cubicBezTo>
                  <a:cubicBezTo>
                    <a:pt x="21" y="36"/>
                    <a:pt x="20" y="25"/>
                    <a:pt x="25" y="22"/>
                  </a:cubicBezTo>
                  <a:cubicBezTo>
                    <a:pt x="21" y="32"/>
                    <a:pt x="30" y="38"/>
                    <a:pt x="37" y="37"/>
                  </a:cubicBezTo>
                  <a:cubicBezTo>
                    <a:pt x="50" y="34"/>
                    <a:pt x="51" y="0"/>
                    <a:pt x="28" y="9"/>
                  </a:cubicBezTo>
                  <a:close/>
                  <a:moveTo>
                    <a:pt x="15" y="31"/>
                  </a:moveTo>
                  <a:cubicBezTo>
                    <a:pt x="6" y="31"/>
                    <a:pt x="8" y="11"/>
                    <a:pt x="17" y="14"/>
                  </a:cubicBezTo>
                  <a:cubicBezTo>
                    <a:pt x="21" y="21"/>
                    <a:pt x="16" y="26"/>
                    <a:pt x="15" y="31"/>
                  </a:cubicBezTo>
                  <a:close/>
                  <a:moveTo>
                    <a:pt x="36" y="30"/>
                  </a:moveTo>
                  <a:cubicBezTo>
                    <a:pt x="33" y="30"/>
                    <a:pt x="33" y="28"/>
                    <a:pt x="30" y="29"/>
                  </a:cubicBezTo>
                  <a:cubicBezTo>
                    <a:pt x="29" y="21"/>
                    <a:pt x="32" y="17"/>
                    <a:pt x="36" y="14"/>
                  </a:cubicBezTo>
                  <a:cubicBezTo>
                    <a:pt x="42" y="16"/>
                    <a:pt x="41" y="27"/>
                    <a:pt x="3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10" name="Freeform 214"/>
            <p:cNvSpPr>
              <a:spLocks noEditPoints="1"/>
            </p:cNvSpPr>
            <p:nvPr/>
          </p:nvSpPr>
          <p:spPr bwMode="auto">
            <a:xfrm>
              <a:off x="4091013" y="2047819"/>
              <a:ext cx="1727598" cy="379585"/>
            </a:xfrm>
            <a:custGeom>
              <a:avLst/>
              <a:gdLst>
                <a:gd name="T0" fmla="*/ 375 w 463"/>
                <a:gd name="T1" fmla="*/ 96 h 102"/>
                <a:gd name="T2" fmla="*/ 451 w 463"/>
                <a:gd name="T3" fmla="*/ 83 h 102"/>
                <a:gd name="T4" fmla="*/ 460 w 463"/>
                <a:gd name="T5" fmla="*/ 29 h 102"/>
                <a:gd name="T6" fmla="*/ 419 w 463"/>
                <a:gd name="T7" fmla="*/ 27 h 102"/>
                <a:gd name="T8" fmla="*/ 279 w 463"/>
                <a:gd name="T9" fmla="*/ 33 h 102"/>
                <a:gd name="T10" fmla="*/ 244 w 463"/>
                <a:gd name="T11" fmla="*/ 38 h 102"/>
                <a:gd name="T12" fmla="*/ 121 w 463"/>
                <a:gd name="T13" fmla="*/ 30 h 102"/>
                <a:gd name="T14" fmla="*/ 90 w 463"/>
                <a:gd name="T15" fmla="*/ 2 h 102"/>
                <a:gd name="T16" fmla="*/ 87 w 463"/>
                <a:gd name="T17" fmla="*/ 2 h 102"/>
                <a:gd name="T18" fmla="*/ 78 w 463"/>
                <a:gd name="T19" fmla="*/ 30 h 102"/>
                <a:gd name="T20" fmla="*/ 10 w 463"/>
                <a:gd name="T21" fmla="*/ 33 h 102"/>
                <a:gd name="T22" fmla="*/ 4 w 463"/>
                <a:gd name="T23" fmla="*/ 92 h 102"/>
                <a:gd name="T24" fmla="*/ 47 w 463"/>
                <a:gd name="T25" fmla="*/ 98 h 102"/>
                <a:gd name="T26" fmla="*/ 145 w 463"/>
                <a:gd name="T27" fmla="*/ 101 h 102"/>
                <a:gd name="T28" fmla="*/ 297 w 463"/>
                <a:gd name="T29" fmla="*/ 96 h 102"/>
                <a:gd name="T30" fmla="*/ 375 w 463"/>
                <a:gd name="T31" fmla="*/ 96 h 102"/>
                <a:gd name="T32" fmla="*/ 221 w 463"/>
                <a:gd name="T33" fmla="*/ 89 h 102"/>
                <a:gd name="T34" fmla="*/ 117 w 463"/>
                <a:gd name="T35" fmla="*/ 90 h 102"/>
                <a:gd name="T36" fmla="*/ 61 w 463"/>
                <a:gd name="T37" fmla="*/ 90 h 102"/>
                <a:gd name="T38" fmla="*/ 11 w 463"/>
                <a:gd name="T39" fmla="*/ 87 h 102"/>
                <a:gd name="T40" fmla="*/ 14 w 463"/>
                <a:gd name="T41" fmla="*/ 40 h 102"/>
                <a:gd name="T42" fmla="*/ 83 w 463"/>
                <a:gd name="T43" fmla="*/ 38 h 102"/>
                <a:gd name="T44" fmla="*/ 90 w 463"/>
                <a:gd name="T45" fmla="*/ 15 h 102"/>
                <a:gd name="T46" fmla="*/ 115 w 463"/>
                <a:gd name="T47" fmla="*/ 36 h 102"/>
                <a:gd name="T48" fmla="*/ 245 w 463"/>
                <a:gd name="T49" fmla="*/ 45 h 102"/>
                <a:gd name="T50" fmla="*/ 297 w 463"/>
                <a:gd name="T51" fmla="*/ 39 h 102"/>
                <a:gd name="T52" fmla="*/ 453 w 463"/>
                <a:gd name="T53" fmla="*/ 33 h 102"/>
                <a:gd name="T54" fmla="*/ 446 w 463"/>
                <a:gd name="T55" fmla="*/ 77 h 102"/>
                <a:gd name="T56" fmla="*/ 390 w 463"/>
                <a:gd name="T57" fmla="*/ 85 h 102"/>
                <a:gd name="T58" fmla="*/ 338 w 463"/>
                <a:gd name="T59" fmla="*/ 89 h 102"/>
                <a:gd name="T60" fmla="*/ 221 w 463"/>
                <a:gd name="T6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3" h="102">
                  <a:moveTo>
                    <a:pt x="375" y="96"/>
                  </a:moveTo>
                  <a:cubicBezTo>
                    <a:pt x="397" y="94"/>
                    <a:pt x="438" y="95"/>
                    <a:pt x="451" y="83"/>
                  </a:cubicBezTo>
                  <a:cubicBezTo>
                    <a:pt x="463" y="72"/>
                    <a:pt x="463" y="47"/>
                    <a:pt x="460" y="29"/>
                  </a:cubicBezTo>
                  <a:cubicBezTo>
                    <a:pt x="447" y="22"/>
                    <a:pt x="433" y="27"/>
                    <a:pt x="419" y="27"/>
                  </a:cubicBezTo>
                  <a:cubicBezTo>
                    <a:pt x="372" y="30"/>
                    <a:pt x="323" y="30"/>
                    <a:pt x="279" y="33"/>
                  </a:cubicBezTo>
                  <a:cubicBezTo>
                    <a:pt x="267" y="34"/>
                    <a:pt x="256" y="37"/>
                    <a:pt x="244" y="38"/>
                  </a:cubicBezTo>
                  <a:cubicBezTo>
                    <a:pt x="201" y="40"/>
                    <a:pt x="158" y="28"/>
                    <a:pt x="121" y="30"/>
                  </a:cubicBezTo>
                  <a:cubicBezTo>
                    <a:pt x="109" y="22"/>
                    <a:pt x="101" y="11"/>
                    <a:pt x="90" y="2"/>
                  </a:cubicBezTo>
                  <a:cubicBezTo>
                    <a:pt x="90" y="0"/>
                    <a:pt x="89" y="1"/>
                    <a:pt x="87" y="2"/>
                  </a:cubicBezTo>
                  <a:cubicBezTo>
                    <a:pt x="83" y="10"/>
                    <a:pt x="83" y="23"/>
                    <a:pt x="78" y="30"/>
                  </a:cubicBezTo>
                  <a:cubicBezTo>
                    <a:pt x="62" y="31"/>
                    <a:pt x="32" y="28"/>
                    <a:pt x="10" y="33"/>
                  </a:cubicBezTo>
                  <a:cubicBezTo>
                    <a:pt x="0" y="49"/>
                    <a:pt x="0" y="73"/>
                    <a:pt x="4" y="92"/>
                  </a:cubicBezTo>
                  <a:cubicBezTo>
                    <a:pt x="15" y="102"/>
                    <a:pt x="40" y="98"/>
                    <a:pt x="47" y="98"/>
                  </a:cubicBezTo>
                  <a:cubicBezTo>
                    <a:pt x="74" y="97"/>
                    <a:pt x="115" y="100"/>
                    <a:pt x="145" y="101"/>
                  </a:cubicBezTo>
                  <a:cubicBezTo>
                    <a:pt x="191" y="102"/>
                    <a:pt x="244" y="96"/>
                    <a:pt x="297" y="96"/>
                  </a:cubicBezTo>
                  <a:cubicBezTo>
                    <a:pt x="313" y="96"/>
                    <a:pt x="348" y="98"/>
                    <a:pt x="375" y="96"/>
                  </a:cubicBezTo>
                  <a:close/>
                  <a:moveTo>
                    <a:pt x="221" y="89"/>
                  </a:moveTo>
                  <a:cubicBezTo>
                    <a:pt x="186" y="91"/>
                    <a:pt x="144" y="92"/>
                    <a:pt x="117" y="90"/>
                  </a:cubicBezTo>
                  <a:cubicBezTo>
                    <a:pt x="95" y="89"/>
                    <a:pt x="77" y="90"/>
                    <a:pt x="61" y="90"/>
                  </a:cubicBezTo>
                  <a:cubicBezTo>
                    <a:pt x="44" y="90"/>
                    <a:pt x="28" y="93"/>
                    <a:pt x="11" y="87"/>
                  </a:cubicBezTo>
                  <a:cubicBezTo>
                    <a:pt x="7" y="72"/>
                    <a:pt x="11" y="55"/>
                    <a:pt x="14" y="40"/>
                  </a:cubicBezTo>
                  <a:cubicBezTo>
                    <a:pt x="28" y="35"/>
                    <a:pt x="64" y="38"/>
                    <a:pt x="83" y="38"/>
                  </a:cubicBezTo>
                  <a:cubicBezTo>
                    <a:pt x="86" y="31"/>
                    <a:pt x="88" y="22"/>
                    <a:pt x="90" y="15"/>
                  </a:cubicBezTo>
                  <a:cubicBezTo>
                    <a:pt x="100" y="20"/>
                    <a:pt x="106" y="30"/>
                    <a:pt x="115" y="36"/>
                  </a:cubicBezTo>
                  <a:cubicBezTo>
                    <a:pt x="162" y="36"/>
                    <a:pt x="205" y="47"/>
                    <a:pt x="245" y="45"/>
                  </a:cubicBezTo>
                  <a:cubicBezTo>
                    <a:pt x="263" y="44"/>
                    <a:pt x="280" y="40"/>
                    <a:pt x="297" y="39"/>
                  </a:cubicBezTo>
                  <a:cubicBezTo>
                    <a:pt x="350" y="38"/>
                    <a:pt x="398" y="35"/>
                    <a:pt x="453" y="33"/>
                  </a:cubicBezTo>
                  <a:cubicBezTo>
                    <a:pt x="456" y="48"/>
                    <a:pt x="455" y="68"/>
                    <a:pt x="446" y="77"/>
                  </a:cubicBezTo>
                  <a:cubicBezTo>
                    <a:pt x="436" y="85"/>
                    <a:pt x="411" y="83"/>
                    <a:pt x="390" y="85"/>
                  </a:cubicBezTo>
                  <a:cubicBezTo>
                    <a:pt x="373" y="86"/>
                    <a:pt x="352" y="89"/>
                    <a:pt x="338" y="89"/>
                  </a:cubicBezTo>
                  <a:cubicBezTo>
                    <a:pt x="293" y="89"/>
                    <a:pt x="259" y="87"/>
                    <a:pt x="221"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11" name="Freeform 215"/>
            <p:cNvSpPr>
              <a:spLocks noEditPoints="1"/>
            </p:cNvSpPr>
            <p:nvPr/>
          </p:nvSpPr>
          <p:spPr bwMode="auto">
            <a:xfrm>
              <a:off x="2601872" y="2023486"/>
              <a:ext cx="766470" cy="221424"/>
            </a:xfrm>
            <a:custGeom>
              <a:avLst/>
              <a:gdLst>
                <a:gd name="T0" fmla="*/ 76 w 205"/>
                <a:gd name="T1" fmla="*/ 58 h 59"/>
                <a:gd name="T2" fmla="*/ 103 w 205"/>
                <a:gd name="T3" fmla="*/ 55 h 59"/>
                <a:gd name="T4" fmla="*/ 157 w 205"/>
                <a:gd name="T5" fmla="*/ 52 h 59"/>
                <a:gd name="T6" fmla="*/ 190 w 205"/>
                <a:gd name="T7" fmla="*/ 35 h 59"/>
                <a:gd name="T8" fmla="*/ 205 w 205"/>
                <a:gd name="T9" fmla="*/ 19 h 59"/>
                <a:gd name="T10" fmla="*/ 144 w 205"/>
                <a:gd name="T11" fmla="*/ 0 h 59"/>
                <a:gd name="T12" fmla="*/ 108 w 205"/>
                <a:gd name="T13" fmla="*/ 3 h 59"/>
                <a:gd name="T14" fmla="*/ 10 w 205"/>
                <a:gd name="T15" fmla="*/ 27 h 59"/>
                <a:gd name="T16" fmla="*/ 76 w 205"/>
                <a:gd name="T17" fmla="*/ 58 h 59"/>
                <a:gd name="T18" fmla="*/ 153 w 205"/>
                <a:gd name="T19" fmla="*/ 44 h 59"/>
                <a:gd name="T20" fmla="*/ 78 w 205"/>
                <a:gd name="T21" fmla="*/ 50 h 59"/>
                <a:gd name="T22" fmla="*/ 76 w 205"/>
                <a:gd name="T23" fmla="*/ 32 h 59"/>
                <a:gd name="T24" fmla="*/ 159 w 205"/>
                <a:gd name="T25" fmla="*/ 36 h 59"/>
                <a:gd name="T26" fmla="*/ 153 w 205"/>
                <a:gd name="T27" fmla="*/ 44 h 59"/>
                <a:gd name="T28" fmla="*/ 154 w 205"/>
                <a:gd name="T29" fmla="*/ 12 h 59"/>
                <a:gd name="T30" fmla="*/ 179 w 205"/>
                <a:gd name="T31" fmla="*/ 15 h 59"/>
                <a:gd name="T32" fmla="*/ 181 w 205"/>
                <a:gd name="T33" fmla="*/ 29 h 59"/>
                <a:gd name="T34" fmla="*/ 170 w 205"/>
                <a:gd name="T35" fmla="*/ 36 h 59"/>
                <a:gd name="T36" fmla="*/ 150 w 205"/>
                <a:gd name="T37" fmla="*/ 27 h 59"/>
                <a:gd name="T38" fmla="*/ 154 w 205"/>
                <a:gd name="T39" fmla="*/ 12 h 59"/>
                <a:gd name="T40" fmla="*/ 75 w 205"/>
                <a:gd name="T41" fmla="*/ 11 h 59"/>
                <a:gd name="T42" fmla="*/ 148 w 205"/>
                <a:gd name="T43" fmla="*/ 11 h 59"/>
                <a:gd name="T44" fmla="*/ 114 w 205"/>
                <a:gd name="T45" fmla="*/ 22 h 59"/>
                <a:gd name="T46" fmla="*/ 75 w 205"/>
                <a:gd name="T47" fmla="*/ 25 h 59"/>
                <a:gd name="T48" fmla="*/ 75 w 205"/>
                <a:gd name="T49" fmla="*/ 11 h 59"/>
                <a:gd name="T50" fmla="*/ 15 w 205"/>
                <a:gd name="T51" fmla="*/ 38 h 59"/>
                <a:gd name="T52" fmla="*/ 48 w 205"/>
                <a:gd name="T53" fmla="*/ 13 h 59"/>
                <a:gd name="T54" fmla="*/ 50 w 205"/>
                <a:gd name="T55" fmla="*/ 49 h 59"/>
                <a:gd name="T56" fmla="*/ 15 w 205"/>
                <a:gd name="T57" fmla="*/ 38 h 59"/>
                <a:gd name="T58" fmla="*/ 57 w 205"/>
                <a:gd name="T59" fmla="*/ 50 h 59"/>
                <a:gd name="T60" fmla="*/ 56 w 205"/>
                <a:gd name="T61" fmla="*/ 11 h 59"/>
                <a:gd name="T62" fmla="*/ 67 w 205"/>
                <a:gd name="T63" fmla="*/ 12 h 59"/>
                <a:gd name="T64" fmla="*/ 71 w 205"/>
                <a:gd name="T65" fmla="*/ 50 h 59"/>
                <a:gd name="T66" fmla="*/ 57 w 205"/>
                <a:gd name="T6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59">
                  <a:moveTo>
                    <a:pt x="76" y="58"/>
                  </a:moveTo>
                  <a:cubicBezTo>
                    <a:pt x="88" y="58"/>
                    <a:pt x="95" y="56"/>
                    <a:pt x="103" y="55"/>
                  </a:cubicBezTo>
                  <a:cubicBezTo>
                    <a:pt x="122" y="52"/>
                    <a:pt x="146" y="52"/>
                    <a:pt x="157" y="52"/>
                  </a:cubicBezTo>
                  <a:cubicBezTo>
                    <a:pt x="167" y="46"/>
                    <a:pt x="177" y="34"/>
                    <a:pt x="190" y="35"/>
                  </a:cubicBezTo>
                  <a:cubicBezTo>
                    <a:pt x="190" y="27"/>
                    <a:pt x="202" y="28"/>
                    <a:pt x="205" y="19"/>
                  </a:cubicBezTo>
                  <a:cubicBezTo>
                    <a:pt x="190" y="13"/>
                    <a:pt x="165" y="2"/>
                    <a:pt x="144" y="0"/>
                  </a:cubicBezTo>
                  <a:cubicBezTo>
                    <a:pt x="136" y="0"/>
                    <a:pt x="119" y="3"/>
                    <a:pt x="108" y="3"/>
                  </a:cubicBezTo>
                  <a:cubicBezTo>
                    <a:pt x="70" y="4"/>
                    <a:pt x="17" y="2"/>
                    <a:pt x="10" y="27"/>
                  </a:cubicBezTo>
                  <a:cubicBezTo>
                    <a:pt x="0" y="59"/>
                    <a:pt x="51" y="58"/>
                    <a:pt x="76" y="58"/>
                  </a:cubicBezTo>
                  <a:close/>
                  <a:moveTo>
                    <a:pt x="153" y="44"/>
                  </a:moveTo>
                  <a:cubicBezTo>
                    <a:pt x="127" y="44"/>
                    <a:pt x="97" y="52"/>
                    <a:pt x="78" y="50"/>
                  </a:cubicBezTo>
                  <a:cubicBezTo>
                    <a:pt x="78" y="42"/>
                    <a:pt x="75" y="39"/>
                    <a:pt x="76" y="32"/>
                  </a:cubicBezTo>
                  <a:cubicBezTo>
                    <a:pt x="104" y="28"/>
                    <a:pt x="133" y="24"/>
                    <a:pt x="159" y="36"/>
                  </a:cubicBezTo>
                  <a:cubicBezTo>
                    <a:pt x="158" y="39"/>
                    <a:pt x="154" y="40"/>
                    <a:pt x="153" y="44"/>
                  </a:cubicBezTo>
                  <a:close/>
                  <a:moveTo>
                    <a:pt x="154" y="12"/>
                  </a:moveTo>
                  <a:cubicBezTo>
                    <a:pt x="162" y="7"/>
                    <a:pt x="170" y="15"/>
                    <a:pt x="179" y="15"/>
                  </a:cubicBezTo>
                  <a:cubicBezTo>
                    <a:pt x="177" y="22"/>
                    <a:pt x="182" y="23"/>
                    <a:pt x="181" y="29"/>
                  </a:cubicBezTo>
                  <a:cubicBezTo>
                    <a:pt x="176" y="30"/>
                    <a:pt x="173" y="33"/>
                    <a:pt x="170" y="36"/>
                  </a:cubicBezTo>
                  <a:cubicBezTo>
                    <a:pt x="172" y="26"/>
                    <a:pt x="157" y="29"/>
                    <a:pt x="150" y="27"/>
                  </a:cubicBezTo>
                  <a:cubicBezTo>
                    <a:pt x="151" y="23"/>
                    <a:pt x="156" y="15"/>
                    <a:pt x="154" y="12"/>
                  </a:cubicBezTo>
                  <a:close/>
                  <a:moveTo>
                    <a:pt x="75" y="11"/>
                  </a:moveTo>
                  <a:cubicBezTo>
                    <a:pt x="100" y="13"/>
                    <a:pt x="132" y="5"/>
                    <a:pt x="148" y="11"/>
                  </a:cubicBezTo>
                  <a:cubicBezTo>
                    <a:pt x="145" y="26"/>
                    <a:pt x="127" y="21"/>
                    <a:pt x="114" y="22"/>
                  </a:cubicBezTo>
                  <a:cubicBezTo>
                    <a:pt x="102" y="22"/>
                    <a:pt x="88" y="24"/>
                    <a:pt x="75" y="25"/>
                  </a:cubicBezTo>
                  <a:cubicBezTo>
                    <a:pt x="76" y="19"/>
                    <a:pt x="73" y="13"/>
                    <a:pt x="75" y="11"/>
                  </a:cubicBezTo>
                  <a:close/>
                  <a:moveTo>
                    <a:pt x="15" y="38"/>
                  </a:moveTo>
                  <a:cubicBezTo>
                    <a:pt x="15" y="18"/>
                    <a:pt x="33" y="17"/>
                    <a:pt x="48" y="13"/>
                  </a:cubicBezTo>
                  <a:cubicBezTo>
                    <a:pt x="49" y="27"/>
                    <a:pt x="48" y="35"/>
                    <a:pt x="50" y="49"/>
                  </a:cubicBezTo>
                  <a:cubicBezTo>
                    <a:pt x="38" y="52"/>
                    <a:pt x="22" y="46"/>
                    <a:pt x="15" y="38"/>
                  </a:cubicBezTo>
                  <a:close/>
                  <a:moveTo>
                    <a:pt x="57" y="50"/>
                  </a:moveTo>
                  <a:cubicBezTo>
                    <a:pt x="56" y="39"/>
                    <a:pt x="55" y="27"/>
                    <a:pt x="56" y="11"/>
                  </a:cubicBezTo>
                  <a:cubicBezTo>
                    <a:pt x="59" y="15"/>
                    <a:pt x="61" y="10"/>
                    <a:pt x="67" y="12"/>
                  </a:cubicBezTo>
                  <a:cubicBezTo>
                    <a:pt x="68" y="25"/>
                    <a:pt x="67" y="36"/>
                    <a:pt x="71" y="50"/>
                  </a:cubicBezTo>
                  <a:cubicBezTo>
                    <a:pt x="69" y="53"/>
                    <a:pt x="61" y="50"/>
                    <a:pt x="5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12" name="Freeform 216"/>
            <p:cNvSpPr>
              <a:spLocks noEditPoints="1"/>
            </p:cNvSpPr>
            <p:nvPr/>
          </p:nvSpPr>
          <p:spPr bwMode="auto">
            <a:xfrm>
              <a:off x="2431546" y="1994288"/>
              <a:ext cx="209258" cy="158160"/>
            </a:xfrm>
            <a:custGeom>
              <a:avLst/>
              <a:gdLst>
                <a:gd name="T0" fmla="*/ 35 w 56"/>
                <a:gd name="T1" fmla="*/ 40 h 42"/>
                <a:gd name="T2" fmla="*/ 1 w 56"/>
                <a:gd name="T3" fmla="*/ 20 h 42"/>
                <a:gd name="T4" fmla="*/ 35 w 56"/>
                <a:gd name="T5" fmla="*/ 40 h 42"/>
                <a:gd name="T6" fmla="*/ 34 w 56"/>
                <a:gd name="T7" fmla="*/ 26 h 42"/>
                <a:gd name="T8" fmla="*/ 33 w 56"/>
                <a:gd name="T9" fmla="*/ 33 h 42"/>
                <a:gd name="T10" fmla="*/ 10 w 56"/>
                <a:gd name="T11" fmla="*/ 21 h 42"/>
                <a:gd name="T12" fmla="*/ 34 w 56"/>
                <a:gd name="T13" fmla="*/ 26 h 42"/>
              </a:gdLst>
              <a:ahLst/>
              <a:cxnLst>
                <a:cxn ang="0">
                  <a:pos x="T0" y="T1"/>
                </a:cxn>
                <a:cxn ang="0">
                  <a:pos x="T2" y="T3"/>
                </a:cxn>
                <a:cxn ang="0">
                  <a:pos x="T4" y="T5"/>
                </a:cxn>
                <a:cxn ang="0">
                  <a:pos x="T6" y="T7"/>
                </a:cxn>
                <a:cxn ang="0">
                  <a:pos x="T8" y="T9"/>
                </a:cxn>
                <a:cxn ang="0">
                  <a:pos x="T10" y="T11"/>
                </a:cxn>
                <a:cxn ang="0">
                  <a:pos x="T12" y="T13"/>
                </a:cxn>
              </a:cxnLst>
              <a:rect l="0" t="0" r="r" b="b"/>
              <a:pathLst>
                <a:path w="56" h="42">
                  <a:moveTo>
                    <a:pt x="35" y="40"/>
                  </a:moveTo>
                  <a:cubicBezTo>
                    <a:pt x="56" y="16"/>
                    <a:pt x="3" y="0"/>
                    <a:pt x="1" y="20"/>
                  </a:cubicBezTo>
                  <a:cubicBezTo>
                    <a:pt x="0" y="33"/>
                    <a:pt x="22" y="42"/>
                    <a:pt x="35" y="40"/>
                  </a:cubicBezTo>
                  <a:close/>
                  <a:moveTo>
                    <a:pt x="34" y="26"/>
                  </a:moveTo>
                  <a:cubicBezTo>
                    <a:pt x="33" y="27"/>
                    <a:pt x="32" y="29"/>
                    <a:pt x="33" y="33"/>
                  </a:cubicBezTo>
                  <a:cubicBezTo>
                    <a:pt x="22" y="36"/>
                    <a:pt x="10" y="31"/>
                    <a:pt x="10" y="21"/>
                  </a:cubicBezTo>
                  <a:cubicBezTo>
                    <a:pt x="17" y="15"/>
                    <a:pt x="28" y="21"/>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13" name="Freeform 217"/>
            <p:cNvSpPr>
              <a:spLocks noEditPoints="1"/>
            </p:cNvSpPr>
            <p:nvPr/>
          </p:nvSpPr>
          <p:spPr bwMode="auto">
            <a:xfrm>
              <a:off x="2657836" y="2113515"/>
              <a:ext cx="1367479" cy="304154"/>
            </a:xfrm>
            <a:custGeom>
              <a:avLst/>
              <a:gdLst>
                <a:gd name="T0" fmla="*/ 351 w 366"/>
                <a:gd name="T1" fmla="*/ 38 h 81"/>
                <a:gd name="T2" fmla="*/ 327 w 366"/>
                <a:gd name="T3" fmla="*/ 0 h 81"/>
                <a:gd name="T4" fmla="*/ 313 w 366"/>
                <a:gd name="T5" fmla="*/ 31 h 81"/>
                <a:gd name="T6" fmla="*/ 4 w 366"/>
                <a:gd name="T7" fmla="*/ 39 h 81"/>
                <a:gd name="T8" fmla="*/ 4 w 366"/>
                <a:gd name="T9" fmla="*/ 73 h 81"/>
                <a:gd name="T10" fmla="*/ 57 w 366"/>
                <a:gd name="T11" fmla="*/ 76 h 81"/>
                <a:gd name="T12" fmla="*/ 312 w 366"/>
                <a:gd name="T13" fmla="*/ 65 h 81"/>
                <a:gd name="T14" fmla="*/ 315 w 366"/>
                <a:gd name="T15" fmla="*/ 81 h 81"/>
                <a:gd name="T16" fmla="*/ 366 w 366"/>
                <a:gd name="T17" fmla="*/ 56 h 81"/>
                <a:gd name="T18" fmla="*/ 351 w 366"/>
                <a:gd name="T19" fmla="*/ 38 h 81"/>
                <a:gd name="T20" fmla="*/ 319 w 366"/>
                <a:gd name="T21" fmla="*/ 70 h 81"/>
                <a:gd name="T22" fmla="*/ 316 w 366"/>
                <a:gd name="T23" fmla="*/ 52 h 81"/>
                <a:gd name="T24" fmla="*/ 307 w 366"/>
                <a:gd name="T25" fmla="*/ 59 h 81"/>
                <a:gd name="T26" fmla="*/ 12 w 366"/>
                <a:gd name="T27" fmla="*/ 67 h 81"/>
                <a:gd name="T28" fmla="*/ 11 w 366"/>
                <a:gd name="T29" fmla="*/ 45 h 81"/>
                <a:gd name="T30" fmla="*/ 318 w 366"/>
                <a:gd name="T31" fmla="*/ 39 h 81"/>
                <a:gd name="T32" fmla="*/ 326 w 366"/>
                <a:gd name="T33" fmla="*/ 14 h 81"/>
                <a:gd name="T34" fmla="*/ 352 w 366"/>
                <a:gd name="T35" fmla="*/ 55 h 81"/>
                <a:gd name="T36" fmla="*/ 319 w 366"/>
                <a:gd name="T37"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6" h="81">
                  <a:moveTo>
                    <a:pt x="351" y="38"/>
                  </a:moveTo>
                  <a:cubicBezTo>
                    <a:pt x="345" y="30"/>
                    <a:pt x="330" y="0"/>
                    <a:pt x="327" y="0"/>
                  </a:cubicBezTo>
                  <a:cubicBezTo>
                    <a:pt x="315" y="1"/>
                    <a:pt x="322" y="19"/>
                    <a:pt x="313" y="31"/>
                  </a:cubicBezTo>
                  <a:cubicBezTo>
                    <a:pt x="207" y="41"/>
                    <a:pt x="102" y="43"/>
                    <a:pt x="4" y="39"/>
                  </a:cubicBezTo>
                  <a:cubicBezTo>
                    <a:pt x="0" y="49"/>
                    <a:pt x="6" y="61"/>
                    <a:pt x="4" y="73"/>
                  </a:cubicBezTo>
                  <a:cubicBezTo>
                    <a:pt x="21" y="77"/>
                    <a:pt x="35" y="76"/>
                    <a:pt x="57" y="76"/>
                  </a:cubicBezTo>
                  <a:cubicBezTo>
                    <a:pt x="142" y="74"/>
                    <a:pt x="218" y="74"/>
                    <a:pt x="312" y="65"/>
                  </a:cubicBezTo>
                  <a:cubicBezTo>
                    <a:pt x="313" y="73"/>
                    <a:pt x="311" y="77"/>
                    <a:pt x="315" y="81"/>
                  </a:cubicBezTo>
                  <a:cubicBezTo>
                    <a:pt x="332" y="72"/>
                    <a:pt x="348" y="61"/>
                    <a:pt x="366" y="56"/>
                  </a:cubicBezTo>
                  <a:cubicBezTo>
                    <a:pt x="365" y="50"/>
                    <a:pt x="357" y="46"/>
                    <a:pt x="351" y="38"/>
                  </a:cubicBezTo>
                  <a:close/>
                  <a:moveTo>
                    <a:pt x="319" y="70"/>
                  </a:moveTo>
                  <a:cubicBezTo>
                    <a:pt x="318" y="63"/>
                    <a:pt x="321" y="58"/>
                    <a:pt x="316" y="52"/>
                  </a:cubicBezTo>
                  <a:cubicBezTo>
                    <a:pt x="309" y="50"/>
                    <a:pt x="312" y="58"/>
                    <a:pt x="307" y="59"/>
                  </a:cubicBezTo>
                  <a:cubicBezTo>
                    <a:pt x="213" y="65"/>
                    <a:pt x="105" y="70"/>
                    <a:pt x="12" y="67"/>
                  </a:cubicBezTo>
                  <a:cubicBezTo>
                    <a:pt x="9" y="62"/>
                    <a:pt x="12" y="52"/>
                    <a:pt x="11" y="45"/>
                  </a:cubicBezTo>
                  <a:cubicBezTo>
                    <a:pt x="113" y="58"/>
                    <a:pt x="211" y="45"/>
                    <a:pt x="318" y="39"/>
                  </a:cubicBezTo>
                  <a:cubicBezTo>
                    <a:pt x="323" y="33"/>
                    <a:pt x="323" y="25"/>
                    <a:pt x="326" y="14"/>
                  </a:cubicBezTo>
                  <a:cubicBezTo>
                    <a:pt x="334" y="28"/>
                    <a:pt x="344" y="41"/>
                    <a:pt x="352" y="55"/>
                  </a:cubicBezTo>
                  <a:cubicBezTo>
                    <a:pt x="339" y="58"/>
                    <a:pt x="331" y="66"/>
                    <a:pt x="319"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14" name="Freeform 218"/>
            <p:cNvSpPr>
              <a:spLocks noEditPoints="1"/>
            </p:cNvSpPr>
            <p:nvPr/>
          </p:nvSpPr>
          <p:spPr bwMode="auto">
            <a:xfrm>
              <a:off x="952138" y="2035652"/>
              <a:ext cx="143562" cy="165460"/>
            </a:xfrm>
            <a:custGeom>
              <a:avLst/>
              <a:gdLst>
                <a:gd name="T0" fmla="*/ 12 w 38"/>
                <a:gd name="T1" fmla="*/ 28 h 44"/>
                <a:gd name="T2" fmla="*/ 25 w 38"/>
                <a:gd name="T3" fmla="*/ 27 h 44"/>
                <a:gd name="T4" fmla="*/ 33 w 38"/>
                <a:gd name="T5" fmla="*/ 39 h 44"/>
                <a:gd name="T6" fmla="*/ 29 w 38"/>
                <a:gd name="T7" fmla="*/ 2 h 44"/>
                <a:gd name="T8" fmla="*/ 20 w 38"/>
                <a:gd name="T9" fmla="*/ 1 h 44"/>
                <a:gd name="T10" fmla="*/ 2 w 38"/>
                <a:gd name="T11" fmla="*/ 44 h 44"/>
                <a:gd name="T12" fmla="*/ 12 w 38"/>
                <a:gd name="T13" fmla="*/ 28 h 44"/>
                <a:gd name="T14" fmla="*/ 21 w 38"/>
                <a:gd name="T15" fmla="*/ 10 h 44"/>
                <a:gd name="T16" fmla="*/ 24 w 38"/>
                <a:gd name="T17" fmla="*/ 21 h 44"/>
                <a:gd name="T18" fmla="*/ 17 w 38"/>
                <a:gd name="T19" fmla="*/ 21 h 44"/>
                <a:gd name="T20" fmla="*/ 21 w 38"/>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4">
                  <a:moveTo>
                    <a:pt x="12" y="28"/>
                  </a:moveTo>
                  <a:cubicBezTo>
                    <a:pt x="16" y="28"/>
                    <a:pt x="22" y="29"/>
                    <a:pt x="25" y="27"/>
                  </a:cubicBezTo>
                  <a:cubicBezTo>
                    <a:pt x="28" y="30"/>
                    <a:pt x="27" y="39"/>
                    <a:pt x="33" y="39"/>
                  </a:cubicBezTo>
                  <a:cubicBezTo>
                    <a:pt x="38" y="29"/>
                    <a:pt x="27" y="15"/>
                    <a:pt x="29" y="2"/>
                  </a:cubicBezTo>
                  <a:cubicBezTo>
                    <a:pt x="25" y="0"/>
                    <a:pt x="22" y="2"/>
                    <a:pt x="20" y="1"/>
                  </a:cubicBezTo>
                  <a:cubicBezTo>
                    <a:pt x="13" y="13"/>
                    <a:pt x="0" y="26"/>
                    <a:pt x="2" y="44"/>
                  </a:cubicBezTo>
                  <a:cubicBezTo>
                    <a:pt x="11" y="44"/>
                    <a:pt x="6" y="30"/>
                    <a:pt x="12" y="28"/>
                  </a:cubicBezTo>
                  <a:close/>
                  <a:moveTo>
                    <a:pt x="21" y="10"/>
                  </a:moveTo>
                  <a:cubicBezTo>
                    <a:pt x="23" y="12"/>
                    <a:pt x="24" y="16"/>
                    <a:pt x="24" y="21"/>
                  </a:cubicBezTo>
                  <a:cubicBezTo>
                    <a:pt x="23" y="20"/>
                    <a:pt x="17" y="18"/>
                    <a:pt x="17" y="21"/>
                  </a:cubicBezTo>
                  <a:cubicBezTo>
                    <a:pt x="14" y="19"/>
                    <a:pt x="20" y="13"/>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15" name="Freeform 219"/>
            <p:cNvSpPr>
              <a:spLocks noEditPoints="1"/>
            </p:cNvSpPr>
            <p:nvPr/>
          </p:nvSpPr>
          <p:spPr bwMode="auto">
            <a:xfrm>
              <a:off x="2949824" y="2539332"/>
              <a:ext cx="141128" cy="167892"/>
            </a:xfrm>
            <a:custGeom>
              <a:avLst/>
              <a:gdLst>
                <a:gd name="T0" fmla="*/ 29 w 38"/>
                <a:gd name="T1" fmla="*/ 3 h 45"/>
                <a:gd name="T2" fmla="*/ 20 w 38"/>
                <a:gd name="T3" fmla="*/ 1 h 45"/>
                <a:gd name="T4" fmla="*/ 3 w 38"/>
                <a:gd name="T5" fmla="*/ 45 h 45"/>
                <a:gd name="T6" fmla="*/ 12 w 38"/>
                <a:gd name="T7" fmla="*/ 29 h 45"/>
                <a:gd name="T8" fmla="*/ 25 w 38"/>
                <a:gd name="T9" fmla="*/ 28 h 45"/>
                <a:gd name="T10" fmla="*/ 33 w 38"/>
                <a:gd name="T11" fmla="*/ 40 h 45"/>
                <a:gd name="T12" fmla="*/ 29 w 38"/>
                <a:gd name="T13" fmla="*/ 3 h 45"/>
                <a:gd name="T14" fmla="*/ 24 w 38"/>
                <a:gd name="T15" fmla="*/ 22 h 45"/>
                <a:gd name="T16" fmla="*/ 17 w 38"/>
                <a:gd name="T17" fmla="*/ 22 h 45"/>
                <a:gd name="T18" fmla="*/ 21 w 38"/>
                <a:gd name="T19" fmla="*/ 11 h 45"/>
                <a:gd name="T20" fmla="*/ 24 w 38"/>
                <a:gd name="T21"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5">
                  <a:moveTo>
                    <a:pt x="29" y="3"/>
                  </a:moveTo>
                  <a:cubicBezTo>
                    <a:pt x="25" y="0"/>
                    <a:pt x="23" y="3"/>
                    <a:pt x="20" y="1"/>
                  </a:cubicBezTo>
                  <a:cubicBezTo>
                    <a:pt x="13" y="14"/>
                    <a:pt x="0" y="26"/>
                    <a:pt x="3" y="45"/>
                  </a:cubicBezTo>
                  <a:cubicBezTo>
                    <a:pt x="11" y="45"/>
                    <a:pt x="6" y="31"/>
                    <a:pt x="12" y="29"/>
                  </a:cubicBezTo>
                  <a:cubicBezTo>
                    <a:pt x="17" y="28"/>
                    <a:pt x="23" y="30"/>
                    <a:pt x="25" y="28"/>
                  </a:cubicBezTo>
                  <a:cubicBezTo>
                    <a:pt x="29" y="31"/>
                    <a:pt x="27" y="39"/>
                    <a:pt x="33" y="40"/>
                  </a:cubicBezTo>
                  <a:cubicBezTo>
                    <a:pt x="38" y="30"/>
                    <a:pt x="27" y="16"/>
                    <a:pt x="29" y="3"/>
                  </a:cubicBezTo>
                  <a:close/>
                  <a:moveTo>
                    <a:pt x="24" y="22"/>
                  </a:moveTo>
                  <a:cubicBezTo>
                    <a:pt x="23" y="21"/>
                    <a:pt x="18" y="19"/>
                    <a:pt x="17" y="22"/>
                  </a:cubicBezTo>
                  <a:cubicBezTo>
                    <a:pt x="15" y="19"/>
                    <a:pt x="20" y="14"/>
                    <a:pt x="21" y="11"/>
                  </a:cubicBezTo>
                  <a:cubicBezTo>
                    <a:pt x="24" y="13"/>
                    <a:pt x="24" y="17"/>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16" name="Freeform 220"/>
            <p:cNvSpPr/>
            <p:nvPr/>
          </p:nvSpPr>
          <p:spPr bwMode="auto">
            <a:xfrm>
              <a:off x="3404840" y="2125682"/>
              <a:ext cx="399051" cy="70563"/>
            </a:xfrm>
            <a:custGeom>
              <a:avLst/>
              <a:gdLst>
                <a:gd name="T0" fmla="*/ 24 w 107"/>
                <a:gd name="T1" fmla="*/ 8 h 19"/>
                <a:gd name="T2" fmla="*/ 49 w 107"/>
                <a:gd name="T3" fmla="*/ 15 h 19"/>
                <a:gd name="T4" fmla="*/ 64 w 107"/>
                <a:gd name="T5" fmla="*/ 8 h 19"/>
                <a:gd name="T6" fmla="*/ 107 w 107"/>
                <a:gd name="T7" fmla="*/ 4 h 19"/>
                <a:gd name="T8" fmla="*/ 62 w 107"/>
                <a:gd name="T9" fmla="*/ 0 h 19"/>
                <a:gd name="T10" fmla="*/ 43 w 107"/>
                <a:gd name="T11" fmla="*/ 7 h 19"/>
                <a:gd name="T12" fmla="*/ 29 w 107"/>
                <a:gd name="T13" fmla="*/ 1 h 19"/>
                <a:gd name="T14" fmla="*/ 17 w 107"/>
                <a:gd name="T15" fmla="*/ 2 h 19"/>
                <a:gd name="T16" fmla="*/ 3 w 107"/>
                <a:gd name="T17" fmla="*/ 16 h 19"/>
                <a:gd name="T18" fmla="*/ 24 w 107"/>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9">
                  <a:moveTo>
                    <a:pt x="24" y="8"/>
                  </a:moveTo>
                  <a:cubicBezTo>
                    <a:pt x="31" y="8"/>
                    <a:pt x="39" y="15"/>
                    <a:pt x="49" y="15"/>
                  </a:cubicBezTo>
                  <a:cubicBezTo>
                    <a:pt x="55" y="14"/>
                    <a:pt x="58" y="11"/>
                    <a:pt x="64" y="8"/>
                  </a:cubicBezTo>
                  <a:cubicBezTo>
                    <a:pt x="74" y="19"/>
                    <a:pt x="106" y="18"/>
                    <a:pt x="107" y="4"/>
                  </a:cubicBezTo>
                  <a:cubicBezTo>
                    <a:pt x="93" y="12"/>
                    <a:pt x="75" y="7"/>
                    <a:pt x="62" y="0"/>
                  </a:cubicBezTo>
                  <a:cubicBezTo>
                    <a:pt x="56" y="4"/>
                    <a:pt x="52" y="9"/>
                    <a:pt x="43" y="7"/>
                  </a:cubicBezTo>
                  <a:cubicBezTo>
                    <a:pt x="38" y="7"/>
                    <a:pt x="34" y="2"/>
                    <a:pt x="29" y="1"/>
                  </a:cubicBezTo>
                  <a:cubicBezTo>
                    <a:pt x="26" y="1"/>
                    <a:pt x="20" y="1"/>
                    <a:pt x="17" y="2"/>
                  </a:cubicBezTo>
                  <a:cubicBezTo>
                    <a:pt x="12" y="4"/>
                    <a:pt x="0" y="10"/>
                    <a:pt x="3" y="16"/>
                  </a:cubicBezTo>
                  <a:cubicBezTo>
                    <a:pt x="12" y="19"/>
                    <a:pt x="14" y="8"/>
                    <a:pt x="2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17" name="Freeform 221"/>
            <p:cNvSpPr/>
            <p:nvPr/>
          </p:nvSpPr>
          <p:spPr bwMode="auto">
            <a:xfrm>
              <a:off x="5675049" y="2201112"/>
              <a:ext cx="58398" cy="77864"/>
            </a:xfrm>
            <a:custGeom>
              <a:avLst/>
              <a:gdLst>
                <a:gd name="T0" fmla="*/ 9 w 16"/>
                <a:gd name="T1" fmla="*/ 21 h 21"/>
                <a:gd name="T2" fmla="*/ 12 w 16"/>
                <a:gd name="T3" fmla="*/ 18 h 21"/>
                <a:gd name="T4" fmla="*/ 13 w 16"/>
                <a:gd name="T5" fmla="*/ 0 h 21"/>
                <a:gd name="T6" fmla="*/ 9 w 16"/>
                <a:gd name="T7" fmla="*/ 21 h 21"/>
              </a:gdLst>
              <a:ahLst/>
              <a:cxnLst>
                <a:cxn ang="0">
                  <a:pos x="T0" y="T1"/>
                </a:cxn>
                <a:cxn ang="0">
                  <a:pos x="T2" y="T3"/>
                </a:cxn>
                <a:cxn ang="0">
                  <a:pos x="T4" y="T5"/>
                </a:cxn>
                <a:cxn ang="0">
                  <a:pos x="T6" y="T7"/>
                </a:cxn>
              </a:cxnLst>
              <a:rect l="0" t="0" r="r" b="b"/>
              <a:pathLst>
                <a:path w="16" h="21">
                  <a:moveTo>
                    <a:pt x="9" y="21"/>
                  </a:moveTo>
                  <a:cubicBezTo>
                    <a:pt x="9" y="19"/>
                    <a:pt x="11" y="20"/>
                    <a:pt x="12" y="18"/>
                  </a:cubicBezTo>
                  <a:cubicBezTo>
                    <a:pt x="9" y="15"/>
                    <a:pt x="16" y="4"/>
                    <a:pt x="13" y="0"/>
                  </a:cubicBezTo>
                  <a:cubicBezTo>
                    <a:pt x="5" y="1"/>
                    <a:pt x="0" y="20"/>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18" name="Freeform 222"/>
            <p:cNvSpPr/>
            <p:nvPr/>
          </p:nvSpPr>
          <p:spPr bwMode="auto">
            <a:xfrm>
              <a:off x="5555821" y="2201112"/>
              <a:ext cx="77864" cy="148427"/>
            </a:xfrm>
            <a:custGeom>
              <a:avLst/>
              <a:gdLst>
                <a:gd name="T0" fmla="*/ 20 w 21"/>
                <a:gd name="T1" fmla="*/ 26 h 40"/>
                <a:gd name="T2" fmla="*/ 8 w 21"/>
                <a:gd name="T3" fmla="*/ 24 h 40"/>
                <a:gd name="T4" fmla="*/ 7 w 21"/>
                <a:gd name="T5" fmla="*/ 0 h 40"/>
                <a:gd name="T6" fmla="*/ 0 w 21"/>
                <a:gd name="T7" fmla="*/ 31 h 40"/>
                <a:gd name="T8" fmla="*/ 20 w 21"/>
                <a:gd name="T9" fmla="*/ 26 h 40"/>
              </a:gdLst>
              <a:ahLst/>
              <a:cxnLst>
                <a:cxn ang="0">
                  <a:pos x="T0" y="T1"/>
                </a:cxn>
                <a:cxn ang="0">
                  <a:pos x="T2" y="T3"/>
                </a:cxn>
                <a:cxn ang="0">
                  <a:pos x="T4" y="T5"/>
                </a:cxn>
                <a:cxn ang="0">
                  <a:pos x="T6" y="T7"/>
                </a:cxn>
                <a:cxn ang="0">
                  <a:pos x="T8" y="T9"/>
                </a:cxn>
              </a:cxnLst>
              <a:rect l="0" t="0" r="r" b="b"/>
              <a:pathLst>
                <a:path w="21" h="40">
                  <a:moveTo>
                    <a:pt x="20" y="26"/>
                  </a:moveTo>
                  <a:cubicBezTo>
                    <a:pt x="18" y="23"/>
                    <a:pt x="11" y="29"/>
                    <a:pt x="8" y="24"/>
                  </a:cubicBezTo>
                  <a:cubicBezTo>
                    <a:pt x="7" y="16"/>
                    <a:pt x="17" y="4"/>
                    <a:pt x="7" y="0"/>
                  </a:cubicBezTo>
                  <a:cubicBezTo>
                    <a:pt x="2" y="7"/>
                    <a:pt x="1" y="20"/>
                    <a:pt x="0" y="31"/>
                  </a:cubicBezTo>
                  <a:cubicBezTo>
                    <a:pt x="8" y="31"/>
                    <a:pt x="21" y="40"/>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19" name="Freeform 223"/>
            <p:cNvSpPr/>
            <p:nvPr/>
          </p:nvSpPr>
          <p:spPr bwMode="auto">
            <a:xfrm>
              <a:off x="5173803" y="2218145"/>
              <a:ext cx="131395" cy="172759"/>
            </a:xfrm>
            <a:custGeom>
              <a:avLst/>
              <a:gdLst>
                <a:gd name="T0" fmla="*/ 33 w 35"/>
                <a:gd name="T1" fmla="*/ 0 h 46"/>
                <a:gd name="T2" fmla="*/ 28 w 35"/>
                <a:gd name="T3" fmla="*/ 0 h 46"/>
                <a:gd name="T4" fmla="*/ 26 w 35"/>
                <a:gd name="T5" fmla="*/ 12 h 46"/>
                <a:gd name="T6" fmla="*/ 14 w 35"/>
                <a:gd name="T7" fmla="*/ 11 h 46"/>
                <a:gd name="T8" fmla="*/ 16 w 35"/>
                <a:gd name="T9" fmla="*/ 2 h 46"/>
                <a:gd name="T10" fmla="*/ 19 w 35"/>
                <a:gd name="T11" fmla="*/ 26 h 46"/>
                <a:gd name="T12" fmla="*/ 13 w 35"/>
                <a:gd name="T13" fmla="*/ 19 h 46"/>
                <a:gd name="T14" fmla="*/ 26 w 35"/>
                <a:gd name="T15" fmla="*/ 18 h 46"/>
                <a:gd name="T16" fmla="*/ 33 w 35"/>
                <a:gd name="T17" fmla="*/ 31 h 46"/>
                <a:gd name="T18" fmla="*/ 33 w 35"/>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6">
                  <a:moveTo>
                    <a:pt x="33" y="0"/>
                  </a:moveTo>
                  <a:cubicBezTo>
                    <a:pt x="31" y="0"/>
                    <a:pt x="30" y="0"/>
                    <a:pt x="28" y="0"/>
                  </a:cubicBezTo>
                  <a:cubicBezTo>
                    <a:pt x="25" y="4"/>
                    <a:pt x="30" y="8"/>
                    <a:pt x="26" y="12"/>
                  </a:cubicBezTo>
                  <a:cubicBezTo>
                    <a:pt x="20" y="13"/>
                    <a:pt x="20" y="10"/>
                    <a:pt x="14" y="11"/>
                  </a:cubicBezTo>
                  <a:cubicBezTo>
                    <a:pt x="16" y="9"/>
                    <a:pt x="16" y="6"/>
                    <a:pt x="16" y="2"/>
                  </a:cubicBezTo>
                  <a:cubicBezTo>
                    <a:pt x="0" y="1"/>
                    <a:pt x="8" y="46"/>
                    <a:pt x="19" y="26"/>
                  </a:cubicBezTo>
                  <a:cubicBezTo>
                    <a:pt x="13" y="27"/>
                    <a:pt x="13" y="23"/>
                    <a:pt x="13" y="19"/>
                  </a:cubicBezTo>
                  <a:cubicBezTo>
                    <a:pt x="18" y="20"/>
                    <a:pt x="22" y="19"/>
                    <a:pt x="26" y="18"/>
                  </a:cubicBezTo>
                  <a:cubicBezTo>
                    <a:pt x="29" y="22"/>
                    <a:pt x="26" y="31"/>
                    <a:pt x="33" y="31"/>
                  </a:cubicBezTo>
                  <a:cubicBezTo>
                    <a:pt x="35" y="24"/>
                    <a:pt x="35" y="7"/>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20" name="Freeform 224"/>
            <p:cNvSpPr>
              <a:spLocks noEditPoints="1"/>
            </p:cNvSpPr>
            <p:nvPr/>
          </p:nvSpPr>
          <p:spPr bwMode="auto">
            <a:xfrm>
              <a:off x="4280806" y="2196245"/>
              <a:ext cx="136261" cy="160594"/>
            </a:xfrm>
            <a:custGeom>
              <a:avLst/>
              <a:gdLst>
                <a:gd name="T0" fmla="*/ 21 w 36"/>
                <a:gd name="T1" fmla="*/ 2 h 43"/>
                <a:gd name="T2" fmla="*/ 17 w 36"/>
                <a:gd name="T3" fmla="*/ 1 h 43"/>
                <a:gd name="T4" fmla="*/ 4 w 36"/>
                <a:gd name="T5" fmla="*/ 37 h 43"/>
                <a:gd name="T6" fmla="*/ 11 w 36"/>
                <a:gd name="T7" fmla="*/ 27 h 43"/>
                <a:gd name="T8" fmla="*/ 24 w 36"/>
                <a:gd name="T9" fmla="*/ 26 h 43"/>
                <a:gd name="T10" fmla="*/ 29 w 36"/>
                <a:gd name="T11" fmla="*/ 43 h 43"/>
                <a:gd name="T12" fmla="*/ 25 w 36"/>
                <a:gd name="T13" fmla="*/ 14 h 43"/>
                <a:gd name="T14" fmla="*/ 21 w 36"/>
                <a:gd name="T15" fmla="*/ 2 h 43"/>
                <a:gd name="T16" fmla="*/ 16 w 36"/>
                <a:gd name="T17" fmla="*/ 19 h 43"/>
                <a:gd name="T18" fmla="*/ 17 w 36"/>
                <a:gd name="T19" fmla="*/ 13 h 43"/>
                <a:gd name="T20" fmla="*/ 21 w 36"/>
                <a:gd name="T21" fmla="*/ 18 h 43"/>
                <a:gd name="T22" fmla="*/ 16 w 36"/>
                <a:gd name="T23"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21" y="2"/>
                  </a:moveTo>
                  <a:cubicBezTo>
                    <a:pt x="19" y="2"/>
                    <a:pt x="19" y="0"/>
                    <a:pt x="17" y="1"/>
                  </a:cubicBezTo>
                  <a:cubicBezTo>
                    <a:pt x="14" y="13"/>
                    <a:pt x="0" y="26"/>
                    <a:pt x="4" y="37"/>
                  </a:cubicBezTo>
                  <a:cubicBezTo>
                    <a:pt x="11" y="38"/>
                    <a:pt x="9" y="31"/>
                    <a:pt x="11" y="27"/>
                  </a:cubicBezTo>
                  <a:cubicBezTo>
                    <a:pt x="16" y="27"/>
                    <a:pt x="18" y="25"/>
                    <a:pt x="24" y="26"/>
                  </a:cubicBezTo>
                  <a:cubicBezTo>
                    <a:pt x="27" y="31"/>
                    <a:pt x="22" y="43"/>
                    <a:pt x="29" y="43"/>
                  </a:cubicBezTo>
                  <a:cubicBezTo>
                    <a:pt x="36" y="34"/>
                    <a:pt x="28" y="20"/>
                    <a:pt x="25" y="14"/>
                  </a:cubicBezTo>
                  <a:cubicBezTo>
                    <a:pt x="24" y="9"/>
                    <a:pt x="24" y="4"/>
                    <a:pt x="21" y="2"/>
                  </a:cubicBezTo>
                  <a:close/>
                  <a:moveTo>
                    <a:pt x="16" y="19"/>
                  </a:moveTo>
                  <a:cubicBezTo>
                    <a:pt x="17" y="18"/>
                    <a:pt x="17" y="16"/>
                    <a:pt x="17" y="13"/>
                  </a:cubicBezTo>
                  <a:cubicBezTo>
                    <a:pt x="22" y="11"/>
                    <a:pt x="18" y="18"/>
                    <a:pt x="21" y="18"/>
                  </a:cubicBezTo>
                  <a:cubicBezTo>
                    <a:pt x="21" y="20"/>
                    <a:pt x="18" y="19"/>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21" name="Freeform 225"/>
            <p:cNvSpPr/>
            <p:nvPr/>
          </p:nvSpPr>
          <p:spPr bwMode="auto">
            <a:xfrm>
              <a:off x="5088640" y="2201112"/>
              <a:ext cx="107062" cy="143560"/>
            </a:xfrm>
            <a:custGeom>
              <a:avLst/>
              <a:gdLst>
                <a:gd name="T0" fmla="*/ 25 w 29"/>
                <a:gd name="T1" fmla="*/ 38 h 39"/>
                <a:gd name="T2" fmla="*/ 15 w 29"/>
                <a:gd name="T3" fmla="*/ 21 h 39"/>
                <a:gd name="T4" fmla="*/ 29 w 29"/>
                <a:gd name="T5" fmla="*/ 11 h 39"/>
                <a:gd name="T6" fmla="*/ 25 w 29"/>
                <a:gd name="T7" fmla="*/ 38 h 39"/>
              </a:gdLst>
              <a:ahLst/>
              <a:cxnLst>
                <a:cxn ang="0">
                  <a:pos x="T0" y="T1"/>
                </a:cxn>
                <a:cxn ang="0">
                  <a:pos x="T2" y="T3"/>
                </a:cxn>
                <a:cxn ang="0">
                  <a:pos x="T4" y="T5"/>
                </a:cxn>
                <a:cxn ang="0">
                  <a:pos x="T6" y="T7"/>
                </a:cxn>
              </a:cxnLst>
              <a:rect l="0" t="0" r="r" b="b"/>
              <a:pathLst>
                <a:path w="29" h="39">
                  <a:moveTo>
                    <a:pt x="25" y="38"/>
                  </a:moveTo>
                  <a:cubicBezTo>
                    <a:pt x="27" y="27"/>
                    <a:pt x="12" y="32"/>
                    <a:pt x="15" y="21"/>
                  </a:cubicBezTo>
                  <a:cubicBezTo>
                    <a:pt x="16" y="14"/>
                    <a:pt x="28" y="19"/>
                    <a:pt x="29" y="11"/>
                  </a:cubicBezTo>
                  <a:cubicBezTo>
                    <a:pt x="3" y="0"/>
                    <a:pt x="0" y="39"/>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22" name="Freeform 226"/>
            <p:cNvSpPr>
              <a:spLocks noEditPoints="1"/>
            </p:cNvSpPr>
            <p:nvPr/>
          </p:nvSpPr>
          <p:spPr bwMode="auto">
            <a:xfrm>
              <a:off x="5293032" y="2201112"/>
              <a:ext cx="133829" cy="150861"/>
            </a:xfrm>
            <a:custGeom>
              <a:avLst/>
              <a:gdLst>
                <a:gd name="T0" fmla="*/ 22 w 36"/>
                <a:gd name="T1" fmla="*/ 38 h 41"/>
                <a:gd name="T2" fmla="*/ 29 w 36"/>
                <a:gd name="T3" fmla="*/ 13 h 41"/>
                <a:gd name="T4" fmla="*/ 22 w 36"/>
                <a:gd name="T5" fmla="*/ 38 h 41"/>
                <a:gd name="T6" fmla="*/ 26 w 36"/>
                <a:gd name="T7" fmla="*/ 21 h 41"/>
                <a:gd name="T8" fmla="*/ 20 w 36"/>
                <a:gd name="T9" fmla="*/ 31 h 41"/>
                <a:gd name="T10" fmla="*/ 13 w 36"/>
                <a:gd name="T11" fmla="*/ 19 h 41"/>
                <a:gd name="T12" fmla="*/ 26 w 36"/>
                <a:gd name="T13" fmla="*/ 21 h 41"/>
              </a:gdLst>
              <a:ahLst/>
              <a:cxnLst>
                <a:cxn ang="0">
                  <a:pos x="T0" y="T1"/>
                </a:cxn>
                <a:cxn ang="0">
                  <a:pos x="T2" y="T3"/>
                </a:cxn>
                <a:cxn ang="0">
                  <a:pos x="T4" y="T5"/>
                </a:cxn>
                <a:cxn ang="0">
                  <a:pos x="T6" y="T7"/>
                </a:cxn>
                <a:cxn ang="0">
                  <a:pos x="T8" y="T9"/>
                </a:cxn>
                <a:cxn ang="0">
                  <a:pos x="T10" y="T11"/>
                </a:cxn>
                <a:cxn ang="0">
                  <a:pos x="T12" y="T13"/>
                </a:cxn>
              </a:cxnLst>
              <a:rect l="0" t="0" r="r" b="b"/>
              <a:pathLst>
                <a:path w="36" h="41">
                  <a:moveTo>
                    <a:pt x="22" y="38"/>
                  </a:moveTo>
                  <a:cubicBezTo>
                    <a:pt x="32" y="37"/>
                    <a:pt x="36" y="23"/>
                    <a:pt x="29" y="13"/>
                  </a:cubicBezTo>
                  <a:cubicBezTo>
                    <a:pt x="0" y="0"/>
                    <a:pt x="1" y="41"/>
                    <a:pt x="22" y="38"/>
                  </a:cubicBezTo>
                  <a:close/>
                  <a:moveTo>
                    <a:pt x="26" y="21"/>
                  </a:moveTo>
                  <a:cubicBezTo>
                    <a:pt x="27" y="27"/>
                    <a:pt x="23" y="29"/>
                    <a:pt x="20" y="31"/>
                  </a:cubicBezTo>
                  <a:cubicBezTo>
                    <a:pt x="15" y="30"/>
                    <a:pt x="13" y="26"/>
                    <a:pt x="13" y="19"/>
                  </a:cubicBezTo>
                  <a:cubicBezTo>
                    <a:pt x="19" y="17"/>
                    <a:pt x="22" y="16"/>
                    <a:pt x="2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23" name="Freeform 227"/>
            <p:cNvSpPr>
              <a:spLocks noEditPoints="1"/>
            </p:cNvSpPr>
            <p:nvPr/>
          </p:nvSpPr>
          <p:spPr bwMode="auto">
            <a:xfrm>
              <a:off x="5402527" y="2196245"/>
              <a:ext cx="155727" cy="148427"/>
            </a:xfrm>
            <a:custGeom>
              <a:avLst/>
              <a:gdLst>
                <a:gd name="T0" fmla="*/ 20 w 42"/>
                <a:gd name="T1" fmla="*/ 40 h 40"/>
                <a:gd name="T2" fmla="*/ 11 w 42"/>
                <a:gd name="T3" fmla="*/ 14 h 40"/>
                <a:gd name="T4" fmla="*/ 20 w 42"/>
                <a:gd name="T5" fmla="*/ 40 h 40"/>
                <a:gd name="T6" fmla="*/ 14 w 42"/>
                <a:gd name="T7" fmla="*/ 21 h 40"/>
                <a:gd name="T8" fmla="*/ 27 w 42"/>
                <a:gd name="T9" fmla="*/ 23 h 40"/>
                <a:gd name="T10" fmla="*/ 17 w 42"/>
                <a:gd name="T11" fmla="*/ 33 h 40"/>
                <a:gd name="T12" fmla="*/ 14 w 42"/>
                <a:gd name="T13" fmla="*/ 21 h 40"/>
              </a:gdLst>
              <a:ahLst/>
              <a:cxnLst>
                <a:cxn ang="0">
                  <a:pos x="T0" y="T1"/>
                </a:cxn>
                <a:cxn ang="0">
                  <a:pos x="T2" y="T3"/>
                </a:cxn>
                <a:cxn ang="0">
                  <a:pos x="T4" y="T5"/>
                </a:cxn>
                <a:cxn ang="0">
                  <a:pos x="T6" y="T7"/>
                </a:cxn>
                <a:cxn ang="0">
                  <a:pos x="T8" y="T9"/>
                </a:cxn>
                <a:cxn ang="0">
                  <a:pos x="T10" y="T11"/>
                </a:cxn>
                <a:cxn ang="0">
                  <a:pos x="T12" y="T13"/>
                </a:cxn>
              </a:cxnLst>
              <a:rect l="0" t="0" r="r" b="b"/>
              <a:pathLst>
                <a:path w="42" h="40">
                  <a:moveTo>
                    <a:pt x="20" y="40"/>
                  </a:moveTo>
                  <a:cubicBezTo>
                    <a:pt x="42" y="40"/>
                    <a:pt x="32" y="0"/>
                    <a:pt x="11" y="14"/>
                  </a:cubicBezTo>
                  <a:cubicBezTo>
                    <a:pt x="0" y="21"/>
                    <a:pt x="8" y="40"/>
                    <a:pt x="20" y="40"/>
                  </a:cubicBezTo>
                  <a:close/>
                  <a:moveTo>
                    <a:pt x="14" y="21"/>
                  </a:moveTo>
                  <a:cubicBezTo>
                    <a:pt x="17" y="19"/>
                    <a:pt x="25" y="20"/>
                    <a:pt x="27" y="23"/>
                  </a:cubicBezTo>
                  <a:cubicBezTo>
                    <a:pt x="27" y="30"/>
                    <a:pt x="23" y="33"/>
                    <a:pt x="17" y="33"/>
                  </a:cubicBezTo>
                  <a:cubicBezTo>
                    <a:pt x="15" y="29"/>
                    <a:pt x="13" y="26"/>
                    <a:pt x="1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24" name="Freeform 228"/>
            <p:cNvSpPr/>
            <p:nvPr/>
          </p:nvSpPr>
          <p:spPr bwMode="auto">
            <a:xfrm>
              <a:off x="5018075" y="2232745"/>
              <a:ext cx="92463" cy="111929"/>
            </a:xfrm>
            <a:custGeom>
              <a:avLst/>
              <a:gdLst>
                <a:gd name="T0" fmla="*/ 1 w 25"/>
                <a:gd name="T1" fmla="*/ 5 h 30"/>
                <a:gd name="T2" fmla="*/ 13 w 25"/>
                <a:gd name="T3" fmla="*/ 19 h 30"/>
                <a:gd name="T4" fmla="*/ 0 w 25"/>
                <a:gd name="T5" fmla="*/ 23 h 30"/>
                <a:gd name="T6" fmla="*/ 1 w 25"/>
                <a:gd name="T7" fmla="*/ 29 h 30"/>
                <a:gd name="T8" fmla="*/ 20 w 25"/>
                <a:gd name="T9" fmla="*/ 21 h 30"/>
                <a:gd name="T10" fmla="*/ 13 w 25"/>
                <a:gd name="T11" fmla="*/ 8 h 30"/>
                <a:gd name="T12" fmla="*/ 25 w 25"/>
                <a:gd name="T13" fmla="*/ 10 h 30"/>
                <a:gd name="T14" fmla="*/ 25 w 25"/>
                <a:gd name="T15" fmla="*/ 3 h 30"/>
                <a:gd name="T16" fmla="*/ 1 w 25"/>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0">
                  <a:moveTo>
                    <a:pt x="1" y="5"/>
                  </a:moveTo>
                  <a:cubicBezTo>
                    <a:pt x="3" y="12"/>
                    <a:pt x="9" y="15"/>
                    <a:pt x="13" y="19"/>
                  </a:cubicBezTo>
                  <a:cubicBezTo>
                    <a:pt x="8" y="23"/>
                    <a:pt x="5" y="22"/>
                    <a:pt x="0" y="23"/>
                  </a:cubicBezTo>
                  <a:cubicBezTo>
                    <a:pt x="0" y="26"/>
                    <a:pt x="2" y="26"/>
                    <a:pt x="1" y="29"/>
                  </a:cubicBezTo>
                  <a:cubicBezTo>
                    <a:pt x="11" y="30"/>
                    <a:pt x="16" y="26"/>
                    <a:pt x="20" y="21"/>
                  </a:cubicBezTo>
                  <a:cubicBezTo>
                    <a:pt x="20" y="14"/>
                    <a:pt x="13" y="14"/>
                    <a:pt x="13" y="8"/>
                  </a:cubicBezTo>
                  <a:cubicBezTo>
                    <a:pt x="20" y="8"/>
                    <a:pt x="19" y="9"/>
                    <a:pt x="25" y="10"/>
                  </a:cubicBezTo>
                  <a:cubicBezTo>
                    <a:pt x="25" y="7"/>
                    <a:pt x="25" y="5"/>
                    <a:pt x="25" y="3"/>
                  </a:cubicBezTo>
                  <a:cubicBezTo>
                    <a:pt x="18" y="0"/>
                    <a:pt x="6" y="0"/>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25" name="Freeform 229"/>
            <p:cNvSpPr>
              <a:spLocks noEditPoints="1"/>
            </p:cNvSpPr>
            <p:nvPr/>
          </p:nvSpPr>
          <p:spPr bwMode="auto">
            <a:xfrm>
              <a:off x="2431546" y="2152447"/>
              <a:ext cx="126528" cy="141128"/>
            </a:xfrm>
            <a:custGeom>
              <a:avLst/>
              <a:gdLst>
                <a:gd name="T0" fmla="*/ 34 w 34"/>
                <a:gd name="T1" fmla="*/ 25 h 38"/>
                <a:gd name="T2" fmla="*/ 31 w 34"/>
                <a:gd name="T3" fmla="*/ 9 h 38"/>
                <a:gd name="T4" fmla="*/ 0 w 34"/>
                <a:gd name="T5" fmla="*/ 13 h 38"/>
                <a:gd name="T6" fmla="*/ 34 w 34"/>
                <a:gd name="T7" fmla="*/ 25 h 38"/>
                <a:gd name="T8" fmla="*/ 27 w 34"/>
                <a:gd name="T9" fmla="*/ 22 h 38"/>
                <a:gd name="T10" fmla="*/ 7 w 34"/>
                <a:gd name="T11" fmla="*/ 13 h 38"/>
                <a:gd name="T12" fmla="*/ 27 w 34"/>
                <a:gd name="T13" fmla="*/ 22 h 38"/>
              </a:gdLst>
              <a:ahLst/>
              <a:cxnLst>
                <a:cxn ang="0">
                  <a:pos x="T0" y="T1"/>
                </a:cxn>
                <a:cxn ang="0">
                  <a:pos x="T2" y="T3"/>
                </a:cxn>
                <a:cxn ang="0">
                  <a:pos x="T4" y="T5"/>
                </a:cxn>
                <a:cxn ang="0">
                  <a:pos x="T6" y="T7"/>
                </a:cxn>
                <a:cxn ang="0">
                  <a:pos x="T8" y="T9"/>
                </a:cxn>
                <a:cxn ang="0">
                  <a:pos x="T10" y="T11"/>
                </a:cxn>
                <a:cxn ang="0">
                  <a:pos x="T12" y="T13"/>
                </a:cxn>
              </a:cxnLst>
              <a:rect l="0" t="0" r="r" b="b"/>
              <a:pathLst>
                <a:path w="34" h="38">
                  <a:moveTo>
                    <a:pt x="34" y="25"/>
                  </a:moveTo>
                  <a:cubicBezTo>
                    <a:pt x="34" y="19"/>
                    <a:pt x="32" y="14"/>
                    <a:pt x="31" y="9"/>
                  </a:cubicBezTo>
                  <a:cubicBezTo>
                    <a:pt x="21" y="0"/>
                    <a:pt x="0" y="0"/>
                    <a:pt x="0" y="13"/>
                  </a:cubicBezTo>
                  <a:cubicBezTo>
                    <a:pt x="0" y="25"/>
                    <a:pt x="23" y="38"/>
                    <a:pt x="34" y="25"/>
                  </a:cubicBezTo>
                  <a:close/>
                  <a:moveTo>
                    <a:pt x="27" y="22"/>
                  </a:moveTo>
                  <a:cubicBezTo>
                    <a:pt x="19" y="28"/>
                    <a:pt x="11" y="20"/>
                    <a:pt x="7" y="13"/>
                  </a:cubicBezTo>
                  <a:cubicBezTo>
                    <a:pt x="13" y="6"/>
                    <a:pt x="28" y="11"/>
                    <a:pt x="2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26" name="Freeform 230"/>
            <p:cNvSpPr/>
            <p:nvPr/>
          </p:nvSpPr>
          <p:spPr bwMode="auto">
            <a:xfrm>
              <a:off x="4480331" y="2223012"/>
              <a:ext cx="141128" cy="136261"/>
            </a:xfrm>
            <a:custGeom>
              <a:avLst/>
              <a:gdLst>
                <a:gd name="T0" fmla="*/ 29 w 38"/>
                <a:gd name="T1" fmla="*/ 6 h 37"/>
                <a:gd name="T2" fmla="*/ 13 w 38"/>
                <a:gd name="T3" fmla="*/ 16 h 37"/>
                <a:gd name="T4" fmla="*/ 14 w 38"/>
                <a:gd name="T5" fmla="*/ 2 h 37"/>
                <a:gd name="T6" fmla="*/ 10 w 38"/>
                <a:gd name="T7" fmla="*/ 1 h 37"/>
                <a:gd name="T8" fmla="*/ 11 w 38"/>
                <a:gd name="T9" fmla="*/ 36 h 37"/>
                <a:gd name="T10" fmla="*/ 14 w 38"/>
                <a:gd name="T11" fmla="*/ 29 h 37"/>
                <a:gd name="T12" fmla="*/ 31 w 38"/>
                <a:gd name="T13" fmla="*/ 37 h 37"/>
                <a:gd name="T14" fmla="*/ 20 w 38"/>
                <a:gd name="T15" fmla="*/ 24 h 37"/>
                <a:gd name="T16" fmla="*/ 29 w 3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29" y="6"/>
                  </a:moveTo>
                  <a:cubicBezTo>
                    <a:pt x="24" y="10"/>
                    <a:pt x="21" y="16"/>
                    <a:pt x="13" y="16"/>
                  </a:cubicBezTo>
                  <a:cubicBezTo>
                    <a:pt x="12" y="10"/>
                    <a:pt x="17" y="6"/>
                    <a:pt x="14" y="2"/>
                  </a:cubicBezTo>
                  <a:cubicBezTo>
                    <a:pt x="12" y="2"/>
                    <a:pt x="12" y="0"/>
                    <a:pt x="10" y="1"/>
                  </a:cubicBezTo>
                  <a:cubicBezTo>
                    <a:pt x="8" y="8"/>
                    <a:pt x="0" y="32"/>
                    <a:pt x="11" y="36"/>
                  </a:cubicBezTo>
                  <a:cubicBezTo>
                    <a:pt x="17" y="36"/>
                    <a:pt x="10" y="30"/>
                    <a:pt x="14" y="29"/>
                  </a:cubicBezTo>
                  <a:cubicBezTo>
                    <a:pt x="19" y="32"/>
                    <a:pt x="24" y="35"/>
                    <a:pt x="31" y="37"/>
                  </a:cubicBezTo>
                  <a:cubicBezTo>
                    <a:pt x="35" y="28"/>
                    <a:pt x="23" y="29"/>
                    <a:pt x="20" y="24"/>
                  </a:cubicBezTo>
                  <a:cubicBezTo>
                    <a:pt x="21" y="17"/>
                    <a:pt x="38" y="14"/>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27" name="Freeform 231"/>
            <p:cNvSpPr>
              <a:spLocks noEditPoints="1"/>
            </p:cNvSpPr>
            <p:nvPr/>
          </p:nvSpPr>
          <p:spPr bwMode="auto">
            <a:xfrm>
              <a:off x="4161576" y="2218145"/>
              <a:ext cx="111929" cy="138694"/>
            </a:xfrm>
            <a:custGeom>
              <a:avLst/>
              <a:gdLst>
                <a:gd name="T0" fmla="*/ 7 w 30"/>
                <a:gd name="T1" fmla="*/ 0 h 37"/>
                <a:gd name="T2" fmla="*/ 3 w 30"/>
                <a:gd name="T3" fmla="*/ 35 h 37"/>
                <a:gd name="T4" fmla="*/ 27 w 30"/>
                <a:gd name="T5" fmla="*/ 33 h 37"/>
                <a:gd name="T6" fmla="*/ 29 w 30"/>
                <a:gd name="T7" fmla="*/ 14 h 37"/>
                <a:gd name="T8" fmla="*/ 7 w 30"/>
                <a:gd name="T9" fmla="*/ 0 h 37"/>
                <a:gd name="T10" fmla="*/ 11 w 30"/>
                <a:gd name="T11" fmla="*/ 9 h 37"/>
                <a:gd name="T12" fmla="*/ 21 w 30"/>
                <a:gd name="T13" fmla="*/ 16 h 37"/>
                <a:gd name="T14" fmla="*/ 10 w 30"/>
                <a:gd name="T15" fmla="*/ 17 h 37"/>
                <a:gd name="T16" fmla="*/ 11 w 30"/>
                <a:gd name="T17" fmla="*/ 9 h 37"/>
                <a:gd name="T18" fmla="*/ 9 w 30"/>
                <a:gd name="T19" fmla="*/ 30 h 37"/>
                <a:gd name="T20" fmla="*/ 23 w 30"/>
                <a:gd name="T21" fmla="*/ 26 h 37"/>
                <a:gd name="T22" fmla="*/ 9 w 30"/>
                <a:gd name="T23"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7">
                  <a:moveTo>
                    <a:pt x="7" y="0"/>
                  </a:moveTo>
                  <a:cubicBezTo>
                    <a:pt x="4" y="10"/>
                    <a:pt x="0" y="23"/>
                    <a:pt x="3" y="35"/>
                  </a:cubicBezTo>
                  <a:cubicBezTo>
                    <a:pt x="8" y="37"/>
                    <a:pt x="19" y="37"/>
                    <a:pt x="27" y="33"/>
                  </a:cubicBezTo>
                  <a:cubicBezTo>
                    <a:pt x="30" y="24"/>
                    <a:pt x="23" y="20"/>
                    <a:pt x="29" y="14"/>
                  </a:cubicBezTo>
                  <a:cubicBezTo>
                    <a:pt x="23" y="8"/>
                    <a:pt x="19" y="0"/>
                    <a:pt x="7" y="0"/>
                  </a:cubicBezTo>
                  <a:close/>
                  <a:moveTo>
                    <a:pt x="11" y="9"/>
                  </a:moveTo>
                  <a:cubicBezTo>
                    <a:pt x="16" y="10"/>
                    <a:pt x="21" y="11"/>
                    <a:pt x="21" y="16"/>
                  </a:cubicBezTo>
                  <a:cubicBezTo>
                    <a:pt x="17" y="16"/>
                    <a:pt x="15" y="19"/>
                    <a:pt x="10" y="17"/>
                  </a:cubicBezTo>
                  <a:cubicBezTo>
                    <a:pt x="10" y="14"/>
                    <a:pt x="10" y="11"/>
                    <a:pt x="11" y="9"/>
                  </a:cubicBezTo>
                  <a:close/>
                  <a:moveTo>
                    <a:pt x="9" y="30"/>
                  </a:moveTo>
                  <a:cubicBezTo>
                    <a:pt x="9" y="21"/>
                    <a:pt x="16" y="27"/>
                    <a:pt x="23" y="26"/>
                  </a:cubicBezTo>
                  <a:cubicBezTo>
                    <a:pt x="20" y="29"/>
                    <a:pt x="14" y="30"/>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28" name="Freeform 232"/>
            <p:cNvSpPr/>
            <p:nvPr/>
          </p:nvSpPr>
          <p:spPr bwMode="auto">
            <a:xfrm>
              <a:off x="4392734" y="2208412"/>
              <a:ext cx="90031" cy="150861"/>
            </a:xfrm>
            <a:custGeom>
              <a:avLst/>
              <a:gdLst>
                <a:gd name="T0" fmla="*/ 9 w 24"/>
                <a:gd name="T1" fmla="*/ 36 h 41"/>
                <a:gd name="T2" fmla="*/ 19 w 24"/>
                <a:gd name="T3" fmla="*/ 35 h 41"/>
                <a:gd name="T4" fmla="*/ 13 w 24"/>
                <a:gd name="T5" fmla="*/ 27 h 41"/>
                <a:gd name="T6" fmla="*/ 24 w 24"/>
                <a:gd name="T7" fmla="*/ 11 h 41"/>
                <a:gd name="T8" fmla="*/ 9 w 24"/>
                <a:gd name="T9" fmla="*/ 36 h 41"/>
              </a:gdLst>
              <a:ahLst/>
              <a:cxnLst>
                <a:cxn ang="0">
                  <a:pos x="T0" y="T1"/>
                </a:cxn>
                <a:cxn ang="0">
                  <a:pos x="T2" y="T3"/>
                </a:cxn>
                <a:cxn ang="0">
                  <a:pos x="T4" y="T5"/>
                </a:cxn>
                <a:cxn ang="0">
                  <a:pos x="T6" y="T7"/>
                </a:cxn>
                <a:cxn ang="0">
                  <a:pos x="T8" y="T9"/>
                </a:cxn>
              </a:cxnLst>
              <a:rect l="0" t="0" r="r" b="b"/>
              <a:pathLst>
                <a:path w="24" h="41">
                  <a:moveTo>
                    <a:pt x="9" y="36"/>
                  </a:moveTo>
                  <a:cubicBezTo>
                    <a:pt x="13" y="36"/>
                    <a:pt x="18" y="41"/>
                    <a:pt x="19" y="35"/>
                  </a:cubicBezTo>
                  <a:cubicBezTo>
                    <a:pt x="17" y="33"/>
                    <a:pt x="13" y="31"/>
                    <a:pt x="13" y="27"/>
                  </a:cubicBezTo>
                  <a:cubicBezTo>
                    <a:pt x="11" y="15"/>
                    <a:pt x="22" y="18"/>
                    <a:pt x="24" y="11"/>
                  </a:cubicBezTo>
                  <a:cubicBezTo>
                    <a:pt x="11" y="0"/>
                    <a:pt x="0" y="27"/>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29" name="Freeform 233"/>
            <p:cNvSpPr>
              <a:spLocks noEditPoints="1"/>
            </p:cNvSpPr>
            <p:nvPr/>
          </p:nvSpPr>
          <p:spPr bwMode="auto">
            <a:xfrm>
              <a:off x="4769885" y="2196245"/>
              <a:ext cx="158161" cy="167892"/>
            </a:xfrm>
            <a:custGeom>
              <a:avLst/>
              <a:gdLst>
                <a:gd name="T0" fmla="*/ 23 w 42"/>
                <a:gd name="T1" fmla="*/ 43 h 45"/>
                <a:gd name="T2" fmla="*/ 41 w 42"/>
                <a:gd name="T3" fmla="*/ 21 h 45"/>
                <a:gd name="T4" fmla="*/ 23 w 42"/>
                <a:gd name="T5" fmla="*/ 43 h 45"/>
                <a:gd name="T6" fmla="*/ 31 w 42"/>
                <a:gd name="T7" fmla="*/ 36 h 45"/>
                <a:gd name="T8" fmla="*/ 21 w 42"/>
                <a:gd name="T9" fmla="*/ 35 h 45"/>
                <a:gd name="T10" fmla="*/ 34 w 42"/>
                <a:gd name="T11" fmla="*/ 22 h 45"/>
                <a:gd name="T12" fmla="*/ 31 w 42"/>
                <a:gd name="T13" fmla="*/ 36 h 45"/>
              </a:gdLst>
              <a:ahLst/>
              <a:cxnLst>
                <a:cxn ang="0">
                  <a:pos x="T0" y="T1"/>
                </a:cxn>
                <a:cxn ang="0">
                  <a:pos x="T2" y="T3"/>
                </a:cxn>
                <a:cxn ang="0">
                  <a:pos x="T4" y="T5"/>
                </a:cxn>
                <a:cxn ang="0">
                  <a:pos x="T6" y="T7"/>
                </a:cxn>
                <a:cxn ang="0">
                  <a:pos x="T8" y="T9"/>
                </a:cxn>
                <a:cxn ang="0">
                  <a:pos x="T10" y="T11"/>
                </a:cxn>
                <a:cxn ang="0">
                  <a:pos x="T12" y="T13"/>
                </a:cxn>
              </a:cxnLst>
              <a:rect l="0" t="0" r="r" b="b"/>
              <a:pathLst>
                <a:path w="42" h="45">
                  <a:moveTo>
                    <a:pt x="23" y="43"/>
                  </a:moveTo>
                  <a:cubicBezTo>
                    <a:pt x="33" y="45"/>
                    <a:pt x="42" y="37"/>
                    <a:pt x="41" y="21"/>
                  </a:cubicBezTo>
                  <a:cubicBezTo>
                    <a:pt x="24" y="0"/>
                    <a:pt x="0" y="39"/>
                    <a:pt x="23" y="43"/>
                  </a:cubicBezTo>
                  <a:close/>
                  <a:moveTo>
                    <a:pt x="31" y="36"/>
                  </a:moveTo>
                  <a:cubicBezTo>
                    <a:pt x="27" y="36"/>
                    <a:pt x="23" y="37"/>
                    <a:pt x="21" y="35"/>
                  </a:cubicBezTo>
                  <a:cubicBezTo>
                    <a:pt x="20" y="25"/>
                    <a:pt x="26" y="22"/>
                    <a:pt x="34" y="22"/>
                  </a:cubicBezTo>
                  <a:cubicBezTo>
                    <a:pt x="37" y="28"/>
                    <a:pt x="34" y="33"/>
                    <a:pt x="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30" name="Freeform 234"/>
            <p:cNvSpPr/>
            <p:nvPr/>
          </p:nvSpPr>
          <p:spPr bwMode="auto">
            <a:xfrm>
              <a:off x="4730954" y="2247344"/>
              <a:ext cx="102196" cy="116795"/>
            </a:xfrm>
            <a:custGeom>
              <a:avLst/>
              <a:gdLst>
                <a:gd name="T0" fmla="*/ 25 w 28"/>
                <a:gd name="T1" fmla="*/ 6 h 31"/>
                <a:gd name="T2" fmla="*/ 0 w 28"/>
                <a:gd name="T3" fmla="*/ 3 h 31"/>
                <a:gd name="T4" fmla="*/ 0 w 28"/>
                <a:gd name="T5" fmla="*/ 8 h 31"/>
                <a:gd name="T6" fmla="*/ 8 w 28"/>
                <a:gd name="T7" fmla="*/ 10 h 31"/>
                <a:gd name="T8" fmla="*/ 11 w 28"/>
                <a:gd name="T9" fmla="*/ 31 h 31"/>
                <a:gd name="T10" fmla="*/ 17 w 28"/>
                <a:gd name="T11" fmla="*/ 9 h 31"/>
                <a:gd name="T12" fmla="*/ 25 w 2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25" y="6"/>
                  </a:moveTo>
                  <a:cubicBezTo>
                    <a:pt x="28" y="0"/>
                    <a:pt x="6" y="0"/>
                    <a:pt x="0" y="3"/>
                  </a:cubicBezTo>
                  <a:cubicBezTo>
                    <a:pt x="0" y="4"/>
                    <a:pt x="0" y="6"/>
                    <a:pt x="0" y="8"/>
                  </a:cubicBezTo>
                  <a:cubicBezTo>
                    <a:pt x="3" y="9"/>
                    <a:pt x="8" y="7"/>
                    <a:pt x="8" y="10"/>
                  </a:cubicBezTo>
                  <a:cubicBezTo>
                    <a:pt x="10" y="18"/>
                    <a:pt x="0" y="30"/>
                    <a:pt x="11" y="31"/>
                  </a:cubicBezTo>
                  <a:cubicBezTo>
                    <a:pt x="14" y="24"/>
                    <a:pt x="13" y="14"/>
                    <a:pt x="17" y="9"/>
                  </a:cubicBezTo>
                  <a:cubicBezTo>
                    <a:pt x="20" y="8"/>
                    <a:pt x="27" y="11"/>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31" name="Freeform 235"/>
            <p:cNvSpPr/>
            <p:nvPr/>
          </p:nvSpPr>
          <p:spPr bwMode="auto">
            <a:xfrm>
              <a:off x="5677483" y="2303308"/>
              <a:ext cx="29199" cy="34065"/>
            </a:xfrm>
            <a:custGeom>
              <a:avLst/>
              <a:gdLst>
                <a:gd name="T0" fmla="*/ 6 w 8"/>
                <a:gd name="T1" fmla="*/ 9 h 9"/>
                <a:gd name="T2" fmla="*/ 6 w 8"/>
                <a:gd name="T3" fmla="*/ 0 h 9"/>
                <a:gd name="T4" fmla="*/ 2 w 8"/>
                <a:gd name="T5" fmla="*/ 0 h 9"/>
                <a:gd name="T6" fmla="*/ 6 w 8"/>
                <a:gd name="T7" fmla="*/ 9 h 9"/>
              </a:gdLst>
              <a:ahLst/>
              <a:cxnLst>
                <a:cxn ang="0">
                  <a:pos x="T0" y="T1"/>
                </a:cxn>
                <a:cxn ang="0">
                  <a:pos x="T2" y="T3"/>
                </a:cxn>
                <a:cxn ang="0">
                  <a:pos x="T4" y="T5"/>
                </a:cxn>
                <a:cxn ang="0">
                  <a:pos x="T6" y="T7"/>
                </a:cxn>
              </a:cxnLst>
              <a:rect l="0" t="0" r="r" b="b"/>
              <a:pathLst>
                <a:path w="8" h="9">
                  <a:moveTo>
                    <a:pt x="6" y="9"/>
                  </a:moveTo>
                  <a:cubicBezTo>
                    <a:pt x="8" y="7"/>
                    <a:pt x="8" y="2"/>
                    <a:pt x="6" y="0"/>
                  </a:cubicBezTo>
                  <a:cubicBezTo>
                    <a:pt x="5" y="0"/>
                    <a:pt x="4" y="0"/>
                    <a:pt x="2" y="0"/>
                  </a:cubicBezTo>
                  <a:cubicBezTo>
                    <a:pt x="0" y="4"/>
                    <a:pt x="1" y="8"/>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32" name="Freeform 236"/>
            <p:cNvSpPr>
              <a:spLocks noEditPoints="1"/>
            </p:cNvSpPr>
            <p:nvPr/>
          </p:nvSpPr>
          <p:spPr bwMode="auto">
            <a:xfrm>
              <a:off x="991070" y="2223012"/>
              <a:ext cx="107062" cy="182492"/>
            </a:xfrm>
            <a:custGeom>
              <a:avLst/>
              <a:gdLst>
                <a:gd name="T0" fmla="*/ 26 w 29"/>
                <a:gd name="T1" fmla="*/ 12 h 49"/>
                <a:gd name="T2" fmla="*/ 7 w 29"/>
                <a:gd name="T3" fmla="*/ 0 h 49"/>
                <a:gd name="T4" fmla="*/ 0 w 29"/>
                <a:gd name="T5" fmla="*/ 41 h 49"/>
                <a:gd name="T6" fmla="*/ 28 w 29"/>
                <a:gd name="T7" fmla="*/ 42 h 49"/>
                <a:gd name="T8" fmla="*/ 20 w 29"/>
                <a:gd name="T9" fmla="*/ 22 h 49"/>
                <a:gd name="T10" fmla="*/ 26 w 29"/>
                <a:gd name="T11" fmla="*/ 12 h 49"/>
                <a:gd name="T12" fmla="*/ 8 w 29"/>
                <a:gd name="T13" fmla="*/ 8 h 49"/>
                <a:gd name="T14" fmla="*/ 19 w 29"/>
                <a:gd name="T15" fmla="*/ 16 h 49"/>
                <a:gd name="T16" fmla="*/ 7 w 29"/>
                <a:gd name="T17" fmla="*/ 19 h 49"/>
                <a:gd name="T18" fmla="*/ 8 w 29"/>
                <a:gd name="T19" fmla="*/ 8 h 49"/>
                <a:gd name="T20" fmla="*/ 23 w 29"/>
                <a:gd name="T21" fmla="*/ 36 h 49"/>
                <a:gd name="T22" fmla="*/ 6 w 29"/>
                <a:gd name="T23" fmla="*/ 38 h 49"/>
                <a:gd name="T24" fmla="*/ 7 w 29"/>
                <a:gd name="T25" fmla="*/ 25 h 49"/>
                <a:gd name="T26" fmla="*/ 23 w 29"/>
                <a:gd name="T2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9">
                  <a:moveTo>
                    <a:pt x="26" y="12"/>
                  </a:moveTo>
                  <a:cubicBezTo>
                    <a:pt x="21" y="6"/>
                    <a:pt x="16" y="1"/>
                    <a:pt x="7" y="0"/>
                  </a:cubicBezTo>
                  <a:cubicBezTo>
                    <a:pt x="1" y="9"/>
                    <a:pt x="0" y="25"/>
                    <a:pt x="0" y="41"/>
                  </a:cubicBezTo>
                  <a:cubicBezTo>
                    <a:pt x="7" y="44"/>
                    <a:pt x="23" y="49"/>
                    <a:pt x="28" y="42"/>
                  </a:cubicBezTo>
                  <a:cubicBezTo>
                    <a:pt x="29" y="32"/>
                    <a:pt x="25" y="27"/>
                    <a:pt x="20" y="22"/>
                  </a:cubicBezTo>
                  <a:cubicBezTo>
                    <a:pt x="24" y="21"/>
                    <a:pt x="26" y="18"/>
                    <a:pt x="26" y="12"/>
                  </a:cubicBezTo>
                  <a:close/>
                  <a:moveTo>
                    <a:pt x="8" y="8"/>
                  </a:moveTo>
                  <a:cubicBezTo>
                    <a:pt x="14" y="9"/>
                    <a:pt x="17" y="11"/>
                    <a:pt x="19" y="16"/>
                  </a:cubicBezTo>
                  <a:cubicBezTo>
                    <a:pt x="15" y="17"/>
                    <a:pt x="11" y="18"/>
                    <a:pt x="7" y="19"/>
                  </a:cubicBezTo>
                  <a:cubicBezTo>
                    <a:pt x="8" y="16"/>
                    <a:pt x="9" y="13"/>
                    <a:pt x="8" y="8"/>
                  </a:cubicBezTo>
                  <a:close/>
                  <a:moveTo>
                    <a:pt x="23" y="36"/>
                  </a:moveTo>
                  <a:cubicBezTo>
                    <a:pt x="21" y="43"/>
                    <a:pt x="12" y="39"/>
                    <a:pt x="6" y="38"/>
                  </a:cubicBezTo>
                  <a:cubicBezTo>
                    <a:pt x="6" y="32"/>
                    <a:pt x="6" y="32"/>
                    <a:pt x="7" y="25"/>
                  </a:cubicBezTo>
                  <a:cubicBezTo>
                    <a:pt x="15" y="26"/>
                    <a:pt x="20" y="30"/>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33" name="Freeform 237"/>
            <p:cNvSpPr/>
            <p:nvPr/>
          </p:nvSpPr>
          <p:spPr bwMode="auto">
            <a:xfrm>
              <a:off x="847508" y="2225444"/>
              <a:ext cx="60832" cy="46231"/>
            </a:xfrm>
            <a:custGeom>
              <a:avLst/>
              <a:gdLst>
                <a:gd name="T0" fmla="*/ 15 w 16"/>
                <a:gd name="T1" fmla="*/ 12 h 12"/>
                <a:gd name="T2" fmla="*/ 15 w 16"/>
                <a:gd name="T3" fmla="*/ 4 h 12"/>
                <a:gd name="T4" fmla="*/ 7 w 16"/>
                <a:gd name="T5" fmla="*/ 1 h 12"/>
                <a:gd name="T6" fmla="*/ 15 w 16"/>
                <a:gd name="T7" fmla="*/ 12 h 12"/>
              </a:gdLst>
              <a:ahLst/>
              <a:cxnLst>
                <a:cxn ang="0">
                  <a:pos x="T0" y="T1"/>
                </a:cxn>
                <a:cxn ang="0">
                  <a:pos x="T2" y="T3"/>
                </a:cxn>
                <a:cxn ang="0">
                  <a:pos x="T4" y="T5"/>
                </a:cxn>
                <a:cxn ang="0">
                  <a:pos x="T6" y="T7"/>
                </a:cxn>
              </a:cxnLst>
              <a:rect l="0" t="0" r="r" b="b"/>
              <a:pathLst>
                <a:path w="16" h="12">
                  <a:moveTo>
                    <a:pt x="15" y="12"/>
                  </a:moveTo>
                  <a:cubicBezTo>
                    <a:pt x="16" y="7"/>
                    <a:pt x="15" y="9"/>
                    <a:pt x="15" y="4"/>
                  </a:cubicBezTo>
                  <a:cubicBezTo>
                    <a:pt x="11" y="4"/>
                    <a:pt x="10" y="0"/>
                    <a:pt x="7" y="1"/>
                  </a:cubicBezTo>
                  <a:cubicBezTo>
                    <a:pt x="0" y="6"/>
                    <a:pt x="9" y="11"/>
                    <a:pt x="1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34" name="Freeform 238"/>
            <p:cNvSpPr/>
            <p:nvPr/>
          </p:nvSpPr>
          <p:spPr bwMode="auto">
            <a:xfrm>
              <a:off x="2382881" y="2274109"/>
              <a:ext cx="223858" cy="126528"/>
            </a:xfrm>
            <a:custGeom>
              <a:avLst/>
              <a:gdLst>
                <a:gd name="T0" fmla="*/ 25 w 60"/>
                <a:gd name="T1" fmla="*/ 3 h 34"/>
                <a:gd name="T2" fmla="*/ 0 w 60"/>
                <a:gd name="T3" fmla="*/ 5 h 34"/>
                <a:gd name="T4" fmla="*/ 2 w 60"/>
                <a:gd name="T5" fmla="*/ 9 h 34"/>
                <a:gd name="T6" fmla="*/ 20 w 60"/>
                <a:gd name="T7" fmla="*/ 11 h 34"/>
                <a:gd name="T8" fmla="*/ 13 w 60"/>
                <a:gd name="T9" fmla="*/ 23 h 34"/>
                <a:gd name="T10" fmla="*/ 28 w 60"/>
                <a:gd name="T11" fmla="*/ 17 h 34"/>
                <a:gd name="T12" fmla="*/ 51 w 60"/>
                <a:gd name="T13" fmla="*/ 34 h 34"/>
                <a:gd name="T14" fmla="*/ 37 w 60"/>
                <a:gd name="T15" fmla="*/ 13 h 34"/>
                <a:gd name="T16" fmla="*/ 60 w 60"/>
                <a:gd name="T17" fmla="*/ 16 h 34"/>
                <a:gd name="T18" fmla="*/ 25 w 60"/>
                <a:gd name="T1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4">
                  <a:moveTo>
                    <a:pt x="25" y="3"/>
                  </a:moveTo>
                  <a:cubicBezTo>
                    <a:pt x="17" y="2"/>
                    <a:pt x="5" y="0"/>
                    <a:pt x="0" y="5"/>
                  </a:cubicBezTo>
                  <a:cubicBezTo>
                    <a:pt x="1" y="5"/>
                    <a:pt x="1" y="8"/>
                    <a:pt x="2" y="9"/>
                  </a:cubicBezTo>
                  <a:cubicBezTo>
                    <a:pt x="8" y="10"/>
                    <a:pt x="17" y="8"/>
                    <a:pt x="20" y="11"/>
                  </a:cubicBezTo>
                  <a:cubicBezTo>
                    <a:pt x="16" y="13"/>
                    <a:pt x="9" y="17"/>
                    <a:pt x="13" y="23"/>
                  </a:cubicBezTo>
                  <a:cubicBezTo>
                    <a:pt x="21" y="25"/>
                    <a:pt x="20" y="16"/>
                    <a:pt x="28" y="17"/>
                  </a:cubicBezTo>
                  <a:cubicBezTo>
                    <a:pt x="38" y="20"/>
                    <a:pt x="40" y="31"/>
                    <a:pt x="51" y="34"/>
                  </a:cubicBezTo>
                  <a:cubicBezTo>
                    <a:pt x="55" y="25"/>
                    <a:pt x="36" y="19"/>
                    <a:pt x="37" y="13"/>
                  </a:cubicBezTo>
                  <a:cubicBezTo>
                    <a:pt x="47" y="12"/>
                    <a:pt x="53" y="20"/>
                    <a:pt x="60" y="16"/>
                  </a:cubicBezTo>
                  <a:cubicBezTo>
                    <a:pt x="57" y="7"/>
                    <a:pt x="39" y="4"/>
                    <a:pt x="2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35" name="Freeform 239"/>
            <p:cNvSpPr/>
            <p:nvPr/>
          </p:nvSpPr>
          <p:spPr bwMode="auto">
            <a:xfrm>
              <a:off x="567687" y="2278975"/>
              <a:ext cx="158161" cy="133827"/>
            </a:xfrm>
            <a:custGeom>
              <a:avLst/>
              <a:gdLst>
                <a:gd name="T0" fmla="*/ 29 w 42"/>
                <a:gd name="T1" fmla="*/ 18 h 36"/>
                <a:gd name="T2" fmla="*/ 41 w 42"/>
                <a:gd name="T3" fmla="*/ 4 h 36"/>
                <a:gd name="T4" fmla="*/ 22 w 42"/>
                <a:gd name="T5" fmla="*/ 15 h 36"/>
                <a:gd name="T6" fmla="*/ 6 w 42"/>
                <a:gd name="T7" fmla="*/ 6 h 36"/>
                <a:gd name="T8" fmla="*/ 17 w 42"/>
                <a:gd name="T9" fmla="*/ 21 h 36"/>
                <a:gd name="T10" fmla="*/ 4 w 42"/>
                <a:gd name="T11" fmla="*/ 36 h 36"/>
                <a:gd name="T12" fmla="*/ 23 w 42"/>
                <a:gd name="T13" fmla="*/ 24 h 36"/>
                <a:gd name="T14" fmla="*/ 41 w 42"/>
                <a:gd name="T15" fmla="*/ 32 h 36"/>
                <a:gd name="T16" fmla="*/ 29 w 42"/>
                <a:gd name="T1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6">
                  <a:moveTo>
                    <a:pt x="29" y="18"/>
                  </a:moveTo>
                  <a:cubicBezTo>
                    <a:pt x="34" y="15"/>
                    <a:pt x="39" y="12"/>
                    <a:pt x="41" y="4"/>
                  </a:cubicBezTo>
                  <a:cubicBezTo>
                    <a:pt x="32" y="0"/>
                    <a:pt x="30" y="14"/>
                    <a:pt x="22" y="15"/>
                  </a:cubicBezTo>
                  <a:cubicBezTo>
                    <a:pt x="17" y="11"/>
                    <a:pt x="15" y="5"/>
                    <a:pt x="6" y="6"/>
                  </a:cubicBezTo>
                  <a:cubicBezTo>
                    <a:pt x="2" y="15"/>
                    <a:pt x="15" y="14"/>
                    <a:pt x="17" y="21"/>
                  </a:cubicBezTo>
                  <a:cubicBezTo>
                    <a:pt x="12" y="26"/>
                    <a:pt x="0" y="27"/>
                    <a:pt x="4" y="36"/>
                  </a:cubicBezTo>
                  <a:cubicBezTo>
                    <a:pt x="12" y="34"/>
                    <a:pt x="17" y="28"/>
                    <a:pt x="23" y="24"/>
                  </a:cubicBezTo>
                  <a:cubicBezTo>
                    <a:pt x="29" y="27"/>
                    <a:pt x="34" y="34"/>
                    <a:pt x="41" y="32"/>
                  </a:cubicBezTo>
                  <a:cubicBezTo>
                    <a:pt x="42" y="21"/>
                    <a:pt x="31" y="24"/>
                    <a:pt x="2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36" name="Freeform 240"/>
            <p:cNvSpPr/>
            <p:nvPr/>
          </p:nvSpPr>
          <p:spPr bwMode="auto">
            <a:xfrm>
              <a:off x="806144" y="2293575"/>
              <a:ext cx="145994" cy="48665"/>
            </a:xfrm>
            <a:custGeom>
              <a:avLst/>
              <a:gdLst>
                <a:gd name="T0" fmla="*/ 0 w 39"/>
                <a:gd name="T1" fmla="*/ 5 h 13"/>
                <a:gd name="T2" fmla="*/ 14 w 39"/>
                <a:gd name="T3" fmla="*/ 8 h 13"/>
                <a:gd name="T4" fmla="*/ 37 w 39"/>
                <a:gd name="T5" fmla="*/ 7 h 13"/>
                <a:gd name="T6" fmla="*/ 39 w 39"/>
                <a:gd name="T7" fmla="*/ 2 h 13"/>
                <a:gd name="T8" fmla="*/ 0 w 39"/>
                <a:gd name="T9" fmla="*/ 5 h 13"/>
              </a:gdLst>
              <a:ahLst/>
              <a:cxnLst>
                <a:cxn ang="0">
                  <a:pos x="T0" y="T1"/>
                </a:cxn>
                <a:cxn ang="0">
                  <a:pos x="T2" y="T3"/>
                </a:cxn>
                <a:cxn ang="0">
                  <a:pos x="T4" y="T5"/>
                </a:cxn>
                <a:cxn ang="0">
                  <a:pos x="T6" y="T7"/>
                </a:cxn>
                <a:cxn ang="0">
                  <a:pos x="T8" y="T9"/>
                </a:cxn>
              </a:cxnLst>
              <a:rect l="0" t="0" r="r" b="b"/>
              <a:pathLst>
                <a:path w="39" h="13">
                  <a:moveTo>
                    <a:pt x="0" y="5"/>
                  </a:moveTo>
                  <a:cubicBezTo>
                    <a:pt x="1" y="13"/>
                    <a:pt x="9" y="8"/>
                    <a:pt x="14" y="8"/>
                  </a:cubicBezTo>
                  <a:cubicBezTo>
                    <a:pt x="21" y="9"/>
                    <a:pt x="32" y="11"/>
                    <a:pt x="37" y="7"/>
                  </a:cubicBezTo>
                  <a:cubicBezTo>
                    <a:pt x="34" y="6"/>
                    <a:pt x="39" y="4"/>
                    <a:pt x="39" y="2"/>
                  </a:cubicBezTo>
                  <a:cubicBezTo>
                    <a:pt x="29" y="1"/>
                    <a:pt x="5" y="0"/>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37" name="Freeform 241"/>
            <p:cNvSpPr/>
            <p:nvPr/>
          </p:nvSpPr>
          <p:spPr bwMode="auto">
            <a:xfrm>
              <a:off x="348695" y="2334940"/>
              <a:ext cx="141128" cy="63264"/>
            </a:xfrm>
            <a:custGeom>
              <a:avLst/>
              <a:gdLst>
                <a:gd name="T0" fmla="*/ 0 w 38"/>
                <a:gd name="T1" fmla="*/ 9 h 17"/>
                <a:gd name="T2" fmla="*/ 35 w 38"/>
                <a:gd name="T3" fmla="*/ 13 h 17"/>
                <a:gd name="T4" fmla="*/ 38 w 38"/>
                <a:gd name="T5" fmla="*/ 5 h 17"/>
                <a:gd name="T6" fmla="*/ 0 w 38"/>
                <a:gd name="T7" fmla="*/ 9 h 17"/>
              </a:gdLst>
              <a:ahLst/>
              <a:cxnLst>
                <a:cxn ang="0">
                  <a:pos x="T0" y="T1"/>
                </a:cxn>
                <a:cxn ang="0">
                  <a:pos x="T2" y="T3"/>
                </a:cxn>
                <a:cxn ang="0">
                  <a:pos x="T4" y="T5"/>
                </a:cxn>
                <a:cxn ang="0">
                  <a:pos x="T6" y="T7"/>
                </a:cxn>
              </a:cxnLst>
              <a:rect l="0" t="0" r="r" b="b"/>
              <a:pathLst>
                <a:path w="38" h="17">
                  <a:moveTo>
                    <a:pt x="0" y="9"/>
                  </a:moveTo>
                  <a:cubicBezTo>
                    <a:pt x="10" y="17"/>
                    <a:pt x="26" y="10"/>
                    <a:pt x="35" y="13"/>
                  </a:cubicBezTo>
                  <a:cubicBezTo>
                    <a:pt x="36" y="10"/>
                    <a:pt x="38" y="10"/>
                    <a:pt x="38" y="5"/>
                  </a:cubicBezTo>
                  <a:cubicBezTo>
                    <a:pt x="24" y="7"/>
                    <a:pt x="5" y="0"/>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38" name="Freeform 242"/>
            <p:cNvSpPr/>
            <p:nvPr/>
          </p:nvSpPr>
          <p:spPr bwMode="auto">
            <a:xfrm>
              <a:off x="852374" y="2359273"/>
              <a:ext cx="58398" cy="53531"/>
            </a:xfrm>
            <a:custGeom>
              <a:avLst/>
              <a:gdLst>
                <a:gd name="T0" fmla="*/ 6 w 16"/>
                <a:gd name="T1" fmla="*/ 0 h 14"/>
                <a:gd name="T2" fmla="*/ 16 w 16"/>
                <a:gd name="T3" fmla="*/ 13 h 14"/>
                <a:gd name="T4" fmla="*/ 6 w 16"/>
                <a:gd name="T5" fmla="*/ 0 h 14"/>
              </a:gdLst>
              <a:ahLst/>
              <a:cxnLst>
                <a:cxn ang="0">
                  <a:pos x="T0" y="T1"/>
                </a:cxn>
                <a:cxn ang="0">
                  <a:pos x="T2" y="T3"/>
                </a:cxn>
                <a:cxn ang="0">
                  <a:pos x="T4" y="T5"/>
                </a:cxn>
              </a:cxnLst>
              <a:rect l="0" t="0" r="r" b="b"/>
              <a:pathLst>
                <a:path w="16" h="14">
                  <a:moveTo>
                    <a:pt x="6" y="0"/>
                  </a:moveTo>
                  <a:cubicBezTo>
                    <a:pt x="0" y="5"/>
                    <a:pt x="8" y="14"/>
                    <a:pt x="16" y="13"/>
                  </a:cubicBezTo>
                  <a:cubicBezTo>
                    <a:pt x="16" y="5"/>
                    <a:pt x="12"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40" name="Freeform 244"/>
            <p:cNvSpPr/>
            <p:nvPr/>
          </p:nvSpPr>
          <p:spPr bwMode="auto">
            <a:xfrm>
              <a:off x="3042287" y="-151826"/>
              <a:ext cx="396618" cy="384451"/>
            </a:xfrm>
            <a:custGeom>
              <a:avLst/>
              <a:gdLst>
                <a:gd name="T0" fmla="*/ 32 w 106"/>
                <a:gd name="T1" fmla="*/ 2 h 103"/>
                <a:gd name="T2" fmla="*/ 28 w 106"/>
                <a:gd name="T3" fmla="*/ 52 h 103"/>
                <a:gd name="T4" fmla="*/ 13 w 106"/>
                <a:gd name="T5" fmla="*/ 56 h 103"/>
                <a:gd name="T6" fmla="*/ 11 w 106"/>
                <a:gd name="T7" fmla="*/ 91 h 103"/>
                <a:gd name="T8" fmla="*/ 44 w 106"/>
                <a:gd name="T9" fmla="*/ 78 h 103"/>
                <a:gd name="T10" fmla="*/ 48 w 106"/>
                <a:gd name="T11" fmla="*/ 44 h 103"/>
                <a:gd name="T12" fmla="*/ 80 w 106"/>
                <a:gd name="T13" fmla="*/ 42 h 103"/>
                <a:gd name="T14" fmla="*/ 80 w 106"/>
                <a:gd name="T15" fmla="*/ 64 h 103"/>
                <a:gd name="T16" fmla="*/ 61 w 106"/>
                <a:gd name="T17" fmla="*/ 92 h 103"/>
                <a:gd name="T18" fmla="*/ 98 w 106"/>
                <a:gd name="T19" fmla="*/ 87 h 103"/>
                <a:gd name="T20" fmla="*/ 106 w 106"/>
                <a:gd name="T21" fmla="*/ 16 h 103"/>
                <a:gd name="T22" fmla="*/ 32 w 106"/>
                <a:gd name="T2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03">
                  <a:moveTo>
                    <a:pt x="32" y="2"/>
                  </a:moveTo>
                  <a:cubicBezTo>
                    <a:pt x="31" y="19"/>
                    <a:pt x="29" y="33"/>
                    <a:pt x="28" y="52"/>
                  </a:cubicBezTo>
                  <a:cubicBezTo>
                    <a:pt x="23" y="54"/>
                    <a:pt x="18" y="56"/>
                    <a:pt x="13" y="56"/>
                  </a:cubicBezTo>
                  <a:cubicBezTo>
                    <a:pt x="6" y="67"/>
                    <a:pt x="0" y="82"/>
                    <a:pt x="11" y="91"/>
                  </a:cubicBezTo>
                  <a:cubicBezTo>
                    <a:pt x="24" y="93"/>
                    <a:pt x="36" y="86"/>
                    <a:pt x="44" y="78"/>
                  </a:cubicBezTo>
                  <a:cubicBezTo>
                    <a:pt x="44" y="70"/>
                    <a:pt x="43" y="53"/>
                    <a:pt x="48" y="44"/>
                  </a:cubicBezTo>
                  <a:cubicBezTo>
                    <a:pt x="60" y="45"/>
                    <a:pt x="68" y="42"/>
                    <a:pt x="80" y="42"/>
                  </a:cubicBezTo>
                  <a:cubicBezTo>
                    <a:pt x="80" y="49"/>
                    <a:pt x="80" y="57"/>
                    <a:pt x="80" y="64"/>
                  </a:cubicBezTo>
                  <a:cubicBezTo>
                    <a:pt x="65" y="65"/>
                    <a:pt x="54" y="77"/>
                    <a:pt x="61" y="92"/>
                  </a:cubicBezTo>
                  <a:cubicBezTo>
                    <a:pt x="73" y="103"/>
                    <a:pt x="87" y="91"/>
                    <a:pt x="98" y="87"/>
                  </a:cubicBezTo>
                  <a:cubicBezTo>
                    <a:pt x="100" y="63"/>
                    <a:pt x="100" y="36"/>
                    <a:pt x="106" y="16"/>
                  </a:cubicBezTo>
                  <a:cubicBezTo>
                    <a:pt x="89" y="4"/>
                    <a:pt x="54" y="0"/>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41" name="Freeform 245"/>
            <p:cNvSpPr/>
            <p:nvPr/>
          </p:nvSpPr>
          <p:spPr bwMode="auto">
            <a:xfrm>
              <a:off x="5796711" y="2461469"/>
              <a:ext cx="182494" cy="180059"/>
            </a:xfrm>
            <a:custGeom>
              <a:avLst/>
              <a:gdLst>
                <a:gd name="T0" fmla="*/ 15 w 49"/>
                <a:gd name="T1" fmla="*/ 1 h 48"/>
                <a:gd name="T2" fmla="*/ 13 w 49"/>
                <a:gd name="T3" fmla="*/ 24 h 48"/>
                <a:gd name="T4" fmla="*/ 6 w 49"/>
                <a:gd name="T5" fmla="*/ 26 h 48"/>
                <a:gd name="T6" fmla="*/ 5 w 49"/>
                <a:gd name="T7" fmla="*/ 42 h 48"/>
                <a:gd name="T8" fmla="*/ 20 w 49"/>
                <a:gd name="T9" fmla="*/ 36 h 48"/>
                <a:gd name="T10" fmla="*/ 22 w 49"/>
                <a:gd name="T11" fmla="*/ 20 h 48"/>
                <a:gd name="T12" fmla="*/ 37 w 49"/>
                <a:gd name="T13" fmla="*/ 19 h 48"/>
                <a:gd name="T14" fmla="*/ 37 w 49"/>
                <a:gd name="T15" fmla="*/ 30 h 48"/>
                <a:gd name="T16" fmla="*/ 28 w 49"/>
                <a:gd name="T17" fmla="*/ 43 h 48"/>
                <a:gd name="T18" fmla="*/ 45 w 49"/>
                <a:gd name="T19" fmla="*/ 40 h 48"/>
                <a:gd name="T20" fmla="*/ 49 w 49"/>
                <a:gd name="T21" fmla="*/ 7 h 48"/>
                <a:gd name="T22" fmla="*/ 15 w 49"/>
                <a:gd name="T23"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8">
                  <a:moveTo>
                    <a:pt x="15" y="1"/>
                  </a:moveTo>
                  <a:cubicBezTo>
                    <a:pt x="14" y="8"/>
                    <a:pt x="13" y="15"/>
                    <a:pt x="13" y="24"/>
                  </a:cubicBezTo>
                  <a:cubicBezTo>
                    <a:pt x="10" y="25"/>
                    <a:pt x="8" y="26"/>
                    <a:pt x="6" y="26"/>
                  </a:cubicBezTo>
                  <a:cubicBezTo>
                    <a:pt x="2" y="31"/>
                    <a:pt x="0" y="38"/>
                    <a:pt x="5" y="42"/>
                  </a:cubicBezTo>
                  <a:cubicBezTo>
                    <a:pt x="11" y="43"/>
                    <a:pt x="17" y="40"/>
                    <a:pt x="20" y="36"/>
                  </a:cubicBezTo>
                  <a:cubicBezTo>
                    <a:pt x="20" y="32"/>
                    <a:pt x="20" y="24"/>
                    <a:pt x="22" y="20"/>
                  </a:cubicBezTo>
                  <a:cubicBezTo>
                    <a:pt x="28" y="20"/>
                    <a:pt x="32" y="19"/>
                    <a:pt x="37" y="19"/>
                  </a:cubicBezTo>
                  <a:cubicBezTo>
                    <a:pt x="37" y="23"/>
                    <a:pt x="37" y="26"/>
                    <a:pt x="37" y="30"/>
                  </a:cubicBezTo>
                  <a:cubicBezTo>
                    <a:pt x="30" y="30"/>
                    <a:pt x="25" y="35"/>
                    <a:pt x="28" y="43"/>
                  </a:cubicBezTo>
                  <a:cubicBezTo>
                    <a:pt x="34" y="48"/>
                    <a:pt x="40" y="42"/>
                    <a:pt x="45" y="40"/>
                  </a:cubicBezTo>
                  <a:cubicBezTo>
                    <a:pt x="46" y="29"/>
                    <a:pt x="46" y="16"/>
                    <a:pt x="49" y="7"/>
                  </a:cubicBezTo>
                  <a:cubicBezTo>
                    <a:pt x="41" y="1"/>
                    <a:pt x="25"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42" name="Freeform 246"/>
            <p:cNvSpPr/>
            <p:nvPr/>
          </p:nvSpPr>
          <p:spPr bwMode="auto">
            <a:xfrm>
              <a:off x="2468044" y="1052625"/>
              <a:ext cx="155727" cy="116795"/>
            </a:xfrm>
            <a:custGeom>
              <a:avLst/>
              <a:gdLst>
                <a:gd name="T0" fmla="*/ 27 w 42"/>
                <a:gd name="T1" fmla="*/ 16 h 31"/>
                <a:gd name="T2" fmla="*/ 42 w 42"/>
                <a:gd name="T3" fmla="*/ 3 h 31"/>
                <a:gd name="T4" fmla="*/ 39 w 42"/>
                <a:gd name="T5" fmla="*/ 0 h 31"/>
                <a:gd name="T6" fmla="*/ 12 w 42"/>
                <a:gd name="T7" fmla="*/ 26 h 31"/>
                <a:gd name="T8" fmla="*/ 13 w 42"/>
                <a:gd name="T9" fmla="*/ 31 h 31"/>
                <a:gd name="T10" fmla="*/ 27 w 42"/>
                <a:gd name="T11" fmla="*/ 16 h 31"/>
              </a:gdLst>
              <a:ahLst/>
              <a:cxnLst>
                <a:cxn ang="0">
                  <a:pos x="T0" y="T1"/>
                </a:cxn>
                <a:cxn ang="0">
                  <a:pos x="T2" y="T3"/>
                </a:cxn>
                <a:cxn ang="0">
                  <a:pos x="T4" y="T5"/>
                </a:cxn>
                <a:cxn ang="0">
                  <a:pos x="T6" y="T7"/>
                </a:cxn>
                <a:cxn ang="0">
                  <a:pos x="T8" y="T9"/>
                </a:cxn>
                <a:cxn ang="0">
                  <a:pos x="T10" y="T11"/>
                </a:cxn>
              </a:cxnLst>
              <a:rect l="0" t="0" r="r" b="b"/>
              <a:pathLst>
                <a:path w="42" h="31">
                  <a:moveTo>
                    <a:pt x="27" y="16"/>
                  </a:moveTo>
                  <a:cubicBezTo>
                    <a:pt x="31" y="11"/>
                    <a:pt x="38" y="9"/>
                    <a:pt x="42" y="3"/>
                  </a:cubicBezTo>
                  <a:cubicBezTo>
                    <a:pt x="40" y="2"/>
                    <a:pt x="38" y="2"/>
                    <a:pt x="39" y="0"/>
                  </a:cubicBezTo>
                  <a:cubicBezTo>
                    <a:pt x="25" y="4"/>
                    <a:pt x="21" y="17"/>
                    <a:pt x="12" y="26"/>
                  </a:cubicBezTo>
                  <a:cubicBezTo>
                    <a:pt x="0" y="16"/>
                    <a:pt x="11" y="29"/>
                    <a:pt x="13" y="31"/>
                  </a:cubicBezTo>
                  <a:cubicBezTo>
                    <a:pt x="21" y="30"/>
                    <a:pt x="22" y="21"/>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43" name="Freeform 247"/>
            <p:cNvSpPr/>
            <p:nvPr/>
          </p:nvSpPr>
          <p:spPr bwMode="auto">
            <a:xfrm>
              <a:off x="224599" y="2334940"/>
              <a:ext cx="34065" cy="34065"/>
            </a:xfrm>
            <a:custGeom>
              <a:avLst/>
              <a:gdLst>
                <a:gd name="T0" fmla="*/ 9 w 9"/>
                <a:gd name="T1" fmla="*/ 9 h 9"/>
                <a:gd name="T2" fmla="*/ 9 w 9"/>
                <a:gd name="T3" fmla="*/ 0 h 9"/>
                <a:gd name="T4" fmla="*/ 0 w 9"/>
                <a:gd name="T5" fmla="*/ 0 h 9"/>
                <a:gd name="T6" fmla="*/ 0 w 9"/>
                <a:gd name="T7" fmla="*/ 8 h 9"/>
                <a:gd name="T8" fmla="*/ 9 w 9"/>
                <a:gd name="T9" fmla="*/ 9 h 9"/>
              </a:gdLst>
              <a:ahLst/>
              <a:cxnLst>
                <a:cxn ang="0">
                  <a:pos x="T0" y="T1"/>
                </a:cxn>
                <a:cxn ang="0">
                  <a:pos x="T2" y="T3"/>
                </a:cxn>
                <a:cxn ang="0">
                  <a:pos x="T4" y="T5"/>
                </a:cxn>
                <a:cxn ang="0">
                  <a:pos x="T6" y="T7"/>
                </a:cxn>
                <a:cxn ang="0">
                  <a:pos x="T8" y="T9"/>
                </a:cxn>
              </a:cxnLst>
              <a:rect l="0" t="0" r="r" b="b"/>
              <a:pathLst>
                <a:path w="9" h="9">
                  <a:moveTo>
                    <a:pt x="9" y="9"/>
                  </a:moveTo>
                  <a:cubicBezTo>
                    <a:pt x="9" y="6"/>
                    <a:pt x="9" y="3"/>
                    <a:pt x="9" y="0"/>
                  </a:cubicBezTo>
                  <a:cubicBezTo>
                    <a:pt x="6" y="0"/>
                    <a:pt x="3" y="0"/>
                    <a:pt x="0" y="0"/>
                  </a:cubicBezTo>
                  <a:cubicBezTo>
                    <a:pt x="0" y="8"/>
                    <a:pt x="0" y="8"/>
                    <a:pt x="0" y="8"/>
                  </a:cubicBezTo>
                  <a:cubicBezTo>
                    <a:pt x="3" y="8"/>
                    <a:pt x="6"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51" name="Freeform 255"/>
            <p:cNvSpPr/>
            <p:nvPr/>
          </p:nvSpPr>
          <p:spPr bwMode="auto">
            <a:xfrm>
              <a:off x="5570421" y="960162"/>
              <a:ext cx="223858" cy="187358"/>
            </a:xfrm>
            <a:custGeom>
              <a:avLst/>
              <a:gdLst>
                <a:gd name="T0" fmla="*/ 0 w 60"/>
                <a:gd name="T1" fmla="*/ 23 h 50"/>
                <a:gd name="T2" fmla="*/ 28 w 60"/>
                <a:gd name="T3" fmla="*/ 50 h 50"/>
                <a:gd name="T4" fmla="*/ 32 w 60"/>
                <a:gd name="T5" fmla="*/ 5 h 50"/>
                <a:gd name="T6" fmla="*/ 21 w 60"/>
                <a:gd name="T7" fmla="*/ 16 h 50"/>
                <a:gd name="T8" fmla="*/ 20 w 60"/>
                <a:gd name="T9" fmla="*/ 8 h 50"/>
                <a:gd name="T10" fmla="*/ 0 w 60"/>
                <a:gd name="T11" fmla="*/ 23 h 50"/>
              </a:gdLst>
              <a:ahLst/>
              <a:cxnLst>
                <a:cxn ang="0">
                  <a:pos x="T0" y="T1"/>
                </a:cxn>
                <a:cxn ang="0">
                  <a:pos x="T2" y="T3"/>
                </a:cxn>
                <a:cxn ang="0">
                  <a:pos x="T4" y="T5"/>
                </a:cxn>
                <a:cxn ang="0">
                  <a:pos x="T6" y="T7"/>
                </a:cxn>
                <a:cxn ang="0">
                  <a:pos x="T8" y="T9"/>
                </a:cxn>
                <a:cxn ang="0">
                  <a:pos x="T10" y="T11"/>
                </a:cxn>
              </a:cxnLst>
              <a:rect l="0" t="0" r="r" b="b"/>
              <a:pathLst>
                <a:path w="60" h="50">
                  <a:moveTo>
                    <a:pt x="0" y="23"/>
                  </a:moveTo>
                  <a:cubicBezTo>
                    <a:pt x="0" y="39"/>
                    <a:pt x="17" y="50"/>
                    <a:pt x="28" y="50"/>
                  </a:cubicBezTo>
                  <a:cubicBezTo>
                    <a:pt x="37" y="42"/>
                    <a:pt x="60" y="0"/>
                    <a:pt x="32" y="5"/>
                  </a:cubicBezTo>
                  <a:cubicBezTo>
                    <a:pt x="27" y="6"/>
                    <a:pt x="27" y="13"/>
                    <a:pt x="21" y="16"/>
                  </a:cubicBezTo>
                  <a:cubicBezTo>
                    <a:pt x="22" y="12"/>
                    <a:pt x="19" y="12"/>
                    <a:pt x="20" y="8"/>
                  </a:cubicBezTo>
                  <a:cubicBezTo>
                    <a:pt x="7" y="1"/>
                    <a:pt x="0" y="14"/>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58" name="Freeform 262"/>
            <p:cNvSpPr>
              <a:spLocks noEditPoints="1"/>
            </p:cNvSpPr>
            <p:nvPr/>
          </p:nvSpPr>
          <p:spPr bwMode="auto">
            <a:xfrm>
              <a:off x="4363536" y="-872063"/>
              <a:ext cx="1194720" cy="1323680"/>
            </a:xfrm>
            <a:custGeom>
              <a:avLst/>
              <a:gdLst>
                <a:gd name="T0" fmla="*/ 26 w 320"/>
                <a:gd name="T1" fmla="*/ 138 h 355"/>
                <a:gd name="T2" fmla="*/ 30 w 320"/>
                <a:gd name="T3" fmla="*/ 212 h 355"/>
                <a:gd name="T4" fmla="*/ 41 w 320"/>
                <a:gd name="T5" fmla="*/ 328 h 355"/>
                <a:gd name="T6" fmla="*/ 269 w 320"/>
                <a:gd name="T7" fmla="*/ 302 h 355"/>
                <a:gd name="T8" fmla="*/ 286 w 320"/>
                <a:gd name="T9" fmla="*/ 145 h 355"/>
                <a:gd name="T10" fmla="*/ 293 w 320"/>
                <a:gd name="T11" fmla="*/ 213 h 355"/>
                <a:gd name="T12" fmla="*/ 306 w 320"/>
                <a:gd name="T13" fmla="*/ 169 h 355"/>
                <a:gd name="T14" fmla="*/ 298 w 320"/>
                <a:gd name="T15" fmla="*/ 155 h 355"/>
                <a:gd name="T16" fmla="*/ 292 w 320"/>
                <a:gd name="T17" fmla="*/ 67 h 355"/>
                <a:gd name="T18" fmla="*/ 123 w 320"/>
                <a:gd name="T19" fmla="*/ 7 h 355"/>
                <a:gd name="T20" fmla="*/ 305 w 320"/>
                <a:gd name="T21" fmla="*/ 185 h 355"/>
                <a:gd name="T22" fmla="*/ 9 w 320"/>
                <a:gd name="T23" fmla="*/ 123 h 355"/>
                <a:gd name="T24" fmla="*/ 9 w 320"/>
                <a:gd name="T25" fmla="*/ 108 h 355"/>
                <a:gd name="T26" fmla="*/ 199 w 320"/>
                <a:gd name="T27" fmla="*/ 200 h 355"/>
                <a:gd name="T28" fmla="*/ 207 w 320"/>
                <a:gd name="T29" fmla="*/ 210 h 355"/>
                <a:gd name="T30" fmla="*/ 205 w 320"/>
                <a:gd name="T31" fmla="*/ 210 h 355"/>
                <a:gd name="T32" fmla="*/ 195 w 320"/>
                <a:gd name="T33" fmla="*/ 218 h 355"/>
                <a:gd name="T34" fmla="*/ 183 w 320"/>
                <a:gd name="T35" fmla="*/ 218 h 355"/>
                <a:gd name="T36" fmla="*/ 161 w 320"/>
                <a:gd name="T37" fmla="*/ 202 h 355"/>
                <a:gd name="T38" fmla="*/ 175 w 320"/>
                <a:gd name="T39" fmla="*/ 218 h 355"/>
                <a:gd name="T40" fmla="*/ 147 w 320"/>
                <a:gd name="T41" fmla="*/ 192 h 355"/>
                <a:gd name="T42" fmla="*/ 147 w 320"/>
                <a:gd name="T43" fmla="*/ 192 h 355"/>
                <a:gd name="T44" fmla="*/ 141 w 320"/>
                <a:gd name="T45" fmla="*/ 188 h 355"/>
                <a:gd name="T46" fmla="*/ 113 w 320"/>
                <a:gd name="T47" fmla="*/ 175 h 355"/>
                <a:gd name="T48" fmla="*/ 108 w 320"/>
                <a:gd name="T49" fmla="*/ 193 h 355"/>
                <a:gd name="T50" fmla="*/ 122 w 320"/>
                <a:gd name="T51" fmla="*/ 179 h 355"/>
                <a:gd name="T52" fmla="*/ 95 w 320"/>
                <a:gd name="T53" fmla="*/ 186 h 355"/>
                <a:gd name="T54" fmla="*/ 95 w 320"/>
                <a:gd name="T55" fmla="*/ 186 h 355"/>
                <a:gd name="T56" fmla="*/ 80 w 320"/>
                <a:gd name="T57" fmla="*/ 160 h 355"/>
                <a:gd name="T58" fmla="*/ 67 w 320"/>
                <a:gd name="T59" fmla="*/ 173 h 355"/>
                <a:gd name="T60" fmla="*/ 69 w 320"/>
                <a:gd name="T61" fmla="*/ 164 h 355"/>
                <a:gd name="T62" fmla="*/ 55 w 320"/>
                <a:gd name="T63" fmla="*/ 153 h 355"/>
                <a:gd name="T64" fmla="*/ 42 w 320"/>
                <a:gd name="T65" fmla="*/ 150 h 355"/>
                <a:gd name="T66" fmla="*/ 236 w 320"/>
                <a:gd name="T67" fmla="*/ 311 h 355"/>
                <a:gd name="T68" fmla="*/ 69 w 320"/>
                <a:gd name="T69" fmla="*/ 332 h 355"/>
                <a:gd name="T70" fmla="*/ 37 w 320"/>
                <a:gd name="T71" fmla="*/ 206 h 355"/>
                <a:gd name="T72" fmla="*/ 51 w 320"/>
                <a:gd name="T73" fmla="*/ 250 h 355"/>
                <a:gd name="T74" fmla="*/ 119 w 320"/>
                <a:gd name="T75" fmla="*/ 237 h 355"/>
                <a:gd name="T76" fmla="*/ 168 w 320"/>
                <a:gd name="T77" fmla="*/ 276 h 355"/>
                <a:gd name="T78" fmla="*/ 219 w 320"/>
                <a:gd name="T79" fmla="*/ 256 h 355"/>
                <a:gd name="T80" fmla="*/ 236 w 320"/>
                <a:gd name="T81" fmla="*/ 311 h 355"/>
                <a:gd name="T82" fmla="*/ 220 w 320"/>
                <a:gd name="T83" fmla="*/ 246 h 355"/>
                <a:gd name="T84" fmla="*/ 172 w 320"/>
                <a:gd name="T85" fmla="*/ 266 h 355"/>
                <a:gd name="T86" fmla="*/ 123 w 320"/>
                <a:gd name="T87" fmla="*/ 227 h 355"/>
                <a:gd name="T88" fmla="*/ 52 w 320"/>
                <a:gd name="T89" fmla="*/ 236 h 355"/>
                <a:gd name="T90" fmla="*/ 45 w 320"/>
                <a:gd name="T91" fmla="*/ 171 h 355"/>
                <a:gd name="T92" fmla="*/ 212 w 320"/>
                <a:gd name="T93" fmla="*/ 220 h 355"/>
                <a:gd name="T94" fmla="*/ 259 w 320"/>
                <a:gd name="T95" fmla="*/ 303 h 355"/>
                <a:gd name="T96" fmla="*/ 223 w 320"/>
                <a:gd name="T97" fmla="*/ 203 h 355"/>
                <a:gd name="T98" fmla="*/ 306 w 320"/>
                <a:gd name="T99" fmla="*/ 109 h 355"/>
                <a:gd name="T100" fmla="*/ 266 w 320"/>
                <a:gd name="T101" fmla="*/ 143 h 355"/>
                <a:gd name="T102" fmla="*/ 306 w 320"/>
                <a:gd name="T103" fmla="*/ 109 h 355"/>
                <a:gd name="T104" fmla="*/ 115 w 320"/>
                <a:gd name="T105" fmla="*/ 12 h 355"/>
                <a:gd name="T106" fmla="*/ 265 w 320"/>
                <a:gd name="T107" fmla="*/ 136 h 355"/>
                <a:gd name="T108" fmla="*/ 161 w 320"/>
                <a:gd name="T109" fmla="*/ 16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0" h="355">
                  <a:moveTo>
                    <a:pt x="0" y="103"/>
                  </a:moveTo>
                  <a:cubicBezTo>
                    <a:pt x="0" y="115"/>
                    <a:pt x="1" y="121"/>
                    <a:pt x="2" y="129"/>
                  </a:cubicBezTo>
                  <a:cubicBezTo>
                    <a:pt x="11" y="131"/>
                    <a:pt x="16" y="137"/>
                    <a:pt x="26" y="138"/>
                  </a:cubicBezTo>
                  <a:cubicBezTo>
                    <a:pt x="24" y="147"/>
                    <a:pt x="33" y="157"/>
                    <a:pt x="35" y="167"/>
                  </a:cubicBezTo>
                  <a:cubicBezTo>
                    <a:pt x="19" y="172"/>
                    <a:pt x="12" y="195"/>
                    <a:pt x="14" y="216"/>
                  </a:cubicBezTo>
                  <a:cubicBezTo>
                    <a:pt x="20" y="221"/>
                    <a:pt x="26" y="208"/>
                    <a:pt x="30" y="212"/>
                  </a:cubicBezTo>
                  <a:cubicBezTo>
                    <a:pt x="30" y="230"/>
                    <a:pt x="35" y="245"/>
                    <a:pt x="37" y="263"/>
                  </a:cubicBezTo>
                  <a:cubicBezTo>
                    <a:pt x="34" y="269"/>
                    <a:pt x="29" y="271"/>
                    <a:pt x="27" y="276"/>
                  </a:cubicBezTo>
                  <a:cubicBezTo>
                    <a:pt x="20" y="299"/>
                    <a:pt x="30" y="319"/>
                    <a:pt x="41" y="328"/>
                  </a:cubicBezTo>
                  <a:cubicBezTo>
                    <a:pt x="62" y="343"/>
                    <a:pt x="104" y="355"/>
                    <a:pt x="141" y="353"/>
                  </a:cubicBezTo>
                  <a:cubicBezTo>
                    <a:pt x="184" y="352"/>
                    <a:pt x="230" y="344"/>
                    <a:pt x="240" y="320"/>
                  </a:cubicBezTo>
                  <a:cubicBezTo>
                    <a:pt x="256" y="314"/>
                    <a:pt x="262" y="312"/>
                    <a:pt x="269" y="302"/>
                  </a:cubicBezTo>
                  <a:cubicBezTo>
                    <a:pt x="289" y="277"/>
                    <a:pt x="282" y="229"/>
                    <a:pt x="266" y="205"/>
                  </a:cubicBezTo>
                  <a:cubicBezTo>
                    <a:pt x="259" y="193"/>
                    <a:pt x="250" y="189"/>
                    <a:pt x="254" y="178"/>
                  </a:cubicBezTo>
                  <a:cubicBezTo>
                    <a:pt x="265" y="168"/>
                    <a:pt x="274" y="154"/>
                    <a:pt x="286" y="145"/>
                  </a:cubicBezTo>
                  <a:cubicBezTo>
                    <a:pt x="286" y="150"/>
                    <a:pt x="286" y="156"/>
                    <a:pt x="286" y="162"/>
                  </a:cubicBezTo>
                  <a:cubicBezTo>
                    <a:pt x="277" y="168"/>
                    <a:pt x="275" y="196"/>
                    <a:pt x="282" y="210"/>
                  </a:cubicBezTo>
                  <a:cubicBezTo>
                    <a:pt x="288" y="210"/>
                    <a:pt x="292" y="207"/>
                    <a:pt x="293" y="213"/>
                  </a:cubicBezTo>
                  <a:cubicBezTo>
                    <a:pt x="297" y="209"/>
                    <a:pt x="302" y="211"/>
                    <a:pt x="306" y="213"/>
                  </a:cubicBezTo>
                  <a:cubicBezTo>
                    <a:pt x="311" y="208"/>
                    <a:pt x="314" y="210"/>
                    <a:pt x="320" y="208"/>
                  </a:cubicBezTo>
                  <a:cubicBezTo>
                    <a:pt x="319" y="191"/>
                    <a:pt x="312" y="181"/>
                    <a:pt x="306" y="169"/>
                  </a:cubicBezTo>
                  <a:cubicBezTo>
                    <a:pt x="302" y="169"/>
                    <a:pt x="301" y="175"/>
                    <a:pt x="299" y="169"/>
                  </a:cubicBezTo>
                  <a:cubicBezTo>
                    <a:pt x="301" y="169"/>
                    <a:pt x="303" y="169"/>
                    <a:pt x="305" y="168"/>
                  </a:cubicBezTo>
                  <a:cubicBezTo>
                    <a:pt x="303" y="162"/>
                    <a:pt x="299" y="161"/>
                    <a:pt x="298" y="155"/>
                  </a:cubicBezTo>
                  <a:cubicBezTo>
                    <a:pt x="296" y="147"/>
                    <a:pt x="300" y="137"/>
                    <a:pt x="296" y="129"/>
                  </a:cubicBezTo>
                  <a:cubicBezTo>
                    <a:pt x="315" y="119"/>
                    <a:pt x="313" y="95"/>
                    <a:pt x="314" y="77"/>
                  </a:cubicBezTo>
                  <a:cubicBezTo>
                    <a:pt x="309" y="70"/>
                    <a:pt x="300" y="69"/>
                    <a:pt x="292" y="67"/>
                  </a:cubicBezTo>
                  <a:cubicBezTo>
                    <a:pt x="284" y="64"/>
                    <a:pt x="276" y="61"/>
                    <a:pt x="268" y="58"/>
                  </a:cubicBezTo>
                  <a:cubicBezTo>
                    <a:pt x="236" y="46"/>
                    <a:pt x="202" y="37"/>
                    <a:pt x="171" y="24"/>
                  </a:cubicBezTo>
                  <a:cubicBezTo>
                    <a:pt x="155" y="18"/>
                    <a:pt x="138" y="13"/>
                    <a:pt x="123" y="7"/>
                  </a:cubicBezTo>
                  <a:cubicBezTo>
                    <a:pt x="120" y="5"/>
                    <a:pt x="117" y="4"/>
                    <a:pt x="115" y="0"/>
                  </a:cubicBezTo>
                  <a:cubicBezTo>
                    <a:pt x="75" y="32"/>
                    <a:pt x="36" y="66"/>
                    <a:pt x="0" y="103"/>
                  </a:cubicBezTo>
                  <a:close/>
                  <a:moveTo>
                    <a:pt x="305" y="185"/>
                  </a:moveTo>
                  <a:cubicBezTo>
                    <a:pt x="306" y="186"/>
                    <a:pt x="310" y="185"/>
                    <a:pt x="309" y="189"/>
                  </a:cubicBezTo>
                  <a:cubicBezTo>
                    <a:pt x="308" y="187"/>
                    <a:pt x="304" y="188"/>
                    <a:pt x="305" y="185"/>
                  </a:cubicBezTo>
                  <a:close/>
                  <a:moveTo>
                    <a:pt x="9" y="123"/>
                  </a:moveTo>
                  <a:cubicBezTo>
                    <a:pt x="5" y="120"/>
                    <a:pt x="10" y="110"/>
                    <a:pt x="6" y="108"/>
                  </a:cubicBezTo>
                  <a:cubicBezTo>
                    <a:pt x="6" y="107"/>
                    <a:pt x="7" y="107"/>
                    <a:pt x="7" y="107"/>
                  </a:cubicBezTo>
                  <a:cubicBezTo>
                    <a:pt x="9" y="107"/>
                    <a:pt x="9" y="108"/>
                    <a:pt x="9" y="108"/>
                  </a:cubicBezTo>
                  <a:cubicBezTo>
                    <a:pt x="67" y="132"/>
                    <a:pt x="126" y="164"/>
                    <a:pt x="189" y="186"/>
                  </a:cubicBezTo>
                  <a:cubicBezTo>
                    <a:pt x="196" y="188"/>
                    <a:pt x="212" y="188"/>
                    <a:pt x="210" y="202"/>
                  </a:cubicBezTo>
                  <a:cubicBezTo>
                    <a:pt x="210" y="206"/>
                    <a:pt x="204" y="202"/>
                    <a:pt x="199" y="200"/>
                  </a:cubicBezTo>
                  <a:cubicBezTo>
                    <a:pt x="190" y="197"/>
                    <a:pt x="181" y="195"/>
                    <a:pt x="171" y="191"/>
                  </a:cubicBezTo>
                  <a:cubicBezTo>
                    <a:pt x="121" y="173"/>
                    <a:pt x="63" y="143"/>
                    <a:pt x="9" y="123"/>
                  </a:cubicBezTo>
                  <a:close/>
                  <a:moveTo>
                    <a:pt x="207" y="210"/>
                  </a:moveTo>
                  <a:cubicBezTo>
                    <a:pt x="207" y="211"/>
                    <a:pt x="207" y="212"/>
                    <a:pt x="207" y="213"/>
                  </a:cubicBezTo>
                  <a:cubicBezTo>
                    <a:pt x="206" y="213"/>
                    <a:pt x="205" y="213"/>
                    <a:pt x="205" y="213"/>
                  </a:cubicBezTo>
                  <a:cubicBezTo>
                    <a:pt x="205" y="212"/>
                    <a:pt x="205" y="211"/>
                    <a:pt x="205" y="210"/>
                  </a:cubicBezTo>
                  <a:cubicBezTo>
                    <a:pt x="205" y="210"/>
                    <a:pt x="206" y="210"/>
                    <a:pt x="207" y="210"/>
                  </a:cubicBezTo>
                  <a:close/>
                  <a:moveTo>
                    <a:pt x="200" y="217"/>
                  </a:moveTo>
                  <a:cubicBezTo>
                    <a:pt x="198" y="217"/>
                    <a:pt x="195" y="216"/>
                    <a:pt x="195" y="218"/>
                  </a:cubicBezTo>
                  <a:cubicBezTo>
                    <a:pt x="191" y="216"/>
                    <a:pt x="191" y="210"/>
                    <a:pt x="188" y="207"/>
                  </a:cubicBezTo>
                  <a:cubicBezTo>
                    <a:pt x="193" y="204"/>
                    <a:pt x="200" y="211"/>
                    <a:pt x="200" y="217"/>
                  </a:cubicBezTo>
                  <a:close/>
                  <a:moveTo>
                    <a:pt x="183" y="218"/>
                  </a:moveTo>
                  <a:cubicBezTo>
                    <a:pt x="182" y="213"/>
                    <a:pt x="178" y="209"/>
                    <a:pt x="178" y="201"/>
                  </a:cubicBezTo>
                  <a:cubicBezTo>
                    <a:pt x="183" y="203"/>
                    <a:pt x="186" y="214"/>
                    <a:pt x="183" y="218"/>
                  </a:cubicBezTo>
                  <a:close/>
                  <a:moveTo>
                    <a:pt x="161" y="202"/>
                  </a:moveTo>
                  <a:cubicBezTo>
                    <a:pt x="159" y="201"/>
                    <a:pt x="158" y="199"/>
                    <a:pt x="158" y="195"/>
                  </a:cubicBezTo>
                  <a:cubicBezTo>
                    <a:pt x="164" y="195"/>
                    <a:pt x="164" y="199"/>
                    <a:pt x="171" y="198"/>
                  </a:cubicBezTo>
                  <a:cubicBezTo>
                    <a:pt x="171" y="206"/>
                    <a:pt x="174" y="209"/>
                    <a:pt x="175" y="218"/>
                  </a:cubicBezTo>
                  <a:cubicBezTo>
                    <a:pt x="170" y="215"/>
                    <a:pt x="167" y="208"/>
                    <a:pt x="165" y="198"/>
                  </a:cubicBezTo>
                  <a:cubicBezTo>
                    <a:pt x="162" y="198"/>
                    <a:pt x="161" y="199"/>
                    <a:pt x="161" y="202"/>
                  </a:cubicBezTo>
                  <a:close/>
                  <a:moveTo>
                    <a:pt x="147" y="192"/>
                  </a:moveTo>
                  <a:cubicBezTo>
                    <a:pt x="155" y="189"/>
                    <a:pt x="152" y="208"/>
                    <a:pt x="158" y="214"/>
                  </a:cubicBezTo>
                  <a:cubicBezTo>
                    <a:pt x="158" y="217"/>
                    <a:pt x="155" y="212"/>
                    <a:pt x="151" y="214"/>
                  </a:cubicBezTo>
                  <a:cubicBezTo>
                    <a:pt x="157" y="208"/>
                    <a:pt x="147" y="201"/>
                    <a:pt x="147" y="192"/>
                  </a:cubicBezTo>
                  <a:close/>
                  <a:moveTo>
                    <a:pt x="146" y="205"/>
                  </a:moveTo>
                  <a:cubicBezTo>
                    <a:pt x="140" y="207"/>
                    <a:pt x="138" y="193"/>
                    <a:pt x="136" y="186"/>
                  </a:cubicBezTo>
                  <a:cubicBezTo>
                    <a:pt x="138" y="186"/>
                    <a:pt x="139" y="188"/>
                    <a:pt x="141" y="188"/>
                  </a:cubicBezTo>
                  <a:cubicBezTo>
                    <a:pt x="142" y="195"/>
                    <a:pt x="143" y="201"/>
                    <a:pt x="146" y="205"/>
                  </a:cubicBezTo>
                  <a:close/>
                  <a:moveTo>
                    <a:pt x="106" y="175"/>
                  </a:moveTo>
                  <a:cubicBezTo>
                    <a:pt x="108" y="171"/>
                    <a:pt x="110" y="177"/>
                    <a:pt x="113" y="175"/>
                  </a:cubicBezTo>
                  <a:cubicBezTo>
                    <a:pt x="117" y="183"/>
                    <a:pt x="120" y="193"/>
                    <a:pt x="125" y="200"/>
                  </a:cubicBezTo>
                  <a:cubicBezTo>
                    <a:pt x="113" y="203"/>
                    <a:pt x="112" y="183"/>
                    <a:pt x="106" y="175"/>
                  </a:cubicBezTo>
                  <a:close/>
                  <a:moveTo>
                    <a:pt x="108" y="193"/>
                  </a:moveTo>
                  <a:cubicBezTo>
                    <a:pt x="101" y="192"/>
                    <a:pt x="97" y="178"/>
                    <a:pt x="98" y="169"/>
                  </a:cubicBezTo>
                  <a:cubicBezTo>
                    <a:pt x="104" y="174"/>
                    <a:pt x="103" y="187"/>
                    <a:pt x="108" y="193"/>
                  </a:cubicBezTo>
                  <a:close/>
                  <a:moveTo>
                    <a:pt x="122" y="179"/>
                  </a:moveTo>
                  <a:cubicBezTo>
                    <a:pt x="132" y="180"/>
                    <a:pt x="130" y="194"/>
                    <a:pt x="134" y="201"/>
                  </a:cubicBezTo>
                  <a:cubicBezTo>
                    <a:pt x="128" y="201"/>
                    <a:pt x="125" y="186"/>
                    <a:pt x="122" y="179"/>
                  </a:cubicBezTo>
                  <a:close/>
                  <a:moveTo>
                    <a:pt x="95" y="186"/>
                  </a:moveTo>
                  <a:cubicBezTo>
                    <a:pt x="89" y="182"/>
                    <a:pt x="90" y="170"/>
                    <a:pt x="85" y="164"/>
                  </a:cubicBezTo>
                  <a:cubicBezTo>
                    <a:pt x="88" y="160"/>
                    <a:pt x="89" y="168"/>
                    <a:pt x="94" y="166"/>
                  </a:cubicBezTo>
                  <a:cubicBezTo>
                    <a:pt x="86" y="170"/>
                    <a:pt x="94" y="179"/>
                    <a:pt x="95" y="186"/>
                  </a:cubicBezTo>
                  <a:close/>
                  <a:moveTo>
                    <a:pt x="85" y="181"/>
                  </a:moveTo>
                  <a:cubicBezTo>
                    <a:pt x="77" y="178"/>
                    <a:pt x="76" y="168"/>
                    <a:pt x="74" y="159"/>
                  </a:cubicBezTo>
                  <a:cubicBezTo>
                    <a:pt x="76" y="160"/>
                    <a:pt x="77" y="160"/>
                    <a:pt x="80" y="160"/>
                  </a:cubicBezTo>
                  <a:cubicBezTo>
                    <a:pt x="80" y="165"/>
                    <a:pt x="83" y="175"/>
                    <a:pt x="85" y="181"/>
                  </a:cubicBezTo>
                  <a:close/>
                  <a:moveTo>
                    <a:pt x="70" y="171"/>
                  </a:moveTo>
                  <a:cubicBezTo>
                    <a:pt x="76" y="171"/>
                    <a:pt x="68" y="175"/>
                    <a:pt x="67" y="173"/>
                  </a:cubicBezTo>
                  <a:cubicBezTo>
                    <a:pt x="67" y="172"/>
                    <a:pt x="69" y="171"/>
                    <a:pt x="70" y="171"/>
                  </a:cubicBezTo>
                  <a:close/>
                  <a:moveTo>
                    <a:pt x="63" y="156"/>
                  </a:moveTo>
                  <a:cubicBezTo>
                    <a:pt x="66" y="152"/>
                    <a:pt x="68" y="161"/>
                    <a:pt x="69" y="164"/>
                  </a:cubicBezTo>
                  <a:cubicBezTo>
                    <a:pt x="67" y="167"/>
                    <a:pt x="66" y="156"/>
                    <a:pt x="63" y="156"/>
                  </a:cubicBezTo>
                  <a:close/>
                  <a:moveTo>
                    <a:pt x="63" y="168"/>
                  </a:moveTo>
                  <a:cubicBezTo>
                    <a:pt x="57" y="172"/>
                    <a:pt x="58" y="157"/>
                    <a:pt x="55" y="153"/>
                  </a:cubicBezTo>
                  <a:cubicBezTo>
                    <a:pt x="60" y="150"/>
                    <a:pt x="58" y="166"/>
                    <a:pt x="63" y="168"/>
                  </a:cubicBezTo>
                  <a:close/>
                  <a:moveTo>
                    <a:pt x="51" y="161"/>
                  </a:moveTo>
                  <a:cubicBezTo>
                    <a:pt x="46" y="159"/>
                    <a:pt x="48" y="151"/>
                    <a:pt x="42" y="150"/>
                  </a:cubicBezTo>
                  <a:cubicBezTo>
                    <a:pt x="43" y="145"/>
                    <a:pt x="46" y="149"/>
                    <a:pt x="49" y="150"/>
                  </a:cubicBezTo>
                  <a:cubicBezTo>
                    <a:pt x="48" y="155"/>
                    <a:pt x="51" y="157"/>
                    <a:pt x="51" y="161"/>
                  </a:cubicBezTo>
                  <a:close/>
                  <a:moveTo>
                    <a:pt x="236" y="311"/>
                  </a:moveTo>
                  <a:cubicBezTo>
                    <a:pt x="231" y="313"/>
                    <a:pt x="233" y="319"/>
                    <a:pt x="230" y="322"/>
                  </a:cubicBezTo>
                  <a:cubicBezTo>
                    <a:pt x="217" y="339"/>
                    <a:pt x="179" y="340"/>
                    <a:pt x="148" y="344"/>
                  </a:cubicBezTo>
                  <a:cubicBezTo>
                    <a:pt x="123" y="347"/>
                    <a:pt x="96" y="343"/>
                    <a:pt x="69" y="332"/>
                  </a:cubicBezTo>
                  <a:cubicBezTo>
                    <a:pt x="42" y="321"/>
                    <a:pt x="26" y="310"/>
                    <a:pt x="34" y="277"/>
                  </a:cubicBezTo>
                  <a:cubicBezTo>
                    <a:pt x="38" y="273"/>
                    <a:pt x="42" y="270"/>
                    <a:pt x="45" y="267"/>
                  </a:cubicBezTo>
                  <a:cubicBezTo>
                    <a:pt x="41" y="248"/>
                    <a:pt x="36" y="225"/>
                    <a:pt x="37" y="206"/>
                  </a:cubicBezTo>
                  <a:cubicBezTo>
                    <a:pt x="41" y="207"/>
                    <a:pt x="40" y="204"/>
                    <a:pt x="44" y="205"/>
                  </a:cubicBezTo>
                  <a:cubicBezTo>
                    <a:pt x="49" y="204"/>
                    <a:pt x="44" y="211"/>
                    <a:pt x="44" y="213"/>
                  </a:cubicBezTo>
                  <a:cubicBezTo>
                    <a:pt x="45" y="225"/>
                    <a:pt x="45" y="240"/>
                    <a:pt x="51" y="250"/>
                  </a:cubicBezTo>
                  <a:cubicBezTo>
                    <a:pt x="61" y="241"/>
                    <a:pt x="67" y="229"/>
                    <a:pt x="78" y="221"/>
                  </a:cubicBezTo>
                  <a:cubicBezTo>
                    <a:pt x="83" y="232"/>
                    <a:pt x="84" y="250"/>
                    <a:pt x="94" y="262"/>
                  </a:cubicBezTo>
                  <a:cubicBezTo>
                    <a:pt x="105" y="257"/>
                    <a:pt x="105" y="240"/>
                    <a:pt x="119" y="237"/>
                  </a:cubicBezTo>
                  <a:cubicBezTo>
                    <a:pt x="124" y="252"/>
                    <a:pt x="127" y="269"/>
                    <a:pt x="136" y="277"/>
                  </a:cubicBezTo>
                  <a:cubicBezTo>
                    <a:pt x="143" y="271"/>
                    <a:pt x="146" y="260"/>
                    <a:pt x="154" y="255"/>
                  </a:cubicBezTo>
                  <a:cubicBezTo>
                    <a:pt x="162" y="259"/>
                    <a:pt x="164" y="268"/>
                    <a:pt x="168" y="276"/>
                  </a:cubicBezTo>
                  <a:cubicBezTo>
                    <a:pt x="181" y="272"/>
                    <a:pt x="185" y="259"/>
                    <a:pt x="195" y="252"/>
                  </a:cubicBezTo>
                  <a:cubicBezTo>
                    <a:pt x="201" y="255"/>
                    <a:pt x="201" y="262"/>
                    <a:pt x="205" y="267"/>
                  </a:cubicBezTo>
                  <a:cubicBezTo>
                    <a:pt x="212" y="266"/>
                    <a:pt x="212" y="258"/>
                    <a:pt x="219" y="256"/>
                  </a:cubicBezTo>
                  <a:cubicBezTo>
                    <a:pt x="221" y="265"/>
                    <a:pt x="219" y="279"/>
                    <a:pt x="220" y="285"/>
                  </a:cubicBezTo>
                  <a:cubicBezTo>
                    <a:pt x="232" y="287"/>
                    <a:pt x="229" y="272"/>
                    <a:pt x="238" y="270"/>
                  </a:cubicBezTo>
                  <a:cubicBezTo>
                    <a:pt x="257" y="274"/>
                    <a:pt x="263" y="315"/>
                    <a:pt x="236" y="311"/>
                  </a:cubicBezTo>
                  <a:close/>
                  <a:moveTo>
                    <a:pt x="259" y="303"/>
                  </a:moveTo>
                  <a:cubicBezTo>
                    <a:pt x="267" y="280"/>
                    <a:pt x="244" y="251"/>
                    <a:pt x="226" y="270"/>
                  </a:cubicBezTo>
                  <a:cubicBezTo>
                    <a:pt x="226" y="260"/>
                    <a:pt x="225" y="250"/>
                    <a:pt x="220" y="246"/>
                  </a:cubicBezTo>
                  <a:cubicBezTo>
                    <a:pt x="212" y="245"/>
                    <a:pt x="214" y="255"/>
                    <a:pt x="206" y="255"/>
                  </a:cubicBezTo>
                  <a:cubicBezTo>
                    <a:pt x="204" y="250"/>
                    <a:pt x="200" y="246"/>
                    <a:pt x="195" y="244"/>
                  </a:cubicBezTo>
                  <a:cubicBezTo>
                    <a:pt x="184" y="248"/>
                    <a:pt x="182" y="261"/>
                    <a:pt x="172" y="266"/>
                  </a:cubicBezTo>
                  <a:cubicBezTo>
                    <a:pt x="167" y="259"/>
                    <a:pt x="162" y="251"/>
                    <a:pt x="157" y="245"/>
                  </a:cubicBezTo>
                  <a:cubicBezTo>
                    <a:pt x="148" y="249"/>
                    <a:pt x="142" y="257"/>
                    <a:pt x="137" y="266"/>
                  </a:cubicBezTo>
                  <a:cubicBezTo>
                    <a:pt x="129" y="256"/>
                    <a:pt x="127" y="241"/>
                    <a:pt x="123" y="227"/>
                  </a:cubicBezTo>
                  <a:cubicBezTo>
                    <a:pt x="109" y="230"/>
                    <a:pt x="103" y="241"/>
                    <a:pt x="95" y="251"/>
                  </a:cubicBezTo>
                  <a:cubicBezTo>
                    <a:pt x="87" y="240"/>
                    <a:pt x="87" y="223"/>
                    <a:pt x="87" y="211"/>
                  </a:cubicBezTo>
                  <a:cubicBezTo>
                    <a:pt x="69" y="213"/>
                    <a:pt x="65" y="229"/>
                    <a:pt x="52" y="236"/>
                  </a:cubicBezTo>
                  <a:cubicBezTo>
                    <a:pt x="49" y="220"/>
                    <a:pt x="52" y="210"/>
                    <a:pt x="55" y="197"/>
                  </a:cubicBezTo>
                  <a:cubicBezTo>
                    <a:pt x="43" y="194"/>
                    <a:pt x="31" y="203"/>
                    <a:pt x="20" y="206"/>
                  </a:cubicBezTo>
                  <a:cubicBezTo>
                    <a:pt x="20" y="190"/>
                    <a:pt x="29" y="170"/>
                    <a:pt x="45" y="171"/>
                  </a:cubicBezTo>
                  <a:cubicBezTo>
                    <a:pt x="52" y="172"/>
                    <a:pt x="62" y="179"/>
                    <a:pt x="73" y="185"/>
                  </a:cubicBezTo>
                  <a:cubicBezTo>
                    <a:pt x="99" y="200"/>
                    <a:pt x="130" y="217"/>
                    <a:pt x="157" y="224"/>
                  </a:cubicBezTo>
                  <a:cubicBezTo>
                    <a:pt x="172" y="227"/>
                    <a:pt x="198" y="228"/>
                    <a:pt x="212" y="220"/>
                  </a:cubicBezTo>
                  <a:cubicBezTo>
                    <a:pt x="214" y="219"/>
                    <a:pt x="216" y="216"/>
                    <a:pt x="219" y="215"/>
                  </a:cubicBezTo>
                  <a:cubicBezTo>
                    <a:pt x="232" y="208"/>
                    <a:pt x="242" y="209"/>
                    <a:pt x="248" y="194"/>
                  </a:cubicBezTo>
                  <a:cubicBezTo>
                    <a:pt x="271" y="213"/>
                    <a:pt x="289" y="279"/>
                    <a:pt x="259" y="303"/>
                  </a:cubicBezTo>
                  <a:close/>
                  <a:moveTo>
                    <a:pt x="223" y="203"/>
                  </a:moveTo>
                  <a:cubicBezTo>
                    <a:pt x="228" y="205"/>
                    <a:pt x="221" y="206"/>
                    <a:pt x="221" y="208"/>
                  </a:cubicBezTo>
                  <a:cubicBezTo>
                    <a:pt x="217" y="207"/>
                    <a:pt x="224" y="205"/>
                    <a:pt x="223" y="203"/>
                  </a:cubicBezTo>
                  <a:close/>
                  <a:moveTo>
                    <a:pt x="240" y="192"/>
                  </a:moveTo>
                  <a:cubicBezTo>
                    <a:pt x="243" y="192"/>
                    <a:pt x="227" y="199"/>
                    <a:pt x="240" y="192"/>
                  </a:cubicBezTo>
                  <a:close/>
                  <a:moveTo>
                    <a:pt x="306" y="109"/>
                  </a:moveTo>
                  <a:cubicBezTo>
                    <a:pt x="276" y="138"/>
                    <a:pt x="252" y="179"/>
                    <a:pt x="217" y="198"/>
                  </a:cubicBezTo>
                  <a:cubicBezTo>
                    <a:pt x="225" y="181"/>
                    <a:pt x="240" y="172"/>
                    <a:pt x="252" y="160"/>
                  </a:cubicBezTo>
                  <a:cubicBezTo>
                    <a:pt x="258" y="155"/>
                    <a:pt x="261" y="148"/>
                    <a:pt x="266" y="143"/>
                  </a:cubicBezTo>
                  <a:cubicBezTo>
                    <a:pt x="271" y="138"/>
                    <a:pt x="278" y="134"/>
                    <a:pt x="282" y="129"/>
                  </a:cubicBezTo>
                  <a:cubicBezTo>
                    <a:pt x="291" y="117"/>
                    <a:pt x="296" y="104"/>
                    <a:pt x="306" y="94"/>
                  </a:cubicBezTo>
                  <a:cubicBezTo>
                    <a:pt x="310" y="98"/>
                    <a:pt x="305" y="104"/>
                    <a:pt x="306" y="109"/>
                  </a:cubicBezTo>
                  <a:close/>
                  <a:moveTo>
                    <a:pt x="60" y="55"/>
                  </a:moveTo>
                  <a:cubicBezTo>
                    <a:pt x="77" y="40"/>
                    <a:pt x="93" y="22"/>
                    <a:pt x="109" y="12"/>
                  </a:cubicBezTo>
                  <a:cubicBezTo>
                    <a:pt x="109" y="12"/>
                    <a:pt x="116" y="10"/>
                    <a:pt x="115" y="12"/>
                  </a:cubicBezTo>
                  <a:cubicBezTo>
                    <a:pt x="179" y="34"/>
                    <a:pt x="241" y="57"/>
                    <a:pt x="305" y="80"/>
                  </a:cubicBezTo>
                  <a:cubicBezTo>
                    <a:pt x="307" y="86"/>
                    <a:pt x="299" y="90"/>
                    <a:pt x="296" y="94"/>
                  </a:cubicBezTo>
                  <a:cubicBezTo>
                    <a:pt x="286" y="107"/>
                    <a:pt x="278" y="122"/>
                    <a:pt x="265" y="136"/>
                  </a:cubicBezTo>
                  <a:cubicBezTo>
                    <a:pt x="258" y="143"/>
                    <a:pt x="249" y="151"/>
                    <a:pt x="240" y="160"/>
                  </a:cubicBezTo>
                  <a:cubicBezTo>
                    <a:pt x="233" y="166"/>
                    <a:pt x="222" y="182"/>
                    <a:pt x="214" y="183"/>
                  </a:cubicBezTo>
                  <a:cubicBezTo>
                    <a:pt x="206" y="185"/>
                    <a:pt x="172" y="172"/>
                    <a:pt x="161" y="167"/>
                  </a:cubicBezTo>
                  <a:cubicBezTo>
                    <a:pt x="110" y="145"/>
                    <a:pt x="58" y="123"/>
                    <a:pt x="12" y="100"/>
                  </a:cubicBezTo>
                  <a:cubicBezTo>
                    <a:pt x="25" y="85"/>
                    <a:pt x="43" y="71"/>
                    <a:pt x="6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59" name="Freeform 263"/>
            <p:cNvSpPr>
              <a:spLocks noEditPoints="1"/>
            </p:cNvSpPr>
            <p:nvPr/>
          </p:nvSpPr>
          <p:spPr bwMode="auto">
            <a:xfrm>
              <a:off x="930238" y="91498"/>
              <a:ext cx="294422" cy="973294"/>
            </a:xfrm>
            <a:custGeom>
              <a:avLst/>
              <a:gdLst>
                <a:gd name="T0" fmla="*/ 42 w 79"/>
                <a:gd name="T1" fmla="*/ 259 h 261"/>
                <a:gd name="T2" fmla="*/ 79 w 79"/>
                <a:gd name="T3" fmla="*/ 24 h 261"/>
                <a:gd name="T4" fmla="*/ 0 w 79"/>
                <a:gd name="T5" fmla="*/ 30 h 261"/>
                <a:gd name="T6" fmla="*/ 15 w 79"/>
                <a:gd name="T7" fmla="*/ 48 h 261"/>
                <a:gd name="T8" fmla="*/ 15 w 79"/>
                <a:gd name="T9" fmla="*/ 110 h 261"/>
                <a:gd name="T10" fmla="*/ 56 w 79"/>
                <a:gd name="T11" fmla="*/ 138 h 261"/>
                <a:gd name="T12" fmla="*/ 55 w 79"/>
                <a:gd name="T13" fmla="*/ 166 h 261"/>
                <a:gd name="T14" fmla="*/ 34 w 79"/>
                <a:gd name="T15" fmla="*/ 180 h 261"/>
                <a:gd name="T16" fmla="*/ 35 w 79"/>
                <a:gd name="T17" fmla="*/ 201 h 261"/>
                <a:gd name="T18" fmla="*/ 23 w 79"/>
                <a:gd name="T19" fmla="*/ 188 h 261"/>
                <a:gd name="T20" fmla="*/ 43 w 79"/>
                <a:gd name="T21" fmla="*/ 131 h 261"/>
                <a:gd name="T22" fmla="*/ 50 w 79"/>
                <a:gd name="T23" fmla="*/ 133 h 261"/>
                <a:gd name="T24" fmla="*/ 16 w 79"/>
                <a:gd name="T25" fmla="*/ 131 h 261"/>
                <a:gd name="T26" fmla="*/ 16 w 79"/>
                <a:gd name="T27" fmla="*/ 131 h 261"/>
                <a:gd name="T28" fmla="*/ 28 w 79"/>
                <a:gd name="T29" fmla="*/ 131 h 261"/>
                <a:gd name="T30" fmla="*/ 24 w 79"/>
                <a:gd name="T31" fmla="*/ 153 h 261"/>
                <a:gd name="T32" fmla="*/ 36 w 79"/>
                <a:gd name="T33" fmla="*/ 131 h 261"/>
                <a:gd name="T34" fmla="*/ 39 w 79"/>
                <a:gd name="T35" fmla="*/ 171 h 261"/>
                <a:gd name="T36" fmla="*/ 39 w 79"/>
                <a:gd name="T37" fmla="*/ 168 h 261"/>
                <a:gd name="T38" fmla="*/ 39 w 79"/>
                <a:gd name="T39" fmla="*/ 168 h 261"/>
                <a:gd name="T40" fmla="*/ 15 w 79"/>
                <a:gd name="T41" fmla="*/ 198 h 261"/>
                <a:gd name="T42" fmla="*/ 18 w 79"/>
                <a:gd name="T43" fmla="*/ 212 h 261"/>
                <a:gd name="T44" fmla="*/ 20 w 79"/>
                <a:gd name="T45" fmla="*/ 232 h 261"/>
                <a:gd name="T46" fmla="*/ 20 w 79"/>
                <a:gd name="T47" fmla="*/ 235 h 261"/>
                <a:gd name="T48" fmla="*/ 28 w 79"/>
                <a:gd name="T49" fmla="*/ 248 h 261"/>
                <a:gd name="T50" fmla="*/ 27 w 79"/>
                <a:gd name="T51" fmla="*/ 230 h 261"/>
                <a:gd name="T52" fmla="*/ 39 w 79"/>
                <a:gd name="T53" fmla="*/ 238 h 261"/>
                <a:gd name="T54" fmla="*/ 54 w 79"/>
                <a:gd name="T55" fmla="*/ 244 h 261"/>
                <a:gd name="T56" fmla="*/ 58 w 79"/>
                <a:gd name="T57" fmla="*/ 231 h 261"/>
                <a:gd name="T58" fmla="*/ 55 w 79"/>
                <a:gd name="T59" fmla="*/ 210 h 261"/>
                <a:gd name="T60" fmla="*/ 62 w 79"/>
                <a:gd name="T61" fmla="*/ 217 h 261"/>
                <a:gd name="T62" fmla="*/ 62 w 79"/>
                <a:gd name="T63" fmla="*/ 218 h 261"/>
                <a:gd name="T64" fmla="*/ 64 w 79"/>
                <a:gd name="T65" fmla="*/ 184 h 261"/>
                <a:gd name="T66" fmla="*/ 62 w 79"/>
                <a:gd name="T67" fmla="*/ 170 h 261"/>
                <a:gd name="T68" fmla="*/ 48 w 79"/>
                <a:gd name="T69" fmla="*/ 193 h 261"/>
                <a:gd name="T70" fmla="*/ 39 w 79"/>
                <a:gd name="T71" fmla="*/ 194 h 261"/>
                <a:gd name="T72" fmla="*/ 34 w 79"/>
                <a:gd name="T73" fmla="*/ 193 h 261"/>
                <a:gd name="T74" fmla="*/ 46 w 79"/>
                <a:gd name="T75" fmla="*/ 185 h 261"/>
                <a:gd name="T76" fmla="*/ 67 w 79"/>
                <a:gd name="T77" fmla="*/ 169 h 261"/>
                <a:gd name="T78" fmla="*/ 64 w 79"/>
                <a:gd name="T79" fmla="*/ 132 h 261"/>
                <a:gd name="T80" fmla="*/ 39 w 79"/>
                <a:gd name="T81" fmla="*/ 13 h 261"/>
                <a:gd name="T82" fmla="*/ 11 w 79"/>
                <a:gd name="T83" fmla="*/ 22 h 261"/>
                <a:gd name="T84" fmla="*/ 72 w 79"/>
                <a:gd name="T85" fmla="*/ 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261">
                  <a:moveTo>
                    <a:pt x="8" y="90"/>
                  </a:moveTo>
                  <a:cubicBezTo>
                    <a:pt x="8" y="140"/>
                    <a:pt x="12" y="193"/>
                    <a:pt x="10" y="234"/>
                  </a:cubicBezTo>
                  <a:cubicBezTo>
                    <a:pt x="18" y="245"/>
                    <a:pt x="22" y="261"/>
                    <a:pt x="42" y="259"/>
                  </a:cubicBezTo>
                  <a:cubicBezTo>
                    <a:pt x="61" y="257"/>
                    <a:pt x="67" y="226"/>
                    <a:pt x="69" y="206"/>
                  </a:cubicBezTo>
                  <a:cubicBezTo>
                    <a:pt x="72" y="182"/>
                    <a:pt x="73" y="144"/>
                    <a:pt x="77" y="121"/>
                  </a:cubicBezTo>
                  <a:cubicBezTo>
                    <a:pt x="71" y="92"/>
                    <a:pt x="75" y="46"/>
                    <a:pt x="79" y="24"/>
                  </a:cubicBezTo>
                  <a:cubicBezTo>
                    <a:pt x="75" y="18"/>
                    <a:pt x="74" y="11"/>
                    <a:pt x="67" y="8"/>
                  </a:cubicBezTo>
                  <a:cubicBezTo>
                    <a:pt x="50" y="0"/>
                    <a:pt x="19" y="10"/>
                    <a:pt x="6" y="13"/>
                  </a:cubicBezTo>
                  <a:cubicBezTo>
                    <a:pt x="7" y="19"/>
                    <a:pt x="0" y="24"/>
                    <a:pt x="0" y="30"/>
                  </a:cubicBezTo>
                  <a:cubicBezTo>
                    <a:pt x="1" y="36"/>
                    <a:pt x="8" y="41"/>
                    <a:pt x="10" y="48"/>
                  </a:cubicBezTo>
                  <a:cubicBezTo>
                    <a:pt x="12" y="59"/>
                    <a:pt x="9" y="75"/>
                    <a:pt x="8" y="90"/>
                  </a:cubicBezTo>
                  <a:close/>
                  <a:moveTo>
                    <a:pt x="15" y="48"/>
                  </a:moveTo>
                  <a:cubicBezTo>
                    <a:pt x="32" y="52"/>
                    <a:pt x="54" y="56"/>
                    <a:pt x="68" y="48"/>
                  </a:cubicBezTo>
                  <a:cubicBezTo>
                    <a:pt x="71" y="69"/>
                    <a:pt x="68" y="95"/>
                    <a:pt x="68" y="110"/>
                  </a:cubicBezTo>
                  <a:cubicBezTo>
                    <a:pt x="54" y="104"/>
                    <a:pt x="27" y="102"/>
                    <a:pt x="15" y="110"/>
                  </a:cubicBezTo>
                  <a:cubicBezTo>
                    <a:pt x="14" y="80"/>
                    <a:pt x="18" y="69"/>
                    <a:pt x="15" y="48"/>
                  </a:cubicBezTo>
                  <a:close/>
                  <a:moveTo>
                    <a:pt x="56" y="141"/>
                  </a:moveTo>
                  <a:cubicBezTo>
                    <a:pt x="54" y="144"/>
                    <a:pt x="56" y="140"/>
                    <a:pt x="56" y="138"/>
                  </a:cubicBezTo>
                  <a:cubicBezTo>
                    <a:pt x="57" y="133"/>
                    <a:pt x="59" y="142"/>
                    <a:pt x="56" y="141"/>
                  </a:cubicBezTo>
                  <a:close/>
                  <a:moveTo>
                    <a:pt x="67" y="143"/>
                  </a:moveTo>
                  <a:cubicBezTo>
                    <a:pt x="67" y="149"/>
                    <a:pt x="64" y="164"/>
                    <a:pt x="55" y="166"/>
                  </a:cubicBezTo>
                  <a:cubicBezTo>
                    <a:pt x="57" y="156"/>
                    <a:pt x="65" y="153"/>
                    <a:pt x="67" y="143"/>
                  </a:cubicBezTo>
                  <a:close/>
                  <a:moveTo>
                    <a:pt x="34" y="180"/>
                  </a:moveTo>
                  <a:cubicBezTo>
                    <a:pt x="36" y="184"/>
                    <a:pt x="28" y="188"/>
                    <a:pt x="34" y="180"/>
                  </a:cubicBezTo>
                  <a:close/>
                  <a:moveTo>
                    <a:pt x="35" y="201"/>
                  </a:moveTo>
                  <a:cubicBezTo>
                    <a:pt x="38" y="203"/>
                    <a:pt x="32" y="208"/>
                    <a:pt x="32" y="212"/>
                  </a:cubicBezTo>
                  <a:cubicBezTo>
                    <a:pt x="29" y="209"/>
                    <a:pt x="34" y="204"/>
                    <a:pt x="35" y="201"/>
                  </a:cubicBezTo>
                  <a:close/>
                  <a:moveTo>
                    <a:pt x="23" y="188"/>
                  </a:moveTo>
                  <a:cubicBezTo>
                    <a:pt x="23" y="182"/>
                    <a:pt x="32" y="174"/>
                    <a:pt x="32" y="164"/>
                  </a:cubicBezTo>
                  <a:cubicBezTo>
                    <a:pt x="40" y="169"/>
                    <a:pt x="25" y="181"/>
                    <a:pt x="23" y="188"/>
                  </a:cubicBezTo>
                  <a:close/>
                  <a:moveTo>
                    <a:pt x="24" y="166"/>
                  </a:moveTo>
                  <a:cubicBezTo>
                    <a:pt x="22" y="175"/>
                    <a:pt x="21" y="184"/>
                    <a:pt x="15" y="188"/>
                  </a:cubicBezTo>
                  <a:cubicBezTo>
                    <a:pt x="21" y="166"/>
                    <a:pt x="33" y="149"/>
                    <a:pt x="43" y="131"/>
                  </a:cubicBezTo>
                  <a:cubicBezTo>
                    <a:pt x="47" y="129"/>
                    <a:pt x="51" y="135"/>
                    <a:pt x="52" y="131"/>
                  </a:cubicBezTo>
                  <a:cubicBezTo>
                    <a:pt x="53" y="141"/>
                    <a:pt x="41" y="149"/>
                    <a:pt x="38" y="158"/>
                  </a:cubicBezTo>
                  <a:cubicBezTo>
                    <a:pt x="37" y="151"/>
                    <a:pt x="51" y="141"/>
                    <a:pt x="50" y="133"/>
                  </a:cubicBezTo>
                  <a:cubicBezTo>
                    <a:pt x="49" y="133"/>
                    <a:pt x="48" y="133"/>
                    <a:pt x="47" y="133"/>
                  </a:cubicBezTo>
                  <a:cubicBezTo>
                    <a:pt x="38" y="142"/>
                    <a:pt x="34" y="157"/>
                    <a:pt x="24" y="166"/>
                  </a:cubicBezTo>
                  <a:close/>
                  <a:moveTo>
                    <a:pt x="16" y="131"/>
                  </a:moveTo>
                  <a:cubicBezTo>
                    <a:pt x="18" y="131"/>
                    <a:pt x="20" y="131"/>
                    <a:pt x="22" y="131"/>
                  </a:cubicBezTo>
                  <a:cubicBezTo>
                    <a:pt x="21" y="134"/>
                    <a:pt x="18" y="135"/>
                    <a:pt x="18" y="139"/>
                  </a:cubicBezTo>
                  <a:cubicBezTo>
                    <a:pt x="15" y="139"/>
                    <a:pt x="17" y="133"/>
                    <a:pt x="16" y="131"/>
                  </a:cubicBezTo>
                  <a:close/>
                  <a:moveTo>
                    <a:pt x="24" y="142"/>
                  </a:moveTo>
                  <a:cubicBezTo>
                    <a:pt x="22" y="146"/>
                    <a:pt x="19" y="151"/>
                    <a:pt x="18" y="154"/>
                  </a:cubicBezTo>
                  <a:cubicBezTo>
                    <a:pt x="14" y="144"/>
                    <a:pt x="25" y="138"/>
                    <a:pt x="28" y="131"/>
                  </a:cubicBezTo>
                  <a:cubicBezTo>
                    <a:pt x="32" y="132"/>
                    <a:pt x="26" y="138"/>
                    <a:pt x="24" y="142"/>
                  </a:cubicBezTo>
                  <a:close/>
                  <a:moveTo>
                    <a:pt x="32" y="138"/>
                  </a:moveTo>
                  <a:cubicBezTo>
                    <a:pt x="33" y="142"/>
                    <a:pt x="27" y="148"/>
                    <a:pt x="24" y="153"/>
                  </a:cubicBezTo>
                  <a:cubicBezTo>
                    <a:pt x="21" y="158"/>
                    <a:pt x="19" y="164"/>
                    <a:pt x="16" y="166"/>
                  </a:cubicBezTo>
                  <a:cubicBezTo>
                    <a:pt x="18" y="153"/>
                    <a:pt x="28" y="149"/>
                    <a:pt x="32" y="138"/>
                  </a:cubicBezTo>
                  <a:close/>
                  <a:moveTo>
                    <a:pt x="36" y="131"/>
                  </a:moveTo>
                  <a:cubicBezTo>
                    <a:pt x="40" y="132"/>
                    <a:pt x="35" y="135"/>
                    <a:pt x="35" y="136"/>
                  </a:cubicBezTo>
                  <a:cubicBezTo>
                    <a:pt x="32" y="136"/>
                    <a:pt x="36" y="133"/>
                    <a:pt x="36" y="131"/>
                  </a:cubicBezTo>
                  <a:close/>
                  <a:moveTo>
                    <a:pt x="39" y="171"/>
                  </a:moveTo>
                  <a:cubicBezTo>
                    <a:pt x="42" y="168"/>
                    <a:pt x="37" y="177"/>
                    <a:pt x="36" y="179"/>
                  </a:cubicBezTo>
                  <a:cubicBezTo>
                    <a:pt x="33" y="177"/>
                    <a:pt x="39" y="174"/>
                    <a:pt x="39" y="171"/>
                  </a:cubicBezTo>
                  <a:close/>
                  <a:moveTo>
                    <a:pt x="39" y="168"/>
                  </a:moveTo>
                  <a:cubicBezTo>
                    <a:pt x="41" y="157"/>
                    <a:pt x="49" y="152"/>
                    <a:pt x="54" y="144"/>
                  </a:cubicBezTo>
                  <a:cubicBezTo>
                    <a:pt x="55" y="148"/>
                    <a:pt x="50" y="151"/>
                    <a:pt x="47" y="156"/>
                  </a:cubicBezTo>
                  <a:cubicBezTo>
                    <a:pt x="44" y="160"/>
                    <a:pt x="43" y="166"/>
                    <a:pt x="39" y="168"/>
                  </a:cubicBezTo>
                  <a:close/>
                  <a:moveTo>
                    <a:pt x="16" y="192"/>
                  </a:moveTo>
                  <a:cubicBezTo>
                    <a:pt x="18" y="194"/>
                    <a:pt x="18" y="193"/>
                    <a:pt x="20" y="193"/>
                  </a:cubicBezTo>
                  <a:cubicBezTo>
                    <a:pt x="23" y="189"/>
                    <a:pt x="18" y="198"/>
                    <a:pt x="15" y="198"/>
                  </a:cubicBezTo>
                  <a:cubicBezTo>
                    <a:pt x="16" y="197"/>
                    <a:pt x="16" y="195"/>
                    <a:pt x="16" y="192"/>
                  </a:cubicBezTo>
                  <a:close/>
                  <a:moveTo>
                    <a:pt x="24" y="195"/>
                  </a:moveTo>
                  <a:cubicBezTo>
                    <a:pt x="26" y="199"/>
                    <a:pt x="19" y="206"/>
                    <a:pt x="18" y="212"/>
                  </a:cubicBezTo>
                  <a:cubicBezTo>
                    <a:pt x="14" y="206"/>
                    <a:pt x="23" y="201"/>
                    <a:pt x="24" y="195"/>
                  </a:cubicBezTo>
                  <a:close/>
                  <a:moveTo>
                    <a:pt x="23" y="216"/>
                  </a:moveTo>
                  <a:cubicBezTo>
                    <a:pt x="27" y="221"/>
                    <a:pt x="19" y="226"/>
                    <a:pt x="20" y="232"/>
                  </a:cubicBezTo>
                  <a:cubicBezTo>
                    <a:pt x="14" y="228"/>
                    <a:pt x="23" y="222"/>
                    <a:pt x="23" y="216"/>
                  </a:cubicBezTo>
                  <a:close/>
                  <a:moveTo>
                    <a:pt x="28" y="248"/>
                  </a:moveTo>
                  <a:cubicBezTo>
                    <a:pt x="24" y="245"/>
                    <a:pt x="22" y="241"/>
                    <a:pt x="20" y="235"/>
                  </a:cubicBezTo>
                  <a:cubicBezTo>
                    <a:pt x="22" y="236"/>
                    <a:pt x="23" y="237"/>
                    <a:pt x="23" y="235"/>
                  </a:cubicBezTo>
                  <a:cubicBezTo>
                    <a:pt x="24" y="236"/>
                    <a:pt x="26" y="243"/>
                    <a:pt x="28" y="238"/>
                  </a:cubicBezTo>
                  <a:cubicBezTo>
                    <a:pt x="31" y="238"/>
                    <a:pt x="27" y="244"/>
                    <a:pt x="28" y="248"/>
                  </a:cubicBezTo>
                  <a:close/>
                  <a:moveTo>
                    <a:pt x="27" y="230"/>
                  </a:moveTo>
                  <a:cubicBezTo>
                    <a:pt x="25" y="231"/>
                    <a:pt x="31" y="221"/>
                    <a:pt x="31" y="216"/>
                  </a:cubicBezTo>
                  <a:cubicBezTo>
                    <a:pt x="34" y="220"/>
                    <a:pt x="28" y="226"/>
                    <a:pt x="27" y="230"/>
                  </a:cubicBezTo>
                  <a:close/>
                  <a:moveTo>
                    <a:pt x="32" y="251"/>
                  </a:moveTo>
                  <a:cubicBezTo>
                    <a:pt x="34" y="236"/>
                    <a:pt x="42" y="227"/>
                    <a:pt x="46" y="214"/>
                  </a:cubicBezTo>
                  <a:cubicBezTo>
                    <a:pt x="51" y="220"/>
                    <a:pt x="42" y="232"/>
                    <a:pt x="39" y="238"/>
                  </a:cubicBezTo>
                  <a:cubicBezTo>
                    <a:pt x="45" y="237"/>
                    <a:pt x="39" y="251"/>
                    <a:pt x="44" y="248"/>
                  </a:cubicBezTo>
                  <a:cubicBezTo>
                    <a:pt x="48" y="252"/>
                    <a:pt x="36" y="251"/>
                    <a:pt x="32" y="251"/>
                  </a:cubicBezTo>
                  <a:close/>
                  <a:moveTo>
                    <a:pt x="54" y="244"/>
                  </a:moveTo>
                  <a:cubicBezTo>
                    <a:pt x="52" y="243"/>
                    <a:pt x="50" y="242"/>
                    <a:pt x="50" y="244"/>
                  </a:cubicBezTo>
                  <a:cubicBezTo>
                    <a:pt x="49" y="239"/>
                    <a:pt x="43" y="239"/>
                    <a:pt x="46" y="234"/>
                  </a:cubicBezTo>
                  <a:cubicBezTo>
                    <a:pt x="50" y="240"/>
                    <a:pt x="55" y="235"/>
                    <a:pt x="58" y="231"/>
                  </a:cubicBezTo>
                  <a:cubicBezTo>
                    <a:pt x="60" y="234"/>
                    <a:pt x="53" y="239"/>
                    <a:pt x="54" y="244"/>
                  </a:cubicBezTo>
                  <a:close/>
                  <a:moveTo>
                    <a:pt x="58" y="204"/>
                  </a:moveTo>
                  <a:cubicBezTo>
                    <a:pt x="61" y="206"/>
                    <a:pt x="55" y="208"/>
                    <a:pt x="55" y="210"/>
                  </a:cubicBezTo>
                  <a:cubicBezTo>
                    <a:pt x="52" y="213"/>
                    <a:pt x="56" y="206"/>
                    <a:pt x="58" y="204"/>
                  </a:cubicBezTo>
                  <a:close/>
                  <a:moveTo>
                    <a:pt x="62" y="218"/>
                  </a:moveTo>
                  <a:cubicBezTo>
                    <a:pt x="61" y="221"/>
                    <a:pt x="59" y="217"/>
                    <a:pt x="62" y="217"/>
                  </a:cubicBezTo>
                  <a:cubicBezTo>
                    <a:pt x="61" y="215"/>
                    <a:pt x="60" y="214"/>
                    <a:pt x="58" y="214"/>
                  </a:cubicBezTo>
                  <a:cubicBezTo>
                    <a:pt x="58" y="211"/>
                    <a:pt x="61" y="211"/>
                    <a:pt x="62" y="209"/>
                  </a:cubicBezTo>
                  <a:cubicBezTo>
                    <a:pt x="64" y="212"/>
                    <a:pt x="62" y="215"/>
                    <a:pt x="62" y="218"/>
                  </a:cubicBezTo>
                  <a:close/>
                  <a:moveTo>
                    <a:pt x="64" y="195"/>
                  </a:moveTo>
                  <a:cubicBezTo>
                    <a:pt x="61" y="195"/>
                    <a:pt x="61" y="192"/>
                    <a:pt x="58" y="193"/>
                  </a:cubicBezTo>
                  <a:cubicBezTo>
                    <a:pt x="57" y="187"/>
                    <a:pt x="63" y="188"/>
                    <a:pt x="64" y="184"/>
                  </a:cubicBezTo>
                  <a:cubicBezTo>
                    <a:pt x="67" y="185"/>
                    <a:pt x="62" y="190"/>
                    <a:pt x="64" y="195"/>
                  </a:cubicBezTo>
                  <a:close/>
                  <a:moveTo>
                    <a:pt x="67" y="169"/>
                  </a:moveTo>
                  <a:cubicBezTo>
                    <a:pt x="64" y="169"/>
                    <a:pt x="64" y="170"/>
                    <a:pt x="62" y="170"/>
                  </a:cubicBezTo>
                  <a:cubicBezTo>
                    <a:pt x="59" y="190"/>
                    <a:pt x="45" y="196"/>
                    <a:pt x="42" y="215"/>
                  </a:cubicBezTo>
                  <a:cubicBezTo>
                    <a:pt x="39" y="215"/>
                    <a:pt x="39" y="213"/>
                    <a:pt x="36" y="214"/>
                  </a:cubicBezTo>
                  <a:cubicBezTo>
                    <a:pt x="40" y="207"/>
                    <a:pt x="44" y="199"/>
                    <a:pt x="48" y="193"/>
                  </a:cubicBezTo>
                  <a:cubicBezTo>
                    <a:pt x="48" y="192"/>
                    <a:pt x="47" y="192"/>
                    <a:pt x="47" y="190"/>
                  </a:cubicBezTo>
                  <a:cubicBezTo>
                    <a:pt x="43" y="191"/>
                    <a:pt x="39" y="192"/>
                    <a:pt x="39" y="197"/>
                  </a:cubicBezTo>
                  <a:cubicBezTo>
                    <a:pt x="37" y="197"/>
                    <a:pt x="38" y="194"/>
                    <a:pt x="39" y="194"/>
                  </a:cubicBezTo>
                  <a:cubicBezTo>
                    <a:pt x="40" y="193"/>
                    <a:pt x="35" y="192"/>
                    <a:pt x="34" y="193"/>
                  </a:cubicBezTo>
                  <a:cubicBezTo>
                    <a:pt x="34" y="193"/>
                    <a:pt x="34" y="194"/>
                    <a:pt x="34" y="194"/>
                  </a:cubicBezTo>
                  <a:cubicBezTo>
                    <a:pt x="33" y="194"/>
                    <a:pt x="34" y="193"/>
                    <a:pt x="34" y="193"/>
                  </a:cubicBezTo>
                  <a:cubicBezTo>
                    <a:pt x="36" y="187"/>
                    <a:pt x="43" y="178"/>
                    <a:pt x="47" y="168"/>
                  </a:cubicBezTo>
                  <a:cubicBezTo>
                    <a:pt x="51" y="177"/>
                    <a:pt x="36" y="183"/>
                    <a:pt x="40" y="192"/>
                  </a:cubicBezTo>
                  <a:cubicBezTo>
                    <a:pt x="43" y="191"/>
                    <a:pt x="44" y="188"/>
                    <a:pt x="46" y="185"/>
                  </a:cubicBezTo>
                  <a:cubicBezTo>
                    <a:pt x="47" y="185"/>
                    <a:pt x="46" y="189"/>
                    <a:pt x="48" y="189"/>
                  </a:cubicBezTo>
                  <a:cubicBezTo>
                    <a:pt x="57" y="183"/>
                    <a:pt x="60" y="169"/>
                    <a:pt x="67" y="160"/>
                  </a:cubicBezTo>
                  <a:cubicBezTo>
                    <a:pt x="69" y="161"/>
                    <a:pt x="65" y="165"/>
                    <a:pt x="67" y="169"/>
                  </a:cubicBezTo>
                  <a:close/>
                  <a:moveTo>
                    <a:pt x="69" y="139"/>
                  </a:moveTo>
                  <a:cubicBezTo>
                    <a:pt x="68" y="138"/>
                    <a:pt x="66" y="138"/>
                    <a:pt x="64" y="138"/>
                  </a:cubicBezTo>
                  <a:cubicBezTo>
                    <a:pt x="65" y="134"/>
                    <a:pt x="65" y="136"/>
                    <a:pt x="64" y="132"/>
                  </a:cubicBezTo>
                  <a:cubicBezTo>
                    <a:pt x="66" y="132"/>
                    <a:pt x="68" y="132"/>
                    <a:pt x="68" y="130"/>
                  </a:cubicBezTo>
                  <a:cubicBezTo>
                    <a:pt x="71" y="130"/>
                    <a:pt x="69" y="136"/>
                    <a:pt x="69" y="139"/>
                  </a:cubicBezTo>
                  <a:close/>
                  <a:moveTo>
                    <a:pt x="39" y="13"/>
                  </a:moveTo>
                  <a:cubicBezTo>
                    <a:pt x="50" y="12"/>
                    <a:pt x="65" y="11"/>
                    <a:pt x="68" y="20"/>
                  </a:cubicBezTo>
                  <a:cubicBezTo>
                    <a:pt x="60" y="30"/>
                    <a:pt x="36" y="32"/>
                    <a:pt x="19" y="27"/>
                  </a:cubicBezTo>
                  <a:cubicBezTo>
                    <a:pt x="16" y="27"/>
                    <a:pt x="11" y="25"/>
                    <a:pt x="11" y="22"/>
                  </a:cubicBezTo>
                  <a:cubicBezTo>
                    <a:pt x="13" y="14"/>
                    <a:pt x="28" y="13"/>
                    <a:pt x="39" y="13"/>
                  </a:cubicBezTo>
                  <a:close/>
                  <a:moveTo>
                    <a:pt x="71" y="26"/>
                  </a:moveTo>
                  <a:cubicBezTo>
                    <a:pt x="73" y="28"/>
                    <a:pt x="71" y="30"/>
                    <a:pt x="72" y="35"/>
                  </a:cubicBezTo>
                  <a:cubicBezTo>
                    <a:pt x="57" y="51"/>
                    <a:pt x="21" y="48"/>
                    <a:pt x="6" y="31"/>
                  </a:cubicBezTo>
                  <a:cubicBezTo>
                    <a:pt x="23" y="34"/>
                    <a:pt x="59" y="42"/>
                    <a:pt x="7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60" name="Freeform 264"/>
            <p:cNvSpPr>
              <a:spLocks noEditPoints="1"/>
            </p:cNvSpPr>
            <p:nvPr/>
          </p:nvSpPr>
          <p:spPr bwMode="auto">
            <a:xfrm>
              <a:off x="4137244" y="419984"/>
              <a:ext cx="924630" cy="545045"/>
            </a:xfrm>
            <a:custGeom>
              <a:avLst/>
              <a:gdLst>
                <a:gd name="T0" fmla="*/ 55 w 248"/>
                <a:gd name="T1" fmla="*/ 79 h 146"/>
                <a:gd name="T2" fmla="*/ 0 w 248"/>
                <a:gd name="T3" fmla="*/ 116 h 146"/>
                <a:gd name="T4" fmla="*/ 56 w 248"/>
                <a:gd name="T5" fmla="*/ 86 h 146"/>
                <a:gd name="T6" fmla="*/ 117 w 248"/>
                <a:gd name="T7" fmla="*/ 137 h 146"/>
                <a:gd name="T8" fmla="*/ 215 w 248"/>
                <a:gd name="T9" fmla="*/ 35 h 146"/>
                <a:gd name="T10" fmla="*/ 138 w 248"/>
                <a:gd name="T11" fmla="*/ 49 h 146"/>
                <a:gd name="T12" fmla="*/ 107 w 248"/>
                <a:gd name="T13" fmla="*/ 92 h 146"/>
                <a:gd name="T14" fmla="*/ 124 w 248"/>
                <a:gd name="T15" fmla="*/ 65 h 146"/>
                <a:gd name="T16" fmla="*/ 106 w 248"/>
                <a:gd name="T17" fmla="*/ 35 h 146"/>
                <a:gd name="T18" fmla="*/ 135 w 248"/>
                <a:gd name="T19" fmla="*/ 39 h 146"/>
                <a:gd name="T20" fmla="*/ 85 w 248"/>
                <a:gd name="T21" fmla="*/ 50 h 146"/>
                <a:gd name="T22" fmla="*/ 75 w 248"/>
                <a:gd name="T23" fmla="*/ 53 h 146"/>
                <a:gd name="T24" fmla="*/ 93 w 248"/>
                <a:gd name="T25" fmla="*/ 120 h 146"/>
                <a:gd name="T26" fmla="*/ 109 w 248"/>
                <a:gd name="T27" fmla="*/ 100 h 146"/>
                <a:gd name="T28" fmla="*/ 109 w 248"/>
                <a:gd name="T29" fmla="*/ 100 h 146"/>
                <a:gd name="T30" fmla="*/ 117 w 248"/>
                <a:gd name="T31" fmla="*/ 96 h 146"/>
                <a:gd name="T32" fmla="*/ 124 w 248"/>
                <a:gd name="T33" fmla="*/ 93 h 146"/>
                <a:gd name="T34" fmla="*/ 131 w 248"/>
                <a:gd name="T35" fmla="*/ 129 h 146"/>
                <a:gd name="T36" fmla="*/ 141 w 248"/>
                <a:gd name="T37" fmla="*/ 129 h 146"/>
                <a:gd name="T38" fmla="*/ 151 w 248"/>
                <a:gd name="T39" fmla="*/ 129 h 146"/>
                <a:gd name="T40" fmla="*/ 155 w 248"/>
                <a:gd name="T41" fmla="*/ 131 h 146"/>
                <a:gd name="T42" fmla="*/ 152 w 248"/>
                <a:gd name="T43" fmla="*/ 97 h 146"/>
                <a:gd name="T44" fmla="*/ 155 w 248"/>
                <a:gd name="T45" fmla="*/ 131 h 146"/>
                <a:gd name="T46" fmla="*/ 162 w 248"/>
                <a:gd name="T47" fmla="*/ 130 h 146"/>
                <a:gd name="T48" fmla="*/ 166 w 248"/>
                <a:gd name="T49" fmla="*/ 99 h 146"/>
                <a:gd name="T50" fmla="*/ 179 w 248"/>
                <a:gd name="T51" fmla="*/ 123 h 146"/>
                <a:gd name="T52" fmla="*/ 172 w 248"/>
                <a:gd name="T53" fmla="*/ 100 h 146"/>
                <a:gd name="T54" fmla="*/ 179 w 248"/>
                <a:gd name="T55" fmla="*/ 123 h 146"/>
                <a:gd name="T56" fmla="*/ 183 w 248"/>
                <a:gd name="T57" fmla="*/ 122 h 146"/>
                <a:gd name="T58" fmla="*/ 190 w 248"/>
                <a:gd name="T59" fmla="*/ 100 h 146"/>
                <a:gd name="T60" fmla="*/ 197 w 248"/>
                <a:gd name="T61" fmla="*/ 116 h 146"/>
                <a:gd name="T62" fmla="*/ 198 w 248"/>
                <a:gd name="T63" fmla="*/ 99 h 146"/>
                <a:gd name="T64" fmla="*/ 197 w 248"/>
                <a:gd name="T65" fmla="*/ 116 h 146"/>
                <a:gd name="T66" fmla="*/ 204 w 248"/>
                <a:gd name="T67" fmla="*/ 98 h 146"/>
                <a:gd name="T68" fmla="*/ 211 w 248"/>
                <a:gd name="T69" fmla="*/ 105 h 146"/>
                <a:gd name="T70" fmla="*/ 215 w 248"/>
                <a:gd name="T71" fmla="*/ 102 h 146"/>
                <a:gd name="T72" fmla="*/ 215 w 248"/>
                <a:gd name="T73" fmla="*/ 102 h 146"/>
                <a:gd name="T74" fmla="*/ 151 w 248"/>
                <a:gd name="T75" fmla="*/ 88 h 146"/>
                <a:gd name="T76" fmla="*/ 162 w 248"/>
                <a:gd name="T77" fmla="*/ 25 h 146"/>
                <a:gd name="T78" fmla="*/ 228 w 248"/>
                <a:gd name="T7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46">
                  <a:moveTo>
                    <a:pt x="215" y="35"/>
                  </a:moveTo>
                  <a:cubicBezTo>
                    <a:pt x="165" y="0"/>
                    <a:pt x="58" y="27"/>
                    <a:pt x="55" y="79"/>
                  </a:cubicBezTo>
                  <a:cubicBezTo>
                    <a:pt x="23" y="76"/>
                    <a:pt x="33" y="110"/>
                    <a:pt x="10" y="114"/>
                  </a:cubicBezTo>
                  <a:cubicBezTo>
                    <a:pt x="8" y="114"/>
                    <a:pt x="2" y="111"/>
                    <a:pt x="0" y="116"/>
                  </a:cubicBezTo>
                  <a:cubicBezTo>
                    <a:pt x="4" y="122"/>
                    <a:pt x="14" y="119"/>
                    <a:pt x="21" y="119"/>
                  </a:cubicBezTo>
                  <a:cubicBezTo>
                    <a:pt x="35" y="111"/>
                    <a:pt x="34" y="81"/>
                    <a:pt x="56" y="86"/>
                  </a:cubicBezTo>
                  <a:cubicBezTo>
                    <a:pt x="59" y="95"/>
                    <a:pt x="59" y="102"/>
                    <a:pt x="63" y="109"/>
                  </a:cubicBezTo>
                  <a:cubicBezTo>
                    <a:pt x="71" y="122"/>
                    <a:pt x="101" y="135"/>
                    <a:pt x="117" y="137"/>
                  </a:cubicBezTo>
                  <a:cubicBezTo>
                    <a:pt x="177" y="146"/>
                    <a:pt x="248" y="108"/>
                    <a:pt x="235" y="58"/>
                  </a:cubicBezTo>
                  <a:cubicBezTo>
                    <a:pt x="232" y="47"/>
                    <a:pt x="224" y="40"/>
                    <a:pt x="215" y="35"/>
                  </a:cubicBezTo>
                  <a:close/>
                  <a:moveTo>
                    <a:pt x="119" y="50"/>
                  </a:moveTo>
                  <a:cubicBezTo>
                    <a:pt x="125" y="45"/>
                    <a:pt x="128" y="49"/>
                    <a:pt x="138" y="49"/>
                  </a:cubicBezTo>
                  <a:cubicBezTo>
                    <a:pt x="141" y="59"/>
                    <a:pt x="146" y="73"/>
                    <a:pt x="142" y="87"/>
                  </a:cubicBezTo>
                  <a:cubicBezTo>
                    <a:pt x="132" y="86"/>
                    <a:pt x="116" y="87"/>
                    <a:pt x="107" y="92"/>
                  </a:cubicBezTo>
                  <a:cubicBezTo>
                    <a:pt x="101" y="86"/>
                    <a:pt x="94" y="81"/>
                    <a:pt x="92" y="72"/>
                  </a:cubicBezTo>
                  <a:cubicBezTo>
                    <a:pt x="101" y="67"/>
                    <a:pt x="113" y="67"/>
                    <a:pt x="124" y="65"/>
                  </a:cubicBezTo>
                  <a:cubicBezTo>
                    <a:pt x="124" y="58"/>
                    <a:pt x="121" y="55"/>
                    <a:pt x="119" y="50"/>
                  </a:cubicBezTo>
                  <a:close/>
                  <a:moveTo>
                    <a:pt x="106" y="35"/>
                  </a:moveTo>
                  <a:cubicBezTo>
                    <a:pt x="113" y="32"/>
                    <a:pt x="121" y="30"/>
                    <a:pt x="130" y="29"/>
                  </a:cubicBezTo>
                  <a:cubicBezTo>
                    <a:pt x="130" y="33"/>
                    <a:pt x="133" y="36"/>
                    <a:pt x="135" y="39"/>
                  </a:cubicBezTo>
                  <a:cubicBezTo>
                    <a:pt x="129" y="39"/>
                    <a:pt x="115" y="44"/>
                    <a:pt x="112" y="35"/>
                  </a:cubicBezTo>
                  <a:cubicBezTo>
                    <a:pt x="103" y="40"/>
                    <a:pt x="94" y="45"/>
                    <a:pt x="85" y="50"/>
                  </a:cubicBezTo>
                  <a:cubicBezTo>
                    <a:pt x="88" y="42"/>
                    <a:pt x="98" y="39"/>
                    <a:pt x="106" y="35"/>
                  </a:cubicBezTo>
                  <a:close/>
                  <a:moveTo>
                    <a:pt x="75" y="53"/>
                  </a:moveTo>
                  <a:cubicBezTo>
                    <a:pt x="80" y="71"/>
                    <a:pt x="88" y="87"/>
                    <a:pt x="102" y="96"/>
                  </a:cubicBezTo>
                  <a:cubicBezTo>
                    <a:pt x="97" y="101"/>
                    <a:pt x="90" y="111"/>
                    <a:pt x="93" y="120"/>
                  </a:cubicBezTo>
                  <a:cubicBezTo>
                    <a:pt x="65" y="115"/>
                    <a:pt x="50" y="71"/>
                    <a:pt x="75" y="53"/>
                  </a:cubicBezTo>
                  <a:close/>
                  <a:moveTo>
                    <a:pt x="109" y="100"/>
                  </a:moveTo>
                  <a:cubicBezTo>
                    <a:pt x="111" y="103"/>
                    <a:pt x="107" y="118"/>
                    <a:pt x="110" y="126"/>
                  </a:cubicBezTo>
                  <a:cubicBezTo>
                    <a:pt x="96" y="129"/>
                    <a:pt x="97" y="104"/>
                    <a:pt x="109" y="100"/>
                  </a:cubicBezTo>
                  <a:close/>
                  <a:moveTo>
                    <a:pt x="114" y="127"/>
                  </a:moveTo>
                  <a:cubicBezTo>
                    <a:pt x="116" y="117"/>
                    <a:pt x="110" y="98"/>
                    <a:pt x="117" y="96"/>
                  </a:cubicBezTo>
                  <a:cubicBezTo>
                    <a:pt x="124" y="100"/>
                    <a:pt x="114" y="116"/>
                    <a:pt x="121" y="129"/>
                  </a:cubicBezTo>
                  <a:cubicBezTo>
                    <a:pt x="128" y="125"/>
                    <a:pt x="122" y="105"/>
                    <a:pt x="124" y="93"/>
                  </a:cubicBezTo>
                  <a:cubicBezTo>
                    <a:pt x="126" y="93"/>
                    <a:pt x="127" y="93"/>
                    <a:pt x="128" y="94"/>
                  </a:cubicBezTo>
                  <a:cubicBezTo>
                    <a:pt x="130" y="105"/>
                    <a:pt x="125" y="122"/>
                    <a:pt x="131" y="129"/>
                  </a:cubicBezTo>
                  <a:cubicBezTo>
                    <a:pt x="138" y="121"/>
                    <a:pt x="129" y="105"/>
                    <a:pt x="135" y="95"/>
                  </a:cubicBezTo>
                  <a:cubicBezTo>
                    <a:pt x="145" y="94"/>
                    <a:pt x="132" y="126"/>
                    <a:pt x="141" y="129"/>
                  </a:cubicBezTo>
                  <a:cubicBezTo>
                    <a:pt x="146" y="121"/>
                    <a:pt x="143" y="104"/>
                    <a:pt x="144" y="95"/>
                  </a:cubicBezTo>
                  <a:cubicBezTo>
                    <a:pt x="154" y="98"/>
                    <a:pt x="142" y="124"/>
                    <a:pt x="151" y="129"/>
                  </a:cubicBezTo>
                  <a:cubicBezTo>
                    <a:pt x="141" y="132"/>
                    <a:pt x="124" y="131"/>
                    <a:pt x="114" y="127"/>
                  </a:cubicBezTo>
                  <a:close/>
                  <a:moveTo>
                    <a:pt x="155" y="131"/>
                  </a:moveTo>
                  <a:cubicBezTo>
                    <a:pt x="151" y="129"/>
                    <a:pt x="155" y="111"/>
                    <a:pt x="153" y="101"/>
                  </a:cubicBezTo>
                  <a:cubicBezTo>
                    <a:pt x="153" y="101"/>
                    <a:pt x="151" y="99"/>
                    <a:pt x="152" y="97"/>
                  </a:cubicBezTo>
                  <a:cubicBezTo>
                    <a:pt x="153" y="97"/>
                    <a:pt x="155" y="97"/>
                    <a:pt x="156" y="97"/>
                  </a:cubicBezTo>
                  <a:cubicBezTo>
                    <a:pt x="155" y="104"/>
                    <a:pt x="155" y="123"/>
                    <a:pt x="155" y="131"/>
                  </a:cubicBezTo>
                  <a:close/>
                  <a:moveTo>
                    <a:pt x="166" y="128"/>
                  </a:moveTo>
                  <a:cubicBezTo>
                    <a:pt x="164" y="128"/>
                    <a:pt x="162" y="128"/>
                    <a:pt x="162" y="130"/>
                  </a:cubicBezTo>
                  <a:cubicBezTo>
                    <a:pt x="157" y="121"/>
                    <a:pt x="164" y="107"/>
                    <a:pt x="160" y="98"/>
                  </a:cubicBezTo>
                  <a:cubicBezTo>
                    <a:pt x="162" y="98"/>
                    <a:pt x="164" y="99"/>
                    <a:pt x="166" y="99"/>
                  </a:cubicBezTo>
                  <a:cubicBezTo>
                    <a:pt x="166" y="108"/>
                    <a:pt x="167" y="123"/>
                    <a:pt x="166" y="128"/>
                  </a:cubicBezTo>
                  <a:close/>
                  <a:moveTo>
                    <a:pt x="179" y="123"/>
                  </a:moveTo>
                  <a:cubicBezTo>
                    <a:pt x="177" y="125"/>
                    <a:pt x="174" y="126"/>
                    <a:pt x="170" y="127"/>
                  </a:cubicBezTo>
                  <a:cubicBezTo>
                    <a:pt x="172" y="123"/>
                    <a:pt x="172" y="110"/>
                    <a:pt x="172" y="100"/>
                  </a:cubicBezTo>
                  <a:cubicBezTo>
                    <a:pt x="174" y="100"/>
                    <a:pt x="176" y="100"/>
                    <a:pt x="179" y="100"/>
                  </a:cubicBezTo>
                  <a:cubicBezTo>
                    <a:pt x="178" y="103"/>
                    <a:pt x="175" y="117"/>
                    <a:pt x="179" y="123"/>
                  </a:cubicBezTo>
                  <a:close/>
                  <a:moveTo>
                    <a:pt x="190" y="120"/>
                  </a:moveTo>
                  <a:cubicBezTo>
                    <a:pt x="186" y="120"/>
                    <a:pt x="187" y="123"/>
                    <a:pt x="183" y="122"/>
                  </a:cubicBezTo>
                  <a:cubicBezTo>
                    <a:pt x="183" y="114"/>
                    <a:pt x="183" y="107"/>
                    <a:pt x="183" y="100"/>
                  </a:cubicBezTo>
                  <a:cubicBezTo>
                    <a:pt x="185" y="100"/>
                    <a:pt x="187" y="100"/>
                    <a:pt x="190" y="100"/>
                  </a:cubicBezTo>
                  <a:cubicBezTo>
                    <a:pt x="189" y="105"/>
                    <a:pt x="188" y="112"/>
                    <a:pt x="190" y="120"/>
                  </a:cubicBezTo>
                  <a:close/>
                  <a:moveTo>
                    <a:pt x="197" y="116"/>
                  </a:moveTo>
                  <a:cubicBezTo>
                    <a:pt x="190" y="111"/>
                    <a:pt x="198" y="105"/>
                    <a:pt x="194" y="101"/>
                  </a:cubicBezTo>
                  <a:cubicBezTo>
                    <a:pt x="194" y="99"/>
                    <a:pt x="197" y="99"/>
                    <a:pt x="198" y="99"/>
                  </a:cubicBezTo>
                  <a:cubicBezTo>
                    <a:pt x="199" y="103"/>
                    <a:pt x="195" y="112"/>
                    <a:pt x="201" y="112"/>
                  </a:cubicBezTo>
                  <a:cubicBezTo>
                    <a:pt x="201" y="115"/>
                    <a:pt x="197" y="114"/>
                    <a:pt x="197" y="116"/>
                  </a:cubicBezTo>
                  <a:close/>
                  <a:moveTo>
                    <a:pt x="204" y="112"/>
                  </a:moveTo>
                  <a:cubicBezTo>
                    <a:pt x="201" y="108"/>
                    <a:pt x="204" y="105"/>
                    <a:pt x="204" y="98"/>
                  </a:cubicBezTo>
                  <a:cubicBezTo>
                    <a:pt x="206" y="98"/>
                    <a:pt x="208" y="98"/>
                    <a:pt x="209" y="98"/>
                  </a:cubicBezTo>
                  <a:cubicBezTo>
                    <a:pt x="209" y="101"/>
                    <a:pt x="206" y="104"/>
                    <a:pt x="211" y="105"/>
                  </a:cubicBezTo>
                  <a:cubicBezTo>
                    <a:pt x="210" y="109"/>
                    <a:pt x="204" y="108"/>
                    <a:pt x="204" y="112"/>
                  </a:cubicBezTo>
                  <a:close/>
                  <a:moveTo>
                    <a:pt x="215" y="102"/>
                  </a:moveTo>
                  <a:cubicBezTo>
                    <a:pt x="211" y="98"/>
                    <a:pt x="217" y="93"/>
                    <a:pt x="222" y="93"/>
                  </a:cubicBezTo>
                  <a:cubicBezTo>
                    <a:pt x="220" y="96"/>
                    <a:pt x="217" y="99"/>
                    <a:pt x="215" y="102"/>
                  </a:cubicBezTo>
                  <a:close/>
                  <a:moveTo>
                    <a:pt x="228" y="79"/>
                  </a:moveTo>
                  <a:cubicBezTo>
                    <a:pt x="210" y="96"/>
                    <a:pt x="178" y="95"/>
                    <a:pt x="151" y="88"/>
                  </a:cubicBezTo>
                  <a:cubicBezTo>
                    <a:pt x="153" y="67"/>
                    <a:pt x="150" y="42"/>
                    <a:pt x="137" y="29"/>
                  </a:cubicBezTo>
                  <a:cubicBezTo>
                    <a:pt x="143" y="25"/>
                    <a:pt x="153" y="25"/>
                    <a:pt x="162" y="25"/>
                  </a:cubicBezTo>
                  <a:cubicBezTo>
                    <a:pt x="182" y="26"/>
                    <a:pt x="207" y="35"/>
                    <a:pt x="218" y="46"/>
                  </a:cubicBezTo>
                  <a:cubicBezTo>
                    <a:pt x="225" y="53"/>
                    <a:pt x="229" y="65"/>
                    <a:pt x="228"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61" name="Freeform 265"/>
            <p:cNvSpPr>
              <a:spLocks noEditPoints="1"/>
            </p:cNvSpPr>
            <p:nvPr/>
          </p:nvSpPr>
          <p:spPr bwMode="auto">
            <a:xfrm>
              <a:off x="3390241" y="2412804"/>
              <a:ext cx="321187" cy="306588"/>
            </a:xfrm>
            <a:custGeom>
              <a:avLst/>
              <a:gdLst>
                <a:gd name="T0" fmla="*/ 44 w 86"/>
                <a:gd name="T1" fmla="*/ 24 h 82"/>
                <a:gd name="T2" fmla="*/ 12 w 86"/>
                <a:gd name="T3" fmla="*/ 7 h 82"/>
                <a:gd name="T4" fmla="*/ 56 w 86"/>
                <a:gd name="T5" fmla="*/ 82 h 82"/>
                <a:gd name="T6" fmla="*/ 79 w 86"/>
                <a:gd name="T7" fmla="*/ 10 h 82"/>
                <a:gd name="T8" fmla="*/ 44 w 86"/>
                <a:gd name="T9" fmla="*/ 24 h 82"/>
                <a:gd name="T10" fmla="*/ 51 w 86"/>
                <a:gd name="T11" fmla="*/ 64 h 82"/>
                <a:gd name="T12" fmla="*/ 28 w 86"/>
                <a:gd name="T13" fmla="*/ 25 h 82"/>
                <a:gd name="T14" fmla="*/ 44 w 86"/>
                <a:gd name="T15" fmla="*/ 34 h 82"/>
                <a:gd name="T16" fmla="*/ 63 w 86"/>
                <a:gd name="T17" fmla="*/ 27 h 82"/>
                <a:gd name="T18" fmla="*/ 51 w 86"/>
                <a:gd name="T19"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2">
                  <a:moveTo>
                    <a:pt x="44" y="24"/>
                  </a:moveTo>
                  <a:cubicBezTo>
                    <a:pt x="35" y="17"/>
                    <a:pt x="26" y="3"/>
                    <a:pt x="12" y="7"/>
                  </a:cubicBezTo>
                  <a:cubicBezTo>
                    <a:pt x="0" y="40"/>
                    <a:pt x="28" y="73"/>
                    <a:pt x="56" y="82"/>
                  </a:cubicBezTo>
                  <a:cubicBezTo>
                    <a:pt x="67" y="62"/>
                    <a:pt x="86" y="43"/>
                    <a:pt x="79" y="10"/>
                  </a:cubicBezTo>
                  <a:cubicBezTo>
                    <a:pt x="66" y="0"/>
                    <a:pt x="48" y="10"/>
                    <a:pt x="44" y="24"/>
                  </a:cubicBezTo>
                  <a:close/>
                  <a:moveTo>
                    <a:pt x="51" y="64"/>
                  </a:moveTo>
                  <a:cubicBezTo>
                    <a:pt x="36" y="59"/>
                    <a:pt x="21" y="42"/>
                    <a:pt x="28" y="25"/>
                  </a:cubicBezTo>
                  <a:cubicBezTo>
                    <a:pt x="35" y="23"/>
                    <a:pt x="40" y="30"/>
                    <a:pt x="44" y="34"/>
                  </a:cubicBezTo>
                  <a:cubicBezTo>
                    <a:pt x="46" y="26"/>
                    <a:pt x="56" y="21"/>
                    <a:pt x="63" y="27"/>
                  </a:cubicBezTo>
                  <a:cubicBezTo>
                    <a:pt x="66" y="43"/>
                    <a:pt x="56" y="54"/>
                    <a:pt x="51"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62" name="Freeform 266"/>
            <p:cNvSpPr/>
            <p:nvPr/>
          </p:nvSpPr>
          <p:spPr bwMode="auto">
            <a:xfrm>
              <a:off x="4426800" y="1084258"/>
              <a:ext cx="238457" cy="399051"/>
            </a:xfrm>
            <a:custGeom>
              <a:avLst/>
              <a:gdLst>
                <a:gd name="T0" fmla="*/ 63 w 64"/>
                <a:gd name="T1" fmla="*/ 46 h 107"/>
                <a:gd name="T2" fmla="*/ 34 w 64"/>
                <a:gd name="T3" fmla="*/ 0 h 107"/>
                <a:gd name="T4" fmla="*/ 28 w 64"/>
                <a:gd name="T5" fmla="*/ 65 h 107"/>
                <a:gd name="T6" fmla="*/ 13 w 64"/>
                <a:gd name="T7" fmla="*/ 66 h 107"/>
                <a:gd name="T8" fmla="*/ 9 w 64"/>
                <a:gd name="T9" fmla="*/ 101 h 107"/>
                <a:gd name="T10" fmla="*/ 39 w 64"/>
                <a:gd name="T11" fmla="*/ 82 h 107"/>
                <a:gd name="T12" fmla="*/ 42 w 64"/>
                <a:gd name="T13" fmla="*/ 34 h 107"/>
                <a:gd name="T14" fmla="*/ 63 w 64"/>
                <a:gd name="T15" fmla="*/ 46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7">
                  <a:moveTo>
                    <a:pt x="63" y="46"/>
                  </a:moveTo>
                  <a:cubicBezTo>
                    <a:pt x="64" y="25"/>
                    <a:pt x="54" y="4"/>
                    <a:pt x="34" y="0"/>
                  </a:cubicBezTo>
                  <a:cubicBezTo>
                    <a:pt x="27" y="21"/>
                    <a:pt x="31" y="49"/>
                    <a:pt x="28" y="65"/>
                  </a:cubicBezTo>
                  <a:cubicBezTo>
                    <a:pt x="22" y="64"/>
                    <a:pt x="17" y="64"/>
                    <a:pt x="13" y="66"/>
                  </a:cubicBezTo>
                  <a:cubicBezTo>
                    <a:pt x="5" y="71"/>
                    <a:pt x="0" y="92"/>
                    <a:pt x="9" y="101"/>
                  </a:cubicBezTo>
                  <a:cubicBezTo>
                    <a:pt x="19" y="107"/>
                    <a:pt x="37" y="89"/>
                    <a:pt x="39" y="82"/>
                  </a:cubicBezTo>
                  <a:cubicBezTo>
                    <a:pt x="44" y="69"/>
                    <a:pt x="37" y="48"/>
                    <a:pt x="42" y="34"/>
                  </a:cubicBezTo>
                  <a:cubicBezTo>
                    <a:pt x="50" y="37"/>
                    <a:pt x="52" y="45"/>
                    <a:pt x="63"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63" name="Freeform 267"/>
            <p:cNvSpPr/>
            <p:nvPr/>
          </p:nvSpPr>
          <p:spPr bwMode="auto">
            <a:xfrm>
              <a:off x="4816118" y="2495534"/>
              <a:ext cx="126528" cy="209258"/>
            </a:xfrm>
            <a:custGeom>
              <a:avLst/>
              <a:gdLst>
                <a:gd name="T0" fmla="*/ 18 w 34"/>
                <a:gd name="T1" fmla="*/ 0 h 56"/>
                <a:gd name="T2" fmla="*/ 15 w 34"/>
                <a:gd name="T3" fmla="*/ 34 h 56"/>
                <a:gd name="T4" fmla="*/ 7 w 34"/>
                <a:gd name="T5" fmla="*/ 34 h 56"/>
                <a:gd name="T6" fmla="*/ 5 w 34"/>
                <a:gd name="T7" fmla="*/ 53 h 56"/>
                <a:gd name="T8" fmla="*/ 21 w 34"/>
                <a:gd name="T9" fmla="*/ 43 h 56"/>
                <a:gd name="T10" fmla="*/ 22 w 34"/>
                <a:gd name="T11" fmla="*/ 18 h 56"/>
                <a:gd name="T12" fmla="*/ 33 w 34"/>
                <a:gd name="T13" fmla="*/ 24 h 56"/>
                <a:gd name="T14" fmla="*/ 18 w 34"/>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6">
                  <a:moveTo>
                    <a:pt x="18" y="0"/>
                  </a:moveTo>
                  <a:cubicBezTo>
                    <a:pt x="15" y="11"/>
                    <a:pt x="16" y="26"/>
                    <a:pt x="15" y="34"/>
                  </a:cubicBezTo>
                  <a:cubicBezTo>
                    <a:pt x="12" y="34"/>
                    <a:pt x="9" y="33"/>
                    <a:pt x="7" y="34"/>
                  </a:cubicBezTo>
                  <a:cubicBezTo>
                    <a:pt x="3" y="37"/>
                    <a:pt x="0" y="48"/>
                    <a:pt x="5" y="53"/>
                  </a:cubicBezTo>
                  <a:cubicBezTo>
                    <a:pt x="10" y="56"/>
                    <a:pt x="20" y="46"/>
                    <a:pt x="21" y="43"/>
                  </a:cubicBezTo>
                  <a:cubicBezTo>
                    <a:pt x="23" y="36"/>
                    <a:pt x="20" y="25"/>
                    <a:pt x="22" y="18"/>
                  </a:cubicBezTo>
                  <a:cubicBezTo>
                    <a:pt x="27" y="19"/>
                    <a:pt x="28" y="24"/>
                    <a:pt x="33" y="24"/>
                  </a:cubicBezTo>
                  <a:cubicBezTo>
                    <a:pt x="34" y="13"/>
                    <a:pt x="29" y="2"/>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64" name="Freeform 268"/>
            <p:cNvSpPr>
              <a:spLocks noEditPoints="1"/>
            </p:cNvSpPr>
            <p:nvPr/>
          </p:nvSpPr>
          <p:spPr bwMode="auto">
            <a:xfrm>
              <a:off x="1774572" y="1266750"/>
              <a:ext cx="632642" cy="1119288"/>
            </a:xfrm>
            <a:custGeom>
              <a:avLst/>
              <a:gdLst>
                <a:gd name="T0" fmla="*/ 150 w 170"/>
                <a:gd name="T1" fmla="*/ 6 h 300"/>
                <a:gd name="T2" fmla="*/ 29 w 170"/>
                <a:gd name="T3" fmla="*/ 9 h 300"/>
                <a:gd name="T4" fmla="*/ 8 w 170"/>
                <a:gd name="T5" fmla="*/ 33 h 300"/>
                <a:gd name="T6" fmla="*/ 4 w 170"/>
                <a:gd name="T7" fmla="*/ 229 h 300"/>
                <a:gd name="T8" fmla="*/ 126 w 170"/>
                <a:gd name="T9" fmla="*/ 300 h 300"/>
                <a:gd name="T10" fmla="*/ 157 w 170"/>
                <a:gd name="T11" fmla="*/ 138 h 300"/>
                <a:gd name="T12" fmla="*/ 36 w 170"/>
                <a:gd name="T13" fmla="*/ 16 h 300"/>
                <a:gd name="T14" fmla="*/ 141 w 170"/>
                <a:gd name="T15" fmla="*/ 12 h 300"/>
                <a:gd name="T16" fmla="*/ 111 w 170"/>
                <a:gd name="T17" fmla="*/ 16 h 300"/>
                <a:gd name="T18" fmla="*/ 121 w 170"/>
                <a:gd name="T19" fmla="*/ 26 h 300"/>
                <a:gd name="T20" fmla="*/ 28 w 170"/>
                <a:gd name="T21" fmla="*/ 29 h 300"/>
                <a:gd name="T22" fmla="*/ 123 w 170"/>
                <a:gd name="T23" fmla="*/ 290 h 300"/>
                <a:gd name="T24" fmla="*/ 44 w 170"/>
                <a:gd name="T25" fmla="*/ 270 h 300"/>
                <a:gd name="T26" fmla="*/ 33 w 170"/>
                <a:gd name="T27" fmla="*/ 248 h 300"/>
                <a:gd name="T28" fmla="*/ 29 w 170"/>
                <a:gd name="T29" fmla="*/ 287 h 300"/>
                <a:gd name="T30" fmla="*/ 21 w 170"/>
                <a:gd name="T31" fmla="*/ 256 h 300"/>
                <a:gd name="T32" fmla="*/ 18 w 170"/>
                <a:gd name="T33" fmla="*/ 284 h 300"/>
                <a:gd name="T34" fmla="*/ 17 w 170"/>
                <a:gd name="T35" fmla="*/ 215 h 300"/>
                <a:gd name="T36" fmla="*/ 13 w 170"/>
                <a:gd name="T37" fmla="*/ 285 h 300"/>
                <a:gd name="T38" fmla="*/ 9 w 170"/>
                <a:gd name="T39" fmla="*/ 246 h 300"/>
                <a:gd name="T40" fmla="*/ 12 w 170"/>
                <a:gd name="T41" fmla="*/ 172 h 300"/>
                <a:gd name="T42" fmla="*/ 119 w 170"/>
                <a:gd name="T43" fmla="*/ 37 h 300"/>
                <a:gd name="T44" fmla="*/ 126 w 170"/>
                <a:gd name="T45" fmla="*/ 36 h 300"/>
                <a:gd name="T46" fmla="*/ 145 w 170"/>
                <a:gd name="T47" fmla="*/ 27 h 300"/>
                <a:gd name="T48" fmla="*/ 129 w 170"/>
                <a:gd name="T49" fmla="*/ 85 h 300"/>
                <a:gd name="T50" fmla="*/ 158 w 170"/>
                <a:gd name="T51" fmla="*/ 232 h 300"/>
                <a:gd name="T52" fmla="*/ 152 w 170"/>
                <a:gd name="T53" fmla="*/ 269 h 300"/>
                <a:gd name="T54" fmla="*/ 145 w 170"/>
                <a:gd name="T55" fmla="*/ 235 h 300"/>
                <a:gd name="T56" fmla="*/ 142 w 170"/>
                <a:gd name="T57" fmla="*/ 280 h 300"/>
                <a:gd name="T58" fmla="*/ 138 w 170"/>
                <a:gd name="T59" fmla="*/ 196 h 300"/>
                <a:gd name="T60" fmla="*/ 135 w 170"/>
                <a:gd name="T61" fmla="*/ 277 h 300"/>
                <a:gd name="T62" fmla="*/ 133 w 170"/>
                <a:gd name="T63" fmla="*/ 289 h 300"/>
                <a:gd name="T64" fmla="*/ 146 w 170"/>
                <a:gd name="T65" fmla="*/ 127 h 300"/>
                <a:gd name="T66" fmla="*/ 158 w 170"/>
                <a:gd name="T67" fmla="*/ 23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300">
                  <a:moveTo>
                    <a:pt x="157" y="138"/>
                  </a:moveTo>
                  <a:cubicBezTo>
                    <a:pt x="152" y="95"/>
                    <a:pt x="154" y="51"/>
                    <a:pt x="150" y="6"/>
                  </a:cubicBezTo>
                  <a:cubicBezTo>
                    <a:pt x="144" y="0"/>
                    <a:pt x="138" y="0"/>
                    <a:pt x="131" y="0"/>
                  </a:cubicBezTo>
                  <a:cubicBezTo>
                    <a:pt x="100" y="2"/>
                    <a:pt x="60" y="4"/>
                    <a:pt x="29" y="9"/>
                  </a:cubicBezTo>
                  <a:cubicBezTo>
                    <a:pt x="25" y="14"/>
                    <a:pt x="30" y="16"/>
                    <a:pt x="26" y="21"/>
                  </a:cubicBezTo>
                  <a:cubicBezTo>
                    <a:pt x="22" y="28"/>
                    <a:pt x="12" y="26"/>
                    <a:pt x="8" y="33"/>
                  </a:cubicBezTo>
                  <a:cubicBezTo>
                    <a:pt x="6" y="59"/>
                    <a:pt x="5" y="90"/>
                    <a:pt x="4" y="123"/>
                  </a:cubicBezTo>
                  <a:cubicBezTo>
                    <a:pt x="2" y="158"/>
                    <a:pt x="5" y="195"/>
                    <a:pt x="4" y="229"/>
                  </a:cubicBezTo>
                  <a:cubicBezTo>
                    <a:pt x="3" y="254"/>
                    <a:pt x="0" y="274"/>
                    <a:pt x="4" y="293"/>
                  </a:cubicBezTo>
                  <a:cubicBezTo>
                    <a:pt x="43" y="298"/>
                    <a:pt x="83" y="295"/>
                    <a:pt x="126" y="300"/>
                  </a:cubicBezTo>
                  <a:cubicBezTo>
                    <a:pt x="145" y="292"/>
                    <a:pt x="157" y="278"/>
                    <a:pt x="165" y="260"/>
                  </a:cubicBezTo>
                  <a:cubicBezTo>
                    <a:pt x="170" y="220"/>
                    <a:pt x="162" y="182"/>
                    <a:pt x="157" y="138"/>
                  </a:cubicBezTo>
                  <a:close/>
                  <a:moveTo>
                    <a:pt x="65" y="19"/>
                  </a:moveTo>
                  <a:cubicBezTo>
                    <a:pt x="57" y="12"/>
                    <a:pt x="45" y="21"/>
                    <a:pt x="36" y="16"/>
                  </a:cubicBezTo>
                  <a:cubicBezTo>
                    <a:pt x="62" y="13"/>
                    <a:pt x="93" y="9"/>
                    <a:pt x="118" y="8"/>
                  </a:cubicBezTo>
                  <a:cubicBezTo>
                    <a:pt x="126" y="8"/>
                    <a:pt x="136" y="6"/>
                    <a:pt x="141" y="12"/>
                  </a:cubicBezTo>
                  <a:cubicBezTo>
                    <a:pt x="129" y="19"/>
                    <a:pt x="107" y="5"/>
                    <a:pt x="96" y="16"/>
                  </a:cubicBezTo>
                  <a:cubicBezTo>
                    <a:pt x="99" y="21"/>
                    <a:pt x="106" y="17"/>
                    <a:pt x="111" y="16"/>
                  </a:cubicBezTo>
                  <a:cubicBezTo>
                    <a:pt x="110" y="24"/>
                    <a:pt x="123" y="24"/>
                    <a:pt x="133" y="24"/>
                  </a:cubicBezTo>
                  <a:cubicBezTo>
                    <a:pt x="133" y="30"/>
                    <a:pt x="124" y="28"/>
                    <a:pt x="121" y="26"/>
                  </a:cubicBezTo>
                  <a:cubicBezTo>
                    <a:pt x="119" y="27"/>
                    <a:pt x="120" y="29"/>
                    <a:pt x="118" y="29"/>
                  </a:cubicBezTo>
                  <a:cubicBezTo>
                    <a:pt x="86" y="29"/>
                    <a:pt x="56" y="29"/>
                    <a:pt x="28" y="29"/>
                  </a:cubicBezTo>
                  <a:cubicBezTo>
                    <a:pt x="32" y="17"/>
                    <a:pt x="54" y="27"/>
                    <a:pt x="65" y="19"/>
                  </a:cubicBezTo>
                  <a:close/>
                  <a:moveTo>
                    <a:pt x="123" y="290"/>
                  </a:moveTo>
                  <a:cubicBezTo>
                    <a:pt x="99" y="288"/>
                    <a:pt x="71" y="290"/>
                    <a:pt x="49" y="286"/>
                  </a:cubicBezTo>
                  <a:cubicBezTo>
                    <a:pt x="44" y="284"/>
                    <a:pt x="49" y="270"/>
                    <a:pt x="44" y="270"/>
                  </a:cubicBezTo>
                  <a:cubicBezTo>
                    <a:pt x="36" y="265"/>
                    <a:pt x="43" y="284"/>
                    <a:pt x="40" y="286"/>
                  </a:cubicBezTo>
                  <a:cubicBezTo>
                    <a:pt x="29" y="284"/>
                    <a:pt x="42" y="255"/>
                    <a:pt x="33" y="248"/>
                  </a:cubicBezTo>
                  <a:cubicBezTo>
                    <a:pt x="29" y="252"/>
                    <a:pt x="29" y="262"/>
                    <a:pt x="29" y="269"/>
                  </a:cubicBezTo>
                  <a:cubicBezTo>
                    <a:pt x="29" y="276"/>
                    <a:pt x="31" y="281"/>
                    <a:pt x="29" y="287"/>
                  </a:cubicBezTo>
                  <a:cubicBezTo>
                    <a:pt x="23" y="271"/>
                    <a:pt x="28" y="250"/>
                    <a:pt x="28" y="234"/>
                  </a:cubicBezTo>
                  <a:cubicBezTo>
                    <a:pt x="19" y="237"/>
                    <a:pt x="21" y="248"/>
                    <a:pt x="21" y="256"/>
                  </a:cubicBezTo>
                  <a:cubicBezTo>
                    <a:pt x="21" y="266"/>
                    <a:pt x="22" y="276"/>
                    <a:pt x="20" y="287"/>
                  </a:cubicBezTo>
                  <a:cubicBezTo>
                    <a:pt x="16" y="287"/>
                    <a:pt x="18" y="284"/>
                    <a:pt x="18" y="284"/>
                  </a:cubicBezTo>
                  <a:cubicBezTo>
                    <a:pt x="18" y="274"/>
                    <a:pt x="20" y="242"/>
                    <a:pt x="20" y="230"/>
                  </a:cubicBezTo>
                  <a:cubicBezTo>
                    <a:pt x="20" y="225"/>
                    <a:pt x="22" y="218"/>
                    <a:pt x="17" y="215"/>
                  </a:cubicBezTo>
                  <a:cubicBezTo>
                    <a:pt x="12" y="218"/>
                    <a:pt x="15" y="228"/>
                    <a:pt x="14" y="237"/>
                  </a:cubicBezTo>
                  <a:cubicBezTo>
                    <a:pt x="14" y="254"/>
                    <a:pt x="11" y="273"/>
                    <a:pt x="13" y="285"/>
                  </a:cubicBezTo>
                  <a:cubicBezTo>
                    <a:pt x="7" y="286"/>
                    <a:pt x="8" y="271"/>
                    <a:pt x="8" y="267"/>
                  </a:cubicBezTo>
                  <a:cubicBezTo>
                    <a:pt x="7" y="260"/>
                    <a:pt x="9" y="253"/>
                    <a:pt x="9" y="246"/>
                  </a:cubicBezTo>
                  <a:cubicBezTo>
                    <a:pt x="10" y="229"/>
                    <a:pt x="9" y="211"/>
                    <a:pt x="9" y="196"/>
                  </a:cubicBezTo>
                  <a:cubicBezTo>
                    <a:pt x="9" y="188"/>
                    <a:pt x="11" y="180"/>
                    <a:pt x="12" y="172"/>
                  </a:cubicBezTo>
                  <a:cubicBezTo>
                    <a:pt x="13" y="136"/>
                    <a:pt x="9" y="86"/>
                    <a:pt x="14" y="37"/>
                  </a:cubicBezTo>
                  <a:cubicBezTo>
                    <a:pt x="52" y="39"/>
                    <a:pt x="85" y="38"/>
                    <a:pt x="119" y="37"/>
                  </a:cubicBezTo>
                  <a:cubicBezTo>
                    <a:pt x="122" y="125"/>
                    <a:pt x="131" y="215"/>
                    <a:pt x="123" y="290"/>
                  </a:cubicBezTo>
                  <a:close/>
                  <a:moveTo>
                    <a:pt x="126" y="36"/>
                  </a:moveTo>
                  <a:cubicBezTo>
                    <a:pt x="134" y="34"/>
                    <a:pt x="140" y="32"/>
                    <a:pt x="142" y="24"/>
                  </a:cubicBezTo>
                  <a:cubicBezTo>
                    <a:pt x="145" y="24"/>
                    <a:pt x="145" y="25"/>
                    <a:pt x="145" y="27"/>
                  </a:cubicBezTo>
                  <a:cubicBezTo>
                    <a:pt x="144" y="37"/>
                    <a:pt x="146" y="64"/>
                    <a:pt x="146" y="77"/>
                  </a:cubicBezTo>
                  <a:cubicBezTo>
                    <a:pt x="138" y="77"/>
                    <a:pt x="137" y="85"/>
                    <a:pt x="129" y="85"/>
                  </a:cubicBezTo>
                  <a:cubicBezTo>
                    <a:pt x="128" y="63"/>
                    <a:pt x="129" y="54"/>
                    <a:pt x="126" y="36"/>
                  </a:cubicBezTo>
                  <a:close/>
                  <a:moveTo>
                    <a:pt x="158" y="232"/>
                  </a:moveTo>
                  <a:cubicBezTo>
                    <a:pt x="157" y="231"/>
                    <a:pt x="157" y="228"/>
                    <a:pt x="154" y="229"/>
                  </a:cubicBezTo>
                  <a:cubicBezTo>
                    <a:pt x="150" y="241"/>
                    <a:pt x="154" y="256"/>
                    <a:pt x="152" y="269"/>
                  </a:cubicBezTo>
                  <a:cubicBezTo>
                    <a:pt x="143" y="254"/>
                    <a:pt x="156" y="223"/>
                    <a:pt x="149" y="210"/>
                  </a:cubicBezTo>
                  <a:cubicBezTo>
                    <a:pt x="142" y="213"/>
                    <a:pt x="145" y="226"/>
                    <a:pt x="145" y="235"/>
                  </a:cubicBezTo>
                  <a:cubicBezTo>
                    <a:pt x="144" y="246"/>
                    <a:pt x="143" y="257"/>
                    <a:pt x="144" y="266"/>
                  </a:cubicBezTo>
                  <a:cubicBezTo>
                    <a:pt x="144" y="271"/>
                    <a:pt x="151" y="279"/>
                    <a:pt x="142" y="280"/>
                  </a:cubicBezTo>
                  <a:cubicBezTo>
                    <a:pt x="143" y="274"/>
                    <a:pt x="141" y="266"/>
                    <a:pt x="141" y="259"/>
                  </a:cubicBezTo>
                  <a:cubicBezTo>
                    <a:pt x="141" y="239"/>
                    <a:pt x="146" y="213"/>
                    <a:pt x="138" y="196"/>
                  </a:cubicBezTo>
                  <a:cubicBezTo>
                    <a:pt x="133" y="202"/>
                    <a:pt x="137" y="211"/>
                    <a:pt x="137" y="220"/>
                  </a:cubicBezTo>
                  <a:cubicBezTo>
                    <a:pt x="137" y="239"/>
                    <a:pt x="137" y="263"/>
                    <a:pt x="135" y="277"/>
                  </a:cubicBezTo>
                  <a:cubicBezTo>
                    <a:pt x="135" y="280"/>
                    <a:pt x="136" y="283"/>
                    <a:pt x="140" y="282"/>
                  </a:cubicBezTo>
                  <a:cubicBezTo>
                    <a:pt x="139" y="286"/>
                    <a:pt x="133" y="285"/>
                    <a:pt x="133" y="289"/>
                  </a:cubicBezTo>
                  <a:cubicBezTo>
                    <a:pt x="134" y="230"/>
                    <a:pt x="133" y="192"/>
                    <a:pt x="130" y="133"/>
                  </a:cubicBezTo>
                  <a:cubicBezTo>
                    <a:pt x="139" y="135"/>
                    <a:pt x="143" y="131"/>
                    <a:pt x="146" y="127"/>
                  </a:cubicBezTo>
                  <a:cubicBezTo>
                    <a:pt x="148" y="127"/>
                    <a:pt x="149" y="127"/>
                    <a:pt x="149" y="128"/>
                  </a:cubicBezTo>
                  <a:cubicBezTo>
                    <a:pt x="151" y="163"/>
                    <a:pt x="160" y="191"/>
                    <a:pt x="158"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65" name="Freeform 269"/>
            <p:cNvSpPr>
              <a:spLocks noEditPoints="1"/>
            </p:cNvSpPr>
            <p:nvPr/>
          </p:nvSpPr>
          <p:spPr bwMode="auto">
            <a:xfrm>
              <a:off x="3616531" y="1020994"/>
              <a:ext cx="712939" cy="489079"/>
            </a:xfrm>
            <a:custGeom>
              <a:avLst/>
              <a:gdLst>
                <a:gd name="T0" fmla="*/ 173 w 191"/>
                <a:gd name="T1" fmla="*/ 128 h 131"/>
                <a:gd name="T2" fmla="*/ 178 w 191"/>
                <a:gd name="T3" fmla="*/ 2 h 131"/>
                <a:gd name="T4" fmla="*/ 3 w 191"/>
                <a:gd name="T5" fmla="*/ 73 h 131"/>
                <a:gd name="T6" fmla="*/ 173 w 191"/>
                <a:gd name="T7" fmla="*/ 98 h 131"/>
                <a:gd name="T8" fmla="*/ 169 w 191"/>
                <a:gd name="T9" fmla="*/ 85 h 131"/>
                <a:gd name="T10" fmla="*/ 164 w 191"/>
                <a:gd name="T11" fmla="*/ 82 h 131"/>
                <a:gd name="T12" fmla="*/ 166 w 191"/>
                <a:gd name="T13" fmla="*/ 81 h 131"/>
                <a:gd name="T14" fmla="*/ 174 w 191"/>
                <a:gd name="T15" fmla="*/ 53 h 131"/>
                <a:gd name="T16" fmla="*/ 113 w 191"/>
                <a:gd name="T17" fmla="*/ 119 h 131"/>
                <a:gd name="T18" fmla="*/ 123 w 191"/>
                <a:gd name="T19" fmla="*/ 115 h 131"/>
                <a:gd name="T20" fmla="*/ 162 w 191"/>
                <a:gd name="T21" fmla="*/ 50 h 131"/>
                <a:gd name="T22" fmla="*/ 152 w 191"/>
                <a:gd name="T23" fmla="*/ 62 h 131"/>
                <a:gd name="T24" fmla="*/ 178 w 191"/>
                <a:gd name="T25" fmla="*/ 15 h 131"/>
                <a:gd name="T26" fmla="*/ 145 w 191"/>
                <a:gd name="T27" fmla="*/ 62 h 131"/>
                <a:gd name="T28" fmla="*/ 178 w 191"/>
                <a:gd name="T29" fmla="*/ 15 h 131"/>
                <a:gd name="T30" fmla="*/ 126 w 191"/>
                <a:gd name="T31" fmla="*/ 73 h 131"/>
                <a:gd name="T32" fmla="*/ 94 w 191"/>
                <a:gd name="T33" fmla="*/ 119 h 131"/>
                <a:gd name="T34" fmla="*/ 146 w 191"/>
                <a:gd name="T35" fmla="*/ 28 h 131"/>
                <a:gd name="T36" fmla="*/ 148 w 191"/>
                <a:gd name="T37" fmla="*/ 17 h 131"/>
                <a:gd name="T38" fmla="*/ 92 w 191"/>
                <a:gd name="T39" fmla="*/ 117 h 131"/>
                <a:gd name="T40" fmla="*/ 105 w 191"/>
                <a:gd name="T41" fmla="*/ 72 h 131"/>
                <a:gd name="T42" fmla="*/ 121 w 191"/>
                <a:gd name="T43" fmla="*/ 12 h 131"/>
                <a:gd name="T44" fmla="*/ 65 w 191"/>
                <a:gd name="T45" fmla="*/ 115 h 131"/>
                <a:gd name="T46" fmla="*/ 91 w 191"/>
                <a:gd name="T47" fmla="*/ 71 h 131"/>
                <a:gd name="T48" fmla="*/ 98 w 191"/>
                <a:gd name="T49" fmla="*/ 71 h 131"/>
                <a:gd name="T50" fmla="*/ 54 w 191"/>
                <a:gd name="T51" fmla="*/ 116 h 131"/>
                <a:gd name="T52" fmla="*/ 114 w 191"/>
                <a:gd name="T53" fmla="*/ 14 h 131"/>
                <a:gd name="T54" fmla="*/ 79 w 191"/>
                <a:gd name="T55" fmla="*/ 52 h 131"/>
                <a:gd name="T56" fmla="*/ 47 w 191"/>
                <a:gd name="T57" fmla="*/ 100 h 131"/>
                <a:gd name="T58" fmla="*/ 76 w 191"/>
                <a:gd name="T59" fmla="*/ 52 h 131"/>
                <a:gd name="T60" fmla="*/ 106 w 191"/>
                <a:gd name="T61" fmla="*/ 13 h 131"/>
                <a:gd name="T62" fmla="*/ 63 w 191"/>
                <a:gd name="T63" fmla="*/ 53 h 131"/>
                <a:gd name="T64" fmla="*/ 33 w 191"/>
                <a:gd name="T65" fmla="*/ 114 h 131"/>
                <a:gd name="T66" fmla="*/ 62 w 191"/>
                <a:gd name="T67" fmla="*/ 43 h 131"/>
                <a:gd name="T68" fmla="*/ 50 w 191"/>
                <a:gd name="T69" fmla="*/ 51 h 131"/>
                <a:gd name="T70" fmla="*/ 40 w 191"/>
                <a:gd name="T71" fmla="*/ 79 h 131"/>
                <a:gd name="T72" fmla="*/ 45 w 191"/>
                <a:gd name="T73" fmla="*/ 48 h 131"/>
                <a:gd name="T74" fmla="*/ 59 w 191"/>
                <a:gd name="T75" fmla="*/ 14 h 131"/>
                <a:gd name="T76" fmla="*/ 30 w 191"/>
                <a:gd name="T77" fmla="*/ 85 h 131"/>
                <a:gd name="T78" fmla="*/ 34 w 191"/>
                <a:gd name="T79" fmla="*/ 55 h 131"/>
                <a:gd name="T80" fmla="*/ 51 w 191"/>
                <a:gd name="T81" fmla="*/ 14 h 131"/>
                <a:gd name="T82" fmla="*/ 37 w 191"/>
                <a:gd name="T83" fmla="*/ 30 h 131"/>
                <a:gd name="T84" fmla="*/ 26 w 191"/>
                <a:gd name="T85" fmla="*/ 14 h 131"/>
                <a:gd name="T86" fmla="*/ 33 w 191"/>
                <a:gd name="T87" fmla="*/ 20 h 131"/>
                <a:gd name="T88" fmla="*/ 14 w 191"/>
                <a:gd name="T89" fmla="*/ 49 h 131"/>
                <a:gd name="T90" fmla="*/ 14 w 191"/>
                <a:gd name="T91" fmla="*/ 63 h 131"/>
                <a:gd name="T92" fmla="*/ 16 w 191"/>
                <a:gd name="T93" fmla="*/ 7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1" h="131">
                  <a:moveTo>
                    <a:pt x="34" y="128"/>
                  </a:moveTo>
                  <a:cubicBezTo>
                    <a:pt x="57" y="131"/>
                    <a:pt x="83" y="129"/>
                    <a:pt x="106" y="129"/>
                  </a:cubicBezTo>
                  <a:cubicBezTo>
                    <a:pt x="131" y="128"/>
                    <a:pt x="154" y="131"/>
                    <a:pt x="173" y="128"/>
                  </a:cubicBezTo>
                  <a:cubicBezTo>
                    <a:pt x="184" y="109"/>
                    <a:pt x="186" y="87"/>
                    <a:pt x="187" y="59"/>
                  </a:cubicBezTo>
                  <a:cubicBezTo>
                    <a:pt x="187" y="40"/>
                    <a:pt x="191" y="19"/>
                    <a:pt x="184" y="8"/>
                  </a:cubicBezTo>
                  <a:cubicBezTo>
                    <a:pt x="182" y="5"/>
                    <a:pt x="176" y="7"/>
                    <a:pt x="178" y="2"/>
                  </a:cubicBezTo>
                  <a:cubicBezTo>
                    <a:pt x="132" y="0"/>
                    <a:pt x="97" y="6"/>
                    <a:pt x="43" y="5"/>
                  </a:cubicBezTo>
                  <a:cubicBezTo>
                    <a:pt x="22" y="4"/>
                    <a:pt x="11" y="1"/>
                    <a:pt x="8" y="17"/>
                  </a:cubicBezTo>
                  <a:cubicBezTo>
                    <a:pt x="5" y="30"/>
                    <a:pt x="4" y="55"/>
                    <a:pt x="3" y="73"/>
                  </a:cubicBezTo>
                  <a:cubicBezTo>
                    <a:pt x="2" y="80"/>
                    <a:pt x="0" y="88"/>
                    <a:pt x="0" y="94"/>
                  </a:cubicBezTo>
                  <a:cubicBezTo>
                    <a:pt x="1" y="119"/>
                    <a:pt x="16" y="126"/>
                    <a:pt x="34" y="128"/>
                  </a:cubicBezTo>
                  <a:close/>
                  <a:moveTo>
                    <a:pt x="173" y="98"/>
                  </a:moveTo>
                  <a:cubicBezTo>
                    <a:pt x="167" y="102"/>
                    <a:pt x="160" y="112"/>
                    <a:pt x="162" y="119"/>
                  </a:cubicBezTo>
                  <a:cubicBezTo>
                    <a:pt x="159" y="121"/>
                    <a:pt x="155" y="121"/>
                    <a:pt x="152" y="120"/>
                  </a:cubicBezTo>
                  <a:cubicBezTo>
                    <a:pt x="155" y="106"/>
                    <a:pt x="165" y="99"/>
                    <a:pt x="169" y="85"/>
                  </a:cubicBezTo>
                  <a:cubicBezTo>
                    <a:pt x="160" y="87"/>
                    <a:pt x="147" y="109"/>
                    <a:pt x="149" y="121"/>
                  </a:cubicBezTo>
                  <a:cubicBezTo>
                    <a:pt x="147" y="120"/>
                    <a:pt x="145" y="119"/>
                    <a:pt x="142" y="120"/>
                  </a:cubicBezTo>
                  <a:cubicBezTo>
                    <a:pt x="146" y="104"/>
                    <a:pt x="156" y="93"/>
                    <a:pt x="164" y="82"/>
                  </a:cubicBezTo>
                  <a:cubicBezTo>
                    <a:pt x="162" y="71"/>
                    <a:pt x="174" y="65"/>
                    <a:pt x="177" y="55"/>
                  </a:cubicBezTo>
                  <a:cubicBezTo>
                    <a:pt x="181" y="60"/>
                    <a:pt x="172" y="63"/>
                    <a:pt x="170" y="67"/>
                  </a:cubicBezTo>
                  <a:cubicBezTo>
                    <a:pt x="171" y="74"/>
                    <a:pt x="167" y="76"/>
                    <a:pt x="166" y="81"/>
                  </a:cubicBezTo>
                  <a:cubicBezTo>
                    <a:pt x="173" y="87"/>
                    <a:pt x="172" y="73"/>
                    <a:pt x="178" y="70"/>
                  </a:cubicBezTo>
                  <a:cubicBezTo>
                    <a:pt x="175" y="78"/>
                    <a:pt x="174" y="88"/>
                    <a:pt x="173" y="98"/>
                  </a:cubicBezTo>
                  <a:close/>
                  <a:moveTo>
                    <a:pt x="174" y="53"/>
                  </a:moveTo>
                  <a:cubicBezTo>
                    <a:pt x="167" y="49"/>
                    <a:pt x="164" y="72"/>
                    <a:pt x="156" y="75"/>
                  </a:cubicBezTo>
                  <a:cubicBezTo>
                    <a:pt x="157" y="91"/>
                    <a:pt x="137" y="104"/>
                    <a:pt x="137" y="118"/>
                  </a:cubicBezTo>
                  <a:cubicBezTo>
                    <a:pt x="129" y="122"/>
                    <a:pt x="124" y="119"/>
                    <a:pt x="113" y="119"/>
                  </a:cubicBezTo>
                  <a:cubicBezTo>
                    <a:pt x="117" y="103"/>
                    <a:pt x="127" y="93"/>
                    <a:pt x="134" y="80"/>
                  </a:cubicBezTo>
                  <a:cubicBezTo>
                    <a:pt x="136" y="79"/>
                    <a:pt x="138" y="85"/>
                    <a:pt x="139" y="80"/>
                  </a:cubicBezTo>
                  <a:cubicBezTo>
                    <a:pt x="138" y="91"/>
                    <a:pt x="126" y="102"/>
                    <a:pt x="123" y="115"/>
                  </a:cubicBezTo>
                  <a:cubicBezTo>
                    <a:pt x="130" y="118"/>
                    <a:pt x="133" y="107"/>
                    <a:pt x="135" y="103"/>
                  </a:cubicBezTo>
                  <a:cubicBezTo>
                    <a:pt x="144" y="86"/>
                    <a:pt x="157" y="69"/>
                    <a:pt x="167" y="53"/>
                  </a:cubicBezTo>
                  <a:cubicBezTo>
                    <a:pt x="167" y="50"/>
                    <a:pt x="165" y="50"/>
                    <a:pt x="162" y="50"/>
                  </a:cubicBezTo>
                  <a:cubicBezTo>
                    <a:pt x="168" y="42"/>
                    <a:pt x="172" y="30"/>
                    <a:pt x="181" y="24"/>
                  </a:cubicBezTo>
                  <a:cubicBezTo>
                    <a:pt x="180" y="31"/>
                    <a:pt x="178" y="44"/>
                    <a:pt x="174" y="53"/>
                  </a:cubicBezTo>
                  <a:close/>
                  <a:moveTo>
                    <a:pt x="152" y="62"/>
                  </a:moveTo>
                  <a:cubicBezTo>
                    <a:pt x="154" y="66"/>
                    <a:pt x="147" y="72"/>
                    <a:pt x="145" y="76"/>
                  </a:cubicBezTo>
                  <a:cubicBezTo>
                    <a:pt x="142" y="72"/>
                    <a:pt x="150" y="66"/>
                    <a:pt x="152" y="62"/>
                  </a:cubicBezTo>
                  <a:close/>
                  <a:moveTo>
                    <a:pt x="178" y="15"/>
                  </a:moveTo>
                  <a:cubicBezTo>
                    <a:pt x="171" y="24"/>
                    <a:pt x="165" y="34"/>
                    <a:pt x="160" y="44"/>
                  </a:cubicBezTo>
                  <a:cubicBezTo>
                    <a:pt x="159" y="44"/>
                    <a:pt x="157" y="44"/>
                    <a:pt x="156" y="44"/>
                  </a:cubicBezTo>
                  <a:cubicBezTo>
                    <a:pt x="153" y="50"/>
                    <a:pt x="149" y="56"/>
                    <a:pt x="145" y="62"/>
                  </a:cubicBezTo>
                  <a:cubicBezTo>
                    <a:pt x="141" y="68"/>
                    <a:pt x="139" y="77"/>
                    <a:pt x="132" y="76"/>
                  </a:cubicBezTo>
                  <a:cubicBezTo>
                    <a:pt x="143" y="52"/>
                    <a:pt x="158" y="33"/>
                    <a:pt x="171" y="12"/>
                  </a:cubicBezTo>
                  <a:cubicBezTo>
                    <a:pt x="174" y="13"/>
                    <a:pt x="175" y="15"/>
                    <a:pt x="178" y="15"/>
                  </a:cubicBezTo>
                  <a:close/>
                  <a:moveTo>
                    <a:pt x="157" y="13"/>
                  </a:moveTo>
                  <a:cubicBezTo>
                    <a:pt x="157" y="10"/>
                    <a:pt x="162" y="13"/>
                    <a:pt x="164" y="12"/>
                  </a:cubicBezTo>
                  <a:cubicBezTo>
                    <a:pt x="152" y="32"/>
                    <a:pt x="138" y="52"/>
                    <a:pt x="126" y="73"/>
                  </a:cubicBezTo>
                  <a:cubicBezTo>
                    <a:pt x="126" y="75"/>
                    <a:pt x="124" y="80"/>
                    <a:pt x="128" y="79"/>
                  </a:cubicBezTo>
                  <a:cubicBezTo>
                    <a:pt x="121" y="92"/>
                    <a:pt x="112" y="104"/>
                    <a:pt x="106" y="119"/>
                  </a:cubicBezTo>
                  <a:cubicBezTo>
                    <a:pt x="102" y="119"/>
                    <a:pt x="98" y="119"/>
                    <a:pt x="94" y="119"/>
                  </a:cubicBezTo>
                  <a:cubicBezTo>
                    <a:pt x="104" y="105"/>
                    <a:pt x="112" y="88"/>
                    <a:pt x="123" y="76"/>
                  </a:cubicBezTo>
                  <a:cubicBezTo>
                    <a:pt x="122" y="74"/>
                    <a:pt x="121" y="73"/>
                    <a:pt x="119" y="73"/>
                  </a:cubicBezTo>
                  <a:cubicBezTo>
                    <a:pt x="129" y="60"/>
                    <a:pt x="136" y="42"/>
                    <a:pt x="146" y="28"/>
                  </a:cubicBezTo>
                  <a:cubicBezTo>
                    <a:pt x="150" y="24"/>
                    <a:pt x="160" y="18"/>
                    <a:pt x="157" y="13"/>
                  </a:cubicBezTo>
                  <a:close/>
                  <a:moveTo>
                    <a:pt x="150" y="12"/>
                  </a:moveTo>
                  <a:cubicBezTo>
                    <a:pt x="156" y="13"/>
                    <a:pt x="148" y="17"/>
                    <a:pt x="148" y="17"/>
                  </a:cubicBezTo>
                  <a:cubicBezTo>
                    <a:pt x="136" y="34"/>
                    <a:pt x="123" y="57"/>
                    <a:pt x="112" y="74"/>
                  </a:cubicBezTo>
                  <a:cubicBezTo>
                    <a:pt x="107" y="76"/>
                    <a:pt x="115" y="78"/>
                    <a:pt x="112" y="80"/>
                  </a:cubicBezTo>
                  <a:cubicBezTo>
                    <a:pt x="107" y="93"/>
                    <a:pt x="91" y="103"/>
                    <a:pt x="92" y="117"/>
                  </a:cubicBezTo>
                  <a:cubicBezTo>
                    <a:pt x="89" y="121"/>
                    <a:pt x="83" y="115"/>
                    <a:pt x="80" y="118"/>
                  </a:cubicBezTo>
                  <a:cubicBezTo>
                    <a:pt x="87" y="102"/>
                    <a:pt x="98" y="89"/>
                    <a:pt x="109" y="77"/>
                  </a:cubicBezTo>
                  <a:cubicBezTo>
                    <a:pt x="109" y="74"/>
                    <a:pt x="108" y="72"/>
                    <a:pt x="105" y="72"/>
                  </a:cubicBezTo>
                  <a:cubicBezTo>
                    <a:pt x="111" y="62"/>
                    <a:pt x="116" y="52"/>
                    <a:pt x="127" y="46"/>
                  </a:cubicBezTo>
                  <a:cubicBezTo>
                    <a:pt x="132" y="32"/>
                    <a:pt x="140" y="20"/>
                    <a:pt x="150" y="12"/>
                  </a:cubicBezTo>
                  <a:close/>
                  <a:moveTo>
                    <a:pt x="121" y="12"/>
                  </a:moveTo>
                  <a:cubicBezTo>
                    <a:pt x="123" y="13"/>
                    <a:pt x="125" y="15"/>
                    <a:pt x="123" y="15"/>
                  </a:cubicBezTo>
                  <a:cubicBezTo>
                    <a:pt x="116" y="27"/>
                    <a:pt x="108" y="39"/>
                    <a:pt x="98" y="47"/>
                  </a:cubicBezTo>
                  <a:cubicBezTo>
                    <a:pt x="90" y="73"/>
                    <a:pt x="73" y="90"/>
                    <a:pt x="65" y="115"/>
                  </a:cubicBezTo>
                  <a:cubicBezTo>
                    <a:pt x="71" y="117"/>
                    <a:pt x="71" y="110"/>
                    <a:pt x="73" y="107"/>
                  </a:cubicBezTo>
                  <a:cubicBezTo>
                    <a:pt x="78" y="98"/>
                    <a:pt x="85" y="86"/>
                    <a:pt x="92" y="78"/>
                  </a:cubicBezTo>
                  <a:cubicBezTo>
                    <a:pt x="93" y="74"/>
                    <a:pt x="90" y="75"/>
                    <a:pt x="91" y="71"/>
                  </a:cubicBezTo>
                  <a:cubicBezTo>
                    <a:pt x="104" y="52"/>
                    <a:pt x="120" y="29"/>
                    <a:pt x="131" y="13"/>
                  </a:cubicBezTo>
                  <a:cubicBezTo>
                    <a:pt x="134" y="13"/>
                    <a:pt x="137" y="13"/>
                    <a:pt x="139" y="13"/>
                  </a:cubicBezTo>
                  <a:cubicBezTo>
                    <a:pt x="128" y="35"/>
                    <a:pt x="111" y="51"/>
                    <a:pt x="98" y="71"/>
                  </a:cubicBezTo>
                  <a:cubicBezTo>
                    <a:pt x="99" y="73"/>
                    <a:pt x="96" y="78"/>
                    <a:pt x="99" y="78"/>
                  </a:cubicBezTo>
                  <a:cubicBezTo>
                    <a:pt x="91" y="92"/>
                    <a:pt x="81" y="104"/>
                    <a:pt x="73" y="118"/>
                  </a:cubicBezTo>
                  <a:cubicBezTo>
                    <a:pt x="65" y="118"/>
                    <a:pt x="60" y="117"/>
                    <a:pt x="54" y="116"/>
                  </a:cubicBezTo>
                  <a:cubicBezTo>
                    <a:pt x="61" y="102"/>
                    <a:pt x="68" y="89"/>
                    <a:pt x="79" y="79"/>
                  </a:cubicBezTo>
                  <a:cubicBezTo>
                    <a:pt x="74" y="64"/>
                    <a:pt x="94" y="59"/>
                    <a:pt x="90" y="44"/>
                  </a:cubicBezTo>
                  <a:cubicBezTo>
                    <a:pt x="98" y="34"/>
                    <a:pt x="105" y="23"/>
                    <a:pt x="114" y="14"/>
                  </a:cubicBezTo>
                  <a:cubicBezTo>
                    <a:pt x="116" y="13"/>
                    <a:pt x="122" y="15"/>
                    <a:pt x="121" y="12"/>
                  </a:cubicBezTo>
                  <a:close/>
                  <a:moveTo>
                    <a:pt x="106" y="13"/>
                  </a:moveTo>
                  <a:cubicBezTo>
                    <a:pt x="97" y="26"/>
                    <a:pt x="89" y="40"/>
                    <a:pt x="79" y="52"/>
                  </a:cubicBezTo>
                  <a:cubicBezTo>
                    <a:pt x="81" y="62"/>
                    <a:pt x="73" y="67"/>
                    <a:pt x="69" y="74"/>
                  </a:cubicBezTo>
                  <a:cubicBezTo>
                    <a:pt x="68" y="90"/>
                    <a:pt x="53" y="102"/>
                    <a:pt x="47" y="116"/>
                  </a:cubicBezTo>
                  <a:cubicBezTo>
                    <a:pt x="41" y="112"/>
                    <a:pt x="45" y="104"/>
                    <a:pt x="47" y="100"/>
                  </a:cubicBezTo>
                  <a:cubicBezTo>
                    <a:pt x="48" y="97"/>
                    <a:pt x="53" y="92"/>
                    <a:pt x="56" y="88"/>
                  </a:cubicBezTo>
                  <a:cubicBezTo>
                    <a:pt x="60" y="83"/>
                    <a:pt x="63" y="78"/>
                    <a:pt x="66" y="76"/>
                  </a:cubicBezTo>
                  <a:cubicBezTo>
                    <a:pt x="66" y="65"/>
                    <a:pt x="72" y="59"/>
                    <a:pt x="76" y="52"/>
                  </a:cubicBezTo>
                  <a:cubicBezTo>
                    <a:pt x="77" y="48"/>
                    <a:pt x="74" y="47"/>
                    <a:pt x="74" y="44"/>
                  </a:cubicBezTo>
                  <a:cubicBezTo>
                    <a:pt x="82" y="33"/>
                    <a:pt x="91" y="24"/>
                    <a:pt x="98" y="13"/>
                  </a:cubicBezTo>
                  <a:cubicBezTo>
                    <a:pt x="101" y="16"/>
                    <a:pt x="102" y="13"/>
                    <a:pt x="106" y="13"/>
                  </a:cubicBezTo>
                  <a:close/>
                  <a:moveTo>
                    <a:pt x="88" y="14"/>
                  </a:moveTo>
                  <a:cubicBezTo>
                    <a:pt x="93" y="16"/>
                    <a:pt x="86" y="21"/>
                    <a:pt x="84" y="23"/>
                  </a:cubicBezTo>
                  <a:cubicBezTo>
                    <a:pt x="78" y="31"/>
                    <a:pt x="68" y="43"/>
                    <a:pt x="63" y="53"/>
                  </a:cubicBezTo>
                  <a:cubicBezTo>
                    <a:pt x="65" y="57"/>
                    <a:pt x="65" y="55"/>
                    <a:pt x="69" y="55"/>
                  </a:cubicBezTo>
                  <a:cubicBezTo>
                    <a:pt x="64" y="66"/>
                    <a:pt x="57" y="75"/>
                    <a:pt x="51" y="85"/>
                  </a:cubicBezTo>
                  <a:cubicBezTo>
                    <a:pt x="45" y="95"/>
                    <a:pt x="42" y="107"/>
                    <a:pt x="33" y="114"/>
                  </a:cubicBezTo>
                  <a:cubicBezTo>
                    <a:pt x="36" y="100"/>
                    <a:pt x="44" y="91"/>
                    <a:pt x="51" y="81"/>
                  </a:cubicBezTo>
                  <a:cubicBezTo>
                    <a:pt x="52" y="77"/>
                    <a:pt x="47" y="78"/>
                    <a:pt x="48" y="74"/>
                  </a:cubicBezTo>
                  <a:cubicBezTo>
                    <a:pt x="53" y="63"/>
                    <a:pt x="61" y="57"/>
                    <a:pt x="62" y="43"/>
                  </a:cubicBezTo>
                  <a:cubicBezTo>
                    <a:pt x="72" y="35"/>
                    <a:pt x="77" y="22"/>
                    <a:pt x="88" y="14"/>
                  </a:cubicBezTo>
                  <a:close/>
                  <a:moveTo>
                    <a:pt x="79" y="14"/>
                  </a:moveTo>
                  <a:cubicBezTo>
                    <a:pt x="71" y="28"/>
                    <a:pt x="60" y="40"/>
                    <a:pt x="50" y="51"/>
                  </a:cubicBezTo>
                  <a:cubicBezTo>
                    <a:pt x="57" y="62"/>
                    <a:pt x="37" y="70"/>
                    <a:pt x="43" y="83"/>
                  </a:cubicBezTo>
                  <a:cubicBezTo>
                    <a:pt x="35" y="92"/>
                    <a:pt x="31" y="110"/>
                    <a:pt x="22" y="112"/>
                  </a:cubicBezTo>
                  <a:cubicBezTo>
                    <a:pt x="23" y="102"/>
                    <a:pt x="33" y="88"/>
                    <a:pt x="40" y="79"/>
                  </a:cubicBezTo>
                  <a:cubicBezTo>
                    <a:pt x="40" y="76"/>
                    <a:pt x="39" y="75"/>
                    <a:pt x="36" y="75"/>
                  </a:cubicBezTo>
                  <a:cubicBezTo>
                    <a:pt x="36" y="67"/>
                    <a:pt x="50" y="56"/>
                    <a:pt x="48" y="50"/>
                  </a:cubicBezTo>
                  <a:cubicBezTo>
                    <a:pt x="48" y="50"/>
                    <a:pt x="46" y="48"/>
                    <a:pt x="45" y="48"/>
                  </a:cubicBezTo>
                  <a:cubicBezTo>
                    <a:pt x="51" y="35"/>
                    <a:pt x="64" y="29"/>
                    <a:pt x="70" y="14"/>
                  </a:cubicBezTo>
                  <a:cubicBezTo>
                    <a:pt x="73" y="14"/>
                    <a:pt x="76" y="14"/>
                    <a:pt x="79" y="14"/>
                  </a:cubicBezTo>
                  <a:close/>
                  <a:moveTo>
                    <a:pt x="59" y="14"/>
                  </a:moveTo>
                  <a:cubicBezTo>
                    <a:pt x="60" y="14"/>
                    <a:pt x="61" y="15"/>
                    <a:pt x="63" y="15"/>
                  </a:cubicBezTo>
                  <a:cubicBezTo>
                    <a:pt x="55" y="28"/>
                    <a:pt x="47" y="42"/>
                    <a:pt x="36" y="52"/>
                  </a:cubicBezTo>
                  <a:cubicBezTo>
                    <a:pt x="40" y="66"/>
                    <a:pt x="25" y="71"/>
                    <a:pt x="30" y="85"/>
                  </a:cubicBezTo>
                  <a:cubicBezTo>
                    <a:pt x="24" y="90"/>
                    <a:pt x="22" y="101"/>
                    <a:pt x="15" y="107"/>
                  </a:cubicBezTo>
                  <a:cubicBezTo>
                    <a:pt x="14" y="94"/>
                    <a:pt x="20" y="90"/>
                    <a:pt x="23" y="83"/>
                  </a:cubicBezTo>
                  <a:cubicBezTo>
                    <a:pt x="21" y="72"/>
                    <a:pt x="29" y="63"/>
                    <a:pt x="34" y="55"/>
                  </a:cubicBezTo>
                  <a:cubicBezTo>
                    <a:pt x="35" y="51"/>
                    <a:pt x="31" y="52"/>
                    <a:pt x="32" y="48"/>
                  </a:cubicBezTo>
                  <a:cubicBezTo>
                    <a:pt x="41" y="37"/>
                    <a:pt x="48" y="23"/>
                    <a:pt x="59" y="14"/>
                  </a:cubicBezTo>
                  <a:close/>
                  <a:moveTo>
                    <a:pt x="51" y="14"/>
                  </a:moveTo>
                  <a:cubicBezTo>
                    <a:pt x="47" y="20"/>
                    <a:pt x="42" y="27"/>
                    <a:pt x="37" y="34"/>
                  </a:cubicBezTo>
                  <a:cubicBezTo>
                    <a:pt x="33" y="40"/>
                    <a:pt x="29" y="51"/>
                    <a:pt x="21" y="49"/>
                  </a:cubicBezTo>
                  <a:cubicBezTo>
                    <a:pt x="27" y="44"/>
                    <a:pt x="30" y="35"/>
                    <a:pt x="37" y="30"/>
                  </a:cubicBezTo>
                  <a:cubicBezTo>
                    <a:pt x="40" y="23"/>
                    <a:pt x="43" y="15"/>
                    <a:pt x="51" y="14"/>
                  </a:cubicBezTo>
                  <a:close/>
                  <a:moveTo>
                    <a:pt x="18" y="13"/>
                  </a:moveTo>
                  <a:cubicBezTo>
                    <a:pt x="21" y="13"/>
                    <a:pt x="22" y="15"/>
                    <a:pt x="26" y="14"/>
                  </a:cubicBezTo>
                  <a:cubicBezTo>
                    <a:pt x="24" y="20"/>
                    <a:pt x="19" y="23"/>
                    <a:pt x="18" y="30"/>
                  </a:cubicBezTo>
                  <a:cubicBezTo>
                    <a:pt x="14" y="24"/>
                    <a:pt x="18" y="18"/>
                    <a:pt x="18" y="13"/>
                  </a:cubicBezTo>
                  <a:close/>
                  <a:moveTo>
                    <a:pt x="33" y="20"/>
                  </a:moveTo>
                  <a:cubicBezTo>
                    <a:pt x="35" y="17"/>
                    <a:pt x="29" y="15"/>
                    <a:pt x="33" y="14"/>
                  </a:cubicBezTo>
                  <a:cubicBezTo>
                    <a:pt x="35" y="11"/>
                    <a:pt x="37" y="17"/>
                    <a:pt x="38" y="13"/>
                  </a:cubicBezTo>
                  <a:cubicBezTo>
                    <a:pt x="36" y="26"/>
                    <a:pt x="24" y="40"/>
                    <a:pt x="14" y="49"/>
                  </a:cubicBezTo>
                  <a:cubicBezTo>
                    <a:pt x="17" y="37"/>
                    <a:pt x="22" y="25"/>
                    <a:pt x="33" y="20"/>
                  </a:cubicBezTo>
                  <a:close/>
                  <a:moveTo>
                    <a:pt x="14" y="56"/>
                  </a:moveTo>
                  <a:cubicBezTo>
                    <a:pt x="20" y="56"/>
                    <a:pt x="14" y="61"/>
                    <a:pt x="14" y="63"/>
                  </a:cubicBezTo>
                  <a:cubicBezTo>
                    <a:pt x="10" y="62"/>
                    <a:pt x="15" y="60"/>
                    <a:pt x="14" y="56"/>
                  </a:cubicBezTo>
                  <a:close/>
                  <a:moveTo>
                    <a:pt x="19" y="62"/>
                  </a:moveTo>
                  <a:cubicBezTo>
                    <a:pt x="26" y="63"/>
                    <a:pt x="18" y="72"/>
                    <a:pt x="16" y="76"/>
                  </a:cubicBezTo>
                  <a:cubicBezTo>
                    <a:pt x="15" y="79"/>
                    <a:pt x="17" y="86"/>
                    <a:pt x="14" y="90"/>
                  </a:cubicBezTo>
                  <a:cubicBezTo>
                    <a:pt x="8" y="79"/>
                    <a:pt x="17" y="70"/>
                    <a:pt x="1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66" name="Freeform 270"/>
            <p:cNvSpPr>
              <a:spLocks noEditPoints="1"/>
            </p:cNvSpPr>
            <p:nvPr/>
          </p:nvSpPr>
          <p:spPr bwMode="auto">
            <a:xfrm>
              <a:off x="1896234" y="1446809"/>
              <a:ext cx="231158" cy="197091"/>
            </a:xfrm>
            <a:custGeom>
              <a:avLst/>
              <a:gdLst>
                <a:gd name="T0" fmla="*/ 59 w 62"/>
                <a:gd name="T1" fmla="*/ 46 h 53"/>
                <a:gd name="T2" fmla="*/ 55 w 62"/>
                <a:gd name="T3" fmla="*/ 0 h 53"/>
                <a:gd name="T4" fmla="*/ 3 w 62"/>
                <a:gd name="T5" fmla="*/ 7 h 53"/>
                <a:gd name="T6" fmla="*/ 2 w 62"/>
                <a:gd name="T7" fmla="*/ 51 h 53"/>
                <a:gd name="T8" fmla="*/ 59 w 62"/>
                <a:gd name="T9" fmla="*/ 46 h 53"/>
                <a:gd name="T10" fmla="*/ 49 w 62"/>
                <a:gd name="T11" fmla="*/ 40 h 53"/>
                <a:gd name="T12" fmla="*/ 51 w 62"/>
                <a:gd name="T13" fmla="*/ 30 h 53"/>
                <a:gd name="T14" fmla="*/ 49 w 62"/>
                <a:gd name="T15" fmla="*/ 40 h 53"/>
                <a:gd name="T16" fmla="*/ 51 w 62"/>
                <a:gd name="T17" fmla="*/ 18 h 53"/>
                <a:gd name="T18" fmla="*/ 39 w 62"/>
                <a:gd name="T19" fmla="*/ 41 h 53"/>
                <a:gd name="T20" fmla="*/ 51 w 62"/>
                <a:gd name="T21" fmla="*/ 18 h 53"/>
                <a:gd name="T22" fmla="*/ 27 w 62"/>
                <a:gd name="T23" fmla="*/ 42 h 53"/>
                <a:gd name="T24" fmla="*/ 34 w 62"/>
                <a:gd name="T25" fmla="*/ 28 h 53"/>
                <a:gd name="T26" fmla="*/ 27 w 62"/>
                <a:gd name="T27" fmla="*/ 42 h 53"/>
                <a:gd name="T28" fmla="*/ 34 w 62"/>
                <a:gd name="T29" fmla="*/ 14 h 53"/>
                <a:gd name="T30" fmla="*/ 22 w 62"/>
                <a:gd name="T31" fmla="*/ 40 h 53"/>
                <a:gd name="T32" fmla="*/ 14 w 62"/>
                <a:gd name="T33" fmla="*/ 43 h 53"/>
                <a:gd name="T34" fmla="*/ 30 w 62"/>
                <a:gd name="T35" fmla="*/ 14 h 53"/>
                <a:gd name="T36" fmla="*/ 34 w 62"/>
                <a:gd name="T37" fmla="*/ 14 h 53"/>
                <a:gd name="T38" fmla="*/ 19 w 62"/>
                <a:gd name="T39" fmla="*/ 13 h 53"/>
                <a:gd name="T40" fmla="*/ 23 w 62"/>
                <a:gd name="T41" fmla="*/ 14 h 53"/>
                <a:gd name="T42" fmla="*/ 11 w 62"/>
                <a:gd name="T43" fmla="*/ 40 h 53"/>
                <a:gd name="T44" fmla="*/ 19 w 62"/>
                <a:gd name="T45"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53">
                  <a:moveTo>
                    <a:pt x="59" y="46"/>
                  </a:moveTo>
                  <a:cubicBezTo>
                    <a:pt x="59" y="27"/>
                    <a:pt x="62" y="12"/>
                    <a:pt x="55" y="0"/>
                  </a:cubicBezTo>
                  <a:cubicBezTo>
                    <a:pt x="41" y="0"/>
                    <a:pt x="16" y="0"/>
                    <a:pt x="3" y="7"/>
                  </a:cubicBezTo>
                  <a:cubicBezTo>
                    <a:pt x="2" y="17"/>
                    <a:pt x="0" y="42"/>
                    <a:pt x="2" y="51"/>
                  </a:cubicBezTo>
                  <a:cubicBezTo>
                    <a:pt x="20" y="53"/>
                    <a:pt x="41" y="48"/>
                    <a:pt x="59" y="46"/>
                  </a:cubicBezTo>
                  <a:close/>
                  <a:moveTo>
                    <a:pt x="49" y="40"/>
                  </a:moveTo>
                  <a:cubicBezTo>
                    <a:pt x="48" y="35"/>
                    <a:pt x="51" y="34"/>
                    <a:pt x="51" y="30"/>
                  </a:cubicBezTo>
                  <a:cubicBezTo>
                    <a:pt x="53" y="34"/>
                    <a:pt x="54" y="40"/>
                    <a:pt x="49" y="40"/>
                  </a:cubicBezTo>
                  <a:close/>
                  <a:moveTo>
                    <a:pt x="51" y="18"/>
                  </a:moveTo>
                  <a:cubicBezTo>
                    <a:pt x="47" y="26"/>
                    <a:pt x="45" y="36"/>
                    <a:pt x="39" y="41"/>
                  </a:cubicBezTo>
                  <a:cubicBezTo>
                    <a:pt x="39" y="34"/>
                    <a:pt x="43" y="20"/>
                    <a:pt x="51" y="18"/>
                  </a:cubicBezTo>
                  <a:close/>
                  <a:moveTo>
                    <a:pt x="27" y="42"/>
                  </a:moveTo>
                  <a:cubicBezTo>
                    <a:pt x="30" y="38"/>
                    <a:pt x="33" y="34"/>
                    <a:pt x="34" y="28"/>
                  </a:cubicBezTo>
                  <a:cubicBezTo>
                    <a:pt x="38" y="29"/>
                    <a:pt x="32" y="41"/>
                    <a:pt x="27" y="42"/>
                  </a:cubicBezTo>
                  <a:close/>
                  <a:moveTo>
                    <a:pt x="34" y="14"/>
                  </a:moveTo>
                  <a:cubicBezTo>
                    <a:pt x="35" y="23"/>
                    <a:pt x="22" y="34"/>
                    <a:pt x="22" y="40"/>
                  </a:cubicBezTo>
                  <a:cubicBezTo>
                    <a:pt x="20" y="43"/>
                    <a:pt x="17" y="43"/>
                    <a:pt x="14" y="43"/>
                  </a:cubicBezTo>
                  <a:cubicBezTo>
                    <a:pt x="20" y="34"/>
                    <a:pt x="25" y="24"/>
                    <a:pt x="30" y="14"/>
                  </a:cubicBezTo>
                  <a:cubicBezTo>
                    <a:pt x="31" y="14"/>
                    <a:pt x="32" y="14"/>
                    <a:pt x="34" y="14"/>
                  </a:cubicBezTo>
                  <a:close/>
                  <a:moveTo>
                    <a:pt x="19" y="13"/>
                  </a:moveTo>
                  <a:cubicBezTo>
                    <a:pt x="20" y="13"/>
                    <a:pt x="21" y="14"/>
                    <a:pt x="23" y="14"/>
                  </a:cubicBezTo>
                  <a:cubicBezTo>
                    <a:pt x="19" y="23"/>
                    <a:pt x="14" y="30"/>
                    <a:pt x="11" y="40"/>
                  </a:cubicBezTo>
                  <a:cubicBezTo>
                    <a:pt x="7" y="30"/>
                    <a:pt x="16" y="21"/>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67" name="Freeform 271"/>
            <p:cNvSpPr>
              <a:spLocks noEditPoints="1"/>
            </p:cNvSpPr>
            <p:nvPr/>
          </p:nvSpPr>
          <p:spPr bwMode="auto">
            <a:xfrm>
              <a:off x="1090832" y="1237551"/>
              <a:ext cx="596144" cy="1209317"/>
            </a:xfrm>
            <a:custGeom>
              <a:avLst/>
              <a:gdLst>
                <a:gd name="T0" fmla="*/ 113 w 160"/>
                <a:gd name="T1" fmla="*/ 86 h 324"/>
                <a:gd name="T2" fmla="*/ 80 w 160"/>
                <a:gd name="T3" fmla="*/ 78 h 324"/>
                <a:gd name="T4" fmla="*/ 58 w 160"/>
                <a:gd name="T5" fmla="*/ 119 h 324"/>
                <a:gd name="T6" fmla="*/ 0 w 160"/>
                <a:gd name="T7" fmla="*/ 9 h 324"/>
                <a:gd name="T8" fmla="*/ 11 w 160"/>
                <a:gd name="T9" fmla="*/ 76 h 324"/>
                <a:gd name="T10" fmla="*/ 15 w 160"/>
                <a:gd name="T11" fmla="*/ 12 h 324"/>
                <a:gd name="T12" fmla="*/ 7 w 160"/>
                <a:gd name="T13" fmla="*/ 140 h 324"/>
                <a:gd name="T14" fmla="*/ 11 w 160"/>
                <a:gd name="T15" fmla="*/ 312 h 324"/>
                <a:gd name="T16" fmla="*/ 141 w 160"/>
                <a:gd name="T17" fmla="*/ 311 h 324"/>
                <a:gd name="T18" fmla="*/ 153 w 160"/>
                <a:gd name="T19" fmla="*/ 134 h 324"/>
                <a:gd name="T20" fmla="*/ 157 w 160"/>
                <a:gd name="T21" fmla="*/ 65 h 324"/>
                <a:gd name="T22" fmla="*/ 102 w 160"/>
                <a:gd name="T23" fmla="*/ 126 h 324"/>
                <a:gd name="T24" fmla="*/ 100 w 160"/>
                <a:gd name="T25" fmla="*/ 73 h 324"/>
                <a:gd name="T26" fmla="*/ 109 w 160"/>
                <a:gd name="T27" fmla="*/ 149 h 324"/>
                <a:gd name="T28" fmla="*/ 89 w 160"/>
                <a:gd name="T29" fmla="*/ 30 h 324"/>
                <a:gd name="T30" fmla="*/ 85 w 160"/>
                <a:gd name="T31" fmla="*/ 51 h 324"/>
                <a:gd name="T32" fmla="*/ 106 w 160"/>
                <a:gd name="T33" fmla="*/ 57 h 324"/>
                <a:gd name="T34" fmla="*/ 88 w 160"/>
                <a:gd name="T35" fmla="*/ 67 h 324"/>
                <a:gd name="T36" fmla="*/ 106 w 160"/>
                <a:gd name="T37" fmla="*/ 57 h 324"/>
                <a:gd name="T38" fmla="*/ 90 w 160"/>
                <a:gd name="T39" fmla="*/ 150 h 324"/>
                <a:gd name="T40" fmla="*/ 88 w 160"/>
                <a:gd name="T41" fmla="*/ 78 h 324"/>
                <a:gd name="T42" fmla="*/ 94 w 160"/>
                <a:gd name="T43" fmla="*/ 74 h 324"/>
                <a:gd name="T44" fmla="*/ 78 w 160"/>
                <a:gd name="T45" fmla="*/ 120 h 324"/>
                <a:gd name="T46" fmla="*/ 81 w 160"/>
                <a:gd name="T47" fmla="*/ 151 h 324"/>
                <a:gd name="T48" fmla="*/ 78 w 160"/>
                <a:gd name="T49" fmla="*/ 120 h 324"/>
                <a:gd name="T50" fmla="*/ 62 w 160"/>
                <a:gd name="T51" fmla="*/ 137 h 324"/>
                <a:gd name="T52" fmla="*/ 68 w 160"/>
                <a:gd name="T53" fmla="*/ 123 h 324"/>
                <a:gd name="T54" fmla="*/ 56 w 160"/>
                <a:gd name="T55" fmla="*/ 152 h 324"/>
                <a:gd name="T56" fmla="*/ 29 w 160"/>
                <a:gd name="T57" fmla="*/ 104 h 324"/>
                <a:gd name="T58" fmla="*/ 25 w 160"/>
                <a:gd name="T59" fmla="*/ 89 h 324"/>
                <a:gd name="T60" fmla="*/ 54 w 160"/>
                <a:gd name="T61" fmla="*/ 95 h 324"/>
                <a:gd name="T62" fmla="*/ 22 w 160"/>
                <a:gd name="T63" fmla="*/ 70 h 324"/>
                <a:gd name="T64" fmla="*/ 50 w 160"/>
                <a:gd name="T65" fmla="*/ 13 h 324"/>
                <a:gd name="T66" fmla="*/ 22 w 160"/>
                <a:gd name="T67" fmla="*/ 70 h 324"/>
                <a:gd name="T68" fmla="*/ 28 w 160"/>
                <a:gd name="T69" fmla="*/ 148 h 324"/>
                <a:gd name="T70" fmla="*/ 25 w 160"/>
                <a:gd name="T71" fmla="*/ 136 h 324"/>
                <a:gd name="T72" fmla="*/ 85 w 160"/>
                <a:gd name="T73" fmla="*/ 158 h 324"/>
                <a:gd name="T74" fmla="*/ 144 w 160"/>
                <a:gd name="T75" fmla="*/ 159 h 324"/>
                <a:gd name="T76" fmla="*/ 13 w 160"/>
                <a:gd name="T77" fmla="*/ 158 h 324"/>
                <a:gd name="T78" fmla="*/ 33 w 160"/>
                <a:gd name="T79" fmla="*/ 173 h 324"/>
                <a:gd name="T80" fmla="*/ 13 w 160"/>
                <a:gd name="T81" fmla="*/ 171 h 324"/>
                <a:gd name="T82" fmla="*/ 28 w 160"/>
                <a:gd name="T83" fmla="*/ 241 h 324"/>
                <a:gd name="T84" fmla="*/ 98 w 160"/>
                <a:gd name="T85" fmla="*/ 173 h 324"/>
                <a:gd name="T86" fmla="*/ 28 w 160"/>
                <a:gd name="T87" fmla="*/ 241 h 324"/>
                <a:gd name="T88" fmla="*/ 121 w 160"/>
                <a:gd name="T89" fmla="*/ 304 h 324"/>
                <a:gd name="T90" fmla="*/ 138 w 160"/>
                <a:gd name="T91" fmla="*/ 302 h 324"/>
                <a:gd name="T92" fmla="*/ 48 w 160"/>
                <a:gd name="T93" fmla="*/ 313 h 324"/>
                <a:gd name="T94" fmla="*/ 96 w 160"/>
                <a:gd name="T95" fmla="*/ 240 h 324"/>
                <a:gd name="T96" fmla="*/ 148 w 160"/>
                <a:gd name="T97" fmla="*/ 204 h 324"/>
                <a:gd name="T98" fmla="*/ 146 w 160"/>
                <a:gd name="T99" fmla="*/ 141 h 324"/>
                <a:gd name="T100" fmla="*/ 124 w 160"/>
                <a:gd name="T101" fmla="*/ 131 h 324"/>
                <a:gd name="T102" fmla="*/ 117 w 160"/>
                <a:gd name="T103" fmla="*/ 130 h 324"/>
                <a:gd name="T104" fmla="*/ 132 w 160"/>
                <a:gd name="T105" fmla="*/ 109 h 324"/>
                <a:gd name="T106" fmla="*/ 137 w 160"/>
                <a:gd name="T107" fmla="*/ 103 h 324"/>
                <a:gd name="T108" fmla="*/ 126 w 160"/>
                <a:gd name="T109" fmla="*/ 78 h 324"/>
                <a:gd name="T110" fmla="*/ 137 w 160"/>
                <a:gd name="T111" fmla="*/ 103 h 324"/>
                <a:gd name="T112" fmla="*/ 130 w 160"/>
                <a:gd name="T113" fmla="*/ 75 h 324"/>
                <a:gd name="T114" fmla="*/ 148 w 160"/>
                <a:gd name="T115"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324">
                  <a:moveTo>
                    <a:pt x="137" y="59"/>
                  </a:moveTo>
                  <a:cubicBezTo>
                    <a:pt x="127" y="65"/>
                    <a:pt x="120" y="81"/>
                    <a:pt x="113" y="86"/>
                  </a:cubicBezTo>
                  <a:cubicBezTo>
                    <a:pt x="113" y="62"/>
                    <a:pt x="114" y="39"/>
                    <a:pt x="104" y="21"/>
                  </a:cubicBezTo>
                  <a:cubicBezTo>
                    <a:pt x="76" y="13"/>
                    <a:pt x="78" y="49"/>
                    <a:pt x="80" y="78"/>
                  </a:cubicBezTo>
                  <a:cubicBezTo>
                    <a:pt x="81" y="96"/>
                    <a:pt x="80" y="111"/>
                    <a:pt x="73" y="118"/>
                  </a:cubicBezTo>
                  <a:cubicBezTo>
                    <a:pt x="66" y="115"/>
                    <a:pt x="61" y="121"/>
                    <a:pt x="58" y="119"/>
                  </a:cubicBezTo>
                  <a:cubicBezTo>
                    <a:pt x="60" y="90"/>
                    <a:pt x="61" y="40"/>
                    <a:pt x="57" y="7"/>
                  </a:cubicBezTo>
                  <a:cubicBezTo>
                    <a:pt x="39" y="0"/>
                    <a:pt x="15" y="0"/>
                    <a:pt x="0" y="9"/>
                  </a:cubicBezTo>
                  <a:cubicBezTo>
                    <a:pt x="0" y="26"/>
                    <a:pt x="4" y="43"/>
                    <a:pt x="5" y="57"/>
                  </a:cubicBezTo>
                  <a:cubicBezTo>
                    <a:pt x="6" y="64"/>
                    <a:pt x="2" y="74"/>
                    <a:pt x="11" y="76"/>
                  </a:cubicBezTo>
                  <a:cubicBezTo>
                    <a:pt x="16" y="67"/>
                    <a:pt x="9" y="49"/>
                    <a:pt x="8" y="35"/>
                  </a:cubicBezTo>
                  <a:cubicBezTo>
                    <a:pt x="7" y="27"/>
                    <a:pt x="4" y="13"/>
                    <a:pt x="15" y="12"/>
                  </a:cubicBezTo>
                  <a:cubicBezTo>
                    <a:pt x="13" y="52"/>
                    <a:pt x="20" y="91"/>
                    <a:pt x="25" y="129"/>
                  </a:cubicBezTo>
                  <a:cubicBezTo>
                    <a:pt x="18" y="131"/>
                    <a:pt x="12" y="135"/>
                    <a:pt x="7" y="140"/>
                  </a:cubicBezTo>
                  <a:cubicBezTo>
                    <a:pt x="2" y="151"/>
                    <a:pt x="6" y="160"/>
                    <a:pt x="7" y="173"/>
                  </a:cubicBezTo>
                  <a:cubicBezTo>
                    <a:pt x="9" y="217"/>
                    <a:pt x="3" y="271"/>
                    <a:pt x="11" y="312"/>
                  </a:cubicBezTo>
                  <a:cubicBezTo>
                    <a:pt x="27" y="324"/>
                    <a:pt x="53" y="321"/>
                    <a:pt x="76" y="320"/>
                  </a:cubicBezTo>
                  <a:cubicBezTo>
                    <a:pt x="98" y="318"/>
                    <a:pt x="120" y="311"/>
                    <a:pt x="141" y="311"/>
                  </a:cubicBezTo>
                  <a:cubicBezTo>
                    <a:pt x="151" y="293"/>
                    <a:pt x="149" y="269"/>
                    <a:pt x="150" y="245"/>
                  </a:cubicBezTo>
                  <a:cubicBezTo>
                    <a:pt x="153" y="212"/>
                    <a:pt x="157" y="174"/>
                    <a:pt x="153" y="134"/>
                  </a:cubicBezTo>
                  <a:cubicBezTo>
                    <a:pt x="147" y="129"/>
                    <a:pt x="140" y="124"/>
                    <a:pt x="129" y="124"/>
                  </a:cubicBezTo>
                  <a:cubicBezTo>
                    <a:pt x="141" y="108"/>
                    <a:pt x="160" y="92"/>
                    <a:pt x="157" y="65"/>
                  </a:cubicBezTo>
                  <a:cubicBezTo>
                    <a:pt x="153" y="60"/>
                    <a:pt x="141" y="61"/>
                    <a:pt x="137" y="59"/>
                  </a:cubicBezTo>
                  <a:close/>
                  <a:moveTo>
                    <a:pt x="102" y="126"/>
                  </a:moveTo>
                  <a:cubicBezTo>
                    <a:pt x="102" y="111"/>
                    <a:pt x="99" y="97"/>
                    <a:pt x="100" y="77"/>
                  </a:cubicBezTo>
                  <a:cubicBezTo>
                    <a:pt x="100" y="76"/>
                    <a:pt x="100" y="75"/>
                    <a:pt x="100" y="73"/>
                  </a:cubicBezTo>
                  <a:cubicBezTo>
                    <a:pt x="104" y="74"/>
                    <a:pt x="102" y="74"/>
                    <a:pt x="106" y="73"/>
                  </a:cubicBezTo>
                  <a:cubicBezTo>
                    <a:pt x="108" y="102"/>
                    <a:pt x="112" y="129"/>
                    <a:pt x="109" y="149"/>
                  </a:cubicBezTo>
                  <a:cubicBezTo>
                    <a:pt x="99" y="147"/>
                    <a:pt x="103" y="134"/>
                    <a:pt x="102" y="126"/>
                  </a:cubicBezTo>
                  <a:close/>
                  <a:moveTo>
                    <a:pt x="89" y="30"/>
                  </a:moveTo>
                  <a:cubicBezTo>
                    <a:pt x="101" y="22"/>
                    <a:pt x="105" y="38"/>
                    <a:pt x="106" y="49"/>
                  </a:cubicBezTo>
                  <a:cubicBezTo>
                    <a:pt x="100" y="51"/>
                    <a:pt x="93" y="51"/>
                    <a:pt x="85" y="51"/>
                  </a:cubicBezTo>
                  <a:cubicBezTo>
                    <a:pt x="86" y="43"/>
                    <a:pt x="88" y="37"/>
                    <a:pt x="89" y="30"/>
                  </a:cubicBezTo>
                  <a:close/>
                  <a:moveTo>
                    <a:pt x="106" y="57"/>
                  </a:moveTo>
                  <a:cubicBezTo>
                    <a:pt x="106" y="60"/>
                    <a:pt x="106" y="63"/>
                    <a:pt x="106" y="66"/>
                  </a:cubicBezTo>
                  <a:cubicBezTo>
                    <a:pt x="96" y="66"/>
                    <a:pt x="95" y="67"/>
                    <a:pt x="88" y="67"/>
                  </a:cubicBezTo>
                  <a:cubicBezTo>
                    <a:pt x="85" y="66"/>
                    <a:pt x="89" y="58"/>
                    <a:pt x="84" y="59"/>
                  </a:cubicBezTo>
                  <a:cubicBezTo>
                    <a:pt x="92" y="56"/>
                    <a:pt x="99" y="58"/>
                    <a:pt x="106" y="57"/>
                  </a:cubicBezTo>
                  <a:close/>
                  <a:moveTo>
                    <a:pt x="96" y="132"/>
                  </a:moveTo>
                  <a:cubicBezTo>
                    <a:pt x="96" y="140"/>
                    <a:pt x="101" y="152"/>
                    <a:pt x="90" y="150"/>
                  </a:cubicBezTo>
                  <a:cubicBezTo>
                    <a:pt x="89" y="150"/>
                    <a:pt x="87" y="143"/>
                    <a:pt x="86" y="139"/>
                  </a:cubicBezTo>
                  <a:cubicBezTo>
                    <a:pt x="84" y="117"/>
                    <a:pt x="87" y="99"/>
                    <a:pt x="88" y="78"/>
                  </a:cubicBezTo>
                  <a:cubicBezTo>
                    <a:pt x="88" y="77"/>
                    <a:pt x="88" y="76"/>
                    <a:pt x="88" y="74"/>
                  </a:cubicBezTo>
                  <a:cubicBezTo>
                    <a:pt x="90" y="74"/>
                    <a:pt x="92" y="74"/>
                    <a:pt x="94" y="74"/>
                  </a:cubicBezTo>
                  <a:cubicBezTo>
                    <a:pt x="94" y="91"/>
                    <a:pt x="95" y="111"/>
                    <a:pt x="96" y="132"/>
                  </a:cubicBezTo>
                  <a:close/>
                  <a:moveTo>
                    <a:pt x="78" y="120"/>
                  </a:moveTo>
                  <a:cubicBezTo>
                    <a:pt x="83" y="119"/>
                    <a:pt x="80" y="123"/>
                    <a:pt x="80" y="125"/>
                  </a:cubicBezTo>
                  <a:cubicBezTo>
                    <a:pt x="80" y="132"/>
                    <a:pt x="82" y="139"/>
                    <a:pt x="81" y="151"/>
                  </a:cubicBezTo>
                  <a:cubicBezTo>
                    <a:pt x="73" y="150"/>
                    <a:pt x="70" y="150"/>
                    <a:pt x="64" y="151"/>
                  </a:cubicBezTo>
                  <a:cubicBezTo>
                    <a:pt x="62" y="139"/>
                    <a:pt x="76" y="132"/>
                    <a:pt x="78" y="120"/>
                  </a:cubicBezTo>
                  <a:close/>
                  <a:moveTo>
                    <a:pt x="68" y="123"/>
                  </a:moveTo>
                  <a:cubicBezTo>
                    <a:pt x="71" y="128"/>
                    <a:pt x="62" y="131"/>
                    <a:pt x="62" y="137"/>
                  </a:cubicBezTo>
                  <a:cubicBezTo>
                    <a:pt x="60" y="134"/>
                    <a:pt x="60" y="130"/>
                    <a:pt x="60" y="125"/>
                  </a:cubicBezTo>
                  <a:cubicBezTo>
                    <a:pt x="62" y="127"/>
                    <a:pt x="66" y="125"/>
                    <a:pt x="68" y="123"/>
                  </a:cubicBezTo>
                  <a:close/>
                  <a:moveTo>
                    <a:pt x="50" y="105"/>
                  </a:moveTo>
                  <a:cubicBezTo>
                    <a:pt x="54" y="117"/>
                    <a:pt x="54" y="138"/>
                    <a:pt x="56" y="152"/>
                  </a:cubicBezTo>
                  <a:cubicBezTo>
                    <a:pt x="49" y="152"/>
                    <a:pt x="42" y="152"/>
                    <a:pt x="34" y="151"/>
                  </a:cubicBezTo>
                  <a:cubicBezTo>
                    <a:pt x="31" y="137"/>
                    <a:pt x="32" y="119"/>
                    <a:pt x="29" y="104"/>
                  </a:cubicBezTo>
                  <a:cubicBezTo>
                    <a:pt x="40" y="105"/>
                    <a:pt x="40" y="106"/>
                    <a:pt x="50" y="105"/>
                  </a:cubicBezTo>
                  <a:close/>
                  <a:moveTo>
                    <a:pt x="25" y="89"/>
                  </a:moveTo>
                  <a:cubicBezTo>
                    <a:pt x="37" y="90"/>
                    <a:pt x="43" y="86"/>
                    <a:pt x="54" y="87"/>
                  </a:cubicBezTo>
                  <a:cubicBezTo>
                    <a:pt x="54" y="90"/>
                    <a:pt x="54" y="93"/>
                    <a:pt x="54" y="95"/>
                  </a:cubicBezTo>
                  <a:cubicBezTo>
                    <a:pt x="46" y="98"/>
                    <a:pt x="27" y="100"/>
                    <a:pt x="25" y="89"/>
                  </a:cubicBezTo>
                  <a:close/>
                  <a:moveTo>
                    <a:pt x="22" y="70"/>
                  </a:moveTo>
                  <a:cubicBezTo>
                    <a:pt x="23" y="48"/>
                    <a:pt x="18" y="22"/>
                    <a:pt x="21" y="9"/>
                  </a:cubicBezTo>
                  <a:cubicBezTo>
                    <a:pt x="31" y="8"/>
                    <a:pt x="41" y="10"/>
                    <a:pt x="50" y="13"/>
                  </a:cubicBezTo>
                  <a:cubicBezTo>
                    <a:pt x="57" y="34"/>
                    <a:pt x="52" y="58"/>
                    <a:pt x="54" y="72"/>
                  </a:cubicBezTo>
                  <a:cubicBezTo>
                    <a:pt x="43" y="74"/>
                    <a:pt x="31" y="74"/>
                    <a:pt x="22" y="70"/>
                  </a:cubicBezTo>
                  <a:close/>
                  <a:moveTo>
                    <a:pt x="25" y="136"/>
                  </a:moveTo>
                  <a:cubicBezTo>
                    <a:pt x="29" y="140"/>
                    <a:pt x="25" y="146"/>
                    <a:pt x="28" y="148"/>
                  </a:cubicBezTo>
                  <a:cubicBezTo>
                    <a:pt x="25" y="152"/>
                    <a:pt x="18" y="148"/>
                    <a:pt x="15" y="148"/>
                  </a:cubicBezTo>
                  <a:cubicBezTo>
                    <a:pt x="13" y="139"/>
                    <a:pt x="21" y="139"/>
                    <a:pt x="25" y="136"/>
                  </a:cubicBezTo>
                  <a:close/>
                  <a:moveTo>
                    <a:pt x="33" y="160"/>
                  </a:moveTo>
                  <a:cubicBezTo>
                    <a:pt x="48" y="161"/>
                    <a:pt x="67" y="159"/>
                    <a:pt x="85" y="158"/>
                  </a:cubicBezTo>
                  <a:cubicBezTo>
                    <a:pt x="106" y="157"/>
                    <a:pt x="131" y="156"/>
                    <a:pt x="145" y="149"/>
                  </a:cubicBezTo>
                  <a:cubicBezTo>
                    <a:pt x="147" y="150"/>
                    <a:pt x="144" y="156"/>
                    <a:pt x="144" y="159"/>
                  </a:cubicBezTo>
                  <a:cubicBezTo>
                    <a:pt x="115" y="167"/>
                    <a:pt x="84" y="168"/>
                    <a:pt x="46" y="167"/>
                  </a:cubicBezTo>
                  <a:cubicBezTo>
                    <a:pt x="36" y="167"/>
                    <a:pt x="14" y="171"/>
                    <a:pt x="13" y="158"/>
                  </a:cubicBezTo>
                  <a:cubicBezTo>
                    <a:pt x="17" y="152"/>
                    <a:pt x="26" y="159"/>
                    <a:pt x="33" y="160"/>
                  </a:cubicBezTo>
                  <a:close/>
                  <a:moveTo>
                    <a:pt x="33" y="173"/>
                  </a:moveTo>
                  <a:cubicBezTo>
                    <a:pt x="33" y="186"/>
                    <a:pt x="19" y="194"/>
                    <a:pt x="16" y="207"/>
                  </a:cubicBezTo>
                  <a:cubicBezTo>
                    <a:pt x="13" y="196"/>
                    <a:pt x="13" y="187"/>
                    <a:pt x="13" y="171"/>
                  </a:cubicBezTo>
                  <a:cubicBezTo>
                    <a:pt x="21" y="173"/>
                    <a:pt x="28" y="176"/>
                    <a:pt x="33" y="173"/>
                  </a:cubicBezTo>
                  <a:close/>
                  <a:moveTo>
                    <a:pt x="28" y="241"/>
                  </a:moveTo>
                  <a:cubicBezTo>
                    <a:pt x="41" y="219"/>
                    <a:pt x="57" y="195"/>
                    <a:pt x="72" y="176"/>
                  </a:cubicBezTo>
                  <a:cubicBezTo>
                    <a:pt x="78" y="174"/>
                    <a:pt x="92" y="177"/>
                    <a:pt x="98" y="173"/>
                  </a:cubicBezTo>
                  <a:cubicBezTo>
                    <a:pt x="77" y="212"/>
                    <a:pt x="41" y="249"/>
                    <a:pt x="16" y="289"/>
                  </a:cubicBezTo>
                  <a:cubicBezTo>
                    <a:pt x="10" y="266"/>
                    <a:pt x="19" y="255"/>
                    <a:pt x="28" y="241"/>
                  </a:cubicBezTo>
                  <a:close/>
                  <a:moveTo>
                    <a:pt x="138" y="302"/>
                  </a:moveTo>
                  <a:cubicBezTo>
                    <a:pt x="132" y="303"/>
                    <a:pt x="127" y="304"/>
                    <a:pt x="121" y="304"/>
                  </a:cubicBezTo>
                  <a:cubicBezTo>
                    <a:pt x="126" y="293"/>
                    <a:pt x="134" y="285"/>
                    <a:pt x="140" y="273"/>
                  </a:cubicBezTo>
                  <a:cubicBezTo>
                    <a:pt x="147" y="280"/>
                    <a:pt x="139" y="295"/>
                    <a:pt x="138" y="302"/>
                  </a:cubicBezTo>
                  <a:close/>
                  <a:moveTo>
                    <a:pt x="78" y="311"/>
                  </a:moveTo>
                  <a:cubicBezTo>
                    <a:pt x="68" y="312"/>
                    <a:pt x="57" y="311"/>
                    <a:pt x="48" y="313"/>
                  </a:cubicBezTo>
                  <a:cubicBezTo>
                    <a:pt x="49" y="306"/>
                    <a:pt x="53" y="299"/>
                    <a:pt x="57" y="294"/>
                  </a:cubicBezTo>
                  <a:cubicBezTo>
                    <a:pt x="69" y="277"/>
                    <a:pt x="83" y="259"/>
                    <a:pt x="96" y="240"/>
                  </a:cubicBezTo>
                  <a:cubicBezTo>
                    <a:pt x="113" y="216"/>
                    <a:pt x="131" y="193"/>
                    <a:pt x="146" y="168"/>
                  </a:cubicBezTo>
                  <a:cubicBezTo>
                    <a:pt x="147" y="178"/>
                    <a:pt x="148" y="191"/>
                    <a:pt x="148" y="204"/>
                  </a:cubicBezTo>
                  <a:cubicBezTo>
                    <a:pt x="124" y="240"/>
                    <a:pt x="98" y="272"/>
                    <a:pt x="78" y="311"/>
                  </a:cubicBezTo>
                  <a:close/>
                  <a:moveTo>
                    <a:pt x="146" y="141"/>
                  </a:moveTo>
                  <a:cubicBezTo>
                    <a:pt x="138" y="144"/>
                    <a:pt x="125" y="149"/>
                    <a:pt x="116" y="147"/>
                  </a:cubicBezTo>
                  <a:cubicBezTo>
                    <a:pt x="118" y="138"/>
                    <a:pt x="123" y="139"/>
                    <a:pt x="124" y="131"/>
                  </a:cubicBezTo>
                  <a:cubicBezTo>
                    <a:pt x="131" y="130"/>
                    <a:pt x="144" y="132"/>
                    <a:pt x="146" y="141"/>
                  </a:cubicBezTo>
                  <a:close/>
                  <a:moveTo>
                    <a:pt x="117" y="130"/>
                  </a:moveTo>
                  <a:cubicBezTo>
                    <a:pt x="115" y="118"/>
                    <a:pt x="115" y="112"/>
                    <a:pt x="114" y="98"/>
                  </a:cubicBezTo>
                  <a:cubicBezTo>
                    <a:pt x="120" y="102"/>
                    <a:pt x="127" y="105"/>
                    <a:pt x="132" y="109"/>
                  </a:cubicBezTo>
                  <a:cubicBezTo>
                    <a:pt x="128" y="117"/>
                    <a:pt x="120" y="121"/>
                    <a:pt x="117" y="130"/>
                  </a:cubicBezTo>
                  <a:close/>
                  <a:moveTo>
                    <a:pt x="137" y="103"/>
                  </a:moveTo>
                  <a:cubicBezTo>
                    <a:pt x="129" y="101"/>
                    <a:pt x="127" y="94"/>
                    <a:pt x="117" y="94"/>
                  </a:cubicBezTo>
                  <a:cubicBezTo>
                    <a:pt x="120" y="89"/>
                    <a:pt x="124" y="84"/>
                    <a:pt x="126" y="78"/>
                  </a:cubicBezTo>
                  <a:cubicBezTo>
                    <a:pt x="131" y="84"/>
                    <a:pt x="140" y="86"/>
                    <a:pt x="144" y="92"/>
                  </a:cubicBezTo>
                  <a:cubicBezTo>
                    <a:pt x="143" y="97"/>
                    <a:pt x="139" y="100"/>
                    <a:pt x="137" y="103"/>
                  </a:cubicBezTo>
                  <a:close/>
                  <a:moveTo>
                    <a:pt x="148" y="86"/>
                  </a:moveTo>
                  <a:cubicBezTo>
                    <a:pt x="142" y="83"/>
                    <a:pt x="138" y="77"/>
                    <a:pt x="130" y="75"/>
                  </a:cubicBezTo>
                  <a:cubicBezTo>
                    <a:pt x="132" y="67"/>
                    <a:pt x="145" y="66"/>
                    <a:pt x="152" y="70"/>
                  </a:cubicBezTo>
                  <a:cubicBezTo>
                    <a:pt x="153" y="78"/>
                    <a:pt x="149" y="81"/>
                    <a:pt x="148"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74" name="Freeform 278"/>
            <p:cNvSpPr/>
            <p:nvPr/>
          </p:nvSpPr>
          <p:spPr bwMode="auto">
            <a:xfrm>
              <a:off x="5964605" y="135296"/>
              <a:ext cx="138695" cy="82730"/>
            </a:xfrm>
            <a:custGeom>
              <a:avLst/>
              <a:gdLst>
                <a:gd name="T0" fmla="*/ 4 w 37"/>
                <a:gd name="T1" fmla="*/ 2 h 22"/>
                <a:gd name="T2" fmla="*/ 0 w 37"/>
                <a:gd name="T3" fmla="*/ 15 h 22"/>
                <a:gd name="T4" fmla="*/ 2 w 37"/>
                <a:gd name="T5" fmla="*/ 18 h 22"/>
                <a:gd name="T6" fmla="*/ 32 w 37"/>
                <a:gd name="T7" fmla="*/ 18 h 22"/>
                <a:gd name="T8" fmla="*/ 37 w 37"/>
                <a:gd name="T9" fmla="*/ 4 h 22"/>
                <a:gd name="T10" fmla="*/ 37 w 37"/>
                <a:gd name="T11" fmla="*/ 1 h 22"/>
                <a:gd name="T12" fmla="*/ 4 w 37"/>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7" h="22">
                  <a:moveTo>
                    <a:pt x="4" y="2"/>
                  </a:moveTo>
                  <a:cubicBezTo>
                    <a:pt x="2" y="6"/>
                    <a:pt x="1" y="11"/>
                    <a:pt x="0" y="15"/>
                  </a:cubicBezTo>
                  <a:cubicBezTo>
                    <a:pt x="1" y="15"/>
                    <a:pt x="3" y="16"/>
                    <a:pt x="2" y="18"/>
                  </a:cubicBezTo>
                  <a:cubicBezTo>
                    <a:pt x="14" y="15"/>
                    <a:pt x="20" y="22"/>
                    <a:pt x="32" y="18"/>
                  </a:cubicBezTo>
                  <a:cubicBezTo>
                    <a:pt x="35" y="14"/>
                    <a:pt x="36" y="9"/>
                    <a:pt x="37" y="4"/>
                  </a:cubicBezTo>
                  <a:cubicBezTo>
                    <a:pt x="37" y="1"/>
                    <a:pt x="37" y="1"/>
                    <a:pt x="37" y="1"/>
                  </a:cubicBezTo>
                  <a:cubicBezTo>
                    <a:pt x="25" y="0"/>
                    <a:pt x="17"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75" name="Freeform 279"/>
            <p:cNvSpPr/>
            <p:nvPr/>
          </p:nvSpPr>
          <p:spPr bwMode="auto">
            <a:xfrm>
              <a:off x="5930540" y="378620"/>
              <a:ext cx="172761" cy="545045"/>
            </a:xfrm>
            <a:custGeom>
              <a:avLst/>
              <a:gdLst>
                <a:gd name="T0" fmla="*/ 0 w 46"/>
                <a:gd name="T1" fmla="*/ 25 h 146"/>
                <a:gd name="T2" fmla="*/ 0 w 46"/>
                <a:gd name="T3" fmla="*/ 118 h 146"/>
                <a:gd name="T4" fmla="*/ 46 w 46"/>
                <a:gd name="T5" fmla="*/ 146 h 146"/>
                <a:gd name="T6" fmla="*/ 46 w 46"/>
                <a:gd name="T7" fmla="*/ 138 h 146"/>
                <a:gd name="T8" fmla="*/ 13 w 46"/>
                <a:gd name="T9" fmla="*/ 117 h 146"/>
                <a:gd name="T10" fmla="*/ 19 w 46"/>
                <a:gd name="T11" fmla="*/ 116 h 146"/>
                <a:gd name="T12" fmla="*/ 7 w 46"/>
                <a:gd name="T13" fmla="*/ 111 h 146"/>
                <a:gd name="T14" fmla="*/ 6 w 46"/>
                <a:gd name="T15" fmla="*/ 35 h 146"/>
                <a:gd name="T16" fmla="*/ 46 w 46"/>
                <a:gd name="T17" fmla="*/ 52 h 146"/>
                <a:gd name="T18" fmla="*/ 46 w 46"/>
                <a:gd name="T19" fmla="*/ 44 h 146"/>
                <a:gd name="T20" fmla="*/ 9 w 46"/>
                <a:gd name="T21" fmla="*/ 27 h 146"/>
                <a:gd name="T22" fmla="*/ 46 w 46"/>
                <a:gd name="T23" fmla="*/ 7 h 146"/>
                <a:gd name="T24" fmla="*/ 46 w 46"/>
                <a:gd name="T25" fmla="*/ 0 h 146"/>
                <a:gd name="T26" fmla="*/ 24 w 46"/>
                <a:gd name="T27" fmla="*/ 11 h 146"/>
                <a:gd name="T28" fmla="*/ 0 w 46"/>
                <a:gd name="T2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46">
                  <a:moveTo>
                    <a:pt x="0" y="25"/>
                  </a:moveTo>
                  <a:cubicBezTo>
                    <a:pt x="1" y="47"/>
                    <a:pt x="0" y="101"/>
                    <a:pt x="0" y="118"/>
                  </a:cubicBezTo>
                  <a:cubicBezTo>
                    <a:pt x="14" y="129"/>
                    <a:pt x="29" y="138"/>
                    <a:pt x="46" y="146"/>
                  </a:cubicBezTo>
                  <a:cubicBezTo>
                    <a:pt x="46" y="138"/>
                    <a:pt x="46" y="138"/>
                    <a:pt x="46" y="138"/>
                  </a:cubicBezTo>
                  <a:cubicBezTo>
                    <a:pt x="34" y="132"/>
                    <a:pt x="23" y="125"/>
                    <a:pt x="13" y="117"/>
                  </a:cubicBezTo>
                  <a:cubicBezTo>
                    <a:pt x="15" y="114"/>
                    <a:pt x="16" y="118"/>
                    <a:pt x="19" y="116"/>
                  </a:cubicBezTo>
                  <a:cubicBezTo>
                    <a:pt x="17" y="110"/>
                    <a:pt x="14" y="110"/>
                    <a:pt x="7" y="111"/>
                  </a:cubicBezTo>
                  <a:cubicBezTo>
                    <a:pt x="4" y="91"/>
                    <a:pt x="8" y="56"/>
                    <a:pt x="6" y="35"/>
                  </a:cubicBezTo>
                  <a:cubicBezTo>
                    <a:pt x="20" y="40"/>
                    <a:pt x="33" y="46"/>
                    <a:pt x="46" y="52"/>
                  </a:cubicBezTo>
                  <a:cubicBezTo>
                    <a:pt x="46" y="44"/>
                    <a:pt x="46" y="44"/>
                    <a:pt x="46" y="44"/>
                  </a:cubicBezTo>
                  <a:cubicBezTo>
                    <a:pt x="33" y="38"/>
                    <a:pt x="21" y="32"/>
                    <a:pt x="9" y="27"/>
                  </a:cubicBezTo>
                  <a:cubicBezTo>
                    <a:pt x="21" y="20"/>
                    <a:pt x="33" y="14"/>
                    <a:pt x="46" y="7"/>
                  </a:cubicBezTo>
                  <a:cubicBezTo>
                    <a:pt x="46" y="0"/>
                    <a:pt x="46" y="0"/>
                    <a:pt x="46" y="0"/>
                  </a:cubicBezTo>
                  <a:cubicBezTo>
                    <a:pt x="39" y="4"/>
                    <a:pt x="31" y="7"/>
                    <a:pt x="24" y="11"/>
                  </a:cubicBezTo>
                  <a:cubicBezTo>
                    <a:pt x="16" y="15"/>
                    <a:pt x="5"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76" name="Freeform 280"/>
            <p:cNvSpPr/>
            <p:nvPr/>
          </p:nvSpPr>
          <p:spPr bwMode="auto">
            <a:xfrm>
              <a:off x="5816177" y="325088"/>
              <a:ext cx="126528" cy="153293"/>
            </a:xfrm>
            <a:custGeom>
              <a:avLst/>
              <a:gdLst>
                <a:gd name="T0" fmla="*/ 16 w 34"/>
                <a:gd name="T1" fmla="*/ 9 h 41"/>
                <a:gd name="T2" fmla="*/ 34 w 34"/>
                <a:gd name="T3" fmla="*/ 4 h 41"/>
                <a:gd name="T4" fmla="*/ 8 w 34"/>
                <a:gd name="T5" fmla="*/ 3 h 41"/>
                <a:gd name="T6" fmla="*/ 11 w 34"/>
                <a:gd name="T7" fmla="*/ 41 h 41"/>
                <a:gd name="T8" fmla="*/ 12 w 34"/>
                <a:gd name="T9" fmla="*/ 25 h 41"/>
                <a:gd name="T10" fmla="*/ 34 w 34"/>
                <a:gd name="T11" fmla="*/ 20 h 41"/>
                <a:gd name="T12" fmla="*/ 12 w 34"/>
                <a:gd name="T13" fmla="*/ 16 h 41"/>
                <a:gd name="T14" fmla="*/ 16 w 34"/>
                <a:gd name="T15" fmla="*/ 9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1">
                  <a:moveTo>
                    <a:pt x="16" y="9"/>
                  </a:moveTo>
                  <a:cubicBezTo>
                    <a:pt x="23" y="8"/>
                    <a:pt x="33" y="10"/>
                    <a:pt x="34" y="4"/>
                  </a:cubicBezTo>
                  <a:cubicBezTo>
                    <a:pt x="26" y="0"/>
                    <a:pt x="15" y="1"/>
                    <a:pt x="8" y="3"/>
                  </a:cubicBezTo>
                  <a:cubicBezTo>
                    <a:pt x="9" y="11"/>
                    <a:pt x="0" y="38"/>
                    <a:pt x="11" y="41"/>
                  </a:cubicBezTo>
                  <a:cubicBezTo>
                    <a:pt x="14" y="38"/>
                    <a:pt x="8" y="29"/>
                    <a:pt x="12" y="25"/>
                  </a:cubicBezTo>
                  <a:cubicBezTo>
                    <a:pt x="17" y="27"/>
                    <a:pt x="30" y="26"/>
                    <a:pt x="34" y="20"/>
                  </a:cubicBezTo>
                  <a:cubicBezTo>
                    <a:pt x="26" y="20"/>
                    <a:pt x="16" y="21"/>
                    <a:pt x="12" y="16"/>
                  </a:cubicBezTo>
                  <a:cubicBezTo>
                    <a:pt x="15" y="15"/>
                    <a:pt x="13"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77" name="Freeform 281"/>
            <p:cNvSpPr/>
            <p:nvPr/>
          </p:nvSpPr>
          <p:spPr bwMode="auto">
            <a:xfrm>
              <a:off x="6098432" y="750904"/>
              <a:ext cx="4866" cy="4866"/>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78" name="Freeform 282"/>
            <p:cNvSpPr/>
            <p:nvPr/>
          </p:nvSpPr>
          <p:spPr bwMode="auto">
            <a:xfrm>
              <a:off x="6013270" y="724139"/>
              <a:ext cx="77864" cy="63264"/>
            </a:xfrm>
            <a:custGeom>
              <a:avLst/>
              <a:gdLst>
                <a:gd name="T0" fmla="*/ 21 w 21"/>
                <a:gd name="T1" fmla="*/ 12 h 17"/>
                <a:gd name="T2" fmla="*/ 0 w 21"/>
                <a:gd name="T3" fmla="*/ 17 h 17"/>
                <a:gd name="T4" fmla="*/ 21 w 21"/>
                <a:gd name="T5" fmla="*/ 12 h 17"/>
              </a:gdLst>
              <a:ahLst/>
              <a:cxnLst>
                <a:cxn ang="0">
                  <a:pos x="T0" y="T1"/>
                </a:cxn>
                <a:cxn ang="0">
                  <a:pos x="T2" y="T3"/>
                </a:cxn>
                <a:cxn ang="0">
                  <a:pos x="T4" y="T5"/>
                </a:cxn>
              </a:cxnLst>
              <a:rect l="0" t="0" r="r" b="b"/>
              <a:pathLst>
                <a:path w="21" h="17">
                  <a:moveTo>
                    <a:pt x="21" y="12"/>
                  </a:moveTo>
                  <a:cubicBezTo>
                    <a:pt x="21" y="0"/>
                    <a:pt x="0" y="10"/>
                    <a:pt x="0" y="17"/>
                  </a:cubicBezTo>
                  <a:cubicBezTo>
                    <a:pt x="8" y="17"/>
                    <a:pt x="11" y="11"/>
                    <a:pt x="2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79" name="Freeform 283"/>
            <p:cNvSpPr>
              <a:spLocks noEditPoints="1"/>
            </p:cNvSpPr>
            <p:nvPr/>
          </p:nvSpPr>
          <p:spPr bwMode="auto">
            <a:xfrm>
              <a:off x="5816177" y="836068"/>
              <a:ext cx="126528" cy="145994"/>
            </a:xfrm>
            <a:custGeom>
              <a:avLst/>
              <a:gdLst>
                <a:gd name="T0" fmla="*/ 0 w 34"/>
                <a:gd name="T1" fmla="*/ 29 h 39"/>
                <a:gd name="T2" fmla="*/ 4 w 34"/>
                <a:gd name="T3" fmla="*/ 38 h 39"/>
                <a:gd name="T4" fmla="*/ 11 w 34"/>
                <a:gd name="T5" fmla="*/ 29 h 39"/>
                <a:gd name="T6" fmla="*/ 23 w 34"/>
                <a:gd name="T7" fmla="*/ 28 h 39"/>
                <a:gd name="T8" fmla="*/ 32 w 34"/>
                <a:gd name="T9" fmla="*/ 39 h 39"/>
                <a:gd name="T10" fmla="*/ 23 w 34"/>
                <a:gd name="T11" fmla="*/ 10 h 39"/>
                <a:gd name="T12" fmla="*/ 0 w 34"/>
                <a:gd name="T13" fmla="*/ 29 h 39"/>
                <a:gd name="T14" fmla="*/ 12 w 34"/>
                <a:gd name="T15" fmla="*/ 22 h 39"/>
                <a:gd name="T16" fmla="*/ 15 w 34"/>
                <a:gd name="T17" fmla="*/ 15 h 39"/>
                <a:gd name="T18" fmla="*/ 20 w 34"/>
                <a:gd name="T19" fmla="*/ 21 h 39"/>
                <a:gd name="T20" fmla="*/ 12 w 34"/>
                <a:gd name="T21"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9">
                  <a:moveTo>
                    <a:pt x="0" y="29"/>
                  </a:moveTo>
                  <a:cubicBezTo>
                    <a:pt x="0" y="32"/>
                    <a:pt x="2" y="37"/>
                    <a:pt x="4" y="38"/>
                  </a:cubicBezTo>
                  <a:cubicBezTo>
                    <a:pt x="7" y="36"/>
                    <a:pt x="7" y="30"/>
                    <a:pt x="11" y="29"/>
                  </a:cubicBezTo>
                  <a:cubicBezTo>
                    <a:pt x="16" y="30"/>
                    <a:pt x="18" y="28"/>
                    <a:pt x="23" y="28"/>
                  </a:cubicBezTo>
                  <a:cubicBezTo>
                    <a:pt x="25" y="32"/>
                    <a:pt x="26" y="38"/>
                    <a:pt x="32" y="39"/>
                  </a:cubicBezTo>
                  <a:cubicBezTo>
                    <a:pt x="34" y="29"/>
                    <a:pt x="23" y="22"/>
                    <a:pt x="23" y="10"/>
                  </a:cubicBezTo>
                  <a:cubicBezTo>
                    <a:pt x="15" y="0"/>
                    <a:pt x="1" y="25"/>
                    <a:pt x="0" y="29"/>
                  </a:cubicBezTo>
                  <a:close/>
                  <a:moveTo>
                    <a:pt x="12" y="22"/>
                  </a:moveTo>
                  <a:cubicBezTo>
                    <a:pt x="13" y="19"/>
                    <a:pt x="15" y="19"/>
                    <a:pt x="15" y="15"/>
                  </a:cubicBezTo>
                  <a:cubicBezTo>
                    <a:pt x="19" y="14"/>
                    <a:pt x="17" y="20"/>
                    <a:pt x="20" y="21"/>
                  </a:cubicBezTo>
                  <a:cubicBezTo>
                    <a:pt x="20" y="24"/>
                    <a:pt x="15" y="21"/>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80" name="Freeform 284"/>
            <p:cNvSpPr/>
            <p:nvPr/>
          </p:nvSpPr>
          <p:spPr bwMode="auto">
            <a:xfrm>
              <a:off x="5954872" y="1308115"/>
              <a:ext cx="148428" cy="861365"/>
            </a:xfrm>
            <a:custGeom>
              <a:avLst/>
              <a:gdLst>
                <a:gd name="T0" fmla="*/ 37 w 40"/>
                <a:gd name="T1" fmla="*/ 60 h 231"/>
                <a:gd name="T2" fmla="*/ 22 w 40"/>
                <a:gd name="T3" fmla="*/ 119 h 231"/>
                <a:gd name="T4" fmla="*/ 16 w 40"/>
                <a:gd name="T5" fmla="*/ 124 h 231"/>
                <a:gd name="T6" fmla="*/ 37 w 40"/>
                <a:gd name="T7" fmla="*/ 187 h 231"/>
                <a:gd name="T8" fmla="*/ 40 w 40"/>
                <a:gd name="T9" fmla="*/ 231 h 231"/>
                <a:gd name="T10" fmla="*/ 40 w 40"/>
                <a:gd name="T11" fmla="*/ 214 h 231"/>
                <a:gd name="T12" fmla="*/ 39 w 40"/>
                <a:gd name="T13" fmla="*/ 214 h 231"/>
                <a:gd name="T14" fmla="*/ 40 w 40"/>
                <a:gd name="T15" fmla="*/ 201 h 231"/>
                <a:gd name="T16" fmla="*/ 40 w 40"/>
                <a:gd name="T17" fmla="*/ 178 h 231"/>
                <a:gd name="T18" fmla="*/ 17 w 40"/>
                <a:gd name="T19" fmla="*/ 155 h 231"/>
                <a:gd name="T20" fmla="*/ 28 w 40"/>
                <a:gd name="T21" fmla="*/ 123 h 231"/>
                <a:gd name="T22" fmla="*/ 40 w 40"/>
                <a:gd name="T23" fmla="*/ 120 h 231"/>
                <a:gd name="T24" fmla="*/ 40 w 40"/>
                <a:gd name="T25" fmla="*/ 113 h 231"/>
                <a:gd name="T26" fmla="*/ 21 w 40"/>
                <a:gd name="T27" fmla="*/ 91 h 231"/>
                <a:gd name="T28" fmla="*/ 38 w 40"/>
                <a:gd name="T29" fmla="*/ 67 h 231"/>
                <a:gd name="T30" fmla="*/ 40 w 40"/>
                <a:gd name="T31" fmla="*/ 67 h 231"/>
                <a:gd name="T32" fmla="*/ 40 w 40"/>
                <a:gd name="T33" fmla="*/ 52 h 231"/>
                <a:gd name="T34" fmla="*/ 38 w 40"/>
                <a:gd name="T35" fmla="*/ 49 h 231"/>
                <a:gd name="T36" fmla="*/ 40 w 40"/>
                <a:gd name="T37" fmla="*/ 17 h 231"/>
                <a:gd name="T38" fmla="*/ 40 w 40"/>
                <a:gd name="T39" fmla="*/ 0 h 231"/>
                <a:gd name="T40" fmla="*/ 39 w 40"/>
                <a:gd name="T41" fmla="*/ 0 h 231"/>
                <a:gd name="T42" fmla="*/ 37 w 40"/>
                <a:gd name="T43"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31">
                  <a:moveTo>
                    <a:pt x="37" y="60"/>
                  </a:moveTo>
                  <a:cubicBezTo>
                    <a:pt x="13" y="64"/>
                    <a:pt x="7" y="101"/>
                    <a:pt x="22" y="119"/>
                  </a:cubicBezTo>
                  <a:cubicBezTo>
                    <a:pt x="20" y="119"/>
                    <a:pt x="17" y="122"/>
                    <a:pt x="16" y="124"/>
                  </a:cubicBezTo>
                  <a:cubicBezTo>
                    <a:pt x="0" y="152"/>
                    <a:pt x="18" y="178"/>
                    <a:pt x="37" y="187"/>
                  </a:cubicBezTo>
                  <a:cubicBezTo>
                    <a:pt x="25" y="203"/>
                    <a:pt x="29" y="219"/>
                    <a:pt x="40" y="231"/>
                  </a:cubicBezTo>
                  <a:cubicBezTo>
                    <a:pt x="40" y="214"/>
                    <a:pt x="40" y="214"/>
                    <a:pt x="40" y="214"/>
                  </a:cubicBezTo>
                  <a:cubicBezTo>
                    <a:pt x="40" y="214"/>
                    <a:pt x="40" y="214"/>
                    <a:pt x="39" y="214"/>
                  </a:cubicBezTo>
                  <a:cubicBezTo>
                    <a:pt x="39" y="208"/>
                    <a:pt x="39" y="204"/>
                    <a:pt x="40" y="201"/>
                  </a:cubicBezTo>
                  <a:cubicBezTo>
                    <a:pt x="40" y="178"/>
                    <a:pt x="40" y="178"/>
                    <a:pt x="40" y="178"/>
                  </a:cubicBezTo>
                  <a:cubicBezTo>
                    <a:pt x="30" y="172"/>
                    <a:pt x="22" y="165"/>
                    <a:pt x="17" y="155"/>
                  </a:cubicBezTo>
                  <a:cubicBezTo>
                    <a:pt x="16" y="139"/>
                    <a:pt x="21" y="131"/>
                    <a:pt x="28" y="123"/>
                  </a:cubicBezTo>
                  <a:cubicBezTo>
                    <a:pt x="34" y="124"/>
                    <a:pt x="37" y="123"/>
                    <a:pt x="40" y="120"/>
                  </a:cubicBezTo>
                  <a:cubicBezTo>
                    <a:pt x="40" y="113"/>
                    <a:pt x="40" y="113"/>
                    <a:pt x="40" y="113"/>
                  </a:cubicBezTo>
                  <a:cubicBezTo>
                    <a:pt x="30" y="108"/>
                    <a:pt x="21" y="102"/>
                    <a:pt x="21" y="91"/>
                  </a:cubicBezTo>
                  <a:cubicBezTo>
                    <a:pt x="21" y="82"/>
                    <a:pt x="30" y="70"/>
                    <a:pt x="38" y="67"/>
                  </a:cubicBezTo>
                  <a:cubicBezTo>
                    <a:pt x="39" y="67"/>
                    <a:pt x="39" y="67"/>
                    <a:pt x="40" y="67"/>
                  </a:cubicBezTo>
                  <a:cubicBezTo>
                    <a:pt x="40" y="52"/>
                    <a:pt x="40" y="52"/>
                    <a:pt x="40" y="52"/>
                  </a:cubicBezTo>
                  <a:cubicBezTo>
                    <a:pt x="39" y="51"/>
                    <a:pt x="39" y="50"/>
                    <a:pt x="38" y="49"/>
                  </a:cubicBezTo>
                  <a:cubicBezTo>
                    <a:pt x="33" y="39"/>
                    <a:pt x="36" y="28"/>
                    <a:pt x="40" y="17"/>
                  </a:cubicBezTo>
                  <a:cubicBezTo>
                    <a:pt x="40" y="0"/>
                    <a:pt x="40" y="0"/>
                    <a:pt x="40" y="0"/>
                  </a:cubicBezTo>
                  <a:cubicBezTo>
                    <a:pt x="40" y="0"/>
                    <a:pt x="40" y="0"/>
                    <a:pt x="39" y="0"/>
                  </a:cubicBezTo>
                  <a:cubicBezTo>
                    <a:pt x="27" y="10"/>
                    <a:pt x="26" y="49"/>
                    <a:pt x="3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81" name="Freeform 285"/>
            <p:cNvSpPr/>
            <p:nvPr/>
          </p:nvSpPr>
          <p:spPr bwMode="auto">
            <a:xfrm>
              <a:off x="5991370" y="2257077"/>
              <a:ext cx="111929" cy="182492"/>
            </a:xfrm>
            <a:custGeom>
              <a:avLst/>
              <a:gdLst>
                <a:gd name="T0" fmla="*/ 21 w 30"/>
                <a:gd name="T1" fmla="*/ 0 h 49"/>
                <a:gd name="T2" fmla="*/ 15 w 30"/>
                <a:gd name="T3" fmla="*/ 23 h 49"/>
                <a:gd name="T4" fmla="*/ 1 w 30"/>
                <a:gd name="T5" fmla="*/ 27 h 49"/>
                <a:gd name="T6" fmla="*/ 16 w 30"/>
                <a:gd name="T7" fmla="*/ 30 h 49"/>
                <a:gd name="T8" fmla="*/ 19 w 30"/>
                <a:gd name="T9" fmla="*/ 49 h 49"/>
                <a:gd name="T10" fmla="*/ 25 w 30"/>
                <a:gd name="T11" fmla="*/ 41 h 49"/>
                <a:gd name="T12" fmla="*/ 23 w 30"/>
                <a:gd name="T13" fmla="*/ 30 h 49"/>
                <a:gd name="T14" fmla="*/ 30 w 30"/>
                <a:gd name="T15" fmla="*/ 29 h 49"/>
                <a:gd name="T16" fmla="*/ 30 w 30"/>
                <a:gd name="T17" fmla="*/ 21 h 49"/>
                <a:gd name="T18" fmla="*/ 23 w 30"/>
                <a:gd name="T19" fmla="*/ 22 h 49"/>
                <a:gd name="T20" fmla="*/ 21 w 30"/>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9">
                  <a:moveTo>
                    <a:pt x="21" y="0"/>
                  </a:moveTo>
                  <a:cubicBezTo>
                    <a:pt x="11" y="2"/>
                    <a:pt x="21" y="17"/>
                    <a:pt x="15" y="23"/>
                  </a:cubicBezTo>
                  <a:cubicBezTo>
                    <a:pt x="9" y="24"/>
                    <a:pt x="1" y="21"/>
                    <a:pt x="1" y="27"/>
                  </a:cubicBezTo>
                  <a:cubicBezTo>
                    <a:pt x="0" y="34"/>
                    <a:pt x="13" y="31"/>
                    <a:pt x="16" y="30"/>
                  </a:cubicBezTo>
                  <a:cubicBezTo>
                    <a:pt x="18" y="39"/>
                    <a:pt x="14" y="45"/>
                    <a:pt x="19" y="49"/>
                  </a:cubicBezTo>
                  <a:cubicBezTo>
                    <a:pt x="23" y="48"/>
                    <a:pt x="22" y="41"/>
                    <a:pt x="25" y="41"/>
                  </a:cubicBezTo>
                  <a:cubicBezTo>
                    <a:pt x="22" y="40"/>
                    <a:pt x="23" y="35"/>
                    <a:pt x="23" y="30"/>
                  </a:cubicBezTo>
                  <a:cubicBezTo>
                    <a:pt x="24" y="29"/>
                    <a:pt x="27" y="29"/>
                    <a:pt x="30" y="29"/>
                  </a:cubicBezTo>
                  <a:cubicBezTo>
                    <a:pt x="30" y="21"/>
                    <a:pt x="30" y="21"/>
                    <a:pt x="30" y="21"/>
                  </a:cubicBezTo>
                  <a:cubicBezTo>
                    <a:pt x="27" y="21"/>
                    <a:pt x="25" y="21"/>
                    <a:pt x="23" y="22"/>
                  </a:cubicBezTo>
                  <a:cubicBezTo>
                    <a:pt x="22" y="15"/>
                    <a:pt x="24" y="5"/>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83" name="Freeform 287"/>
            <p:cNvSpPr/>
            <p:nvPr/>
          </p:nvSpPr>
          <p:spPr bwMode="auto">
            <a:xfrm>
              <a:off x="5835643" y="1086690"/>
              <a:ext cx="262790" cy="411216"/>
            </a:xfrm>
            <a:custGeom>
              <a:avLst/>
              <a:gdLst>
                <a:gd name="T0" fmla="*/ 22 w 71"/>
                <a:gd name="T1" fmla="*/ 67 h 110"/>
                <a:gd name="T2" fmla="*/ 28 w 71"/>
                <a:gd name="T3" fmla="*/ 107 h 110"/>
                <a:gd name="T4" fmla="*/ 48 w 71"/>
                <a:gd name="T5" fmla="*/ 34 h 110"/>
                <a:gd name="T6" fmla="*/ 71 w 71"/>
                <a:gd name="T7" fmla="*/ 36 h 110"/>
                <a:gd name="T8" fmla="*/ 49 w 71"/>
                <a:gd name="T9" fmla="*/ 0 h 110"/>
                <a:gd name="T10" fmla="*/ 45 w 71"/>
                <a:gd name="T11" fmla="*/ 2 h 110"/>
                <a:gd name="T12" fmla="*/ 32 w 71"/>
                <a:gd name="T13" fmla="*/ 69 h 110"/>
                <a:gd name="T14" fmla="*/ 22 w 71"/>
                <a:gd name="T15" fmla="*/ 67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10">
                  <a:moveTo>
                    <a:pt x="22" y="67"/>
                  </a:moveTo>
                  <a:cubicBezTo>
                    <a:pt x="9" y="75"/>
                    <a:pt x="0" y="110"/>
                    <a:pt x="28" y="107"/>
                  </a:cubicBezTo>
                  <a:cubicBezTo>
                    <a:pt x="47" y="96"/>
                    <a:pt x="34" y="51"/>
                    <a:pt x="48" y="34"/>
                  </a:cubicBezTo>
                  <a:cubicBezTo>
                    <a:pt x="57" y="32"/>
                    <a:pt x="65" y="42"/>
                    <a:pt x="71" y="36"/>
                  </a:cubicBezTo>
                  <a:cubicBezTo>
                    <a:pt x="71" y="22"/>
                    <a:pt x="63" y="5"/>
                    <a:pt x="49" y="0"/>
                  </a:cubicBezTo>
                  <a:cubicBezTo>
                    <a:pt x="49" y="2"/>
                    <a:pt x="46" y="1"/>
                    <a:pt x="45" y="2"/>
                  </a:cubicBezTo>
                  <a:cubicBezTo>
                    <a:pt x="39" y="26"/>
                    <a:pt x="37" y="47"/>
                    <a:pt x="32" y="69"/>
                  </a:cubicBezTo>
                  <a:cubicBezTo>
                    <a:pt x="29" y="68"/>
                    <a:pt x="26" y="67"/>
                    <a:pt x="2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84" name="Freeform 288"/>
            <p:cNvSpPr>
              <a:spLocks noEditPoints="1"/>
            </p:cNvSpPr>
            <p:nvPr/>
          </p:nvSpPr>
          <p:spPr bwMode="auto">
            <a:xfrm>
              <a:off x="224599" y="2424969"/>
              <a:ext cx="846766" cy="335786"/>
            </a:xfrm>
            <a:custGeom>
              <a:avLst/>
              <a:gdLst>
                <a:gd name="T0" fmla="*/ 205 w 227"/>
                <a:gd name="T1" fmla="*/ 61 h 90"/>
                <a:gd name="T2" fmla="*/ 221 w 227"/>
                <a:gd name="T3" fmla="*/ 29 h 90"/>
                <a:gd name="T4" fmla="*/ 200 w 227"/>
                <a:gd name="T5" fmla="*/ 17 h 90"/>
                <a:gd name="T6" fmla="*/ 191 w 227"/>
                <a:gd name="T7" fmla="*/ 32 h 90"/>
                <a:gd name="T8" fmla="*/ 189 w 227"/>
                <a:gd name="T9" fmla="*/ 2 h 90"/>
                <a:gd name="T10" fmla="*/ 156 w 227"/>
                <a:gd name="T11" fmla="*/ 2 h 90"/>
                <a:gd name="T12" fmla="*/ 154 w 227"/>
                <a:gd name="T13" fmla="*/ 24 h 90"/>
                <a:gd name="T14" fmla="*/ 108 w 227"/>
                <a:gd name="T15" fmla="*/ 35 h 90"/>
                <a:gd name="T16" fmla="*/ 102 w 227"/>
                <a:gd name="T17" fmla="*/ 14 h 90"/>
                <a:gd name="T18" fmla="*/ 55 w 227"/>
                <a:gd name="T19" fmla="*/ 14 h 90"/>
                <a:gd name="T20" fmla="*/ 48 w 227"/>
                <a:gd name="T21" fmla="*/ 26 h 90"/>
                <a:gd name="T22" fmla="*/ 0 w 227"/>
                <a:gd name="T23" fmla="*/ 19 h 90"/>
                <a:gd name="T24" fmla="*/ 0 w 227"/>
                <a:gd name="T25" fmla="*/ 26 h 90"/>
                <a:gd name="T26" fmla="*/ 50 w 227"/>
                <a:gd name="T27" fmla="*/ 36 h 90"/>
                <a:gd name="T28" fmla="*/ 51 w 227"/>
                <a:gd name="T29" fmla="*/ 41 h 90"/>
                <a:gd name="T30" fmla="*/ 26 w 227"/>
                <a:gd name="T31" fmla="*/ 81 h 90"/>
                <a:gd name="T32" fmla="*/ 50 w 227"/>
                <a:gd name="T33" fmla="*/ 89 h 90"/>
                <a:gd name="T34" fmla="*/ 58 w 227"/>
                <a:gd name="T35" fmla="*/ 89 h 90"/>
                <a:gd name="T36" fmla="*/ 38 w 227"/>
                <a:gd name="T37" fmla="*/ 77 h 90"/>
                <a:gd name="T38" fmla="*/ 55 w 227"/>
                <a:gd name="T39" fmla="*/ 55 h 90"/>
                <a:gd name="T40" fmla="*/ 58 w 227"/>
                <a:gd name="T41" fmla="*/ 21 h 90"/>
                <a:gd name="T42" fmla="*/ 97 w 227"/>
                <a:gd name="T43" fmla="*/ 21 h 90"/>
                <a:gd name="T44" fmla="*/ 111 w 227"/>
                <a:gd name="T45" fmla="*/ 89 h 90"/>
                <a:gd name="T46" fmla="*/ 118 w 227"/>
                <a:gd name="T47" fmla="*/ 89 h 90"/>
                <a:gd name="T48" fmla="*/ 113 w 227"/>
                <a:gd name="T49" fmla="*/ 69 h 90"/>
                <a:gd name="T50" fmla="*/ 109 w 227"/>
                <a:gd name="T51" fmla="*/ 46 h 90"/>
                <a:gd name="T52" fmla="*/ 155 w 227"/>
                <a:gd name="T53" fmla="*/ 32 h 90"/>
                <a:gd name="T54" fmla="*/ 151 w 227"/>
                <a:gd name="T55" fmla="*/ 51 h 90"/>
                <a:gd name="T56" fmla="*/ 129 w 227"/>
                <a:gd name="T57" fmla="*/ 50 h 90"/>
                <a:gd name="T58" fmla="*/ 133 w 227"/>
                <a:gd name="T59" fmla="*/ 87 h 90"/>
                <a:gd name="T60" fmla="*/ 164 w 227"/>
                <a:gd name="T61" fmla="*/ 84 h 90"/>
                <a:gd name="T62" fmla="*/ 166 w 227"/>
                <a:gd name="T63" fmla="*/ 89 h 90"/>
                <a:gd name="T64" fmla="*/ 174 w 227"/>
                <a:gd name="T65" fmla="*/ 89 h 90"/>
                <a:gd name="T66" fmla="*/ 168 w 227"/>
                <a:gd name="T67" fmla="*/ 77 h 90"/>
                <a:gd name="T68" fmla="*/ 160 w 227"/>
                <a:gd name="T69" fmla="*/ 76 h 90"/>
                <a:gd name="T70" fmla="*/ 163 w 227"/>
                <a:gd name="T71" fmla="*/ 30 h 90"/>
                <a:gd name="T72" fmla="*/ 162 w 227"/>
                <a:gd name="T73" fmla="*/ 8 h 90"/>
                <a:gd name="T74" fmla="*/ 184 w 227"/>
                <a:gd name="T75" fmla="*/ 8 h 90"/>
                <a:gd name="T76" fmla="*/ 187 w 227"/>
                <a:gd name="T77" fmla="*/ 46 h 90"/>
                <a:gd name="T78" fmla="*/ 201 w 227"/>
                <a:gd name="T79" fmla="*/ 25 h 90"/>
                <a:gd name="T80" fmla="*/ 213 w 227"/>
                <a:gd name="T81" fmla="*/ 35 h 90"/>
                <a:gd name="T82" fmla="*/ 196 w 227"/>
                <a:gd name="T83" fmla="*/ 62 h 90"/>
                <a:gd name="T84" fmla="*/ 217 w 227"/>
                <a:gd name="T85" fmla="*/ 89 h 90"/>
                <a:gd name="T86" fmla="*/ 226 w 227"/>
                <a:gd name="T87" fmla="*/ 89 h 90"/>
                <a:gd name="T88" fmla="*/ 227 w 227"/>
                <a:gd name="T89" fmla="*/ 87 h 90"/>
                <a:gd name="T90" fmla="*/ 205 w 227"/>
                <a:gd name="T91" fmla="*/ 61 h 90"/>
                <a:gd name="T92" fmla="*/ 137 w 227"/>
                <a:gd name="T93" fmla="*/ 81 h 90"/>
                <a:gd name="T94" fmla="*/ 150 w 227"/>
                <a:gd name="T95" fmla="*/ 58 h 90"/>
                <a:gd name="T96" fmla="*/ 154 w 227"/>
                <a:gd name="T97" fmla="*/ 77 h 90"/>
                <a:gd name="T98" fmla="*/ 137 w 227"/>
                <a:gd name="T9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7" h="90">
                  <a:moveTo>
                    <a:pt x="205" y="61"/>
                  </a:moveTo>
                  <a:cubicBezTo>
                    <a:pt x="211" y="51"/>
                    <a:pt x="220" y="43"/>
                    <a:pt x="221" y="29"/>
                  </a:cubicBezTo>
                  <a:cubicBezTo>
                    <a:pt x="213" y="26"/>
                    <a:pt x="208" y="20"/>
                    <a:pt x="200" y="17"/>
                  </a:cubicBezTo>
                  <a:cubicBezTo>
                    <a:pt x="196" y="21"/>
                    <a:pt x="196" y="29"/>
                    <a:pt x="191" y="32"/>
                  </a:cubicBezTo>
                  <a:cubicBezTo>
                    <a:pt x="190" y="22"/>
                    <a:pt x="192" y="9"/>
                    <a:pt x="189" y="2"/>
                  </a:cubicBezTo>
                  <a:cubicBezTo>
                    <a:pt x="177" y="4"/>
                    <a:pt x="168" y="0"/>
                    <a:pt x="156" y="2"/>
                  </a:cubicBezTo>
                  <a:cubicBezTo>
                    <a:pt x="156" y="5"/>
                    <a:pt x="156" y="16"/>
                    <a:pt x="154" y="24"/>
                  </a:cubicBezTo>
                  <a:cubicBezTo>
                    <a:pt x="140" y="16"/>
                    <a:pt x="116" y="22"/>
                    <a:pt x="108" y="35"/>
                  </a:cubicBezTo>
                  <a:cubicBezTo>
                    <a:pt x="107" y="27"/>
                    <a:pt x="105" y="21"/>
                    <a:pt x="102" y="14"/>
                  </a:cubicBezTo>
                  <a:cubicBezTo>
                    <a:pt x="83" y="16"/>
                    <a:pt x="73" y="15"/>
                    <a:pt x="55" y="14"/>
                  </a:cubicBezTo>
                  <a:cubicBezTo>
                    <a:pt x="52" y="17"/>
                    <a:pt x="52" y="24"/>
                    <a:pt x="48" y="26"/>
                  </a:cubicBezTo>
                  <a:cubicBezTo>
                    <a:pt x="36" y="17"/>
                    <a:pt x="17" y="17"/>
                    <a:pt x="0" y="19"/>
                  </a:cubicBezTo>
                  <a:cubicBezTo>
                    <a:pt x="0" y="26"/>
                    <a:pt x="0" y="26"/>
                    <a:pt x="0" y="26"/>
                  </a:cubicBezTo>
                  <a:cubicBezTo>
                    <a:pt x="19" y="23"/>
                    <a:pt x="40" y="26"/>
                    <a:pt x="50" y="36"/>
                  </a:cubicBezTo>
                  <a:cubicBezTo>
                    <a:pt x="48" y="38"/>
                    <a:pt x="51" y="41"/>
                    <a:pt x="51" y="41"/>
                  </a:cubicBezTo>
                  <a:cubicBezTo>
                    <a:pt x="53" y="62"/>
                    <a:pt x="32" y="67"/>
                    <a:pt x="26" y="81"/>
                  </a:cubicBezTo>
                  <a:cubicBezTo>
                    <a:pt x="32" y="84"/>
                    <a:pt x="44" y="84"/>
                    <a:pt x="50" y="89"/>
                  </a:cubicBezTo>
                  <a:cubicBezTo>
                    <a:pt x="58" y="89"/>
                    <a:pt x="58" y="89"/>
                    <a:pt x="58" y="89"/>
                  </a:cubicBezTo>
                  <a:cubicBezTo>
                    <a:pt x="55" y="81"/>
                    <a:pt x="47" y="77"/>
                    <a:pt x="38" y="77"/>
                  </a:cubicBezTo>
                  <a:cubicBezTo>
                    <a:pt x="43" y="67"/>
                    <a:pt x="52" y="65"/>
                    <a:pt x="55" y="55"/>
                  </a:cubicBezTo>
                  <a:cubicBezTo>
                    <a:pt x="58" y="44"/>
                    <a:pt x="52" y="31"/>
                    <a:pt x="58" y="21"/>
                  </a:cubicBezTo>
                  <a:cubicBezTo>
                    <a:pt x="69" y="22"/>
                    <a:pt x="80" y="23"/>
                    <a:pt x="97" y="21"/>
                  </a:cubicBezTo>
                  <a:cubicBezTo>
                    <a:pt x="104" y="41"/>
                    <a:pt x="105" y="67"/>
                    <a:pt x="111" y="89"/>
                  </a:cubicBezTo>
                  <a:cubicBezTo>
                    <a:pt x="118" y="89"/>
                    <a:pt x="118" y="89"/>
                    <a:pt x="118" y="89"/>
                  </a:cubicBezTo>
                  <a:cubicBezTo>
                    <a:pt x="116" y="83"/>
                    <a:pt x="114" y="76"/>
                    <a:pt x="113" y="69"/>
                  </a:cubicBezTo>
                  <a:cubicBezTo>
                    <a:pt x="111" y="61"/>
                    <a:pt x="108" y="51"/>
                    <a:pt x="109" y="46"/>
                  </a:cubicBezTo>
                  <a:cubicBezTo>
                    <a:pt x="112" y="28"/>
                    <a:pt x="138" y="22"/>
                    <a:pt x="155" y="32"/>
                  </a:cubicBezTo>
                  <a:cubicBezTo>
                    <a:pt x="157" y="39"/>
                    <a:pt x="153" y="44"/>
                    <a:pt x="151" y="51"/>
                  </a:cubicBezTo>
                  <a:cubicBezTo>
                    <a:pt x="144" y="48"/>
                    <a:pt x="136" y="44"/>
                    <a:pt x="129" y="50"/>
                  </a:cubicBezTo>
                  <a:cubicBezTo>
                    <a:pt x="121" y="56"/>
                    <a:pt x="118" y="83"/>
                    <a:pt x="133" y="87"/>
                  </a:cubicBezTo>
                  <a:cubicBezTo>
                    <a:pt x="143" y="90"/>
                    <a:pt x="149" y="80"/>
                    <a:pt x="164" y="84"/>
                  </a:cubicBezTo>
                  <a:cubicBezTo>
                    <a:pt x="165" y="86"/>
                    <a:pt x="166" y="87"/>
                    <a:pt x="166" y="89"/>
                  </a:cubicBezTo>
                  <a:cubicBezTo>
                    <a:pt x="174" y="89"/>
                    <a:pt x="174" y="89"/>
                    <a:pt x="174" y="89"/>
                  </a:cubicBezTo>
                  <a:cubicBezTo>
                    <a:pt x="172" y="85"/>
                    <a:pt x="170" y="82"/>
                    <a:pt x="168" y="77"/>
                  </a:cubicBezTo>
                  <a:cubicBezTo>
                    <a:pt x="166" y="75"/>
                    <a:pt x="163" y="79"/>
                    <a:pt x="160" y="76"/>
                  </a:cubicBezTo>
                  <a:cubicBezTo>
                    <a:pt x="151" y="60"/>
                    <a:pt x="163" y="47"/>
                    <a:pt x="163" y="30"/>
                  </a:cubicBezTo>
                  <a:cubicBezTo>
                    <a:pt x="163" y="22"/>
                    <a:pt x="159" y="16"/>
                    <a:pt x="162" y="8"/>
                  </a:cubicBezTo>
                  <a:cubicBezTo>
                    <a:pt x="169" y="8"/>
                    <a:pt x="177" y="8"/>
                    <a:pt x="184" y="8"/>
                  </a:cubicBezTo>
                  <a:cubicBezTo>
                    <a:pt x="184" y="22"/>
                    <a:pt x="185" y="34"/>
                    <a:pt x="187" y="46"/>
                  </a:cubicBezTo>
                  <a:cubicBezTo>
                    <a:pt x="197" y="44"/>
                    <a:pt x="196" y="32"/>
                    <a:pt x="201" y="25"/>
                  </a:cubicBezTo>
                  <a:cubicBezTo>
                    <a:pt x="205" y="29"/>
                    <a:pt x="210" y="30"/>
                    <a:pt x="213" y="35"/>
                  </a:cubicBezTo>
                  <a:cubicBezTo>
                    <a:pt x="210" y="46"/>
                    <a:pt x="203" y="54"/>
                    <a:pt x="196" y="62"/>
                  </a:cubicBezTo>
                  <a:cubicBezTo>
                    <a:pt x="202" y="72"/>
                    <a:pt x="211" y="79"/>
                    <a:pt x="217" y="89"/>
                  </a:cubicBezTo>
                  <a:cubicBezTo>
                    <a:pt x="226" y="89"/>
                    <a:pt x="226" y="89"/>
                    <a:pt x="226" y="89"/>
                  </a:cubicBezTo>
                  <a:cubicBezTo>
                    <a:pt x="226" y="88"/>
                    <a:pt x="226" y="88"/>
                    <a:pt x="227" y="87"/>
                  </a:cubicBezTo>
                  <a:cubicBezTo>
                    <a:pt x="218" y="79"/>
                    <a:pt x="210" y="72"/>
                    <a:pt x="205" y="61"/>
                  </a:cubicBezTo>
                  <a:close/>
                  <a:moveTo>
                    <a:pt x="137" y="81"/>
                  </a:moveTo>
                  <a:cubicBezTo>
                    <a:pt x="121" y="74"/>
                    <a:pt x="130" y="43"/>
                    <a:pt x="150" y="58"/>
                  </a:cubicBezTo>
                  <a:cubicBezTo>
                    <a:pt x="151" y="65"/>
                    <a:pt x="152" y="71"/>
                    <a:pt x="154" y="77"/>
                  </a:cubicBezTo>
                  <a:cubicBezTo>
                    <a:pt x="150" y="80"/>
                    <a:pt x="139" y="77"/>
                    <a:pt x="137"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85" name="Freeform 289"/>
            <p:cNvSpPr/>
            <p:nvPr/>
          </p:nvSpPr>
          <p:spPr bwMode="auto">
            <a:xfrm>
              <a:off x="922939" y="2753457"/>
              <a:ext cx="4866" cy="2432"/>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86" name="Freeform 290"/>
            <p:cNvSpPr>
              <a:spLocks noEditPoints="1"/>
            </p:cNvSpPr>
            <p:nvPr/>
          </p:nvSpPr>
          <p:spPr bwMode="auto">
            <a:xfrm>
              <a:off x="1575046" y="2386038"/>
              <a:ext cx="1284749" cy="391750"/>
            </a:xfrm>
            <a:custGeom>
              <a:avLst/>
              <a:gdLst>
                <a:gd name="T0" fmla="*/ 312 w 344"/>
                <a:gd name="T1" fmla="*/ 87 h 105"/>
                <a:gd name="T2" fmla="*/ 283 w 344"/>
                <a:gd name="T3" fmla="*/ 12 h 105"/>
                <a:gd name="T4" fmla="*/ 225 w 344"/>
                <a:gd name="T5" fmla="*/ 55 h 105"/>
                <a:gd name="T6" fmla="*/ 170 w 344"/>
                <a:gd name="T7" fmla="*/ 48 h 105"/>
                <a:gd name="T8" fmla="*/ 140 w 344"/>
                <a:gd name="T9" fmla="*/ 25 h 105"/>
                <a:gd name="T10" fmla="*/ 128 w 344"/>
                <a:gd name="T11" fmla="*/ 49 h 105"/>
                <a:gd name="T12" fmla="*/ 101 w 344"/>
                <a:gd name="T13" fmla="*/ 24 h 105"/>
                <a:gd name="T14" fmla="*/ 65 w 344"/>
                <a:gd name="T15" fmla="*/ 66 h 105"/>
                <a:gd name="T16" fmla="*/ 63 w 344"/>
                <a:gd name="T17" fmla="*/ 46 h 105"/>
                <a:gd name="T18" fmla="*/ 18 w 344"/>
                <a:gd name="T19" fmla="*/ 43 h 105"/>
                <a:gd name="T20" fmla="*/ 19 w 344"/>
                <a:gd name="T21" fmla="*/ 78 h 105"/>
                <a:gd name="T22" fmla="*/ 7 w 344"/>
                <a:gd name="T23" fmla="*/ 99 h 105"/>
                <a:gd name="T24" fmla="*/ 31 w 344"/>
                <a:gd name="T25" fmla="*/ 99 h 105"/>
                <a:gd name="T26" fmla="*/ 53 w 344"/>
                <a:gd name="T27" fmla="*/ 90 h 105"/>
                <a:gd name="T28" fmla="*/ 58 w 344"/>
                <a:gd name="T29" fmla="*/ 42 h 105"/>
                <a:gd name="T30" fmla="*/ 67 w 344"/>
                <a:gd name="T31" fmla="*/ 86 h 105"/>
                <a:gd name="T32" fmla="*/ 71 w 344"/>
                <a:gd name="T33" fmla="*/ 99 h 105"/>
                <a:gd name="T34" fmla="*/ 105 w 344"/>
                <a:gd name="T35" fmla="*/ 57 h 105"/>
                <a:gd name="T36" fmla="*/ 89 w 344"/>
                <a:gd name="T37" fmla="*/ 70 h 105"/>
                <a:gd name="T38" fmla="*/ 112 w 344"/>
                <a:gd name="T39" fmla="*/ 99 h 105"/>
                <a:gd name="T40" fmla="*/ 117 w 344"/>
                <a:gd name="T41" fmla="*/ 92 h 105"/>
                <a:gd name="T42" fmla="*/ 112 w 344"/>
                <a:gd name="T43" fmla="*/ 59 h 105"/>
                <a:gd name="T44" fmla="*/ 116 w 344"/>
                <a:gd name="T45" fmla="*/ 28 h 105"/>
                <a:gd name="T46" fmla="*/ 145 w 344"/>
                <a:gd name="T47" fmla="*/ 32 h 105"/>
                <a:gd name="T48" fmla="*/ 160 w 344"/>
                <a:gd name="T49" fmla="*/ 99 h 105"/>
                <a:gd name="T50" fmla="*/ 171 w 344"/>
                <a:gd name="T51" fmla="*/ 57 h 105"/>
                <a:gd name="T52" fmla="*/ 228 w 344"/>
                <a:gd name="T53" fmla="*/ 94 h 105"/>
                <a:gd name="T54" fmla="*/ 233 w 344"/>
                <a:gd name="T55" fmla="*/ 99 h 105"/>
                <a:gd name="T56" fmla="*/ 229 w 344"/>
                <a:gd name="T57" fmla="*/ 60 h 105"/>
                <a:gd name="T58" fmla="*/ 263 w 344"/>
                <a:gd name="T59" fmla="*/ 48 h 105"/>
                <a:gd name="T60" fmla="*/ 278 w 344"/>
                <a:gd name="T61" fmla="*/ 99 h 105"/>
                <a:gd name="T62" fmla="*/ 287 w 344"/>
                <a:gd name="T63" fmla="*/ 78 h 105"/>
                <a:gd name="T64" fmla="*/ 286 w 344"/>
                <a:gd name="T65" fmla="*/ 19 h 105"/>
                <a:gd name="T66" fmla="*/ 306 w 344"/>
                <a:gd name="T67" fmla="*/ 94 h 105"/>
                <a:gd name="T68" fmla="*/ 344 w 344"/>
                <a:gd name="T69" fmla="*/ 99 h 105"/>
                <a:gd name="T70" fmla="*/ 96 w 344"/>
                <a:gd name="T71" fmla="*/ 92 h 105"/>
                <a:gd name="T72" fmla="*/ 96 w 344"/>
                <a:gd name="T73" fmla="*/ 7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4" h="105">
                  <a:moveTo>
                    <a:pt x="344" y="94"/>
                  </a:moveTo>
                  <a:cubicBezTo>
                    <a:pt x="333" y="92"/>
                    <a:pt x="319" y="93"/>
                    <a:pt x="312" y="87"/>
                  </a:cubicBezTo>
                  <a:cubicBezTo>
                    <a:pt x="307" y="66"/>
                    <a:pt x="311" y="35"/>
                    <a:pt x="302" y="14"/>
                  </a:cubicBezTo>
                  <a:cubicBezTo>
                    <a:pt x="296" y="13"/>
                    <a:pt x="291" y="11"/>
                    <a:pt x="283" y="12"/>
                  </a:cubicBezTo>
                  <a:cubicBezTo>
                    <a:pt x="276" y="20"/>
                    <a:pt x="275" y="34"/>
                    <a:pt x="271" y="45"/>
                  </a:cubicBezTo>
                  <a:cubicBezTo>
                    <a:pt x="257" y="34"/>
                    <a:pt x="230" y="40"/>
                    <a:pt x="225" y="55"/>
                  </a:cubicBezTo>
                  <a:cubicBezTo>
                    <a:pt x="219" y="48"/>
                    <a:pt x="210" y="38"/>
                    <a:pt x="199" y="37"/>
                  </a:cubicBezTo>
                  <a:cubicBezTo>
                    <a:pt x="186" y="35"/>
                    <a:pt x="178" y="41"/>
                    <a:pt x="170" y="48"/>
                  </a:cubicBezTo>
                  <a:cubicBezTo>
                    <a:pt x="171" y="40"/>
                    <a:pt x="168" y="26"/>
                    <a:pt x="160" y="23"/>
                  </a:cubicBezTo>
                  <a:cubicBezTo>
                    <a:pt x="155" y="25"/>
                    <a:pt x="146" y="24"/>
                    <a:pt x="140" y="25"/>
                  </a:cubicBezTo>
                  <a:cubicBezTo>
                    <a:pt x="136" y="37"/>
                    <a:pt x="139" y="59"/>
                    <a:pt x="135" y="70"/>
                  </a:cubicBezTo>
                  <a:cubicBezTo>
                    <a:pt x="122" y="71"/>
                    <a:pt x="128" y="56"/>
                    <a:pt x="128" y="49"/>
                  </a:cubicBezTo>
                  <a:cubicBezTo>
                    <a:pt x="127" y="38"/>
                    <a:pt x="124" y="28"/>
                    <a:pt x="121" y="23"/>
                  </a:cubicBezTo>
                  <a:cubicBezTo>
                    <a:pt x="115" y="20"/>
                    <a:pt x="107" y="23"/>
                    <a:pt x="101" y="24"/>
                  </a:cubicBezTo>
                  <a:cubicBezTo>
                    <a:pt x="101" y="35"/>
                    <a:pt x="99" y="36"/>
                    <a:pt x="100" y="48"/>
                  </a:cubicBezTo>
                  <a:cubicBezTo>
                    <a:pt x="83" y="44"/>
                    <a:pt x="71" y="55"/>
                    <a:pt x="65" y="66"/>
                  </a:cubicBezTo>
                  <a:cubicBezTo>
                    <a:pt x="62" y="59"/>
                    <a:pt x="55" y="57"/>
                    <a:pt x="53" y="50"/>
                  </a:cubicBezTo>
                  <a:cubicBezTo>
                    <a:pt x="59" y="52"/>
                    <a:pt x="60" y="48"/>
                    <a:pt x="63" y="46"/>
                  </a:cubicBezTo>
                  <a:cubicBezTo>
                    <a:pt x="66" y="39"/>
                    <a:pt x="66" y="31"/>
                    <a:pt x="63" y="21"/>
                  </a:cubicBezTo>
                  <a:cubicBezTo>
                    <a:pt x="40" y="0"/>
                    <a:pt x="15" y="18"/>
                    <a:pt x="18" y="43"/>
                  </a:cubicBezTo>
                  <a:cubicBezTo>
                    <a:pt x="21" y="66"/>
                    <a:pt x="49" y="67"/>
                    <a:pt x="46" y="92"/>
                  </a:cubicBezTo>
                  <a:cubicBezTo>
                    <a:pt x="32" y="101"/>
                    <a:pt x="26" y="85"/>
                    <a:pt x="19" y="78"/>
                  </a:cubicBezTo>
                  <a:cubicBezTo>
                    <a:pt x="6" y="77"/>
                    <a:pt x="0" y="87"/>
                    <a:pt x="1" y="99"/>
                  </a:cubicBezTo>
                  <a:cubicBezTo>
                    <a:pt x="7" y="99"/>
                    <a:pt x="7" y="99"/>
                    <a:pt x="7" y="99"/>
                  </a:cubicBezTo>
                  <a:cubicBezTo>
                    <a:pt x="7" y="93"/>
                    <a:pt x="10" y="88"/>
                    <a:pt x="15" y="85"/>
                  </a:cubicBezTo>
                  <a:cubicBezTo>
                    <a:pt x="20" y="89"/>
                    <a:pt x="25" y="95"/>
                    <a:pt x="31" y="99"/>
                  </a:cubicBezTo>
                  <a:cubicBezTo>
                    <a:pt x="46" y="99"/>
                    <a:pt x="46" y="99"/>
                    <a:pt x="46" y="99"/>
                  </a:cubicBezTo>
                  <a:cubicBezTo>
                    <a:pt x="49" y="97"/>
                    <a:pt x="52" y="94"/>
                    <a:pt x="53" y="90"/>
                  </a:cubicBezTo>
                  <a:cubicBezTo>
                    <a:pt x="59" y="65"/>
                    <a:pt x="11" y="54"/>
                    <a:pt x="26" y="27"/>
                  </a:cubicBezTo>
                  <a:cubicBezTo>
                    <a:pt x="34" y="12"/>
                    <a:pt x="68" y="17"/>
                    <a:pt x="58" y="42"/>
                  </a:cubicBezTo>
                  <a:cubicBezTo>
                    <a:pt x="54" y="45"/>
                    <a:pt x="44" y="39"/>
                    <a:pt x="42" y="46"/>
                  </a:cubicBezTo>
                  <a:cubicBezTo>
                    <a:pt x="46" y="61"/>
                    <a:pt x="67" y="67"/>
                    <a:pt x="67" y="86"/>
                  </a:cubicBezTo>
                  <a:cubicBezTo>
                    <a:pt x="68" y="90"/>
                    <a:pt x="67" y="94"/>
                    <a:pt x="65" y="99"/>
                  </a:cubicBezTo>
                  <a:cubicBezTo>
                    <a:pt x="71" y="99"/>
                    <a:pt x="71" y="99"/>
                    <a:pt x="71" y="99"/>
                  </a:cubicBezTo>
                  <a:cubicBezTo>
                    <a:pt x="73" y="90"/>
                    <a:pt x="74" y="80"/>
                    <a:pt x="70" y="71"/>
                  </a:cubicBezTo>
                  <a:cubicBezTo>
                    <a:pt x="74" y="58"/>
                    <a:pt x="92" y="48"/>
                    <a:pt x="105" y="57"/>
                  </a:cubicBezTo>
                  <a:cubicBezTo>
                    <a:pt x="105" y="63"/>
                    <a:pt x="101" y="66"/>
                    <a:pt x="100" y="71"/>
                  </a:cubicBezTo>
                  <a:cubicBezTo>
                    <a:pt x="95" y="71"/>
                    <a:pt x="94" y="69"/>
                    <a:pt x="89" y="70"/>
                  </a:cubicBezTo>
                  <a:cubicBezTo>
                    <a:pt x="73" y="84"/>
                    <a:pt x="88" y="105"/>
                    <a:pt x="112" y="96"/>
                  </a:cubicBezTo>
                  <a:cubicBezTo>
                    <a:pt x="112" y="97"/>
                    <a:pt x="112" y="98"/>
                    <a:pt x="112" y="99"/>
                  </a:cubicBezTo>
                  <a:cubicBezTo>
                    <a:pt x="117" y="99"/>
                    <a:pt x="117" y="99"/>
                    <a:pt x="117" y="99"/>
                  </a:cubicBezTo>
                  <a:cubicBezTo>
                    <a:pt x="117" y="97"/>
                    <a:pt x="117" y="94"/>
                    <a:pt x="117" y="92"/>
                  </a:cubicBezTo>
                  <a:cubicBezTo>
                    <a:pt x="112" y="89"/>
                    <a:pt x="108" y="90"/>
                    <a:pt x="102" y="91"/>
                  </a:cubicBezTo>
                  <a:cubicBezTo>
                    <a:pt x="97" y="75"/>
                    <a:pt x="110" y="72"/>
                    <a:pt x="112" y="59"/>
                  </a:cubicBezTo>
                  <a:cubicBezTo>
                    <a:pt x="106" y="49"/>
                    <a:pt x="104" y="43"/>
                    <a:pt x="106" y="30"/>
                  </a:cubicBezTo>
                  <a:cubicBezTo>
                    <a:pt x="111" y="29"/>
                    <a:pt x="115" y="29"/>
                    <a:pt x="116" y="28"/>
                  </a:cubicBezTo>
                  <a:cubicBezTo>
                    <a:pt x="126" y="42"/>
                    <a:pt x="108" y="84"/>
                    <a:pt x="139" y="77"/>
                  </a:cubicBezTo>
                  <a:cubicBezTo>
                    <a:pt x="147" y="66"/>
                    <a:pt x="142" y="46"/>
                    <a:pt x="145" y="32"/>
                  </a:cubicBezTo>
                  <a:cubicBezTo>
                    <a:pt x="149" y="31"/>
                    <a:pt x="155" y="31"/>
                    <a:pt x="160" y="31"/>
                  </a:cubicBezTo>
                  <a:cubicBezTo>
                    <a:pt x="167" y="52"/>
                    <a:pt x="164" y="74"/>
                    <a:pt x="160" y="99"/>
                  </a:cubicBezTo>
                  <a:cubicBezTo>
                    <a:pt x="167" y="99"/>
                    <a:pt x="167" y="99"/>
                    <a:pt x="167" y="99"/>
                  </a:cubicBezTo>
                  <a:cubicBezTo>
                    <a:pt x="169" y="86"/>
                    <a:pt x="171" y="72"/>
                    <a:pt x="171" y="57"/>
                  </a:cubicBezTo>
                  <a:cubicBezTo>
                    <a:pt x="186" y="37"/>
                    <a:pt x="210" y="43"/>
                    <a:pt x="221" y="60"/>
                  </a:cubicBezTo>
                  <a:cubicBezTo>
                    <a:pt x="226" y="68"/>
                    <a:pt x="230" y="84"/>
                    <a:pt x="228" y="94"/>
                  </a:cubicBezTo>
                  <a:cubicBezTo>
                    <a:pt x="227" y="95"/>
                    <a:pt x="226" y="97"/>
                    <a:pt x="226" y="99"/>
                  </a:cubicBezTo>
                  <a:cubicBezTo>
                    <a:pt x="233" y="99"/>
                    <a:pt x="233" y="99"/>
                    <a:pt x="233" y="99"/>
                  </a:cubicBezTo>
                  <a:cubicBezTo>
                    <a:pt x="234" y="96"/>
                    <a:pt x="236" y="94"/>
                    <a:pt x="236" y="89"/>
                  </a:cubicBezTo>
                  <a:cubicBezTo>
                    <a:pt x="236" y="78"/>
                    <a:pt x="228" y="68"/>
                    <a:pt x="229" y="60"/>
                  </a:cubicBezTo>
                  <a:cubicBezTo>
                    <a:pt x="230" y="53"/>
                    <a:pt x="237" y="51"/>
                    <a:pt x="244" y="49"/>
                  </a:cubicBezTo>
                  <a:cubicBezTo>
                    <a:pt x="250" y="48"/>
                    <a:pt x="256" y="47"/>
                    <a:pt x="263" y="48"/>
                  </a:cubicBezTo>
                  <a:cubicBezTo>
                    <a:pt x="275" y="57"/>
                    <a:pt x="284" y="74"/>
                    <a:pt x="281" y="92"/>
                  </a:cubicBezTo>
                  <a:cubicBezTo>
                    <a:pt x="280" y="95"/>
                    <a:pt x="279" y="97"/>
                    <a:pt x="278" y="99"/>
                  </a:cubicBezTo>
                  <a:cubicBezTo>
                    <a:pt x="285" y="99"/>
                    <a:pt x="285" y="99"/>
                    <a:pt x="285" y="99"/>
                  </a:cubicBezTo>
                  <a:cubicBezTo>
                    <a:pt x="287" y="93"/>
                    <a:pt x="288" y="86"/>
                    <a:pt x="287" y="78"/>
                  </a:cubicBezTo>
                  <a:cubicBezTo>
                    <a:pt x="286" y="69"/>
                    <a:pt x="279" y="61"/>
                    <a:pt x="278" y="51"/>
                  </a:cubicBezTo>
                  <a:cubicBezTo>
                    <a:pt x="277" y="39"/>
                    <a:pt x="283" y="29"/>
                    <a:pt x="286" y="19"/>
                  </a:cubicBezTo>
                  <a:cubicBezTo>
                    <a:pt x="291" y="18"/>
                    <a:pt x="294" y="19"/>
                    <a:pt x="297" y="20"/>
                  </a:cubicBezTo>
                  <a:cubicBezTo>
                    <a:pt x="304" y="40"/>
                    <a:pt x="299" y="73"/>
                    <a:pt x="306" y="94"/>
                  </a:cubicBezTo>
                  <a:cubicBezTo>
                    <a:pt x="313" y="96"/>
                    <a:pt x="319" y="97"/>
                    <a:pt x="326" y="99"/>
                  </a:cubicBezTo>
                  <a:cubicBezTo>
                    <a:pt x="344" y="99"/>
                    <a:pt x="344" y="99"/>
                    <a:pt x="344" y="99"/>
                  </a:cubicBezTo>
                  <a:cubicBezTo>
                    <a:pt x="344" y="97"/>
                    <a:pt x="344" y="95"/>
                    <a:pt x="344" y="94"/>
                  </a:cubicBezTo>
                  <a:close/>
                  <a:moveTo>
                    <a:pt x="96" y="92"/>
                  </a:moveTo>
                  <a:cubicBezTo>
                    <a:pt x="89" y="92"/>
                    <a:pt x="86" y="81"/>
                    <a:pt x="92" y="77"/>
                  </a:cubicBezTo>
                  <a:cubicBezTo>
                    <a:pt x="93" y="77"/>
                    <a:pt x="94" y="78"/>
                    <a:pt x="96" y="78"/>
                  </a:cubicBezTo>
                  <a:cubicBezTo>
                    <a:pt x="95" y="85"/>
                    <a:pt x="97" y="88"/>
                    <a:pt x="96"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87" name="Freeform 291"/>
            <p:cNvSpPr/>
            <p:nvPr/>
          </p:nvSpPr>
          <p:spPr bwMode="auto">
            <a:xfrm>
              <a:off x="2039794" y="2729125"/>
              <a:ext cx="63264" cy="26765"/>
            </a:xfrm>
            <a:custGeom>
              <a:avLst/>
              <a:gdLst>
                <a:gd name="T0" fmla="*/ 1 w 17"/>
                <a:gd name="T1" fmla="*/ 4 h 7"/>
                <a:gd name="T2" fmla="*/ 0 w 17"/>
                <a:gd name="T3" fmla="*/ 7 h 7"/>
                <a:gd name="T4" fmla="*/ 17 w 17"/>
                <a:gd name="T5" fmla="*/ 7 h 7"/>
                <a:gd name="T6" fmla="*/ 17 w 17"/>
                <a:gd name="T7" fmla="*/ 6 h 7"/>
                <a:gd name="T8" fmla="*/ 1 w 17"/>
                <a:gd name="T9" fmla="*/ 4 h 7"/>
              </a:gdLst>
              <a:ahLst/>
              <a:cxnLst>
                <a:cxn ang="0">
                  <a:pos x="T0" y="T1"/>
                </a:cxn>
                <a:cxn ang="0">
                  <a:pos x="T2" y="T3"/>
                </a:cxn>
                <a:cxn ang="0">
                  <a:pos x="T4" y="T5"/>
                </a:cxn>
                <a:cxn ang="0">
                  <a:pos x="T6" y="T7"/>
                </a:cxn>
                <a:cxn ang="0">
                  <a:pos x="T8" y="T9"/>
                </a:cxn>
              </a:cxnLst>
              <a:rect l="0" t="0" r="r" b="b"/>
              <a:pathLst>
                <a:path w="17" h="7">
                  <a:moveTo>
                    <a:pt x="1" y="4"/>
                  </a:moveTo>
                  <a:cubicBezTo>
                    <a:pt x="1" y="5"/>
                    <a:pt x="0" y="6"/>
                    <a:pt x="0" y="7"/>
                  </a:cubicBezTo>
                  <a:cubicBezTo>
                    <a:pt x="17" y="7"/>
                    <a:pt x="17" y="7"/>
                    <a:pt x="17" y="7"/>
                  </a:cubicBezTo>
                  <a:cubicBezTo>
                    <a:pt x="17" y="6"/>
                    <a:pt x="17" y="6"/>
                    <a:pt x="17" y="6"/>
                  </a:cubicBezTo>
                  <a:cubicBezTo>
                    <a:pt x="15" y="0"/>
                    <a:pt x="7"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88" name="Freeform 292"/>
            <p:cNvSpPr>
              <a:spLocks noEditPoints="1"/>
            </p:cNvSpPr>
            <p:nvPr/>
          </p:nvSpPr>
          <p:spPr bwMode="auto">
            <a:xfrm>
              <a:off x="3120151" y="2461469"/>
              <a:ext cx="279823" cy="294421"/>
            </a:xfrm>
            <a:custGeom>
              <a:avLst/>
              <a:gdLst>
                <a:gd name="T0" fmla="*/ 55 w 75"/>
                <a:gd name="T1" fmla="*/ 39 h 79"/>
                <a:gd name="T2" fmla="*/ 68 w 75"/>
                <a:gd name="T3" fmla="*/ 14 h 79"/>
                <a:gd name="T4" fmla="*/ 0 w 75"/>
                <a:gd name="T5" fmla="*/ 25 h 79"/>
                <a:gd name="T6" fmla="*/ 16 w 75"/>
                <a:gd name="T7" fmla="*/ 39 h 79"/>
                <a:gd name="T8" fmla="*/ 16 w 75"/>
                <a:gd name="T9" fmla="*/ 59 h 79"/>
                <a:gd name="T10" fmla="*/ 8 w 75"/>
                <a:gd name="T11" fmla="*/ 79 h 79"/>
                <a:gd name="T12" fmla="*/ 15 w 75"/>
                <a:gd name="T13" fmla="*/ 79 h 79"/>
                <a:gd name="T14" fmla="*/ 25 w 75"/>
                <a:gd name="T15" fmla="*/ 62 h 79"/>
                <a:gd name="T16" fmla="*/ 25 w 75"/>
                <a:gd name="T17" fmla="*/ 32 h 79"/>
                <a:gd name="T18" fmla="*/ 7 w 75"/>
                <a:gd name="T19" fmla="*/ 27 h 79"/>
                <a:gd name="T20" fmla="*/ 18 w 75"/>
                <a:gd name="T21" fmla="*/ 18 h 79"/>
                <a:gd name="T22" fmla="*/ 63 w 75"/>
                <a:gd name="T23" fmla="*/ 21 h 79"/>
                <a:gd name="T24" fmla="*/ 46 w 75"/>
                <a:gd name="T25" fmla="*/ 29 h 79"/>
                <a:gd name="T26" fmla="*/ 48 w 75"/>
                <a:gd name="T27" fmla="*/ 56 h 79"/>
                <a:gd name="T28" fmla="*/ 66 w 75"/>
                <a:gd name="T29" fmla="*/ 79 h 79"/>
                <a:gd name="T30" fmla="*/ 75 w 75"/>
                <a:gd name="T31" fmla="*/ 79 h 79"/>
                <a:gd name="T32" fmla="*/ 75 w 75"/>
                <a:gd name="T33" fmla="*/ 78 h 79"/>
                <a:gd name="T34" fmla="*/ 55 w 75"/>
                <a:gd name="T35" fmla="*/ 39 h 79"/>
                <a:gd name="T36" fmla="*/ 26 w 75"/>
                <a:gd name="T37" fmla="*/ 15 h 79"/>
                <a:gd name="T38" fmla="*/ 56 w 75"/>
                <a:gd name="T39" fmla="*/ 15 h 79"/>
                <a:gd name="T40" fmla="*/ 26 w 75"/>
                <a:gd name="T41"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9">
                  <a:moveTo>
                    <a:pt x="55" y="39"/>
                  </a:moveTo>
                  <a:cubicBezTo>
                    <a:pt x="61" y="33"/>
                    <a:pt x="71" y="30"/>
                    <a:pt x="68" y="14"/>
                  </a:cubicBezTo>
                  <a:cubicBezTo>
                    <a:pt x="55" y="0"/>
                    <a:pt x="0" y="8"/>
                    <a:pt x="0" y="25"/>
                  </a:cubicBezTo>
                  <a:cubicBezTo>
                    <a:pt x="0" y="34"/>
                    <a:pt x="9" y="34"/>
                    <a:pt x="16" y="39"/>
                  </a:cubicBezTo>
                  <a:cubicBezTo>
                    <a:pt x="15" y="45"/>
                    <a:pt x="17" y="50"/>
                    <a:pt x="16" y="59"/>
                  </a:cubicBezTo>
                  <a:cubicBezTo>
                    <a:pt x="14" y="66"/>
                    <a:pt x="11" y="72"/>
                    <a:pt x="8" y="79"/>
                  </a:cubicBezTo>
                  <a:cubicBezTo>
                    <a:pt x="15" y="79"/>
                    <a:pt x="15" y="79"/>
                    <a:pt x="15" y="79"/>
                  </a:cubicBezTo>
                  <a:cubicBezTo>
                    <a:pt x="18" y="73"/>
                    <a:pt x="22" y="67"/>
                    <a:pt x="25" y="62"/>
                  </a:cubicBezTo>
                  <a:cubicBezTo>
                    <a:pt x="21" y="53"/>
                    <a:pt x="22" y="42"/>
                    <a:pt x="25" y="32"/>
                  </a:cubicBezTo>
                  <a:cubicBezTo>
                    <a:pt x="22" y="26"/>
                    <a:pt x="10" y="32"/>
                    <a:pt x="7" y="27"/>
                  </a:cubicBezTo>
                  <a:cubicBezTo>
                    <a:pt x="9" y="22"/>
                    <a:pt x="14" y="21"/>
                    <a:pt x="18" y="18"/>
                  </a:cubicBezTo>
                  <a:cubicBezTo>
                    <a:pt x="27" y="30"/>
                    <a:pt x="52" y="28"/>
                    <a:pt x="63" y="21"/>
                  </a:cubicBezTo>
                  <a:cubicBezTo>
                    <a:pt x="62" y="29"/>
                    <a:pt x="53" y="28"/>
                    <a:pt x="46" y="29"/>
                  </a:cubicBezTo>
                  <a:cubicBezTo>
                    <a:pt x="49" y="40"/>
                    <a:pt x="45" y="48"/>
                    <a:pt x="48" y="56"/>
                  </a:cubicBezTo>
                  <a:cubicBezTo>
                    <a:pt x="51" y="65"/>
                    <a:pt x="61" y="70"/>
                    <a:pt x="66" y="79"/>
                  </a:cubicBezTo>
                  <a:cubicBezTo>
                    <a:pt x="75" y="79"/>
                    <a:pt x="75" y="79"/>
                    <a:pt x="75" y="79"/>
                  </a:cubicBezTo>
                  <a:cubicBezTo>
                    <a:pt x="75" y="78"/>
                    <a:pt x="75" y="78"/>
                    <a:pt x="75" y="78"/>
                  </a:cubicBezTo>
                  <a:cubicBezTo>
                    <a:pt x="62" y="63"/>
                    <a:pt x="54" y="56"/>
                    <a:pt x="55" y="39"/>
                  </a:cubicBezTo>
                  <a:close/>
                  <a:moveTo>
                    <a:pt x="26" y="15"/>
                  </a:moveTo>
                  <a:cubicBezTo>
                    <a:pt x="35" y="18"/>
                    <a:pt x="46" y="13"/>
                    <a:pt x="56" y="15"/>
                  </a:cubicBezTo>
                  <a:cubicBezTo>
                    <a:pt x="50" y="19"/>
                    <a:pt x="33" y="24"/>
                    <a:pt x="2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89" name="Freeform 293"/>
            <p:cNvSpPr/>
            <p:nvPr/>
          </p:nvSpPr>
          <p:spPr bwMode="auto">
            <a:xfrm>
              <a:off x="3207747" y="2692625"/>
              <a:ext cx="51099" cy="63264"/>
            </a:xfrm>
            <a:custGeom>
              <a:avLst/>
              <a:gdLst>
                <a:gd name="T0" fmla="*/ 0 w 14"/>
                <a:gd name="T1" fmla="*/ 17 h 17"/>
                <a:gd name="T2" fmla="*/ 9 w 14"/>
                <a:gd name="T3" fmla="*/ 17 h 17"/>
                <a:gd name="T4" fmla="*/ 14 w 14"/>
                <a:gd name="T5" fmla="*/ 1 h 17"/>
                <a:gd name="T6" fmla="*/ 0 w 14"/>
                <a:gd name="T7" fmla="*/ 17 h 17"/>
              </a:gdLst>
              <a:ahLst/>
              <a:cxnLst>
                <a:cxn ang="0">
                  <a:pos x="T0" y="T1"/>
                </a:cxn>
                <a:cxn ang="0">
                  <a:pos x="T2" y="T3"/>
                </a:cxn>
                <a:cxn ang="0">
                  <a:pos x="T4" y="T5"/>
                </a:cxn>
                <a:cxn ang="0">
                  <a:pos x="T6" y="T7"/>
                </a:cxn>
              </a:cxnLst>
              <a:rect l="0" t="0" r="r" b="b"/>
              <a:pathLst>
                <a:path w="14" h="17">
                  <a:moveTo>
                    <a:pt x="0" y="17"/>
                  </a:moveTo>
                  <a:cubicBezTo>
                    <a:pt x="9" y="17"/>
                    <a:pt x="9" y="17"/>
                    <a:pt x="9" y="17"/>
                  </a:cubicBezTo>
                  <a:cubicBezTo>
                    <a:pt x="11" y="12"/>
                    <a:pt x="14" y="7"/>
                    <a:pt x="14" y="1"/>
                  </a:cubicBezTo>
                  <a:cubicBezTo>
                    <a:pt x="3" y="0"/>
                    <a:pt x="6" y="12"/>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90" name="Freeform 294"/>
            <p:cNvSpPr>
              <a:spLocks noEditPoints="1"/>
            </p:cNvSpPr>
            <p:nvPr/>
          </p:nvSpPr>
          <p:spPr bwMode="auto">
            <a:xfrm>
              <a:off x="4020448" y="2488233"/>
              <a:ext cx="756737" cy="267656"/>
            </a:xfrm>
            <a:custGeom>
              <a:avLst/>
              <a:gdLst>
                <a:gd name="T0" fmla="*/ 203 w 203"/>
                <a:gd name="T1" fmla="*/ 65 h 72"/>
                <a:gd name="T2" fmla="*/ 200 w 203"/>
                <a:gd name="T3" fmla="*/ 0 h 72"/>
                <a:gd name="T4" fmla="*/ 168 w 203"/>
                <a:gd name="T5" fmla="*/ 2 h 72"/>
                <a:gd name="T6" fmla="*/ 62 w 203"/>
                <a:gd name="T7" fmla="*/ 4 h 72"/>
                <a:gd name="T8" fmla="*/ 2 w 203"/>
                <a:gd name="T9" fmla="*/ 14 h 72"/>
                <a:gd name="T10" fmla="*/ 4 w 203"/>
                <a:gd name="T11" fmla="*/ 48 h 72"/>
                <a:gd name="T12" fmla="*/ 6 w 203"/>
                <a:gd name="T13" fmla="*/ 72 h 72"/>
                <a:gd name="T14" fmla="*/ 58 w 203"/>
                <a:gd name="T15" fmla="*/ 72 h 72"/>
                <a:gd name="T16" fmla="*/ 144 w 203"/>
                <a:gd name="T17" fmla="*/ 68 h 72"/>
                <a:gd name="T18" fmla="*/ 203 w 203"/>
                <a:gd name="T19" fmla="*/ 65 h 72"/>
                <a:gd name="T20" fmla="*/ 13 w 203"/>
                <a:gd name="T21" fmla="*/ 69 h 72"/>
                <a:gd name="T22" fmla="*/ 8 w 203"/>
                <a:gd name="T23" fmla="*/ 20 h 72"/>
                <a:gd name="T24" fmla="*/ 19 w 203"/>
                <a:gd name="T25" fmla="*/ 17 h 72"/>
                <a:gd name="T26" fmla="*/ 23 w 203"/>
                <a:gd name="T27" fmla="*/ 32 h 72"/>
                <a:gd name="T28" fmla="*/ 27 w 203"/>
                <a:gd name="T29" fmla="*/ 17 h 72"/>
                <a:gd name="T30" fmla="*/ 30 w 203"/>
                <a:gd name="T31" fmla="*/ 17 h 72"/>
                <a:gd name="T32" fmla="*/ 34 w 203"/>
                <a:gd name="T33" fmla="*/ 27 h 72"/>
                <a:gd name="T34" fmla="*/ 38 w 203"/>
                <a:gd name="T35" fmla="*/ 16 h 72"/>
                <a:gd name="T36" fmla="*/ 48 w 203"/>
                <a:gd name="T37" fmla="*/ 14 h 72"/>
                <a:gd name="T38" fmla="*/ 52 w 203"/>
                <a:gd name="T39" fmla="*/ 37 h 72"/>
                <a:gd name="T40" fmla="*/ 55 w 203"/>
                <a:gd name="T41" fmla="*/ 13 h 72"/>
                <a:gd name="T42" fmla="*/ 65 w 203"/>
                <a:gd name="T43" fmla="*/ 13 h 72"/>
                <a:gd name="T44" fmla="*/ 62 w 203"/>
                <a:gd name="T45" fmla="*/ 23 h 72"/>
                <a:gd name="T46" fmla="*/ 70 w 203"/>
                <a:gd name="T47" fmla="*/ 27 h 72"/>
                <a:gd name="T48" fmla="*/ 72 w 203"/>
                <a:gd name="T49" fmla="*/ 13 h 72"/>
                <a:gd name="T50" fmla="*/ 79 w 203"/>
                <a:gd name="T51" fmla="*/ 24 h 72"/>
                <a:gd name="T52" fmla="*/ 81 w 203"/>
                <a:gd name="T53" fmla="*/ 13 h 72"/>
                <a:gd name="T54" fmla="*/ 94 w 203"/>
                <a:gd name="T55" fmla="*/ 11 h 72"/>
                <a:gd name="T56" fmla="*/ 94 w 203"/>
                <a:gd name="T57" fmla="*/ 31 h 72"/>
                <a:gd name="T58" fmla="*/ 99 w 203"/>
                <a:gd name="T59" fmla="*/ 34 h 72"/>
                <a:gd name="T60" fmla="*/ 99 w 203"/>
                <a:gd name="T61" fmla="*/ 11 h 72"/>
                <a:gd name="T62" fmla="*/ 115 w 203"/>
                <a:gd name="T63" fmla="*/ 10 h 72"/>
                <a:gd name="T64" fmla="*/ 119 w 203"/>
                <a:gd name="T65" fmla="*/ 23 h 72"/>
                <a:gd name="T66" fmla="*/ 124 w 203"/>
                <a:gd name="T67" fmla="*/ 10 h 72"/>
                <a:gd name="T68" fmla="*/ 129 w 203"/>
                <a:gd name="T69" fmla="*/ 20 h 72"/>
                <a:gd name="T70" fmla="*/ 133 w 203"/>
                <a:gd name="T71" fmla="*/ 10 h 72"/>
                <a:gd name="T72" fmla="*/ 147 w 203"/>
                <a:gd name="T73" fmla="*/ 9 h 72"/>
                <a:gd name="T74" fmla="*/ 150 w 203"/>
                <a:gd name="T75" fmla="*/ 34 h 72"/>
                <a:gd name="T76" fmla="*/ 154 w 203"/>
                <a:gd name="T77" fmla="*/ 10 h 72"/>
                <a:gd name="T78" fmla="*/ 194 w 203"/>
                <a:gd name="T79" fmla="*/ 9 h 72"/>
                <a:gd name="T80" fmla="*/ 196 w 203"/>
                <a:gd name="T81" fmla="*/ 61 h 72"/>
                <a:gd name="T82" fmla="*/ 130 w 203"/>
                <a:gd name="T83" fmla="*/ 61 h 72"/>
                <a:gd name="T84" fmla="*/ 13 w 203"/>
                <a:gd name="T85" fmla="*/ 6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3" h="72">
                  <a:moveTo>
                    <a:pt x="203" y="65"/>
                  </a:moveTo>
                  <a:cubicBezTo>
                    <a:pt x="201" y="45"/>
                    <a:pt x="202" y="16"/>
                    <a:pt x="200" y="0"/>
                  </a:cubicBezTo>
                  <a:cubicBezTo>
                    <a:pt x="189" y="1"/>
                    <a:pt x="175" y="1"/>
                    <a:pt x="168" y="2"/>
                  </a:cubicBezTo>
                  <a:cubicBezTo>
                    <a:pt x="130" y="5"/>
                    <a:pt x="96" y="2"/>
                    <a:pt x="62" y="4"/>
                  </a:cubicBezTo>
                  <a:cubicBezTo>
                    <a:pt x="43" y="6"/>
                    <a:pt x="23" y="9"/>
                    <a:pt x="2" y="14"/>
                  </a:cubicBezTo>
                  <a:cubicBezTo>
                    <a:pt x="0" y="24"/>
                    <a:pt x="3" y="36"/>
                    <a:pt x="4" y="48"/>
                  </a:cubicBezTo>
                  <a:cubicBezTo>
                    <a:pt x="5" y="56"/>
                    <a:pt x="5" y="65"/>
                    <a:pt x="6" y="72"/>
                  </a:cubicBezTo>
                  <a:cubicBezTo>
                    <a:pt x="58" y="72"/>
                    <a:pt x="58" y="72"/>
                    <a:pt x="58" y="72"/>
                  </a:cubicBezTo>
                  <a:cubicBezTo>
                    <a:pt x="86" y="69"/>
                    <a:pt x="115" y="68"/>
                    <a:pt x="144" y="68"/>
                  </a:cubicBezTo>
                  <a:cubicBezTo>
                    <a:pt x="163" y="68"/>
                    <a:pt x="184" y="70"/>
                    <a:pt x="203" y="65"/>
                  </a:cubicBezTo>
                  <a:close/>
                  <a:moveTo>
                    <a:pt x="13" y="69"/>
                  </a:moveTo>
                  <a:cubicBezTo>
                    <a:pt x="10" y="54"/>
                    <a:pt x="10" y="36"/>
                    <a:pt x="8" y="20"/>
                  </a:cubicBezTo>
                  <a:cubicBezTo>
                    <a:pt x="13" y="20"/>
                    <a:pt x="15" y="17"/>
                    <a:pt x="19" y="17"/>
                  </a:cubicBezTo>
                  <a:cubicBezTo>
                    <a:pt x="19" y="24"/>
                    <a:pt x="18" y="31"/>
                    <a:pt x="23" y="32"/>
                  </a:cubicBezTo>
                  <a:cubicBezTo>
                    <a:pt x="29" y="29"/>
                    <a:pt x="22" y="22"/>
                    <a:pt x="27" y="17"/>
                  </a:cubicBezTo>
                  <a:cubicBezTo>
                    <a:pt x="28" y="17"/>
                    <a:pt x="29" y="17"/>
                    <a:pt x="30" y="17"/>
                  </a:cubicBezTo>
                  <a:cubicBezTo>
                    <a:pt x="36" y="16"/>
                    <a:pt x="31" y="26"/>
                    <a:pt x="34" y="27"/>
                  </a:cubicBezTo>
                  <a:cubicBezTo>
                    <a:pt x="38" y="25"/>
                    <a:pt x="39" y="21"/>
                    <a:pt x="38" y="16"/>
                  </a:cubicBezTo>
                  <a:cubicBezTo>
                    <a:pt x="43" y="16"/>
                    <a:pt x="45" y="15"/>
                    <a:pt x="48" y="14"/>
                  </a:cubicBezTo>
                  <a:cubicBezTo>
                    <a:pt x="49" y="25"/>
                    <a:pt x="46" y="32"/>
                    <a:pt x="52" y="37"/>
                  </a:cubicBezTo>
                  <a:cubicBezTo>
                    <a:pt x="57" y="32"/>
                    <a:pt x="51" y="19"/>
                    <a:pt x="55" y="13"/>
                  </a:cubicBezTo>
                  <a:cubicBezTo>
                    <a:pt x="58" y="13"/>
                    <a:pt x="61" y="13"/>
                    <a:pt x="65" y="13"/>
                  </a:cubicBezTo>
                  <a:cubicBezTo>
                    <a:pt x="64" y="16"/>
                    <a:pt x="67" y="24"/>
                    <a:pt x="62" y="23"/>
                  </a:cubicBezTo>
                  <a:cubicBezTo>
                    <a:pt x="63" y="26"/>
                    <a:pt x="68" y="25"/>
                    <a:pt x="70" y="27"/>
                  </a:cubicBezTo>
                  <a:cubicBezTo>
                    <a:pt x="74" y="24"/>
                    <a:pt x="67" y="16"/>
                    <a:pt x="72" y="13"/>
                  </a:cubicBezTo>
                  <a:cubicBezTo>
                    <a:pt x="79" y="11"/>
                    <a:pt x="75" y="22"/>
                    <a:pt x="79" y="24"/>
                  </a:cubicBezTo>
                  <a:cubicBezTo>
                    <a:pt x="84" y="24"/>
                    <a:pt x="83" y="16"/>
                    <a:pt x="81" y="13"/>
                  </a:cubicBezTo>
                  <a:cubicBezTo>
                    <a:pt x="87" y="14"/>
                    <a:pt x="89" y="11"/>
                    <a:pt x="94" y="11"/>
                  </a:cubicBezTo>
                  <a:cubicBezTo>
                    <a:pt x="94" y="16"/>
                    <a:pt x="96" y="23"/>
                    <a:pt x="94" y="31"/>
                  </a:cubicBezTo>
                  <a:cubicBezTo>
                    <a:pt x="95" y="33"/>
                    <a:pt x="97" y="34"/>
                    <a:pt x="99" y="34"/>
                  </a:cubicBezTo>
                  <a:cubicBezTo>
                    <a:pt x="101" y="28"/>
                    <a:pt x="100" y="22"/>
                    <a:pt x="99" y="11"/>
                  </a:cubicBezTo>
                  <a:cubicBezTo>
                    <a:pt x="108" y="12"/>
                    <a:pt x="108" y="10"/>
                    <a:pt x="115" y="10"/>
                  </a:cubicBezTo>
                  <a:cubicBezTo>
                    <a:pt x="116" y="14"/>
                    <a:pt x="111" y="25"/>
                    <a:pt x="119" y="23"/>
                  </a:cubicBezTo>
                  <a:cubicBezTo>
                    <a:pt x="123" y="19"/>
                    <a:pt x="115" y="9"/>
                    <a:pt x="124" y="10"/>
                  </a:cubicBezTo>
                  <a:cubicBezTo>
                    <a:pt x="132" y="10"/>
                    <a:pt x="122" y="20"/>
                    <a:pt x="129" y="20"/>
                  </a:cubicBezTo>
                  <a:cubicBezTo>
                    <a:pt x="133" y="20"/>
                    <a:pt x="133" y="15"/>
                    <a:pt x="133" y="10"/>
                  </a:cubicBezTo>
                  <a:cubicBezTo>
                    <a:pt x="137" y="9"/>
                    <a:pt x="145" y="12"/>
                    <a:pt x="147" y="9"/>
                  </a:cubicBezTo>
                  <a:cubicBezTo>
                    <a:pt x="152" y="10"/>
                    <a:pt x="145" y="28"/>
                    <a:pt x="150" y="34"/>
                  </a:cubicBezTo>
                  <a:cubicBezTo>
                    <a:pt x="157" y="33"/>
                    <a:pt x="152" y="18"/>
                    <a:pt x="154" y="10"/>
                  </a:cubicBezTo>
                  <a:cubicBezTo>
                    <a:pt x="168" y="7"/>
                    <a:pt x="179" y="10"/>
                    <a:pt x="194" y="9"/>
                  </a:cubicBezTo>
                  <a:cubicBezTo>
                    <a:pt x="194" y="31"/>
                    <a:pt x="195" y="45"/>
                    <a:pt x="196" y="61"/>
                  </a:cubicBezTo>
                  <a:cubicBezTo>
                    <a:pt x="177" y="58"/>
                    <a:pt x="153" y="60"/>
                    <a:pt x="130" y="61"/>
                  </a:cubicBezTo>
                  <a:cubicBezTo>
                    <a:pt x="88" y="63"/>
                    <a:pt x="47" y="63"/>
                    <a:pt x="1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91" name="Freeform 295"/>
            <p:cNvSpPr/>
            <p:nvPr/>
          </p:nvSpPr>
          <p:spPr bwMode="auto">
            <a:xfrm>
              <a:off x="5241933" y="2476068"/>
              <a:ext cx="163028" cy="214125"/>
            </a:xfrm>
            <a:custGeom>
              <a:avLst/>
              <a:gdLst>
                <a:gd name="T0" fmla="*/ 33 w 44"/>
                <a:gd name="T1" fmla="*/ 29 h 57"/>
                <a:gd name="T2" fmla="*/ 15 w 44"/>
                <a:gd name="T3" fmla="*/ 27 h 57"/>
                <a:gd name="T4" fmla="*/ 15 w 44"/>
                <a:gd name="T5" fmla="*/ 12 h 57"/>
                <a:gd name="T6" fmla="*/ 16 w 44"/>
                <a:gd name="T7" fmla="*/ 54 h 57"/>
                <a:gd name="T8" fmla="*/ 13 w 44"/>
                <a:gd name="T9" fmla="*/ 36 h 57"/>
                <a:gd name="T10" fmla="*/ 31 w 44"/>
                <a:gd name="T11" fmla="*/ 37 h 57"/>
                <a:gd name="T12" fmla="*/ 34 w 44"/>
                <a:gd name="T13" fmla="*/ 57 h 57"/>
                <a:gd name="T14" fmla="*/ 39 w 44"/>
                <a:gd name="T15" fmla="*/ 37 h 57"/>
                <a:gd name="T16" fmla="*/ 40 w 44"/>
                <a:gd name="T17" fmla="*/ 19 h 57"/>
                <a:gd name="T18" fmla="*/ 44 w 44"/>
                <a:gd name="T19" fmla="*/ 6 h 57"/>
                <a:gd name="T20" fmla="*/ 33 w 44"/>
                <a:gd name="T2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57">
                  <a:moveTo>
                    <a:pt x="33" y="29"/>
                  </a:moveTo>
                  <a:cubicBezTo>
                    <a:pt x="27" y="31"/>
                    <a:pt x="19" y="30"/>
                    <a:pt x="15" y="27"/>
                  </a:cubicBezTo>
                  <a:cubicBezTo>
                    <a:pt x="13" y="22"/>
                    <a:pt x="22" y="14"/>
                    <a:pt x="15" y="12"/>
                  </a:cubicBezTo>
                  <a:cubicBezTo>
                    <a:pt x="8" y="16"/>
                    <a:pt x="0" y="54"/>
                    <a:pt x="16" y="54"/>
                  </a:cubicBezTo>
                  <a:cubicBezTo>
                    <a:pt x="18" y="48"/>
                    <a:pt x="9" y="45"/>
                    <a:pt x="13" y="36"/>
                  </a:cubicBezTo>
                  <a:cubicBezTo>
                    <a:pt x="18" y="40"/>
                    <a:pt x="28" y="35"/>
                    <a:pt x="31" y="37"/>
                  </a:cubicBezTo>
                  <a:cubicBezTo>
                    <a:pt x="35" y="41"/>
                    <a:pt x="29" y="57"/>
                    <a:pt x="34" y="57"/>
                  </a:cubicBezTo>
                  <a:cubicBezTo>
                    <a:pt x="41" y="54"/>
                    <a:pt x="37" y="44"/>
                    <a:pt x="39" y="37"/>
                  </a:cubicBezTo>
                  <a:cubicBezTo>
                    <a:pt x="40" y="31"/>
                    <a:pt x="41" y="26"/>
                    <a:pt x="40" y="19"/>
                  </a:cubicBezTo>
                  <a:cubicBezTo>
                    <a:pt x="42" y="15"/>
                    <a:pt x="42" y="10"/>
                    <a:pt x="44" y="6"/>
                  </a:cubicBezTo>
                  <a:cubicBezTo>
                    <a:pt x="31" y="0"/>
                    <a:pt x="34" y="18"/>
                    <a:pt x="3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92" name="Freeform 296"/>
            <p:cNvSpPr/>
            <p:nvPr/>
          </p:nvSpPr>
          <p:spPr bwMode="auto">
            <a:xfrm>
              <a:off x="3699261" y="2502833"/>
              <a:ext cx="250624" cy="253056"/>
            </a:xfrm>
            <a:custGeom>
              <a:avLst/>
              <a:gdLst>
                <a:gd name="T0" fmla="*/ 5 w 67"/>
                <a:gd name="T1" fmla="*/ 4 h 68"/>
                <a:gd name="T2" fmla="*/ 5 w 67"/>
                <a:gd name="T3" fmla="*/ 38 h 68"/>
                <a:gd name="T4" fmla="*/ 4 w 67"/>
                <a:gd name="T5" fmla="*/ 49 h 68"/>
                <a:gd name="T6" fmla="*/ 4 w 67"/>
                <a:gd name="T7" fmla="*/ 68 h 68"/>
                <a:gd name="T8" fmla="*/ 20 w 67"/>
                <a:gd name="T9" fmla="*/ 68 h 68"/>
                <a:gd name="T10" fmla="*/ 11 w 67"/>
                <a:gd name="T11" fmla="*/ 65 h 68"/>
                <a:gd name="T12" fmla="*/ 11 w 67"/>
                <a:gd name="T13" fmla="*/ 55 h 68"/>
                <a:gd name="T14" fmla="*/ 22 w 67"/>
                <a:gd name="T15" fmla="*/ 54 h 68"/>
                <a:gd name="T16" fmla="*/ 11 w 67"/>
                <a:gd name="T17" fmla="*/ 48 h 68"/>
                <a:gd name="T18" fmla="*/ 21 w 67"/>
                <a:gd name="T19" fmla="*/ 41 h 68"/>
                <a:gd name="T20" fmla="*/ 11 w 67"/>
                <a:gd name="T21" fmla="*/ 34 h 68"/>
                <a:gd name="T22" fmla="*/ 10 w 67"/>
                <a:gd name="T23" fmla="*/ 14 h 68"/>
                <a:gd name="T24" fmla="*/ 21 w 67"/>
                <a:gd name="T25" fmla="*/ 23 h 68"/>
                <a:gd name="T26" fmla="*/ 56 w 67"/>
                <a:gd name="T27" fmla="*/ 68 h 68"/>
                <a:gd name="T28" fmla="*/ 67 w 67"/>
                <a:gd name="T29" fmla="*/ 68 h 68"/>
                <a:gd name="T30" fmla="*/ 26 w 67"/>
                <a:gd name="T31" fmla="*/ 16 h 68"/>
                <a:gd name="T32" fmla="*/ 5 w 67"/>
                <a:gd name="T33"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68">
                  <a:moveTo>
                    <a:pt x="5" y="4"/>
                  </a:moveTo>
                  <a:cubicBezTo>
                    <a:pt x="0" y="12"/>
                    <a:pt x="5" y="27"/>
                    <a:pt x="5" y="38"/>
                  </a:cubicBezTo>
                  <a:cubicBezTo>
                    <a:pt x="5" y="42"/>
                    <a:pt x="4" y="46"/>
                    <a:pt x="4" y="49"/>
                  </a:cubicBezTo>
                  <a:cubicBezTo>
                    <a:pt x="4" y="55"/>
                    <a:pt x="4" y="61"/>
                    <a:pt x="4" y="68"/>
                  </a:cubicBezTo>
                  <a:cubicBezTo>
                    <a:pt x="20" y="68"/>
                    <a:pt x="20" y="68"/>
                    <a:pt x="20" y="68"/>
                  </a:cubicBezTo>
                  <a:cubicBezTo>
                    <a:pt x="18" y="66"/>
                    <a:pt x="13" y="67"/>
                    <a:pt x="11" y="65"/>
                  </a:cubicBezTo>
                  <a:cubicBezTo>
                    <a:pt x="11" y="59"/>
                    <a:pt x="13" y="59"/>
                    <a:pt x="11" y="55"/>
                  </a:cubicBezTo>
                  <a:cubicBezTo>
                    <a:pt x="16" y="56"/>
                    <a:pt x="19" y="54"/>
                    <a:pt x="22" y="54"/>
                  </a:cubicBezTo>
                  <a:cubicBezTo>
                    <a:pt x="22" y="48"/>
                    <a:pt x="17" y="48"/>
                    <a:pt x="11" y="48"/>
                  </a:cubicBezTo>
                  <a:cubicBezTo>
                    <a:pt x="12" y="40"/>
                    <a:pt x="14" y="42"/>
                    <a:pt x="21" y="41"/>
                  </a:cubicBezTo>
                  <a:cubicBezTo>
                    <a:pt x="21" y="36"/>
                    <a:pt x="17" y="35"/>
                    <a:pt x="11" y="34"/>
                  </a:cubicBezTo>
                  <a:cubicBezTo>
                    <a:pt x="12" y="31"/>
                    <a:pt x="12" y="19"/>
                    <a:pt x="10" y="14"/>
                  </a:cubicBezTo>
                  <a:cubicBezTo>
                    <a:pt x="15" y="12"/>
                    <a:pt x="17" y="20"/>
                    <a:pt x="21" y="23"/>
                  </a:cubicBezTo>
                  <a:cubicBezTo>
                    <a:pt x="34" y="35"/>
                    <a:pt x="44" y="51"/>
                    <a:pt x="56" y="68"/>
                  </a:cubicBezTo>
                  <a:cubicBezTo>
                    <a:pt x="67" y="68"/>
                    <a:pt x="67" y="68"/>
                    <a:pt x="67" y="68"/>
                  </a:cubicBezTo>
                  <a:cubicBezTo>
                    <a:pt x="54" y="49"/>
                    <a:pt x="41" y="31"/>
                    <a:pt x="26" y="16"/>
                  </a:cubicBezTo>
                  <a:cubicBezTo>
                    <a:pt x="19" y="8"/>
                    <a:pt x="13" y="0"/>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93" name="Freeform 297"/>
            <p:cNvSpPr/>
            <p:nvPr/>
          </p:nvSpPr>
          <p:spPr bwMode="auto">
            <a:xfrm>
              <a:off x="4937779" y="2490667"/>
              <a:ext cx="180060" cy="279821"/>
            </a:xfrm>
            <a:custGeom>
              <a:avLst/>
              <a:gdLst>
                <a:gd name="T0" fmla="*/ 8 w 48"/>
                <a:gd name="T1" fmla="*/ 20 h 75"/>
                <a:gd name="T2" fmla="*/ 32 w 48"/>
                <a:gd name="T3" fmla="*/ 57 h 75"/>
                <a:gd name="T4" fmla="*/ 27 w 48"/>
                <a:gd name="T5" fmla="*/ 62 h 75"/>
                <a:gd name="T6" fmla="*/ 8 w 48"/>
                <a:gd name="T7" fmla="*/ 47 h 75"/>
                <a:gd name="T8" fmla="*/ 38 w 48"/>
                <a:gd name="T9" fmla="*/ 63 h 75"/>
                <a:gd name="T10" fmla="*/ 15 w 48"/>
                <a:gd name="T11" fmla="*/ 20 h 75"/>
                <a:gd name="T12" fmla="*/ 31 w 48"/>
                <a:gd name="T13" fmla="*/ 12 h 75"/>
                <a:gd name="T14" fmla="*/ 45 w 48"/>
                <a:gd name="T15" fmla="*/ 19 h 75"/>
                <a:gd name="T16" fmla="*/ 8 w 48"/>
                <a:gd name="T17" fmla="*/ 2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75">
                  <a:moveTo>
                    <a:pt x="8" y="20"/>
                  </a:moveTo>
                  <a:cubicBezTo>
                    <a:pt x="5" y="42"/>
                    <a:pt x="29" y="39"/>
                    <a:pt x="32" y="57"/>
                  </a:cubicBezTo>
                  <a:cubicBezTo>
                    <a:pt x="30" y="59"/>
                    <a:pt x="29" y="61"/>
                    <a:pt x="27" y="62"/>
                  </a:cubicBezTo>
                  <a:cubicBezTo>
                    <a:pt x="16" y="63"/>
                    <a:pt x="12" y="51"/>
                    <a:pt x="8" y="47"/>
                  </a:cubicBezTo>
                  <a:cubicBezTo>
                    <a:pt x="0" y="62"/>
                    <a:pt x="26" y="75"/>
                    <a:pt x="38" y="63"/>
                  </a:cubicBezTo>
                  <a:cubicBezTo>
                    <a:pt x="48" y="42"/>
                    <a:pt x="12" y="37"/>
                    <a:pt x="15" y="20"/>
                  </a:cubicBezTo>
                  <a:cubicBezTo>
                    <a:pt x="17" y="15"/>
                    <a:pt x="24" y="11"/>
                    <a:pt x="31" y="12"/>
                  </a:cubicBezTo>
                  <a:cubicBezTo>
                    <a:pt x="38" y="13"/>
                    <a:pt x="38" y="20"/>
                    <a:pt x="45" y="19"/>
                  </a:cubicBezTo>
                  <a:cubicBezTo>
                    <a:pt x="48" y="0"/>
                    <a:pt x="11" y="3"/>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94" name="Freeform 298"/>
            <p:cNvSpPr/>
            <p:nvPr/>
          </p:nvSpPr>
          <p:spPr bwMode="auto">
            <a:xfrm>
              <a:off x="4628758" y="2524733"/>
              <a:ext cx="34065" cy="51097"/>
            </a:xfrm>
            <a:custGeom>
              <a:avLst/>
              <a:gdLst>
                <a:gd name="T0" fmla="*/ 7 w 9"/>
                <a:gd name="T1" fmla="*/ 14 h 14"/>
                <a:gd name="T2" fmla="*/ 9 w 9"/>
                <a:gd name="T3" fmla="*/ 0 h 14"/>
                <a:gd name="T4" fmla="*/ 5 w 9"/>
                <a:gd name="T5" fmla="*/ 0 h 14"/>
                <a:gd name="T6" fmla="*/ 7 w 9"/>
                <a:gd name="T7" fmla="*/ 14 h 14"/>
              </a:gdLst>
              <a:ahLst/>
              <a:cxnLst>
                <a:cxn ang="0">
                  <a:pos x="T0" y="T1"/>
                </a:cxn>
                <a:cxn ang="0">
                  <a:pos x="T2" y="T3"/>
                </a:cxn>
                <a:cxn ang="0">
                  <a:pos x="T4" y="T5"/>
                </a:cxn>
                <a:cxn ang="0">
                  <a:pos x="T6" y="T7"/>
                </a:cxn>
              </a:cxnLst>
              <a:rect l="0" t="0" r="r" b="b"/>
              <a:pathLst>
                <a:path w="9" h="14">
                  <a:moveTo>
                    <a:pt x="7" y="14"/>
                  </a:moveTo>
                  <a:cubicBezTo>
                    <a:pt x="8" y="11"/>
                    <a:pt x="8" y="6"/>
                    <a:pt x="9" y="0"/>
                  </a:cubicBezTo>
                  <a:cubicBezTo>
                    <a:pt x="7" y="0"/>
                    <a:pt x="6" y="0"/>
                    <a:pt x="5" y="0"/>
                  </a:cubicBezTo>
                  <a:cubicBezTo>
                    <a:pt x="3" y="5"/>
                    <a:pt x="0" y="13"/>
                    <a:pt x="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95" name="Freeform 299"/>
            <p:cNvSpPr/>
            <p:nvPr/>
          </p:nvSpPr>
          <p:spPr bwMode="auto">
            <a:xfrm>
              <a:off x="4684723" y="2524733"/>
              <a:ext cx="36499" cy="51097"/>
            </a:xfrm>
            <a:custGeom>
              <a:avLst/>
              <a:gdLst>
                <a:gd name="T0" fmla="*/ 5 w 10"/>
                <a:gd name="T1" fmla="*/ 14 h 14"/>
                <a:gd name="T2" fmla="*/ 8 w 10"/>
                <a:gd name="T3" fmla="*/ 0 h 14"/>
                <a:gd name="T4" fmla="*/ 4 w 10"/>
                <a:gd name="T5" fmla="*/ 0 h 14"/>
                <a:gd name="T6" fmla="*/ 5 w 10"/>
                <a:gd name="T7" fmla="*/ 14 h 14"/>
              </a:gdLst>
              <a:ahLst/>
              <a:cxnLst>
                <a:cxn ang="0">
                  <a:pos x="T0" y="T1"/>
                </a:cxn>
                <a:cxn ang="0">
                  <a:pos x="T2" y="T3"/>
                </a:cxn>
                <a:cxn ang="0">
                  <a:pos x="T4" y="T5"/>
                </a:cxn>
                <a:cxn ang="0">
                  <a:pos x="T6" y="T7"/>
                </a:cxn>
              </a:cxnLst>
              <a:rect l="0" t="0" r="r" b="b"/>
              <a:pathLst>
                <a:path w="10" h="14">
                  <a:moveTo>
                    <a:pt x="5" y="14"/>
                  </a:moveTo>
                  <a:cubicBezTo>
                    <a:pt x="8" y="9"/>
                    <a:pt x="10" y="4"/>
                    <a:pt x="8" y="0"/>
                  </a:cubicBezTo>
                  <a:cubicBezTo>
                    <a:pt x="6" y="0"/>
                    <a:pt x="5" y="0"/>
                    <a:pt x="4" y="0"/>
                  </a:cubicBezTo>
                  <a:cubicBezTo>
                    <a:pt x="5" y="7"/>
                    <a:pt x="0" y="12"/>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96" name="Freeform 300"/>
            <p:cNvSpPr/>
            <p:nvPr/>
          </p:nvSpPr>
          <p:spPr bwMode="auto">
            <a:xfrm>
              <a:off x="5083774" y="2524733"/>
              <a:ext cx="165460" cy="201958"/>
            </a:xfrm>
            <a:custGeom>
              <a:avLst/>
              <a:gdLst>
                <a:gd name="T0" fmla="*/ 30 w 44"/>
                <a:gd name="T1" fmla="*/ 7 h 54"/>
                <a:gd name="T2" fmla="*/ 44 w 44"/>
                <a:gd name="T3" fmla="*/ 13 h 54"/>
                <a:gd name="T4" fmla="*/ 28 w 44"/>
                <a:gd name="T5" fmla="*/ 0 h 54"/>
                <a:gd name="T6" fmla="*/ 13 w 44"/>
                <a:gd name="T7" fmla="*/ 45 h 54"/>
                <a:gd name="T8" fmla="*/ 44 w 44"/>
                <a:gd name="T9" fmla="*/ 40 h 54"/>
                <a:gd name="T10" fmla="*/ 17 w 44"/>
                <a:gd name="T11" fmla="*/ 37 h 54"/>
                <a:gd name="T12" fmla="*/ 30 w 44"/>
                <a:gd name="T13" fmla="*/ 7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30" y="7"/>
                  </a:moveTo>
                  <a:cubicBezTo>
                    <a:pt x="37" y="7"/>
                    <a:pt x="36" y="16"/>
                    <a:pt x="44" y="13"/>
                  </a:cubicBezTo>
                  <a:cubicBezTo>
                    <a:pt x="44" y="2"/>
                    <a:pt x="32" y="0"/>
                    <a:pt x="28" y="0"/>
                  </a:cubicBezTo>
                  <a:cubicBezTo>
                    <a:pt x="12" y="1"/>
                    <a:pt x="0" y="32"/>
                    <a:pt x="13" y="45"/>
                  </a:cubicBezTo>
                  <a:cubicBezTo>
                    <a:pt x="19" y="53"/>
                    <a:pt x="40" y="54"/>
                    <a:pt x="44" y="40"/>
                  </a:cubicBezTo>
                  <a:cubicBezTo>
                    <a:pt x="37" y="43"/>
                    <a:pt x="20" y="46"/>
                    <a:pt x="17" y="37"/>
                  </a:cubicBezTo>
                  <a:cubicBezTo>
                    <a:pt x="13" y="26"/>
                    <a:pt x="17" y="8"/>
                    <a:pt x="3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97" name="Freeform 301"/>
            <p:cNvSpPr/>
            <p:nvPr/>
          </p:nvSpPr>
          <p:spPr bwMode="auto">
            <a:xfrm>
              <a:off x="5696949" y="2546631"/>
              <a:ext cx="141128" cy="175193"/>
            </a:xfrm>
            <a:custGeom>
              <a:avLst/>
              <a:gdLst>
                <a:gd name="T0" fmla="*/ 7 w 38"/>
                <a:gd name="T1" fmla="*/ 35 h 47"/>
                <a:gd name="T2" fmla="*/ 13 w 38"/>
                <a:gd name="T3" fmla="*/ 1 h 47"/>
                <a:gd name="T4" fmla="*/ 8 w 38"/>
                <a:gd name="T5" fmla="*/ 0 h 47"/>
                <a:gd name="T6" fmla="*/ 0 w 38"/>
                <a:gd name="T7" fmla="*/ 44 h 47"/>
                <a:gd name="T8" fmla="*/ 34 w 38"/>
                <a:gd name="T9" fmla="*/ 34 h 47"/>
                <a:gd name="T10" fmla="*/ 7 w 38"/>
                <a:gd name="T11" fmla="*/ 35 h 47"/>
              </a:gdLst>
              <a:ahLst/>
              <a:cxnLst>
                <a:cxn ang="0">
                  <a:pos x="T0" y="T1"/>
                </a:cxn>
                <a:cxn ang="0">
                  <a:pos x="T2" y="T3"/>
                </a:cxn>
                <a:cxn ang="0">
                  <a:pos x="T4" y="T5"/>
                </a:cxn>
                <a:cxn ang="0">
                  <a:pos x="T6" y="T7"/>
                </a:cxn>
                <a:cxn ang="0">
                  <a:pos x="T8" y="T9"/>
                </a:cxn>
                <a:cxn ang="0">
                  <a:pos x="T10" y="T11"/>
                </a:cxn>
              </a:cxnLst>
              <a:rect l="0" t="0" r="r" b="b"/>
              <a:pathLst>
                <a:path w="38" h="47">
                  <a:moveTo>
                    <a:pt x="7" y="35"/>
                  </a:moveTo>
                  <a:cubicBezTo>
                    <a:pt x="10" y="25"/>
                    <a:pt x="12" y="14"/>
                    <a:pt x="13" y="1"/>
                  </a:cubicBezTo>
                  <a:cubicBezTo>
                    <a:pt x="11" y="1"/>
                    <a:pt x="11" y="0"/>
                    <a:pt x="8" y="0"/>
                  </a:cubicBezTo>
                  <a:cubicBezTo>
                    <a:pt x="5" y="14"/>
                    <a:pt x="2" y="32"/>
                    <a:pt x="0" y="44"/>
                  </a:cubicBezTo>
                  <a:cubicBezTo>
                    <a:pt x="13" y="44"/>
                    <a:pt x="38" y="47"/>
                    <a:pt x="34" y="34"/>
                  </a:cubicBezTo>
                  <a:cubicBezTo>
                    <a:pt x="28" y="33"/>
                    <a:pt x="12" y="39"/>
                    <a:pt x="7"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98" name="Freeform 302"/>
            <p:cNvSpPr>
              <a:spLocks noEditPoints="1"/>
            </p:cNvSpPr>
            <p:nvPr/>
          </p:nvSpPr>
          <p:spPr bwMode="auto">
            <a:xfrm>
              <a:off x="5402527" y="2539332"/>
              <a:ext cx="133829" cy="145994"/>
            </a:xfrm>
            <a:custGeom>
              <a:avLst/>
              <a:gdLst>
                <a:gd name="T0" fmla="*/ 18 w 36"/>
                <a:gd name="T1" fmla="*/ 9 h 39"/>
                <a:gd name="T2" fmla="*/ 11 w 36"/>
                <a:gd name="T3" fmla="*/ 5 h 39"/>
                <a:gd name="T4" fmla="*/ 20 w 36"/>
                <a:gd name="T5" fmla="*/ 39 h 39"/>
                <a:gd name="T6" fmla="*/ 36 w 36"/>
                <a:gd name="T7" fmla="*/ 15 h 39"/>
                <a:gd name="T8" fmla="*/ 18 w 36"/>
                <a:gd name="T9" fmla="*/ 9 h 39"/>
                <a:gd name="T10" fmla="*/ 22 w 36"/>
                <a:gd name="T11" fmla="*/ 33 h 39"/>
                <a:gd name="T12" fmla="*/ 12 w 36"/>
                <a:gd name="T13" fmla="*/ 19 h 39"/>
                <a:gd name="T14" fmla="*/ 29 w 36"/>
                <a:gd name="T15" fmla="*/ 16 h 39"/>
                <a:gd name="T16" fmla="*/ 22 w 36"/>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9">
                  <a:moveTo>
                    <a:pt x="18" y="9"/>
                  </a:moveTo>
                  <a:cubicBezTo>
                    <a:pt x="18" y="6"/>
                    <a:pt x="14" y="0"/>
                    <a:pt x="11" y="5"/>
                  </a:cubicBezTo>
                  <a:cubicBezTo>
                    <a:pt x="0" y="16"/>
                    <a:pt x="7" y="38"/>
                    <a:pt x="20" y="39"/>
                  </a:cubicBezTo>
                  <a:cubicBezTo>
                    <a:pt x="31" y="39"/>
                    <a:pt x="35" y="27"/>
                    <a:pt x="36" y="15"/>
                  </a:cubicBezTo>
                  <a:cubicBezTo>
                    <a:pt x="33" y="11"/>
                    <a:pt x="26" y="4"/>
                    <a:pt x="18" y="9"/>
                  </a:cubicBezTo>
                  <a:close/>
                  <a:moveTo>
                    <a:pt x="22" y="33"/>
                  </a:moveTo>
                  <a:cubicBezTo>
                    <a:pt x="17" y="31"/>
                    <a:pt x="13" y="27"/>
                    <a:pt x="12" y="19"/>
                  </a:cubicBezTo>
                  <a:cubicBezTo>
                    <a:pt x="12" y="13"/>
                    <a:pt x="26" y="14"/>
                    <a:pt x="29" y="16"/>
                  </a:cubicBezTo>
                  <a:cubicBezTo>
                    <a:pt x="30" y="25"/>
                    <a:pt x="27" y="30"/>
                    <a:pt x="2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299" name="Freeform 303"/>
            <p:cNvSpPr>
              <a:spLocks noEditPoints="1"/>
            </p:cNvSpPr>
            <p:nvPr/>
          </p:nvSpPr>
          <p:spPr bwMode="auto">
            <a:xfrm>
              <a:off x="222167" y="2553932"/>
              <a:ext cx="94897" cy="124094"/>
            </a:xfrm>
            <a:custGeom>
              <a:avLst/>
              <a:gdLst>
                <a:gd name="T0" fmla="*/ 26 w 26"/>
                <a:gd name="T1" fmla="*/ 6 h 33"/>
                <a:gd name="T2" fmla="*/ 1 w 26"/>
                <a:gd name="T3" fmla="*/ 4 h 33"/>
                <a:gd name="T4" fmla="*/ 1 w 26"/>
                <a:gd name="T5" fmla="*/ 33 h 33"/>
                <a:gd name="T6" fmla="*/ 26 w 26"/>
                <a:gd name="T7" fmla="*/ 6 h 33"/>
                <a:gd name="T8" fmla="*/ 5 w 26"/>
                <a:gd name="T9" fmla="*/ 25 h 33"/>
                <a:gd name="T10" fmla="*/ 19 w 26"/>
                <a:gd name="T11" fmla="*/ 9 h 33"/>
                <a:gd name="T12" fmla="*/ 5 w 26"/>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26" h="33">
                  <a:moveTo>
                    <a:pt x="26" y="6"/>
                  </a:moveTo>
                  <a:cubicBezTo>
                    <a:pt x="22" y="0"/>
                    <a:pt x="9" y="2"/>
                    <a:pt x="1" y="4"/>
                  </a:cubicBezTo>
                  <a:cubicBezTo>
                    <a:pt x="1" y="33"/>
                    <a:pt x="1" y="33"/>
                    <a:pt x="1" y="33"/>
                  </a:cubicBezTo>
                  <a:cubicBezTo>
                    <a:pt x="14" y="28"/>
                    <a:pt x="26" y="24"/>
                    <a:pt x="26" y="6"/>
                  </a:cubicBezTo>
                  <a:close/>
                  <a:moveTo>
                    <a:pt x="5" y="25"/>
                  </a:moveTo>
                  <a:cubicBezTo>
                    <a:pt x="0" y="15"/>
                    <a:pt x="6" y="5"/>
                    <a:pt x="19" y="9"/>
                  </a:cubicBezTo>
                  <a:cubicBezTo>
                    <a:pt x="19" y="20"/>
                    <a:pt x="10" y="21"/>
                    <a:pt x="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00" name="Freeform 304"/>
            <p:cNvSpPr/>
            <p:nvPr/>
          </p:nvSpPr>
          <p:spPr bwMode="auto">
            <a:xfrm>
              <a:off x="1102999" y="2568531"/>
              <a:ext cx="442849" cy="187358"/>
            </a:xfrm>
            <a:custGeom>
              <a:avLst/>
              <a:gdLst>
                <a:gd name="T0" fmla="*/ 106 w 119"/>
                <a:gd name="T1" fmla="*/ 11 h 50"/>
                <a:gd name="T2" fmla="*/ 65 w 119"/>
                <a:gd name="T3" fmla="*/ 8 h 50"/>
                <a:gd name="T4" fmla="*/ 61 w 119"/>
                <a:gd name="T5" fmla="*/ 1 h 50"/>
                <a:gd name="T6" fmla="*/ 8 w 119"/>
                <a:gd name="T7" fmla="*/ 0 h 50"/>
                <a:gd name="T8" fmla="*/ 2 w 119"/>
                <a:gd name="T9" fmla="*/ 4 h 50"/>
                <a:gd name="T10" fmla="*/ 0 w 119"/>
                <a:gd name="T11" fmla="*/ 31 h 50"/>
                <a:gd name="T12" fmla="*/ 14 w 119"/>
                <a:gd name="T13" fmla="*/ 37 h 50"/>
                <a:gd name="T14" fmla="*/ 14 w 119"/>
                <a:gd name="T15" fmla="*/ 50 h 50"/>
                <a:gd name="T16" fmla="*/ 19 w 119"/>
                <a:gd name="T17" fmla="*/ 50 h 50"/>
                <a:gd name="T18" fmla="*/ 21 w 119"/>
                <a:gd name="T19" fmla="*/ 32 h 50"/>
                <a:gd name="T20" fmla="*/ 8 w 119"/>
                <a:gd name="T21" fmla="*/ 29 h 50"/>
                <a:gd name="T22" fmla="*/ 9 w 119"/>
                <a:gd name="T23" fmla="*/ 8 h 50"/>
                <a:gd name="T24" fmla="*/ 58 w 119"/>
                <a:gd name="T25" fmla="*/ 10 h 50"/>
                <a:gd name="T26" fmla="*/ 58 w 119"/>
                <a:gd name="T27" fmla="*/ 26 h 50"/>
                <a:gd name="T28" fmla="*/ 38 w 119"/>
                <a:gd name="T29" fmla="*/ 29 h 50"/>
                <a:gd name="T30" fmla="*/ 37 w 119"/>
                <a:gd name="T31" fmla="*/ 50 h 50"/>
                <a:gd name="T32" fmla="*/ 43 w 119"/>
                <a:gd name="T33" fmla="*/ 50 h 50"/>
                <a:gd name="T34" fmla="*/ 43 w 119"/>
                <a:gd name="T35" fmla="*/ 49 h 50"/>
                <a:gd name="T36" fmla="*/ 47 w 119"/>
                <a:gd name="T37" fmla="*/ 34 h 50"/>
                <a:gd name="T38" fmla="*/ 46 w 119"/>
                <a:gd name="T39" fmla="*/ 50 h 50"/>
                <a:gd name="T40" fmla="*/ 53 w 119"/>
                <a:gd name="T41" fmla="*/ 50 h 50"/>
                <a:gd name="T42" fmla="*/ 54 w 119"/>
                <a:gd name="T43" fmla="*/ 34 h 50"/>
                <a:gd name="T44" fmla="*/ 65 w 119"/>
                <a:gd name="T45" fmla="*/ 30 h 50"/>
                <a:gd name="T46" fmla="*/ 63 w 119"/>
                <a:gd name="T47" fmla="*/ 15 h 50"/>
                <a:gd name="T48" fmla="*/ 112 w 119"/>
                <a:gd name="T49" fmla="*/ 50 h 50"/>
                <a:gd name="T50" fmla="*/ 117 w 119"/>
                <a:gd name="T51" fmla="*/ 50 h 50"/>
                <a:gd name="T52" fmla="*/ 106 w 119"/>
                <a:gd name="T53"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50">
                  <a:moveTo>
                    <a:pt x="106" y="11"/>
                  </a:moveTo>
                  <a:cubicBezTo>
                    <a:pt x="98" y="4"/>
                    <a:pt x="81" y="0"/>
                    <a:pt x="65" y="8"/>
                  </a:cubicBezTo>
                  <a:cubicBezTo>
                    <a:pt x="65" y="4"/>
                    <a:pt x="65" y="1"/>
                    <a:pt x="61" y="1"/>
                  </a:cubicBezTo>
                  <a:cubicBezTo>
                    <a:pt x="45" y="4"/>
                    <a:pt x="22" y="4"/>
                    <a:pt x="8" y="0"/>
                  </a:cubicBezTo>
                  <a:cubicBezTo>
                    <a:pt x="5" y="1"/>
                    <a:pt x="6" y="4"/>
                    <a:pt x="2" y="4"/>
                  </a:cubicBezTo>
                  <a:cubicBezTo>
                    <a:pt x="1" y="12"/>
                    <a:pt x="2" y="24"/>
                    <a:pt x="0" y="31"/>
                  </a:cubicBezTo>
                  <a:cubicBezTo>
                    <a:pt x="3" y="35"/>
                    <a:pt x="12" y="33"/>
                    <a:pt x="14" y="37"/>
                  </a:cubicBezTo>
                  <a:cubicBezTo>
                    <a:pt x="14" y="42"/>
                    <a:pt x="14" y="46"/>
                    <a:pt x="14" y="50"/>
                  </a:cubicBezTo>
                  <a:cubicBezTo>
                    <a:pt x="19" y="50"/>
                    <a:pt x="19" y="50"/>
                    <a:pt x="19" y="50"/>
                  </a:cubicBezTo>
                  <a:cubicBezTo>
                    <a:pt x="19" y="43"/>
                    <a:pt x="20" y="37"/>
                    <a:pt x="21" y="32"/>
                  </a:cubicBezTo>
                  <a:cubicBezTo>
                    <a:pt x="20" y="27"/>
                    <a:pt x="12" y="29"/>
                    <a:pt x="8" y="29"/>
                  </a:cubicBezTo>
                  <a:cubicBezTo>
                    <a:pt x="8" y="22"/>
                    <a:pt x="7" y="13"/>
                    <a:pt x="9" y="8"/>
                  </a:cubicBezTo>
                  <a:cubicBezTo>
                    <a:pt x="23" y="10"/>
                    <a:pt x="42" y="9"/>
                    <a:pt x="58" y="10"/>
                  </a:cubicBezTo>
                  <a:cubicBezTo>
                    <a:pt x="58" y="15"/>
                    <a:pt x="58" y="21"/>
                    <a:pt x="58" y="26"/>
                  </a:cubicBezTo>
                  <a:cubicBezTo>
                    <a:pt x="53" y="27"/>
                    <a:pt x="44" y="29"/>
                    <a:pt x="38" y="29"/>
                  </a:cubicBezTo>
                  <a:cubicBezTo>
                    <a:pt x="38" y="36"/>
                    <a:pt x="38" y="43"/>
                    <a:pt x="37" y="50"/>
                  </a:cubicBezTo>
                  <a:cubicBezTo>
                    <a:pt x="43" y="50"/>
                    <a:pt x="43" y="50"/>
                    <a:pt x="43" y="50"/>
                  </a:cubicBezTo>
                  <a:cubicBezTo>
                    <a:pt x="43" y="50"/>
                    <a:pt x="43" y="49"/>
                    <a:pt x="43" y="49"/>
                  </a:cubicBezTo>
                  <a:cubicBezTo>
                    <a:pt x="44" y="44"/>
                    <a:pt x="44" y="36"/>
                    <a:pt x="47" y="34"/>
                  </a:cubicBezTo>
                  <a:cubicBezTo>
                    <a:pt x="48" y="43"/>
                    <a:pt x="46" y="44"/>
                    <a:pt x="46" y="50"/>
                  </a:cubicBezTo>
                  <a:cubicBezTo>
                    <a:pt x="53" y="50"/>
                    <a:pt x="53" y="50"/>
                    <a:pt x="53" y="50"/>
                  </a:cubicBezTo>
                  <a:cubicBezTo>
                    <a:pt x="52" y="45"/>
                    <a:pt x="53" y="40"/>
                    <a:pt x="54" y="34"/>
                  </a:cubicBezTo>
                  <a:cubicBezTo>
                    <a:pt x="59" y="34"/>
                    <a:pt x="61" y="31"/>
                    <a:pt x="65" y="30"/>
                  </a:cubicBezTo>
                  <a:cubicBezTo>
                    <a:pt x="63" y="25"/>
                    <a:pt x="66" y="21"/>
                    <a:pt x="63" y="15"/>
                  </a:cubicBezTo>
                  <a:cubicBezTo>
                    <a:pt x="90" y="3"/>
                    <a:pt x="114" y="18"/>
                    <a:pt x="112" y="50"/>
                  </a:cubicBezTo>
                  <a:cubicBezTo>
                    <a:pt x="117" y="50"/>
                    <a:pt x="117" y="50"/>
                    <a:pt x="117" y="50"/>
                  </a:cubicBezTo>
                  <a:cubicBezTo>
                    <a:pt x="119" y="35"/>
                    <a:pt x="114" y="18"/>
                    <a:pt x="10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01" name="Freeform 305"/>
            <p:cNvSpPr>
              <a:spLocks noEditPoints="1"/>
            </p:cNvSpPr>
            <p:nvPr/>
          </p:nvSpPr>
          <p:spPr bwMode="auto">
            <a:xfrm>
              <a:off x="5502290" y="2566097"/>
              <a:ext cx="165460" cy="148427"/>
            </a:xfrm>
            <a:custGeom>
              <a:avLst/>
              <a:gdLst>
                <a:gd name="T0" fmla="*/ 12 w 44"/>
                <a:gd name="T1" fmla="*/ 5 h 40"/>
                <a:gd name="T2" fmla="*/ 43 w 44"/>
                <a:gd name="T3" fmla="*/ 18 h 40"/>
                <a:gd name="T4" fmla="*/ 12 w 44"/>
                <a:gd name="T5" fmla="*/ 5 h 40"/>
                <a:gd name="T6" fmla="*/ 18 w 44"/>
                <a:gd name="T7" fmla="*/ 11 h 40"/>
                <a:gd name="T8" fmla="*/ 36 w 44"/>
                <a:gd name="T9" fmla="*/ 16 h 40"/>
                <a:gd name="T10" fmla="*/ 18 w 44"/>
                <a:gd name="T11" fmla="*/ 11 h 40"/>
              </a:gdLst>
              <a:ahLst/>
              <a:cxnLst>
                <a:cxn ang="0">
                  <a:pos x="T0" y="T1"/>
                </a:cxn>
                <a:cxn ang="0">
                  <a:pos x="T2" y="T3"/>
                </a:cxn>
                <a:cxn ang="0">
                  <a:pos x="T4" y="T5"/>
                </a:cxn>
                <a:cxn ang="0">
                  <a:pos x="T6" y="T7"/>
                </a:cxn>
                <a:cxn ang="0">
                  <a:pos x="T8" y="T9"/>
                </a:cxn>
                <a:cxn ang="0">
                  <a:pos x="T10" y="T11"/>
                </a:cxn>
              </a:cxnLst>
              <a:rect l="0" t="0" r="r" b="b"/>
              <a:pathLst>
                <a:path w="44" h="40">
                  <a:moveTo>
                    <a:pt x="12" y="5"/>
                  </a:moveTo>
                  <a:cubicBezTo>
                    <a:pt x="0" y="35"/>
                    <a:pt x="42" y="40"/>
                    <a:pt x="43" y="18"/>
                  </a:cubicBezTo>
                  <a:cubicBezTo>
                    <a:pt x="44" y="2"/>
                    <a:pt x="26" y="0"/>
                    <a:pt x="12" y="5"/>
                  </a:cubicBezTo>
                  <a:close/>
                  <a:moveTo>
                    <a:pt x="18" y="11"/>
                  </a:moveTo>
                  <a:cubicBezTo>
                    <a:pt x="26" y="6"/>
                    <a:pt x="36" y="9"/>
                    <a:pt x="36" y="16"/>
                  </a:cubicBezTo>
                  <a:cubicBezTo>
                    <a:pt x="37" y="29"/>
                    <a:pt x="16" y="28"/>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02" name="Freeform 306"/>
            <p:cNvSpPr>
              <a:spLocks noEditPoints="1"/>
            </p:cNvSpPr>
            <p:nvPr/>
          </p:nvSpPr>
          <p:spPr bwMode="auto">
            <a:xfrm>
              <a:off x="446025" y="2568531"/>
              <a:ext cx="99763" cy="153293"/>
            </a:xfrm>
            <a:custGeom>
              <a:avLst/>
              <a:gdLst>
                <a:gd name="T0" fmla="*/ 4 w 27"/>
                <a:gd name="T1" fmla="*/ 6 h 41"/>
                <a:gd name="T2" fmla="*/ 0 w 27"/>
                <a:gd name="T3" fmla="*/ 37 h 41"/>
                <a:gd name="T4" fmla="*/ 25 w 27"/>
                <a:gd name="T5" fmla="*/ 37 h 41"/>
                <a:gd name="T6" fmla="*/ 27 w 27"/>
                <a:gd name="T7" fmla="*/ 7 h 41"/>
                <a:gd name="T8" fmla="*/ 4 w 27"/>
                <a:gd name="T9" fmla="*/ 6 h 41"/>
                <a:gd name="T10" fmla="*/ 21 w 27"/>
                <a:gd name="T11" fmla="*/ 12 h 41"/>
                <a:gd name="T12" fmla="*/ 20 w 27"/>
                <a:gd name="T13" fmla="*/ 31 h 41"/>
                <a:gd name="T14" fmla="*/ 8 w 27"/>
                <a:gd name="T15" fmla="*/ 31 h 41"/>
                <a:gd name="T16" fmla="*/ 10 w 27"/>
                <a:gd name="T17" fmla="*/ 11 h 41"/>
                <a:gd name="T18" fmla="*/ 21 w 27"/>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1">
                  <a:moveTo>
                    <a:pt x="4" y="6"/>
                  </a:moveTo>
                  <a:cubicBezTo>
                    <a:pt x="8" y="17"/>
                    <a:pt x="0" y="26"/>
                    <a:pt x="0" y="37"/>
                  </a:cubicBezTo>
                  <a:cubicBezTo>
                    <a:pt x="7" y="41"/>
                    <a:pt x="17" y="38"/>
                    <a:pt x="25" y="37"/>
                  </a:cubicBezTo>
                  <a:cubicBezTo>
                    <a:pt x="27" y="28"/>
                    <a:pt x="25" y="15"/>
                    <a:pt x="27" y="7"/>
                  </a:cubicBezTo>
                  <a:cubicBezTo>
                    <a:pt x="18" y="5"/>
                    <a:pt x="11" y="0"/>
                    <a:pt x="4" y="6"/>
                  </a:cubicBezTo>
                  <a:close/>
                  <a:moveTo>
                    <a:pt x="21" y="12"/>
                  </a:moveTo>
                  <a:cubicBezTo>
                    <a:pt x="22" y="20"/>
                    <a:pt x="20" y="24"/>
                    <a:pt x="20" y="31"/>
                  </a:cubicBezTo>
                  <a:cubicBezTo>
                    <a:pt x="14" y="32"/>
                    <a:pt x="13" y="33"/>
                    <a:pt x="8" y="31"/>
                  </a:cubicBezTo>
                  <a:cubicBezTo>
                    <a:pt x="7" y="23"/>
                    <a:pt x="11" y="19"/>
                    <a:pt x="10" y="11"/>
                  </a:cubicBezTo>
                  <a:cubicBezTo>
                    <a:pt x="14" y="11"/>
                    <a:pt x="19" y="10"/>
                    <a:pt x="2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03" name="Freeform 307"/>
            <p:cNvSpPr>
              <a:spLocks noEditPoints="1"/>
            </p:cNvSpPr>
            <p:nvPr/>
          </p:nvSpPr>
          <p:spPr bwMode="auto">
            <a:xfrm>
              <a:off x="2232020" y="2629361"/>
              <a:ext cx="138695" cy="126528"/>
            </a:xfrm>
            <a:custGeom>
              <a:avLst/>
              <a:gdLst>
                <a:gd name="T0" fmla="*/ 15 w 37"/>
                <a:gd name="T1" fmla="*/ 2 h 34"/>
                <a:gd name="T2" fmla="*/ 21 w 37"/>
                <a:gd name="T3" fmla="*/ 33 h 34"/>
                <a:gd name="T4" fmla="*/ 35 w 37"/>
                <a:gd name="T5" fmla="*/ 15 h 34"/>
                <a:gd name="T6" fmla="*/ 15 w 37"/>
                <a:gd name="T7" fmla="*/ 2 h 34"/>
                <a:gd name="T8" fmla="*/ 15 w 37"/>
                <a:gd name="T9" fmla="*/ 26 h 34"/>
                <a:gd name="T10" fmla="*/ 29 w 37"/>
                <a:gd name="T11" fmla="*/ 16 h 34"/>
                <a:gd name="T12" fmla="*/ 15 w 37"/>
                <a:gd name="T13" fmla="*/ 26 h 34"/>
              </a:gdLst>
              <a:ahLst/>
              <a:cxnLst>
                <a:cxn ang="0">
                  <a:pos x="T0" y="T1"/>
                </a:cxn>
                <a:cxn ang="0">
                  <a:pos x="T2" y="T3"/>
                </a:cxn>
                <a:cxn ang="0">
                  <a:pos x="T4" y="T5"/>
                </a:cxn>
                <a:cxn ang="0">
                  <a:pos x="T6" y="T7"/>
                </a:cxn>
                <a:cxn ang="0">
                  <a:pos x="T8" y="T9"/>
                </a:cxn>
                <a:cxn ang="0">
                  <a:pos x="T10" y="T11"/>
                </a:cxn>
                <a:cxn ang="0">
                  <a:pos x="T12" y="T13"/>
                </a:cxn>
              </a:cxnLst>
              <a:rect l="0" t="0" r="r" b="b"/>
              <a:pathLst>
                <a:path w="37" h="34">
                  <a:moveTo>
                    <a:pt x="15" y="2"/>
                  </a:moveTo>
                  <a:cubicBezTo>
                    <a:pt x="0" y="9"/>
                    <a:pt x="4" y="34"/>
                    <a:pt x="21" y="33"/>
                  </a:cubicBezTo>
                  <a:cubicBezTo>
                    <a:pt x="27" y="32"/>
                    <a:pt x="37" y="26"/>
                    <a:pt x="35" y="15"/>
                  </a:cubicBezTo>
                  <a:cubicBezTo>
                    <a:pt x="34" y="3"/>
                    <a:pt x="21" y="0"/>
                    <a:pt x="15" y="2"/>
                  </a:cubicBezTo>
                  <a:close/>
                  <a:moveTo>
                    <a:pt x="15" y="26"/>
                  </a:moveTo>
                  <a:cubicBezTo>
                    <a:pt x="3" y="9"/>
                    <a:pt x="28" y="2"/>
                    <a:pt x="29" y="16"/>
                  </a:cubicBezTo>
                  <a:cubicBezTo>
                    <a:pt x="29" y="22"/>
                    <a:pt x="25" y="27"/>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04" name="Freeform 308"/>
            <p:cNvSpPr>
              <a:spLocks noEditPoints="1"/>
            </p:cNvSpPr>
            <p:nvPr/>
          </p:nvSpPr>
          <p:spPr bwMode="auto">
            <a:xfrm>
              <a:off x="2480210" y="2617196"/>
              <a:ext cx="99763" cy="138694"/>
            </a:xfrm>
            <a:custGeom>
              <a:avLst/>
              <a:gdLst>
                <a:gd name="T0" fmla="*/ 1 w 27"/>
                <a:gd name="T1" fmla="*/ 18 h 37"/>
                <a:gd name="T2" fmla="*/ 25 w 27"/>
                <a:gd name="T3" fmla="*/ 26 h 37"/>
                <a:gd name="T4" fmla="*/ 1 w 27"/>
                <a:gd name="T5" fmla="*/ 18 h 37"/>
                <a:gd name="T6" fmla="*/ 10 w 27"/>
                <a:gd name="T7" fmla="*/ 12 h 37"/>
                <a:gd name="T8" fmla="*/ 18 w 27"/>
                <a:gd name="T9" fmla="*/ 23 h 37"/>
                <a:gd name="T10" fmla="*/ 10 w 27"/>
                <a:gd name="T11" fmla="*/ 12 h 37"/>
              </a:gdLst>
              <a:ahLst/>
              <a:cxnLst>
                <a:cxn ang="0">
                  <a:pos x="T0" y="T1"/>
                </a:cxn>
                <a:cxn ang="0">
                  <a:pos x="T2" y="T3"/>
                </a:cxn>
                <a:cxn ang="0">
                  <a:pos x="T4" y="T5"/>
                </a:cxn>
                <a:cxn ang="0">
                  <a:pos x="T6" y="T7"/>
                </a:cxn>
                <a:cxn ang="0">
                  <a:pos x="T8" y="T9"/>
                </a:cxn>
                <a:cxn ang="0">
                  <a:pos x="T10" y="T11"/>
                </a:cxn>
              </a:cxnLst>
              <a:rect l="0" t="0" r="r" b="b"/>
              <a:pathLst>
                <a:path w="27" h="37">
                  <a:moveTo>
                    <a:pt x="1" y="18"/>
                  </a:moveTo>
                  <a:cubicBezTo>
                    <a:pt x="0" y="30"/>
                    <a:pt x="16" y="37"/>
                    <a:pt x="25" y="26"/>
                  </a:cubicBezTo>
                  <a:cubicBezTo>
                    <a:pt x="27" y="3"/>
                    <a:pt x="1" y="0"/>
                    <a:pt x="1" y="18"/>
                  </a:cubicBezTo>
                  <a:close/>
                  <a:moveTo>
                    <a:pt x="10" y="12"/>
                  </a:moveTo>
                  <a:cubicBezTo>
                    <a:pt x="16" y="13"/>
                    <a:pt x="18" y="17"/>
                    <a:pt x="18" y="23"/>
                  </a:cubicBezTo>
                  <a:cubicBezTo>
                    <a:pt x="11" y="29"/>
                    <a:pt x="5" y="16"/>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05" name="Freeform 309"/>
            <p:cNvSpPr>
              <a:spLocks noEditPoints="1"/>
            </p:cNvSpPr>
            <p:nvPr/>
          </p:nvSpPr>
          <p:spPr bwMode="auto">
            <a:xfrm>
              <a:off x="1351189" y="2622062"/>
              <a:ext cx="116795" cy="133827"/>
            </a:xfrm>
            <a:custGeom>
              <a:avLst/>
              <a:gdLst>
                <a:gd name="T0" fmla="*/ 30 w 31"/>
                <a:gd name="T1" fmla="*/ 19 h 36"/>
                <a:gd name="T2" fmla="*/ 7 w 31"/>
                <a:gd name="T3" fmla="*/ 36 h 36"/>
                <a:gd name="T4" fmla="*/ 27 w 31"/>
                <a:gd name="T5" fmla="*/ 36 h 36"/>
                <a:gd name="T6" fmla="*/ 30 w 31"/>
                <a:gd name="T7" fmla="*/ 19 h 36"/>
                <a:gd name="T8" fmla="*/ 19 w 31"/>
                <a:gd name="T9" fmla="*/ 34 h 36"/>
                <a:gd name="T10" fmla="*/ 23 w 31"/>
                <a:gd name="T11" fmla="*/ 22 h 36"/>
                <a:gd name="T12" fmla="*/ 19 w 31"/>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30" y="19"/>
                  </a:moveTo>
                  <a:cubicBezTo>
                    <a:pt x="13" y="0"/>
                    <a:pt x="0" y="24"/>
                    <a:pt x="7" y="36"/>
                  </a:cubicBezTo>
                  <a:cubicBezTo>
                    <a:pt x="27" y="36"/>
                    <a:pt x="27" y="36"/>
                    <a:pt x="27" y="36"/>
                  </a:cubicBezTo>
                  <a:cubicBezTo>
                    <a:pt x="30" y="31"/>
                    <a:pt x="31" y="25"/>
                    <a:pt x="30" y="19"/>
                  </a:cubicBezTo>
                  <a:close/>
                  <a:moveTo>
                    <a:pt x="19" y="34"/>
                  </a:moveTo>
                  <a:cubicBezTo>
                    <a:pt x="7" y="33"/>
                    <a:pt x="13" y="12"/>
                    <a:pt x="23" y="22"/>
                  </a:cubicBezTo>
                  <a:cubicBezTo>
                    <a:pt x="24" y="29"/>
                    <a:pt x="24" y="31"/>
                    <a:pt x="1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06" name="Freeform 310"/>
            <p:cNvSpPr/>
            <p:nvPr/>
          </p:nvSpPr>
          <p:spPr bwMode="auto">
            <a:xfrm>
              <a:off x="5361163" y="2733991"/>
              <a:ext cx="197093" cy="21898"/>
            </a:xfrm>
            <a:custGeom>
              <a:avLst/>
              <a:gdLst>
                <a:gd name="T0" fmla="*/ 23 w 53"/>
                <a:gd name="T1" fmla="*/ 1 h 6"/>
                <a:gd name="T2" fmla="*/ 0 w 53"/>
                <a:gd name="T3" fmla="*/ 6 h 6"/>
                <a:gd name="T4" fmla="*/ 53 w 53"/>
                <a:gd name="T5" fmla="*/ 6 h 6"/>
                <a:gd name="T6" fmla="*/ 23 w 53"/>
                <a:gd name="T7" fmla="*/ 1 h 6"/>
              </a:gdLst>
              <a:ahLst/>
              <a:cxnLst>
                <a:cxn ang="0">
                  <a:pos x="T0" y="T1"/>
                </a:cxn>
                <a:cxn ang="0">
                  <a:pos x="T2" y="T3"/>
                </a:cxn>
                <a:cxn ang="0">
                  <a:pos x="T4" y="T5"/>
                </a:cxn>
                <a:cxn ang="0">
                  <a:pos x="T6" y="T7"/>
                </a:cxn>
              </a:cxnLst>
              <a:rect l="0" t="0" r="r" b="b"/>
              <a:pathLst>
                <a:path w="53" h="6">
                  <a:moveTo>
                    <a:pt x="23" y="1"/>
                  </a:moveTo>
                  <a:cubicBezTo>
                    <a:pt x="15" y="2"/>
                    <a:pt x="8" y="3"/>
                    <a:pt x="0" y="6"/>
                  </a:cubicBezTo>
                  <a:cubicBezTo>
                    <a:pt x="53" y="6"/>
                    <a:pt x="53" y="6"/>
                    <a:pt x="53" y="6"/>
                  </a:cubicBezTo>
                  <a:cubicBezTo>
                    <a:pt x="44" y="2"/>
                    <a:pt x="34" y="0"/>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07" name="Freeform 311"/>
            <p:cNvSpPr/>
            <p:nvPr/>
          </p:nvSpPr>
          <p:spPr bwMode="auto">
            <a:xfrm>
              <a:off x="5998671" y="2495534"/>
              <a:ext cx="104630" cy="260355"/>
            </a:xfrm>
            <a:custGeom>
              <a:avLst/>
              <a:gdLst>
                <a:gd name="T0" fmla="*/ 5 w 28"/>
                <a:gd name="T1" fmla="*/ 24 h 70"/>
                <a:gd name="T2" fmla="*/ 0 w 28"/>
                <a:gd name="T3" fmla="*/ 70 h 70"/>
                <a:gd name="T4" fmla="*/ 4 w 28"/>
                <a:gd name="T5" fmla="*/ 70 h 70"/>
                <a:gd name="T6" fmla="*/ 13 w 28"/>
                <a:gd name="T7" fmla="*/ 10 h 70"/>
                <a:gd name="T8" fmla="*/ 28 w 28"/>
                <a:gd name="T9" fmla="*/ 7 h 70"/>
                <a:gd name="T10" fmla="*/ 28 w 28"/>
                <a:gd name="T11" fmla="*/ 0 h 70"/>
                <a:gd name="T12" fmla="*/ 10 w 28"/>
                <a:gd name="T13" fmla="*/ 3 h 70"/>
                <a:gd name="T14" fmla="*/ 5 w 28"/>
                <a:gd name="T15" fmla="*/ 24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0">
                  <a:moveTo>
                    <a:pt x="5" y="24"/>
                  </a:moveTo>
                  <a:cubicBezTo>
                    <a:pt x="3" y="38"/>
                    <a:pt x="1" y="54"/>
                    <a:pt x="0" y="70"/>
                  </a:cubicBezTo>
                  <a:cubicBezTo>
                    <a:pt x="4" y="70"/>
                    <a:pt x="4" y="70"/>
                    <a:pt x="4" y="70"/>
                  </a:cubicBezTo>
                  <a:cubicBezTo>
                    <a:pt x="6" y="50"/>
                    <a:pt x="9" y="31"/>
                    <a:pt x="13" y="10"/>
                  </a:cubicBezTo>
                  <a:cubicBezTo>
                    <a:pt x="17" y="9"/>
                    <a:pt x="23" y="8"/>
                    <a:pt x="28" y="7"/>
                  </a:cubicBezTo>
                  <a:cubicBezTo>
                    <a:pt x="28" y="0"/>
                    <a:pt x="28" y="0"/>
                    <a:pt x="28" y="0"/>
                  </a:cubicBezTo>
                  <a:cubicBezTo>
                    <a:pt x="22" y="1"/>
                    <a:pt x="16" y="2"/>
                    <a:pt x="10" y="3"/>
                  </a:cubicBezTo>
                  <a:cubicBezTo>
                    <a:pt x="5" y="9"/>
                    <a:pt x="6" y="15"/>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08" name="Freeform 312"/>
            <p:cNvSpPr/>
            <p:nvPr/>
          </p:nvSpPr>
          <p:spPr bwMode="auto">
            <a:xfrm>
              <a:off x="6074100" y="2568531"/>
              <a:ext cx="29199" cy="111929"/>
            </a:xfrm>
            <a:custGeom>
              <a:avLst/>
              <a:gdLst>
                <a:gd name="T0" fmla="*/ 6 w 8"/>
                <a:gd name="T1" fmla="*/ 30 h 30"/>
                <a:gd name="T2" fmla="*/ 8 w 8"/>
                <a:gd name="T3" fmla="*/ 29 h 30"/>
                <a:gd name="T4" fmla="*/ 8 w 8"/>
                <a:gd name="T5" fmla="*/ 0 h 30"/>
                <a:gd name="T6" fmla="*/ 5 w 8"/>
                <a:gd name="T7" fmla="*/ 1 h 30"/>
                <a:gd name="T8" fmla="*/ 6 w 8"/>
                <a:gd name="T9" fmla="*/ 30 h 30"/>
              </a:gdLst>
              <a:ahLst/>
              <a:cxnLst>
                <a:cxn ang="0">
                  <a:pos x="T0" y="T1"/>
                </a:cxn>
                <a:cxn ang="0">
                  <a:pos x="T2" y="T3"/>
                </a:cxn>
                <a:cxn ang="0">
                  <a:pos x="T4" y="T5"/>
                </a:cxn>
                <a:cxn ang="0">
                  <a:pos x="T6" y="T7"/>
                </a:cxn>
                <a:cxn ang="0">
                  <a:pos x="T8" y="T9"/>
                </a:cxn>
              </a:cxnLst>
              <a:rect l="0" t="0" r="r" b="b"/>
              <a:pathLst>
                <a:path w="8" h="30">
                  <a:moveTo>
                    <a:pt x="6" y="30"/>
                  </a:moveTo>
                  <a:cubicBezTo>
                    <a:pt x="7" y="29"/>
                    <a:pt x="7" y="29"/>
                    <a:pt x="8" y="29"/>
                  </a:cubicBezTo>
                  <a:cubicBezTo>
                    <a:pt x="8" y="0"/>
                    <a:pt x="8" y="0"/>
                    <a:pt x="8" y="0"/>
                  </a:cubicBezTo>
                  <a:cubicBezTo>
                    <a:pt x="7" y="0"/>
                    <a:pt x="6" y="1"/>
                    <a:pt x="5" y="1"/>
                  </a:cubicBezTo>
                  <a:cubicBezTo>
                    <a:pt x="6" y="11"/>
                    <a:pt x="0" y="23"/>
                    <a:pt x="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09" name="Freeform 314"/>
            <p:cNvSpPr/>
            <p:nvPr/>
          </p:nvSpPr>
          <p:spPr bwMode="auto">
            <a:xfrm>
              <a:off x="224599" y="2755889"/>
              <a:ext cx="844334" cy="194659"/>
            </a:xfrm>
            <a:custGeom>
              <a:avLst/>
              <a:gdLst>
                <a:gd name="T0" fmla="*/ 84 w 226"/>
                <a:gd name="T1" fmla="*/ 22 h 52"/>
                <a:gd name="T2" fmla="*/ 81 w 226"/>
                <a:gd name="T3" fmla="*/ 6 h 52"/>
                <a:gd name="T4" fmla="*/ 67 w 226"/>
                <a:gd name="T5" fmla="*/ 7 h 52"/>
                <a:gd name="T6" fmla="*/ 64 w 226"/>
                <a:gd name="T7" fmla="*/ 28 h 52"/>
                <a:gd name="T8" fmla="*/ 55 w 226"/>
                <a:gd name="T9" fmla="*/ 26 h 52"/>
                <a:gd name="T10" fmla="*/ 59 w 226"/>
                <a:gd name="T11" fmla="*/ 18 h 52"/>
                <a:gd name="T12" fmla="*/ 58 w 226"/>
                <a:gd name="T13" fmla="*/ 0 h 52"/>
                <a:gd name="T14" fmla="*/ 50 w 226"/>
                <a:gd name="T15" fmla="*/ 0 h 52"/>
                <a:gd name="T16" fmla="*/ 54 w 226"/>
                <a:gd name="T17" fmla="*/ 4 h 52"/>
                <a:gd name="T18" fmla="*/ 40 w 226"/>
                <a:gd name="T19" fmla="*/ 28 h 52"/>
                <a:gd name="T20" fmla="*/ 0 w 226"/>
                <a:gd name="T21" fmla="*/ 46 h 52"/>
                <a:gd name="T22" fmla="*/ 0 w 226"/>
                <a:gd name="T23" fmla="*/ 52 h 52"/>
                <a:gd name="T24" fmla="*/ 8 w 226"/>
                <a:gd name="T25" fmla="*/ 49 h 52"/>
                <a:gd name="T26" fmla="*/ 69 w 226"/>
                <a:gd name="T27" fmla="*/ 36 h 52"/>
                <a:gd name="T28" fmla="*/ 75 w 226"/>
                <a:gd name="T29" fmla="*/ 13 h 52"/>
                <a:gd name="T30" fmla="*/ 77 w 226"/>
                <a:gd name="T31" fmla="*/ 29 h 52"/>
                <a:gd name="T32" fmla="*/ 108 w 226"/>
                <a:gd name="T33" fmla="*/ 24 h 52"/>
                <a:gd name="T34" fmla="*/ 160 w 226"/>
                <a:gd name="T35" fmla="*/ 29 h 52"/>
                <a:gd name="T36" fmla="*/ 192 w 226"/>
                <a:gd name="T37" fmla="*/ 36 h 52"/>
                <a:gd name="T38" fmla="*/ 193 w 226"/>
                <a:gd name="T39" fmla="*/ 9 h 52"/>
                <a:gd name="T40" fmla="*/ 217 w 226"/>
                <a:gd name="T41" fmla="*/ 17 h 52"/>
                <a:gd name="T42" fmla="*/ 226 w 226"/>
                <a:gd name="T43" fmla="*/ 0 h 52"/>
                <a:gd name="T44" fmla="*/ 217 w 226"/>
                <a:gd name="T45" fmla="*/ 0 h 52"/>
                <a:gd name="T46" fmla="*/ 219 w 226"/>
                <a:gd name="T47" fmla="*/ 2 h 52"/>
                <a:gd name="T48" fmla="*/ 215 w 226"/>
                <a:gd name="T49" fmla="*/ 10 h 52"/>
                <a:gd name="T50" fmla="*/ 188 w 226"/>
                <a:gd name="T51" fmla="*/ 0 h 52"/>
                <a:gd name="T52" fmla="*/ 187 w 226"/>
                <a:gd name="T53" fmla="*/ 0 h 52"/>
                <a:gd name="T54" fmla="*/ 186 w 226"/>
                <a:gd name="T55" fmla="*/ 30 h 52"/>
                <a:gd name="T56" fmla="*/ 166 w 226"/>
                <a:gd name="T57" fmla="*/ 29 h 52"/>
                <a:gd name="T58" fmla="*/ 174 w 226"/>
                <a:gd name="T59" fmla="*/ 14 h 52"/>
                <a:gd name="T60" fmla="*/ 174 w 226"/>
                <a:gd name="T61" fmla="*/ 0 h 52"/>
                <a:gd name="T62" fmla="*/ 166 w 226"/>
                <a:gd name="T63" fmla="*/ 0 h 52"/>
                <a:gd name="T64" fmla="*/ 115 w 226"/>
                <a:gd name="T65" fmla="*/ 24 h 52"/>
                <a:gd name="T66" fmla="*/ 123 w 226"/>
                <a:gd name="T67" fmla="*/ 22 h 52"/>
                <a:gd name="T68" fmla="*/ 118 w 226"/>
                <a:gd name="T69" fmla="*/ 0 h 52"/>
                <a:gd name="T70" fmla="*/ 111 w 226"/>
                <a:gd name="T71" fmla="*/ 0 h 52"/>
                <a:gd name="T72" fmla="*/ 115 w 226"/>
                <a:gd name="T73" fmla="*/ 14 h 52"/>
                <a:gd name="T74" fmla="*/ 84 w 226"/>
                <a:gd name="T75"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 h="52">
                  <a:moveTo>
                    <a:pt x="84" y="22"/>
                  </a:moveTo>
                  <a:cubicBezTo>
                    <a:pt x="83" y="17"/>
                    <a:pt x="82" y="12"/>
                    <a:pt x="81" y="6"/>
                  </a:cubicBezTo>
                  <a:cubicBezTo>
                    <a:pt x="73" y="6"/>
                    <a:pt x="73" y="7"/>
                    <a:pt x="67" y="7"/>
                  </a:cubicBezTo>
                  <a:cubicBezTo>
                    <a:pt x="66" y="14"/>
                    <a:pt x="66" y="19"/>
                    <a:pt x="64" y="28"/>
                  </a:cubicBezTo>
                  <a:cubicBezTo>
                    <a:pt x="60" y="26"/>
                    <a:pt x="57" y="29"/>
                    <a:pt x="55" y="26"/>
                  </a:cubicBezTo>
                  <a:cubicBezTo>
                    <a:pt x="49" y="26"/>
                    <a:pt x="58" y="21"/>
                    <a:pt x="59" y="18"/>
                  </a:cubicBezTo>
                  <a:cubicBezTo>
                    <a:pt x="61" y="11"/>
                    <a:pt x="60" y="5"/>
                    <a:pt x="58" y="0"/>
                  </a:cubicBezTo>
                  <a:cubicBezTo>
                    <a:pt x="50" y="0"/>
                    <a:pt x="50" y="0"/>
                    <a:pt x="50" y="0"/>
                  </a:cubicBezTo>
                  <a:cubicBezTo>
                    <a:pt x="52" y="1"/>
                    <a:pt x="53" y="2"/>
                    <a:pt x="54" y="4"/>
                  </a:cubicBezTo>
                  <a:cubicBezTo>
                    <a:pt x="57" y="17"/>
                    <a:pt x="46" y="22"/>
                    <a:pt x="40" y="28"/>
                  </a:cubicBezTo>
                  <a:cubicBezTo>
                    <a:pt x="33" y="36"/>
                    <a:pt x="16" y="42"/>
                    <a:pt x="0" y="46"/>
                  </a:cubicBezTo>
                  <a:cubicBezTo>
                    <a:pt x="0" y="52"/>
                    <a:pt x="0" y="52"/>
                    <a:pt x="0" y="52"/>
                  </a:cubicBezTo>
                  <a:cubicBezTo>
                    <a:pt x="3" y="51"/>
                    <a:pt x="5" y="50"/>
                    <a:pt x="8" y="49"/>
                  </a:cubicBezTo>
                  <a:cubicBezTo>
                    <a:pt x="27" y="43"/>
                    <a:pt x="44" y="29"/>
                    <a:pt x="69" y="36"/>
                  </a:cubicBezTo>
                  <a:cubicBezTo>
                    <a:pt x="72" y="29"/>
                    <a:pt x="71" y="18"/>
                    <a:pt x="75" y="13"/>
                  </a:cubicBezTo>
                  <a:cubicBezTo>
                    <a:pt x="78" y="16"/>
                    <a:pt x="78" y="22"/>
                    <a:pt x="77" y="29"/>
                  </a:cubicBezTo>
                  <a:cubicBezTo>
                    <a:pt x="88" y="33"/>
                    <a:pt x="94" y="22"/>
                    <a:pt x="108" y="24"/>
                  </a:cubicBezTo>
                  <a:cubicBezTo>
                    <a:pt x="115" y="44"/>
                    <a:pt x="144" y="38"/>
                    <a:pt x="160" y="29"/>
                  </a:cubicBezTo>
                  <a:cubicBezTo>
                    <a:pt x="158" y="44"/>
                    <a:pt x="185" y="33"/>
                    <a:pt x="192" y="36"/>
                  </a:cubicBezTo>
                  <a:cubicBezTo>
                    <a:pt x="191" y="28"/>
                    <a:pt x="189" y="17"/>
                    <a:pt x="193" y="9"/>
                  </a:cubicBezTo>
                  <a:cubicBezTo>
                    <a:pt x="201" y="12"/>
                    <a:pt x="208" y="15"/>
                    <a:pt x="217" y="17"/>
                  </a:cubicBezTo>
                  <a:cubicBezTo>
                    <a:pt x="221" y="12"/>
                    <a:pt x="224" y="6"/>
                    <a:pt x="226" y="0"/>
                  </a:cubicBezTo>
                  <a:cubicBezTo>
                    <a:pt x="217" y="0"/>
                    <a:pt x="217" y="0"/>
                    <a:pt x="217" y="0"/>
                  </a:cubicBezTo>
                  <a:cubicBezTo>
                    <a:pt x="218" y="0"/>
                    <a:pt x="218" y="1"/>
                    <a:pt x="219" y="2"/>
                  </a:cubicBezTo>
                  <a:cubicBezTo>
                    <a:pt x="219" y="6"/>
                    <a:pt x="215" y="7"/>
                    <a:pt x="215" y="10"/>
                  </a:cubicBezTo>
                  <a:cubicBezTo>
                    <a:pt x="204" y="8"/>
                    <a:pt x="197" y="3"/>
                    <a:pt x="188" y="0"/>
                  </a:cubicBezTo>
                  <a:cubicBezTo>
                    <a:pt x="187" y="0"/>
                    <a:pt x="187" y="0"/>
                    <a:pt x="187" y="0"/>
                  </a:cubicBezTo>
                  <a:cubicBezTo>
                    <a:pt x="182" y="7"/>
                    <a:pt x="187" y="14"/>
                    <a:pt x="186" y="30"/>
                  </a:cubicBezTo>
                  <a:cubicBezTo>
                    <a:pt x="179" y="29"/>
                    <a:pt x="172" y="29"/>
                    <a:pt x="166" y="29"/>
                  </a:cubicBezTo>
                  <a:cubicBezTo>
                    <a:pt x="164" y="22"/>
                    <a:pt x="171" y="19"/>
                    <a:pt x="174" y="14"/>
                  </a:cubicBezTo>
                  <a:cubicBezTo>
                    <a:pt x="177" y="9"/>
                    <a:pt x="176" y="5"/>
                    <a:pt x="174" y="0"/>
                  </a:cubicBezTo>
                  <a:cubicBezTo>
                    <a:pt x="166" y="0"/>
                    <a:pt x="166" y="0"/>
                    <a:pt x="166" y="0"/>
                  </a:cubicBezTo>
                  <a:cubicBezTo>
                    <a:pt x="175" y="23"/>
                    <a:pt x="134" y="39"/>
                    <a:pt x="115" y="24"/>
                  </a:cubicBezTo>
                  <a:cubicBezTo>
                    <a:pt x="116" y="21"/>
                    <a:pt x="122" y="26"/>
                    <a:pt x="123" y="22"/>
                  </a:cubicBezTo>
                  <a:cubicBezTo>
                    <a:pt x="122" y="15"/>
                    <a:pt x="120" y="8"/>
                    <a:pt x="118" y="0"/>
                  </a:cubicBezTo>
                  <a:cubicBezTo>
                    <a:pt x="111" y="0"/>
                    <a:pt x="111" y="0"/>
                    <a:pt x="111" y="0"/>
                  </a:cubicBezTo>
                  <a:cubicBezTo>
                    <a:pt x="112" y="5"/>
                    <a:pt x="114" y="10"/>
                    <a:pt x="115" y="14"/>
                  </a:cubicBezTo>
                  <a:cubicBezTo>
                    <a:pt x="105" y="17"/>
                    <a:pt x="94" y="19"/>
                    <a:pt x="8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10" name="Freeform 315"/>
            <p:cNvSpPr/>
            <p:nvPr/>
          </p:nvSpPr>
          <p:spPr bwMode="auto">
            <a:xfrm>
              <a:off x="1579913" y="2755889"/>
              <a:ext cx="1284749" cy="145994"/>
            </a:xfrm>
            <a:custGeom>
              <a:avLst/>
              <a:gdLst>
                <a:gd name="T0" fmla="*/ 21 w 344"/>
                <a:gd name="T1" fmla="*/ 33 h 39"/>
                <a:gd name="T2" fmla="*/ 60 w 344"/>
                <a:gd name="T3" fmla="*/ 19 h 39"/>
                <a:gd name="T4" fmla="*/ 104 w 344"/>
                <a:gd name="T5" fmla="*/ 28 h 39"/>
                <a:gd name="T6" fmla="*/ 121 w 344"/>
                <a:gd name="T7" fmla="*/ 30 h 39"/>
                <a:gd name="T8" fmla="*/ 132 w 344"/>
                <a:gd name="T9" fmla="*/ 1 h 39"/>
                <a:gd name="T10" fmla="*/ 134 w 344"/>
                <a:gd name="T11" fmla="*/ 25 h 39"/>
                <a:gd name="T12" fmla="*/ 159 w 344"/>
                <a:gd name="T13" fmla="*/ 26 h 39"/>
                <a:gd name="T14" fmla="*/ 165 w 344"/>
                <a:gd name="T15" fmla="*/ 18 h 39"/>
                <a:gd name="T16" fmla="*/ 220 w 344"/>
                <a:gd name="T17" fmla="*/ 15 h 39"/>
                <a:gd name="T18" fmla="*/ 269 w 344"/>
                <a:gd name="T19" fmla="*/ 18 h 39"/>
                <a:gd name="T20" fmla="*/ 277 w 344"/>
                <a:gd name="T21" fmla="*/ 30 h 39"/>
                <a:gd name="T22" fmla="*/ 342 w 344"/>
                <a:gd name="T23" fmla="*/ 23 h 39"/>
                <a:gd name="T24" fmla="*/ 343 w 344"/>
                <a:gd name="T25" fmla="*/ 0 h 39"/>
                <a:gd name="T26" fmla="*/ 325 w 344"/>
                <a:gd name="T27" fmla="*/ 0 h 39"/>
                <a:gd name="T28" fmla="*/ 337 w 344"/>
                <a:gd name="T29" fmla="*/ 0 h 39"/>
                <a:gd name="T30" fmla="*/ 337 w 344"/>
                <a:gd name="T31" fmla="*/ 17 h 39"/>
                <a:gd name="T32" fmla="*/ 277 w 344"/>
                <a:gd name="T33" fmla="*/ 21 h 39"/>
                <a:gd name="T34" fmla="*/ 284 w 344"/>
                <a:gd name="T35" fmla="*/ 2 h 39"/>
                <a:gd name="T36" fmla="*/ 284 w 344"/>
                <a:gd name="T37" fmla="*/ 0 h 39"/>
                <a:gd name="T38" fmla="*/ 277 w 344"/>
                <a:gd name="T39" fmla="*/ 0 h 39"/>
                <a:gd name="T40" fmla="*/ 227 w 344"/>
                <a:gd name="T41" fmla="*/ 13 h 39"/>
                <a:gd name="T42" fmla="*/ 232 w 344"/>
                <a:gd name="T43" fmla="*/ 0 h 39"/>
                <a:gd name="T44" fmla="*/ 225 w 344"/>
                <a:gd name="T45" fmla="*/ 0 h 39"/>
                <a:gd name="T46" fmla="*/ 165 w 344"/>
                <a:gd name="T47" fmla="*/ 7 h 39"/>
                <a:gd name="T48" fmla="*/ 166 w 344"/>
                <a:gd name="T49" fmla="*/ 0 h 39"/>
                <a:gd name="T50" fmla="*/ 159 w 344"/>
                <a:gd name="T51" fmla="*/ 0 h 39"/>
                <a:gd name="T52" fmla="*/ 156 w 344"/>
                <a:gd name="T53" fmla="*/ 19 h 39"/>
                <a:gd name="T54" fmla="*/ 139 w 344"/>
                <a:gd name="T55" fmla="*/ 19 h 39"/>
                <a:gd name="T56" fmla="*/ 140 w 344"/>
                <a:gd name="T57" fmla="*/ 0 h 39"/>
                <a:gd name="T58" fmla="*/ 123 w 344"/>
                <a:gd name="T59" fmla="*/ 0 h 39"/>
                <a:gd name="T60" fmla="*/ 119 w 344"/>
                <a:gd name="T61" fmla="*/ 25 h 39"/>
                <a:gd name="T62" fmla="*/ 109 w 344"/>
                <a:gd name="T63" fmla="*/ 23 h 39"/>
                <a:gd name="T64" fmla="*/ 116 w 344"/>
                <a:gd name="T65" fmla="*/ 0 h 39"/>
                <a:gd name="T66" fmla="*/ 111 w 344"/>
                <a:gd name="T67" fmla="*/ 0 h 39"/>
                <a:gd name="T68" fmla="*/ 64 w 344"/>
                <a:gd name="T69" fmla="*/ 15 h 39"/>
                <a:gd name="T70" fmla="*/ 70 w 344"/>
                <a:gd name="T71" fmla="*/ 0 h 39"/>
                <a:gd name="T72" fmla="*/ 64 w 344"/>
                <a:gd name="T73" fmla="*/ 0 h 39"/>
                <a:gd name="T74" fmla="*/ 22 w 344"/>
                <a:gd name="T75" fmla="*/ 26 h 39"/>
                <a:gd name="T76" fmla="*/ 6 w 344"/>
                <a:gd name="T77" fmla="*/ 0 h 39"/>
                <a:gd name="T78" fmla="*/ 0 w 344"/>
                <a:gd name="T79" fmla="*/ 0 h 39"/>
                <a:gd name="T80" fmla="*/ 21 w 344"/>
                <a:gd name="T8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39">
                  <a:moveTo>
                    <a:pt x="21" y="33"/>
                  </a:moveTo>
                  <a:cubicBezTo>
                    <a:pt x="38" y="38"/>
                    <a:pt x="48" y="31"/>
                    <a:pt x="60" y="19"/>
                  </a:cubicBezTo>
                  <a:cubicBezTo>
                    <a:pt x="65" y="31"/>
                    <a:pt x="91" y="36"/>
                    <a:pt x="104" y="28"/>
                  </a:cubicBezTo>
                  <a:cubicBezTo>
                    <a:pt x="109" y="30"/>
                    <a:pt x="115" y="30"/>
                    <a:pt x="121" y="30"/>
                  </a:cubicBezTo>
                  <a:cubicBezTo>
                    <a:pt x="130" y="25"/>
                    <a:pt x="122" y="4"/>
                    <a:pt x="132" y="1"/>
                  </a:cubicBezTo>
                  <a:cubicBezTo>
                    <a:pt x="136" y="11"/>
                    <a:pt x="131" y="16"/>
                    <a:pt x="134" y="25"/>
                  </a:cubicBezTo>
                  <a:cubicBezTo>
                    <a:pt x="142" y="27"/>
                    <a:pt x="147" y="26"/>
                    <a:pt x="159" y="26"/>
                  </a:cubicBezTo>
                  <a:cubicBezTo>
                    <a:pt x="163" y="26"/>
                    <a:pt x="161" y="19"/>
                    <a:pt x="165" y="18"/>
                  </a:cubicBezTo>
                  <a:cubicBezTo>
                    <a:pt x="175" y="39"/>
                    <a:pt x="208" y="30"/>
                    <a:pt x="220" y="15"/>
                  </a:cubicBezTo>
                  <a:cubicBezTo>
                    <a:pt x="231" y="28"/>
                    <a:pt x="255" y="27"/>
                    <a:pt x="269" y="18"/>
                  </a:cubicBezTo>
                  <a:cubicBezTo>
                    <a:pt x="268" y="25"/>
                    <a:pt x="274" y="26"/>
                    <a:pt x="277" y="30"/>
                  </a:cubicBezTo>
                  <a:cubicBezTo>
                    <a:pt x="305" y="28"/>
                    <a:pt x="319" y="31"/>
                    <a:pt x="342" y="23"/>
                  </a:cubicBezTo>
                  <a:cubicBezTo>
                    <a:pt x="344" y="17"/>
                    <a:pt x="343" y="8"/>
                    <a:pt x="343" y="0"/>
                  </a:cubicBezTo>
                  <a:cubicBezTo>
                    <a:pt x="325" y="0"/>
                    <a:pt x="325" y="0"/>
                    <a:pt x="325" y="0"/>
                  </a:cubicBezTo>
                  <a:cubicBezTo>
                    <a:pt x="329" y="0"/>
                    <a:pt x="332" y="0"/>
                    <a:pt x="337" y="0"/>
                  </a:cubicBezTo>
                  <a:cubicBezTo>
                    <a:pt x="337" y="6"/>
                    <a:pt x="337" y="12"/>
                    <a:pt x="337" y="17"/>
                  </a:cubicBezTo>
                  <a:cubicBezTo>
                    <a:pt x="323" y="23"/>
                    <a:pt x="299" y="24"/>
                    <a:pt x="277" y="21"/>
                  </a:cubicBezTo>
                  <a:cubicBezTo>
                    <a:pt x="271" y="12"/>
                    <a:pt x="281" y="7"/>
                    <a:pt x="284" y="2"/>
                  </a:cubicBezTo>
                  <a:cubicBezTo>
                    <a:pt x="284" y="1"/>
                    <a:pt x="284" y="0"/>
                    <a:pt x="284" y="0"/>
                  </a:cubicBezTo>
                  <a:cubicBezTo>
                    <a:pt x="277" y="0"/>
                    <a:pt x="277" y="0"/>
                    <a:pt x="277" y="0"/>
                  </a:cubicBezTo>
                  <a:cubicBezTo>
                    <a:pt x="269" y="16"/>
                    <a:pt x="244" y="24"/>
                    <a:pt x="227" y="13"/>
                  </a:cubicBezTo>
                  <a:cubicBezTo>
                    <a:pt x="227" y="6"/>
                    <a:pt x="230" y="3"/>
                    <a:pt x="232" y="0"/>
                  </a:cubicBezTo>
                  <a:cubicBezTo>
                    <a:pt x="225" y="0"/>
                    <a:pt x="225" y="0"/>
                    <a:pt x="225" y="0"/>
                  </a:cubicBezTo>
                  <a:cubicBezTo>
                    <a:pt x="214" y="19"/>
                    <a:pt x="176" y="38"/>
                    <a:pt x="165" y="7"/>
                  </a:cubicBezTo>
                  <a:cubicBezTo>
                    <a:pt x="165" y="5"/>
                    <a:pt x="165" y="2"/>
                    <a:pt x="166" y="0"/>
                  </a:cubicBezTo>
                  <a:cubicBezTo>
                    <a:pt x="159" y="0"/>
                    <a:pt x="159" y="0"/>
                    <a:pt x="159" y="0"/>
                  </a:cubicBezTo>
                  <a:cubicBezTo>
                    <a:pt x="158" y="6"/>
                    <a:pt x="157" y="13"/>
                    <a:pt x="156" y="19"/>
                  </a:cubicBezTo>
                  <a:cubicBezTo>
                    <a:pt x="149" y="20"/>
                    <a:pt x="147" y="20"/>
                    <a:pt x="139" y="19"/>
                  </a:cubicBezTo>
                  <a:cubicBezTo>
                    <a:pt x="139" y="13"/>
                    <a:pt x="138" y="5"/>
                    <a:pt x="140" y="0"/>
                  </a:cubicBezTo>
                  <a:cubicBezTo>
                    <a:pt x="123" y="0"/>
                    <a:pt x="123" y="0"/>
                    <a:pt x="123" y="0"/>
                  </a:cubicBezTo>
                  <a:cubicBezTo>
                    <a:pt x="120" y="6"/>
                    <a:pt x="121" y="17"/>
                    <a:pt x="119" y="25"/>
                  </a:cubicBezTo>
                  <a:cubicBezTo>
                    <a:pt x="115" y="26"/>
                    <a:pt x="114" y="22"/>
                    <a:pt x="109" y="23"/>
                  </a:cubicBezTo>
                  <a:cubicBezTo>
                    <a:pt x="112" y="16"/>
                    <a:pt x="116" y="10"/>
                    <a:pt x="116" y="0"/>
                  </a:cubicBezTo>
                  <a:cubicBezTo>
                    <a:pt x="111" y="0"/>
                    <a:pt x="111" y="0"/>
                    <a:pt x="111" y="0"/>
                  </a:cubicBezTo>
                  <a:cubicBezTo>
                    <a:pt x="111" y="25"/>
                    <a:pt x="81" y="33"/>
                    <a:pt x="64" y="15"/>
                  </a:cubicBezTo>
                  <a:cubicBezTo>
                    <a:pt x="66" y="11"/>
                    <a:pt x="68" y="5"/>
                    <a:pt x="70" y="0"/>
                  </a:cubicBezTo>
                  <a:cubicBezTo>
                    <a:pt x="64" y="0"/>
                    <a:pt x="64" y="0"/>
                    <a:pt x="64" y="0"/>
                  </a:cubicBezTo>
                  <a:cubicBezTo>
                    <a:pt x="59" y="17"/>
                    <a:pt x="41" y="33"/>
                    <a:pt x="22" y="26"/>
                  </a:cubicBezTo>
                  <a:cubicBezTo>
                    <a:pt x="14" y="23"/>
                    <a:pt x="5" y="11"/>
                    <a:pt x="6" y="0"/>
                  </a:cubicBezTo>
                  <a:cubicBezTo>
                    <a:pt x="0" y="0"/>
                    <a:pt x="0" y="0"/>
                    <a:pt x="0" y="0"/>
                  </a:cubicBezTo>
                  <a:cubicBezTo>
                    <a:pt x="0" y="13"/>
                    <a:pt x="8" y="29"/>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11" name="Freeform 316"/>
            <p:cNvSpPr/>
            <p:nvPr/>
          </p:nvSpPr>
          <p:spPr bwMode="auto">
            <a:xfrm>
              <a:off x="1691842" y="2755889"/>
              <a:ext cx="55965" cy="12165"/>
            </a:xfrm>
            <a:custGeom>
              <a:avLst/>
              <a:gdLst>
                <a:gd name="T0" fmla="*/ 12 w 15"/>
                <a:gd name="T1" fmla="*/ 1 h 3"/>
                <a:gd name="T2" fmla="*/ 15 w 15"/>
                <a:gd name="T3" fmla="*/ 0 h 3"/>
                <a:gd name="T4" fmla="*/ 0 w 15"/>
                <a:gd name="T5" fmla="*/ 0 h 3"/>
                <a:gd name="T6" fmla="*/ 12 w 15"/>
                <a:gd name="T7" fmla="*/ 1 h 3"/>
              </a:gdLst>
              <a:ahLst/>
              <a:cxnLst>
                <a:cxn ang="0">
                  <a:pos x="T0" y="T1"/>
                </a:cxn>
                <a:cxn ang="0">
                  <a:pos x="T2" y="T3"/>
                </a:cxn>
                <a:cxn ang="0">
                  <a:pos x="T4" y="T5"/>
                </a:cxn>
                <a:cxn ang="0">
                  <a:pos x="T6" y="T7"/>
                </a:cxn>
              </a:cxnLst>
              <a:rect l="0" t="0" r="r" b="b"/>
              <a:pathLst>
                <a:path w="15" h="3">
                  <a:moveTo>
                    <a:pt x="12" y="1"/>
                  </a:moveTo>
                  <a:cubicBezTo>
                    <a:pt x="13" y="1"/>
                    <a:pt x="14" y="0"/>
                    <a:pt x="15" y="0"/>
                  </a:cubicBezTo>
                  <a:cubicBezTo>
                    <a:pt x="0" y="0"/>
                    <a:pt x="0" y="0"/>
                    <a:pt x="0" y="0"/>
                  </a:cubicBezTo>
                  <a:cubicBezTo>
                    <a:pt x="3" y="2"/>
                    <a:pt x="7" y="3"/>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12" name="Freeform 317"/>
            <p:cNvSpPr>
              <a:spLocks noEditPoints="1"/>
            </p:cNvSpPr>
            <p:nvPr/>
          </p:nvSpPr>
          <p:spPr bwMode="auto">
            <a:xfrm>
              <a:off x="2993623" y="2755889"/>
              <a:ext cx="627775" cy="362551"/>
            </a:xfrm>
            <a:custGeom>
              <a:avLst/>
              <a:gdLst>
                <a:gd name="T0" fmla="*/ 1 w 168"/>
                <a:gd name="T1" fmla="*/ 91 h 97"/>
                <a:gd name="T2" fmla="*/ 96 w 168"/>
                <a:gd name="T3" fmla="*/ 95 h 97"/>
                <a:gd name="T4" fmla="*/ 167 w 168"/>
                <a:gd name="T5" fmla="*/ 74 h 97"/>
                <a:gd name="T6" fmla="*/ 150 w 168"/>
                <a:gd name="T7" fmla="*/ 47 h 97"/>
                <a:gd name="T8" fmla="*/ 109 w 168"/>
                <a:gd name="T9" fmla="*/ 0 h 97"/>
                <a:gd name="T10" fmla="*/ 100 w 168"/>
                <a:gd name="T11" fmla="*/ 0 h 97"/>
                <a:gd name="T12" fmla="*/ 102 w 168"/>
                <a:gd name="T13" fmla="*/ 4 h 97"/>
                <a:gd name="T14" fmla="*/ 64 w 168"/>
                <a:gd name="T15" fmla="*/ 10 h 97"/>
                <a:gd name="T16" fmla="*/ 66 w 168"/>
                <a:gd name="T17" fmla="*/ 0 h 97"/>
                <a:gd name="T18" fmla="*/ 57 w 168"/>
                <a:gd name="T19" fmla="*/ 0 h 97"/>
                <a:gd name="T20" fmla="*/ 54 w 168"/>
                <a:gd name="T21" fmla="*/ 1 h 97"/>
                <a:gd name="T22" fmla="*/ 56 w 168"/>
                <a:gd name="T23" fmla="*/ 12 h 97"/>
                <a:gd name="T24" fmla="*/ 43 w 168"/>
                <a:gd name="T25" fmla="*/ 15 h 97"/>
                <a:gd name="T26" fmla="*/ 49 w 168"/>
                <a:gd name="T27" fmla="*/ 0 h 97"/>
                <a:gd name="T28" fmla="*/ 42 w 168"/>
                <a:gd name="T29" fmla="*/ 0 h 97"/>
                <a:gd name="T30" fmla="*/ 3 w 168"/>
                <a:gd name="T31" fmla="*/ 75 h 97"/>
                <a:gd name="T32" fmla="*/ 1 w 168"/>
                <a:gd name="T33" fmla="*/ 91 h 97"/>
                <a:gd name="T34" fmla="*/ 82 w 168"/>
                <a:gd name="T35" fmla="*/ 13 h 97"/>
                <a:gd name="T36" fmla="*/ 109 w 168"/>
                <a:gd name="T37" fmla="*/ 13 h 97"/>
                <a:gd name="T38" fmla="*/ 59 w 168"/>
                <a:gd name="T39" fmla="*/ 24 h 97"/>
                <a:gd name="T40" fmla="*/ 82 w 168"/>
                <a:gd name="T41" fmla="*/ 13 h 97"/>
                <a:gd name="T42" fmla="*/ 53 w 168"/>
                <a:gd name="T43" fmla="*/ 19 h 97"/>
                <a:gd name="T44" fmla="*/ 45 w 168"/>
                <a:gd name="T45" fmla="*/ 22 h 97"/>
                <a:gd name="T46" fmla="*/ 53 w 168"/>
                <a:gd name="T47" fmla="*/ 19 h 97"/>
                <a:gd name="T48" fmla="*/ 37 w 168"/>
                <a:gd name="T49" fmla="*/ 24 h 97"/>
                <a:gd name="T50" fmla="*/ 50 w 168"/>
                <a:gd name="T51" fmla="*/ 30 h 97"/>
                <a:gd name="T52" fmla="*/ 41 w 168"/>
                <a:gd name="T53" fmla="*/ 43 h 97"/>
                <a:gd name="T54" fmla="*/ 46 w 168"/>
                <a:gd name="T55" fmla="*/ 47 h 97"/>
                <a:gd name="T56" fmla="*/ 35 w 168"/>
                <a:gd name="T57" fmla="*/ 59 h 97"/>
                <a:gd name="T58" fmla="*/ 41 w 168"/>
                <a:gd name="T59" fmla="*/ 62 h 97"/>
                <a:gd name="T60" fmla="*/ 41 w 168"/>
                <a:gd name="T61" fmla="*/ 79 h 97"/>
                <a:gd name="T62" fmla="*/ 48 w 168"/>
                <a:gd name="T63" fmla="*/ 62 h 97"/>
                <a:gd name="T64" fmla="*/ 56 w 168"/>
                <a:gd name="T65" fmla="*/ 58 h 97"/>
                <a:gd name="T66" fmla="*/ 50 w 168"/>
                <a:gd name="T67" fmla="*/ 52 h 97"/>
                <a:gd name="T68" fmla="*/ 59 w 168"/>
                <a:gd name="T69" fmla="*/ 45 h 97"/>
                <a:gd name="T70" fmla="*/ 53 w 168"/>
                <a:gd name="T71" fmla="*/ 41 h 97"/>
                <a:gd name="T72" fmla="*/ 56 w 168"/>
                <a:gd name="T73" fmla="*/ 31 h 97"/>
                <a:gd name="T74" fmla="*/ 115 w 168"/>
                <a:gd name="T75" fmla="*/ 18 h 97"/>
                <a:gd name="T76" fmla="*/ 159 w 168"/>
                <a:gd name="T77" fmla="*/ 74 h 97"/>
                <a:gd name="T78" fmla="*/ 8 w 168"/>
                <a:gd name="T79" fmla="*/ 86 h 97"/>
                <a:gd name="T80" fmla="*/ 37 w 168"/>
                <a:gd name="T81"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97">
                  <a:moveTo>
                    <a:pt x="1" y="91"/>
                  </a:moveTo>
                  <a:cubicBezTo>
                    <a:pt x="28" y="96"/>
                    <a:pt x="58" y="97"/>
                    <a:pt x="96" y="95"/>
                  </a:cubicBezTo>
                  <a:cubicBezTo>
                    <a:pt x="116" y="93"/>
                    <a:pt x="165" y="86"/>
                    <a:pt x="167" y="74"/>
                  </a:cubicBezTo>
                  <a:cubicBezTo>
                    <a:pt x="168" y="68"/>
                    <a:pt x="156" y="54"/>
                    <a:pt x="150" y="47"/>
                  </a:cubicBezTo>
                  <a:cubicBezTo>
                    <a:pt x="135" y="27"/>
                    <a:pt x="124" y="16"/>
                    <a:pt x="109" y="0"/>
                  </a:cubicBezTo>
                  <a:cubicBezTo>
                    <a:pt x="100" y="0"/>
                    <a:pt x="100" y="0"/>
                    <a:pt x="100" y="0"/>
                  </a:cubicBezTo>
                  <a:cubicBezTo>
                    <a:pt x="101" y="1"/>
                    <a:pt x="102" y="2"/>
                    <a:pt x="102" y="4"/>
                  </a:cubicBezTo>
                  <a:cubicBezTo>
                    <a:pt x="87" y="4"/>
                    <a:pt x="73" y="7"/>
                    <a:pt x="64" y="10"/>
                  </a:cubicBezTo>
                  <a:cubicBezTo>
                    <a:pt x="63" y="7"/>
                    <a:pt x="65" y="3"/>
                    <a:pt x="66" y="0"/>
                  </a:cubicBezTo>
                  <a:cubicBezTo>
                    <a:pt x="57" y="0"/>
                    <a:pt x="57" y="0"/>
                    <a:pt x="57" y="0"/>
                  </a:cubicBezTo>
                  <a:cubicBezTo>
                    <a:pt x="56" y="0"/>
                    <a:pt x="56" y="1"/>
                    <a:pt x="54" y="1"/>
                  </a:cubicBezTo>
                  <a:cubicBezTo>
                    <a:pt x="58" y="3"/>
                    <a:pt x="58" y="8"/>
                    <a:pt x="56" y="12"/>
                  </a:cubicBezTo>
                  <a:cubicBezTo>
                    <a:pt x="51" y="12"/>
                    <a:pt x="46" y="12"/>
                    <a:pt x="43" y="15"/>
                  </a:cubicBezTo>
                  <a:cubicBezTo>
                    <a:pt x="44" y="10"/>
                    <a:pt x="46" y="5"/>
                    <a:pt x="49" y="0"/>
                  </a:cubicBezTo>
                  <a:cubicBezTo>
                    <a:pt x="42" y="0"/>
                    <a:pt x="42" y="0"/>
                    <a:pt x="42" y="0"/>
                  </a:cubicBezTo>
                  <a:cubicBezTo>
                    <a:pt x="29" y="25"/>
                    <a:pt x="14" y="48"/>
                    <a:pt x="3" y="75"/>
                  </a:cubicBezTo>
                  <a:cubicBezTo>
                    <a:pt x="5" y="80"/>
                    <a:pt x="0" y="84"/>
                    <a:pt x="1" y="91"/>
                  </a:cubicBezTo>
                  <a:close/>
                  <a:moveTo>
                    <a:pt x="82" y="13"/>
                  </a:moveTo>
                  <a:cubicBezTo>
                    <a:pt x="91" y="12"/>
                    <a:pt x="103" y="7"/>
                    <a:pt x="109" y="13"/>
                  </a:cubicBezTo>
                  <a:cubicBezTo>
                    <a:pt x="108" y="28"/>
                    <a:pt x="72" y="27"/>
                    <a:pt x="59" y="24"/>
                  </a:cubicBezTo>
                  <a:cubicBezTo>
                    <a:pt x="59" y="14"/>
                    <a:pt x="73" y="15"/>
                    <a:pt x="82" y="13"/>
                  </a:cubicBezTo>
                  <a:close/>
                  <a:moveTo>
                    <a:pt x="53" y="19"/>
                  </a:moveTo>
                  <a:cubicBezTo>
                    <a:pt x="54" y="25"/>
                    <a:pt x="48" y="23"/>
                    <a:pt x="45" y="22"/>
                  </a:cubicBezTo>
                  <a:cubicBezTo>
                    <a:pt x="47" y="20"/>
                    <a:pt x="50" y="19"/>
                    <a:pt x="53" y="19"/>
                  </a:cubicBezTo>
                  <a:close/>
                  <a:moveTo>
                    <a:pt x="37" y="24"/>
                  </a:moveTo>
                  <a:cubicBezTo>
                    <a:pt x="39" y="29"/>
                    <a:pt x="46" y="28"/>
                    <a:pt x="50" y="30"/>
                  </a:cubicBezTo>
                  <a:cubicBezTo>
                    <a:pt x="49" y="36"/>
                    <a:pt x="46" y="41"/>
                    <a:pt x="41" y="43"/>
                  </a:cubicBezTo>
                  <a:cubicBezTo>
                    <a:pt x="42" y="47"/>
                    <a:pt x="43" y="45"/>
                    <a:pt x="46" y="47"/>
                  </a:cubicBezTo>
                  <a:cubicBezTo>
                    <a:pt x="46" y="55"/>
                    <a:pt x="40" y="56"/>
                    <a:pt x="35" y="59"/>
                  </a:cubicBezTo>
                  <a:cubicBezTo>
                    <a:pt x="34" y="63"/>
                    <a:pt x="40" y="66"/>
                    <a:pt x="41" y="62"/>
                  </a:cubicBezTo>
                  <a:cubicBezTo>
                    <a:pt x="44" y="66"/>
                    <a:pt x="35" y="76"/>
                    <a:pt x="41" y="79"/>
                  </a:cubicBezTo>
                  <a:cubicBezTo>
                    <a:pt x="48" y="78"/>
                    <a:pt x="46" y="68"/>
                    <a:pt x="48" y="62"/>
                  </a:cubicBezTo>
                  <a:cubicBezTo>
                    <a:pt x="51" y="62"/>
                    <a:pt x="54" y="60"/>
                    <a:pt x="56" y="58"/>
                  </a:cubicBezTo>
                  <a:cubicBezTo>
                    <a:pt x="55" y="55"/>
                    <a:pt x="49" y="57"/>
                    <a:pt x="50" y="52"/>
                  </a:cubicBezTo>
                  <a:cubicBezTo>
                    <a:pt x="51" y="48"/>
                    <a:pt x="54" y="46"/>
                    <a:pt x="59" y="45"/>
                  </a:cubicBezTo>
                  <a:cubicBezTo>
                    <a:pt x="57" y="43"/>
                    <a:pt x="56" y="41"/>
                    <a:pt x="53" y="41"/>
                  </a:cubicBezTo>
                  <a:cubicBezTo>
                    <a:pt x="54" y="38"/>
                    <a:pt x="56" y="36"/>
                    <a:pt x="56" y="31"/>
                  </a:cubicBezTo>
                  <a:cubicBezTo>
                    <a:pt x="79" y="34"/>
                    <a:pt x="105" y="35"/>
                    <a:pt x="115" y="18"/>
                  </a:cubicBezTo>
                  <a:cubicBezTo>
                    <a:pt x="131" y="34"/>
                    <a:pt x="147" y="52"/>
                    <a:pt x="159" y="74"/>
                  </a:cubicBezTo>
                  <a:cubicBezTo>
                    <a:pt x="117" y="91"/>
                    <a:pt x="59" y="91"/>
                    <a:pt x="8" y="86"/>
                  </a:cubicBezTo>
                  <a:cubicBezTo>
                    <a:pt x="13" y="60"/>
                    <a:pt x="27" y="45"/>
                    <a:pt x="3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13" name="Freeform 318"/>
            <p:cNvSpPr/>
            <p:nvPr/>
          </p:nvSpPr>
          <p:spPr bwMode="auto">
            <a:xfrm>
              <a:off x="4042348" y="2755889"/>
              <a:ext cx="194659" cy="19466"/>
            </a:xfrm>
            <a:custGeom>
              <a:avLst/>
              <a:gdLst>
                <a:gd name="T0" fmla="*/ 52 w 52"/>
                <a:gd name="T1" fmla="*/ 0 h 5"/>
                <a:gd name="T2" fmla="*/ 0 w 52"/>
                <a:gd name="T3" fmla="*/ 0 h 5"/>
                <a:gd name="T4" fmla="*/ 2 w 52"/>
                <a:gd name="T5" fmla="*/ 5 h 5"/>
                <a:gd name="T6" fmla="*/ 52 w 52"/>
                <a:gd name="T7" fmla="*/ 0 h 5"/>
              </a:gdLst>
              <a:ahLst/>
              <a:cxnLst>
                <a:cxn ang="0">
                  <a:pos x="T0" y="T1"/>
                </a:cxn>
                <a:cxn ang="0">
                  <a:pos x="T2" y="T3"/>
                </a:cxn>
                <a:cxn ang="0">
                  <a:pos x="T4" y="T5"/>
                </a:cxn>
                <a:cxn ang="0">
                  <a:pos x="T6" y="T7"/>
                </a:cxn>
              </a:cxnLst>
              <a:rect l="0" t="0" r="r" b="b"/>
              <a:pathLst>
                <a:path w="52" h="5">
                  <a:moveTo>
                    <a:pt x="52" y="0"/>
                  </a:moveTo>
                  <a:cubicBezTo>
                    <a:pt x="0" y="0"/>
                    <a:pt x="0" y="0"/>
                    <a:pt x="0" y="0"/>
                  </a:cubicBezTo>
                  <a:cubicBezTo>
                    <a:pt x="1" y="2"/>
                    <a:pt x="1" y="4"/>
                    <a:pt x="2" y="5"/>
                  </a:cubicBezTo>
                  <a:cubicBezTo>
                    <a:pt x="17" y="3"/>
                    <a:pt x="34" y="1"/>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14" name="Freeform 319"/>
            <p:cNvSpPr/>
            <p:nvPr/>
          </p:nvSpPr>
          <p:spPr bwMode="auto">
            <a:xfrm>
              <a:off x="3713861" y="2755889"/>
              <a:ext cx="549911" cy="467181"/>
            </a:xfrm>
            <a:custGeom>
              <a:avLst/>
              <a:gdLst>
                <a:gd name="T0" fmla="*/ 147 w 147"/>
                <a:gd name="T1" fmla="*/ 124 h 125"/>
                <a:gd name="T2" fmla="*/ 134 w 147"/>
                <a:gd name="T3" fmla="*/ 103 h 125"/>
                <a:gd name="T4" fmla="*/ 93 w 147"/>
                <a:gd name="T5" fmla="*/ 42 h 125"/>
                <a:gd name="T6" fmla="*/ 63 w 147"/>
                <a:gd name="T7" fmla="*/ 0 h 125"/>
                <a:gd name="T8" fmla="*/ 52 w 147"/>
                <a:gd name="T9" fmla="*/ 0 h 125"/>
                <a:gd name="T10" fmla="*/ 54 w 147"/>
                <a:gd name="T11" fmla="*/ 3 h 125"/>
                <a:gd name="T12" fmla="*/ 134 w 147"/>
                <a:gd name="T13" fmla="*/ 114 h 125"/>
                <a:gd name="T14" fmla="*/ 19 w 147"/>
                <a:gd name="T15" fmla="*/ 118 h 125"/>
                <a:gd name="T16" fmla="*/ 18 w 147"/>
                <a:gd name="T17" fmla="*/ 106 h 125"/>
                <a:gd name="T18" fmla="*/ 29 w 147"/>
                <a:gd name="T19" fmla="*/ 105 h 125"/>
                <a:gd name="T20" fmla="*/ 18 w 147"/>
                <a:gd name="T21" fmla="*/ 102 h 125"/>
                <a:gd name="T22" fmla="*/ 15 w 147"/>
                <a:gd name="T23" fmla="*/ 92 h 125"/>
                <a:gd name="T24" fmla="*/ 29 w 147"/>
                <a:gd name="T25" fmla="*/ 88 h 125"/>
                <a:gd name="T26" fmla="*/ 15 w 147"/>
                <a:gd name="T27" fmla="*/ 87 h 125"/>
                <a:gd name="T28" fmla="*/ 14 w 147"/>
                <a:gd name="T29" fmla="*/ 77 h 125"/>
                <a:gd name="T30" fmla="*/ 25 w 147"/>
                <a:gd name="T31" fmla="*/ 74 h 125"/>
                <a:gd name="T32" fmla="*/ 12 w 147"/>
                <a:gd name="T33" fmla="*/ 71 h 125"/>
                <a:gd name="T34" fmla="*/ 11 w 147"/>
                <a:gd name="T35" fmla="*/ 61 h 125"/>
                <a:gd name="T36" fmla="*/ 21 w 147"/>
                <a:gd name="T37" fmla="*/ 59 h 125"/>
                <a:gd name="T38" fmla="*/ 11 w 147"/>
                <a:gd name="T39" fmla="*/ 53 h 125"/>
                <a:gd name="T40" fmla="*/ 10 w 147"/>
                <a:gd name="T41" fmla="*/ 43 h 125"/>
                <a:gd name="T42" fmla="*/ 22 w 147"/>
                <a:gd name="T43" fmla="*/ 40 h 125"/>
                <a:gd name="T44" fmla="*/ 8 w 147"/>
                <a:gd name="T45" fmla="*/ 36 h 125"/>
                <a:gd name="T46" fmla="*/ 8 w 147"/>
                <a:gd name="T47" fmla="*/ 25 h 125"/>
                <a:gd name="T48" fmla="*/ 18 w 147"/>
                <a:gd name="T49" fmla="*/ 19 h 125"/>
                <a:gd name="T50" fmla="*/ 8 w 147"/>
                <a:gd name="T51" fmla="*/ 19 h 125"/>
                <a:gd name="T52" fmla="*/ 7 w 147"/>
                <a:gd name="T53" fmla="*/ 5 h 125"/>
                <a:gd name="T54" fmla="*/ 17 w 147"/>
                <a:gd name="T55" fmla="*/ 2 h 125"/>
                <a:gd name="T56" fmla="*/ 16 w 147"/>
                <a:gd name="T57" fmla="*/ 0 h 125"/>
                <a:gd name="T58" fmla="*/ 0 w 147"/>
                <a:gd name="T59" fmla="*/ 0 h 125"/>
                <a:gd name="T60" fmla="*/ 12 w 147"/>
                <a:gd name="T61" fmla="*/ 125 h 125"/>
                <a:gd name="T62" fmla="*/ 147 w 147"/>
                <a:gd name="T63"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5">
                  <a:moveTo>
                    <a:pt x="147" y="124"/>
                  </a:moveTo>
                  <a:cubicBezTo>
                    <a:pt x="147" y="115"/>
                    <a:pt x="139" y="109"/>
                    <a:pt x="134" y="103"/>
                  </a:cubicBezTo>
                  <a:cubicBezTo>
                    <a:pt x="120" y="83"/>
                    <a:pt x="107" y="62"/>
                    <a:pt x="93" y="42"/>
                  </a:cubicBezTo>
                  <a:cubicBezTo>
                    <a:pt x="83" y="28"/>
                    <a:pt x="73" y="14"/>
                    <a:pt x="63" y="0"/>
                  </a:cubicBezTo>
                  <a:cubicBezTo>
                    <a:pt x="52" y="0"/>
                    <a:pt x="52" y="0"/>
                    <a:pt x="52" y="0"/>
                  </a:cubicBezTo>
                  <a:cubicBezTo>
                    <a:pt x="52" y="1"/>
                    <a:pt x="53" y="2"/>
                    <a:pt x="54" y="3"/>
                  </a:cubicBezTo>
                  <a:cubicBezTo>
                    <a:pt x="80" y="38"/>
                    <a:pt x="108" y="78"/>
                    <a:pt x="134" y="114"/>
                  </a:cubicBezTo>
                  <a:cubicBezTo>
                    <a:pt x="100" y="114"/>
                    <a:pt x="49" y="113"/>
                    <a:pt x="19" y="118"/>
                  </a:cubicBezTo>
                  <a:cubicBezTo>
                    <a:pt x="20" y="112"/>
                    <a:pt x="17" y="111"/>
                    <a:pt x="18" y="106"/>
                  </a:cubicBezTo>
                  <a:cubicBezTo>
                    <a:pt x="25" y="105"/>
                    <a:pt x="24" y="107"/>
                    <a:pt x="29" y="105"/>
                  </a:cubicBezTo>
                  <a:cubicBezTo>
                    <a:pt x="31" y="99"/>
                    <a:pt x="20" y="100"/>
                    <a:pt x="18" y="102"/>
                  </a:cubicBezTo>
                  <a:cubicBezTo>
                    <a:pt x="14" y="102"/>
                    <a:pt x="19" y="92"/>
                    <a:pt x="15" y="92"/>
                  </a:cubicBezTo>
                  <a:cubicBezTo>
                    <a:pt x="17" y="92"/>
                    <a:pt x="25" y="91"/>
                    <a:pt x="29" y="88"/>
                  </a:cubicBezTo>
                  <a:cubicBezTo>
                    <a:pt x="28" y="83"/>
                    <a:pt x="19" y="86"/>
                    <a:pt x="15" y="87"/>
                  </a:cubicBezTo>
                  <a:cubicBezTo>
                    <a:pt x="15" y="83"/>
                    <a:pt x="13" y="81"/>
                    <a:pt x="14" y="77"/>
                  </a:cubicBezTo>
                  <a:cubicBezTo>
                    <a:pt x="18" y="76"/>
                    <a:pt x="25" y="78"/>
                    <a:pt x="25" y="74"/>
                  </a:cubicBezTo>
                  <a:cubicBezTo>
                    <a:pt x="23" y="70"/>
                    <a:pt x="17" y="71"/>
                    <a:pt x="12" y="71"/>
                  </a:cubicBezTo>
                  <a:cubicBezTo>
                    <a:pt x="12" y="68"/>
                    <a:pt x="14" y="62"/>
                    <a:pt x="11" y="61"/>
                  </a:cubicBezTo>
                  <a:cubicBezTo>
                    <a:pt x="15" y="58"/>
                    <a:pt x="16" y="60"/>
                    <a:pt x="21" y="59"/>
                  </a:cubicBezTo>
                  <a:cubicBezTo>
                    <a:pt x="20" y="52"/>
                    <a:pt x="15" y="55"/>
                    <a:pt x="11" y="53"/>
                  </a:cubicBezTo>
                  <a:cubicBezTo>
                    <a:pt x="12" y="49"/>
                    <a:pt x="9" y="48"/>
                    <a:pt x="10" y="43"/>
                  </a:cubicBezTo>
                  <a:cubicBezTo>
                    <a:pt x="13" y="42"/>
                    <a:pt x="16" y="40"/>
                    <a:pt x="22" y="40"/>
                  </a:cubicBezTo>
                  <a:cubicBezTo>
                    <a:pt x="21" y="33"/>
                    <a:pt x="15" y="36"/>
                    <a:pt x="8" y="36"/>
                  </a:cubicBezTo>
                  <a:cubicBezTo>
                    <a:pt x="8" y="32"/>
                    <a:pt x="8" y="29"/>
                    <a:pt x="8" y="25"/>
                  </a:cubicBezTo>
                  <a:cubicBezTo>
                    <a:pt x="13" y="24"/>
                    <a:pt x="16" y="25"/>
                    <a:pt x="18" y="19"/>
                  </a:cubicBezTo>
                  <a:cubicBezTo>
                    <a:pt x="16" y="16"/>
                    <a:pt x="11" y="19"/>
                    <a:pt x="8" y="19"/>
                  </a:cubicBezTo>
                  <a:cubicBezTo>
                    <a:pt x="9" y="13"/>
                    <a:pt x="6" y="11"/>
                    <a:pt x="7" y="5"/>
                  </a:cubicBezTo>
                  <a:cubicBezTo>
                    <a:pt x="8" y="2"/>
                    <a:pt x="16" y="6"/>
                    <a:pt x="17" y="2"/>
                  </a:cubicBezTo>
                  <a:cubicBezTo>
                    <a:pt x="17" y="1"/>
                    <a:pt x="16" y="0"/>
                    <a:pt x="16" y="0"/>
                  </a:cubicBezTo>
                  <a:cubicBezTo>
                    <a:pt x="0" y="0"/>
                    <a:pt x="0" y="0"/>
                    <a:pt x="0" y="0"/>
                  </a:cubicBezTo>
                  <a:cubicBezTo>
                    <a:pt x="1" y="43"/>
                    <a:pt x="11" y="92"/>
                    <a:pt x="12" y="125"/>
                  </a:cubicBezTo>
                  <a:cubicBezTo>
                    <a:pt x="49" y="123"/>
                    <a:pt x="105" y="120"/>
                    <a:pt x="147"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15" name="Freeform 320"/>
            <p:cNvSpPr/>
            <p:nvPr/>
          </p:nvSpPr>
          <p:spPr bwMode="auto">
            <a:xfrm>
              <a:off x="1151663" y="2755889"/>
              <a:ext cx="119229" cy="111929"/>
            </a:xfrm>
            <a:custGeom>
              <a:avLst/>
              <a:gdLst>
                <a:gd name="T0" fmla="*/ 29 w 32"/>
                <a:gd name="T1" fmla="*/ 30 h 30"/>
                <a:gd name="T2" fmla="*/ 30 w 32"/>
                <a:gd name="T3" fmla="*/ 0 h 30"/>
                <a:gd name="T4" fmla="*/ 24 w 32"/>
                <a:gd name="T5" fmla="*/ 0 h 30"/>
                <a:gd name="T6" fmla="*/ 24 w 32"/>
                <a:gd name="T7" fmla="*/ 23 h 30"/>
                <a:gd name="T8" fmla="*/ 6 w 32"/>
                <a:gd name="T9" fmla="*/ 21 h 30"/>
                <a:gd name="T10" fmla="*/ 6 w 32"/>
                <a:gd name="T11" fmla="*/ 0 h 30"/>
                <a:gd name="T12" fmla="*/ 1 w 32"/>
                <a:gd name="T13" fmla="*/ 0 h 30"/>
                <a:gd name="T14" fmla="*/ 0 w 32"/>
                <a:gd name="T15" fmla="*/ 26 h 30"/>
                <a:gd name="T16" fmla="*/ 29 w 3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0">
                  <a:moveTo>
                    <a:pt x="29" y="30"/>
                  </a:moveTo>
                  <a:cubicBezTo>
                    <a:pt x="32" y="22"/>
                    <a:pt x="30" y="10"/>
                    <a:pt x="30" y="0"/>
                  </a:cubicBezTo>
                  <a:cubicBezTo>
                    <a:pt x="24" y="0"/>
                    <a:pt x="24" y="0"/>
                    <a:pt x="24" y="0"/>
                  </a:cubicBezTo>
                  <a:cubicBezTo>
                    <a:pt x="24" y="8"/>
                    <a:pt x="24" y="16"/>
                    <a:pt x="24" y="23"/>
                  </a:cubicBezTo>
                  <a:cubicBezTo>
                    <a:pt x="18" y="23"/>
                    <a:pt x="13" y="21"/>
                    <a:pt x="6" y="21"/>
                  </a:cubicBezTo>
                  <a:cubicBezTo>
                    <a:pt x="7" y="14"/>
                    <a:pt x="6" y="7"/>
                    <a:pt x="6" y="0"/>
                  </a:cubicBezTo>
                  <a:cubicBezTo>
                    <a:pt x="1" y="0"/>
                    <a:pt x="1" y="0"/>
                    <a:pt x="1" y="0"/>
                  </a:cubicBezTo>
                  <a:cubicBezTo>
                    <a:pt x="0" y="10"/>
                    <a:pt x="1" y="18"/>
                    <a:pt x="0" y="26"/>
                  </a:cubicBezTo>
                  <a:cubicBezTo>
                    <a:pt x="9" y="27"/>
                    <a:pt x="19" y="29"/>
                    <a:pt x="2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16" name="Freeform 321"/>
            <p:cNvSpPr/>
            <p:nvPr/>
          </p:nvSpPr>
          <p:spPr bwMode="auto">
            <a:xfrm>
              <a:off x="1273325" y="2755889"/>
              <a:ext cx="265224" cy="133827"/>
            </a:xfrm>
            <a:custGeom>
              <a:avLst/>
              <a:gdLst>
                <a:gd name="T0" fmla="*/ 0 w 71"/>
                <a:gd name="T1" fmla="*/ 2 h 36"/>
                <a:gd name="T2" fmla="*/ 67 w 71"/>
                <a:gd name="T3" fmla="*/ 12 h 36"/>
                <a:gd name="T4" fmla="*/ 71 w 71"/>
                <a:gd name="T5" fmla="*/ 0 h 36"/>
                <a:gd name="T6" fmla="*/ 66 w 71"/>
                <a:gd name="T7" fmla="*/ 0 h 36"/>
                <a:gd name="T8" fmla="*/ 65 w 71"/>
                <a:gd name="T9" fmla="*/ 2 h 36"/>
                <a:gd name="T10" fmla="*/ 7 w 71"/>
                <a:gd name="T11" fmla="*/ 0 h 36"/>
                <a:gd name="T12" fmla="*/ 0 w 71"/>
                <a:gd name="T13" fmla="*/ 0 h 36"/>
                <a:gd name="T14" fmla="*/ 0 w 71"/>
                <a:gd name="T15" fmla="*/ 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0" y="2"/>
                  </a:moveTo>
                  <a:cubicBezTo>
                    <a:pt x="5" y="36"/>
                    <a:pt x="54" y="31"/>
                    <a:pt x="67" y="12"/>
                  </a:cubicBezTo>
                  <a:cubicBezTo>
                    <a:pt x="69" y="9"/>
                    <a:pt x="70" y="4"/>
                    <a:pt x="71" y="0"/>
                  </a:cubicBezTo>
                  <a:cubicBezTo>
                    <a:pt x="66" y="0"/>
                    <a:pt x="66" y="0"/>
                    <a:pt x="66" y="0"/>
                  </a:cubicBezTo>
                  <a:cubicBezTo>
                    <a:pt x="66" y="0"/>
                    <a:pt x="66" y="1"/>
                    <a:pt x="65" y="2"/>
                  </a:cubicBezTo>
                  <a:cubicBezTo>
                    <a:pt x="55" y="25"/>
                    <a:pt x="11" y="29"/>
                    <a:pt x="7" y="0"/>
                  </a:cubicBezTo>
                  <a:cubicBezTo>
                    <a:pt x="0" y="0"/>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17" name="Freeform 322"/>
            <p:cNvSpPr/>
            <p:nvPr/>
          </p:nvSpPr>
          <p:spPr bwMode="auto">
            <a:xfrm>
              <a:off x="1377954" y="2755889"/>
              <a:ext cx="75431" cy="29199"/>
            </a:xfrm>
            <a:custGeom>
              <a:avLst/>
              <a:gdLst>
                <a:gd name="T0" fmla="*/ 4 w 20"/>
                <a:gd name="T1" fmla="*/ 4 h 8"/>
                <a:gd name="T2" fmla="*/ 20 w 20"/>
                <a:gd name="T3" fmla="*/ 0 h 8"/>
                <a:gd name="T4" fmla="*/ 0 w 20"/>
                <a:gd name="T5" fmla="*/ 0 h 8"/>
                <a:gd name="T6" fmla="*/ 4 w 20"/>
                <a:gd name="T7" fmla="*/ 4 h 8"/>
              </a:gdLst>
              <a:ahLst/>
              <a:cxnLst>
                <a:cxn ang="0">
                  <a:pos x="T0" y="T1"/>
                </a:cxn>
                <a:cxn ang="0">
                  <a:pos x="T2" y="T3"/>
                </a:cxn>
                <a:cxn ang="0">
                  <a:pos x="T4" y="T5"/>
                </a:cxn>
                <a:cxn ang="0">
                  <a:pos x="T6" y="T7"/>
                </a:cxn>
              </a:cxnLst>
              <a:rect l="0" t="0" r="r" b="b"/>
              <a:pathLst>
                <a:path w="20" h="8">
                  <a:moveTo>
                    <a:pt x="4" y="4"/>
                  </a:moveTo>
                  <a:cubicBezTo>
                    <a:pt x="11" y="8"/>
                    <a:pt x="17" y="5"/>
                    <a:pt x="20" y="0"/>
                  </a:cubicBezTo>
                  <a:cubicBezTo>
                    <a:pt x="0" y="0"/>
                    <a:pt x="0" y="0"/>
                    <a:pt x="0" y="0"/>
                  </a:cubicBezTo>
                  <a:cubicBezTo>
                    <a:pt x="1" y="1"/>
                    <a:pt x="2"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18" name="Freeform 323"/>
            <p:cNvSpPr>
              <a:spLocks noEditPoints="1"/>
            </p:cNvSpPr>
            <p:nvPr/>
          </p:nvSpPr>
          <p:spPr bwMode="auto">
            <a:xfrm>
              <a:off x="4674990" y="2755889"/>
              <a:ext cx="1163087" cy="829732"/>
            </a:xfrm>
            <a:custGeom>
              <a:avLst/>
              <a:gdLst>
                <a:gd name="T0" fmla="*/ 123 w 312"/>
                <a:gd name="T1" fmla="*/ 114 h 222"/>
                <a:gd name="T2" fmla="*/ 113 w 312"/>
                <a:gd name="T3" fmla="*/ 119 h 222"/>
                <a:gd name="T4" fmla="*/ 99 w 312"/>
                <a:gd name="T5" fmla="*/ 125 h 222"/>
                <a:gd name="T6" fmla="*/ 57 w 312"/>
                <a:gd name="T7" fmla="*/ 156 h 222"/>
                <a:gd name="T8" fmla="*/ 40 w 312"/>
                <a:gd name="T9" fmla="*/ 164 h 222"/>
                <a:gd name="T10" fmla="*/ 18 w 312"/>
                <a:gd name="T11" fmla="*/ 185 h 222"/>
                <a:gd name="T12" fmla="*/ 0 w 312"/>
                <a:gd name="T13" fmla="*/ 212 h 222"/>
                <a:gd name="T14" fmla="*/ 28 w 312"/>
                <a:gd name="T15" fmla="*/ 221 h 222"/>
                <a:gd name="T16" fmla="*/ 89 w 312"/>
                <a:gd name="T17" fmla="*/ 194 h 222"/>
                <a:gd name="T18" fmla="*/ 144 w 312"/>
                <a:gd name="T19" fmla="*/ 159 h 222"/>
                <a:gd name="T20" fmla="*/ 207 w 312"/>
                <a:gd name="T21" fmla="*/ 198 h 222"/>
                <a:gd name="T22" fmla="*/ 307 w 312"/>
                <a:gd name="T23" fmla="*/ 126 h 222"/>
                <a:gd name="T24" fmla="*/ 237 w 312"/>
                <a:gd name="T25" fmla="*/ 0 h 222"/>
                <a:gd name="T26" fmla="*/ 184 w 312"/>
                <a:gd name="T27" fmla="*/ 0 h 222"/>
                <a:gd name="T28" fmla="*/ 123 w 312"/>
                <a:gd name="T29" fmla="*/ 114 h 222"/>
                <a:gd name="T30" fmla="*/ 115 w 312"/>
                <a:gd name="T31" fmla="*/ 170 h 222"/>
                <a:gd name="T32" fmla="*/ 106 w 312"/>
                <a:gd name="T33" fmla="*/ 155 h 222"/>
                <a:gd name="T34" fmla="*/ 109 w 312"/>
                <a:gd name="T35" fmla="*/ 173 h 222"/>
                <a:gd name="T36" fmla="*/ 103 w 312"/>
                <a:gd name="T37" fmla="*/ 177 h 222"/>
                <a:gd name="T38" fmla="*/ 96 w 312"/>
                <a:gd name="T39" fmla="*/ 162 h 222"/>
                <a:gd name="T40" fmla="*/ 98 w 312"/>
                <a:gd name="T41" fmla="*/ 180 h 222"/>
                <a:gd name="T42" fmla="*/ 88 w 312"/>
                <a:gd name="T43" fmla="*/ 184 h 222"/>
                <a:gd name="T44" fmla="*/ 81 w 312"/>
                <a:gd name="T45" fmla="*/ 172 h 222"/>
                <a:gd name="T46" fmla="*/ 84 w 312"/>
                <a:gd name="T47" fmla="*/ 187 h 222"/>
                <a:gd name="T48" fmla="*/ 75 w 312"/>
                <a:gd name="T49" fmla="*/ 193 h 222"/>
                <a:gd name="T50" fmla="*/ 70 w 312"/>
                <a:gd name="T51" fmla="*/ 179 h 222"/>
                <a:gd name="T52" fmla="*/ 70 w 312"/>
                <a:gd name="T53" fmla="*/ 196 h 222"/>
                <a:gd name="T54" fmla="*/ 63 w 312"/>
                <a:gd name="T55" fmla="*/ 197 h 222"/>
                <a:gd name="T56" fmla="*/ 58 w 312"/>
                <a:gd name="T57" fmla="*/ 183 h 222"/>
                <a:gd name="T58" fmla="*/ 56 w 312"/>
                <a:gd name="T59" fmla="*/ 184 h 222"/>
                <a:gd name="T60" fmla="*/ 56 w 312"/>
                <a:gd name="T61" fmla="*/ 201 h 222"/>
                <a:gd name="T62" fmla="*/ 47 w 312"/>
                <a:gd name="T63" fmla="*/ 187 h 222"/>
                <a:gd name="T64" fmla="*/ 47 w 312"/>
                <a:gd name="T65" fmla="*/ 203 h 222"/>
                <a:gd name="T66" fmla="*/ 40 w 312"/>
                <a:gd name="T67" fmla="*/ 207 h 222"/>
                <a:gd name="T68" fmla="*/ 33 w 312"/>
                <a:gd name="T69" fmla="*/ 195 h 222"/>
                <a:gd name="T70" fmla="*/ 30 w 312"/>
                <a:gd name="T71" fmla="*/ 209 h 222"/>
                <a:gd name="T72" fmla="*/ 21 w 312"/>
                <a:gd name="T73" fmla="*/ 195 h 222"/>
                <a:gd name="T74" fmla="*/ 22 w 312"/>
                <a:gd name="T75" fmla="*/ 212 h 222"/>
                <a:gd name="T76" fmla="*/ 8 w 312"/>
                <a:gd name="T77" fmla="*/ 211 h 222"/>
                <a:gd name="T78" fmla="*/ 18 w 312"/>
                <a:gd name="T79" fmla="*/ 194 h 222"/>
                <a:gd name="T80" fmla="*/ 115 w 312"/>
                <a:gd name="T81" fmla="*/ 125 h 222"/>
                <a:gd name="T82" fmla="*/ 127 w 312"/>
                <a:gd name="T83" fmla="*/ 159 h 222"/>
                <a:gd name="T84" fmla="*/ 115 w 312"/>
                <a:gd name="T85" fmla="*/ 170 h 222"/>
                <a:gd name="T86" fmla="*/ 123 w 312"/>
                <a:gd name="T87" fmla="*/ 124 h 222"/>
                <a:gd name="T88" fmla="*/ 133 w 312"/>
                <a:gd name="T89" fmla="*/ 145 h 222"/>
                <a:gd name="T90" fmla="*/ 123 w 312"/>
                <a:gd name="T91" fmla="*/ 124 h 222"/>
                <a:gd name="T92" fmla="*/ 131 w 312"/>
                <a:gd name="T93" fmla="*/ 156 h 222"/>
                <a:gd name="T94" fmla="*/ 136 w 312"/>
                <a:gd name="T95" fmla="*/ 154 h 222"/>
                <a:gd name="T96" fmla="*/ 131 w 312"/>
                <a:gd name="T97" fmla="*/ 156 h 222"/>
                <a:gd name="T98" fmla="*/ 174 w 312"/>
                <a:gd name="T99" fmla="*/ 11 h 222"/>
                <a:gd name="T100" fmla="*/ 200 w 312"/>
                <a:gd name="T101" fmla="*/ 5 h 222"/>
                <a:gd name="T102" fmla="*/ 278 w 312"/>
                <a:gd name="T103" fmla="*/ 46 h 222"/>
                <a:gd name="T104" fmla="*/ 292 w 312"/>
                <a:gd name="T105" fmla="*/ 152 h 222"/>
                <a:gd name="T106" fmla="*/ 199 w 312"/>
                <a:gd name="T107" fmla="*/ 189 h 222"/>
                <a:gd name="T108" fmla="*/ 169 w 312"/>
                <a:gd name="T109" fmla="*/ 172 h 222"/>
                <a:gd name="T110" fmla="*/ 144 w 312"/>
                <a:gd name="T111" fmla="*/ 151 h 222"/>
                <a:gd name="T112" fmla="*/ 137 w 312"/>
                <a:gd name="T113" fmla="*/ 129 h 222"/>
                <a:gd name="T114" fmla="*/ 126 w 312"/>
                <a:gd name="T115" fmla="*/ 98 h 222"/>
                <a:gd name="T116" fmla="*/ 174 w 312"/>
                <a:gd name="T117" fmla="*/ 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 h="222">
                  <a:moveTo>
                    <a:pt x="123" y="114"/>
                  </a:moveTo>
                  <a:cubicBezTo>
                    <a:pt x="118" y="112"/>
                    <a:pt x="116" y="118"/>
                    <a:pt x="113" y="119"/>
                  </a:cubicBezTo>
                  <a:cubicBezTo>
                    <a:pt x="109" y="122"/>
                    <a:pt x="103" y="123"/>
                    <a:pt x="99" y="125"/>
                  </a:cubicBezTo>
                  <a:cubicBezTo>
                    <a:pt x="84" y="134"/>
                    <a:pt x="70" y="147"/>
                    <a:pt x="57" y="156"/>
                  </a:cubicBezTo>
                  <a:cubicBezTo>
                    <a:pt x="52" y="159"/>
                    <a:pt x="45" y="161"/>
                    <a:pt x="40" y="164"/>
                  </a:cubicBezTo>
                  <a:cubicBezTo>
                    <a:pt x="32" y="170"/>
                    <a:pt x="25" y="178"/>
                    <a:pt x="18" y="185"/>
                  </a:cubicBezTo>
                  <a:cubicBezTo>
                    <a:pt x="10" y="193"/>
                    <a:pt x="1" y="200"/>
                    <a:pt x="0" y="212"/>
                  </a:cubicBezTo>
                  <a:cubicBezTo>
                    <a:pt x="3" y="222"/>
                    <a:pt x="18" y="220"/>
                    <a:pt x="28" y="221"/>
                  </a:cubicBezTo>
                  <a:cubicBezTo>
                    <a:pt x="49" y="211"/>
                    <a:pt x="70" y="205"/>
                    <a:pt x="89" y="194"/>
                  </a:cubicBezTo>
                  <a:cubicBezTo>
                    <a:pt x="108" y="184"/>
                    <a:pt x="126" y="171"/>
                    <a:pt x="144" y="159"/>
                  </a:cubicBezTo>
                  <a:cubicBezTo>
                    <a:pt x="160" y="177"/>
                    <a:pt x="182" y="195"/>
                    <a:pt x="207" y="198"/>
                  </a:cubicBezTo>
                  <a:cubicBezTo>
                    <a:pt x="256" y="204"/>
                    <a:pt x="302" y="169"/>
                    <a:pt x="307" y="126"/>
                  </a:cubicBezTo>
                  <a:cubicBezTo>
                    <a:pt x="312" y="76"/>
                    <a:pt x="281" y="17"/>
                    <a:pt x="237" y="0"/>
                  </a:cubicBezTo>
                  <a:cubicBezTo>
                    <a:pt x="184" y="0"/>
                    <a:pt x="184" y="0"/>
                    <a:pt x="184" y="0"/>
                  </a:cubicBezTo>
                  <a:cubicBezTo>
                    <a:pt x="139" y="14"/>
                    <a:pt x="107" y="60"/>
                    <a:pt x="123" y="114"/>
                  </a:cubicBezTo>
                  <a:close/>
                  <a:moveTo>
                    <a:pt x="115" y="170"/>
                  </a:moveTo>
                  <a:cubicBezTo>
                    <a:pt x="112" y="165"/>
                    <a:pt x="112" y="157"/>
                    <a:pt x="106" y="155"/>
                  </a:cubicBezTo>
                  <a:cubicBezTo>
                    <a:pt x="99" y="159"/>
                    <a:pt x="109" y="167"/>
                    <a:pt x="109" y="173"/>
                  </a:cubicBezTo>
                  <a:cubicBezTo>
                    <a:pt x="107" y="175"/>
                    <a:pt x="105" y="176"/>
                    <a:pt x="103" y="177"/>
                  </a:cubicBezTo>
                  <a:cubicBezTo>
                    <a:pt x="99" y="174"/>
                    <a:pt x="101" y="164"/>
                    <a:pt x="96" y="162"/>
                  </a:cubicBezTo>
                  <a:cubicBezTo>
                    <a:pt x="88" y="163"/>
                    <a:pt x="96" y="176"/>
                    <a:pt x="98" y="180"/>
                  </a:cubicBezTo>
                  <a:cubicBezTo>
                    <a:pt x="95" y="183"/>
                    <a:pt x="93" y="184"/>
                    <a:pt x="88" y="184"/>
                  </a:cubicBezTo>
                  <a:cubicBezTo>
                    <a:pt x="87" y="179"/>
                    <a:pt x="88" y="171"/>
                    <a:pt x="81" y="172"/>
                  </a:cubicBezTo>
                  <a:cubicBezTo>
                    <a:pt x="78" y="178"/>
                    <a:pt x="82" y="182"/>
                    <a:pt x="84" y="187"/>
                  </a:cubicBezTo>
                  <a:cubicBezTo>
                    <a:pt x="82" y="190"/>
                    <a:pt x="79" y="192"/>
                    <a:pt x="75" y="193"/>
                  </a:cubicBezTo>
                  <a:cubicBezTo>
                    <a:pt x="75" y="186"/>
                    <a:pt x="76" y="179"/>
                    <a:pt x="70" y="179"/>
                  </a:cubicBezTo>
                  <a:cubicBezTo>
                    <a:pt x="64" y="183"/>
                    <a:pt x="71" y="187"/>
                    <a:pt x="70" y="196"/>
                  </a:cubicBezTo>
                  <a:cubicBezTo>
                    <a:pt x="66" y="194"/>
                    <a:pt x="66" y="198"/>
                    <a:pt x="63" y="197"/>
                  </a:cubicBezTo>
                  <a:cubicBezTo>
                    <a:pt x="62" y="192"/>
                    <a:pt x="62" y="186"/>
                    <a:pt x="58" y="183"/>
                  </a:cubicBezTo>
                  <a:cubicBezTo>
                    <a:pt x="57" y="183"/>
                    <a:pt x="57" y="184"/>
                    <a:pt x="56" y="184"/>
                  </a:cubicBezTo>
                  <a:cubicBezTo>
                    <a:pt x="51" y="188"/>
                    <a:pt x="61" y="196"/>
                    <a:pt x="56" y="201"/>
                  </a:cubicBezTo>
                  <a:cubicBezTo>
                    <a:pt x="49" y="200"/>
                    <a:pt x="52" y="189"/>
                    <a:pt x="47" y="187"/>
                  </a:cubicBezTo>
                  <a:cubicBezTo>
                    <a:pt x="40" y="188"/>
                    <a:pt x="45" y="198"/>
                    <a:pt x="47" y="203"/>
                  </a:cubicBezTo>
                  <a:cubicBezTo>
                    <a:pt x="46" y="205"/>
                    <a:pt x="41" y="203"/>
                    <a:pt x="40" y="207"/>
                  </a:cubicBezTo>
                  <a:cubicBezTo>
                    <a:pt x="37" y="204"/>
                    <a:pt x="41" y="194"/>
                    <a:pt x="33" y="195"/>
                  </a:cubicBezTo>
                  <a:cubicBezTo>
                    <a:pt x="28" y="199"/>
                    <a:pt x="37" y="208"/>
                    <a:pt x="30" y="209"/>
                  </a:cubicBezTo>
                  <a:cubicBezTo>
                    <a:pt x="23" y="209"/>
                    <a:pt x="31" y="193"/>
                    <a:pt x="21" y="195"/>
                  </a:cubicBezTo>
                  <a:cubicBezTo>
                    <a:pt x="17" y="199"/>
                    <a:pt x="23" y="206"/>
                    <a:pt x="22" y="212"/>
                  </a:cubicBezTo>
                  <a:cubicBezTo>
                    <a:pt x="17" y="212"/>
                    <a:pt x="11" y="213"/>
                    <a:pt x="8" y="211"/>
                  </a:cubicBezTo>
                  <a:cubicBezTo>
                    <a:pt x="10" y="204"/>
                    <a:pt x="14" y="198"/>
                    <a:pt x="18" y="194"/>
                  </a:cubicBezTo>
                  <a:cubicBezTo>
                    <a:pt x="45" y="165"/>
                    <a:pt x="83" y="148"/>
                    <a:pt x="115" y="125"/>
                  </a:cubicBezTo>
                  <a:cubicBezTo>
                    <a:pt x="113" y="135"/>
                    <a:pt x="118" y="152"/>
                    <a:pt x="127" y="159"/>
                  </a:cubicBezTo>
                  <a:cubicBezTo>
                    <a:pt x="126" y="166"/>
                    <a:pt x="117" y="164"/>
                    <a:pt x="115" y="170"/>
                  </a:cubicBezTo>
                  <a:close/>
                  <a:moveTo>
                    <a:pt x="123" y="124"/>
                  </a:moveTo>
                  <a:cubicBezTo>
                    <a:pt x="132" y="125"/>
                    <a:pt x="131" y="141"/>
                    <a:pt x="133" y="145"/>
                  </a:cubicBezTo>
                  <a:cubicBezTo>
                    <a:pt x="123" y="150"/>
                    <a:pt x="119" y="133"/>
                    <a:pt x="123" y="124"/>
                  </a:cubicBezTo>
                  <a:close/>
                  <a:moveTo>
                    <a:pt x="131" y="156"/>
                  </a:moveTo>
                  <a:cubicBezTo>
                    <a:pt x="131" y="153"/>
                    <a:pt x="133" y="154"/>
                    <a:pt x="136" y="154"/>
                  </a:cubicBezTo>
                  <a:cubicBezTo>
                    <a:pt x="135" y="155"/>
                    <a:pt x="134" y="156"/>
                    <a:pt x="131" y="156"/>
                  </a:cubicBezTo>
                  <a:close/>
                  <a:moveTo>
                    <a:pt x="174" y="11"/>
                  </a:moveTo>
                  <a:cubicBezTo>
                    <a:pt x="181" y="7"/>
                    <a:pt x="190" y="6"/>
                    <a:pt x="200" y="5"/>
                  </a:cubicBezTo>
                  <a:cubicBezTo>
                    <a:pt x="240" y="0"/>
                    <a:pt x="260" y="20"/>
                    <a:pt x="278" y="46"/>
                  </a:cubicBezTo>
                  <a:cubicBezTo>
                    <a:pt x="295" y="72"/>
                    <a:pt x="311" y="117"/>
                    <a:pt x="292" y="152"/>
                  </a:cubicBezTo>
                  <a:cubicBezTo>
                    <a:pt x="280" y="174"/>
                    <a:pt x="238" y="199"/>
                    <a:pt x="199" y="189"/>
                  </a:cubicBezTo>
                  <a:cubicBezTo>
                    <a:pt x="190" y="187"/>
                    <a:pt x="179" y="179"/>
                    <a:pt x="169" y="172"/>
                  </a:cubicBezTo>
                  <a:cubicBezTo>
                    <a:pt x="160" y="166"/>
                    <a:pt x="150" y="161"/>
                    <a:pt x="144" y="151"/>
                  </a:cubicBezTo>
                  <a:cubicBezTo>
                    <a:pt x="141" y="147"/>
                    <a:pt x="140" y="138"/>
                    <a:pt x="137" y="129"/>
                  </a:cubicBezTo>
                  <a:cubicBezTo>
                    <a:pt x="133" y="119"/>
                    <a:pt x="127" y="111"/>
                    <a:pt x="126" y="98"/>
                  </a:cubicBezTo>
                  <a:cubicBezTo>
                    <a:pt x="121" y="57"/>
                    <a:pt x="145" y="23"/>
                    <a:pt x="17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19" name="Freeform 324"/>
            <p:cNvSpPr/>
            <p:nvPr/>
          </p:nvSpPr>
          <p:spPr bwMode="auto">
            <a:xfrm>
              <a:off x="2881694" y="2755889"/>
              <a:ext cx="63264" cy="111929"/>
            </a:xfrm>
            <a:custGeom>
              <a:avLst/>
              <a:gdLst>
                <a:gd name="T0" fmla="*/ 13 w 17"/>
                <a:gd name="T1" fmla="*/ 2 h 30"/>
                <a:gd name="T2" fmla="*/ 9 w 17"/>
                <a:gd name="T3" fmla="*/ 1 h 30"/>
                <a:gd name="T4" fmla="*/ 0 w 17"/>
                <a:gd name="T5" fmla="*/ 30 h 30"/>
                <a:gd name="T6" fmla="*/ 13 w 17"/>
                <a:gd name="T7" fmla="*/ 2 h 30"/>
              </a:gdLst>
              <a:ahLst/>
              <a:cxnLst>
                <a:cxn ang="0">
                  <a:pos x="T0" y="T1"/>
                </a:cxn>
                <a:cxn ang="0">
                  <a:pos x="T2" y="T3"/>
                </a:cxn>
                <a:cxn ang="0">
                  <a:pos x="T4" y="T5"/>
                </a:cxn>
                <a:cxn ang="0">
                  <a:pos x="T6" y="T7"/>
                </a:cxn>
              </a:cxnLst>
              <a:rect l="0" t="0" r="r" b="b"/>
              <a:pathLst>
                <a:path w="17" h="30">
                  <a:moveTo>
                    <a:pt x="13" y="2"/>
                  </a:moveTo>
                  <a:cubicBezTo>
                    <a:pt x="12" y="2"/>
                    <a:pt x="12" y="0"/>
                    <a:pt x="9" y="1"/>
                  </a:cubicBezTo>
                  <a:cubicBezTo>
                    <a:pt x="11" y="12"/>
                    <a:pt x="2" y="18"/>
                    <a:pt x="0" y="30"/>
                  </a:cubicBezTo>
                  <a:cubicBezTo>
                    <a:pt x="9" y="26"/>
                    <a:pt x="17" y="15"/>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20" name="Freeform 325"/>
            <p:cNvSpPr/>
            <p:nvPr/>
          </p:nvSpPr>
          <p:spPr bwMode="auto">
            <a:xfrm>
              <a:off x="5782112" y="2760756"/>
              <a:ext cx="141128" cy="289554"/>
            </a:xfrm>
            <a:custGeom>
              <a:avLst/>
              <a:gdLst>
                <a:gd name="T0" fmla="*/ 13 w 38"/>
                <a:gd name="T1" fmla="*/ 61 h 78"/>
                <a:gd name="T2" fmla="*/ 29 w 38"/>
                <a:gd name="T3" fmla="*/ 78 h 78"/>
                <a:gd name="T4" fmla="*/ 38 w 38"/>
                <a:gd name="T5" fmla="*/ 58 h 78"/>
                <a:gd name="T6" fmla="*/ 28 w 38"/>
                <a:gd name="T7" fmla="*/ 58 h 78"/>
                <a:gd name="T8" fmla="*/ 19 w 38"/>
                <a:gd name="T9" fmla="*/ 14 h 78"/>
                <a:gd name="T10" fmla="*/ 5 w 38"/>
                <a:gd name="T11" fmla="*/ 4 h 78"/>
                <a:gd name="T12" fmla="*/ 13 w 38"/>
                <a:gd name="T13" fmla="*/ 14 h 78"/>
                <a:gd name="T14" fmla="*/ 24 w 38"/>
                <a:gd name="T15" fmla="*/ 59 h 78"/>
                <a:gd name="T16" fmla="*/ 13 w 38"/>
                <a:gd name="T17" fmla="*/ 6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8">
                  <a:moveTo>
                    <a:pt x="13" y="61"/>
                  </a:moveTo>
                  <a:cubicBezTo>
                    <a:pt x="12" y="72"/>
                    <a:pt x="21" y="74"/>
                    <a:pt x="29" y="78"/>
                  </a:cubicBezTo>
                  <a:cubicBezTo>
                    <a:pt x="32" y="71"/>
                    <a:pt x="36" y="66"/>
                    <a:pt x="38" y="58"/>
                  </a:cubicBezTo>
                  <a:cubicBezTo>
                    <a:pt x="35" y="55"/>
                    <a:pt x="33" y="59"/>
                    <a:pt x="28" y="58"/>
                  </a:cubicBezTo>
                  <a:cubicBezTo>
                    <a:pt x="31" y="44"/>
                    <a:pt x="7" y="30"/>
                    <a:pt x="19" y="14"/>
                  </a:cubicBezTo>
                  <a:cubicBezTo>
                    <a:pt x="17" y="9"/>
                    <a:pt x="14" y="0"/>
                    <a:pt x="5" y="4"/>
                  </a:cubicBezTo>
                  <a:cubicBezTo>
                    <a:pt x="6" y="9"/>
                    <a:pt x="13" y="9"/>
                    <a:pt x="13" y="14"/>
                  </a:cubicBezTo>
                  <a:cubicBezTo>
                    <a:pt x="0" y="28"/>
                    <a:pt x="20" y="45"/>
                    <a:pt x="24" y="59"/>
                  </a:cubicBezTo>
                  <a:cubicBezTo>
                    <a:pt x="19" y="59"/>
                    <a:pt x="15" y="59"/>
                    <a:pt x="13"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21" name="Freeform 326"/>
            <p:cNvSpPr/>
            <p:nvPr/>
          </p:nvSpPr>
          <p:spPr bwMode="auto">
            <a:xfrm>
              <a:off x="5872142" y="6717196"/>
              <a:ext cx="107062" cy="291988"/>
            </a:xfrm>
            <a:custGeom>
              <a:avLst/>
              <a:gdLst>
                <a:gd name="T0" fmla="*/ 25 w 29"/>
                <a:gd name="T1" fmla="*/ 21 h 78"/>
                <a:gd name="T2" fmla="*/ 15 w 29"/>
                <a:gd name="T3" fmla="*/ 0 h 78"/>
                <a:gd name="T4" fmla="*/ 0 w 29"/>
                <a:gd name="T5" fmla="*/ 16 h 78"/>
                <a:gd name="T6" fmla="*/ 9 w 29"/>
                <a:gd name="T7" fmla="*/ 19 h 78"/>
                <a:gd name="T8" fmla="*/ 3 w 29"/>
                <a:gd name="T9" fmla="*/ 63 h 78"/>
                <a:gd name="T10" fmla="*/ 12 w 29"/>
                <a:gd name="T11" fmla="*/ 78 h 78"/>
                <a:gd name="T12" fmla="*/ 9 w 29"/>
                <a:gd name="T13" fmla="*/ 65 h 78"/>
                <a:gd name="T14" fmla="*/ 13 w 29"/>
                <a:gd name="T15" fmla="*/ 19 h 78"/>
                <a:gd name="T16" fmla="*/ 25 w 29"/>
                <a:gd name="T17"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8">
                  <a:moveTo>
                    <a:pt x="25" y="21"/>
                  </a:moveTo>
                  <a:cubicBezTo>
                    <a:pt x="29" y="12"/>
                    <a:pt x="21" y="6"/>
                    <a:pt x="15" y="0"/>
                  </a:cubicBezTo>
                  <a:cubicBezTo>
                    <a:pt x="10" y="6"/>
                    <a:pt x="4" y="9"/>
                    <a:pt x="0" y="16"/>
                  </a:cubicBezTo>
                  <a:cubicBezTo>
                    <a:pt x="2" y="19"/>
                    <a:pt x="5" y="17"/>
                    <a:pt x="9" y="19"/>
                  </a:cubicBezTo>
                  <a:cubicBezTo>
                    <a:pt x="2" y="32"/>
                    <a:pt x="20" y="52"/>
                    <a:pt x="3" y="63"/>
                  </a:cubicBezTo>
                  <a:cubicBezTo>
                    <a:pt x="3" y="69"/>
                    <a:pt x="3" y="78"/>
                    <a:pt x="12" y="78"/>
                  </a:cubicBezTo>
                  <a:cubicBezTo>
                    <a:pt x="13" y="73"/>
                    <a:pt x="7" y="71"/>
                    <a:pt x="9" y="65"/>
                  </a:cubicBezTo>
                  <a:cubicBezTo>
                    <a:pt x="25" y="56"/>
                    <a:pt x="12" y="34"/>
                    <a:pt x="13" y="19"/>
                  </a:cubicBezTo>
                  <a:cubicBezTo>
                    <a:pt x="18" y="21"/>
                    <a:pt x="22" y="23"/>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22" name="Freeform 327"/>
            <p:cNvSpPr/>
            <p:nvPr/>
          </p:nvSpPr>
          <p:spPr bwMode="auto">
            <a:xfrm>
              <a:off x="5884308" y="6330312"/>
              <a:ext cx="111929" cy="289554"/>
            </a:xfrm>
            <a:custGeom>
              <a:avLst/>
              <a:gdLst>
                <a:gd name="T0" fmla="*/ 15 w 30"/>
                <a:gd name="T1" fmla="*/ 0 h 78"/>
                <a:gd name="T2" fmla="*/ 0 w 30"/>
                <a:gd name="T3" fmla="*/ 16 h 78"/>
                <a:gd name="T4" fmla="*/ 10 w 30"/>
                <a:gd name="T5" fmla="*/ 19 h 78"/>
                <a:gd name="T6" fmla="*/ 3 w 30"/>
                <a:gd name="T7" fmla="*/ 63 h 78"/>
                <a:gd name="T8" fmla="*/ 13 w 30"/>
                <a:gd name="T9" fmla="*/ 78 h 78"/>
                <a:gd name="T10" fmla="*/ 9 w 30"/>
                <a:gd name="T11" fmla="*/ 65 h 78"/>
                <a:gd name="T12" fmla="*/ 14 w 30"/>
                <a:gd name="T13" fmla="*/ 19 h 78"/>
                <a:gd name="T14" fmla="*/ 25 w 30"/>
                <a:gd name="T15" fmla="*/ 21 h 78"/>
                <a:gd name="T16" fmla="*/ 15 w 30"/>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78">
                  <a:moveTo>
                    <a:pt x="15" y="0"/>
                  </a:moveTo>
                  <a:cubicBezTo>
                    <a:pt x="11" y="6"/>
                    <a:pt x="5" y="9"/>
                    <a:pt x="0" y="16"/>
                  </a:cubicBezTo>
                  <a:cubicBezTo>
                    <a:pt x="2" y="19"/>
                    <a:pt x="6" y="17"/>
                    <a:pt x="10" y="19"/>
                  </a:cubicBezTo>
                  <a:cubicBezTo>
                    <a:pt x="3" y="32"/>
                    <a:pt x="21" y="52"/>
                    <a:pt x="3" y="63"/>
                  </a:cubicBezTo>
                  <a:cubicBezTo>
                    <a:pt x="4" y="69"/>
                    <a:pt x="4" y="78"/>
                    <a:pt x="13" y="78"/>
                  </a:cubicBezTo>
                  <a:cubicBezTo>
                    <a:pt x="14" y="73"/>
                    <a:pt x="8" y="71"/>
                    <a:pt x="9" y="65"/>
                  </a:cubicBezTo>
                  <a:cubicBezTo>
                    <a:pt x="26" y="56"/>
                    <a:pt x="13" y="34"/>
                    <a:pt x="14" y="19"/>
                  </a:cubicBezTo>
                  <a:cubicBezTo>
                    <a:pt x="18" y="21"/>
                    <a:pt x="23" y="23"/>
                    <a:pt x="25" y="21"/>
                  </a:cubicBezTo>
                  <a:cubicBezTo>
                    <a:pt x="30" y="12"/>
                    <a:pt x="22" y="6"/>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23" name="Freeform 328"/>
            <p:cNvSpPr/>
            <p:nvPr/>
          </p:nvSpPr>
          <p:spPr bwMode="auto">
            <a:xfrm>
              <a:off x="3368341" y="5785268"/>
              <a:ext cx="153295" cy="406349"/>
            </a:xfrm>
            <a:custGeom>
              <a:avLst/>
              <a:gdLst>
                <a:gd name="T0" fmla="*/ 35 w 41"/>
                <a:gd name="T1" fmla="*/ 30 h 109"/>
                <a:gd name="T2" fmla="*/ 21 w 41"/>
                <a:gd name="T3" fmla="*/ 0 h 109"/>
                <a:gd name="T4" fmla="*/ 0 w 41"/>
                <a:gd name="T5" fmla="*/ 21 h 109"/>
                <a:gd name="T6" fmla="*/ 14 w 41"/>
                <a:gd name="T7" fmla="*/ 26 h 109"/>
                <a:gd name="T8" fmla="*/ 4 w 41"/>
                <a:gd name="T9" fmla="*/ 88 h 109"/>
                <a:gd name="T10" fmla="*/ 17 w 41"/>
                <a:gd name="T11" fmla="*/ 109 h 109"/>
                <a:gd name="T12" fmla="*/ 12 w 41"/>
                <a:gd name="T13" fmla="*/ 91 h 109"/>
                <a:gd name="T14" fmla="*/ 19 w 41"/>
                <a:gd name="T15" fmla="*/ 27 h 109"/>
                <a:gd name="T16" fmla="*/ 35 w 41"/>
                <a:gd name="T17" fmla="*/ 3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09">
                  <a:moveTo>
                    <a:pt x="35" y="30"/>
                  </a:moveTo>
                  <a:cubicBezTo>
                    <a:pt x="41" y="16"/>
                    <a:pt x="30" y="8"/>
                    <a:pt x="21" y="0"/>
                  </a:cubicBezTo>
                  <a:cubicBezTo>
                    <a:pt x="15" y="7"/>
                    <a:pt x="6" y="12"/>
                    <a:pt x="0" y="21"/>
                  </a:cubicBezTo>
                  <a:cubicBezTo>
                    <a:pt x="3" y="26"/>
                    <a:pt x="8" y="23"/>
                    <a:pt x="14" y="26"/>
                  </a:cubicBezTo>
                  <a:cubicBezTo>
                    <a:pt x="3" y="44"/>
                    <a:pt x="28" y="73"/>
                    <a:pt x="4" y="88"/>
                  </a:cubicBezTo>
                  <a:cubicBezTo>
                    <a:pt x="5" y="96"/>
                    <a:pt x="5" y="109"/>
                    <a:pt x="17" y="109"/>
                  </a:cubicBezTo>
                  <a:cubicBezTo>
                    <a:pt x="19" y="102"/>
                    <a:pt x="10" y="99"/>
                    <a:pt x="12" y="91"/>
                  </a:cubicBezTo>
                  <a:cubicBezTo>
                    <a:pt x="36" y="79"/>
                    <a:pt x="18" y="47"/>
                    <a:pt x="19" y="27"/>
                  </a:cubicBezTo>
                  <a:cubicBezTo>
                    <a:pt x="25" y="30"/>
                    <a:pt x="31" y="31"/>
                    <a:pt x="3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24" name="Freeform 329"/>
            <p:cNvSpPr/>
            <p:nvPr/>
          </p:nvSpPr>
          <p:spPr bwMode="auto">
            <a:xfrm>
              <a:off x="224599" y="2768056"/>
              <a:ext cx="68131" cy="104628"/>
            </a:xfrm>
            <a:custGeom>
              <a:avLst/>
              <a:gdLst>
                <a:gd name="T0" fmla="*/ 18 w 18"/>
                <a:gd name="T1" fmla="*/ 4 h 28"/>
                <a:gd name="T2" fmla="*/ 0 w 18"/>
                <a:gd name="T3" fmla="*/ 1 h 28"/>
                <a:gd name="T4" fmla="*/ 0 w 18"/>
                <a:gd name="T5" fmla="*/ 7 h 28"/>
                <a:gd name="T6" fmla="*/ 12 w 18"/>
                <a:gd name="T7" fmla="*/ 10 h 28"/>
                <a:gd name="T8" fmla="*/ 0 w 18"/>
                <a:gd name="T9" fmla="*/ 22 h 28"/>
                <a:gd name="T10" fmla="*/ 0 w 18"/>
                <a:gd name="T11" fmla="*/ 28 h 28"/>
                <a:gd name="T12" fmla="*/ 18 w 18"/>
                <a:gd name="T13" fmla="*/ 4 h 28"/>
              </a:gdLst>
              <a:ahLst/>
              <a:cxnLst>
                <a:cxn ang="0">
                  <a:pos x="T0" y="T1"/>
                </a:cxn>
                <a:cxn ang="0">
                  <a:pos x="T2" y="T3"/>
                </a:cxn>
                <a:cxn ang="0">
                  <a:pos x="T4" y="T5"/>
                </a:cxn>
                <a:cxn ang="0">
                  <a:pos x="T6" y="T7"/>
                </a:cxn>
                <a:cxn ang="0">
                  <a:pos x="T8" y="T9"/>
                </a:cxn>
                <a:cxn ang="0">
                  <a:pos x="T10" y="T11"/>
                </a:cxn>
                <a:cxn ang="0">
                  <a:pos x="T12" y="T13"/>
                </a:cxn>
              </a:cxnLst>
              <a:rect l="0" t="0" r="r" b="b"/>
              <a:pathLst>
                <a:path w="18" h="28">
                  <a:moveTo>
                    <a:pt x="18" y="4"/>
                  </a:moveTo>
                  <a:cubicBezTo>
                    <a:pt x="14" y="0"/>
                    <a:pt x="7" y="0"/>
                    <a:pt x="0" y="1"/>
                  </a:cubicBezTo>
                  <a:cubicBezTo>
                    <a:pt x="0" y="7"/>
                    <a:pt x="0" y="7"/>
                    <a:pt x="0" y="7"/>
                  </a:cubicBezTo>
                  <a:cubicBezTo>
                    <a:pt x="4" y="6"/>
                    <a:pt x="10" y="6"/>
                    <a:pt x="12" y="10"/>
                  </a:cubicBezTo>
                  <a:cubicBezTo>
                    <a:pt x="10" y="16"/>
                    <a:pt x="6" y="19"/>
                    <a:pt x="0" y="22"/>
                  </a:cubicBezTo>
                  <a:cubicBezTo>
                    <a:pt x="0" y="28"/>
                    <a:pt x="0" y="28"/>
                    <a:pt x="0" y="28"/>
                  </a:cubicBezTo>
                  <a:cubicBezTo>
                    <a:pt x="11" y="25"/>
                    <a:pt x="18" y="18"/>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25" name="Freeform 330"/>
            <p:cNvSpPr/>
            <p:nvPr/>
          </p:nvSpPr>
          <p:spPr bwMode="auto">
            <a:xfrm>
              <a:off x="2908460" y="2785088"/>
              <a:ext cx="92463" cy="94895"/>
            </a:xfrm>
            <a:custGeom>
              <a:avLst/>
              <a:gdLst>
                <a:gd name="T0" fmla="*/ 0 w 25"/>
                <a:gd name="T1" fmla="*/ 25 h 25"/>
                <a:gd name="T2" fmla="*/ 20 w 25"/>
                <a:gd name="T3" fmla="*/ 0 h 25"/>
                <a:gd name="T4" fmla="*/ 16 w 25"/>
                <a:gd name="T5" fmla="*/ 0 h 25"/>
                <a:gd name="T6" fmla="*/ 0 w 25"/>
                <a:gd name="T7" fmla="*/ 25 h 25"/>
              </a:gdLst>
              <a:ahLst/>
              <a:cxnLst>
                <a:cxn ang="0">
                  <a:pos x="T0" y="T1"/>
                </a:cxn>
                <a:cxn ang="0">
                  <a:pos x="T2" y="T3"/>
                </a:cxn>
                <a:cxn ang="0">
                  <a:pos x="T4" y="T5"/>
                </a:cxn>
                <a:cxn ang="0">
                  <a:pos x="T6" y="T7"/>
                </a:cxn>
              </a:cxnLst>
              <a:rect l="0" t="0" r="r" b="b"/>
              <a:pathLst>
                <a:path w="25" h="25">
                  <a:moveTo>
                    <a:pt x="0" y="25"/>
                  </a:moveTo>
                  <a:cubicBezTo>
                    <a:pt x="9" y="25"/>
                    <a:pt x="25" y="14"/>
                    <a:pt x="20" y="0"/>
                  </a:cubicBezTo>
                  <a:cubicBezTo>
                    <a:pt x="19" y="0"/>
                    <a:pt x="17" y="0"/>
                    <a:pt x="16" y="0"/>
                  </a:cubicBezTo>
                  <a:cubicBezTo>
                    <a:pt x="16" y="13"/>
                    <a:pt x="6"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26" name="Freeform 331"/>
            <p:cNvSpPr>
              <a:spLocks noEditPoints="1"/>
            </p:cNvSpPr>
            <p:nvPr/>
          </p:nvSpPr>
          <p:spPr bwMode="auto">
            <a:xfrm>
              <a:off x="5178669" y="2809420"/>
              <a:ext cx="596144" cy="637508"/>
            </a:xfrm>
            <a:custGeom>
              <a:avLst/>
              <a:gdLst>
                <a:gd name="T0" fmla="*/ 72 w 160"/>
                <a:gd name="T1" fmla="*/ 170 h 171"/>
                <a:gd name="T2" fmla="*/ 111 w 160"/>
                <a:gd name="T3" fmla="*/ 164 h 171"/>
                <a:gd name="T4" fmla="*/ 159 w 160"/>
                <a:gd name="T5" fmla="*/ 94 h 171"/>
                <a:gd name="T6" fmla="*/ 132 w 160"/>
                <a:gd name="T7" fmla="*/ 28 h 171"/>
                <a:gd name="T8" fmla="*/ 63 w 160"/>
                <a:gd name="T9" fmla="*/ 4 h 171"/>
                <a:gd name="T10" fmla="*/ 3 w 160"/>
                <a:gd name="T11" fmla="*/ 55 h 171"/>
                <a:gd name="T12" fmla="*/ 10 w 160"/>
                <a:gd name="T13" fmla="*/ 118 h 171"/>
                <a:gd name="T14" fmla="*/ 72 w 160"/>
                <a:gd name="T15" fmla="*/ 170 h 171"/>
                <a:gd name="T16" fmla="*/ 9 w 160"/>
                <a:gd name="T17" fmla="*/ 59 h 171"/>
                <a:gd name="T18" fmla="*/ 60 w 160"/>
                <a:gd name="T19" fmla="*/ 12 h 171"/>
                <a:gd name="T20" fmla="*/ 116 w 160"/>
                <a:gd name="T21" fmla="*/ 25 h 171"/>
                <a:gd name="T22" fmla="*/ 132 w 160"/>
                <a:gd name="T23" fmla="*/ 37 h 171"/>
                <a:gd name="T24" fmla="*/ 130 w 160"/>
                <a:gd name="T25" fmla="*/ 143 h 171"/>
                <a:gd name="T26" fmla="*/ 68 w 160"/>
                <a:gd name="T27" fmla="*/ 161 h 171"/>
                <a:gd name="T28" fmla="*/ 18 w 160"/>
                <a:gd name="T29" fmla="*/ 117 h 171"/>
                <a:gd name="T30" fmla="*/ 9 w 160"/>
                <a:gd name="T31" fmla="*/ 5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71">
                  <a:moveTo>
                    <a:pt x="72" y="170"/>
                  </a:moveTo>
                  <a:cubicBezTo>
                    <a:pt x="82" y="171"/>
                    <a:pt x="105" y="167"/>
                    <a:pt x="111" y="164"/>
                  </a:cubicBezTo>
                  <a:cubicBezTo>
                    <a:pt x="135" y="151"/>
                    <a:pt x="157" y="126"/>
                    <a:pt x="159" y="94"/>
                  </a:cubicBezTo>
                  <a:cubicBezTo>
                    <a:pt x="160" y="72"/>
                    <a:pt x="146" y="42"/>
                    <a:pt x="132" y="28"/>
                  </a:cubicBezTo>
                  <a:cubicBezTo>
                    <a:pt x="113" y="9"/>
                    <a:pt x="90" y="0"/>
                    <a:pt x="63" y="4"/>
                  </a:cubicBezTo>
                  <a:cubicBezTo>
                    <a:pt x="32" y="8"/>
                    <a:pt x="9" y="29"/>
                    <a:pt x="3" y="55"/>
                  </a:cubicBezTo>
                  <a:cubicBezTo>
                    <a:pt x="0" y="70"/>
                    <a:pt x="3" y="99"/>
                    <a:pt x="10" y="118"/>
                  </a:cubicBezTo>
                  <a:cubicBezTo>
                    <a:pt x="20" y="141"/>
                    <a:pt x="46" y="167"/>
                    <a:pt x="72" y="170"/>
                  </a:cubicBezTo>
                  <a:close/>
                  <a:moveTo>
                    <a:pt x="9" y="59"/>
                  </a:moveTo>
                  <a:cubicBezTo>
                    <a:pt x="13" y="38"/>
                    <a:pt x="35" y="16"/>
                    <a:pt x="60" y="12"/>
                  </a:cubicBezTo>
                  <a:cubicBezTo>
                    <a:pt x="86" y="8"/>
                    <a:pt x="102" y="14"/>
                    <a:pt x="116" y="25"/>
                  </a:cubicBezTo>
                  <a:cubicBezTo>
                    <a:pt x="122" y="29"/>
                    <a:pt x="129" y="33"/>
                    <a:pt x="132" y="37"/>
                  </a:cubicBezTo>
                  <a:cubicBezTo>
                    <a:pt x="157" y="67"/>
                    <a:pt x="158" y="117"/>
                    <a:pt x="130" y="143"/>
                  </a:cubicBezTo>
                  <a:cubicBezTo>
                    <a:pt x="119" y="154"/>
                    <a:pt x="92" y="167"/>
                    <a:pt x="68" y="161"/>
                  </a:cubicBezTo>
                  <a:cubicBezTo>
                    <a:pt x="47" y="156"/>
                    <a:pt x="26" y="138"/>
                    <a:pt x="18" y="117"/>
                  </a:cubicBezTo>
                  <a:cubicBezTo>
                    <a:pt x="11" y="101"/>
                    <a:pt x="7" y="73"/>
                    <a:pt x="9"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27" name="Freeform 332"/>
            <p:cNvSpPr>
              <a:spLocks noEditPoints="1"/>
            </p:cNvSpPr>
            <p:nvPr/>
          </p:nvSpPr>
          <p:spPr bwMode="auto">
            <a:xfrm>
              <a:off x="5258967" y="2865386"/>
              <a:ext cx="187360" cy="223858"/>
            </a:xfrm>
            <a:custGeom>
              <a:avLst/>
              <a:gdLst>
                <a:gd name="T0" fmla="*/ 12 w 50"/>
                <a:gd name="T1" fmla="*/ 57 h 60"/>
                <a:gd name="T2" fmla="*/ 50 w 50"/>
                <a:gd name="T3" fmla="*/ 16 h 60"/>
                <a:gd name="T4" fmla="*/ 42 w 50"/>
                <a:gd name="T5" fmla="*/ 0 h 60"/>
                <a:gd name="T6" fmla="*/ 0 w 50"/>
                <a:gd name="T7" fmla="*/ 42 h 60"/>
                <a:gd name="T8" fmla="*/ 0 w 50"/>
                <a:gd name="T9" fmla="*/ 48 h 60"/>
                <a:gd name="T10" fmla="*/ 12 w 50"/>
                <a:gd name="T11" fmla="*/ 57 h 60"/>
                <a:gd name="T12" fmla="*/ 12 w 50"/>
                <a:gd name="T13" fmla="*/ 31 h 60"/>
                <a:gd name="T14" fmla="*/ 36 w 50"/>
                <a:gd name="T15" fmla="*/ 9 h 60"/>
                <a:gd name="T16" fmla="*/ 42 w 50"/>
                <a:gd name="T17" fmla="*/ 13 h 60"/>
                <a:gd name="T18" fmla="*/ 10 w 50"/>
                <a:gd name="T19" fmla="*/ 48 h 60"/>
                <a:gd name="T20" fmla="*/ 12 w 50"/>
                <a:gd name="T21"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0">
                  <a:moveTo>
                    <a:pt x="12" y="57"/>
                  </a:moveTo>
                  <a:cubicBezTo>
                    <a:pt x="21" y="39"/>
                    <a:pt x="36" y="27"/>
                    <a:pt x="50" y="16"/>
                  </a:cubicBezTo>
                  <a:cubicBezTo>
                    <a:pt x="47" y="11"/>
                    <a:pt x="45" y="5"/>
                    <a:pt x="42" y="0"/>
                  </a:cubicBezTo>
                  <a:cubicBezTo>
                    <a:pt x="20" y="6"/>
                    <a:pt x="8" y="23"/>
                    <a:pt x="0" y="42"/>
                  </a:cubicBezTo>
                  <a:cubicBezTo>
                    <a:pt x="4" y="44"/>
                    <a:pt x="1" y="46"/>
                    <a:pt x="0" y="48"/>
                  </a:cubicBezTo>
                  <a:cubicBezTo>
                    <a:pt x="5" y="50"/>
                    <a:pt x="7" y="60"/>
                    <a:pt x="12" y="57"/>
                  </a:cubicBezTo>
                  <a:close/>
                  <a:moveTo>
                    <a:pt x="12" y="31"/>
                  </a:moveTo>
                  <a:cubicBezTo>
                    <a:pt x="18" y="23"/>
                    <a:pt x="27" y="13"/>
                    <a:pt x="36" y="9"/>
                  </a:cubicBezTo>
                  <a:cubicBezTo>
                    <a:pt x="40" y="8"/>
                    <a:pt x="41" y="11"/>
                    <a:pt x="42" y="13"/>
                  </a:cubicBezTo>
                  <a:cubicBezTo>
                    <a:pt x="31" y="24"/>
                    <a:pt x="17" y="33"/>
                    <a:pt x="10" y="48"/>
                  </a:cubicBezTo>
                  <a:cubicBezTo>
                    <a:pt x="1" y="45"/>
                    <a:pt x="10" y="36"/>
                    <a:pt x="1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28" name="Freeform 333"/>
            <p:cNvSpPr>
              <a:spLocks noEditPoints="1"/>
            </p:cNvSpPr>
            <p:nvPr/>
          </p:nvSpPr>
          <p:spPr bwMode="auto">
            <a:xfrm>
              <a:off x="3833090" y="2887284"/>
              <a:ext cx="187360" cy="201958"/>
            </a:xfrm>
            <a:custGeom>
              <a:avLst/>
              <a:gdLst>
                <a:gd name="T0" fmla="*/ 50 w 50"/>
                <a:gd name="T1" fmla="*/ 51 h 54"/>
                <a:gd name="T2" fmla="*/ 37 w 50"/>
                <a:gd name="T3" fmla="*/ 36 h 54"/>
                <a:gd name="T4" fmla="*/ 9 w 50"/>
                <a:gd name="T5" fmla="*/ 7 h 54"/>
                <a:gd name="T6" fmla="*/ 7 w 50"/>
                <a:gd name="T7" fmla="*/ 0 h 54"/>
                <a:gd name="T8" fmla="*/ 3 w 50"/>
                <a:gd name="T9" fmla="*/ 0 h 54"/>
                <a:gd name="T10" fmla="*/ 0 w 50"/>
                <a:gd name="T11" fmla="*/ 7 h 54"/>
                <a:gd name="T12" fmla="*/ 8 w 50"/>
                <a:gd name="T13" fmla="*/ 53 h 54"/>
                <a:gd name="T14" fmla="*/ 50 w 50"/>
                <a:gd name="T15" fmla="*/ 51 h 54"/>
                <a:gd name="T16" fmla="*/ 34 w 50"/>
                <a:gd name="T17" fmla="*/ 45 h 54"/>
                <a:gd name="T18" fmla="*/ 15 w 50"/>
                <a:gd name="T19" fmla="*/ 45 h 54"/>
                <a:gd name="T20" fmla="*/ 12 w 50"/>
                <a:gd name="T21" fmla="*/ 19 h 54"/>
                <a:gd name="T22" fmla="*/ 34 w 50"/>
                <a:gd name="T23"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4">
                  <a:moveTo>
                    <a:pt x="50" y="51"/>
                  </a:moveTo>
                  <a:cubicBezTo>
                    <a:pt x="50" y="43"/>
                    <a:pt x="42" y="41"/>
                    <a:pt x="37" y="36"/>
                  </a:cubicBezTo>
                  <a:cubicBezTo>
                    <a:pt x="28" y="27"/>
                    <a:pt x="20" y="14"/>
                    <a:pt x="9" y="7"/>
                  </a:cubicBezTo>
                  <a:cubicBezTo>
                    <a:pt x="11" y="2"/>
                    <a:pt x="8" y="1"/>
                    <a:pt x="7" y="0"/>
                  </a:cubicBezTo>
                  <a:cubicBezTo>
                    <a:pt x="5" y="0"/>
                    <a:pt x="4" y="0"/>
                    <a:pt x="3" y="0"/>
                  </a:cubicBezTo>
                  <a:cubicBezTo>
                    <a:pt x="1" y="2"/>
                    <a:pt x="1" y="5"/>
                    <a:pt x="0" y="7"/>
                  </a:cubicBezTo>
                  <a:cubicBezTo>
                    <a:pt x="7" y="18"/>
                    <a:pt x="5" y="39"/>
                    <a:pt x="8" y="53"/>
                  </a:cubicBezTo>
                  <a:cubicBezTo>
                    <a:pt x="26" y="51"/>
                    <a:pt x="37" y="54"/>
                    <a:pt x="50" y="51"/>
                  </a:cubicBezTo>
                  <a:close/>
                  <a:moveTo>
                    <a:pt x="34" y="45"/>
                  </a:moveTo>
                  <a:cubicBezTo>
                    <a:pt x="25" y="44"/>
                    <a:pt x="24" y="45"/>
                    <a:pt x="15" y="45"/>
                  </a:cubicBezTo>
                  <a:cubicBezTo>
                    <a:pt x="13" y="37"/>
                    <a:pt x="13" y="28"/>
                    <a:pt x="12" y="19"/>
                  </a:cubicBezTo>
                  <a:cubicBezTo>
                    <a:pt x="20" y="27"/>
                    <a:pt x="29" y="35"/>
                    <a:pt x="3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29" name="Freeform 334"/>
            <p:cNvSpPr/>
            <p:nvPr/>
          </p:nvSpPr>
          <p:spPr bwMode="auto">
            <a:xfrm>
              <a:off x="5387927" y="2931082"/>
              <a:ext cx="155727" cy="382017"/>
            </a:xfrm>
            <a:custGeom>
              <a:avLst/>
              <a:gdLst>
                <a:gd name="T0" fmla="*/ 0 w 42"/>
                <a:gd name="T1" fmla="*/ 100 h 102"/>
                <a:gd name="T2" fmla="*/ 5 w 42"/>
                <a:gd name="T3" fmla="*/ 93 h 102"/>
                <a:gd name="T4" fmla="*/ 28 w 42"/>
                <a:gd name="T5" fmla="*/ 33 h 102"/>
                <a:gd name="T6" fmla="*/ 35 w 42"/>
                <a:gd name="T7" fmla="*/ 13 h 102"/>
                <a:gd name="T8" fmla="*/ 40 w 42"/>
                <a:gd name="T9" fmla="*/ 2 h 102"/>
                <a:gd name="T10" fmla="*/ 36 w 42"/>
                <a:gd name="T11" fmla="*/ 1 h 102"/>
                <a:gd name="T12" fmla="*/ 33 w 42"/>
                <a:gd name="T13" fmla="*/ 5 h 102"/>
                <a:gd name="T14" fmla="*/ 16 w 42"/>
                <a:gd name="T15" fmla="*/ 53 h 102"/>
                <a:gd name="T16" fmla="*/ 0 w 42"/>
                <a:gd name="T17"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02">
                  <a:moveTo>
                    <a:pt x="0" y="100"/>
                  </a:moveTo>
                  <a:cubicBezTo>
                    <a:pt x="6" y="102"/>
                    <a:pt x="5" y="94"/>
                    <a:pt x="5" y="93"/>
                  </a:cubicBezTo>
                  <a:cubicBezTo>
                    <a:pt x="12" y="72"/>
                    <a:pt x="20" y="51"/>
                    <a:pt x="28" y="33"/>
                  </a:cubicBezTo>
                  <a:cubicBezTo>
                    <a:pt x="31" y="26"/>
                    <a:pt x="32" y="19"/>
                    <a:pt x="35" y="13"/>
                  </a:cubicBezTo>
                  <a:cubicBezTo>
                    <a:pt x="37" y="10"/>
                    <a:pt x="42" y="7"/>
                    <a:pt x="40" y="2"/>
                  </a:cubicBezTo>
                  <a:cubicBezTo>
                    <a:pt x="39" y="2"/>
                    <a:pt x="39" y="0"/>
                    <a:pt x="36" y="1"/>
                  </a:cubicBezTo>
                  <a:cubicBezTo>
                    <a:pt x="36" y="3"/>
                    <a:pt x="34" y="3"/>
                    <a:pt x="33" y="5"/>
                  </a:cubicBezTo>
                  <a:cubicBezTo>
                    <a:pt x="27" y="20"/>
                    <a:pt x="23" y="37"/>
                    <a:pt x="16" y="53"/>
                  </a:cubicBezTo>
                  <a:cubicBezTo>
                    <a:pt x="10" y="69"/>
                    <a:pt x="0" y="83"/>
                    <a:pt x="0"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30" name="Freeform 335"/>
            <p:cNvSpPr/>
            <p:nvPr/>
          </p:nvSpPr>
          <p:spPr bwMode="auto">
            <a:xfrm>
              <a:off x="5439026" y="2950548"/>
              <a:ext cx="155727" cy="379585"/>
            </a:xfrm>
            <a:custGeom>
              <a:avLst/>
              <a:gdLst>
                <a:gd name="T0" fmla="*/ 8 w 42"/>
                <a:gd name="T1" fmla="*/ 102 h 102"/>
                <a:gd name="T2" fmla="*/ 11 w 42"/>
                <a:gd name="T3" fmla="*/ 89 h 102"/>
                <a:gd name="T4" fmla="*/ 42 w 42"/>
                <a:gd name="T5" fmla="*/ 3 h 102"/>
                <a:gd name="T6" fmla="*/ 39 w 42"/>
                <a:gd name="T7" fmla="*/ 0 h 102"/>
                <a:gd name="T8" fmla="*/ 10 w 42"/>
                <a:gd name="T9" fmla="*/ 78 h 102"/>
                <a:gd name="T10" fmla="*/ 8 w 42"/>
                <a:gd name="T11" fmla="*/ 102 h 102"/>
              </a:gdLst>
              <a:ahLst/>
              <a:cxnLst>
                <a:cxn ang="0">
                  <a:pos x="T0" y="T1"/>
                </a:cxn>
                <a:cxn ang="0">
                  <a:pos x="T2" y="T3"/>
                </a:cxn>
                <a:cxn ang="0">
                  <a:pos x="T4" y="T5"/>
                </a:cxn>
                <a:cxn ang="0">
                  <a:pos x="T6" y="T7"/>
                </a:cxn>
                <a:cxn ang="0">
                  <a:pos x="T8" y="T9"/>
                </a:cxn>
                <a:cxn ang="0">
                  <a:pos x="T10" y="T11"/>
                </a:cxn>
              </a:cxnLst>
              <a:rect l="0" t="0" r="r" b="b"/>
              <a:pathLst>
                <a:path w="42" h="102">
                  <a:moveTo>
                    <a:pt x="8" y="102"/>
                  </a:moveTo>
                  <a:cubicBezTo>
                    <a:pt x="14" y="100"/>
                    <a:pt x="10" y="97"/>
                    <a:pt x="11" y="89"/>
                  </a:cubicBezTo>
                  <a:cubicBezTo>
                    <a:pt x="20" y="59"/>
                    <a:pt x="30" y="30"/>
                    <a:pt x="42" y="3"/>
                  </a:cubicBezTo>
                  <a:cubicBezTo>
                    <a:pt x="42" y="1"/>
                    <a:pt x="40" y="1"/>
                    <a:pt x="39" y="0"/>
                  </a:cubicBezTo>
                  <a:cubicBezTo>
                    <a:pt x="27" y="21"/>
                    <a:pt x="17" y="53"/>
                    <a:pt x="10" y="78"/>
                  </a:cubicBezTo>
                  <a:cubicBezTo>
                    <a:pt x="7" y="85"/>
                    <a:pt x="0" y="97"/>
                    <a:pt x="8"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31" name="Freeform 336"/>
            <p:cNvSpPr/>
            <p:nvPr/>
          </p:nvSpPr>
          <p:spPr bwMode="auto">
            <a:xfrm>
              <a:off x="859675" y="2979747"/>
              <a:ext cx="153295" cy="262789"/>
            </a:xfrm>
            <a:custGeom>
              <a:avLst/>
              <a:gdLst>
                <a:gd name="T0" fmla="*/ 17 w 41"/>
                <a:gd name="T1" fmla="*/ 69 h 70"/>
                <a:gd name="T2" fmla="*/ 29 w 41"/>
                <a:gd name="T3" fmla="*/ 45 h 70"/>
                <a:gd name="T4" fmla="*/ 21 w 41"/>
                <a:gd name="T5" fmla="*/ 27 h 70"/>
                <a:gd name="T6" fmla="*/ 41 w 41"/>
                <a:gd name="T7" fmla="*/ 15 h 70"/>
                <a:gd name="T8" fmla="*/ 5 w 41"/>
                <a:gd name="T9" fmla="*/ 1 h 70"/>
                <a:gd name="T10" fmla="*/ 16 w 41"/>
                <a:gd name="T11" fmla="*/ 38 h 70"/>
                <a:gd name="T12" fmla="*/ 17 w 41"/>
                <a:gd name="T13" fmla="*/ 69 h 70"/>
              </a:gdLst>
              <a:ahLst/>
              <a:cxnLst>
                <a:cxn ang="0">
                  <a:pos x="T0" y="T1"/>
                </a:cxn>
                <a:cxn ang="0">
                  <a:pos x="T2" y="T3"/>
                </a:cxn>
                <a:cxn ang="0">
                  <a:pos x="T4" y="T5"/>
                </a:cxn>
                <a:cxn ang="0">
                  <a:pos x="T6" y="T7"/>
                </a:cxn>
                <a:cxn ang="0">
                  <a:pos x="T8" y="T9"/>
                </a:cxn>
                <a:cxn ang="0">
                  <a:pos x="T10" y="T11"/>
                </a:cxn>
                <a:cxn ang="0">
                  <a:pos x="T12" y="T13"/>
                </a:cxn>
              </a:cxnLst>
              <a:rect l="0" t="0" r="r" b="b"/>
              <a:pathLst>
                <a:path w="41" h="70">
                  <a:moveTo>
                    <a:pt x="17" y="69"/>
                  </a:moveTo>
                  <a:cubicBezTo>
                    <a:pt x="24" y="64"/>
                    <a:pt x="27" y="55"/>
                    <a:pt x="29" y="45"/>
                  </a:cubicBezTo>
                  <a:cubicBezTo>
                    <a:pt x="26" y="39"/>
                    <a:pt x="22" y="35"/>
                    <a:pt x="21" y="27"/>
                  </a:cubicBezTo>
                  <a:cubicBezTo>
                    <a:pt x="22" y="18"/>
                    <a:pt x="37" y="23"/>
                    <a:pt x="41" y="15"/>
                  </a:cubicBezTo>
                  <a:cubicBezTo>
                    <a:pt x="39" y="2"/>
                    <a:pt x="18" y="0"/>
                    <a:pt x="5" y="1"/>
                  </a:cubicBezTo>
                  <a:cubicBezTo>
                    <a:pt x="3" y="14"/>
                    <a:pt x="13" y="26"/>
                    <a:pt x="16" y="38"/>
                  </a:cubicBezTo>
                  <a:cubicBezTo>
                    <a:pt x="0" y="38"/>
                    <a:pt x="2" y="70"/>
                    <a:pt x="1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32" name="Freeform 337"/>
            <p:cNvSpPr/>
            <p:nvPr/>
          </p:nvSpPr>
          <p:spPr bwMode="auto">
            <a:xfrm>
              <a:off x="1686975" y="3011380"/>
              <a:ext cx="87597" cy="128961"/>
            </a:xfrm>
            <a:custGeom>
              <a:avLst/>
              <a:gdLst>
                <a:gd name="T0" fmla="*/ 23 w 23"/>
                <a:gd name="T1" fmla="*/ 1 h 35"/>
                <a:gd name="T2" fmla="*/ 11 w 23"/>
                <a:gd name="T3" fmla="*/ 35 h 35"/>
                <a:gd name="T4" fmla="*/ 23 w 23"/>
                <a:gd name="T5" fmla="*/ 1 h 35"/>
              </a:gdLst>
              <a:ahLst/>
              <a:cxnLst>
                <a:cxn ang="0">
                  <a:pos x="T0" y="T1"/>
                </a:cxn>
                <a:cxn ang="0">
                  <a:pos x="T2" y="T3"/>
                </a:cxn>
                <a:cxn ang="0">
                  <a:pos x="T4" y="T5"/>
                </a:cxn>
              </a:cxnLst>
              <a:rect l="0" t="0" r="r" b="b"/>
              <a:pathLst>
                <a:path w="23" h="35">
                  <a:moveTo>
                    <a:pt x="23" y="1"/>
                  </a:moveTo>
                  <a:cubicBezTo>
                    <a:pt x="8" y="0"/>
                    <a:pt x="0" y="26"/>
                    <a:pt x="11" y="35"/>
                  </a:cubicBezTo>
                  <a:cubicBezTo>
                    <a:pt x="10" y="24"/>
                    <a:pt x="16" y="9"/>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33" name="Freeform 338"/>
            <p:cNvSpPr/>
            <p:nvPr/>
          </p:nvSpPr>
          <p:spPr bwMode="auto">
            <a:xfrm>
              <a:off x="1759972" y="2994346"/>
              <a:ext cx="77864" cy="165460"/>
            </a:xfrm>
            <a:custGeom>
              <a:avLst/>
              <a:gdLst>
                <a:gd name="T0" fmla="*/ 1 w 21"/>
                <a:gd name="T1" fmla="*/ 38 h 44"/>
                <a:gd name="T2" fmla="*/ 8 w 21"/>
                <a:gd name="T3" fmla="*/ 44 h 44"/>
                <a:gd name="T4" fmla="*/ 21 w 21"/>
                <a:gd name="T5" fmla="*/ 9 h 44"/>
                <a:gd name="T6" fmla="*/ 1 w 21"/>
                <a:gd name="T7" fmla="*/ 38 h 44"/>
              </a:gdLst>
              <a:ahLst/>
              <a:cxnLst>
                <a:cxn ang="0">
                  <a:pos x="T0" y="T1"/>
                </a:cxn>
                <a:cxn ang="0">
                  <a:pos x="T2" y="T3"/>
                </a:cxn>
                <a:cxn ang="0">
                  <a:pos x="T4" y="T5"/>
                </a:cxn>
                <a:cxn ang="0">
                  <a:pos x="T6" y="T7"/>
                </a:cxn>
              </a:cxnLst>
              <a:rect l="0" t="0" r="r" b="b"/>
              <a:pathLst>
                <a:path w="21" h="44">
                  <a:moveTo>
                    <a:pt x="1" y="38"/>
                  </a:moveTo>
                  <a:cubicBezTo>
                    <a:pt x="2" y="41"/>
                    <a:pt x="4" y="43"/>
                    <a:pt x="8" y="44"/>
                  </a:cubicBezTo>
                  <a:cubicBezTo>
                    <a:pt x="4" y="26"/>
                    <a:pt x="13" y="17"/>
                    <a:pt x="21" y="9"/>
                  </a:cubicBezTo>
                  <a:cubicBezTo>
                    <a:pt x="10" y="0"/>
                    <a:pt x="0" y="28"/>
                    <a:pt x="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34" name="Freeform 339"/>
            <p:cNvSpPr/>
            <p:nvPr/>
          </p:nvSpPr>
          <p:spPr bwMode="auto">
            <a:xfrm>
              <a:off x="5594753" y="3077076"/>
              <a:ext cx="87597" cy="214125"/>
            </a:xfrm>
            <a:custGeom>
              <a:avLst/>
              <a:gdLst>
                <a:gd name="T0" fmla="*/ 4 w 23"/>
                <a:gd name="T1" fmla="*/ 57 h 57"/>
                <a:gd name="T2" fmla="*/ 7 w 23"/>
                <a:gd name="T3" fmla="*/ 44 h 57"/>
                <a:gd name="T4" fmla="*/ 23 w 23"/>
                <a:gd name="T5" fmla="*/ 2 h 57"/>
                <a:gd name="T6" fmla="*/ 20 w 23"/>
                <a:gd name="T7" fmla="*/ 0 h 57"/>
                <a:gd name="T8" fmla="*/ 17 w 23"/>
                <a:gd name="T9" fmla="*/ 4 h 57"/>
                <a:gd name="T10" fmla="*/ 3 w 23"/>
                <a:gd name="T11" fmla="*/ 47 h 57"/>
                <a:gd name="T12" fmla="*/ 4 w 23"/>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23" h="57">
                  <a:moveTo>
                    <a:pt x="4" y="57"/>
                  </a:moveTo>
                  <a:cubicBezTo>
                    <a:pt x="8" y="55"/>
                    <a:pt x="6" y="48"/>
                    <a:pt x="7" y="44"/>
                  </a:cubicBezTo>
                  <a:cubicBezTo>
                    <a:pt x="11" y="30"/>
                    <a:pt x="19" y="15"/>
                    <a:pt x="23" y="2"/>
                  </a:cubicBezTo>
                  <a:cubicBezTo>
                    <a:pt x="22" y="0"/>
                    <a:pt x="22" y="0"/>
                    <a:pt x="20" y="0"/>
                  </a:cubicBezTo>
                  <a:cubicBezTo>
                    <a:pt x="20" y="2"/>
                    <a:pt x="16" y="1"/>
                    <a:pt x="17" y="4"/>
                  </a:cubicBezTo>
                  <a:cubicBezTo>
                    <a:pt x="12" y="15"/>
                    <a:pt x="5" y="33"/>
                    <a:pt x="3" y="47"/>
                  </a:cubicBezTo>
                  <a:cubicBezTo>
                    <a:pt x="2" y="50"/>
                    <a:pt x="0" y="55"/>
                    <a:pt x="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35" name="Freeform 340"/>
            <p:cNvSpPr>
              <a:spLocks noEditPoints="1"/>
            </p:cNvSpPr>
            <p:nvPr/>
          </p:nvSpPr>
          <p:spPr bwMode="auto">
            <a:xfrm>
              <a:off x="5237067" y="3091676"/>
              <a:ext cx="63264" cy="119228"/>
            </a:xfrm>
            <a:custGeom>
              <a:avLst/>
              <a:gdLst>
                <a:gd name="T0" fmla="*/ 17 w 17"/>
                <a:gd name="T1" fmla="*/ 28 h 32"/>
                <a:gd name="T2" fmla="*/ 17 w 17"/>
                <a:gd name="T3" fmla="*/ 4 h 32"/>
                <a:gd name="T4" fmla="*/ 4 w 17"/>
                <a:gd name="T5" fmla="*/ 0 h 32"/>
                <a:gd name="T6" fmla="*/ 0 w 17"/>
                <a:gd name="T7" fmla="*/ 27 h 32"/>
                <a:gd name="T8" fmla="*/ 17 w 17"/>
                <a:gd name="T9" fmla="*/ 28 h 32"/>
                <a:gd name="T10" fmla="*/ 9 w 17"/>
                <a:gd name="T11" fmla="*/ 23 h 32"/>
                <a:gd name="T12" fmla="*/ 9 w 17"/>
                <a:gd name="T13" fmla="*/ 8 h 32"/>
                <a:gd name="T14" fmla="*/ 9 w 17"/>
                <a:gd name="T15" fmla="*/ 23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2">
                  <a:moveTo>
                    <a:pt x="17" y="28"/>
                  </a:moveTo>
                  <a:cubicBezTo>
                    <a:pt x="15" y="17"/>
                    <a:pt x="16" y="15"/>
                    <a:pt x="17" y="4"/>
                  </a:cubicBezTo>
                  <a:cubicBezTo>
                    <a:pt x="11" y="5"/>
                    <a:pt x="10" y="0"/>
                    <a:pt x="4" y="0"/>
                  </a:cubicBezTo>
                  <a:cubicBezTo>
                    <a:pt x="3" y="7"/>
                    <a:pt x="1" y="13"/>
                    <a:pt x="0" y="27"/>
                  </a:cubicBezTo>
                  <a:cubicBezTo>
                    <a:pt x="5" y="28"/>
                    <a:pt x="12" y="32"/>
                    <a:pt x="17" y="28"/>
                  </a:cubicBezTo>
                  <a:close/>
                  <a:moveTo>
                    <a:pt x="9" y="23"/>
                  </a:moveTo>
                  <a:cubicBezTo>
                    <a:pt x="1" y="21"/>
                    <a:pt x="10" y="13"/>
                    <a:pt x="9" y="8"/>
                  </a:cubicBezTo>
                  <a:cubicBezTo>
                    <a:pt x="11" y="10"/>
                    <a:pt x="11" y="21"/>
                    <a:pt x="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36" name="Freeform 341"/>
            <p:cNvSpPr>
              <a:spLocks noEditPoints="1"/>
            </p:cNvSpPr>
            <p:nvPr/>
          </p:nvSpPr>
          <p:spPr bwMode="auto">
            <a:xfrm>
              <a:off x="224599" y="3106275"/>
              <a:ext cx="620476" cy="1557270"/>
            </a:xfrm>
            <a:custGeom>
              <a:avLst/>
              <a:gdLst>
                <a:gd name="T0" fmla="*/ 42 w 166"/>
                <a:gd name="T1" fmla="*/ 227 h 417"/>
                <a:gd name="T2" fmla="*/ 44 w 166"/>
                <a:gd name="T3" fmla="*/ 397 h 417"/>
                <a:gd name="T4" fmla="*/ 44 w 166"/>
                <a:gd name="T5" fmla="*/ 417 h 417"/>
                <a:gd name="T6" fmla="*/ 98 w 166"/>
                <a:gd name="T7" fmla="*/ 334 h 417"/>
                <a:gd name="T8" fmla="*/ 102 w 166"/>
                <a:gd name="T9" fmla="*/ 199 h 417"/>
                <a:gd name="T10" fmla="*/ 77 w 166"/>
                <a:gd name="T11" fmla="*/ 179 h 417"/>
                <a:gd name="T12" fmla="*/ 158 w 166"/>
                <a:gd name="T13" fmla="*/ 65 h 417"/>
                <a:gd name="T14" fmla="*/ 123 w 166"/>
                <a:gd name="T15" fmla="*/ 11 h 417"/>
                <a:gd name="T16" fmla="*/ 80 w 166"/>
                <a:gd name="T17" fmla="*/ 67 h 417"/>
                <a:gd name="T18" fmla="*/ 52 w 166"/>
                <a:gd name="T19" fmla="*/ 139 h 417"/>
                <a:gd name="T20" fmla="*/ 34 w 166"/>
                <a:gd name="T21" fmla="*/ 28 h 417"/>
                <a:gd name="T22" fmla="*/ 14 w 166"/>
                <a:gd name="T23" fmla="*/ 1 h 417"/>
                <a:gd name="T24" fmla="*/ 0 w 166"/>
                <a:gd name="T25" fmla="*/ 16 h 417"/>
                <a:gd name="T26" fmla="*/ 0 w 166"/>
                <a:gd name="T27" fmla="*/ 23 h 417"/>
                <a:gd name="T28" fmla="*/ 16 w 166"/>
                <a:gd name="T29" fmla="*/ 10 h 417"/>
                <a:gd name="T30" fmla="*/ 18 w 166"/>
                <a:gd name="T31" fmla="*/ 12 h 417"/>
                <a:gd name="T32" fmla="*/ 44 w 166"/>
                <a:gd name="T33" fmla="*/ 164 h 417"/>
                <a:gd name="T34" fmla="*/ 0 w 166"/>
                <a:gd name="T35" fmla="*/ 130 h 417"/>
                <a:gd name="T36" fmla="*/ 0 w 166"/>
                <a:gd name="T37" fmla="*/ 140 h 417"/>
                <a:gd name="T38" fmla="*/ 39 w 166"/>
                <a:gd name="T39" fmla="*/ 169 h 417"/>
                <a:gd name="T40" fmla="*/ 25 w 166"/>
                <a:gd name="T41" fmla="*/ 177 h 417"/>
                <a:gd name="T42" fmla="*/ 9 w 166"/>
                <a:gd name="T43" fmla="*/ 173 h 417"/>
                <a:gd name="T44" fmla="*/ 5 w 166"/>
                <a:gd name="T45" fmla="*/ 181 h 417"/>
                <a:gd name="T46" fmla="*/ 0 w 166"/>
                <a:gd name="T47" fmla="*/ 186 h 417"/>
                <a:gd name="T48" fmla="*/ 0 w 166"/>
                <a:gd name="T49" fmla="*/ 198 h 417"/>
                <a:gd name="T50" fmla="*/ 12 w 166"/>
                <a:gd name="T51" fmla="*/ 181 h 417"/>
                <a:gd name="T52" fmla="*/ 30 w 166"/>
                <a:gd name="T53" fmla="*/ 184 h 417"/>
                <a:gd name="T54" fmla="*/ 0 w 166"/>
                <a:gd name="T55" fmla="*/ 251 h 417"/>
                <a:gd name="T56" fmla="*/ 0 w 166"/>
                <a:gd name="T57" fmla="*/ 271 h 417"/>
                <a:gd name="T58" fmla="*/ 13 w 166"/>
                <a:gd name="T59" fmla="*/ 237 h 417"/>
                <a:gd name="T60" fmla="*/ 25 w 166"/>
                <a:gd name="T61" fmla="*/ 209 h 417"/>
                <a:gd name="T62" fmla="*/ 37 w 166"/>
                <a:gd name="T63" fmla="*/ 179 h 417"/>
                <a:gd name="T64" fmla="*/ 55 w 166"/>
                <a:gd name="T65" fmla="*/ 174 h 417"/>
                <a:gd name="T66" fmla="*/ 35 w 166"/>
                <a:gd name="T67" fmla="*/ 227 h 417"/>
                <a:gd name="T68" fmla="*/ 0 w 166"/>
                <a:gd name="T69" fmla="*/ 309 h 417"/>
                <a:gd name="T70" fmla="*/ 0 w 166"/>
                <a:gd name="T71" fmla="*/ 325 h 417"/>
                <a:gd name="T72" fmla="*/ 10 w 166"/>
                <a:gd name="T73" fmla="*/ 302 h 417"/>
                <a:gd name="T74" fmla="*/ 42 w 166"/>
                <a:gd name="T75" fmla="*/ 227 h 417"/>
                <a:gd name="T76" fmla="*/ 79 w 166"/>
                <a:gd name="T77" fmla="*/ 196 h 417"/>
                <a:gd name="T78" fmla="*/ 97 w 166"/>
                <a:gd name="T79" fmla="*/ 204 h 417"/>
                <a:gd name="T80" fmla="*/ 65 w 166"/>
                <a:gd name="T81" fmla="*/ 392 h 417"/>
                <a:gd name="T82" fmla="*/ 65 w 166"/>
                <a:gd name="T83" fmla="*/ 178 h 417"/>
                <a:gd name="T84" fmla="*/ 79 w 166"/>
                <a:gd name="T85" fmla="*/ 196 h 417"/>
                <a:gd name="T86" fmla="*/ 54 w 166"/>
                <a:gd name="T87" fmla="*/ 167 h 417"/>
                <a:gd name="T88" fmla="*/ 96 w 166"/>
                <a:gd name="T89" fmla="*/ 52 h 417"/>
                <a:gd name="T90" fmla="*/ 125 w 166"/>
                <a:gd name="T91" fmla="*/ 20 h 417"/>
                <a:gd name="T92" fmla="*/ 122 w 166"/>
                <a:gd name="T93" fmla="*/ 149 h 417"/>
                <a:gd name="T94" fmla="*/ 54 w 166"/>
                <a:gd name="T95" fmla="*/ 167 h 417"/>
                <a:gd name="T96" fmla="*/ 47 w 166"/>
                <a:gd name="T97" fmla="*/ 215 h 417"/>
                <a:gd name="T98" fmla="*/ 60 w 166"/>
                <a:gd name="T99" fmla="*/ 182 h 417"/>
                <a:gd name="T100" fmla="*/ 61 w 166"/>
                <a:gd name="T101" fmla="*/ 183 h 417"/>
                <a:gd name="T102" fmla="*/ 60 w 166"/>
                <a:gd name="T103" fmla="*/ 379 h 417"/>
                <a:gd name="T104" fmla="*/ 51 w 166"/>
                <a:gd name="T105" fmla="*/ 404 h 417"/>
                <a:gd name="T106" fmla="*/ 54 w 166"/>
                <a:gd name="T107" fmla="*/ 306 h 417"/>
                <a:gd name="T108" fmla="*/ 50 w 166"/>
                <a:gd name="T109" fmla="*/ 261 h 417"/>
                <a:gd name="T110" fmla="*/ 47 w 166"/>
                <a:gd name="T111" fmla="*/ 21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417">
                  <a:moveTo>
                    <a:pt x="42" y="227"/>
                  </a:moveTo>
                  <a:cubicBezTo>
                    <a:pt x="43" y="266"/>
                    <a:pt x="53" y="345"/>
                    <a:pt x="44" y="397"/>
                  </a:cubicBezTo>
                  <a:cubicBezTo>
                    <a:pt x="43" y="404"/>
                    <a:pt x="37" y="412"/>
                    <a:pt x="44" y="417"/>
                  </a:cubicBezTo>
                  <a:cubicBezTo>
                    <a:pt x="70" y="397"/>
                    <a:pt x="89" y="374"/>
                    <a:pt x="98" y="334"/>
                  </a:cubicBezTo>
                  <a:cubicBezTo>
                    <a:pt x="109" y="289"/>
                    <a:pt x="116" y="238"/>
                    <a:pt x="102" y="199"/>
                  </a:cubicBezTo>
                  <a:cubicBezTo>
                    <a:pt x="90" y="197"/>
                    <a:pt x="79" y="187"/>
                    <a:pt x="77" y="179"/>
                  </a:cubicBezTo>
                  <a:cubicBezTo>
                    <a:pt x="121" y="174"/>
                    <a:pt x="164" y="119"/>
                    <a:pt x="158" y="65"/>
                  </a:cubicBezTo>
                  <a:cubicBezTo>
                    <a:pt x="155" y="40"/>
                    <a:pt x="139" y="24"/>
                    <a:pt x="123" y="11"/>
                  </a:cubicBezTo>
                  <a:cubicBezTo>
                    <a:pt x="104" y="24"/>
                    <a:pt x="91" y="44"/>
                    <a:pt x="80" y="67"/>
                  </a:cubicBezTo>
                  <a:cubicBezTo>
                    <a:pt x="69" y="90"/>
                    <a:pt x="63" y="115"/>
                    <a:pt x="52" y="139"/>
                  </a:cubicBezTo>
                  <a:cubicBezTo>
                    <a:pt x="54" y="106"/>
                    <a:pt x="45" y="61"/>
                    <a:pt x="34" y="28"/>
                  </a:cubicBezTo>
                  <a:cubicBezTo>
                    <a:pt x="30" y="17"/>
                    <a:pt x="22" y="0"/>
                    <a:pt x="14" y="1"/>
                  </a:cubicBezTo>
                  <a:cubicBezTo>
                    <a:pt x="10" y="6"/>
                    <a:pt x="5" y="11"/>
                    <a:pt x="0" y="16"/>
                  </a:cubicBezTo>
                  <a:cubicBezTo>
                    <a:pt x="0" y="23"/>
                    <a:pt x="0" y="23"/>
                    <a:pt x="0" y="23"/>
                  </a:cubicBezTo>
                  <a:cubicBezTo>
                    <a:pt x="4" y="19"/>
                    <a:pt x="12" y="15"/>
                    <a:pt x="16" y="10"/>
                  </a:cubicBezTo>
                  <a:cubicBezTo>
                    <a:pt x="17" y="11"/>
                    <a:pt x="17" y="12"/>
                    <a:pt x="18" y="12"/>
                  </a:cubicBezTo>
                  <a:cubicBezTo>
                    <a:pt x="36" y="51"/>
                    <a:pt x="53" y="106"/>
                    <a:pt x="44" y="164"/>
                  </a:cubicBezTo>
                  <a:cubicBezTo>
                    <a:pt x="26" y="157"/>
                    <a:pt x="11" y="145"/>
                    <a:pt x="0" y="130"/>
                  </a:cubicBezTo>
                  <a:cubicBezTo>
                    <a:pt x="0" y="140"/>
                    <a:pt x="0" y="140"/>
                    <a:pt x="0" y="140"/>
                  </a:cubicBezTo>
                  <a:cubicBezTo>
                    <a:pt x="12" y="153"/>
                    <a:pt x="25" y="162"/>
                    <a:pt x="39" y="169"/>
                  </a:cubicBezTo>
                  <a:cubicBezTo>
                    <a:pt x="35" y="174"/>
                    <a:pt x="31" y="177"/>
                    <a:pt x="25" y="177"/>
                  </a:cubicBezTo>
                  <a:cubicBezTo>
                    <a:pt x="18" y="178"/>
                    <a:pt x="14" y="172"/>
                    <a:pt x="9" y="173"/>
                  </a:cubicBezTo>
                  <a:cubicBezTo>
                    <a:pt x="4" y="173"/>
                    <a:pt x="7" y="178"/>
                    <a:pt x="5" y="181"/>
                  </a:cubicBezTo>
                  <a:cubicBezTo>
                    <a:pt x="4" y="183"/>
                    <a:pt x="2" y="184"/>
                    <a:pt x="0" y="186"/>
                  </a:cubicBezTo>
                  <a:cubicBezTo>
                    <a:pt x="0" y="198"/>
                    <a:pt x="0" y="198"/>
                    <a:pt x="0" y="198"/>
                  </a:cubicBezTo>
                  <a:cubicBezTo>
                    <a:pt x="4" y="192"/>
                    <a:pt x="8" y="186"/>
                    <a:pt x="12" y="181"/>
                  </a:cubicBezTo>
                  <a:cubicBezTo>
                    <a:pt x="16" y="184"/>
                    <a:pt x="23" y="184"/>
                    <a:pt x="30" y="184"/>
                  </a:cubicBezTo>
                  <a:cubicBezTo>
                    <a:pt x="19" y="205"/>
                    <a:pt x="9" y="228"/>
                    <a:pt x="0" y="251"/>
                  </a:cubicBezTo>
                  <a:cubicBezTo>
                    <a:pt x="0" y="271"/>
                    <a:pt x="0" y="271"/>
                    <a:pt x="0" y="271"/>
                  </a:cubicBezTo>
                  <a:cubicBezTo>
                    <a:pt x="4" y="260"/>
                    <a:pt x="9" y="249"/>
                    <a:pt x="13" y="237"/>
                  </a:cubicBezTo>
                  <a:cubicBezTo>
                    <a:pt x="17" y="227"/>
                    <a:pt x="20" y="218"/>
                    <a:pt x="25" y="209"/>
                  </a:cubicBezTo>
                  <a:cubicBezTo>
                    <a:pt x="30" y="199"/>
                    <a:pt x="35" y="189"/>
                    <a:pt x="37" y="179"/>
                  </a:cubicBezTo>
                  <a:cubicBezTo>
                    <a:pt x="43" y="177"/>
                    <a:pt x="47" y="169"/>
                    <a:pt x="55" y="174"/>
                  </a:cubicBezTo>
                  <a:cubicBezTo>
                    <a:pt x="50" y="192"/>
                    <a:pt x="43" y="210"/>
                    <a:pt x="35" y="227"/>
                  </a:cubicBezTo>
                  <a:cubicBezTo>
                    <a:pt x="23" y="254"/>
                    <a:pt x="11" y="281"/>
                    <a:pt x="0" y="309"/>
                  </a:cubicBezTo>
                  <a:cubicBezTo>
                    <a:pt x="0" y="325"/>
                    <a:pt x="0" y="325"/>
                    <a:pt x="0" y="325"/>
                  </a:cubicBezTo>
                  <a:cubicBezTo>
                    <a:pt x="3" y="318"/>
                    <a:pt x="7" y="310"/>
                    <a:pt x="10" y="302"/>
                  </a:cubicBezTo>
                  <a:cubicBezTo>
                    <a:pt x="21" y="277"/>
                    <a:pt x="30" y="250"/>
                    <a:pt x="42" y="227"/>
                  </a:cubicBezTo>
                  <a:close/>
                  <a:moveTo>
                    <a:pt x="79" y="196"/>
                  </a:moveTo>
                  <a:cubicBezTo>
                    <a:pt x="83" y="200"/>
                    <a:pt x="89" y="203"/>
                    <a:pt x="97" y="204"/>
                  </a:cubicBezTo>
                  <a:cubicBezTo>
                    <a:pt x="116" y="261"/>
                    <a:pt x="94" y="356"/>
                    <a:pt x="65" y="392"/>
                  </a:cubicBezTo>
                  <a:cubicBezTo>
                    <a:pt x="71" y="336"/>
                    <a:pt x="75" y="237"/>
                    <a:pt x="65" y="178"/>
                  </a:cubicBezTo>
                  <a:cubicBezTo>
                    <a:pt x="73" y="180"/>
                    <a:pt x="73" y="190"/>
                    <a:pt x="79" y="196"/>
                  </a:cubicBezTo>
                  <a:close/>
                  <a:moveTo>
                    <a:pt x="54" y="167"/>
                  </a:moveTo>
                  <a:cubicBezTo>
                    <a:pt x="62" y="126"/>
                    <a:pt x="76" y="84"/>
                    <a:pt x="96" y="52"/>
                  </a:cubicBezTo>
                  <a:cubicBezTo>
                    <a:pt x="104" y="39"/>
                    <a:pt x="110" y="26"/>
                    <a:pt x="125" y="20"/>
                  </a:cubicBezTo>
                  <a:cubicBezTo>
                    <a:pt x="166" y="48"/>
                    <a:pt x="154" y="118"/>
                    <a:pt x="122" y="149"/>
                  </a:cubicBezTo>
                  <a:cubicBezTo>
                    <a:pt x="103" y="168"/>
                    <a:pt x="80" y="180"/>
                    <a:pt x="54" y="167"/>
                  </a:cubicBezTo>
                  <a:close/>
                  <a:moveTo>
                    <a:pt x="47" y="215"/>
                  </a:moveTo>
                  <a:cubicBezTo>
                    <a:pt x="48" y="202"/>
                    <a:pt x="57" y="192"/>
                    <a:pt x="60" y="182"/>
                  </a:cubicBezTo>
                  <a:cubicBezTo>
                    <a:pt x="61" y="182"/>
                    <a:pt x="61" y="182"/>
                    <a:pt x="61" y="183"/>
                  </a:cubicBezTo>
                  <a:cubicBezTo>
                    <a:pt x="67" y="243"/>
                    <a:pt x="67" y="322"/>
                    <a:pt x="60" y="379"/>
                  </a:cubicBezTo>
                  <a:cubicBezTo>
                    <a:pt x="59" y="389"/>
                    <a:pt x="60" y="399"/>
                    <a:pt x="51" y="404"/>
                  </a:cubicBezTo>
                  <a:cubicBezTo>
                    <a:pt x="50" y="373"/>
                    <a:pt x="55" y="340"/>
                    <a:pt x="54" y="306"/>
                  </a:cubicBezTo>
                  <a:cubicBezTo>
                    <a:pt x="53" y="291"/>
                    <a:pt x="51" y="276"/>
                    <a:pt x="50" y="261"/>
                  </a:cubicBezTo>
                  <a:cubicBezTo>
                    <a:pt x="48" y="245"/>
                    <a:pt x="46" y="228"/>
                    <a:pt x="47"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37" name="Freeform 342"/>
            <p:cNvSpPr/>
            <p:nvPr/>
          </p:nvSpPr>
          <p:spPr bwMode="auto">
            <a:xfrm>
              <a:off x="5650717" y="3140340"/>
              <a:ext cx="68131" cy="124094"/>
            </a:xfrm>
            <a:custGeom>
              <a:avLst/>
              <a:gdLst>
                <a:gd name="T0" fmla="*/ 6 w 18"/>
                <a:gd name="T1" fmla="*/ 33 h 33"/>
                <a:gd name="T2" fmla="*/ 18 w 18"/>
                <a:gd name="T3" fmla="*/ 0 h 33"/>
                <a:gd name="T4" fmla="*/ 13 w 18"/>
                <a:gd name="T5" fmla="*/ 0 h 33"/>
                <a:gd name="T6" fmla="*/ 6 w 18"/>
                <a:gd name="T7" fmla="*/ 33 h 33"/>
              </a:gdLst>
              <a:ahLst/>
              <a:cxnLst>
                <a:cxn ang="0">
                  <a:pos x="T0" y="T1"/>
                </a:cxn>
                <a:cxn ang="0">
                  <a:pos x="T2" y="T3"/>
                </a:cxn>
                <a:cxn ang="0">
                  <a:pos x="T4" y="T5"/>
                </a:cxn>
                <a:cxn ang="0">
                  <a:pos x="T6" y="T7"/>
                </a:cxn>
              </a:cxnLst>
              <a:rect l="0" t="0" r="r" b="b"/>
              <a:pathLst>
                <a:path w="18" h="33">
                  <a:moveTo>
                    <a:pt x="6" y="33"/>
                  </a:moveTo>
                  <a:cubicBezTo>
                    <a:pt x="9" y="22"/>
                    <a:pt x="18" y="10"/>
                    <a:pt x="18" y="0"/>
                  </a:cubicBezTo>
                  <a:cubicBezTo>
                    <a:pt x="16" y="0"/>
                    <a:pt x="15" y="0"/>
                    <a:pt x="13" y="0"/>
                  </a:cubicBezTo>
                  <a:cubicBezTo>
                    <a:pt x="13" y="12"/>
                    <a:pt x="0" y="24"/>
                    <a:pt x="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38" name="Freeform 343"/>
            <p:cNvSpPr/>
            <p:nvPr/>
          </p:nvSpPr>
          <p:spPr bwMode="auto">
            <a:xfrm>
              <a:off x="1886501" y="3159806"/>
              <a:ext cx="65698" cy="114361"/>
            </a:xfrm>
            <a:custGeom>
              <a:avLst/>
              <a:gdLst>
                <a:gd name="T0" fmla="*/ 18 w 18"/>
                <a:gd name="T1" fmla="*/ 24 h 31"/>
                <a:gd name="T2" fmla="*/ 10 w 18"/>
                <a:gd name="T3" fmla="*/ 3 h 31"/>
                <a:gd name="T4" fmla="*/ 5 w 18"/>
                <a:gd name="T5" fmla="*/ 0 h 31"/>
                <a:gd name="T6" fmla="*/ 18 w 18"/>
                <a:gd name="T7" fmla="*/ 24 h 31"/>
              </a:gdLst>
              <a:ahLst/>
              <a:cxnLst>
                <a:cxn ang="0">
                  <a:pos x="T0" y="T1"/>
                </a:cxn>
                <a:cxn ang="0">
                  <a:pos x="T2" y="T3"/>
                </a:cxn>
                <a:cxn ang="0">
                  <a:pos x="T4" y="T5"/>
                </a:cxn>
                <a:cxn ang="0">
                  <a:pos x="T6" y="T7"/>
                </a:cxn>
              </a:cxnLst>
              <a:rect l="0" t="0" r="r" b="b"/>
              <a:pathLst>
                <a:path w="18" h="31">
                  <a:moveTo>
                    <a:pt x="18" y="24"/>
                  </a:moveTo>
                  <a:cubicBezTo>
                    <a:pt x="14" y="21"/>
                    <a:pt x="8" y="14"/>
                    <a:pt x="10" y="3"/>
                  </a:cubicBezTo>
                  <a:cubicBezTo>
                    <a:pt x="8" y="2"/>
                    <a:pt x="6" y="1"/>
                    <a:pt x="5" y="0"/>
                  </a:cubicBezTo>
                  <a:cubicBezTo>
                    <a:pt x="0" y="11"/>
                    <a:pt x="9" y="31"/>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39" name="Freeform 344"/>
            <p:cNvSpPr>
              <a:spLocks noEditPoints="1"/>
            </p:cNvSpPr>
            <p:nvPr/>
          </p:nvSpPr>
          <p:spPr bwMode="auto">
            <a:xfrm>
              <a:off x="2871961" y="3189005"/>
              <a:ext cx="931930" cy="389318"/>
            </a:xfrm>
            <a:custGeom>
              <a:avLst/>
              <a:gdLst>
                <a:gd name="T0" fmla="*/ 40 w 250"/>
                <a:gd name="T1" fmla="*/ 45 h 104"/>
                <a:gd name="T2" fmla="*/ 40 w 250"/>
                <a:gd name="T3" fmla="*/ 62 h 104"/>
                <a:gd name="T4" fmla="*/ 21 w 250"/>
                <a:gd name="T5" fmla="*/ 80 h 104"/>
                <a:gd name="T6" fmla="*/ 0 w 250"/>
                <a:gd name="T7" fmla="*/ 98 h 104"/>
                <a:gd name="T8" fmla="*/ 34 w 250"/>
                <a:gd name="T9" fmla="*/ 99 h 104"/>
                <a:gd name="T10" fmla="*/ 72 w 250"/>
                <a:gd name="T11" fmla="*/ 80 h 104"/>
                <a:gd name="T12" fmla="*/ 93 w 250"/>
                <a:gd name="T13" fmla="*/ 93 h 104"/>
                <a:gd name="T14" fmla="*/ 200 w 250"/>
                <a:gd name="T15" fmla="*/ 78 h 104"/>
                <a:gd name="T16" fmla="*/ 247 w 250"/>
                <a:gd name="T17" fmla="*/ 44 h 104"/>
                <a:gd name="T18" fmla="*/ 190 w 250"/>
                <a:gd name="T19" fmla="*/ 1 h 104"/>
                <a:gd name="T20" fmla="*/ 40 w 250"/>
                <a:gd name="T21" fmla="*/ 45 h 104"/>
                <a:gd name="T22" fmla="*/ 45 w 250"/>
                <a:gd name="T23" fmla="*/ 49 h 104"/>
                <a:gd name="T24" fmla="*/ 118 w 250"/>
                <a:gd name="T25" fmla="*/ 18 h 104"/>
                <a:gd name="T26" fmla="*/ 204 w 250"/>
                <a:gd name="T27" fmla="*/ 8 h 104"/>
                <a:gd name="T28" fmla="*/ 237 w 250"/>
                <a:gd name="T29" fmla="*/ 23 h 104"/>
                <a:gd name="T30" fmla="*/ 236 w 250"/>
                <a:gd name="T31" fmla="*/ 55 h 104"/>
                <a:gd name="T32" fmla="*/ 194 w 250"/>
                <a:gd name="T33" fmla="*/ 74 h 104"/>
                <a:gd name="T34" fmla="*/ 146 w 250"/>
                <a:gd name="T35" fmla="*/ 85 h 104"/>
                <a:gd name="T36" fmla="*/ 93 w 250"/>
                <a:gd name="T37" fmla="*/ 86 h 104"/>
                <a:gd name="T38" fmla="*/ 71 w 250"/>
                <a:gd name="T39" fmla="*/ 73 h 104"/>
                <a:gd name="T40" fmla="*/ 42 w 250"/>
                <a:gd name="T41" fmla="*/ 87 h 104"/>
                <a:gd name="T42" fmla="*/ 12 w 250"/>
                <a:gd name="T43" fmla="*/ 95 h 104"/>
                <a:gd name="T44" fmla="*/ 30 w 250"/>
                <a:gd name="T45" fmla="*/ 81 h 104"/>
                <a:gd name="T46" fmla="*/ 46 w 250"/>
                <a:gd name="T47" fmla="*/ 66 h 104"/>
                <a:gd name="T48" fmla="*/ 45 w 250"/>
                <a:gd name="T49" fmla="*/ 4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0" h="104">
                  <a:moveTo>
                    <a:pt x="40" y="45"/>
                  </a:moveTo>
                  <a:cubicBezTo>
                    <a:pt x="37" y="53"/>
                    <a:pt x="40" y="53"/>
                    <a:pt x="40" y="62"/>
                  </a:cubicBezTo>
                  <a:cubicBezTo>
                    <a:pt x="34" y="69"/>
                    <a:pt x="28" y="75"/>
                    <a:pt x="21" y="80"/>
                  </a:cubicBezTo>
                  <a:cubicBezTo>
                    <a:pt x="13" y="85"/>
                    <a:pt x="3" y="88"/>
                    <a:pt x="0" y="98"/>
                  </a:cubicBezTo>
                  <a:cubicBezTo>
                    <a:pt x="9" y="104"/>
                    <a:pt x="23" y="103"/>
                    <a:pt x="34" y="99"/>
                  </a:cubicBezTo>
                  <a:cubicBezTo>
                    <a:pt x="48" y="95"/>
                    <a:pt x="60" y="84"/>
                    <a:pt x="72" y="80"/>
                  </a:cubicBezTo>
                  <a:cubicBezTo>
                    <a:pt x="77" y="84"/>
                    <a:pt x="86" y="92"/>
                    <a:pt x="93" y="93"/>
                  </a:cubicBezTo>
                  <a:cubicBezTo>
                    <a:pt x="128" y="98"/>
                    <a:pt x="175" y="86"/>
                    <a:pt x="200" y="78"/>
                  </a:cubicBezTo>
                  <a:cubicBezTo>
                    <a:pt x="225" y="70"/>
                    <a:pt x="245" y="65"/>
                    <a:pt x="247" y="44"/>
                  </a:cubicBezTo>
                  <a:cubicBezTo>
                    <a:pt x="250" y="9"/>
                    <a:pt x="216" y="0"/>
                    <a:pt x="190" y="1"/>
                  </a:cubicBezTo>
                  <a:cubicBezTo>
                    <a:pt x="137" y="3"/>
                    <a:pt x="69" y="14"/>
                    <a:pt x="40" y="45"/>
                  </a:cubicBezTo>
                  <a:close/>
                  <a:moveTo>
                    <a:pt x="45" y="49"/>
                  </a:moveTo>
                  <a:cubicBezTo>
                    <a:pt x="60" y="32"/>
                    <a:pt x="88" y="24"/>
                    <a:pt x="118" y="18"/>
                  </a:cubicBezTo>
                  <a:cubicBezTo>
                    <a:pt x="144" y="12"/>
                    <a:pt x="175" y="6"/>
                    <a:pt x="204" y="8"/>
                  </a:cubicBezTo>
                  <a:cubicBezTo>
                    <a:pt x="214" y="9"/>
                    <a:pt x="231" y="13"/>
                    <a:pt x="237" y="23"/>
                  </a:cubicBezTo>
                  <a:cubicBezTo>
                    <a:pt x="242" y="30"/>
                    <a:pt x="241" y="47"/>
                    <a:pt x="236" y="55"/>
                  </a:cubicBezTo>
                  <a:cubicBezTo>
                    <a:pt x="230" y="63"/>
                    <a:pt x="208" y="70"/>
                    <a:pt x="194" y="74"/>
                  </a:cubicBezTo>
                  <a:cubicBezTo>
                    <a:pt x="180" y="78"/>
                    <a:pt x="160" y="83"/>
                    <a:pt x="146" y="85"/>
                  </a:cubicBezTo>
                  <a:cubicBezTo>
                    <a:pt x="131" y="87"/>
                    <a:pt x="105" y="89"/>
                    <a:pt x="93" y="86"/>
                  </a:cubicBezTo>
                  <a:cubicBezTo>
                    <a:pt x="85" y="84"/>
                    <a:pt x="80" y="74"/>
                    <a:pt x="71" y="73"/>
                  </a:cubicBezTo>
                  <a:cubicBezTo>
                    <a:pt x="62" y="73"/>
                    <a:pt x="52" y="83"/>
                    <a:pt x="42" y="87"/>
                  </a:cubicBezTo>
                  <a:cubicBezTo>
                    <a:pt x="32" y="91"/>
                    <a:pt x="24" y="95"/>
                    <a:pt x="12" y="95"/>
                  </a:cubicBezTo>
                  <a:cubicBezTo>
                    <a:pt x="16" y="91"/>
                    <a:pt x="23" y="87"/>
                    <a:pt x="30" y="81"/>
                  </a:cubicBezTo>
                  <a:cubicBezTo>
                    <a:pt x="36" y="77"/>
                    <a:pt x="45" y="71"/>
                    <a:pt x="46" y="66"/>
                  </a:cubicBezTo>
                  <a:cubicBezTo>
                    <a:pt x="49" y="59"/>
                    <a:pt x="44" y="56"/>
                    <a:pt x="45"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40" name="Freeform 345"/>
            <p:cNvSpPr/>
            <p:nvPr/>
          </p:nvSpPr>
          <p:spPr bwMode="auto">
            <a:xfrm>
              <a:off x="3584900" y="3257136"/>
              <a:ext cx="114363" cy="126528"/>
            </a:xfrm>
            <a:custGeom>
              <a:avLst/>
              <a:gdLst>
                <a:gd name="T0" fmla="*/ 13 w 31"/>
                <a:gd name="T1" fmla="*/ 34 h 34"/>
                <a:gd name="T2" fmla="*/ 10 w 31"/>
                <a:gd name="T3" fmla="*/ 17 h 34"/>
                <a:gd name="T4" fmla="*/ 31 w 31"/>
                <a:gd name="T5" fmla="*/ 30 h 34"/>
                <a:gd name="T6" fmla="*/ 17 w 31"/>
                <a:gd name="T7" fmla="*/ 16 h 34"/>
                <a:gd name="T8" fmla="*/ 25 w 31"/>
                <a:gd name="T9" fmla="*/ 3 h 34"/>
                <a:gd name="T10" fmla="*/ 8 w 31"/>
                <a:gd name="T11" fmla="*/ 16 h 34"/>
                <a:gd name="T12" fmla="*/ 5 w 31"/>
                <a:gd name="T13" fmla="*/ 0 h 34"/>
                <a:gd name="T14" fmla="*/ 1 w 31"/>
                <a:gd name="T15" fmla="*/ 0 h 34"/>
                <a:gd name="T16" fmla="*/ 13 w 31"/>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13" y="34"/>
                  </a:moveTo>
                  <a:cubicBezTo>
                    <a:pt x="15" y="26"/>
                    <a:pt x="4" y="20"/>
                    <a:pt x="10" y="17"/>
                  </a:cubicBezTo>
                  <a:cubicBezTo>
                    <a:pt x="14" y="24"/>
                    <a:pt x="20" y="29"/>
                    <a:pt x="31" y="30"/>
                  </a:cubicBezTo>
                  <a:cubicBezTo>
                    <a:pt x="31" y="20"/>
                    <a:pt x="19" y="23"/>
                    <a:pt x="17" y="16"/>
                  </a:cubicBezTo>
                  <a:cubicBezTo>
                    <a:pt x="19" y="10"/>
                    <a:pt x="26" y="11"/>
                    <a:pt x="25" y="3"/>
                  </a:cubicBezTo>
                  <a:cubicBezTo>
                    <a:pt x="17" y="5"/>
                    <a:pt x="13" y="11"/>
                    <a:pt x="8" y="16"/>
                  </a:cubicBezTo>
                  <a:cubicBezTo>
                    <a:pt x="7" y="8"/>
                    <a:pt x="6" y="5"/>
                    <a:pt x="5" y="0"/>
                  </a:cubicBezTo>
                  <a:cubicBezTo>
                    <a:pt x="3" y="0"/>
                    <a:pt x="2" y="0"/>
                    <a:pt x="1" y="0"/>
                  </a:cubicBezTo>
                  <a:cubicBezTo>
                    <a:pt x="1" y="10"/>
                    <a:pt x="0" y="32"/>
                    <a:pt x="1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41" name="Freeform 346"/>
            <p:cNvSpPr>
              <a:spLocks noEditPoints="1"/>
            </p:cNvSpPr>
            <p:nvPr/>
          </p:nvSpPr>
          <p:spPr bwMode="auto">
            <a:xfrm>
              <a:off x="3794158" y="3264436"/>
              <a:ext cx="309022" cy="384451"/>
            </a:xfrm>
            <a:custGeom>
              <a:avLst/>
              <a:gdLst>
                <a:gd name="T0" fmla="*/ 22 w 83"/>
                <a:gd name="T1" fmla="*/ 102 h 103"/>
                <a:gd name="T2" fmla="*/ 40 w 83"/>
                <a:gd name="T3" fmla="*/ 72 h 103"/>
                <a:gd name="T4" fmla="*/ 49 w 83"/>
                <a:gd name="T5" fmla="*/ 100 h 103"/>
                <a:gd name="T6" fmla="*/ 80 w 83"/>
                <a:gd name="T7" fmla="*/ 28 h 103"/>
                <a:gd name="T8" fmla="*/ 56 w 83"/>
                <a:gd name="T9" fmla="*/ 0 h 103"/>
                <a:gd name="T10" fmla="*/ 41 w 83"/>
                <a:gd name="T11" fmla="*/ 4 h 103"/>
                <a:gd name="T12" fmla="*/ 0 w 83"/>
                <a:gd name="T13" fmla="*/ 95 h 103"/>
                <a:gd name="T14" fmla="*/ 22 w 83"/>
                <a:gd name="T15" fmla="*/ 102 h 103"/>
                <a:gd name="T16" fmla="*/ 56 w 83"/>
                <a:gd name="T17" fmla="*/ 9 h 103"/>
                <a:gd name="T18" fmla="*/ 74 w 83"/>
                <a:gd name="T19" fmla="*/ 49 h 103"/>
                <a:gd name="T20" fmla="*/ 51 w 83"/>
                <a:gd name="T21" fmla="*/ 93 h 103"/>
                <a:gd name="T22" fmla="*/ 43 w 83"/>
                <a:gd name="T23" fmla="*/ 65 h 103"/>
                <a:gd name="T24" fmla="*/ 19 w 83"/>
                <a:gd name="T25" fmla="*/ 95 h 103"/>
                <a:gd name="T26" fmla="*/ 5 w 83"/>
                <a:gd name="T27" fmla="*/ 91 h 103"/>
                <a:gd name="T28" fmla="*/ 56 w 83"/>
                <a:gd name="T29"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03">
                  <a:moveTo>
                    <a:pt x="22" y="102"/>
                  </a:moveTo>
                  <a:cubicBezTo>
                    <a:pt x="33" y="98"/>
                    <a:pt x="27" y="75"/>
                    <a:pt x="40" y="72"/>
                  </a:cubicBezTo>
                  <a:cubicBezTo>
                    <a:pt x="41" y="77"/>
                    <a:pt x="41" y="94"/>
                    <a:pt x="49" y="100"/>
                  </a:cubicBezTo>
                  <a:cubicBezTo>
                    <a:pt x="78" y="102"/>
                    <a:pt x="83" y="55"/>
                    <a:pt x="80" y="28"/>
                  </a:cubicBezTo>
                  <a:cubicBezTo>
                    <a:pt x="79" y="16"/>
                    <a:pt x="67" y="1"/>
                    <a:pt x="56" y="0"/>
                  </a:cubicBezTo>
                  <a:cubicBezTo>
                    <a:pt x="53" y="0"/>
                    <a:pt x="45" y="2"/>
                    <a:pt x="41" y="4"/>
                  </a:cubicBezTo>
                  <a:cubicBezTo>
                    <a:pt x="16" y="18"/>
                    <a:pt x="1" y="59"/>
                    <a:pt x="0" y="95"/>
                  </a:cubicBezTo>
                  <a:cubicBezTo>
                    <a:pt x="4" y="100"/>
                    <a:pt x="11" y="103"/>
                    <a:pt x="22" y="102"/>
                  </a:cubicBezTo>
                  <a:close/>
                  <a:moveTo>
                    <a:pt x="56" y="9"/>
                  </a:moveTo>
                  <a:cubicBezTo>
                    <a:pt x="72" y="11"/>
                    <a:pt x="75" y="33"/>
                    <a:pt x="74" y="49"/>
                  </a:cubicBezTo>
                  <a:cubicBezTo>
                    <a:pt x="73" y="67"/>
                    <a:pt x="68" y="93"/>
                    <a:pt x="51" y="93"/>
                  </a:cubicBezTo>
                  <a:cubicBezTo>
                    <a:pt x="46" y="86"/>
                    <a:pt x="51" y="71"/>
                    <a:pt x="43" y="65"/>
                  </a:cubicBezTo>
                  <a:cubicBezTo>
                    <a:pt x="22" y="62"/>
                    <a:pt x="27" y="86"/>
                    <a:pt x="19" y="95"/>
                  </a:cubicBezTo>
                  <a:cubicBezTo>
                    <a:pt x="13" y="96"/>
                    <a:pt x="9" y="93"/>
                    <a:pt x="5" y="91"/>
                  </a:cubicBezTo>
                  <a:cubicBezTo>
                    <a:pt x="10" y="52"/>
                    <a:pt x="23" y="14"/>
                    <a:pt x="5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42" name="Freeform 347"/>
            <p:cNvSpPr>
              <a:spLocks noEditPoints="1"/>
            </p:cNvSpPr>
            <p:nvPr/>
          </p:nvSpPr>
          <p:spPr bwMode="auto">
            <a:xfrm>
              <a:off x="3453505" y="3279036"/>
              <a:ext cx="111929" cy="141128"/>
            </a:xfrm>
            <a:custGeom>
              <a:avLst/>
              <a:gdLst>
                <a:gd name="T0" fmla="*/ 27 w 30"/>
                <a:gd name="T1" fmla="*/ 15 h 38"/>
                <a:gd name="T2" fmla="*/ 0 w 30"/>
                <a:gd name="T3" fmla="*/ 16 h 38"/>
                <a:gd name="T4" fmla="*/ 27 w 30"/>
                <a:gd name="T5" fmla="*/ 15 h 38"/>
                <a:gd name="T6" fmla="*/ 22 w 30"/>
                <a:gd name="T7" fmla="*/ 15 h 38"/>
                <a:gd name="T8" fmla="*/ 7 w 30"/>
                <a:gd name="T9" fmla="*/ 19 h 38"/>
                <a:gd name="T10" fmla="*/ 22 w 30"/>
                <a:gd name="T11" fmla="*/ 15 h 38"/>
              </a:gdLst>
              <a:ahLst/>
              <a:cxnLst>
                <a:cxn ang="0">
                  <a:pos x="T0" y="T1"/>
                </a:cxn>
                <a:cxn ang="0">
                  <a:pos x="T2" y="T3"/>
                </a:cxn>
                <a:cxn ang="0">
                  <a:pos x="T4" y="T5"/>
                </a:cxn>
                <a:cxn ang="0">
                  <a:pos x="T6" y="T7"/>
                </a:cxn>
                <a:cxn ang="0">
                  <a:pos x="T8" y="T9"/>
                </a:cxn>
                <a:cxn ang="0">
                  <a:pos x="T10" y="T11"/>
                </a:cxn>
              </a:cxnLst>
              <a:rect l="0" t="0" r="r" b="b"/>
              <a:pathLst>
                <a:path w="30" h="38">
                  <a:moveTo>
                    <a:pt x="27" y="15"/>
                  </a:moveTo>
                  <a:cubicBezTo>
                    <a:pt x="25" y="0"/>
                    <a:pt x="4" y="4"/>
                    <a:pt x="0" y="16"/>
                  </a:cubicBezTo>
                  <a:cubicBezTo>
                    <a:pt x="3" y="38"/>
                    <a:pt x="30" y="32"/>
                    <a:pt x="27" y="15"/>
                  </a:cubicBezTo>
                  <a:close/>
                  <a:moveTo>
                    <a:pt x="22" y="15"/>
                  </a:moveTo>
                  <a:cubicBezTo>
                    <a:pt x="23" y="25"/>
                    <a:pt x="10" y="27"/>
                    <a:pt x="7" y="19"/>
                  </a:cubicBezTo>
                  <a:cubicBezTo>
                    <a:pt x="7" y="12"/>
                    <a:pt x="18" y="10"/>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43" name="Freeform 348"/>
            <p:cNvSpPr>
              <a:spLocks noEditPoints="1"/>
            </p:cNvSpPr>
            <p:nvPr/>
          </p:nvSpPr>
          <p:spPr bwMode="auto">
            <a:xfrm>
              <a:off x="3215048" y="3300934"/>
              <a:ext cx="119229" cy="150861"/>
            </a:xfrm>
            <a:custGeom>
              <a:avLst/>
              <a:gdLst>
                <a:gd name="T0" fmla="*/ 31 w 32"/>
                <a:gd name="T1" fmla="*/ 32 h 40"/>
                <a:gd name="T2" fmla="*/ 30 w 32"/>
                <a:gd name="T3" fmla="*/ 21 h 40"/>
                <a:gd name="T4" fmla="*/ 21 w 32"/>
                <a:gd name="T5" fmla="*/ 18 h 40"/>
                <a:gd name="T6" fmla="*/ 27 w 32"/>
                <a:gd name="T7" fmla="*/ 7 h 40"/>
                <a:gd name="T8" fmla="*/ 0 w 32"/>
                <a:gd name="T9" fmla="*/ 4 h 40"/>
                <a:gd name="T10" fmla="*/ 8 w 32"/>
                <a:gd name="T11" fmla="*/ 38 h 40"/>
                <a:gd name="T12" fmla="*/ 31 w 32"/>
                <a:gd name="T13" fmla="*/ 32 h 40"/>
                <a:gd name="T14" fmla="*/ 26 w 32"/>
                <a:gd name="T15" fmla="*/ 27 h 40"/>
                <a:gd name="T16" fmla="*/ 9 w 32"/>
                <a:gd name="T17" fmla="*/ 28 h 40"/>
                <a:gd name="T18" fmla="*/ 26 w 32"/>
                <a:gd name="T19" fmla="*/ 27 h 40"/>
                <a:gd name="T20" fmla="*/ 6 w 32"/>
                <a:gd name="T21" fmla="*/ 10 h 40"/>
                <a:gd name="T22" fmla="*/ 19 w 32"/>
                <a:gd name="T23" fmla="*/ 9 h 40"/>
                <a:gd name="T24" fmla="*/ 8 w 32"/>
                <a:gd name="T25" fmla="*/ 20 h 40"/>
                <a:gd name="T26" fmla="*/ 6 w 32"/>
                <a:gd name="T2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31" y="32"/>
                  </a:moveTo>
                  <a:cubicBezTo>
                    <a:pt x="32" y="28"/>
                    <a:pt x="30" y="25"/>
                    <a:pt x="30" y="21"/>
                  </a:cubicBezTo>
                  <a:cubicBezTo>
                    <a:pt x="27" y="20"/>
                    <a:pt x="23" y="21"/>
                    <a:pt x="21" y="18"/>
                  </a:cubicBezTo>
                  <a:cubicBezTo>
                    <a:pt x="24" y="15"/>
                    <a:pt x="27" y="12"/>
                    <a:pt x="27" y="7"/>
                  </a:cubicBezTo>
                  <a:cubicBezTo>
                    <a:pt x="22" y="0"/>
                    <a:pt x="8" y="0"/>
                    <a:pt x="0" y="4"/>
                  </a:cubicBezTo>
                  <a:cubicBezTo>
                    <a:pt x="0" y="17"/>
                    <a:pt x="1" y="28"/>
                    <a:pt x="8" y="38"/>
                  </a:cubicBezTo>
                  <a:cubicBezTo>
                    <a:pt x="15" y="40"/>
                    <a:pt x="26" y="37"/>
                    <a:pt x="31" y="32"/>
                  </a:cubicBezTo>
                  <a:close/>
                  <a:moveTo>
                    <a:pt x="26" y="27"/>
                  </a:moveTo>
                  <a:cubicBezTo>
                    <a:pt x="23" y="32"/>
                    <a:pt x="12" y="34"/>
                    <a:pt x="9" y="28"/>
                  </a:cubicBezTo>
                  <a:cubicBezTo>
                    <a:pt x="14" y="26"/>
                    <a:pt x="20" y="26"/>
                    <a:pt x="26" y="27"/>
                  </a:cubicBezTo>
                  <a:close/>
                  <a:moveTo>
                    <a:pt x="6" y="10"/>
                  </a:moveTo>
                  <a:cubicBezTo>
                    <a:pt x="9" y="8"/>
                    <a:pt x="14" y="9"/>
                    <a:pt x="19" y="9"/>
                  </a:cubicBezTo>
                  <a:cubicBezTo>
                    <a:pt x="19" y="16"/>
                    <a:pt x="13" y="17"/>
                    <a:pt x="8" y="20"/>
                  </a:cubicBezTo>
                  <a:cubicBezTo>
                    <a:pt x="6" y="18"/>
                    <a:pt x="6" y="14"/>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44" name="Freeform 349"/>
            <p:cNvSpPr>
              <a:spLocks noEditPoints="1"/>
            </p:cNvSpPr>
            <p:nvPr/>
          </p:nvSpPr>
          <p:spPr bwMode="auto">
            <a:xfrm>
              <a:off x="210000" y="3298501"/>
              <a:ext cx="160594" cy="335786"/>
            </a:xfrm>
            <a:custGeom>
              <a:avLst/>
              <a:gdLst>
                <a:gd name="T0" fmla="*/ 30 w 43"/>
                <a:gd name="T1" fmla="*/ 84 h 90"/>
                <a:gd name="T2" fmla="*/ 43 w 43"/>
                <a:gd name="T3" fmla="*/ 88 h 90"/>
                <a:gd name="T4" fmla="*/ 17 w 43"/>
                <a:gd name="T5" fmla="*/ 0 h 90"/>
                <a:gd name="T6" fmla="*/ 4 w 43"/>
                <a:gd name="T7" fmla="*/ 10 h 90"/>
                <a:gd name="T8" fmla="*/ 4 w 43"/>
                <a:gd name="T9" fmla="*/ 40 h 90"/>
                <a:gd name="T10" fmla="*/ 30 w 43"/>
                <a:gd name="T11" fmla="*/ 84 h 90"/>
                <a:gd name="T12" fmla="*/ 13 w 43"/>
                <a:gd name="T13" fmla="*/ 7 h 90"/>
                <a:gd name="T14" fmla="*/ 14 w 43"/>
                <a:gd name="T15" fmla="*/ 8 h 90"/>
                <a:gd name="T16" fmla="*/ 17 w 43"/>
                <a:gd name="T17" fmla="*/ 9 h 90"/>
                <a:gd name="T18" fmla="*/ 38 w 43"/>
                <a:gd name="T19" fmla="*/ 78 h 90"/>
                <a:gd name="T20" fmla="*/ 13 w 43"/>
                <a:gd name="T21"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90">
                  <a:moveTo>
                    <a:pt x="30" y="84"/>
                  </a:moveTo>
                  <a:cubicBezTo>
                    <a:pt x="34" y="87"/>
                    <a:pt x="38" y="90"/>
                    <a:pt x="43" y="88"/>
                  </a:cubicBezTo>
                  <a:cubicBezTo>
                    <a:pt x="40" y="59"/>
                    <a:pt x="32" y="22"/>
                    <a:pt x="17" y="0"/>
                  </a:cubicBezTo>
                  <a:cubicBezTo>
                    <a:pt x="11" y="0"/>
                    <a:pt x="7" y="5"/>
                    <a:pt x="4" y="10"/>
                  </a:cubicBezTo>
                  <a:cubicBezTo>
                    <a:pt x="4" y="40"/>
                    <a:pt x="4" y="40"/>
                    <a:pt x="4" y="40"/>
                  </a:cubicBezTo>
                  <a:cubicBezTo>
                    <a:pt x="9" y="58"/>
                    <a:pt x="20" y="76"/>
                    <a:pt x="30" y="84"/>
                  </a:cubicBezTo>
                  <a:close/>
                  <a:moveTo>
                    <a:pt x="13" y="7"/>
                  </a:moveTo>
                  <a:cubicBezTo>
                    <a:pt x="14" y="7"/>
                    <a:pt x="14" y="8"/>
                    <a:pt x="14" y="8"/>
                  </a:cubicBezTo>
                  <a:cubicBezTo>
                    <a:pt x="15" y="8"/>
                    <a:pt x="16" y="8"/>
                    <a:pt x="17" y="9"/>
                  </a:cubicBezTo>
                  <a:cubicBezTo>
                    <a:pt x="26" y="30"/>
                    <a:pt x="31" y="55"/>
                    <a:pt x="38" y="78"/>
                  </a:cubicBezTo>
                  <a:cubicBezTo>
                    <a:pt x="18" y="76"/>
                    <a:pt x="0" y="29"/>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45" name="Freeform 350"/>
            <p:cNvSpPr>
              <a:spLocks noEditPoints="1"/>
            </p:cNvSpPr>
            <p:nvPr/>
          </p:nvSpPr>
          <p:spPr bwMode="auto">
            <a:xfrm>
              <a:off x="3341576" y="3283902"/>
              <a:ext cx="141128" cy="128961"/>
            </a:xfrm>
            <a:custGeom>
              <a:avLst/>
              <a:gdLst>
                <a:gd name="T0" fmla="*/ 20 w 38"/>
                <a:gd name="T1" fmla="*/ 35 h 35"/>
                <a:gd name="T2" fmla="*/ 1 w 38"/>
                <a:gd name="T3" fmla="*/ 14 h 35"/>
                <a:gd name="T4" fmla="*/ 20 w 38"/>
                <a:gd name="T5" fmla="*/ 35 h 35"/>
                <a:gd name="T6" fmla="*/ 8 w 38"/>
                <a:gd name="T7" fmla="*/ 18 h 35"/>
                <a:gd name="T8" fmla="*/ 22 w 38"/>
                <a:gd name="T9" fmla="*/ 19 h 35"/>
                <a:gd name="T10" fmla="*/ 20 w 38"/>
                <a:gd name="T11" fmla="*/ 28 h 35"/>
                <a:gd name="T12" fmla="*/ 8 w 38"/>
                <a:gd name="T13" fmla="*/ 18 h 35"/>
              </a:gdLst>
              <a:ahLst/>
              <a:cxnLst>
                <a:cxn ang="0">
                  <a:pos x="T0" y="T1"/>
                </a:cxn>
                <a:cxn ang="0">
                  <a:pos x="T2" y="T3"/>
                </a:cxn>
                <a:cxn ang="0">
                  <a:pos x="T4" y="T5"/>
                </a:cxn>
                <a:cxn ang="0">
                  <a:pos x="T6" y="T7"/>
                </a:cxn>
                <a:cxn ang="0">
                  <a:pos x="T8" y="T9"/>
                </a:cxn>
                <a:cxn ang="0">
                  <a:pos x="T10" y="T11"/>
                </a:cxn>
                <a:cxn ang="0">
                  <a:pos x="T12" y="T13"/>
                </a:cxn>
              </a:cxnLst>
              <a:rect l="0" t="0" r="r" b="b"/>
              <a:pathLst>
                <a:path w="38" h="35">
                  <a:moveTo>
                    <a:pt x="20" y="35"/>
                  </a:moveTo>
                  <a:cubicBezTo>
                    <a:pt x="38" y="21"/>
                    <a:pt x="18" y="0"/>
                    <a:pt x="1" y="14"/>
                  </a:cubicBezTo>
                  <a:cubicBezTo>
                    <a:pt x="0" y="28"/>
                    <a:pt x="6" y="35"/>
                    <a:pt x="20" y="35"/>
                  </a:cubicBezTo>
                  <a:close/>
                  <a:moveTo>
                    <a:pt x="8" y="18"/>
                  </a:moveTo>
                  <a:cubicBezTo>
                    <a:pt x="11" y="15"/>
                    <a:pt x="20" y="16"/>
                    <a:pt x="22" y="19"/>
                  </a:cubicBezTo>
                  <a:cubicBezTo>
                    <a:pt x="23" y="24"/>
                    <a:pt x="19" y="24"/>
                    <a:pt x="20" y="28"/>
                  </a:cubicBezTo>
                  <a:cubicBezTo>
                    <a:pt x="14" y="32"/>
                    <a:pt x="6" y="22"/>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46" name="Freeform 351"/>
            <p:cNvSpPr>
              <a:spLocks noEditPoints="1"/>
            </p:cNvSpPr>
            <p:nvPr/>
          </p:nvSpPr>
          <p:spPr bwMode="auto">
            <a:xfrm>
              <a:off x="3927985" y="3322834"/>
              <a:ext cx="128962" cy="145994"/>
            </a:xfrm>
            <a:custGeom>
              <a:avLst/>
              <a:gdLst>
                <a:gd name="T0" fmla="*/ 29 w 35"/>
                <a:gd name="T1" fmla="*/ 33 h 39"/>
                <a:gd name="T2" fmla="*/ 0 w 35"/>
                <a:gd name="T3" fmla="*/ 29 h 39"/>
                <a:gd name="T4" fmla="*/ 29 w 35"/>
                <a:gd name="T5" fmla="*/ 33 h 39"/>
                <a:gd name="T6" fmla="*/ 22 w 35"/>
                <a:gd name="T7" fmla="*/ 28 h 39"/>
                <a:gd name="T8" fmla="*/ 7 w 35"/>
                <a:gd name="T9" fmla="*/ 28 h 39"/>
                <a:gd name="T10" fmla="*/ 22 w 35"/>
                <a:gd name="T11" fmla="*/ 28 h 39"/>
              </a:gdLst>
              <a:ahLst/>
              <a:cxnLst>
                <a:cxn ang="0">
                  <a:pos x="T0" y="T1"/>
                </a:cxn>
                <a:cxn ang="0">
                  <a:pos x="T2" y="T3"/>
                </a:cxn>
                <a:cxn ang="0">
                  <a:pos x="T4" y="T5"/>
                </a:cxn>
                <a:cxn ang="0">
                  <a:pos x="T6" y="T7"/>
                </a:cxn>
                <a:cxn ang="0">
                  <a:pos x="T8" y="T9"/>
                </a:cxn>
                <a:cxn ang="0">
                  <a:pos x="T10" y="T11"/>
                </a:cxn>
              </a:cxnLst>
              <a:rect l="0" t="0" r="r" b="b"/>
              <a:pathLst>
                <a:path w="35" h="39">
                  <a:moveTo>
                    <a:pt x="29" y="33"/>
                  </a:moveTo>
                  <a:cubicBezTo>
                    <a:pt x="35" y="0"/>
                    <a:pt x="0" y="6"/>
                    <a:pt x="0" y="29"/>
                  </a:cubicBezTo>
                  <a:cubicBezTo>
                    <a:pt x="5" y="37"/>
                    <a:pt x="21" y="39"/>
                    <a:pt x="29" y="33"/>
                  </a:cubicBezTo>
                  <a:close/>
                  <a:moveTo>
                    <a:pt x="22" y="28"/>
                  </a:moveTo>
                  <a:cubicBezTo>
                    <a:pt x="17" y="31"/>
                    <a:pt x="12" y="27"/>
                    <a:pt x="7" y="28"/>
                  </a:cubicBezTo>
                  <a:cubicBezTo>
                    <a:pt x="7" y="17"/>
                    <a:pt x="23" y="11"/>
                    <a:pt x="2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47" name="Freeform 352"/>
            <p:cNvSpPr>
              <a:spLocks noEditPoints="1"/>
            </p:cNvSpPr>
            <p:nvPr/>
          </p:nvSpPr>
          <p:spPr bwMode="auto">
            <a:xfrm>
              <a:off x="1879200" y="3444496"/>
              <a:ext cx="323621" cy="574243"/>
            </a:xfrm>
            <a:custGeom>
              <a:avLst/>
              <a:gdLst>
                <a:gd name="T0" fmla="*/ 87 w 87"/>
                <a:gd name="T1" fmla="*/ 149 h 154"/>
                <a:gd name="T2" fmla="*/ 48 w 87"/>
                <a:gd name="T3" fmla="*/ 0 h 154"/>
                <a:gd name="T4" fmla="*/ 21 w 87"/>
                <a:gd name="T5" fmla="*/ 7 h 154"/>
                <a:gd name="T6" fmla="*/ 2 w 87"/>
                <a:gd name="T7" fmla="*/ 134 h 154"/>
                <a:gd name="T8" fmla="*/ 2 w 87"/>
                <a:gd name="T9" fmla="*/ 148 h 154"/>
                <a:gd name="T10" fmla="*/ 23 w 87"/>
                <a:gd name="T11" fmla="*/ 147 h 154"/>
                <a:gd name="T12" fmla="*/ 35 w 87"/>
                <a:gd name="T13" fmla="*/ 147 h 154"/>
                <a:gd name="T14" fmla="*/ 36 w 87"/>
                <a:gd name="T15" fmla="*/ 114 h 154"/>
                <a:gd name="T16" fmla="*/ 39 w 87"/>
                <a:gd name="T17" fmla="*/ 92 h 154"/>
                <a:gd name="T18" fmla="*/ 52 w 87"/>
                <a:gd name="T19" fmla="*/ 149 h 154"/>
                <a:gd name="T20" fmla="*/ 75 w 87"/>
                <a:gd name="T21" fmla="*/ 149 h 154"/>
                <a:gd name="T22" fmla="*/ 87 w 87"/>
                <a:gd name="T23" fmla="*/ 149 h 154"/>
                <a:gd name="T24" fmla="*/ 58 w 87"/>
                <a:gd name="T25" fmla="*/ 143 h 154"/>
                <a:gd name="T26" fmla="*/ 45 w 87"/>
                <a:gd name="T27" fmla="*/ 84 h 154"/>
                <a:gd name="T28" fmla="*/ 29 w 87"/>
                <a:gd name="T29" fmla="*/ 86 h 154"/>
                <a:gd name="T30" fmla="*/ 28 w 87"/>
                <a:gd name="T31" fmla="*/ 140 h 154"/>
                <a:gd name="T32" fmla="*/ 9 w 87"/>
                <a:gd name="T33" fmla="*/ 141 h 154"/>
                <a:gd name="T34" fmla="*/ 25 w 87"/>
                <a:gd name="T35" fmla="*/ 13 h 154"/>
                <a:gd name="T36" fmla="*/ 43 w 87"/>
                <a:gd name="T37" fmla="*/ 9 h 154"/>
                <a:gd name="T38" fmla="*/ 50 w 87"/>
                <a:gd name="T39" fmla="*/ 24 h 154"/>
                <a:gd name="T40" fmla="*/ 79 w 87"/>
                <a:gd name="T41" fmla="*/ 143 h 154"/>
                <a:gd name="T42" fmla="*/ 58 w 87"/>
                <a:gd name="T43" fmla="*/ 14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154">
                  <a:moveTo>
                    <a:pt x="87" y="149"/>
                  </a:moveTo>
                  <a:cubicBezTo>
                    <a:pt x="78" y="102"/>
                    <a:pt x="62" y="42"/>
                    <a:pt x="48" y="0"/>
                  </a:cubicBezTo>
                  <a:cubicBezTo>
                    <a:pt x="41" y="0"/>
                    <a:pt x="27" y="5"/>
                    <a:pt x="21" y="7"/>
                  </a:cubicBezTo>
                  <a:cubicBezTo>
                    <a:pt x="10" y="46"/>
                    <a:pt x="8" y="93"/>
                    <a:pt x="2" y="134"/>
                  </a:cubicBezTo>
                  <a:cubicBezTo>
                    <a:pt x="1" y="141"/>
                    <a:pt x="0" y="149"/>
                    <a:pt x="2" y="148"/>
                  </a:cubicBezTo>
                  <a:cubicBezTo>
                    <a:pt x="7" y="153"/>
                    <a:pt x="15" y="147"/>
                    <a:pt x="23" y="147"/>
                  </a:cubicBezTo>
                  <a:cubicBezTo>
                    <a:pt x="27" y="147"/>
                    <a:pt x="31" y="149"/>
                    <a:pt x="35" y="147"/>
                  </a:cubicBezTo>
                  <a:cubicBezTo>
                    <a:pt x="33" y="137"/>
                    <a:pt x="35" y="127"/>
                    <a:pt x="36" y="114"/>
                  </a:cubicBezTo>
                  <a:cubicBezTo>
                    <a:pt x="36" y="105"/>
                    <a:pt x="34" y="95"/>
                    <a:pt x="39" y="92"/>
                  </a:cubicBezTo>
                  <a:cubicBezTo>
                    <a:pt x="45" y="109"/>
                    <a:pt x="45" y="132"/>
                    <a:pt x="52" y="149"/>
                  </a:cubicBezTo>
                  <a:cubicBezTo>
                    <a:pt x="58" y="151"/>
                    <a:pt x="64" y="148"/>
                    <a:pt x="75" y="149"/>
                  </a:cubicBezTo>
                  <a:cubicBezTo>
                    <a:pt x="82" y="148"/>
                    <a:pt x="83" y="154"/>
                    <a:pt x="87" y="149"/>
                  </a:cubicBezTo>
                  <a:close/>
                  <a:moveTo>
                    <a:pt x="58" y="143"/>
                  </a:moveTo>
                  <a:cubicBezTo>
                    <a:pt x="52" y="128"/>
                    <a:pt x="48" y="106"/>
                    <a:pt x="45" y="84"/>
                  </a:cubicBezTo>
                  <a:cubicBezTo>
                    <a:pt x="40" y="81"/>
                    <a:pt x="34" y="87"/>
                    <a:pt x="29" y="86"/>
                  </a:cubicBezTo>
                  <a:cubicBezTo>
                    <a:pt x="30" y="102"/>
                    <a:pt x="29" y="120"/>
                    <a:pt x="28" y="140"/>
                  </a:cubicBezTo>
                  <a:cubicBezTo>
                    <a:pt x="24" y="143"/>
                    <a:pt x="15" y="141"/>
                    <a:pt x="9" y="141"/>
                  </a:cubicBezTo>
                  <a:cubicBezTo>
                    <a:pt x="12" y="96"/>
                    <a:pt x="15" y="53"/>
                    <a:pt x="25" y="13"/>
                  </a:cubicBezTo>
                  <a:cubicBezTo>
                    <a:pt x="32" y="12"/>
                    <a:pt x="36" y="9"/>
                    <a:pt x="43" y="9"/>
                  </a:cubicBezTo>
                  <a:cubicBezTo>
                    <a:pt x="47" y="12"/>
                    <a:pt x="48" y="19"/>
                    <a:pt x="50" y="24"/>
                  </a:cubicBezTo>
                  <a:cubicBezTo>
                    <a:pt x="61" y="60"/>
                    <a:pt x="72" y="100"/>
                    <a:pt x="79" y="143"/>
                  </a:cubicBezTo>
                  <a:cubicBezTo>
                    <a:pt x="76" y="142"/>
                    <a:pt x="64" y="141"/>
                    <a:pt x="58"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48" name="Freeform 353"/>
            <p:cNvSpPr>
              <a:spLocks noEditPoints="1"/>
            </p:cNvSpPr>
            <p:nvPr/>
          </p:nvSpPr>
          <p:spPr bwMode="auto">
            <a:xfrm>
              <a:off x="2217421" y="3425030"/>
              <a:ext cx="311454" cy="596142"/>
            </a:xfrm>
            <a:custGeom>
              <a:avLst/>
              <a:gdLst>
                <a:gd name="T0" fmla="*/ 69 w 83"/>
                <a:gd name="T1" fmla="*/ 24 h 160"/>
                <a:gd name="T2" fmla="*/ 0 w 83"/>
                <a:gd name="T3" fmla="*/ 20 h 160"/>
                <a:gd name="T4" fmla="*/ 6 w 83"/>
                <a:gd name="T5" fmla="*/ 158 h 160"/>
                <a:gd name="T6" fmla="*/ 14 w 83"/>
                <a:gd name="T7" fmla="*/ 153 h 160"/>
                <a:gd name="T8" fmla="*/ 81 w 83"/>
                <a:gd name="T9" fmla="*/ 106 h 160"/>
                <a:gd name="T10" fmla="*/ 56 w 83"/>
                <a:gd name="T11" fmla="*/ 83 h 160"/>
                <a:gd name="T12" fmla="*/ 69 w 83"/>
                <a:gd name="T13" fmla="*/ 24 h 160"/>
                <a:gd name="T14" fmla="*/ 41 w 83"/>
                <a:gd name="T15" fmla="*/ 82 h 160"/>
                <a:gd name="T16" fmla="*/ 72 w 83"/>
                <a:gd name="T17" fmla="*/ 97 h 160"/>
                <a:gd name="T18" fmla="*/ 12 w 83"/>
                <a:gd name="T19" fmla="*/ 146 h 160"/>
                <a:gd name="T20" fmla="*/ 8 w 83"/>
                <a:gd name="T21" fmla="*/ 121 h 160"/>
                <a:gd name="T22" fmla="*/ 7 w 83"/>
                <a:gd name="T23" fmla="*/ 20 h 160"/>
                <a:gd name="T24" fmla="*/ 25 w 83"/>
                <a:gd name="T25" fmla="*/ 13 h 160"/>
                <a:gd name="T26" fmla="*/ 67 w 83"/>
                <a:gd name="T27" fmla="*/ 34 h 160"/>
                <a:gd name="T28" fmla="*/ 60 w 83"/>
                <a:gd name="T29" fmla="*/ 70 h 160"/>
                <a:gd name="T30" fmla="*/ 41 w 83"/>
                <a:gd name="T31" fmla="*/ 8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60">
                  <a:moveTo>
                    <a:pt x="69" y="24"/>
                  </a:moveTo>
                  <a:cubicBezTo>
                    <a:pt x="59" y="0"/>
                    <a:pt x="15" y="1"/>
                    <a:pt x="0" y="20"/>
                  </a:cubicBezTo>
                  <a:cubicBezTo>
                    <a:pt x="0" y="64"/>
                    <a:pt x="1" y="115"/>
                    <a:pt x="6" y="158"/>
                  </a:cubicBezTo>
                  <a:cubicBezTo>
                    <a:pt x="11" y="160"/>
                    <a:pt x="9" y="153"/>
                    <a:pt x="14" y="153"/>
                  </a:cubicBezTo>
                  <a:cubicBezTo>
                    <a:pt x="38" y="152"/>
                    <a:pt x="83" y="138"/>
                    <a:pt x="81" y="106"/>
                  </a:cubicBezTo>
                  <a:cubicBezTo>
                    <a:pt x="81" y="93"/>
                    <a:pt x="70" y="83"/>
                    <a:pt x="56" y="83"/>
                  </a:cubicBezTo>
                  <a:cubicBezTo>
                    <a:pt x="68" y="76"/>
                    <a:pt x="76" y="39"/>
                    <a:pt x="69" y="24"/>
                  </a:cubicBezTo>
                  <a:close/>
                  <a:moveTo>
                    <a:pt x="41" y="82"/>
                  </a:moveTo>
                  <a:cubicBezTo>
                    <a:pt x="47" y="91"/>
                    <a:pt x="65" y="88"/>
                    <a:pt x="72" y="97"/>
                  </a:cubicBezTo>
                  <a:cubicBezTo>
                    <a:pt x="83" y="137"/>
                    <a:pt x="40" y="143"/>
                    <a:pt x="12" y="146"/>
                  </a:cubicBezTo>
                  <a:cubicBezTo>
                    <a:pt x="9" y="139"/>
                    <a:pt x="9" y="130"/>
                    <a:pt x="8" y="121"/>
                  </a:cubicBezTo>
                  <a:cubicBezTo>
                    <a:pt x="6" y="91"/>
                    <a:pt x="5" y="53"/>
                    <a:pt x="7" y="20"/>
                  </a:cubicBezTo>
                  <a:cubicBezTo>
                    <a:pt x="13" y="21"/>
                    <a:pt x="17" y="14"/>
                    <a:pt x="25" y="13"/>
                  </a:cubicBezTo>
                  <a:cubicBezTo>
                    <a:pt x="42" y="10"/>
                    <a:pt x="64" y="19"/>
                    <a:pt x="67" y="34"/>
                  </a:cubicBezTo>
                  <a:cubicBezTo>
                    <a:pt x="68" y="41"/>
                    <a:pt x="64" y="63"/>
                    <a:pt x="60" y="70"/>
                  </a:cubicBezTo>
                  <a:cubicBezTo>
                    <a:pt x="56" y="77"/>
                    <a:pt x="48" y="77"/>
                    <a:pt x="41"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49" name="Freeform 354"/>
            <p:cNvSpPr>
              <a:spLocks noEditPoints="1"/>
            </p:cNvSpPr>
            <p:nvPr/>
          </p:nvSpPr>
          <p:spPr bwMode="auto">
            <a:xfrm>
              <a:off x="5424427" y="3483427"/>
              <a:ext cx="459882" cy="537744"/>
            </a:xfrm>
            <a:custGeom>
              <a:avLst/>
              <a:gdLst>
                <a:gd name="T0" fmla="*/ 28 w 123"/>
                <a:gd name="T1" fmla="*/ 137 h 144"/>
                <a:gd name="T2" fmla="*/ 120 w 123"/>
                <a:gd name="T3" fmla="*/ 139 h 144"/>
                <a:gd name="T4" fmla="*/ 121 w 123"/>
                <a:gd name="T5" fmla="*/ 124 h 144"/>
                <a:gd name="T6" fmla="*/ 118 w 123"/>
                <a:gd name="T7" fmla="*/ 34 h 144"/>
                <a:gd name="T8" fmla="*/ 113 w 123"/>
                <a:gd name="T9" fmla="*/ 0 h 144"/>
                <a:gd name="T10" fmla="*/ 6 w 123"/>
                <a:gd name="T11" fmla="*/ 17 h 144"/>
                <a:gd name="T12" fmla="*/ 6 w 123"/>
                <a:gd name="T13" fmla="*/ 138 h 144"/>
                <a:gd name="T14" fmla="*/ 28 w 123"/>
                <a:gd name="T15" fmla="*/ 137 h 144"/>
                <a:gd name="T16" fmla="*/ 114 w 123"/>
                <a:gd name="T17" fmla="*/ 132 h 144"/>
                <a:gd name="T18" fmla="*/ 12 w 123"/>
                <a:gd name="T19" fmla="*/ 129 h 144"/>
                <a:gd name="T20" fmla="*/ 26 w 123"/>
                <a:gd name="T21" fmla="*/ 90 h 144"/>
                <a:gd name="T22" fmla="*/ 36 w 123"/>
                <a:gd name="T23" fmla="*/ 81 h 144"/>
                <a:gd name="T24" fmla="*/ 50 w 123"/>
                <a:gd name="T25" fmla="*/ 89 h 144"/>
                <a:gd name="T26" fmla="*/ 84 w 123"/>
                <a:gd name="T27" fmla="*/ 76 h 144"/>
                <a:gd name="T28" fmla="*/ 114 w 123"/>
                <a:gd name="T29" fmla="*/ 101 h 144"/>
                <a:gd name="T30" fmla="*/ 114 w 123"/>
                <a:gd name="T31" fmla="*/ 132 h 144"/>
                <a:gd name="T32" fmla="*/ 113 w 123"/>
                <a:gd name="T33" fmla="*/ 85 h 144"/>
                <a:gd name="T34" fmla="*/ 94 w 123"/>
                <a:gd name="T35" fmla="*/ 72 h 144"/>
                <a:gd name="T36" fmla="*/ 110 w 123"/>
                <a:gd name="T37" fmla="*/ 58 h 144"/>
                <a:gd name="T38" fmla="*/ 113 w 123"/>
                <a:gd name="T39" fmla="*/ 85 h 144"/>
                <a:gd name="T40" fmla="*/ 14 w 123"/>
                <a:gd name="T41" fmla="*/ 24 h 144"/>
                <a:gd name="T42" fmla="*/ 108 w 123"/>
                <a:gd name="T43" fmla="*/ 9 h 144"/>
                <a:gd name="T44" fmla="*/ 113 w 123"/>
                <a:gd name="T45" fmla="*/ 47 h 144"/>
                <a:gd name="T46" fmla="*/ 49 w 123"/>
                <a:gd name="T47" fmla="*/ 79 h 144"/>
                <a:gd name="T48" fmla="*/ 9 w 123"/>
                <a:gd name="T49" fmla="*/ 57 h 144"/>
                <a:gd name="T50" fmla="*/ 14 w 123"/>
                <a:gd name="T51" fmla="*/ 24 h 144"/>
                <a:gd name="T52" fmla="*/ 9 w 123"/>
                <a:gd name="T53" fmla="*/ 67 h 144"/>
                <a:gd name="T54" fmla="*/ 30 w 123"/>
                <a:gd name="T55" fmla="*/ 77 h 144"/>
                <a:gd name="T56" fmla="*/ 9 w 123"/>
                <a:gd name="T57" fmla="*/ 101 h 144"/>
                <a:gd name="T58" fmla="*/ 9 w 123"/>
                <a:gd name="T59" fmla="*/ 6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44">
                  <a:moveTo>
                    <a:pt x="28" y="137"/>
                  </a:moveTo>
                  <a:cubicBezTo>
                    <a:pt x="60" y="136"/>
                    <a:pt x="93" y="144"/>
                    <a:pt x="120" y="139"/>
                  </a:cubicBezTo>
                  <a:cubicBezTo>
                    <a:pt x="123" y="135"/>
                    <a:pt x="121" y="129"/>
                    <a:pt x="121" y="124"/>
                  </a:cubicBezTo>
                  <a:cubicBezTo>
                    <a:pt x="121" y="85"/>
                    <a:pt x="119" y="63"/>
                    <a:pt x="118" y="34"/>
                  </a:cubicBezTo>
                  <a:cubicBezTo>
                    <a:pt x="118" y="22"/>
                    <a:pt x="120" y="10"/>
                    <a:pt x="113" y="0"/>
                  </a:cubicBezTo>
                  <a:cubicBezTo>
                    <a:pt x="75" y="3"/>
                    <a:pt x="43" y="10"/>
                    <a:pt x="6" y="17"/>
                  </a:cubicBezTo>
                  <a:cubicBezTo>
                    <a:pt x="2" y="54"/>
                    <a:pt x="0" y="102"/>
                    <a:pt x="6" y="138"/>
                  </a:cubicBezTo>
                  <a:cubicBezTo>
                    <a:pt x="14" y="139"/>
                    <a:pt x="20" y="137"/>
                    <a:pt x="28" y="137"/>
                  </a:cubicBezTo>
                  <a:close/>
                  <a:moveTo>
                    <a:pt x="114" y="132"/>
                  </a:moveTo>
                  <a:cubicBezTo>
                    <a:pt x="79" y="132"/>
                    <a:pt x="46" y="125"/>
                    <a:pt x="12" y="129"/>
                  </a:cubicBezTo>
                  <a:cubicBezTo>
                    <a:pt x="11" y="116"/>
                    <a:pt x="15" y="102"/>
                    <a:pt x="26" y="90"/>
                  </a:cubicBezTo>
                  <a:cubicBezTo>
                    <a:pt x="29" y="87"/>
                    <a:pt x="36" y="81"/>
                    <a:pt x="36" y="81"/>
                  </a:cubicBezTo>
                  <a:cubicBezTo>
                    <a:pt x="40" y="81"/>
                    <a:pt x="46" y="88"/>
                    <a:pt x="50" y="89"/>
                  </a:cubicBezTo>
                  <a:cubicBezTo>
                    <a:pt x="64" y="90"/>
                    <a:pt x="72" y="81"/>
                    <a:pt x="84" y="76"/>
                  </a:cubicBezTo>
                  <a:cubicBezTo>
                    <a:pt x="98" y="80"/>
                    <a:pt x="107" y="90"/>
                    <a:pt x="114" y="101"/>
                  </a:cubicBezTo>
                  <a:cubicBezTo>
                    <a:pt x="114" y="111"/>
                    <a:pt x="114" y="122"/>
                    <a:pt x="114" y="132"/>
                  </a:cubicBezTo>
                  <a:close/>
                  <a:moveTo>
                    <a:pt x="113" y="85"/>
                  </a:moveTo>
                  <a:cubicBezTo>
                    <a:pt x="107" y="80"/>
                    <a:pt x="103" y="73"/>
                    <a:pt x="94" y="72"/>
                  </a:cubicBezTo>
                  <a:cubicBezTo>
                    <a:pt x="96" y="64"/>
                    <a:pt x="107" y="65"/>
                    <a:pt x="110" y="58"/>
                  </a:cubicBezTo>
                  <a:cubicBezTo>
                    <a:pt x="116" y="62"/>
                    <a:pt x="111" y="77"/>
                    <a:pt x="113" y="85"/>
                  </a:cubicBezTo>
                  <a:close/>
                  <a:moveTo>
                    <a:pt x="14" y="24"/>
                  </a:moveTo>
                  <a:cubicBezTo>
                    <a:pt x="44" y="17"/>
                    <a:pt x="74" y="11"/>
                    <a:pt x="108" y="9"/>
                  </a:cubicBezTo>
                  <a:cubicBezTo>
                    <a:pt x="114" y="18"/>
                    <a:pt x="109" y="36"/>
                    <a:pt x="113" y="47"/>
                  </a:cubicBezTo>
                  <a:cubicBezTo>
                    <a:pt x="94" y="57"/>
                    <a:pt x="75" y="82"/>
                    <a:pt x="49" y="79"/>
                  </a:cubicBezTo>
                  <a:cubicBezTo>
                    <a:pt x="35" y="77"/>
                    <a:pt x="23" y="62"/>
                    <a:pt x="9" y="57"/>
                  </a:cubicBezTo>
                  <a:cubicBezTo>
                    <a:pt x="11" y="47"/>
                    <a:pt x="12" y="35"/>
                    <a:pt x="14" y="24"/>
                  </a:cubicBezTo>
                  <a:close/>
                  <a:moveTo>
                    <a:pt x="9" y="67"/>
                  </a:moveTo>
                  <a:cubicBezTo>
                    <a:pt x="17" y="70"/>
                    <a:pt x="22" y="75"/>
                    <a:pt x="30" y="77"/>
                  </a:cubicBezTo>
                  <a:cubicBezTo>
                    <a:pt x="21" y="83"/>
                    <a:pt x="17" y="94"/>
                    <a:pt x="9" y="101"/>
                  </a:cubicBezTo>
                  <a:cubicBezTo>
                    <a:pt x="9" y="90"/>
                    <a:pt x="9" y="78"/>
                    <a:pt x="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50" name="Freeform 355"/>
            <p:cNvSpPr>
              <a:spLocks noEditPoints="1"/>
            </p:cNvSpPr>
            <p:nvPr/>
          </p:nvSpPr>
          <p:spPr bwMode="auto">
            <a:xfrm>
              <a:off x="2502109" y="3461527"/>
              <a:ext cx="306588" cy="559644"/>
            </a:xfrm>
            <a:custGeom>
              <a:avLst/>
              <a:gdLst>
                <a:gd name="T0" fmla="*/ 46 w 82"/>
                <a:gd name="T1" fmla="*/ 36 h 150"/>
                <a:gd name="T2" fmla="*/ 58 w 82"/>
                <a:gd name="T3" fmla="*/ 37 h 150"/>
                <a:gd name="T4" fmla="*/ 61 w 82"/>
                <a:gd name="T5" fmla="*/ 6 h 150"/>
                <a:gd name="T6" fmla="*/ 27 w 82"/>
                <a:gd name="T7" fmla="*/ 14 h 150"/>
                <a:gd name="T8" fmla="*/ 8 w 82"/>
                <a:gd name="T9" fmla="*/ 113 h 150"/>
                <a:gd name="T10" fmla="*/ 79 w 82"/>
                <a:gd name="T11" fmla="*/ 133 h 150"/>
                <a:gd name="T12" fmla="*/ 76 w 82"/>
                <a:gd name="T13" fmla="*/ 105 h 150"/>
                <a:gd name="T14" fmla="*/ 57 w 82"/>
                <a:gd name="T15" fmla="*/ 112 h 150"/>
                <a:gd name="T16" fmla="*/ 46 w 82"/>
                <a:gd name="T17" fmla="*/ 36 h 150"/>
                <a:gd name="T18" fmla="*/ 73 w 82"/>
                <a:gd name="T19" fmla="*/ 114 h 150"/>
                <a:gd name="T20" fmla="*/ 72 w 82"/>
                <a:gd name="T21" fmla="*/ 130 h 150"/>
                <a:gd name="T22" fmla="*/ 15 w 82"/>
                <a:gd name="T23" fmla="*/ 113 h 150"/>
                <a:gd name="T24" fmla="*/ 14 w 82"/>
                <a:gd name="T25" fmla="*/ 66 h 150"/>
                <a:gd name="T26" fmla="*/ 39 w 82"/>
                <a:gd name="T27" fmla="*/ 12 h 150"/>
                <a:gd name="T28" fmla="*/ 52 w 82"/>
                <a:gd name="T29" fmla="*/ 9 h 150"/>
                <a:gd name="T30" fmla="*/ 54 w 82"/>
                <a:gd name="T31" fmla="*/ 29 h 150"/>
                <a:gd name="T32" fmla="*/ 42 w 82"/>
                <a:gd name="T33" fmla="*/ 30 h 150"/>
                <a:gd name="T34" fmla="*/ 73 w 82"/>
                <a:gd name="T35" fmla="*/ 1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50">
                  <a:moveTo>
                    <a:pt x="46" y="36"/>
                  </a:moveTo>
                  <a:cubicBezTo>
                    <a:pt x="49" y="37"/>
                    <a:pt x="56" y="39"/>
                    <a:pt x="58" y="37"/>
                  </a:cubicBezTo>
                  <a:cubicBezTo>
                    <a:pt x="60" y="28"/>
                    <a:pt x="61" y="20"/>
                    <a:pt x="61" y="6"/>
                  </a:cubicBezTo>
                  <a:cubicBezTo>
                    <a:pt x="48" y="0"/>
                    <a:pt x="35" y="5"/>
                    <a:pt x="27" y="14"/>
                  </a:cubicBezTo>
                  <a:cubicBezTo>
                    <a:pt x="11" y="34"/>
                    <a:pt x="0" y="83"/>
                    <a:pt x="8" y="113"/>
                  </a:cubicBezTo>
                  <a:cubicBezTo>
                    <a:pt x="16" y="142"/>
                    <a:pt x="60" y="150"/>
                    <a:pt x="79" y="133"/>
                  </a:cubicBezTo>
                  <a:cubicBezTo>
                    <a:pt x="77" y="122"/>
                    <a:pt x="82" y="112"/>
                    <a:pt x="76" y="105"/>
                  </a:cubicBezTo>
                  <a:cubicBezTo>
                    <a:pt x="67" y="107"/>
                    <a:pt x="65" y="113"/>
                    <a:pt x="57" y="112"/>
                  </a:cubicBezTo>
                  <a:cubicBezTo>
                    <a:pt x="29" y="110"/>
                    <a:pt x="23" y="51"/>
                    <a:pt x="46" y="36"/>
                  </a:cubicBezTo>
                  <a:close/>
                  <a:moveTo>
                    <a:pt x="73" y="114"/>
                  </a:moveTo>
                  <a:cubicBezTo>
                    <a:pt x="73" y="119"/>
                    <a:pt x="75" y="127"/>
                    <a:pt x="72" y="130"/>
                  </a:cubicBezTo>
                  <a:cubicBezTo>
                    <a:pt x="48" y="140"/>
                    <a:pt x="23" y="135"/>
                    <a:pt x="15" y="113"/>
                  </a:cubicBezTo>
                  <a:cubicBezTo>
                    <a:pt x="11" y="102"/>
                    <a:pt x="12" y="81"/>
                    <a:pt x="14" y="66"/>
                  </a:cubicBezTo>
                  <a:cubicBezTo>
                    <a:pt x="16" y="43"/>
                    <a:pt x="29" y="18"/>
                    <a:pt x="39" y="12"/>
                  </a:cubicBezTo>
                  <a:cubicBezTo>
                    <a:pt x="43" y="10"/>
                    <a:pt x="48" y="10"/>
                    <a:pt x="52" y="9"/>
                  </a:cubicBezTo>
                  <a:cubicBezTo>
                    <a:pt x="57" y="11"/>
                    <a:pt x="52" y="27"/>
                    <a:pt x="54" y="29"/>
                  </a:cubicBezTo>
                  <a:cubicBezTo>
                    <a:pt x="51" y="33"/>
                    <a:pt x="44" y="26"/>
                    <a:pt x="42" y="30"/>
                  </a:cubicBezTo>
                  <a:cubicBezTo>
                    <a:pt x="12" y="52"/>
                    <a:pt x="26" y="136"/>
                    <a:pt x="7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51" name="Freeform 356"/>
            <p:cNvSpPr>
              <a:spLocks noEditPoints="1"/>
            </p:cNvSpPr>
            <p:nvPr/>
          </p:nvSpPr>
          <p:spPr bwMode="auto">
            <a:xfrm>
              <a:off x="2278251" y="3515059"/>
              <a:ext cx="133829" cy="175193"/>
            </a:xfrm>
            <a:custGeom>
              <a:avLst/>
              <a:gdLst>
                <a:gd name="T0" fmla="*/ 22 w 36"/>
                <a:gd name="T1" fmla="*/ 3 h 47"/>
                <a:gd name="T2" fmla="*/ 11 w 36"/>
                <a:gd name="T3" fmla="*/ 0 h 47"/>
                <a:gd name="T4" fmla="*/ 3 w 36"/>
                <a:gd name="T5" fmla="*/ 17 h 47"/>
                <a:gd name="T6" fmla="*/ 6 w 36"/>
                <a:gd name="T7" fmla="*/ 46 h 47"/>
                <a:gd name="T8" fmla="*/ 9 w 36"/>
                <a:gd name="T9" fmla="*/ 47 h 47"/>
                <a:gd name="T10" fmla="*/ 22 w 36"/>
                <a:gd name="T11" fmla="*/ 3 h 47"/>
                <a:gd name="T12" fmla="*/ 10 w 36"/>
                <a:gd name="T13" fmla="*/ 40 h 47"/>
                <a:gd name="T14" fmla="*/ 9 w 36"/>
                <a:gd name="T15" fmla="*/ 8 h 47"/>
                <a:gd name="T16" fmla="*/ 10 w 36"/>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7">
                  <a:moveTo>
                    <a:pt x="22" y="3"/>
                  </a:moveTo>
                  <a:cubicBezTo>
                    <a:pt x="21" y="2"/>
                    <a:pt x="13" y="0"/>
                    <a:pt x="11" y="0"/>
                  </a:cubicBezTo>
                  <a:cubicBezTo>
                    <a:pt x="0" y="1"/>
                    <a:pt x="3" y="9"/>
                    <a:pt x="3" y="17"/>
                  </a:cubicBezTo>
                  <a:cubicBezTo>
                    <a:pt x="3" y="26"/>
                    <a:pt x="0" y="37"/>
                    <a:pt x="6" y="46"/>
                  </a:cubicBezTo>
                  <a:cubicBezTo>
                    <a:pt x="7" y="46"/>
                    <a:pt x="9" y="46"/>
                    <a:pt x="9" y="47"/>
                  </a:cubicBezTo>
                  <a:cubicBezTo>
                    <a:pt x="35" y="47"/>
                    <a:pt x="36" y="13"/>
                    <a:pt x="22" y="3"/>
                  </a:cubicBezTo>
                  <a:close/>
                  <a:moveTo>
                    <a:pt x="10" y="40"/>
                  </a:moveTo>
                  <a:cubicBezTo>
                    <a:pt x="8" y="35"/>
                    <a:pt x="9" y="19"/>
                    <a:pt x="9" y="8"/>
                  </a:cubicBezTo>
                  <a:cubicBezTo>
                    <a:pt x="31" y="4"/>
                    <a:pt x="29" y="42"/>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52" name="Freeform 357"/>
            <p:cNvSpPr/>
            <p:nvPr/>
          </p:nvSpPr>
          <p:spPr bwMode="auto">
            <a:xfrm>
              <a:off x="769644" y="3515059"/>
              <a:ext cx="250624" cy="328486"/>
            </a:xfrm>
            <a:custGeom>
              <a:avLst/>
              <a:gdLst>
                <a:gd name="T0" fmla="*/ 46 w 67"/>
                <a:gd name="T1" fmla="*/ 25 h 88"/>
                <a:gd name="T2" fmla="*/ 62 w 67"/>
                <a:gd name="T3" fmla="*/ 34 h 88"/>
                <a:gd name="T4" fmla="*/ 47 w 67"/>
                <a:gd name="T5" fmla="*/ 0 h 88"/>
                <a:gd name="T6" fmla="*/ 43 w 67"/>
                <a:gd name="T7" fmla="*/ 0 h 88"/>
                <a:gd name="T8" fmla="*/ 26 w 67"/>
                <a:gd name="T9" fmla="*/ 55 h 88"/>
                <a:gd name="T10" fmla="*/ 4 w 67"/>
                <a:gd name="T11" fmla="*/ 83 h 88"/>
                <a:gd name="T12" fmla="*/ 46 w 67"/>
                <a:gd name="T13" fmla="*/ 25 h 88"/>
              </a:gdLst>
              <a:ahLst/>
              <a:cxnLst>
                <a:cxn ang="0">
                  <a:pos x="T0" y="T1"/>
                </a:cxn>
                <a:cxn ang="0">
                  <a:pos x="T2" y="T3"/>
                </a:cxn>
                <a:cxn ang="0">
                  <a:pos x="T4" y="T5"/>
                </a:cxn>
                <a:cxn ang="0">
                  <a:pos x="T6" y="T7"/>
                </a:cxn>
                <a:cxn ang="0">
                  <a:pos x="T8" y="T9"/>
                </a:cxn>
                <a:cxn ang="0">
                  <a:pos x="T10" y="T11"/>
                </a:cxn>
                <a:cxn ang="0">
                  <a:pos x="T12" y="T13"/>
                </a:cxn>
              </a:cxnLst>
              <a:rect l="0" t="0" r="r" b="b"/>
              <a:pathLst>
                <a:path w="67" h="88">
                  <a:moveTo>
                    <a:pt x="46" y="25"/>
                  </a:moveTo>
                  <a:cubicBezTo>
                    <a:pt x="54" y="25"/>
                    <a:pt x="54" y="34"/>
                    <a:pt x="62" y="34"/>
                  </a:cubicBezTo>
                  <a:cubicBezTo>
                    <a:pt x="67" y="23"/>
                    <a:pt x="55" y="8"/>
                    <a:pt x="47" y="0"/>
                  </a:cubicBezTo>
                  <a:cubicBezTo>
                    <a:pt x="46" y="0"/>
                    <a:pt x="45" y="0"/>
                    <a:pt x="43" y="0"/>
                  </a:cubicBezTo>
                  <a:cubicBezTo>
                    <a:pt x="36" y="17"/>
                    <a:pt x="37" y="38"/>
                    <a:pt x="26" y="55"/>
                  </a:cubicBezTo>
                  <a:cubicBezTo>
                    <a:pt x="7" y="51"/>
                    <a:pt x="0" y="71"/>
                    <a:pt x="4" y="83"/>
                  </a:cubicBezTo>
                  <a:cubicBezTo>
                    <a:pt x="39" y="88"/>
                    <a:pt x="33" y="46"/>
                    <a:pt x="4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53" name="Freeform 358"/>
            <p:cNvSpPr>
              <a:spLocks noEditPoints="1"/>
            </p:cNvSpPr>
            <p:nvPr/>
          </p:nvSpPr>
          <p:spPr bwMode="auto">
            <a:xfrm>
              <a:off x="1966797" y="3539391"/>
              <a:ext cx="97329" cy="187358"/>
            </a:xfrm>
            <a:custGeom>
              <a:avLst/>
              <a:gdLst>
                <a:gd name="T0" fmla="*/ 7 w 26"/>
                <a:gd name="T1" fmla="*/ 2 h 50"/>
                <a:gd name="T2" fmla="*/ 0 w 26"/>
                <a:gd name="T3" fmla="*/ 46 h 50"/>
                <a:gd name="T4" fmla="*/ 21 w 26"/>
                <a:gd name="T5" fmla="*/ 48 h 50"/>
                <a:gd name="T6" fmla="*/ 17 w 26"/>
                <a:gd name="T7" fmla="*/ 1 h 50"/>
                <a:gd name="T8" fmla="*/ 7 w 26"/>
                <a:gd name="T9" fmla="*/ 2 h 50"/>
                <a:gd name="T10" fmla="*/ 9 w 26"/>
                <a:gd name="T11" fmla="*/ 44 h 50"/>
                <a:gd name="T12" fmla="*/ 11 w 26"/>
                <a:gd name="T13" fmla="*/ 8 h 50"/>
                <a:gd name="T14" fmla="*/ 15 w 26"/>
                <a:gd name="T15" fmla="*/ 8 h 50"/>
                <a:gd name="T16" fmla="*/ 17 w 26"/>
                <a:gd name="T17" fmla="*/ 42 h 50"/>
                <a:gd name="T18" fmla="*/ 9 w 26"/>
                <a:gd name="T19"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0">
                  <a:moveTo>
                    <a:pt x="7" y="2"/>
                  </a:moveTo>
                  <a:cubicBezTo>
                    <a:pt x="2" y="16"/>
                    <a:pt x="4" y="33"/>
                    <a:pt x="0" y="46"/>
                  </a:cubicBezTo>
                  <a:cubicBezTo>
                    <a:pt x="7" y="48"/>
                    <a:pt x="14" y="50"/>
                    <a:pt x="21" y="48"/>
                  </a:cubicBezTo>
                  <a:cubicBezTo>
                    <a:pt x="26" y="33"/>
                    <a:pt x="23" y="13"/>
                    <a:pt x="17" y="1"/>
                  </a:cubicBezTo>
                  <a:cubicBezTo>
                    <a:pt x="14" y="1"/>
                    <a:pt x="9" y="0"/>
                    <a:pt x="7" y="2"/>
                  </a:cubicBezTo>
                  <a:close/>
                  <a:moveTo>
                    <a:pt x="9" y="44"/>
                  </a:moveTo>
                  <a:cubicBezTo>
                    <a:pt x="3" y="35"/>
                    <a:pt x="11" y="19"/>
                    <a:pt x="11" y="8"/>
                  </a:cubicBezTo>
                  <a:cubicBezTo>
                    <a:pt x="12" y="8"/>
                    <a:pt x="13" y="8"/>
                    <a:pt x="15" y="8"/>
                  </a:cubicBezTo>
                  <a:cubicBezTo>
                    <a:pt x="16" y="21"/>
                    <a:pt x="17" y="28"/>
                    <a:pt x="17" y="42"/>
                  </a:cubicBezTo>
                  <a:cubicBezTo>
                    <a:pt x="15" y="43"/>
                    <a:pt x="10" y="40"/>
                    <a:pt x="9"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54" name="Freeform 359"/>
            <p:cNvSpPr>
              <a:spLocks noEditPoints="1"/>
            </p:cNvSpPr>
            <p:nvPr/>
          </p:nvSpPr>
          <p:spPr bwMode="auto">
            <a:xfrm>
              <a:off x="3110418" y="3641587"/>
              <a:ext cx="128962" cy="160594"/>
            </a:xfrm>
            <a:custGeom>
              <a:avLst/>
              <a:gdLst>
                <a:gd name="T0" fmla="*/ 30 w 35"/>
                <a:gd name="T1" fmla="*/ 28 h 43"/>
                <a:gd name="T2" fmla="*/ 26 w 35"/>
                <a:gd name="T3" fmla="*/ 18 h 43"/>
                <a:gd name="T4" fmla="*/ 33 w 35"/>
                <a:gd name="T5" fmla="*/ 8 h 43"/>
                <a:gd name="T6" fmla="*/ 17 w 35"/>
                <a:gd name="T7" fmla="*/ 0 h 43"/>
                <a:gd name="T8" fmla="*/ 0 w 35"/>
                <a:gd name="T9" fmla="*/ 26 h 43"/>
                <a:gd name="T10" fmla="*/ 30 w 35"/>
                <a:gd name="T11" fmla="*/ 28 h 43"/>
                <a:gd name="T12" fmla="*/ 19 w 35"/>
                <a:gd name="T13" fmla="*/ 8 h 43"/>
                <a:gd name="T14" fmla="*/ 25 w 35"/>
                <a:gd name="T15" fmla="*/ 10 h 43"/>
                <a:gd name="T16" fmla="*/ 17 w 35"/>
                <a:gd name="T17" fmla="*/ 15 h 43"/>
                <a:gd name="T18" fmla="*/ 19 w 35"/>
                <a:gd name="T19" fmla="*/ 8 h 43"/>
                <a:gd name="T20" fmla="*/ 10 w 35"/>
                <a:gd name="T21" fmla="*/ 21 h 43"/>
                <a:gd name="T22" fmla="*/ 23 w 35"/>
                <a:gd name="T23" fmla="*/ 28 h 43"/>
                <a:gd name="T24" fmla="*/ 8 w 35"/>
                <a:gd name="T25" fmla="*/ 30 h 43"/>
                <a:gd name="T26" fmla="*/ 10 w 35"/>
                <a:gd name="T2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43">
                  <a:moveTo>
                    <a:pt x="30" y="28"/>
                  </a:moveTo>
                  <a:cubicBezTo>
                    <a:pt x="31" y="23"/>
                    <a:pt x="26" y="23"/>
                    <a:pt x="26" y="18"/>
                  </a:cubicBezTo>
                  <a:cubicBezTo>
                    <a:pt x="31" y="17"/>
                    <a:pt x="35" y="13"/>
                    <a:pt x="33" y="8"/>
                  </a:cubicBezTo>
                  <a:cubicBezTo>
                    <a:pt x="29" y="4"/>
                    <a:pt x="22" y="3"/>
                    <a:pt x="17" y="0"/>
                  </a:cubicBezTo>
                  <a:cubicBezTo>
                    <a:pt x="15" y="9"/>
                    <a:pt x="0" y="18"/>
                    <a:pt x="0" y="26"/>
                  </a:cubicBezTo>
                  <a:cubicBezTo>
                    <a:pt x="1" y="40"/>
                    <a:pt x="25" y="43"/>
                    <a:pt x="30" y="28"/>
                  </a:cubicBezTo>
                  <a:close/>
                  <a:moveTo>
                    <a:pt x="19" y="8"/>
                  </a:moveTo>
                  <a:cubicBezTo>
                    <a:pt x="21" y="9"/>
                    <a:pt x="22" y="10"/>
                    <a:pt x="25" y="10"/>
                  </a:cubicBezTo>
                  <a:cubicBezTo>
                    <a:pt x="24" y="13"/>
                    <a:pt x="21" y="15"/>
                    <a:pt x="17" y="15"/>
                  </a:cubicBezTo>
                  <a:cubicBezTo>
                    <a:pt x="13" y="12"/>
                    <a:pt x="19" y="11"/>
                    <a:pt x="19" y="8"/>
                  </a:cubicBezTo>
                  <a:close/>
                  <a:moveTo>
                    <a:pt x="10" y="21"/>
                  </a:moveTo>
                  <a:cubicBezTo>
                    <a:pt x="18" y="20"/>
                    <a:pt x="19" y="25"/>
                    <a:pt x="23" y="28"/>
                  </a:cubicBezTo>
                  <a:cubicBezTo>
                    <a:pt x="20" y="32"/>
                    <a:pt x="14" y="32"/>
                    <a:pt x="8" y="30"/>
                  </a:cubicBezTo>
                  <a:cubicBezTo>
                    <a:pt x="7" y="26"/>
                    <a:pt x="10" y="25"/>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55" name="Freeform 360"/>
            <p:cNvSpPr/>
            <p:nvPr/>
          </p:nvSpPr>
          <p:spPr bwMode="auto">
            <a:xfrm>
              <a:off x="4901280" y="3661053"/>
              <a:ext cx="53531" cy="114361"/>
            </a:xfrm>
            <a:custGeom>
              <a:avLst/>
              <a:gdLst>
                <a:gd name="T0" fmla="*/ 10 w 14"/>
                <a:gd name="T1" fmla="*/ 31 h 31"/>
                <a:gd name="T2" fmla="*/ 14 w 14"/>
                <a:gd name="T3" fmla="*/ 0 h 31"/>
                <a:gd name="T4" fmla="*/ 9 w 14"/>
                <a:gd name="T5" fmla="*/ 0 h 31"/>
                <a:gd name="T6" fmla="*/ 10 w 14"/>
                <a:gd name="T7" fmla="*/ 31 h 31"/>
              </a:gdLst>
              <a:ahLst/>
              <a:cxnLst>
                <a:cxn ang="0">
                  <a:pos x="T0" y="T1"/>
                </a:cxn>
                <a:cxn ang="0">
                  <a:pos x="T2" y="T3"/>
                </a:cxn>
                <a:cxn ang="0">
                  <a:pos x="T4" y="T5"/>
                </a:cxn>
                <a:cxn ang="0">
                  <a:pos x="T6" y="T7"/>
                </a:cxn>
              </a:cxnLst>
              <a:rect l="0" t="0" r="r" b="b"/>
              <a:pathLst>
                <a:path w="14" h="31">
                  <a:moveTo>
                    <a:pt x="10" y="31"/>
                  </a:moveTo>
                  <a:cubicBezTo>
                    <a:pt x="10" y="24"/>
                    <a:pt x="13" y="11"/>
                    <a:pt x="14" y="0"/>
                  </a:cubicBezTo>
                  <a:cubicBezTo>
                    <a:pt x="12" y="0"/>
                    <a:pt x="11" y="0"/>
                    <a:pt x="9" y="0"/>
                  </a:cubicBezTo>
                  <a:cubicBezTo>
                    <a:pt x="8" y="10"/>
                    <a:pt x="0" y="26"/>
                    <a:pt x="1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56" name="Freeform 361"/>
            <p:cNvSpPr/>
            <p:nvPr/>
          </p:nvSpPr>
          <p:spPr bwMode="auto">
            <a:xfrm>
              <a:off x="4928046" y="3668353"/>
              <a:ext cx="85164" cy="128961"/>
            </a:xfrm>
            <a:custGeom>
              <a:avLst/>
              <a:gdLst>
                <a:gd name="T0" fmla="*/ 17 w 23"/>
                <a:gd name="T1" fmla="*/ 34 h 35"/>
                <a:gd name="T2" fmla="*/ 13 w 23"/>
                <a:gd name="T3" fmla="*/ 0 h 35"/>
                <a:gd name="T4" fmla="*/ 17 w 23"/>
                <a:gd name="T5" fmla="*/ 34 h 35"/>
              </a:gdLst>
              <a:ahLst/>
              <a:cxnLst>
                <a:cxn ang="0">
                  <a:pos x="T0" y="T1"/>
                </a:cxn>
                <a:cxn ang="0">
                  <a:pos x="T2" y="T3"/>
                </a:cxn>
                <a:cxn ang="0">
                  <a:pos x="T4" y="T5"/>
                </a:cxn>
              </a:cxnLst>
              <a:rect l="0" t="0" r="r" b="b"/>
              <a:pathLst>
                <a:path w="23" h="35">
                  <a:moveTo>
                    <a:pt x="17" y="34"/>
                  </a:moveTo>
                  <a:cubicBezTo>
                    <a:pt x="6" y="24"/>
                    <a:pt x="23" y="7"/>
                    <a:pt x="13" y="0"/>
                  </a:cubicBezTo>
                  <a:cubicBezTo>
                    <a:pt x="7" y="7"/>
                    <a:pt x="0" y="35"/>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57" name="Freeform 362"/>
            <p:cNvSpPr>
              <a:spLocks noEditPoints="1"/>
            </p:cNvSpPr>
            <p:nvPr/>
          </p:nvSpPr>
          <p:spPr bwMode="auto">
            <a:xfrm>
              <a:off x="3215048" y="3690252"/>
              <a:ext cx="289556" cy="233591"/>
            </a:xfrm>
            <a:custGeom>
              <a:avLst/>
              <a:gdLst>
                <a:gd name="T0" fmla="*/ 8 w 78"/>
                <a:gd name="T1" fmla="*/ 32 h 63"/>
                <a:gd name="T2" fmla="*/ 27 w 78"/>
                <a:gd name="T3" fmla="*/ 26 h 63"/>
                <a:gd name="T4" fmla="*/ 39 w 78"/>
                <a:gd name="T5" fmla="*/ 10 h 63"/>
                <a:gd name="T6" fmla="*/ 30 w 78"/>
                <a:gd name="T7" fmla="*/ 18 h 63"/>
                <a:gd name="T8" fmla="*/ 16 w 78"/>
                <a:gd name="T9" fmla="*/ 0 h 63"/>
                <a:gd name="T10" fmla="*/ 8 w 78"/>
                <a:gd name="T11" fmla="*/ 32 h 63"/>
                <a:gd name="T12" fmla="*/ 46 w 78"/>
                <a:gd name="T13" fmla="*/ 24 h 63"/>
                <a:gd name="T14" fmla="*/ 34 w 78"/>
                <a:gd name="T15" fmla="*/ 33 h 63"/>
                <a:gd name="T16" fmla="*/ 46 w 78"/>
                <a:gd name="T17" fmla="*/ 24 h 63"/>
                <a:gd name="T18" fmla="*/ 17 w 78"/>
                <a:gd name="T19" fmla="*/ 8 h 63"/>
                <a:gd name="T20" fmla="*/ 10 w 78"/>
                <a:gd name="T21" fmla="*/ 26 h 63"/>
                <a:gd name="T22" fmla="*/ 17 w 78"/>
                <a:gd name="T23"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3">
                  <a:moveTo>
                    <a:pt x="8" y="32"/>
                  </a:moveTo>
                  <a:cubicBezTo>
                    <a:pt x="15" y="35"/>
                    <a:pt x="22" y="30"/>
                    <a:pt x="27" y="26"/>
                  </a:cubicBezTo>
                  <a:cubicBezTo>
                    <a:pt x="22" y="63"/>
                    <a:pt x="78" y="16"/>
                    <a:pt x="39" y="10"/>
                  </a:cubicBezTo>
                  <a:cubicBezTo>
                    <a:pt x="34" y="11"/>
                    <a:pt x="36" y="18"/>
                    <a:pt x="30" y="18"/>
                  </a:cubicBezTo>
                  <a:cubicBezTo>
                    <a:pt x="29" y="8"/>
                    <a:pt x="24" y="2"/>
                    <a:pt x="16" y="0"/>
                  </a:cubicBezTo>
                  <a:cubicBezTo>
                    <a:pt x="11" y="7"/>
                    <a:pt x="0" y="20"/>
                    <a:pt x="8" y="32"/>
                  </a:cubicBezTo>
                  <a:close/>
                  <a:moveTo>
                    <a:pt x="46" y="24"/>
                  </a:moveTo>
                  <a:cubicBezTo>
                    <a:pt x="46" y="29"/>
                    <a:pt x="41" y="32"/>
                    <a:pt x="34" y="33"/>
                  </a:cubicBezTo>
                  <a:cubicBezTo>
                    <a:pt x="30" y="23"/>
                    <a:pt x="47" y="10"/>
                    <a:pt x="46" y="24"/>
                  </a:cubicBezTo>
                  <a:close/>
                  <a:moveTo>
                    <a:pt x="17" y="8"/>
                  </a:moveTo>
                  <a:cubicBezTo>
                    <a:pt x="30" y="11"/>
                    <a:pt x="23" y="29"/>
                    <a:pt x="10" y="26"/>
                  </a:cubicBezTo>
                  <a:cubicBezTo>
                    <a:pt x="10" y="17"/>
                    <a:pt x="16" y="15"/>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58" name="Freeform 363"/>
            <p:cNvSpPr/>
            <p:nvPr/>
          </p:nvSpPr>
          <p:spPr bwMode="auto">
            <a:xfrm>
              <a:off x="3794158" y="3692686"/>
              <a:ext cx="102196" cy="209258"/>
            </a:xfrm>
            <a:custGeom>
              <a:avLst/>
              <a:gdLst>
                <a:gd name="T0" fmla="*/ 0 w 28"/>
                <a:gd name="T1" fmla="*/ 53 h 56"/>
                <a:gd name="T2" fmla="*/ 20 w 28"/>
                <a:gd name="T3" fmla="*/ 37 h 56"/>
                <a:gd name="T4" fmla="*/ 15 w 28"/>
                <a:gd name="T5" fmla="*/ 14 h 56"/>
                <a:gd name="T6" fmla="*/ 25 w 28"/>
                <a:gd name="T7" fmla="*/ 0 h 56"/>
                <a:gd name="T8" fmla="*/ 7 w 28"/>
                <a:gd name="T9" fmla="*/ 15 h 56"/>
                <a:gd name="T10" fmla="*/ 14 w 28"/>
                <a:gd name="T11" fmla="*/ 34 h 56"/>
                <a:gd name="T12" fmla="*/ 0 w 28"/>
                <a:gd name="T13" fmla="*/ 53 h 56"/>
              </a:gdLst>
              <a:ahLst/>
              <a:cxnLst>
                <a:cxn ang="0">
                  <a:pos x="T0" y="T1"/>
                </a:cxn>
                <a:cxn ang="0">
                  <a:pos x="T2" y="T3"/>
                </a:cxn>
                <a:cxn ang="0">
                  <a:pos x="T4" y="T5"/>
                </a:cxn>
                <a:cxn ang="0">
                  <a:pos x="T6" y="T7"/>
                </a:cxn>
                <a:cxn ang="0">
                  <a:pos x="T8" y="T9"/>
                </a:cxn>
                <a:cxn ang="0">
                  <a:pos x="T10" y="T11"/>
                </a:cxn>
                <a:cxn ang="0">
                  <a:pos x="T12" y="T13"/>
                </a:cxn>
              </a:cxnLst>
              <a:rect l="0" t="0" r="r" b="b"/>
              <a:pathLst>
                <a:path w="28" h="56">
                  <a:moveTo>
                    <a:pt x="0" y="53"/>
                  </a:moveTo>
                  <a:cubicBezTo>
                    <a:pt x="9" y="56"/>
                    <a:pt x="19" y="46"/>
                    <a:pt x="20" y="37"/>
                  </a:cubicBezTo>
                  <a:cubicBezTo>
                    <a:pt x="22" y="28"/>
                    <a:pt x="16" y="22"/>
                    <a:pt x="15" y="14"/>
                  </a:cubicBezTo>
                  <a:cubicBezTo>
                    <a:pt x="17" y="9"/>
                    <a:pt x="28" y="7"/>
                    <a:pt x="25" y="0"/>
                  </a:cubicBezTo>
                  <a:cubicBezTo>
                    <a:pt x="15" y="3"/>
                    <a:pt x="7" y="7"/>
                    <a:pt x="7" y="15"/>
                  </a:cubicBezTo>
                  <a:cubicBezTo>
                    <a:pt x="6" y="22"/>
                    <a:pt x="14" y="26"/>
                    <a:pt x="14" y="34"/>
                  </a:cubicBezTo>
                  <a:cubicBezTo>
                    <a:pt x="13" y="45"/>
                    <a:pt x="4" y="41"/>
                    <a:pt x="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59" name="Freeform 364"/>
            <p:cNvSpPr/>
            <p:nvPr/>
          </p:nvSpPr>
          <p:spPr bwMode="auto">
            <a:xfrm>
              <a:off x="3390241" y="3719450"/>
              <a:ext cx="148428" cy="160594"/>
            </a:xfrm>
            <a:custGeom>
              <a:avLst/>
              <a:gdLst>
                <a:gd name="T0" fmla="*/ 3 w 40"/>
                <a:gd name="T1" fmla="*/ 42 h 43"/>
                <a:gd name="T2" fmla="*/ 13 w 40"/>
                <a:gd name="T3" fmla="*/ 28 h 43"/>
                <a:gd name="T4" fmla="*/ 24 w 40"/>
                <a:gd name="T5" fmla="*/ 43 h 43"/>
                <a:gd name="T6" fmla="*/ 20 w 40"/>
                <a:gd name="T7" fmla="*/ 27 h 43"/>
                <a:gd name="T8" fmla="*/ 40 w 40"/>
                <a:gd name="T9" fmla="*/ 15 h 43"/>
                <a:gd name="T10" fmla="*/ 18 w 40"/>
                <a:gd name="T11" fmla="*/ 17 h 43"/>
                <a:gd name="T12" fmla="*/ 25 w 40"/>
                <a:gd name="T13" fmla="*/ 2 h 43"/>
                <a:gd name="T14" fmla="*/ 20 w 40"/>
                <a:gd name="T15" fmla="*/ 0 h 43"/>
                <a:gd name="T16" fmla="*/ 3 w 40"/>
                <a:gd name="T17"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3" y="42"/>
                  </a:moveTo>
                  <a:cubicBezTo>
                    <a:pt x="9" y="41"/>
                    <a:pt x="8" y="32"/>
                    <a:pt x="13" y="28"/>
                  </a:cubicBezTo>
                  <a:cubicBezTo>
                    <a:pt x="15" y="35"/>
                    <a:pt x="16" y="42"/>
                    <a:pt x="24" y="43"/>
                  </a:cubicBezTo>
                  <a:cubicBezTo>
                    <a:pt x="27" y="38"/>
                    <a:pt x="19" y="34"/>
                    <a:pt x="20" y="27"/>
                  </a:cubicBezTo>
                  <a:cubicBezTo>
                    <a:pt x="22" y="18"/>
                    <a:pt x="39" y="24"/>
                    <a:pt x="40" y="15"/>
                  </a:cubicBezTo>
                  <a:cubicBezTo>
                    <a:pt x="34" y="11"/>
                    <a:pt x="23" y="19"/>
                    <a:pt x="18" y="17"/>
                  </a:cubicBezTo>
                  <a:cubicBezTo>
                    <a:pt x="20" y="11"/>
                    <a:pt x="25" y="9"/>
                    <a:pt x="25" y="2"/>
                  </a:cubicBezTo>
                  <a:cubicBezTo>
                    <a:pt x="23" y="1"/>
                    <a:pt x="23" y="0"/>
                    <a:pt x="20" y="0"/>
                  </a:cubicBezTo>
                  <a:cubicBezTo>
                    <a:pt x="17" y="16"/>
                    <a:pt x="0" y="25"/>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60" name="Freeform 365"/>
            <p:cNvSpPr/>
            <p:nvPr/>
          </p:nvSpPr>
          <p:spPr bwMode="auto">
            <a:xfrm>
              <a:off x="4689589" y="3734050"/>
              <a:ext cx="104630" cy="55964"/>
            </a:xfrm>
            <a:custGeom>
              <a:avLst/>
              <a:gdLst>
                <a:gd name="T0" fmla="*/ 0 w 28"/>
                <a:gd name="T1" fmla="*/ 15 h 15"/>
                <a:gd name="T2" fmla="*/ 28 w 28"/>
                <a:gd name="T3" fmla="*/ 0 h 15"/>
                <a:gd name="T4" fmla="*/ 0 w 28"/>
                <a:gd name="T5" fmla="*/ 15 h 15"/>
              </a:gdLst>
              <a:ahLst/>
              <a:cxnLst>
                <a:cxn ang="0">
                  <a:pos x="T0" y="T1"/>
                </a:cxn>
                <a:cxn ang="0">
                  <a:pos x="T2" y="T3"/>
                </a:cxn>
                <a:cxn ang="0">
                  <a:pos x="T4" y="T5"/>
                </a:cxn>
              </a:cxnLst>
              <a:rect l="0" t="0" r="r" b="b"/>
              <a:pathLst>
                <a:path w="28" h="15">
                  <a:moveTo>
                    <a:pt x="0" y="15"/>
                  </a:moveTo>
                  <a:cubicBezTo>
                    <a:pt x="10" y="12"/>
                    <a:pt x="21" y="7"/>
                    <a:pt x="28" y="0"/>
                  </a:cubicBezTo>
                  <a:cubicBezTo>
                    <a:pt x="15" y="1"/>
                    <a:pt x="1" y="2"/>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61" name="Freeform 366"/>
            <p:cNvSpPr/>
            <p:nvPr/>
          </p:nvSpPr>
          <p:spPr bwMode="auto">
            <a:xfrm>
              <a:off x="4730954" y="3768115"/>
              <a:ext cx="80298" cy="48665"/>
            </a:xfrm>
            <a:custGeom>
              <a:avLst/>
              <a:gdLst>
                <a:gd name="T0" fmla="*/ 0 w 22"/>
                <a:gd name="T1" fmla="*/ 13 h 13"/>
                <a:gd name="T2" fmla="*/ 22 w 22"/>
                <a:gd name="T3" fmla="*/ 2 h 13"/>
                <a:gd name="T4" fmla="*/ 0 w 22"/>
                <a:gd name="T5" fmla="*/ 13 h 13"/>
              </a:gdLst>
              <a:ahLst/>
              <a:cxnLst>
                <a:cxn ang="0">
                  <a:pos x="T0" y="T1"/>
                </a:cxn>
                <a:cxn ang="0">
                  <a:pos x="T2" y="T3"/>
                </a:cxn>
                <a:cxn ang="0">
                  <a:pos x="T4" y="T5"/>
                </a:cxn>
              </a:cxnLst>
              <a:rect l="0" t="0" r="r" b="b"/>
              <a:pathLst>
                <a:path w="22" h="13">
                  <a:moveTo>
                    <a:pt x="0" y="13"/>
                  </a:moveTo>
                  <a:cubicBezTo>
                    <a:pt x="11" y="13"/>
                    <a:pt x="15" y="6"/>
                    <a:pt x="22" y="2"/>
                  </a:cubicBezTo>
                  <a:cubicBezTo>
                    <a:pt x="14" y="0"/>
                    <a:pt x="1" y="3"/>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62" name="Freeform 367"/>
            <p:cNvSpPr/>
            <p:nvPr/>
          </p:nvSpPr>
          <p:spPr bwMode="auto">
            <a:xfrm>
              <a:off x="3069054" y="3763249"/>
              <a:ext cx="343087" cy="201958"/>
            </a:xfrm>
            <a:custGeom>
              <a:avLst/>
              <a:gdLst>
                <a:gd name="T0" fmla="*/ 2 w 92"/>
                <a:gd name="T1" fmla="*/ 11 h 54"/>
                <a:gd name="T2" fmla="*/ 29 w 92"/>
                <a:gd name="T3" fmla="*/ 14 h 54"/>
                <a:gd name="T4" fmla="*/ 63 w 92"/>
                <a:gd name="T5" fmla="*/ 34 h 54"/>
                <a:gd name="T6" fmla="*/ 92 w 92"/>
                <a:gd name="T7" fmla="*/ 44 h 54"/>
                <a:gd name="T8" fmla="*/ 67 w 92"/>
                <a:gd name="T9" fmla="*/ 27 h 54"/>
                <a:gd name="T10" fmla="*/ 48 w 92"/>
                <a:gd name="T11" fmla="*/ 26 h 54"/>
                <a:gd name="T12" fmla="*/ 2 w 92"/>
                <a:gd name="T13" fmla="*/ 7 h 54"/>
                <a:gd name="T14" fmla="*/ 2 w 92"/>
                <a:gd name="T15" fmla="*/ 11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54">
                  <a:moveTo>
                    <a:pt x="2" y="11"/>
                  </a:moveTo>
                  <a:cubicBezTo>
                    <a:pt x="12" y="14"/>
                    <a:pt x="18" y="10"/>
                    <a:pt x="29" y="14"/>
                  </a:cubicBezTo>
                  <a:cubicBezTo>
                    <a:pt x="36" y="28"/>
                    <a:pt x="45" y="34"/>
                    <a:pt x="63" y="34"/>
                  </a:cubicBezTo>
                  <a:cubicBezTo>
                    <a:pt x="66" y="43"/>
                    <a:pt x="84" y="54"/>
                    <a:pt x="92" y="44"/>
                  </a:cubicBezTo>
                  <a:cubicBezTo>
                    <a:pt x="81" y="42"/>
                    <a:pt x="71" y="37"/>
                    <a:pt x="67" y="27"/>
                  </a:cubicBezTo>
                  <a:cubicBezTo>
                    <a:pt x="59" y="28"/>
                    <a:pt x="55" y="26"/>
                    <a:pt x="48" y="26"/>
                  </a:cubicBezTo>
                  <a:cubicBezTo>
                    <a:pt x="38" y="14"/>
                    <a:pt x="25" y="0"/>
                    <a:pt x="2" y="7"/>
                  </a:cubicBezTo>
                  <a:cubicBezTo>
                    <a:pt x="1" y="9"/>
                    <a:pt x="0" y="9"/>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63" name="Freeform 368"/>
            <p:cNvSpPr>
              <a:spLocks noEditPoints="1"/>
            </p:cNvSpPr>
            <p:nvPr/>
          </p:nvSpPr>
          <p:spPr bwMode="auto">
            <a:xfrm>
              <a:off x="2287984" y="3787581"/>
              <a:ext cx="143562" cy="136261"/>
            </a:xfrm>
            <a:custGeom>
              <a:avLst/>
              <a:gdLst>
                <a:gd name="T0" fmla="*/ 0 w 38"/>
                <a:gd name="T1" fmla="*/ 9 h 37"/>
                <a:gd name="T2" fmla="*/ 2 w 38"/>
                <a:gd name="T3" fmla="*/ 37 h 37"/>
                <a:gd name="T4" fmla="*/ 33 w 38"/>
                <a:gd name="T5" fmla="*/ 8 h 37"/>
                <a:gd name="T6" fmla="*/ 0 w 38"/>
                <a:gd name="T7" fmla="*/ 9 h 37"/>
                <a:gd name="T8" fmla="*/ 27 w 38"/>
                <a:gd name="T9" fmla="*/ 13 h 37"/>
                <a:gd name="T10" fmla="*/ 26 w 38"/>
                <a:gd name="T11" fmla="*/ 24 h 37"/>
                <a:gd name="T12" fmla="*/ 8 w 38"/>
                <a:gd name="T13" fmla="*/ 28 h 37"/>
                <a:gd name="T14" fmla="*/ 8 w 38"/>
                <a:gd name="T15" fmla="*/ 10 h 37"/>
                <a:gd name="T16" fmla="*/ 27 w 38"/>
                <a:gd name="T17"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0" y="9"/>
                  </a:moveTo>
                  <a:cubicBezTo>
                    <a:pt x="1" y="16"/>
                    <a:pt x="3" y="27"/>
                    <a:pt x="2" y="37"/>
                  </a:cubicBezTo>
                  <a:cubicBezTo>
                    <a:pt x="15" y="36"/>
                    <a:pt x="38" y="33"/>
                    <a:pt x="33" y="8"/>
                  </a:cubicBezTo>
                  <a:cubicBezTo>
                    <a:pt x="27" y="2"/>
                    <a:pt x="4" y="0"/>
                    <a:pt x="0" y="9"/>
                  </a:cubicBezTo>
                  <a:close/>
                  <a:moveTo>
                    <a:pt x="27" y="13"/>
                  </a:moveTo>
                  <a:cubicBezTo>
                    <a:pt x="28" y="18"/>
                    <a:pt x="26" y="20"/>
                    <a:pt x="26" y="24"/>
                  </a:cubicBezTo>
                  <a:cubicBezTo>
                    <a:pt x="22" y="28"/>
                    <a:pt x="16" y="29"/>
                    <a:pt x="8" y="28"/>
                  </a:cubicBezTo>
                  <a:cubicBezTo>
                    <a:pt x="6" y="25"/>
                    <a:pt x="6" y="14"/>
                    <a:pt x="8" y="10"/>
                  </a:cubicBezTo>
                  <a:cubicBezTo>
                    <a:pt x="15" y="11"/>
                    <a:pt x="24" y="9"/>
                    <a:pt x="2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64" name="Freeform 369"/>
            <p:cNvSpPr/>
            <p:nvPr/>
          </p:nvSpPr>
          <p:spPr bwMode="auto">
            <a:xfrm>
              <a:off x="725846" y="3892211"/>
              <a:ext cx="72997" cy="65697"/>
            </a:xfrm>
            <a:custGeom>
              <a:avLst/>
              <a:gdLst>
                <a:gd name="T0" fmla="*/ 4 w 20"/>
                <a:gd name="T1" fmla="*/ 18 h 18"/>
                <a:gd name="T2" fmla="*/ 18 w 20"/>
                <a:gd name="T3" fmla="*/ 6 h 18"/>
                <a:gd name="T4" fmla="*/ 0 w 20"/>
                <a:gd name="T5" fmla="*/ 12 h 18"/>
                <a:gd name="T6" fmla="*/ 4 w 20"/>
                <a:gd name="T7" fmla="*/ 18 h 18"/>
              </a:gdLst>
              <a:ahLst/>
              <a:cxnLst>
                <a:cxn ang="0">
                  <a:pos x="T0" y="T1"/>
                </a:cxn>
                <a:cxn ang="0">
                  <a:pos x="T2" y="T3"/>
                </a:cxn>
                <a:cxn ang="0">
                  <a:pos x="T4" y="T5"/>
                </a:cxn>
                <a:cxn ang="0">
                  <a:pos x="T6" y="T7"/>
                </a:cxn>
              </a:cxnLst>
              <a:rect l="0" t="0" r="r" b="b"/>
              <a:pathLst>
                <a:path w="20" h="18">
                  <a:moveTo>
                    <a:pt x="4" y="18"/>
                  </a:moveTo>
                  <a:cubicBezTo>
                    <a:pt x="13" y="18"/>
                    <a:pt x="20" y="16"/>
                    <a:pt x="18" y="6"/>
                  </a:cubicBezTo>
                  <a:cubicBezTo>
                    <a:pt x="12" y="0"/>
                    <a:pt x="0" y="3"/>
                    <a:pt x="0" y="12"/>
                  </a:cubicBezTo>
                  <a:cubicBezTo>
                    <a:pt x="2" y="14"/>
                    <a:pt x="3" y="16"/>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65" name="Freeform 370"/>
            <p:cNvSpPr/>
            <p:nvPr/>
          </p:nvSpPr>
          <p:spPr bwMode="auto">
            <a:xfrm>
              <a:off x="4188343" y="3950608"/>
              <a:ext cx="68131" cy="104628"/>
            </a:xfrm>
            <a:custGeom>
              <a:avLst/>
              <a:gdLst>
                <a:gd name="T0" fmla="*/ 13 w 18"/>
                <a:gd name="T1" fmla="*/ 0 h 28"/>
                <a:gd name="T2" fmla="*/ 0 w 18"/>
                <a:gd name="T3" fmla="*/ 28 h 28"/>
                <a:gd name="T4" fmla="*/ 9 w 18"/>
                <a:gd name="T5" fmla="*/ 14 h 28"/>
                <a:gd name="T6" fmla="*/ 13 w 18"/>
                <a:gd name="T7" fmla="*/ 0 h 28"/>
              </a:gdLst>
              <a:ahLst/>
              <a:cxnLst>
                <a:cxn ang="0">
                  <a:pos x="T0" y="T1"/>
                </a:cxn>
                <a:cxn ang="0">
                  <a:pos x="T2" y="T3"/>
                </a:cxn>
                <a:cxn ang="0">
                  <a:pos x="T4" y="T5"/>
                </a:cxn>
                <a:cxn ang="0">
                  <a:pos x="T6" y="T7"/>
                </a:cxn>
              </a:cxnLst>
              <a:rect l="0" t="0" r="r" b="b"/>
              <a:pathLst>
                <a:path w="18" h="28">
                  <a:moveTo>
                    <a:pt x="13" y="0"/>
                  </a:moveTo>
                  <a:cubicBezTo>
                    <a:pt x="8" y="8"/>
                    <a:pt x="0" y="19"/>
                    <a:pt x="0" y="28"/>
                  </a:cubicBezTo>
                  <a:cubicBezTo>
                    <a:pt x="6" y="26"/>
                    <a:pt x="7" y="20"/>
                    <a:pt x="9" y="14"/>
                  </a:cubicBezTo>
                  <a:cubicBezTo>
                    <a:pt x="12" y="11"/>
                    <a:pt x="18" y="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66" name="Freeform 371"/>
            <p:cNvSpPr/>
            <p:nvPr/>
          </p:nvSpPr>
          <p:spPr bwMode="auto">
            <a:xfrm>
              <a:off x="694215" y="3957907"/>
              <a:ext cx="145994" cy="87596"/>
            </a:xfrm>
            <a:custGeom>
              <a:avLst/>
              <a:gdLst>
                <a:gd name="T0" fmla="*/ 38 w 39"/>
                <a:gd name="T1" fmla="*/ 10 h 23"/>
                <a:gd name="T2" fmla="*/ 37 w 39"/>
                <a:gd name="T3" fmla="*/ 2 h 23"/>
                <a:gd name="T4" fmla="*/ 19 w 39"/>
                <a:gd name="T5" fmla="*/ 4 h 23"/>
                <a:gd name="T6" fmla="*/ 0 w 39"/>
                <a:gd name="T7" fmla="*/ 11 h 23"/>
                <a:gd name="T8" fmla="*/ 38 w 39"/>
                <a:gd name="T9" fmla="*/ 10 h 23"/>
              </a:gdLst>
              <a:ahLst/>
              <a:cxnLst>
                <a:cxn ang="0">
                  <a:pos x="T0" y="T1"/>
                </a:cxn>
                <a:cxn ang="0">
                  <a:pos x="T2" y="T3"/>
                </a:cxn>
                <a:cxn ang="0">
                  <a:pos x="T4" y="T5"/>
                </a:cxn>
                <a:cxn ang="0">
                  <a:pos x="T6" y="T7"/>
                </a:cxn>
                <a:cxn ang="0">
                  <a:pos x="T8" y="T9"/>
                </a:cxn>
              </a:cxnLst>
              <a:rect l="0" t="0" r="r" b="b"/>
              <a:pathLst>
                <a:path w="39" h="23">
                  <a:moveTo>
                    <a:pt x="38" y="10"/>
                  </a:moveTo>
                  <a:cubicBezTo>
                    <a:pt x="36" y="6"/>
                    <a:pt x="39" y="4"/>
                    <a:pt x="37" y="2"/>
                  </a:cubicBezTo>
                  <a:cubicBezTo>
                    <a:pt x="32" y="0"/>
                    <a:pt x="25" y="3"/>
                    <a:pt x="19" y="4"/>
                  </a:cubicBezTo>
                  <a:cubicBezTo>
                    <a:pt x="12" y="5"/>
                    <a:pt x="2" y="5"/>
                    <a:pt x="0" y="11"/>
                  </a:cubicBezTo>
                  <a:cubicBezTo>
                    <a:pt x="7" y="23"/>
                    <a:pt x="30" y="13"/>
                    <a:pt x="3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67" name="Freeform 372"/>
            <p:cNvSpPr>
              <a:spLocks noEditPoints="1"/>
            </p:cNvSpPr>
            <p:nvPr/>
          </p:nvSpPr>
          <p:spPr bwMode="auto">
            <a:xfrm>
              <a:off x="4740686" y="4026038"/>
              <a:ext cx="369852" cy="343085"/>
            </a:xfrm>
            <a:custGeom>
              <a:avLst/>
              <a:gdLst>
                <a:gd name="T0" fmla="*/ 12 w 99"/>
                <a:gd name="T1" fmla="*/ 16 h 92"/>
                <a:gd name="T2" fmla="*/ 11 w 99"/>
                <a:gd name="T3" fmla="*/ 22 h 92"/>
                <a:gd name="T4" fmla="*/ 45 w 99"/>
                <a:gd name="T5" fmla="*/ 18 h 92"/>
                <a:gd name="T6" fmla="*/ 19 w 99"/>
                <a:gd name="T7" fmla="*/ 28 h 92"/>
                <a:gd name="T8" fmla="*/ 57 w 99"/>
                <a:gd name="T9" fmla="*/ 28 h 92"/>
                <a:gd name="T10" fmla="*/ 28 w 99"/>
                <a:gd name="T11" fmla="*/ 39 h 92"/>
                <a:gd name="T12" fmla="*/ 67 w 99"/>
                <a:gd name="T13" fmla="*/ 40 h 92"/>
                <a:gd name="T14" fmla="*/ 38 w 99"/>
                <a:gd name="T15" fmla="*/ 46 h 92"/>
                <a:gd name="T16" fmla="*/ 73 w 99"/>
                <a:gd name="T17" fmla="*/ 44 h 92"/>
                <a:gd name="T18" fmla="*/ 75 w 99"/>
                <a:gd name="T19" fmla="*/ 50 h 92"/>
                <a:gd name="T20" fmla="*/ 46 w 99"/>
                <a:gd name="T21" fmla="*/ 61 h 92"/>
                <a:gd name="T22" fmla="*/ 81 w 99"/>
                <a:gd name="T23" fmla="*/ 58 h 92"/>
                <a:gd name="T24" fmla="*/ 60 w 99"/>
                <a:gd name="T25" fmla="*/ 62 h 92"/>
                <a:gd name="T26" fmla="*/ 84 w 99"/>
                <a:gd name="T27" fmla="*/ 63 h 92"/>
                <a:gd name="T28" fmla="*/ 90 w 99"/>
                <a:gd name="T29" fmla="*/ 77 h 92"/>
                <a:gd name="T30" fmla="*/ 71 w 99"/>
                <a:gd name="T31" fmla="*/ 75 h 92"/>
                <a:gd name="T32" fmla="*/ 73 w 99"/>
                <a:gd name="T33" fmla="*/ 81 h 92"/>
                <a:gd name="T34" fmla="*/ 91 w 99"/>
                <a:gd name="T35" fmla="*/ 81 h 92"/>
                <a:gd name="T36" fmla="*/ 94 w 99"/>
                <a:gd name="T37" fmla="*/ 92 h 92"/>
                <a:gd name="T38" fmla="*/ 98 w 99"/>
                <a:gd name="T39" fmla="*/ 91 h 92"/>
                <a:gd name="T40" fmla="*/ 91 w 99"/>
                <a:gd name="T41" fmla="*/ 58 h 92"/>
                <a:gd name="T42" fmla="*/ 66 w 99"/>
                <a:gd name="T43" fmla="*/ 26 h 92"/>
                <a:gd name="T44" fmla="*/ 45 w 99"/>
                <a:gd name="T45" fmla="*/ 7 h 92"/>
                <a:gd name="T46" fmla="*/ 33 w 99"/>
                <a:gd name="T47" fmla="*/ 0 h 92"/>
                <a:gd name="T48" fmla="*/ 25 w 99"/>
                <a:gd name="T49" fmla="*/ 0 h 92"/>
                <a:gd name="T50" fmla="*/ 0 w 99"/>
                <a:gd name="T51" fmla="*/ 16 h 92"/>
                <a:gd name="T52" fmla="*/ 12 w 99"/>
                <a:gd name="T53" fmla="*/ 16 h 92"/>
                <a:gd name="T54" fmla="*/ 32 w 99"/>
                <a:gd name="T55" fmla="*/ 10 h 92"/>
                <a:gd name="T56" fmla="*/ 15 w 99"/>
                <a:gd name="T57" fmla="*/ 15 h 92"/>
                <a:gd name="T58" fmla="*/ 32 w 99"/>
                <a:gd name="T59" fmla="*/ 1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92">
                  <a:moveTo>
                    <a:pt x="12" y="16"/>
                  </a:moveTo>
                  <a:cubicBezTo>
                    <a:pt x="10" y="17"/>
                    <a:pt x="11" y="20"/>
                    <a:pt x="11" y="22"/>
                  </a:cubicBezTo>
                  <a:cubicBezTo>
                    <a:pt x="19" y="24"/>
                    <a:pt x="37" y="9"/>
                    <a:pt x="45" y="18"/>
                  </a:cubicBezTo>
                  <a:cubicBezTo>
                    <a:pt x="36" y="21"/>
                    <a:pt x="23" y="19"/>
                    <a:pt x="19" y="28"/>
                  </a:cubicBezTo>
                  <a:cubicBezTo>
                    <a:pt x="30" y="32"/>
                    <a:pt x="48" y="16"/>
                    <a:pt x="57" y="28"/>
                  </a:cubicBezTo>
                  <a:cubicBezTo>
                    <a:pt x="47" y="32"/>
                    <a:pt x="31" y="29"/>
                    <a:pt x="28" y="39"/>
                  </a:cubicBezTo>
                  <a:cubicBezTo>
                    <a:pt x="39" y="42"/>
                    <a:pt x="65" y="25"/>
                    <a:pt x="67" y="40"/>
                  </a:cubicBezTo>
                  <a:cubicBezTo>
                    <a:pt x="54" y="42"/>
                    <a:pt x="45" y="39"/>
                    <a:pt x="38" y="46"/>
                  </a:cubicBezTo>
                  <a:cubicBezTo>
                    <a:pt x="46" y="52"/>
                    <a:pt x="60" y="43"/>
                    <a:pt x="73" y="44"/>
                  </a:cubicBezTo>
                  <a:cubicBezTo>
                    <a:pt x="73" y="46"/>
                    <a:pt x="75" y="48"/>
                    <a:pt x="75" y="50"/>
                  </a:cubicBezTo>
                  <a:cubicBezTo>
                    <a:pt x="65" y="53"/>
                    <a:pt x="50" y="51"/>
                    <a:pt x="46" y="61"/>
                  </a:cubicBezTo>
                  <a:cubicBezTo>
                    <a:pt x="55" y="65"/>
                    <a:pt x="77" y="48"/>
                    <a:pt x="81" y="58"/>
                  </a:cubicBezTo>
                  <a:cubicBezTo>
                    <a:pt x="73" y="59"/>
                    <a:pt x="64" y="58"/>
                    <a:pt x="60" y="62"/>
                  </a:cubicBezTo>
                  <a:cubicBezTo>
                    <a:pt x="64" y="70"/>
                    <a:pt x="76" y="63"/>
                    <a:pt x="84" y="63"/>
                  </a:cubicBezTo>
                  <a:cubicBezTo>
                    <a:pt x="85" y="68"/>
                    <a:pt x="89" y="71"/>
                    <a:pt x="90" y="77"/>
                  </a:cubicBezTo>
                  <a:cubicBezTo>
                    <a:pt x="85" y="75"/>
                    <a:pt x="75" y="73"/>
                    <a:pt x="71" y="75"/>
                  </a:cubicBezTo>
                  <a:cubicBezTo>
                    <a:pt x="71" y="78"/>
                    <a:pt x="73" y="78"/>
                    <a:pt x="73" y="81"/>
                  </a:cubicBezTo>
                  <a:cubicBezTo>
                    <a:pt x="81" y="80"/>
                    <a:pt x="86" y="83"/>
                    <a:pt x="91" y="81"/>
                  </a:cubicBezTo>
                  <a:cubicBezTo>
                    <a:pt x="93" y="84"/>
                    <a:pt x="91" y="90"/>
                    <a:pt x="94" y="92"/>
                  </a:cubicBezTo>
                  <a:cubicBezTo>
                    <a:pt x="94" y="91"/>
                    <a:pt x="96" y="91"/>
                    <a:pt x="98" y="91"/>
                  </a:cubicBezTo>
                  <a:cubicBezTo>
                    <a:pt x="99" y="78"/>
                    <a:pt x="89" y="68"/>
                    <a:pt x="91" y="58"/>
                  </a:cubicBezTo>
                  <a:cubicBezTo>
                    <a:pt x="80" y="50"/>
                    <a:pt x="75" y="35"/>
                    <a:pt x="66" y="26"/>
                  </a:cubicBezTo>
                  <a:cubicBezTo>
                    <a:pt x="59" y="19"/>
                    <a:pt x="49" y="16"/>
                    <a:pt x="45" y="7"/>
                  </a:cubicBezTo>
                  <a:cubicBezTo>
                    <a:pt x="39" y="7"/>
                    <a:pt x="35" y="4"/>
                    <a:pt x="33" y="0"/>
                  </a:cubicBezTo>
                  <a:cubicBezTo>
                    <a:pt x="29" y="1"/>
                    <a:pt x="29" y="1"/>
                    <a:pt x="25" y="0"/>
                  </a:cubicBezTo>
                  <a:cubicBezTo>
                    <a:pt x="20" y="9"/>
                    <a:pt x="4" y="6"/>
                    <a:pt x="0" y="16"/>
                  </a:cubicBezTo>
                  <a:cubicBezTo>
                    <a:pt x="3" y="21"/>
                    <a:pt x="11" y="14"/>
                    <a:pt x="12" y="16"/>
                  </a:cubicBezTo>
                  <a:close/>
                  <a:moveTo>
                    <a:pt x="32" y="10"/>
                  </a:moveTo>
                  <a:cubicBezTo>
                    <a:pt x="28" y="13"/>
                    <a:pt x="19" y="12"/>
                    <a:pt x="15" y="15"/>
                  </a:cubicBezTo>
                  <a:cubicBezTo>
                    <a:pt x="14" y="13"/>
                    <a:pt x="28" y="7"/>
                    <a:pt x="3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68" name="Freeform 373"/>
            <p:cNvSpPr/>
            <p:nvPr/>
          </p:nvSpPr>
          <p:spPr bwMode="auto">
            <a:xfrm>
              <a:off x="3998550" y="4026038"/>
              <a:ext cx="104630" cy="77864"/>
            </a:xfrm>
            <a:custGeom>
              <a:avLst/>
              <a:gdLst>
                <a:gd name="T0" fmla="*/ 21 w 28"/>
                <a:gd name="T1" fmla="*/ 0 h 21"/>
                <a:gd name="T2" fmla="*/ 8 w 28"/>
                <a:gd name="T3" fmla="*/ 21 h 21"/>
                <a:gd name="T4" fmla="*/ 21 w 28"/>
                <a:gd name="T5" fmla="*/ 0 h 21"/>
              </a:gdLst>
              <a:ahLst/>
              <a:cxnLst>
                <a:cxn ang="0">
                  <a:pos x="T0" y="T1"/>
                </a:cxn>
                <a:cxn ang="0">
                  <a:pos x="T2" y="T3"/>
                </a:cxn>
                <a:cxn ang="0">
                  <a:pos x="T4" y="T5"/>
                </a:cxn>
              </a:cxnLst>
              <a:rect l="0" t="0" r="r" b="b"/>
              <a:pathLst>
                <a:path w="28" h="21">
                  <a:moveTo>
                    <a:pt x="21" y="0"/>
                  </a:moveTo>
                  <a:cubicBezTo>
                    <a:pt x="19" y="6"/>
                    <a:pt x="0" y="14"/>
                    <a:pt x="8" y="21"/>
                  </a:cubicBezTo>
                  <a:cubicBezTo>
                    <a:pt x="10" y="20"/>
                    <a:pt x="28" y="4"/>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69" name="Freeform 374"/>
            <p:cNvSpPr/>
            <p:nvPr/>
          </p:nvSpPr>
          <p:spPr bwMode="auto">
            <a:xfrm>
              <a:off x="1030001" y="3977373"/>
              <a:ext cx="165460" cy="204392"/>
            </a:xfrm>
            <a:custGeom>
              <a:avLst/>
              <a:gdLst>
                <a:gd name="T0" fmla="*/ 1 w 44"/>
                <a:gd name="T1" fmla="*/ 26 h 55"/>
                <a:gd name="T2" fmla="*/ 12 w 44"/>
                <a:gd name="T3" fmla="*/ 34 h 55"/>
                <a:gd name="T4" fmla="*/ 3 w 44"/>
                <a:gd name="T5" fmla="*/ 48 h 55"/>
                <a:gd name="T6" fmla="*/ 15 w 44"/>
                <a:gd name="T7" fmla="*/ 55 h 55"/>
                <a:gd name="T8" fmla="*/ 25 w 44"/>
                <a:gd name="T9" fmla="*/ 41 h 55"/>
                <a:gd name="T10" fmla="*/ 40 w 44"/>
                <a:gd name="T11" fmla="*/ 51 h 55"/>
                <a:gd name="T12" fmla="*/ 42 w 44"/>
                <a:gd name="T13" fmla="*/ 36 h 55"/>
                <a:gd name="T14" fmla="*/ 33 w 44"/>
                <a:gd name="T15" fmla="*/ 29 h 55"/>
                <a:gd name="T16" fmla="*/ 42 w 44"/>
                <a:gd name="T17" fmla="*/ 15 h 55"/>
                <a:gd name="T18" fmla="*/ 23 w 44"/>
                <a:gd name="T19" fmla="*/ 21 h 55"/>
                <a:gd name="T20" fmla="*/ 13 w 44"/>
                <a:gd name="T21" fmla="*/ 10 h 55"/>
                <a:gd name="T22" fmla="*/ 1 w 44"/>
                <a:gd name="T2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55">
                  <a:moveTo>
                    <a:pt x="1" y="26"/>
                  </a:moveTo>
                  <a:cubicBezTo>
                    <a:pt x="5" y="29"/>
                    <a:pt x="11" y="29"/>
                    <a:pt x="12" y="34"/>
                  </a:cubicBezTo>
                  <a:cubicBezTo>
                    <a:pt x="10" y="40"/>
                    <a:pt x="4" y="42"/>
                    <a:pt x="3" y="48"/>
                  </a:cubicBezTo>
                  <a:cubicBezTo>
                    <a:pt x="7" y="50"/>
                    <a:pt x="9" y="54"/>
                    <a:pt x="15" y="55"/>
                  </a:cubicBezTo>
                  <a:cubicBezTo>
                    <a:pt x="19" y="52"/>
                    <a:pt x="22" y="46"/>
                    <a:pt x="25" y="41"/>
                  </a:cubicBezTo>
                  <a:cubicBezTo>
                    <a:pt x="32" y="42"/>
                    <a:pt x="32" y="51"/>
                    <a:pt x="40" y="51"/>
                  </a:cubicBezTo>
                  <a:cubicBezTo>
                    <a:pt x="41" y="45"/>
                    <a:pt x="44" y="42"/>
                    <a:pt x="42" y="36"/>
                  </a:cubicBezTo>
                  <a:cubicBezTo>
                    <a:pt x="38" y="35"/>
                    <a:pt x="36" y="32"/>
                    <a:pt x="33" y="29"/>
                  </a:cubicBezTo>
                  <a:cubicBezTo>
                    <a:pt x="35" y="24"/>
                    <a:pt x="42" y="23"/>
                    <a:pt x="42" y="15"/>
                  </a:cubicBezTo>
                  <a:cubicBezTo>
                    <a:pt x="37" y="0"/>
                    <a:pt x="27" y="13"/>
                    <a:pt x="23" y="21"/>
                  </a:cubicBezTo>
                  <a:cubicBezTo>
                    <a:pt x="20" y="16"/>
                    <a:pt x="17" y="13"/>
                    <a:pt x="13" y="10"/>
                  </a:cubicBezTo>
                  <a:cubicBezTo>
                    <a:pt x="8" y="14"/>
                    <a:pt x="0" y="15"/>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70" name="Freeform 375"/>
            <p:cNvSpPr>
              <a:spLocks noEditPoints="1"/>
            </p:cNvSpPr>
            <p:nvPr/>
          </p:nvSpPr>
          <p:spPr bwMode="auto">
            <a:xfrm>
              <a:off x="5480390" y="4069836"/>
              <a:ext cx="435550" cy="992760"/>
            </a:xfrm>
            <a:custGeom>
              <a:avLst/>
              <a:gdLst>
                <a:gd name="T0" fmla="*/ 0 w 117"/>
                <a:gd name="T1" fmla="*/ 186 h 266"/>
                <a:gd name="T2" fmla="*/ 20 w 117"/>
                <a:gd name="T3" fmla="*/ 209 h 266"/>
                <a:gd name="T4" fmla="*/ 31 w 117"/>
                <a:gd name="T5" fmla="*/ 243 h 266"/>
                <a:gd name="T6" fmla="*/ 64 w 117"/>
                <a:gd name="T7" fmla="*/ 265 h 266"/>
                <a:gd name="T8" fmla="*/ 89 w 117"/>
                <a:gd name="T9" fmla="*/ 250 h 266"/>
                <a:gd name="T10" fmla="*/ 99 w 117"/>
                <a:gd name="T11" fmla="*/ 236 h 266"/>
                <a:gd name="T12" fmla="*/ 116 w 117"/>
                <a:gd name="T13" fmla="*/ 101 h 266"/>
                <a:gd name="T14" fmla="*/ 92 w 117"/>
                <a:gd name="T15" fmla="*/ 3 h 266"/>
                <a:gd name="T16" fmla="*/ 66 w 117"/>
                <a:gd name="T17" fmla="*/ 3 h 266"/>
                <a:gd name="T18" fmla="*/ 47 w 117"/>
                <a:gd name="T19" fmla="*/ 21 h 266"/>
                <a:gd name="T20" fmla="*/ 32 w 117"/>
                <a:gd name="T21" fmla="*/ 168 h 266"/>
                <a:gd name="T22" fmla="*/ 0 w 117"/>
                <a:gd name="T23" fmla="*/ 186 h 266"/>
                <a:gd name="T24" fmla="*/ 42 w 117"/>
                <a:gd name="T25" fmla="*/ 51 h 266"/>
                <a:gd name="T26" fmla="*/ 92 w 117"/>
                <a:gd name="T27" fmla="*/ 12 h 266"/>
                <a:gd name="T28" fmla="*/ 110 w 117"/>
                <a:gd name="T29" fmla="*/ 73 h 266"/>
                <a:gd name="T30" fmla="*/ 109 w 117"/>
                <a:gd name="T31" fmla="*/ 99 h 266"/>
                <a:gd name="T32" fmla="*/ 91 w 117"/>
                <a:gd name="T33" fmla="*/ 237 h 266"/>
                <a:gd name="T34" fmla="*/ 61 w 117"/>
                <a:gd name="T35" fmla="*/ 256 h 266"/>
                <a:gd name="T36" fmla="*/ 30 w 117"/>
                <a:gd name="T37" fmla="*/ 204 h 266"/>
                <a:gd name="T38" fmla="*/ 10 w 117"/>
                <a:gd name="T39" fmla="*/ 189 h 266"/>
                <a:gd name="T40" fmla="*/ 40 w 117"/>
                <a:gd name="T41" fmla="*/ 172 h 266"/>
                <a:gd name="T42" fmla="*/ 42 w 117"/>
                <a:gd name="T43" fmla="*/ 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266">
                  <a:moveTo>
                    <a:pt x="0" y="186"/>
                  </a:moveTo>
                  <a:cubicBezTo>
                    <a:pt x="4" y="198"/>
                    <a:pt x="14" y="198"/>
                    <a:pt x="20" y="209"/>
                  </a:cubicBezTo>
                  <a:cubicBezTo>
                    <a:pt x="25" y="218"/>
                    <a:pt x="25" y="233"/>
                    <a:pt x="31" y="243"/>
                  </a:cubicBezTo>
                  <a:cubicBezTo>
                    <a:pt x="37" y="254"/>
                    <a:pt x="50" y="266"/>
                    <a:pt x="64" y="265"/>
                  </a:cubicBezTo>
                  <a:cubicBezTo>
                    <a:pt x="68" y="264"/>
                    <a:pt x="85" y="253"/>
                    <a:pt x="89" y="250"/>
                  </a:cubicBezTo>
                  <a:cubicBezTo>
                    <a:pt x="92" y="247"/>
                    <a:pt x="97" y="239"/>
                    <a:pt x="99" y="236"/>
                  </a:cubicBezTo>
                  <a:cubicBezTo>
                    <a:pt x="114" y="206"/>
                    <a:pt x="117" y="147"/>
                    <a:pt x="116" y="101"/>
                  </a:cubicBezTo>
                  <a:cubicBezTo>
                    <a:pt x="116" y="74"/>
                    <a:pt x="117" y="14"/>
                    <a:pt x="92" y="3"/>
                  </a:cubicBezTo>
                  <a:cubicBezTo>
                    <a:pt x="85" y="0"/>
                    <a:pt x="74" y="1"/>
                    <a:pt x="66" y="3"/>
                  </a:cubicBezTo>
                  <a:cubicBezTo>
                    <a:pt x="58" y="6"/>
                    <a:pt x="50" y="16"/>
                    <a:pt x="47" y="21"/>
                  </a:cubicBezTo>
                  <a:cubicBezTo>
                    <a:pt x="23" y="61"/>
                    <a:pt x="37" y="121"/>
                    <a:pt x="32" y="168"/>
                  </a:cubicBezTo>
                  <a:cubicBezTo>
                    <a:pt x="21" y="175"/>
                    <a:pt x="8" y="178"/>
                    <a:pt x="0" y="186"/>
                  </a:cubicBezTo>
                  <a:close/>
                  <a:moveTo>
                    <a:pt x="42" y="51"/>
                  </a:moveTo>
                  <a:cubicBezTo>
                    <a:pt x="48" y="29"/>
                    <a:pt x="61" y="3"/>
                    <a:pt x="92" y="12"/>
                  </a:cubicBezTo>
                  <a:cubicBezTo>
                    <a:pt x="102" y="25"/>
                    <a:pt x="110" y="48"/>
                    <a:pt x="110" y="73"/>
                  </a:cubicBezTo>
                  <a:cubicBezTo>
                    <a:pt x="111" y="82"/>
                    <a:pt x="109" y="90"/>
                    <a:pt x="109" y="99"/>
                  </a:cubicBezTo>
                  <a:cubicBezTo>
                    <a:pt x="111" y="145"/>
                    <a:pt x="110" y="209"/>
                    <a:pt x="91" y="237"/>
                  </a:cubicBezTo>
                  <a:cubicBezTo>
                    <a:pt x="84" y="246"/>
                    <a:pt x="71" y="256"/>
                    <a:pt x="61" y="256"/>
                  </a:cubicBezTo>
                  <a:cubicBezTo>
                    <a:pt x="38" y="256"/>
                    <a:pt x="31" y="225"/>
                    <a:pt x="30" y="204"/>
                  </a:cubicBezTo>
                  <a:cubicBezTo>
                    <a:pt x="25" y="198"/>
                    <a:pt x="15" y="195"/>
                    <a:pt x="10" y="189"/>
                  </a:cubicBezTo>
                  <a:cubicBezTo>
                    <a:pt x="20" y="183"/>
                    <a:pt x="30" y="178"/>
                    <a:pt x="40" y="172"/>
                  </a:cubicBezTo>
                  <a:cubicBezTo>
                    <a:pt x="43" y="143"/>
                    <a:pt x="34" y="88"/>
                    <a:pt x="4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71" name="Freeform 376"/>
            <p:cNvSpPr/>
            <p:nvPr/>
          </p:nvSpPr>
          <p:spPr bwMode="auto">
            <a:xfrm>
              <a:off x="4064247" y="4062537"/>
              <a:ext cx="68131" cy="75430"/>
            </a:xfrm>
            <a:custGeom>
              <a:avLst/>
              <a:gdLst>
                <a:gd name="T0" fmla="*/ 0 w 18"/>
                <a:gd name="T1" fmla="*/ 20 h 20"/>
                <a:gd name="T2" fmla="*/ 18 w 18"/>
                <a:gd name="T3" fmla="*/ 0 h 20"/>
                <a:gd name="T4" fmla="*/ 0 w 18"/>
                <a:gd name="T5" fmla="*/ 20 h 20"/>
              </a:gdLst>
              <a:ahLst/>
              <a:cxnLst>
                <a:cxn ang="0">
                  <a:pos x="T0" y="T1"/>
                </a:cxn>
                <a:cxn ang="0">
                  <a:pos x="T2" y="T3"/>
                </a:cxn>
                <a:cxn ang="0">
                  <a:pos x="T4" y="T5"/>
                </a:cxn>
              </a:cxnLst>
              <a:rect l="0" t="0" r="r" b="b"/>
              <a:pathLst>
                <a:path w="18" h="20">
                  <a:moveTo>
                    <a:pt x="0" y="20"/>
                  </a:moveTo>
                  <a:cubicBezTo>
                    <a:pt x="9" y="16"/>
                    <a:pt x="14" y="9"/>
                    <a:pt x="18" y="0"/>
                  </a:cubicBezTo>
                  <a:cubicBezTo>
                    <a:pt x="10" y="5"/>
                    <a:pt x="2" y="9"/>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72" name="Freeform 377"/>
            <p:cNvSpPr/>
            <p:nvPr/>
          </p:nvSpPr>
          <p:spPr bwMode="auto">
            <a:xfrm>
              <a:off x="728280" y="4018739"/>
              <a:ext cx="77864" cy="70563"/>
            </a:xfrm>
            <a:custGeom>
              <a:avLst/>
              <a:gdLst>
                <a:gd name="T0" fmla="*/ 0 w 21"/>
                <a:gd name="T1" fmla="*/ 14 h 19"/>
                <a:gd name="T2" fmla="*/ 15 w 21"/>
                <a:gd name="T3" fmla="*/ 16 h 19"/>
                <a:gd name="T4" fmla="*/ 0 w 21"/>
                <a:gd name="T5" fmla="*/ 14 h 19"/>
              </a:gdLst>
              <a:ahLst/>
              <a:cxnLst>
                <a:cxn ang="0">
                  <a:pos x="T0" y="T1"/>
                </a:cxn>
                <a:cxn ang="0">
                  <a:pos x="T2" y="T3"/>
                </a:cxn>
                <a:cxn ang="0">
                  <a:pos x="T4" y="T5"/>
                </a:cxn>
              </a:cxnLst>
              <a:rect l="0" t="0" r="r" b="b"/>
              <a:pathLst>
                <a:path w="21" h="19">
                  <a:moveTo>
                    <a:pt x="0" y="14"/>
                  </a:moveTo>
                  <a:cubicBezTo>
                    <a:pt x="4" y="19"/>
                    <a:pt x="9" y="19"/>
                    <a:pt x="15" y="16"/>
                  </a:cubicBezTo>
                  <a:cubicBezTo>
                    <a:pt x="21" y="0"/>
                    <a:pt x="0" y="1"/>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76" name="Freeform 381"/>
            <p:cNvSpPr/>
            <p:nvPr/>
          </p:nvSpPr>
          <p:spPr bwMode="auto">
            <a:xfrm>
              <a:off x="2246620" y="4108768"/>
              <a:ext cx="321187" cy="630207"/>
            </a:xfrm>
            <a:custGeom>
              <a:avLst/>
              <a:gdLst>
                <a:gd name="T0" fmla="*/ 49 w 86"/>
                <a:gd name="T1" fmla="*/ 125 h 169"/>
                <a:gd name="T2" fmla="*/ 13 w 86"/>
                <a:gd name="T3" fmla="*/ 128 h 169"/>
                <a:gd name="T4" fmla="*/ 84 w 86"/>
                <a:gd name="T5" fmla="*/ 111 h 169"/>
                <a:gd name="T6" fmla="*/ 57 w 86"/>
                <a:gd name="T7" fmla="*/ 59 h 169"/>
                <a:gd name="T8" fmla="*/ 75 w 86"/>
                <a:gd name="T9" fmla="*/ 28 h 169"/>
                <a:gd name="T10" fmla="*/ 21 w 86"/>
                <a:gd name="T11" fmla="*/ 5 h 169"/>
                <a:gd name="T12" fmla="*/ 2 w 86"/>
                <a:gd name="T13" fmla="*/ 23 h 169"/>
                <a:gd name="T14" fmla="*/ 15 w 86"/>
                <a:gd name="T15" fmla="*/ 44 h 169"/>
                <a:gd name="T16" fmla="*/ 45 w 86"/>
                <a:gd name="T17" fmla="*/ 32 h 169"/>
                <a:gd name="T18" fmla="*/ 21 w 86"/>
                <a:gd name="T19" fmla="*/ 49 h 169"/>
                <a:gd name="T20" fmla="*/ 15 w 86"/>
                <a:gd name="T21" fmla="*/ 70 h 169"/>
                <a:gd name="T22" fmla="*/ 49 w 86"/>
                <a:gd name="T23" fmla="*/ 91 h 169"/>
                <a:gd name="T24" fmla="*/ 49 w 86"/>
                <a:gd name="T25" fmla="*/ 12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69">
                  <a:moveTo>
                    <a:pt x="49" y="125"/>
                  </a:moveTo>
                  <a:cubicBezTo>
                    <a:pt x="35" y="125"/>
                    <a:pt x="19" y="114"/>
                    <a:pt x="13" y="128"/>
                  </a:cubicBezTo>
                  <a:cubicBezTo>
                    <a:pt x="23" y="169"/>
                    <a:pt x="82" y="151"/>
                    <a:pt x="84" y="111"/>
                  </a:cubicBezTo>
                  <a:cubicBezTo>
                    <a:pt x="86" y="86"/>
                    <a:pt x="72" y="68"/>
                    <a:pt x="57" y="59"/>
                  </a:cubicBezTo>
                  <a:cubicBezTo>
                    <a:pt x="76" y="54"/>
                    <a:pt x="78" y="39"/>
                    <a:pt x="75" y="28"/>
                  </a:cubicBezTo>
                  <a:cubicBezTo>
                    <a:pt x="70" y="10"/>
                    <a:pt x="41" y="0"/>
                    <a:pt x="21" y="5"/>
                  </a:cubicBezTo>
                  <a:cubicBezTo>
                    <a:pt x="15" y="6"/>
                    <a:pt x="4" y="14"/>
                    <a:pt x="2" y="23"/>
                  </a:cubicBezTo>
                  <a:cubicBezTo>
                    <a:pt x="0" y="29"/>
                    <a:pt x="6" y="43"/>
                    <a:pt x="15" y="44"/>
                  </a:cubicBezTo>
                  <a:cubicBezTo>
                    <a:pt x="26" y="44"/>
                    <a:pt x="29" y="27"/>
                    <a:pt x="45" y="32"/>
                  </a:cubicBezTo>
                  <a:cubicBezTo>
                    <a:pt x="42" y="43"/>
                    <a:pt x="27" y="42"/>
                    <a:pt x="21" y="49"/>
                  </a:cubicBezTo>
                  <a:cubicBezTo>
                    <a:pt x="17" y="53"/>
                    <a:pt x="14" y="62"/>
                    <a:pt x="15" y="70"/>
                  </a:cubicBezTo>
                  <a:cubicBezTo>
                    <a:pt x="18" y="88"/>
                    <a:pt x="38" y="83"/>
                    <a:pt x="49" y="91"/>
                  </a:cubicBezTo>
                  <a:cubicBezTo>
                    <a:pt x="60" y="100"/>
                    <a:pt x="58" y="120"/>
                    <a:pt x="49"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77" name="Freeform 382"/>
            <p:cNvSpPr/>
            <p:nvPr/>
          </p:nvSpPr>
          <p:spPr bwMode="auto">
            <a:xfrm>
              <a:off x="5670183" y="4118501"/>
              <a:ext cx="158161" cy="216557"/>
            </a:xfrm>
            <a:custGeom>
              <a:avLst/>
              <a:gdLst>
                <a:gd name="T0" fmla="*/ 42 w 42"/>
                <a:gd name="T1" fmla="*/ 32 h 58"/>
                <a:gd name="T2" fmla="*/ 20 w 42"/>
                <a:gd name="T3" fmla="*/ 37 h 58"/>
                <a:gd name="T4" fmla="*/ 30 w 42"/>
                <a:gd name="T5" fmla="*/ 40 h 58"/>
                <a:gd name="T6" fmla="*/ 21 w 42"/>
                <a:gd name="T7" fmla="*/ 44 h 58"/>
                <a:gd name="T8" fmla="*/ 24 w 42"/>
                <a:gd name="T9" fmla="*/ 21 h 58"/>
                <a:gd name="T10" fmla="*/ 35 w 42"/>
                <a:gd name="T11" fmla="*/ 24 h 58"/>
                <a:gd name="T12" fmla="*/ 11 w 42"/>
                <a:gd name="T13" fmla="*/ 47 h 58"/>
                <a:gd name="T14" fmla="*/ 42 w 42"/>
                <a:gd name="T15" fmla="*/ 3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8">
                  <a:moveTo>
                    <a:pt x="42" y="32"/>
                  </a:moveTo>
                  <a:cubicBezTo>
                    <a:pt x="35" y="30"/>
                    <a:pt x="18" y="29"/>
                    <a:pt x="20" y="37"/>
                  </a:cubicBezTo>
                  <a:cubicBezTo>
                    <a:pt x="20" y="41"/>
                    <a:pt x="29" y="36"/>
                    <a:pt x="30" y="40"/>
                  </a:cubicBezTo>
                  <a:cubicBezTo>
                    <a:pt x="27" y="42"/>
                    <a:pt x="26" y="45"/>
                    <a:pt x="21" y="44"/>
                  </a:cubicBezTo>
                  <a:cubicBezTo>
                    <a:pt x="12" y="40"/>
                    <a:pt x="16" y="24"/>
                    <a:pt x="24" y="21"/>
                  </a:cubicBezTo>
                  <a:cubicBezTo>
                    <a:pt x="30" y="20"/>
                    <a:pt x="31" y="28"/>
                    <a:pt x="35" y="24"/>
                  </a:cubicBezTo>
                  <a:cubicBezTo>
                    <a:pt x="28" y="0"/>
                    <a:pt x="0" y="27"/>
                    <a:pt x="11" y="47"/>
                  </a:cubicBezTo>
                  <a:cubicBezTo>
                    <a:pt x="25" y="58"/>
                    <a:pt x="39" y="43"/>
                    <a:pt x="4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78" name="Freeform 383"/>
            <p:cNvSpPr/>
            <p:nvPr/>
          </p:nvSpPr>
          <p:spPr bwMode="auto">
            <a:xfrm>
              <a:off x="1893800" y="4186631"/>
              <a:ext cx="260357" cy="145994"/>
            </a:xfrm>
            <a:custGeom>
              <a:avLst/>
              <a:gdLst>
                <a:gd name="T0" fmla="*/ 68 w 70"/>
                <a:gd name="T1" fmla="*/ 17 h 39"/>
                <a:gd name="T2" fmla="*/ 36 w 70"/>
                <a:gd name="T3" fmla="*/ 4 h 39"/>
                <a:gd name="T4" fmla="*/ 4 w 70"/>
                <a:gd name="T5" fmla="*/ 6 h 39"/>
                <a:gd name="T6" fmla="*/ 1 w 70"/>
                <a:gd name="T7" fmla="*/ 31 h 39"/>
                <a:gd name="T8" fmla="*/ 68 w 70"/>
                <a:gd name="T9" fmla="*/ 17 h 39"/>
              </a:gdLst>
              <a:ahLst/>
              <a:cxnLst>
                <a:cxn ang="0">
                  <a:pos x="T0" y="T1"/>
                </a:cxn>
                <a:cxn ang="0">
                  <a:pos x="T2" y="T3"/>
                </a:cxn>
                <a:cxn ang="0">
                  <a:pos x="T4" y="T5"/>
                </a:cxn>
                <a:cxn ang="0">
                  <a:pos x="T6" y="T7"/>
                </a:cxn>
                <a:cxn ang="0">
                  <a:pos x="T8" y="T9"/>
                </a:cxn>
              </a:cxnLst>
              <a:rect l="0" t="0" r="r" b="b"/>
              <a:pathLst>
                <a:path w="70" h="39">
                  <a:moveTo>
                    <a:pt x="68" y="17"/>
                  </a:moveTo>
                  <a:cubicBezTo>
                    <a:pt x="67" y="0"/>
                    <a:pt x="45" y="3"/>
                    <a:pt x="36" y="4"/>
                  </a:cubicBezTo>
                  <a:cubicBezTo>
                    <a:pt x="26" y="4"/>
                    <a:pt x="15" y="3"/>
                    <a:pt x="4" y="6"/>
                  </a:cubicBezTo>
                  <a:cubicBezTo>
                    <a:pt x="3" y="14"/>
                    <a:pt x="0" y="20"/>
                    <a:pt x="1" y="31"/>
                  </a:cubicBezTo>
                  <a:cubicBezTo>
                    <a:pt x="18" y="37"/>
                    <a:pt x="70" y="39"/>
                    <a:pt x="6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79" name="Freeform 384"/>
            <p:cNvSpPr/>
            <p:nvPr/>
          </p:nvSpPr>
          <p:spPr bwMode="auto">
            <a:xfrm>
              <a:off x="2830597" y="4242597"/>
              <a:ext cx="141128" cy="51097"/>
            </a:xfrm>
            <a:custGeom>
              <a:avLst/>
              <a:gdLst>
                <a:gd name="T0" fmla="*/ 0 w 38"/>
                <a:gd name="T1" fmla="*/ 3 h 14"/>
                <a:gd name="T2" fmla="*/ 2 w 38"/>
                <a:gd name="T3" fmla="*/ 7 h 14"/>
                <a:gd name="T4" fmla="*/ 38 w 38"/>
                <a:gd name="T5" fmla="*/ 9 h 14"/>
                <a:gd name="T6" fmla="*/ 0 w 38"/>
                <a:gd name="T7" fmla="*/ 3 h 14"/>
              </a:gdLst>
              <a:ahLst/>
              <a:cxnLst>
                <a:cxn ang="0">
                  <a:pos x="T0" y="T1"/>
                </a:cxn>
                <a:cxn ang="0">
                  <a:pos x="T2" y="T3"/>
                </a:cxn>
                <a:cxn ang="0">
                  <a:pos x="T4" y="T5"/>
                </a:cxn>
                <a:cxn ang="0">
                  <a:pos x="T6" y="T7"/>
                </a:cxn>
              </a:cxnLst>
              <a:rect l="0" t="0" r="r" b="b"/>
              <a:pathLst>
                <a:path w="38" h="14">
                  <a:moveTo>
                    <a:pt x="0" y="3"/>
                  </a:moveTo>
                  <a:cubicBezTo>
                    <a:pt x="0" y="4"/>
                    <a:pt x="1" y="6"/>
                    <a:pt x="2" y="7"/>
                  </a:cubicBezTo>
                  <a:cubicBezTo>
                    <a:pt x="13" y="6"/>
                    <a:pt x="29" y="14"/>
                    <a:pt x="38" y="9"/>
                  </a:cubicBezTo>
                  <a:cubicBezTo>
                    <a:pt x="26" y="7"/>
                    <a:pt x="12"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80" name="Freeform 385"/>
            <p:cNvSpPr/>
            <p:nvPr/>
          </p:nvSpPr>
          <p:spPr bwMode="auto">
            <a:xfrm>
              <a:off x="3166383" y="4264495"/>
              <a:ext cx="177627" cy="68131"/>
            </a:xfrm>
            <a:custGeom>
              <a:avLst/>
              <a:gdLst>
                <a:gd name="T0" fmla="*/ 48 w 48"/>
                <a:gd name="T1" fmla="*/ 16 h 18"/>
                <a:gd name="T2" fmla="*/ 23 w 48"/>
                <a:gd name="T3" fmla="*/ 9 h 18"/>
                <a:gd name="T4" fmla="*/ 0 w 48"/>
                <a:gd name="T5" fmla="*/ 7 h 18"/>
                <a:gd name="T6" fmla="*/ 48 w 48"/>
                <a:gd name="T7" fmla="*/ 16 h 18"/>
              </a:gdLst>
              <a:ahLst/>
              <a:cxnLst>
                <a:cxn ang="0">
                  <a:pos x="T0" y="T1"/>
                </a:cxn>
                <a:cxn ang="0">
                  <a:pos x="T2" y="T3"/>
                </a:cxn>
                <a:cxn ang="0">
                  <a:pos x="T4" y="T5"/>
                </a:cxn>
                <a:cxn ang="0">
                  <a:pos x="T6" y="T7"/>
                </a:cxn>
              </a:cxnLst>
              <a:rect l="0" t="0" r="r" b="b"/>
              <a:pathLst>
                <a:path w="48" h="18">
                  <a:moveTo>
                    <a:pt x="48" y="16"/>
                  </a:moveTo>
                  <a:cubicBezTo>
                    <a:pt x="41" y="14"/>
                    <a:pt x="32" y="12"/>
                    <a:pt x="23" y="9"/>
                  </a:cubicBezTo>
                  <a:cubicBezTo>
                    <a:pt x="16" y="7"/>
                    <a:pt x="4" y="0"/>
                    <a:pt x="0" y="7"/>
                  </a:cubicBezTo>
                  <a:cubicBezTo>
                    <a:pt x="14" y="12"/>
                    <a:pt x="33" y="18"/>
                    <a:pt x="4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81" name="Freeform 386"/>
            <p:cNvSpPr/>
            <p:nvPr/>
          </p:nvSpPr>
          <p:spPr bwMode="auto">
            <a:xfrm>
              <a:off x="3015523" y="4293694"/>
              <a:ext cx="124096" cy="46231"/>
            </a:xfrm>
            <a:custGeom>
              <a:avLst/>
              <a:gdLst>
                <a:gd name="T0" fmla="*/ 3 w 33"/>
                <a:gd name="T1" fmla="*/ 0 h 12"/>
                <a:gd name="T2" fmla="*/ 1 w 33"/>
                <a:gd name="T3" fmla="*/ 5 h 12"/>
                <a:gd name="T4" fmla="*/ 33 w 33"/>
                <a:gd name="T5" fmla="*/ 12 h 12"/>
                <a:gd name="T6" fmla="*/ 3 w 33"/>
                <a:gd name="T7" fmla="*/ 0 h 12"/>
              </a:gdLst>
              <a:ahLst/>
              <a:cxnLst>
                <a:cxn ang="0">
                  <a:pos x="T0" y="T1"/>
                </a:cxn>
                <a:cxn ang="0">
                  <a:pos x="T2" y="T3"/>
                </a:cxn>
                <a:cxn ang="0">
                  <a:pos x="T4" y="T5"/>
                </a:cxn>
                <a:cxn ang="0">
                  <a:pos x="T6" y="T7"/>
                </a:cxn>
              </a:cxnLst>
              <a:rect l="0" t="0" r="r" b="b"/>
              <a:pathLst>
                <a:path w="33" h="12">
                  <a:moveTo>
                    <a:pt x="3" y="0"/>
                  </a:moveTo>
                  <a:cubicBezTo>
                    <a:pt x="3" y="3"/>
                    <a:pt x="0" y="1"/>
                    <a:pt x="1" y="5"/>
                  </a:cubicBezTo>
                  <a:cubicBezTo>
                    <a:pt x="10" y="9"/>
                    <a:pt x="23" y="9"/>
                    <a:pt x="33" y="12"/>
                  </a:cubicBezTo>
                  <a:cubicBezTo>
                    <a:pt x="28" y="3"/>
                    <a:pt x="14" y="6"/>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82" name="Freeform 387"/>
            <p:cNvSpPr>
              <a:spLocks noEditPoints="1"/>
            </p:cNvSpPr>
            <p:nvPr/>
          </p:nvSpPr>
          <p:spPr bwMode="auto">
            <a:xfrm>
              <a:off x="5648284" y="4283961"/>
              <a:ext cx="175193" cy="211691"/>
            </a:xfrm>
            <a:custGeom>
              <a:avLst/>
              <a:gdLst>
                <a:gd name="T0" fmla="*/ 33 w 47"/>
                <a:gd name="T1" fmla="*/ 56 h 57"/>
                <a:gd name="T2" fmla="*/ 46 w 47"/>
                <a:gd name="T3" fmla="*/ 28 h 57"/>
                <a:gd name="T4" fmla="*/ 33 w 47"/>
                <a:gd name="T5" fmla="*/ 56 h 57"/>
                <a:gd name="T6" fmla="*/ 31 w 47"/>
                <a:gd name="T7" fmla="*/ 49 h 57"/>
                <a:gd name="T8" fmla="*/ 26 w 47"/>
                <a:gd name="T9" fmla="*/ 29 h 57"/>
                <a:gd name="T10" fmla="*/ 40 w 47"/>
                <a:gd name="T11" fmla="*/ 30 h 57"/>
                <a:gd name="T12" fmla="*/ 31 w 47"/>
                <a:gd name="T13" fmla="*/ 49 h 57"/>
              </a:gdLst>
              <a:ahLst/>
              <a:cxnLst>
                <a:cxn ang="0">
                  <a:pos x="T0" y="T1"/>
                </a:cxn>
                <a:cxn ang="0">
                  <a:pos x="T2" y="T3"/>
                </a:cxn>
                <a:cxn ang="0">
                  <a:pos x="T4" y="T5"/>
                </a:cxn>
                <a:cxn ang="0">
                  <a:pos x="T6" y="T7"/>
                </a:cxn>
                <a:cxn ang="0">
                  <a:pos x="T8" y="T9"/>
                </a:cxn>
                <a:cxn ang="0">
                  <a:pos x="T10" y="T11"/>
                </a:cxn>
                <a:cxn ang="0">
                  <a:pos x="T12" y="T13"/>
                </a:cxn>
              </a:cxnLst>
              <a:rect l="0" t="0" r="r" b="b"/>
              <a:pathLst>
                <a:path w="47" h="57">
                  <a:moveTo>
                    <a:pt x="33" y="56"/>
                  </a:moveTo>
                  <a:cubicBezTo>
                    <a:pt x="41" y="51"/>
                    <a:pt x="47" y="38"/>
                    <a:pt x="46" y="28"/>
                  </a:cubicBezTo>
                  <a:cubicBezTo>
                    <a:pt x="21" y="0"/>
                    <a:pt x="0" y="57"/>
                    <a:pt x="33" y="56"/>
                  </a:cubicBezTo>
                  <a:close/>
                  <a:moveTo>
                    <a:pt x="31" y="49"/>
                  </a:moveTo>
                  <a:cubicBezTo>
                    <a:pt x="22" y="49"/>
                    <a:pt x="21" y="34"/>
                    <a:pt x="26" y="29"/>
                  </a:cubicBezTo>
                  <a:cubicBezTo>
                    <a:pt x="34" y="27"/>
                    <a:pt x="35" y="29"/>
                    <a:pt x="40" y="30"/>
                  </a:cubicBezTo>
                  <a:cubicBezTo>
                    <a:pt x="38" y="37"/>
                    <a:pt x="37" y="46"/>
                    <a:pt x="3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83" name="Freeform 388"/>
            <p:cNvSpPr/>
            <p:nvPr/>
          </p:nvSpPr>
          <p:spPr bwMode="auto">
            <a:xfrm>
              <a:off x="2740566" y="4366691"/>
              <a:ext cx="119229" cy="77864"/>
            </a:xfrm>
            <a:custGeom>
              <a:avLst/>
              <a:gdLst>
                <a:gd name="T0" fmla="*/ 15 w 32"/>
                <a:gd name="T1" fmla="*/ 18 h 21"/>
                <a:gd name="T2" fmla="*/ 32 w 32"/>
                <a:gd name="T3" fmla="*/ 13 h 21"/>
                <a:gd name="T4" fmla="*/ 11 w 32"/>
                <a:gd name="T5" fmla="*/ 10 h 21"/>
                <a:gd name="T6" fmla="*/ 1 w 32"/>
                <a:gd name="T7" fmla="*/ 0 h 21"/>
                <a:gd name="T8" fmla="*/ 0 w 32"/>
                <a:gd name="T9" fmla="*/ 5 h 21"/>
                <a:gd name="T10" fmla="*/ 15 w 32"/>
                <a:gd name="T11" fmla="*/ 18 h 21"/>
              </a:gdLst>
              <a:ahLst/>
              <a:cxnLst>
                <a:cxn ang="0">
                  <a:pos x="T0" y="T1"/>
                </a:cxn>
                <a:cxn ang="0">
                  <a:pos x="T2" y="T3"/>
                </a:cxn>
                <a:cxn ang="0">
                  <a:pos x="T4" y="T5"/>
                </a:cxn>
                <a:cxn ang="0">
                  <a:pos x="T6" y="T7"/>
                </a:cxn>
                <a:cxn ang="0">
                  <a:pos x="T8" y="T9"/>
                </a:cxn>
                <a:cxn ang="0">
                  <a:pos x="T10" y="T11"/>
                </a:cxn>
              </a:cxnLst>
              <a:rect l="0" t="0" r="r" b="b"/>
              <a:pathLst>
                <a:path w="32" h="21">
                  <a:moveTo>
                    <a:pt x="15" y="18"/>
                  </a:moveTo>
                  <a:cubicBezTo>
                    <a:pt x="20" y="19"/>
                    <a:pt x="32" y="21"/>
                    <a:pt x="32" y="13"/>
                  </a:cubicBezTo>
                  <a:cubicBezTo>
                    <a:pt x="27" y="13"/>
                    <a:pt x="17" y="12"/>
                    <a:pt x="11" y="10"/>
                  </a:cubicBezTo>
                  <a:cubicBezTo>
                    <a:pt x="7" y="7"/>
                    <a:pt x="6" y="1"/>
                    <a:pt x="1" y="0"/>
                  </a:cubicBezTo>
                  <a:cubicBezTo>
                    <a:pt x="1" y="3"/>
                    <a:pt x="0" y="3"/>
                    <a:pt x="0" y="5"/>
                  </a:cubicBezTo>
                  <a:cubicBezTo>
                    <a:pt x="2" y="8"/>
                    <a:pt x="8" y="17"/>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84" name="Freeform 389"/>
            <p:cNvSpPr>
              <a:spLocks noEditPoints="1"/>
            </p:cNvSpPr>
            <p:nvPr/>
          </p:nvSpPr>
          <p:spPr bwMode="auto">
            <a:xfrm>
              <a:off x="3455938" y="4395890"/>
              <a:ext cx="985462" cy="1209317"/>
            </a:xfrm>
            <a:custGeom>
              <a:avLst/>
              <a:gdLst>
                <a:gd name="T0" fmla="*/ 225 w 264"/>
                <a:gd name="T1" fmla="*/ 22 h 324"/>
                <a:gd name="T2" fmla="*/ 152 w 264"/>
                <a:gd name="T3" fmla="*/ 2 h 324"/>
                <a:gd name="T4" fmla="*/ 80 w 264"/>
                <a:gd name="T5" fmla="*/ 38 h 324"/>
                <a:gd name="T6" fmla="*/ 3 w 264"/>
                <a:gd name="T7" fmla="*/ 186 h 324"/>
                <a:gd name="T8" fmla="*/ 22 w 264"/>
                <a:gd name="T9" fmla="*/ 297 h 324"/>
                <a:gd name="T10" fmla="*/ 32 w 264"/>
                <a:gd name="T11" fmla="*/ 306 h 324"/>
                <a:gd name="T12" fmla="*/ 40 w 264"/>
                <a:gd name="T13" fmla="*/ 316 h 324"/>
                <a:gd name="T14" fmla="*/ 81 w 264"/>
                <a:gd name="T15" fmla="*/ 324 h 324"/>
                <a:gd name="T16" fmla="*/ 142 w 264"/>
                <a:gd name="T17" fmla="*/ 306 h 324"/>
                <a:gd name="T18" fmla="*/ 198 w 264"/>
                <a:gd name="T19" fmla="*/ 262 h 324"/>
                <a:gd name="T20" fmla="*/ 249 w 264"/>
                <a:gd name="T21" fmla="*/ 75 h 324"/>
                <a:gd name="T22" fmla="*/ 225 w 264"/>
                <a:gd name="T23" fmla="*/ 22 h 324"/>
                <a:gd name="T24" fmla="*/ 207 w 264"/>
                <a:gd name="T25" fmla="*/ 241 h 324"/>
                <a:gd name="T26" fmla="*/ 184 w 264"/>
                <a:gd name="T27" fmla="*/ 266 h 324"/>
                <a:gd name="T28" fmla="*/ 142 w 264"/>
                <a:gd name="T29" fmla="*/ 297 h 324"/>
                <a:gd name="T30" fmla="*/ 127 w 264"/>
                <a:gd name="T31" fmla="*/ 307 h 324"/>
                <a:gd name="T32" fmla="*/ 86 w 264"/>
                <a:gd name="T33" fmla="*/ 316 h 324"/>
                <a:gd name="T34" fmla="*/ 24 w 264"/>
                <a:gd name="T35" fmla="*/ 288 h 324"/>
                <a:gd name="T36" fmla="*/ 10 w 264"/>
                <a:gd name="T37" fmla="*/ 177 h 324"/>
                <a:gd name="T38" fmla="*/ 17 w 264"/>
                <a:gd name="T39" fmla="*/ 147 h 324"/>
                <a:gd name="T40" fmla="*/ 36 w 264"/>
                <a:gd name="T41" fmla="*/ 100 h 324"/>
                <a:gd name="T42" fmla="*/ 48 w 264"/>
                <a:gd name="T43" fmla="*/ 82 h 324"/>
                <a:gd name="T44" fmla="*/ 69 w 264"/>
                <a:gd name="T45" fmla="*/ 57 h 324"/>
                <a:gd name="T46" fmla="*/ 162 w 264"/>
                <a:gd name="T47" fmla="*/ 9 h 324"/>
                <a:gd name="T48" fmla="*/ 218 w 264"/>
                <a:gd name="T49" fmla="*/ 26 h 324"/>
                <a:gd name="T50" fmla="*/ 246 w 264"/>
                <a:gd name="T51" fmla="*/ 102 h 324"/>
                <a:gd name="T52" fmla="*/ 207 w 264"/>
                <a:gd name="T53" fmla="*/ 24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 h="324">
                  <a:moveTo>
                    <a:pt x="225" y="22"/>
                  </a:moveTo>
                  <a:cubicBezTo>
                    <a:pt x="210" y="4"/>
                    <a:pt x="175" y="0"/>
                    <a:pt x="152" y="2"/>
                  </a:cubicBezTo>
                  <a:cubicBezTo>
                    <a:pt x="120" y="6"/>
                    <a:pt x="98" y="21"/>
                    <a:pt x="80" y="38"/>
                  </a:cubicBezTo>
                  <a:cubicBezTo>
                    <a:pt x="43" y="73"/>
                    <a:pt x="8" y="118"/>
                    <a:pt x="3" y="186"/>
                  </a:cubicBezTo>
                  <a:cubicBezTo>
                    <a:pt x="0" y="228"/>
                    <a:pt x="6" y="275"/>
                    <a:pt x="22" y="297"/>
                  </a:cubicBezTo>
                  <a:cubicBezTo>
                    <a:pt x="24" y="300"/>
                    <a:pt x="28" y="302"/>
                    <a:pt x="32" y="306"/>
                  </a:cubicBezTo>
                  <a:cubicBezTo>
                    <a:pt x="35" y="309"/>
                    <a:pt x="37" y="314"/>
                    <a:pt x="40" y="316"/>
                  </a:cubicBezTo>
                  <a:cubicBezTo>
                    <a:pt x="49" y="321"/>
                    <a:pt x="68" y="324"/>
                    <a:pt x="81" y="324"/>
                  </a:cubicBezTo>
                  <a:cubicBezTo>
                    <a:pt x="106" y="323"/>
                    <a:pt x="128" y="314"/>
                    <a:pt x="142" y="306"/>
                  </a:cubicBezTo>
                  <a:cubicBezTo>
                    <a:pt x="164" y="293"/>
                    <a:pt x="182" y="279"/>
                    <a:pt x="198" y="262"/>
                  </a:cubicBezTo>
                  <a:cubicBezTo>
                    <a:pt x="232" y="225"/>
                    <a:pt x="264" y="145"/>
                    <a:pt x="249" y="75"/>
                  </a:cubicBezTo>
                  <a:cubicBezTo>
                    <a:pt x="245" y="59"/>
                    <a:pt x="235" y="32"/>
                    <a:pt x="225" y="22"/>
                  </a:cubicBezTo>
                  <a:close/>
                  <a:moveTo>
                    <a:pt x="207" y="241"/>
                  </a:moveTo>
                  <a:cubicBezTo>
                    <a:pt x="201" y="250"/>
                    <a:pt x="192" y="258"/>
                    <a:pt x="184" y="266"/>
                  </a:cubicBezTo>
                  <a:cubicBezTo>
                    <a:pt x="168" y="281"/>
                    <a:pt x="161" y="287"/>
                    <a:pt x="142" y="297"/>
                  </a:cubicBezTo>
                  <a:cubicBezTo>
                    <a:pt x="137" y="300"/>
                    <a:pt x="132" y="304"/>
                    <a:pt x="127" y="307"/>
                  </a:cubicBezTo>
                  <a:cubicBezTo>
                    <a:pt x="115" y="312"/>
                    <a:pt x="99" y="315"/>
                    <a:pt x="86" y="316"/>
                  </a:cubicBezTo>
                  <a:cubicBezTo>
                    <a:pt x="57" y="317"/>
                    <a:pt x="34" y="308"/>
                    <a:pt x="24" y="288"/>
                  </a:cubicBezTo>
                  <a:cubicBezTo>
                    <a:pt x="9" y="260"/>
                    <a:pt x="6" y="205"/>
                    <a:pt x="10" y="177"/>
                  </a:cubicBezTo>
                  <a:cubicBezTo>
                    <a:pt x="11" y="168"/>
                    <a:pt x="14" y="157"/>
                    <a:pt x="17" y="147"/>
                  </a:cubicBezTo>
                  <a:cubicBezTo>
                    <a:pt x="22" y="129"/>
                    <a:pt x="28" y="115"/>
                    <a:pt x="36" y="100"/>
                  </a:cubicBezTo>
                  <a:cubicBezTo>
                    <a:pt x="40" y="94"/>
                    <a:pt x="44" y="88"/>
                    <a:pt x="48" y="82"/>
                  </a:cubicBezTo>
                  <a:cubicBezTo>
                    <a:pt x="56" y="71"/>
                    <a:pt x="59" y="67"/>
                    <a:pt x="69" y="57"/>
                  </a:cubicBezTo>
                  <a:cubicBezTo>
                    <a:pt x="93" y="34"/>
                    <a:pt x="117" y="12"/>
                    <a:pt x="162" y="9"/>
                  </a:cubicBezTo>
                  <a:cubicBezTo>
                    <a:pt x="177" y="9"/>
                    <a:pt x="205" y="13"/>
                    <a:pt x="218" y="26"/>
                  </a:cubicBezTo>
                  <a:cubicBezTo>
                    <a:pt x="233" y="40"/>
                    <a:pt x="245" y="73"/>
                    <a:pt x="246" y="102"/>
                  </a:cubicBezTo>
                  <a:cubicBezTo>
                    <a:pt x="248" y="148"/>
                    <a:pt x="230" y="209"/>
                    <a:pt x="207" y="2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85" name="Freeform 390"/>
            <p:cNvSpPr>
              <a:spLocks noEditPoints="1"/>
            </p:cNvSpPr>
            <p:nvPr/>
          </p:nvSpPr>
          <p:spPr bwMode="auto">
            <a:xfrm>
              <a:off x="574985" y="4373991"/>
              <a:ext cx="138695" cy="143560"/>
            </a:xfrm>
            <a:custGeom>
              <a:avLst/>
              <a:gdLst>
                <a:gd name="T0" fmla="*/ 36 w 37"/>
                <a:gd name="T1" fmla="*/ 38 h 39"/>
                <a:gd name="T2" fmla="*/ 32 w 37"/>
                <a:gd name="T3" fmla="*/ 19 h 39"/>
                <a:gd name="T4" fmla="*/ 28 w 37"/>
                <a:gd name="T5" fmla="*/ 0 h 39"/>
                <a:gd name="T6" fmla="*/ 25 w 37"/>
                <a:gd name="T7" fmla="*/ 0 h 39"/>
                <a:gd name="T8" fmla="*/ 0 w 37"/>
                <a:gd name="T9" fmla="*/ 31 h 39"/>
                <a:gd name="T10" fmla="*/ 36 w 37"/>
                <a:gd name="T11" fmla="*/ 38 h 39"/>
                <a:gd name="T12" fmla="*/ 11 w 37"/>
                <a:gd name="T13" fmla="*/ 26 h 39"/>
                <a:gd name="T14" fmla="*/ 24 w 37"/>
                <a:gd name="T15" fmla="*/ 12 h 39"/>
                <a:gd name="T16" fmla="*/ 28 w 37"/>
                <a:gd name="T17" fmla="*/ 31 h 39"/>
                <a:gd name="T18" fmla="*/ 11 w 37"/>
                <a:gd name="T19"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9">
                  <a:moveTo>
                    <a:pt x="36" y="38"/>
                  </a:moveTo>
                  <a:cubicBezTo>
                    <a:pt x="37" y="32"/>
                    <a:pt x="33" y="27"/>
                    <a:pt x="32" y="19"/>
                  </a:cubicBezTo>
                  <a:cubicBezTo>
                    <a:pt x="31" y="13"/>
                    <a:pt x="35" y="3"/>
                    <a:pt x="28" y="0"/>
                  </a:cubicBezTo>
                  <a:cubicBezTo>
                    <a:pt x="27" y="0"/>
                    <a:pt x="26" y="0"/>
                    <a:pt x="25" y="0"/>
                  </a:cubicBezTo>
                  <a:cubicBezTo>
                    <a:pt x="20" y="14"/>
                    <a:pt x="4" y="16"/>
                    <a:pt x="0" y="31"/>
                  </a:cubicBezTo>
                  <a:cubicBezTo>
                    <a:pt x="12" y="32"/>
                    <a:pt x="23" y="39"/>
                    <a:pt x="36" y="38"/>
                  </a:cubicBezTo>
                  <a:close/>
                  <a:moveTo>
                    <a:pt x="11" y="26"/>
                  </a:moveTo>
                  <a:cubicBezTo>
                    <a:pt x="14" y="20"/>
                    <a:pt x="20" y="17"/>
                    <a:pt x="24" y="12"/>
                  </a:cubicBezTo>
                  <a:cubicBezTo>
                    <a:pt x="27" y="19"/>
                    <a:pt x="26" y="23"/>
                    <a:pt x="28" y="31"/>
                  </a:cubicBezTo>
                  <a:cubicBezTo>
                    <a:pt x="23" y="29"/>
                    <a:pt x="17" y="28"/>
                    <a:pt x="1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86" name="Freeform 391"/>
            <p:cNvSpPr/>
            <p:nvPr/>
          </p:nvSpPr>
          <p:spPr bwMode="auto">
            <a:xfrm>
              <a:off x="2740566" y="4432389"/>
              <a:ext cx="119229" cy="60830"/>
            </a:xfrm>
            <a:custGeom>
              <a:avLst/>
              <a:gdLst>
                <a:gd name="T0" fmla="*/ 0 w 32"/>
                <a:gd name="T1" fmla="*/ 7 h 16"/>
                <a:gd name="T2" fmla="*/ 12 w 32"/>
                <a:gd name="T3" fmla="*/ 14 h 16"/>
                <a:gd name="T4" fmla="*/ 32 w 32"/>
                <a:gd name="T5" fmla="*/ 12 h 16"/>
                <a:gd name="T6" fmla="*/ 12 w 32"/>
                <a:gd name="T7" fmla="*/ 7 h 16"/>
                <a:gd name="T8" fmla="*/ 0 w 32"/>
                <a:gd name="T9" fmla="*/ 3 h 16"/>
                <a:gd name="T10" fmla="*/ 0 w 32"/>
                <a:gd name="T11" fmla="*/ 7 h 16"/>
              </a:gdLst>
              <a:ahLst/>
              <a:cxnLst>
                <a:cxn ang="0">
                  <a:pos x="T0" y="T1"/>
                </a:cxn>
                <a:cxn ang="0">
                  <a:pos x="T2" y="T3"/>
                </a:cxn>
                <a:cxn ang="0">
                  <a:pos x="T4" y="T5"/>
                </a:cxn>
                <a:cxn ang="0">
                  <a:pos x="T6" y="T7"/>
                </a:cxn>
                <a:cxn ang="0">
                  <a:pos x="T8" y="T9"/>
                </a:cxn>
                <a:cxn ang="0">
                  <a:pos x="T10" y="T11"/>
                </a:cxn>
              </a:cxnLst>
              <a:rect l="0" t="0" r="r" b="b"/>
              <a:pathLst>
                <a:path w="32" h="16">
                  <a:moveTo>
                    <a:pt x="0" y="7"/>
                  </a:moveTo>
                  <a:cubicBezTo>
                    <a:pt x="3" y="7"/>
                    <a:pt x="6" y="13"/>
                    <a:pt x="12" y="14"/>
                  </a:cubicBezTo>
                  <a:cubicBezTo>
                    <a:pt x="19" y="16"/>
                    <a:pt x="32" y="16"/>
                    <a:pt x="32" y="12"/>
                  </a:cubicBezTo>
                  <a:cubicBezTo>
                    <a:pt x="26" y="7"/>
                    <a:pt x="21" y="8"/>
                    <a:pt x="12" y="7"/>
                  </a:cubicBezTo>
                  <a:cubicBezTo>
                    <a:pt x="9" y="5"/>
                    <a:pt x="4" y="0"/>
                    <a:pt x="0" y="3"/>
                  </a:cubicBezTo>
                  <a:cubicBezTo>
                    <a:pt x="0" y="4"/>
                    <a:pt x="0" y="6"/>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87" name="Freeform 392"/>
            <p:cNvSpPr>
              <a:spLocks noEditPoints="1"/>
            </p:cNvSpPr>
            <p:nvPr/>
          </p:nvSpPr>
          <p:spPr bwMode="auto">
            <a:xfrm>
              <a:off x="3976650" y="4451855"/>
              <a:ext cx="223858" cy="274955"/>
            </a:xfrm>
            <a:custGeom>
              <a:avLst/>
              <a:gdLst>
                <a:gd name="T0" fmla="*/ 14 w 60"/>
                <a:gd name="T1" fmla="*/ 62 h 74"/>
                <a:gd name="T2" fmla="*/ 57 w 60"/>
                <a:gd name="T3" fmla="*/ 36 h 74"/>
                <a:gd name="T4" fmla="*/ 52 w 60"/>
                <a:gd name="T5" fmla="*/ 6 h 74"/>
                <a:gd name="T6" fmla="*/ 13 w 60"/>
                <a:gd name="T7" fmla="*/ 15 h 74"/>
                <a:gd name="T8" fmla="*/ 14 w 60"/>
                <a:gd name="T9" fmla="*/ 62 h 74"/>
                <a:gd name="T10" fmla="*/ 17 w 60"/>
                <a:gd name="T11" fmla="*/ 22 h 74"/>
                <a:gd name="T12" fmla="*/ 41 w 60"/>
                <a:gd name="T13" fmla="*/ 13 h 74"/>
                <a:gd name="T14" fmla="*/ 52 w 60"/>
                <a:gd name="T15" fmla="*/ 38 h 74"/>
                <a:gd name="T16" fmla="*/ 25 w 60"/>
                <a:gd name="T17" fmla="*/ 58 h 74"/>
                <a:gd name="T18" fmla="*/ 17 w 60"/>
                <a:gd name="T19"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4">
                  <a:moveTo>
                    <a:pt x="14" y="62"/>
                  </a:moveTo>
                  <a:cubicBezTo>
                    <a:pt x="31" y="74"/>
                    <a:pt x="60" y="63"/>
                    <a:pt x="57" y="36"/>
                  </a:cubicBezTo>
                  <a:cubicBezTo>
                    <a:pt x="48" y="30"/>
                    <a:pt x="42" y="16"/>
                    <a:pt x="52" y="6"/>
                  </a:cubicBezTo>
                  <a:cubicBezTo>
                    <a:pt x="39" y="0"/>
                    <a:pt x="24" y="14"/>
                    <a:pt x="13" y="15"/>
                  </a:cubicBezTo>
                  <a:cubicBezTo>
                    <a:pt x="6" y="28"/>
                    <a:pt x="0" y="51"/>
                    <a:pt x="14" y="62"/>
                  </a:cubicBezTo>
                  <a:close/>
                  <a:moveTo>
                    <a:pt x="17" y="22"/>
                  </a:moveTo>
                  <a:cubicBezTo>
                    <a:pt x="21" y="17"/>
                    <a:pt x="30" y="14"/>
                    <a:pt x="41" y="13"/>
                  </a:cubicBezTo>
                  <a:cubicBezTo>
                    <a:pt x="36" y="26"/>
                    <a:pt x="45" y="33"/>
                    <a:pt x="52" y="38"/>
                  </a:cubicBezTo>
                  <a:cubicBezTo>
                    <a:pt x="51" y="51"/>
                    <a:pt x="39" y="61"/>
                    <a:pt x="25" y="58"/>
                  </a:cubicBezTo>
                  <a:cubicBezTo>
                    <a:pt x="12" y="55"/>
                    <a:pt x="8" y="34"/>
                    <a:pt x="1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88" name="Freeform 393"/>
            <p:cNvSpPr>
              <a:spLocks noEditPoints="1"/>
            </p:cNvSpPr>
            <p:nvPr/>
          </p:nvSpPr>
          <p:spPr bwMode="auto">
            <a:xfrm>
              <a:off x="5658017" y="4537017"/>
              <a:ext cx="172761" cy="160594"/>
            </a:xfrm>
            <a:custGeom>
              <a:avLst/>
              <a:gdLst>
                <a:gd name="T0" fmla="*/ 27 w 46"/>
                <a:gd name="T1" fmla="*/ 39 h 43"/>
                <a:gd name="T2" fmla="*/ 24 w 46"/>
                <a:gd name="T3" fmla="*/ 2 h 43"/>
                <a:gd name="T4" fmla="*/ 27 w 46"/>
                <a:gd name="T5" fmla="*/ 39 h 43"/>
                <a:gd name="T6" fmla="*/ 34 w 46"/>
                <a:gd name="T7" fmla="*/ 16 h 43"/>
                <a:gd name="T8" fmla="*/ 18 w 46"/>
                <a:gd name="T9" fmla="*/ 32 h 43"/>
                <a:gd name="T10" fmla="*/ 34 w 46"/>
                <a:gd name="T11" fmla="*/ 16 h 43"/>
              </a:gdLst>
              <a:ahLst/>
              <a:cxnLst>
                <a:cxn ang="0">
                  <a:pos x="T0" y="T1"/>
                </a:cxn>
                <a:cxn ang="0">
                  <a:pos x="T2" y="T3"/>
                </a:cxn>
                <a:cxn ang="0">
                  <a:pos x="T4" y="T5"/>
                </a:cxn>
                <a:cxn ang="0">
                  <a:pos x="T6" y="T7"/>
                </a:cxn>
                <a:cxn ang="0">
                  <a:pos x="T8" y="T9"/>
                </a:cxn>
                <a:cxn ang="0">
                  <a:pos x="T10" y="T11"/>
                </a:cxn>
              </a:cxnLst>
              <a:rect l="0" t="0" r="r" b="b"/>
              <a:pathLst>
                <a:path w="46" h="43">
                  <a:moveTo>
                    <a:pt x="27" y="39"/>
                  </a:moveTo>
                  <a:cubicBezTo>
                    <a:pt x="46" y="36"/>
                    <a:pt x="42" y="1"/>
                    <a:pt x="24" y="2"/>
                  </a:cubicBezTo>
                  <a:cubicBezTo>
                    <a:pt x="0" y="3"/>
                    <a:pt x="4" y="43"/>
                    <a:pt x="27" y="39"/>
                  </a:cubicBezTo>
                  <a:close/>
                  <a:moveTo>
                    <a:pt x="34" y="16"/>
                  </a:moveTo>
                  <a:cubicBezTo>
                    <a:pt x="36" y="22"/>
                    <a:pt x="32" y="34"/>
                    <a:pt x="18" y="32"/>
                  </a:cubicBezTo>
                  <a:cubicBezTo>
                    <a:pt x="6" y="15"/>
                    <a:pt x="28" y="0"/>
                    <a:pt x="3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89" name="Freeform 394"/>
            <p:cNvSpPr/>
            <p:nvPr/>
          </p:nvSpPr>
          <p:spPr bwMode="auto">
            <a:xfrm>
              <a:off x="2991190" y="4515119"/>
              <a:ext cx="58398" cy="133827"/>
            </a:xfrm>
            <a:custGeom>
              <a:avLst/>
              <a:gdLst>
                <a:gd name="T0" fmla="*/ 14 w 16"/>
                <a:gd name="T1" fmla="*/ 36 h 36"/>
                <a:gd name="T2" fmla="*/ 14 w 16"/>
                <a:gd name="T3" fmla="*/ 0 h 36"/>
                <a:gd name="T4" fmla="*/ 14 w 16"/>
                <a:gd name="T5" fmla="*/ 36 h 36"/>
              </a:gdLst>
              <a:ahLst/>
              <a:cxnLst>
                <a:cxn ang="0">
                  <a:pos x="T0" y="T1"/>
                </a:cxn>
                <a:cxn ang="0">
                  <a:pos x="T2" y="T3"/>
                </a:cxn>
                <a:cxn ang="0">
                  <a:pos x="T4" y="T5"/>
                </a:cxn>
              </a:cxnLst>
              <a:rect l="0" t="0" r="r" b="b"/>
              <a:pathLst>
                <a:path w="16" h="36">
                  <a:moveTo>
                    <a:pt x="14" y="36"/>
                  </a:moveTo>
                  <a:cubicBezTo>
                    <a:pt x="16" y="28"/>
                    <a:pt x="10" y="11"/>
                    <a:pt x="14" y="0"/>
                  </a:cubicBezTo>
                  <a:cubicBezTo>
                    <a:pt x="0" y="0"/>
                    <a:pt x="6" y="32"/>
                    <a:pt x="1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90" name="Freeform 395"/>
            <p:cNvSpPr>
              <a:spLocks noEditPoints="1"/>
            </p:cNvSpPr>
            <p:nvPr/>
          </p:nvSpPr>
          <p:spPr bwMode="auto">
            <a:xfrm>
              <a:off x="3777125" y="4527284"/>
              <a:ext cx="262790" cy="294421"/>
            </a:xfrm>
            <a:custGeom>
              <a:avLst/>
              <a:gdLst>
                <a:gd name="T0" fmla="*/ 29 w 70"/>
                <a:gd name="T1" fmla="*/ 75 h 79"/>
                <a:gd name="T2" fmla="*/ 49 w 70"/>
                <a:gd name="T3" fmla="*/ 19 h 79"/>
                <a:gd name="T4" fmla="*/ 33 w 70"/>
                <a:gd name="T5" fmla="*/ 13 h 79"/>
                <a:gd name="T6" fmla="*/ 33 w 70"/>
                <a:gd name="T7" fmla="*/ 0 h 79"/>
                <a:gd name="T8" fmla="*/ 29 w 70"/>
                <a:gd name="T9" fmla="*/ 0 h 79"/>
                <a:gd name="T10" fmla="*/ 19 w 70"/>
                <a:gd name="T11" fmla="*/ 9 h 79"/>
                <a:gd name="T12" fmla="*/ 29 w 70"/>
                <a:gd name="T13" fmla="*/ 75 h 79"/>
                <a:gd name="T14" fmla="*/ 24 w 70"/>
                <a:gd name="T15" fmla="*/ 13 h 79"/>
                <a:gd name="T16" fmla="*/ 49 w 70"/>
                <a:gd name="T17" fmla="*/ 27 h 79"/>
                <a:gd name="T18" fmla="*/ 31 w 70"/>
                <a:gd name="T19" fmla="*/ 68 h 79"/>
                <a:gd name="T20" fmla="*/ 13 w 70"/>
                <a:gd name="T21" fmla="*/ 34 h 79"/>
                <a:gd name="T22" fmla="*/ 24 w 70"/>
                <a:gd name="T23"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9">
                  <a:moveTo>
                    <a:pt x="29" y="75"/>
                  </a:moveTo>
                  <a:cubicBezTo>
                    <a:pt x="51" y="79"/>
                    <a:pt x="70" y="36"/>
                    <a:pt x="49" y="19"/>
                  </a:cubicBezTo>
                  <a:cubicBezTo>
                    <a:pt x="42" y="19"/>
                    <a:pt x="36" y="17"/>
                    <a:pt x="33" y="13"/>
                  </a:cubicBezTo>
                  <a:cubicBezTo>
                    <a:pt x="35" y="7"/>
                    <a:pt x="36" y="5"/>
                    <a:pt x="33" y="0"/>
                  </a:cubicBezTo>
                  <a:cubicBezTo>
                    <a:pt x="31" y="0"/>
                    <a:pt x="30" y="0"/>
                    <a:pt x="29" y="0"/>
                  </a:cubicBezTo>
                  <a:cubicBezTo>
                    <a:pt x="28" y="6"/>
                    <a:pt x="22" y="6"/>
                    <a:pt x="19" y="9"/>
                  </a:cubicBezTo>
                  <a:cubicBezTo>
                    <a:pt x="4" y="25"/>
                    <a:pt x="0" y="69"/>
                    <a:pt x="29" y="75"/>
                  </a:cubicBezTo>
                  <a:close/>
                  <a:moveTo>
                    <a:pt x="24" y="13"/>
                  </a:moveTo>
                  <a:cubicBezTo>
                    <a:pt x="28" y="22"/>
                    <a:pt x="40" y="24"/>
                    <a:pt x="49" y="27"/>
                  </a:cubicBezTo>
                  <a:cubicBezTo>
                    <a:pt x="58" y="45"/>
                    <a:pt x="45" y="68"/>
                    <a:pt x="31" y="68"/>
                  </a:cubicBezTo>
                  <a:cubicBezTo>
                    <a:pt x="19" y="68"/>
                    <a:pt x="13" y="52"/>
                    <a:pt x="13" y="34"/>
                  </a:cubicBezTo>
                  <a:cubicBezTo>
                    <a:pt x="19" y="29"/>
                    <a:pt x="19" y="18"/>
                    <a:pt x="2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91" name="Freeform 396"/>
            <p:cNvSpPr/>
            <p:nvPr/>
          </p:nvSpPr>
          <p:spPr bwMode="auto">
            <a:xfrm>
              <a:off x="3047154" y="4527284"/>
              <a:ext cx="43798" cy="107062"/>
            </a:xfrm>
            <a:custGeom>
              <a:avLst/>
              <a:gdLst>
                <a:gd name="T0" fmla="*/ 8 w 12"/>
                <a:gd name="T1" fmla="*/ 29 h 29"/>
                <a:gd name="T2" fmla="*/ 12 w 12"/>
                <a:gd name="T3" fmla="*/ 0 h 29"/>
                <a:gd name="T4" fmla="*/ 6 w 12"/>
                <a:gd name="T5" fmla="*/ 0 h 29"/>
                <a:gd name="T6" fmla="*/ 8 w 12"/>
                <a:gd name="T7" fmla="*/ 29 h 29"/>
              </a:gdLst>
              <a:ahLst/>
              <a:cxnLst>
                <a:cxn ang="0">
                  <a:pos x="T0" y="T1"/>
                </a:cxn>
                <a:cxn ang="0">
                  <a:pos x="T2" y="T3"/>
                </a:cxn>
                <a:cxn ang="0">
                  <a:pos x="T4" y="T5"/>
                </a:cxn>
                <a:cxn ang="0">
                  <a:pos x="T6" y="T7"/>
                </a:cxn>
              </a:cxnLst>
              <a:rect l="0" t="0" r="r" b="b"/>
              <a:pathLst>
                <a:path w="12" h="29">
                  <a:moveTo>
                    <a:pt x="8" y="29"/>
                  </a:moveTo>
                  <a:cubicBezTo>
                    <a:pt x="10" y="20"/>
                    <a:pt x="10" y="9"/>
                    <a:pt x="12" y="0"/>
                  </a:cubicBezTo>
                  <a:cubicBezTo>
                    <a:pt x="10" y="0"/>
                    <a:pt x="8" y="0"/>
                    <a:pt x="6" y="0"/>
                  </a:cubicBezTo>
                  <a:cubicBezTo>
                    <a:pt x="4" y="6"/>
                    <a:pt x="0" y="26"/>
                    <a:pt x="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92" name="Freeform 397"/>
            <p:cNvSpPr/>
            <p:nvPr/>
          </p:nvSpPr>
          <p:spPr bwMode="auto">
            <a:xfrm>
              <a:off x="3487570" y="4551617"/>
              <a:ext cx="63264" cy="124094"/>
            </a:xfrm>
            <a:custGeom>
              <a:avLst/>
              <a:gdLst>
                <a:gd name="T0" fmla="*/ 7 w 17"/>
                <a:gd name="T1" fmla="*/ 33 h 33"/>
                <a:gd name="T2" fmla="*/ 5 w 17"/>
                <a:gd name="T3" fmla="*/ 0 h 33"/>
                <a:gd name="T4" fmla="*/ 6 w 17"/>
                <a:gd name="T5" fmla="*/ 21 h 33"/>
                <a:gd name="T6" fmla="*/ 7 w 17"/>
                <a:gd name="T7" fmla="*/ 33 h 33"/>
              </a:gdLst>
              <a:ahLst/>
              <a:cxnLst>
                <a:cxn ang="0">
                  <a:pos x="T0" y="T1"/>
                </a:cxn>
                <a:cxn ang="0">
                  <a:pos x="T2" y="T3"/>
                </a:cxn>
                <a:cxn ang="0">
                  <a:pos x="T4" y="T5"/>
                </a:cxn>
                <a:cxn ang="0">
                  <a:pos x="T6" y="T7"/>
                </a:cxn>
              </a:cxnLst>
              <a:rect l="0" t="0" r="r" b="b"/>
              <a:pathLst>
                <a:path w="17" h="33">
                  <a:moveTo>
                    <a:pt x="7" y="33"/>
                  </a:moveTo>
                  <a:cubicBezTo>
                    <a:pt x="12" y="24"/>
                    <a:pt x="17" y="3"/>
                    <a:pt x="5" y="0"/>
                  </a:cubicBezTo>
                  <a:cubicBezTo>
                    <a:pt x="4" y="5"/>
                    <a:pt x="6" y="13"/>
                    <a:pt x="6" y="21"/>
                  </a:cubicBezTo>
                  <a:cubicBezTo>
                    <a:pt x="6" y="25"/>
                    <a:pt x="0" y="32"/>
                    <a:pt x="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93" name="Freeform 398"/>
            <p:cNvSpPr/>
            <p:nvPr/>
          </p:nvSpPr>
          <p:spPr bwMode="auto">
            <a:xfrm>
              <a:off x="4042348" y="4558917"/>
              <a:ext cx="55965" cy="75430"/>
            </a:xfrm>
            <a:custGeom>
              <a:avLst/>
              <a:gdLst>
                <a:gd name="T0" fmla="*/ 14 w 15"/>
                <a:gd name="T1" fmla="*/ 20 h 20"/>
                <a:gd name="T2" fmla="*/ 9 w 15"/>
                <a:gd name="T3" fmla="*/ 9 h 20"/>
                <a:gd name="T4" fmla="*/ 3 w 15"/>
                <a:gd name="T5" fmla="*/ 1 h 20"/>
                <a:gd name="T6" fmla="*/ 14 w 15"/>
                <a:gd name="T7" fmla="*/ 20 h 20"/>
              </a:gdLst>
              <a:ahLst/>
              <a:cxnLst>
                <a:cxn ang="0">
                  <a:pos x="T0" y="T1"/>
                </a:cxn>
                <a:cxn ang="0">
                  <a:pos x="T2" y="T3"/>
                </a:cxn>
                <a:cxn ang="0">
                  <a:pos x="T4" y="T5"/>
                </a:cxn>
                <a:cxn ang="0">
                  <a:pos x="T6" y="T7"/>
                </a:cxn>
              </a:cxnLst>
              <a:rect l="0" t="0" r="r" b="b"/>
              <a:pathLst>
                <a:path w="15" h="20">
                  <a:moveTo>
                    <a:pt x="14" y="20"/>
                  </a:moveTo>
                  <a:cubicBezTo>
                    <a:pt x="15" y="14"/>
                    <a:pt x="9" y="14"/>
                    <a:pt x="9" y="9"/>
                  </a:cubicBezTo>
                  <a:cubicBezTo>
                    <a:pt x="7" y="5"/>
                    <a:pt x="11" y="0"/>
                    <a:pt x="3" y="1"/>
                  </a:cubicBezTo>
                  <a:cubicBezTo>
                    <a:pt x="0" y="9"/>
                    <a:pt x="5" y="20"/>
                    <a:pt x="1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94" name="Freeform 399"/>
            <p:cNvSpPr/>
            <p:nvPr/>
          </p:nvSpPr>
          <p:spPr bwMode="auto">
            <a:xfrm>
              <a:off x="3536235" y="4563784"/>
              <a:ext cx="41366" cy="111929"/>
            </a:xfrm>
            <a:custGeom>
              <a:avLst/>
              <a:gdLst>
                <a:gd name="T0" fmla="*/ 7 w 11"/>
                <a:gd name="T1" fmla="*/ 0 h 30"/>
                <a:gd name="T2" fmla="*/ 4 w 11"/>
                <a:gd name="T3" fmla="*/ 30 h 30"/>
                <a:gd name="T4" fmla="*/ 11 w 11"/>
                <a:gd name="T5" fmla="*/ 0 h 30"/>
                <a:gd name="T6" fmla="*/ 7 w 11"/>
                <a:gd name="T7" fmla="*/ 0 h 30"/>
              </a:gdLst>
              <a:ahLst/>
              <a:cxnLst>
                <a:cxn ang="0">
                  <a:pos x="T0" y="T1"/>
                </a:cxn>
                <a:cxn ang="0">
                  <a:pos x="T2" y="T3"/>
                </a:cxn>
                <a:cxn ang="0">
                  <a:pos x="T4" y="T5"/>
                </a:cxn>
                <a:cxn ang="0">
                  <a:pos x="T6" y="T7"/>
                </a:cxn>
              </a:cxnLst>
              <a:rect l="0" t="0" r="r" b="b"/>
              <a:pathLst>
                <a:path w="11" h="30">
                  <a:moveTo>
                    <a:pt x="7" y="0"/>
                  </a:moveTo>
                  <a:cubicBezTo>
                    <a:pt x="6" y="9"/>
                    <a:pt x="0" y="25"/>
                    <a:pt x="4" y="30"/>
                  </a:cubicBezTo>
                  <a:cubicBezTo>
                    <a:pt x="8" y="22"/>
                    <a:pt x="11" y="13"/>
                    <a:pt x="11" y="0"/>
                  </a:cubicBezTo>
                  <a:cubicBezTo>
                    <a:pt x="10" y="0"/>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95" name="Freeform 400"/>
            <p:cNvSpPr/>
            <p:nvPr/>
          </p:nvSpPr>
          <p:spPr bwMode="auto">
            <a:xfrm>
              <a:off x="224599" y="4541884"/>
              <a:ext cx="7300" cy="31631"/>
            </a:xfrm>
            <a:custGeom>
              <a:avLst/>
              <a:gdLst>
                <a:gd name="T0" fmla="*/ 1 w 2"/>
                <a:gd name="T1" fmla="*/ 0 h 9"/>
                <a:gd name="T2" fmla="*/ 0 w 2"/>
                <a:gd name="T3" fmla="*/ 0 h 9"/>
                <a:gd name="T4" fmla="*/ 0 w 2"/>
                <a:gd name="T5" fmla="*/ 9 h 9"/>
                <a:gd name="T6" fmla="*/ 1 w 2"/>
                <a:gd name="T7" fmla="*/ 0 h 9"/>
              </a:gdLst>
              <a:ahLst/>
              <a:cxnLst>
                <a:cxn ang="0">
                  <a:pos x="T0" y="T1"/>
                </a:cxn>
                <a:cxn ang="0">
                  <a:pos x="T2" y="T3"/>
                </a:cxn>
                <a:cxn ang="0">
                  <a:pos x="T4" y="T5"/>
                </a:cxn>
                <a:cxn ang="0">
                  <a:pos x="T6" y="T7"/>
                </a:cxn>
              </a:cxnLst>
              <a:rect l="0" t="0" r="r" b="b"/>
              <a:pathLst>
                <a:path w="2" h="9">
                  <a:moveTo>
                    <a:pt x="1" y="0"/>
                  </a:moveTo>
                  <a:cubicBezTo>
                    <a:pt x="1" y="0"/>
                    <a:pt x="1" y="0"/>
                    <a:pt x="0" y="0"/>
                  </a:cubicBezTo>
                  <a:cubicBezTo>
                    <a:pt x="0" y="9"/>
                    <a:pt x="0" y="9"/>
                    <a:pt x="0" y="9"/>
                  </a:cubicBezTo>
                  <a:cubicBezTo>
                    <a:pt x="1" y="6"/>
                    <a:pt x="2"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96" name="Freeform 401"/>
            <p:cNvSpPr/>
            <p:nvPr/>
          </p:nvSpPr>
          <p:spPr bwMode="auto">
            <a:xfrm>
              <a:off x="210000" y="4573517"/>
              <a:ext cx="63264" cy="138694"/>
            </a:xfrm>
            <a:custGeom>
              <a:avLst/>
              <a:gdLst>
                <a:gd name="T0" fmla="*/ 10 w 17"/>
                <a:gd name="T1" fmla="*/ 37 h 37"/>
                <a:gd name="T2" fmla="*/ 17 w 17"/>
                <a:gd name="T3" fmla="*/ 0 h 37"/>
                <a:gd name="T4" fmla="*/ 12 w 17"/>
                <a:gd name="T5" fmla="*/ 0 h 37"/>
                <a:gd name="T6" fmla="*/ 10 w 17"/>
                <a:gd name="T7" fmla="*/ 37 h 37"/>
              </a:gdLst>
              <a:ahLst/>
              <a:cxnLst>
                <a:cxn ang="0">
                  <a:pos x="T0" y="T1"/>
                </a:cxn>
                <a:cxn ang="0">
                  <a:pos x="T2" y="T3"/>
                </a:cxn>
                <a:cxn ang="0">
                  <a:pos x="T4" y="T5"/>
                </a:cxn>
                <a:cxn ang="0">
                  <a:pos x="T6" y="T7"/>
                </a:cxn>
              </a:cxnLst>
              <a:rect l="0" t="0" r="r" b="b"/>
              <a:pathLst>
                <a:path w="17" h="37">
                  <a:moveTo>
                    <a:pt x="10" y="37"/>
                  </a:moveTo>
                  <a:cubicBezTo>
                    <a:pt x="16" y="29"/>
                    <a:pt x="14" y="16"/>
                    <a:pt x="17" y="0"/>
                  </a:cubicBezTo>
                  <a:cubicBezTo>
                    <a:pt x="15" y="0"/>
                    <a:pt x="13" y="0"/>
                    <a:pt x="12" y="0"/>
                  </a:cubicBezTo>
                  <a:cubicBezTo>
                    <a:pt x="11" y="11"/>
                    <a:pt x="0" y="32"/>
                    <a:pt x="1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97" name="Freeform 402"/>
            <p:cNvSpPr/>
            <p:nvPr/>
          </p:nvSpPr>
          <p:spPr bwMode="auto">
            <a:xfrm>
              <a:off x="3845255" y="4641647"/>
              <a:ext cx="55965" cy="104628"/>
            </a:xfrm>
            <a:custGeom>
              <a:avLst/>
              <a:gdLst>
                <a:gd name="T0" fmla="*/ 15 w 15"/>
                <a:gd name="T1" fmla="*/ 26 h 28"/>
                <a:gd name="T2" fmla="*/ 9 w 15"/>
                <a:gd name="T3" fmla="*/ 0 h 28"/>
                <a:gd name="T4" fmla="*/ 5 w 15"/>
                <a:gd name="T5" fmla="*/ 0 h 28"/>
                <a:gd name="T6" fmla="*/ 15 w 15"/>
                <a:gd name="T7" fmla="*/ 26 h 28"/>
              </a:gdLst>
              <a:ahLst/>
              <a:cxnLst>
                <a:cxn ang="0">
                  <a:pos x="T0" y="T1"/>
                </a:cxn>
                <a:cxn ang="0">
                  <a:pos x="T2" y="T3"/>
                </a:cxn>
                <a:cxn ang="0">
                  <a:pos x="T4" y="T5"/>
                </a:cxn>
                <a:cxn ang="0">
                  <a:pos x="T6" y="T7"/>
                </a:cxn>
              </a:cxnLst>
              <a:rect l="0" t="0" r="r" b="b"/>
              <a:pathLst>
                <a:path w="15" h="28">
                  <a:moveTo>
                    <a:pt x="15" y="26"/>
                  </a:moveTo>
                  <a:cubicBezTo>
                    <a:pt x="11" y="19"/>
                    <a:pt x="8" y="8"/>
                    <a:pt x="9" y="0"/>
                  </a:cubicBezTo>
                  <a:cubicBezTo>
                    <a:pt x="8" y="0"/>
                    <a:pt x="6" y="0"/>
                    <a:pt x="5" y="0"/>
                  </a:cubicBezTo>
                  <a:cubicBezTo>
                    <a:pt x="0" y="11"/>
                    <a:pt x="7" y="28"/>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98" name="Freeform 403"/>
            <p:cNvSpPr/>
            <p:nvPr/>
          </p:nvSpPr>
          <p:spPr bwMode="auto">
            <a:xfrm>
              <a:off x="265965" y="4590548"/>
              <a:ext cx="51099" cy="119228"/>
            </a:xfrm>
            <a:custGeom>
              <a:avLst/>
              <a:gdLst>
                <a:gd name="T0" fmla="*/ 8 w 14"/>
                <a:gd name="T1" fmla="*/ 1 h 32"/>
                <a:gd name="T2" fmla="*/ 8 w 14"/>
                <a:gd name="T3" fmla="*/ 32 h 32"/>
                <a:gd name="T4" fmla="*/ 12 w 14"/>
                <a:gd name="T5" fmla="*/ 2 h 32"/>
                <a:gd name="T6" fmla="*/ 8 w 14"/>
                <a:gd name="T7" fmla="*/ 1 h 32"/>
              </a:gdLst>
              <a:ahLst/>
              <a:cxnLst>
                <a:cxn ang="0">
                  <a:pos x="T0" y="T1"/>
                </a:cxn>
                <a:cxn ang="0">
                  <a:pos x="T2" y="T3"/>
                </a:cxn>
                <a:cxn ang="0">
                  <a:pos x="T4" y="T5"/>
                </a:cxn>
                <a:cxn ang="0">
                  <a:pos x="T6" y="T7"/>
                </a:cxn>
              </a:cxnLst>
              <a:rect l="0" t="0" r="r" b="b"/>
              <a:pathLst>
                <a:path w="14" h="32">
                  <a:moveTo>
                    <a:pt x="8" y="1"/>
                  </a:moveTo>
                  <a:cubicBezTo>
                    <a:pt x="8" y="10"/>
                    <a:pt x="0" y="26"/>
                    <a:pt x="8" y="32"/>
                  </a:cubicBezTo>
                  <a:cubicBezTo>
                    <a:pt x="11" y="26"/>
                    <a:pt x="14" y="11"/>
                    <a:pt x="12" y="2"/>
                  </a:cubicBezTo>
                  <a:cubicBezTo>
                    <a:pt x="11" y="2"/>
                    <a:pt x="11"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399" name="Freeform 404"/>
            <p:cNvSpPr>
              <a:spLocks noEditPoints="1"/>
            </p:cNvSpPr>
            <p:nvPr/>
          </p:nvSpPr>
          <p:spPr bwMode="auto">
            <a:xfrm>
              <a:off x="3601932" y="4661113"/>
              <a:ext cx="199525" cy="306588"/>
            </a:xfrm>
            <a:custGeom>
              <a:avLst/>
              <a:gdLst>
                <a:gd name="T0" fmla="*/ 49 w 53"/>
                <a:gd name="T1" fmla="*/ 30 h 82"/>
                <a:gd name="T2" fmla="*/ 33 w 53"/>
                <a:gd name="T3" fmla="*/ 14 h 82"/>
                <a:gd name="T4" fmla="*/ 34 w 53"/>
                <a:gd name="T5" fmla="*/ 2 h 82"/>
                <a:gd name="T6" fmla="*/ 27 w 53"/>
                <a:gd name="T7" fmla="*/ 0 h 82"/>
                <a:gd name="T8" fmla="*/ 9 w 53"/>
                <a:gd name="T9" fmla="*/ 21 h 82"/>
                <a:gd name="T10" fmla="*/ 12 w 53"/>
                <a:gd name="T11" fmla="*/ 70 h 82"/>
                <a:gd name="T12" fmla="*/ 49 w 53"/>
                <a:gd name="T13" fmla="*/ 30 h 82"/>
                <a:gd name="T14" fmla="*/ 19 w 53"/>
                <a:gd name="T15" fmla="*/ 66 h 82"/>
                <a:gd name="T16" fmla="*/ 9 w 53"/>
                <a:gd name="T17" fmla="*/ 50 h 82"/>
                <a:gd name="T18" fmla="*/ 23 w 53"/>
                <a:gd name="T19" fmla="*/ 16 h 82"/>
                <a:gd name="T20" fmla="*/ 29 w 53"/>
                <a:gd name="T21" fmla="*/ 24 h 82"/>
                <a:gd name="T22" fmla="*/ 44 w 53"/>
                <a:gd name="T23" fmla="*/ 33 h 82"/>
                <a:gd name="T24" fmla="*/ 19 w 53"/>
                <a:gd name="T25"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2">
                  <a:moveTo>
                    <a:pt x="49" y="30"/>
                  </a:moveTo>
                  <a:cubicBezTo>
                    <a:pt x="46" y="22"/>
                    <a:pt x="34" y="23"/>
                    <a:pt x="33" y="14"/>
                  </a:cubicBezTo>
                  <a:cubicBezTo>
                    <a:pt x="31" y="8"/>
                    <a:pt x="38" y="6"/>
                    <a:pt x="34" y="2"/>
                  </a:cubicBezTo>
                  <a:cubicBezTo>
                    <a:pt x="33" y="0"/>
                    <a:pt x="31" y="0"/>
                    <a:pt x="27" y="0"/>
                  </a:cubicBezTo>
                  <a:cubicBezTo>
                    <a:pt x="23" y="10"/>
                    <a:pt x="15" y="12"/>
                    <a:pt x="9" y="21"/>
                  </a:cubicBezTo>
                  <a:cubicBezTo>
                    <a:pt x="0" y="36"/>
                    <a:pt x="1" y="57"/>
                    <a:pt x="12" y="70"/>
                  </a:cubicBezTo>
                  <a:cubicBezTo>
                    <a:pt x="36" y="82"/>
                    <a:pt x="53" y="59"/>
                    <a:pt x="49" y="30"/>
                  </a:cubicBezTo>
                  <a:close/>
                  <a:moveTo>
                    <a:pt x="19" y="66"/>
                  </a:moveTo>
                  <a:cubicBezTo>
                    <a:pt x="17" y="60"/>
                    <a:pt x="11" y="58"/>
                    <a:pt x="9" y="50"/>
                  </a:cubicBezTo>
                  <a:cubicBezTo>
                    <a:pt x="7" y="37"/>
                    <a:pt x="16" y="22"/>
                    <a:pt x="23" y="16"/>
                  </a:cubicBezTo>
                  <a:cubicBezTo>
                    <a:pt x="28" y="16"/>
                    <a:pt x="26" y="22"/>
                    <a:pt x="29" y="24"/>
                  </a:cubicBezTo>
                  <a:cubicBezTo>
                    <a:pt x="35" y="26"/>
                    <a:pt x="39" y="29"/>
                    <a:pt x="44" y="33"/>
                  </a:cubicBezTo>
                  <a:cubicBezTo>
                    <a:pt x="43" y="51"/>
                    <a:pt x="40" y="68"/>
                    <a:pt x="1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00" name="Freeform 405"/>
            <p:cNvSpPr/>
            <p:nvPr/>
          </p:nvSpPr>
          <p:spPr bwMode="auto">
            <a:xfrm>
              <a:off x="599318" y="4612448"/>
              <a:ext cx="192226" cy="265222"/>
            </a:xfrm>
            <a:custGeom>
              <a:avLst/>
              <a:gdLst>
                <a:gd name="T0" fmla="*/ 50 w 52"/>
                <a:gd name="T1" fmla="*/ 32 h 71"/>
                <a:gd name="T2" fmla="*/ 34 w 52"/>
                <a:gd name="T3" fmla="*/ 31 h 71"/>
                <a:gd name="T4" fmla="*/ 33 w 52"/>
                <a:gd name="T5" fmla="*/ 9 h 71"/>
                <a:gd name="T6" fmla="*/ 14 w 52"/>
                <a:gd name="T7" fmla="*/ 30 h 71"/>
                <a:gd name="T8" fmla="*/ 0 w 52"/>
                <a:gd name="T9" fmla="*/ 33 h 71"/>
                <a:gd name="T10" fmla="*/ 2 w 52"/>
                <a:gd name="T11" fmla="*/ 47 h 71"/>
                <a:gd name="T12" fmla="*/ 15 w 52"/>
                <a:gd name="T13" fmla="*/ 50 h 71"/>
                <a:gd name="T14" fmla="*/ 13 w 52"/>
                <a:gd name="T15" fmla="*/ 63 h 71"/>
                <a:gd name="T16" fmla="*/ 31 w 52"/>
                <a:gd name="T17" fmla="*/ 71 h 71"/>
                <a:gd name="T18" fmla="*/ 37 w 52"/>
                <a:gd name="T19" fmla="*/ 51 h 71"/>
                <a:gd name="T20" fmla="*/ 51 w 52"/>
                <a:gd name="T21" fmla="*/ 50 h 71"/>
                <a:gd name="T22" fmla="*/ 50 w 52"/>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71">
                  <a:moveTo>
                    <a:pt x="50" y="32"/>
                  </a:moveTo>
                  <a:cubicBezTo>
                    <a:pt x="45" y="32"/>
                    <a:pt x="37" y="33"/>
                    <a:pt x="34" y="31"/>
                  </a:cubicBezTo>
                  <a:cubicBezTo>
                    <a:pt x="36" y="26"/>
                    <a:pt x="34" y="18"/>
                    <a:pt x="33" y="9"/>
                  </a:cubicBezTo>
                  <a:cubicBezTo>
                    <a:pt x="12" y="0"/>
                    <a:pt x="22" y="19"/>
                    <a:pt x="14" y="30"/>
                  </a:cubicBezTo>
                  <a:cubicBezTo>
                    <a:pt x="9" y="28"/>
                    <a:pt x="3" y="30"/>
                    <a:pt x="0" y="33"/>
                  </a:cubicBezTo>
                  <a:cubicBezTo>
                    <a:pt x="0" y="41"/>
                    <a:pt x="0" y="41"/>
                    <a:pt x="2" y="47"/>
                  </a:cubicBezTo>
                  <a:cubicBezTo>
                    <a:pt x="7" y="49"/>
                    <a:pt x="11" y="46"/>
                    <a:pt x="15" y="50"/>
                  </a:cubicBezTo>
                  <a:cubicBezTo>
                    <a:pt x="15" y="58"/>
                    <a:pt x="16" y="58"/>
                    <a:pt x="13" y="63"/>
                  </a:cubicBezTo>
                  <a:cubicBezTo>
                    <a:pt x="18" y="67"/>
                    <a:pt x="24" y="70"/>
                    <a:pt x="31" y="71"/>
                  </a:cubicBezTo>
                  <a:cubicBezTo>
                    <a:pt x="34" y="65"/>
                    <a:pt x="31" y="54"/>
                    <a:pt x="37" y="51"/>
                  </a:cubicBezTo>
                  <a:cubicBezTo>
                    <a:pt x="41" y="51"/>
                    <a:pt x="48" y="53"/>
                    <a:pt x="51" y="50"/>
                  </a:cubicBezTo>
                  <a:cubicBezTo>
                    <a:pt x="52" y="46"/>
                    <a:pt x="52" y="39"/>
                    <a:pt x="5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01" name="Freeform 407"/>
            <p:cNvSpPr>
              <a:spLocks noEditPoints="1"/>
            </p:cNvSpPr>
            <p:nvPr/>
          </p:nvSpPr>
          <p:spPr bwMode="auto">
            <a:xfrm>
              <a:off x="5662884" y="4702477"/>
              <a:ext cx="155727" cy="223858"/>
            </a:xfrm>
            <a:custGeom>
              <a:avLst/>
              <a:gdLst>
                <a:gd name="T0" fmla="*/ 32 w 42"/>
                <a:gd name="T1" fmla="*/ 12 h 60"/>
                <a:gd name="T2" fmla="*/ 3 w 42"/>
                <a:gd name="T3" fmla="*/ 6 h 60"/>
                <a:gd name="T4" fmla="*/ 2 w 42"/>
                <a:gd name="T5" fmla="*/ 54 h 60"/>
                <a:gd name="T6" fmla="*/ 32 w 42"/>
                <a:gd name="T7" fmla="*/ 12 h 60"/>
                <a:gd name="T8" fmla="*/ 10 w 42"/>
                <a:gd name="T9" fmla="*/ 12 h 60"/>
                <a:gd name="T10" fmla="*/ 9 w 42"/>
                <a:gd name="T11" fmla="*/ 47 h 60"/>
                <a:gd name="T12" fmla="*/ 10 w 42"/>
                <a:gd name="T13" fmla="*/ 12 h 60"/>
              </a:gdLst>
              <a:ahLst/>
              <a:cxnLst>
                <a:cxn ang="0">
                  <a:pos x="T0" y="T1"/>
                </a:cxn>
                <a:cxn ang="0">
                  <a:pos x="T2" y="T3"/>
                </a:cxn>
                <a:cxn ang="0">
                  <a:pos x="T4" y="T5"/>
                </a:cxn>
                <a:cxn ang="0">
                  <a:pos x="T6" y="T7"/>
                </a:cxn>
                <a:cxn ang="0">
                  <a:pos x="T8" y="T9"/>
                </a:cxn>
                <a:cxn ang="0">
                  <a:pos x="T10" y="T11"/>
                </a:cxn>
                <a:cxn ang="0">
                  <a:pos x="T12" y="T13"/>
                </a:cxn>
              </a:cxnLst>
              <a:rect l="0" t="0" r="r" b="b"/>
              <a:pathLst>
                <a:path w="42" h="60">
                  <a:moveTo>
                    <a:pt x="32" y="12"/>
                  </a:moveTo>
                  <a:cubicBezTo>
                    <a:pt x="26" y="7"/>
                    <a:pt x="12" y="0"/>
                    <a:pt x="3" y="6"/>
                  </a:cubicBezTo>
                  <a:cubicBezTo>
                    <a:pt x="3" y="22"/>
                    <a:pt x="0" y="42"/>
                    <a:pt x="2" y="54"/>
                  </a:cubicBezTo>
                  <a:cubicBezTo>
                    <a:pt x="21" y="60"/>
                    <a:pt x="42" y="37"/>
                    <a:pt x="32" y="12"/>
                  </a:cubicBezTo>
                  <a:close/>
                  <a:moveTo>
                    <a:pt x="10" y="12"/>
                  </a:moveTo>
                  <a:cubicBezTo>
                    <a:pt x="36" y="9"/>
                    <a:pt x="30" y="51"/>
                    <a:pt x="9" y="47"/>
                  </a:cubicBezTo>
                  <a:cubicBezTo>
                    <a:pt x="5" y="36"/>
                    <a:pt x="11" y="25"/>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02" name="Freeform 408"/>
            <p:cNvSpPr>
              <a:spLocks noEditPoints="1"/>
            </p:cNvSpPr>
            <p:nvPr/>
          </p:nvSpPr>
          <p:spPr bwMode="auto">
            <a:xfrm>
              <a:off x="3747926" y="4690310"/>
              <a:ext cx="559644" cy="559644"/>
            </a:xfrm>
            <a:custGeom>
              <a:avLst/>
              <a:gdLst>
                <a:gd name="T0" fmla="*/ 99 w 150"/>
                <a:gd name="T1" fmla="*/ 11 h 150"/>
                <a:gd name="T2" fmla="*/ 35 w 150"/>
                <a:gd name="T3" fmla="*/ 57 h 150"/>
                <a:gd name="T4" fmla="*/ 12 w 150"/>
                <a:gd name="T5" fmla="*/ 85 h 150"/>
                <a:gd name="T6" fmla="*/ 17 w 150"/>
                <a:gd name="T7" fmla="*/ 141 h 150"/>
                <a:gd name="T8" fmla="*/ 53 w 150"/>
                <a:gd name="T9" fmla="*/ 142 h 150"/>
                <a:gd name="T10" fmla="*/ 117 w 150"/>
                <a:gd name="T11" fmla="*/ 136 h 150"/>
                <a:gd name="T12" fmla="*/ 139 w 150"/>
                <a:gd name="T13" fmla="*/ 89 h 150"/>
                <a:gd name="T14" fmla="*/ 149 w 150"/>
                <a:gd name="T15" fmla="*/ 31 h 150"/>
                <a:gd name="T16" fmla="*/ 99 w 150"/>
                <a:gd name="T17" fmla="*/ 11 h 150"/>
                <a:gd name="T18" fmla="*/ 136 w 150"/>
                <a:gd name="T19" fmla="*/ 75 h 150"/>
                <a:gd name="T20" fmla="*/ 124 w 150"/>
                <a:gd name="T21" fmla="*/ 115 h 150"/>
                <a:gd name="T22" fmla="*/ 97 w 150"/>
                <a:gd name="T23" fmla="*/ 137 h 150"/>
                <a:gd name="T24" fmla="*/ 49 w 150"/>
                <a:gd name="T25" fmla="*/ 135 h 150"/>
                <a:gd name="T26" fmla="*/ 38 w 150"/>
                <a:gd name="T27" fmla="*/ 138 h 150"/>
                <a:gd name="T28" fmla="*/ 21 w 150"/>
                <a:gd name="T29" fmla="*/ 136 h 150"/>
                <a:gd name="T30" fmla="*/ 63 w 150"/>
                <a:gd name="T31" fmla="*/ 45 h 150"/>
                <a:gd name="T32" fmla="*/ 125 w 150"/>
                <a:gd name="T33" fmla="*/ 13 h 150"/>
                <a:gd name="T34" fmla="*/ 136 w 150"/>
                <a:gd name="T35" fmla="*/ 16 h 150"/>
                <a:gd name="T36" fmla="*/ 136 w 150"/>
                <a:gd name="T3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50">
                  <a:moveTo>
                    <a:pt x="99" y="11"/>
                  </a:moveTo>
                  <a:cubicBezTo>
                    <a:pt x="80" y="20"/>
                    <a:pt x="50" y="43"/>
                    <a:pt x="35" y="57"/>
                  </a:cubicBezTo>
                  <a:cubicBezTo>
                    <a:pt x="29" y="63"/>
                    <a:pt x="14" y="80"/>
                    <a:pt x="12" y="85"/>
                  </a:cubicBezTo>
                  <a:cubicBezTo>
                    <a:pt x="4" y="102"/>
                    <a:pt x="7" y="135"/>
                    <a:pt x="17" y="141"/>
                  </a:cubicBezTo>
                  <a:cubicBezTo>
                    <a:pt x="26" y="147"/>
                    <a:pt x="40" y="142"/>
                    <a:pt x="53" y="142"/>
                  </a:cubicBezTo>
                  <a:cubicBezTo>
                    <a:pt x="80" y="142"/>
                    <a:pt x="99" y="150"/>
                    <a:pt x="117" y="136"/>
                  </a:cubicBezTo>
                  <a:cubicBezTo>
                    <a:pt x="127" y="126"/>
                    <a:pt x="134" y="108"/>
                    <a:pt x="139" y="89"/>
                  </a:cubicBezTo>
                  <a:cubicBezTo>
                    <a:pt x="144" y="71"/>
                    <a:pt x="150" y="49"/>
                    <a:pt x="149" y="31"/>
                  </a:cubicBezTo>
                  <a:cubicBezTo>
                    <a:pt x="147" y="1"/>
                    <a:pt x="121" y="0"/>
                    <a:pt x="99" y="11"/>
                  </a:cubicBezTo>
                  <a:close/>
                  <a:moveTo>
                    <a:pt x="136" y="75"/>
                  </a:moveTo>
                  <a:cubicBezTo>
                    <a:pt x="133" y="90"/>
                    <a:pt x="128" y="106"/>
                    <a:pt x="124" y="115"/>
                  </a:cubicBezTo>
                  <a:cubicBezTo>
                    <a:pt x="119" y="125"/>
                    <a:pt x="109" y="135"/>
                    <a:pt x="97" y="137"/>
                  </a:cubicBezTo>
                  <a:cubicBezTo>
                    <a:pt x="86" y="139"/>
                    <a:pt x="67" y="134"/>
                    <a:pt x="49" y="135"/>
                  </a:cubicBezTo>
                  <a:cubicBezTo>
                    <a:pt x="45" y="135"/>
                    <a:pt x="41" y="138"/>
                    <a:pt x="38" y="138"/>
                  </a:cubicBezTo>
                  <a:cubicBezTo>
                    <a:pt x="36" y="138"/>
                    <a:pt x="27" y="133"/>
                    <a:pt x="21" y="136"/>
                  </a:cubicBezTo>
                  <a:cubicBezTo>
                    <a:pt x="0" y="93"/>
                    <a:pt x="35" y="67"/>
                    <a:pt x="63" y="45"/>
                  </a:cubicBezTo>
                  <a:cubicBezTo>
                    <a:pt x="82" y="30"/>
                    <a:pt x="107" y="11"/>
                    <a:pt x="125" y="13"/>
                  </a:cubicBezTo>
                  <a:cubicBezTo>
                    <a:pt x="130" y="13"/>
                    <a:pt x="133" y="13"/>
                    <a:pt x="136" y="16"/>
                  </a:cubicBezTo>
                  <a:cubicBezTo>
                    <a:pt x="145" y="30"/>
                    <a:pt x="142" y="50"/>
                    <a:pt x="13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03" name="Freeform 409"/>
            <p:cNvSpPr>
              <a:spLocks noEditPoints="1"/>
            </p:cNvSpPr>
            <p:nvPr/>
          </p:nvSpPr>
          <p:spPr bwMode="auto">
            <a:xfrm>
              <a:off x="2431546" y="4690310"/>
              <a:ext cx="946530" cy="822433"/>
            </a:xfrm>
            <a:custGeom>
              <a:avLst/>
              <a:gdLst>
                <a:gd name="T0" fmla="*/ 251 w 254"/>
                <a:gd name="T1" fmla="*/ 156 h 220"/>
                <a:gd name="T2" fmla="*/ 236 w 254"/>
                <a:gd name="T3" fmla="*/ 150 h 220"/>
                <a:gd name="T4" fmla="*/ 173 w 254"/>
                <a:gd name="T5" fmla="*/ 149 h 220"/>
                <a:gd name="T6" fmla="*/ 130 w 254"/>
                <a:gd name="T7" fmla="*/ 28 h 220"/>
                <a:gd name="T8" fmla="*/ 148 w 254"/>
                <a:gd name="T9" fmla="*/ 9 h 220"/>
                <a:gd name="T10" fmla="*/ 126 w 254"/>
                <a:gd name="T11" fmla="*/ 24 h 220"/>
                <a:gd name="T12" fmla="*/ 109 w 254"/>
                <a:gd name="T13" fmla="*/ 0 h 220"/>
                <a:gd name="T14" fmla="*/ 121 w 254"/>
                <a:gd name="T15" fmla="*/ 28 h 220"/>
                <a:gd name="T16" fmla="*/ 26 w 254"/>
                <a:gd name="T17" fmla="*/ 139 h 220"/>
                <a:gd name="T18" fmla="*/ 11 w 254"/>
                <a:gd name="T19" fmla="*/ 158 h 220"/>
                <a:gd name="T20" fmla="*/ 3 w 254"/>
                <a:gd name="T21" fmla="*/ 180 h 220"/>
                <a:gd name="T22" fmla="*/ 169 w 254"/>
                <a:gd name="T23" fmla="*/ 158 h 220"/>
                <a:gd name="T24" fmla="*/ 170 w 254"/>
                <a:gd name="T25" fmla="*/ 220 h 220"/>
                <a:gd name="T26" fmla="*/ 174 w 254"/>
                <a:gd name="T27" fmla="*/ 191 h 220"/>
                <a:gd name="T28" fmla="*/ 174 w 254"/>
                <a:gd name="T29" fmla="*/ 157 h 220"/>
                <a:gd name="T30" fmla="*/ 225 w 254"/>
                <a:gd name="T31" fmla="*/ 157 h 220"/>
                <a:gd name="T32" fmla="*/ 251 w 254"/>
                <a:gd name="T33" fmla="*/ 156 h 220"/>
                <a:gd name="T34" fmla="*/ 11 w 254"/>
                <a:gd name="T35" fmla="*/ 172 h 220"/>
                <a:gd name="T36" fmla="*/ 122 w 254"/>
                <a:gd name="T37" fmla="*/ 35 h 220"/>
                <a:gd name="T38" fmla="*/ 125 w 254"/>
                <a:gd name="T39" fmla="*/ 35 h 220"/>
                <a:gd name="T40" fmla="*/ 169 w 254"/>
                <a:gd name="T41" fmla="*/ 151 h 220"/>
                <a:gd name="T42" fmla="*/ 11 w 254"/>
                <a:gd name="T43"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 h="220">
                  <a:moveTo>
                    <a:pt x="251" y="156"/>
                  </a:moveTo>
                  <a:cubicBezTo>
                    <a:pt x="254" y="147"/>
                    <a:pt x="241" y="150"/>
                    <a:pt x="236" y="150"/>
                  </a:cubicBezTo>
                  <a:cubicBezTo>
                    <a:pt x="209" y="148"/>
                    <a:pt x="191" y="152"/>
                    <a:pt x="173" y="149"/>
                  </a:cubicBezTo>
                  <a:cubicBezTo>
                    <a:pt x="168" y="99"/>
                    <a:pt x="142" y="71"/>
                    <a:pt x="130" y="28"/>
                  </a:cubicBezTo>
                  <a:cubicBezTo>
                    <a:pt x="135" y="20"/>
                    <a:pt x="148" y="22"/>
                    <a:pt x="148" y="9"/>
                  </a:cubicBezTo>
                  <a:cubicBezTo>
                    <a:pt x="137" y="10"/>
                    <a:pt x="135" y="20"/>
                    <a:pt x="126" y="24"/>
                  </a:cubicBezTo>
                  <a:cubicBezTo>
                    <a:pt x="121" y="15"/>
                    <a:pt x="117" y="5"/>
                    <a:pt x="109" y="0"/>
                  </a:cubicBezTo>
                  <a:cubicBezTo>
                    <a:pt x="103" y="9"/>
                    <a:pt x="118" y="18"/>
                    <a:pt x="121" y="28"/>
                  </a:cubicBezTo>
                  <a:cubicBezTo>
                    <a:pt x="85" y="59"/>
                    <a:pt x="54" y="100"/>
                    <a:pt x="26" y="139"/>
                  </a:cubicBezTo>
                  <a:cubicBezTo>
                    <a:pt x="21" y="145"/>
                    <a:pt x="15" y="151"/>
                    <a:pt x="11" y="158"/>
                  </a:cubicBezTo>
                  <a:cubicBezTo>
                    <a:pt x="7" y="164"/>
                    <a:pt x="0" y="172"/>
                    <a:pt x="3" y="180"/>
                  </a:cubicBezTo>
                  <a:cubicBezTo>
                    <a:pt x="56" y="177"/>
                    <a:pt x="112" y="162"/>
                    <a:pt x="169" y="158"/>
                  </a:cubicBezTo>
                  <a:cubicBezTo>
                    <a:pt x="174" y="179"/>
                    <a:pt x="163" y="207"/>
                    <a:pt x="170" y="220"/>
                  </a:cubicBezTo>
                  <a:cubicBezTo>
                    <a:pt x="177" y="214"/>
                    <a:pt x="174" y="201"/>
                    <a:pt x="174" y="191"/>
                  </a:cubicBezTo>
                  <a:cubicBezTo>
                    <a:pt x="175" y="179"/>
                    <a:pt x="176" y="167"/>
                    <a:pt x="174" y="157"/>
                  </a:cubicBezTo>
                  <a:cubicBezTo>
                    <a:pt x="195" y="157"/>
                    <a:pt x="211" y="156"/>
                    <a:pt x="225" y="157"/>
                  </a:cubicBezTo>
                  <a:cubicBezTo>
                    <a:pt x="234" y="157"/>
                    <a:pt x="251" y="163"/>
                    <a:pt x="251" y="156"/>
                  </a:cubicBezTo>
                  <a:close/>
                  <a:moveTo>
                    <a:pt x="11" y="172"/>
                  </a:moveTo>
                  <a:cubicBezTo>
                    <a:pt x="42" y="120"/>
                    <a:pt x="78" y="73"/>
                    <a:pt x="122" y="35"/>
                  </a:cubicBezTo>
                  <a:cubicBezTo>
                    <a:pt x="123" y="35"/>
                    <a:pt x="124" y="35"/>
                    <a:pt x="125" y="35"/>
                  </a:cubicBezTo>
                  <a:cubicBezTo>
                    <a:pt x="140" y="73"/>
                    <a:pt x="162" y="105"/>
                    <a:pt x="169" y="151"/>
                  </a:cubicBezTo>
                  <a:cubicBezTo>
                    <a:pt x="113" y="156"/>
                    <a:pt x="65" y="169"/>
                    <a:pt x="11"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04" name="Freeform 410"/>
            <p:cNvSpPr/>
            <p:nvPr/>
          </p:nvSpPr>
          <p:spPr bwMode="auto">
            <a:xfrm>
              <a:off x="336528" y="4663545"/>
              <a:ext cx="29199" cy="68131"/>
            </a:xfrm>
            <a:custGeom>
              <a:avLst/>
              <a:gdLst>
                <a:gd name="T0" fmla="*/ 1 w 8"/>
                <a:gd name="T1" fmla="*/ 0 h 18"/>
                <a:gd name="T2" fmla="*/ 4 w 8"/>
                <a:gd name="T3" fmla="*/ 18 h 18"/>
                <a:gd name="T4" fmla="*/ 8 w 8"/>
                <a:gd name="T5" fmla="*/ 0 h 18"/>
                <a:gd name="T6" fmla="*/ 1 w 8"/>
                <a:gd name="T7" fmla="*/ 0 h 18"/>
              </a:gdLst>
              <a:ahLst/>
              <a:cxnLst>
                <a:cxn ang="0">
                  <a:pos x="T0" y="T1"/>
                </a:cxn>
                <a:cxn ang="0">
                  <a:pos x="T2" y="T3"/>
                </a:cxn>
                <a:cxn ang="0">
                  <a:pos x="T4" y="T5"/>
                </a:cxn>
                <a:cxn ang="0">
                  <a:pos x="T6" y="T7"/>
                </a:cxn>
              </a:cxnLst>
              <a:rect l="0" t="0" r="r" b="b"/>
              <a:pathLst>
                <a:path w="8" h="18">
                  <a:moveTo>
                    <a:pt x="1" y="0"/>
                  </a:moveTo>
                  <a:cubicBezTo>
                    <a:pt x="1" y="5"/>
                    <a:pt x="0" y="15"/>
                    <a:pt x="4" y="18"/>
                  </a:cubicBezTo>
                  <a:cubicBezTo>
                    <a:pt x="6" y="13"/>
                    <a:pt x="8" y="8"/>
                    <a:pt x="8" y="0"/>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05" name="Freeform 411"/>
            <p:cNvSpPr>
              <a:spLocks noEditPoints="1"/>
            </p:cNvSpPr>
            <p:nvPr/>
          </p:nvSpPr>
          <p:spPr bwMode="auto">
            <a:xfrm>
              <a:off x="1390120" y="4734109"/>
              <a:ext cx="912464" cy="1192285"/>
            </a:xfrm>
            <a:custGeom>
              <a:avLst/>
              <a:gdLst>
                <a:gd name="T0" fmla="*/ 236 w 245"/>
                <a:gd name="T1" fmla="*/ 177 h 319"/>
                <a:gd name="T2" fmla="*/ 232 w 245"/>
                <a:gd name="T3" fmla="*/ 37 h 319"/>
                <a:gd name="T4" fmla="*/ 178 w 245"/>
                <a:gd name="T5" fmla="*/ 4 h 319"/>
                <a:gd name="T6" fmla="*/ 6 w 245"/>
                <a:gd name="T7" fmla="*/ 13 h 319"/>
                <a:gd name="T8" fmla="*/ 1 w 245"/>
                <a:gd name="T9" fmla="*/ 223 h 319"/>
                <a:gd name="T10" fmla="*/ 26 w 245"/>
                <a:gd name="T11" fmla="*/ 305 h 319"/>
                <a:gd name="T12" fmla="*/ 194 w 245"/>
                <a:gd name="T13" fmla="*/ 317 h 319"/>
                <a:gd name="T14" fmla="*/ 228 w 245"/>
                <a:gd name="T15" fmla="*/ 300 h 319"/>
                <a:gd name="T16" fmla="*/ 209 w 245"/>
                <a:gd name="T17" fmla="*/ 271 h 319"/>
                <a:gd name="T18" fmla="*/ 228 w 245"/>
                <a:gd name="T19" fmla="*/ 300 h 319"/>
                <a:gd name="T20" fmla="*/ 210 w 245"/>
                <a:gd name="T21" fmla="*/ 250 h 319"/>
                <a:gd name="T22" fmla="*/ 228 w 245"/>
                <a:gd name="T23" fmla="*/ 277 h 319"/>
                <a:gd name="T24" fmla="*/ 226 w 245"/>
                <a:gd name="T25" fmla="*/ 253 h 319"/>
                <a:gd name="T26" fmla="*/ 210 w 245"/>
                <a:gd name="T27" fmla="*/ 228 h 319"/>
                <a:gd name="T28" fmla="*/ 224 w 245"/>
                <a:gd name="T29" fmla="*/ 188 h 319"/>
                <a:gd name="T30" fmla="*/ 210 w 245"/>
                <a:gd name="T31" fmla="*/ 196 h 319"/>
                <a:gd name="T32" fmla="*/ 224 w 245"/>
                <a:gd name="T33" fmla="*/ 188 h 319"/>
                <a:gd name="T34" fmla="*/ 210 w 245"/>
                <a:gd name="T35" fmla="*/ 155 h 319"/>
                <a:gd name="T36" fmla="*/ 225 w 245"/>
                <a:gd name="T37" fmla="*/ 182 h 319"/>
                <a:gd name="T38" fmla="*/ 225 w 245"/>
                <a:gd name="T39" fmla="*/ 213 h 319"/>
                <a:gd name="T40" fmla="*/ 210 w 245"/>
                <a:gd name="T41" fmla="*/ 218 h 319"/>
                <a:gd name="T42" fmla="*/ 225 w 245"/>
                <a:gd name="T43" fmla="*/ 213 h 319"/>
                <a:gd name="T44" fmla="*/ 210 w 245"/>
                <a:gd name="T45" fmla="*/ 147 h 319"/>
                <a:gd name="T46" fmla="*/ 225 w 245"/>
                <a:gd name="T47" fmla="*/ 140 h 319"/>
                <a:gd name="T48" fmla="*/ 225 w 245"/>
                <a:gd name="T49" fmla="*/ 134 h 319"/>
                <a:gd name="T50" fmla="*/ 210 w 245"/>
                <a:gd name="T51" fmla="*/ 114 h 319"/>
                <a:gd name="T52" fmla="*/ 225 w 245"/>
                <a:gd name="T53" fmla="*/ 134 h 319"/>
                <a:gd name="T54" fmla="*/ 209 w 245"/>
                <a:gd name="T55" fmla="*/ 105 h 319"/>
                <a:gd name="T56" fmla="*/ 224 w 245"/>
                <a:gd name="T57" fmla="*/ 100 h 319"/>
                <a:gd name="T58" fmla="*/ 209 w 245"/>
                <a:gd name="T59" fmla="*/ 21 h 319"/>
                <a:gd name="T60" fmla="*/ 207 w 245"/>
                <a:gd name="T61" fmla="*/ 35 h 319"/>
                <a:gd name="T62" fmla="*/ 207 w 245"/>
                <a:gd name="T63" fmla="*/ 44 h 319"/>
                <a:gd name="T64" fmla="*/ 221 w 245"/>
                <a:gd name="T65" fmla="*/ 70 h 319"/>
                <a:gd name="T66" fmla="*/ 207 w 245"/>
                <a:gd name="T67" fmla="*/ 44 h 319"/>
                <a:gd name="T68" fmla="*/ 221 w 245"/>
                <a:gd name="T69" fmla="*/ 78 h 319"/>
                <a:gd name="T70" fmla="*/ 207 w 245"/>
                <a:gd name="T71" fmla="*/ 82 h 319"/>
                <a:gd name="T72" fmla="*/ 222 w 245"/>
                <a:gd name="T73" fmla="*/ 306 h 319"/>
                <a:gd name="T74" fmla="*/ 222 w 245"/>
                <a:gd name="T75" fmla="*/ 306 h 319"/>
                <a:gd name="T76" fmla="*/ 10 w 245"/>
                <a:gd name="T77" fmla="*/ 269 h 319"/>
                <a:gd name="T78" fmla="*/ 201 w 245"/>
                <a:gd name="T79" fmla="*/ 11 h 319"/>
                <a:gd name="T80" fmla="*/ 44 w 245"/>
                <a:gd name="T81" fmla="*/ 283 h 319"/>
                <a:gd name="T82" fmla="*/ 26 w 245"/>
                <a:gd name="T83" fmla="*/ 294 h 319"/>
                <a:gd name="T84" fmla="*/ 52 w 245"/>
                <a:gd name="T85" fmla="*/ 306 h 319"/>
                <a:gd name="T86" fmla="*/ 50 w 245"/>
                <a:gd name="T87" fmla="*/ 294 h 319"/>
                <a:gd name="T88" fmla="*/ 50 w 245"/>
                <a:gd name="T89" fmla="*/ 294 h 319"/>
                <a:gd name="T90" fmla="*/ 69 w 245"/>
                <a:gd name="T91" fmla="*/ 292 h 319"/>
                <a:gd name="T92" fmla="*/ 76 w 245"/>
                <a:gd name="T93" fmla="*/ 305 h 319"/>
                <a:gd name="T94" fmla="*/ 101 w 245"/>
                <a:gd name="T95" fmla="*/ 293 h 319"/>
                <a:gd name="T96" fmla="*/ 89 w 245"/>
                <a:gd name="T97" fmla="*/ 294 h 319"/>
                <a:gd name="T98" fmla="*/ 129 w 245"/>
                <a:gd name="T99" fmla="*/ 303 h 319"/>
                <a:gd name="T100" fmla="*/ 138 w 245"/>
                <a:gd name="T101" fmla="*/ 306 h 319"/>
                <a:gd name="T102" fmla="*/ 146 w 245"/>
                <a:gd name="T103" fmla="*/ 293 h 319"/>
                <a:gd name="T104" fmla="*/ 138 w 245"/>
                <a:gd name="T105" fmla="*/ 306 h 319"/>
                <a:gd name="T106" fmla="*/ 164 w 245"/>
                <a:gd name="T107" fmla="*/ 292 h 319"/>
                <a:gd name="T108" fmla="*/ 151 w 245"/>
                <a:gd name="T109" fmla="*/ 293 h 319"/>
                <a:gd name="T110" fmla="*/ 172 w 245"/>
                <a:gd name="T111" fmla="*/ 293 h 319"/>
                <a:gd name="T112" fmla="*/ 195 w 245"/>
                <a:gd name="T113" fmla="*/ 30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319">
                  <a:moveTo>
                    <a:pt x="237" y="313"/>
                  </a:moveTo>
                  <a:cubicBezTo>
                    <a:pt x="245" y="272"/>
                    <a:pt x="237" y="222"/>
                    <a:pt x="236" y="177"/>
                  </a:cubicBezTo>
                  <a:cubicBezTo>
                    <a:pt x="234" y="139"/>
                    <a:pt x="232" y="101"/>
                    <a:pt x="232" y="55"/>
                  </a:cubicBezTo>
                  <a:cubicBezTo>
                    <a:pt x="232" y="49"/>
                    <a:pt x="233" y="40"/>
                    <a:pt x="232" y="37"/>
                  </a:cubicBezTo>
                  <a:cubicBezTo>
                    <a:pt x="230" y="30"/>
                    <a:pt x="210" y="5"/>
                    <a:pt x="205" y="3"/>
                  </a:cubicBezTo>
                  <a:cubicBezTo>
                    <a:pt x="197" y="0"/>
                    <a:pt x="186" y="3"/>
                    <a:pt x="178" y="4"/>
                  </a:cubicBezTo>
                  <a:cubicBezTo>
                    <a:pt x="133" y="6"/>
                    <a:pt x="86" y="8"/>
                    <a:pt x="49" y="8"/>
                  </a:cubicBezTo>
                  <a:cubicBezTo>
                    <a:pt x="35" y="9"/>
                    <a:pt x="20" y="7"/>
                    <a:pt x="6" y="13"/>
                  </a:cubicBezTo>
                  <a:cubicBezTo>
                    <a:pt x="10" y="52"/>
                    <a:pt x="4" y="96"/>
                    <a:pt x="4" y="150"/>
                  </a:cubicBezTo>
                  <a:cubicBezTo>
                    <a:pt x="4" y="172"/>
                    <a:pt x="0" y="198"/>
                    <a:pt x="1" y="223"/>
                  </a:cubicBezTo>
                  <a:cubicBezTo>
                    <a:pt x="2" y="247"/>
                    <a:pt x="3" y="282"/>
                    <a:pt x="13" y="292"/>
                  </a:cubicBezTo>
                  <a:cubicBezTo>
                    <a:pt x="18" y="297"/>
                    <a:pt x="22" y="301"/>
                    <a:pt x="26" y="305"/>
                  </a:cubicBezTo>
                  <a:cubicBezTo>
                    <a:pt x="32" y="310"/>
                    <a:pt x="39" y="313"/>
                    <a:pt x="44" y="319"/>
                  </a:cubicBezTo>
                  <a:cubicBezTo>
                    <a:pt x="89" y="318"/>
                    <a:pt x="148" y="318"/>
                    <a:pt x="194" y="317"/>
                  </a:cubicBezTo>
                  <a:cubicBezTo>
                    <a:pt x="210" y="317"/>
                    <a:pt x="226" y="319"/>
                    <a:pt x="237" y="313"/>
                  </a:cubicBezTo>
                  <a:close/>
                  <a:moveTo>
                    <a:pt x="228" y="300"/>
                  </a:moveTo>
                  <a:cubicBezTo>
                    <a:pt x="222" y="293"/>
                    <a:pt x="213" y="289"/>
                    <a:pt x="207" y="282"/>
                  </a:cubicBezTo>
                  <a:cubicBezTo>
                    <a:pt x="211" y="279"/>
                    <a:pt x="210" y="276"/>
                    <a:pt x="209" y="271"/>
                  </a:cubicBezTo>
                  <a:cubicBezTo>
                    <a:pt x="216" y="274"/>
                    <a:pt x="221" y="280"/>
                    <a:pt x="228" y="285"/>
                  </a:cubicBezTo>
                  <a:cubicBezTo>
                    <a:pt x="228" y="290"/>
                    <a:pt x="228" y="295"/>
                    <a:pt x="228" y="300"/>
                  </a:cubicBezTo>
                  <a:close/>
                  <a:moveTo>
                    <a:pt x="209" y="262"/>
                  </a:moveTo>
                  <a:cubicBezTo>
                    <a:pt x="209" y="258"/>
                    <a:pt x="211" y="255"/>
                    <a:pt x="210" y="250"/>
                  </a:cubicBezTo>
                  <a:cubicBezTo>
                    <a:pt x="216" y="252"/>
                    <a:pt x="219" y="259"/>
                    <a:pt x="226" y="260"/>
                  </a:cubicBezTo>
                  <a:cubicBezTo>
                    <a:pt x="226" y="266"/>
                    <a:pt x="226" y="272"/>
                    <a:pt x="228" y="277"/>
                  </a:cubicBezTo>
                  <a:cubicBezTo>
                    <a:pt x="221" y="272"/>
                    <a:pt x="215" y="267"/>
                    <a:pt x="209" y="262"/>
                  </a:cubicBezTo>
                  <a:close/>
                  <a:moveTo>
                    <a:pt x="226" y="253"/>
                  </a:moveTo>
                  <a:cubicBezTo>
                    <a:pt x="219" y="251"/>
                    <a:pt x="216" y="245"/>
                    <a:pt x="210" y="241"/>
                  </a:cubicBezTo>
                  <a:cubicBezTo>
                    <a:pt x="210" y="235"/>
                    <a:pt x="212" y="230"/>
                    <a:pt x="210" y="228"/>
                  </a:cubicBezTo>
                  <a:cubicBezTo>
                    <a:pt x="219" y="228"/>
                    <a:pt x="230" y="238"/>
                    <a:pt x="226" y="253"/>
                  </a:cubicBezTo>
                  <a:close/>
                  <a:moveTo>
                    <a:pt x="224" y="188"/>
                  </a:moveTo>
                  <a:cubicBezTo>
                    <a:pt x="227" y="193"/>
                    <a:pt x="223" y="200"/>
                    <a:pt x="225" y="204"/>
                  </a:cubicBezTo>
                  <a:cubicBezTo>
                    <a:pt x="218" y="203"/>
                    <a:pt x="219" y="195"/>
                    <a:pt x="210" y="196"/>
                  </a:cubicBezTo>
                  <a:cubicBezTo>
                    <a:pt x="210" y="190"/>
                    <a:pt x="210" y="185"/>
                    <a:pt x="210" y="179"/>
                  </a:cubicBezTo>
                  <a:cubicBezTo>
                    <a:pt x="215" y="181"/>
                    <a:pt x="220" y="190"/>
                    <a:pt x="224" y="188"/>
                  </a:cubicBezTo>
                  <a:close/>
                  <a:moveTo>
                    <a:pt x="210" y="172"/>
                  </a:moveTo>
                  <a:cubicBezTo>
                    <a:pt x="210" y="167"/>
                    <a:pt x="210" y="161"/>
                    <a:pt x="210" y="155"/>
                  </a:cubicBezTo>
                  <a:cubicBezTo>
                    <a:pt x="216" y="157"/>
                    <a:pt x="219" y="163"/>
                    <a:pt x="225" y="164"/>
                  </a:cubicBezTo>
                  <a:cubicBezTo>
                    <a:pt x="225" y="170"/>
                    <a:pt x="225" y="176"/>
                    <a:pt x="225" y="182"/>
                  </a:cubicBezTo>
                  <a:cubicBezTo>
                    <a:pt x="219" y="180"/>
                    <a:pt x="216" y="175"/>
                    <a:pt x="210" y="172"/>
                  </a:cubicBezTo>
                  <a:close/>
                  <a:moveTo>
                    <a:pt x="225" y="213"/>
                  </a:moveTo>
                  <a:cubicBezTo>
                    <a:pt x="225" y="218"/>
                    <a:pt x="225" y="224"/>
                    <a:pt x="225" y="229"/>
                  </a:cubicBezTo>
                  <a:cubicBezTo>
                    <a:pt x="222" y="224"/>
                    <a:pt x="214" y="223"/>
                    <a:pt x="210" y="218"/>
                  </a:cubicBezTo>
                  <a:cubicBezTo>
                    <a:pt x="210" y="212"/>
                    <a:pt x="210" y="207"/>
                    <a:pt x="210" y="201"/>
                  </a:cubicBezTo>
                  <a:cubicBezTo>
                    <a:pt x="216" y="204"/>
                    <a:pt x="219" y="210"/>
                    <a:pt x="225" y="213"/>
                  </a:cubicBezTo>
                  <a:close/>
                  <a:moveTo>
                    <a:pt x="225" y="159"/>
                  </a:moveTo>
                  <a:cubicBezTo>
                    <a:pt x="220" y="154"/>
                    <a:pt x="215" y="151"/>
                    <a:pt x="210" y="147"/>
                  </a:cubicBezTo>
                  <a:cubicBezTo>
                    <a:pt x="209" y="143"/>
                    <a:pt x="212" y="135"/>
                    <a:pt x="209" y="133"/>
                  </a:cubicBezTo>
                  <a:cubicBezTo>
                    <a:pt x="214" y="130"/>
                    <a:pt x="218" y="140"/>
                    <a:pt x="225" y="140"/>
                  </a:cubicBezTo>
                  <a:cubicBezTo>
                    <a:pt x="224" y="149"/>
                    <a:pt x="226" y="153"/>
                    <a:pt x="225" y="159"/>
                  </a:cubicBezTo>
                  <a:close/>
                  <a:moveTo>
                    <a:pt x="225" y="134"/>
                  </a:moveTo>
                  <a:cubicBezTo>
                    <a:pt x="218" y="132"/>
                    <a:pt x="217" y="125"/>
                    <a:pt x="210" y="124"/>
                  </a:cubicBezTo>
                  <a:cubicBezTo>
                    <a:pt x="210" y="120"/>
                    <a:pt x="210" y="117"/>
                    <a:pt x="210" y="114"/>
                  </a:cubicBezTo>
                  <a:cubicBezTo>
                    <a:pt x="216" y="116"/>
                    <a:pt x="218" y="122"/>
                    <a:pt x="225" y="122"/>
                  </a:cubicBezTo>
                  <a:cubicBezTo>
                    <a:pt x="225" y="126"/>
                    <a:pt x="225" y="130"/>
                    <a:pt x="225" y="134"/>
                  </a:cubicBezTo>
                  <a:close/>
                  <a:moveTo>
                    <a:pt x="224" y="115"/>
                  </a:moveTo>
                  <a:cubicBezTo>
                    <a:pt x="218" y="113"/>
                    <a:pt x="215" y="107"/>
                    <a:pt x="209" y="105"/>
                  </a:cubicBezTo>
                  <a:cubicBezTo>
                    <a:pt x="211" y="101"/>
                    <a:pt x="208" y="97"/>
                    <a:pt x="209" y="90"/>
                  </a:cubicBezTo>
                  <a:cubicBezTo>
                    <a:pt x="214" y="93"/>
                    <a:pt x="218" y="98"/>
                    <a:pt x="224" y="100"/>
                  </a:cubicBezTo>
                  <a:cubicBezTo>
                    <a:pt x="224" y="105"/>
                    <a:pt x="224" y="110"/>
                    <a:pt x="224" y="115"/>
                  </a:cubicBezTo>
                  <a:close/>
                  <a:moveTo>
                    <a:pt x="209" y="21"/>
                  </a:moveTo>
                  <a:cubicBezTo>
                    <a:pt x="217" y="27"/>
                    <a:pt x="224" y="37"/>
                    <a:pt x="221" y="46"/>
                  </a:cubicBezTo>
                  <a:cubicBezTo>
                    <a:pt x="215" y="44"/>
                    <a:pt x="211" y="39"/>
                    <a:pt x="207" y="35"/>
                  </a:cubicBezTo>
                  <a:cubicBezTo>
                    <a:pt x="209" y="30"/>
                    <a:pt x="211" y="25"/>
                    <a:pt x="209" y="21"/>
                  </a:cubicBezTo>
                  <a:close/>
                  <a:moveTo>
                    <a:pt x="207" y="44"/>
                  </a:moveTo>
                  <a:cubicBezTo>
                    <a:pt x="212" y="48"/>
                    <a:pt x="216" y="51"/>
                    <a:pt x="221" y="54"/>
                  </a:cubicBezTo>
                  <a:cubicBezTo>
                    <a:pt x="220" y="62"/>
                    <a:pt x="222" y="64"/>
                    <a:pt x="221" y="70"/>
                  </a:cubicBezTo>
                  <a:cubicBezTo>
                    <a:pt x="215" y="69"/>
                    <a:pt x="215" y="63"/>
                    <a:pt x="207" y="64"/>
                  </a:cubicBezTo>
                  <a:cubicBezTo>
                    <a:pt x="207" y="57"/>
                    <a:pt x="207" y="51"/>
                    <a:pt x="207" y="44"/>
                  </a:cubicBezTo>
                  <a:close/>
                  <a:moveTo>
                    <a:pt x="207" y="69"/>
                  </a:moveTo>
                  <a:cubicBezTo>
                    <a:pt x="212" y="72"/>
                    <a:pt x="217" y="74"/>
                    <a:pt x="221" y="78"/>
                  </a:cubicBezTo>
                  <a:cubicBezTo>
                    <a:pt x="221" y="86"/>
                    <a:pt x="222" y="85"/>
                    <a:pt x="222" y="92"/>
                  </a:cubicBezTo>
                  <a:cubicBezTo>
                    <a:pt x="217" y="89"/>
                    <a:pt x="212" y="85"/>
                    <a:pt x="207" y="82"/>
                  </a:cubicBezTo>
                  <a:cubicBezTo>
                    <a:pt x="210" y="77"/>
                    <a:pt x="207" y="77"/>
                    <a:pt x="207" y="69"/>
                  </a:cubicBezTo>
                  <a:close/>
                  <a:moveTo>
                    <a:pt x="222" y="306"/>
                  </a:moveTo>
                  <a:cubicBezTo>
                    <a:pt x="208" y="311"/>
                    <a:pt x="196" y="302"/>
                    <a:pt x="193" y="292"/>
                  </a:cubicBezTo>
                  <a:cubicBezTo>
                    <a:pt x="207" y="286"/>
                    <a:pt x="214" y="300"/>
                    <a:pt x="222" y="306"/>
                  </a:cubicBezTo>
                  <a:close/>
                  <a:moveTo>
                    <a:pt x="17" y="283"/>
                  </a:moveTo>
                  <a:cubicBezTo>
                    <a:pt x="14" y="279"/>
                    <a:pt x="15" y="271"/>
                    <a:pt x="10" y="269"/>
                  </a:cubicBezTo>
                  <a:cubicBezTo>
                    <a:pt x="2" y="174"/>
                    <a:pt x="16" y="109"/>
                    <a:pt x="13" y="16"/>
                  </a:cubicBezTo>
                  <a:cubicBezTo>
                    <a:pt x="74" y="18"/>
                    <a:pt x="133" y="13"/>
                    <a:pt x="201" y="11"/>
                  </a:cubicBezTo>
                  <a:cubicBezTo>
                    <a:pt x="202" y="112"/>
                    <a:pt x="208" y="195"/>
                    <a:pt x="202" y="283"/>
                  </a:cubicBezTo>
                  <a:cubicBezTo>
                    <a:pt x="154" y="287"/>
                    <a:pt x="99" y="283"/>
                    <a:pt x="44" y="283"/>
                  </a:cubicBezTo>
                  <a:cubicBezTo>
                    <a:pt x="35" y="283"/>
                    <a:pt x="26" y="288"/>
                    <a:pt x="17" y="283"/>
                  </a:cubicBezTo>
                  <a:close/>
                  <a:moveTo>
                    <a:pt x="26" y="294"/>
                  </a:moveTo>
                  <a:cubicBezTo>
                    <a:pt x="29" y="291"/>
                    <a:pt x="37" y="294"/>
                    <a:pt x="42" y="293"/>
                  </a:cubicBezTo>
                  <a:cubicBezTo>
                    <a:pt x="46" y="297"/>
                    <a:pt x="48" y="302"/>
                    <a:pt x="52" y="306"/>
                  </a:cubicBezTo>
                  <a:cubicBezTo>
                    <a:pt x="41" y="310"/>
                    <a:pt x="33" y="299"/>
                    <a:pt x="26" y="294"/>
                  </a:cubicBezTo>
                  <a:close/>
                  <a:moveTo>
                    <a:pt x="50" y="294"/>
                  </a:moveTo>
                  <a:cubicBezTo>
                    <a:pt x="59" y="290"/>
                    <a:pt x="66" y="298"/>
                    <a:pt x="68" y="305"/>
                  </a:cubicBezTo>
                  <a:cubicBezTo>
                    <a:pt x="56" y="307"/>
                    <a:pt x="56" y="298"/>
                    <a:pt x="50" y="294"/>
                  </a:cubicBezTo>
                  <a:close/>
                  <a:moveTo>
                    <a:pt x="76" y="305"/>
                  </a:moveTo>
                  <a:cubicBezTo>
                    <a:pt x="77" y="297"/>
                    <a:pt x="69" y="299"/>
                    <a:pt x="69" y="292"/>
                  </a:cubicBezTo>
                  <a:cubicBezTo>
                    <a:pt x="77" y="293"/>
                    <a:pt x="83" y="296"/>
                    <a:pt x="87" y="302"/>
                  </a:cubicBezTo>
                  <a:cubicBezTo>
                    <a:pt x="82" y="305"/>
                    <a:pt x="80" y="303"/>
                    <a:pt x="76" y="305"/>
                  </a:cubicBezTo>
                  <a:close/>
                  <a:moveTo>
                    <a:pt x="89" y="294"/>
                  </a:moveTo>
                  <a:cubicBezTo>
                    <a:pt x="96" y="293"/>
                    <a:pt x="95" y="294"/>
                    <a:pt x="101" y="293"/>
                  </a:cubicBezTo>
                  <a:cubicBezTo>
                    <a:pt x="103" y="297"/>
                    <a:pt x="107" y="299"/>
                    <a:pt x="108" y="304"/>
                  </a:cubicBezTo>
                  <a:cubicBezTo>
                    <a:pt x="101" y="302"/>
                    <a:pt x="91" y="306"/>
                    <a:pt x="89" y="294"/>
                  </a:cubicBezTo>
                  <a:close/>
                  <a:moveTo>
                    <a:pt x="109" y="295"/>
                  </a:moveTo>
                  <a:cubicBezTo>
                    <a:pt x="119" y="289"/>
                    <a:pt x="127" y="297"/>
                    <a:pt x="129" y="303"/>
                  </a:cubicBezTo>
                  <a:cubicBezTo>
                    <a:pt x="120" y="309"/>
                    <a:pt x="112" y="301"/>
                    <a:pt x="109" y="295"/>
                  </a:cubicBezTo>
                  <a:close/>
                  <a:moveTo>
                    <a:pt x="138" y="306"/>
                  </a:moveTo>
                  <a:cubicBezTo>
                    <a:pt x="136" y="301"/>
                    <a:pt x="131" y="298"/>
                    <a:pt x="129" y="292"/>
                  </a:cubicBezTo>
                  <a:cubicBezTo>
                    <a:pt x="132" y="294"/>
                    <a:pt x="139" y="291"/>
                    <a:pt x="146" y="293"/>
                  </a:cubicBezTo>
                  <a:cubicBezTo>
                    <a:pt x="147" y="298"/>
                    <a:pt x="151" y="302"/>
                    <a:pt x="155" y="305"/>
                  </a:cubicBezTo>
                  <a:cubicBezTo>
                    <a:pt x="150" y="309"/>
                    <a:pt x="146" y="305"/>
                    <a:pt x="138" y="306"/>
                  </a:cubicBezTo>
                  <a:close/>
                  <a:moveTo>
                    <a:pt x="151" y="293"/>
                  </a:moveTo>
                  <a:cubicBezTo>
                    <a:pt x="152" y="291"/>
                    <a:pt x="158" y="292"/>
                    <a:pt x="164" y="292"/>
                  </a:cubicBezTo>
                  <a:cubicBezTo>
                    <a:pt x="168" y="297"/>
                    <a:pt x="171" y="302"/>
                    <a:pt x="176" y="306"/>
                  </a:cubicBezTo>
                  <a:cubicBezTo>
                    <a:pt x="163" y="312"/>
                    <a:pt x="157" y="299"/>
                    <a:pt x="151" y="293"/>
                  </a:cubicBezTo>
                  <a:close/>
                  <a:moveTo>
                    <a:pt x="186" y="307"/>
                  </a:moveTo>
                  <a:cubicBezTo>
                    <a:pt x="180" y="304"/>
                    <a:pt x="178" y="297"/>
                    <a:pt x="172" y="293"/>
                  </a:cubicBezTo>
                  <a:cubicBezTo>
                    <a:pt x="176" y="291"/>
                    <a:pt x="181" y="291"/>
                    <a:pt x="186" y="291"/>
                  </a:cubicBezTo>
                  <a:cubicBezTo>
                    <a:pt x="188" y="297"/>
                    <a:pt x="191" y="302"/>
                    <a:pt x="195" y="305"/>
                  </a:cubicBezTo>
                  <a:cubicBezTo>
                    <a:pt x="193" y="312"/>
                    <a:pt x="188" y="302"/>
                    <a:pt x="186" y="3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06" name="Freeform 412"/>
            <p:cNvSpPr/>
            <p:nvPr/>
          </p:nvSpPr>
          <p:spPr bwMode="auto">
            <a:xfrm>
              <a:off x="4570360" y="4787640"/>
              <a:ext cx="63264" cy="82730"/>
            </a:xfrm>
            <a:custGeom>
              <a:avLst/>
              <a:gdLst>
                <a:gd name="T0" fmla="*/ 12 w 17"/>
                <a:gd name="T1" fmla="*/ 0 h 22"/>
                <a:gd name="T2" fmla="*/ 4 w 17"/>
                <a:gd name="T3" fmla="*/ 0 h 22"/>
                <a:gd name="T4" fmla="*/ 4 w 17"/>
                <a:gd name="T5" fmla="*/ 21 h 22"/>
                <a:gd name="T6" fmla="*/ 11 w 17"/>
                <a:gd name="T7" fmla="*/ 22 h 22"/>
                <a:gd name="T8" fmla="*/ 12 w 17"/>
                <a:gd name="T9" fmla="*/ 0 h 22"/>
              </a:gdLst>
              <a:ahLst/>
              <a:cxnLst>
                <a:cxn ang="0">
                  <a:pos x="T0" y="T1"/>
                </a:cxn>
                <a:cxn ang="0">
                  <a:pos x="T2" y="T3"/>
                </a:cxn>
                <a:cxn ang="0">
                  <a:pos x="T4" y="T5"/>
                </a:cxn>
                <a:cxn ang="0">
                  <a:pos x="T6" y="T7"/>
                </a:cxn>
                <a:cxn ang="0">
                  <a:pos x="T8" y="T9"/>
                </a:cxn>
              </a:cxnLst>
              <a:rect l="0" t="0" r="r" b="b"/>
              <a:pathLst>
                <a:path w="17" h="22">
                  <a:moveTo>
                    <a:pt x="12" y="0"/>
                  </a:moveTo>
                  <a:cubicBezTo>
                    <a:pt x="10" y="0"/>
                    <a:pt x="7" y="0"/>
                    <a:pt x="4" y="0"/>
                  </a:cubicBezTo>
                  <a:cubicBezTo>
                    <a:pt x="2" y="7"/>
                    <a:pt x="0" y="13"/>
                    <a:pt x="4" y="21"/>
                  </a:cubicBezTo>
                  <a:cubicBezTo>
                    <a:pt x="7" y="20"/>
                    <a:pt x="9" y="21"/>
                    <a:pt x="11" y="22"/>
                  </a:cubicBezTo>
                  <a:cubicBezTo>
                    <a:pt x="16" y="19"/>
                    <a:pt x="17"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07" name="Freeform 413"/>
            <p:cNvSpPr/>
            <p:nvPr/>
          </p:nvSpPr>
          <p:spPr bwMode="auto">
            <a:xfrm>
              <a:off x="3655463" y="4775474"/>
              <a:ext cx="41366" cy="102196"/>
            </a:xfrm>
            <a:custGeom>
              <a:avLst/>
              <a:gdLst>
                <a:gd name="T0" fmla="*/ 6 w 11"/>
                <a:gd name="T1" fmla="*/ 0 h 27"/>
                <a:gd name="T2" fmla="*/ 1 w 11"/>
                <a:gd name="T3" fmla="*/ 0 h 27"/>
                <a:gd name="T4" fmla="*/ 11 w 11"/>
                <a:gd name="T5" fmla="*/ 27 h 27"/>
                <a:gd name="T6" fmla="*/ 6 w 11"/>
                <a:gd name="T7" fmla="*/ 0 h 27"/>
              </a:gdLst>
              <a:ahLst/>
              <a:cxnLst>
                <a:cxn ang="0">
                  <a:pos x="T0" y="T1"/>
                </a:cxn>
                <a:cxn ang="0">
                  <a:pos x="T2" y="T3"/>
                </a:cxn>
                <a:cxn ang="0">
                  <a:pos x="T4" y="T5"/>
                </a:cxn>
                <a:cxn ang="0">
                  <a:pos x="T6" y="T7"/>
                </a:cxn>
              </a:cxnLst>
              <a:rect l="0" t="0" r="r" b="b"/>
              <a:pathLst>
                <a:path w="11" h="27">
                  <a:moveTo>
                    <a:pt x="6" y="0"/>
                  </a:moveTo>
                  <a:cubicBezTo>
                    <a:pt x="5" y="0"/>
                    <a:pt x="3" y="0"/>
                    <a:pt x="1" y="0"/>
                  </a:cubicBezTo>
                  <a:cubicBezTo>
                    <a:pt x="1" y="12"/>
                    <a:pt x="0" y="25"/>
                    <a:pt x="11" y="27"/>
                  </a:cubicBezTo>
                  <a:cubicBezTo>
                    <a:pt x="10" y="17"/>
                    <a:pt x="5"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08" name="Freeform 414"/>
            <p:cNvSpPr/>
            <p:nvPr/>
          </p:nvSpPr>
          <p:spPr bwMode="auto">
            <a:xfrm>
              <a:off x="2414512" y="4780341"/>
              <a:ext cx="284689" cy="306588"/>
            </a:xfrm>
            <a:custGeom>
              <a:avLst/>
              <a:gdLst>
                <a:gd name="T0" fmla="*/ 53 w 76"/>
                <a:gd name="T1" fmla="*/ 23 h 82"/>
                <a:gd name="T2" fmla="*/ 70 w 76"/>
                <a:gd name="T3" fmla="*/ 33 h 82"/>
                <a:gd name="T4" fmla="*/ 57 w 76"/>
                <a:gd name="T5" fmla="*/ 0 h 82"/>
                <a:gd name="T6" fmla="*/ 31 w 76"/>
                <a:gd name="T7" fmla="*/ 51 h 82"/>
                <a:gd name="T8" fmla="*/ 1 w 76"/>
                <a:gd name="T9" fmla="*/ 71 h 82"/>
                <a:gd name="T10" fmla="*/ 53 w 76"/>
                <a:gd name="T11" fmla="*/ 23 h 82"/>
              </a:gdLst>
              <a:ahLst/>
              <a:cxnLst>
                <a:cxn ang="0">
                  <a:pos x="T0" y="T1"/>
                </a:cxn>
                <a:cxn ang="0">
                  <a:pos x="T2" y="T3"/>
                </a:cxn>
                <a:cxn ang="0">
                  <a:pos x="T4" y="T5"/>
                </a:cxn>
                <a:cxn ang="0">
                  <a:pos x="T6" y="T7"/>
                </a:cxn>
                <a:cxn ang="0">
                  <a:pos x="T8" y="T9"/>
                </a:cxn>
                <a:cxn ang="0">
                  <a:pos x="T10" y="T11"/>
                </a:cxn>
              </a:cxnLst>
              <a:rect l="0" t="0" r="r" b="b"/>
              <a:pathLst>
                <a:path w="76" h="82">
                  <a:moveTo>
                    <a:pt x="53" y="23"/>
                  </a:moveTo>
                  <a:cubicBezTo>
                    <a:pt x="58" y="27"/>
                    <a:pt x="65" y="29"/>
                    <a:pt x="70" y="33"/>
                  </a:cubicBezTo>
                  <a:cubicBezTo>
                    <a:pt x="76" y="19"/>
                    <a:pt x="69" y="4"/>
                    <a:pt x="57" y="0"/>
                  </a:cubicBezTo>
                  <a:cubicBezTo>
                    <a:pt x="46" y="16"/>
                    <a:pt x="42" y="34"/>
                    <a:pt x="31" y="51"/>
                  </a:cubicBezTo>
                  <a:cubicBezTo>
                    <a:pt x="14" y="44"/>
                    <a:pt x="0" y="59"/>
                    <a:pt x="1" y="71"/>
                  </a:cubicBezTo>
                  <a:cubicBezTo>
                    <a:pt x="34" y="82"/>
                    <a:pt x="39" y="41"/>
                    <a:pt x="5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09" name="Freeform 415"/>
            <p:cNvSpPr/>
            <p:nvPr/>
          </p:nvSpPr>
          <p:spPr bwMode="auto">
            <a:xfrm>
              <a:off x="2431546" y="4780341"/>
              <a:ext cx="38932" cy="114361"/>
            </a:xfrm>
            <a:custGeom>
              <a:avLst/>
              <a:gdLst>
                <a:gd name="T0" fmla="*/ 7 w 11"/>
                <a:gd name="T1" fmla="*/ 0 h 31"/>
                <a:gd name="T2" fmla="*/ 3 w 11"/>
                <a:gd name="T3" fmla="*/ 0 h 31"/>
                <a:gd name="T4" fmla="*/ 0 w 11"/>
                <a:gd name="T5" fmla="*/ 31 h 31"/>
                <a:gd name="T6" fmla="*/ 7 w 11"/>
                <a:gd name="T7" fmla="*/ 0 h 31"/>
              </a:gdLst>
              <a:ahLst/>
              <a:cxnLst>
                <a:cxn ang="0">
                  <a:pos x="T0" y="T1"/>
                </a:cxn>
                <a:cxn ang="0">
                  <a:pos x="T2" y="T3"/>
                </a:cxn>
                <a:cxn ang="0">
                  <a:pos x="T4" y="T5"/>
                </a:cxn>
                <a:cxn ang="0">
                  <a:pos x="T6" y="T7"/>
                </a:cxn>
              </a:cxnLst>
              <a:rect l="0" t="0" r="r" b="b"/>
              <a:pathLst>
                <a:path w="11" h="31">
                  <a:moveTo>
                    <a:pt x="7" y="0"/>
                  </a:moveTo>
                  <a:cubicBezTo>
                    <a:pt x="5" y="0"/>
                    <a:pt x="4" y="0"/>
                    <a:pt x="3" y="0"/>
                  </a:cubicBezTo>
                  <a:cubicBezTo>
                    <a:pt x="0" y="10"/>
                    <a:pt x="4" y="22"/>
                    <a:pt x="0" y="31"/>
                  </a:cubicBezTo>
                  <a:cubicBezTo>
                    <a:pt x="11" y="28"/>
                    <a:pt x="8" y="12"/>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10" name="Freeform 416"/>
            <p:cNvSpPr/>
            <p:nvPr/>
          </p:nvSpPr>
          <p:spPr bwMode="auto">
            <a:xfrm>
              <a:off x="2341515" y="4782773"/>
              <a:ext cx="70565" cy="145994"/>
            </a:xfrm>
            <a:custGeom>
              <a:avLst/>
              <a:gdLst>
                <a:gd name="T0" fmla="*/ 8 w 19"/>
                <a:gd name="T1" fmla="*/ 39 h 39"/>
                <a:gd name="T2" fmla="*/ 8 w 19"/>
                <a:gd name="T3" fmla="*/ 2 h 39"/>
                <a:gd name="T4" fmla="*/ 2 w 19"/>
                <a:gd name="T5" fmla="*/ 0 h 39"/>
                <a:gd name="T6" fmla="*/ 1 w 19"/>
                <a:gd name="T7" fmla="*/ 6 h 39"/>
                <a:gd name="T8" fmla="*/ 8 w 19"/>
                <a:gd name="T9" fmla="*/ 39 h 39"/>
              </a:gdLst>
              <a:ahLst/>
              <a:cxnLst>
                <a:cxn ang="0">
                  <a:pos x="T0" y="T1"/>
                </a:cxn>
                <a:cxn ang="0">
                  <a:pos x="T2" y="T3"/>
                </a:cxn>
                <a:cxn ang="0">
                  <a:pos x="T4" y="T5"/>
                </a:cxn>
                <a:cxn ang="0">
                  <a:pos x="T6" y="T7"/>
                </a:cxn>
                <a:cxn ang="0">
                  <a:pos x="T8" y="T9"/>
                </a:cxn>
              </a:cxnLst>
              <a:rect l="0" t="0" r="r" b="b"/>
              <a:pathLst>
                <a:path w="19" h="39">
                  <a:moveTo>
                    <a:pt x="8" y="39"/>
                  </a:moveTo>
                  <a:cubicBezTo>
                    <a:pt x="19" y="31"/>
                    <a:pt x="13" y="10"/>
                    <a:pt x="8" y="2"/>
                  </a:cubicBezTo>
                  <a:cubicBezTo>
                    <a:pt x="5" y="2"/>
                    <a:pt x="5" y="0"/>
                    <a:pt x="2" y="0"/>
                  </a:cubicBezTo>
                  <a:cubicBezTo>
                    <a:pt x="2" y="2"/>
                    <a:pt x="0" y="3"/>
                    <a:pt x="1" y="6"/>
                  </a:cubicBezTo>
                  <a:cubicBezTo>
                    <a:pt x="12" y="14"/>
                    <a:pt x="8" y="24"/>
                    <a:pt x="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11" name="Freeform 417"/>
            <p:cNvSpPr/>
            <p:nvPr/>
          </p:nvSpPr>
          <p:spPr bwMode="auto">
            <a:xfrm>
              <a:off x="4852615" y="4816839"/>
              <a:ext cx="109496" cy="150861"/>
            </a:xfrm>
            <a:custGeom>
              <a:avLst/>
              <a:gdLst>
                <a:gd name="T0" fmla="*/ 17 w 29"/>
                <a:gd name="T1" fmla="*/ 40 h 40"/>
                <a:gd name="T2" fmla="*/ 29 w 29"/>
                <a:gd name="T3" fmla="*/ 23 h 40"/>
                <a:gd name="T4" fmla="*/ 17 w 29"/>
                <a:gd name="T5" fmla="*/ 40 h 40"/>
              </a:gdLst>
              <a:ahLst/>
              <a:cxnLst>
                <a:cxn ang="0">
                  <a:pos x="T0" y="T1"/>
                </a:cxn>
                <a:cxn ang="0">
                  <a:pos x="T2" y="T3"/>
                </a:cxn>
                <a:cxn ang="0">
                  <a:pos x="T4" y="T5"/>
                </a:cxn>
              </a:cxnLst>
              <a:rect l="0" t="0" r="r" b="b"/>
              <a:pathLst>
                <a:path w="29" h="40">
                  <a:moveTo>
                    <a:pt x="17" y="40"/>
                  </a:moveTo>
                  <a:cubicBezTo>
                    <a:pt x="23" y="35"/>
                    <a:pt x="29" y="31"/>
                    <a:pt x="29" y="23"/>
                  </a:cubicBezTo>
                  <a:cubicBezTo>
                    <a:pt x="27" y="0"/>
                    <a:pt x="0" y="28"/>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12" name="Freeform 418"/>
            <p:cNvSpPr>
              <a:spLocks noEditPoints="1"/>
            </p:cNvSpPr>
            <p:nvPr/>
          </p:nvSpPr>
          <p:spPr bwMode="auto">
            <a:xfrm>
              <a:off x="1494749" y="4814406"/>
              <a:ext cx="603443" cy="177625"/>
            </a:xfrm>
            <a:custGeom>
              <a:avLst/>
              <a:gdLst>
                <a:gd name="T0" fmla="*/ 161 w 162"/>
                <a:gd name="T1" fmla="*/ 44 h 48"/>
                <a:gd name="T2" fmla="*/ 158 w 162"/>
                <a:gd name="T3" fmla="*/ 9 h 48"/>
                <a:gd name="T4" fmla="*/ 126 w 162"/>
                <a:gd name="T5" fmla="*/ 3 h 48"/>
                <a:gd name="T6" fmla="*/ 2 w 162"/>
                <a:gd name="T7" fmla="*/ 11 h 48"/>
                <a:gd name="T8" fmla="*/ 2 w 162"/>
                <a:gd name="T9" fmla="*/ 47 h 48"/>
                <a:gd name="T10" fmla="*/ 161 w 162"/>
                <a:gd name="T11" fmla="*/ 44 h 48"/>
                <a:gd name="T12" fmla="*/ 6 w 162"/>
                <a:gd name="T13" fmla="*/ 18 h 48"/>
                <a:gd name="T14" fmla="*/ 119 w 162"/>
                <a:gd name="T15" fmla="*/ 11 h 48"/>
                <a:gd name="T16" fmla="*/ 153 w 162"/>
                <a:gd name="T17" fmla="*/ 15 h 48"/>
                <a:gd name="T18" fmla="*/ 154 w 162"/>
                <a:gd name="T19" fmla="*/ 35 h 48"/>
                <a:gd name="T20" fmla="*/ 118 w 162"/>
                <a:gd name="T21" fmla="*/ 36 h 48"/>
                <a:gd name="T22" fmla="*/ 79 w 162"/>
                <a:gd name="T23" fmla="*/ 37 h 48"/>
                <a:gd name="T24" fmla="*/ 6 w 162"/>
                <a:gd name="T25" fmla="*/ 36 h 48"/>
                <a:gd name="T26" fmla="*/ 6 w 162"/>
                <a:gd name="T2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48">
                  <a:moveTo>
                    <a:pt x="161" y="44"/>
                  </a:moveTo>
                  <a:cubicBezTo>
                    <a:pt x="159" y="36"/>
                    <a:pt x="162" y="19"/>
                    <a:pt x="158" y="9"/>
                  </a:cubicBezTo>
                  <a:cubicBezTo>
                    <a:pt x="149" y="4"/>
                    <a:pt x="133" y="2"/>
                    <a:pt x="126" y="3"/>
                  </a:cubicBezTo>
                  <a:cubicBezTo>
                    <a:pt x="87" y="6"/>
                    <a:pt x="39" y="0"/>
                    <a:pt x="2" y="11"/>
                  </a:cubicBezTo>
                  <a:cubicBezTo>
                    <a:pt x="0" y="24"/>
                    <a:pt x="0" y="35"/>
                    <a:pt x="2" y="47"/>
                  </a:cubicBezTo>
                  <a:cubicBezTo>
                    <a:pt x="53" y="48"/>
                    <a:pt x="111" y="42"/>
                    <a:pt x="161" y="44"/>
                  </a:cubicBezTo>
                  <a:close/>
                  <a:moveTo>
                    <a:pt x="6" y="18"/>
                  </a:moveTo>
                  <a:cubicBezTo>
                    <a:pt x="40" y="10"/>
                    <a:pt x="82" y="11"/>
                    <a:pt x="119" y="11"/>
                  </a:cubicBezTo>
                  <a:cubicBezTo>
                    <a:pt x="131" y="11"/>
                    <a:pt x="142" y="10"/>
                    <a:pt x="153" y="15"/>
                  </a:cubicBezTo>
                  <a:cubicBezTo>
                    <a:pt x="155" y="19"/>
                    <a:pt x="153" y="33"/>
                    <a:pt x="154" y="35"/>
                  </a:cubicBezTo>
                  <a:cubicBezTo>
                    <a:pt x="143" y="39"/>
                    <a:pt x="131" y="36"/>
                    <a:pt x="118" y="36"/>
                  </a:cubicBezTo>
                  <a:cubicBezTo>
                    <a:pt x="105" y="36"/>
                    <a:pt x="91" y="36"/>
                    <a:pt x="79" y="37"/>
                  </a:cubicBezTo>
                  <a:cubicBezTo>
                    <a:pt x="54" y="38"/>
                    <a:pt x="27" y="44"/>
                    <a:pt x="6" y="36"/>
                  </a:cubicBezTo>
                  <a:cubicBezTo>
                    <a:pt x="7" y="28"/>
                    <a:pt x="7" y="22"/>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13" name="Freeform 419"/>
            <p:cNvSpPr/>
            <p:nvPr/>
          </p:nvSpPr>
          <p:spPr bwMode="auto">
            <a:xfrm>
              <a:off x="4633624" y="4863071"/>
              <a:ext cx="155727" cy="99762"/>
            </a:xfrm>
            <a:custGeom>
              <a:avLst/>
              <a:gdLst>
                <a:gd name="T0" fmla="*/ 12 w 42"/>
                <a:gd name="T1" fmla="*/ 27 h 27"/>
                <a:gd name="T2" fmla="*/ 25 w 42"/>
                <a:gd name="T3" fmla="*/ 11 h 27"/>
                <a:gd name="T4" fmla="*/ 34 w 42"/>
                <a:gd name="T5" fmla="*/ 23 h 27"/>
                <a:gd name="T6" fmla="*/ 30 w 42"/>
                <a:gd name="T7" fmla="*/ 4 h 27"/>
                <a:gd name="T8" fmla="*/ 12 w 42"/>
                <a:gd name="T9" fmla="*/ 27 h 27"/>
              </a:gdLst>
              <a:ahLst/>
              <a:cxnLst>
                <a:cxn ang="0">
                  <a:pos x="T0" y="T1"/>
                </a:cxn>
                <a:cxn ang="0">
                  <a:pos x="T2" y="T3"/>
                </a:cxn>
                <a:cxn ang="0">
                  <a:pos x="T4" y="T5"/>
                </a:cxn>
                <a:cxn ang="0">
                  <a:pos x="T6" y="T7"/>
                </a:cxn>
                <a:cxn ang="0">
                  <a:pos x="T8" y="T9"/>
                </a:cxn>
              </a:cxnLst>
              <a:rect l="0" t="0" r="r" b="b"/>
              <a:pathLst>
                <a:path w="42" h="27">
                  <a:moveTo>
                    <a:pt x="12" y="27"/>
                  </a:moveTo>
                  <a:cubicBezTo>
                    <a:pt x="14" y="19"/>
                    <a:pt x="17" y="10"/>
                    <a:pt x="25" y="11"/>
                  </a:cubicBezTo>
                  <a:cubicBezTo>
                    <a:pt x="31" y="12"/>
                    <a:pt x="30" y="17"/>
                    <a:pt x="34" y="23"/>
                  </a:cubicBezTo>
                  <a:cubicBezTo>
                    <a:pt x="42" y="17"/>
                    <a:pt x="35" y="9"/>
                    <a:pt x="30" y="4"/>
                  </a:cubicBezTo>
                  <a:cubicBezTo>
                    <a:pt x="15" y="0"/>
                    <a:pt x="0" y="20"/>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14" name="Freeform 420"/>
            <p:cNvSpPr/>
            <p:nvPr/>
          </p:nvSpPr>
          <p:spPr bwMode="auto">
            <a:xfrm>
              <a:off x="5215168" y="4887403"/>
              <a:ext cx="75431" cy="97329"/>
            </a:xfrm>
            <a:custGeom>
              <a:avLst/>
              <a:gdLst>
                <a:gd name="T0" fmla="*/ 6 w 20"/>
                <a:gd name="T1" fmla="*/ 5 h 26"/>
                <a:gd name="T2" fmla="*/ 10 w 20"/>
                <a:gd name="T3" fmla="*/ 12 h 26"/>
                <a:gd name="T4" fmla="*/ 0 w 20"/>
                <a:gd name="T5" fmla="*/ 24 h 26"/>
                <a:gd name="T6" fmla="*/ 16 w 20"/>
                <a:gd name="T7" fmla="*/ 3 h 26"/>
                <a:gd name="T8" fmla="*/ 6 w 20"/>
                <a:gd name="T9" fmla="*/ 5 h 26"/>
              </a:gdLst>
              <a:ahLst/>
              <a:cxnLst>
                <a:cxn ang="0">
                  <a:pos x="T0" y="T1"/>
                </a:cxn>
                <a:cxn ang="0">
                  <a:pos x="T2" y="T3"/>
                </a:cxn>
                <a:cxn ang="0">
                  <a:pos x="T4" y="T5"/>
                </a:cxn>
                <a:cxn ang="0">
                  <a:pos x="T6" y="T7"/>
                </a:cxn>
                <a:cxn ang="0">
                  <a:pos x="T8" y="T9"/>
                </a:cxn>
              </a:cxnLst>
              <a:rect l="0" t="0" r="r" b="b"/>
              <a:pathLst>
                <a:path w="20" h="26">
                  <a:moveTo>
                    <a:pt x="6" y="5"/>
                  </a:moveTo>
                  <a:cubicBezTo>
                    <a:pt x="6" y="9"/>
                    <a:pt x="12" y="7"/>
                    <a:pt x="10" y="12"/>
                  </a:cubicBezTo>
                  <a:cubicBezTo>
                    <a:pt x="9" y="18"/>
                    <a:pt x="1" y="17"/>
                    <a:pt x="0" y="24"/>
                  </a:cubicBezTo>
                  <a:cubicBezTo>
                    <a:pt x="10" y="26"/>
                    <a:pt x="20" y="14"/>
                    <a:pt x="16" y="3"/>
                  </a:cubicBezTo>
                  <a:cubicBezTo>
                    <a:pt x="12" y="1"/>
                    <a:pt x="6" y="0"/>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15" name="Freeform 421"/>
            <p:cNvSpPr/>
            <p:nvPr/>
          </p:nvSpPr>
          <p:spPr bwMode="auto">
            <a:xfrm>
              <a:off x="419258" y="4816839"/>
              <a:ext cx="114363" cy="150861"/>
            </a:xfrm>
            <a:custGeom>
              <a:avLst/>
              <a:gdLst>
                <a:gd name="T0" fmla="*/ 9 w 31"/>
                <a:gd name="T1" fmla="*/ 12 h 40"/>
                <a:gd name="T2" fmla="*/ 24 w 31"/>
                <a:gd name="T3" fmla="*/ 1 h 40"/>
                <a:gd name="T4" fmla="*/ 3 w 31"/>
                <a:gd name="T5" fmla="*/ 2 h 40"/>
                <a:gd name="T6" fmla="*/ 0 w 31"/>
                <a:gd name="T7" fmla="*/ 31 h 40"/>
                <a:gd name="T8" fmla="*/ 25 w 31"/>
                <a:gd name="T9" fmla="*/ 30 h 40"/>
                <a:gd name="T10" fmla="*/ 7 w 31"/>
                <a:gd name="T11" fmla="*/ 27 h 40"/>
                <a:gd name="T12" fmla="*/ 9 w 31"/>
                <a:gd name="T13" fmla="*/ 16 h 40"/>
                <a:gd name="T14" fmla="*/ 29 w 31"/>
                <a:gd name="T15" fmla="*/ 13 h 40"/>
                <a:gd name="T16" fmla="*/ 9 w 31"/>
                <a:gd name="T1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9" y="12"/>
                  </a:moveTo>
                  <a:cubicBezTo>
                    <a:pt x="9" y="2"/>
                    <a:pt x="28" y="14"/>
                    <a:pt x="24" y="1"/>
                  </a:cubicBezTo>
                  <a:cubicBezTo>
                    <a:pt x="17" y="1"/>
                    <a:pt x="8" y="0"/>
                    <a:pt x="3" y="2"/>
                  </a:cubicBezTo>
                  <a:cubicBezTo>
                    <a:pt x="5" y="10"/>
                    <a:pt x="0" y="18"/>
                    <a:pt x="0" y="31"/>
                  </a:cubicBezTo>
                  <a:cubicBezTo>
                    <a:pt x="4" y="38"/>
                    <a:pt x="23" y="40"/>
                    <a:pt x="25" y="30"/>
                  </a:cubicBezTo>
                  <a:cubicBezTo>
                    <a:pt x="22" y="27"/>
                    <a:pt x="9" y="33"/>
                    <a:pt x="7" y="27"/>
                  </a:cubicBezTo>
                  <a:cubicBezTo>
                    <a:pt x="5" y="24"/>
                    <a:pt x="8" y="18"/>
                    <a:pt x="9" y="16"/>
                  </a:cubicBezTo>
                  <a:cubicBezTo>
                    <a:pt x="10" y="23"/>
                    <a:pt x="31" y="22"/>
                    <a:pt x="29" y="13"/>
                  </a:cubicBezTo>
                  <a:cubicBezTo>
                    <a:pt x="22" y="13"/>
                    <a:pt x="12"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16" name="Freeform 422"/>
            <p:cNvSpPr/>
            <p:nvPr/>
          </p:nvSpPr>
          <p:spPr bwMode="auto">
            <a:xfrm>
              <a:off x="224599" y="4838738"/>
              <a:ext cx="4866" cy="12165"/>
            </a:xfrm>
            <a:custGeom>
              <a:avLst/>
              <a:gdLst>
                <a:gd name="T0" fmla="*/ 0 w 1"/>
                <a:gd name="T1" fmla="*/ 0 h 3"/>
                <a:gd name="T2" fmla="*/ 0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3"/>
                    <a:pt x="0" y="3"/>
                    <a:pt x="0" y="3"/>
                  </a:cubicBezTo>
                  <a:cubicBezTo>
                    <a:pt x="1" y="2"/>
                    <a:pt x="1" y="1"/>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17" name="Freeform 423"/>
            <p:cNvSpPr/>
            <p:nvPr/>
          </p:nvSpPr>
          <p:spPr bwMode="auto">
            <a:xfrm>
              <a:off x="4606859" y="4984733"/>
              <a:ext cx="216559" cy="87596"/>
            </a:xfrm>
            <a:custGeom>
              <a:avLst/>
              <a:gdLst>
                <a:gd name="T0" fmla="*/ 0 w 58"/>
                <a:gd name="T1" fmla="*/ 0 h 23"/>
                <a:gd name="T2" fmla="*/ 0 w 58"/>
                <a:gd name="T3" fmla="*/ 4 h 23"/>
                <a:gd name="T4" fmla="*/ 58 w 58"/>
                <a:gd name="T5" fmla="*/ 21 h 23"/>
                <a:gd name="T6" fmla="*/ 58 w 58"/>
                <a:gd name="T7" fmla="*/ 13 h 23"/>
                <a:gd name="T8" fmla="*/ 0 w 58"/>
                <a:gd name="T9" fmla="*/ 0 h 23"/>
              </a:gdLst>
              <a:ahLst/>
              <a:cxnLst>
                <a:cxn ang="0">
                  <a:pos x="T0" y="T1"/>
                </a:cxn>
                <a:cxn ang="0">
                  <a:pos x="T2" y="T3"/>
                </a:cxn>
                <a:cxn ang="0">
                  <a:pos x="T4" y="T5"/>
                </a:cxn>
                <a:cxn ang="0">
                  <a:pos x="T6" y="T7"/>
                </a:cxn>
                <a:cxn ang="0">
                  <a:pos x="T8" y="T9"/>
                </a:cxn>
              </a:cxnLst>
              <a:rect l="0" t="0" r="r" b="b"/>
              <a:pathLst>
                <a:path w="58" h="23">
                  <a:moveTo>
                    <a:pt x="0" y="0"/>
                  </a:moveTo>
                  <a:cubicBezTo>
                    <a:pt x="0" y="2"/>
                    <a:pt x="0" y="3"/>
                    <a:pt x="0" y="4"/>
                  </a:cubicBezTo>
                  <a:cubicBezTo>
                    <a:pt x="14" y="14"/>
                    <a:pt x="37" y="23"/>
                    <a:pt x="58" y="21"/>
                  </a:cubicBezTo>
                  <a:cubicBezTo>
                    <a:pt x="57" y="17"/>
                    <a:pt x="58" y="18"/>
                    <a:pt x="58" y="13"/>
                  </a:cubicBezTo>
                  <a:cubicBezTo>
                    <a:pt x="32" y="16"/>
                    <a:pt x="1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18" name="Freeform 424"/>
            <p:cNvSpPr>
              <a:spLocks noEditPoints="1"/>
            </p:cNvSpPr>
            <p:nvPr/>
          </p:nvSpPr>
          <p:spPr bwMode="auto">
            <a:xfrm>
              <a:off x="3502170" y="4975000"/>
              <a:ext cx="231158" cy="304154"/>
            </a:xfrm>
            <a:custGeom>
              <a:avLst/>
              <a:gdLst>
                <a:gd name="T0" fmla="*/ 36 w 62"/>
                <a:gd name="T1" fmla="*/ 18 h 82"/>
                <a:gd name="T2" fmla="*/ 35 w 62"/>
                <a:gd name="T3" fmla="*/ 0 h 82"/>
                <a:gd name="T4" fmla="*/ 27 w 62"/>
                <a:gd name="T5" fmla="*/ 73 h 82"/>
                <a:gd name="T6" fmla="*/ 54 w 62"/>
                <a:gd name="T7" fmla="*/ 27 h 82"/>
                <a:gd name="T8" fmla="*/ 36 w 62"/>
                <a:gd name="T9" fmla="*/ 18 h 82"/>
                <a:gd name="T10" fmla="*/ 41 w 62"/>
                <a:gd name="T11" fmla="*/ 66 h 82"/>
                <a:gd name="T12" fmla="*/ 17 w 62"/>
                <a:gd name="T13" fmla="*/ 28 h 82"/>
                <a:gd name="T14" fmla="*/ 27 w 62"/>
                <a:gd name="T15" fmla="*/ 11 h 82"/>
                <a:gd name="T16" fmla="*/ 50 w 62"/>
                <a:gd name="T17" fmla="*/ 32 h 82"/>
                <a:gd name="T18" fmla="*/ 41 w 62"/>
                <a:gd name="T19"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82">
                  <a:moveTo>
                    <a:pt x="36" y="18"/>
                  </a:moveTo>
                  <a:cubicBezTo>
                    <a:pt x="32" y="13"/>
                    <a:pt x="39" y="4"/>
                    <a:pt x="35" y="0"/>
                  </a:cubicBezTo>
                  <a:cubicBezTo>
                    <a:pt x="6" y="6"/>
                    <a:pt x="0" y="63"/>
                    <a:pt x="27" y="73"/>
                  </a:cubicBezTo>
                  <a:cubicBezTo>
                    <a:pt x="51" y="82"/>
                    <a:pt x="62" y="51"/>
                    <a:pt x="54" y="27"/>
                  </a:cubicBezTo>
                  <a:cubicBezTo>
                    <a:pt x="48" y="24"/>
                    <a:pt x="40" y="24"/>
                    <a:pt x="36" y="18"/>
                  </a:cubicBezTo>
                  <a:close/>
                  <a:moveTo>
                    <a:pt x="41" y="66"/>
                  </a:moveTo>
                  <a:cubicBezTo>
                    <a:pt x="17" y="69"/>
                    <a:pt x="14" y="47"/>
                    <a:pt x="17" y="28"/>
                  </a:cubicBezTo>
                  <a:cubicBezTo>
                    <a:pt x="24" y="23"/>
                    <a:pt x="23" y="18"/>
                    <a:pt x="27" y="11"/>
                  </a:cubicBezTo>
                  <a:cubicBezTo>
                    <a:pt x="28" y="25"/>
                    <a:pt x="38" y="30"/>
                    <a:pt x="50" y="32"/>
                  </a:cubicBezTo>
                  <a:cubicBezTo>
                    <a:pt x="53" y="46"/>
                    <a:pt x="48" y="60"/>
                    <a:pt x="4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19" name="Freeform 425"/>
            <p:cNvSpPr/>
            <p:nvPr/>
          </p:nvSpPr>
          <p:spPr bwMode="auto">
            <a:xfrm>
              <a:off x="2798964" y="5011497"/>
              <a:ext cx="82730" cy="97329"/>
            </a:xfrm>
            <a:custGeom>
              <a:avLst/>
              <a:gdLst>
                <a:gd name="T0" fmla="*/ 7 w 22"/>
                <a:gd name="T1" fmla="*/ 3 h 26"/>
                <a:gd name="T2" fmla="*/ 7 w 22"/>
                <a:gd name="T3" fmla="*/ 10 h 26"/>
                <a:gd name="T4" fmla="*/ 15 w 22"/>
                <a:gd name="T5" fmla="*/ 9 h 26"/>
                <a:gd name="T6" fmla="*/ 10 w 22"/>
                <a:gd name="T7" fmla="*/ 17 h 26"/>
                <a:gd name="T8" fmla="*/ 3 w 22"/>
                <a:gd name="T9" fmla="*/ 8 h 26"/>
                <a:gd name="T10" fmla="*/ 15 w 22"/>
                <a:gd name="T11" fmla="*/ 24 h 26"/>
                <a:gd name="T12" fmla="*/ 22 w 22"/>
                <a:gd name="T13" fmla="*/ 6 h 26"/>
                <a:gd name="T14" fmla="*/ 7 w 22"/>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6">
                  <a:moveTo>
                    <a:pt x="7" y="3"/>
                  </a:moveTo>
                  <a:cubicBezTo>
                    <a:pt x="7" y="5"/>
                    <a:pt x="7" y="7"/>
                    <a:pt x="7" y="10"/>
                  </a:cubicBezTo>
                  <a:cubicBezTo>
                    <a:pt x="10" y="11"/>
                    <a:pt x="13" y="4"/>
                    <a:pt x="15" y="9"/>
                  </a:cubicBezTo>
                  <a:cubicBezTo>
                    <a:pt x="15" y="13"/>
                    <a:pt x="14" y="17"/>
                    <a:pt x="10" y="17"/>
                  </a:cubicBezTo>
                  <a:cubicBezTo>
                    <a:pt x="8" y="13"/>
                    <a:pt x="7" y="9"/>
                    <a:pt x="3" y="8"/>
                  </a:cubicBezTo>
                  <a:cubicBezTo>
                    <a:pt x="0" y="16"/>
                    <a:pt x="4" y="26"/>
                    <a:pt x="15" y="24"/>
                  </a:cubicBezTo>
                  <a:cubicBezTo>
                    <a:pt x="17" y="18"/>
                    <a:pt x="22" y="14"/>
                    <a:pt x="22" y="6"/>
                  </a:cubicBezTo>
                  <a:cubicBezTo>
                    <a:pt x="20" y="2"/>
                    <a:pt x="11" y="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20" name="Freeform 426"/>
            <p:cNvSpPr>
              <a:spLocks noEditPoints="1"/>
            </p:cNvSpPr>
            <p:nvPr/>
          </p:nvSpPr>
          <p:spPr bwMode="auto">
            <a:xfrm>
              <a:off x="224599" y="4982299"/>
              <a:ext cx="545045" cy="727536"/>
            </a:xfrm>
            <a:custGeom>
              <a:avLst/>
              <a:gdLst>
                <a:gd name="T0" fmla="*/ 56 w 146"/>
                <a:gd name="T1" fmla="*/ 194 h 195"/>
                <a:gd name="T2" fmla="*/ 56 w 146"/>
                <a:gd name="T3" fmla="*/ 192 h 195"/>
                <a:gd name="T4" fmla="*/ 146 w 146"/>
                <a:gd name="T5" fmla="*/ 155 h 195"/>
                <a:gd name="T6" fmla="*/ 143 w 146"/>
                <a:gd name="T7" fmla="*/ 46 h 195"/>
                <a:gd name="T8" fmla="*/ 56 w 146"/>
                <a:gd name="T9" fmla="*/ 0 h 195"/>
                <a:gd name="T10" fmla="*/ 0 w 146"/>
                <a:gd name="T11" fmla="*/ 27 h 195"/>
                <a:gd name="T12" fmla="*/ 0 w 146"/>
                <a:gd name="T13" fmla="*/ 34 h 195"/>
                <a:gd name="T14" fmla="*/ 52 w 146"/>
                <a:gd name="T15" fmla="*/ 10 h 195"/>
                <a:gd name="T16" fmla="*/ 54 w 146"/>
                <a:gd name="T17" fmla="*/ 21 h 195"/>
                <a:gd name="T18" fmla="*/ 58 w 146"/>
                <a:gd name="T19" fmla="*/ 9 h 195"/>
                <a:gd name="T20" fmla="*/ 133 w 146"/>
                <a:gd name="T21" fmla="*/ 48 h 195"/>
                <a:gd name="T22" fmla="*/ 61 w 146"/>
                <a:gd name="T23" fmla="*/ 92 h 195"/>
                <a:gd name="T24" fmla="*/ 0 w 146"/>
                <a:gd name="T25" fmla="*/ 71 h 195"/>
                <a:gd name="T26" fmla="*/ 0 w 146"/>
                <a:gd name="T27" fmla="*/ 79 h 195"/>
                <a:gd name="T28" fmla="*/ 52 w 146"/>
                <a:gd name="T29" fmla="*/ 99 h 195"/>
                <a:gd name="T30" fmla="*/ 54 w 146"/>
                <a:gd name="T31" fmla="*/ 107 h 195"/>
                <a:gd name="T32" fmla="*/ 52 w 146"/>
                <a:gd name="T33" fmla="*/ 185 h 195"/>
                <a:gd name="T34" fmla="*/ 0 w 146"/>
                <a:gd name="T35" fmla="*/ 165 h 195"/>
                <a:gd name="T36" fmla="*/ 0 w 146"/>
                <a:gd name="T37" fmla="*/ 173 h 195"/>
                <a:gd name="T38" fmla="*/ 29 w 146"/>
                <a:gd name="T39" fmla="*/ 185 h 195"/>
                <a:gd name="T40" fmla="*/ 56 w 146"/>
                <a:gd name="T41" fmla="*/ 194 h 195"/>
                <a:gd name="T42" fmla="*/ 60 w 146"/>
                <a:gd name="T43" fmla="*/ 109 h 195"/>
                <a:gd name="T44" fmla="*/ 68 w 146"/>
                <a:gd name="T45" fmla="*/ 108 h 195"/>
                <a:gd name="T46" fmla="*/ 61 w 146"/>
                <a:gd name="T47" fmla="*/ 99 h 195"/>
                <a:gd name="T48" fmla="*/ 135 w 146"/>
                <a:gd name="T49" fmla="*/ 54 h 195"/>
                <a:gd name="T50" fmla="*/ 139 w 146"/>
                <a:gd name="T51" fmla="*/ 146 h 195"/>
                <a:gd name="T52" fmla="*/ 123 w 146"/>
                <a:gd name="T53" fmla="*/ 142 h 195"/>
                <a:gd name="T54" fmla="*/ 130 w 146"/>
                <a:gd name="T55" fmla="*/ 147 h 195"/>
                <a:gd name="T56" fmla="*/ 60 w 146"/>
                <a:gd name="T57" fmla="*/ 184 h 195"/>
                <a:gd name="T58" fmla="*/ 60 w 146"/>
                <a:gd name="T59" fmla="*/ 10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95">
                  <a:moveTo>
                    <a:pt x="56" y="194"/>
                  </a:moveTo>
                  <a:cubicBezTo>
                    <a:pt x="55" y="193"/>
                    <a:pt x="55" y="193"/>
                    <a:pt x="56" y="192"/>
                  </a:cubicBezTo>
                  <a:cubicBezTo>
                    <a:pt x="83" y="183"/>
                    <a:pt x="113" y="159"/>
                    <a:pt x="146" y="155"/>
                  </a:cubicBezTo>
                  <a:cubicBezTo>
                    <a:pt x="145" y="122"/>
                    <a:pt x="145" y="88"/>
                    <a:pt x="143" y="46"/>
                  </a:cubicBezTo>
                  <a:cubicBezTo>
                    <a:pt x="120" y="24"/>
                    <a:pt x="86" y="15"/>
                    <a:pt x="56" y="0"/>
                  </a:cubicBezTo>
                  <a:cubicBezTo>
                    <a:pt x="38" y="10"/>
                    <a:pt x="19" y="18"/>
                    <a:pt x="0" y="27"/>
                  </a:cubicBezTo>
                  <a:cubicBezTo>
                    <a:pt x="0" y="34"/>
                    <a:pt x="0" y="34"/>
                    <a:pt x="0" y="34"/>
                  </a:cubicBezTo>
                  <a:cubicBezTo>
                    <a:pt x="17" y="25"/>
                    <a:pt x="34" y="17"/>
                    <a:pt x="52" y="10"/>
                  </a:cubicBezTo>
                  <a:cubicBezTo>
                    <a:pt x="53" y="13"/>
                    <a:pt x="51" y="20"/>
                    <a:pt x="54" y="21"/>
                  </a:cubicBezTo>
                  <a:cubicBezTo>
                    <a:pt x="59" y="20"/>
                    <a:pt x="58" y="14"/>
                    <a:pt x="58" y="9"/>
                  </a:cubicBezTo>
                  <a:cubicBezTo>
                    <a:pt x="81" y="24"/>
                    <a:pt x="115" y="27"/>
                    <a:pt x="133" y="48"/>
                  </a:cubicBezTo>
                  <a:cubicBezTo>
                    <a:pt x="107" y="61"/>
                    <a:pt x="85" y="77"/>
                    <a:pt x="61" y="92"/>
                  </a:cubicBezTo>
                  <a:cubicBezTo>
                    <a:pt x="42" y="89"/>
                    <a:pt x="21" y="80"/>
                    <a:pt x="0" y="71"/>
                  </a:cubicBezTo>
                  <a:cubicBezTo>
                    <a:pt x="0" y="79"/>
                    <a:pt x="0" y="79"/>
                    <a:pt x="0" y="79"/>
                  </a:cubicBezTo>
                  <a:cubicBezTo>
                    <a:pt x="17" y="86"/>
                    <a:pt x="34" y="93"/>
                    <a:pt x="52" y="99"/>
                  </a:cubicBezTo>
                  <a:cubicBezTo>
                    <a:pt x="49" y="102"/>
                    <a:pt x="53" y="105"/>
                    <a:pt x="54" y="107"/>
                  </a:cubicBezTo>
                  <a:cubicBezTo>
                    <a:pt x="56" y="128"/>
                    <a:pt x="50" y="159"/>
                    <a:pt x="52" y="185"/>
                  </a:cubicBezTo>
                  <a:cubicBezTo>
                    <a:pt x="34" y="180"/>
                    <a:pt x="16" y="173"/>
                    <a:pt x="0" y="165"/>
                  </a:cubicBezTo>
                  <a:cubicBezTo>
                    <a:pt x="0" y="173"/>
                    <a:pt x="0" y="173"/>
                    <a:pt x="0" y="173"/>
                  </a:cubicBezTo>
                  <a:cubicBezTo>
                    <a:pt x="10" y="177"/>
                    <a:pt x="19" y="181"/>
                    <a:pt x="29" y="185"/>
                  </a:cubicBezTo>
                  <a:cubicBezTo>
                    <a:pt x="38" y="188"/>
                    <a:pt x="46" y="195"/>
                    <a:pt x="56" y="194"/>
                  </a:cubicBezTo>
                  <a:close/>
                  <a:moveTo>
                    <a:pt x="60" y="109"/>
                  </a:moveTo>
                  <a:cubicBezTo>
                    <a:pt x="61" y="103"/>
                    <a:pt x="65" y="111"/>
                    <a:pt x="68" y="108"/>
                  </a:cubicBezTo>
                  <a:cubicBezTo>
                    <a:pt x="69" y="101"/>
                    <a:pt x="62" y="104"/>
                    <a:pt x="61" y="99"/>
                  </a:cubicBezTo>
                  <a:cubicBezTo>
                    <a:pt x="86" y="84"/>
                    <a:pt x="109" y="68"/>
                    <a:pt x="135" y="54"/>
                  </a:cubicBezTo>
                  <a:cubicBezTo>
                    <a:pt x="141" y="81"/>
                    <a:pt x="139" y="123"/>
                    <a:pt x="139" y="146"/>
                  </a:cubicBezTo>
                  <a:cubicBezTo>
                    <a:pt x="134" y="145"/>
                    <a:pt x="129" y="138"/>
                    <a:pt x="123" y="142"/>
                  </a:cubicBezTo>
                  <a:cubicBezTo>
                    <a:pt x="124" y="145"/>
                    <a:pt x="125" y="146"/>
                    <a:pt x="130" y="147"/>
                  </a:cubicBezTo>
                  <a:cubicBezTo>
                    <a:pt x="108" y="161"/>
                    <a:pt x="83" y="171"/>
                    <a:pt x="60" y="184"/>
                  </a:cubicBezTo>
                  <a:cubicBezTo>
                    <a:pt x="56" y="168"/>
                    <a:pt x="60" y="129"/>
                    <a:pt x="6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21" name="Freeform 427"/>
            <p:cNvSpPr/>
            <p:nvPr/>
          </p:nvSpPr>
          <p:spPr bwMode="auto">
            <a:xfrm>
              <a:off x="3390241" y="5040696"/>
              <a:ext cx="51099" cy="153293"/>
            </a:xfrm>
            <a:custGeom>
              <a:avLst/>
              <a:gdLst>
                <a:gd name="T0" fmla="*/ 7 w 14"/>
                <a:gd name="T1" fmla="*/ 41 h 41"/>
                <a:gd name="T2" fmla="*/ 14 w 14"/>
                <a:gd name="T3" fmla="*/ 2 h 41"/>
                <a:gd name="T4" fmla="*/ 7 w 14"/>
                <a:gd name="T5" fmla="*/ 1 h 41"/>
                <a:gd name="T6" fmla="*/ 7 w 14"/>
                <a:gd name="T7" fmla="*/ 41 h 41"/>
              </a:gdLst>
              <a:ahLst/>
              <a:cxnLst>
                <a:cxn ang="0">
                  <a:pos x="T0" y="T1"/>
                </a:cxn>
                <a:cxn ang="0">
                  <a:pos x="T2" y="T3"/>
                </a:cxn>
                <a:cxn ang="0">
                  <a:pos x="T4" y="T5"/>
                </a:cxn>
                <a:cxn ang="0">
                  <a:pos x="T6" y="T7"/>
                </a:cxn>
              </a:cxnLst>
              <a:rect l="0" t="0" r="r" b="b"/>
              <a:pathLst>
                <a:path w="14" h="41">
                  <a:moveTo>
                    <a:pt x="7" y="41"/>
                  </a:moveTo>
                  <a:cubicBezTo>
                    <a:pt x="12" y="32"/>
                    <a:pt x="8" y="12"/>
                    <a:pt x="14" y="2"/>
                  </a:cubicBezTo>
                  <a:cubicBezTo>
                    <a:pt x="13" y="1"/>
                    <a:pt x="11" y="0"/>
                    <a:pt x="7" y="1"/>
                  </a:cubicBezTo>
                  <a:cubicBezTo>
                    <a:pt x="5" y="13"/>
                    <a:pt x="0" y="35"/>
                    <a:pt x="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22" name="Freeform 428"/>
            <p:cNvSpPr>
              <a:spLocks noEditPoints="1"/>
            </p:cNvSpPr>
            <p:nvPr/>
          </p:nvSpPr>
          <p:spPr bwMode="auto">
            <a:xfrm>
              <a:off x="5602052" y="5079628"/>
              <a:ext cx="318755" cy="530445"/>
            </a:xfrm>
            <a:custGeom>
              <a:avLst/>
              <a:gdLst>
                <a:gd name="T0" fmla="*/ 62 w 85"/>
                <a:gd name="T1" fmla="*/ 94 h 142"/>
                <a:gd name="T2" fmla="*/ 46 w 85"/>
                <a:gd name="T3" fmla="*/ 110 h 142"/>
                <a:gd name="T4" fmla="*/ 38 w 85"/>
                <a:gd name="T5" fmla="*/ 92 h 142"/>
                <a:gd name="T6" fmla="*/ 36 w 85"/>
                <a:gd name="T7" fmla="*/ 66 h 142"/>
                <a:gd name="T8" fmla="*/ 48 w 85"/>
                <a:gd name="T9" fmla="*/ 32 h 142"/>
                <a:gd name="T10" fmla="*/ 25 w 85"/>
                <a:gd name="T11" fmla="*/ 2 h 142"/>
                <a:gd name="T12" fmla="*/ 7 w 85"/>
                <a:gd name="T13" fmla="*/ 83 h 142"/>
                <a:gd name="T14" fmla="*/ 29 w 85"/>
                <a:gd name="T15" fmla="*/ 134 h 142"/>
                <a:gd name="T16" fmla="*/ 55 w 85"/>
                <a:gd name="T17" fmla="*/ 140 h 142"/>
                <a:gd name="T18" fmla="*/ 62 w 85"/>
                <a:gd name="T19" fmla="*/ 94 h 142"/>
                <a:gd name="T20" fmla="*/ 14 w 85"/>
                <a:gd name="T21" fmla="*/ 73 h 142"/>
                <a:gd name="T22" fmla="*/ 12 w 85"/>
                <a:gd name="T23" fmla="*/ 39 h 142"/>
                <a:gd name="T24" fmla="*/ 25 w 85"/>
                <a:gd name="T25" fmla="*/ 9 h 142"/>
                <a:gd name="T26" fmla="*/ 41 w 85"/>
                <a:gd name="T27" fmla="*/ 32 h 142"/>
                <a:gd name="T28" fmla="*/ 31 w 85"/>
                <a:gd name="T29" fmla="*/ 65 h 142"/>
                <a:gd name="T30" fmla="*/ 39 w 85"/>
                <a:gd name="T31" fmla="*/ 116 h 142"/>
                <a:gd name="T32" fmla="*/ 62 w 85"/>
                <a:gd name="T33" fmla="*/ 101 h 142"/>
                <a:gd name="T34" fmla="*/ 59 w 85"/>
                <a:gd name="T35" fmla="*/ 131 h 142"/>
                <a:gd name="T36" fmla="*/ 14 w 85"/>
                <a:gd name="T37"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42">
                  <a:moveTo>
                    <a:pt x="62" y="94"/>
                  </a:moveTo>
                  <a:cubicBezTo>
                    <a:pt x="53" y="95"/>
                    <a:pt x="54" y="112"/>
                    <a:pt x="46" y="110"/>
                  </a:cubicBezTo>
                  <a:cubicBezTo>
                    <a:pt x="39" y="110"/>
                    <a:pt x="38" y="98"/>
                    <a:pt x="38" y="92"/>
                  </a:cubicBezTo>
                  <a:cubicBezTo>
                    <a:pt x="37" y="84"/>
                    <a:pt x="36" y="73"/>
                    <a:pt x="36" y="66"/>
                  </a:cubicBezTo>
                  <a:cubicBezTo>
                    <a:pt x="37" y="53"/>
                    <a:pt x="48" y="46"/>
                    <a:pt x="48" y="32"/>
                  </a:cubicBezTo>
                  <a:cubicBezTo>
                    <a:pt x="47" y="20"/>
                    <a:pt x="32" y="2"/>
                    <a:pt x="25" y="2"/>
                  </a:cubicBezTo>
                  <a:cubicBezTo>
                    <a:pt x="0" y="0"/>
                    <a:pt x="4" y="54"/>
                    <a:pt x="7" y="83"/>
                  </a:cubicBezTo>
                  <a:cubicBezTo>
                    <a:pt x="8" y="107"/>
                    <a:pt x="19" y="127"/>
                    <a:pt x="29" y="134"/>
                  </a:cubicBezTo>
                  <a:cubicBezTo>
                    <a:pt x="33" y="137"/>
                    <a:pt x="48" y="142"/>
                    <a:pt x="55" y="140"/>
                  </a:cubicBezTo>
                  <a:cubicBezTo>
                    <a:pt x="69" y="138"/>
                    <a:pt x="85" y="103"/>
                    <a:pt x="62" y="94"/>
                  </a:cubicBezTo>
                  <a:close/>
                  <a:moveTo>
                    <a:pt x="14" y="73"/>
                  </a:moveTo>
                  <a:cubicBezTo>
                    <a:pt x="13" y="60"/>
                    <a:pt x="11" y="48"/>
                    <a:pt x="12" y="39"/>
                  </a:cubicBezTo>
                  <a:cubicBezTo>
                    <a:pt x="13" y="24"/>
                    <a:pt x="16" y="14"/>
                    <a:pt x="25" y="9"/>
                  </a:cubicBezTo>
                  <a:cubicBezTo>
                    <a:pt x="27" y="16"/>
                    <a:pt x="40" y="21"/>
                    <a:pt x="41" y="32"/>
                  </a:cubicBezTo>
                  <a:cubicBezTo>
                    <a:pt x="41" y="41"/>
                    <a:pt x="32" y="52"/>
                    <a:pt x="31" y="65"/>
                  </a:cubicBezTo>
                  <a:cubicBezTo>
                    <a:pt x="29" y="84"/>
                    <a:pt x="31" y="110"/>
                    <a:pt x="39" y="116"/>
                  </a:cubicBezTo>
                  <a:cubicBezTo>
                    <a:pt x="50" y="124"/>
                    <a:pt x="59" y="113"/>
                    <a:pt x="62" y="101"/>
                  </a:cubicBezTo>
                  <a:cubicBezTo>
                    <a:pt x="71" y="107"/>
                    <a:pt x="64" y="125"/>
                    <a:pt x="59" y="131"/>
                  </a:cubicBezTo>
                  <a:cubicBezTo>
                    <a:pt x="23" y="137"/>
                    <a:pt x="16" y="103"/>
                    <a:pt x="14"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23" name="Freeform 429"/>
            <p:cNvSpPr/>
            <p:nvPr/>
          </p:nvSpPr>
          <p:spPr bwMode="auto">
            <a:xfrm>
              <a:off x="3336710" y="5052863"/>
              <a:ext cx="53531" cy="119228"/>
            </a:xfrm>
            <a:custGeom>
              <a:avLst/>
              <a:gdLst>
                <a:gd name="T0" fmla="*/ 9 w 14"/>
                <a:gd name="T1" fmla="*/ 32 h 32"/>
                <a:gd name="T2" fmla="*/ 9 w 14"/>
                <a:gd name="T3" fmla="*/ 0 h 32"/>
                <a:gd name="T4" fmla="*/ 5 w 14"/>
                <a:gd name="T5" fmla="*/ 3 h 32"/>
                <a:gd name="T6" fmla="*/ 9 w 14"/>
                <a:gd name="T7" fmla="*/ 32 h 32"/>
              </a:gdLst>
              <a:ahLst/>
              <a:cxnLst>
                <a:cxn ang="0">
                  <a:pos x="T0" y="T1"/>
                </a:cxn>
                <a:cxn ang="0">
                  <a:pos x="T2" y="T3"/>
                </a:cxn>
                <a:cxn ang="0">
                  <a:pos x="T4" y="T5"/>
                </a:cxn>
                <a:cxn ang="0">
                  <a:pos x="T6" y="T7"/>
                </a:cxn>
              </a:cxnLst>
              <a:rect l="0" t="0" r="r" b="b"/>
              <a:pathLst>
                <a:path w="14" h="32">
                  <a:moveTo>
                    <a:pt x="9" y="32"/>
                  </a:moveTo>
                  <a:cubicBezTo>
                    <a:pt x="10" y="19"/>
                    <a:pt x="14" y="11"/>
                    <a:pt x="9" y="0"/>
                  </a:cubicBezTo>
                  <a:cubicBezTo>
                    <a:pt x="9" y="2"/>
                    <a:pt x="6" y="2"/>
                    <a:pt x="5" y="3"/>
                  </a:cubicBezTo>
                  <a:cubicBezTo>
                    <a:pt x="9" y="14"/>
                    <a:pt x="0" y="25"/>
                    <a:pt x="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24" name="Freeform 430"/>
            <p:cNvSpPr>
              <a:spLocks noEditPoints="1"/>
            </p:cNvSpPr>
            <p:nvPr/>
          </p:nvSpPr>
          <p:spPr bwMode="auto">
            <a:xfrm>
              <a:off x="5378194" y="5067462"/>
              <a:ext cx="236025" cy="542611"/>
            </a:xfrm>
            <a:custGeom>
              <a:avLst/>
              <a:gdLst>
                <a:gd name="T0" fmla="*/ 3 w 63"/>
                <a:gd name="T1" fmla="*/ 15 h 145"/>
                <a:gd name="T2" fmla="*/ 6 w 63"/>
                <a:gd name="T3" fmla="*/ 63 h 145"/>
                <a:gd name="T4" fmla="*/ 40 w 63"/>
                <a:gd name="T5" fmla="*/ 139 h 145"/>
                <a:gd name="T6" fmla="*/ 59 w 63"/>
                <a:gd name="T7" fmla="*/ 95 h 145"/>
                <a:gd name="T8" fmla="*/ 51 w 63"/>
                <a:gd name="T9" fmla="*/ 81 h 145"/>
                <a:gd name="T10" fmla="*/ 35 w 63"/>
                <a:gd name="T11" fmla="*/ 10 h 145"/>
                <a:gd name="T12" fmla="*/ 3 w 63"/>
                <a:gd name="T13" fmla="*/ 15 h 145"/>
                <a:gd name="T14" fmla="*/ 38 w 63"/>
                <a:gd name="T15" fmla="*/ 85 h 145"/>
                <a:gd name="T16" fmla="*/ 51 w 63"/>
                <a:gd name="T17" fmla="*/ 92 h 145"/>
                <a:gd name="T18" fmla="*/ 31 w 63"/>
                <a:gd name="T19" fmla="*/ 130 h 145"/>
                <a:gd name="T20" fmla="*/ 9 w 63"/>
                <a:gd name="T21" fmla="*/ 19 h 145"/>
                <a:gd name="T22" fmla="*/ 38 w 63"/>
                <a:gd name="T23"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45">
                  <a:moveTo>
                    <a:pt x="3" y="15"/>
                  </a:moveTo>
                  <a:cubicBezTo>
                    <a:pt x="0" y="27"/>
                    <a:pt x="3" y="45"/>
                    <a:pt x="6" y="63"/>
                  </a:cubicBezTo>
                  <a:cubicBezTo>
                    <a:pt x="9" y="91"/>
                    <a:pt x="5" y="145"/>
                    <a:pt x="40" y="139"/>
                  </a:cubicBezTo>
                  <a:cubicBezTo>
                    <a:pt x="54" y="136"/>
                    <a:pt x="63" y="111"/>
                    <a:pt x="59" y="95"/>
                  </a:cubicBezTo>
                  <a:cubicBezTo>
                    <a:pt x="58" y="89"/>
                    <a:pt x="52" y="87"/>
                    <a:pt x="51" y="81"/>
                  </a:cubicBezTo>
                  <a:cubicBezTo>
                    <a:pt x="60" y="57"/>
                    <a:pt x="60" y="16"/>
                    <a:pt x="35" y="10"/>
                  </a:cubicBezTo>
                  <a:cubicBezTo>
                    <a:pt x="22" y="8"/>
                    <a:pt x="11" y="10"/>
                    <a:pt x="3" y="15"/>
                  </a:cubicBezTo>
                  <a:close/>
                  <a:moveTo>
                    <a:pt x="38" y="85"/>
                  </a:moveTo>
                  <a:cubicBezTo>
                    <a:pt x="39" y="91"/>
                    <a:pt x="49" y="88"/>
                    <a:pt x="51" y="92"/>
                  </a:cubicBezTo>
                  <a:cubicBezTo>
                    <a:pt x="57" y="105"/>
                    <a:pt x="50" y="138"/>
                    <a:pt x="31" y="130"/>
                  </a:cubicBezTo>
                  <a:cubicBezTo>
                    <a:pt x="8" y="121"/>
                    <a:pt x="15" y="55"/>
                    <a:pt x="9" y="19"/>
                  </a:cubicBezTo>
                  <a:cubicBezTo>
                    <a:pt x="54" y="0"/>
                    <a:pt x="60" y="61"/>
                    <a:pt x="3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25" name="Freeform 431"/>
            <p:cNvSpPr>
              <a:spLocks noEditPoints="1"/>
            </p:cNvSpPr>
            <p:nvPr/>
          </p:nvSpPr>
          <p:spPr bwMode="auto">
            <a:xfrm>
              <a:off x="1949765" y="5052863"/>
              <a:ext cx="160594" cy="187358"/>
            </a:xfrm>
            <a:custGeom>
              <a:avLst/>
              <a:gdLst>
                <a:gd name="T0" fmla="*/ 6 w 43"/>
                <a:gd name="T1" fmla="*/ 4 h 50"/>
                <a:gd name="T2" fmla="*/ 4 w 43"/>
                <a:gd name="T3" fmla="*/ 50 h 50"/>
                <a:gd name="T4" fmla="*/ 39 w 43"/>
                <a:gd name="T5" fmla="*/ 46 h 50"/>
                <a:gd name="T6" fmla="*/ 41 w 43"/>
                <a:gd name="T7" fmla="*/ 4 h 50"/>
                <a:gd name="T8" fmla="*/ 6 w 43"/>
                <a:gd name="T9" fmla="*/ 4 h 50"/>
                <a:gd name="T10" fmla="*/ 35 w 43"/>
                <a:gd name="T11" fmla="*/ 39 h 50"/>
                <a:gd name="T12" fmla="*/ 10 w 43"/>
                <a:gd name="T13" fmla="*/ 43 h 50"/>
                <a:gd name="T14" fmla="*/ 12 w 43"/>
                <a:gd name="T15" fmla="*/ 8 h 50"/>
                <a:gd name="T16" fmla="*/ 36 w 43"/>
                <a:gd name="T17" fmla="*/ 9 h 50"/>
                <a:gd name="T18" fmla="*/ 35 w 43"/>
                <a:gd name="T19"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0">
                  <a:moveTo>
                    <a:pt x="6" y="4"/>
                  </a:moveTo>
                  <a:cubicBezTo>
                    <a:pt x="4" y="17"/>
                    <a:pt x="0" y="35"/>
                    <a:pt x="4" y="50"/>
                  </a:cubicBezTo>
                  <a:cubicBezTo>
                    <a:pt x="14" y="50"/>
                    <a:pt x="28" y="48"/>
                    <a:pt x="39" y="46"/>
                  </a:cubicBezTo>
                  <a:cubicBezTo>
                    <a:pt x="43" y="35"/>
                    <a:pt x="43" y="14"/>
                    <a:pt x="41" y="4"/>
                  </a:cubicBezTo>
                  <a:cubicBezTo>
                    <a:pt x="28" y="0"/>
                    <a:pt x="20" y="0"/>
                    <a:pt x="6" y="4"/>
                  </a:cubicBezTo>
                  <a:close/>
                  <a:moveTo>
                    <a:pt x="35" y="39"/>
                  </a:moveTo>
                  <a:cubicBezTo>
                    <a:pt x="29" y="43"/>
                    <a:pt x="17" y="40"/>
                    <a:pt x="10" y="43"/>
                  </a:cubicBezTo>
                  <a:cubicBezTo>
                    <a:pt x="7" y="33"/>
                    <a:pt x="10" y="18"/>
                    <a:pt x="12" y="8"/>
                  </a:cubicBezTo>
                  <a:cubicBezTo>
                    <a:pt x="23" y="8"/>
                    <a:pt x="25" y="8"/>
                    <a:pt x="36" y="9"/>
                  </a:cubicBezTo>
                  <a:cubicBezTo>
                    <a:pt x="36" y="16"/>
                    <a:pt x="35" y="29"/>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26" name="Freeform 432"/>
            <p:cNvSpPr/>
            <p:nvPr/>
          </p:nvSpPr>
          <p:spPr bwMode="auto">
            <a:xfrm>
              <a:off x="3560568" y="5086928"/>
              <a:ext cx="55965" cy="107062"/>
            </a:xfrm>
            <a:custGeom>
              <a:avLst/>
              <a:gdLst>
                <a:gd name="T0" fmla="*/ 12 w 15"/>
                <a:gd name="T1" fmla="*/ 2 h 29"/>
                <a:gd name="T2" fmla="*/ 8 w 15"/>
                <a:gd name="T3" fmla="*/ 1 h 29"/>
                <a:gd name="T4" fmla="*/ 15 w 15"/>
                <a:gd name="T5" fmla="*/ 29 h 29"/>
                <a:gd name="T6" fmla="*/ 12 w 15"/>
                <a:gd name="T7" fmla="*/ 2 h 29"/>
              </a:gdLst>
              <a:ahLst/>
              <a:cxnLst>
                <a:cxn ang="0">
                  <a:pos x="T0" y="T1"/>
                </a:cxn>
                <a:cxn ang="0">
                  <a:pos x="T2" y="T3"/>
                </a:cxn>
                <a:cxn ang="0">
                  <a:pos x="T4" y="T5"/>
                </a:cxn>
                <a:cxn ang="0">
                  <a:pos x="T6" y="T7"/>
                </a:cxn>
              </a:cxnLst>
              <a:rect l="0" t="0" r="r" b="b"/>
              <a:pathLst>
                <a:path w="15" h="29">
                  <a:moveTo>
                    <a:pt x="12" y="2"/>
                  </a:moveTo>
                  <a:cubicBezTo>
                    <a:pt x="10" y="2"/>
                    <a:pt x="10" y="0"/>
                    <a:pt x="8" y="1"/>
                  </a:cubicBezTo>
                  <a:cubicBezTo>
                    <a:pt x="0" y="8"/>
                    <a:pt x="8" y="24"/>
                    <a:pt x="15" y="29"/>
                  </a:cubicBezTo>
                  <a:cubicBezTo>
                    <a:pt x="15" y="18"/>
                    <a:pt x="8" y="13"/>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27" name="Freeform 433"/>
            <p:cNvSpPr>
              <a:spLocks noEditPoints="1"/>
            </p:cNvSpPr>
            <p:nvPr/>
          </p:nvSpPr>
          <p:spPr bwMode="auto">
            <a:xfrm>
              <a:off x="5095939" y="5101528"/>
              <a:ext cx="316321" cy="510979"/>
            </a:xfrm>
            <a:custGeom>
              <a:avLst/>
              <a:gdLst>
                <a:gd name="T0" fmla="*/ 7 w 85"/>
                <a:gd name="T1" fmla="*/ 128 h 137"/>
                <a:gd name="T2" fmla="*/ 37 w 85"/>
                <a:gd name="T3" fmla="*/ 132 h 137"/>
                <a:gd name="T4" fmla="*/ 42 w 85"/>
                <a:gd name="T5" fmla="*/ 89 h 137"/>
                <a:gd name="T6" fmla="*/ 65 w 85"/>
                <a:gd name="T7" fmla="*/ 132 h 137"/>
                <a:gd name="T8" fmla="*/ 78 w 85"/>
                <a:gd name="T9" fmla="*/ 116 h 137"/>
                <a:gd name="T10" fmla="*/ 49 w 85"/>
                <a:gd name="T11" fmla="*/ 8 h 137"/>
                <a:gd name="T12" fmla="*/ 17 w 85"/>
                <a:gd name="T13" fmla="*/ 19 h 137"/>
                <a:gd name="T14" fmla="*/ 9 w 85"/>
                <a:gd name="T15" fmla="*/ 34 h 137"/>
                <a:gd name="T16" fmla="*/ 7 w 85"/>
                <a:gd name="T17" fmla="*/ 128 h 137"/>
                <a:gd name="T18" fmla="*/ 37 w 85"/>
                <a:gd name="T19" fmla="*/ 13 h 137"/>
                <a:gd name="T20" fmla="*/ 65 w 85"/>
                <a:gd name="T21" fmla="*/ 64 h 137"/>
                <a:gd name="T22" fmla="*/ 72 w 85"/>
                <a:gd name="T23" fmla="*/ 108 h 137"/>
                <a:gd name="T24" fmla="*/ 61 w 85"/>
                <a:gd name="T25" fmla="*/ 124 h 137"/>
                <a:gd name="T26" fmla="*/ 41 w 85"/>
                <a:gd name="T27" fmla="*/ 79 h 137"/>
                <a:gd name="T28" fmla="*/ 31 w 85"/>
                <a:gd name="T29" fmla="*/ 127 h 137"/>
                <a:gd name="T30" fmla="*/ 9 w 85"/>
                <a:gd name="T31" fmla="*/ 79 h 137"/>
                <a:gd name="T32" fmla="*/ 37 w 85"/>
                <a:gd name="T33" fmla="*/ 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37">
                  <a:moveTo>
                    <a:pt x="7" y="128"/>
                  </a:moveTo>
                  <a:cubicBezTo>
                    <a:pt x="13" y="136"/>
                    <a:pt x="27" y="137"/>
                    <a:pt x="37" y="132"/>
                  </a:cubicBezTo>
                  <a:cubicBezTo>
                    <a:pt x="45" y="116"/>
                    <a:pt x="30" y="99"/>
                    <a:pt x="42" y="89"/>
                  </a:cubicBezTo>
                  <a:cubicBezTo>
                    <a:pt x="54" y="100"/>
                    <a:pt x="42" y="134"/>
                    <a:pt x="65" y="132"/>
                  </a:cubicBezTo>
                  <a:cubicBezTo>
                    <a:pt x="70" y="131"/>
                    <a:pt x="76" y="122"/>
                    <a:pt x="78" y="116"/>
                  </a:cubicBezTo>
                  <a:cubicBezTo>
                    <a:pt x="85" y="88"/>
                    <a:pt x="61" y="15"/>
                    <a:pt x="49" y="8"/>
                  </a:cubicBezTo>
                  <a:cubicBezTo>
                    <a:pt x="36" y="0"/>
                    <a:pt x="30" y="11"/>
                    <a:pt x="17" y="19"/>
                  </a:cubicBezTo>
                  <a:cubicBezTo>
                    <a:pt x="18" y="23"/>
                    <a:pt x="10" y="29"/>
                    <a:pt x="9" y="34"/>
                  </a:cubicBezTo>
                  <a:cubicBezTo>
                    <a:pt x="0" y="57"/>
                    <a:pt x="0" y="118"/>
                    <a:pt x="7" y="128"/>
                  </a:cubicBezTo>
                  <a:close/>
                  <a:moveTo>
                    <a:pt x="37" y="13"/>
                  </a:moveTo>
                  <a:cubicBezTo>
                    <a:pt x="54" y="8"/>
                    <a:pt x="61" y="47"/>
                    <a:pt x="65" y="64"/>
                  </a:cubicBezTo>
                  <a:cubicBezTo>
                    <a:pt x="69" y="81"/>
                    <a:pt x="74" y="94"/>
                    <a:pt x="72" y="108"/>
                  </a:cubicBezTo>
                  <a:cubicBezTo>
                    <a:pt x="71" y="116"/>
                    <a:pt x="70" y="124"/>
                    <a:pt x="61" y="124"/>
                  </a:cubicBezTo>
                  <a:cubicBezTo>
                    <a:pt x="51" y="112"/>
                    <a:pt x="57" y="85"/>
                    <a:pt x="41" y="79"/>
                  </a:cubicBezTo>
                  <a:cubicBezTo>
                    <a:pt x="26" y="85"/>
                    <a:pt x="34" y="118"/>
                    <a:pt x="31" y="127"/>
                  </a:cubicBezTo>
                  <a:cubicBezTo>
                    <a:pt x="6" y="131"/>
                    <a:pt x="8" y="107"/>
                    <a:pt x="9" y="79"/>
                  </a:cubicBezTo>
                  <a:cubicBezTo>
                    <a:pt x="10" y="52"/>
                    <a:pt x="17" y="19"/>
                    <a:pt x="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28" name="Freeform 434"/>
            <p:cNvSpPr>
              <a:spLocks noEditPoints="1"/>
            </p:cNvSpPr>
            <p:nvPr/>
          </p:nvSpPr>
          <p:spPr bwMode="auto">
            <a:xfrm>
              <a:off x="1721041" y="5060162"/>
              <a:ext cx="216559" cy="209258"/>
            </a:xfrm>
            <a:custGeom>
              <a:avLst/>
              <a:gdLst>
                <a:gd name="T0" fmla="*/ 55 w 58"/>
                <a:gd name="T1" fmla="*/ 2 h 56"/>
                <a:gd name="T2" fmla="*/ 4 w 58"/>
                <a:gd name="T3" fmla="*/ 4 h 56"/>
                <a:gd name="T4" fmla="*/ 2 w 58"/>
                <a:gd name="T5" fmla="*/ 51 h 56"/>
                <a:gd name="T6" fmla="*/ 51 w 58"/>
                <a:gd name="T7" fmla="*/ 49 h 56"/>
                <a:gd name="T8" fmla="*/ 55 w 58"/>
                <a:gd name="T9" fmla="*/ 2 h 56"/>
                <a:gd name="T10" fmla="*/ 47 w 58"/>
                <a:gd name="T11" fmla="*/ 41 h 56"/>
                <a:gd name="T12" fmla="*/ 10 w 58"/>
                <a:gd name="T13" fmla="*/ 45 h 56"/>
                <a:gd name="T14" fmla="*/ 10 w 58"/>
                <a:gd name="T15" fmla="*/ 9 h 56"/>
                <a:gd name="T16" fmla="*/ 50 w 58"/>
                <a:gd name="T17" fmla="*/ 9 h 56"/>
                <a:gd name="T18" fmla="*/ 47 w 58"/>
                <a:gd name="T19"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6">
                  <a:moveTo>
                    <a:pt x="55" y="2"/>
                  </a:moveTo>
                  <a:cubicBezTo>
                    <a:pt x="45" y="1"/>
                    <a:pt x="18" y="0"/>
                    <a:pt x="4" y="4"/>
                  </a:cubicBezTo>
                  <a:cubicBezTo>
                    <a:pt x="0" y="19"/>
                    <a:pt x="2" y="33"/>
                    <a:pt x="2" y="51"/>
                  </a:cubicBezTo>
                  <a:cubicBezTo>
                    <a:pt x="20" y="56"/>
                    <a:pt x="31" y="48"/>
                    <a:pt x="51" y="49"/>
                  </a:cubicBezTo>
                  <a:cubicBezTo>
                    <a:pt x="56" y="38"/>
                    <a:pt x="58" y="15"/>
                    <a:pt x="55" y="2"/>
                  </a:cubicBezTo>
                  <a:close/>
                  <a:moveTo>
                    <a:pt x="47" y="41"/>
                  </a:moveTo>
                  <a:cubicBezTo>
                    <a:pt x="34" y="42"/>
                    <a:pt x="23" y="45"/>
                    <a:pt x="10" y="45"/>
                  </a:cubicBezTo>
                  <a:cubicBezTo>
                    <a:pt x="5" y="30"/>
                    <a:pt x="7" y="22"/>
                    <a:pt x="10" y="9"/>
                  </a:cubicBezTo>
                  <a:cubicBezTo>
                    <a:pt x="20" y="7"/>
                    <a:pt x="41" y="9"/>
                    <a:pt x="50" y="9"/>
                  </a:cubicBezTo>
                  <a:cubicBezTo>
                    <a:pt x="51" y="21"/>
                    <a:pt x="48" y="30"/>
                    <a:pt x="4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29" name="Freeform 435"/>
            <p:cNvSpPr>
              <a:spLocks noEditPoints="1"/>
            </p:cNvSpPr>
            <p:nvPr/>
          </p:nvSpPr>
          <p:spPr bwMode="auto">
            <a:xfrm>
              <a:off x="1497183" y="5055296"/>
              <a:ext cx="172761" cy="223858"/>
            </a:xfrm>
            <a:custGeom>
              <a:avLst/>
              <a:gdLst>
                <a:gd name="T0" fmla="*/ 46 w 46"/>
                <a:gd name="T1" fmla="*/ 7 h 60"/>
                <a:gd name="T2" fmla="*/ 3 w 46"/>
                <a:gd name="T3" fmla="*/ 2 h 60"/>
                <a:gd name="T4" fmla="*/ 3 w 46"/>
                <a:gd name="T5" fmla="*/ 5 h 60"/>
                <a:gd name="T6" fmla="*/ 3 w 46"/>
                <a:gd name="T7" fmla="*/ 33 h 60"/>
                <a:gd name="T8" fmla="*/ 4 w 46"/>
                <a:gd name="T9" fmla="*/ 55 h 60"/>
                <a:gd name="T10" fmla="*/ 20 w 46"/>
                <a:gd name="T11" fmla="*/ 55 h 60"/>
                <a:gd name="T12" fmla="*/ 43 w 46"/>
                <a:gd name="T13" fmla="*/ 56 h 60"/>
                <a:gd name="T14" fmla="*/ 46 w 46"/>
                <a:gd name="T15" fmla="*/ 7 h 60"/>
                <a:gd name="T16" fmla="*/ 37 w 46"/>
                <a:gd name="T17" fmla="*/ 49 h 60"/>
                <a:gd name="T18" fmla="*/ 9 w 46"/>
                <a:gd name="T19" fmla="*/ 49 h 60"/>
                <a:gd name="T20" fmla="*/ 8 w 46"/>
                <a:gd name="T21" fmla="*/ 8 h 60"/>
                <a:gd name="T22" fmla="*/ 39 w 46"/>
                <a:gd name="T23" fmla="*/ 11 h 60"/>
                <a:gd name="T24" fmla="*/ 37 w 46"/>
                <a:gd name="T2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60">
                  <a:moveTo>
                    <a:pt x="46" y="7"/>
                  </a:moveTo>
                  <a:cubicBezTo>
                    <a:pt x="36" y="1"/>
                    <a:pt x="12" y="0"/>
                    <a:pt x="3" y="2"/>
                  </a:cubicBezTo>
                  <a:cubicBezTo>
                    <a:pt x="3" y="3"/>
                    <a:pt x="3" y="4"/>
                    <a:pt x="3" y="5"/>
                  </a:cubicBezTo>
                  <a:cubicBezTo>
                    <a:pt x="2" y="11"/>
                    <a:pt x="3" y="22"/>
                    <a:pt x="3" y="33"/>
                  </a:cubicBezTo>
                  <a:cubicBezTo>
                    <a:pt x="3" y="39"/>
                    <a:pt x="0" y="52"/>
                    <a:pt x="4" y="55"/>
                  </a:cubicBezTo>
                  <a:cubicBezTo>
                    <a:pt x="5" y="60"/>
                    <a:pt x="13" y="55"/>
                    <a:pt x="20" y="55"/>
                  </a:cubicBezTo>
                  <a:cubicBezTo>
                    <a:pt x="28" y="55"/>
                    <a:pt x="38" y="57"/>
                    <a:pt x="43" y="56"/>
                  </a:cubicBezTo>
                  <a:cubicBezTo>
                    <a:pt x="45" y="42"/>
                    <a:pt x="46" y="20"/>
                    <a:pt x="46" y="7"/>
                  </a:cubicBezTo>
                  <a:close/>
                  <a:moveTo>
                    <a:pt x="37" y="49"/>
                  </a:moveTo>
                  <a:cubicBezTo>
                    <a:pt x="28" y="49"/>
                    <a:pt x="17" y="47"/>
                    <a:pt x="9" y="49"/>
                  </a:cubicBezTo>
                  <a:cubicBezTo>
                    <a:pt x="6" y="39"/>
                    <a:pt x="12" y="22"/>
                    <a:pt x="8" y="8"/>
                  </a:cubicBezTo>
                  <a:cubicBezTo>
                    <a:pt x="17" y="7"/>
                    <a:pt x="28" y="10"/>
                    <a:pt x="39" y="11"/>
                  </a:cubicBezTo>
                  <a:cubicBezTo>
                    <a:pt x="41" y="23"/>
                    <a:pt x="38" y="31"/>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30" name="Freeform 436"/>
            <p:cNvSpPr>
              <a:spLocks noEditPoints="1"/>
            </p:cNvSpPr>
            <p:nvPr/>
          </p:nvSpPr>
          <p:spPr bwMode="auto">
            <a:xfrm>
              <a:off x="5439026" y="5157491"/>
              <a:ext cx="107062" cy="153293"/>
            </a:xfrm>
            <a:custGeom>
              <a:avLst/>
              <a:gdLst>
                <a:gd name="T0" fmla="*/ 19 w 29"/>
                <a:gd name="T1" fmla="*/ 37 h 41"/>
                <a:gd name="T2" fmla="*/ 17 w 29"/>
                <a:gd name="T3" fmla="*/ 0 h 41"/>
                <a:gd name="T4" fmla="*/ 1 w 29"/>
                <a:gd name="T5" fmla="*/ 8 h 41"/>
                <a:gd name="T6" fmla="*/ 19 w 29"/>
                <a:gd name="T7" fmla="*/ 37 h 41"/>
                <a:gd name="T8" fmla="*/ 10 w 29"/>
                <a:gd name="T9" fmla="*/ 7 h 41"/>
                <a:gd name="T10" fmla="*/ 12 w 29"/>
                <a:gd name="T11" fmla="*/ 7 h 41"/>
                <a:gd name="T12" fmla="*/ 18 w 29"/>
                <a:gd name="T13" fmla="*/ 30 h 41"/>
                <a:gd name="T14" fmla="*/ 10 w 29"/>
                <a:gd name="T15" fmla="*/ 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19" y="37"/>
                  </a:moveTo>
                  <a:cubicBezTo>
                    <a:pt x="29" y="29"/>
                    <a:pt x="25" y="6"/>
                    <a:pt x="17" y="0"/>
                  </a:cubicBezTo>
                  <a:cubicBezTo>
                    <a:pt x="9" y="0"/>
                    <a:pt x="6" y="5"/>
                    <a:pt x="1" y="8"/>
                  </a:cubicBezTo>
                  <a:cubicBezTo>
                    <a:pt x="0" y="17"/>
                    <a:pt x="4" y="41"/>
                    <a:pt x="19" y="37"/>
                  </a:cubicBezTo>
                  <a:close/>
                  <a:moveTo>
                    <a:pt x="10" y="7"/>
                  </a:moveTo>
                  <a:cubicBezTo>
                    <a:pt x="10" y="7"/>
                    <a:pt x="11" y="7"/>
                    <a:pt x="12" y="7"/>
                  </a:cubicBezTo>
                  <a:cubicBezTo>
                    <a:pt x="20" y="12"/>
                    <a:pt x="21" y="20"/>
                    <a:pt x="18" y="30"/>
                  </a:cubicBezTo>
                  <a:cubicBezTo>
                    <a:pt x="7" y="30"/>
                    <a:pt x="8" y="15"/>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31" name="Freeform 437"/>
            <p:cNvSpPr/>
            <p:nvPr/>
          </p:nvSpPr>
          <p:spPr bwMode="auto">
            <a:xfrm>
              <a:off x="2000862" y="5094227"/>
              <a:ext cx="87597" cy="107062"/>
            </a:xfrm>
            <a:custGeom>
              <a:avLst/>
              <a:gdLst>
                <a:gd name="T0" fmla="*/ 3 w 23"/>
                <a:gd name="T1" fmla="*/ 6 h 29"/>
                <a:gd name="T2" fmla="*/ 8 w 23"/>
                <a:gd name="T3" fmla="*/ 9 h 29"/>
                <a:gd name="T4" fmla="*/ 3 w 23"/>
                <a:gd name="T5" fmla="*/ 9 h 29"/>
                <a:gd name="T6" fmla="*/ 2 w 23"/>
                <a:gd name="T7" fmla="*/ 13 h 29"/>
                <a:gd name="T8" fmla="*/ 8 w 23"/>
                <a:gd name="T9" fmla="*/ 18 h 29"/>
                <a:gd name="T10" fmla="*/ 0 w 23"/>
                <a:gd name="T11" fmla="*/ 20 h 29"/>
                <a:gd name="T12" fmla="*/ 0 w 23"/>
                <a:gd name="T13" fmla="*/ 25 h 29"/>
                <a:gd name="T14" fmla="*/ 6 w 23"/>
                <a:gd name="T15" fmla="*/ 0 h 29"/>
                <a:gd name="T16" fmla="*/ 3 w 23"/>
                <a:gd name="T1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9">
                  <a:moveTo>
                    <a:pt x="3" y="6"/>
                  </a:moveTo>
                  <a:cubicBezTo>
                    <a:pt x="6" y="6"/>
                    <a:pt x="8" y="7"/>
                    <a:pt x="8" y="9"/>
                  </a:cubicBezTo>
                  <a:cubicBezTo>
                    <a:pt x="7" y="9"/>
                    <a:pt x="5" y="9"/>
                    <a:pt x="3" y="9"/>
                  </a:cubicBezTo>
                  <a:cubicBezTo>
                    <a:pt x="3" y="11"/>
                    <a:pt x="2" y="12"/>
                    <a:pt x="2" y="13"/>
                  </a:cubicBezTo>
                  <a:cubicBezTo>
                    <a:pt x="4" y="15"/>
                    <a:pt x="7" y="15"/>
                    <a:pt x="8" y="18"/>
                  </a:cubicBezTo>
                  <a:cubicBezTo>
                    <a:pt x="4" y="17"/>
                    <a:pt x="4" y="21"/>
                    <a:pt x="0" y="20"/>
                  </a:cubicBezTo>
                  <a:cubicBezTo>
                    <a:pt x="0" y="22"/>
                    <a:pt x="0" y="23"/>
                    <a:pt x="0" y="25"/>
                  </a:cubicBezTo>
                  <a:cubicBezTo>
                    <a:pt x="16" y="29"/>
                    <a:pt x="23" y="4"/>
                    <a:pt x="6" y="0"/>
                  </a:cubicBezTo>
                  <a:cubicBezTo>
                    <a:pt x="6" y="3"/>
                    <a:pt x="2" y="2"/>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32" name="Freeform 438"/>
            <p:cNvSpPr>
              <a:spLocks noEditPoints="1"/>
            </p:cNvSpPr>
            <p:nvPr/>
          </p:nvSpPr>
          <p:spPr bwMode="auto">
            <a:xfrm>
              <a:off x="776945" y="5060162"/>
              <a:ext cx="116795" cy="172759"/>
            </a:xfrm>
            <a:custGeom>
              <a:avLst/>
              <a:gdLst>
                <a:gd name="T0" fmla="*/ 3 w 31"/>
                <a:gd name="T1" fmla="*/ 4 h 46"/>
                <a:gd name="T2" fmla="*/ 2 w 31"/>
                <a:gd name="T3" fmla="*/ 31 h 46"/>
                <a:gd name="T4" fmla="*/ 3 w 31"/>
                <a:gd name="T5" fmla="*/ 4 h 46"/>
                <a:gd name="T6" fmla="*/ 18 w 31"/>
                <a:gd name="T7" fmla="*/ 25 h 46"/>
                <a:gd name="T8" fmla="*/ 7 w 31"/>
                <a:gd name="T9" fmla="*/ 28 h 46"/>
                <a:gd name="T10" fmla="*/ 7 w 31"/>
                <a:gd name="T11" fmla="*/ 11 h 46"/>
                <a:gd name="T12" fmla="*/ 18 w 31"/>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3" y="4"/>
                  </a:moveTo>
                  <a:cubicBezTo>
                    <a:pt x="0" y="11"/>
                    <a:pt x="3" y="22"/>
                    <a:pt x="2" y="31"/>
                  </a:cubicBezTo>
                  <a:cubicBezTo>
                    <a:pt x="27" y="46"/>
                    <a:pt x="31" y="0"/>
                    <a:pt x="3" y="4"/>
                  </a:cubicBezTo>
                  <a:close/>
                  <a:moveTo>
                    <a:pt x="18" y="25"/>
                  </a:moveTo>
                  <a:cubicBezTo>
                    <a:pt x="16" y="28"/>
                    <a:pt x="12" y="29"/>
                    <a:pt x="7" y="28"/>
                  </a:cubicBezTo>
                  <a:cubicBezTo>
                    <a:pt x="7" y="22"/>
                    <a:pt x="7" y="17"/>
                    <a:pt x="7" y="11"/>
                  </a:cubicBezTo>
                  <a:cubicBezTo>
                    <a:pt x="16" y="11"/>
                    <a:pt x="19" y="16"/>
                    <a:pt x="1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33" name="Freeform 439"/>
            <p:cNvSpPr/>
            <p:nvPr/>
          </p:nvSpPr>
          <p:spPr bwMode="auto">
            <a:xfrm>
              <a:off x="2643237" y="5103960"/>
              <a:ext cx="82730" cy="172759"/>
            </a:xfrm>
            <a:custGeom>
              <a:avLst/>
              <a:gdLst>
                <a:gd name="T0" fmla="*/ 22 w 22"/>
                <a:gd name="T1" fmla="*/ 14 h 46"/>
                <a:gd name="T2" fmla="*/ 4 w 22"/>
                <a:gd name="T3" fmla="*/ 3 h 46"/>
                <a:gd name="T4" fmla="*/ 16 w 22"/>
                <a:gd name="T5" fmla="*/ 18 h 46"/>
                <a:gd name="T6" fmla="*/ 1 w 22"/>
                <a:gd name="T7" fmla="*/ 23 h 46"/>
                <a:gd name="T8" fmla="*/ 12 w 22"/>
                <a:gd name="T9" fmla="*/ 36 h 46"/>
                <a:gd name="T10" fmla="*/ 0 w 22"/>
                <a:gd name="T11" fmla="*/ 42 h 46"/>
                <a:gd name="T12" fmla="*/ 20 w 22"/>
                <a:gd name="T13" fmla="*/ 34 h 46"/>
                <a:gd name="T14" fmla="*/ 14 w 22"/>
                <a:gd name="T15" fmla="*/ 26 h 46"/>
                <a:gd name="T16" fmla="*/ 22 w 22"/>
                <a:gd name="T17"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6">
                  <a:moveTo>
                    <a:pt x="22" y="14"/>
                  </a:moveTo>
                  <a:cubicBezTo>
                    <a:pt x="18" y="9"/>
                    <a:pt x="11" y="0"/>
                    <a:pt x="4" y="3"/>
                  </a:cubicBezTo>
                  <a:cubicBezTo>
                    <a:pt x="3" y="12"/>
                    <a:pt x="18" y="12"/>
                    <a:pt x="16" y="18"/>
                  </a:cubicBezTo>
                  <a:cubicBezTo>
                    <a:pt x="15" y="22"/>
                    <a:pt x="8" y="20"/>
                    <a:pt x="1" y="23"/>
                  </a:cubicBezTo>
                  <a:cubicBezTo>
                    <a:pt x="0" y="32"/>
                    <a:pt x="11" y="28"/>
                    <a:pt x="12" y="36"/>
                  </a:cubicBezTo>
                  <a:cubicBezTo>
                    <a:pt x="8" y="38"/>
                    <a:pt x="1" y="37"/>
                    <a:pt x="0" y="42"/>
                  </a:cubicBezTo>
                  <a:cubicBezTo>
                    <a:pt x="4" y="46"/>
                    <a:pt x="18" y="41"/>
                    <a:pt x="20" y="34"/>
                  </a:cubicBezTo>
                  <a:cubicBezTo>
                    <a:pt x="19" y="30"/>
                    <a:pt x="16" y="28"/>
                    <a:pt x="14" y="26"/>
                  </a:cubicBezTo>
                  <a:cubicBezTo>
                    <a:pt x="19" y="25"/>
                    <a:pt x="22" y="21"/>
                    <a:pt x="2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34" name="Freeform 440"/>
            <p:cNvSpPr/>
            <p:nvPr/>
          </p:nvSpPr>
          <p:spPr bwMode="auto">
            <a:xfrm>
              <a:off x="411959" y="5079628"/>
              <a:ext cx="36499" cy="63264"/>
            </a:xfrm>
            <a:custGeom>
              <a:avLst/>
              <a:gdLst>
                <a:gd name="T0" fmla="*/ 8 w 10"/>
                <a:gd name="T1" fmla="*/ 0 h 17"/>
                <a:gd name="T2" fmla="*/ 4 w 10"/>
                <a:gd name="T3" fmla="*/ 0 h 17"/>
                <a:gd name="T4" fmla="*/ 5 w 10"/>
                <a:gd name="T5" fmla="*/ 17 h 17"/>
                <a:gd name="T6" fmla="*/ 8 w 10"/>
                <a:gd name="T7" fmla="*/ 0 h 17"/>
              </a:gdLst>
              <a:ahLst/>
              <a:cxnLst>
                <a:cxn ang="0">
                  <a:pos x="T0" y="T1"/>
                </a:cxn>
                <a:cxn ang="0">
                  <a:pos x="T2" y="T3"/>
                </a:cxn>
                <a:cxn ang="0">
                  <a:pos x="T4" y="T5"/>
                </a:cxn>
                <a:cxn ang="0">
                  <a:pos x="T6" y="T7"/>
                </a:cxn>
              </a:cxnLst>
              <a:rect l="0" t="0" r="r" b="b"/>
              <a:pathLst>
                <a:path w="10" h="17">
                  <a:moveTo>
                    <a:pt x="8" y="0"/>
                  </a:moveTo>
                  <a:cubicBezTo>
                    <a:pt x="6" y="0"/>
                    <a:pt x="5" y="0"/>
                    <a:pt x="4" y="0"/>
                  </a:cubicBezTo>
                  <a:cubicBezTo>
                    <a:pt x="5" y="7"/>
                    <a:pt x="0" y="12"/>
                    <a:pt x="5" y="17"/>
                  </a:cubicBezTo>
                  <a:cubicBezTo>
                    <a:pt x="7" y="10"/>
                    <a:pt x="10" y="7"/>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35" name="Freeform 441"/>
            <p:cNvSpPr/>
            <p:nvPr/>
          </p:nvSpPr>
          <p:spPr bwMode="auto">
            <a:xfrm>
              <a:off x="2735700" y="5130727"/>
              <a:ext cx="94897" cy="102196"/>
            </a:xfrm>
            <a:custGeom>
              <a:avLst/>
              <a:gdLst>
                <a:gd name="T0" fmla="*/ 24 w 25"/>
                <a:gd name="T1" fmla="*/ 1 h 27"/>
                <a:gd name="T2" fmla="*/ 3 w 25"/>
                <a:gd name="T3" fmla="*/ 7 h 27"/>
                <a:gd name="T4" fmla="*/ 20 w 25"/>
                <a:gd name="T5" fmla="*/ 7 h 27"/>
                <a:gd name="T6" fmla="*/ 12 w 25"/>
                <a:gd name="T7" fmla="*/ 19 h 27"/>
                <a:gd name="T8" fmla="*/ 6 w 25"/>
                <a:gd name="T9" fmla="*/ 9 h 27"/>
                <a:gd name="T10" fmla="*/ 14 w 25"/>
                <a:gd name="T11" fmla="*/ 26 h 27"/>
                <a:gd name="T12" fmla="*/ 25 w 25"/>
                <a:gd name="T13" fmla="*/ 4 h 27"/>
                <a:gd name="T14" fmla="*/ 24 w 25"/>
                <a:gd name="T15" fmla="*/ 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24" y="1"/>
                  </a:moveTo>
                  <a:cubicBezTo>
                    <a:pt x="18" y="0"/>
                    <a:pt x="5" y="0"/>
                    <a:pt x="3" y="7"/>
                  </a:cubicBezTo>
                  <a:cubicBezTo>
                    <a:pt x="7" y="9"/>
                    <a:pt x="13" y="5"/>
                    <a:pt x="20" y="7"/>
                  </a:cubicBezTo>
                  <a:cubicBezTo>
                    <a:pt x="17" y="11"/>
                    <a:pt x="18" y="19"/>
                    <a:pt x="12" y="19"/>
                  </a:cubicBezTo>
                  <a:cubicBezTo>
                    <a:pt x="9" y="16"/>
                    <a:pt x="13" y="10"/>
                    <a:pt x="6" y="9"/>
                  </a:cubicBezTo>
                  <a:cubicBezTo>
                    <a:pt x="0" y="18"/>
                    <a:pt x="7" y="27"/>
                    <a:pt x="14" y="26"/>
                  </a:cubicBezTo>
                  <a:cubicBezTo>
                    <a:pt x="22" y="26"/>
                    <a:pt x="24" y="13"/>
                    <a:pt x="25" y="4"/>
                  </a:cubicBezTo>
                  <a:cubicBezTo>
                    <a:pt x="24" y="4"/>
                    <a:pt x="24" y="3"/>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36" name="Freeform 442"/>
            <p:cNvSpPr/>
            <p:nvPr/>
          </p:nvSpPr>
          <p:spPr bwMode="auto">
            <a:xfrm>
              <a:off x="1572612" y="5111261"/>
              <a:ext cx="36499" cy="94895"/>
            </a:xfrm>
            <a:custGeom>
              <a:avLst/>
              <a:gdLst>
                <a:gd name="T0" fmla="*/ 3 w 10"/>
                <a:gd name="T1" fmla="*/ 25 h 25"/>
                <a:gd name="T2" fmla="*/ 5 w 10"/>
                <a:gd name="T3" fmla="*/ 0 h 25"/>
                <a:gd name="T4" fmla="*/ 3 w 10"/>
                <a:gd name="T5" fmla="*/ 25 h 25"/>
              </a:gdLst>
              <a:ahLst/>
              <a:cxnLst>
                <a:cxn ang="0">
                  <a:pos x="T0" y="T1"/>
                </a:cxn>
                <a:cxn ang="0">
                  <a:pos x="T2" y="T3"/>
                </a:cxn>
                <a:cxn ang="0">
                  <a:pos x="T4" y="T5"/>
                </a:cxn>
              </a:cxnLst>
              <a:rect l="0" t="0" r="r" b="b"/>
              <a:pathLst>
                <a:path w="10" h="25">
                  <a:moveTo>
                    <a:pt x="3" y="25"/>
                  </a:moveTo>
                  <a:cubicBezTo>
                    <a:pt x="10" y="23"/>
                    <a:pt x="10" y="6"/>
                    <a:pt x="5" y="0"/>
                  </a:cubicBezTo>
                  <a:cubicBezTo>
                    <a:pt x="0" y="3"/>
                    <a:pt x="1" y="16"/>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37" name="Freeform 443"/>
            <p:cNvSpPr/>
            <p:nvPr/>
          </p:nvSpPr>
          <p:spPr bwMode="auto">
            <a:xfrm>
              <a:off x="1791604" y="5108827"/>
              <a:ext cx="90031" cy="99762"/>
            </a:xfrm>
            <a:custGeom>
              <a:avLst/>
              <a:gdLst>
                <a:gd name="T0" fmla="*/ 16 w 24"/>
                <a:gd name="T1" fmla="*/ 16 h 27"/>
                <a:gd name="T2" fmla="*/ 19 w 24"/>
                <a:gd name="T3" fmla="*/ 12 h 27"/>
                <a:gd name="T4" fmla="*/ 4 w 24"/>
                <a:gd name="T5" fmla="*/ 4 h 27"/>
                <a:gd name="T6" fmla="*/ 12 w 24"/>
                <a:gd name="T7" fmla="*/ 13 h 27"/>
                <a:gd name="T8" fmla="*/ 1 w 24"/>
                <a:gd name="T9" fmla="*/ 17 h 27"/>
                <a:gd name="T10" fmla="*/ 23 w 24"/>
                <a:gd name="T11" fmla="*/ 22 h 27"/>
                <a:gd name="T12" fmla="*/ 16 w 24"/>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24" h="27">
                  <a:moveTo>
                    <a:pt x="16" y="16"/>
                  </a:moveTo>
                  <a:cubicBezTo>
                    <a:pt x="18" y="16"/>
                    <a:pt x="18" y="13"/>
                    <a:pt x="19" y="12"/>
                  </a:cubicBezTo>
                  <a:cubicBezTo>
                    <a:pt x="15" y="8"/>
                    <a:pt x="11" y="0"/>
                    <a:pt x="4" y="4"/>
                  </a:cubicBezTo>
                  <a:cubicBezTo>
                    <a:pt x="2" y="11"/>
                    <a:pt x="12" y="8"/>
                    <a:pt x="12" y="13"/>
                  </a:cubicBezTo>
                  <a:cubicBezTo>
                    <a:pt x="8" y="17"/>
                    <a:pt x="5" y="16"/>
                    <a:pt x="1" y="17"/>
                  </a:cubicBezTo>
                  <a:cubicBezTo>
                    <a:pt x="0" y="27"/>
                    <a:pt x="18" y="23"/>
                    <a:pt x="23" y="22"/>
                  </a:cubicBezTo>
                  <a:cubicBezTo>
                    <a:pt x="24" y="16"/>
                    <a:pt x="17" y="19"/>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38" name="Freeform 444"/>
            <p:cNvSpPr>
              <a:spLocks noEditPoints="1"/>
            </p:cNvSpPr>
            <p:nvPr/>
          </p:nvSpPr>
          <p:spPr bwMode="auto">
            <a:xfrm>
              <a:off x="5173803" y="5164792"/>
              <a:ext cx="111929" cy="194659"/>
            </a:xfrm>
            <a:custGeom>
              <a:avLst/>
              <a:gdLst>
                <a:gd name="T0" fmla="*/ 27 w 30"/>
                <a:gd name="T1" fmla="*/ 18 h 52"/>
                <a:gd name="T2" fmla="*/ 9 w 30"/>
                <a:gd name="T3" fmla="*/ 46 h 52"/>
                <a:gd name="T4" fmla="*/ 27 w 30"/>
                <a:gd name="T5" fmla="*/ 18 h 52"/>
                <a:gd name="T6" fmla="*/ 16 w 30"/>
                <a:gd name="T7" fmla="*/ 19 h 52"/>
                <a:gd name="T8" fmla="*/ 19 w 30"/>
                <a:gd name="T9" fmla="*/ 40 h 52"/>
                <a:gd name="T10" fmla="*/ 16 w 30"/>
                <a:gd name="T11" fmla="*/ 19 h 52"/>
              </a:gdLst>
              <a:ahLst/>
              <a:cxnLst>
                <a:cxn ang="0">
                  <a:pos x="T0" y="T1"/>
                </a:cxn>
                <a:cxn ang="0">
                  <a:pos x="T2" y="T3"/>
                </a:cxn>
                <a:cxn ang="0">
                  <a:pos x="T4" y="T5"/>
                </a:cxn>
                <a:cxn ang="0">
                  <a:pos x="T6" y="T7"/>
                </a:cxn>
                <a:cxn ang="0">
                  <a:pos x="T8" y="T9"/>
                </a:cxn>
                <a:cxn ang="0">
                  <a:pos x="T10" y="T11"/>
                </a:cxn>
              </a:cxnLst>
              <a:rect l="0" t="0" r="r" b="b"/>
              <a:pathLst>
                <a:path w="30" h="52">
                  <a:moveTo>
                    <a:pt x="27" y="18"/>
                  </a:moveTo>
                  <a:cubicBezTo>
                    <a:pt x="10" y="0"/>
                    <a:pt x="0" y="29"/>
                    <a:pt x="9" y="46"/>
                  </a:cubicBezTo>
                  <a:cubicBezTo>
                    <a:pt x="28" y="52"/>
                    <a:pt x="30" y="36"/>
                    <a:pt x="27" y="18"/>
                  </a:cubicBezTo>
                  <a:close/>
                  <a:moveTo>
                    <a:pt x="16" y="19"/>
                  </a:moveTo>
                  <a:cubicBezTo>
                    <a:pt x="21" y="21"/>
                    <a:pt x="24" y="36"/>
                    <a:pt x="19" y="40"/>
                  </a:cubicBezTo>
                  <a:cubicBezTo>
                    <a:pt x="7" y="39"/>
                    <a:pt x="14" y="26"/>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39" name="Freeform 445"/>
            <p:cNvSpPr/>
            <p:nvPr/>
          </p:nvSpPr>
          <p:spPr bwMode="auto">
            <a:xfrm>
              <a:off x="421692" y="5159925"/>
              <a:ext cx="31633" cy="63264"/>
            </a:xfrm>
            <a:custGeom>
              <a:avLst/>
              <a:gdLst>
                <a:gd name="T0" fmla="*/ 2 w 8"/>
                <a:gd name="T1" fmla="*/ 0 h 17"/>
                <a:gd name="T2" fmla="*/ 6 w 8"/>
                <a:gd name="T3" fmla="*/ 17 h 17"/>
                <a:gd name="T4" fmla="*/ 6 w 8"/>
                <a:gd name="T5" fmla="*/ 0 h 17"/>
                <a:gd name="T6" fmla="*/ 2 w 8"/>
                <a:gd name="T7" fmla="*/ 0 h 17"/>
              </a:gdLst>
              <a:ahLst/>
              <a:cxnLst>
                <a:cxn ang="0">
                  <a:pos x="T0" y="T1"/>
                </a:cxn>
                <a:cxn ang="0">
                  <a:pos x="T2" y="T3"/>
                </a:cxn>
                <a:cxn ang="0">
                  <a:pos x="T4" y="T5"/>
                </a:cxn>
                <a:cxn ang="0">
                  <a:pos x="T6" y="T7"/>
                </a:cxn>
              </a:cxnLst>
              <a:rect l="0" t="0" r="r" b="b"/>
              <a:pathLst>
                <a:path w="8" h="17">
                  <a:moveTo>
                    <a:pt x="2" y="0"/>
                  </a:moveTo>
                  <a:cubicBezTo>
                    <a:pt x="3" y="6"/>
                    <a:pt x="0" y="16"/>
                    <a:pt x="6" y="17"/>
                  </a:cubicBezTo>
                  <a:cubicBezTo>
                    <a:pt x="8" y="10"/>
                    <a:pt x="6" y="4"/>
                    <a:pt x="6" y="0"/>
                  </a:cubicBezTo>
                  <a:cubicBezTo>
                    <a:pt x="5" y="0"/>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40" name="Freeform 446"/>
            <p:cNvSpPr/>
            <p:nvPr/>
          </p:nvSpPr>
          <p:spPr bwMode="auto">
            <a:xfrm>
              <a:off x="3781991" y="5215889"/>
              <a:ext cx="170327" cy="192225"/>
            </a:xfrm>
            <a:custGeom>
              <a:avLst/>
              <a:gdLst>
                <a:gd name="T0" fmla="*/ 29 w 46"/>
                <a:gd name="T1" fmla="*/ 20 h 51"/>
                <a:gd name="T2" fmla="*/ 46 w 46"/>
                <a:gd name="T3" fmla="*/ 11 h 51"/>
                <a:gd name="T4" fmla="*/ 3 w 46"/>
                <a:gd name="T5" fmla="*/ 51 h 51"/>
                <a:gd name="T6" fmla="*/ 14 w 46"/>
                <a:gd name="T7" fmla="*/ 34 h 51"/>
                <a:gd name="T8" fmla="*/ 29 w 46"/>
                <a:gd name="T9" fmla="*/ 20 h 51"/>
              </a:gdLst>
              <a:ahLst/>
              <a:cxnLst>
                <a:cxn ang="0">
                  <a:pos x="T0" y="T1"/>
                </a:cxn>
                <a:cxn ang="0">
                  <a:pos x="T2" y="T3"/>
                </a:cxn>
                <a:cxn ang="0">
                  <a:pos x="T4" y="T5"/>
                </a:cxn>
                <a:cxn ang="0">
                  <a:pos x="T6" y="T7"/>
                </a:cxn>
                <a:cxn ang="0">
                  <a:pos x="T8" y="T9"/>
                </a:cxn>
              </a:cxnLst>
              <a:rect l="0" t="0" r="r" b="b"/>
              <a:pathLst>
                <a:path w="46" h="51">
                  <a:moveTo>
                    <a:pt x="29" y="20"/>
                  </a:moveTo>
                  <a:cubicBezTo>
                    <a:pt x="34" y="17"/>
                    <a:pt x="41" y="16"/>
                    <a:pt x="46" y="11"/>
                  </a:cubicBezTo>
                  <a:cubicBezTo>
                    <a:pt x="26" y="0"/>
                    <a:pt x="0" y="36"/>
                    <a:pt x="3" y="51"/>
                  </a:cubicBezTo>
                  <a:cubicBezTo>
                    <a:pt x="12" y="50"/>
                    <a:pt x="10" y="40"/>
                    <a:pt x="14" y="34"/>
                  </a:cubicBezTo>
                  <a:cubicBezTo>
                    <a:pt x="17" y="29"/>
                    <a:pt x="24" y="24"/>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41" name="Freeform 447"/>
            <p:cNvSpPr>
              <a:spLocks noEditPoints="1"/>
            </p:cNvSpPr>
            <p:nvPr/>
          </p:nvSpPr>
          <p:spPr bwMode="auto">
            <a:xfrm>
              <a:off x="3803891" y="5249954"/>
              <a:ext cx="309022" cy="255489"/>
            </a:xfrm>
            <a:custGeom>
              <a:avLst/>
              <a:gdLst>
                <a:gd name="T0" fmla="*/ 49 w 83"/>
                <a:gd name="T1" fmla="*/ 2 h 68"/>
                <a:gd name="T2" fmla="*/ 9 w 83"/>
                <a:gd name="T3" fmla="*/ 28 h 68"/>
                <a:gd name="T4" fmla="*/ 6 w 83"/>
                <a:gd name="T5" fmla="*/ 62 h 68"/>
                <a:gd name="T6" fmla="*/ 53 w 83"/>
                <a:gd name="T7" fmla="*/ 56 h 68"/>
                <a:gd name="T8" fmla="*/ 49 w 83"/>
                <a:gd name="T9" fmla="*/ 2 h 68"/>
                <a:gd name="T10" fmla="*/ 12 w 83"/>
                <a:gd name="T11" fmla="*/ 56 h 68"/>
                <a:gd name="T12" fmla="*/ 64 w 83"/>
                <a:gd name="T13" fmla="*/ 14 h 68"/>
                <a:gd name="T14" fmla="*/ 12 w 83"/>
                <a:gd name="T15" fmla="*/ 56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68">
                  <a:moveTo>
                    <a:pt x="49" y="2"/>
                  </a:moveTo>
                  <a:cubicBezTo>
                    <a:pt x="37" y="3"/>
                    <a:pt x="14" y="21"/>
                    <a:pt x="9" y="28"/>
                  </a:cubicBezTo>
                  <a:cubicBezTo>
                    <a:pt x="2" y="38"/>
                    <a:pt x="0" y="52"/>
                    <a:pt x="6" y="62"/>
                  </a:cubicBezTo>
                  <a:cubicBezTo>
                    <a:pt x="18" y="68"/>
                    <a:pt x="40" y="65"/>
                    <a:pt x="53" y="56"/>
                  </a:cubicBezTo>
                  <a:cubicBezTo>
                    <a:pt x="74" y="41"/>
                    <a:pt x="83" y="0"/>
                    <a:pt x="49" y="2"/>
                  </a:cubicBezTo>
                  <a:close/>
                  <a:moveTo>
                    <a:pt x="12" y="56"/>
                  </a:moveTo>
                  <a:cubicBezTo>
                    <a:pt x="6" y="28"/>
                    <a:pt x="39" y="7"/>
                    <a:pt x="64" y="14"/>
                  </a:cubicBezTo>
                  <a:cubicBezTo>
                    <a:pt x="69" y="42"/>
                    <a:pt x="40" y="61"/>
                    <a:pt x="1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42" name="Freeform 448"/>
            <p:cNvSpPr/>
            <p:nvPr/>
          </p:nvSpPr>
          <p:spPr bwMode="auto">
            <a:xfrm>
              <a:off x="421692" y="5249954"/>
              <a:ext cx="31633" cy="48665"/>
            </a:xfrm>
            <a:custGeom>
              <a:avLst/>
              <a:gdLst>
                <a:gd name="T0" fmla="*/ 3 w 8"/>
                <a:gd name="T1" fmla="*/ 1 h 13"/>
                <a:gd name="T2" fmla="*/ 5 w 8"/>
                <a:gd name="T3" fmla="*/ 13 h 13"/>
                <a:gd name="T4" fmla="*/ 3 w 8"/>
                <a:gd name="T5" fmla="*/ 1 h 13"/>
              </a:gdLst>
              <a:ahLst/>
              <a:cxnLst>
                <a:cxn ang="0">
                  <a:pos x="T0" y="T1"/>
                </a:cxn>
                <a:cxn ang="0">
                  <a:pos x="T2" y="T3"/>
                </a:cxn>
                <a:cxn ang="0">
                  <a:pos x="T4" y="T5"/>
                </a:cxn>
              </a:cxnLst>
              <a:rect l="0" t="0" r="r" b="b"/>
              <a:pathLst>
                <a:path w="8" h="13">
                  <a:moveTo>
                    <a:pt x="3" y="1"/>
                  </a:moveTo>
                  <a:cubicBezTo>
                    <a:pt x="1" y="3"/>
                    <a:pt x="0" y="13"/>
                    <a:pt x="5" y="13"/>
                  </a:cubicBezTo>
                  <a:cubicBezTo>
                    <a:pt x="6" y="12"/>
                    <a:pt x="8"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43" name="Freeform 449"/>
            <p:cNvSpPr>
              <a:spLocks noEditPoints="1"/>
            </p:cNvSpPr>
            <p:nvPr/>
          </p:nvSpPr>
          <p:spPr bwMode="auto">
            <a:xfrm>
              <a:off x="1944898" y="5279153"/>
              <a:ext cx="150861" cy="170326"/>
            </a:xfrm>
            <a:custGeom>
              <a:avLst/>
              <a:gdLst>
                <a:gd name="T0" fmla="*/ 3 w 40"/>
                <a:gd name="T1" fmla="*/ 5 h 45"/>
                <a:gd name="T2" fmla="*/ 2 w 40"/>
                <a:gd name="T3" fmla="*/ 43 h 45"/>
                <a:gd name="T4" fmla="*/ 33 w 40"/>
                <a:gd name="T5" fmla="*/ 42 h 45"/>
                <a:gd name="T6" fmla="*/ 40 w 40"/>
                <a:gd name="T7" fmla="*/ 3 h 45"/>
                <a:gd name="T8" fmla="*/ 3 w 40"/>
                <a:gd name="T9" fmla="*/ 5 h 45"/>
                <a:gd name="T10" fmla="*/ 17 w 40"/>
                <a:gd name="T11" fmla="*/ 32 h 45"/>
                <a:gd name="T12" fmla="*/ 22 w 40"/>
                <a:gd name="T13" fmla="*/ 28 h 45"/>
                <a:gd name="T14" fmla="*/ 17 w 40"/>
                <a:gd name="T15" fmla="*/ 32 h 45"/>
                <a:gd name="T16" fmla="*/ 33 w 40"/>
                <a:gd name="T17" fmla="*/ 10 h 45"/>
                <a:gd name="T18" fmla="*/ 23 w 40"/>
                <a:gd name="T19" fmla="*/ 36 h 45"/>
                <a:gd name="T20" fmla="*/ 27 w 40"/>
                <a:gd name="T21" fmla="*/ 27 h 45"/>
                <a:gd name="T22" fmla="*/ 18 w 40"/>
                <a:gd name="T23" fmla="*/ 22 h 45"/>
                <a:gd name="T24" fmla="*/ 25 w 40"/>
                <a:gd name="T25" fmla="*/ 11 h 45"/>
                <a:gd name="T26" fmla="*/ 13 w 40"/>
                <a:gd name="T27" fmla="*/ 36 h 45"/>
                <a:gd name="T28" fmla="*/ 10 w 40"/>
                <a:gd name="T29" fmla="*/ 8 h 45"/>
                <a:gd name="T30" fmla="*/ 33 w 40"/>
                <a:gd name="T31"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5">
                  <a:moveTo>
                    <a:pt x="3" y="5"/>
                  </a:moveTo>
                  <a:cubicBezTo>
                    <a:pt x="4" y="18"/>
                    <a:pt x="0" y="33"/>
                    <a:pt x="2" y="43"/>
                  </a:cubicBezTo>
                  <a:cubicBezTo>
                    <a:pt x="9" y="45"/>
                    <a:pt x="27" y="41"/>
                    <a:pt x="33" y="42"/>
                  </a:cubicBezTo>
                  <a:cubicBezTo>
                    <a:pt x="37" y="31"/>
                    <a:pt x="36" y="15"/>
                    <a:pt x="40" y="3"/>
                  </a:cubicBezTo>
                  <a:cubicBezTo>
                    <a:pt x="30" y="1"/>
                    <a:pt x="10" y="0"/>
                    <a:pt x="3" y="5"/>
                  </a:cubicBezTo>
                  <a:close/>
                  <a:moveTo>
                    <a:pt x="17" y="32"/>
                  </a:moveTo>
                  <a:cubicBezTo>
                    <a:pt x="16" y="28"/>
                    <a:pt x="20" y="29"/>
                    <a:pt x="22" y="28"/>
                  </a:cubicBezTo>
                  <a:cubicBezTo>
                    <a:pt x="21" y="30"/>
                    <a:pt x="21" y="33"/>
                    <a:pt x="17" y="32"/>
                  </a:cubicBezTo>
                  <a:close/>
                  <a:moveTo>
                    <a:pt x="33" y="10"/>
                  </a:moveTo>
                  <a:cubicBezTo>
                    <a:pt x="29" y="18"/>
                    <a:pt x="34" y="35"/>
                    <a:pt x="23" y="36"/>
                  </a:cubicBezTo>
                  <a:cubicBezTo>
                    <a:pt x="23" y="32"/>
                    <a:pt x="28" y="32"/>
                    <a:pt x="27" y="27"/>
                  </a:cubicBezTo>
                  <a:cubicBezTo>
                    <a:pt x="26" y="23"/>
                    <a:pt x="23" y="22"/>
                    <a:pt x="18" y="22"/>
                  </a:cubicBezTo>
                  <a:cubicBezTo>
                    <a:pt x="19" y="18"/>
                    <a:pt x="24" y="17"/>
                    <a:pt x="25" y="11"/>
                  </a:cubicBezTo>
                  <a:cubicBezTo>
                    <a:pt x="14" y="6"/>
                    <a:pt x="9" y="30"/>
                    <a:pt x="13" y="36"/>
                  </a:cubicBezTo>
                  <a:cubicBezTo>
                    <a:pt x="3" y="35"/>
                    <a:pt x="11" y="17"/>
                    <a:pt x="10" y="8"/>
                  </a:cubicBezTo>
                  <a:cubicBezTo>
                    <a:pt x="20" y="10"/>
                    <a:pt x="27" y="6"/>
                    <a:pt x="3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44" name="Freeform 450"/>
            <p:cNvSpPr>
              <a:spLocks noEditPoints="1"/>
            </p:cNvSpPr>
            <p:nvPr/>
          </p:nvSpPr>
          <p:spPr bwMode="auto">
            <a:xfrm>
              <a:off x="1691842" y="5284020"/>
              <a:ext cx="218991" cy="182492"/>
            </a:xfrm>
            <a:custGeom>
              <a:avLst/>
              <a:gdLst>
                <a:gd name="T0" fmla="*/ 6 w 59"/>
                <a:gd name="T1" fmla="*/ 2 h 49"/>
                <a:gd name="T2" fmla="*/ 4 w 59"/>
                <a:gd name="T3" fmla="*/ 49 h 49"/>
                <a:gd name="T4" fmla="*/ 55 w 59"/>
                <a:gd name="T5" fmla="*/ 43 h 49"/>
                <a:gd name="T6" fmla="*/ 59 w 59"/>
                <a:gd name="T7" fmla="*/ 3 h 49"/>
                <a:gd name="T8" fmla="*/ 6 w 59"/>
                <a:gd name="T9" fmla="*/ 2 h 49"/>
                <a:gd name="T10" fmla="*/ 48 w 59"/>
                <a:gd name="T11" fmla="*/ 36 h 49"/>
                <a:gd name="T12" fmla="*/ 10 w 59"/>
                <a:gd name="T13" fmla="*/ 41 h 49"/>
                <a:gd name="T14" fmla="*/ 10 w 59"/>
                <a:gd name="T15" fmla="*/ 9 h 49"/>
                <a:gd name="T16" fmla="*/ 52 w 59"/>
                <a:gd name="T17" fmla="*/ 10 h 49"/>
                <a:gd name="T18" fmla="*/ 48 w 59"/>
                <a:gd name="T1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9">
                  <a:moveTo>
                    <a:pt x="6" y="2"/>
                  </a:moveTo>
                  <a:cubicBezTo>
                    <a:pt x="0" y="17"/>
                    <a:pt x="2" y="31"/>
                    <a:pt x="4" y="49"/>
                  </a:cubicBezTo>
                  <a:cubicBezTo>
                    <a:pt x="23" y="47"/>
                    <a:pt x="39" y="43"/>
                    <a:pt x="55" y="43"/>
                  </a:cubicBezTo>
                  <a:cubicBezTo>
                    <a:pt x="56" y="23"/>
                    <a:pt x="58" y="20"/>
                    <a:pt x="59" y="3"/>
                  </a:cubicBezTo>
                  <a:cubicBezTo>
                    <a:pt x="36" y="5"/>
                    <a:pt x="26" y="0"/>
                    <a:pt x="6" y="2"/>
                  </a:cubicBezTo>
                  <a:close/>
                  <a:moveTo>
                    <a:pt x="48" y="36"/>
                  </a:moveTo>
                  <a:cubicBezTo>
                    <a:pt x="35" y="37"/>
                    <a:pt x="23" y="39"/>
                    <a:pt x="10" y="41"/>
                  </a:cubicBezTo>
                  <a:cubicBezTo>
                    <a:pt x="9" y="27"/>
                    <a:pt x="9" y="22"/>
                    <a:pt x="10" y="9"/>
                  </a:cubicBezTo>
                  <a:cubicBezTo>
                    <a:pt x="20" y="7"/>
                    <a:pt x="35" y="11"/>
                    <a:pt x="52" y="10"/>
                  </a:cubicBezTo>
                  <a:cubicBezTo>
                    <a:pt x="50" y="17"/>
                    <a:pt x="52" y="29"/>
                    <a:pt x="4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45" name="Freeform 451"/>
            <p:cNvSpPr>
              <a:spLocks noEditPoints="1"/>
            </p:cNvSpPr>
            <p:nvPr/>
          </p:nvSpPr>
          <p:spPr bwMode="auto">
            <a:xfrm>
              <a:off x="1470417" y="5296187"/>
              <a:ext cx="160594" cy="167892"/>
            </a:xfrm>
            <a:custGeom>
              <a:avLst/>
              <a:gdLst>
                <a:gd name="T0" fmla="*/ 39 w 43"/>
                <a:gd name="T1" fmla="*/ 45 h 45"/>
                <a:gd name="T2" fmla="*/ 43 w 43"/>
                <a:gd name="T3" fmla="*/ 1 h 45"/>
                <a:gd name="T4" fmla="*/ 3 w 43"/>
                <a:gd name="T5" fmla="*/ 6 h 45"/>
                <a:gd name="T6" fmla="*/ 3 w 43"/>
                <a:gd name="T7" fmla="*/ 42 h 45"/>
                <a:gd name="T8" fmla="*/ 39 w 43"/>
                <a:gd name="T9" fmla="*/ 45 h 45"/>
                <a:gd name="T10" fmla="*/ 10 w 43"/>
                <a:gd name="T11" fmla="*/ 9 h 45"/>
                <a:gd name="T12" fmla="*/ 36 w 43"/>
                <a:gd name="T13" fmla="*/ 8 h 45"/>
                <a:gd name="T14" fmla="*/ 35 w 43"/>
                <a:gd name="T15" fmla="*/ 37 h 45"/>
                <a:gd name="T16" fmla="*/ 8 w 43"/>
                <a:gd name="T17" fmla="*/ 36 h 45"/>
                <a:gd name="T18" fmla="*/ 10 w 43"/>
                <a:gd name="T1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39" y="45"/>
                  </a:moveTo>
                  <a:cubicBezTo>
                    <a:pt x="43" y="33"/>
                    <a:pt x="42" y="11"/>
                    <a:pt x="43" y="1"/>
                  </a:cubicBezTo>
                  <a:cubicBezTo>
                    <a:pt x="32" y="0"/>
                    <a:pt x="13" y="2"/>
                    <a:pt x="3" y="6"/>
                  </a:cubicBezTo>
                  <a:cubicBezTo>
                    <a:pt x="3" y="13"/>
                    <a:pt x="0" y="35"/>
                    <a:pt x="3" y="42"/>
                  </a:cubicBezTo>
                  <a:cubicBezTo>
                    <a:pt x="14" y="44"/>
                    <a:pt x="27" y="44"/>
                    <a:pt x="39" y="45"/>
                  </a:cubicBezTo>
                  <a:close/>
                  <a:moveTo>
                    <a:pt x="10" y="9"/>
                  </a:moveTo>
                  <a:cubicBezTo>
                    <a:pt x="15" y="12"/>
                    <a:pt x="28" y="4"/>
                    <a:pt x="36" y="8"/>
                  </a:cubicBezTo>
                  <a:cubicBezTo>
                    <a:pt x="36" y="24"/>
                    <a:pt x="37" y="23"/>
                    <a:pt x="35" y="37"/>
                  </a:cubicBezTo>
                  <a:cubicBezTo>
                    <a:pt x="30" y="38"/>
                    <a:pt x="14" y="35"/>
                    <a:pt x="8" y="36"/>
                  </a:cubicBezTo>
                  <a:cubicBezTo>
                    <a:pt x="8" y="26"/>
                    <a:pt x="9" y="17"/>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46" name="Freeform 452"/>
            <p:cNvSpPr/>
            <p:nvPr/>
          </p:nvSpPr>
          <p:spPr bwMode="auto">
            <a:xfrm>
              <a:off x="1774572" y="5325385"/>
              <a:ext cx="77864" cy="104628"/>
            </a:xfrm>
            <a:custGeom>
              <a:avLst/>
              <a:gdLst>
                <a:gd name="T0" fmla="*/ 10 w 21"/>
                <a:gd name="T1" fmla="*/ 0 h 28"/>
                <a:gd name="T2" fmla="*/ 6 w 21"/>
                <a:gd name="T3" fmla="*/ 0 h 28"/>
                <a:gd name="T4" fmla="*/ 0 w 21"/>
                <a:gd name="T5" fmla="*/ 10 h 28"/>
                <a:gd name="T6" fmla="*/ 8 w 21"/>
                <a:gd name="T7" fmla="*/ 20 h 28"/>
                <a:gd name="T8" fmla="*/ 1 w 21"/>
                <a:gd name="T9" fmla="*/ 24 h 28"/>
                <a:gd name="T10" fmla="*/ 14 w 21"/>
                <a:gd name="T11" fmla="*/ 25 h 28"/>
                <a:gd name="T12" fmla="*/ 16 w 21"/>
                <a:gd name="T13" fmla="*/ 20 h 28"/>
                <a:gd name="T14" fmla="*/ 6 w 21"/>
                <a:gd name="T15" fmla="*/ 11 h 28"/>
                <a:gd name="T16" fmla="*/ 21 w 21"/>
                <a:gd name="T17" fmla="*/ 7 h 28"/>
                <a:gd name="T18" fmla="*/ 10 w 2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8">
                  <a:moveTo>
                    <a:pt x="10" y="0"/>
                  </a:moveTo>
                  <a:cubicBezTo>
                    <a:pt x="9" y="0"/>
                    <a:pt x="8" y="0"/>
                    <a:pt x="6" y="0"/>
                  </a:cubicBezTo>
                  <a:cubicBezTo>
                    <a:pt x="4" y="3"/>
                    <a:pt x="3" y="8"/>
                    <a:pt x="0" y="10"/>
                  </a:cubicBezTo>
                  <a:cubicBezTo>
                    <a:pt x="0" y="16"/>
                    <a:pt x="5" y="17"/>
                    <a:pt x="8" y="20"/>
                  </a:cubicBezTo>
                  <a:cubicBezTo>
                    <a:pt x="5" y="22"/>
                    <a:pt x="0" y="20"/>
                    <a:pt x="1" y="24"/>
                  </a:cubicBezTo>
                  <a:cubicBezTo>
                    <a:pt x="3" y="28"/>
                    <a:pt x="11" y="25"/>
                    <a:pt x="14" y="25"/>
                  </a:cubicBezTo>
                  <a:cubicBezTo>
                    <a:pt x="14" y="23"/>
                    <a:pt x="15" y="22"/>
                    <a:pt x="16" y="20"/>
                  </a:cubicBezTo>
                  <a:cubicBezTo>
                    <a:pt x="14" y="16"/>
                    <a:pt x="8" y="15"/>
                    <a:pt x="6" y="11"/>
                  </a:cubicBezTo>
                  <a:cubicBezTo>
                    <a:pt x="14" y="10"/>
                    <a:pt x="20" y="13"/>
                    <a:pt x="21" y="7"/>
                  </a:cubicBezTo>
                  <a:cubicBezTo>
                    <a:pt x="19" y="3"/>
                    <a:pt x="7" y="9"/>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47" name="Freeform 453"/>
            <p:cNvSpPr>
              <a:spLocks noEditPoints="1"/>
            </p:cNvSpPr>
            <p:nvPr/>
          </p:nvSpPr>
          <p:spPr bwMode="auto">
            <a:xfrm>
              <a:off x="5439026" y="5388650"/>
              <a:ext cx="126528" cy="153293"/>
            </a:xfrm>
            <a:custGeom>
              <a:avLst/>
              <a:gdLst>
                <a:gd name="T0" fmla="*/ 25 w 34"/>
                <a:gd name="T1" fmla="*/ 39 h 41"/>
                <a:gd name="T2" fmla="*/ 24 w 34"/>
                <a:gd name="T3" fmla="*/ 9 h 41"/>
                <a:gd name="T4" fmla="*/ 25 w 34"/>
                <a:gd name="T5" fmla="*/ 39 h 41"/>
                <a:gd name="T6" fmla="*/ 24 w 34"/>
                <a:gd name="T7" fmla="*/ 32 h 41"/>
                <a:gd name="T8" fmla="*/ 17 w 34"/>
                <a:gd name="T9" fmla="*/ 14 h 41"/>
                <a:gd name="T10" fmla="*/ 21 w 34"/>
                <a:gd name="T11" fmla="*/ 15 h 41"/>
                <a:gd name="T12" fmla="*/ 24 w 34"/>
                <a:gd name="T13" fmla="*/ 32 h 41"/>
              </a:gdLst>
              <a:ahLst/>
              <a:cxnLst>
                <a:cxn ang="0">
                  <a:pos x="T0" y="T1"/>
                </a:cxn>
                <a:cxn ang="0">
                  <a:pos x="T2" y="T3"/>
                </a:cxn>
                <a:cxn ang="0">
                  <a:pos x="T4" y="T5"/>
                </a:cxn>
                <a:cxn ang="0">
                  <a:pos x="T6" y="T7"/>
                </a:cxn>
                <a:cxn ang="0">
                  <a:pos x="T8" y="T9"/>
                </a:cxn>
                <a:cxn ang="0">
                  <a:pos x="T10" y="T11"/>
                </a:cxn>
                <a:cxn ang="0">
                  <a:pos x="T12" y="T13"/>
                </a:cxn>
              </a:cxnLst>
              <a:rect l="0" t="0" r="r" b="b"/>
              <a:pathLst>
                <a:path w="34" h="41">
                  <a:moveTo>
                    <a:pt x="25" y="39"/>
                  </a:moveTo>
                  <a:cubicBezTo>
                    <a:pt x="34" y="32"/>
                    <a:pt x="31" y="13"/>
                    <a:pt x="24" y="9"/>
                  </a:cubicBezTo>
                  <a:cubicBezTo>
                    <a:pt x="6" y="0"/>
                    <a:pt x="0" y="41"/>
                    <a:pt x="25" y="39"/>
                  </a:cubicBezTo>
                  <a:close/>
                  <a:moveTo>
                    <a:pt x="24" y="32"/>
                  </a:moveTo>
                  <a:cubicBezTo>
                    <a:pt x="15" y="32"/>
                    <a:pt x="13" y="19"/>
                    <a:pt x="17" y="14"/>
                  </a:cubicBezTo>
                  <a:cubicBezTo>
                    <a:pt x="18" y="14"/>
                    <a:pt x="19" y="14"/>
                    <a:pt x="21" y="15"/>
                  </a:cubicBezTo>
                  <a:cubicBezTo>
                    <a:pt x="24" y="20"/>
                    <a:pt x="26" y="25"/>
                    <a:pt x="2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48" name="Freeform 454"/>
            <p:cNvSpPr/>
            <p:nvPr/>
          </p:nvSpPr>
          <p:spPr bwMode="auto">
            <a:xfrm>
              <a:off x="1523948" y="5339985"/>
              <a:ext cx="75431" cy="70563"/>
            </a:xfrm>
            <a:custGeom>
              <a:avLst/>
              <a:gdLst>
                <a:gd name="T0" fmla="*/ 20 w 20"/>
                <a:gd name="T1" fmla="*/ 15 h 19"/>
                <a:gd name="T2" fmla="*/ 14 w 20"/>
                <a:gd name="T3" fmla="*/ 5 h 19"/>
                <a:gd name="T4" fmla="*/ 8 w 20"/>
                <a:gd name="T5" fmla="*/ 9 h 19"/>
                <a:gd name="T6" fmla="*/ 12 w 20"/>
                <a:gd name="T7" fmla="*/ 0 h 19"/>
                <a:gd name="T8" fmla="*/ 0 w 20"/>
                <a:gd name="T9" fmla="*/ 13 h 19"/>
                <a:gd name="T10" fmla="*/ 13 w 20"/>
                <a:gd name="T11" fmla="*/ 19 h 19"/>
                <a:gd name="T12" fmla="*/ 20 w 20"/>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20" y="15"/>
                  </a:moveTo>
                  <a:cubicBezTo>
                    <a:pt x="18" y="12"/>
                    <a:pt x="15" y="9"/>
                    <a:pt x="14" y="5"/>
                  </a:cubicBezTo>
                  <a:cubicBezTo>
                    <a:pt x="13" y="7"/>
                    <a:pt x="11" y="14"/>
                    <a:pt x="8" y="9"/>
                  </a:cubicBezTo>
                  <a:cubicBezTo>
                    <a:pt x="9" y="6"/>
                    <a:pt x="12" y="5"/>
                    <a:pt x="12" y="0"/>
                  </a:cubicBezTo>
                  <a:cubicBezTo>
                    <a:pt x="4" y="1"/>
                    <a:pt x="2" y="7"/>
                    <a:pt x="0" y="13"/>
                  </a:cubicBezTo>
                  <a:cubicBezTo>
                    <a:pt x="6" y="14"/>
                    <a:pt x="8" y="17"/>
                    <a:pt x="13" y="19"/>
                  </a:cubicBezTo>
                  <a:cubicBezTo>
                    <a:pt x="13" y="15"/>
                    <a:pt x="17" y="16"/>
                    <a:pt x="2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49" name="Freeform 455"/>
            <p:cNvSpPr/>
            <p:nvPr/>
          </p:nvSpPr>
          <p:spPr bwMode="auto">
            <a:xfrm>
              <a:off x="329229" y="5369184"/>
              <a:ext cx="68131" cy="46231"/>
            </a:xfrm>
            <a:custGeom>
              <a:avLst/>
              <a:gdLst>
                <a:gd name="T0" fmla="*/ 2 w 18"/>
                <a:gd name="T1" fmla="*/ 12 h 12"/>
                <a:gd name="T2" fmla="*/ 18 w 18"/>
                <a:gd name="T3" fmla="*/ 2 h 12"/>
                <a:gd name="T4" fmla="*/ 2 w 18"/>
                <a:gd name="T5" fmla="*/ 12 h 12"/>
              </a:gdLst>
              <a:ahLst/>
              <a:cxnLst>
                <a:cxn ang="0">
                  <a:pos x="T0" y="T1"/>
                </a:cxn>
                <a:cxn ang="0">
                  <a:pos x="T2" y="T3"/>
                </a:cxn>
                <a:cxn ang="0">
                  <a:pos x="T4" y="T5"/>
                </a:cxn>
              </a:cxnLst>
              <a:rect l="0" t="0" r="r" b="b"/>
              <a:pathLst>
                <a:path w="18" h="12">
                  <a:moveTo>
                    <a:pt x="2" y="12"/>
                  </a:moveTo>
                  <a:cubicBezTo>
                    <a:pt x="7" y="8"/>
                    <a:pt x="16" y="9"/>
                    <a:pt x="18" y="2"/>
                  </a:cubicBezTo>
                  <a:cubicBezTo>
                    <a:pt x="9" y="0"/>
                    <a:pt x="0" y="7"/>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50" name="Freeform 456"/>
            <p:cNvSpPr/>
            <p:nvPr/>
          </p:nvSpPr>
          <p:spPr bwMode="auto">
            <a:xfrm>
              <a:off x="489823" y="5376483"/>
              <a:ext cx="43798" cy="38932"/>
            </a:xfrm>
            <a:custGeom>
              <a:avLst/>
              <a:gdLst>
                <a:gd name="T0" fmla="*/ 12 w 12"/>
                <a:gd name="T1" fmla="*/ 9 h 10"/>
                <a:gd name="T2" fmla="*/ 1 w 12"/>
                <a:gd name="T3" fmla="*/ 0 h 10"/>
                <a:gd name="T4" fmla="*/ 0 w 12"/>
                <a:gd name="T5" fmla="*/ 4 h 10"/>
                <a:gd name="T6" fmla="*/ 12 w 12"/>
                <a:gd name="T7" fmla="*/ 9 h 10"/>
              </a:gdLst>
              <a:ahLst/>
              <a:cxnLst>
                <a:cxn ang="0">
                  <a:pos x="T0" y="T1"/>
                </a:cxn>
                <a:cxn ang="0">
                  <a:pos x="T2" y="T3"/>
                </a:cxn>
                <a:cxn ang="0">
                  <a:pos x="T4" y="T5"/>
                </a:cxn>
                <a:cxn ang="0">
                  <a:pos x="T6" y="T7"/>
                </a:cxn>
              </a:cxnLst>
              <a:rect l="0" t="0" r="r" b="b"/>
              <a:pathLst>
                <a:path w="12" h="10">
                  <a:moveTo>
                    <a:pt x="12" y="9"/>
                  </a:moveTo>
                  <a:cubicBezTo>
                    <a:pt x="12" y="2"/>
                    <a:pt x="6" y="2"/>
                    <a:pt x="1" y="0"/>
                  </a:cubicBezTo>
                  <a:cubicBezTo>
                    <a:pt x="1" y="2"/>
                    <a:pt x="0" y="3"/>
                    <a:pt x="0" y="4"/>
                  </a:cubicBezTo>
                  <a:cubicBezTo>
                    <a:pt x="4" y="6"/>
                    <a:pt x="5" y="10"/>
                    <a:pt x="1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51" name="Freeform 457"/>
            <p:cNvSpPr/>
            <p:nvPr/>
          </p:nvSpPr>
          <p:spPr bwMode="auto">
            <a:xfrm>
              <a:off x="2382881" y="5432448"/>
              <a:ext cx="133829" cy="53531"/>
            </a:xfrm>
            <a:custGeom>
              <a:avLst/>
              <a:gdLst>
                <a:gd name="T0" fmla="*/ 36 w 36"/>
                <a:gd name="T1" fmla="*/ 5 h 14"/>
                <a:gd name="T2" fmla="*/ 0 w 36"/>
                <a:gd name="T3" fmla="*/ 0 h 14"/>
                <a:gd name="T4" fmla="*/ 36 w 36"/>
                <a:gd name="T5" fmla="*/ 5 h 14"/>
              </a:gdLst>
              <a:ahLst/>
              <a:cxnLst>
                <a:cxn ang="0">
                  <a:pos x="T0" y="T1"/>
                </a:cxn>
                <a:cxn ang="0">
                  <a:pos x="T2" y="T3"/>
                </a:cxn>
                <a:cxn ang="0">
                  <a:pos x="T4" y="T5"/>
                </a:cxn>
              </a:cxnLst>
              <a:rect l="0" t="0" r="r" b="b"/>
              <a:pathLst>
                <a:path w="36" h="14">
                  <a:moveTo>
                    <a:pt x="36" y="5"/>
                  </a:moveTo>
                  <a:cubicBezTo>
                    <a:pt x="23" y="4"/>
                    <a:pt x="10" y="1"/>
                    <a:pt x="0" y="0"/>
                  </a:cubicBezTo>
                  <a:cubicBezTo>
                    <a:pt x="1" y="12"/>
                    <a:pt x="30" y="1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52" name="Freeform 458"/>
            <p:cNvSpPr>
              <a:spLocks noEditPoints="1"/>
            </p:cNvSpPr>
            <p:nvPr/>
          </p:nvSpPr>
          <p:spPr bwMode="auto">
            <a:xfrm>
              <a:off x="2803830" y="5449480"/>
              <a:ext cx="111929" cy="175193"/>
            </a:xfrm>
            <a:custGeom>
              <a:avLst/>
              <a:gdLst>
                <a:gd name="T0" fmla="*/ 25 w 30"/>
                <a:gd name="T1" fmla="*/ 8 h 47"/>
                <a:gd name="T2" fmla="*/ 4 w 30"/>
                <a:gd name="T3" fmla="*/ 0 h 47"/>
                <a:gd name="T4" fmla="*/ 0 w 30"/>
                <a:gd name="T5" fmla="*/ 36 h 47"/>
                <a:gd name="T6" fmla="*/ 24 w 30"/>
                <a:gd name="T7" fmla="*/ 32 h 47"/>
                <a:gd name="T8" fmla="*/ 21 w 30"/>
                <a:gd name="T9" fmla="*/ 21 h 47"/>
                <a:gd name="T10" fmla="*/ 25 w 30"/>
                <a:gd name="T11" fmla="*/ 8 h 47"/>
                <a:gd name="T12" fmla="*/ 8 w 30"/>
                <a:gd name="T13" fmla="*/ 36 h 47"/>
                <a:gd name="T14" fmla="*/ 8 w 30"/>
                <a:gd name="T15" fmla="*/ 25 h 47"/>
                <a:gd name="T16" fmla="*/ 19 w 30"/>
                <a:gd name="T17" fmla="*/ 29 h 47"/>
                <a:gd name="T18" fmla="*/ 8 w 30"/>
                <a:gd name="T19" fmla="*/ 36 h 47"/>
                <a:gd name="T20" fmla="*/ 9 w 30"/>
                <a:gd name="T21" fmla="*/ 19 h 47"/>
                <a:gd name="T22" fmla="*/ 9 w 30"/>
                <a:gd name="T23" fmla="*/ 8 h 47"/>
                <a:gd name="T24" fmla="*/ 20 w 30"/>
                <a:gd name="T25" fmla="*/ 12 h 47"/>
                <a:gd name="T26" fmla="*/ 9 w 30"/>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5" y="8"/>
                  </a:moveTo>
                  <a:cubicBezTo>
                    <a:pt x="21" y="3"/>
                    <a:pt x="11" y="2"/>
                    <a:pt x="4" y="0"/>
                  </a:cubicBezTo>
                  <a:cubicBezTo>
                    <a:pt x="0" y="9"/>
                    <a:pt x="5" y="28"/>
                    <a:pt x="0" y="36"/>
                  </a:cubicBezTo>
                  <a:cubicBezTo>
                    <a:pt x="8" y="47"/>
                    <a:pt x="21" y="42"/>
                    <a:pt x="24" y="32"/>
                  </a:cubicBezTo>
                  <a:cubicBezTo>
                    <a:pt x="26" y="27"/>
                    <a:pt x="21" y="25"/>
                    <a:pt x="21" y="21"/>
                  </a:cubicBezTo>
                  <a:cubicBezTo>
                    <a:pt x="21" y="19"/>
                    <a:pt x="30" y="13"/>
                    <a:pt x="25" y="8"/>
                  </a:cubicBezTo>
                  <a:close/>
                  <a:moveTo>
                    <a:pt x="8" y="36"/>
                  </a:moveTo>
                  <a:cubicBezTo>
                    <a:pt x="8" y="32"/>
                    <a:pt x="8" y="28"/>
                    <a:pt x="8" y="25"/>
                  </a:cubicBezTo>
                  <a:cubicBezTo>
                    <a:pt x="11" y="27"/>
                    <a:pt x="17" y="26"/>
                    <a:pt x="19" y="29"/>
                  </a:cubicBezTo>
                  <a:cubicBezTo>
                    <a:pt x="17" y="34"/>
                    <a:pt x="14" y="37"/>
                    <a:pt x="8" y="36"/>
                  </a:cubicBezTo>
                  <a:close/>
                  <a:moveTo>
                    <a:pt x="9" y="19"/>
                  </a:moveTo>
                  <a:cubicBezTo>
                    <a:pt x="7" y="15"/>
                    <a:pt x="10" y="14"/>
                    <a:pt x="9" y="8"/>
                  </a:cubicBezTo>
                  <a:cubicBezTo>
                    <a:pt x="13" y="9"/>
                    <a:pt x="17" y="11"/>
                    <a:pt x="20" y="12"/>
                  </a:cubicBezTo>
                  <a:cubicBezTo>
                    <a:pt x="19" y="18"/>
                    <a:pt x="15" y="19"/>
                    <a:pt x="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53" name="Freeform 459"/>
            <p:cNvSpPr>
              <a:spLocks noEditPoints="1"/>
            </p:cNvSpPr>
            <p:nvPr/>
          </p:nvSpPr>
          <p:spPr bwMode="auto">
            <a:xfrm>
              <a:off x="4480331" y="6464139"/>
              <a:ext cx="114363" cy="175193"/>
            </a:xfrm>
            <a:custGeom>
              <a:avLst/>
              <a:gdLst>
                <a:gd name="T0" fmla="*/ 26 w 31"/>
                <a:gd name="T1" fmla="*/ 9 h 47"/>
                <a:gd name="T2" fmla="*/ 5 w 31"/>
                <a:gd name="T3" fmla="*/ 0 h 47"/>
                <a:gd name="T4" fmla="*/ 0 w 31"/>
                <a:gd name="T5" fmla="*/ 36 h 47"/>
                <a:gd name="T6" fmla="*/ 25 w 31"/>
                <a:gd name="T7" fmla="*/ 32 h 47"/>
                <a:gd name="T8" fmla="*/ 22 w 31"/>
                <a:gd name="T9" fmla="*/ 21 h 47"/>
                <a:gd name="T10" fmla="*/ 26 w 31"/>
                <a:gd name="T11" fmla="*/ 9 h 47"/>
                <a:gd name="T12" fmla="*/ 9 w 31"/>
                <a:gd name="T13" fmla="*/ 36 h 47"/>
                <a:gd name="T14" fmla="*/ 9 w 31"/>
                <a:gd name="T15" fmla="*/ 25 h 47"/>
                <a:gd name="T16" fmla="*/ 20 w 31"/>
                <a:gd name="T17" fmla="*/ 29 h 47"/>
                <a:gd name="T18" fmla="*/ 9 w 31"/>
                <a:gd name="T19" fmla="*/ 36 h 47"/>
                <a:gd name="T20" fmla="*/ 10 w 31"/>
                <a:gd name="T21" fmla="*/ 19 h 47"/>
                <a:gd name="T22" fmla="*/ 10 w 31"/>
                <a:gd name="T23" fmla="*/ 8 h 47"/>
                <a:gd name="T24" fmla="*/ 21 w 31"/>
                <a:gd name="T25" fmla="*/ 13 h 47"/>
                <a:gd name="T26" fmla="*/ 10 w 31"/>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7">
                  <a:moveTo>
                    <a:pt x="26" y="9"/>
                  </a:moveTo>
                  <a:cubicBezTo>
                    <a:pt x="22" y="3"/>
                    <a:pt x="12" y="2"/>
                    <a:pt x="5" y="0"/>
                  </a:cubicBezTo>
                  <a:cubicBezTo>
                    <a:pt x="1" y="9"/>
                    <a:pt x="6" y="28"/>
                    <a:pt x="0" y="36"/>
                  </a:cubicBezTo>
                  <a:cubicBezTo>
                    <a:pt x="9" y="47"/>
                    <a:pt x="22" y="42"/>
                    <a:pt x="25" y="32"/>
                  </a:cubicBezTo>
                  <a:cubicBezTo>
                    <a:pt x="27" y="28"/>
                    <a:pt x="22" y="25"/>
                    <a:pt x="22" y="21"/>
                  </a:cubicBezTo>
                  <a:cubicBezTo>
                    <a:pt x="22" y="19"/>
                    <a:pt x="31" y="13"/>
                    <a:pt x="26" y="9"/>
                  </a:cubicBezTo>
                  <a:close/>
                  <a:moveTo>
                    <a:pt x="9" y="36"/>
                  </a:moveTo>
                  <a:cubicBezTo>
                    <a:pt x="9" y="32"/>
                    <a:pt x="9" y="29"/>
                    <a:pt x="9" y="25"/>
                  </a:cubicBezTo>
                  <a:cubicBezTo>
                    <a:pt x="12" y="27"/>
                    <a:pt x="18" y="26"/>
                    <a:pt x="20" y="29"/>
                  </a:cubicBezTo>
                  <a:cubicBezTo>
                    <a:pt x="18" y="34"/>
                    <a:pt x="15" y="37"/>
                    <a:pt x="9" y="36"/>
                  </a:cubicBezTo>
                  <a:close/>
                  <a:moveTo>
                    <a:pt x="10" y="19"/>
                  </a:moveTo>
                  <a:cubicBezTo>
                    <a:pt x="8" y="15"/>
                    <a:pt x="11" y="14"/>
                    <a:pt x="10" y="8"/>
                  </a:cubicBezTo>
                  <a:cubicBezTo>
                    <a:pt x="14" y="9"/>
                    <a:pt x="18" y="11"/>
                    <a:pt x="21" y="13"/>
                  </a:cubicBezTo>
                  <a:cubicBezTo>
                    <a:pt x="20" y="18"/>
                    <a:pt x="16" y="20"/>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54" name="Freeform 460"/>
            <p:cNvSpPr/>
            <p:nvPr/>
          </p:nvSpPr>
          <p:spPr bwMode="auto">
            <a:xfrm>
              <a:off x="3154216" y="5466513"/>
              <a:ext cx="102196" cy="158160"/>
            </a:xfrm>
            <a:custGeom>
              <a:avLst/>
              <a:gdLst>
                <a:gd name="T0" fmla="*/ 21 w 27"/>
                <a:gd name="T1" fmla="*/ 32 h 42"/>
                <a:gd name="T2" fmla="*/ 25 w 27"/>
                <a:gd name="T3" fmla="*/ 0 h 42"/>
                <a:gd name="T4" fmla="*/ 3 w 27"/>
                <a:gd name="T5" fmla="*/ 17 h 42"/>
                <a:gd name="T6" fmla="*/ 17 w 27"/>
                <a:gd name="T7" fmla="*/ 11 h 42"/>
                <a:gd name="T8" fmla="*/ 14 w 27"/>
                <a:gd name="T9" fmla="*/ 34 h 42"/>
                <a:gd name="T10" fmla="*/ 0 w 27"/>
                <a:gd name="T11" fmla="*/ 31 h 42"/>
                <a:gd name="T12" fmla="*/ 25 w 27"/>
                <a:gd name="T13" fmla="*/ 41 h 42"/>
                <a:gd name="T14" fmla="*/ 21 w 27"/>
                <a:gd name="T15" fmla="*/ 3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21" y="32"/>
                  </a:moveTo>
                  <a:cubicBezTo>
                    <a:pt x="22" y="26"/>
                    <a:pt x="22" y="12"/>
                    <a:pt x="25" y="0"/>
                  </a:cubicBezTo>
                  <a:cubicBezTo>
                    <a:pt x="17" y="0"/>
                    <a:pt x="7" y="8"/>
                    <a:pt x="3" y="17"/>
                  </a:cubicBezTo>
                  <a:cubicBezTo>
                    <a:pt x="9" y="21"/>
                    <a:pt x="11" y="12"/>
                    <a:pt x="17" y="11"/>
                  </a:cubicBezTo>
                  <a:cubicBezTo>
                    <a:pt x="15" y="18"/>
                    <a:pt x="17" y="28"/>
                    <a:pt x="14" y="34"/>
                  </a:cubicBezTo>
                  <a:cubicBezTo>
                    <a:pt x="12" y="34"/>
                    <a:pt x="6" y="28"/>
                    <a:pt x="0" y="31"/>
                  </a:cubicBezTo>
                  <a:cubicBezTo>
                    <a:pt x="0" y="42"/>
                    <a:pt x="18" y="41"/>
                    <a:pt x="25" y="41"/>
                  </a:cubicBezTo>
                  <a:cubicBezTo>
                    <a:pt x="27" y="35"/>
                    <a:pt x="24" y="34"/>
                    <a:pt x="2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55" name="Freeform 461"/>
            <p:cNvSpPr/>
            <p:nvPr/>
          </p:nvSpPr>
          <p:spPr bwMode="auto">
            <a:xfrm>
              <a:off x="5811311" y="5787700"/>
              <a:ext cx="102196" cy="158160"/>
            </a:xfrm>
            <a:custGeom>
              <a:avLst/>
              <a:gdLst>
                <a:gd name="T0" fmla="*/ 1 w 27"/>
                <a:gd name="T1" fmla="*/ 31 h 42"/>
                <a:gd name="T2" fmla="*/ 26 w 27"/>
                <a:gd name="T3" fmla="*/ 41 h 42"/>
                <a:gd name="T4" fmla="*/ 21 w 27"/>
                <a:gd name="T5" fmla="*/ 33 h 42"/>
                <a:gd name="T6" fmla="*/ 26 w 27"/>
                <a:gd name="T7" fmla="*/ 0 h 42"/>
                <a:gd name="T8" fmla="*/ 4 w 27"/>
                <a:gd name="T9" fmla="*/ 17 h 42"/>
                <a:gd name="T10" fmla="*/ 17 w 27"/>
                <a:gd name="T11" fmla="*/ 11 h 42"/>
                <a:gd name="T12" fmla="*/ 15 w 27"/>
                <a:gd name="T13" fmla="*/ 34 h 42"/>
                <a:gd name="T14" fmla="*/ 1 w 27"/>
                <a:gd name="T15" fmla="*/ 3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1" y="31"/>
                  </a:moveTo>
                  <a:cubicBezTo>
                    <a:pt x="0" y="42"/>
                    <a:pt x="19" y="41"/>
                    <a:pt x="26" y="41"/>
                  </a:cubicBezTo>
                  <a:cubicBezTo>
                    <a:pt x="27" y="35"/>
                    <a:pt x="24" y="34"/>
                    <a:pt x="21" y="33"/>
                  </a:cubicBezTo>
                  <a:cubicBezTo>
                    <a:pt x="22" y="26"/>
                    <a:pt x="23" y="12"/>
                    <a:pt x="26" y="0"/>
                  </a:cubicBezTo>
                  <a:cubicBezTo>
                    <a:pt x="17" y="0"/>
                    <a:pt x="8" y="8"/>
                    <a:pt x="4" y="17"/>
                  </a:cubicBezTo>
                  <a:cubicBezTo>
                    <a:pt x="10" y="21"/>
                    <a:pt x="12" y="12"/>
                    <a:pt x="17" y="11"/>
                  </a:cubicBezTo>
                  <a:cubicBezTo>
                    <a:pt x="15" y="18"/>
                    <a:pt x="17" y="28"/>
                    <a:pt x="15" y="34"/>
                  </a:cubicBezTo>
                  <a:cubicBezTo>
                    <a:pt x="12" y="34"/>
                    <a:pt x="6" y="28"/>
                    <a:pt x="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56" name="Freeform 462"/>
            <p:cNvSpPr/>
            <p:nvPr/>
          </p:nvSpPr>
          <p:spPr bwMode="auto">
            <a:xfrm>
              <a:off x="545787" y="5415414"/>
              <a:ext cx="60832" cy="43798"/>
            </a:xfrm>
            <a:custGeom>
              <a:avLst/>
              <a:gdLst>
                <a:gd name="T0" fmla="*/ 16 w 16"/>
                <a:gd name="T1" fmla="*/ 10 h 12"/>
                <a:gd name="T2" fmla="*/ 4 w 16"/>
                <a:gd name="T3" fmla="*/ 0 h 12"/>
                <a:gd name="T4" fmla="*/ 16 w 16"/>
                <a:gd name="T5" fmla="*/ 10 h 12"/>
              </a:gdLst>
              <a:ahLst/>
              <a:cxnLst>
                <a:cxn ang="0">
                  <a:pos x="T0" y="T1"/>
                </a:cxn>
                <a:cxn ang="0">
                  <a:pos x="T2" y="T3"/>
                </a:cxn>
                <a:cxn ang="0">
                  <a:pos x="T4" y="T5"/>
                </a:cxn>
              </a:cxnLst>
              <a:rect l="0" t="0" r="r" b="b"/>
              <a:pathLst>
                <a:path w="16" h="12">
                  <a:moveTo>
                    <a:pt x="16" y="10"/>
                  </a:moveTo>
                  <a:cubicBezTo>
                    <a:pt x="16" y="3"/>
                    <a:pt x="8" y="4"/>
                    <a:pt x="4" y="0"/>
                  </a:cubicBezTo>
                  <a:cubicBezTo>
                    <a:pt x="0" y="7"/>
                    <a:pt x="12" y="12"/>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57" name="Freeform 463"/>
            <p:cNvSpPr>
              <a:spLocks noEditPoints="1"/>
            </p:cNvSpPr>
            <p:nvPr/>
          </p:nvSpPr>
          <p:spPr bwMode="auto">
            <a:xfrm>
              <a:off x="2643237" y="5464079"/>
              <a:ext cx="116795" cy="153293"/>
            </a:xfrm>
            <a:custGeom>
              <a:avLst/>
              <a:gdLst>
                <a:gd name="T0" fmla="*/ 24 w 31"/>
                <a:gd name="T1" fmla="*/ 40 h 41"/>
                <a:gd name="T2" fmla="*/ 19 w 31"/>
                <a:gd name="T3" fmla="*/ 0 h 41"/>
                <a:gd name="T4" fmla="*/ 12 w 31"/>
                <a:gd name="T5" fmla="*/ 0 h 41"/>
                <a:gd name="T6" fmla="*/ 3 w 31"/>
                <a:gd name="T7" fmla="*/ 30 h 41"/>
                <a:gd name="T8" fmla="*/ 5 w 31"/>
                <a:gd name="T9" fmla="*/ 41 h 41"/>
                <a:gd name="T10" fmla="*/ 9 w 31"/>
                <a:gd name="T11" fmla="*/ 27 h 41"/>
                <a:gd name="T12" fmla="*/ 20 w 31"/>
                <a:gd name="T13" fmla="*/ 25 h 41"/>
                <a:gd name="T14" fmla="*/ 24 w 31"/>
                <a:gd name="T15" fmla="*/ 40 h 41"/>
                <a:gd name="T16" fmla="*/ 12 w 31"/>
                <a:gd name="T17" fmla="*/ 19 h 41"/>
                <a:gd name="T18" fmla="*/ 15 w 31"/>
                <a:gd name="T19" fmla="*/ 9 h 41"/>
                <a:gd name="T20" fmla="*/ 19 w 31"/>
                <a:gd name="T21" fmla="*/ 19 h 41"/>
                <a:gd name="T22" fmla="*/ 12 w 31"/>
                <a:gd name="T2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24" y="40"/>
                  </a:moveTo>
                  <a:cubicBezTo>
                    <a:pt x="31" y="29"/>
                    <a:pt x="22" y="10"/>
                    <a:pt x="19" y="0"/>
                  </a:cubicBezTo>
                  <a:cubicBezTo>
                    <a:pt x="17" y="0"/>
                    <a:pt x="14" y="0"/>
                    <a:pt x="12" y="0"/>
                  </a:cubicBezTo>
                  <a:cubicBezTo>
                    <a:pt x="10" y="7"/>
                    <a:pt x="3" y="20"/>
                    <a:pt x="3" y="30"/>
                  </a:cubicBezTo>
                  <a:cubicBezTo>
                    <a:pt x="2" y="33"/>
                    <a:pt x="0" y="40"/>
                    <a:pt x="5" y="41"/>
                  </a:cubicBezTo>
                  <a:cubicBezTo>
                    <a:pt x="9" y="39"/>
                    <a:pt x="8" y="32"/>
                    <a:pt x="9" y="27"/>
                  </a:cubicBezTo>
                  <a:cubicBezTo>
                    <a:pt x="14" y="28"/>
                    <a:pt x="17" y="26"/>
                    <a:pt x="20" y="25"/>
                  </a:cubicBezTo>
                  <a:cubicBezTo>
                    <a:pt x="23" y="28"/>
                    <a:pt x="19" y="39"/>
                    <a:pt x="24" y="40"/>
                  </a:cubicBezTo>
                  <a:close/>
                  <a:moveTo>
                    <a:pt x="12" y="19"/>
                  </a:moveTo>
                  <a:cubicBezTo>
                    <a:pt x="12" y="15"/>
                    <a:pt x="15" y="13"/>
                    <a:pt x="15" y="9"/>
                  </a:cubicBezTo>
                  <a:cubicBezTo>
                    <a:pt x="18" y="11"/>
                    <a:pt x="18" y="16"/>
                    <a:pt x="19" y="19"/>
                  </a:cubicBezTo>
                  <a:cubicBezTo>
                    <a:pt x="16" y="22"/>
                    <a:pt x="16" y="18"/>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58" name="Freeform 464"/>
            <p:cNvSpPr>
              <a:spLocks noEditPoints="1"/>
            </p:cNvSpPr>
            <p:nvPr/>
          </p:nvSpPr>
          <p:spPr bwMode="auto">
            <a:xfrm>
              <a:off x="4497363" y="6267047"/>
              <a:ext cx="116795" cy="155727"/>
            </a:xfrm>
            <a:custGeom>
              <a:avLst/>
              <a:gdLst>
                <a:gd name="T0" fmla="*/ 24 w 31"/>
                <a:gd name="T1" fmla="*/ 41 h 42"/>
                <a:gd name="T2" fmla="*/ 19 w 31"/>
                <a:gd name="T3" fmla="*/ 0 h 42"/>
                <a:gd name="T4" fmla="*/ 12 w 31"/>
                <a:gd name="T5" fmla="*/ 0 h 42"/>
                <a:gd name="T6" fmla="*/ 2 w 31"/>
                <a:gd name="T7" fmla="*/ 31 h 42"/>
                <a:gd name="T8" fmla="*/ 5 w 31"/>
                <a:gd name="T9" fmla="*/ 42 h 42"/>
                <a:gd name="T10" fmla="*/ 9 w 31"/>
                <a:gd name="T11" fmla="*/ 28 h 42"/>
                <a:gd name="T12" fmla="*/ 20 w 31"/>
                <a:gd name="T13" fmla="*/ 25 h 42"/>
                <a:gd name="T14" fmla="*/ 24 w 31"/>
                <a:gd name="T15" fmla="*/ 41 h 42"/>
                <a:gd name="T16" fmla="*/ 12 w 31"/>
                <a:gd name="T17" fmla="*/ 20 h 42"/>
                <a:gd name="T18" fmla="*/ 15 w 31"/>
                <a:gd name="T19" fmla="*/ 10 h 42"/>
                <a:gd name="T20" fmla="*/ 19 w 31"/>
                <a:gd name="T21" fmla="*/ 20 h 42"/>
                <a:gd name="T22" fmla="*/ 12 w 31"/>
                <a:gd name="T2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2">
                  <a:moveTo>
                    <a:pt x="24" y="41"/>
                  </a:moveTo>
                  <a:cubicBezTo>
                    <a:pt x="31" y="29"/>
                    <a:pt x="22" y="11"/>
                    <a:pt x="19" y="0"/>
                  </a:cubicBezTo>
                  <a:cubicBezTo>
                    <a:pt x="16" y="0"/>
                    <a:pt x="14" y="0"/>
                    <a:pt x="12" y="0"/>
                  </a:cubicBezTo>
                  <a:cubicBezTo>
                    <a:pt x="9" y="8"/>
                    <a:pt x="3" y="20"/>
                    <a:pt x="2" y="31"/>
                  </a:cubicBezTo>
                  <a:cubicBezTo>
                    <a:pt x="2" y="33"/>
                    <a:pt x="0" y="40"/>
                    <a:pt x="5" y="42"/>
                  </a:cubicBezTo>
                  <a:cubicBezTo>
                    <a:pt x="9" y="40"/>
                    <a:pt x="8" y="33"/>
                    <a:pt x="9" y="28"/>
                  </a:cubicBezTo>
                  <a:cubicBezTo>
                    <a:pt x="14" y="29"/>
                    <a:pt x="17" y="27"/>
                    <a:pt x="20" y="25"/>
                  </a:cubicBezTo>
                  <a:cubicBezTo>
                    <a:pt x="23" y="29"/>
                    <a:pt x="19" y="39"/>
                    <a:pt x="24" y="41"/>
                  </a:cubicBezTo>
                  <a:close/>
                  <a:moveTo>
                    <a:pt x="12" y="20"/>
                  </a:moveTo>
                  <a:cubicBezTo>
                    <a:pt x="12" y="16"/>
                    <a:pt x="14" y="14"/>
                    <a:pt x="15" y="10"/>
                  </a:cubicBezTo>
                  <a:cubicBezTo>
                    <a:pt x="17" y="12"/>
                    <a:pt x="18" y="16"/>
                    <a:pt x="19" y="20"/>
                  </a:cubicBezTo>
                  <a:cubicBezTo>
                    <a:pt x="16" y="22"/>
                    <a:pt x="16" y="19"/>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59" name="Freeform 465"/>
            <p:cNvSpPr/>
            <p:nvPr/>
          </p:nvSpPr>
          <p:spPr bwMode="auto">
            <a:xfrm>
              <a:off x="2908460" y="5541943"/>
              <a:ext cx="141128" cy="209258"/>
            </a:xfrm>
            <a:custGeom>
              <a:avLst/>
              <a:gdLst>
                <a:gd name="T0" fmla="*/ 38 w 38"/>
                <a:gd name="T1" fmla="*/ 11 h 56"/>
                <a:gd name="T2" fmla="*/ 20 w 38"/>
                <a:gd name="T3" fmla="*/ 6 h 56"/>
                <a:gd name="T4" fmla="*/ 38 w 38"/>
                <a:gd name="T5" fmla="*/ 37 h 56"/>
                <a:gd name="T6" fmla="*/ 38 w 38"/>
                <a:gd name="T7" fmla="*/ 11 h 56"/>
              </a:gdLst>
              <a:ahLst/>
              <a:cxnLst>
                <a:cxn ang="0">
                  <a:pos x="T0" y="T1"/>
                </a:cxn>
                <a:cxn ang="0">
                  <a:pos x="T2" y="T3"/>
                </a:cxn>
                <a:cxn ang="0">
                  <a:pos x="T4" y="T5"/>
                </a:cxn>
                <a:cxn ang="0">
                  <a:pos x="T6" y="T7"/>
                </a:cxn>
              </a:cxnLst>
              <a:rect l="0" t="0" r="r" b="b"/>
              <a:pathLst>
                <a:path w="38" h="56">
                  <a:moveTo>
                    <a:pt x="38" y="11"/>
                  </a:moveTo>
                  <a:cubicBezTo>
                    <a:pt x="37" y="0"/>
                    <a:pt x="24" y="4"/>
                    <a:pt x="20" y="6"/>
                  </a:cubicBezTo>
                  <a:cubicBezTo>
                    <a:pt x="0" y="18"/>
                    <a:pt x="19" y="56"/>
                    <a:pt x="38" y="37"/>
                  </a:cubicBezTo>
                  <a:cubicBezTo>
                    <a:pt x="13" y="42"/>
                    <a:pt x="12" y="5"/>
                    <a:pt x="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60" name="Freeform 466"/>
            <p:cNvSpPr/>
            <p:nvPr/>
          </p:nvSpPr>
          <p:spPr bwMode="auto">
            <a:xfrm>
              <a:off x="224599" y="5422715"/>
              <a:ext cx="70565" cy="36498"/>
            </a:xfrm>
            <a:custGeom>
              <a:avLst/>
              <a:gdLst>
                <a:gd name="T0" fmla="*/ 19 w 19"/>
                <a:gd name="T1" fmla="*/ 1 h 10"/>
                <a:gd name="T2" fmla="*/ 0 w 19"/>
                <a:gd name="T3" fmla="*/ 9 h 10"/>
                <a:gd name="T4" fmla="*/ 0 w 19"/>
                <a:gd name="T5" fmla="*/ 10 h 10"/>
                <a:gd name="T6" fmla="*/ 19 w 19"/>
                <a:gd name="T7" fmla="*/ 1 h 10"/>
              </a:gdLst>
              <a:ahLst/>
              <a:cxnLst>
                <a:cxn ang="0">
                  <a:pos x="T0" y="T1"/>
                </a:cxn>
                <a:cxn ang="0">
                  <a:pos x="T2" y="T3"/>
                </a:cxn>
                <a:cxn ang="0">
                  <a:pos x="T4" y="T5"/>
                </a:cxn>
                <a:cxn ang="0">
                  <a:pos x="T6" y="T7"/>
                </a:cxn>
              </a:cxnLst>
              <a:rect l="0" t="0" r="r" b="b"/>
              <a:pathLst>
                <a:path w="19" h="10">
                  <a:moveTo>
                    <a:pt x="19" y="1"/>
                  </a:moveTo>
                  <a:cubicBezTo>
                    <a:pt x="12" y="0"/>
                    <a:pt x="4" y="2"/>
                    <a:pt x="0" y="9"/>
                  </a:cubicBezTo>
                  <a:cubicBezTo>
                    <a:pt x="0" y="10"/>
                    <a:pt x="0" y="10"/>
                    <a:pt x="0" y="10"/>
                  </a:cubicBezTo>
                  <a:cubicBezTo>
                    <a:pt x="8" y="8"/>
                    <a:pt x="17" y="8"/>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61" name="Freeform 467"/>
            <p:cNvSpPr/>
            <p:nvPr/>
          </p:nvSpPr>
          <p:spPr bwMode="auto">
            <a:xfrm>
              <a:off x="3288045" y="5473812"/>
              <a:ext cx="109496" cy="187358"/>
            </a:xfrm>
            <a:custGeom>
              <a:avLst/>
              <a:gdLst>
                <a:gd name="T0" fmla="*/ 27 w 29"/>
                <a:gd name="T1" fmla="*/ 40 h 50"/>
                <a:gd name="T2" fmla="*/ 18 w 29"/>
                <a:gd name="T3" fmla="*/ 34 h 50"/>
                <a:gd name="T4" fmla="*/ 1 w 29"/>
                <a:gd name="T5" fmla="*/ 8 h 50"/>
                <a:gd name="T6" fmla="*/ 3 w 29"/>
                <a:gd name="T7" fmla="*/ 18 h 50"/>
                <a:gd name="T8" fmla="*/ 11 w 29"/>
                <a:gd name="T9" fmla="*/ 14 h 50"/>
                <a:gd name="T10" fmla="*/ 1 w 29"/>
                <a:gd name="T11" fmla="*/ 38 h 50"/>
                <a:gd name="T12" fmla="*/ 17 w 29"/>
                <a:gd name="T13" fmla="*/ 44 h 50"/>
                <a:gd name="T14" fmla="*/ 27 w 29"/>
                <a:gd name="T15" fmla="*/ 4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0">
                  <a:moveTo>
                    <a:pt x="27" y="40"/>
                  </a:moveTo>
                  <a:cubicBezTo>
                    <a:pt x="26" y="36"/>
                    <a:pt x="19" y="38"/>
                    <a:pt x="18" y="34"/>
                  </a:cubicBezTo>
                  <a:cubicBezTo>
                    <a:pt x="29" y="24"/>
                    <a:pt x="18" y="0"/>
                    <a:pt x="1" y="8"/>
                  </a:cubicBezTo>
                  <a:cubicBezTo>
                    <a:pt x="0" y="13"/>
                    <a:pt x="0" y="15"/>
                    <a:pt x="3" y="18"/>
                  </a:cubicBezTo>
                  <a:cubicBezTo>
                    <a:pt x="8" y="19"/>
                    <a:pt x="6" y="13"/>
                    <a:pt x="11" y="14"/>
                  </a:cubicBezTo>
                  <a:cubicBezTo>
                    <a:pt x="28" y="28"/>
                    <a:pt x="4" y="32"/>
                    <a:pt x="1" y="38"/>
                  </a:cubicBezTo>
                  <a:cubicBezTo>
                    <a:pt x="5" y="42"/>
                    <a:pt x="13" y="41"/>
                    <a:pt x="17" y="44"/>
                  </a:cubicBezTo>
                  <a:cubicBezTo>
                    <a:pt x="18" y="41"/>
                    <a:pt x="29" y="50"/>
                    <a:pt x="2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62" name="Freeform 468"/>
            <p:cNvSpPr/>
            <p:nvPr/>
          </p:nvSpPr>
          <p:spPr bwMode="auto">
            <a:xfrm>
              <a:off x="3417006" y="5500578"/>
              <a:ext cx="99763" cy="204392"/>
            </a:xfrm>
            <a:custGeom>
              <a:avLst/>
              <a:gdLst>
                <a:gd name="T0" fmla="*/ 26 w 27"/>
                <a:gd name="T1" fmla="*/ 19 h 55"/>
                <a:gd name="T2" fmla="*/ 4 w 27"/>
                <a:gd name="T3" fmla="*/ 2 h 55"/>
                <a:gd name="T4" fmla="*/ 20 w 27"/>
                <a:gd name="T5" fmla="*/ 21 h 55"/>
                <a:gd name="T6" fmla="*/ 3 w 27"/>
                <a:gd name="T7" fmla="*/ 25 h 55"/>
                <a:gd name="T8" fmla="*/ 20 w 27"/>
                <a:gd name="T9" fmla="*/ 40 h 55"/>
                <a:gd name="T10" fmla="*/ 15 w 27"/>
                <a:gd name="T11" fmla="*/ 44 h 55"/>
                <a:gd name="T12" fmla="*/ 0 w 27"/>
                <a:gd name="T13" fmla="*/ 41 h 55"/>
                <a:gd name="T14" fmla="*/ 26 w 27"/>
                <a:gd name="T15" fmla="*/ 39 h 55"/>
                <a:gd name="T16" fmla="*/ 21 w 27"/>
                <a:gd name="T17" fmla="*/ 26 h 55"/>
                <a:gd name="T18" fmla="*/ 26 w 27"/>
                <a:gd name="T19"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5">
                  <a:moveTo>
                    <a:pt x="26" y="19"/>
                  </a:moveTo>
                  <a:cubicBezTo>
                    <a:pt x="23" y="10"/>
                    <a:pt x="15" y="0"/>
                    <a:pt x="4" y="2"/>
                  </a:cubicBezTo>
                  <a:cubicBezTo>
                    <a:pt x="6" y="12"/>
                    <a:pt x="19" y="10"/>
                    <a:pt x="20" y="21"/>
                  </a:cubicBezTo>
                  <a:cubicBezTo>
                    <a:pt x="12" y="25"/>
                    <a:pt x="6" y="17"/>
                    <a:pt x="3" y="25"/>
                  </a:cubicBezTo>
                  <a:cubicBezTo>
                    <a:pt x="8" y="31"/>
                    <a:pt x="19" y="30"/>
                    <a:pt x="20" y="40"/>
                  </a:cubicBezTo>
                  <a:cubicBezTo>
                    <a:pt x="19" y="42"/>
                    <a:pt x="17" y="44"/>
                    <a:pt x="15" y="44"/>
                  </a:cubicBezTo>
                  <a:cubicBezTo>
                    <a:pt x="8" y="46"/>
                    <a:pt x="7" y="41"/>
                    <a:pt x="0" y="41"/>
                  </a:cubicBezTo>
                  <a:cubicBezTo>
                    <a:pt x="2" y="55"/>
                    <a:pt x="27" y="53"/>
                    <a:pt x="26" y="39"/>
                  </a:cubicBezTo>
                  <a:cubicBezTo>
                    <a:pt x="26" y="33"/>
                    <a:pt x="22" y="32"/>
                    <a:pt x="21" y="26"/>
                  </a:cubicBezTo>
                  <a:cubicBezTo>
                    <a:pt x="25" y="26"/>
                    <a:pt x="27" y="24"/>
                    <a:pt x="2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63" name="Freeform 469"/>
            <p:cNvSpPr/>
            <p:nvPr/>
          </p:nvSpPr>
          <p:spPr bwMode="auto">
            <a:xfrm>
              <a:off x="621218" y="5459213"/>
              <a:ext cx="34065" cy="36498"/>
            </a:xfrm>
            <a:custGeom>
              <a:avLst/>
              <a:gdLst>
                <a:gd name="T0" fmla="*/ 9 w 9"/>
                <a:gd name="T1" fmla="*/ 8 h 10"/>
                <a:gd name="T2" fmla="*/ 3 w 9"/>
                <a:gd name="T3" fmla="*/ 0 h 10"/>
                <a:gd name="T4" fmla="*/ 0 w 9"/>
                <a:gd name="T5" fmla="*/ 1 h 10"/>
                <a:gd name="T6" fmla="*/ 9 w 9"/>
                <a:gd name="T7" fmla="*/ 8 h 10"/>
              </a:gdLst>
              <a:ahLst/>
              <a:cxnLst>
                <a:cxn ang="0">
                  <a:pos x="T0" y="T1"/>
                </a:cxn>
                <a:cxn ang="0">
                  <a:pos x="T2" y="T3"/>
                </a:cxn>
                <a:cxn ang="0">
                  <a:pos x="T4" y="T5"/>
                </a:cxn>
                <a:cxn ang="0">
                  <a:pos x="T6" y="T7"/>
                </a:cxn>
              </a:cxnLst>
              <a:rect l="0" t="0" r="r" b="b"/>
              <a:pathLst>
                <a:path w="9" h="10">
                  <a:moveTo>
                    <a:pt x="9" y="8"/>
                  </a:moveTo>
                  <a:cubicBezTo>
                    <a:pt x="9" y="4"/>
                    <a:pt x="7" y="0"/>
                    <a:pt x="3" y="0"/>
                  </a:cubicBezTo>
                  <a:cubicBezTo>
                    <a:pt x="3" y="1"/>
                    <a:pt x="2" y="1"/>
                    <a:pt x="0" y="1"/>
                  </a:cubicBezTo>
                  <a:cubicBezTo>
                    <a:pt x="1" y="6"/>
                    <a:pt x="7"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64" name="Freeform 470"/>
            <p:cNvSpPr/>
            <p:nvPr/>
          </p:nvSpPr>
          <p:spPr bwMode="auto">
            <a:xfrm>
              <a:off x="2390180" y="5507877"/>
              <a:ext cx="111929" cy="41364"/>
            </a:xfrm>
            <a:custGeom>
              <a:avLst/>
              <a:gdLst>
                <a:gd name="T0" fmla="*/ 0 w 30"/>
                <a:gd name="T1" fmla="*/ 4 h 11"/>
                <a:gd name="T2" fmla="*/ 30 w 30"/>
                <a:gd name="T3" fmla="*/ 2 h 11"/>
                <a:gd name="T4" fmla="*/ 0 w 30"/>
                <a:gd name="T5" fmla="*/ 4 h 11"/>
              </a:gdLst>
              <a:ahLst/>
              <a:cxnLst>
                <a:cxn ang="0">
                  <a:pos x="T0" y="T1"/>
                </a:cxn>
                <a:cxn ang="0">
                  <a:pos x="T2" y="T3"/>
                </a:cxn>
                <a:cxn ang="0">
                  <a:pos x="T4" y="T5"/>
                </a:cxn>
              </a:cxnLst>
              <a:rect l="0" t="0" r="r" b="b"/>
              <a:pathLst>
                <a:path w="30" h="11">
                  <a:moveTo>
                    <a:pt x="0" y="4"/>
                  </a:moveTo>
                  <a:cubicBezTo>
                    <a:pt x="4" y="11"/>
                    <a:pt x="29" y="10"/>
                    <a:pt x="30" y="2"/>
                  </a:cubicBezTo>
                  <a:cubicBezTo>
                    <a:pt x="23" y="1"/>
                    <a:pt x="6"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65" name="Freeform 471"/>
            <p:cNvSpPr>
              <a:spLocks noEditPoints="1"/>
            </p:cNvSpPr>
            <p:nvPr/>
          </p:nvSpPr>
          <p:spPr bwMode="auto">
            <a:xfrm>
              <a:off x="1467984" y="5520044"/>
              <a:ext cx="145994" cy="192225"/>
            </a:xfrm>
            <a:custGeom>
              <a:avLst/>
              <a:gdLst>
                <a:gd name="T0" fmla="*/ 39 w 39"/>
                <a:gd name="T1" fmla="*/ 5 h 52"/>
                <a:gd name="T2" fmla="*/ 7 w 39"/>
                <a:gd name="T3" fmla="*/ 0 h 52"/>
                <a:gd name="T4" fmla="*/ 5 w 39"/>
                <a:gd name="T5" fmla="*/ 52 h 52"/>
                <a:gd name="T6" fmla="*/ 37 w 39"/>
                <a:gd name="T7" fmla="*/ 47 h 52"/>
                <a:gd name="T8" fmla="*/ 39 w 39"/>
                <a:gd name="T9" fmla="*/ 5 h 52"/>
                <a:gd name="T10" fmla="*/ 31 w 39"/>
                <a:gd name="T11" fmla="*/ 43 h 52"/>
                <a:gd name="T12" fmla="*/ 13 w 39"/>
                <a:gd name="T13" fmla="*/ 45 h 52"/>
                <a:gd name="T14" fmla="*/ 9 w 39"/>
                <a:gd name="T15" fmla="*/ 7 h 52"/>
                <a:gd name="T16" fmla="*/ 32 w 39"/>
                <a:gd name="T17" fmla="*/ 9 h 52"/>
                <a:gd name="T18" fmla="*/ 31 w 39"/>
                <a:gd name="T1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52">
                  <a:moveTo>
                    <a:pt x="39" y="5"/>
                  </a:moveTo>
                  <a:cubicBezTo>
                    <a:pt x="29" y="2"/>
                    <a:pt x="16" y="2"/>
                    <a:pt x="7" y="0"/>
                  </a:cubicBezTo>
                  <a:cubicBezTo>
                    <a:pt x="0" y="14"/>
                    <a:pt x="4" y="33"/>
                    <a:pt x="5" y="52"/>
                  </a:cubicBezTo>
                  <a:cubicBezTo>
                    <a:pt x="17" y="51"/>
                    <a:pt x="28" y="51"/>
                    <a:pt x="37" y="47"/>
                  </a:cubicBezTo>
                  <a:cubicBezTo>
                    <a:pt x="38" y="36"/>
                    <a:pt x="39" y="21"/>
                    <a:pt x="39" y="5"/>
                  </a:cubicBezTo>
                  <a:close/>
                  <a:moveTo>
                    <a:pt x="31" y="43"/>
                  </a:moveTo>
                  <a:cubicBezTo>
                    <a:pt x="24" y="43"/>
                    <a:pt x="16" y="45"/>
                    <a:pt x="13" y="45"/>
                  </a:cubicBezTo>
                  <a:cubicBezTo>
                    <a:pt x="6" y="38"/>
                    <a:pt x="11" y="18"/>
                    <a:pt x="9" y="7"/>
                  </a:cubicBezTo>
                  <a:cubicBezTo>
                    <a:pt x="17" y="10"/>
                    <a:pt x="22" y="8"/>
                    <a:pt x="32" y="9"/>
                  </a:cubicBezTo>
                  <a:cubicBezTo>
                    <a:pt x="32" y="22"/>
                    <a:pt x="32" y="35"/>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66" name="Freeform 472"/>
            <p:cNvSpPr>
              <a:spLocks noEditPoints="1"/>
            </p:cNvSpPr>
            <p:nvPr/>
          </p:nvSpPr>
          <p:spPr bwMode="auto">
            <a:xfrm>
              <a:off x="1655343" y="5527343"/>
              <a:ext cx="245758" cy="189792"/>
            </a:xfrm>
            <a:custGeom>
              <a:avLst/>
              <a:gdLst>
                <a:gd name="T0" fmla="*/ 62 w 66"/>
                <a:gd name="T1" fmla="*/ 1 h 51"/>
                <a:gd name="T2" fmla="*/ 4 w 66"/>
                <a:gd name="T3" fmla="*/ 0 h 51"/>
                <a:gd name="T4" fmla="*/ 2 w 66"/>
                <a:gd name="T5" fmla="*/ 50 h 51"/>
                <a:gd name="T6" fmla="*/ 57 w 66"/>
                <a:gd name="T7" fmla="*/ 50 h 51"/>
                <a:gd name="T8" fmla="*/ 62 w 66"/>
                <a:gd name="T9" fmla="*/ 1 h 51"/>
                <a:gd name="T10" fmla="*/ 54 w 66"/>
                <a:gd name="T11" fmla="*/ 43 h 51"/>
                <a:gd name="T12" fmla="*/ 8 w 66"/>
                <a:gd name="T13" fmla="*/ 42 h 51"/>
                <a:gd name="T14" fmla="*/ 8 w 66"/>
                <a:gd name="T15" fmla="*/ 10 h 51"/>
                <a:gd name="T16" fmla="*/ 56 w 66"/>
                <a:gd name="T17" fmla="*/ 8 h 51"/>
                <a:gd name="T18" fmla="*/ 54 w 66"/>
                <a:gd name="T19"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1">
                  <a:moveTo>
                    <a:pt x="62" y="1"/>
                  </a:moveTo>
                  <a:cubicBezTo>
                    <a:pt x="51" y="2"/>
                    <a:pt x="22" y="3"/>
                    <a:pt x="4" y="0"/>
                  </a:cubicBezTo>
                  <a:cubicBezTo>
                    <a:pt x="1" y="20"/>
                    <a:pt x="0" y="31"/>
                    <a:pt x="2" y="50"/>
                  </a:cubicBezTo>
                  <a:cubicBezTo>
                    <a:pt x="25" y="50"/>
                    <a:pt x="40" y="51"/>
                    <a:pt x="57" y="50"/>
                  </a:cubicBezTo>
                  <a:cubicBezTo>
                    <a:pt x="66" y="39"/>
                    <a:pt x="61" y="17"/>
                    <a:pt x="62" y="1"/>
                  </a:cubicBezTo>
                  <a:close/>
                  <a:moveTo>
                    <a:pt x="54" y="43"/>
                  </a:moveTo>
                  <a:cubicBezTo>
                    <a:pt x="39" y="44"/>
                    <a:pt x="25" y="45"/>
                    <a:pt x="8" y="42"/>
                  </a:cubicBezTo>
                  <a:cubicBezTo>
                    <a:pt x="8" y="31"/>
                    <a:pt x="8" y="20"/>
                    <a:pt x="8" y="10"/>
                  </a:cubicBezTo>
                  <a:cubicBezTo>
                    <a:pt x="29" y="6"/>
                    <a:pt x="31" y="9"/>
                    <a:pt x="56" y="8"/>
                  </a:cubicBezTo>
                  <a:cubicBezTo>
                    <a:pt x="55" y="21"/>
                    <a:pt x="59" y="32"/>
                    <a:pt x="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67" name="Freeform 473"/>
            <p:cNvSpPr>
              <a:spLocks noEditPoints="1"/>
            </p:cNvSpPr>
            <p:nvPr/>
          </p:nvSpPr>
          <p:spPr bwMode="auto">
            <a:xfrm>
              <a:off x="1927865" y="5534644"/>
              <a:ext cx="163028" cy="177625"/>
            </a:xfrm>
            <a:custGeom>
              <a:avLst/>
              <a:gdLst>
                <a:gd name="T0" fmla="*/ 3 w 44"/>
                <a:gd name="T1" fmla="*/ 0 h 48"/>
                <a:gd name="T2" fmla="*/ 3 w 44"/>
                <a:gd name="T3" fmla="*/ 47 h 48"/>
                <a:gd name="T4" fmla="*/ 38 w 44"/>
                <a:gd name="T5" fmla="*/ 48 h 48"/>
                <a:gd name="T6" fmla="*/ 43 w 44"/>
                <a:gd name="T7" fmla="*/ 2 h 48"/>
                <a:gd name="T8" fmla="*/ 3 w 44"/>
                <a:gd name="T9" fmla="*/ 0 h 48"/>
                <a:gd name="T10" fmla="*/ 26 w 44"/>
                <a:gd name="T11" fmla="*/ 21 h 48"/>
                <a:gd name="T12" fmla="*/ 18 w 44"/>
                <a:gd name="T13" fmla="*/ 21 h 48"/>
                <a:gd name="T14" fmla="*/ 23 w 44"/>
                <a:gd name="T15" fmla="*/ 17 h 48"/>
                <a:gd name="T16" fmla="*/ 26 w 44"/>
                <a:gd name="T17" fmla="*/ 18 h 48"/>
                <a:gd name="T18" fmla="*/ 26 w 44"/>
                <a:gd name="T19" fmla="*/ 21 h 48"/>
                <a:gd name="T20" fmla="*/ 30 w 44"/>
                <a:gd name="T21" fmla="*/ 42 h 48"/>
                <a:gd name="T22" fmla="*/ 32 w 44"/>
                <a:gd name="T23" fmla="*/ 16 h 48"/>
                <a:gd name="T24" fmla="*/ 12 w 44"/>
                <a:gd name="T25" fmla="*/ 17 h 48"/>
                <a:gd name="T26" fmla="*/ 12 w 44"/>
                <a:gd name="T27" fmla="*/ 23 h 48"/>
                <a:gd name="T28" fmla="*/ 24 w 44"/>
                <a:gd name="T29" fmla="*/ 27 h 48"/>
                <a:gd name="T30" fmla="*/ 22 w 44"/>
                <a:gd name="T31" fmla="*/ 40 h 48"/>
                <a:gd name="T32" fmla="*/ 7 w 44"/>
                <a:gd name="T33" fmla="*/ 39 h 48"/>
                <a:gd name="T34" fmla="*/ 7 w 44"/>
                <a:gd name="T35" fmla="*/ 8 h 48"/>
                <a:gd name="T36" fmla="*/ 37 w 44"/>
                <a:gd name="T37" fmla="*/ 7 h 48"/>
                <a:gd name="T38" fmla="*/ 30 w 44"/>
                <a:gd name="T3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48">
                  <a:moveTo>
                    <a:pt x="3" y="0"/>
                  </a:moveTo>
                  <a:cubicBezTo>
                    <a:pt x="1" y="13"/>
                    <a:pt x="0" y="34"/>
                    <a:pt x="3" y="47"/>
                  </a:cubicBezTo>
                  <a:cubicBezTo>
                    <a:pt x="15" y="47"/>
                    <a:pt x="26" y="47"/>
                    <a:pt x="38" y="48"/>
                  </a:cubicBezTo>
                  <a:cubicBezTo>
                    <a:pt x="42" y="33"/>
                    <a:pt x="44" y="23"/>
                    <a:pt x="43" y="2"/>
                  </a:cubicBezTo>
                  <a:cubicBezTo>
                    <a:pt x="26" y="0"/>
                    <a:pt x="20" y="3"/>
                    <a:pt x="3" y="0"/>
                  </a:cubicBezTo>
                  <a:close/>
                  <a:moveTo>
                    <a:pt x="26" y="21"/>
                  </a:moveTo>
                  <a:cubicBezTo>
                    <a:pt x="23" y="21"/>
                    <a:pt x="20" y="24"/>
                    <a:pt x="18" y="21"/>
                  </a:cubicBezTo>
                  <a:cubicBezTo>
                    <a:pt x="17" y="17"/>
                    <a:pt x="23" y="20"/>
                    <a:pt x="23" y="17"/>
                  </a:cubicBezTo>
                  <a:cubicBezTo>
                    <a:pt x="24" y="17"/>
                    <a:pt x="24" y="18"/>
                    <a:pt x="26" y="18"/>
                  </a:cubicBezTo>
                  <a:cubicBezTo>
                    <a:pt x="26" y="19"/>
                    <a:pt x="26" y="20"/>
                    <a:pt x="26" y="21"/>
                  </a:cubicBezTo>
                  <a:close/>
                  <a:moveTo>
                    <a:pt x="30" y="42"/>
                  </a:moveTo>
                  <a:cubicBezTo>
                    <a:pt x="26" y="34"/>
                    <a:pt x="33" y="27"/>
                    <a:pt x="32" y="16"/>
                  </a:cubicBezTo>
                  <a:cubicBezTo>
                    <a:pt x="29" y="9"/>
                    <a:pt x="16" y="14"/>
                    <a:pt x="12" y="17"/>
                  </a:cubicBezTo>
                  <a:cubicBezTo>
                    <a:pt x="12" y="19"/>
                    <a:pt x="12" y="21"/>
                    <a:pt x="12" y="23"/>
                  </a:cubicBezTo>
                  <a:cubicBezTo>
                    <a:pt x="14" y="28"/>
                    <a:pt x="20" y="28"/>
                    <a:pt x="24" y="27"/>
                  </a:cubicBezTo>
                  <a:cubicBezTo>
                    <a:pt x="24" y="32"/>
                    <a:pt x="22" y="35"/>
                    <a:pt x="22" y="40"/>
                  </a:cubicBezTo>
                  <a:cubicBezTo>
                    <a:pt x="17" y="40"/>
                    <a:pt x="10" y="41"/>
                    <a:pt x="7" y="39"/>
                  </a:cubicBezTo>
                  <a:cubicBezTo>
                    <a:pt x="8" y="30"/>
                    <a:pt x="8" y="19"/>
                    <a:pt x="7" y="8"/>
                  </a:cubicBezTo>
                  <a:cubicBezTo>
                    <a:pt x="18" y="9"/>
                    <a:pt x="27" y="8"/>
                    <a:pt x="37" y="7"/>
                  </a:cubicBezTo>
                  <a:cubicBezTo>
                    <a:pt x="38" y="19"/>
                    <a:pt x="38" y="39"/>
                    <a:pt x="3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68" name="Freeform 474"/>
            <p:cNvSpPr/>
            <p:nvPr/>
          </p:nvSpPr>
          <p:spPr bwMode="auto">
            <a:xfrm>
              <a:off x="755045" y="5512744"/>
              <a:ext cx="90031" cy="197091"/>
            </a:xfrm>
            <a:custGeom>
              <a:avLst/>
              <a:gdLst>
                <a:gd name="T0" fmla="*/ 24 w 24"/>
                <a:gd name="T1" fmla="*/ 10 h 53"/>
                <a:gd name="T2" fmla="*/ 24 w 24"/>
                <a:gd name="T3" fmla="*/ 32 h 53"/>
                <a:gd name="T4" fmla="*/ 12 w 24"/>
                <a:gd name="T5" fmla="*/ 20 h 53"/>
                <a:gd name="T6" fmla="*/ 24 w 24"/>
                <a:gd name="T7" fmla="*/ 10 h 53"/>
              </a:gdLst>
              <a:ahLst/>
              <a:cxnLst>
                <a:cxn ang="0">
                  <a:pos x="T0" y="T1"/>
                </a:cxn>
                <a:cxn ang="0">
                  <a:pos x="T2" y="T3"/>
                </a:cxn>
                <a:cxn ang="0">
                  <a:pos x="T4" y="T5"/>
                </a:cxn>
                <a:cxn ang="0">
                  <a:pos x="T6" y="T7"/>
                </a:cxn>
              </a:cxnLst>
              <a:rect l="0" t="0" r="r" b="b"/>
              <a:pathLst>
                <a:path w="24" h="53">
                  <a:moveTo>
                    <a:pt x="24" y="10"/>
                  </a:moveTo>
                  <a:cubicBezTo>
                    <a:pt x="0" y="0"/>
                    <a:pt x="3" y="53"/>
                    <a:pt x="24" y="32"/>
                  </a:cubicBezTo>
                  <a:cubicBezTo>
                    <a:pt x="19" y="31"/>
                    <a:pt x="9" y="32"/>
                    <a:pt x="12" y="20"/>
                  </a:cubicBezTo>
                  <a:cubicBezTo>
                    <a:pt x="16" y="14"/>
                    <a:pt x="23" y="18"/>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69" name="Freeform 475"/>
            <p:cNvSpPr>
              <a:spLocks noEditPoints="1"/>
            </p:cNvSpPr>
            <p:nvPr/>
          </p:nvSpPr>
          <p:spPr bwMode="auto">
            <a:xfrm>
              <a:off x="1725907" y="5568709"/>
              <a:ext cx="92463" cy="114361"/>
            </a:xfrm>
            <a:custGeom>
              <a:avLst/>
              <a:gdLst>
                <a:gd name="T0" fmla="*/ 5 w 25"/>
                <a:gd name="T1" fmla="*/ 8 h 31"/>
                <a:gd name="T2" fmla="*/ 7 w 25"/>
                <a:gd name="T3" fmla="*/ 16 h 31"/>
                <a:gd name="T4" fmla="*/ 6 w 25"/>
                <a:gd name="T5" fmla="*/ 31 h 31"/>
                <a:gd name="T6" fmla="*/ 21 w 25"/>
                <a:gd name="T7" fmla="*/ 26 h 31"/>
                <a:gd name="T8" fmla="*/ 18 w 25"/>
                <a:gd name="T9" fmla="*/ 18 h 31"/>
                <a:gd name="T10" fmla="*/ 25 w 25"/>
                <a:gd name="T11" fmla="*/ 7 h 31"/>
                <a:gd name="T12" fmla="*/ 5 w 25"/>
                <a:gd name="T13" fmla="*/ 8 h 31"/>
                <a:gd name="T14" fmla="*/ 7 w 25"/>
                <a:gd name="T15" fmla="*/ 24 h 31"/>
                <a:gd name="T16" fmla="*/ 11 w 25"/>
                <a:gd name="T17" fmla="*/ 19 h 31"/>
                <a:gd name="T18" fmla="*/ 15 w 25"/>
                <a:gd name="T19" fmla="*/ 24 h 31"/>
                <a:gd name="T20" fmla="*/ 7 w 25"/>
                <a:gd name="T21" fmla="*/ 24 h 31"/>
                <a:gd name="T22" fmla="*/ 11 w 25"/>
                <a:gd name="T23" fmla="*/ 10 h 31"/>
                <a:gd name="T24" fmla="*/ 19 w 25"/>
                <a:gd name="T25" fmla="*/ 9 h 31"/>
                <a:gd name="T26" fmla="*/ 11 w 25"/>
                <a:gd name="T2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5" y="8"/>
                  </a:moveTo>
                  <a:cubicBezTo>
                    <a:pt x="4" y="12"/>
                    <a:pt x="8" y="12"/>
                    <a:pt x="7" y="16"/>
                  </a:cubicBezTo>
                  <a:cubicBezTo>
                    <a:pt x="0" y="18"/>
                    <a:pt x="3" y="26"/>
                    <a:pt x="6" y="31"/>
                  </a:cubicBezTo>
                  <a:cubicBezTo>
                    <a:pt x="15" y="30"/>
                    <a:pt x="16" y="30"/>
                    <a:pt x="21" y="26"/>
                  </a:cubicBezTo>
                  <a:cubicBezTo>
                    <a:pt x="22" y="21"/>
                    <a:pt x="19" y="20"/>
                    <a:pt x="18" y="18"/>
                  </a:cubicBezTo>
                  <a:cubicBezTo>
                    <a:pt x="23" y="16"/>
                    <a:pt x="25" y="12"/>
                    <a:pt x="25" y="7"/>
                  </a:cubicBezTo>
                  <a:cubicBezTo>
                    <a:pt x="19" y="0"/>
                    <a:pt x="10" y="3"/>
                    <a:pt x="5" y="8"/>
                  </a:cubicBezTo>
                  <a:close/>
                  <a:moveTo>
                    <a:pt x="7" y="24"/>
                  </a:moveTo>
                  <a:cubicBezTo>
                    <a:pt x="6" y="20"/>
                    <a:pt x="12" y="22"/>
                    <a:pt x="11" y="19"/>
                  </a:cubicBezTo>
                  <a:cubicBezTo>
                    <a:pt x="13" y="20"/>
                    <a:pt x="16" y="21"/>
                    <a:pt x="15" y="24"/>
                  </a:cubicBezTo>
                  <a:cubicBezTo>
                    <a:pt x="12" y="25"/>
                    <a:pt x="10" y="27"/>
                    <a:pt x="7" y="24"/>
                  </a:cubicBezTo>
                  <a:close/>
                  <a:moveTo>
                    <a:pt x="11" y="10"/>
                  </a:moveTo>
                  <a:cubicBezTo>
                    <a:pt x="13" y="7"/>
                    <a:pt x="16" y="8"/>
                    <a:pt x="19" y="9"/>
                  </a:cubicBezTo>
                  <a:cubicBezTo>
                    <a:pt x="19" y="13"/>
                    <a:pt x="13" y="12"/>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70" name="Freeform 476"/>
            <p:cNvSpPr/>
            <p:nvPr/>
          </p:nvSpPr>
          <p:spPr bwMode="auto">
            <a:xfrm>
              <a:off x="1509348" y="5571141"/>
              <a:ext cx="58398" cy="97329"/>
            </a:xfrm>
            <a:custGeom>
              <a:avLst/>
              <a:gdLst>
                <a:gd name="T0" fmla="*/ 2 w 16"/>
                <a:gd name="T1" fmla="*/ 1 h 26"/>
                <a:gd name="T2" fmla="*/ 9 w 16"/>
                <a:gd name="T3" fmla="*/ 9 h 26"/>
                <a:gd name="T4" fmla="*/ 12 w 16"/>
                <a:gd name="T5" fmla="*/ 26 h 26"/>
                <a:gd name="T6" fmla="*/ 16 w 16"/>
                <a:gd name="T7" fmla="*/ 3 h 26"/>
                <a:gd name="T8" fmla="*/ 2 w 16"/>
                <a:gd name="T9" fmla="*/ 1 h 26"/>
              </a:gdLst>
              <a:ahLst/>
              <a:cxnLst>
                <a:cxn ang="0">
                  <a:pos x="T0" y="T1"/>
                </a:cxn>
                <a:cxn ang="0">
                  <a:pos x="T2" y="T3"/>
                </a:cxn>
                <a:cxn ang="0">
                  <a:pos x="T4" y="T5"/>
                </a:cxn>
                <a:cxn ang="0">
                  <a:pos x="T6" y="T7"/>
                </a:cxn>
                <a:cxn ang="0">
                  <a:pos x="T8" y="T9"/>
                </a:cxn>
              </a:cxnLst>
              <a:rect l="0" t="0" r="r" b="b"/>
              <a:pathLst>
                <a:path w="16" h="26">
                  <a:moveTo>
                    <a:pt x="2" y="1"/>
                  </a:moveTo>
                  <a:cubicBezTo>
                    <a:pt x="0" y="8"/>
                    <a:pt x="7" y="7"/>
                    <a:pt x="9" y="9"/>
                  </a:cubicBezTo>
                  <a:cubicBezTo>
                    <a:pt x="7" y="13"/>
                    <a:pt x="2" y="25"/>
                    <a:pt x="12" y="26"/>
                  </a:cubicBezTo>
                  <a:cubicBezTo>
                    <a:pt x="11" y="16"/>
                    <a:pt x="15" y="11"/>
                    <a:pt x="16" y="3"/>
                  </a:cubicBezTo>
                  <a:cubicBezTo>
                    <a:pt x="10" y="4"/>
                    <a:pt x="8"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71" name="Freeform 477"/>
            <p:cNvSpPr>
              <a:spLocks noEditPoints="1"/>
            </p:cNvSpPr>
            <p:nvPr/>
          </p:nvSpPr>
          <p:spPr bwMode="auto">
            <a:xfrm>
              <a:off x="3368341" y="5653871"/>
              <a:ext cx="1114422" cy="1133887"/>
            </a:xfrm>
            <a:custGeom>
              <a:avLst/>
              <a:gdLst>
                <a:gd name="T0" fmla="*/ 288 w 299"/>
                <a:gd name="T1" fmla="*/ 218 h 304"/>
                <a:gd name="T2" fmla="*/ 267 w 299"/>
                <a:gd name="T3" fmla="*/ 160 h 304"/>
                <a:gd name="T4" fmla="*/ 269 w 299"/>
                <a:gd name="T5" fmla="*/ 89 h 304"/>
                <a:gd name="T6" fmla="*/ 263 w 299"/>
                <a:gd name="T7" fmla="*/ 0 h 304"/>
                <a:gd name="T8" fmla="*/ 61 w 299"/>
                <a:gd name="T9" fmla="*/ 14 h 304"/>
                <a:gd name="T10" fmla="*/ 16 w 299"/>
                <a:gd name="T11" fmla="*/ 229 h 304"/>
                <a:gd name="T12" fmla="*/ 0 w 299"/>
                <a:gd name="T13" fmla="*/ 263 h 304"/>
                <a:gd name="T14" fmla="*/ 75 w 299"/>
                <a:gd name="T15" fmla="*/ 299 h 304"/>
                <a:gd name="T16" fmla="*/ 284 w 299"/>
                <a:gd name="T17" fmla="*/ 279 h 304"/>
                <a:gd name="T18" fmla="*/ 226 w 299"/>
                <a:gd name="T19" fmla="*/ 284 h 304"/>
                <a:gd name="T20" fmla="*/ 234 w 299"/>
                <a:gd name="T21" fmla="*/ 264 h 304"/>
                <a:gd name="T22" fmla="*/ 254 w 299"/>
                <a:gd name="T23" fmla="*/ 280 h 304"/>
                <a:gd name="T24" fmla="*/ 244 w 299"/>
                <a:gd name="T25" fmla="*/ 263 h 304"/>
                <a:gd name="T26" fmla="*/ 254 w 299"/>
                <a:gd name="T27" fmla="*/ 280 h 304"/>
                <a:gd name="T28" fmla="*/ 259 w 299"/>
                <a:gd name="T29" fmla="*/ 281 h 304"/>
                <a:gd name="T30" fmla="*/ 266 w 299"/>
                <a:gd name="T31" fmla="*/ 261 h 304"/>
                <a:gd name="T32" fmla="*/ 274 w 299"/>
                <a:gd name="T33" fmla="*/ 274 h 304"/>
                <a:gd name="T34" fmla="*/ 284 w 299"/>
                <a:gd name="T35" fmla="*/ 259 h 304"/>
                <a:gd name="T36" fmla="*/ 68 w 299"/>
                <a:gd name="T37" fmla="*/ 20 h 304"/>
                <a:gd name="T38" fmla="*/ 261 w 299"/>
                <a:gd name="T39" fmla="*/ 76 h 304"/>
                <a:gd name="T40" fmla="*/ 199 w 299"/>
                <a:gd name="T41" fmla="*/ 162 h 304"/>
                <a:gd name="T42" fmla="*/ 68 w 299"/>
                <a:gd name="T43" fmla="*/ 20 h 304"/>
                <a:gd name="T44" fmla="*/ 8 w 299"/>
                <a:gd name="T45" fmla="*/ 266 h 304"/>
                <a:gd name="T46" fmla="*/ 15 w 299"/>
                <a:gd name="T47" fmla="*/ 290 h 304"/>
                <a:gd name="T48" fmla="*/ 20 w 299"/>
                <a:gd name="T49" fmla="*/ 269 h 304"/>
                <a:gd name="T50" fmla="*/ 26 w 299"/>
                <a:gd name="T51" fmla="*/ 290 h 304"/>
                <a:gd name="T52" fmla="*/ 31 w 299"/>
                <a:gd name="T53" fmla="*/ 272 h 304"/>
                <a:gd name="T54" fmla="*/ 39 w 299"/>
                <a:gd name="T55" fmla="*/ 291 h 304"/>
                <a:gd name="T56" fmla="*/ 46 w 299"/>
                <a:gd name="T57" fmla="*/ 273 h 304"/>
                <a:gd name="T58" fmla="*/ 53 w 299"/>
                <a:gd name="T59" fmla="*/ 291 h 304"/>
                <a:gd name="T60" fmla="*/ 70 w 299"/>
                <a:gd name="T61" fmla="*/ 292 h 304"/>
                <a:gd name="T62" fmla="*/ 59 w 299"/>
                <a:gd name="T63" fmla="*/ 273 h 304"/>
                <a:gd name="T64" fmla="*/ 70 w 299"/>
                <a:gd name="T65" fmla="*/ 292 h 304"/>
                <a:gd name="T66" fmla="*/ 56 w 299"/>
                <a:gd name="T67" fmla="*/ 167 h 304"/>
                <a:gd name="T68" fmla="*/ 284 w 299"/>
                <a:gd name="T69" fmla="*/ 226 h 304"/>
                <a:gd name="T70" fmla="*/ 233 w 299"/>
                <a:gd name="T71" fmla="*/ 257 h 304"/>
                <a:gd name="T72" fmla="*/ 9 w 299"/>
                <a:gd name="T73" fmla="*/ 258 h 304"/>
                <a:gd name="T74" fmla="*/ 77 w 299"/>
                <a:gd name="T75" fmla="*/ 292 h 304"/>
                <a:gd name="T76" fmla="*/ 86 w 299"/>
                <a:gd name="T77" fmla="*/ 274 h 304"/>
                <a:gd name="T78" fmla="*/ 104 w 299"/>
                <a:gd name="T79" fmla="*/ 291 h 304"/>
                <a:gd name="T80" fmla="*/ 93 w 299"/>
                <a:gd name="T81" fmla="*/ 273 h 304"/>
                <a:gd name="T82" fmla="*/ 104 w 299"/>
                <a:gd name="T83" fmla="*/ 291 h 304"/>
                <a:gd name="T84" fmla="*/ 111 w 299"/>
                <a:gd name="T85" fmla="*/ 292 h 304"/>
                <a:gd name="T86" fmla="*/ 121 w 299"/>
                <a:gd name="T87" fmla="*/ 275 h 304"/>
                <a:gd name="T88" fmla="*/ 137 w 299"/>
                <a:gd name="T89" fmla="*/ 291 h 304"/>
                <a:gd name="T90" fmla="*/ 126 w 299"/>
                <a:gd name="T91" fmla="*/ 272 h 304"/>
                <a:gd name="T92" fmla="*/ 137 w 299"/>
                <a:gd name="T93" fmla="*/ 291 h 304"/>
                <a:gd name="T94" fmla="*/ 144 w 299"/>
                <a:gd name="T95" fmla="*/ 291 h 304"/>
                <a:gd name="T96" fmla="*/ 154 w 299"/>
                <a:gd name="T97" fmla="*/ 273 h 304"/>
                <a:gd name="T98" fmla="*/ 159 w 299"/>
                <a:gd name="T99" fmla="*/ 292 h 304"/>
                <a:gd name="T100" fmla="*/ 169 w 299"/>
                <a:gd name="T101" fmla="*/ 272 h 304"/>
                <a:gd name="T102" fmla="*/ 159 w 299"/>
                <a:gd name="T103" fmla="*/ 292 h 304"/>
                <a:gd name="T104" fmla="*/ 179 w 299"/>
                <a:gd name="T105" fmla="*/ 291 h 304"/>
                <a:gd name="T106" fmla="*/ 186 w 299"/>
                <a:gd name="T107" fmla="*/ 290 h 304"/>
                <a:gd name="T108" fmla="*/ 191 w 299"/>
                <a:gd name="T109" fmla="*/ 269 h 304"/>
                <a:gd name="T110" fmla="*/ 193 w 299"/>
                <a:gd name="T111" fmla="*/ 288 h 304"/>
                <a:gd name="T112" fmla="*/ 206 w 299"/>
                <a:gd name="T113" fmla="*/ 268 h 304"/>
                <a:gd name="T114" fmla="*/ 220 w 299"/>
                <a:gd name="T115" fmla="*/ 28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304">
                  <a:moveTo>
                    <a:pt x="284" y="279"/>
                  </a:moveTo>
                  <a:cubicBezTo>
                    <a:pt x="299" y="264"/>
                    <a:pt x="292" y="235"/>
                    <a:pt x="288" y="218"/>
                  </a:cubicBezTo>
                  <a:cubicBezTo>
                    <a:pt x="287" y="211"/>
                    <a:pt x="286" y="204"/>
                    <a:pt x="284" y="198"/>
                  </a:cubicBezTo>
                  <a:cubicBezTo>
                    <a:pt x="280" y="183"/>
                    <a:pt x="269" y="171"/>
                    <a:pt x="267" y="160"/>
                  </a:cubicBezTo>
                  <a:cubicBezTo>
                    <a:pt x="266" y="150"/>
                    <a:pt x="269" y="139"/>
                    <a:pt x="269" y="129"/>
                  </a:cubicBezTo>
                  <a:cubicBezTo>
                    <a:pt x="269" y="116"/>
                    <a:pt x="269" y="103"/>
                    <a:pt x="269" y="89"/>
                  </a:cubicBezTo>
                  <a:cubicBezTo>
                    <a:pt x="268" y="60"/>
                    <a:pt x="273" y="26"/>
                    <a:pt x="266" y="2"/>
                  </a:cubicBezTo>
                  <a:cubicBezTo>
                    <a:pt x="265" y="2"/>
                    <a:pt x="264" y="1"/>
                    <a:pt x="263" y="0"/>
                  </a:cubicBezTo>
                  <a:cubicBezTo>
                    <a:pt x="230" y="2"/>
                    <a:pt x="194" y="3"/>
                    <a:pt x="159" y="6"/>
                  </a:cubicBezTo>
                  <a:cubicBezTo>
                    <a:pt x="126" y="10"/>
                    <a:pt x="93" y="12"/>
                    <a:pt x="61" y="14"/>
                  </a:cubicBezTo>
                  <a:cubicBezTo>
                    <a:pt x="56" y="63"/>
                    <a:pt x="50" y="113"/>
                    <a:pt x="52" y="162"/>
                  </a:cubicBezTo>
                  <a:cubicBezTo>
                    <a:pt x="39" y="186"/>
                    <a:pt x="27" y="209"/>
                    <a:pt x="16" y="229"/>
                  </a:cubicBezTo>
                  <a:cubicBezTo>
                    <a:pt x="12" y="237"/>
                    <a:pt x="7" y="243"/>
                    <a:pt x="4" y="252"/>
                  </a:cubicBezTo>
                  <a:cubicBezTo>
                    <a:pt x="3" y="256"/>
                    <a:pt x="4" y="260"/>
                    <a:pt x="0" y="263"/>
                  </a:cubicBezTo>
                  <a:cubicBezTo>
                    <a:pt x="3" y="271"/>
                    <a:pt x="1" y="284"/>
                    <a:pt x="4" y="293"/>
                  </a:cubicBezTo>
                  <a:cubicBezTo>
                    <a:pt x="24" y="304"/>
                    <a:pt x="52" y="299"/>
                    <a:pt x="75" y="299"/>
                  </a:cubicBezTo>
                  <a:cubicBezTo>
                    <a:pt x="125" y="299"/>
                    <a:pt x="166" y="300"/>
                    <a:pt x="217" y="293"/>
                  </a:cubicBezTo>
                  <a:cubicBezTo>
                    <a:pt x="238" y="291"/>
                    <a:pt x="274" y="289"/>
                    <a:pt x="284" y="279"/>
                  </a:cubicBezTo>
                  <a:close/>
                  <a:moveTo>
                    <a:pt x="237" y="283"/>
                  </a:moveTo>
                  <a:cubicBezTo>
                    <a:pt x="232" y="282"/>
                    <a:pt x="231" y="285"/>
                    <a:pt x="226" y="284"/>
                  </a:cubicBezTo>
                  <a:cubicBezTo>
                    <a:pt x="225" y="277"/>
                    <a:pt x="229" y="274"/>
                    <a:pt x="226" y="267"/>
                  </a:cubicBezTo>
                  <a:cubicBezTo>
                    <a:pt x="226" y="263"/>
                    <a:pt x="234" y="268"/>
                    <a:pt x="234" y="264"/>
                  </a:cubicBezTo>
                  <a:cubicBezTo>
                    <a:pt x="240" y="266"/>
                    <a:pt x="235" y="277"/>
                    <a:pt x="237" y="283"/>
                  </a:cubicBezTo>
                  <a:close/>
                  <a:moveTo>
                    <a:pt x="254" y="280"/>
                  </a:moveTo>
                  <a:cubicBezTo>
                    <a:pt x="247" y="281"/>
                    <a:pt x="249" y="281"/>
                    <a:pt x="242" y="282"/>
                  </a:cubicBezTo>
                  <a:cubicBezTo>
                    <a:pt x="242" y="273"/>
                    <a:pt x="243" y="269"/>
                    <a:pt x="244" y="263"/>
                  </a:cubicBezTo>
                  <a:cubicBezTo>
                    <a:pt x="247" y="263"/>
                    <a:pt x="249" y="263"/>
                    <a:pt x="252" y="264"/>
                  </a:cubicBezTo>
                  <a:cubicBezTo>
                    <a:pt x="253" y="269"/>
                    <a:pt x="254" y="274"/>
                    <a:pt x="254" y="280"/>
                  </a:cubicBezTo>
                  <a:close/>
                  <a:moveTo>
                    <a:pt x="269" y="278"/>
                  </a:moveTo>
                  <a:cubicBezTo>
                    <a:pt x="264" y="278"/>
                    <a:pt x="264" y="282"/>
                    <a:pt x="259" y="281"/>
                  </a:cubicBezTo>
                  <a:cubicBezTo>
                    <a:pt x="262" y="273"/>
                    <a:pt x="258" y="271"/>
                    <a:pt x="259" y="262"/>
                  </a:cubicBezTo>
                  <a:cubicBezTo>
                    <a:pt x="261" y="262"/>
                    <a:pt x="266" y="264"/>
                    <a:pt x="266" y="261"/>
                  </a:cubicBezTo>
                  <a:cubicBezTo>
                    <a:pt x="269" y="265"/>
                    <a:pt x="269" y="271"/>
                    <a:pt x="269" y="278"/>
                  </a:cubicBezTo>
                  <a:close/>
                  <a:moveTo>
                    <a:pt x="274" y="274"/>
                  </a:moveTo>
                  <a:cubicBezTo>
                    <a:pt x="275" y="269"/>
                    <a:pt x="276" y="267"/>
                    <a:pt x="273" y="263"/>
                  </a:cubicBezTo>
                  <a:cubicBezTo>
                    <a:pt x="275" y="260"/>
                    <a:pt x="282" y="262"/>
                    <a:pt x="284" y="259"/>
                  </a:cubicBezTo>
                  <a:cubicBezTo>
                    <a:pt x="287" y="264"/>
                    <a:pt x="281" y="273"/>
                    <a:pt x="274" y="274"/>
                  </a:cubicBezTo>
                  <a:close/>
                  <a:moveTo>
                    <a:pt x="68" y="20"/>
                  </a:moveTo>
                  <a:cubicBezTo>
                    <a:pt x="127" y="21"/>
                    <a:pt x="192" y="7"/>
                    <a:pt x="261" y="10"/>
                  </a:cubicBezTo>
                  <a:cubicBezTo>
                    <a:pt x="267" y="32"/>
                    <a:pt x="260" y="56"/>
                    <a:pt x="261" y="76"/>
                  </a:cubicBezTo>
                  <a:cubicBezTo>
                    <a:pt x="261" y="100"/>
                    <a:pt x="263" y="126"/>
                    <a:pt x="262" y="157"/>
                  </a:cubicBezTo>
                  <a:cubicBezTo>
                    <a:pt x="243" y="161"/>
                    <a:pt x="222" y="160"/>
                    <a:pt x="199" y="162"/>
                  </a:cubicBezTo>
                  <a:cubicBezTo>
                    <a:pt x="152" y="167"/>
                    <a:pt x="103" y="170"/>
                    <a:pt x="59" y="160"/>
                  </a:cubicBezTo>
                  <a:cubicBezTo>
                    <a:pt x="56" y="117"/>
                    <a:pt x="62" y="67"/>
                    <a:pt x="68" y="20"/>
                  </a:cubicBezTo>
                  <a:close/>
                  <a:moveTo>
                    <a:pt x="15" y="290"/>
                  </a:moveTo>
                  <a:cubicBezTo>
                    <a:pt x="7" y="287"/>
                    <a:pt x="9" y="276"/>
                    <a:pt x="8" y="266"/>
                  </a:cubicBezTo>
                  <a:cubicBezTo>
                    <a:pt x="9" y="267"/>
                    <a:pt x="11" y="268"/>
                    <a:pt x="13" y="268"/>
                  </a:cubicBezTo>
                  <a:cubicBezTo>
                    <a:pt x="13" y="276"/>
                    <a:pt x="16" y="281"/>
                    <a:pt x="15" y="290"/>
                  </a:cubicBezTo>
                  <a:close/>
                  <a:moveTo>
                    <a:pt x="26" y="290"/>
                  </a:moveTo>
                  <a:cubicBezTo>
                    <a:pt x="17" y="290"/>
                    <a:pt x="21" y="277"/>
                    <a:pt x="20" y="269"/>
                  </a:cubicBezTo>
                  <a:cubicBezTo>
                    <a:pt x="24" y="268"/>
                    <a:pt x="24" y="271"/>
                    <a:pt x="27" y="271"/>
                  </a:cubicBezTo>
                  <a:cubicBezTo>
                    <a:pt x="24" y="275"/>
                    <a:pt x="27" y="289"/>
                    <a:pt x="26" y="290"/>
                  </a:cubicBezTo>
                  <a:close/>
                  <a:moveTo>
                    <a:pt x="39" y="291"/>
                  </a:moveTo>
                  <a:cubicBezTo>
                    <a:pt x="28" y="290"/>
                    <a:pt x="33" y="282"/>
                    <a:pt x="31" y="272"/>
                  </a:cubicBezTo>
                  <a:cubicBezTo>
                    <a:pt x="33" y="270"/>
                    <a:pt x="39" y="271"/>
                    <a:pt x="41" y="273"/>
                  </a:cubicBezTo>
                  <a:cubicBezTo>
                    <a:pt x="40" y="281"/>
                    <a:pt x="40" y="282"/>
                    <a:pt x="39" y="291"/>
                  </a:cubicBezTo>
                  <a:close/>
                  <a:moveTo>
                    <a:pt x="46" y="291"/>
                  </a:moveTo>
                  <a:cubicBezTo>
                    <a:pt x="46" y="285"/>
                    <a:pt x="46" y="279"/>
                    <a:pt x="46" y="273"/>
                  </a:cubicBezTo>
                  <a:cubicBezTo>
                    <a:pt x="47" y="273"/>
                    <a:pt x="48" y="273"/>
                    <a:pt x="49" y="273"/>
                  </a:cubicBezTo>
                  <a:cubicBezTo>
                    <a:pt x="54" y="275"/>
                    <a:pt x="51" y="286"/>
                    <a:pt x="53" y="291"/>
                  </a:cubicBezTo>
                  <a:cubicBezTo>
                    <a:pt x="51" y="291"/>
                    <a:pt x="49" y="291"/>
                    <a:pt x="46" y="291"/>
                  </a:cubicBezTo>
                  <a:close/>
                  <a:moveTo>
                    <a:pt x="70" y="292"/>
                  </a:moveTo>
                  <a:cubicBezTo>
                    <a:pt x="66" y="292"/>
                    <a:pt x="62" y="292"/>
                    <a:pt x="59" y="291"/>
                  </a:cubicBezTo>
                  <a:cubicBezTo>
                    <a:pt x="59" y="285"/>
                    <a:pt x="59" y="279"/>
                    <a:pt x="59" y="273"/>
                  </a:cubicBezTo>
                  <a:cubicBezTo>
                    <a:pt x="62" y="273"/>
                    <a:pt x="66" y="273"/>
                    <a:pt x="70" y="274"/>
                  </a:cubicBezTo>
                  <a:cubicBezTo>
                    <a:pt x="70" y="280"/>
                    <a:pt x="70" y="286"/>
                    <a:pt x="70" y="292"/>
                  </a:cubicBezTo>
                  <a:close/>
                  <a:moveTo>
                    <a:pt x="9" y="258"/>
                  </a:moveTo>
                  <a:cubicBezTo>
                    <a:pt x="21" y="224"/>
                    <a:pt x="43" y="200"/>
                    <a:pt x="56" y="167"/>
                  </a:cubicBezTo>
                  <a:cubicBezTo>
                    <a:pt x="124" y="185"/>
                    <a:pt x="190" y="168"/>
                    <a:pt x="263" y="168"/>
                  </a:cubicBezTo>
                  <a:cubicBezTo>
                    <a:pt x="272" y="184"/>
                    <a:pt x="279" y="203"/>
                    <a:pt x="284" y="226"/>
                  </a:cubicBezTo>
                  <a:cubicBezTo>
                    <a:pt x="286" y="232"/>
                    <a:pt x="289" y="243"/>
                    <a:pt x="287" y="246"/>
                  </a:cubicBezTo>
                  <a:cubicBezTo>
                    <a:pt x="282" y="257"/>
                    <a:pt x="246" y="256"/>
                    <a:pt x="233" y="257"/>
                  </a:cubicBezTo>
                  <a:cubicBezTo>
                    <a:pt x="190" y="262"/>
                    <a:pt x="136" y="266"/>
                    <a:pt x="85" y="266"/>
                  </a:cubicBezTo>
                  <a:cubicBezTo>
                    <a:pt x="57" y="265"/>
                    <a:pt x="28" y="265"/>
                    <a:pt x="9" y="258"/>
                  </a:cubicBezTo>
                  <a:close/>
                  <a:moveTo>
                    <a:pt x="86" y="292"/>
                  </a:moveTo>
                  <a:cubicBezTo>
                    <a:pt x="84" y="290"/>
                    <a:pt x="82" y="293"/>
                    <a:pt x="77" y="292"/>
                  </a:cubicBezTo>
                  <a:cubicBezTo>
                    <a:pt x="75" y="283"/>
                    <a:pt x="77" y="282"/>
                    <a:pt x="75" y="274"/>
                  </a:cubicBezTo>
                  <a:cubicBezTo>
                    <a:pt x="80" y="271"/>
                    <a:pt x="82" y="274"/>
                    <a:pt x="86" y="274"/>
                  </a:cubicBezTo>
                  <a:cubicBezTo>
                    <a:pt x="86" y="280"/>
                    <a:pt x="86" y="286"/>
                    <a:pt x="86" y="292"/>
                  </a:cubicBezTo>
                  <a:close/>
                  <a:moveTo>
                    <a:pt x="104" y="291"/>
                  </a:moveTo>
                  <a:cubicBezTo>
                    <a:pt x="100" y="291"/>
                    <a:pt x="96" y="291"/>
                    <a:pt x="92" y="291"/>
                  </a:cubicBezTo>
                  <a:cubicBezTo>
                    <a:pt x="92" y="283"/>
                    <a:pt x="92" y="276"/>
                    <a:pt x="93" y="273"/>
                  </a:cubicBezTo>
                  <a:cubicBezTo>
                    <a:pt x="97" y="276"/>
                    <a:pt x="101" y="271"/>
                    <a:pt x="105" y="275"/>
                  </a:cubicBezTo>
                  <a:cubicBezTo>
                    <a:pt x="105" y="283"/>
                    <a:pt x="105" y="285"/>
                    <a:pt x="104" y="291"/>
                  </a:cubicBezTo>
                  <a:close/>
                  <a:moveTo>
                    <a:pt x="121" y="291"/>
                  </a:moveTo>
                  <a:cubicBezTo>
                    <a:pt x="118" y="291"/>
                    <a:pt x="112" y="289"/>
                    <a:pt x="111" y="292"/>
                  </a:cubicBezTo>
                  <a:cubicBezTo>
                    <a:pt x="108" y="287"/>
                    <a:pt x="112" y="283"/>
                    <a:pt x="111" y="273"/>
                  </a:cubicBezTo>
                  <a:cubicBezTo>
                    <a:pt x="115" y="274"/>
                    <a:pt x="119" y="273"/>
                    <a:pt x="121" y="275"/>
                  </a:cubicBezTo>
                  <a:cubicBezTo>
                    <a:pt x="121" y="280"/>
                    <a:pt x="121" y="285"/>
                    <a:pt x="121" y="291"/>
                  </a:cubicBezTo>
                  <a:close/>
                  <a:moveTo>
                    <a:pt x="137" y="291"/>
                  </a:moveTo>
                  <a:cubicBezTo>
                    <a:pt x="134" y="291"/>
                    <a:pt x="130" y="291"/>
                    <a:pt x="126" y="291"/>
                  </a:cubicBezTo>
                  <a:cubicBezTo>
                    <a:pt x="126" y="285"/>
                    <a:pt x="126" y="279"/>
                    <a:pt x="126" y="272"/>
                  </a:cubicBezTo>
                  <a:cubicBezTo>
                    <a:pt x="130" y="273"/>
                    <a:pt x="134" y="273"/>
                    <a:pt x="137" y="273"/>
                  </a:cubicBezTo>
                  <a:cubicBezTo>
                    <a:pt x="136" y="282"/>
                    <a:pt x="139" y="287"/>
                    <a:pt x="137" y="291"/>
                  </a:cubicBezTo>
                  <a:close/>
                  <a:moveTo>
                    <a:pt x="152" y="291"/>
                  </a:moveTo>
                  <a:cubicBezTo>
                    <a:pt x="150" y="291"/>
                    <a:pt x="147" y="291"/>
                    <a:pt x="144" y="291"/>
                  </a:cubicBezTo>
                  <a:cubicBezTo>
                    <a:pt x="143" y="283"/>
                    <a:pt x="144" y="282"/>
                    <a:pt x="143" y="273"/>
                  </a:cubicBezTo>
                  <a:cubicBezTo>
                    <a:pt x="148" y="274"/>
                    <a:pt x="151" y="270"/>
                    <a:pt x="154" y="273"/>
                  </a:cubicBezTo>
                  <a:cubicBezTo>
                    <a:pt x="152" y="278"/>
                    <a:pt x="152" y="285"/>
                    <a:pt x="152" y="291"/>
                  </a:cubicBezTo>
                  <a:close/>
                  <a:moveTo>
                    <a:pt x="159" y="292"/>
                  </a:moveTo>
                  <a:cubicBezTo>
                    <a:pt x="159" y="285"/>
                    <a:pt x="159" y="279"/>
                    <a:pt x="159" y="272"/>
                  </a:cubicBezTo>
                  <a:cubicBezTo>
                    <a:pt x="163" y="272"/>
                    <a:pt x="166" y="272"/>
                    <a:pt x="169" y="272"/>
                  </a:cubicBezTo>
                  <a:cubicBezTo>
                    <a:pt x="169" y="279"/>
                    <a:pt x="169" y="285"/>
                    <a:pt x="170" y="291"/>
                  </a:cubicBezTo>
                  <a:cubicBezTo>
                    <a:pt x="166" y="290"/>
                    <a:pt x="163" y="291"/>
                    <a:pt x="159" y="292"/>
                  </a:cubicBezTo>
                  <a:close/>
                  <a:moveTo>
                    <a:pt x="186" y="290"/>
                  </a:moveTo>
                  <a:cubicBezTo>
                    <a:pt x="184" y="290"/>
                    <a:pt x="178" y="288"/>
                    <a:pt x="179" y="291"/>
                  </a:cubicBezTo>
                  <a:cubicBezTo>
                    <a:pt x="175" y="287"/>
                    <a:pt x="176" y="279"/>
                    <a:pt x="176" y="271"/>
                  </a:cubicBezTo>
                  <a:cubicBezTo>
                    <a:pt x="188" y="266"/>
                    <a:pt x="185" y="279"/>
                    <a:pt x="186" y="290"/>
                  </a:cubicBezTo>
                  <a:close/>
                  <a:moveTo>
                    <a:pt x="193" y="288"/>
                  </a:moveTo>
                  <a:cubicBezTo>
                    <a:pt x="190" y="284"/>
                    <a:pt x="192" y="275"/>
                    <a:pt x="191" y="269"/>
                  </a:cubicBezTo>
                  <a:cubicBezTo>
                    <a:pt x="203" y="264"/>
                    <a:pt x="202" y="277"/>
                    <a:pt x="202" y="287"/>
                  </a:cubicBezTo>
                  <a:cubicBezTo>
                    <a:pt x="198" y="286"/>
                    <a:pt x="196" y="288"/>
                    <a:pt x="193" y="288"/>
                  </a:cubicBezTo>
                  <a:close/>
                  <a:moveTo>
                    <a:pt x="209" y="286"/>
                  </a:moveTo>
                  <a:cubicBezTo>
                    <a:pt x="208" y="280"/>
                    <a:pt x="208" y="273"/>
                    <a:pt x="206" y="268"/>
                  </a:cubicBezTo>
                  <a:cubicBezTo>
                    <a:pt x="212" y="268"/>
                    <a:pt x="214" y="266"/>
                    <a:pt x="220" y="267"/>
                  </a:cubicBezTo>
                  <a:cubicBezTo>
                    <a:pt x="220" y="273"/>
                    <a:pt x="220" y="279"/>
                    <a:pt x="220" y="285"/>
                  </a:cubicBezTo>
                  <a:cubicBezTo>
                    <a:pt x="215" y="284"/>
                    <a:pt x="212" y="285"/>
                    <a:pt x="209" y="2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72" name="Freeform 478"/>
            <p:cNvSpPr>
              <a:spLocks noEditPoints="1"/>
            </p:cNvSpPr>
            <p:nvPr/>
          </p:nvSpPr>
          <p:spPr bwMode="auto">
            <a:xfrm>
              <a:off x="1195462" y="5605207"/>
              <a:ext cx="148428" cy="172759"/>
            </a:xfrm>
            <a:custGeom>
              <a:avLst/>
              <a:gdLst>
                <a:gd name="T0" fmla="*/ 24 w 40"/>
                <a:gd name="T1" fmla="*/ 0 h 46"/>
                <a:gd name="T2" fmla="*/ 0 w 40"/>
                <a:gd name="T3" fmla="*/ 36 h 46"/>
                <a:gd name="T4" fmla="*/ 40 w 40"/>
                <a:gd name="T5" fmla="*/ 39 h 46"/>
                <a:gd name="T6" fmla="*/ 29 w 40"/>
                <a:gd name="T7" fmla="*/ 0 h 46"/>
                <a:gd name="T8" fmla="*/ 24 w 40"/>
                <a:gd name="T9" fmla="*/ 0 h 46"/>
                <a:gd name="T10" fmla="*/ 10 w 40"/>
                <a:gd name="T11" fmla="*/ 33 h 46"/>
                <a:gd name="T12" fmla="*/ 24 w 40"/>
                <a:gd name="T13" fmla="*/ 11 h 46"/>
                <a:gd name="T14" fmla="*/ 33 w 40"/>
                <a:gd name="T15" fmla="*/ 35 h 46"/>
                <a:gd name="T16" fmla="*/ 10 w 40"/>
                <a:gd name="T17"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6">
                  <a:moveTo>
                    <a:pt x="24" y="0"/>
                  </a:moveTo>
                  <a:cubicBezTo>
                    <a:pt x="18" y="15"/>
                    <a:pt x="6" y="22"/>
                    <a:pt x="0" y="36"/>
                  </a:cubicBezTo>
                  <a:cubicBezTo>
                    <a:pt x="9" y="43"/>
                    <a:pt x="32" y="46"/>
                    <a:pt x="40" y="39"/>
                  </a:cubicBezTo>
                  <a:cubicBezTo>
                    <a:pt x="40" y="22"/>
                    <a:pt x="29" y="12"/>
                    <a:pt x="29" y="0"/>
                  </a:cubicBezTo>
                  <a:cubicBezTo>
                    <a:pt x="27" y="0"/>
                    <a:pt x="26" y="0"/>
                    <a:pt x="24" y="0"/>
                  </a:cubicBezTo>
                  <a:close/>
                  <a:moveTo>
                    <a:pt x="10" y="33"/>
                  </a:moveTo>
                  <a:cubicBezTo>
                    <a:pt x="12" y="23"/>
                    <a:pt x="22" y="22"/>
                    <a:pt x="24" y="11"/>
                  </a:cubicBezTo>
                  <a:cubicBezTo>
                    <a:pt x="29" y="17"/>
                    <a:pt x="30" y="27"/>
                    <a:pt x="33" y="35"/>
                  </a:cubicBezTo>
                  <a:cubicBezTo>
                    <a:pt x="24" y="36"/>
                    <a:pt x="18" y="33"/>
                    <a:pt x="1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73" name="Freeform 479"/>
            <p:cNvSpPr>
              <a:spLocks noEditPoints="1"/>
            </p:cNvSpPr>
            <p:nvPr/>
          </p:nvSpPr>
          <p:spPr bwMode="auto">
            <a:xfrm>
              <a:off x="4584959" y="5729302"/>
              <a:ext cx="973295" cy="1090089"/>
            </a:xfrm>
            <a:custGeom>
              <a:avLst/>
              <a:gdLst>
                <a:gd name="T0" fmla="*/ 31 w 261"/>
                <a:gd name="T1" fmla="*/ 9 h 292"/>
                <a:gd name="T2" fmla="*/ 7 w 261"/>
                <a:gd name="T3" fmla="*/ 230 h 292"/>
                <a:gd name="T4" fmla="*/ 1 w 261"/>
                <a:gd name="T5" fmla="*/ 244 h 292"/>
                <a:gd name="T6" fmla="*/ 22 w 261"/>
                <a:gd name="T7" fmla="*/ 246 h 292"/>
                <a:gd name="T8" fmla="*/ 19 w 261"/>
                <a:gd name="T9" fmla="*/ 270 h 292"/>
                <a:gd name="T10" fmla="*/ 38 w 261"/>
                <a:gd name="T11" fmla="*/ 275 h 292"/>
                <a:gd name="T12" fmla="*/ 40 w 261"/>
                <a:gd name="T13" fmla="*/ 292 h 292"/>
                <a:gd name="T14" fmla="*/ 226 w 261"/>
                <a:gd name="T15" fmla="*/ 272 h 292"/>
                <a:gd name="T16" fmla="*/ 254 w 261"/>
                <a:gd name="T17" fmla="*/ 164 h 292"/>
                <a:gd name="T18" fmla="*/ 254 w 261"/>
                <a:gd name="T19" fmla="*/ 36 h 292"/>
                <a:gd name="T20" fmla="*/ 237 w 261"/>
                <a:gd name="T21" fmla="*/ 30 h 292"/>
                <a:gd name="T22" fmla="*/ 237 w 261"/>
                <a:gd name="T23" fmla="*/ 18 h 292"/>
                <a:gd name="T24" fmla="*/ 224 w 261"/>
                <a:gd name="T25" fmla="*/ 18 h 292"/>
                <a:gd name="T26" fmla="*/ 226 w 261"/>
                <a:gd name="T27" fmla="*/ 7 h 292"/>
                <a:gd name="T28" fmla="*/ 177 w 261"/>
                <a:gd name="T29" fmla="*/ 0 h 292"/>
                <a:gd name="T30" fmla="*/ 66 w 261"/>
                <a:gd name="T31" fmla="*/ 7 h 292"/>
                <a:gd name="T32" fmla="*/ 31 w 261"/>
                <a:gd name="T33" fmla="*/ 9 h 292"/>
                <a:gd name="T34" fmla="*/ 240 w 261"/>
                <a:gd name="T35" fmla="*/ 40 h 292"/>
                <a:gd name="T36" fmla="*/ 247 w 261"/>
                <a:gd name="T37" fmla="*/ 53 h 292"/>
                <a:gd name="T38" fmla="*/ 222 w 261"/>
                <a:gd name="T39" fmla="*/ 265 h 292"/>
                <a:gd name="T40" fmla="*/ 67 w 261"/>
                <a:gd name="T41" fmla="*/ 283 h 292"/>
                <a:gd name="T42" fmla="*/ 46 w 261"/>
                <a:gd name="T43" fmla="*/ 280 h 292"/>
                <a:gd name="T44" fmla="*/ 56 w 261"/>
                <a:gd name="T45" fmla="*/ 276 h 292"/>
                <a:gd name="T46" fmla="*/ 210 w 261"/>
                <a:gd name="T47" fmla="*/ 263 h 292"/>
                <a:gd name="T48" fmla="*/ 236 w 261"/>
                <a:gd name="T49" fmla="*/ 43 h 292"/>
                <a:gd name="T50" fmla="*/ 240 w 261"/>
                <a:gd name="T51" fmla="*/ 40 h 292"/>
                <a:gd name="T52" fmla="*/ 224 w 261"/>
                <a:gd name="T53" fmla="*/ 27 h 292"/>
                <a:gd name="T54" fmla="*/ 229 w 261"/>
                <a:gd name="T55" fmla="*/ 25 h 292"/>
                <a:gd name="T56" fmla="*/ 205 w 261"/>
                <a:gd name="T57" fmla="*/ 256 h 292"/>
                <a:gd name="T58" fmla="*/ 116 w 261"/>
                <a:gd name="T59" fmla="*/ 263 h 292"/>
                <a:gd name="T60" fmla="*/ 26 w 261"/>
                <a:gd name="T61" fmla="*/ 266 h 292"/>
                <a:gd name="T62" fmla="*/ 29 w 261"/>
                <a:gd name="T63" fmla="*/ 245 h 292"/>
                <a:gd name="T64" fmla="*/ 189 w 261"/>
                <a:gd name="T65" fmla="*/ 241 h 292"/>
                <a:gd name="T66" fmla="*/ 192 w 261"/>
                <a:gd name="T67" fmla="*/ 180 h 292"/>
                <a:gd name="T68" fmla="*/ 196 w 261"/>
                <a:gd name="T69" fmla="*/ 142 h 292"/>
                <a:gd name="T70" fmla="*/ 200 w 261"/>
                <a:gd name="T71" fmla="*/ 106 h 292"/>
                <a:gd name="T72" fmla="*/ 217 w 261"/>
                <a:gd name="T73" fmla="*/ 45 h 292"/>
                <a:gd name="T74" fmla="*/ 224 w 261"/>
                <a:gd name="T75" fmla="*/ 27 h 292"/>
                <a:gd name="T76" fmla="*/ 217 w 261"/>
                <a:gd name="T77" fmla="*/ 14 h 292"/>
                <a:gd name="T78" fmla="*/ 186 w 261"/>
                <a:gd name="T79" fmla="*/ 180 h 292"/>
                <a:gd name="T80" fmla="*/ 185 w 261"/>
                <a:gd name="T81" fmla="*/ 234 h 292"/>
                <a:gd name="T82" fmla="*/ 13 w 261"/>
                <a:gd name="T83" fmla="*/ 239 h 292"/>
                <a:gd name="T84" fmla="*/ 25 w 261"/>
                <a:gd name="T85" fmla="*/ 174 h 292"/>
                <a:gd name="T86" fmla="*/ 31 w 261"/>
                <a:gd name="T87" fmla="*/ 101 h 292"/>
                <a:gd name="T88" fmla="*/ 36 w 261"/>
                <a:gd name="T89" fmla="*/ 17 h 292"/>
                <a:gd name="T90" fmla="*/ 217 w 261"/>
                <a:gd name="T91" fmla="*/ 1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1" h="292">
                  <a:moveTo>
                    <a:pt x="31" y="9"/>
                  </a:moveTo>
                  <a:cubicBezTo>
                    <a:pt x="23" y="81"/>
                    <a:pt x="27" y="170"/>
                    <a:pt x="7" y="230"/>
                  </a:cubicBezTo>
                  <a:cubicBezTo>
                    <a:pt x="5" y="235"/>
                    <a:pt x="0" y="238"/>
                    <a:pt x="1" y="244"/>
                  </a:cubicBezTo>
                  <a:cubicBezTo>
                    <a:pt x="6" y="249"/>
                    <a:pt x="20" y="244"/>
                    <a:pt x="22" y="246"/>
                  </a:cubicBezTo>
                  <a:cubicBezTo>
                    <a:pt x="19" y="255"/>
                    <a:pt x="21" y="260"/>
                    <a:pt x="19" y="270"/>
                  </a:cubicBezTo>
                  <a:cubicBezTo>
                    <a:pt x="25" y="275"/>
                    <a:pt x="28" y="274"/>
                    <a:pt x="38" y="275"/>
                  </a:cubicBezTo>
                  <a:cubicBezTo>
                    <a:pt x="36" y="283"/>
                    <a:pt x="37" y="287"/>
                    <a:pt x="40" y="292"/>
                  </a:cubicBezTo>
                  <a:cubicBezTo>
                    <a:pt x="111" y="292"/>
                    <a:pt x="174" y="289"/>
                    <a:pt x="226" y="272"/>
                  </a:cubicBezTo>
                  <a:cubicBezTo>
                    <a:pt x="239" y="240"/>
                    <a:pt x="247" y="202"/>
                    <a:pt x="254" y="164"/>
                  </a:cubicBezTo>
                  <a:cubicBezTo>
                    <a:pt x="261" y="125"/>
                    <a:pt x="254" y="82"/>
                    <a:pt x="254" y="36"/>
                  </a:cubicBezTo>
                  <a:cubicBezTo>
                    <a:pt x="251" y="31"/>
                    <a:pt x="242" y="33"/>
                    <a:pt x="237" y="30"/>
                  </a:cubicBezTo>
                  <a:cubicBezTo>
                    <a:pt x="236" y="24"/>
                    <a:pt x="240" y="22"/>
                    <a:pt x="237" y="18"/>
                  </a:cubicBezTo>
                  <a:cubicBezTo>
                    <a:pt x="233" y="18"/>
                    <a:pt x="229" y="18"/>
                    <a:pt x="224" y="18"/>
                  </a:cubicBezTo>
                  <a:cubicBezTo>
                    <a:pt x="225" y="15"/>
                    <a:pt x="226" y="12"/>
                    <a:pt x="226" y="7"/>
                  </a:cubicBezTo>
                  <a:cubicBezTo>
                    <a:pt x="207" y="0"/>
                    <a:pt x="189" y="0"/>
                    <a:pt x="177" y="0"/>
                  </a:cubicBezTo>
                  <a:cubicBezTo>
                    <a:pt x="143" y="0"/>
                    <a:pt x="104" y="7"/>
                    <a:pt x="66" y="7"/>
                  </a:cubicBezTo>
                  <a:cubicBezTo>
                    <a:pt x="53" y="8"/>
                    <a:pt x="42" y="5"/>
                    <a:pt x="31" y="9"/>
                  </a:cubicBezTo>
                  <a:close/>
                  <a:moveTo>
                    <a:pt x="240" y="40"/>
                  </a:moveTo>
                  <a:cubicBezTo>
                    <a:pt x="250" y="39"/>
                    <a:pt x="246" y="45"/>
                    <a:pt x="247" y="53"/>
                  </a:cubicBezTo>
                  <a:cubicBezTo>
                    <a:pt x="257" y="123"/>
                    <a:pt x="243" y="215"/>
                    <a:pt x="222" y="265"/>
                  </a:cubicBezTo>
                  <a:cubicBezTo>
                    <a:pt x="181" y="281"/>
                    <a:pt x="128" y="283"/>
                    <a:pt x="67" y="283"/>
                  </a:cubicBezTo>
                  <a:cubicBezTo>
                    <a:pt x="61" y="283"/>
                    <a:pt x="50" y="287"/>
                    <a:pt x="46" y="280"/>
                  </a:cubicBezTo>
                  <a:cubicBezTo>
                    <a:pt x="45" y="273"/>
                    <a:pt x="53" y="276"/>
                    <a:pt x="56" y="276"/>
                  </a:cubicBezTo>
                  <a:cubicBezTo>
                    <a:pt x="103" y="271"/>
                    <a:pt x="162" y="271"/>
                    <a:pt x="210" y="263"/>
                  </a:cubicBezTo>
                  <a:cubicBezTo>
                    <a:pt x="220" y="203"/>
                    <a:pt x="229" y="118"/>
                    <a:pt x="236" y="43"/>
                  </a:cubicBezTo>
                  <a:cubicBezTo>
                    <a:pt x="237" y="41"/>
                    <a:pt x="238" y="40"/>
                    <a:pt x="240" y="40"/>
                  </a:cubicBezTo>
                  <a:close/>
                  <a:moveTo>
                    <a:pt x="224" y="27"/>
                  </a:moveTo>
                  <a:cubicBezTo>
                    <a:pt x="226" y="27"/>
                    <a:pt x="228" y="27"/>
                    <a:pt x="229" y="25"/>
                  </a:cubicBezTo>
                  <a:cubicBezTo>
                    <a:pt x="226" y="102"/>
                    <a:pt x="215" y="182"/>
                    <a:pt x="205" y="256"/>
                  </a:cubicBezTo>
                  <a:cubicBezTo>
                    <a:pt x="178" y="263"/>
                    <a:pt x="152" y="262"/>
                    <a:pt x="116" y="263"/>
                  </a:cubicBezTo>
                  <a:cubicBezTo>
                    <a:pt x="82" y="265"/>
                    <a:pt x="50" y="272"/>
                    <a:pt x="26" y="266"/>
                  </a:cubicBezTo>
                  <a:cubicBezTo>
                    <a:pt x="28" y="261"/>
                    <a:pt x="27" y="253"/>
                    <a:pt x="29" y="245"/>
                  </a:cubicBezTo>
                  <a:cubicBezTo>
                    <a:pt x="85" y="239"/>
                    <a:pt x="148" y="258"/>
                    <a:pt x="189" y="241"/>
                  </a:cubicBezTo>
                  <a:cubicBezTo>
                    <a:pt x="199" y="224"/>
                    <a:pt x="192" y="202"/>
                    <a:pt x="192" y="180"/>
                  </a:cubicBezTo>
                  <a:cubicBezTo>
                    <a:pt x="192" y="168"/>
                    <a:pt x="195" y="155"/>
                    <a:pt x="196" y="142"/>
                  </a:cubicBezTo>
                  <a:cubicBezTo>
                    <a:pt x="198" y="130"/>
                    <a:pt x="198" y="117"/>
                    <a:pt x="200" y="106"/>
                  </a:cubicBezTo>
                  <a:cubicBezTo>
                    <a:pt x="205" y="85"/>
                    <a:pt x="212" y="66"/>
                    <a:pt x="217" y="45"/>
                  </a:cubicBezTo>
                  <a:cubicBezTo>
                    <a:pt x="219" y="39"/>
                    <a:pt x="217" y="30"/>
                    <a:pt x="224" y="27"/>
                  </a:cubicBezTo>
                  <a:close/>
                  <a:moveTo>
                    <a:pt x="217" y="14"/>
                  </a:moveTo>
                  <a:cubicBezTo>
                    <a:pt x="206" y="68"/>
                    <a:pt x="187" y="121"/>
                    <a:pt x="186" y="180"/>
                  </a:cubicBezTo>
                  <a:cubicBezTo>
                    <a:pt x="186" y="198"/>
                    <a:pt x="191" y="217"/>
                    <a:pt x="185" y="234"/>
                  </a:cubicBezTo>
                  <a:cubicBezTo>
                    <a:pt x="139" y="249"/>
                    <a:pt x="62" y="229"/>
                    <a:pt x="13" y="239"/>
                  </a:cubicBezTo>
                  <a:cubicBezTo>
                    <a:pt x="14" y="219"/>
                    <a:pt x="22" y="199"/>
                    <a:pt x="25" y="174"/>
                  </a:cubicBezTo>
                  <a:cubicBezTo>
                    <a:pt x="28" y="151"/>
                    <a:pt x="27" y="125"/>
                    <a:pt x="31" y="101"/>
                  </a:cubicBezTo>
                  <a:cubicBezTo>
                    <a:pt x="34" y="76"/>
                    <a:pt x="36" y="40"/>
                    <a:pt x="36" y="17"/>
                  </a:cubicBezTo>
                  <a:cubicBezTo>
                    <a:pt x="97" y="17"/>
                    <a:pt x="158" y="3"/>
                    <a:pt x="2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74" name="Freeform 480"/>
            <p:cNvSpPr/>
            <p:nvPr/>
          </p:nvSpPr>
          <p:spPr bwMode="auto">
            <a:xfrm>
              <a:off x="2448578" y="5712269"/>
              <a:ext cx="111929" cy="116795"/>
            </a:xfrm>
            <a:custGeom>
              <a:avLst/>
              <a:gdLst>
                <a:gd name="T0" fmla="*/ 10 w 30"/>
                <a:gd name="T1" fmla="*/ 20 h 31"/>
                <a:gd name="T2" fmla="*/ 30 w 30"/>
                <a:gd name="T3" fmla="*/ 4 h 31"/>
                <a:gd name="T4" fmla="*/ 29 w 30"/>
                <a:gd name="T5" fmla="*/ 0 h 31"/>
                <a:gd name="T6" fmla="*/ 0 w 30"/>
                <a:gd name="T7" fmla="*/ 30 h 31"/>
                <a:gd name="T8" fmla="*/ 10 w 30"/>
                <a:gd name="T9" fmla="*/ 20 h 31"/>
              </a:gdLst>
              <a:ahLst/>
              <a:cxnLst>
                <a:cxn ang="0">
                  <a:pos x="T0" y="T1"/>
                </a:cxn>
                <a:cxn ang="0">
                  <a:pos x="T2" y="T3"/>
                </a:cxn>
                <a:cxn ang="0">
                  <a:pos x="T4" y="T5"/>
                </a:cxn>
                <a:cxn ang="0">
                  <a:pos x="T6" y="T7"/>
                </a:cxn>
                <a:cxn ang="0">
                  <a:pos x="T8" y="T9"/>
                </a:cxn>
              </a:cxnLst>
              <a:rect l="0" t="0" r="r" b="b"/>
              <a:pathLst>
                <a:path w="30" h="31">
                  <a:moveTo>
                    <a:pt x="10" y="20"/>
                  </a:moveTo>
                  <a:cubicBezTo>
                    <a:pt x="16" y="14"/>
                    <a:pt x="23" y="9"/>
                    <a:pt x="30" y="4"/>
                  </a:cubicBezTo>
                  <a:cubicBezTo>
                    <a:pt x="30" y="2"/>
                    <a:pt x="30" y="0"/>
                    <a:pt x="29" y="0"/>
                  </a:cubicBezTo>
                  <a:cubicBezTo>
                    <a:pt x="17" y="6"/>
                    <a:pt x="1" y="16"/>
                    <a:pt x="0" y="30"/>
                  </a:cubicBezTo>
                  <a:cubicBezTo>
                    <a:pt x="7" y="31"/>
                    <a:pt x="7" y="23"/>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75" name="Freeform 481"/>
            <p:cNvSpPr>
              <a:spLocks noEditPoints="1"/>
            </p:cNvSpPr>
            <p:nvPr/>
          </p:nvSpPr>
          <p:spPr bwMode="auto">
            <a:xfrm>
              <a:off x="2433978" y="5695237"/>
              <a:ext cx="902732" cy="992760"/>
            </a:xfrm>
            <a:custGeom>
              <a:avLst/>
              <a:gdLst>
                <a:gd name="T0" fmla="*/ 215 w 242"/>
                <a:gd name="T1" fmla="*/ 220 h 266"/>
                <a:gd name="T2" fmla="*/ 95 w 242"/>
                <a:gd name="T3" fmla="*/ 9 h 266"/>
                <a:gd name="T4" fmla="*/ 11 w 242"/>
                <a:gd name="T5" fmla="*/ 166 h 266"/>
                <a:gd name="T6" fmla="*/ 42 w 242"/>
                <a:gd name="T7" fmla="*/ 228 h 266"/>
                <a:gd name="T8" fmla="*/ 153 w 242"/>
                <a:gd name="T9" fmla="*/ 259 h 266"/>
                <a:gd name="T10" fmla="*/ 158 w 242"/>
                <a:gd name="T11" fmla="*/ 238 h 266"/>
                <a:gd name="T12" fmla="*/ 169 w 242"/>
                <a:gd name="T13" fmla="*/ 201 h 266"/>
                <a:gd name="T14" fmla="*/ 202 w 242"/>
                <a:gd name="T15" fmla="*/ 195 h 266"/>
                <a:gd name="T16" fmla="*/ 225 w 242"/>
                <a:gd name="T17" fmla="*/ 163 h 266"/>
                <a:gd name="T18" fmla="*/ 158 w 242"/>
                <a:gd name="T19" fmla="*/ 32 h 266"/>
                <a:gd name="T20" fmla="*/ 207 w 242"/>
                <a:gd name="T21" fmla="*/ 72 h 266"/>
                <a:gd name="T22" fmla="*/ 187 w 242"/>
                <a:gd name="T23" fmla="*/ 74 h 266"/>
                <a:gd name="T24" fmla="*/ 176 w 242"/>
                <a:gd name="T25" fmla="*/ 92 h 266"/>
                <a:gd name="T26" fmla="*/ 161 w 242"/>
                <a:gd name="T27" fmla="*/ 74 h 266"/>
                <a:gd name="T28" fmla="*/ 161 w 242"/>
                <a:gd name="T29" fmla="*/ 50 h 266"/>
                <a:gd name="T30" fmla="*/ 151 w 242"/>
                <a:gd name="T31" fmla="*/ 52 h 266"/>
                <a:gd name="T32" fmla="*/ 153 w 242"/>
                <a:gd name="T33" fmla="*/ 23 h 266"/>
                <a:gd name="T34" fmla="*/ 136 w 242"/>
                <a:gd name="T35" fmla="*/ 59 h 266"/>
                <a:gd name="T36" fmla="*/ 168 w 242"/>
                <a:gd name="T37" fmla="*/ 60 h 266"/>
                <a:gd name="T38" fmla="*/ 170 w 242"/>
                <a:gd name="T39" fmla="*/ 81 h 266"/>
                <a:gd name="T40" fmla="*/ 192 w 242"/>
                <a:gd name="T41" fmla="*/ 76 h 266"/>
                <a:gd name="T42" fmla="*/ 219 w 242"/>
                <a:gd name="T43" fmla="*/ 102 h 266"/>
                <a:gd name="T44" fmla="*/ 183 w 242"/>
                <a:gd name="T45" fmla="*/ 133 h 266"/>
                <a:gd name="T46" fmla="*/ 121 w 242"/>
                <a:gd name="T47" fmla="*/ 120 h 266"/>
                <a:gd name="T48" fmla="*/ 110 w 242"/>
                <a:gd name="T49" fmla="*/ 47 h 266"/>
                <a:gd name="T50" fmla="*/ 153 w 242"/>
                <a:gd name="T51" fmla="*/ 23 h 266"/>
                <a:gd name="T52" fmla="*/ 17 w 242"/>
                <a:gd name="T53" fmla="*/ 123 h 266"/>
                <a:gd name="T54" fmla="*/ 55 w 242"/>
                <a:gd name="T55" fmla="*/ 51 h 266"/>
                <a:gd name="T56" fmla="*/ 65 w 242"/>
                <a:gd name="T57" fmla="*/ 82 h 266"/>
                <a:gd name="T58" fmla="*/ 45 w 242"/>
                <a:gd name="T59" fmla="*/ 101 h 266"/>
                <a:gd name="T60" fmla="*/ 75 w 242"/>
                <a:gd name="T61" fmla="*/ 138 h 266"/>
                <a:gd name="T62" fmla="*/ 108 w 242"/>
                <a:gd name="T63" fmla="*/ 173 h 266"/>
                <a:gd name="T64" fmla="*/ 55 w 242"/>
                <a:gd name="T65" fmla="*/ 213 h 266"/>
                <a:gd name="T66" fmla="*/ 64 w 242"/>
                <a:gd name="T67" fmla="*/ 237 h 266"/>
                <a:gd name="T68" fmla="*/ 52 w 242"/>
                <a:gd name="T69" fmla="*/ 221 h 266"/>
                <a:gd name="T70" fmla="*/ 108 w 242"/>
                <a:gd name="T71" fmla="*/ 181 h 266"/>
                <a:gd name="T72" fmla="*/ 87 w 242"/>
                <a:gd name="T73" fmla="*/ 151 h 266"/>
                <a:gd name="T74" fmla="*/ 51 w 242"/>
                <a:gd name="T75" fmla="*/ 131 h 266"/>
                <a:gd name="T76" fmla="*/ 90 w 242"/>
                <a:gd name="T77" fmla="*/ 115 h 266"/>
                <a:gd name="T78" fmla="*/ 61 w 242"/>
                <a:gd name="T79" fmla="*/ 63 h 266"/>
                <a:gd name="T80" fmla="*/ 131 w 242"/>
                <a:gd name="T81" fmla="*/ 17 h 266"/>
                <a:gd name="T82" fmla="*/ 105 w 242"/>
                <a:gd name="T83" fmla="*/ 62 h 266"/>
                <a:gd name="T84" fmla="*/ 114 w 242"/>
                <a:gd name="T85" fmla="*/ 121 h 266"/>
                <a:gd name="T86" fmla="*/ 180 w 242"/>
                <a:gd name="T87" fmla="*/ 142 h 266"/>
                <a:gd name="T88" fmla="*/ 221 w 242"/>
                <a:gd name="T89" fmla="*/ 109 h 266"/>
                <a:gd name="T90" fmla="*/ 213 w 242"/>
                <a:gd name="T91" fmla="*/ 156 h 266"/>
                <a:gd name="T92" fmla="*/ 195 w 242"/>
                <a:gd name="T93" fmla="*/ 192 h 266"/>
                <a:gd name="T94" fmla="*/ 170 w 242"/>
                <a:gd name="T95" fmla="*/ 192 h 266"/>
                <a:gd name="T96" fmla="*/ 165 w 242"/>
                <a:gd name="T97" fmla="*/ 230 h 266"/>
                <a:gd name="T98" fmla="*/ 153 w 242"/>
                <a:gd name="T99" fmla="*/ 252 h 266"/>
                <a:gd name="T100" fmla="*/ 135 w 242"/>
                <a:gd name="T101" fmla="*/ 236 h 266"/>
                <a:gd name="T102" fmla="*/ 64 w 242"/>
                <a:gd name="T103" fmla="*/ 237 h 266"/>
                <a:gd name="T104" fmla="*/ 71 w 242"/>
                <a:gd name="T105" fmla="*/ 233 h 266"/>
                <a:gd name="T106" fmla="*/ 132 w 242"/>
                <a:gd name="T107" fmla="*/ 243 h 266"/>
                <a:gd name="T108" fmla="*/ 70 w 242"/>
                <a:gd name="T109" fmla="*/ 23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66">
                  <a:moveTo>
                    <a:pt x="153" y="259"/>
                  </a:moveTo>
                  <a:cubicBezTo>
                    <a:pt x="178" y="254"/>
                    <a:pt x="205" y="236"/>
                    <a:pt x="215" y="220"/>
                  </a:cubicBezTo>
                  <a:cubicBezTo>
                    <a:pt x="242" y="179"/>
                    <a:pt x="238" y="111"/>
                    <a:pt x="214" y="69"/>
                  </a:cubicBezTo>
                  <a:cubicBezTo>
                    <a:pt x="192" y="30"/>
                    <a:pt x="150" y="0"/>
                    <a:pt x="95" y="9"/>
                  </a:cubicBezTo>
                  <a:cubicBezTo>
                    <a:pt x="82" y="14"/>
                    <a:pt x="69" y="22"/>
                    <a:pt x="60" y="31"/>
                  </a:cubicBezTo>
                  <a:cubicBezTo>
                    <a:pt x="31" y="59"/>
                    <a:pt x="0" y="108"/>
                    <a:pt x="11" y="166"/>
                  </a:cubicBezTo>
                  <a:cubicBezTo>
                    <a:pt x="15" y="185"/>
                    <a:pt x="24" y="209"/>
                    <a:pt x="34" y="222"/>
                  </a:cubicBezTo>
                  <a:cubicBezTo>
                    <a:pt x="36" y="224"/>
                    <a:pt x="40" y="225"/>
                    <a:pt x="42" y="228"/>
                  </a:cubicBezTo>
                  <a:cubicBezTo>
                    <a:pt x="45" y="231"/>
                    <a:pt x="45" y="234"/>
                    <a:pt x="48" y="236"/>
                  </a:cubicBezTo>
                  <a:cubicBezTo>
                    <a:pt x="71" y="257"/>
                    <a:pt x="119" y="266"/>
                    <a:pt x="153" y="259"/>
                  </a:cubicBezTo>
                  <a:close/>
                  <a:moveTo>
                    <a:pt x="159" y="249"/>
                  </a:moveTo>
                  <a:cubicBezTo>
                    <a:pt x="159" y="246"/>
                    <a:pt x="157" y="243"/>
                    <a:pt x="158" y="238"/>
                  </a:cubicBezTo>
                  <a:cubicBezTo>
                    <a:pt x="169" y="239"/>
                    <a:pt x="171" y="234"/>
                    <a:pt x="173" y="227"/>
                  </a:cubicBezTo>
                  <a:cubicBezTo>
                    <a:pt x="170" y="220"/>
                    <a:pt x="160" y="208"/>
                    <a:pt x="169" y="201"/>
                  </a:cubicBezTo>
                  <a:cubicBezTo>
                    <a:pt x="177" y="199"/>
                    <a:pt x="177" y="213"/>
                    <a:pt x="185" y="214"/>
                  </a:cubicBezTo>
                  <a:cubicBezTo>
                    <a:pt x="196" y="215"/>
                    <a:pt x="198" y="206"/>
                    <a:pt x="202" y="195"/>
                  </a:cubicBezTo>
                  <a:cubicBezTo>
                    <a:pt x="207" y="193"/>
                    <a:pt x="211" y="190"/>
                    <a:pt x="214" y="185"/>
                  </a:cubicBezTo>
                  <a:cubicBezTo>
                    <a:pt x="214" y="174"/>
                    <a:pt x="209" y="157"/>
                    <a:pt x="225" y="163"/>
                  </a:cubicBezTo>
                  <a:cubicBezTo>
                    <a:pt x="225" y="209"/>
                    <a:pt x="198" y="239"/>
                    <a:pt x="159" y="249"/>
                  </a:cubicBezTo>
                  <a:close/>
                  <a:moveTo>
                    <a:pt x="158" y="32"/>
                  </a:moveTo>
                  <a:cubicBezTo>
                    <a:pt x="160" y="31"/>
                    <a:pt x="159" y="28"/>
                    <a:pt x="159" y="26"/>
                  </a:cubicBezTo>
                  <a:cubicBezTo>
                    <a:pt x="181" y="35"/>
                    <a:pt x="194" y="54"/>
                    <a:pt x="207" y="72"/>
                  </a:cubicBezTo>
                  <a:cubicBezTo>
                    <a:pt x="205" y="74"/>
                    <a:pt x="199" y="68"/>
                    <a:pt x="195" y="67"/>
                  </a:cubicBezTo>
                  <a:cubicBezTo>
                    <a:pt x="191" y="69"/>
                    <a:pt x="188" y="71"/>
                    <a:pt x="187" y="74"/>
                  </a:cubicBezTo>
                  <a:cubicBezTo>
                    <a:pt x="187" y="78"/>
                    <a:pt x="186" y="82"/>
                    <a:pt x="189" y="83"/>
                  </a:cubicBezTo>
                  <a:cubicBezTo>
                    <a:pt x="185" y="86"/>
                    <a:pt x="184" y="93"/>
                    <a:pt x="176" y="92"/>
                  </a:cubicBezTo>
                  <a:cubicBezTo>
                    <a:pt x="177" y="87"/>
                    <a:pt x="178" y="80"/>
                    <a:pt x="174" y="74"/>
                  </a:cubicBezTo>
                  <a:cubicBezTo>
                    <a:pt x="169" y="72"/>
                    <a:pt x="165" y="77"/>
                    <a:pt x="161" y="74"/>
                  </a:cubicBezTo>
                  <a:cubicBezTo>
                    <a:pt x="165" y="69"/>
                    <a:pt x="170" y="66"/>
                    <a:pt x="174" y="61"/>
                  </a:cubicBezTo>
                  <a:cubicBezTo>
                    <a:pt x="174" y="53"/>
                    <a:pt x="165" y="51"/>
                    <a:pt x="161" y="50"/>
                  </a:cubicBezTo>
                  <a:cubicBezTo>
                    <a:pt x="156" y="54"/>
                    <a:pt x="151" y="59"/>
                    <a:pt x="146" y="63"/>
                  </a:cubicBezTo>
                  <a:cubicBezTo>
                    <a:pt x="139" y="60"/>
                    <a:pt x="150" y="57"/>
                    <a:pt x="151" y="52"/>
                  </a:cubicBezTo>
                  <a:cubicBezTo>
                    <a:pt x="152" y="43"/>
                    <a:pt x="145" y="30"/>
                    <a:pt x="158" y="32"/>
                  </a:cubicBezTo>
                  <a:close/>
                  <a:moveTo>
                    <a:pt x="153" y="23"/>
                  </a:moveTo>
                  <a:cubicBezTo>
                    <a:pt x="146" y="26"/>
                    <a:pt x="138" y="39"/>
                    <a:pt x="146" y="48"/>
                  </a:cubicBezTo>
                  <a:cubicBezTo>
                    <a:pt x="145" y="54"/>
                    <a:pt x="138" y="54"/>
                    <a:pt x="136" y="59"/>
                  </a:cubicBezTo>
                  <a:cubicBezTo>
                    <a:pt x="136" y="65"/>
                    <a:pt x="140" y="67"/>
                    <a:pt x="143" y="70"/>
                  </a:cubicBezTo>
                  <a:cubicBezTo>
                    <a:pt x="153" y="70"/>
                    <a:pt x="158" y="51"/>
                    <a:pt x="168" y="60"/>
                  </a:cubicBezTo>
                  <a:cubicBezTo>
                    <a:pt x="165" y="66"/>
                    <a:pt x="156" y="65"/>
                    <a:pt x="153" y="71"/>
                  </a:cubicBezTo>
                  <a:cubicBezTo>
                    <a:pt x="152" y="80"/>
                    <a:pt x="163" y="83"/>
                    <a:pt x="170" y="81"/>
                  </a:cubicBezTo>
                  <a:cubicBezTo>
                    <a:pt x="170" y="88"/>
                    <a:pt x="170" y="95"/>
                    <a:pt x="173" y="99"/>
                  </a:cubicBezTo>
                  <a:cubicBezTo>
                    <a:pt x="187" y="99"/>
                    <a:pt x="196" y="89"/>
                    <a:pt x="192" y="76"/>
                  </a:cubicBezTo>
                  <a:cubicBezTo>
                    <a:pt x="200" y="74"/>
                    <a:pt x="206" y="83"/>
                    <a:pt x="213" y="82"/>
                  </a:cubicBezTo>
                  <a:cubicBezTo>
                    <a:pt x="215" y="88"/>
                    <a:pt x="218" y="94"/>
                    <a:pt x="219" y="102"/>
                  </a:cubicBezTo>
                  <a:cubicBezTo>
                    <a:pt x="209" y="103"/>
                    <a:pt x="216" y="116"/>
                    <a:pt x="211" y="122"/>
                  </a:cubicBezTo>
                  <a:cubicBezTo>
                    <a:pt x="199" y="123"/>
                    <a:pt x="194" y="132"/>
                    <a:pt x="183" y="133"/>
                  </a:cubicBezTo>
                  <a:cubicBezTo>
                    <a:pt x="172" y="133"/>
                    <a:pt x="159" y="121"/>
                    <a:pt x="148" y="119"/>
                  </a:cubicBezTo>
                  <a:cubicBezTo>
                    <a:pt x="137" y="117"/>
                    <a:pt x="132" y="125"/>
                    <a:pt x="121" y="120"/>
                  </a:cubicBezTo>
                  <a:cubicBezTo>
                    <a:pt x="121" y="105"/>
                    <a:pt x="115" y="90"/>
                    <a:pt x="105" y="80"/>
                  </a:cubicBezTo>
                  <a:cubicBezTo>
                    <a:pt x="108" y="71"/>
                    <a:pt x="114" y="60"/>
                    <a:pt x="110" y="47"/>
                  </a:cubicBezTo>
                  <a:cubicBezTo>
                    <a:pt x="127" y="46"/>
                    <a:pt x="134" y="34"/>
                    <a:pt x="138" y="20"/>
                  </a:cubicBezTo>
                  <a:cubicBezTo>
                    <a:pt x="145" y="20"/>
                    <a:pt x="145" y="21"/>
                    <a:pt x="153" y="23"/>
                  </a:cubicBezTo>
                  <a:close/>
                  <a:moveTo>
                    <a:pt x="38" y="212"/>
                  </a:moveTo>
                  <a:cubicBezTo>
                    <a:pt x="22" y="189"/>
                    <a:pt x="12" y="155"/>
                    <a:pt x="17" y="123"/>
                  </a:cubicBezTo>
                  <a:cubicBezTo>
                    <a:pt x="21" y="92"/>
                    <a:pt x="37" y="69"/>
                    <a:pt x="51" y="50"/>
                  </a:cubicBezTo>
                  <a:cubicBezTo>
                    <a:pt x="53" y="50"/>
                    <a:pt x="53" y="51"/>
                    <a:pt x="55" y="51"/>
                  </a:cubicBezTo>
                  <a:cubicBezTo>
                    <a:pt x="57" y="54"/>
                    <a:pt x="52" y="61"/>
                    <a:pt x="55" y="64"/>
                  </a:cubicBezTo>
                  <a:cubicBezTo>
                    <a:pt x="58" y="72"/>
                    <a:pt x="64" y="74"/>
                    <a:pt x="65" y="82"/>
                  </a:cubicBezTo>
                  <a:cubicBezTo>
                    <a:pt x="70" y="94"/>
                    <a:pt x="87" y="93"/>
                    <a:pt x="89" y="108"/>
                  </a:cubicBezTo>
                  <a:cubicBezTo>
                    <a:pt x="75" y="103"/>
                    <a:pt x="61" y="97"/>
                    <a:pt x="45" y="101"/>
                  </a:cubicBezTo>
                  <a:cubicBezTo>
                    <a:pt x="42" y="107"/>
                    <a:pt x="49" y="119"/>
                    <a:pt x="41" y="126"/>
                  </a:cubicBezTo>
                  <a:cubicBezTo>
                    <a:pt x="45" y="141"/>
                    <a:pt x="61" y="144"/>
                    <a:pt x="75" y="138"/>
                  </a:cubicBezTo>
                  <a:cubicBezTo>
                    <a:pt x="78" y="154"/>
                    <a:pt x="88" y="164"/>
                    <a:pt x="108" y="164"/>
                  </a:cubicBezTo>
                  <a:cubicBezTo>
                    <a:pt x="108" y="167"/>
                    <a:pt x="108" y="170"/>
                    <a:pt x="108" y="173"/>
                  </a:cubicBezTo>
                  <a:cubicBezTo>
                    <a:pt x="92" y="166"/>
                    <a:pt x="56" y="158"/>
                    <a:pt x="46" y="171"/>
                  </a:cubicBezTo>
                  <a:cubicBezTo>
                    <a:pt x="51" y="184"/>
                    <a:pt x="56" y="196"/>
                    <a:pt x="55" y="213"/>
                  </a:cubicBezTo>
                  <a:cubicBezTo>
                    <a:pt x="49" y="214"/>
                    <a:pt x="43" y="208"/>
                    <a:pt x="38" y="212"/>
                  </a:cubicBezTo>
                  <a:close/>
                  <a:moveTo>
                    <a:pt x="64" y="237"/>
                  </a:moveTo>
                  <a:cubicBezTo>
                    <a:pt x="55" y="233"/>
                    <a:pt x="47" y="227"/>
                    <a:pt x="42" y="218"/>
                  </a:cubicBezTo>
                  <a:cubicBezTo>
                    <a:pt x="47" y="217"/>
                    <a:pt x="49" y="220"/>
                    <a:pt x="52" y="221"/>
                  </a:cubicBezTo>
                  <a:cubicBezTo>
                    <a:pt x="68" y="217"/>
                    <a:pt x="61" y="185"/>
                    <a:pt x="55" y="174"/>
                  </a:cubicBezTo>
                  <a:cubicBezTo>
                    <a:pt x="70" y="167"/>
                    <a:pt x="93" y="172"/>
                    <a:pt x="108" y="181"/>
                  </a:cubicBezTo>
                  <a:cubicBezTo>
                    <a:pt x="115" y="178"/>
                    <a:pt x="115" y="166"/>
                    <a:pt x="113" y="157"/>
                  </a:cubicBezTo>
                  <a:cubicBezTo>
                    <a:pt x="105" y="155"/>
                    <a:pt x="92" y="157"/>
                    <a:pt x="87" y="151"/>
                  </a:cubicBezTo>
                  <a:cubicBezTo>
                    <a:pt x="85" y="143"/>
                    <a:pt x="83" y="135"/>
                    <a:pt x="76" y="131"/>
                  </a:cubicBezTo>
                  <a:cubicBezTo>
                    <a:pt x="67" y="133"/>
                    <a:pt x="58" y="138"/>
                    <a:pt x="51" y="131"/>
                  </a:cubicBezTo>
                  <a:cubicBezTo>
                    <a:pt x="52" y="125"/>
                    <a:pt x="52" y="119"/>
                    <a:pt x="51" y="108"/>
                  </a:cubicBezTo>
                  <a:cubicBezTo>
                    <a:pt x="65" y="103"/>
                    <a:pt x="77" y="113"/>
                    <a:pt x="90" y="115"/>
                  </a:cubicBezTo>
                  <a:cubicBezTo>
                    <a:pt x="104" y="101"/>
                    <a:pt x="83" y="88"/>
                    <a:pt x="72" y="81"/>
                  </a:cubicBezTo>
                  <a:cubicBezTo>
                    <a:pt x="71" y="72"/>
                    <a:pt x="66" y="68"/>
                    <a:pt x="61" y="63"/>
                  </a:cubicBezTo>
                  <a:cubicBezTo>
                    <a:pt x="63" y="54"/>
                    <a:pt x="60" y="48"/>
                    <a:pt x="57" y="43"/>
                  </a:cubicBezTo>
                  <a:cubicBezTo>
                    <a:pt x="73" y="26"/>
                    <a:pt x="98" y="12"/>
                    <a:pt x="131" y="17"/>
                  </a:cubicBezTo>
                  <a:cubicBezTo>
                    <a:pt x="131" y="35"/>
                    <a:pt x="116" y="43"/>
                    <a:pt x="102" y="41"/>
                  </a:cubicBezTo>
                  <a:cubicBezTo>
                    <a:pt x="100" y="49"/>
                    <a:pt x="106" y="55"/>
                    <a:pt x="105" y="62"/>
                  </a:cubicBezTo>
                  <a:cubicBezTo>
                    <a:pt x="104" y="69"/>
                    <a:pt x="98" y="73"/>
                    <a:pt x="97" y="80"/>
                  </a:cubicBezTo>
                  <a:cubicBezTo>
                    <a:pt x="103" y="93"/>
                    <a:pt x="117" y="100"/>
                    <a:pt x="114" y="121"/>
                  </a:cubicBezTo>
                  <a:cubicBezTo>
                    <a:pt x="119" y="133"/>
                    <a:pt x="131" y="125"/>
                    <a:pt x="142" y="126"/>
                  </a:cubicBezTo>
                  <a:cubicBezTo>
                    <a:pt x="157" y="127"/>
                    <a:pt x="168" y="136"/>
                    <a:pt x="180" y="142"/>
                  </a:cubicBezTo>
                  <a:cubicBezTo>
                    <a:pt x="191" y="137"/>
                    <a:pt x="205" y="129"/>
                    <a:pt x="217" y="129"/>
                  </a:cubicBezTo>
                  <a:cubicBezTo>
                    <a:pt x="219" y="124"/>
                    <a:pt x="221" y="117"/>
                    <a:pt x="221" y="109"/>
                  </a:cubicBezTo>
                  <a:cubicBezTo>
                    <a:pt x="227" y="120"/>
                    <a:pt x="227" y="145"/>
                    <a:pt x="226" y="158"/>
                  </a:cubicBezTo>
                  <a:cubicBezTo>
                    <a:pt x="221" y="157"/>
                    <a:pt x="217" y="154"/>
                    <a:pt x="213" y="156"/>
                  </a:cubicBezTo>
                  <a:cubicBezTo>
                    <a:pt x="204" y="162"/>
                    <a:pt x="206" y="169"/>
                    <a:pt x="207" y="182"/>
                  </a:cubicBezTo>
                  <a:cubicBezTo>
                    <a:pt x="204" y="187"/>
                    <a:pt x="198" y="188"/>
                    <a:pt x="195" y="192"/>
                  </a:cubicBezTo>
                  <a:cubicBezTo>
                    <a:pt x="193" y="201"/>
                    <a:pt x="192" y="203"/>
                    <a:pt x="188" y="207"/>
                  </a:cubicBezTo>
                  <a:cubicBezTo>
                    <a:pt x="179" y="204"/>
                    <a:pt x="180" y="193"/>
                    <a:pt x="170" y="192"/>
                  </a:cubicBezTo>
                  <a:cubicBezTo>
                    <a:pt x="162" y="192"/>
                    <a:pt x="158" y="200"/>
                    <a:pt x="158" y="209"/>
                  </a:cubicBezTo>
                  <a:cubicBezTo>
                    <a:pt x="158" y="217"/>
                    <a:pt x="166" y="223"/>
                    <a:pt x="165" y="230"/>
                  </a:cubicBezTo>
                  <a:cubicBezTo>
                    <a:pt x="160" y="230"/>
                    <a:pt x="159" y="232"/>
                    <a:pt x="154" y="231"/>
                  </a:cubicBezTo>
                  <a:cubicBezTo>
                    <a:pt x="151" y="237"/>
                    <a:pt x="151" y="243"/>
                    <a:pt x="153" y="252"/>
                  </a:cubicBezTo>
                  <a:cubicBezTo>
                    <a:pt x="150" y="253"/>
                    <a:pt x="145" y="250"/>
                    <a:pt x="144" y="253"/>
                  </a:cubicBezTo>
                  <a:cubicBezTo>
                    <a:pt x="139" y="250"/>
                    <a:pt x="138" y="242"/>
                    <a:pt x="135" y="236"/>
                  </a:cubicBezTo>
                  <a:cubicBezTo>
                    <a:pt x="112" y="231"/>
                    <a:pt x="91" y="230"/>
                    <a:pt x="71" y="224"/>
                  </a:cubicBezTo>
                  <a:cubicBezTo>
                    <a:pt x="67" y="227"/>
                    <a:pt x="64" y="230"/>
                    <a:pt x="64" y="237"/>
                  </a:cubicBezTo>
                  <a:close/>
                  <a:moveTo>
                    <a:pt x="70" y="237"/>
                  </a:moveTo>
                  <a:cubicBezTo>
                    <a:pt x="69" y="235"/>
                    <a:pt x="71" y="235"/>
                    <a:pt x="71" y="233"/>
                  </a:cubicBezTo>
                  <a:cubicBezTo>
                    <a:pt x="76" y="228"/>
                    <a:pt x="82" y="236"/>
                    <a:pt x="89" y="238"/>
                  </a:cubicBezTo>
                  <a:cubicBezTo>
                    <a:pt x="103" y="242"/>
                    <a:pt x="122" y="238"/>
                    <a:pt x="132" y="243"/>
                  </a:cubicBezTo>
                  <a:cubicBezTo>
                    <a:pt x="134" y="247"/>
                    <a:pt x="130" y="252"/>
                    <a:pt x="132" y="253"/>
                  </a:cubicBezTo>
                  <a:cubicBezTo>
                    <a:pt x="113" y="253"/>
                    <a:pt x="81" y="253"/>
                    <a:pt x="70"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76" name="Freeform 482"/>
            <p:cNvSpPr/>
            <p:nvPr/>
          </p:nvSpPr>
          <p:spPr bwMode="auto">
            <a:xfrm>
              <a:off x="3232080" y="5739035"/>
              <a:ext cx="104630" cy="90029"/>
            </a:xfrm>
            <a:custGeom>
              <a:avLst/>
              <a:gdLst>
                <a:gd name="T0" fmla="*/ 18 w 28"/>
                <a:gd name="T1" fmla="*/ 24 h 24"/>
                <a:gd name="T2" fmla="*/ 7 w 28"/>
                <a:gd name="T3" fmla="*/ 0 h 24"/>
                <a:gd name="T4" fmla="*/ 18 w 28"/>
                <a:gd name="T5" fmla="*/ 24 h 24"/>
              </a:gdLst>
              <a:ahLst/>
              <a:cxnLst>
                <a:cxn ang="0">
                  <a:pos x="T0" y="T1"/>
                </a:cxn>
                <a:cxn ang="0">
                  <a:pos x="T2" y="T3"/>
                </a:cxn>
                <a:cxn ang="0">
                  <a:pos x="T4" y="T5"/>
                </a:cxn>
              </a:cxnLst>
              <a:rect l="0" t="0" r="r" b="b"/>
              <a:pathLst>
                <a:path w="28" h="24">
                  <a:moveTo>
                    <a:pt x="18" y="24"/>
                  </a:moveTo>
                  <a:cubicBezTo>
                    <a:pt x="28" y="18"/>
                    <a:pt x="15" y="2"/>
                    <a:pt x="7" y="0"/>
                  </a:cubicBezTo>
                  <a:cubicBezTo>
                    <a:pt x="0" y="9"/>
                    <a:pt x="19" y="1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77" name="Freeform 483"/>
            <p:cNvSpPr/>
            <p:nvPr/>
          </p:nvSpPr>
          <p:spPr bwMode="auto">
            <a:xfrm>
              <a:off x="3166383" y="5743902"/>
              <a:ext cx="82730" cy="114361"/>
            </a:xfrm>
            <a:custGeom>
              <a:avLst/>
              <a:gdLst>
                <a:gd name="T0" fmla="*/ 19 w 22"/>
                <a:gd name="T1" fmla="*/ 31 h 31"/>
                <a:gd name="T2" fmla="*/ 21 w 22"/>
                <a:gd name="T3" fmla="*/ 16 h 31"/>
                <a:gd name="T4" fmla="*/ 2 w 22"/>
                <a:gd name="T5" fmla="*/ 0 h 31"/>
                <a:gd name="T6" fmla="*/ 0 w 22"/>
                <a:gd name="T7" fmla="*/ 6 h 31"/>
                <a:gd name="T8" fmla="*/ 17 w 22"/>
                <a:gd name="T9" fmla="*/ 21 h 31"/>
                <a:gd name="T10" fmla="*/ 19 w 22"/>
                <a:gd name="T11" fmla="*/ 31 h 31"/>
              </a:gdLst>
              <a:ahLst/>
              <a:cxnLst>
                <a:cxn ang="0">
                  <a:pos x="T0" y="T1"/>
                </a:cxn>
                <a:cxn ang="0">
                  <a:pos x="T2" y="T3"/>
                </a:cxn>
                <a:cxn ang="0">
                  <a:pos x="T4" y="T5"/>
                </a:cxn>
                <a:cxn ang="0">
                  <a:pos x="T6" y="T7"/>
                </a:cxn>
                <a:cxn ang="0">
                  <a:pos x="T8" y="T9"/>
                </a:cxn>
                <a:cxn ang="0">
                  <a:pos x="T10" y="T11"/>
                </a:cxn>
              </a:cxnLst>
              <a:rect l="0" t="0" r="r" b="b"/>
              <a:pathLst>
                <a:path w="22" h="31">
                  <a:moveTo>
                    <a:pt x="19" y="31"/>
                  </a:moveTo>
                  <a:cubicBezTo>
                    <a:pt x="22" y="28"/>
                    <a:pt x="20" y="21"/>
                    <a:pt x="21" y="16"/>
                  </a:cubicBezTo>
                  <a:cubicBezTo>
                    <a:pt x="15" y="10"/>
                    <a:pt x="10" y="3"/>
                    <a:pt x="2" y="0"/>
                  </a:cubicBezTo>
                  <a:cubicBezTo>
                    <a:pt x="1" y="2"/>
                    <a:pt x="0" y="3"/>
                    <a:pt x="0" y="6"/>
                  </a:cubicBezTo>
                  <a:cubicBezTo>
                    <a:pt x="4" y="12"/>
                    <a:pt x="13" y="14"/>
                    <a:pt x="17" y="21"/>
                  </a:cubicBezTo>
                  <a:cubicBezTo>
                    <a:pt x="17" y="25"/>
                    <a:pt x="15" y="31"/>
                    <a:pt x="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78" name="Freeform 484"/>
            <p:cNvSpPr>
              <a:spLocks noEditPoints="1"/>
            </p:cNvSpPr>
            <p:nvPr/>
          </p:nvSpPr>
          <p:spPr bwMode="auto">
            <a:xfrm>
              <a:off x="397360" y="5709837"/>
              <a:ext cx="92463" cy="155727"/>
            </a:xfrm>
            <a:custGeom>
              <a:avLst/>
              <a:gdLst>
                <a:gd name="T0" fmla="*/ 23 w 25"/>
                <a:gd name="T1" fmla="*/ 7 h 42"/>
                <a:gd name="T2" fmla="*/ 2 w 25"/>
                <a:gd name="T3" fmla="*/ 4 h 42"/>
                <a:gd name="T4" fmla="*/ 1 w 25"/>
                <a:gd name="T5" fmla="*/ 35 h 42"/>
                <a:gd name="T6" fmla="*/ 23 w 25"/>
                <a:gd name="T7" fmla="*/ 36 h 42"/>
                <a:gd name="T8" fmla="*/ 17 w 25"/>
                <a:gd name="T9" fmla="*/ 21 h 42"/>
                <a:gd name="T10" fmla="*/ 23 w 25"/>
                <a:gd name="T11" fmla="*/ 7 h 42"/>
                <a:gd name="T12" fmla="*/ 18 w 25"/>
                <a:gd name="T13" fmla="*/ 10 h 42"/>
                <a:gd name="T14" fmla="*/ 8 w 25"/>
                <a:gd name="T15" fmla="*/ 19 h 42"/>
                <a:gd name="T16" fmla="*/ 18 w 25"/>
                <a:gd name="T17" fmla="*/ 10 h 42"/>
                <a:gd name="T18" fmla="*/ 18 w 25"/>
                <a:gd name="T19" fmla="*/ 32 h 42"/>
                <a:gd name="T20" fmla="*/ 5 w 25"/>
                <a:gd name="T21" fmla="*/ 25 h 42"/>
                <a:gd name="T22" fmla="*/ 18 w 25"/>
                <a:gd name="T23"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2">
                  <a:moveTo>
                    <a:pt x="23" y="7"/>
                  </a:moveTo>
                  <a:cubicBezTo>
                    <a:pt x="19" y="2"/>
                    <a:pt x="9" y="0"/>
                    <a:pt x="2" y="4"/>
                  </a:cubicBezTo>
                  <a:cubicBezTo>
                    <a:pt x="2" y="15"/>
                    <a:pt x="0" y="23"/>
                    <a:pt x="1" y="35"/>
                  </a:cubicBezTo>
                  <a:cubicBezTo>
                    <a:pt x="7" y="41"/>
                    <a:pt x="17" y="42"/>
                    <a:pt x="23" y="36"/>
                  </a:cubicBezTo>
                  <a:cubicBezTo>
                    <a:pt x="25" y="27"/>
                    <a:pt x="20" y="25"/>
                    <a:pt x="17" y="21"/>
                  </a:cubicBezTo>
                  <a:cubicBezTo>
                    <a:pt x="22" y="19"/>
                    <a:pt x="24" y="15"/>
                    <a:pt x="23" y="7"/>
                  </a:cubicBezTo>
                  <a:close/>
                  <a:moveTo>
                    <a:pt x="18" y="10"/>
                  </a:moveTo>
                  <a:cubicBezTo>
                    <a:pt x="19" y="18"/>
                    <a:pt x="11" y="16"/>
                    <a:pt x="8" y="19"/>
                  </a:cubicBezTo>
                  <a:cubicBezTo>
                    <a:pt x="1" y="16"/>
                    <a:pt x="11" y="3"/>
                    <a:pt x="18" y="10"/>
                  </a:cubicBezTo>
                  <a:close/>
                  <a:moveTo>
                    <a:pt x="18" y="32"/>
                  </a:moveTo>
                  <a:cubicBezTo>
                    <a:pt x="15" y="39"/>
                    <a:pt x="3" y="34"/>
                    <a:pt x="5" y="25"/>
                  </a:cubicBezTo>
                  <a:cubicBezTo>
                    <a:pt x="12" y="25"/>
                    <a:pt x="17" y="26"/>
                    <a:pt x="1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79" name="Freeform 485"/>
            <p:cNvSpPr/>
            <p:nvPr/>
          </p:nvSpPr>
          <p:spPr bwMode="auto">
            <a:xfrm>
              <a:off x="4777186" y="5833931"/>
              <a:ext cx="549911" cy="99762"/>
            </a:xfrm>
            <a:custGeom>
              <a:avLst/>
              <a:gdLst>
                <a:gd name="T0" fmla="*/ 32 w 147"/>
                <a:gd name="T1" fmla="*/ 15 h 27"/>
                <a:gd name="T2" fmla="*/ 51 w 147"/>
                <a:gd name="T3" fmla="*/ 21 h 27"/>
                <a:gd name="T4" fmla="*/ 82 w 147"/>
                <a:gd name="T5" fmla="*/ 18 h 27"/>
                <a:gd name="T6" fmla="*/ 112 w 147"/>
                <a:gd name="T7" fmla="*/ 14 h 27"/>
                <a:gd name="T8" fmla="*/ 125 w 147"/>
                <a:gd name="T9" fmla="*/ 20 h 27"/>
                <a:gd name="T10" fmla="*/ 147 w 147"/>
                <a:gd name="T11" fmla="*/ 8 h 27"/>
                <a:gd name="T12" fmla="*/ 125 w 147"/>
                <a:gd name="T13" fmla="*/ 13 h 27"/>
                <a:gd name="T14" fmla="*/ 95 w 147"/>
                <a:gd name="T15" fmla="*/ 15 h 27"/>
                <a:gd name="T16" fmla="*/ 46 w 147"/>
                <a:gd name="T17" fmla="*/ 13 h 27"/>
                <a:gd name="T18" fmla="*/ 32 w 147"/>
                <a:gd name="T19" fmla="*/ 8 h 27"/>
                <a:gd name="T20" fmla="*/ 12 w 147"/>
                <a:gd name="T21" fmla="*/ 12 h 27"/>
                <a:gd name="T22" fmla="*/ 0 w 147"/>
                <a:gd name="T23" fmla="*/ 10 h 27"/>
                <a:gd name="T24" fmla="*/ 32 w 147"/>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7">
                  <a:moveTo>
                    <a:pt x="32" y="15"/>
                  </a:moveTo>
                  <a:cubicBezTo>
                    <a:pt x="39" y="16"/>
                    <a:pt x="44" y="21"/>
                    <a:pt x="51" y="21"/>
                  </a:cubicBezTo>
                  <a:cubicBezTo>
                    <a:pt x="63" y="21"/>
                    <a:pt x="71" y="15"/>
                    <a:pt x="82" y="18"/>
                  </a:cubicBezTo>
                  <a:cubicBezTo>
                    <a:pt x="92" y="27"/>
                    <a:pt x="104" y="19"/>
                    <a:pt x="112" y="14"/>
                  </a:cubicBezTo>
                  <a:cubicBezTo>
                    <a:pt x="117" y="15"/>
                    <a:pt x="119" y="20"/>
                    <a:pt x="125" y="20"/>
                  </a:cubicBezTo>
                  <a:cubicBezTo>
                    <a:pt x="131" y="15"/>
                    <a:pt x="143" y="16"/>
                    <a:pt x="147" y="8"/>
                  </a:cubicBezTo>
                  <a:cubicBezTo>
                    <a:pt x="139" y="4"/>
                    <a:pt x="131" y="11"/>
                    <a:pt x="125" y="13"/>
                  </a:cubicBezTo>
                  <a:cubicBezTo>
                    <a:pt x="116" y="0"/>
                    <a:pt x="106" y="12"/>
                    <a:pt x="95" y="15"/>
                  </a:cubicBezTo>
                  <a:cubicBezTo>
                    <a:pt x="84" y="4"/>
                    <a:pt x="64" y="15"/>
                    <a:pt x="46" y="13"/>
                  </a:cubicBezTo>
                  <a:cubicBezTo>
                    <a:pt x="40" y="12"/>
                    <a:pt x="36" y="8"/>
                    <a:pt x="32" y="8"/>
                  </a:cubicBezTo>
                  <a:cubicBezTo>
                    <a:pt x="25" y="8"/>
                    <a:pt x="19" y="12"/>
                    <a:pt x="12" y="12"/>
                  </a:cubicBezTo>
                  <a:cubicBezTo>
                    <a:pt x="7" y="11"/>
                    <a:pt x="5" y="6"/>
                    <a:pt x="0" y="10"/>
                  </a:cubicBezTo>
                  <a:cubicBezTo>
                    <a:pt x="3" y="27"/>
                    <a:pt x="20" y="14"/>
                    <a:pt x="3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81" name="Freeform 487"/>
            <p:cNvSpPr>
              <a:spLocks noEditPoints="1"/>
            </p:cNvSpPr>
            <p:nvPr/>
          </p:nvSpPr>
          <p:spPr bwMode="auto">
            <a:xfrm>
              <a:off x="5594753" y="5906928"/>
              <a:ext cx="265224" cy="871098"/>
            </a:xfrm>
            <a:custGeom>
              <a:avLst/>
              <a:gdLst>
                <a:gd name="T0" fmla="*/ 67 w 71"/>
                <a:gd name="T1" fmla="*/ 70 h 233"/>
                <a:gd name="T2" fmla="*/ 61 w 71"/>
                <a:gd name="T3" fmla="*/ 61 h 233"/>
                <a:gd name="T4" fmla="*/ 33 w 71"/>
                <a:gd name="T5" fmla="*/ 0 h 233"/>
                <a:gd name="T6" fmla="*/ 28 w 71"/>
                <a:gd name="T7" fmla="*/ 0 h 233"/>
                <a:gd name="T8" fmla="*/ 16 w 71"/>
                <a:gd name="T9" fmla="*/ 38 h 233"/>
                <a:gd name="T10" fmla="*/ 7 w 71"/>
                <a:gd name="T11" fmla="*/ 72 h 233"/>
                <a:gd name="T12" fmla="*/ 7 w 71"/>
                <a:gd name="T13" fmla="*/ 224 h 233"/>
                <a:gd name="T14" fmla="*/ 61 w 71"/>
                <a:gd name="T15" fmla="*/ 229 h 233"/>
                <a:gd name="T16" fmla="*/ 68 w 71"/>
                <a:gd name="T17" fmla="*/ 156 h 233"/>
                <a:gd name="T18" fmla="*/ 68 w 71"/>
                <a:gd name="T19" fmla="*/ 112 h 233"/>
                <a:gd name="T20" fmla="*/ 67 w 71"/>
                <a:gd name="T21" fmla="*/ 70 h 233"/>
                <a:gd name="T22" fmla="*/ 21 w 71"/>
                <a:gd name="T23" fmla="*/ 37 h 233"/>
                <a:gd name="T24" fmla="*/ 43 w 71"/>
                <a:gd name="T25" fmla="*/ 36 h 233"/>
                <a:gd name="T26" fmla="*/ 55 w 71"/>
                <a:gd name="T27" fmla="*/ 65 h 233"/>
                <a:gd name="T28" fmla="*/ 17 w 71"/>
                <a:gd name="T29" fmla="*/ 68 h 233"/>
                <a:gd name="T30" fmla="*/ 21 w 71"/>
                <a:gd name="T31" fmla="*/ 37 h 233"/>
                <a:gd name="T32" fmla="*/ 33 w 71"/>
                <a:gd name="T33" fmla="*/ 77 h 233"/>
                <a:gd name="T34" fmla="*/ 44 w 71"/>
                <a:gd name="T35" fmla="*/ 75 h 233"/>
                <a:gd name="T36" fmla="*/ 45 w 71"/>
                <a:gd name="T37" fmla="*/ 164 h 233"/>
                <a:gd name="T38" fmla="*/ 41 w 71"/>
                <a:gd name="T39" fmla="*/ 180 h 233"/>
                <a:gd name="T40" fmla="*/ 37 w 71"/>
                <a:gd name="T41" fmla="*/ 173 h 233"/>
                <a:gd name="T42" fmla="*/ 33 w 71"/>
                <a:gd name="T43" fmla="*/ 77 h 233"/>
                <a:gd name="T44" fmla="*/ 17 w 71"/>
                <a:gd name="T45" fmla="*/ 77 h 233"/>
                <a:gd name="T46" fmla="*/ 26 w 71"/>
                <a:gd name="T47" fmla="*/ 77 h 233"/>
                <a:gd name="T48" fmla="*/ 31 w 71"/>
                <a:gd name="T49" fmla="*/ 181 h 233"/>
                <a:gd name="T50" fmla="*/ 14 w 71"/>
                <a:gd name="T51" fmla="*/ 181 h 233"/>
                <a:gd name="T52" fmla="*/ 17 w 71"/>
                <a:gd name="T53" fmla="*/ 77 h 233"/>
                <a:gd name="T54" fmla="*/ 47 w 71"/>
                <a:gd name="T55" fmla="*/ 189 h 233"/>
                <a:gd name="T56" fmla="*/ 61 w 71"/>
                <a:gd name="T57" fmla="*/ 192 h 233"/>
                <a:gd name="T58" fmla="*/ 35 w 71"/>
                <a:gd name="T59" fmla="*/ 195 h 233"/>
                <a:gd name="T60" fmla="*/ 13 w 71"/>
                <a:gd name="T61" fmla="*/ 189 h 233"/>
                <a:gd name="T62" fmla="*/ 47 w 71"/>
                <a:gd name="T63" fmla="*/ 189 h 233"/>
                <a:gd name="T64" fmla="*/ 55 w 71"/>
                <a:gd name="T65" fmla="*/ 223 h 233"/>
                <a:gd name="T66" fmla="*/ 16 w 71"/>
                <a:gd name="T67" fmla="*/ 220 h 233"/>
                <a:gd name="T68" fmla="*/ 13 w 71"/>
                <a:gd name="T69" fmla="*/ 202 h 233"/>
                <a:gd name="T70" fmla="*/ 61 w 71"/>
                <a:gd name="T71" fmla="*/ 205 h 233"/>
                <a:gd name="T72" fmla="*/ 55 w 71"/>
                <a:gd name="T73" fmla="*/ 223 h 233"/>
                <a:gd name="T74" fmla="*/ 61 w 71"/>
                <a:gd name="T75" fmla="*/ 165 h 233"/>
                <a:gd name="T76" fmla="*/ 55 w 71"/>
                <a:gd name="T77" fmla="*/ 180 h 233"/>
                <a:gd name="T78" fmla="*/ 52 w 71"/>
                <a:gd name="T79" fmla="*/ 157 h 233"/>
                <a:gd name="T80" fmla="*/ 52 w 71"/>
                <a:gd name="T81" fmla="*/ 73 h 233"/>
                <a:gd name="T82" fmla="*/ 57 w 71"/>
                <a:gd name="T83" fmla="*/ 72 h 233"/>
                <a:gd name="T84" fmla="*/ 60 w 71"/>
                <a:gd name="T85" fmla="*/ 75 h 233"/>
                <a:gd name="T86" fmla="*/ 61 w 71"/>
                <a:gd name="T87" fmla="*/ 16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233">
                  <a:moveTo>
                    <a:pt x="67" y="70"/>
                  </a:moveTo>
                  <a:cubicBezTo>
                    <a:pt x="66" y="67"/>
                    <a:pt x="63" y="64"/>
                    <a:pt x="61" y="61"/>
                  </a:cubicBezTo>
                  <a:cubicBezTo>
                    <a:pt x="50" y="41"/>
                    <a:pt x="42" y="18"/>
                    <a:pt x="33" y="0"/>
                  </a:cubicBezTo>
                  <a:cubicBezTo>
                    <a:pt x="31" y="0"/>
                    <a:pt x="30" y="0"/>
                    <a:pt x="28" y="0"/>
                  </a:cubicBezTo>
                  <a:cubicBezTo>
                    <a:pt x="23" y="12"/>
                    <a:pt x="19" y="24"/>
                    <a:pt x="16" y="38"/>
                  </a:cubicBezTo>
                  <a:cubicBezTo>
                    <a:pt x="13" y="50"/>
                    <a:pt x="11" y="66"/>
                    <a:pt x="7" y="72"/>
                  </a:cubicBezTo>
                  <a:cubicBezTo>
                    <a:pt x="15" y="126"/>
                    <a:pt x="0" y="184"/>
                    <a:pt x="7" y="224"/>
                  </a:cubicBezTo>
                  <a:cubicBezTo>
                    <a:pt x="19" y="232"/>
                    <a:pt x="44" y="233"/>
                    <a:pt x="61" y="229"/>
                  </a:cubicBezTo>
                  <a:cubicBezTo>
                    <a:pt x="71" y="211"/>
                    <a:pt x="68" y="184"/>
                    <a:pt x="68" y="156"/>
                  </a:cubicBezTo>
                  <a:cubicBezTo>
                    <a:pt x="68" y="142"/>
                    <a:pt x="68" y="128"/>
                    <a:pt x="68" y="112"/>
                  </a:cubicBezTo>
                  <a:cubicBezTo>
                    <a:pt x="68" y="98"/>
                    <a:pt x="69" y="82"/>
                    <a:pt x="67" y="70"/>
                  </a:cubicBezTo>
                  <a:close/>
                  <a:moveTo>
                    <a:pt x="21" y="37"/>
                  </a:moveTo>
                  <a:cubicBezTo>
                    <a:pt x="26" y="37"/>
                    <a:pt x="37" y="34"/>
                    <a:pt x="43" y="36"/>
                  </a:cubicBezTo>
                  <a:cubicBezTo>
                    <a:pt x="46" y="46"/>
                    <a:pt x="53" y="54"/>
                    <a:pt x="55" y="65"/>
                  </a:cubicBezTo>
                  <a:cubicBezTo>
                    <a:pt x="42" y="68"/>
                    <a:pt x="30" y="72"/>
                    <a:pt x="17" y="68"/>
                  </a:cubicBezTo>
                  <a:cubicBezTo>
                    <a:pt x="17" y="59"/>
                    <a:pt x="20" y="49"/>
                    <a:pt x="21" y="37"/>
                  </a:cubicBezTo>
                  <a:close/>
                  <a:moveTo>
                    <a:pt x="33" y="77"/>
                  </a:moveTo>
                  <a:cubicBezTo>
                    <a:pt x="36" y="76"/>
                    <a:pt x="40" y="75"/>
                    <a:pt x="44" y="75"/>
                  </a:cubicBezTo>
                  <a:cubicBezTo>
                    <a:pt x="43" y="107"/>
                    <a:pt x="46" y="134"/>
                    <a:pt x="45" y="164"/>
                  </a:cubicBezTo>
                  <a:cubicBezTo>
                    <a:pt x="45" y="168"/>
                    <a:pt x="47" y="179"/>
                    <a:pt x="41" y="180"/>
                  </a:cubicBezTo>
                  <a:cubicBezTo>
                    <a:pt x="37" y="179"/>
                    <a:pt x="37" y="174"/>
                    <a:pt x="37" y="173"/>
                  </a:cubicBezTo>
                  <a:cubicBezTo>
                    <a:pt x="31" y="139"/>
                    <a:pt x="41" y="115"/>
                    <a:pt x="33" y="77"/>
                  </a:cubicBezTo>
                  <a:close/>
                  <a:moveTo>
                    <a:pt x="17" y="77"/>
                  </a:moveTo>
                  <a:cubicBezTo>
                    <a:pt x="20" y="77"/>
                    <a:pt x="23" y="77"/>
                    <a:pt x="26" y="77"/>
                  </a:cubicBezTo>
                  <a:cubicBezTo>
                    <a:pt x="33" y="111"/>
                    <a:pt x="28" y="152"/>
                    <a:pt x="31" y="181"/>
                  </a:cubicBezTo>
                  <a:cubicBezTo>
                    <a:pt x="26" y="181"/>
                    <a:pt x="20" y="181"/>
                    <a:pt x="14" y="181"/>
                  </a:cubicBezTo>
                  <a:cubicBezTo>
                    <a:pt x="12" y="155"/>
                    <a:pt x="19" y="113"/>
                    <a:pt x="17" y="77"/>
                  </a:cubicBezTo>
                  <a:close/>
                  <a:moveTo>
                    <a:pt x="47" y="189"/>
                  </a:moveTo>
                  <a:cubicBezTo>
                    <a:pt x="50" y="189"/>
                    <a:pt x="58" y="186"/>
                    <a:pt x="61" y="192"/>
                  </a:cubicBezTo>
                  <a:cubicBezTo>
                    <a:pt x="60" y="199"/>
                    <a:pt x="44" y="196"/>
                    <a:pt x="35" y="195"/>
                  </a:cubicBezTo>
                  <a:cubicBezTo>
                    <a:pt x="26" y="195"/>
                    <a:pt x="13" y="197"/>
                    <a:pt x="13" y="189"/>
                  </a:cubicBezTo>
                  <a:cubicBezTo>
                    <a:pt x="27" y="190"/>
                    <a:pt x="35" y="188"/>
                    <a:pt x="47" y="189"/>
                  </a:cubicBezTo>
                  <a:close/>
                  <a:moveTo>
                    <a:pt x="55" y="223"/>
                  </a:moveTo>
                  <a:cubicBezTo>
                    <a:pt x="43" y="224"/>
                    <a:pt x="31" y="223"/>
                    <a:pt x="16" y="220"/>
                  </a:cubicBezTo>
                  <a:cubicBezTo>
                    <a:pt x="13" y="216"/>
                    <a:pt x="15" y="207"/>
                    <a:pt x="13" y="202"/>
                  </a:cubicBezTo>
                  <a:cubicBezTo>
                    <a:pt x="33" y="202"/>
                    <a:pt x="41" y="205"/>
                    <a:pt x="61" y="205"/>
                  </a:cubicBezTo>
                  <a:cubicBezTo>
                    <a:pt x="62" y="214"/>
                    <a:pt x="59" y="218"/>
                    <a:pt x="55" y="223"/>
                  </a:cubicBezTo>
                  <a:close/>
                  <a:moveTo>
                    <a:pt x="61" y="165"/>
                  </a:moveTo>
                  <a:cubicBezTo>
                    <a:pt x="60" y="170"/>
                    <a:pt x="64" y="180"/>
                    <a:pt x="55" y="180"/>
                  </a:cubicBezTo>
                  <a:cubicBezTo>
                    <a:pt x="50" y="176"/>
                    <a:pt x="53" y="167"/>
                    <a:pt x="52" y="157"/>
                  </a:cubicBezTo>
                  <a:cubicBezTo>
                    <a:pt x="51" y="133"/>
                    <a:pt x="49" y="100"/>
                    <a:pt x="52" y="73"/>
                  </a:cubicBezTo>
                  <a:cubicBezTo>
                    <a:pt x="54" y="74"/>
                    <a:pt x="56" y="74"/>
                    <a:pt x="57" y="72"/>
                  </a:cubicBezTo>
                  <a:cubicBezTo>
                    <a:pt x="58" y="73"/>
                    <a:pt x="59" y="73"/>
                    <a:pt x="60" y="75"/>
                  </a:cubicBezTo>
                  <a:cubicBezTo>
                    <a:pt x="62" y="103"/>
                    <a:pt x="64" y="144"/>
                    <a:pt x="6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82" name="Freeform 488"/>
            <p:cNvSpPr/>
            <p:nvPr/>
          </p:nvSpPr>
          <p:spPr bwMode="auto">
            <a:xfrm>
              <a:off x="224599" y="5821765"/>
              <a:ext cx="824868" cy="1175252"/>
            </a:xfrm>
            <a:custGeom>
              <a:avLst/>
              <a:gdLst>
                <a:gd name="T0" fmla="*/ 60 w 221"/>
                <a:gd name="T1" fmla="*/ 291 h 315"/>
                <a:gd name="T2" fmla="*/ 79 w 221"/>
                <a:gd name="T3" fmla="*/ 308 h 315"/>
                <a:gd name="T4" fmla="*/ 135 w 221"/>
                <a:gd name="T5" fmla="*/ 273 h 315"/>
                <a:gd name="T6" fmla="*/ 195 w 221"/>
                <a:gd name="T7" fmla="*/ 217 h 315"/>
                <a:gd name="T8" fmla="*/ 189 w 221"/>
                <a:gd name="T9" fmla="*/ 149 h 315"/>
                <a:gd name="T10" fmla="*/ 188 w 221"/>
                <a:gd name="T11" fmla="*/ 93 h 315"/>
                <a:gd name="T12" fmla="*/ 162 w 221"/>
                <a:gd name="T13" fmla="*/ 84 h 315"/>
                <a:gd name="T14" fmla="*/ 123 w 221"/>
                <a:gd name="T15" fmla="*/ 26 h 315"/>
                <a:gd name="T16" fmla="*/ 97 w 221"/>
                <a:gd name="T17" fmla="*/ 0 h 315"/>
                <a:gd name="T18" fmla="*/ 89 w 221"/>
                <a:gd name="T19" fmla="*/ 28 h 315"/>
                <a:gd name="T20" fmla="*/ 38 w 221"/>
                <a:gd name="T21" fmla="*/ 54 h 315"/>
                <a:gd name="T22" fmla="*/ 0 w 221"/>
                <a:gd name="T23" fmla="*/ 50 h 315"/>
                <a:gd name="T24" fmla="*/ 0 w 221"/>
                <a:gd name="T25" fmla="*/ 68 h 315"/>
                <a:gd name="T26" fmla="*/ 5 w 221"/>
                <a:gd name="T27" fmla="*/ 58 h 315"/>
                <a:gd name="T28" fmla="*/ 47 w 221"/>
                <a:gd name="T29" fmla="*/ 66 h 315"/>
                <a:gd name="T30" fmla="*/ 44 w 221"/>
                <a:gd name="T31" fmla="*/ 46 h 315"/>
                <a:gd name="T32" fmla="*/ 93 w 221"/>
                <a:gd name="T33" fmla="*/ 42 h 315"/>
                <a:gd name="T34" fmla="*/ 100 w 221"/>
                <a:gd name="T35" fmla="*/ 14 h 315"/>
                <a:gd name="T36" fmla="*/ 122 w 221"/>
                <a:gd name="T37" fmla="*/ 39 h 315"/>
                <a:gd name="T38" fmla="*/ 155 w 221"/>
                <a:gd name="T39" fmla="*/ 49 h 315"/>
                <a:gd name="T40" fmla="*/ 160 w 221"/>
                <a:gd name="T41" fmla="*/ 63 h 315"/>
                <a:gd name="T42" fmla="*/ 156 w 221"/>
                <a:gd name="T43" fmla="*/ 81 h 315"/>
                <a:gd name="T44" fmla="*/ 151 w 221"/>
                <a:gd name="T45" fmla="*/ 92 h 315"/>
                <a:gd name="T46" fmla="*/ 180 w 221"/>
                <a:gd name="T47" fmla="*/ 97 h 315"/>
                <a:gd name="T48" fmla="*/ 184 w 221"/>
                <a:gd name="T49" fmla="*/ 146 h 315"/>
                <a:gd name="T50" fmla="*/ 174 w 221"/>
                <a:gd name="T51" fmla="*/ 154 h 315"/>
                <a:gd name="T52" fmla="*/ 187 w 221"/>
                <a:gd name="T53" fmla="*/ 157 h 315"/>
                <a:gd name="T54" fmla="*/ 203 w 221"/>
                <a:gd name="T55" fmla="*/ 174 h 315"/>
                <a:gd name="T56" fmla="*/ 193 w 221"/>
                <a:gd name="T57" fmla="*/ 208 h 315"/>
                <a:gd name="T58" fmla="*/ 174 w 221"/>
                <a:gd name="T59" fmla="*/ 209 h 315"/>
                <a:gd name="T60" fmla="*/ 191 w 221"/>
                <a:gd name="T61" fmla="*/ 225 h 315"/>
                <a:gd name="T62" fmla="*/ 141 w 221"/>
                <a:gd name="T63" fmla="*/ 266 h 315"/>
                <a:gd name="T64" fmla="*/ 129 w 221"/>
                <a:gd name="T65" fmla="*/ 261 h 315"/>
                <a:gd name="T66" fmla="*/ 110 w 221"/>
                <a:gd name="T67" fmla="*/ 294 h 315"/>
                <a:gd name="T68" fmla="*/ 71 w 221"/>
                <a:gd name="T69" fmla="*/ 292 h 315"/>
                <a:gd name="T70" fmla="*/ 60 w 221"/>
                <a:gd name="T71" fmla="*/ 280 h 315"/>
                <a:gd name="T72" fmla="*/ 0 w 221"/>
                <a:gd name="T73" fmla="*/ 265 h 315"/>
                <a:gd name="T74" fmla="*/ 0 w 221"/>
                <a:gd name="T75" fmla="*/ 281 h 315"/>
                <a:gd name="T76" fmla="*/ 60 w 221"/>
                <a:gd name="T77" fmla="*/ 29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315">
                  <a:moveTo>
                    <a:pt x="60" y="291"/>
                  </a:moveTo>
                  <a:cubicBezTo>
                    <a:pt x="67" y="298"/>
                    <a:pt x="70" y="305"/>
                    <a:pt x="79" y="308"/>
                  </a:cubicBezTo>
                  <a:cubicBezTo>
                    <a:pt x="108" y="315"/>
                    <a:pt x="128" y="291"/>
                    <a:pt x="135" y="273"/>
                  </a:cubicBezTo>
                  <a:cubicBezTo>
                    <a:pt x="174" y="291"/>
                    <a:pt x="207" y="249"/>
                    <a:pt x="195" y="217"/>
                  </a:cubicBezTo>
                  <a:cubicBezTo>
                    <a:pt x="215" y="205"/>
                    <a:pt x="221" y="155"/>
                    <a:pt x="189" y="149"/>
                  </a:cubicBezTo>
                  <a:cubicBezTo>
                    <a:pt x="200" y="135"/>
                    <a:pt x="205" y="105"/>
                    <a:pt x="188" y="93"/>
                  </a:cubicBezTo>
                  <a:cubicBezTo>
                    <a:pt x="180" y="87"/>
                    <a:pt x="170" y="87"/>
                    <a:pt x="162" y="84"/>
                  </a:cubicBezTo>
                  <a:cubicBezTo>
                    <a:pt x="177" y="54"/>
                    <a:pt x="158" y="23"/>
                    <a:pt x="123" y="26"/>
                  </a:cubicBezTo>
                  <a:cubicBezTo>
                    <a:pt x="113" y="19"/>
                    <a:pt x="110" y="4"/>
                    <a:pt x="97" y="0"/>
                  </a:cubicBezTo>
                  <a:cubicBezTo>
                    <a:pt x="89" y="6"/>
                    <a:pt x="96" y="20"/>
                    <a:pt x="89" y="28"/>
                  </a:cubicBezTo>
                  <a:cubicBezTo>
                    <a:pt x="68" y="17"/>
                    <a:pt x="32" y="26"/>
                    <a:pt x="38" y="54"/>
                  </a:cubicBezTo>
                  <a:cubicBezTo>
                    <a:pt x="27" y="48"/>
                    <a:pt x="10" y="43"/>
                    <a:pt x="0" y="50"/>
                  </a:cubicBezTo>
                  <a:cubicBezTo>
                    <a:pt x="0" y="68"/>
                    <a:pt x="0" y="68"/>
                    <a:pt x="0" y="68"/>
                  </a:cubicBezTo>
                  <a:cubicBezTo>
                    <a:pt x="2" y="64"/>
                    <a:pt x="4" y="61"/>
                    <a:pt x="5" y="58"/>
                  </a:cubicBezTo>
                  <a:cubicBezTo>
                    <a:pt x="20" y="51"/>
                    <a:pt x="36" y="60"/>
                    <a:pt x="47" y="66"/>
                  </a:cubicBezTo>
                  <a:cubicBezTo>
                    <a:pt x="53" y="58"/>
                    <a:pt x="43" y="54"/>
                    <a:pt x="44" y="46"/>
                  </a:cubicBezTo>
                  <a:cubicBezTo>
                    <a:pt x="47" y="30"/>
                    <a:pt x="83" y="30"/>
                    <a:pt x="93" y="42"/>
                  </a:cubicBezTo>
                  <a:cubicBezTo>
                    <a:pt x="101" y="36"/>
                    <a:pt x="98" y="25"/>
                    <a:pt x="100" y="14"/>
                  </a:cubicBezTo>
                  <a:cubicBezTo>
                    <a:pt x="110" y="19"/>
                    <a:pt x="113" y="32"/>
                    <a:pt x="122" y="39"/>
                  </a:cubicBezTo>
                  <a:cubicBezTo>
                    <a:pt x="135" y="36"/>
                    <a:pt x="147" y="43"/>
                    <a:pt x="155" y="49"/>
                  </a:cubicBezTo>
                  <a:cubicBezTo>
                    <a:pt x="157" y="54"/>
                    <a:pt x="157" y="60"/>
                    <a:pt x="160" y="63"/>
                  </a:cubicBezTo>
                  <a:cubicBezTo>
                    <a:pt x="159" y="69"/>
                    <a:pt x="157" y="75"/>
                    <a:pt x="156" y="81"/>
                  </a:cubicBezTo>
                  <a:cubicBezTo>
                    <a:pt x="155" y="85"/>
                    <a:pt x="148" y="87"/>
                    <a:pt x="151" y="92"/>
                  </a:cubicBezTo>
                  <a:cubicBezTo>
                    <a:pt x="161" y="94"/>
                    <a:pt x="173" y="95"/>
                    <a:pt x="180" y="97"/>
                  </a:cubicBezTo>
                  <a:cubicBezTo>
                    <a:pt x="191" y="107"/>
                    <a:pt x="194" y="133"/>
                    <a:pt x="184" y="146"/>
                  </a:cubicBezTo>
                  <a:cubicBezTo>
                    <a:pt x="182" y="150"/>
                    <a:pt x="175" y="150"/>
                    <a:pt x="174" y="154"/>
                  </a:cubicBezTo>
                  <a:cubicBezTo>
                    <a:pt x="176" y="160"/>
                    <a:pt x="180" y="157"/>
                    <a:pt x="187" y="157"/>
                  </a:cubicBezTo>
                  <a:cubicBezTo>
                    <a:pt x="192" y="162"/>
                    <a:pt x="200" y="165"/>
                    <a:pt x="203" y="174"/>
                  </a:cubicBezTo>
                  <a:cubicBezTo>
                    <a:pt x="205" y="186"/>
                    <a:pt x="201" y="204"/>
                    <a:pt x="193" y="208"/>
                  </a:cubicBezTo>
                  <a:cubicBezTo>
                    <a:pt x="187" y="213"/>
                    <a:pt x="182" y="208"/>
                    <a:pt x="174" y="209"/>
                  </a:cubicBezTo>
                  <a:cubicBezTo>
                    <a:pt x="173" y="221"/>
                    <a:pt x="189" y="216"/>
                    <a:pt x="191" y="225"/>
                  </a:cubicBezTo>
                  <a:cubicBezTo>
                    <a:pt x="190" y="256"/>
                    <a:pt x="170" y="278"/>
                    <a:pt x="141" y="266"/>
                  </a:cubicBezTo>
                  <a:cubicBezTo>
                    <a:pt x="137" y="264"/>
                    <a:pt x="134" y="261"/>
                    <a:pt x="129" y="261"/>
                  </a:cubicBezTo>
                  <a:cubicBezTo>
                    <a:pt x="121" y="272"/>
                    <a:pt x="121" y="286"/>
                    <a:pt x="110" y="294"/>
                  </a:cubicBezTo>
                  <a:cubicBezTo>
                    <a:pt x="99" y="301"/>
                    <a:pt x="81" y="301"/>
                    <a:pt x="71" y="292"/>
                  </a:cubicBezTo>
                  <a:cubicBezTo>
                    <a:pt x="66" y="289"/>
                    <a:pt x="67" y="282"/>
                    <a:pt x="60" y="280"/>
                  </a:cubicBezTo>
                  <a:cubicBezTo>
                    <a:pt x="43" y="297"/>
                    <a:pt x="12" y="279"/>
                    <a:pt x="0" y="265"/>
                  </a:cubicBezTo>
                  <a:cubicBezTo>
                    <a:pt x="0" y="281"/>
                    <a:pt x="0" y="281"/>
                    <a:pt x="0" y="281"/>
                  </a:cubicBezTo>
                  <a:cubicBezTo>
                    <a:pt x="15" y="296"/>
                    <a:pt x="41" y="303"/>
                    <a:pt x="60" y="2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83" name="Freeform 489"/>
            <p:cNvSpPr/>
            <p:nvPr/>
          </p:nvSpPr>
          <p:spPr bwMode="auto">
            <a:xfrm>
              <a:off x="224599" y="6206216"/>
              <a:ext cx="63264" cy="60830"/>
            </a:xfrm>
            <a:custGeom>
              <a:avLst/>
              <a:gdLst>
                <a:gd name="T0" fmla="*/ 9 w 17"/>
                <a:gd name="T1" fmla="*/ 15 h 16"/>
                <a:gd name="T2" fmla="*/ 17 w 17"/>
                <a:gd name="T3" fmla="*/ 11 h 16"/>
                <a:gd name="T4" fmla="*/ 0 w 17"/>
                <a:gd name="T5" fmla="*/ 0 h 16"/>
                <a:gd name="T6" fmla="*/ 0 w 17"/>
                <a:gd name="T7" fmla="*/ 14 h 16"/>
                <a:gd name="T8" fmla="*/ 9 w 17"/>
                <a:gd name="T9" fmla="*/ 15 h 16"/>
              </a:gdLst>
              <a:ahLst/>
              <a:cxnLst>
                <a:cxn ang="0">
                  <a:pos x="T0" y="T1"/>
                </a:cxn>
                <a:cxn ang="0">
                  <a:pos x="T2" y="T3"/>
                </a:cxn>
                <a:cxn ang="0">
                  <a:pos x="T4" y="T5"/>
                </a:cxn>
                <a:cxn ang="0">
                  <a:pos x="T6" y="T7"/>
                </a:cxn>
                <a:cxn ang="0">
                  <a:pos x="T8" y="T9"/>
                </a:cxn>
              </a:cxnLst>
              <a:rect l="0" t="0" r="r" b="b"/>
              <a:pathLst>
                <a:path w="17" h="16">
                  <a:moveTo>
                    <a:pt x="9" y="15"/>
                  </a:moveTo>
                  <a:cubicBezTo>
                    <a:pt x="13" y="14"/>
                    <a:pt x="13" y="14"/>
                    <a:pt x="17" y="11"/>
                  </a:cubicBezTo>
                  <a:cubicBezTo>
                    <a:pt x="12" y="5"/>
                    <a:pt x="5" y="5"/>
                    <a:pt x="0" y="0"/>
                  </a:cubicBezTo>
                  <a:cubicBezTo>
                    <a:pt x="0" y="14"/>
                    <a:pt x="0" y="14"/>
                    <a:pt x="0" y="14"/>
                  </a:cubicBezTo>
                  <a:cubicBezTo>
                    <a:pt x="3" y="14"/>
                    <a:pt x="6" y="16"/>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84" name="Freeform 490"/>
            <p:cNvSpPr/>
            <p:nvPr/>
          </p:nvSpPr>
          <p:spPr bwMode="auto">
            <a:xfrm>
              <a:off x="224599" y="6434941"/>
              <a:ext cx="19466" cy="24332"/>
            </a:xfrm>
            <a:custGeom>
              <a:avLst/>
              <a:gdLst>
                <a:gd name="T0" fmla="*/ 5 w 5"/>
                <a:gd name="T1" fmla="*/ 2 h 7"/>
                <a:gd name="T2" fmla="*/ 0 w 5"/>
                <a:gd name="T3" fmla="*/ 0 h 7"/>
                <a:gd name="T4" fmla="*/ 0 w 5"/>
                <a:gd name="T5" fmla="*/ 7 h 7"/>
                <a:gd name="T6" fmla="*/ 5 w 5"/>
                <a:gd name="T7" fmla="*/ 2 h 7"/>
              </a:gdLst>
              <a:ahLst/>
              <a:cxnLst>
                <a:cxn ang="0">
                  <a:pos x="T0" y="T1"/>
                </a:cxn>
                <a:cxn ang="0">
                  <a:pos x="T2" y="T3"/>
                </a:cxn>
                <a:cxn ang="0">
                  <a:pos x="T4" y="T5"/>
                </a:cxn>
                <a:cxn ang="0">
                  <a:pos x="T6" y="T7"/>
                </a:cxn>
              </a:cxnLst>
              <a:rect l="0" t="0" r="r" b="b"/>
              <a:pathLst>
                <a:path w="5" h="7">
                  <a:moveTo>
                    <a:pt x="5" y="2"/>
                  </a:moveTo>
                  <a:cubicBezTo>
                    <a:pt x="3" y="1"/>
                    <a:pt x="2" y="0"/>
                    <a:pt x="0" y="0"/>
                  </a:cubicBezTo>
                  <a:cubicBezTo>
                    <a:pt x="0" y="7"/>
                    <a:pt x="0" y="7"/>
                    <a:pt x="0" y="7"/>
                  </a:cubicBezTo>
                  <a:cubicBezTo>
                    <a:pt x="2" y="5"/>
                    <a:pt x="3" y="4"/>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85" name="Freeform 491"/>
            <p:cNvSpPr/>
            <p:nvPr/>
          </p:nvSpPr>
          <p:spPr bwMode="auto">
            <a:xfrm>
              <a:off x="224599" y="6675830"/>
              <a:ext cx="34065" cy="82730"/>
            </a:xfrm>
            <a:custGeom>
              <a:avLst/>
              <a:gdLst>
                <a:gd name="T0" fmla="*/ 0 w 9"/>
                <a:gd name="T1" fmla="*/ 0 h 22"/>
                <a:gd name="T2" fmla="*/ 0 w 9"/>
                <a:gd name="T3" fmla="*/ 22 h 22"/>
                <a:gd name="T4" fmla="*/ 9 w 9"/>
                <a:gd name="T5" fmla="*/ 4 h 22"/>
                <a:gd name="T6" fmla="*/ 0 w 9"/>
                <a:gd name="T7" fmla="*/ 0 h 22"/>
              </a:gdLst>
              <a:ahLst/>
              <a:cxnLst>
                <a:cxn ang="0">
                  <a:pos x="T0" y="T1"/>
                </a:cxn>
                <a:cxn ang="0">
                  <a:pos x="T2" y="T3"/>
                </a:cxn>
                <a:cxn ang="0">
                  <a:pos x="T4" y="T5"/>
                </a:cxn>
                <a:cxn ang="0">
                  <a:pos x="T6" y="T7"/>
                </a:cxn>
              </a:cxnLst>
              <a:rect l="0" t="0" r="r" b="b"/>
              <a:pathLst>
                <a:path w="9" h="22">
                  <a:moveTo>
                    <a:pt x="0" y="0"/>
                  </a:moveTo>
                  <a:cubicBezTo>
                    <a:pt x="0" y="22"/>
                    <a:pt x="0" y="22"/>
                    <a:pt x="0" y="22"/>
                  </a:cubicBezTo>
                  <a:cubicBezTo>
                    <a:pt x="3" y="15"/>
                    <a:pt x="8" y="10"/>
                    <a:pt x="9" y="4"/>
                  </a:cubicBezTo>
                  <a:cubicBezTo>
                    <a:pt x="6" y="3"/>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86" name="Freeform 492"/>
            <p:cNvSpPr/>
            <p:nvPr/>
          </p:nvSpPr>
          <p:spPr bwMode="auto">
            <a:xfrm>
              <a:off x="4769885" y="5953160"/>
              <a:ext cx="530446" cy="99762"/>
            </a:xfrm>
            <a:custGeom>
              <a:avLst/>
              <a:gdLst>
                <a:gd name="T0" fmla="*/ 41 w 142"/>
                <a:gd name="T1" fmla="*/ 7 h 27"/>
                <a:gd name="T2" fmla="*/ 76 w 142"/>
                <a:gd name="T3" fmla="*/ 11 h 27"/>
                <a:gd name="T4" fmla="*/ 112 w 142"/>
                <a:gd name="T5" fmla="*/ 13 h 27"/>
                <a:gd name="T6" fmla="*/ 142 w 142"/>
                <a:gd name="T7" fmla="*/ 11 h 27"/>
                <a:gd name="T8" fmla="*/ 112 w 142"/>
                <a:gd name="T9" fmla="*/ 5 h 27"/>
                <a:gd name="T10" fmla="*/ 91 w 142"/>
                <a:gd name="T11" fmla="*/ 13 h 27"/>
                <a:gd name="T12" fmla="*/ 77 w 142"/>
                <a:gd name="T13" fmla="*/ 4 h 27"/>
                <a:gd name="T14" fmla="*/ 58 w 142"/>
                <a:gd name="T15" fmla="*/ 9 h 27"/>
                <a:gd name="T16" fmla="*/ 41 w 142"/>
                <a:gd name="T17" fmla="*/ 0 h 27"/>
                <a:gd name="T18" fmla="*/ 16 w 142"/>
                <a:gd name="T19" fmla="*/ 12 h 27"/>
                <a:gd name="T20" fmla="*/ 0 w 142"/>
                <a:gd name="T21" fmla="*/ 9 h 27"/>
                <a:gd name="T22" fmla="*/ 41 w 142"/>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27">
                  <a:moveTo>
                    <a:pt x="41" y="7"/>
                  </a:moveTo>
                  <a:cubicBezTo>
                    <a:pt x="47" y="18"/>
                    <a:pt x="66" y="18"/>
                    <a:pt x="76" y="11"/>
                  </a:cubicBezTo>
                  <a:cubicBezTo>
                    <a:pt x="85" y="24"/>
                    <a:pt x="100" y="18"/>
                    <a:pt x="112" y="13"/>
                  </a:cubicBezTo>
                  <a:cubicBezTo>
                    <a:pt x="119" y="21"/>
                    <a:pt x="139" y="24"/>
                    <a:pt x="142" y="11"/>
                  </a:cubicBezTo>
                  <a:cubicBezTo>
                    <a:pt x="130" y="17"/>
                    <a:pt x="120" y="11"/>
                    <a:pt x="112" y="5"/>
                  </a:cubicBezTo>
                  <a:cubicBezTo>
                    <a:pt x="107" y="9"/>
                    <a:pt x="99" y="11"/>
                    <a:pt x="91" y="13"/>
                  </a:cubicBezTo>
                  <a:cubicBezTo>
                    <a:pt x="87" y="10"/>
                    <a:pt x="83" y="5"/>
                    <a:pt x="77" y="4"/>
                  </a:cubicBezTo>
                  <a:cubicBezTo>
                    <a:pt x="70" y="5"/>
                    <a:pt x="64" y="10"/>
                    <a:pt x="58" y="9"/>
                  </a:cubicBezTo>
                  <a:cubicBezTo>
                    <a:pt x="50" y="8"/>
                    <a:pt x="48" y="0"/>
                    <a:pt x="41" y="0"/>
                  </a:cubicBezTo>
                  <a:cubicBezTo>
                    <a:pt x="30" y="0"/>
                    <a:pt x="30" y="11"/>
                    <a:pt x="16" y="12"/>
                  </a:cubicBezTo>
                  <a:cubicBezTo>
                    <a:pt x="12" y="11"/>
                    <a:pt x="5" y="6"/>
                    <a:pt x="0" y="9"/>
                  </a:cubicBezTo>
                  <a:cubicBezTo>
                    <a:pt x="9" y="27"/>
                    <a:pt x="31" y="15"/>
                    <a:pt x="4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87" name="Freeform 493"/>
            <p:cNvSpPr/>
            <p:nvPr/>
          </p:nvSpPr>
          <p:spPr bwMode="auto">
            <a:xfrm>
              <a:off x="974036" y="5889896"/>
              <a:ext cx="94897" cy="155727"/>
            </a:xfrm>
            <a:custGeom>
              <a:avLst/>
              <a:gdLst>
                <a:gd name="T0" fmla="*/ 15 w 25"/>
                <a:gd name="T1" fmla="*/ 42 h 42"/>
                <a:gd name="T2" fmla="*/ 15 w 25"/>
                <a:gd name="T3" fmla="*/ 16 h 42"/>
                <a:gd name="T4" fmla="*/ 19 w 25"/>
                <a:gd name="T5" fmla="*/ 0 h 42"/>
                <a:gd name="T6" fmla="*/ 15 w 25"/>
                <a:gd name="T7" fmla="*/ 42 h 42"/>
              </a:gdLst>
              <a:ahLst/>
              <a:cxnLst>
                <a:cxn ang="0">
                  <a:pos x="T0" y="T1"/>
                </a:cxn>
                <a:cxn ang="0">
                  <a:pos x="T2" y="T3"/>
                </a:cxn>
                <a:cxn ang="0">
                  <a:pos x="T4" y="T5"/>
                </a:cxn>
                <a:cxn ang="0">
                  <a:pos x="T6" y="T7"/>
                </a:cxn>
              </a:cxnLst>
              <a:rect l="0" t="0" r="r" b="b"/>
              <a:pathLst>
                <a:path w="25" h="42">
                  <a:moveTo>
                    <a:pt x="15" y="42"/>
                  </a:moveTo>
                  <a:cubicBezTo>
                    <a:pt x="15" y="34"/>
                    <a:pt x="14" y="29"/>
                    <a:pt x="15" y="16"/>
                  </a:cubicBezTo>
                  <a:cubicBezTo>
                    <a:pt x="18" y="12"/>
                    <a:pt x="25" y="5"/>
                    <a:pt x="19" y="0"/>
                  </a:cubicBezTo>
                  <a:cubicBezTo>
                    <a:pt x="12" y="4"/>
                    <a:pt x="0" y="36"/>
                    <a:pt x="1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88" name="Freeform 494"/>
            <p:cNvSpPr/>
            <p:nvPr/>
          </p:nvSpPr>
          <p:spPr bwMode="auto">
            <a:xfrm>
              <a:off x="937538" y="5904495"/>
              <a:ext cx="60832" cy="126528"/>
            </a:xfrm>
            <a:custGeom>
              <a:avLst/>
              <a:gdLst>
                <a:gd name="T0" fmla="*/ 13 w 16"/>
                <a:gd name="T1" fmla="*/ 2 h 34"/>
                <a:gd name="T2" fmla="*/ 9 w 16"/>
                <a:gd name="T3" fmla="*/ 0 h 34"/>
                <a:gd name="T4" fmla="*/ 16 w 16"/>
                <a:gd name="T5" fmla="*/ 30 h 34"/>
                <a:gd name="T6" fmla="*/ 13 w 16"/>
                <a:gd name="T7" fmla="*/ 2 h 34"/>
              </a:gdLst>
              <a:ahLst/>
              <a:cxnLst>
                <a:cxn ang="0">
                  <a:pos x="T0" y="T1"/>
                </a:cxn>
                <a:cxn ang="0">
                  <a:pos x="T2" y="T3"/>
                </a:cxn>
                <a:cxn ang="0">
                  <a:pos x="T4" y="T5"/>
                </a:cxn>
                <a:cxn ang="0">
                  <a:pos x="T6" y="T7"/>
                </a:cxn>
              </a:cxnLst>
              <a:rect l="0" t="0" r="r" b="b"/>
              <a:pathLst>
                <a:path w="16" h="34">
                  <a:moveTo>
                    <a:pt x="13" y="2"/>
                  </a:moveTo>
                  <a:cubicBezTo>
                    <a:pt x="11" y="2"/>
                    <a:pt x="11" y="0"/>
                    <a:pt x="9" y="0"/>
                  </a:cubicBezTo>
                  <a:cubicBezTo>
                    <a:pt x="0" y="6"/>
                    <a:pt x="4" y="34"/>
                    <a:pt x="16" y="30"/>
                  </a:cubicBezTo>
                  <a:cubicBezTo>
                    <a:pt x="12" y="23"/>
                    <a:pt x="8" y="1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89" name="Freeform 495"/>
            <p:cNvSpPr/>
            <p:nvPr/>
          </p:nvSpPr>
          <p:spPr bwMode="auto">
            <a:xfrm>
              <a:off x="4777186" y="6094288"/>
              <a:ext cx="474482" cy="77864"/>
            </a:xfrm>
            <a:custGeom>
              <a:avLst/>
              <a:gdLst>
                <a:gd name="T0" fmla="*/ 109 w 127"/>
                <a:gd name="T1" fmla="*/ 14 h 21"/>
                <a:gd name="T2" fmla="*/ 96 w 127"/>
                <a:gd name="T3" fmla="*/ 5 h 21"/>
                <a:gd name="T4" fmla="*/ 54 w 127"/>
                <a:gd name="T5" fmla="*/ 9 h 21"/>
                <a:gd name="T6" fmla="*/ 39 w 127"/>
                <a:gd name="T7" fmla="*/ 0 h 21"/>
                <a:gd name="T8" fmla="*/ 18 w 127"/>
                <a:gd name="T9" fmla="*/ 11 h 21"/>
                <a:gd name="T10" fmla="*/ 0 w 127"/>
                <a:gd name="T11" fmla="*/ 1 h 21"/>
                <a:gd name="T12" fmla="*/ 39 w 127"/>
                <a:gd name="T13" fmla="*/ 9 h 21"/>
                <a:gd name="T14" fmla="*/ 70 w 127"/>
                <a:gd name="T15" fmla="*/ 13 h 21"/>
                <a:gd name="T16" fmla="*/ 81 w 127"/>
                <a:gd name="T17" fmla="*/ 17 h 21"/>
                <a:gd name="T18" fmla="*/ 96 w 127"/>
                <a:gd name="T19" fmla="*/ 13 h 21"/>
                <a:gd name="T20" fmla="*/ 108 w 127"/>
                <a:gd name="T21" fmla="*/ 21 h 21"/>
                <a:gd name="T22" fmla="*/ 127 w 127"/>
                <a:gd name="T23" fmla="*/ 7 h 21"/>
                <a:gd name="T24" fmla="*/ 109 w 127"/>
                <a:gd name="T2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21">
                  <a:moveTo>
                    <a:pt x="109" y="14"/>
                  </a:moveTo>
                  <a:cubicBezTo>
                    <a:pt x="104" y="11"/>
                    <a:pt x="101" y="8"/>
                    <a:pt x="96" y="5"/>
                  </a:cubicBezTo>
                  <a:cubicBezTo>
                    <a:pt x="84" y="16"/>
                    <a:pt x="71" y="1"/>
                    <a:pt x="54" y="9"/>
                  </a:cubicBezTo>
                  <a:cubicBezTo>
                    <a:pt x="48" y="8"/>
                    <a:pt x="45" y="2"/>
                    <a:pt x="39" y="0"/>
                  </a:cubicBezTo>
                  <a:cubicBezTo>
                    <a:pt x="33" y="5"/>
                    <a:pt x="27" y="10"/>
                    <a:pt x="18" y="11"/>
                  </a:cubicBezTo>
                  <a:cubicBezTo>
                    <a:pt x="11" y="8"/>
                    <a:pt x="9" y="1"/>
                    <a:pt x="0" y="1"/>
                  </a:cubicBezTo>
                  <a:cubicBezTo>
                    <a:pt x="4" y="20"/>
                    <a:pt x="28" y="21"/>
                    <a:pt x="39" y="9"/>
                  </a:cubicBezTo>
                  <a:cubicBezTo>
                    <a:pt x="47" y="21"/>
                    <a:pt x="59" y="12"/>
                    <a:pt x="70" y="13"/>
                  </a:cubicBezTo>
                  <a:cubicBezTo>
                    <a:pt x="73" y="13"/>
                    <a:pt x="77" y="17"/>
                    <a:pt x="81" y="17"/>
                  </a:cubicBezTo>
                  <a:cubicBezTo>
                    <a:pt x="88" y="18"/>
                    <a:pt x="91" y="13"/>
                    <a:pt x="96" y="13"/>
                  </a:cubicBezTo>
                  <a:cubicBezTo>
                    <a:pt x="99" y="17"/>
                    <a:pt x="104" y="18"/>
                    <a:pt x="108" y="21"/>
                  </a:cubicBezTo>
                  <a:cubicBezTo>
                    <a:pt x="114" y="16"/>
                    <a:pt x="125" y="16"/>
                    <a:pt x="127" y="7"/>
                  </a:cubicBezTo>
                  <a:cubicBezTo>
                    <a:pt x="123" y="3"/>
                    <a:pt x="115" y="11"/>
                    <a:pt x="10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90" name="Freeform 496"/>
            <p:cNvSpPr/>
            <p:nvPr/>
          </p:nvSpPr>
          <p:spPr bwMode="auto">
            <a:xfrm>
              <a:off x="1915700" y="6052922"/>
              <a:ext cx="55965" cy="26765"/>
            </a:xfrm>
            <a:custGeom>
              <a:avLst/>
              <a:gdLst>
                <a:gd name="T0" fmla="*/ 1 w 15"/>
                <a:gd name="T1" fmla="*/ 5 h 7"/>
                <a:gd name="T2" fmla="*/ 14 w 15"/>
                <a:gd name="T3" fmla="*/ 5 h 7"/>
                <a:gd name="T4" fmla="*/ 1 w 15"/>
                <a:gd name="T5" fmla="*/ 5 h 7"/>
              </a:gdLst>
              <a:ahLst/>
              <a:cxnLst>
                <a:cxn ang="0">
                  <a:pos x="T0" y="T1"/>
                </a:cxn>
                <a:cxn ang="0">
                  <a:pos x="T2" y="T3"/>
                </a:cxn>
                <a:cxn ang="0">
                  <a:pos x="T4" y="T5"/>
                </a:cxn>
              </a:cxnLst>
              <a:rect l="0" t="0" r="r" b="b"/>
              <a:pathLst>
                <a:path w="15" h="7">
                  <a:moveTo>
                    <a:pt x="1" y="5"/>
                  </a:moveTo>
                  <a:cubicBezTo>
                    <a:pt x="4" y="7"/>
                    <a:pt x="11" y="5"/>
                    <a:pt x="14" y="5"/>
                  </a:cubicBezTo>
                  <a:cubicBezTo>
                    <a:pt x="15" y="1"/>
                    <a:pt x="0" y="0"/>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91" name="Freeform 497"/>
            <p:cNvSpPr/>
            <p:nvPr/>
          </p:nvSpPr>
          <p:spPr bwMode="auto">
            <a:xfrm>
              <a:off x="4755286" y="6213515"/>
              <a:ext cx="489081" cy="111929"/>
            </a:xfrm>
            <a:custGeom>
              <a:avLst/>
              <a:gdLst>
                <a:gd name="T0" fmla="*/ 35 w 131"/>
                <a:gd name="T1" fmla="*/ 12 h 30"/>
                <a:gd name="T2" fmla="*/ 64 w 131"/>
                <a:gd name="T3" fmla="*/ 14 h 30"/>
                <a:gd name="T4" fmla="*/ 98 w 131"/>
                <a:gd name="T5" fmla="*/ 18 h 30"/>
                <a:gd name="T6" fmla="*/ 131 w 131"/>
                <a:gd name="T7" fmla="*/ 16 h 30"/>
                <a:gd name="T8" fmla="*/ 115 w 131"/>
                <a:gd name="T9" fmla="*/ 20 h 30"/>
                <a:gd name="T10" fmla="*/ 101 w 131"/>
                <a:gd name="T11" fmla="*/ 11 h 30"/>
                <a:gd name="T12" fmla="*/ 81 w 131"/>
                <a:gd name="T13" fmla="*/ 16 h 30"/>
                <a:gd name="T14" fmla="*/ 49 w 131"/>
                <a:gd name="T15" fmla="*/ 12 h 30"/>
                <a:gd name="T16" fmla="*/ 34 w 131"/>
                <a:gd name="T17" fmla="*/ 5 h 30"/>
                <a:gd name="T18" fmla="*/ 18 w 131"/>
                <a:gd name="T19" fmla="*/ 12 h 30"/>
                <a:gd name="T20" fmla="*/ 0 w 131"/>
                <a:gd name="T21" fmla="*/ 5 h 30"/>
                <a:gd name="T22" fmla="*/ 35 w 131"/>
                <a:gd name="T2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0">
                  <a:moveTo>
                    <a:pt x="35" y="12"/>
                  </a:moveTo>
                  <a:cubicBezTo>
                    <a:pt x="42" y="22"/>
                    <a:pt x="55" y="19"/>
                    <a:pt x="64" y="14"/>
                  </a:cubicBezTo>
                  <a:cubicBezTo>
                    <a:pt x="73" y="22"/>
                    <a:pt x="87" y="26"/>
                    <a:pt x="98" y="18"/>
                  </a:cubicBezTo>
                  <a:cubicBezTo>
                    <a:pt x="106" y="28"/>
                    <a:pt x="127" y="30"/>
                    <a:pt x="131" y="16"/>
                  </a:cubicBezTo>
                  <a:cubicBezTo>
                    <a:pt x="125" y="13"/>
                    <a:pt x="122" y="21"/>
                    <a:pt x="115" y="20"/>
                  </a:cubicBezTo>
                  <a:cubicBezTo>
                    <a:pt x="110" y="19"/>
                    <a:pt x="105" y="14"/>
                    <a:pt x="101" y="11"/>
                  </a:cubicBezTo>
                  <a:cubicBezTo>
                    <a:pt x="94" y="13"/>
                    <a:pt x="89" y="16"/>
                    <a:pt x="81" y="16"/>
                  </a:cubicBezTo>
                  <a:cubicBezTo>
                    <a:pt x="73" y="7"/>
                    <a:pt x="60" y="6"/>
                    <a:pt x="49" y="12"/>
                  </a:cubicBezTo>
                  <a:cubicBezTo>
                    <a:pt x="43" y="11"/>
                    <a:pt x="41" y="5"/>
                    <a:pt x="34" y="5"/>
                  </a:cubicBezTo>
                  <a:cubicBezTo>
                    <a:pt x="27" y="5"/>
                    <a:pt x="26" y="12"/>
                    <a:pt x="18" y="12"/>
                  </a:cubicBezTo>
                  <a:cubicBezTo>
                    <a:pt x="10" y="12"/>
                    <a:pt x="8" y="0"/>
                    <a:pt x="0" y="5"/>
                  </a:cubicBezTo>
                  <a:cubicBezTo>
                    <a:pt x="4" y="21"/>
                    <a:pt x="24" y="21"/>
                    <a:pt x="3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92" name="Freeform 498"/>
            <p:cNvSpPr>
              <a:spLocks noEditPoints="1"/>
            </p:cNvSpPr>
            <p:nvPr/>
          </p:nvSpPr>
          <p:spPr bwMode="auto">
            <a:xfrm>
              <a:off x="321929" y="6130785"/>
              <a:ext cx="141128" cy="228724"/>
            </a:xfrm>
            <a:custGeom>
              <a:avLst/>
              <a:gdLst>
                <a:gd name="T0" fmla="*/ 22 w 38"/>
                <a:gd name="T1" fmla="*/ 28 h 61"/>
                <a:gd name="T2" fmla="*/ 29 w 38"/>
                <a:gd name="T3" fmla="*/ 12 h 61"/>
                <a:gd name="T4" fmla="*/ 7 w 38"/>
                <a:gd name="T5" fmla="*/ 0 h 61"/>
                <a:gd name="T6" fmla="*/ 0 w 38"/>
                <a:gd name="T7" fmla="*/ 53 h 61"/>
                <a:gd name="T8" fmla="*/ 22 w 38"/>
                <a:gd name="T9" fmla="*/ 28 h 61"/>
                <a:gd name="T10" fmla="*/ 12 w 38"/>
                <a:gd name="T11" fmla="*/ 13 h 61"/>
                <a:gd name="T12" fmla="*/ 24 w 38"/>
                <a:gd name="T13" fmla="*/ 17 h 61"/>
                <a:gd name="T14" fmla="*/ 11 w 38"/>
                <a:gd name="T15" fmla="*/ 28 h 61"/>
                <a:gd name="T16" fmla="*/ 12 w 38"/>
                <a:gd name="T17" fmla="*/ 13 h 61"/>
                <a:gd name="T18" fmla="*/ 9 w 38"/>
                <a:gd name="T19" fmla="*/ 34 h 61"/>
                <a:gd name="T20" fmla="*/ 21 w 38"/>
                <a:gd name="T21" fmla="*/ 37 h 61"/>
                <a:gd name="T22" fmla="*/ 11 w 38"/>
                <a:gd name="T23" fmla="*/ 48 h 61"/>
                <a:gd name="T24" fmla="*/ 9 w 38"/>
                <a:gd name="T25"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61">
                  <a:moveTo>
                    <a:pt x="22" y="28"/>
                  </a:moveTo>
                  <a:cubicBezTo>
                    <a:pt x="28" y="26"/>
                    <a:pt x="30" y="20"/>
                    <a:pt x="29" y="12"/>
                  </a:cubicBezTo>
                  <a:cubicBezTo>
                    <a:pt x="23" y="7"/>
                    <a:pt x="13" y="5"/>
                    <a:pt x="7" y="0"/>
                  </a:cubicBezTo>
                  <a:cubicBezTo>
                    <a:pt x="4" y="13"/>
                    <a:pt x="6" y="40"/>
                    <a:pt x="0" y="53"/>
                  </a:cubicBezTo>
                  <a:cubicBezTo>
                    <a:pt x="12" y="61"/>
                    <a:pt x="38" y="41"/>
                    <a:pt x="22" y="28"/>
                  </a:cubicBezTo>
                  <a:close/>
                  <a:moveTo>
                    <a:pt x="12" y="13"/>
                  </a:moveTo>
                  <a:cubicBezTo>
                    <a:pt x="17" y="13"/>
                    <a:pt x="21" y="14"/>
                    <a:pt x="24" y="17"/>
                  </a:cubicBezTo>
                  <a:cubicBezTo>
                    <a:pt x="22" y="23"/>
                    <a:pt x="17" y="26"/>
                    <a:pt x="11" y="28"/>
                  </a:cubicBezTo>
                  <a:cubicBezTo>
                    <a:pt x="10" y="21"/>
                    <a:pt x="12" y="18"/>
                    <a:pt x="12" y="13"/>
                  </a:cubicBezTo>
                  <a:close/>
                  <a:moveTo>
                    <a:pt x="9" y="34"/>
                  </a:moveTo>
                  <a:cubicBezTo>
                    <a:pt x="16" y="35"/>
                    <a:pt x="18" y="34"/>
                    <a:pt x="21" y="37"/>
                  </a:cubicBezTo>
                  <a:cubicBezTo>
                    <a:pt x="19" y="43"/>
                    <a:pt x="13" y="44"/>
                    <a:pt x="11" y="48"/>
                  </a:cubicBezTo>
                  <a:cubicBezTo>
                    <a:pt x="8" y="46"/>
                    <a:pt x="10" y="39"/>
                    <a:pt x="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93" name="Freeform 499"/>
            <p:cNvSpPr>
              <a:spLocks noEditPoints="1"/>
            </p:cNvSpPr>
            <p:nvPr/>
          </p:nvSpPr>
          <p:spPr bwMode="auto">
            <a:xfrm>
              <a:off x="433858" y="6135652"/>
              <a:ext cx="111929" cy="201958"/>
            </a:xfrm>
            <a:custGeom>
              <a:avLst/>
              <a:gdLst>
                <a:gd name="T0" fmla="*/ 5 w 30"/>
                <a:gd name="T1" fmla="*/ 53 h 54"/>
                <a:gd name="T2" fmla="*/ 9 w 30"/>
                <a:gd name="T3" fmla="*/ 34 h 54"/>
                <a:gd name="T4" fmla="*/ 19 w 30"/>
                <a:gd name="T5" fmla="*/ 32 h 54"/>
                <a:gd name="T6" fmla="*/ 25 w 30"/>
                <a:gd name="T7" fmla="*/ 54 h 54"/>
                <a:gd name="T8" fmla="*/ 20 w 30"/>
                <a:gd name="T9" fmla="*/ 2 h 54"/>
                <a:gd name="T10" fmla="*/ 11 w 30"/>
                <a:gd name="T11" fmla="*/ 1 h 54"/>
                <a:gd name="T12" fmla="*/ 4 w 30"/>
                <a:gd name="T13" fmla="*/ 30 h 54"/>
                <a:gd name="T14" fmla="*/ 5 w 30"/>
                <a:gd name="T15" fmla="*/ 53 h 54"/>
                <a:gd name="T16" fmla="*/ 15 w 30"/>
                <a:gd name="T17" fmla="*/ 11 h 54"/>
                <a:gd name="T18" fmla="*/ 12 w 30"/>
                <a:gd name="T19" fmla="*/ 25 h 54"/>
                <a:gd name="T20" fmla="*/ 15 w 30"/>
                <a:gd name="T21"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4">
                  <a:moveTo>
                    <a:pt x="5" y="53"/>
                  </a:moveTo>
                  <a:cubicBezTo>
                    <a:pt x="9" y="49"/>
                    <a:pt x="9" y="41"/>
                    <a:pt x="9" y="34"/>
                  </a:cubicBezTo>
                  <a:cubicBezTo>
                    <a:pt x="12" y="33"/>
                    <a:pt x="15" y="31"/>
                    <a:pt x="19" y="32"/>
                  </a:cubicBezTo>
                  <a:cubicBezTo>
                    <a:pt x="23" y="37"/>
                    <a:pt x="18" y="52"/>
                    <a:pt x="25" y="54"/>
                  </a:cubicBezTo>
                  <a:cubicBezTo>
                    <a:pt x="30" y="39"/>
                    <a:pt x="22" y="15"/>
                    <a:pt x="20" y="2"/>
                  </a:cubicBezTo>
                  <a:cubicBezTo>
                    <a:pt x="16" y="0"/>
                    <a:pt x="16" y="1"/>
                    <a:pt x="11" y="1"/>
                  </a:cubicBezTo>
                  <a:cubicBezTo>
                    <a:pt x="9" y="9"/>
                    <a:pt x="6" y="20"/>
                    <a:pt x="4" y="30"/>
                  </a:cubicBezTo>
                  <a:cubicBezTo>
                    <a:pt x="3" y="38"/>
                    <a:pt x="0" y="49"/>
                    <a:pt x="5" y="53"/>
                  </a:cubicBezTo>
                  <a:close/>
                  <a:moveTo>
                    <a:pt x="15" y="11"/>
                  </a:moveTo>
                  <a:cubicBezTo>
                    <a:pt x="16" y="14"/>
                    <a:pt x="21" y="27"/>
                    <a:pt x="12" y="25"/>
                  </a:cubicBezTo>
                  <a:cubicBezTo>
                    <a:pt x="13" y="20"/>
                    <a:pt x="14" y="16"/>
                    <a:pt x="1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94" name="Freeform 500"/>
            <p:cNvSpPr/>
            <p:nvPr/>
          </p:nvSpPr>
          <p:spPr bwMode="auto">
            <a:xfrm>
              <a:off x="630951" y="6155118"/>
              <a:ext cx="116795" cy="184926"/>
            </a:xfrm>
            <a:custGeom>
              <a:avLst/>
              <a:gdLst>
                <a:gd name="T0" fmla="*/ 1 w 31"/>
                <a:gd name="T1" fmla="*/ 35 h 50"/>
                <a:gd name="T2" fmla="*/ 8 w 31"/>
                <a:gd name="T3" fmla="*/ 50 h 50"/>
                <a:gd name="T4" fmla="*/ 8 w 31"/>
                <a:gd name="T5" fmla="*/ 25 h 50"/>
                <a:gd name="T6" fmla="*/ 30 w 31"/>
                <a:gd name="T7" fmla="*/ 42 h 50"/>
                <a:gd name="T8" fmla="*/ 17 w 31"/>
                <a:gd name="T9" fmla="*/ 21 h 50"/>
                <a:gd name="T10" fmla="*/ 30 w 31"/>
                <a:gd name="T11" fmla="*/ 5 h 50"/>
                <a:gd name="T12" fmla="*/ 6 w 31"/>
                <a:gd name="T13" fmla="*/ 21 h 50"/>
                <a:gd name="T14" fmla="*/ 6 w 31"/>
                <a:gd name="T15" fmla="*/ 0 h 50"/>
                <a:gd name="T16" fmla="*/ 1 w 31"/>
                <a:gd name="T17" fmla="*/ 0 h 50"/>
                <a:gd name="T18" fmla="*/ 1 w 31"/>
                <a:gd name="T1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0">
                  <a:moveTo>
                    <a:pt x="1" y="35"/>
                  </a:moveTo>
                  <a:cubicBezTo>
                    <a:pt x="2" y="41"/>
                    <a:pt x="1" y="49"/>
                    <a:pt x="8" y="50"/>
                  </a:cubicBezTo>
                  <a:cubicBezTo>
                    <a:pt x="10" y="44"/>
                    <a:pt x="6" y="34"/>
                    <a:pt x="8" y="25"/>
                  </a:cubicBezTo>
                  <a:cubicBezTo>
                    <a:pt x="16" y="30"/>
                    <a:pt x="19" y="41"/>
                    <a:pt x="30" y="42"/>
                  </a:cubicBezTo>
                  <a:cubicBezTo>
                    <a:pt x="30" y="31"/>
                    <a:pt x="19" y="31"/>
                    <a:pt x="17" y="21"/>
                  </a:cubicBezTo>
                  <a:cubicBezTo>
                    <a:pt x="23" y="17"/>
                    <a:pt x="31" y="16"/>
                    <a:pt x="30" y="5"/>
                  </a:cubicBezTo>
                  <a:cubicBezTo>
                    <a:pt x="19" y="7"/>
                    <a:pt x="17" y="18"/>
                    <a:pt x="6" y="21"/>
                  </a:cubicBezTo>
                  <a:cubicBezTo>
                    <a:pt x="10" y="15"/>
                    <a:pt x="5" y="9"/>
                    <a:pt x="6" y="0"/>
                  </a:cubicBezTo>
                  <a:cubicBezTo>
                    <a:pt x="5" y="0"/>
                    <a:pt x="3" y="0"/>
                    <a:pt x="1" y="0"/>
                  </a:cubicBezTo>
                  <a:cubicBezTo>
                    <a:pt x="2" y="10"/>
                    <a:pt x="0" y="24"/>
                    <a:pt x="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95" name="Freeform 501"/>
            <p:cNvSpPr/>
            <p:nvPr/>
          </p:nvSpPr>
          <p:spPr bwMode="auto">
            <a:xfrm>
              <a:off x="523888" y="6135652"/>
              <a:ext cx="90031" cy="194659"/>
            </a:xfrm>
            <a:custGeom>
              <a:avLst/>
              <a:gdLst>
                <a:gd name="T0" fmla="*/ 22 w 24"/>
                <a:gd name="T1" fmla="*/ 39 h 52"/>
                <a:gd name="T2" fmla="*/ 24 w 24"/>
                <a:gd name="T3" fmla="*/ 17 h 52"/>
                <a:gd name="T4" fmla="*/ 3 w 24"/>
                <a:gd name="T5" fmla="*/ 33 h 52"/>
                <a:gd name="T6" fmla="*/ 22 w 24"/>
                <a:gd name="T7" fmla="*/ 39 h 52"/>
              </a:gdLst>
              <a:ahLst/>
              <a:cxnLst>
                <a:cxn ang="0">
                  <a:pos x="T0" y="T1"/>
                </a:cxn>
                <a:cxn ang="0">
                  <a:pos x="T2" y="T3"/>
                </a:cxn>
                <a:cxn ang="0">
                  <a:pos x="T4" y="T5"/>
                </a:cxn>
                <a:cxn ang="0">
                  <a:pos x="T6" y="T7"/>
                </a:cxn>
              </a:cxnLst>
              <a:rect l="0" t="0" r="r" b="b"/>
              <a:pathLst>
                <a:path w="24" h="52">
                  <a:moveTo>
                    <a:pt x="22" y="39"/>
                  </a:moveTo>
                  <a:cubicBezTo>
                    <a:pt x="1" y="41"/>
                    <a:pt x="10" y="12"/>
                    <a:pt x="24" y="17"/>
                  </a:cubicBezTo>
                  <a:cubicBezTo>
                    <a:pt x="16" y="0"/>
                    <a:pt x="0" y="20"/>
                    <a:pt x="3" y="33"/>
                  </a:cubicBezTo>
                  <a:cubicBezTo>
                    <a:pt x="4" y="43"/>
                    <a:pt x="17" y="52"/>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96" name="Freeform 502"/>
            <p:cNvSpPr>
              <a:spLocks noEditPoints="1"/>
            </p:cNvSpPr>
            <p:nvPr/>
          </p:nvSpPr>
          <p:spPr bwMode="auto">
            <a:xfrm>
              <a:off x="3524068" y="6298679"/>
              <a:ext cx="846766" cy="248190"/>
            </a:xfrm>
            <a:custGeom>
              <a:avLst/>
              <a:gdLst>
                <a:gd name="T0" fmla="*/ 227 w 227"/>
                <a:gd name="T1" fmla="*/ 56 h 66"/>
                <a:gd name="T2" fmla="*/ 195 w 227"/>
                <a:gd name="T3" fmla="*/ 1 h 66"/>
                <a:gd name="T4" fmla="*/ 25 w 227"/>
                <a:gd name="T5" fmla="*/ 0 h 66"/>
                <a:gd name="T6" fmla="*/ 108 w 227"/>
                <a:gd name="T7" fmla="*/ 59 h 66"/>
                <a:gd name="T8" fmla="*/ 40 w 227"/>
                <a:gd name="T9" fmla="*/ 27 h 66"/>
                <a:gd name="T10" fmla="*/ 37 w 227"/>
                <a:gd name="T11" fmla="*/ 35 h 66"/>
                <a:gd name="T12" fmla="*/ 58 w 227"/>
                <a:gd name="T13" fmla="*/ 54 h 66"/>
                <a:gd name="T14" fmla="*/ 86 w 227"/>
                <a:gd name="T15" fmla="*/ 45 h 66"/>
                <a:gd name="T16" fmla="*/ 191 w 227"/>
                <a:gd name="T17" fmla="*/ 53 h 66"/>
                <a:gd name="T18" fmla="*/ 219 w 227"/>
                <a:gd name="T19" fmla="*/ 46 h 66"/>
                <a:gd name="T20" fmla="*/ 213 w 227"/>
                <a:gd name="T21" fmla="*/ 30 h 66"/>
                <a:gd name="T22" fmla="*/ 189 w 227"/>
                <a:gd name="T23" fmla="*/ 38 h 66"/>
                <a:gd name="T24" fmla="*/ 213 w 227"/>
                <a:gd name="T25" fmla="*/ 30 h 66"/>
                <a:gd name="T26" fmla="*/ 185 w 227"/>
                <a:gd name="T27" fmla="*/ 24 h 66"/>
                <a:gd name="T28" fmla="*/ 209 w 227"/>
                <a:gd name="T29" fmla="*/ 24 h 66"/>
                <a:gd name="T30" fmla="*/ 159 w 227"/>
                <a:gd name="T31" fmla="*/ 52 h 66"/>
                <a:gd name="T32" fmla="*/ 181 w 227"/>
                <a:gd name="T33" fmla="*/ 43 h 66"/>
                <a:gd name="T34" fmla="*/ 153 w 227"/>
                <a:gd name="T35" fmla="*/ 11 h 66"/>
                <a:gd name="T36" fmla="*/ 178 w 227"/>
                <a:gd name="T37" fmla="*/ 23 h 66"/>
                <a:gd name="T38" fmla="*/ 153 w 227"/>
                <a:gd name="T39" fmla="*/ 11 h 66"/>
                <a:gd name="T40" fmla="*/ 181 w 227"/>
                <a:gd name="T41" fmla="*/ 35 h 66"/>
                <a:gd name="T42" fmla="*/ 153 w 227"/>
                <a:gd name="T43" fmla="*/ 33 h 66"/>
                <a:gd name="T44" fmla="*/ 151 w 227"/>
                <a:gd name="T45" fmla="*/ 54 h 66"/>
                <a:gd name="T46" fmla="*/ 124 w 227"/>
                <a:gd name="T47" fmla="*/ 44 h 66"/>
                <a:gd name="T48" fmla="*/ 151 w 227"/>
                <a:gd name="T49" fmla="*/ 54 h 66"/>
                <a:gd name="T50" fmla="*/ 123 w 227"/>
                <a:gd name="T51" fmla="*/ 37 h 66"/>
                <a:gd name="T52" fmla="*/ 148 w 227"/>
                <a:gd name="T53" fmla="*/ 34 h 66"/>
                <a:gd name="T54" fmla="*/ 145 w 227"/>
                <a:gd name="T55" fmla="*/ 14 h 66"/>
                <a:gd name="T56" fmla="*/ 124 w 227"/>
                <a:gd name="T57" fmla="*/ 26 h 66"/>
                <a:gd name="T58" fmla="*/ 97 w 227"/>
                <a:gd name="T59" fmla="*/ 16 h 66"/>
                <a:gd name="T60" fmla="*/ 116 w 227"/>
                <a:gd name="T61" fmla="*/ 25 h 66"/>
                <a:gd name="T62" fmla="*/ 97 w 227"/>
                <a:gd name="T63" fmla="*/ 16 h 66"/>
                <a:gd name="T64" fmla="*/ 116 w 227"/>
                <a:gd name="T65" fmla="*/ 34 h 66"/>
                <a:gd name="T66" fmla="*/ 94 w 227"/>
                <a:gd name="T67" fmla="*/ 32 h 66"/>
                <a:gd name="T68" fmla="*/ 116 w 227"/>
                <a:gd name="T69" fmla="*/ 44 h 66"/>
                <a:gd name="T70" fmla="*/ 91 w 227"/>
                <a:gd name="T71" fmla="*/ 53 h 66"/>
                <a:gd name="T72" fmla="*/ 72 w 227"/>
                <a:gd name="T73" fmla="*/ 12 h 66"/>
                <a:gd name="T74" fmla="*/ 88 w 227"/>
                <a:gd name="T75" fmla="*/ 25 h 66"/>
                <a:gd name="T76" fmla="*/ 72 w 227"/>
                <a:gd name="T77" fmla="*/ 12 h 66"/>
                <a:gd name="T78" fmla="*/ 63 w 227"/>
                <a:gd name="T79" fmla="*/ 36 h 66"/>
                <a:gd name="T80" fmla="*/ 46 w 227"/>
                <a:gd name="T81" fmla="*/ 11 h 66"/>
                <a:gd name="T82" fmla="*/ 61 w 227"/>
                <a:gd name="T83" fmla="*/ 23 h 66"/>
                <a:gd name="T84" fmla="*/ 46 w 227"/>
                <a:gd name="T85" fmla="*/ 11 h 66"/>
                <a:gd name="T86" fmla="*/ 40 w 227"/>
                <a:gd name="T87" fmla="*/ 11 h 66"/>
                <a:gd name="T88" fmla="*/ 25 w 227"/>
                <a:gd name="T89" fmla="*/ 19 h 66"/>
                <a:gd name="T90" fmla="*/ 24 w 227"/>
                <a:gd name="T91" fmla="*/ 51 h 66"/>
                <a:gd name="T92" fmla="*/ 11 w 227"/>
                <a:gd name="T93" fmla="*/ 38 h 66"/>
                <a:gd name="T94" fmla="*/ 24 w 227"/>
                <a:gd name="T95" fmla="*/ 51 h 66"/>
                <a:gd name="T96" fmla="*/ 33 w 227"/>
                <a:gd name="T97" fmla="*/ 26 h 66"/>
                <a:gd name="T98" fmla="*/ 17 w 227"/>
                <a:gd name="T99" fmla="*/ 33 h 66"/>
                <a:gd name="T100" fmla="*/ 35 w 227"/>
                <a:gd name="T101" fmla="*/ 40 h 66"/>
                <a:gd name="T102" fmla="*/ 50 w 227"/>
                <a:gd name="T10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7" h="66">
                  <a:moveTo>
                    <a:pt x="108" y="59"/>
                  </a:moveTo>
                  <a:cubicBezTo>
                    <a:pt x="150" y="58"/>
                    <a:pt x="189" y="64"/>
                    <a:pt x="227" y="56"/>
                  </a:cubicBezTo>
                  <a:cubicBezTo>
                    <a:pt x="227" y="39"/>
                    <a:pt x="216" y="20"/>
                    <a:pt x="209" y="5"/>
                  </a:cubicBezTo>
                  <a:cubicBezTo>
                    <a:pt x="203" y="2"/>
                    <a:pt x="199" y="1"/>
                    <a:pt x="195" y="1"/>
                  </a:cubicBezTo>
                  <a:cubicBezTo>
                    <a:pt x="166" y="4"/>
                    <a:pt x="119" y="8"/>
                    <a:pt x="80" y="5"/>
                  </a:cubicBezTo>
                  <a:cubicBezTo>
                    <a:pt x="56" y="3"/>
                    <a:pt x="37" y="7"/>
                    <a:pt x="25" y="0"/>
                  </a:cubicBezTo>
                  <a:cubicBezTo>
                    <a:pt x="17" y="19"/>
                    <a:pt x="2" y="30"/>
                    <a:pt x="0" y="55"/>
                  </a:cubicBezTo>
                  <a:cubicBezTo>
                    <a:pt x="32" y="66"/>
                    <a:pt x="70" y="60"/>
                    <a:pt x="108" y="59"/>
                  </a:cubicBezTo>
                  <a:close/>
                  <a:moveTo>
                    <a:pt x="37" y="35"/>
                  </a:moveTo>
                  <a:cubicBezTo>
                    <a:pt x="38" y="32"/>
                    <a:pt x="41" y="31"/>
                    <a:pt x="40" y="27"/>
                  </a:cubicBezTo>
                  <a:cubicBezTo>
                    <a:pt x="45" y="29"/>
                    <a:pt x="50" y="30"/>
                    <a:pt x="57" y="30"/>
                  </a:cubicBezTo>
                  <a:cubicBezTo>
                    <a:pt x="53" y="41"/>
                    <a:pt x="45" y="31"/>
                    <a:pt x="37" y="35"/>
                  </a:cubicBezTo>
                  <a:close/>
                  <a:moveTo>
                    <a:pt x="84" y="55"/>
                  </a:moveTo>
                  <a:cubicBezTo>
                    <a:pt x="80" y="53"/>
                    <a:pt x="69" y="55"/>
                    <a:pt x="58" y="54"/>
                  </a:cubicBezTo>
                  <a:cubicBezTo>
                    <a:pt x="59" y="51"/>
                    <a:pt x="59" y="45"/>
                    <a:pt x="61" y="43"/>
                  </a:cubicBezTo>
                  <a:cubicBezTo>
                    <a:pt x="72" y="43"/>
                    <a:pt x="75" y="44"/>
                    <a:pt x="86" y="45"/>
                  </a:cubicBezTo>
                  <a:cubicBezTo>
                    <a:pt x="85" y="48"/>
                    <a:pt x="83" y="50"/>
                    <a:pt x="84" y="55"/>
                  </a:cubicBezTo>
                  <a:close/>
                  <a:moveTo>
                    <a:pt x="191" y="53"/>
                  </a:moveTo>
                  <a:cubicBezTo>
                    <a:pt x="193" y="52"/>
                    <a:pt x="191" y="48"/>
                    <a:pt x="189" y="46"/>
                  </a:cubicBezTo>
                  <a:cubicBezTo>
                    <a:pt x="194" y="42"/>
                    <a:pt x="215" y="42"/>
                    <a:pt x="219" y="46"/>
                  </a:cubicBezTo>
                  <a:cubicBezTo>
                    <a:pt x="214" y="54"/>
                    <a:pt x="199" y="50"/>
                    <a:pt x="191" y="53"/>
                  </a:cubicBezTo>
                  <a:close/>
                  <a:moveTo>
                    <a:pt x="213" y="30"/>
                  </a:moveTo>
                  <a:cubicBezTo>
                    <a:pt x="213" y="33"/>
                    <a:pt x="213" y="35"/>
                    <a:pt x="216" y="36"/>
                  </a:cubicBezTo>
                  <a:cubicBezTo>
                    <a:pt x="203" y="39"/>
                    <a:pt x="198" y="36"/>
                    <a:pt x="189" y="38"/>
                  </a:cubicBezTo>
                  <a:cubicBezTo>
                    <a:pt x="187" y="37"/>
                    <a:pt x="189" y="32"/>
                    <a:pt x="187" y="32"/>
                  </a:cubicBezTo>
                  <a:cubicBezTo>
                    <a:pt x="194" y="29"/>
                    <a:pt x="201" y="30"/>
                    <a:pt x="213" y="30"/>
                  </a:cubicBezTo>
                  <a:close/>
                  <a:moveTo>
                    <a:pt x="209" y="24"/>
                  </a:moveTo>
                  <a:cubicBezTo>
                    <a:pt x="202" y="22"/>
                    <a:pt x="195" y="25"/>
                    <a:pt x="185" y="24"/>
                  </a:cubicBezTo>
                  <a:cubicBezTo>
                    <a:pt x="185" y="18"/>
                    <a:pt x="182" y="15"/>
                    <a:pt x="182" y="9"/>
                  </a:cubicBezTo>
                  <a:cubicBezTo>
                    <a:pt x="197" y="8"/>
                    <a:pt x="207" y="8"/>
                    <a:pt x="209" y="24"/>
                  </a:cubicBezTo>
                  <a:close/>
                  <a:moveTo>
                    <a:pt x="185" y="52"/>
                  </a:moveTo>
                  <a:cubicBezTo>
                    <a:pt x="179" y="55"/>
                    <a:pt x="167" y="52"/>
                    <a:pt x="159" y="52"/>
                  </a:cubicBezTo>
                  <a:cubicBezTo>
                    <a:pt x="158" y="49"/>
                    <a:pt x="155" y="44"/>
                    <a:pt x="157" y="43"/>
                  </a:cubicBezTo>
                  <a:cubicBezTo>
                    <a:pt x="163" y="44"/>
                    <a:pt x="176" y="46"/>
                    <a:pt x="181" y="43"/>
                  </a:cubicBezTo>
                  <a:cubicBezTo>
                    <a:pt x="186" y="46"/>
                    <a:pt x="177" y="52"/>
                    <a:pt x="185" y="52"/>
                  </a:cubicBezTo>
                  <a:close/>
                  <a:moveTo>
                    <a:pt x="153" y="11"/>
                  </a:moveTo>
                  <a:cubicBezTo>
                    <a:pt x="162" y="13"/>
                    <a:pt x="166" y="10"/>
                    <a:pt x="174" y="11"/>
                  </a:cubicBezTo>
                  <a:cubicBezTo>
                    <a:pt x="176" y="14"/>
                    <a:pt x="177" y="19"/>
                    <a:pt x="178" y="23"/>
                  </a:cubicBezTo>
                  <a:cubicBezTo>
                    <a:pt x="171" y="25"/>
                    <a:pt x="162" y="25"/>
                    <a:pt x="153" y="24"/>
                  </a:cubicBezTo>
                  <a:cubicBezTo>
                    <a:pt x="153" y="20"/>
                    <a:pt x="153" y="16"/>
                    <a:pt x="153" y="11"/>
                  </a:cubicBezTo>
                  <a:close/>
                  <a:moveTo>
                    <a:pt x="181" y="32"/>
                  </a:moveTo>
                  <a:cubicBezTo>
                    <a:pt x="181" y="33"/>
                    <a:pt x="181" y="34"/>
                    <a:pt x="181" y="35"/>
                  </a:cubicBezTo>
                  <a:cubicBezTo>
                    <a:pt x="181" y="41"/>
                    <a:pt x="170" y="36"/>
                    <a:pt x="166" y="37"/>
                  </a:cubicBezTo>
                  <a:cubicBezTo>
                    <a:pt x="160" y="37"/>
                    <a:pt x="154" y="38"/>
                    <a:pt x="153" y="33"/>
                  </a:cubicBezTo>
                  <a:cubicBezTo>
                    <a:pt x="161" y="32"/>
                    <a:pt x="174" y="29"/>
                    <a:pt x="181" y="32"/>
                  </a:cubicBezTo>
                  <a:close/>
                  <a:moveTo>
                    <a:pt x="151" y="54"/>
                  </a:moveTo>
                  <a:cubicBezTo>
                    <a:pt x="139" y="52"/>
                    <a:pt x="135" y="53"/>
                    <a:pt x="123" y="51"/>
                  </a:cubicBezTo>
                  <a:cubicBezTo>
                    <a:pt x="125" y="48"/>
                    <a:pt x="121" y="46"/>
                    <a:pt x="124" y="44"/>
                  </a:cubicBezTo>
                  <a:cubicBezTo>
                    <a:pt x="131" y="44"/>
                    <a:pt x="137" y="43"/>
                    <a:pt x="149" y="44"/>
                  </a:cubicBezTo>
                  <a:cubicBezTo>
                    <a:pt x="150" y="49"/>
                    <a:pt x="150" y="47"/>
                    <a:pt x="151" y="54"/>
                  </a:cubicBezTo>
                  <a:close/>
                  <a:moveTo>
                    <a:pt x="148" y="34"/>
                  </a:moveTo>
                  <a:cubicBezTo>
                    <a:pt x="143" y="41"/>
                    <a:pt x="131" y="35"/>
                    <a:pt x="123" y="37"/>
                  </a:cubicBezTo>
                  <a:cubicBezTo>
                    <a:pt x="123" y="35"/>
                    <a:pt x="123" y="34"/>
                    <a:pt x="123" y="32"/>
                  </a:cubicBezTo>
                  <a:cubicBezTo>
                    <a:pt x="131" y="35"/>
                    <a:pt x="144" y="28"/>
                    <a:pt x="148" y="34"/>
                  </a:cubicBezTo>
                  <a:close/>
                  <a:moveTo>
                    <a:pt x="123" y="16"/>
                  </a:moveTo>
                  <a:cubicBezTo>
                    <a:pt x="129" y="14"/>
                    <a:pt x="136" y="13"/>
                    <a:pt x="145" y="14"/>
                  </a:cubicBezTo>
                  <a:cubicBezTo>
                    <a:pt x="144" y="19"/>
                    <a:pt x="147" y="20"/>
                    <a:pt x="146" y="24"/>
                  </a:cubicBezTo>
                  <a:cubicBezTo>
                    <a:pt x="141" y="27"/>
                    <a:pt x="127" y="23"/>
                    <a:pt x="124" y="26"/>
                  </a:cubicBezTo>
                  <a:cubicBezTo>
                    <a:pt x="121" y="25"/>
                    <a:pt x="124" y="19"/>
                    <a:pt x="123" y="16"/>
                  </a:cubicBezTo>
                  <a:close/>
                  <a:moveTo>
                    <a:pt x="97" y="16"/>
                  </a:moveTo>
                  <a:cubicBezTo>
                    <a:pt x="101" y="15"/>
                    <a:pt x="108" y="14"/>
                    <a:pt x="116" y="15"/>
                  </a:cubicBezTo>
                  <a:cubicBezTo>
                    <a:pt x="118" y="19"/>
                    <a:pt x="112" y="22"/>
                    <a:pt x="116" y="25"/>
                  </a:cubicBezTo>
                  <a:cubicBezTo>
                    <a:pt x="112" y="28"/>
                    <a:pt x="102" y="25"/>
                    <a:pt x="95" y="25"/>
                  </a:cubicBezTo>
                  <a:cubicBezTo>
                    <a:pt x="96" y="19"/>
                    <a:pt x="96" y="21"/>
                    <a:pt x="97" y="16"/>
                  </a:cubicBezTo>
                  <a:close/>
                  <a:moveTo>
                    <a:pt x="94" y="32"/>
                  </a:moveTo>
                  <a:cubicBezTo>
                    <a:pt x="101" y="33"/>
                    <a:pt x="111" y="31"/>
                    <a:pt x="116" y="34"/>
                  </a:cubicBezTo>
                  <a:cubicBezTo>
                    <a:pt x="113" y="40"/>
                    <a:pt x="102" y="38"/>
                    <a:pt x="94" y="38"/>
                  </a:cubicBezTo>
                  <a:cubicBezTo>
                    <a:pt x="94" y="36"/>
                    <a:pt x="94" y="34"/>
                    <a:pt x="94" y="32"/>
                  </a:cubicBezTo>
                  <a:close/>
                  <a:moveTo>
                    <a:pt x="92" y="45"/>
                  </a:moveTo>
                  <a:cubicBezTo>
                    <a:pt x="104" y="46"/>
                    <a:pt x="105" y="44"/>
                    <a:pt x="116" y="44"/>
                  </a:cubicBezTo>
                  <a:cubicBezTo>
                    <a:pt x="116" y="47"/>
                    <a:pt x="116" y="50"/>
                    <a:pt x="116" y="53"/>
                  </a:cubicBezTo>
                  <a:cubicBezTo>
                    <a:pt x="106" y="51"/>
                    <a:pt x="100" y="53"/>
                    <a:pt x="91" y="53"/>
                  </a:cubicBezTo>
                  <a:cubicBezTo>
                    <a:pt x="90" y="49"/>
                    <a:pt x="93" y="49"/>
                    <a:pt x="92" y="45"/>
                  </a:cubicBezTo>
                  <a:close/>
                  <a:moveTo>
                    <a:pt x="72" y="12"/>
                  </a:moveTo>
                  <a:cubicBezTo>
                    <a:pt x="79" y="11"/>
                    <a:pt x="83" y="14"/>
                    <a:pt x="90" y="14"/>
                  </a:cubicBezTo>
                  <a:cubicBezTo>
                    <a:pt x="90" y="18"/>
                    <a:pt x="87" y="20"/>
                    <a:pt x="88" y="25"/>
                  </a:cubicBezTo>
                  <a:cubicBezTo>
                    <a:pt x="80" y="23"/>
                    <a:pt x="77" y="25"/>
                    <a:pt x="69" y="23"/>
                  </a:cubicBezTo>
                  <a:cubicBezTo>
                    <a:pt x="68" y="17"/>
                    <a:pt x="73" y="18"/>
                    <a:pt x="72" y="12"/>
                  </a:cubicBezTo>
                  <a:close/>
                  <a:moveTo>
                    <a:pt x="87" y="34"/>
                  </a:moveTo>
                  <a:cubicBezTo>
                    <a:pt x="85" y="43"/>
                    <a:pt x="71" y="34"/>
                    <a:pt x="63" y="36"/>
                  </a:cubicBezTo>
                  <a:cubicBezTo>
                    <a:pt x="67" y="28"/>
                    <a:pt x="80" y="32"/>
                    <a:pt x="87" y="34"/>
                  </a:cubicBezTo>
                  <a:close/>
                  <a:moveTo>
                    <a:pt x="46" y="11"/>
                  </a:moveTo>
                  <a:cubicBezTo>
                    <a:pt x="52" y="11"/>
                    <a:pt x="58" y="12"/>
                    <a:pt x="63" y="12"/>
                  </a:cubicBezTo>
                  <a:cubicBezTo>
                    <a:pt x="64" y="17"/>
                    <a:pt x="61" y="19"/>
                    <a:pt x="61" y="23"/>
                  </a:cubicBezTo>
                  <a:cubicBezTo>
                    <a:pt x="54" y="24"/>
                    <a:pt x="50" y="21"/>
                    <a:pt x="44" y="21"/>
                  </a:cubicBezTo>
                  <a:cubicBezTo>
                    <a:pt x="45" y="18"/>
                    <a:pt x="46" y="16"/>
                    <a:pt x="46" y="11"/>
                  </a:cubicBezTo>
                  <a:close/>
                  <a:moveTo>
                    <a:pt x="28" y="9"/>
                  </a:moveTo>
                  <a:cubicBezTo>
                    <a:pt x="32" y="10"/>
                    <a:pt x="35" y="12"/>
                    <a:pt x="40" y="11"/>
                  </a:cubicBezTo>
                  <a:cubicBezTo>
                    <a:pt x="39" y="14"/>
                    <a:pt x="38" y="16"/>
                    <a:pt x="37" y="20"/>
                  </a:cubicBezTo>
                  <a:cubicBezTo>
                    <a:pt x="33" y="21"/>
                    <a:pt x="25" y="17"/>
                    <a:pt x="25" y="19"/>
                  </a:cubicBezTo>
                  <a:cubicBezTo>
                    <a:pt x="22" y="17"/>
                    <a:pt x="28" y="13"/>
                    <a:pt x="28" y="9"/>
                  </a:cubicBezTo>
                  <a:close/>
                  <a:moveTo>
                    <a:pt x="24" y="51"/>
                  </a:moveTo>
                  <a:cubicBezTo>
                    <a:pt x="17" y="52"/>
                    <a:pt x="14" y="52"/>
                    <a:pt x="8" y="50"/>
                  </a:cubicBezTo>
                  <a:cubicBezTo>
                    <a:pt x="8" y="44"/>
                    <a:pt x="12" y="44"/>
                    <a:pt x="11" y="38"/>
                  </a:cubicBezTo>
                  <a:cubicBezTo>
                    <a:pt x="16" y="39"/>
                    <a:pt x="20" y="41"/>
                    <a:pt x="26" y="40"/>
                  </a:cubicBezTo>
                  <a:cubicBezTo>
                    <a:pt x="27" y="46"/>
                    <a:pt x="24" y="47"/>
                    <a:pt x="24" y="51"/>
                  </a:cubicBezTo>
                  <a:close/>
                  <a:moveTo>
                    <a:pt x="17" y="33"/>
                  </a:moveTo>
                  <a:cubicBezTo>
                    <a:pt x="14" y="23"/>
                    <a:pt x="24" y="23"/>
                    <a:pt x="33" y="26"/>
                  </a:cubicBezTo>
                  <a:cubicBezTo>
                    <a:pt x="34" y="31"/>
                    <a:pt x="30" y="31"/>
                    <a:pt x="30" y="35"/>
                  </a:cubicBezTo>
                  <a:cubicBezTo>
                    <a:pt x="25" y="35"/>
                    <a:pt x="19" y="31"/>
                    <a:pt x="17" y="33"/>
                  </a:cubicBezTo>
                  <a:close/>
                  <a:moveTo>
                    <a:pt x="30" y="53"/>
                  </a:moveTo>
                  <a:cubicBezTo>
                    <a:pt x="32" y="49"/>
                    <a:pt x="33" y="45"/>
                    <a:pt x="35" y="40"/>
                  </a:cubicBezTo>
                  <a:cubicBezTo>
                    <a:pt x="42" y="39"/>
                    <a:pt x="47" y="44"/>
                    <a:pt x="52" y="41"/>
                  </a:cubicBezTo>
                  <a:cubicBezTo>
                    <a:pt x="53" y="47"/>
                    <a:pt x="50" y="49"/>
                    <a:pt x="50" y="54"/>
                  </a:cubicBezTo>
                  <a:cubicBezTo>
                    <a:pt x="43" y="53"/>
                    <a:pt x="37" y="53"/>
                    <a:pt x="3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97" name="Freeform 503"/>
            <p:cNvSpPr>
              <a:spLocks noEditPoints="1"/>
            </p:cNvSpPr>
            <p:nvPr/>
          </p:nvSpPr>
          <p:spPr bwMode="auto">
            <a:xfrm>
              <a:off x="2811131" y="6267047"/>
              <a:ext cx="214125" cy="240889"/>
            </a:xfrm>
            <a:custGeom>
              <a:avLst/>
              <a:gdLst>
                <a:gd name="T0" fmla="*/ 50 w 57"/>
                <a:gd name="T1" fmla="*/ 44 h 65"/>
                <a:gd name="T2" fmla="*/ 57 w 57"/>
                <a:gd name="T3" fmla="*/ 15 h 65"/>
                <a:gd name="T4" fmla="*/ 19 w 57"/>
                <a:gd name="T5" fmla="*/ 34 h 65"/>
                <a:gd name="T6" fmla="*/ 0 w 57"/>
                <a:gd name="T7" fmla="*/ 50 h 65"/>
                <a:gd name="T8" fmla="*/ 50 w 57"/>
                <a:gd name="T9" fmla="*/ 44 h 65"/>
                <a:gd name="T10" fmla="*/ 26 w 57"/>
                <a:gd name="T11" fmla="*/ 37 h 65"/>
                <a:gd name="T12" fmla="*/ 31 w 57"/>
                <a:gd name="T13" fmla="*/ 22 h 65"/>
                <a:gd name="T14" fmla="*/ 42 w 57"/>
                <a:gd name="T15" fmla="*/ 19 h 65"/>
                <a:gd name="T16" fmla="*/ 42 w 57"/>
                <a:gd name="T17" fmla="*/ 15 h 65"/>
                <a:gd name="T18" fmla="*/ 49 w 57"/>
                <a:gd name="T19" fmla="*/ 18 h 65"/>
                <a:gd name="T20" fmla="*/ 45 w 57"/>
                <a:gd name="T21" fmla="*/ 40 h 65"/>
                <a:gd name="T22" fmla="*/ 7 w 57"/>
                <a:gd name="T23" fmla="*/ 49 h 65"/>
                <a:gd name="T24" fmla="*/ 26 w 57"/>
                <a:gd name="T25"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5">
                  <a:moveTo>
                    <a:pt x="50" y="44"/>
                  </a:moveTo>
                  <a:cubicBezTo>
                    <a:pt x="52" y="33"/>
                    <a:pt x="53" y="26"/>
                    <a:pt x="57" y="15"/>
                  </a:cubicBezTo>
                  <a:cubicBezTo>
                    <a:pt x="42" y="0"/>
                    <a:pt x="21" y="15"/>
                    <a:pt x="19" y="34"/>
                  </a:cubicBezTo>
                  <a:cubicBezTo>
                    <a:pt x="9" y="36"/>
                    <a:pt x="0" y="38"/>
                    <a:pt x="0" y="50"/>
                  </a:cubicBezTo>
                  <a:cubicBezTo>
                    <a:pt x="15" y="65"/>
                    <a:pt x="37" y="51"/>
                    <a:pt x="50" y="44"/>
                  </a:cubicBezTo>
                  <a:close/>
                  <a:moveTo>
                    <a:pt x="26" y="37"/>
                  </a:moveTo>
                  <a:cubicBezTo>
                    <a:pt x="26" y="29"/>
                    <a:pt x="31" y="26"/>
                    <a:pt x="31" y="22"/>
                  </a:cubicBezTo>
                  <a:cubicBezTo>
                    <a:pt x="35" y="22"/>
                    <a:pt x="37" y="19"/>
                    <a:pt x="42" y="19"/>
                  </a:cubicBezTo>
                  <a:cubicBezTo>
                    <a:pt x="42" y="18"/>
                    <a:pt x="42" y="16"/>
                    <a:pt x="42" y="15"/>
                  </a:cubicBezTo>
                  <a:cubicBezTo>
                    <a:pt x="45" y="15"/>
                    <a:pt x="46" y="17"/>
                    <a:pt x="49" y="18"/>
                  </a:cubicBezTo>
                  <a:cubicBezTo>
                    <a:pt x="46" y="24"/>
                    <a:pt x="46" y="32"/>
                    <a:pt x="45" y="40"/>
                  </a:cubicBezTo>
                  <a:cubicBezTo>
                    <a:pt x="33" y="44"/>
                    <a:pt x="21" y="56"/>
                    <a:pt x="7" y="49"/>
                  </a:cubicBezTo>
                  <a:cubicBezTo>
                    <a:pt x="8" y="40"/>
                    <a:pt x="21" y="43"/>
                    <a:pt x="2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98" name="Freeform 504"/>
            <p:cNvSpPr/>
            <p:nvPr/>
          </p:nvSpPr>
          <p:spPr bwMode="auto">
            <a:xfrm>
              <a:off x="4760152" y="6344910"/>
              <a:ext cx="489081" cy="99762"/>
            </a:xfrm>
            <a:custGeom>
              <a:avLst/>
              <a:gdLst>
                <a:gd name="T0" fmla="*/ 101 w 131"/>
                <a:gd name="T1" fmla="*/ 9 h 27"/>
                <a:gd name="T2" fmla="*/ 80 w 131"/>
                <a:gd name="T3" fmla="*/ 17 h 27"/>
                <a:gd name="T4" fmla="*/ 45 w 131"/>
                <a:gd name="T5" fmla="*/ 13 h 27"/>
                <a:gd name="T6" fmla="*/ 34 w 131"/>
                <a:gd name="T7" fmla="*/ 2 h 27"/>
                <a:gd name="T8" fmla="*/ 16 w 131"/>
                <a:gd name="T9" fmla="*/ 12 h 27"/>
                <a:gd name="T10" fmla="*/ 0 w 131"/>
                <a:gd name="T11" fmla="*/ 0 h 27"/>
                <a:gd name="T12" fmla="*/ 14 w 131"/>
                <a:gd name="T13" fmla="*/ 19 h 27"/>
                <a:gd name="T14" fmla="*/ 33 w 131"/>
                <a:gd name="T15" fmla="*/ 11 h 27"/>
                <a:gd name="T16" fmla="*/ 65 w 131"/>
                <a:gd name="T17" fmla="*/ 15 h 27"/>
                <a:gd name="T18" fmla="*/ 97 w 131"/>
                <a:gd name="T19" fmla="*/ 16 h 27"/>
                <a:gd name="T20" fmla="*/ 131 w 131"/>
                <a:gd name="T21" fmla="*/ 15 h 27"/>
                <a:gd name="T22" fmla="*/ 101 w 131"/>
                <a:gd name="T2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7">
                  <a:moveTo>
                    <a:pt x="101" y="9"/>
                  </a:moveTo>
                  <a:cubicBezTo>
                    <a:pt x="93" y="10"/>
                    <a:pt x="89" y="15"/>
                    <a:pt x="80" y="17"/>
                  </a:cubicBezTo>
                  <a:cubicBezTo>
                    <a:pt x="72" y="7"/>
                    <a:pt x="58" y="9"/>
                    <a:pt x="45" y="13"/>
                  </a:cubicBezTo>
                  <a:cubicBezTo>
                    <a:pt x="41" y="10"/>
                    <a:pt x="38" y="5"/>
                    <a:pt x="34" y="2"/>
                  </a:cubicBezTo>
                  <a:cubicBezTo>
                    <a:pt x="27" y="6"/>
                    <a:pt x="23" y="13"/>
                    <a:pt x="16" y="12"/>
                  </a:cubicBezTo>
                  <a:cubicBezTo>
                    <a:pt x="8" y="11"/>
                    <a:pt x="10" y="1"/>
                    <a:pt x="0" y="0"/>
                  </a:cubicBezTo>
                  <a:cubicBezTo>
                    <a:pt x="0" y="8"/>
                    <a:pt x="6" y="18"/>
                    <a:pt x="14" y="19"/>
                  </a:cubicBezTo>
                  <a:cubicBezTo>
                    <a:pt x="22" y="20"/>
                    <a:pt x="25" y="12"/>
                    <a:pt x="33" y="11"/>
                  </a:cubicBezTo>
                  <a:cubicBezTo>
                    <a:pt x="38" y="24"/>
                    <a:pt x="54" y="18"/>
                    <a:pt x="65" y="15"/>
                  </a:cubicBezTo>
                  <a:cubicBezTo>
                    <a:pt x="74" y="26"/>
                    <a:pt x="88" y="24"/>
                    <a:pt x="97" y="16"/>
                  </a:cubicBezTo>
                  <a:cubicBezTo>
                    <a:pt x="104" y="27"/>
                    <a:pt x="125" y="26"/>
                    <a:pt x="131" y="15"/>
                  </a:cubicBezTo>
                  <a:cubicBezTo>
                    <a:pt x="120" y="18"/>
                    <a:pt x="105" y="19"/>
                    <a:pt x="10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499" name="Freeform 505"/>
            <p:cNvSpPr/>
            <p:nvPr/>
          </p:nvSpPr>
          <p:spPr bwMode="auto">
            <a:xfrm>
              <a:off x="3319676" y="6332745"/>
              <a:ext cx="55965" cy="133827"/>
            </a:xfrm>
            <a:custGeom>
              <a:avLst/>
              <a:gdLst>
                <a:gd name="T0" fmla="*/ 3 w 15"/>
                <a:gd name="T1" fmla="*/ 36 h 36"/>
                <a:gd name="T2" fmla="*/ 15 w 15"/>
                <a:gd name="T3" fmla="*/ 1 h 36"/>
                <a:gd name="T4" fmla="*/ 11 w 15"/>
                <a:gd name="T5" fmla="*/ 0 h 36"/>
                <a:gd name="T6" fmla="*/ 9 w 15"/>
                <a:gd name="T7" fmla="*/ 4 h 36"/>
                <a:gd name="T8" fmla="*/ 3 w 15"/>
                <a:gd name="T9" fmla="*/ 36 h 36"/>
              </a:gdLst>
              <a:ahLst/>
              <a:cxnLst>
                <a:cxn ang="0">
                  <a:pos x="T0" y="T1"/>
                </a:cxn>
                <a:cxn ang="0">
                  <a:pos x="T2" y="T3"/>
                </a:cxn>
                <a:cxn ang="0">
                  <a:pos x="T4" y="T5"/>
                </a:cxn>
                <a:cxn ang="0">
                  <a:pos x="T6" y="T7"/>
                </a:cxn>
                <a:cxn ang="0">
                  <a:pos x="T8" y="T9"/>
                </a:cxn>
              </a:cxnLst>
              <a:rect l="0" t="0" r="r" b="b"/>
              <a:pathLst>
                <a:path w="15" h="36">
                  <a:moveTo>
                    <a:pt x="3" y="36"/>
                  </a:moveTo>
                  <a:cubicBezTo>
                    <a:pt x="13" y="30"/>
                    <a:pt x="14" y="11"/>
                    <a:pt x="15" y="1"/>
                  </a:cubicBezTo>
                  <a:cubicBezTo>
                    <a:pt x="13" y="1"/>
                    <a:pt x="12" y="1"/>
                    <a:pt x="11" y="0"/>
                  </a:cubicBezTo>
                  <a:cubicBezTo>
                    <a:pt x="11" y="2"/>
                    <a:pt x="8" y="1"/>
                    <a:pt x="9" y="4"/>
                  </a:cubicBezTo>
                  <a:cubicBezTo>
                    <a:pt x="12" y="15"/>
                    <a:pt x="0" y="26"/>
                    <a:pt x="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00" name="Freeform 506"/>
            <p:cNvSpPr/>
            <p:nvPr/>
          </p:nvSpPr>
          <p:spPr bwMode="auto">
            <a:xfrm>
              <a:off x="3368341" y="6359509"/>
              <a:ext cx="58398" cy="116795"/>
            </a:xfrm>
            <a:custGeom>
              <a:avLst/>
              <a:gdLst>
                <a:gd name="T0" fmla="*/ 16 w 16"/>
                <a:gd name="T1" fmla="*/ 2 h 31"/>
                <a:gd name="T2" fmla="*/ 12 w 16"/>
                <a:gd name="T3" fmla="*/ 0 h 31"/>
                <a:gd name="T4" fmla="*/ 0 w 16"/>
                <a:gd name="T5" fmla="*/ 31 h 31"/>
                <a:gd name="T6" fmla="*/ 16 w 16"/>
                <a:gd name="T7" fmla="*/ 2 h 31"/>
              </a:gdLst>
              <a:ahLst/>
              <a:cxnLst>
                <a:cxn ang="0">
                  <a:pos x="T0" y="T1"/>
                </a:cxn>
                <a:cxn ang="0">
                  <a:pos x="T2" y="T3"/>
                </a:cxn>
                <a:cxn ang="0">
                  <a:pos x="T4" y="T5"/>
                </a:cxn>
                <a:cxn ang="0">
                  <a:pos x="T6" y="T7"/>
                </a:cxn>
              </a:cxnLst>
              <a:rect l="0" t="0" r="r" b="b"/>
              <a:pathLst>
                <a:path w="16" h="31">
                  <a:moveTo>
                    <a:pt x="16" y="2"/>
                  </a:moveTo>
                  <a:cubicBezTo>
                    <a:pt x="14" y="2"/>
                    <a:pt x="14" y="0"/>
                    <a:pt x="12" y="0"/>
                  </a:cubicBezTo>
                  <a:cubicBezTo>
                    <a:pt x="8" y="10"/>
                    <a:pt x="4" y="20"/>
                    <a:pt x="0" y="31"/>
                  </a:cubicBezTo>
                  <a:cubicBezTo>
                    <a:pt x="12" y="28"/>
                    <a:pt x="11" y="12"/>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01" name="Freeform 507"/>
            <p:cNvSpPr/>
            <p:nvPr/>
          </p:nvSpPr>
          <p:spPr bwMode="auto">
            <a:xfrm>
              <a:off x="1871901" y="6371676"/>
              <a:ext cx="272522" cy="55964"/>
            </a:xfrm>
            <a:custGeom>
              <a:avLst/>
              <a:gdLst>
                <a:gd name="T0" fmla="*/ 72 w 73"/>
                <a:gd name="T1" fmla="*/ 7 h 15"/>
                <a:gd name="T2" fmla="*/ 45 w 73"/>
                <a:gd name="T3" fmla="*/ 4 h 15"/>
                <a:gd name="T4" fmla="*/ 3 w 73"/>
                <a:gd name="T5" fmla="*/ 0 h 15"/>
                <a:gd name="T6" fmla="*/ 0 w 73"/>
                <a:gd name="T7" fmla="*/ 1 h 15"/>
                <a:gd name="T8" fmla="*/ 0 w 73"/>
                <a:gd name="T9" fmla="*/ 5 h 15"/>
                <a:gd name="T10" fmla="*/ 72 w 73"/>
                <a:gd name="T11" fmla="*/ 13 h 15"/>
                <a:gd name="T12" fmla="*/ 72 w 73"/>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73" h="15">
                  <a:moveTo>
                    <a:pt x="72" y="7"/>
                  </a:moveTo>
                  <a:cubicBezTo>
                    <a:pt x="65" y="2"/>
                    <a:pt x="55" y="4"/>
                    <a:pt x="45" y="4"/>
                  </a:cubicBezTo>
                  <a:cubicBezTo>
                    <a:pt x="28" y="3"/>
                    <a:pt x="10" y="3"/>
                    <a:pt x="3" y="0"/>
                  </a:cubicBezTo>
                  <a:cubicBezTo>
                    <a:pt x="2" y="0"/>
                    <a:pt x="2" y="1"/>
                    <a:pt x="0" y="1"/>
                  </a:cubicBezTo>
                  <a:cubicBezTo>
                    <a:pt x="0" y="2"/>
                    <a:pt x="0" y="4"/>
                    <a:pt x="0" y="5"/>
                  </a:cubicBezTo>
                  <a:cubicBezTo>
                    <a:pt x="14" y="15"/>
                    <a:pt x="51" y="11"/>
                    <a:pt x="72" y="13"/>
                  </a:cubicBezTo>
                  <a:cubicBezTo>
                    <a:pt x="68" y="12"/>
                    <a:pt x="73" y="10"/>
                    <a:pt x="7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02" name="Freeform 508"/>
            <p:cNvSpPr/>
            <p:nvPr/>
          </p:nvSpPr>
          <p:spPr bwMode="auto">
            <a:xfrm>
              <a:off x="4730954" y="6471438"/>
              <a:ext cx="469615" cy="97329"/>
            </a:xfrm>
            <a:custGeom>
              <a:avLst/>
              <a:gdLst>
                <a:gd name="T0" fmla="*/ 38 w 126"/>
                <a:gd name="T1" fmla="*/ 9 h 26"/>
                <a:gd name="T2" fmla="*/ 67 w 126"/>
                <a:gd name="T3" fmla="*/ 13 h 26"/>
                <a:gd name="T4" fmla="*/ 80 w 126"/>
                <a:gd name="T5" fmla="*/ 20 h 26"/>
                <a:gd name="T6" fmla="*/ 97 w 126"/>
                <a:gd name="T7" fmla="*/ 12 h 26"/>
                <a:gd name="T8" fmla="*/ 104 w 126"/>
                <a:gd name="T9" fmla="*/ 20 h 26"/>
                <a:gd name="T10" fmla="*/ 126 w 126"/>
                <a:gd name="T11" fmla="*/ 15 h 26"/>
                <a:gd name="T12" fmla="*/ 108 w 126"/>
                <a:gd name="T13" fmla="*/ 13 h 26"/>
                <a:gd name="T14" fmla="*/ 98 w 126"/>
                <a:gd name="T15" fmla="*/ 5 h 26"/>
                <a:gd name="T16" fmla="*/ 78 w 126"/>
                <a:gd name="T17" fmla="*/ 13 h 26"/>
                <a:gd name="T18" fmla="*/ 71 w 126"/>
                <a:gd name="T19" fmla="*/ 5 h 26"/>
                <a:gd name="T20" fmla="*/ 39 w 126"/>
                <a:gd name="T21" fmla="*/ 2 h 26"/>
                <a:gd name="T22" fmla="*/ 18 w 126"/>
                <a:gd name="T23" fmla="*/ 13 h 26"/>
                <a:gd name="T24" fmla="*/ 0 w 126"/>
                <a:gd name="T25" fmla="*/ 0 h 26"/>
                <a:gd name="T26" fmla="*/ 38 w 126"/>
                <a:gd name="T2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6">
                  <a:moveTo>
                    <a:pt x="38" y="9"/>
                  </a:moveTo>
                  <a:cubicBezTo>
                    <a:pt x="43" y="19"/>
                    <a:pt x="59" y="21"/>
                    <a:pt x="67" y="13"/>
                  </a:cubicBezTo>
                  <a:cubicBezTo>
                    <a:pt x="72" y="15"/>
                    <a:pt x="72" y="22"/>
                    <a:pt x="80" y="20"/>
                  </a:cubicBezTo>
                  <a:cubicBezTo>
                    <a:pt x="85" y="18"/>
                    <a:pt x="91" y="15"/>
                    <a:pt x="97" y="12"/>
                  </a:cubicBezTo>
                  <a:cubicBezTo>
                    <a:pt x="97" y="17"/>
                    <a:pt x="102" y="17"/>
                    <a:pt x="104" y="20"/>
                  </a:cubicBezTo>
                  <a:cubicBezTo>
                    <a:pt x="113" y="20"/>
                    <a:pt x="122" y="20"/>
                    <a:pt x="126" y="15"/>
                  </a:cubicBezTo>
                  <a:cubicBezTo>
                    <a:pt x="123" y="8"/>
                    <a:pt x="115" y="15"/>
                    <a:pt x="108" y="13"/>
                  </a:cubicBezTo>
                  <a:cubicBezTo>
                    <a:pt x="103" y="12"/>
                    <a:pt x="103" y="7"/>
                    <a:pt x="98" y="5"/>
                  </a:cubicBezTo>
                  <a:cubicBezTo>
                    <a:pt x="92" y="9"/>
                    <a:pt x="86" y="11"/>
                    <a:pt x="78" y="13"/>
                  </a:cubicBezTo>
                  <a:cubicBezTo>
                    <a:pt x="75" y="12"/>
                    <a:pt x="75" y="6"/>
                    <a:pt x="71" y="5"/>
                  </a:cubicBezTo>
                  <a:cubicBezTo>
                    <a:pt x="60" y="11"/>
                    <a:pt x="48" y="13"/>
                    <a:pt x="39" y="2"/>
                  </a:cubicBezTo>
                  <a:cubicBezTo>
                    <a:pt x="32" y="6"/>
                    <a:pt x="27" y="12"/>
                    <a:pt x="18" y="13"/>
                  </a:cubicBezTo>
                  <a:cubicBezTo>
                    <a:pt x="11" y="10"/>
                    <a:pt x="10" y="0"/>
                    <a:pt x="0" y="0"/>
                  </a:cubicBezTo>
                  <a:cubicBezTo>
                    <a:pt x="0" y="16"/>
                    <a:pt x="28" y="26"/>
                    <a:pt x="3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03" name="Freeform 509"/>
            <p:cNvSpPr/>
            <p:nvPr/>
          </p:nvSpPr>
          <p:spPr bwMode="auto">
            <a:xfrm>
              <a:off x="2414512" y="6422774"/>
              <a:ext cx="75431" cy="97329"/>
            </a:xfrm>
            <a:custGeom>
              <a:avLst/>
              <a:gdLst>
                <a:gd name="T0" fmla="*/ 20 w 20"/>
                <a:gd name="T1" fmla="*/ 26 h 26"/>
                <a:gd name="T2" fmla="*/ 4 w 20"/>
                <a:gd name="T3" fmla="*/ 0 h 26"/>
                <a:gd name="T4" fmla="*/ 20 w 20"/>
                <a:gd name="T5" fmla="*/ 26 h 26"/>
              </a:gdLst>
              <a:ahLst/>
              <a:cxnLst>
                <a:cxn ang="0">
                  <a:pos x="T0" y="T1"/>
                </a:cxn>
                <a:cxn ang="0">
                  <a:pos x="T2" y="T3"/>
                </a:cxn>
                <a:cxn ang="0">
                  <a:pos x="T4" y="T5"/>
                </a:cxn>
              </a:cxnLst>
              <a:rect l="0" t="0" r="r" b="b"/>
              <a:pathLst>
                <a:path w="20" h="26">
                  <a:moveTo>
                    <a:pt x="20" y="26"/>
                  </a:moveTo>
                  <a:cubicBezTo>
                    <a:pt x="15" y="17"/>
                    <a:pt x="12" y="5"/>
                    <a:pt x="4" y="0"/>
                  </a:cubicBezTo>
                  <a:cubicBezTo>
                    <a:pt x="0" y="7"/>
                    <a:pt x="9" y="25"/>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04" name="Freeform 510"/>
            <p:cNvSpPr/>
            <p:nvPr/>
          </p:nvSpPr>
          <p:spPr bwMode="auto">
            <a:xfrm>
              <a:off x="382761" y="6371676"/>
              <a:ext cx="126528" cy="167892"/>
            </a:xfrm>
            <a:custGeom>
              <a:avLst/>
              <a:gdLst>
                <a:gd name="T0" fmla="*/ 34 w 34"/>
                <a:gd name="T1" fmla="*/ 9 h 45"/>
                <a:gd name="T2" fmla="*/ 33 w 34"/>
                <a:gd name="T3" fmla="*/ 4 h 45"/>
                <a:gd name="T4" fmla="*/ 29 w 34"/>
                <a:gd name="T5" fmla="*/ 4 h 45"/>
                <a:gd name="T6" fmla="*/ 0 w 34"/>
                <a:gd name="T7" fmla="*/ 12 h 45"/>
                <a:gd name="T8" fmla="*/ 13 w 34"/>
                <a:gd name="T9" fmla="*/ 16 h 45"/>
                <a:gd name="T10" fmla="*/ 13 w 34"/>
                <a:gd name="T11" fmla="*/ 45 h 45"/>
                <a:gd name="T12" fmla="*/ 21 w 34"/>
                <a:gd name="T13" fmla="*/ 14 h 45"/>
                <a:gd name="T14" fmla="*/ 34 w 34"/>
                <a:gd name="T15" fmla="*/ 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5">
                  <a:moveTo>
                    <a:pt x="34" y="9"/>
                  </a:moveTo>
                  <a:cubicBezTo>
                    <a:pt x="32" y="8"/>
                    <a:pt x="33" y="6"/>
                    <a:pt x="33" y="4"/>
                  </a:cubicBezTo>
                  <a:cubicBezTo>
                    <a:pt x="31" y="4"/>
                    <a:pt x="30" y="4"/>
                    <a:pt x="29" y="4"/>
                  </a:cubicBezTo>
                  <a:cubicBezTo>
                    <a:pt x="23" y="11"/>
                    <a:pt x="1" y="0"/>
                    <a:pt x="0" y="12"/>
                  </a:cubicBezTo>
                  <a:cubicBezTo>
                    <a:pt x="0" y="17"/>
                    <a:pt x="11" y="12"/>
                    <a:pt x="13" y="16"/>
                  </a:cubicBezTo>
                  <a:cubicBezTo>
                    <a:pt x="14" y="25"/>
                    <a:pt x="6" y="38"/>
                    <a:pt x="13" y="45"/>
                  </a:cubicBezTo>
                  <a:cubicBezTo>
                    <a:pt x="21" y="40"/>
                    <a:pt x="16" y="21"/>
                    <a:pt x="21" y="14"/>
                  </a:cubicBezTo>
                  <a:cubicBezTo>
                    <a:pt x="26" y="13"/>
                    <a:pt x="32" y="13"/>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05" name="Freeform 511"/>
            <p:cNvSpPr>
              <a:spLocks noEditPoints="1"/>
            </p:cNvSpPr>
            <p:nvPr/>
          </p:nvSpPr>
          <p:spPr bwMode="auto">
            <a:xfrm>
              <a:off x="494689" y="6400875"/>
              <a:ext cx="150861" cy="153293"/>
            </a:xfrm>
            <a:custGeom>
              <a:avLst/>
              <a:gdLst>
                <a:gd name="T0" fmla="*/ 14 w 41"/>
                <a:gd name="T1" fmla="*/ 36 h 41"/>
                <a:gd name="T2" fmla="*/ 36 w 41"/>
                <a:gd name="T3" fmla="*/ 7 h 41"/>
                <a:gd name="T4" fmla="*/ 17 w 41"/>
                <a:gd name="T5" fmla="*/ 0 h 41"/>
                <a:gd name="T6" fmla="*/ 14 w 41"/>
                <a:gd name="T7" fmla="*/ 36 h 41"/>
                <a:gd name="T8" fmla="*/ 30 w 41"/>
                <a:gd name="T9" fmla="*/ 12 h 41"/>
                <a:gd name="T10" fmla="*/ 16 w 41"/>
                <a:gd name="T11" fmla="*/ 9 h 41"/>
                <a:gd name="T12" fmla="*/ 30 w 41"/>
                <a:gd name="T13" fmla="*/ 12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14" y="36"/>
                  </a:moveTo>
                  <a:cubicBezTo>
                    <a:pt x="27" y="41"/>
                    <a:pt x="41" y="24"/>
                    <a:pt x="36" y="7"/>
                  </a:cubicBezTo>
                  <a:cubicBezTo>
                    <a:pt x="29" y="2"/>
                    <a:pt x="23" y="4"/>
                    <a:pt x="17" y="0"/>
                  </a:cubicBezTo>
                  <a:cubicBezTo>
                    <a:pt x="7" y="5"/>
                    <a:pt x="0" y="32"/>
                    <a:pt x="14" y="36"/>
                  </a:cubicBezTo>
                  <a:close/>
                  <a:moveTo>
                    <a:pt x="30" y="12"/>
                  </a:moveTo>
                  <a:cubicBezTo>
                    <a:pt x="35" y="34"/>
                    <a:pt x="4" y="35"/>
                    <a:pt x="16" y="9"/>
                  </a:cubicBezTo>
                  <a:cubicBezTo>
                    <a:pt x="20" y="11"/>
                    <a:pt x="27" y="7"/>
                    <a:pt x="3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06" name="Freeform 512"/>
            <p:cNvSpPr/>
            <p:nvPr/>
          </p:nvSpPr>
          <p:spPr bwMode="auto">
            <a:xfrm>
              <a:off x="2363415" y="6466572"/>
              <a:ext cx="85164" cy="80296"/>
            </a:xfrm>
            <a:custGeom>
              <a:avLst/>
              <a:gdLst>
                <a:gd name="T0" fmla="*/ 23 w 23"/>
                <a:gd name="T1" fmla="*/ 21 h 21"/>
                <a:gd name="T2" fmla="*/ 5 w 23"/>
                <a:gd name="T3" fmla="*/ 0 h 21"/>
                <a:gd name="T4" fmla="*/ 0 w 23"/>
                <a:gd name="T5" fmla="*/ 0 h 21"/>
                <a:gd name="T6" fmla="*/ 23 w 23"/>
                <a:gd name="T7" fmla="*/ 21 h 21"/>
              </a:gdLst>
              <a:ahLst/>
              <a:cxnLst>
                <a:cxn ang="0">
                  <a:pos x="T0" y="T1"/>
                </a:cxn>
                <a:cxn ang="0">
                  <a:pos x="T2" y="T3"/>
                </a:cxn>
                <a:cxn ang="0">
                  <a:pos x="T4" y="T5"/>
                </a:cxn>
                <a:cxn ang="0">
                  <a:pos x="T6" y="T7"/>
                </a:cxn>
              </a:cxnLst>
              <a:rect l="0" t="0" r="r" b="b"/>
              <a:pathLst>
                <a:path w="23" h="21">
                  <a:moveTo>
                    <a:pt x="23" y="21"/>
                  </a:moveTo>
                  <a:cubicBezTo>
                    <a:pt x="21" y="10"/>
                    <a:pt x="8" y="9"/>
                    <a:pt x="5" y="0"/>
                  </a:cubicBezTo>
                  <a:cubicBezTo>
                    <a:pt x="3" y="0"/>
                    <a:pt x="2" y="0"/>
                    <a:pt x="0" y="0"/>
                  </a:cubicBezTo>
                  <a:cubicBezTo>
                    <a:pt x="1" y="14"/>
                    <a:pt x="14" y="16"/>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07" name="Freeform 513"/>
            <p:cNvSpPr/>
            <p:nvPr/>
          </p:nvSpPr>
          <p:spPr bwMode="auto">
            <a:xfrm>
              <a:off x="669882" y="6422774"/>
              <a:ext cx="143562" cy="77864"/>
            </a:xfrm>
            <a:custGeom>
              <a:avLst/>
              <a:gdLst>
                <a:gd name="T0" fmla="*/ 0 w 39"/>
                <a:gd name="T1" fmla="*/ 15 h 21"/>
                <a:gd name="T2" fmla="*/ 12 w 39"/>
                <a:gd name="T3" fmla="*/ 13 h 21"/>
                <a:gd name="T4" fmla="*/ 26 w 39"/>
                <a:gd name="T5" fmla="*/ 21 h 21"/>
                <a:gd name="T6" fmla="*/ 39 w 39"/>
                <a:gd name="T7" fmla="*/ 5 h 21"/>
                <a:gd name="T8" fmla="*/ 24 w 39"/>
                <a:gd name="T9" fmla="*/ 13 h 21"/>
                <a:gd name="T10" fmla="*/ 0 w 39"/>
                <a:gd name="T11" fmla="*/ 15 h 21"/>
              </a:gdLst>
              <a:ahLst/>
              <a:cxnLst>
                <a:cxn ang="0">
                  <a:pos x="T0" y="T1"/>
                </a:cxn>
                <a:cxn ang="0">
                  <a:pos x="T2" y="T3"/>
                </a:cxn>
                <a:cxn ang="0">
                  <a:pos x="T4" y="T5"/>
                </a:cxn>
                <a:cxn ang="0">
                  <a:pos x="T6" y="T7"/>
                </a:cxn>
                <a:cxn ang="0">
                  <a:pos x="T8" y="T9"/>
                </a:cxn>
                <a:cxn ang="0">
                  <a:pos x="T10" y="T11"/>
                </a:cxn>
              </a:cxnLst>
              <a:rect l="0" t="0" r="r" b="b"/>
              <a:pathLst>
                <a:path w="39" h="21">
                  <a:moveTo>
                    <a:pt x="0" y="15"/>
                  </a:moveTo>
                  <a:cubicBezTo>
                    <a:pt x="5" y="20"/>
                    <a:pt x="5" y="10"/>
                    <a:pt x="12" y="13"/>
                  </a:cubicBezTo>
                  <a:cubicBezTo>
                    <a:pt x="18" y="14"/>
                    <a:pt x="19" y="21"/>
                    <a:pt x="26" y="21"/>
                  </a:cubicBezTo>
                  <a:cubicBezTo>
                    <a:pt x="32" y="18"/>
                    <a:pt x="37" y="14"/>
                    <a:pt x="39" y="5"/>
                  </a:cubicBezTo>
                  <a:cubicBezTo>
                    <a:pt x="33" y="6"/>
                    <a:pt x="31" y="12"/>
                    <a:pt x="24" y="13"/>
                  </a:cubicBezTo>
                  <a:cubicBezTo>
                    <a:pt x="20" y="4"/>
                    <a:pt x="1" y="0"/>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08" name="Freeform 514"/>
            <p:cNvSpPr>
              <a:spLocks noEditPoints="1"/>
            </p:cNvSpPr>
            <p:nvPr/>
          </p:nvSpPr>
          <p:spPr bwMode="auto">
            <a:xfrm>
              <a:off x="3825790" y="6534702"/>
              <a:ext cx="172761" cy="104628"/>
            </a:xfrm>
            <a:custGeom>
              <a:avLst/>
              <a:gdLst>
                <a:gd name="T0" fmla="*/ 0 w 46"/>
                <a:gd name="T1" fmla="*/ 17 h 28"/>
                <a:gd name="T2" fmla="*/ 16 w 46"/>
                <a:gd name="T3" fmla="*/ 26 h 28"/>
                <a:gd name="T4" fmla="*/ 46 w 46"/>
                <a:gd name="T5" fmla="*/ 11 h 28"/>
                <a:gd name="T6" fmla="*/ 0 w 46"/>
                <a:gd name="T7" fmla="*/ 17 h 28"/>
                <a:gd name="T8" fmla="*/ 10 w 46"/>
                <a:gd name="T9" fmla="*/ 18 h 28"/>
                <a:gd name="T10" fmla="*/ 39 w 46"/>
                <a:gd name="T11" fmla="*/ 14 h 28"/>
                <a:gd name="T12" fmla="*/ 10 w 46"/>
                <a:gd name="T13" fmla="*/ 18 h 28"/>
              </a:gdLst>
              <a:ahLst/>
              <a:cxnLst>
                <a:cxn ang="0">
                  <a:pos x="T0" y="T1"/>
                </a:cxn>
                <a:cxn ang="0">
                  <a:pos x="T2" y="T3"/>
                </a:cxn>
                <a:cxn ang="0">
                  <a:pos x="T4" y="T5"/>
                </a:cxn>
                <a:cxn ang="0">
                  <a:pos x="T6" y="T7"/>
                </a:cxn>
                <a:cxn ang="0">
                  <a:pos x="T8" y="T9"/>
                </a:cxn>
                <a:cxn ang="0">
                  <a:pos x="T10" y="T11"/>
                </a:cxn>
                <a:cxn ang="0">
                  <a:pos x="T12" y="T13"/>
                </a:cxn>
              </a:cxnLst>
              <a:rect l="0" t="0" r="r" b="b"/>
              <a:pathLst>
                <a:path w="46" h="28">
                  <a:moveTo>
                    <a:pt x="0" y="17"/>
                  </a:moveTo>
                  <a:cubicBezTo>
                    <a:pt x="1" y="24"/>
                    <a:pt x="8" y="25"/>
                    <a:pt x="16" y="26"/>
                  </a:cubicBezTo>
                  <a:cubicBezTo>
                    <a:pt x="30" y="28"/>
                    <a:pt x="45" y="23"/>
                    <a:pt x="46" y="11"/>
                  </a:cubicBezTo>
                  <a:cubicBezTo>
                    <a:pt x="36" y="0"/>
                    <a:pt x="3" y="3"/>
                    <a:pt x="0" y="17"/>
                  </a:cubicBezTo>
                  <a:close/>
                  <a:moveTo>
                    <a:pt x="10" y="18"/>
                  </a:moveTo>
                  <a:cubicBezTo>
                    <a:pt x="12" y="7"/>
                    <a:pt x="30" y="11"/>
                    <a:pt x="39" y="14"/>
                  </a:cubicBezTo>
                  <a:cubicBezTo>
                    <a:pt x="33" y="21"/>
                    <a:pt x="20" y="20"/>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09" name="Freeform 515"/>
            <p:cNvSpPr>
              <a:spLocks noEditPoints="1"/>
            </p:cNvSpPr>
            <p:nvPr/>
          </p:nvSpPr>
          <p:spPr bwMode="auto">
            <a:xfrm>
              <a:off x="2431546" y="6580935"/>
              <a:ext cx="197093" cy="177625"/>
            </a:xfrm>
            <a:custGeom>
              <a:avLst/>
              <a:gdLst>
                <a:gd name="T0" fmla="*/ 1 w 53"/>
                <a:gd name="T1" fmla="*/ 20 h 48"/>
                <a:gd name="T2" fmla="*/ 14 w 53"/>
                <a:gd name="T3" fmla="*/ 39 h 48"/>
                <a:gd name="T4" fmla="*/ 26 w 53"/>
                <a:gd name="T5" fmla="*/ 36 h 48"/>
                <a:gd name="T6" fmla="*/ 39 w 53"/>
                <a:gd name="T7" fmla="*/ 45 h 48"/>
                <a:gd name="T8" fmla="*/ 53 w 53"/>
                <a:gd name="T9" fmla="*/ 19 h 48"/>
                <a:gd name="T10" fmla="*/ 1 w 53"/>
                <a:gd name="T11" fmla="*/ 20 h 48"/>
                <a:gd name="T12" fmla="*/ 30 w 53"/>
                <a:gd name="T13" fmla="*/ 21 h 48"/>
                <a:gd name="T14" fmla="*/ 45 w 53"/>
                <a:gd name="T15" fmla="*/ 24 h 48"/>
                <a:gd name="T16" fmla="*/ 37 w 53"/>
                <a:gd name="T17" fmla="*/ 38 h 48"/>
                <a:gd name="T18" fmla="*/ 30 w 53"/>
                <a:gd name="T19" fmla="*/ 21 h 48"/>
                <a:gd name="T20" fmla="*/ 19 w 53"/>
                <a:gd name="T21" fmla="*/ 32 h 48"/>
                <a:gd name="T22" fmla="*/ 11 w 53"/>
                <a:gd name="T23" fmla="*/ 30 h 48"/>
                <a:gd name="T24" fmla="*/ 8 w 53"/>
                <a:gd name="T25" fmla="*/ 18 h 48"/>
                <a:gd name="T26" fmla="*/ 22 w 53"/>
                <a:gd name="T27" fmla="*/ 19 h 48"/>
                <a:gd name="T28" fmla="*/ 19 w 53"/>
                <a:gd name="T2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48">
                  <a:moveTo>
                    <a:pt x="1" y="20"/>
                  </a:moveTo>
                  <a:cubicBezTo>
                    <a:pt x="0" y="28"/>
                    <a:pt x="7" y="36"/>
                    <a:pt x="14" y="39"/>
                  </a:cubicBezTo>
                  <a:cubicBezTo>
                    <a:pt x="19" y="41"/>
                    <a:pt x="25" y="36"/>
                    <a:pt x="26" y="36"/>
                  </a:cubicBezTo>
                  <a:cubicBezTo>
                    <a:pt x="30" y="37"/>
                    <a:pt x="33" y="48"/>
                    <a:pt x="39" y="45"/>
                  </a:cubicBezTo>
                  <a:cubicBezTo>
                    <a:pt x="48" y="41"/>
                    <a:pt x="53" y="32"/>
                    <a:pt x="53" y="19"/>
                  </a:cubicBezTo>
                  <a:cubicBezTo>
                    <a:pt x="36" y="17"/>
                    <a:pt x="4" y="0"/>
                    <a:pt x="1" y="20"/>
                  </a:cubicBezTo>
                  <a:close/>
                  <a:moveTo>
                    <a:pt x="30" y="21"/>
                  </a:moveTo>
                  <a:cubicBezTo>
                    <a:pt x="36" y="21"/>
                    <a:pt x="38" y="24"/>
                    <a:pt x="45" y="24"/>
                  </a:cubicBezTo>
                  <a:cubicBezTo>
                    <a:pt x="44" y="31"/>
                    <a:pt x="41" y="35"/>
                    <a:pt x="37" y="38"/>
                  </a:cubicBezTo>
                  <a:cubicBezTo>
                    <a:pt x="30" y="37"/>
                    <a:pt x="27" y="28"/>
                    <a:pt x="30" y="21"/>
                  </a:cubicBezTo>
                  <a:close/>
                  <a:moveTo>
                    <a:pt x="19" y="32"/>
                  </a:moveTo>
                  <a:cubicBezTo>
                    <a:pt x="15" y="33"/>
                    <a:pt x="15" y="29"/>
                    <a:pt x="11" y="30"/>
                  </a:cubicBezTo>
                  <a:cubicBezTo>
                    <a:pt x="9" y="27"/>
                    <a:pt x="7" y="23"/>
                    <a:pt x="8" y="18"/>
                  </a:cubicBezTo>
                  <a:cubicBezTo>
                    <a:pt x="14" y="17"/>
                    <a:pt x="16" y="20"/>
                    <a:pt x="22" y="19"/>
                  </a:cubicBezTo>
                  <a:cubicBezTo>
                    <a:pt x="20" y="24"/>
                    <a:pt x="22" y="27"/>
                    <a:pt x="1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10" name="Freeform 516"/>
            <p:cNvSpPr/>
            <p:nvPr/>
          </p:nvSpPr>
          <p:spPr bwMode="auto">
            <a:xfrm>
              <a:off x="438724" y="6563901"/>
              <a:ext cx="128962" cy="167892"/>
            </a:xfrm>
            <a:custGeom>
              <a:avLst/>
              <a:gdLst>
                <a:gd name="T0" fmla="*/ 29 w 35"/>
                <a:gd name="T1" fmla="*/ 2 h 45"/>
                <a:gd name="T2" fmla="*/ 28 w 35"/>
                <a:gd name="T3" fmla="*/ 20 h 45"/>
                <a:gd name="T4" fmla="*/ 14 w 35"/>
                <a:gd name="T5" fmla="*/ 22 h 45"/>
                <a:gd name="T6" fmla="*/ 14 w 35"/>
                <a:gd name="T7" fmla="*/ 0 h 45"/>
                <a:gd name="T8" fmla="*/ 10 w 35"/>
                <a:gd name="T9" fmla="*/ 0 h 45"/>
                <a:gd name="T10" fmla="*/ 11 w 35"/>
                <a:gd name="T11" fmla="*/ 45 h 45"/>
                <a:gd name="T12" fmla="*/ 11 w 35"/>
                <a:gd name="T13" fmla="*/ 28 h 45"/>
                <a:gd name="T14" fmla="*/ 28 w 35"/>
                <a:gd name="T15" fmla="*/ 27 h 45"/>
                <a:gd name="T16" fmla="*/ 32 w 35"/>
                <a:gd name="T17" fmla="*/ 42 h 45"/>
                <a:gd name="T18" fmla="*/ 35 w 35"/>
                <a:gd name="T19" fmla="*/ 23 h 45"/>
                <a:gd name="T20" fmla="*/ 29 w 35"/>
                <a:gd name="T21"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5">
                  <a:moveTo>
                    <a:pt x="29" y="2"/>
                  </a:moveTo>
                  <a:cubicBezTo>
                    <a:pt x="23" y="5"/>
                    <a:pt x="30" y="13"/>
                    <a:pt x="28" y="20"/>
                  </a:cubicBezTo>
                  <a:cubicBezTo>
                    <a:pt x="25" y="21"/>
                    <a:pt x="20" y="21"/>
                    <a:pt x="14" y="22"/>
                  </a:cubicBezTo>
                  <a:cubicBezTo>
                    <a:pt x="10" y="16"/>
                    <a:pt x="15" y="9"/>
                    <a:pt x="14" y="0"/>
                  </a:cubicBezTo>
                  <a:cubicBezTo>
                    <a:pt x="12" y="0"/>
                    <a:pt x="11" y="0"/>
                    <a:pt x="10" y="0"/>
                  </a:cubicBezTo>
                  <a:cubicBezTo>
                    <a:pt x="9" y="11"/>
                    <a:pt x="0" y="36"/>
                    <a:pt x="11" y="45"/>
                  </a:cubicBezTo>
                  <a:cubicBezTo>
                    <a:pt x="14" y="41"/>
                    <a:pt x="10" y="35"/>
                    <a:pt x="11" y="28"/>
                  </a:cubicBezTo>
                  <a:cubicBezTo>
                    <a:pt x="17" y="31"/>
                    <a:pt x="22" y="27"/>
                    <a:pt x="28" y="27"/>
                  </a:cubicBezTo>
                  <a:cubicBezTo>
                    <a:pt x="29" y="35"/>
                    <a:pt x="26" y="41"/>
                    <a:pt x="32" y="42"/>
                  </a:cubicBezTo>
                  <a:cubicBezTo>
                    <a:pt x="34" y="39"/>
                    <a:pt x="35" y="31"/>
                    <a:pt x="35" y="23"/>
                  </a:cubicBezTo>
                  <a:cubicBezTo>
                    <a:pt x="35" y="16"/>
                    <a:pt x="35" y="4"/>
                    <a:pt x="2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11" name="Freeform 517"/>
            <p:cNvSpPr/>
            <p:nvPr/>
          </p:nvSpPr>
          <p:spPr bwMode="auto">
            <a:xfrm>
              <a:off x="767212" y="6571202"/>
              <a:ext cx="70565" cy="145994"/>
            </a:xfrm>
            <a:custGeom>
              <a:avLst/>
              <a:gdLst>
                <a:gd name="T0" fmla="*/ 6 w 19"/>
                <a:gd name="T1" fmla="*/ 29 h 39"/>
                <a:gd name="T2" fmla="*/ 6 w 19"/>
                <a:gd name="T3" fmla="*/ 1 h 39"/>
                <a:gd name="T4" fmla="*/ 1 w 19"/>
                <a:gd name="T5" fmla="*/ 0 h 39"/>
                <a:gd name="T6" fmla="*/ 0 w 19"/>
                <a:gd name="T7" fmla="*/ 36 h 39"/>
                <a:gd name="T8" fmla="*/ 19 w 19"/>
                <a:gd name="T9" fmla="*/ 33 h 39"/>
                <a:gd name="T10" fmla="*/ 6 w 19"/>
                <a:gd name="T11" fmla="*/ 29 h 39"/>
              </a:gdLst>
              <a:ahLst/>
              <a:cxnLst>
                <a:cxn ang="0">
                  <a:pos x="T0" y="T1"/>
                </a:cxn>
                <a:cxn ang="0">
                  <a:pos x="T2" y="T3"/>
                </a:cxn>
                <a:cxn ang="0">
                  <a:pos x="T4" y="T5"/>
                </a:cxn>
                <a:cxn ang="0">
                  <a:pos x="T6" y="T7"/>
                </a:cxn>
                <a:cxn ang="0">
                  <a:pos x="T8" y="T9"/>
                </a:cxn>
                <a:cxn ang="0">
                  <a:pos x="T10" y="T11"/>
                </a:cxn>
              </a:cxnLst>
              <a:rect l="0" t="0" r="r" b="b"/>
              <a:pathLst>
                <a:path w="19" h="39">
                  <a:moveTo>
                    <a:pt x="6" y="29"/>
                  </a:moveTo>
                  <a:cubicBezTo>
                    <a:pt x="8" y="20"/>
                    <a:pt x="9" y="8"/>
                    <a:pt x="6" y="1"/>
                  </a:cubicBezTo>
                  <a:cubicBezTo>
                    <a:pt x="4" y="1"/>
                    <a:pt x="3" y="1"/>
                    <a:pt x="1" y="0"/>
                  </a:cubicBezTo>
                  <a:cubicBezTo>
                    <a:pt x="3" y="16"/>
                    <a:pt x="1" y="22"/>
                    <a:pt x="0" y="36"/>
                  </a:cubicBezTo>
                  <a:cubicBezTo>
                    <a:pt x="6" y="39"/>
                    <a:pt x="17" y="38"/>
                    <a:pt x="19" y="33"/>
                  </a:cubicBezTo>
                  <a:cubicBezTo>
                    <a:pt x="17" y="27"/>
                    <a:pt x="9" y="32"/>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12" name="Freeform 518"/>
            <p:cNvSpPr/>
            <p:nvPr/>
          </p:nvSpPr>
          <p:spPr bwMode="auto">
            <a:xfrm>
              <a:off x="273264" y="6561469"/>
              <a:ext cx="97329" cy="177625"/>
            </a:xfrm>
            <a:custGeom>
              <a:avLst/>
              <a:gdLst>
                <a:gd name="T0" fmla="*/ 3 w 26"/>
                <a:gd name="T1" fmla="*/ 37 h 48"/>
                <a:gd name="T2" fmla="*/ 22 w 26"/>
                <a:gd name="T3" fmla="*/ 36 h 48"/>
                <a:gd name="T4" fmla="*/ 9 w 26"/>
                <a:gd name="T5" fmla="*/ 9 h 48"/>
                <a:gd name="T6" fmla="*/ 14 w 26"/>
                <a:gd name="T7" fmla="*/ 7 h 48"/>
                <a:gd name="T8" fmla="*/ 22 w 26"/>
                <a:gd name="T9" fmla="*/ 12 h 48"/>
                <a:gd name="T10" fmla="*/ 20 w 26"/>
                <a:gd name="T11" fmla="*/ 1 h 48"/>
                <a:gd name="T12" fmla="*/ 4 w 26"/>
                <a:gd name="T13" fmla="*/ 5 h 48"/>
                <a:gd name="T14" fmla="*/ 16 w 26"/>
                <a:gd name="T15" fmla="*/ 37 h 48"/>
                <a:gd name="T16" fmla="*/ 3 w 26"/>
                <a:gd name="T1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8">
                  <a:moveTo>
                    <a:pt x="3" y="37"/>
                  </a:moveTo>
                  <a:cubicBezTo>
                    <a:pt x="8" y="48"/>
                    <a:pt x="21" y="44"/>
                    <a:pt x="22" y="36"/>
                  </a:cubicBezTo>
                  <a:cubicBezTo>
                    <a:pt x="23" y="26"/>
                    <a:pt x="6" y="20"/>
                    <a:pt x="9" y="9"/>
                  </a:cubicBezTo>
                  <a:cubicBezTo>
                    <a:pt x="11" y="9"/>
                    <a:pt x="12" y="7"/>
                    <a:pt x="14" y="7"/>
                  </a:cubicBezTo>
                  <a:cubicBezTo>
                    <a:pt x="18" y="8"/>
                    <a:pt x="17" y="13"/>
                    <a:pt x="22" y="12"/>
                  </a:cubicBezTo>
                  <a:cubicBezTo>
                    <a:pt x="26" y="8"/>
                    <a:pt x="21" y="4"/>
                    <a:pt x="20" y="1"/>
                  </a:cubicBezTo>
                  <a:cubicBezTo>
                    <a:pt x="12" y="0"/>
                    <a:pt x="7" y="2"/>
                    <a:pt x="4" y="5"/>
                  </a:cubicBezTo>
                  <a:cubicBezTo>
                    <a:pt x="0" y="21"/>
                    <a:pt x="12" y="25"/>
                    <a:pt x="16" y="37"/>
                  </a:cubicBezTo>
                  <a:cubicBezTo>
                    <a:pt x="10" y="38"/>
                    <a:pt x="9" y="36"/>
                    <a:pt x="3"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13" name="Freeform 519"/>
            <p:cNvSpPr/>
            <p:nvPr/>
          </p:nvSpPr>
          <p:spPr bwMode="auto">
            <a:xfrm>
              <a:off x="343829" y="6568768"/>
              <a:ext cx="104630" cy="167892"/>
            </a:xfrm>
            <a:custGeom>
              <a:avLst/>
              <a:gdLst>
                <a:gd name="T0" fmla="*/ 27 w 28"/>
                <a:gd name="T1" fmla="*/ 10 h 45"/>
                <a:gd name="T2" fmla="*/ 15 w 28"/>
                <a:gd name="T3" fmla="*/ 4 h 45"/>
                <a:gd name="T4" fmla="*/ 22 w 28"/>
                <a:gd name="T5" fmla="*/ 41 h 45"/>
                <a:gd name="T6" fmla="*/ 24 w 28"/>
                <a:gd name="T7" fmla="*/ 33 h 45"/>
                <a:gd name="T8" fmla="*/ 18 w 28"/>
                <a:gd name="T9" fmla="*/ 36 h 45"/>
                <a:gd name="T10" fmla="*/ 27 w 28"/>
                <a:gd name="T11" fmla="*/ 10 h 45"/>
              </a:gdLst>
              <a:ahLst/>
              <a:cxnLst>
                <a:cxn ang="0">
                  <a:pos x="T0" y="T1"/>
                </a:cxn>
                <a:cxn ang="0">
                  <a:pos x="T2" y="T3"/>
                </a:cxn>
                <a:cxn ang="0">
                  <a:pos x="T4" y="T5"/>
                </a:cxn>
                <a:cxn ang="0">
                  <a:pos x="T6" y="T7"/>
                </a:cxn>
                <a:cxn ang="0">
                  <a:pos x="T8" y="T9"/>
                </a:cxn>
                <a:cxn ang="0">
                  <a:pos x="T10" y="T11"/>
                </a:cxn>
              </a:cxnLst>
              <a:rect l="0" t="0" r="r" b="b"/>
              <a:pathLst>
                <a:path w="28" h="45">
                  <a:moveTo>
                    <a:pt x="27" y="10"/>
                  </a:moveTo>
                  <a:cubicBezTo>
                    <a:pt x="27" y="0"/>
                    <a:pt x="18" y="2"/>
                    <a:pt x="15" y="4"/>
                  </a:cubicBezTo>
                  <a:cubicBezTo>
                    <a:pt x="4" y="9"/>
                    <a:pt x="0" y="45"/>
                    <a:pt x="22" y="41"/>
                  </a:cubicBezTo>
                  <a:cubicBezTo>
                    <a:pt x="23" y="38"/>
                    <a:pt x="28" y="37"/>
                    <a:pt x="24" y="33"/>
                  </a:cubicBezTo>
                  <a:cubicBezTo>
                    <a:pt x="21" y="29"/>
                    <a:pt x="23" y="37"/>
                    <a:pt x="18" y="36"/>
                  </a:cubicBezTo>
                  <a:cubicBezTo>
                    <a:pt x="8" y="28"/>
                    <a:pt x="14" y="7"/>
                    <a:pt x="2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14" name="Freeform 520"/>
            <p:cNvSpPr>
              <a:spLocks noEditPoints="1"/>
            </p:cNvSpPr>
            <p:nvPr/>
          </p:nvSpPr>
          <p:spPr bwMode="auto">
            <a:xfrm>
              <a:off x="572553" y="6563901"/>
              <a:ext cx="189792" cy="145994"/>
            </a:xfrm>
            <a:custGeom>
              <a:avLst/>
              <a:gdLst>
                <a:gd name="T0" fmla="*/ 28 w 51"/>
                <a:gd name="T1" fmla="*/ 10 h 39"/>
                <a:gd name="T2" fmla="*/ 24 w 51"/>
                <a:gd name="T3" fmla="*/ 21 h 39"/>
                <a:gd name="T4" fmla="*/ 20 w 51"/>
                <a:gd name="T5" fmla="*/ 10 h 39"/>
                <a:gd name="T6" fmla="*/ 7 w 51"/>
                <a:gd name="T7" fmla="*/ 9 h 39"/>
                <a:gd name="T8" fmla="*/ 15 w 51"/>
                <a:gd name="T9" fmla="*/ 38 h 39"/>
                <a:gd name="T10" fmla="*/ 25 w 51"/>
                <a:gd name="T11" fmla="*/ 22 h 39"/>
                <a:gd name="T12" fmla="*/ 37 w 51"/>
                <a:gd name="T13" fmla="*/ 38 h 39"/>
                <a:gd name="T14" fmla="*/ 28 w 51"/>
                <a:gd name="T15" fmla="*/ 10 h 39"/>
                <a:gd name="T16" fmla="*/ 15 w 51"/>
                <a:gd name="T17" fmla="*/ 32 h 39"/>
                <a:gd name="T18" fmla="*/ 17 w 51"/>
                <a:gd name="T19" fmla="*/ 15 h 39"/>
                <a:gd name="T20" fmla="*/ 15 w 51"/>
                <a:gd name="T21" fmla="*/ 32 h 39"/>
                <a:gd name="T22" fmla="*/ 36 w 51"/>
                <a:gd name="T23" fmla="*/ 31 h 39"/>
                <a:gd name="T24" fmla="*/ 30 w 51"/>
                <a:gd name="T25" fmla="*/ 29 h 39"/>
                <a:gd name="T26" fmla="*/ 36 w 51"/>
                <a:gd name="T27" fmla="*/ 14 h 39"/>
                <a:gd name="T28" fmla="*/ 36 w 51"/>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39">
                  <a:moveTo>
                    <a:pt x="28" y="10"/>
                  </a:moveTo>
                  <a:cubicBezTo>
                    <a:pt x="26" y="13"/>
                    <a:pt x="26" y="18"/>
                    <a:pt x="24" y="21"/>
                  </a:cubicBezTo>
                  <a:cubicBezTo>
                    <a:pt x="25" y="15"/>
                    <a:pt x="22" y="13"/>
                    <a:pt x="20" y="10"/>
                  </a:cubicBezTo>
                  <a:cubicBezTo>
                    <a:pt x="17" y="8"/>
                    <a:pt x="10" y="7"/>
                    <a:pt x="7" y="9"/>
                  </a:cubicBezTo>
                  <a:cubicBezTo>
                    <a:pt x="2" y="19"/>
                    <a:pt x="0" y="38"/>
                    <a:pt x="15" y="38"/>
                  </a:cubicBezTo>
                  <a:cubicBezTo>
                    <a:pt x="21" y="36"/>
                    <a:pt x="20" y="26"/>
                    <a:pt x="25" y="22"/>
                  </a:cubicBezTo>
                  <a:cubicBezTo>
                    <a:pt x="21" y="33"/>
                    <a:pt x="30" y="39"/>
                    <a:pt x="37" y="38"/>
                  </a:cubicBezTo>
                  <a:cubicBezTo>
                    <a:pt x="50" y="35"/>
                    <a:pt x="51" y="0"/>
                    <a:pt x="28" y="10"/>
                  </a:cubicBezTo>
                  <a:close/>
                  <a:moveTo>
                    <a:pt x="15" y="32"/>
                  </a:moveTo>
                  <a:cubicBezTo>
                    <a:pt x="6" y="31"/>
                    <a:pt x="8" y="12"/>
                    <a:pt x="17" y="15"/>
                  </a:cubicBezTo>
                  <a:cubicBezTo>
                    <a:pt x="21" y="22"/>
                    <a:pt x="16" y="26"/>
                    <a:pt x="15" y="32"/>
                  </a:cubicBezTo>
                  <a:close/>
                  <a:moveTo>
                    <a:pt x="36" y="31"/>
                  </a:moveTo>
                  <a:cubicBezTo>
                    <a:pt x="33" y="31"/>
                    <a:pt x="33" y="29"/>
                    <a:pt x="30" y="29"/>
                  </a:cubicBezTo>
                  <a:cubicBezTo>
                    <a:pt x="29" y="21"/>
                    <a:pt x="32" y="17"/>
                    <a:pt x="36" y="14"/>
                  </a:cubicBezTo>
                  <a:cubicBezTo>
                    <a:pt x="42" y="17"/>
                    <a:pt x="41" y="27"/>
                    <a:pt x="36"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15" name="Freeform 521"/>
            <p:cNvSpPr>
              <a:spLocks noEditPoints="1"/>
            </p:cNvSpPr>
            <p:nvPr/>
          </p:nvSpPr>
          <p:spPr bwMode="auto">
            <a:xfrm>
              <a:off x="4091013" y="6751261"/>
              <a:ext cx="1727598" cy="382017"/>
            </a:xfrm>
            <a:custGeom>
              <a:avLst/>
              <a:gdLst>
                <a:gd name="T0" fmla="*/ 375 w 463"/>
                <a:gd name="T1" fmla="*/ 95 h 102"/>
                <a:gd name="T2" fmla="*/ 451 w 463"/>
                <a:gd name="T3" fmla="*/ 82 h 102"/>
                <a:gd name="T4" fmla="*/ 460 w 463"/>
                <a:gd name="T5" fmla="*/ 28 h 102"/>
                <a:gd name="T6" fmla="*/ 419 w 463"/>
                <a:gd name="T7" fmla="*/ 27 h 102"/>
                <a:gd name="T8" fmla="*/ 279 w 463"/>
                <a:gd name="T9" fmla="*/ 33 h 102"/>
                <a:gd name="T10" fmla="*/ 244 w 463"/>
                <a:gd name="T11" fmla="*/ 37 h 102"/>
                <a:gd name="T12" fmla="*/ 121 w 463"/>
                <a:gd name="T13" fmla="*/ 29 h 102"/>
                <a:gd name="T14" fmla="*/ 90 w 463"/>
                <a:gd name="T15" fmla="*/ 1 h 102"/>
                <a:gd name="T16" fmla="*/ 87 w 463"/>
                <a:gd name="T17" fmla="*/ 1 h 102"/>
                <a:gd name="T18" fmla="*/ 78 w 463"/>
                <a:gd name="T19" fmla="*/ 29 h 102"/>
                <a:gd name="T20" fmla="*/ 10 w 463"/>
                <a:gd name="T21" fmla="*/ 33 h 102"/>
                <a:gd name="T22" fmla="*/ 4 w 463"/>
                <a:gd name="T23" fmla="*/ 92 h 102"/>
                <a:gd name="T24" fmla="*/ 47 w 463"/>
                <a:gd name="T25" fmla="*/ 97 h 102"/>
                <a:gd name="T26" fmla="*/ 145 w 463"/>
                <a:gd name="T27" fmla="*/ 101 h 102"/>
                <a:gd name="T28" fmla="*/ 297 w 463"/>
                <a:gd name="T29" fmla="*/ 96 h 102"/>
                <a:gd name="T30" fmla="*/ 375 w 463"/>
                <a:gd name="T31" fmla="*/ 95 h 102"/>
                <a:gd name="T32" fmla="*/ 221 w 463"/>
                <a:gd name="T33" fmla="*/ 89 h 102"/>
                <a:gd name="T34" fmla="*/ 117 w 463"/>
                <a:gd name="T35" fmla="*/ 90 h 102"/>
                <a:gd name="T36" fmla="*/ 61 w 463"/>
                <a:gd name="T37" fmla="*/ 89 h 102"/>
                <a:gd name="T38" fmla="*/ 11 w 463"/>
                <a:gd name="T39" fmla="*/ 86 h 102"/>
                <a:gd name="T40" fmla="*/ 14 w 463"/>
                <a:gd name="T41" fmla="*/ 40 h 102"/>
                <a:gd name="T42" fmla="*/ 83 w 463"/>
                <a:gd name="T43" fmla="*/ 38 h 102"/>
                <a:gd name="T44" fmla="*/ 90 w 463"/>
                <a:gd name="T45" fmla="*/ 14 h 102"/>
                <a:gd name="T46" fmla="*/ 115 w 463"/>
                <a:gd name="T47" fmla="*/ 36 h 102"/>
                <a:gd name="T48" fmla="*/ 245 w 463"/>
                <a:gd name="T49" fmla="*/ 44 h 102"/>
                <a:gd name="T50" fmla="*/ 297 w 463"/>
                <a:gd name="T51" fmla="*/ 39 h 102"/>
                <a:gd name="T52" fmla="*/ 453 w 463"/>
                <a:gd name="T53" fmla="*/ 32 h 102"/>
                <a:gd name="T54" fmla="*/ 446 w 463"/>
                <a:gd name="T55" fmla="*/ 76 h 102"/>
                <a:gd name="T56" fmla="*/ 390 w 463"/>
                <a:gd name="T57" fmla="*/ 84 h 102"/>
                <a:gd name="T58" fmla="*/ 338 w 463"/>
                <a:gd name="T59" fmla="*/ 88 h 102"/>
                <a:gd name="T60" fmla="*/ 221 w 463"/>
                <a:gd name="T6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3" h="102">
                  <a:moveTo>
                    <a:pt x="375" y="95"/>
                  </a:moveTo>
                  <a:cubicBezTo>
                    <a:pt x="397" y="94"/>
                    <a:pt x="438" y="94"/>
                    <a:pt x="451" y="82"/>
                  </a:cubicBezTo>
                  <a:cubicBezTo>
                    <a:pt x="463" y="72"/>
                    <a:pt x="463" y="47"/>
                    <a:pt x="460" y="28"/>
                  </a:cubicBezTo>
                  <a:cubicBezTo>
                    <a:pt x="447" y="22"/>
                    <a:pt x="433" y="26"/>
                    <a:pt x="419" y="27"/>
                  </a:cubicBezTo>
                  <a:cubicBezTo>
                    <a:pt x="372" y="30"/>
                    <a:pt x="323" y="30"/>
                    <a:pt x="279" y="33"/>
                  </a:cubicBezTo>
                  <a:cubicBezTo>
                    <a:pt x="267" y="34"/>
                    <a:pt x="256" y="37"/>
                    <a:pt x="244" y="37"/>
                  </a:cubicBezTo>
                  <a:cubicBezTo>
                    <a:pt x="201" y="39"/>
                    <a:pt x="158" y="27"/>
                    <a:pt x="121" y="29"/>
                  </a:cubicBezTo>
                  <a:cubicBezTo>
                    <a:pt x="109" y="22"/>
                    <a:pt x="101" y="11"/>
                    <a:pt x="90" y="1"/>
                  </a:cubicBezTo>
                  <a:cubicBezTo>
                    <a:pt x="90" y="0"/>
                    <a:pt x="89" y="1"/>
                    <a:pt x="87" y="1"/>
                  </a:cubicBezTo>
                  <a:cubicBezTo>
                    <a:pt x="83" y="9"/>
                    <a:pt x="83" y="23"/>
                    <a:pt x="78" y="29"/>
                  </a:cubicBezTo>
                  <a:cubicBezTo>
                    <a:pt x="62" y="31"/>
                    <a:pt x="32" y="28"/>
                    <a:pt x="10" y="33"/>
                  </a:cubicBezTo>
                  <a:cubicBezTo>
                    <a:pt x="0" y="48"/>
                    <a:pt x="0" y="73"/>
                    <a:pt x="4" y="92"/>
                  </a:cubicBezTo>
                  <a:cubicBezTo>
                    <a:pt x="15" y="102"/>
                    <a:pt x="40" y="98"/>
                    <a:pt x="47" y="97"/>
                  </a:cubicBezTo>
                  <a:cubicBezTo>
                    <a:pt x="74" y="96"/>
                    <a:pt x="115" y="100"/>
                    <a:pt x="145" y="101"/>
                  </a:cubicBezTo>
                  <a:cubicBezTo>
                    <a:pt x="191" y="102"/>
                    <a:pt x="244" y="95"/>
                    <a:pt x="297" y="96"/>
                  </a:cubicBezTo>
                  <a:cubicBezTo>
                    <a:pt x="313" y="96"/>
                    <a:pt x="348" y="97"/>
                    <a:pt x="375" y="95"/>
                  </a:cubicBezTo>
                  <a:close/>
                  <a:moveTo>
                    <a:pt x="221" y="89"/>
                  </a:moveTo>
                  <a:cubicBezTo>
                    <a:pt x="186" y="91"/>
                    <a:pt x="144" y="91"/>
                    <a:pt x="117" y="90"/>
                  </a:cubicBezTo>
                  <a:cubicBezTo>
                    <a:pt x="95" y="88"/>
                    <a:pt x="77" y="89"/>
                    <a:pt x="61" y="89"/>
                  </a:cubicBezTo>
                  <a:cubicBezTo>
                    <a:pt x="44" y="89"/>
                    <a:pt x="28" y="93"/>
                    <a:pt x="11" y="86"/>
                  </a:cubicBezTo>
                  <a:cubicBezTo>
                    <a:pt x="7" y="72"/>
                    <a:pt x="11" y="55"/>
                    <a:pt x="14" y="40"/>
                  </a:cubicBezTo>
                  <a:cubicBezTo>
                    <a:pt x="28" y="35"/>
                    <a:pt x="64" y="38"/>
                    <a:pt x="83" y="38"/>
                  </a:cubicBezTo>
                  <a:cubicBezTo>
                    <a:pt x="86" y="31"/>
                    <a:pt x="88" y="22"/>
                    <a:pt x="90" y="14"/>
                  </a:cubicBezTo>
                  <a:cubicBezTo>
                    <a:pt x="100" y="20"/>
                    <a:pt x="106" y="30"/>
                    <a:pt x="115" y="36"/>
                  </a:cubicBezTo>
                  <a:cubicBezTo>
                    <a:pt x="162" y="35"/>
                    <a:pt x="205" y="46"/>
                    <a:pt x="245" y="44"/>
                  </a:cubicBezTo>
                  <a:cubicBezTo>
                    <a:pt x="263" y="44"/>
                    <a:pt x="280" y="39"/>
                    <a:pt x="297" y="39"/>
                  </a:cubicBezTo>
                  <a:cubicBezTo>
                    <a:pt x="350" y="37"/>
                    <a:pt x="398" y="35"/>
                    <a:pt x="453" y="32"/>
                  </a:cubicBezTo>
                  <a:cubicBezTo>
                    <a:pt x="456" y="48"/>
                    <a:pt x="455" y="68"/>
                    <a:pt x="446" y="76"/>
                  </a:cubicBezTo>
                  <a:cubicBezTo>
                    <a:pt x="436" y="85"/>
                    <a:pt x="411" y="83"/>
                    <a:pt x="390" y="84"/>
                  </a:cubicBezTo>
                  <a:cubicBezTo>
                    <a:pt x="373" y="86"/>
                    <a:pt x="352" y="88"/>
                    <a:pt x="338" y="88"/>
                  </a:cubicBezTo>
                  <a:cubicBezTo>
                    <a:pt x="293" y="89"/>
                    <a:pt x="259" y="87"/>
                    <a:pt x="221"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16" name="Freeform 522"/>
            <p:cNvSpPr>
              <a:spLocks noEditPoints="1"/>
            </p:cNvSpPr>
            <p:nvPr/>
          </p:nvSpPr>
          <p:spPr bwMode="auto">
            <a:xfrm>
              <a:off x="2601872" y="6724495"/>
              <a:ext cx="766470" cy="223858"/>
            </a:xfrm>
            <a:custGeom>
              <a:avLst/>
              <a:gdLst>
                <a:gd name="T0" fmla="*/ 76 w 205"/>
                <a:gd name="T1" fmla="*/ 59 h 60"/>
                <a:gd name="T2" fmla="*/ 103 w 205"/>
                <a:gd name="T3" fmla="*/ 55 h 60"/>
                <a:gd name="T4" fmla="*/ 157 w 205"/>
                <a:gd name="T5" fmla="*/ 53 h 60"/>
                <a:gd name="T6" fmla="*/ 190 w 205"/>
                <a:gd name="T7" fmla="*/ 36 h 60"/>
                <a:gd name="T8" fmla="*/ 205 w 205"/>
                <a:gd name="T9" fmla="*/ 19 h 60"/>
                <a:gd name="T10" fmla="*/ 144 w 205"/>
                <a:gd name="T11" fmla="*/ 1 h 60"/>
                <a:gd name="T12" fmla="*/ 108 w 205"/>
                <a:gd name="T13" fmla="*/ 4 h 60"/>
                <a:gd name="T14" fmla="*/ 10 w 205"/>
                <a:gd name="T15" fmla="*/ 27 h 60"/>
                <a:gd name="T16" fmla="*/ 76 w 205"/>
                <a:gd name="T17" fmla="*/ 59 h 60"/>
                <a:gd name="T18" fmla="*/ 153 w 205"/>
                <a:gd name="T19" fmla="*/ 44 h 60"/>
                <a:gd name="T20" fmla="*/ 78 w 205"/>
                <a:gd name="T21" fmla="*/ 50 h 60"/>
                <a:gd name="T22" fmla="*/ 76 w 205"/>
                <a:gd name="T23" fmla="*/ 32 h 60"/>
                <a:gd name="T24" fmla="*/ 159 w 205"/>
                <a:gd name="T25" fmla="*/ 36 h 60"/>
                <a:gd name="T26" fmla="*/ 153 w 205"/>
                <a:gd name="T27" fmla="*/ 44 h 60"/>
                <a:gd name="T28" fmla="*/ 154 w 205"/>
                <a:gd name="T29" fmla="*/ 12 h 60"/>
                <a:gd name="T30" fmla="*/ 179 w 205"/>
                <a:gd name="T31" fmla="*/ 16 h 60"/>
                <a:gd name="T32" fmla="*/ 181 w 205"/>
                <a:gd name="T33" fmla="*/ 30 h 60"/>
                <a:gd name="T34" fmla="*/ 170 w 205"/>
                <a:gd name="T35" fmla="*/ 37 h 60"/>
                <a:gd name="T36" fmla="*/ 150 w 205"/>
                <a:gd name="T37" fmla="*/ 28 h 60"/>
                <a:gd name="T38" fmla="*/ 154 w 205"/>
                <a:gd name="T39" fmla="*/ 12 h 60"/>
                <a:gd name="T40" fmla="*/ 75 w 205"/>
                <a:gd name="T41" fmla="*/ 11 h 60"/>
                <a:gd name="T42" fmla="*/ 148 w 205"/>
                <a:gd name="T43" fmla="*/ 12 h 60"/>
                <a:gd name="T44" fmla="*/ 114 w 205"/>
                <a:gd name="T45" fmla="*/ 22 h 60"/>
                <a:gd name="T46" fmla="*/ 75 w 205"/>
                <a:gd name="T47" fmla="*/ 25 h 60"/>
                <a:gd name="T48" fmla="*/ 75 w 205"/>
                <a:gd name="T49" fmla="*/ 11 h 60"/>
                <a:gd name="T50" fmla="*/ 15 w 205"/>
                <a:gd name="T51" fmla="*/ 39 h 60"/>
                <a:gd name="T52" fmla="*/ 48 w 205"/>
                <a:gd name="T53" fmla="*/ 13 h 60"/>
                <a:gd name="T54" fmla="*/ 50 w 205"/>
                <a:gd name="T55" fmla="*/ 50 h 60"/>
                <a:gd name="T56" fmla="*/ 15 w 205"/>
                <a:gd name="T57" fmla="*/ 39 h 60"/>
                <a:gd name="T58" fmla="*/ 57 w 205"/>
                <a:gd name="T59" fmla="*/ 51 h 60"/>
                <a:gd name="T60" fmla="*/ 56 w 205"/>
                <a:gd name="T61" fmla="*/ 12 h 60"/>
                <a:gd name="T62" fmla="*/ 67 w 205"/>
                <a:gd name="T63" fmla="*/ 12 h 60"/>
                <a:gd name="T64" fmla="*/ 71 w 205"/>
                <a:gd name="T65" fmla="*/ 50 h 60"/>
                <a:gd name="T66" fmla="*/ 57 w 205"/>
                <a:gd name="T67"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60">
                  <a:moveTo>
                    <a:pt x="76" y="59"/>
                  </a:moveTo>
                  <a:cubicBezTo>
                    <a:pt x="88" y="59"/>
                    <a:pt x="95" y="57"/>
                    <a:pt x="103" y="55"/>
                  </a:cubicBezTo>
                  <a:cubicBezTo>
                    <a:pt x="122" y="53"/>
                    <a:pt x="146" y="53"/>
                    <a:pt x="157" y="53"/>
                  </a:cubicBezTo>
                  <a:cubicBezTo>
                    <a:pt x="167" y="47"/>
                    <a:pt x="177" y="35"/>
                    <a:pt x="190" y="36"/>
                  </a:cubicBezTo>
                  <a:cubicBezTo>
                    <a:pt x="190" y="28"/>
                    <a:pt x="202" y="29"/>
                    <a:pt x="205" y="19"/>
                  </a:cubicBezTo>
                  <a:cubicBezTo>
                    <a:pt x="190" y="13"/>
                    <a:pt x="165" y="2"/>
                    <a:pt x="144" y="1"/>
                  </a:cubicBezTo>
                  <a:cubicBezTo>
                    <a:pt x="136" y="0"/>
                    <a:pt x="119" y="4"/>
                    <a:pt x="108" y="4"/>
                  </a:cubicBezTo>
                  <a:cubicBezTo>
                    <a:pt x="70" y="5"/>
                    <a:pt x="17" y="3"/>
                    <a:pt x="10" y="27"/>
                  </a:cubicBezTo>
                  <a:cubicBezTo>
                    <a:pt x="0" y="60"/>
                    <a:pt x="51" y="59"/>
                    <a:pt x="76" y="59"/>
                  </a:cubicBezTo>
                  <a:close/>
                  <a:moveTo>
                    <a:pt x="153" y="44"/>
                  </a:moveTo>
                  <a:cubicBezTo>
                    <a:pt x="127" y="45"/>
                    <a:pt x="97" y="52"/>
                    <a:pt x="78" y="50"/>
                  </a:cubicBezTo>
                  <a:cubicBezTo>
                    <a:pt x="78" y="43"/>
                    <a:pt x="75" y="40"/>
                    <a:pt x="76" y="32"/>
                  </a:cubicBezTo>
                  <a:cubicBezTo>
                    <a:pt x="104" y="29"/>
                    <a:pt x="133" y="25"/>
                    <a:pt x="159" y="36"/>
                  </a:cubicBezTo>
                  <a:cubicBezTo>
                    <a:pt x="158" y="39"/>
                    <a:pt x="154" y="41"/>
                    <a:pt x="153" y="44"/>
                  </a:cubicBezTo>
                  <a:close/>
                  <a:moveTo>
                    <a:pt x="154" y="12"/>
                  </a:moveTo>
                  <a:cubicBezTo>
                    <a:pt x="162" y="8"/>
                    <a:pt x="170" y="16"/>
                    <a:pt x="179" y="16"/>
                  </a:cubicBezTo>
                  <a:cubicBezTo>
                    <a:pt x="177" y="23"/>
                    <a:pt x="182" y="24"/>
                    <a:pt x="181" y="30"/>
                  </a:cubicBezTo>
                  <a:cubicBezTo>
                    <a:pt x="176" y="31"/>
                    <a:pt x="173" y="33"/>
                    <a:pt x="170" y="37"/>
                  </a:cubicBezTo>
                  <a:cubicBezTo>
                    <a:pt x="172" y="27"/>
                    <a:pt x="157" y="29"/>
                    <a:pt x="150" y="28"/>
                  </a:cubicBezTo>
                  <a:cubicBezTo>
                    <a:pt x="151" y="23"/>
                    <a:pt x="156" y="16"/>
                    <a:pt x="154" y="12"/>
                  </a:cubicBezTo>
                  <a:close/>
                  <a:moveTo>
                    <a:pt x="75" y="11"/>
                  </a:moveTo>
                  <a:cubicBezTo>
                    <a:pt x="100" y="13"/>
                    <a:pt x="132" y="5"/>
                    <a:pt x="148" y="12"/>
                  </a:cubicBezTo>
                  <a:cubicBezTo>
                    <a:pt x="145" y="27"/>
                    <a:pt x="127" y="22"/>
                    <a:pt x="114" y="22"/>
                  </a:cubicBezTo>
                  <a:cubicBezTo>
                    <a:pt x="102" y="23"/>
                    <a:pt x="88" y="25"/>
                    <a:pt x="75" y="25"/>
                  </a:cubicBezTo>
                  <a:cubicBezTo>
                    <a:pt x="76" y="19"/>
                    <a:pt x="73" y="13"/>
                    <a:pt x="75" y="11"/>
                  </a:cubicBezTo>
                  <a:close/>
                  <a:moveTo>
                    <a:pt x="15" y="39"/>
                  </a:moveTo>
                  <a:cubicBezTo>
                    <a:pt x="15" y="19"/>
                    <a:pt x="33" y="18"/>
                    <a:pt x="48" y="13"/>
                  </a:cubicBezTo>
                  <a:cubicBezTo>
                    <a:pt x="49" y="27"/>
                    <a:pt x="48" y="36"/>
                    <a:pt x="50" y="50"/>
                  </a:cubicBezTo>
                  <a:cubicBezTo>
                    <a:pt x="38" y="52"/>
                    <a:pt x="22" y="47"/>
                    <a:pt x="15" y="39"/>
                  </a:cubicBezTo>
                  <a:close/>
                  <a:moveTo>
                    <a:pt x="57" y="51"/>
                  </a:moveTo>
                  <a:cubicBezTo>
                    <a:pt x="56" y="39"/>
                    <a:pt x="55" y="28"/>
                    <a:pt x="56" y="12"/>
                  </a:cubicBezTo>
                  <a:cubicBezTo>
                    <a:pt x="59" y="15"/>
                    <a:pt x="61" y="11"/>
                    <a:pt x="67" y="12"/>
                  </a:cubicBezTo>
                  <a:cubicBezTo>
                    <a:pt x="68" y="25"/>
                    <a:pt x="67" y="37"/>
                    <a:pt x="71" y="50"/>
                  </a:cubicBezTo>
                  <a:cubicBezTo>
                    <a:pt x="69" y="53"/>
                    <a:pt x="61" y="50"/>
                    <a:pt x="57"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17" name="Freeform 523"/>
            <p:cNvSpPr>
              <a:spLocks noEditPoints="1"/>
            </p:cNvSpPr>
            <p:nvPr/>
          </p:nvSpPr>
          <p:spPr bwMode="auto">
            <a:xfrm>
              <a:off x="2431546" y="6695296"/>
              <a:ext cx="209258" cy="160594"/>
            </a:xfrm>
            <a:custGeom>
              <a:avLst/>
              <a:gdLst>
                <a:gd name="T0" fmla="*/ 35 w 56"/>
                <a:gd name="T1" fmla="*/ 40 h 43"/>
                <a:gd name="T2" fmla="*/ 1 w 56"/>
                <a:gd name="T3" fmla="*/ 21 h 43"/>
                <a:gd name="T4" fmla="*/ 35 w 56"/>
                <a:gd name="T5" fmla="*/ 40 h 43"/>
                <a:gd name="T6" fmla="*/ 34 w 56"/>
                <a:gd name="T7" fmla="*/ 26 h 43"/>
                <a:gd name="T8" fmla="*/ 33 w 56"/>
                <a:gd name="T9" fmla="*/ 33 h 43"/>
                <a:gd name="T10" fmla="*/ 10 w 56"/>
                <a:gd name="T11" fmla="*/ 21 h 43"/>
                <a:gd name="T12" fmla="*/ 34 w 56"/>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56" h="43">
                  <a:moveTo>
                    <a:pt x="35" y="40"/>
                  </a:moveTo>
                  <a:cubicBezTo>
                    <a:pt x="56" y="17"/>
                    <a:pt x="3" y="0"/>
                    <a:pt x="1" y="21"/>
                  </a:cubicBezTo>
                  <a:cubicBezTo>
                    <a:pt x="0" y="34"/>
                    <a:pt x="22" y="43"/>
                    <a:pt x="35" y="40"/>
                  </a:cubicBezTo>
                  <a:close/>
                  <a:moveTo>
                    <a:pt x="34" y="26"/>
                  </a:moveTo>
                  <a:cubicBezTo>
                    <a:pt x="33" y="28"/>
                    <a:pt x="32" y="30"/>
                    <a:pt x="33" y="33"/>
                  </a:cubicBezTo>
                  <a:cubicBezTo>
                    <a:pt x="22" y="37"/>
                    <a:pt x="10" y="31"/>
                    <a:pt x="10" y="21"/>
                  </a:cubicBezTo>
                  <a:cubicBezTo>
                    <a:pt x="17" y="16"/>
                    <a:pt x="28" y="22"/>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18" name="Freeform 524"/>
            <p:cNvSpPr>
              <a:spLocks noEditPoints="1"/>
            </p:cNvSpPr>
            <p:nvPr/>
          </p:nvSpPr>
          <p:spPr bwMode="auto">
            <a:xfrm>
              <a:off x="2657836" y="6819392"/>
              <a:ext cx="1367479" cy="301721"/>
            </a:xfrm>
            <a:custGeom>
              <a:avLst/>
              <a:gdLst>
                <a:gd name="T0" fmla="*/ 351 w 366"/>
                <a:gd name="T1" fmla="*/ 37 h 81"/>
                <a:gd name="T2" fmla="*/ 327 w 366"/>
                <a:gd name="T3" fmla="*/ 0 h 81"/>
                <a:gd name="T4" fmla="*/ 313 w 366"/>
                <a:gd name="T5" fmla="*/ 31 h 81"/>
                <a:gd name="T6" fmla="*/ 4 w 366"/>
                <a:gd name="T7" fmla="*/ 39 h 81"/>
                <a:gd name="T8" fmla="*/ 4 w 366"/>
                <a:gd name="T9" fmla="*/ 72 h 81"/>
                <a:gd name="T10" fmla="*/ 57 w 366"/>
                <a:gd name="T11" fmla="*/ 75 h 81"/>
                <a:gd name="T12" fmla="*/ 312 w 366"/>
                <a:gd name="T13" fmla="*/ 64 h 81"/>
                <a:gd name="T14" fmla="*/ 315 w 366"/>
                <a:gd name="T15" fmla="*/ 81 h 81"/>
                <a:gd name="T16" fmla="*/ 366 w 366"/>
                <a:gd name="T17" fmla="*/ 56 h 81"/>
                <a:gd name="T18" fmla="*/ 351 w 366"/>
                <a:gd name="T19" fmla="*/ 37 h 81"/>
                <a:gd name="T20" fmla="*/ 319 w 366"/>
                <a:gd name="T21" fmla="*/ 70 h 81"/>
                <a:gd name="T22" fmla="*/ 316 w 366"/>
                <a:gd name="T23" fmla="*/ 52 h 81"/>
                <a:gd name="T24" fmla="*/ 307 w 366"/>
                <a:gd name="T25" fmla="*/ 58 h 81"/>
                <a:gd name="T26" fmla="*/ 12 w 366"/>
                <a:gd name="T27" fmla="*/ 67 h 81"/>
                <a:gd name="T28" fmla="*/ 11 w 366"/>
                <a:gd name="T29" fmla="*/ 45 h 81"/>
                <a:gd name="T30" fmla="*/ 318 w 366"/>
                <a:gd name="T31" fmla="*/ 39 h 81"/>
                <a:gd name="T32" fmla="*/ 326 w 366"/>
                <a:gd name="T33" fmla="*/ 14 h 81"/>
                <a:gd name="T34" fmla="*/ 352 w 366"/>
                <a:gd name="T35" fmla="*/ 54 h 81"/>
                <a:gd name="T36" fmla="*/ 319 w 366"/>
                <a:gd name="T37"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6" h="81">
                  <a:moveTo>
                    <a:pt x="351" y="37"/>
                  </a:moveTo>
                  <a:cubicBezTo>
                    <a:pt x="345" y="29"/>
                    <a:pt x="330" y="0"/>
                    <a:pt x="327" y="0"/>
                  </a:cubicBezTo>
                  <a:cubicBezTo>
                    <a:pt x="315" y="0"/>
                    <a:pt x="322" y="18"/>
                    <a:pt x="313" y="31"/>
                  </a:cubicBezTo>
                  <a:cubicBezTo>
                    <a:pt x="207" y="41"/>
                    <a:pt x="102" y="43"/>
                    <a:pt x="4" y="39"/>
                  </a:cubicBezTo>
                  <a:cubicBezTo>
                    <a:pt x="0" y="49"/>
                    <a:pt x="6" y="60"/>
                    <a:pt x="4" y="72"/>
                  </a:cubicBezTo>
                  <a:cubicBezTo>
                    <a:pt x="21" y="76"/>
                    <a:pt x="35" y="76"/>
                    <a:pt x="57" y="75"/>
                  </a:cubicBezTo>
                  <a:cubicBezTo>
                    <a:pt x="142" y="74"/>
                    <a:pt x="218" y="73"/>
                    <a:pt x="312" y="64"/>
                  </a:cubicBezTo>
                  <a:cubicBezTo>
                    <a:pt x="313" y="73"/>
                    <a:pt x="311" y="76"/>
                    <a:pt x="315" y="81"/>
                  </a:cubicBezTo>
                  <a:cubicBezTo>
                    <a:pt x="332" y="72"/>
                    <a:pt x="348" y="61"/>
                    <a:pt x="366" y="56"/>
                  </a:cubicBezTo>
                  <a:cubicBezTo>
                    <a:pt x="365" y="49"/>
                    <a:pt x="357" y="46"/>
                    <a:pt x="351" y="37"/>
                  </a:cubicBezTo>
                  <a:close/>
                  <a:moveTo>
                    <a:pt x="319" y="70"/>
                  </a:moveTo>
                  <a:cubicBezTo>
                    <a:pt x="318" y="63"/>
                    <a:pt x="321" y="57"/>
                    <a:pt x="316" y="52"/>
                  </a:cubicBezTo>
                  <a:cubicBezTo>
                    <a:pt x="309" y="50"/>
                    <a:pt x="312" y="58"/>
                    <a:pt x="307" y="58"/>
                  </a:cubicBezTo>
                  <a:cubicBezTo>
                    <a:pt x="213" y="64"/>
                    <a:pt x="105" y="70"/>
                    <a:pt x="12" y="67"/>
                  </a:cubicBezTo>
                  <a:cubicBezTo>
                    <a:pt x="9" y="62"/>
                    <a:pt x="12" y="52"/>
                    <a:pt x="11" y="45"/>
                  </a:cubicBezTo>
                  <a:cubicBezTo>
                    <a:pt x="113" y="57"/>
                    <a:pt x="211" y="45"/>
                    <a:pt x="318" y="39"/>
                  </a:cubicBezTo>
                  <a:cubicBezTo>
                    <a:pt x="323" y="33"/>
                    <a:pt x="323" y="25"/>
                    <a:pt x="326" y="14"/>
                  </a:cubicBezTo>
                  <a:cubicBezTo>
                    <a:pt x="334" y="28"/>
                    <a:pt x="344" y="40"/>
                    <a:pt x="352" y="54"/>
                  </a:cubicBezTo>
                  <a:cubicBezTo>
                    <a:pt x="339" y="58"/>
                    <a:pt x="331" y="66"/>
                    <a:pt x="319"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19" name="Freeform 525"/>
            <p:cNvSpPr>
              <a:spLocks noEditPoints="1"/>
            </p:cNvSpPr>
            <p:nvPr/>
          </p:nvSpPr>
          <p:spPr bwMode="auto">
            <a:xfrm>
              <a:off x="952138" y="6736662"/>
              <a:ext cx="143562" cy="167892"/>
            </a:xfrm>
            <a:custGeom>
              <a:avLst/>
              <a:gdLst>
                <a:gd name="T0" fmla="*/ 12 w 38"/>
                <a:gd name="T1" fmla="*/ 28 h 45"/>
                <a:gd name="T2" fmla="*/ 25 w 38"/>
                <a:gd name="T3" fmla="*/ 28 h 45"/>
                <a:gd name="T4" fmla="*/ 33 w 38"/>
                <a:gd name="T5" fmla="*/ 40 h 45"/>
                <a:gd name="T6" fmla="*/ 29 w 38"/>
                <a:gd name="T7" fmla="*/ 3 h 45"/>
                <a:gd name="T8" fmla="*/ 20 w 38"/>
                <a:gd name="T9" fmla="*/ 1 h 45"/>
                <a:gd name="T10" fmla="*/ 2 w 38"/>
                <a:gd name="T11" fmla="*/ 45 h 45"/>
                <a:gd name="T12" fmla="*/ 12 w 38"/>
                <a:gd name="T13" fmla="*/ 28 h 45"/>
                <a:gd name="T14" fmla="*/ 21 w 38"/>
                <a:gd name="T15" fmla="*/ 11 h 45"/>
                <a:gd name="T16" fmla="*/ 24 w 38"/>
                <a:gd name="T17" fmla="*/ 22 h 45"/>
                <a:gd name="T18" fmla="*/ 17 w 38"/>
                <a:gd name="T19" fmla="*/ 22 h 45"/>
                <a:gd name="T20" fmla="*/ 21 w 38"/>
                <a:gd name="T2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5">
                  <a:moveTo>
                    <a:pt x="12" y="28"/>
                  </a:moveTo>
                  <a:cubicBezTo>
                    <a:pt x="16" y="28"/>
                    <a:pt x="22" y="30"/>
                    <a:pt x="25" y="28"/>
                  </a:cubicBezTo>
                  <a:cubicBezTo>
                    <a:pt x="28" y="31"/>
                    <a:pt x="27" y="39"/>
                    <a:pt x="33" y="40"/>
                  </a:cubicBezTo>
                  <a:cubicBezTo>
                    <a:pt x="38" y="30"/>
                    <a:pt x="27" y="16"/>
                    <a:pt x="29" y="3"/>
                  </a:cubicBezTo>
                  <a:cubicBezTo>
                    <a:pt x="25" y="0"/>
                    <a:pt x="22" y="3"/>
                    <a:pt x="20" y="1"/>
                  </a:cubicBezTo>
                  <a:cubicBezTo>
                    <a:pt x="13" y="14"/>
                    <a:pt x="0" y="26"/>
                    <a:pt x="2" y="45"/>
                  </a:cubicBezTo>
                  <a:cubicBezTo>
                    <a:pt x="11" y="45"/>
                    <a:pt x="6" y="31"/>
                    <a:pt x="12" y="28"/>
                  </a:cubicBezTo>
                  <a:close/>
                  <a:moveTo>
                    <a:pt x="21" y="11"/>
                  </a:moveTo>
                  <a:cubicBezTo>
                    <a:pt x="23" y="13"/>
                    <a:pt x="24" y="17"/>
                    <a:pt x="24" y="22"/>
                  </a:cubicBezTo>
                  <a:cubicBezTo>
                    <a:pt x="23" y="21"/>
                    <a:pt x="17" y="19"/>
                    <a:pt x="17" y="22"/>
                  </a:cubicBezTo>
                  <a:cubicBezTo>
                    <a:pt x="14" y="19"/>
                    <a:pt x="20" y="14"/>
                    <a:pt x="2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21" name="Freeform 527"/>
            <p:cNvSpPr/>
            <p:nvPr/>
          </p:nvSpPr>
          <p:spPr bwMode="auto">
            <a:xfrm>
              <a:off x="3404840" y="6826691"/>
              <a:ext cx="399051" cy="72997"/>
            </a:xfrm>
            <a:custGeom>
              <a:avLst/>
              <a:gdLst>
                <a:gd name="T0" fmla="*/ 24 w 107"/>
                <a:gd name="T1" fmla="*/ 9 h 20"/>
                <a:gd name="T2" fmla="*/ 49 w 107"/>
                <a:gd name="T3" fmla="*/ 15 h 20"/>
                <a:gd name="T4" fmla="*/ 64 w 107"/>
                <a:gd name="T5" fmla="*/ 9 h 20"/>
                <a:gd name="T6" fmla="*/ 107 w 107"/>
                <a:gd name="T7" fmla="*/ 4 h 20"/>
                <a:gd name="T8" fmla="*/ 62 w 107"/>
                <a:gd name="T9" fmla="*/ 0 h 20"/>
                <a:gd name="T10" fmla="*/ 43 w 107"/>
                <a:gd name="T11" fmla="*/ 8 h 20"/>
                <a:gd name="T12" fmla="*/ 29 w 107"/>
                <a:gd name="T13" fmla="*/ 2 h 20"/>
                <a:gd name="T14" fmla="*/ 17 w 107"/>
                <a:gd name="T15" fmla="*/ 3 h 20"/>
                <a:gd name="T16" fmla="*/ 3 w 107"/>
                <a:gd name="T17" fmla="*/ 17 h 20"/>
                <a:gd name="T18" fmla="*/ 24 w 107"/>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20">
                  <a:moveTo>
                    <a:pt x="24" y="9"/>
                  </a:moveTo>
                  <a:cubicBezTo>
                    <a:pt x="31" y="9"/>
                    <a:pt x="39" y="16"/>
                    <a:pt x="49" y="15"/>
                  </a:cubicBezTo>
                  <a:cubicBezTo>
                    <a:pt x="55" y="15"/>
                    <a:pt x="58" y="11"/>
                    <a:pt x="64" y="9"/>
                  </a:cubicBezTo>
                  <a:cubicBezTo>
                    <a:pt x="74" y="20"/>
                    <a:pt x="106" y="18"/>
                    <a:pt x="107" y="4"/>
                  </a:cubicBezTo>
                  <a:cubicBezTo>
                    <a:pt x="93" y="12"/>
                    <a:pt x="75" y="8"/>
                    <a:pt x="62" y="0"/>
                  </a:cubicBezTo>
                  <a:cubicBezTo>
                    <a:pt x="56" y="4"/>
                    <a:pt x="52" y="9"/>
                    <a:pt x="43" y="8"/>
                  </a:cubicBezTo>
                  <a:cubicBezTo>
                    <a:pt x="38" y="7"/>
                    <a:pt x="34" y="3"/>
                    <a:pt x="29" y="2"/>
                  </a:cubicBezTo>
                  <a:cubicBezTo>
                    <a:pt x="26" y="2"/>
                    <a:pt x="20" y="2"/>
                    <a:pt x="17" y="3"/>
                  </a:cubicBezTo>
                  <a:cubicBezTo>
                    <a:pt x="12" y="5"/>
                    <a:pt x="0" y="11"/>
                    <a:pt x="3" y="17"/>
                  </a:cubicBezTo>
                  <a:cubicBezTo>
                    <a:pt x="12" y="19"/>
                    <a:pt x="14" y="9"/>
                    <a:pt x="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30" name="Freeform 536"/>
            <p:cNvSpPr>
              <a:spLocks noEditPoints="1"/>
            </p:cNvSpPr>
            <p:nvPr/>
          </p:nvSpPr>
          <p:spPr bwMode="auto">
            <a:xfrm>
              <a:off x="2431546" y="6853457"/>
              <a:ext cx="126528" cy="141128"/>
            </a:xfrm>
            <a:custGeom>
              <a:avLst/>
              <a:gdLst>
                <a:gd name="T0" fmla="*/ 34 w 34"/>
                <a:gd name="T1" fmla="*/ 26 h 38"/>
                <a:gd name="T2" fmla="*/ 31 w 34"/>
                <a:gd name="T3" fmla="*/ 9 h 38"/>
                <a:gd name="T4" fmla="*/ 0 w 34"/>
                <a:gd name="T5" fmla="*/ 14 h 38"/>
                <a:gd name="T6" fmla="*/ 34 w 34"/>
                <a:gd name="T7" fmla="*/ 26 h 38"/>
                <a:gd name="T8" fmla="*/ 27 w 34"/>
                <a:gd name="T9" fmla="*/ 23 h 38"/>
                <a:gd name="T10" fmla="*/ 7 w 34"/>
                <a:gd name="T11" fmla="*/ 14 h 38"/>
                <a:gd name="T12" fmla="*/ 27 w 34"/>
                <a:gd name="T13" fmla="*/ 23 h 38"/>
              </a:gdLst>
              <a:ahLst/>
              <a:cxnLst>
                <a:cxn ang="0">
                  <a:pos x="T0" y="T1"/>
                </a:cxn>
                <a:cxn ang="0">
                  <a:pos x="T2" y="T3"/>
                </a:cxn>
                <a:cxn ang="0">
                  <a:pos x="T4" y="T5"/>
                </a:cxn>
                <a:cxn ang="0">
                  <a:pos x="T6" y="T7"/>
                </a:cxn>
                <a:cxn ang="0">
                  <a:pos x="T8" y="T9"/>
                </a:cxn>
                <a:cxn ang="0">
                  <a:pos x="T10" y="T11"/>
                </a:cxn>
                <a:cxn ang="0">
                  <a:pos x="T12" y="T13"/>
                </a:cxn>
              </a:cxnLst>
              <a:rect l="0" t="0" r="r" b="b"/>
              <a:pathLst>
                <a:path w="34" h="38">
                  <a:moveTo>
                    <a:pt x="34" y="26"/>
                  </a:moveTo>
                  <a:cubicBezTo>
                    <a:pt x="34" y="19"/>
                    <a:pt x="32" y="15"/>
                    <a:pt x="31" y="9"/>
                  </a:cubicBezTo>
                  <a:cubicBezTo>
                    <a:pt x="21" y="1"/>
                    <a:pt x="0" y="0"/>
                    <a:pt x="0" y="14"/>
                  </a:cubicBezTo>
                  <a:cubicBezTo>
                    <a:pt x="0" y="26"/>
                    <a:pt x="23" y="38"/>
                    <a:pt x="34" y="26"/>
                  </a:cubicBezTo>
                  <a:close/>
                  <a:moveTo>
                    <a:pt x="27" y="23"/>
                  </a:moveTo>
                  <a:cubicBezTo>
                    <a:pt x="19" y="28"/>
                    <a:pt x="11" y="21"/>
                    <a:pt x="7" y="14"/>
                  </a:cubicBezTo>
                  <a:cubicBezTo>
                    <a:pt x="13" y="7"/>
                    <a:pt x="28" y="11"/>
                    <a:pt x="2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44" name="Freeform 550"/>
            <p:cNvSpPr>
              <a:spLocks noEditPoints="1"/>
            </p:cNvSpPr>
            <p:nvPr/>
          </p:nvSpPr>
          <p:spPr bwMode="auto">
            <a:xfrm>
              <a:off x="497122" y="3286335"/>
              <a:ext cx="279823" cy="357685"/>
            </a:xfrm>
            <a:custGeom>
              <a:avLst/>
              <a:gdLst>
                <a:gd name="T0" fmla="*/ 20 w 75"/>
                <a:gd name="T1" fmla="*/ 94 h 96"/>
                <a:gd name="T2" fmla="*/ 44 w 75"/>
                <a:gd name="T3" fmla="*/ 0 h 96"/>
                <a:gd name="T4" fmla="*/ 41 w 75"/>
                <a:gd name="T5" fmla="*/ 0 h 96"/>
                <a:gd name="T6" fmla="*/ 8 w 75"/>
                <a:gd name="T7" fmla="*/ 78 h 96"/>
                <a:gd name="T8" fmla="*/ 0 w 75"/>
                <a:gd name="T9" fmla="*/ 96 h 96"/>
                <a:gd name="T10" fmla="*/ 20 w 75"/>
                <a:gd name="T11" fmla="*/ 94 h 96"/>
                <a:gd name="T12" fmla="*/ 42 w 75"/>
                <a:gd name="T13" fmla="*/ 9 h 96"/>
                <a:gd name="T14" fmla="*/ 52 w 75"/>
                <a:gd name="T15" fmla="*/ 44 h 96"/>
                <a:gd name="T16" fmla="*/ 45 w 75"/>
                <a:gd name="T17" fmla="*/ 44 h 96"/>
                <a:gd name="T18" fmla="*/ 50 w 75"/>
                <a:gd name="T19" fmla="*/ 45 h 96"/>
                <a:gd name="T20" fmla="*/ 8 w 75"/>
                <a:gd name="T21" fmla="*/ 90 h 96"/>
                <a:gd name="T22" fmla="*/ 42 w 75"/>
                <a:gd name="T23" fmla="*/ 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96">
                  <a:moveTo>
                    <a:pt x="20" y="94"/>
                  </a:moveTo>
                  <a:cubicBezTo>
                    <a:pt x="49" y="85"/>
                    <a:pt x="75" y="22"/>
                    <a:pt x="44" y="0"/>
                  </a:cubicBezTo>
                  <a:cubicBezTo>
                    <a:pt x="43" y="0"/>
                    <a:pt x="42" y="0"/>
                    <a:pt x="41" y="0"/>
                  </a:cubicBezTo>
                  <a:cubicBezTo>
                    <a:pt x="30" y="26"/>
                    <a:pt x="18" y="51"/>
                    <a:pt x="8" y="78"/>
                  </a:cubicBezTo>
                  <a:cubicBezTo>
                    <a:pt x="3" y="82"/>
                    <a:pt x="0" y="89"/>
                    <a:pt x="0" y="96"/>
                  </a:cubicBezTo>
                  <a:cubicBezTo>
                    <a:pt x="6" y="96"/>
                    <a:pt x="15" y="96"/>
                    <a:pt x="20" y="94"/>
                  </a:cubicBezTo>
                  <a:close/>
                  <a:moveTo>
                    <a:pt x="42" y="9"/>
                  </a:moveTo>
                  <a:cubicBezTo>
                    <a:pt x="53" y="14"/>
                    <a:pt x="54" y="33"/>
                    <a:pt x="52" y="44"/>
                  </a:cubicBezTo>
                  <a:cubicBezTo>
                    <a:pt x="50" y="44"/>
                    <a:pt x="47" y="44"/>
                    <a:pt x="45" y="44"/>
                  </a:cubicBezTo>
                  <a:cubicBezTo>
                    <a:pt x="43" y="48"/>
                    <a:pt x="47" y="45"/>
                    <a:pt x="50" y="45"/>
                  </a:cubicBezTo>
                  <a:cubicBezTo>
                    <a:pt x="43" y="67"/>
                    <a:pt x="32" y="85"/>
                    <a:pt x="8" y="90"/>
                  </a:cubicBezTo>
                  <a:cubicBezTo>
                    <a:pt x="19" y="63"/>
                    <a:pt x="33" y="38"/>
                    <a:pt x="4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45" name="Freeform 551"/>
            <p:cNvSpPr/>
            <p:nvPr/>
          </p:nvSpPr>
          <p:spPr bwMode="auto">
            <a:xfrm>
              <a:off x="3042287" y="4551617"/>
              <a:ext cx="396618" cy="384451"/>
            </a:xfrm>
            <a:custGeom>
              <a:avLst/>
              <a:gdLst>
                <a:gd name="T0" fmla="*/ 32 w 106"/>
                <a:gd name="T1" fmla="*/ 2 h 103"/>
                <a:gd name="T2" fmla="*/ 28 w 106"/>
                <a:gd name="T3" fmla="*/ 52 h 103"/>
                <a:gd name="T4" fmla="*/ 13 w 106"/>
                <a:gd name="T5" fmla="*/ 56 h 103"/>
                <a:gd name="T6" fmla="*/ 11 w 106"/>
                <a:gd name="T7" fmla="*/ 91 h 103"/>
                <a:gd name="T8" fmla="*/ 44 w 106"/>
                <a:gd name="T9" fmla="*/ 77 h 103"/>
                <a:gd name="T10" fmla="*/ 48 w 106"/>
                <a:gd name="T11" fmla="*/ 44 h 103"/>
                <a:gd name="T12" fmla="*/ 80 w 106"/>
                <a:gd name="T13" fmla="*/ 42 h 103"/>
                <a:gd name="T14" fmla="*/ 80 w 106"/>
                <a:gd name="T15" fmla="*/ 64 h 103"/>
                <a:gd name="T16" fmla="*/ 61 w 106"/>
                <a:gd name="T17" fmla="*/ 92 h 103"/>
                <a:gd name="T18" fmla="*/ 98 w 106"/>
                <a:gd name="T19" fmla="*/ 87 h 103"/>
                <a:gd name="T20" fmla="*/ 106 w 106"/>
                <a:gd name="T21" fmla="*/ 15 h 103"/>
                <a:gd name="T22" fmla="*/ 32 w 106"/>
                <a:gd name="T2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03">
                  <a:moveTo>
                    <a:pt x="32" y="2"/>
                  </a:moveTo>
                  <a:cubicBezTo>
                    <a:pt x="31" y="19"/>
                    <a:pt x="29" y="33"/>
                    <a:pt x="28" y="52"/>
                  </a:cubicBezTo>
                  <a:cubicBezTo>
                    <a:pt x="23" y="53"/>
                    <a:pt x="18" y="55"/>
                    <a:pt x="13" y="56"/>
                  </a:cubicBezTo>
                  <a:cubicBezTo>
                    <a:pt x="6" y="66"/>
                    <a:pt x="0" y="82"/>
                    <a:pt x="11" y="91"/>
                  </a:cubicBezTo>
                  <a:cubicBezTo>
                    <a:pt x="24" y="92"/>
                    <a:pt x="36" y="86"/>
                    <a:pt x="44" y="77"/>
                  </a:cubicBezTo>
                  <a:cubicBezTo>
                    <a:pt x="44" y="69"/>
                    <a:pt x="43" y="53"/>
                    <a:pt x="48" y="44"/>
                  </a:cubicBezTo>
                  <a:cubicBezTo>
                    <a:pt x="60" y="44"/>
                    <a:pt x="68" y="41"/>
                    <a:pt x="80" y="42"/>
                  </a:cubicBezTo>
                  <a:cubicBezTo>
                    <a:pt x="80" y="49"/>
                    <a:pt x="80" y="57"/>
                    <a:pt x="80" y="64"/>
                  </a:cubicBezTo>
                  <a:cubicBezTo>
                    <a:pt x="65" y="65"/>
                    <a:pt x="54" y="76"/>
                    <a:pt x="61" y="92"/>
                  </a:cubicBezTo>
                  <a:cubicBezTo>
                    <a:pt x="73" y="103"/>
                    <a:pt x="87" y="90"/>
                    <a:pt x="98" y="87"/>
                  </a:cubicBezTo>
                  <a:cubicBezTo>
                    <a:pt x="100" y="62"/>
                    <a:pt x="100" y="36"/>
                    <a:pt x="106" y="15"/>
                  </a:cubicBezTo>
                  <a:cubicBezTo>
                    <a:pt x="89" y="4"/>
                    <a:pt x="54" y="0"/>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47" name="Freeform 553"/>
            <p:cNvSpPr/>
            <p:nvPr/>
          </p:nvSpPr>
          <p:spPr bwMode="auto">
            <a:xfrm>
              <a:off x="2468044" y="5753635"/>
              <a:ext cx="155727" cy="119228"/>
            </a:xfrm>
            <a:custGeom>
              <a:avLst/>
              <a:gdLst>
                <a:gd name="T0" fmla="*/ 27 w 42"/>
                <a:gd name="T1" fmla="*/ 17 h 32"/>
                <a:gd name="T2" fmla="*/ 42 w 42"/>
                <a:gd name="T3" fmla="*/ 3 h 32"/>
                <a:gd name="T4" fmla="*/ 39 w 42"/>
                <a:gd name="T5" fmla="*/ 0 h 32"/>
                <a:gd name="T6" fmla="*/ 12 w 42"/>
                <a:gd name="T7" fmla="*/ 26 h 32"/>
                <a:gd name="T8" fmla="*/ 13 w 42"/>
                <a:gd name="T9" fmla="*/ 32 h 32"/>
                <a:gd name="T10" fmla="*/ 27 w 42"/>
                <a:gd name="T11" fmla="*/ 17 h 32"/>
              </a:gdLst>
              <a:ahLst/>
              <a:cxnLst>
                <a:cxn ang="0">
                  <a:pos x="T0" y="T1"/>
                </a:cxn>
                <a:cxn ang="0">
                  <a:pos x="T2" y="T3"/>
                </a:cxn>
                <a:cxn ang="0">
                  <a:pos x="T4" y="T5"/>
                </a:cxn>
                <a:cxn ang="0">
                  <a:pos x="T6" y="T7"/>
                </a:cxn>
                <a:cxn ang="0">
                  <a:pos x="T8" y="T9"/>
                </a:cxn>
                <a:cxn ang="0">
                  <a:pos x="T10" y="T11"/>
                </a:cxn>
              </a:cxnLst>
              <a:rect l="0" t="0" r="r" b="b"/>
              <a:pathLst>
                <a:path w="42" h="32">
                  <a:moveTo>
                    <a:pt x="27" y="17"/>
                  </a:moveTo>
                  <a:cubicBezTo>
                    <a:pt x="31" y="12"/>
                    <a:pt x="38" y="10"/>
                    <a:pt x="42" y="3"/>
                  </a:cubicBezTo>
                  <a:cubicBezTo>
                    <a:pt x="40" y="3"/>
                    <a:pt x="38" y="3"/>
                    <a:pt x="39" y="0"/>
                  </a:cubicBezTo>
                  <a:cubicBezTo>
                    <a:pt x="25" y="4"/>
                    <a:pt x="21" y="18"/>
                    <a:pt x="12" y="26"/>
                  </a:cubicBezTo>
                  <a:cubicBezTo>
                    <a:pt x="0" y="17"/>
                    <a:pt x="11" y="29"/>
                    <a:pt x="13" y="32"/>
                  </a:cubicBezTo>
                  <a:cubicBezTo>
                    <a:pt x="21" y="31"/>
                    <a:pt x="22" y="22"/>
                    <a:pt x="2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49" name="Freeform 555"/>
            <p:cNvSpPr>
              <a:spLocks noEditPoints="1"/>
            </p:cNvSpPr>
            <p:nvPr/>
          </p:nvSpPr>
          <p:spPr bwMode="auto">
            <a:xfrm>
              <a:off x="4188343" y="2797254"/>
              <a:ext cx="279823" cy="257923"/>
            </a:xfrm>
            <a:custGeom>
              <a:avLst/>
              <a:gdLst>
                <a:gd name="T0" fmla="*/ 43 w 75"/>
                <a:gd name="T1" fmla="*/ 35 h 69"/>
                <a:gd name="T2" fmla="*/ 68 w 75"/>
                <a:gd name="T3" fmla="*/ 40 h 69"/>
                <a:gd name="T4" fmla="*/ 34 w 75"/>
                <a:gd name="T5" fmla="*/ 9 h 69"/>
                <a:gd name="T6" fmla="*/ 27 w 75"/>
                <a:gd name="T7" fmla="*/ 35 h 69"/>
                <a:gd name="T8" fmla="*/ 6 w 75"/>
                <a:gd name="T9" fmla="*/ 35 h 69"/>
                <a:gd name="T10" fmla="*/ 7 w 75"/>
                <a:gd name="T11" fmla="*/ 62 h 69"/>
                <a:gd name="T12" fmla="*/ 43 w 75"/>
                <a:gd name="T13" fmla="*/ 35 h 69"/>
                <a:gd name="T14" fmla="*/ 9 w 75"/>
                <a:gd name="T15" fmla="*/ 51 h 69"/>
                <a:gd name="T16" fmla="*/ 9 w 75"/>
                <a:gd name="T17"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9">
                  <a:moveTo>
                    <a:pt x="43" y="35"/>
                  </a:moveTo>
                  <a:cubicBezTo>
                    <a:pt x="52" y="34"/>
                    <a:pt x="60" y="38"/>
                    <a:pt x="68" y="40"/>
                  </a:cubicBezTo>
                  <a:cubicBezTo>
                    <a:pt x="75" y="14"/>
                    <a:pt x="52" y="0"/>
                    <a:pt x="34" y="9"/>
                  </a:cubicBezTo>
                  <a:cubicBezTo>
                    <a:pt x="31" y="17"/>
                    <a:pt x="32" y="29"/>
                    <a:pt x="27" y="35"/>
                  </a:cubicBezTo>
                  <a:cubicBezTo>
                    <a:pt x="18" y="34"/>
                    <a:pt x="13" y="32"/>
                    <a:pt x="6" y="35"/>
                  </a:cubicBezTo>
                  <a:cubicBezTo>
                    <a:pt x="0" y="42"/>
                    <a:pt x="0" y="57"/>
                    <a:pt x="7" y="62"/>
                  </a:cubicBezTo>
                  <a:cubicBezTo>
                    <a:pt x="30" y="69"/>
                    <a:pt x="37" y="50"/>
                    <a:pt x="43" y="35"/>
                  </a:cubicBezTo>
                  <a:close/>
                  <a:moveTo>
                    <a:pt x="9" y="51"/>
                  </a:moveTo>
                  <a:cubicBezTo>
                    <a:pt x="16" y="55"/>
                    <a:pt x="11" y="60"/>
                    <a:pt x="9"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50" name="Freeform 556"/>
            <p:cNvSpPr/>
            <p:nvPr/>
          </p:nvSpPr>
          <p:spPr bwMode="auto">
            <a:xfrm>
              <a:off x="4803951" y="2872685"/>
              <a:ext cx="313888" cy="362551"/>
            </a:xfrm>
            <a:custGeom>
              <a:avLst/>
              <a:gdLst>
                <a:gd name="T0" fmla="*/ 4 w 84"/>
                <a:gd name="T1" fmla="*/ 88 h 97"/>
                <a:gd name="T2" fmla="*/ 16 w 84"/>
                <a:gd name="T3" fmla="*/ 97 h 97"/>
                <a:gd name="T4" fmla="*/ 53 w 84"/>
                <a:gd name="T5" fmla="*/ 35 h 97"/>
                <a:gd name="T6" fmla="*/ 78 w 84"/>
                <a:gd name="T7" fmla="*/ 47 h 97"/>
                <a:gd name="T8" fmla="*/ 51 w 84"/>
                <a:gd name="T9" fmla="*/ 1 h 97"/>
                <a:gd name="T10" fmla="*/ 30 w 84"/>
                <a:gd name="T11" fmla="*/ 58 h 97"/>
                <a:gd name="T12" fmla="*/ 4 w 84"/>
                <a:gd name="T13" fmla="*/ 88 h 97"/>
              </a:gdLst>
              <a:ahLst/>
              <a:cxnLst>
                <a:cxn ang="0">
                  <a:pos x="T0" y="T1"/>
                </a:cxn>
                <a:cxn ang="0">
                  <a:pos x="T2" y="T3"/>
                </a:cxn>
                <a:cxn ang="0">
                  <a:pos x="T4" y="T5"/>
                </a:cxn>
                <a:cxn ang="0">
                  <a:pos x="T6" y="T7"/>
                </a:cxn>
                <a:cxn ang="0">
                  <a:pos x="T8" y="T9"/>
                </a:cxn>
                <a:cxn ang="0">
                  <a:pos x="T10" y="T11"/>
                </a:cxn>
                <a:cxn ang="0">
                  <a:pos x="T12" y="T13"/>
                </a:cxn>
              </a:cxnLst>
              <a:rect l="0" t="0" r="r" b="b"/>
              <a:pathLst>
                <a:path w="84" h="97">
                  <a:moveTo>
                    <a:pt x="4" y="88"/>
                  </a:moveTo>
                  <a:cubicBezTo>
                    <a:pt x="5" y="93"/>
                    <a:pt x="12" y="97"/>
                    <a:pt x="16" y="97"/>
                  </a:cubicBezTo>
                  <a:cubicBezTo>
                    <a:pt x="40" y="96"/>
                    <a:pt x="38" y="45"/>
                    <a:pt x="53" y="35"/>
                  </a:cubicBezTo>
                  <a:cubicBezTo>
                    <a:pt x="65" y="35"/>
                    <a:pt x="71" y="48"/>
                    <a:pt x="78" y="47"/>
                  </a:cubicBezTo>
                  <a:cubicBezTo>
                    <a:pt x="84" y="27"/>
                    <a:pt x="71" y="0"/>
                    <a:pt x="51" y="1"/>
                  </a:cubicBezTo>
                  <a:cubicBezTo>
                    <a:pt x="45" y="20"/>
                    <a:pt x="37" y="38"/>
                    <a:pt x="30" y="58"/>
                  </a:cubicBezTo>
                  <a:cubicBezTo>
                    <a:pt x="19" y="54"/>
                    <a:pt x="0" y="74"/>
                    <a:pt x="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51" name="Freeform 557"/>
            <p:cNvSpPr/>
            <p:nvPr/>
          </p:nvSpPr>
          <p:spPr bwMode="auto">
            <a:xfrm>
              <a:off x="348695" y="2938381"/>
              <a:ext cx="231158" cy="296855"/>
            </a:xfrm>
            <a:custGeom>
              <a:avLst/>
              <a:gdLst>
                <a:gd name="T0" fmla="*/ 30 w 62"/>
                <a:gd name="T1" fmla="*/ 25 h 79"/>
                <a:gd name="T2" fmla="*/ 18 w 62"/>
                <a:gd name="T3" fmla="*/ 20 h 79"/>
                <a:gd name="T4" fmla="*/ 34 w 62"/>
                <a:gd name="T5" fmla="*/ 79 h 79"/>
                <a:gd name="T6" fmla="*/ 61 w 62"/>
                <a:gd name="T7" fmla="*/ 13 h 79"/>
                <a:gd name="T8" fmla="*/ 30 w 62"/>
                <a:gd name="T9" fmla="*/ 25 h 79"/>
              </a:gdLst>
              <a:ahLst/>
              <a:cxnLst>
                <a:cxn ang="0">
                  <a:pos x="T0" y="T1"/>
                </a:cxn>
                <a:cxn ang="0">
                  <a:pos x="T2" y="T3"/>
                </a:cxn>
                <a:cxn ang="0">
                  <a:pos x="T4" y="T5"/>
                </a:cxn>
                <a:cxn ang="0">
                  <a:pos x="T6" y="T7"/>
                </a:cxn>
                <a:cxn ang="0">
                  <a:pos x="T8" y="T9"/>
                </a:cxn>
              </a:cxnLst>
              <a:rect l="0" t="0" r="r" b="b"/>
              <a:pathLst>
                <a:path w="62" h="79">
                  <a:moveTo>
                    <a:pt x="30" y="25"/>
                  </a:moveTo>
                  <a:cubicBezTo>
                    <a:pt x="26" y="23"/>
                    <a:pt x="25" y="19"/>
                    <a:pt x="18" y="20"/>
                  </a:cubicBezTo>
                  <a:cubicBezTo>
                    <a:pt x="0" y="35"/>
                    <a:pt x="10" y="78"/>
                    <a:pt x="34" y="79"/>
                  </a:cubicBezTo>
                  <a:cubicBezTo>
                    <a:pt x="47" y="61"/>
                    <a:pt x="62" y="45"/>
                    <a:pt x="61" y="13"/>
                  </a:cubicBezTo>
                  <a:cubicBezTo>
                    <a:pt x="50" y="0"/>
                    <a:pt x="33" y="1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52" name="Freeform 558"/>
            <p:cNvSpPr>
              <a:spLocks noEditPoints="1"/>
            </p:cNvSpPr>
            <p:nvPr/>
          </p:nvSpPr>
          <p:spPr bwMode="auto">
            <a:xfrm>
              <a:off x="3558134" y="2777788"/>
              <a:ext cx="1299348" cy="1683799"/>
            </a:xfrm>
            <a:custGeom>
              <a:avLst/>
              <a:gdLst>
                <a:gd name="T0" fmla="*/ 118 w 348"/>
                <a:gd name="T1" fmla="*/ 275 h 451"/>
                <a:gd name="T2" fmla="*/ 56 w 348"/>
                <a:gd name="T3" fmla="*/ 406 h 451"/>
                <a:gd name="T4" fmla="*/ 34 w 348"/>
                <a:gd name="T5" fmla="*/ 416 h 451"/>
                <a:gd name="T6" fmla="*/ 12 w 348"/>
                <a:gd name="T7" fmla="*/ 445 h 451"/>
                <a:gd name="T8" fmla="*/ 60 w 348"/>
                <a:gd name="T9" fmla="*/ 436 h 451"/>
                <a:gd name="T10" fmla="*/ 117 w 348"/>
                <a:gd name="T11" fmla="*/ 401 h 451"/>
                <a:gd name="T12" fmla="*/ 196 w 348"/>
                <a:gd name="T13" fmla="*/ 331 h 451"/>
                <a:gd name="T14" fmla="*/ 228 w 348"/>
                <a:gd name="T15" fmla="*/ 320 h 451"/>
                <a:gd name="T16" fmla="*/ 264 w 348"/>
                <a:gd name="T17" fmla="*/ 254 h 451"/>
                <a:gd name="T18" fmla="*/ 296 w 348"/>
                <a:gd name="T19" fmla="*/ 179 h 451"/>
                <a:gd name="T20" fmla="*/ 336 w 348"/>
                <a:gd name="T21" fmla="*/ 59 h 451"/>
                <a:gd name="T22" fmla="*/ 332 w 348"/>
                <a:gd name="T23" fmla="*/ 1 h 451"/>
                <a:gd name="T24" fmla="*/ 210 w 348"/>
                <a:gd name="T25" fmla="*/ 118 h 451"/>
                <a:gd name="T26" fmla="*/ 125 w 348"/>
                <a:gd name="T27" fmla="*/ 250 h 451"/>
                <a:gd name="T28" fmla="*/ 130 w 348"/>
                <a:gd name="T29" fmla="*/ 365 h 451"/>
                <a:gd name="T30" fmla="*/ 110 w 348"/>
                <a:gd name="T31" fmla="*/ 346 h 451"/>
                <a:gd name="T32" fmla="*/ 90 w 348"/>
                <a:gd name="T33" fmla="*/ 328 h 451"/>
                <a:gd name="T34" fmla="*/ 124 w 348"/>
                <a:gd name="T35" fmla="*/ 278 h 451"/>
                <a:gd name="T36" fmla="*/ 129 w 348"/>
                <a:gd name="T37" fmla="*/ 307 h 451"/>
                <a:gd name="T38" fmla="*/ 161 w 348"/>
                <a:gd name="T39" fmla="*/ 287 h 451"/>
                <a:gd name="T40" fmla="*/ 165 w 348"/>
                <a:gd name="T41" fmla="*/ 291 h 451"/>
                <a:gd name="T42" fmla="*/ 129 w 348"/>
                <a:gd name="T43" fmla="*/ 390 h 451"/>
                <a:gd name="T44" fmla="*/ 126 w 348"/>
                <a:gd name="T45" fmla="*/ 267 h 451"/>
                <a:gd name="T46" fmla="*/ 212 w 348"/>
                <a:gd name="T47" fmla="*/ 321 h 451"/>
                <a:gd name="T48" fmla="*/ 255 w 348"/>
                <a:gd name="T49" fmla="*/ 72 h 451"/>
                <a:gd name="T50" fmla="*/ 334 w 348"/>
                <a:gd name="T51" fmla="*/ 10 h 451"/>
                <a:gd name="T52" fmla="*/ 332 w 348"/>
                <a:gd name="T53" fmla="*/ 17 h 451"/>
                <a:gd name="T54" fmla="*/ 334 w 348"/>
                <a:gd name="T55" fmla="*/ 49 h 451"/>
                <a:gd name="T56" fmla="*/ 327 w 348"/>
                <a:gd name="T57" fmla="*/ 69 h 451"/>
                <a:gd name="T58" fmla="*/ 324 w 348"/>
                <a:gd name="T59" fmla="*/ 75 h 451"/>
                <a:gd name="T60" fmla="*/ 311 w 348"/>
                <a:gd name="T61" fmla="*/ 62 h 451"/>
                <a:gd name="T62" fmla="*/ 320 w 348"/>
                <a:gd name="T63" fmla="*/ 89 h 451"/>
                <a:gd name="T64" fmla="*/ 303 w 348"/>
                <a:gd name="T65" fmla="*/ 80 h 451"/>
                <a:gd name="T66" fmla="*/ 297 w 348"/>
                <a:gd name="T67" fmla="*/ 89 h 451"/>
                <a:gd name="T68" fmla="*/ 293 w 348"/>
                <a:gd name="T69" fmla="*/ 101 h 451"/>
                <a:gd name="T70" fmla="*/ 303 w 348"/>
                <a:gd name="T71" fmla="*/ 133 h 451"/>
                <a:gd name="T72" fmla="*/ 288 w 348"/>
                <a:gd name="T73" fmla="*/ 118 h 451"/>
                <a:gd name="T74" fmla="*/ 283 w 348"/>
                <a:gd name="T75" fmla="*/ 140 h 451"/>
                <a:gd name="T76" fmla="*/ 286 w 348"/>
                <a:gd name="T77" fmla="*/ 186 h 451"/>
                <a:gd name="T78" fmla="*/ 279 w 348"/>
                <a:gd name="T79" fmla="*/ 202 h 451"/>
                <a:gd name="T80" fmla="*/ 276 w 348"/>
                <a:gd name="T81" fmla="*/ 209 h 451"/>
                <a:gd name="T82" fmla="*/ 262 w 348"/>
                <a:gd name="T83" fmla="*/ 189 h 451"/>
                <a:gd name="T84" fmla="*/ 255 w 348"/>
                <a:gd name="T85" fmla="*/ 200 h 451"/>
                <a:gd name="T86" fmla="*/ 261 w 348"/>
                <a:gd name="T87" fmla="*/ 245 h 451"/>
                <a:gd name="T88" fmla="*/ 251 w 348"/>
                <a:gd name="T89" fmla="*/ 235 h 451"/>
                <a:gd name="T90" fmla="*/ 240 w 348"/>
                <a:gd name="T91" fmla="*/ 227 h 451"/>
                <a:gd name="T92" fmla="*/ 247 w 348"/>
                <a:gd name="T93" fmla="*/ 272 h 451"/>
                <a:gd name="T94" fmla="*/ 242 w 348"/>
                <a:gd name="T95" fmla="*/ 279 h 451"/>
                <a:gd name="T96" fmla="*/ 225 w 348"/>
                <a:gd name="T97" fmla="*/ 259 h 451"/>
                <a:gd name="T98" fmla="*/ 212 w 348"/>
                <a:gd name="T99" fmla="*/ 262 h 451"/>
                <a:gd name="T100" fmla="*/ 221 w 348"/>
                <a:gd name="T101" fmla="*/ 314 h 451"/>
                <a:gd name="T102" fmla="*/ 255 w 348"/>
                <a:gd name="T103" fmla="*/ 7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8" h="451">
                  <a:moveTo>
                    <a:pt x="125" y="250"/>
                  </a:moveTo>
                  <a:cubicBezTo>
                    <a:pt x="119" y="261"/>
                    <a:pt x="119" y="265"/>
                    <a:pt x="118" y="275"/>
                  </a:cubicBezTo>
                  <a:cubicBezTo>
                    <a:pt x="109" y="294"/>
                    <a:pt x="89" y="301"/>
                    <a:pt x="75" y="317"/>
                  </a:cubicBezTo>
                  <a:cubicBezTo>
                    <a:pt x="57" y="337"/>
                    <a:pt x="48" y="376"/>
                    <a:pt x="56" y="406"/>
                  </a:cubicBezTo>
                  <a:cubicBezTo>
                    <a:pt x="58" y="413"/>
                    <a:pt x="65" y="418"/>
                    <a:pt x="64" y="426"/>
                  </a:cubicBezTo>
                  <a:cubicBezTo>
                    <a:pt x="52" y="425"/>
                    <a:pt x="40" y="421"/>
                    <a:pt x="34" y="416"/>
                  </a:cubicBezTo>
                  <a:cubicBezTo>
                    <a:pt x="25" y="407"/>
                    <a:pt x="18" y="399"/>
                    <a:pt x="4" y="408"/>
                  </a:cubicBezTo>
                  <a:cubicBezTo>
                    <a:pt x="3" y="421"/>
                    <a:pt x="0" y="437"/>
                    <a:pt x="12" y="445"/>
                  </a:cubicBezTo>
                  <a:cubicBezTo>
                    <a:pt x="21" y="451"/>
                    <a:pt x="35" y="447"/>
                    <a:pt x="45" y="445"/>
                  </a:cubicBezTo>
                  <a:cubicBezTo>
                    <a:pt x="49" y="441"/>
                    <a:pt x="54" y="438"/>
                    <a:pt x="60" y="436"/>
                  </a:cubicBezTo>
                  <a:cubicBezTo>
                    <a:pt x="65" y="426"/>
                    <a:pt x="73" y="429"/>
                    <a:pt x="78" y="419"/>
                  </a:cubicBezTo>
                  <a:cubicBezTo>
                    <a:pt x="91" y="414"/>
                    <a:pt x="103" y="406"/>
                    <a:pt x="117" y="401"/>
                  </a:cubicBezTo>
                  <a:cubicBezTo>
                    <a:pt x="131" y="397"/>
                    <a:pt x="146" y="396"/>
                    <a:pt x="158" y="388"/>
                  </a:cubicBezTo>
                  <a:cubicBezTo>
                    <a:pt x="176" y="376"/>
                    <a:pt x="191" y="355"/>
                    <a:pt x="196" y="331"/>
                  </a:cubicBezTo>
                  <a:cubicBezTo>
                    <a:pt x="202" y="328"/>
                    <a:pt x="209" y="330"/>
                    <a:pt x="215" y="328"/>
                  </a:cubicBezTo>
                  <a:cubicBezTo>
                    <a:pt x="221" y="326"/>
                    <a:pt x="223" y="318"/>
                    <a:pt x="228" y="320"/>
                  </a:cubicBezTo>
                  <a:cubicBezTo>
                    <a:pt x="227" y="314"/>
                    <a:pt x="232" y="309"/>
                    <a:pt x="235" y="304"/>
                  </a:cubicBezTo>
                  <a:cubicBezTo>
                    <a:pt x="245" y="288"/>
                    <a:pt x="255" y="271"/>
                    <a:pt x="264" y="254"/>
                  </a:cubicBezTo>
                  <a:cubicBezTo>
                    <a:pt x="270" y="242"/>
                    <a:pt x="274" y="229"/>
                    <a:pt x="279" y="216"/>
                  </a:cubicBezTo>
                  <a:cubicBezTo>
                    <a:pt x="284" y="203"/>
                    <a:pt x="291" y="192"/>
                    <a:pt x="296" y="179"/>
                  </a:cubicBezTo>
                  <a:cubicBezTo>
                    <a:pt x="305" y="155"/>
                    <a:pt x="312" y="128"/>
                    <a:pt x="322" y="99"/>
                  </a:cubicBezTo>
                  <a:cubicBezTo>
                    <a:pt x="326" y="88"/>
                    <a:pt x="331" y="76"/>
                    <a:pt x="336" y="59"/>
                  </a:cubicBezTo>
                  <a:cubicBezTo>
                    <a:pt x="341" y="46"/>
                    <a:pt x="348" y="26"/>
                    <a:pt x="346" y="16"/>
                  </a:cubicBezTo>
                  <a:cubicBezTo>
                    <a:pt x="345" y="11"/>
                    <a:pt x="337" y="0"/>
                    <a:pt x="332" y="1"/>
                  </a:cubicBezTo>
                  <a:cubicBezTo>
                    <a:pt x="301" y="13"/>
                    <a:pt x="284" y="31"/>
                    <a:pt x="262" y="55"/>
                  </a:cubicBezTo>
                  <a:cubicBezTo>
                    <a:pt x="247" y="72"/>
                    <a:pt x="227" y="94"/>
                    <a:pt x="210" y="118"/>
                  </a:cubicBezTo>
                  <a:cubicBezTo>
                    <a:pt x="183" y="152"/>
                    <a:pt x="158" y="194"/>
                    <a:pt x="136" y="231"/>
                  </a:cubicBezTo>
                  <a:cubicBezTo>
                    <a:pt x="132" y="238"/>
                    <a:pt x="128" y="243"/>
                    <a:pt x="125" y="250"/>
                  </a:cubicBezTo>
                  <a:close/>
                  <a:moveTo>
                    <a:pt x="129" y="390"/>
                  </a:moveTo>
                  <a:cubicBezTo>
                    <a:pt x="128" y="381"/>
                    <a:pt x="135" y="373"/>
                    <a:pt x="130" y="365"/>
                  </a:cubicBezTo>
                  <a:cubicBezTo>
                    <a:pt x="122" y="365"/>
                    <a:pt x="117" y="368"/>
                    <a:pt x="108" y="368"/>
                  </a:cubicBezTo>
                  <a:cubicBezTo>
                    <a:pt x="108" y="360"/>
                    <a:pt x="114" y="353"/>
                    <a:pt x="110" y="346"/>
                  </a:cubicBezTo>
                  <a:cubicBezTo>
                    <a:pt x="103" y="349"/>
                    <a:pt x="98" y="354"/>
                    <a:pt x="90" y="355"/>
                  </a:cubicBezTo>
                  <a:cubicBezTo>
                    <a:pt x="91" y="345"/>
                    <a:pt x="93" y="338"/>
                    <a:pt x="90" y="328"/>
                  </a:cubicBezTo>
                  <a:cubicBezTo>
                    <a:pt x="82" y="330"/>
                    <a:pt x="78" y="336"/>
                    <a:pt x="70" y="338"/>
                  </a:cubicBezTo>
                  <a:cubicBezTo>
                    <a:pt x="82" y="312"/>
                    <a:pt x="112" y="304"/>
                    <a:pt x="124" y="278"/>
                  </a:cubicBezTo>
                  <a:cubicBezTo>
                    <a:pt x="134" y="274"/>
                    <a:pt x="138" y="280"/>
                    <a:pt x="150" y="281"/>
                  </a:cubicBezTo>
                  <a:cubicBezTo>
                    <a:pt x="145" y="292"/>
                    <a:pt x="135" y="298"/>
                    <a:pt x="129" y="307"/>
                  </a:cubicBezTo>
                  <a:cubicBezTo>
                    <a:pt x="142" y="309"/>
                    <a:pt x="147" y="292"/>
                    <a:pt x="154" y="284"/>
                  </a:cubicBezTo>
                  <a:cubicBezTo>
                    <a:pt x="157" y="284"/>
                    <a:pt x="157" y="287"/>
                    <a:pt x="161" y="287"/>
                  </a:cubicBezTo>
                  <a:cubicBezTo>
                    <a:pt x="163" y="294"/>
                    <a:pt x="148" y="303"/>
                    <a:pt x="151" y="312"/>
                  </a:cubicBezTo>
                  <a:cubicBezTo>
                    <a:pt x="161" y="310"/>
                    <a:pt x="161" y="298"/>
                    <a:pt x="165" y="291"/>
                  </a:cubicBezTo>
                  <a:cubicBezTo>
                    <a:pt x="176" y="295"/>
                    <a:pt x="181" y="306"/>
                    <a:pt x="189" y="314"/>
                  </a:cubicBezTo>
                  <a:cubicBezTo>
                    <a:pt x="191" y="353"/>
                    <a:pt x="165" y="382"/>
                    <a:pt x="129" y="390"/>
                  </a:cubicBezTo>
                  <a:close/>
                  <a:moveTo>
                    <a:pt x="197" y="324"/>
                  </a:moveTo>
                  <a:cubicBezTo>
                    <a:pt x="191" y="287"/>
                    <a:pt x="158" y="274"/>
                    <a:pt x="126" y="267"/>
                  </a:cubicBezTo>
                  <a:cubicBezTo>
                    <a:pt x="127" y="260"/>
                    <a:pt x="130" y="256"/>
                    <a:pt x="132" y="251"/>
                  </a:cubicBezTo>
                  <a:cubicBezTo>
                    <a:pt x="174" y="254"/>
                    <a:pt x="209" y="274"/>
                    <a:pt x="212" y="321"/>
                  </a:cubicBezTo>
                  <a:cubicBezTo>
                    <a:pt x="207" y="322"/>
                    <a:pt x="203" y="324"/>
                    <a:pt x="197" y="324"/>
                  </a:cubicBezTo>
                  <a:close/>
                  <a:moveTo>
                    <a:pt x="255" y="72"/>
                  </a:moveTo>
                  <a:cubicBezTo>
                    <a:pt x="263" y="63"/>
                    <a:pt x="270" y="54"/>
                    <a:pt x="278" y="46"/>
                  </a:cubicBezTo>
                  <a:cubicBezTo>
                    <a:pt x="293" y="32"/>
                    <a:pt x="310" y="17"/>
                    <a:pt x="334" y="10"/>
                  </a:cubicBezTo>
                  <a:cubicBezTo>
                    <a:pt x="339" y="11"/>
                    <a:pt x="342" y="21"/>
                    <a:pt x="339" y="25"/>
                  </a:cubicBezTo>
                  <a:cubicBezTo>
                    <a:pt x="336" y="23"/>
                    <a:pt x="337" y="17"/>
                    <a:pt x="332" y="17"/>
                  </a:cubicBezTo>
                  <a:cubicBezTo>
                    <a:pt x="326" y="20"/>
                    <a:pt x="334" y="28"/>
                    <a:pt x="336" y="31"/>
                  </a:cubicBezTo>
                  <a:cubicBezTo>
                    <a:pt x="336" y="37"/>
                    <a:pt x="335" y="42"/>
                    <a:pt x="334" y="49"/>
                  </a:cubicBezTo>
                  <a:cubicBezTo>
                    <a:pt x="330" y="45"/>
                    <a:pt x="332" y="34"/>
                    <a:pt x="324" y="34"/>
                  </a:cubicBezTo>
                  <a:cubicBezTo>
                    <a:pt x="321" y="44"/>
                    <a:pt x="335" y="56"/>
                    <a:pt x="327" y="69"/>
                  </a:cubicBezTo>
                  <a:cubicBezTo>
                    <a:pt x="320" y="65"/>
                    <a:pt x="323" y="51"/>
                    <a:pt x="314" y="49"/>
                  </a:cubicBezTo>
                  <a:cubicBezTo>
                    <a:pt x="312" y="57"/>
                    <a:pt x="320" y="68"/>
                    <a:pt x="324" y="75"/>
                  </a:cubicBezTo>
                  <a:cubicBezTo>
                    <a:pt x="322" y="80"/>
                    <a:pt x="323" y="84"/>
                    <a:pt x="320" y="85"/>
                  </a:cubicBezTo>
                  <a:cubicBezTo>
                    <a:pt x="318" y="76"/>
                    <a:pt x="317" y="66"/>
                    <a:pt x="311" y="62"/>
                  </a:cubicBezTo>
                  <a:cubicBezTo>
                    <a:pt x="305" y="68"/>
                    <a:pt x="316" y="79"/>
                    <a:pt x="315" y="87"/>
                  </a:cubicBezTo>
                  <a:cubicBezTo>
                    <a:pt x="316" y="89"/>
                    <a:pt x="318" y="89"/>
                    <a:pt x="320" y="89"/>
                  </a:cubicBezTo>
                  <a:cubicBezTo>
                    <a:pt x="319" y="94"/>
                    <a:pt x="316" y="95"/>
                    <a:pt x="315" y="100"/>
                  </a:cubicBezTo>
                  <a:cubicBezTo>
                    <a:pt x="308" y="97"/>
                    <a:pt x="313" y="81"/>
                    <a:pt x="303" y="80"/>
                  </a:cubicBezTo>
                  <a:cubicBezTo>
                    <a:pt x="301" y="91"/>
                    <a:pt x="313" y="104"/>
                    <a:pt x="311" y="114"/>
                  </a:cubicBezTo>
                  <a:cubicBezTo>
                    <a:pt x="304" y="109"/>
                    <a:pt x="307" y="92"/>
                    <a:pt x="297" y="89"/>
                  </a:cubicBezTo>
                  <a:cubicBezTo>
                    <a:pt x="295" y="103"/>
                    <a:pt x="309" y="118"/>
                    <a:pt x="306" y="131"/>
                  </a:cubicBezTo>
                  <a:cubicBezTo>
                    <a:pt x="300" y="128"/>
                    <a:pt x="302" y="106"/>
                    <a:pt x="293" y="101"/>
                  </a:cubicBezTo>
                  <a:cubicBezTo>
                    <a:pt x="287" y="109"/>
                    <a:pt x="299" y="122"/>
                    <a:pt x="299" y="133"/>
                  </a:cubicBezTo>
                  <a:cubicBezTo>
                    <a:pt x="299" y="134"/>
                    <a:pt x="303" y="134"/>
                    <a:pt x="303" y="133"/>
                  </a:cubicBezTo>
                  <a:cubicBezTo>
                    <a:pt x="306" y="135"/>
                    <a:pt x="301" y="142"/>
                    <a:pt x="300" y="145"/>
                  </a:cubicBezTo>
                  <a:cubicBezTo>
                    <a:pt x="295" y="137"/>
                    <a:pt x="298" y="121"/>
                    <a:pt x="288" y="118"/>
                  </a:cubicBezTo>
                  <a:cubicBezTo>
                    <a:pt x="286" y="131"/>
                    <a:pt x="302" y="149"/>
                    <a:pt x="294" y="164"/>
                  </a:cubicBezTo>
                  <a:cubicBezTo>
                    <a:pt x="288" y="159"/>
                    <a:pt x="290" y="145"/>
                    <a:pt x="283" y="140"/>
                  </a:cubicBezTo>
                  <a:cubicBezTo>
                    <a:pt x="275" y="149"/>
                    <a:pt x="290" y="161"/>
                    <a:pt x="290" y="172"/>
                  </a:cubicBezTo>
                  <a:cubicBezTo>
                    <a:pt x="290" y="177"/>
                    <a:pt x="286" y="180"/>
                    <a:pt x="286" y="186"/>
                  </a:cubicBezTo>
                  <a:cubicBezTo>
                    <a:pt x="282" y="178"/>
                    <a:pt x="283" y="165"/>
                    <a:pt x="276" y="159"/>
                  </a:cubicBezTo>
                  <a:cubicBezTo>
                    <a:pt x="269" y="170"/>
                    <a:pt x="287" y="189"/>
                    <a:pt x="279" y="202"/>
                  </a:cubicBezTo>
                  <a:cubicBezTo>
                    <a:pt x="275" y="194"/>
                    <a:pt x="275" y="181"/>
                    <a:pt x="271" y="176"/>
                  </a:cubicBezTo>
                  <a:cubicBezTo>
                    <a:pt x="262" y="180"/>
                    <a:pt x="274" y="201"/>
                    <a:pt x="276" y="209"/>
                  </a:cubicBezTo>
                  <a:cubicBezTo>
                    <a:pt x="275" y="211"/>
                    <a:pt x="274" y="214"/>
                    <a:pt x="274" y="217"/>
                  </a:cubicBezTo>
                  <a:cubicBezTo>
                    <a:pt x="267" y="210"/>
                    <a:pt x="271" y="193"/>
                    <a:pt x="262" y="189"/>
                  </a:cubicBezTo>
                  <a:cubicBezTo>
                    <a:pt x="256" y="199"/>
                    <a:pt x="274" y="221"/>
                    <a:pt x="267" y="233"/>
                  </a:cubicBezTo>
                  <a:cubicBezTo>
                    <a:pt x="263" y="222"/>
                    <a:pt x="262" y="208"/>
                    <a:pt x="255" y="200"/>
                  </a:cubicBezTo>
                  <a:cubicBezTo>
                    <a:pt x="248" y="209"/>
                    <a:pt x="262" y="219"/>
                    <a:pt x="260" y="233"/>
                  </a:cubicBezTo>
                  <a:cubicBezTo>
                    <a:pt x="262" y="239"/>
                    <a:pt x="265" y="239"/>
                    <a:pt x="261" y="245"/>
                  </a:cubicBezTo>
                  <a:cubicBezTo>
                    <a:pt x="256" y="236"/>
                    <a:pt x="254" y="224"/>
                    <a:pt x="250" y="214"/>
                  </a:cubicBezTo>
                  <a:cubicBezTo>
                    <a:pt x="242" y="217"/>
                    <a:pt x="249" y="228"/>
                    <a:pt x="251" y="235"/>
                  </a:cubicBezTo>
                  <a:cubicBezTo>
                    <a:pt x="254" y="244"/>
                    <a:pt x="258" y="252"/>
                    <a:pt x="253" y="259"/>
                  </a:cubicBezTo>
                  <a:cubicBezTo>
                    <a:pt x="246" y="251"/>
                    <a:pt x="250" y="232"/>
                    <a:pt x="240" y="227"/>
                  </a:cubicBezTo>
                  <a:cubicBezTo>
                    <a:pt x="235" y="234"/>
                    <a:pt x="247" y="248"/>
                    <a:pt x="246" y="261"/>
                  </a:cubicBezTo>
                  <a:cubicBezTo>
                    <a:pt x="249" y="266"/>
                    <a:pt x="250" y="266"/>
                    <a:pt x="247" y="272"/>
                  </a:cubicBezTo>
                  <a:cubicBezTo>
                    <a:pt x="241" y="265"/>
                    <a:pt x="243" y="250"/>
                    <a:pt x="236" y="244"/>
                  </a:cubicBezTo>
                  <a:cubicBezTo>
                    <a:pt x="227" y="250"/>
                    <a:pt x="243" y="267"/>
                    <a:pt x="242" y="279"/>
                  </a:cubicBezTo>
                  <a:cubicBezTo>
                    <a:pt x="241" y="284"/>
                    <a:pt x="236" y="286"/>
                    <a:pt x="236" y="292"/>
                  </a:cubicBezTo>
                  <a:cubicBezTo>
                    <a:pt x="232" y="281"/>
                    <a:pt x="231" y="267"/>
                    <a:pt x="225" y="259"/>
                  </a:cubicBezTo>
                  <a:cubicBezTo>
                    <a:pt x="217" y="269"/>
                    <a:pt x="240" y="295"/>
                    <a:pt x="225" y="304"/>
                  </a:cubicBezTo>
                  <a:cubicBezTo>
                    <a:pt x="225" y="290"/>
                    <a:pt x="221" y="274"/>
                    <a:pt x="212" y="262"/>
                  </a:cubicBezTo>
                  <a:cubicBezTo>
                    <a:pt x="207" y="268"/>
                    <a:pt x="215" y="278"/>
                    <a:pt x="218" y="287"/>
                  </a:cubicBezTo>
                  <a:cubicBezTo>
                    <a:pt x="221" y="297"/>
                    <a:pt x="223" y="306"/>
                    <a:pt x="221" y="314"/>
                  </a:cubicBezTo>
                  <a:cubicBezTo>
                    <a:pt x="211" y="272"/>
                    <a:pt x="184" y="248"/>
                    <a:pt x="137" y="243"/>
                  </a:cubicBezTo>
                  <a:cubicBezTo>
                    <a:pt x="169" y="186"/>
                    <a:pt x="211" y="123"/>
                    <a:pt x="255"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53" name="Freeform 559"/>
            <p:cNvSpPr>
              <a:spLocks noEditPoints="1"/>
            </p:cNvSpPr>
            <p:nvPr/>
          </p:nvSpPr>
          <p:spPr bwMode="auto">
            <a:xfrm>
              <a:off x="1837836" y="3050310"/>
              <a:ext cx="1355314" cy="291988"/>
            </a:xfrm>
            <a:custGeom>
              <a:avLst/>
              <a:gdLst>
                <a:gd name="T0" fmla="*/ 23 w 363"/>
                <a:gd name="T1" fmla="*/ 75 h 78"/>
                <a:gd name="T2" fmla="*/ 65 w 363"/>
                <a:gd name="T3" fmla="*/ 76 h 78"/>
                <a:gd name="T4" fmla="*/ 206 w 363"/>
                <a:gd name="T5" fmla="*/ 72 h 78"/>
                <a:gd name="T6" fmla="*/ 243 w 363"/>
                <a:gd name="T7" fmla="*/ 65 h 78"/>
                <a:gd name="T8" fmla="*/ 259 w 363"/>
                <a:gd name="T9" fmla="*/ 57 h 78"/>
                <a:gd name="T10" fmla="*/ 293 w 363"/>
                <a:gd name="T11" fmla="*/ 53 h 78"/>
                <a:gd name="T12" fmla="*/ 328 w 363"/>
                <a:gd name="T13" fmla="*/ 44 h 78"/>
                <a:gd name="T14" fmla="*/ 363 w 363"/>
                <a:gd name="T15" fmla="*/ 33 h 78"/>
                <a:gd name="T16" fmla="*/ 341 w 363"/>
                <a:gd name="T17" fmla="*/ 31 h 78"/>
                <a:gd name="T18" fmla="*/ 291 w 363"/>
                <a:gd name="T19" fmla="*/ 16 h 78"/>
                <a:gd name="T20" fmla="*/ 238 w 363"/>
                <a:gd name="T21" fmla="*/ 2 h 78"/>
                <a:gd name="T22" fmla="*/ 9 w 363"/>
                <a:gd name="T23" fmla="*/ 11 h 78"/>
                <a:gd name="T24" fmla="*/ 5 w 363"/>
                <a:gd name="T25" fmla="*/ 52 h 78"/>
                <a:gd name="T26" fmla="*/ 23 w 363"/>
                <a:gd name="T27" fmla="*/ 75 h 78"/>
                <a:gd name="T28" fmla="*/ 239 w 363"/>
                <a:gd name="T29" fmla="*/ 58 h 78"/>
                <a:gd name="T30" fmla="*/ 105 w 363"/>
                <a:gd name="T31" fmla="*/ 70 h 78"/>
                <a:gd name="T32" fmla="*/ 97 w 363"/>
                <a:gd name="T33" fmla="*/ 63 h 78"/>
                <a:gd name="T34" fmla="*/ 215 w 363"/>
                <a:gd name="T35" fmla="*/ 52 h 78"/>
                <a:gd name="T36" fmla="*/ 250 w 363"/>
                <a:gd name="T37" fmla="*/ 47 h 78"/>
                <a:gd name="T38" fmla="*/ 239 w 363"/>
                <a:gd name="T39" fmla="*/ 58 h 78"/>
                <a:gd name="T40" fmla="*/ 92 w 363"/>
                <a:gd name="T41" fmla="*/ 56 h 78"/>
                <a:gd name="T42" fmla="*/ 83 w 363"/>
                <a:gd name="T43" fmla="*/ 35 h 78"/>
                <a:gd name="T44" fmla="*/ 242 w 363"/>
                <a:gd name="T45" fmla="*/ 29 h 78"/>
                <a:gd name="T46" fmla="*/ 244 w 363"/>
                <a:gd name="T47" fmla="*/ 36 h 78"/>
                <a:gd name="T48" fmla="*/ 257 w 363"/>
                <a:gd name="T49" fmla="*/ 40 h 78"/>
                <a:gd name="T50" fmla="*/ 92 w 363"/>
                <a:gd name="T51" fmla="*/ 56 h 78"/>
                <a:gd name="T52" fmla="*/ 259 w 363"/>
                <a:gd name="T53" fmla="*/ 51 h 78"/>
                <a:gd name="T54" fmla="*/ 319 w 363"/>
                <a:gd name="T55" fmla="*/ 39 h 78"/>
                <a:gd name="T56" fmla="*/ 259 w 363"/>
                <a:gd name="T57" fmla="*/ 51 h 78"/>
                <a:gd name="T58" fmla="*/ 255 w 363"/>
                <a:gd name="T59" fmla="*/ 13 h 78"/>
                <a:gd name="T60" fmla="*/ 304 w 363"/>
                <a:gd name="T61" fmla="*/ 28 h 78"/>
                <a:gd name="T62" fmla="*/ 317 w 363"/>
                <a:gd name="T63" fmla="*/ 33 h 78"/>
                <a:gd name="T64" fmla="*/ 257 w 363"/>
                <a:gd name="T65" fmla="*/ 33 h 78"/>
                <a:gd name="T66" fmla="*/ 265 w 363"/>
                <a:gd name="T67" fmla="*/ 26 h 78"/>
                <a:gd name="T68" fmla="*/ 254 w 363"/>
                <a:gd name="T69" fmla="*/ 13 h 78"/>
                <a:gd name="T70" fmla="*/ 255 w 363"/>
                <a:gd name="T71" fmla="*/ 13 h 78"/>
                <a:gd name="T72" fmla="*/ 81 w 363"/>
                <a:gd name="T73" fmla="*/ 14 h 78"/>
                <a:gd name="T74" fmla="*/ 220 w 363"/>
                <a:gd name="T75" fmla="*/ 10 h 78"/>
                <a:gd name="T76" fmla="*/ 255 w 363"/>
                <a:gd name="T77" fmla="*/ 23 h 78"/>
                <a:gd name="T78" fmla="*/ 227 w 363"/>
                <a:gd name="T79" fmla="*/ 22 h 78"/>
                <a:gd name="T80" fmla="*/ 81 w 363"/>
                <a:gd name="T81" fmla="*/ 26 h 78"/>
                <a:gd name="T82" fmla="*/ 81 w 363"/>
                <a:gd name="T83" fmla="*/ 14 h 78"/>
                <a:gd name="T84" fmla="*/ 56 w 363"/>
                <a:gd name="T85" fmla="*/ 14 h 78"/>
                <a:gd name="T86" fmla="*/ 75 w 363"/>
                <a:gd name="T87" fmla="*/ 14 h 78"/>
                <a:gd name="T88" fmla="*/ 94 w 363"/>
                <a:gd name="T89" fmla="*/ 68 h 78"/>
                <a:gd name="T90" fmla="*/ 67 w 363"/>
                <a:gd name="T91" fmla="*/ 69 h 78"/>
                <a:gd name="T92" fmla="*/ 56 w 363"/>
                <a:gd name="T93" fmla="*/ 14 h 78"/>
                <a:gd name="T94" fmla="*/ 13 w 363"/>
                <a:gd name="T95" fmla="*/ 16 h 78"/>
                <a:gd name="T96" fmla="*/ 50 w 363"/>
                <a:gd name="T97" fmla="*/ 14 h 78"/>
                <a:gd name="T98" fmla="*/ 58 w 363"/>
                <a:gd name="T99" fmla="*/ 69 h 78"/>
                <a:gd name="T100" fmla="*/ 28 w 363"/>
                <a:gd name="T101" fmla="*/ 68 h 78"/>
                <a:gd name="T102" fmla="*/ 8 w 363"/>
                <a:gd name="T103" fmla="*/ 45 h 78"/>
                <a:gd name="T104" fmla="*/ 13 w 363"/>
                <a:gd name="T105"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 h="78">
                  <a:moveTo>
                    <a:pt x="23" y="75"/>
                  </a:moveTo>
                  <a:cubicBezTo>
                    <a:pt x="30" y="78"/>
                    <a:pt x="50" y="76"/>
                    <a:pt x="65" y="76"/>
                  </a:cubicBezTo>
                  <a:cubicBezTo>
                    <a:pt x="100" y="78"/>
                    <a:pt x="164" y="75"/>
                    <a:pt x="206" y="72"/>
                  </a:cubicBezTo>
                  <a:cubicBezTo>
                    <a:pt x="216" y="71"/>
                    <a:pt x="232" y="69"/>
                    <a:pt x="243" y="65"/>
                  </a:cubicBezTo>
                  <a:cubicBezTo>
                    <a:pt x="250" y="62"/>
                    <a:pt x="254" y="58"/>
                    <a:pt x="259" y="57"/>
                  </a:cubicBezTo>
                  <a:cubicBezTo>
                    <a:pt x="268" y="54"/>
                    <a:pt x="282" y="55"/>
                    <a:pt x="293" y="53"/>
                  </a:cubicBezTo>
                  <a:cubicBezTo>
                    <a:pt x="306" y="51"/>
                    <a:pt x="317" y="46"/>
                    <a:pt x="328" y="44"/>
                  </a:cubicBezTo>
                  <a:cubicBezTo>
                    <a:pt x="342" y="43"/>
                    <a:pt x="359" y="50"/>
                    <a:pt x="363" y="33"/>
                  </a:cubicBezTo>
                  <a:cubicBezTo>
                    <a:pt x="356" y="26"/>
                    <a:pt x="350" y="32"/>
                    <a:pt x="341" y="31"/>
                  </a:cubicBezTo>
                  <a:cubicBezTo>
                    <a:pt x="328" y="29"/>
                    <a:pt x="308" y="21"/>
                    <a:pt x="291" y="16"/>
                  </a:cubicBezTo>
                  <a:cubicBezTo>
                    <a:pt x="271" y="11"/>
                    <a:pt x="253" y="1"/>
                    <a:pt x="238" y="2"/>
                  </a:cubicBezTo>
                  <a:cubicBezTo>
                    <a:pt x="158" y="9"/>
                    <a:pt x="80" y="0"/>
                    <a:pt x="9" y="11"/>
                  </a:cubicBezTo>
                  <a:cubicBezTo>
                    <a:pt x="1" y="23"/>
                    <a:pt x="0" y="42"/>
                    <a:pt x="5" y="52"/>
                  </a:cubicBezTo>
                  <a:cubicBezTo>
                    <a:pt x="9" y="59"/>
                    <a:pt x="18" y="72"/>
                    <a:pt x="23" y="75"/>
                  </a:cubicBezTo>
                  <a:close/>
                  <a:moveTo>
                    <a:pt x="239" y="58"/>
                  </a:moveTo>
                  <a:cubicBezTo>
                    <a:pt x="198" y="67"/>
                    <a:pt x="152" y="65"/>
                    <a:pt x="105" y="70"/>
                  </a:cubicBezTo>
                  <a:cubicBezTo>
                    <a:pt x="105" y="64"/>
                    <a:pt x="99" y="65"/>
                    <a:pt x="97" y="63"/>
                  </a:cubicBezTo>
                  <a:cubicBezTo>
                    <a:pt x="139" y="61"/>
                    <a:pt x="172" y="57"/>
                    <a:pt x="215" y="52"/>
                  </a:cubicBezTo>
                  <a:cubicBezTo>
                    <a:pt x="226" y="51"/>
                    <a:pt x="241" y="51"/>
                    <a:pt x="250" y="47"/>
                  </a:cubicBezTo>
                  <a:cubicBezTo>
                    <a:pt x="251" y="50"/>
                    <a:pt x="242" y="54"/>
                    <a:pt x="239" y="58"/>
                  </a:cubicBezTo>
                  <a:close/>
                  <a:moveTo>
                    <a:pt x="92" y="56"/>
                  </a:moveTo>
                  <a:cubicBezTo>
                    <a:pt x="88" y="50"/>
                    <a:pt x="85" y="43"/>
                    <a:pt x="83" y="35"/>
                  </a:cubicBezTo>
                  <a:cubicBezTo>
                    <a:pt x="130" y="44"/>
                    <a:pt x="199" y="31"/>
                    <a:pt x="242" y="29"/>
                  </a:cubicBezTo>
                  <a:cubicBezTo>
                    <a:pt x="247" y="28"/>
                    <a:pt x="240" y="34"/>
                    <a:pt x="244" y="36"/>
                  </a:cubicBezTo>
                  <a:cubicBezTo>
                    <a:pt x="249" y="38"/>
                    <a:pt x="257" y="35"/>
                    <a:pt x="257" y="40"/>
                  </a:cubicBezTo>
                  <a:cubicBezTo>
                    <a:pt x="199" y="46"/>
                    <a:pt x="149" y="54"/>
                    <a:pt x="92" y="56"/>
                  </a:cubicBezTo>
                  <a:close/>
                  <a:moveTo>
                    <a:pt x="259" y="51"/>
                  </a:moveTo>
                  <a:cubicBezTo>
                    <a:pt x="269" y="36"/>
                    <a:pt x="299" y="42"/>
                    <a:pt x="319" y="39"/>
                  </a:cubicBezTo>
                  <a:cubicBezTo>
                    <a:pt x="304" y="48"/>
                    <a:pt x="279" y="46"/>
                    <a:pt x="259" y="51"/>
                  </a:cubicBezTo>
                  <a:close/>
                  <a:moveTo>
                    <a:pt x="255" y="13"/>
                  </a:moveTo>
                  <a:cubicBezTo>
                    <a:pt x="271" y="18"/>
                    <a:pt x="288" y="23"/>
                    <a:pt x="304" y="28"/>
                  </a:cubicBezTo>
                  <a:cubicBezTo>
                    <a:pt x="308" y="29"/>
                    <a:pt x="314" y="30"/>
                    <a:pt x="317" y="33"/>
                  </a:cubicBezTo>
                  <a:cubicBezTo>
                    <a:pt x="294" y="31"/>
                    <a:pt x="275" y="38"/>
                    <a:pt x="257" y="33"/>
                  </a:cubicBezTo>
                  <a:cubicBezTo>
                    <a:pt x="256" y="27"/>
                    <a:pt x="265" y="31"/>
                    <a:pt x="265" y="26"/>
                  </a:cubicBezTo>
                  <a:cubicBezTo>
                    <a:pt x="263" y="20"/>
                    <a:pt x="257" y="18"/>
                    <a:pt x="254" y="13"/>
                  </a:cubicBezTo>
                  <a:cubicBezTo>
                    <a:pt x="254" y="12"/>
                    <a:pt x="255" y="13"/>
                    <a:pt x="255" y="13"/>
                  </a:cubicBezTo>
                  <a:close/>
                  <a:moveTo>
                    <a:pt x="81" y="14"/>
                  </a:moveTo>
                  <a:cubicBezTo>
                    <a:pt x="135" y="13"/>
                    <a:pt x="173" y="12"/>
                    <a:pt x="220" y="10"/>
                  </a:cubicBezTo>
                  <a:cubicBezTo>
                    <a:pt x="235" y="10"/>
                    <a:pt x="248" y="7"/>
                    <a:pt x="255" y="23"/>
                  </a:cubicBezTo>
                  <a:cubicBezTo>
                    <a:pt x="254" y="21"/>
                    <a:pt x="238" y="21"/>
                    <a:pt x="227" y="22"/>
                  </a:cubicBezTo>
                  <a:cubicBezTo>
                    <a:pt x="183" y="26"/>
                    <a:pt x="126" y="35"/>
                    <a:pt x="81" y="26"/>
                  </a:cubicBezTo>
                  <a:cubicBezTo>
                    <a:pt x="81" y="22"/>
                    <a:pt x="81" y="18"/>
                    <a:pt x="81" y="14"/>
                  </a:cubicBezTo>
                  <a:close/>
                  <a:moveTo>
                    <a:pt x="56" y="14"/>
                  </a:moveTo>
                  <a:cubicBezTo>
                    <a:pt x="63" y="14"/>
                    <a:pt x="69" y="14"/>
                    <a:pt x="75" y="14"/>
                  </a:cubicBezTo>
                  <a:cubicBezTo>
                    <a:pt x="72" y="32"/>
                    <a:pt x="81" y="58"/>
                    <a:pt x="94" y="68"/>
                  </a:cubicBezTo>
                  <a:cubicBezTo>
                    <a:pt x="88" y="71"/>
                    <a:pt x="76" y="68"/>
                    <a:pt x="67" y="69"/>
                  </a:cubicBezTo>
                  <a:cubicBezTo>
                    <a:pt x="57" y="57"/>
                    <a:pt x="48" y="33"/>
                    <a:pt x="56" y="14"/>
                  </a:cubicBezTo>
                  <a:close/>
                  <a:moveTo>
                    <a:pt x="13" y="16"/>
                  </a:moveTo>
                  <a:cubicBezTo>
                    <a:pt x="27" y="14"/>
                    <a:pt x="37" y="15"/>
                    <a:pt x="50" y="14"/>
                  </a:cubicBezTo>
                  <a:cubicBezTo>
                    <a:pt x="44" y="37"/>
                    <a:pt x="49" y="52"/>
                    <a:pt x="58" y="69"/>
                  </a:cubicBezTo>
                  <a:cubicBezTo>
                    <a:pt x="48" y="67"/>
                    <a:pt x="37" y="71"/>
                    <a:pt x="28" y="68"/>
                  </a:cubicBezTo>
                  <a:cubicBezTo>
                    <a:pt x="22" y="65"/>
                    <a:pt x="10" y="53"/>
                    <a:pt x="8" y="45"/>
                  </a:cubicBezTo>
                  <a:cubicBezTo>
                    <a:pt x="5" y="36"/>
                    <a:pt x="8" y="24"/>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54" name="Freeform 560"/>
            <p:cNvSpPr>
              <a:spLocks noEditPoints="1"/>
            </p:cNvSpPr>
            <p:nvPr/>
          </p:nvSpPr>
          <p:spPr bwMode="auto">
            <a:xfrm>
              <a:off x="1064067" y="3145207"/>
              <a:ext cx="754303" cy="1019525"/>
            </a:xfrm>
            <a:custGeom>
              <a:avLst/>
              <a:gdLst>
                <a:gd name="T0" fmla="*/ 140 w 202"/>
                <a:gd name="T1" fmla="*/ 273 h 273"/>
                <a:gd name="T2" fmla="*/ 200 w 202"/>
                <a:gd name="T3" fmla="*/ 116 h 273"/>
                <a:gd name="T4" fmla="*/ 194 w 202"/>
                <a:gd name="T5" fmla="*/ 84 h 273"/>
                <a:gd name="T6" fmla="*/ 184 w 202"/>
                <a:gd name="T7" fmla="*/ 73 h 273"/>
                <a:gd name="T8" fmla="*/ 166 w 202"/>
                <a:gd name="T9" fmla="*/ 45 h 273"/>
                <a:gd name="T10" fmla="*/ 7 w 202"/>
                <a:gd name="T11" fmla="*/ 15 h 273"/>
                <a:gd name="T12" fmla="*/ 6 w 202"/>
                <a:gd name="T13" fmla="*/ 103 h 273"/>
                <a:gd name="T14" fmla="*/ 101 w 202"/>
                <a:gd name="T15" fmla="*/ 249 h 273"/>
                <a:gd name="T16" fmla="*/ 27 w 202"/>
                <a:gd name="T17" fmla="*/ 203 h 273"/>
                <a:gd name="T18" fmla="*/ 11 w 202"/>
                <a:gd name="T19" fmla="*/ 109 h 273"/>
                <a:gd name="T20" fmla="*/ 37 w 202"/>
                <a:gd name="T21" fmla="*/ 171 h 273"/>
                <a:gd name="T22" fmla="*/ 68 w 202"/>
                <a:gd name="T23" fmla="*/ 156 h 273"/>
                <a:gd name="T24" fmla="*/ 132 w 202"/>
                <a:gd name="T25" fmla="*/ 260 h 273"/>
                <a:gd name="T26" fmla="*/ 194 w 202"/>
                <a:gd name="T27" fmla="*/ 109 h 273"/>
                <a:gd name="T28" fmla="*/ 176 w 202"/>
                <a:gd name="T29" fmla="*/ 261 h 273"/>
                <a:gd name="T30" fmla="*/ 174 w 202"/>
                <a:gd name="T31" fmla="*/ 243 h 273"/>
                <a:gd name="T32" fmla="*/ 168 w 202"/>
                <a:gd name="T33" fmla="*/ 259 h 273"/>
                <a:gd name="T34" fmla="*/ 164 w 202"/>
                <a:gd name="T35" fmla="*/ 240 h 273"/>
                <a:gd name="T36" fmla="*/ 155 w 202"/>
                <a:gd name="T37" fmla="*/ 265 h 273"/>
                <a:gd name="T38" fmla="*/ 163 w 202"/>
                <a:gd name="T39" fmla="*/ 210 h 273"/>
                <a:gd name="T40" fmla="*/ 155 w 202"/>
                <a:gd name="T41" fmla="*/ 222 h 273"/>
                <a:gd name="T42" fmla="*/ 152 w 202"/>
                <a:gd name="T43" fmla="*/ 222 h 273"/>
                <a:gd name="T44" fmla="*/ 148 w 202"/>
                <a:gd name="T45" fmla="*/ 198 h 273"/>
                <a:gd name="T46" fmla="*/ 141 w 202"/>
                <a:gd name="T47" fmla="*/ 262 h 273"/>
                <a:gd name="T48" fmla="*/ 147 w 202"/>
                <a:gd name="T49" fmla="*/ 175 h 273"/>
                <a:gd name="T50" fmla="*/ 163 w 202"/>
                <a:gd name="T51" fmla="*/ 114 h 273"/>
                <a:gd name="T52" fmla="*/ 172 w 202"/>
                <a:gd name="T53" fmla="*/ 100 h 273"/>
                <a:gd name="T54" fmla="*/ 172 w 202"/>
                <a:gd name="T55" fmla="*/ 139 h 273"/>
                <a:gd name="T56" fmla="*/ 184 w 202"/>
                <a:gd name="T57" fmla="*/ 109 h 273"/>
                <a:gd name="T58" fmla="*/ 182 w 202"/>
                <a:gd name="T59" fmla="*/ 136 h 273"/>
                <a:gd name="T60" fmla="*/ 175 w 202"/>
                <a:gd name="T61" fmla="*/ 99 h 273"/>
                <a:gd name="T62" fmla="*/ 175 w 202"/>
                <a:gd name="T63" fmla="*/ 138 h 273"/>
                <a:gd name="T64" fmla="*/ 45 w 202"/>
                <a:gd name="T65" fmla="*/ 19 h 273"/>
                <a:gd name="T66" fmla="*/ 65 w 202"/>
                <a:gd name="T67" fmla="*/ 29 h 273"/>
                <a:gd name="T68" fmla="*/ 133 w 202"/>
                <a:gd name="T69" fmla="*/ 48 h 273"/>
                <a:gd name="T70" fmla="*/ 151 w 202"/>
                <a:gd name="T71" fmla="*/ 80 h 273"/>
                <a:gd name="T72" fmla="*/ 191 w 202"/>
                <a:gd name="T73" fmla="*/ 91 h 273"/>
                <a:gd name="T74" fmla="*/ 19 w 202"/>
                <a:gd name="T75" fmla="*/ 22 h 273"/>
                <a:gd name="T76" fmla="*/ 11 w 202"/>
                <a:gd name="T77" fmla="*/ 25 h 273"/>
                <a:gd name="T78" fmla="*/ 48 w 202"/>
                <a:gd name="T79" fmla="*/ 48 h 273"/>
                <a:gd name="T80" fmla="*/ 156 w 202"/>
                <a:gd name="T81" fmla="*/ 115 h 273"/>
                <a:gd name="T82" fmla="*/ 68 w 202"/>
                <a:gd name="T83" fmla="*/ 146 h 273"/>
                <a:gd name="T84" fmla="*/ 48 w 202"/>
                <a:gd name="T85" fmla="*/ 113 h 273"/>
                <a:gd name="T86" fmla="*/ 26 w 202"/>
                <a:gd name="T87" fmla="*/ 113 h 273"/>
                <a:gd name="T88" fmla="*/ 11 w 202"/>
                <a:gd name="T89" fmla="*/ 2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 h="273">
                  <a:moveTo>
                    <a:pt x="3" y="191"/>
                  </a:moveTo>
                  <a:cubicBezTo>
                    <a:pt x="39" y="229"/>
                    <a:pt x="88" y="252"/>
                    <a:pt x="140" y="273"/>
                  </a:cubicBezTo>
                  <a:cubicBezTo>
                    <a:pt x="157" y="271"/>
                    <a:pt x="176" y="272"/>
                    <a:pt x="186" y="264"/>
                  </a:cubicBezTo>
                  <a:cubicBezTo>
                    <a:pt x="194" y="218"/>
                    <a:pt x="198" y="157"/>
                    <a:pt x="200" y="116"/>
                  </a:cubicBezTo>
                  <a:cubicBezTo>
                    <a:pt x="201" y="103"/>
                    <a:pt x="202" y="94"/>
                    <a:pt x="198" y="87"/>
                  </a:cubicBezTo>
                  <a:cubicBezTo>
                    <a:pt x="197" y="86"/>
                    <a:pt x="194" y="85"/>
                    <a:pt x="194" y="84"/>
                  </a:cubicBezTo>
                  <a:cubicBezTo>
                    <a:pt x="192" y="82"/>
                    <a:pt x="193" y="77"/>
                    <a:pt x="192" y="77"/>
                  </a:cubicBezTo>
                  <a:cubicBezTo>
                    <a:pt x="191" y="76"/>
                    <a:pt x="187" y="74"/>
                    <a:pt x="184" y="73"/>
                  </a:cubicBezTo>
                  <a:cubicBezTo>
                    <a:pt x="176" y="67"/>
                    <a:pt x="169" y="61"/>
                    <a:pt x="162" y="56"/>
                  </a:cubicBezTo>
                  <a:cubicBezTo>
                    <a:pt x="161" y="51"/>
                    <a:pt x="166" y="51"/>
                    <a:pt x="166" y="45"/>
                  </a:cubicBezTo>
                  <a:cubicBezTo>
                    <a:pt x="145" y="31"/>
                    <a:pt x="126" y="14"/>
                    <a:pt x="104" y="0"/>
                  </a:cubicBezTo>
                  <a:cubicBezTo>
                    <a:pt x="77" y="14"/>
                    <a:pt x="39" y="9"/>
                    <a:pt x="7" y="15"/>
                  </a:cubicBezTo>
                  <a:cubicBezTo>
                    <a:pt x="2" y="39"/>
                    <a:pt x="0" y="58"/>
                    <a:pt x="0" y="91"/>
                  </a:cubicBezTo>
                  <a:cubicBezTo>
                    <a:pt x="0" y="97"/>
                    <a:pt x="5" y="97"/>
                    <a:pt x="6" y="103"/>
                  </a:cubicBezTo>
                  <a:cubicBezTo>
                    <a:pt x="4" y="134"/>
                    <a:pt x="0" y="159"/>
                    <a:pt x="3" y="191"/>
                  </a:cubicBezTo>
                  <a:close/>
                  <a:moveTo>
                    <a:pt x="101" y="249"/>
                  </a:moveTo>
                  <a:cubicBezTo>
                    <a:pt x="78" y="239"/>
                    <a:pt x="54" y="224"/>
                    <a:pt x="32" y="208"/>
                  </a:cubicBezTo>
                  <a:cubicBezTo>
                    <a:pt x="30" y="207"/>
                    <a:pt x="29" y="204"/>
                    <a:pt x="27" y="203"/>
                  </a:cubicBezTo>
                  <a:cubicBezTo>
                    <a:pt x="21" y="199"/>
                    <a:pt x="10" y="193"/>
                    <a:pt x="8" y="184"/>
                  </a:cubicBezTo>
                  <a:cubicBezTo>
                    <a:pt x="4" y="165"/>
                    <a:pt x="12" y="138"/>
                    <a:pt x="11" y="109"/>
                  </a:cubicBezTo>
                  <a:cubicBezTo>
                    <a:pt x="20" y="119"/>
                    <a:pt x="31" y="127"/>
                    <a:pt x="41" y="137"/>
                  </a:cubicBezTo>
                  <a:cubicBezTo>
                    <a:pt x="41" y="149"/>
                    <a:pt x="37" y="158"/>
                    <a:pt x="37" y="171"/>
                  </a:cubicBezTo>
                  <a:cubicBezTo>
                    <a:pt x="43" y="176"/>
                    <a:pt x="56" y="173"/>
                    <a:pt x="64" y="175"/>
                  </a:cubicBezTo>
                  <a:cubicBezTo>
                    <a:pt x="70" y="173"/>
                    <a:pt x="68" y="164"/>
                    <a:pt x="68" y="156"/>
                  </a:cubicBezTo>
                  <a:cubicBezTo>
                    <a:pt x="88" y="167"/>
                    <a:pt x="118" y="187"/>
                    <a:pt x="141" y="182"/>
                  </a:cubicBezTo>
                  <a:cubicBezTo>
                    <a:pt x="137" y="207"/>
                    <a:pt x="125" y="236"/>
                    <a:pt x="132" y="260"/>
                  </a:cubicBezTo>
                  <a:cubicBezTo>
                    <a:pt x="123" y="256"/>
                    <a:pt x="112" y="253"/>
                    <a:pt x="101" y="249"/>
                  </a:cubicBezTo>
                  <a:close/>
                  <a:moveTo>
                    <a:pt x="194" y="109"/>
                  </a:moveTo>
                  <a:cubicBezTo>
                    <a:pt x="192" y="131"/>
                    <a:pt x="192" y="189"/>
                    <a:pt x="186" y="233"/>
                  </a:cubicBezTo>
                  <a:cubicBezTo>
                    <a:pt x="184" y="245"/>
                    <a:pt x="182" y="258"/>
                    <a:pt x="176" y="261"/>
                  </a:cubicBezTo>
                  <a:cubicBezTo>
                    <a:pt x="177" y="249"/>
                    <a:pt x="180" y="233"/>
                    <a:pt x="179" y="224"/>
                  </a:cubicBezTo>
                  <a:cubicBezTo>
                    <a:pt x="172" y="225"/>
                    <a:pt x="174" y="236"/>
                    <a:pt x="174" y="243"/>
                  </a:cubicBezTo>
                  <a:cubicBezTo>
                    <a:pt x="173" y="250"/>
                    <a:pt x="171" y="257"/>
                    <a:pt x="172" y="262"/>
                  </a:cubicBezTo>
                  <a:cubicBezTo>
                    <a:pt x="170" y="267"/>
                    <a:pt x="170" y="259"/>
                    <a:pt x="168" y="259"/>
                  </a:cubicBezTo>
                  <a:cubicBezTo>
                    <a:pt x="171" y="249"/>
                    <a:pt x="169" y="228"/>
                    <a:pt x="170" y="219"/>
                  </a:cubicBezTo>
                  <a:cubicBezTo>
                    <a:pt x="164" y="223"/>
                    <a:pt x="165" y="233"/>
                    <a:pt x="164" y="240"/>
                  </a:cubicBezTo>
                  <a:cubicBezTo>
                    <a:pt x="164" y="249"/>
                    <a:pt x="164" y="258"/>
                    <a:pt x="164" y="263"/>
                  </a:cubicBezTo>
                  <a:cubicBezTo>
                    <a:pt x="163" y="266"/>
                    <a:pt x="157" y="267"/>
                    <a:pt x="155" y="265"/>
                  </a:cubicBezTo>
                  <a:cubicBezTo>
                    <a:pt x="155" y="261"/>
                    <a:pt x="161" y="262"/>
                    <a:pt x="162" y="258"/>
                  </a:cubicBezTo>
                  <a:cubicBezTo>
                    <a:pt x="157" y="244"/>
                    <a:pt x="168" y="220"/>
                    <a:pt x="163" y="210"/>
                  </a:cubicBezTo>
                  <a:cubicBezTo>
                    <a:pt x="157" y="209"/>
                    <a:pt x="161" y="218"/>
                    <a:pt x="160" y="222"/>
                  </a:cubicBezTo>
                  <a:cubicBezTo>
                    <a:pt x="158" y="220"/>
                    <a:pt x="157" y="220"/>
                    <a:pt x="155" y="222"/>
                  </a:cubicBezTo>
                  <a:cubicBezTo>
                    <a:pt x="153" y="235"/>
                    <a:pt x="153" y="250"/>
                    <a:pt x="152" y="265"/>
                  </a:cubicBezTo>
                  <a:cubicBezTo>
                    <a:pt x="147" y="253"/>
                    <a:pt x="153" y="234"/>
                    <a:pt x="152" y="222"/>
                  </a:cubicBezTo>
                  <a:cubicBezTo>
                    <a:pt x="152" y="216"/>
                    <a:pt x="147" y="223"/>
                    <a:pt x="148" y="218"/>
                  </a:cubicBezTo>
                  <a:cubicBezTo>
                    <a:pt x="149" y="217"/>
                    <a:pt x="151" y="203"/>
                    <a:pt x="148" y="198"/>
                  </a:cubicBezTo>
                  <a:cubicBezTo>
                    <a:pt x="139" y="207"/>
                    <a:pt x="147" y="233"/>
                    <a:pt x="140" y="244"/>
                  </a:cubicBezTo>
                  <a:cubicBezTo>
                    <a:pt x="142" y="251"/>
                    <a:pt x="142" y="254"/>
                    <a:pt x="141" y="262"/>
                  </a:cubicBezTo>
                  <a:cubicBezTo>
                    <a:pt x="126" y="242"/>
                    <a:pt x="146" y="204"/>
                    <a:pt x="148" y="182"/>
                  </a:cubicBezTo>
                  <a:cubicBezTo>
                    <a:pt x="148" y="180"/>
                    <a:pt x="146" y="177"/>
                    <a:pt x="147" y="175"/>
                  </a:cubicBezTo>
                  <a:cubicBezTo>
                    <a:pt x="148" y="170"/>
                    <a:pt x="152" y="167"/>
                    <a:pt x="153" y="162"/>
                  </a:cubicBezTo>
                  <a:cubicBezTo>
                    <a:pt x="159" y="146"/>
                    <a:pt x="158" y="129"/>
                    <a:pt x="163" y="114"/>
                  </a:cubicBezTo>
                  <a:cubicBezTo>
                    <a:pt x="167" y="127"/>
                    <a:pt x="153" y="148"/>
                    <a:pt x="160" y="160"/>
                  </a:cubicBezTo>
                  <a:cubicBezTo>
                    <a:pt x="166" y="142"/>
                    <a:pt x="166" y="118"/>
                    <a:pt x="172" y="100"/>
                  </a:cubicBezTo>
                  <a:cubicBezTo>
                    <a:pt x="173" y="115"/>
                    <a:pt x="166" y="131"/>
                    <a:pt x="167" y="145"/>
                  </a:cubicBezTo>
                  <a:cubicBezTo>
                    <a:pt x="170" y="144"/>
                    <a:pt x="173" y="144"/>
                    <a:pt x="172" y="139"/>
                  </a:cubicBezTo>
                  <a:cubicBezTo>
                    <a:pt x="174" y="140"/>
                    <a:pt x="175" y="142"/>
                    <a:pt x="176" y="143"/>
                  </a:cubicBezTo>
                  <a:cubicBezTo>
                    <a:pt x="181" y="138"/>
                    <a:pt x="182" y="122"/>
                    <a:pt x="184" y="109"/>
                  </a:cubicBezTo>
                  <a:cubicBezTo>
                    <a:pt x="185" y="106"/>
                    <a:pt x="182" y="99"/>
                    <a:pt x="187" y="98"/>
                  </a:cubicBezTo>
                  <a:cubicBezTo>
                    <a:pt x="188" y="108"/>
                    <a:pt x="184" y="125"/>
                    <a:pt x="182" y="136"/>
                  </a:cubicBezTo>
                  <a:cubicBezTo>
                    <a:pt x="192" y="134"/>
                    <a:pt x="186" y="114"/>
                    <a:pt x="194" y="109"/>
                  </a:cubicBezTo>
                  <a:close/>
                  <a:moveTo>
                    <a:pt x="175" y="99"/>
                  </a:moveTo>
                  <a:cubicBezTo>
                    <a:pt x="184" y="95"/>
                    <a:pt x="178" y="107"/>
                    <a:pt x="178" y="113"/>
                  </a:cubicBezTo>
                  <a:cubicBezTo>
                    <a:pt x="176" y="122"/>
                    <a:pt x="176" y="131"/>
                    <a:pt x="175" y="138"/>
                  </a:cubicBezTo>
                  <a:cubicBezTo>
                    <a:pt x="168" y="131"/>
                    <a:pt x="184" y="107"/>
                    <a:pt x="175" y="99"/>
                  </a:cubicBezTo>
                  <a:close/>
                  <a:moveTo>
                    <a:pt x="45" y="19"/>
                  </a:moveTo>
                  <a:cubicBezTo>
                    <a:pt x="55" y="19"/>
                    <a:pt x="65" y="16"/>
                    <a:pt x="73" y="17"/>
                  </a:cubicBezTo>
                  <a:cubicBezTo>
                    <a:pt x="72" y="22"/>
                    <a:pt x="69" y="31"/>
                    <a:pt x="65" y="29"/>
                  </a:cubicBezTo>
                  <a:cubicBezTo>
                    <a:pt x="65" y="51"/>
                    <a:pt x="101" y="53"/>
                    <a:pt x="101" y="31"/>
                  </a:cubicBezTo>
                  <a:cubicBezTo>
                    <a:pt x="112" y="36"/>
                    <a:pt x="123" y="42"/>
                    <a:pt x="133" y="48"/>
                  </a:cubicBezTo>
                  <a:cubicBezTo>
                    <a:pt x="131" y="57"/>
                    <a:pt x="130" y="64"/>
                    <a:pt x="129" y="72"/>
                  </a:cubicBezTo>
                  <a:cubicBezTo>
                    <a:pt x="134" y="78"/>
                    <a:pt x="146" y="75"/>
                    <a:pt x="151" y="80"/>
                  </a:cubicBezTo>
                  <a:cubicBezTo>
                    <a:pt x="156" y="77"/>
                    <a:pt x="155" y="68"/>
                    <a:pt x="157" y="63"/>
                  </a:cubicBezTo>
                  <a:cubicBezTo>
                    <a:pt x="169" y="71"/>
                    <a:pt x="183" y="79"/>
                    <a:pt x="191" y="91"/>
                  </a:cubicBezTo>
                  <a:cubicBezTo>
                    <a:pt x="180" y="84"/>
                    <a:pt x="165" y="94"/>
                    <a:pt x="160" y="106"/>
                  </a:cubicBezTo>
                  <a:cubicBezTo>
                    <a:pt x="109" y="82"/>
                    <a:pt x="66" y="50"/>
                    <a:pt x="19" y="22"/>
                  </a:cubicBezTo>
                  <a:cubicBezTo>
                    <a:pt x="24" y="17"/>
                    <a:pt x="35" y="20"/>
                    <a:pt x="45" y="19"/>
                  </a:cubicBezTo>
                  <a:close/>
                  <a:moveTo>
                    <a:pt x="11" y="25"/>
                  </a:moveTo>
                  <a:cubicBezTo>
                    <a:pt x="12" y="25"/>
                    <a:pt x="12" y="25"/>
                    <a:pt x="12" y="26"/>
                  </a:cubicBezTo>
                  <a:cubicBezTo>
                    <a:pt x="24" y="34"/>
                    <a:pt x="36" y="41"/>
                    <a:pt x="48" y="48"/>
                  </a:cubicBezTo>
                  <a:cubicBezTo>
                    <a:pt x="60" y="56"/>
                    <a:pt x="71" y="64"/>
                    <a:pt x="83" y="72"/>
                  </a:cubicBezTo>
                  <a:cubicBezTo>
                    <a:pt x="107" y="88"/>
                    <a:pt x="134" y="97"/>
                    <a:pt x="156" y="115"/>
                  </a:cubicBezTo>
                  <a:cubicBezTo>
                    <a:pt x="150" y="141"/>
                    <a:pt x="152" y="159"/>
                    <a:pt x="136" y="176"/>
                  </a:cubicBezTo>
                  <a:cubicBezTo>
                    <a:pt x="108" y="172"/>
                    <a:pt x="88" y="159"/>
                    <a:pt x="68" y="146"/>
                  </a:cubicBezTo>
                  <a:cubicBezTo>
                    <a:pt x="70" y="137"/>
                    <a:pt x="69" y="131"/>
                    <a:pt x="72" y="124"/>
                  </a:cubicBezTo>
                  <a:cubicBezTo>
                    <a:pt x="66" y="119"/>
                    <a:pt x="59" y="114"/>
                    <a:pt x="48" y="113"/>
                  </a:cubicBezTo>
                  <a:cubicBezTo>
                    <a:pt x="44" y="116"/>
                    <a:pt x="45" y="123"/>
                    <a:pt x="44" y="128"/>
                  </a:cubicBezTo>
                  <a:cubicBezTo>
                    <a:pt x="38" y="123"/>
                    <a:pt x="31" y="119"/>
                    <a:pt x="26" y="113"/>
                  </a:cubicBezTo>
                  <a:cubicBezTo>
                    <a:pt x="21" y="108"/>
                    <a:pt x="12" y="102"/>
                    <a:pt x="10" y="96"/>
                  </a:cubicBezTo>
                  <a:cubicBezTo>
                    <a:pt x="2" y="80"/>
                    <a:pt x="9" y="51"/>
                    <a:pt x="1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55" name="Freeform 561"/>
            <p:cNvSpPr/>
            <p:nvPr/>
          </p:nvSpPr>
          <p:spPr bwMode="auto">
            <a:xfrm>
              <a:off x="5536356" y="3558857"/>
              <a:ext cx="226292" cy="187358"/>
            </a:xfrm>
            <a:custGeom>
              <a:avLst/>
              <a:gdLst>
                <a:gd name="T0" fmla="*/ 33 w 61"/>
                <a:gd name="T1" fmla="*/ 5 h 50"/>
                <a:gd name="T2" fmla="*/ 22 w 61"/>
                <a:gd name="T3" fmla="*/ 16 h 50"/>
                <a:gd name="T4" fmla="*/ 20 w 61"/>
                <a:gd name="T5" fmla="*/ 8 h 50"/>
                <a:gd name="T6" fmla="*/ 0 w 61"/>
                <a:gd name="T7" fmla="*/ 23 h 50"/>
                <a:gd name="T8" fmla="*/ 29 w 61"/>
                <a:gd name="T9" fmla="*/ 50 h 50"/>
                <a:gd name="T10" fmla="*/ 33 w 61"/>
                <a:gd name="T11" fmla="*/ 5 h 50"/>
              </a:gdLst>
              <a:ahLst/>
              <a:cxnLst>
                <a:cxn ang="0">
                  <a:pos x="T0" y="T1"/>
                </a:cxn>
                <a:cxn ang="0">
                  <a:pos x="T2" y="T3"/>
                </a:cxn>
                <a:cxn ang="0">
                  <a:pos x="T4" y="T5"/>
                </a:cxn>
                <a:cxn ang="0">
                  <a:pos x="T6" y="T7"/>
                </a:cxn>
                <a:cxn ang="0">
                  <a:pos x="T8" y="T9"/>
                </a:cxn>
                <a:cxn ang="0">
                  <a:pos x="T10" y="T11"/>
                </a:cxn>
              </a:cxnLst>
              <a:rect l="0" t="0" r="r" b="b"/>
              <a:pathLst>
                <a:path w="61" h="50">
                  <a:moveTo>
                    <a:pt x="33" y="5"/>
                  </a:moveTo>
                  <a:cubicBezTo>
                    <a:pt x="28" y="6"/>
                    <a:pt x="27" y="13"/>
                    <a:pt x="22" y="16"/>
                  </a:cubicBezTo>
                  <a:cubicBezTo>
                    <a:pt x="23" y="12"/>
                    <a:pt x="19" y="12"/>
                    <a:pt x="20" y="8"/>
                  </a:cubicBezTo>
                  <a:cubicBezTo>
                    <a:pt x="8" y="1"/>
                    <a:pt x="1" y="14"/>
                    <a:pt x="0" y="23"/>
                  </a:cubicBezTo>
                  <a:cubicBezTo>
                    <a:pt x="0" y="39"/>
                    <a:pt x="18" y="49"/>
                    <a:pt x="29" y="50"/>
                  </a:cubicBezTo>
                  <a:cubicBezTo>
                    <a:pt x="38" y="42"/>
                    <a:pt x="61" y="0"/>
                    <a:pt x="3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56" name="Freeform 562"/>
            <p:cNvSpPr/>
            <p:nvPr/>
          </p:nvSpPr>
          <p:spPr bwMode="auto">
            <a:xfrm>
              <a:off x="5570421" y="5666038"/>
              <a:ext cx="223858" cy="184926"/>
            </a:xfrm>
            <a:custGeom>
              <a:avLst/>
              <a:gdLst>
                <a:gd name="T0" fmla="*/ 0 w 60"/>
                <a:gd name="T1" fmla="*/ 23 h 50"/>
                <a:gd name="T2" fmla="*/ 28 w 60"/>
                <a:gd name="T3" fmla="*/ 50 h 50"/>
                <a:gd name="T4" fmla="*/ 32 w 60"/>
                <a:gd name="T5" fmla="*/ 5 h 50"/>
                <a:gd name="T6" fmla="*/ 21 w 60"/>
                <a:gd name="T7" fmla="*/ 16 h 50"/>
                <a:gd name="T8" fmla="*/ 20 w 60"/>
                <a:gd name="T9" fmla="*/ 7 h 50"/>
                <a:gd name="T10" fmla="*/ 0 w 60"/>
                <a:gd name="T11" fmla="*/ 23 h 50"/>
              </a:gdLst>
              <a:ahLst/>
              <a:cxnLst>
                <a:cxn ang="0">
                  <a:pos x="T0" y="T1"/>
                </a:cxn>
                <a:cxn ang="0">
                  <a:pos x="T2" y="T3"/>
                </a:cxn>
                <a:cxn ang="0">
                  <a:pos x="T4" y="T5"/>
                </a:cxn>
                <a:cxn ang="0">
                  <a:pos x="T6" y="T7"/>
                </a:cxn>
                <a:cxn ang="0">
                  <a:pos x="T8" y="T9"/>
                </a:cxn>
                <a:cxn ang="0">
                  <a:pos x="T10" y="T11"/>
                </a:cxn>
              </a:cxnLst>
              <a:rect l="0" t="0" r="r" b="b"/>
              <a:pathLst>
                <a:path w="60" h="50">
                  <a:moveTo>
                    <a:pt x="0" y="23"/>
                  </a:moveTo>
                  <a:cubicBezTo>
                    <a:pt x="0" y="39"/>
                    <a:pt x="17" y="49"/>
                    <a:pt x="28" y="50"/>
                  </a:cubicBezTo>
                  <a:cubicBezTo>
                    <a:pt x="37" y="42"/>
                    <a:pt x="60" y="0"/>
                    <a:pt x="32" y="5"/>
                  </a:cubicBezTo>
                  <a:cubicBezTo>
                    <a:pt x="27" y="6"/>
                    <a:pt x="27" y="12"/>
                    <a:pt x="21" y="16"/>
                  </a:cubicBezTo>
                  <a:cubicBezTo>
                    <a:pt x="22" y="12"/>
                    <a:pt x="19" y="12"/>
                    <a:pt x="20" y="7"/>
                  </a:cubicBezTo>
                  <a:cubicBezTo>
                    <a:pt x="7" y="1"/>
                    <a:pt x="0" y="14"/>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57" name="Freeform 563"/>
            <p:cNvSpPr>
              <a:spLocks noEditPoints="1"/>
            </p:cNvSpPr>
            <p:nvPr/>
          </p:nvSpPr>
          <p:spPr bwMode="auto">
            <a:xfrm>
              <a:off x="4993743" y="3454227"/>
              <a:ext cx="384451" cy="413650"/>
            </a:xfrm>
            <a:custGeom>
              <a:avLst/>
              <a:gdLst>
                <a:gd name="T0" fmla="*/ 52 w 103"/>
                <a:gd name="T1" fmla="*/ 107 h 111"/>
                <a:gd name="T2" fmla="*/ 102 w 103"/>
                <a:gd name="T3" fmla="*/ 65 h 111"/>
                <a:gd name="T4" fmla="*/ 58 w 103"/>
                <a:gd name="T5" fmla="*/ 28 h 111"/>
                <a:gd name="T6" fmla="*/ 86 w 103"/>
                <a:gd name="T7" fmla="*/ 4 h 111"/>
                <a:gd name="T8" fmla="*/ 36 w 103"/>
                <a:gd name="T9" fmla="*/ 108 h 111"/>
                <a:gd name="T10" fmla="*/ 90 w 103"/>
                <a:gd name="T11" fmla="*/ 69 h 111"/>
                <a:gd name="T12" fmla="*/ 85 w 103"/>
                <a:gd name="T13" fmla="*/ 94 h 111"/>
                <a:gd name="T14" fmla="*/ 89 w 103"/>
                <a:gd name="T15" fmla="*/ 70 h 111"/>
                <a:gd name="T16" fmla="*/ 83 w 103"/>
                <a:gd name="T17" fmla="*/ 48 h 111"/>
                <a:gd name="T18" fmla="*/ 85 w 103"/>
                <a:gd name="T19" fmla="*/ 68 h 111"/>
                <a:gd name="T20" fmla="*/ 76 w 103"/>
                <a:gd name="T21" fmla="*/ 72 h 111"/>
                <a:gd name="T22" fmla="*/ 76 w 103"/>
                <a:gd name="T23" fmla="*/ 72 h 111"/>
                <a:gd name="T24" fmla="*/ 79 w 103"/>
                <a:gd name="T25" fmla="*/ 99 h 111"/>
                <a:gd name="T26" fmla="*/ 76 w 103"/>
                <a:gd name="T27" fmla="*/ 84 h 111"/>
                <a:gd name="T28" fmla="*/ 86 w 103"/>
                <a:gd name="T29" fmla="*/ 19 h 111"/>
                <a:gd name="T30" fmla="*/ 85 w 103"/>
                <a:gd name="T31" fmla="*/ 12 h 111"/>
                <a:gd name="T32" fmla="*/ 59 w 103"/>
                <a:gd name="T33" fmla="*/ 72 h 111"/>
                <a:gd name="T34" fmla="*/ 61 w 103"/>
                <a:gd name="T35" fmla="*/ 86 h 111"/>
                <a:gd name="T36" fmla="*/ 67 w 103"/>
                <a:gd name="T37" fmla="*/ 101 h 111"/>
                <a:gd name="T38" fmla="*/ 69 w 103"/>
                <a:gd name="T39" fmla="*/ 99 h 111"/>
                <a:gd name="T40" fmla="*/ 68 w 103"/>
                <a:gd name="T41" fmla="*/ 97 h 111"/>
                <a:gd name="T42" fmla="*/ 68 w 103"/>
                <a:gd name="T43" fmla="*/ 97 h 111"/>
                <a:gd name="T44" fmla="*/ 71 w 103"/>
                <a:gd name="T45" fmla="*/ 46 h 111"/>
                <a:gd name="T46" fmla="*/ 68 w 103"/>
                <a:gd name="T47" fmla="*/ 49 h 111"/>
                <a:gd name="T48" fmla="*/ 59 w 103"/>
                <a:gd name="T49" fmla="*/ 49 h 111"/>
                <a:gd name="T50" fmla="*/ 61 w 103"/>
                <a:gd name="T51" fmla="*/ 100 h 111"/>
                <a:gd name="T52" fmla="*/ 61 w 103"/>
                <a:gd name="T53" fmla="*/ 93 h 111"/>
                <a:gd name="T54" fmla="*/ 52 w 103"/>
                <a:gd name="T55" fmla="*/ 71 h 111"/>
                <a:gd name="T56" fmla="*/ 52 w 103"/>
                <a:gd name="T57" fmla="*/ 53 h 111"/>
                <a:gd name="T58" fmla="*/ 52 w 103"/>
                <a:gd name="T59" fmla="*/ 53 h 111"/>
                <a:gd name="T60" fmla="*/ 50 w 103"/>
                <a:gd name="T61" fmla="*/ 100 h 111"/>
                <a:gd name="T62" fmla="*/ 34 w 103"/>
                <a:gd name="T63" fmla="*/ 70 h 111"/>
                <a:gd name="T64" fmla="*/ 43 w 103"/>
                <a:gd name="T65" fmla="*/ 94 h 111"/>
                <a:gd name="T66" fmla="*/ 47 w 103"/>
                <a:gd name="T67" fmla="*/ 87 h 111"/>
                <a:gd name="T68" fmla="*/ 47 w 103"/>
                <a:gd name="T69" fmla="*/ 87 h 111"/>
                <a:gd name="T70" fmla="*/ 47 w 103"/>
                <a:gd name="T71" fmla="*/ 49 h 111"/>
                <a:gd name="T72" fmla="*/ 40 w 103"/>
                <a:gd name="T73" fmla="*/ 47 h 111"/>
                <a:gd name="T74" fmla="*/ 40 w 103"/>
                <a:gd name="T75" fmla="*/ 47 h 111"/>
                <a:gd name="T76" fmla="*/ 20 w 103"/>
                <a:gd name="T77" fmla="*/ 66 h 111"/>
                <a:gd name="T78" fmla="*/ 27 w 103"/>
                <a:gd name="T79" fmla="*/ 58 h 111"/>
                <a:gd name="T80" fmla="*/ 34 w 103"/>
                <a:gd name="T81"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11">
                  <a:moveTo>
                    <a:pt x="36" y="108"/>
                  </a:moveTo>
                  <a:cubicBezTo>
                    <a:pt x="40" y="109"/>
                    <a:pt x="46" y="107"/>
                    <a:pt x="52" y="107"/>
                  </a:cubicBezTo>
                  <a:cubicBezTo>
                    <a:pt x="60" y="107"/>
                    <a:pt x="66" y="111"/>
                    <a:pt x="71" y="110"/>
                  </a:cubicBezTo>
                  <a:cubicBezTo>
                    <a:pt x="87" y="108"/>
                    <a:pt x="103" y="85"/>
                    <a:pt x="102" y="65"/>
                  </a:cubicBezTo>
                  <a:cubicBezTo>
                    <a:pt x="100" y="43"/>
                    <a:pt x="78" y="32"/>
                    <a:pt x="55" y="43"/>
                  </a:cubicBezTo>
                  <a:cubicBezTo>
                    <a:pt x="55" y="37"/>
                    <a:pt x="55" y="31"/>
                    <a:pt x="58" y="28"/>
                  </a:cubicBezTo>
                  <a:cubicBezTo>
                    <a:pt x="73" y="31"/>
                    <a:pt x="79" y="24"/>
                    <a:pt x="93" y="24"/>
                  </a:cubicBezTo>
                  <a:cubicBezTo>
                    <a:pt x="96" y="16"/>
                    <a:pt x="91" y="8"/>
                    <a:pt x="86" y="4"/>
                  </a:cubicBezTo>
                  <a:cubicBezTo>
                    <a:pt x="58" y="0"/>
                    <a:pt x="51" y="18"/>
                    <a:pt x="48" y="40"/>
                  </a:cubicBezTo>
                  <a:cubicBezTo>
                    <a:pt x="3" y="21"/>
                    <a:pt x="0" y="100"/>
                    <a:pt x="36" y="108"/>
                  </a:cubicBezTo>
                  <a:close/>
                  <a:moveTo>
                    <a:pt x="90" y="58"/>
                  </a:moveTo>
                  <a:cubicBezTo>
                    <a:pt x="96" y="59"/>
                    <a:pt x="92" y="67"/>
                    <a:pt x="90" y="69"/>
                  </a:cubicBezTo>
                  <a:cubicBezTo>
                    <a:pt x="88" y="69"/>
                    <a:pt x="92" y="62"/>
                    <a:pt x="90" y="58"/>
                  </a:cubicBezTo>
                  <a:close/>
                  <a:moveTo>
                    <a:pt x="85" y="94"/>
                  </a:moveTo>
                  <a:cubicBezTo>
                    <a:pt x="82" y="89"/>
                    <a:pt x="84" y="78"/>
                    <a:pt x="83" y="70"/>
                  </a:cubicBezTo>
                  <a:cubicBezTo>
                    <a:pt x="85" y="70"/>
                    <a:pt x="87" y="70"/>
                    <a:pt x="89" y="70"/>
                  </a:cubicBezTo>
                  <a:cubicBezTo>
                    <a:pt x="88" y="81"/>
                    <a:pt x="91" y="88"/>
                    <a:pt x="85" y="94"/>
                  </a:cubicBezTo>
                  <a:close/>
                  <a:moveTo>
                    <a:pt x="83" y="48"/>
                  </a:moveTo>
                  <a:cubicBezTo>
                    <a:pt x="85" y="48"/>
                    <a:pt x="86" y="49"/>
                    <a:pt x="88" y="49"/>
                  </a:cubicBezTo>
                  <a:cubicBezTo>
                    <a:pt x="85" y="57"/>
                    <a:pt x="85" y="58"/>
                    <a:pt x="85" y="68"/>
                  </a:cubicBezTo>
                  <a:cubicBezTo>
                    <a:pt x="77" y="66"/>
                    <a:pt x="83" y="54"/>
                    <a:pt x="83" y="48"/>
                  </a:cubicBezTo>
                  <a:close/>
                  <a:moveTo>
                    <a:pt x="76" y="72"/>
                  </a:moveTo>
                  <a:cubicBezTo>
                    <a:pt x="77" y="68"/>
                    <a:pt x="78" y="71"/>
                    <a:pt x="78" y="73"/>
                  </a:cubicBezTo>
                  <a:cubicBezTo>
                    <a:pt x="78" y="79"/>
                    <a:pt x="74" y="83"/>
                    <a:pt x="76" y="72"/>
                  </a:cubicBezTo>
                  <a:close/>
                  <a:moveTo>
                    <a:pt x="76" y="84"/>
                  </a:moveTo>
                  <a:cubicBezTo>
                    <a:pt x="79" y="88"/>
                    <a:pt x="78" y="95"/>
                    <a:pt x="79" y="99"/>
                  </a:cubicBezTo>
                  <a:cubicBezTo>
                    <a:pt x="78" y="98"/>
                    <a:pt x="77" y="99"/>
                    <a:pt x="76" y="100"/>
                  </a:cubicBezTo>
                  <a:cubicBezTo>
                    <a:pt x="74" y="95"/>
                    <a:pt x="74" y="91"/>
                    <a:pt x="76" y="84"/>
                  </a:cubicBezTo>
                  <a:close/>
                  <a:moveTo>
                    <a:pt x="85" y="12"/>
                  </a:moveTo>
                  <a:cubicBezTo>
                    <a:pt x="84" y="16"/>
                    <a:pt x="87" y="15"/>
                    <a:pt x="86" y="19"/>
                  </a:cubicBezTo>
                  <a:cubicBezTo>
                    <a:pt x="78" y="15"/>
                    <a:pt x="71" y="23"/>
                    <a:pt x="61" y="22"/>
                  </a:cubicBezTo>
                  <a:cubicBezTo>
                    <a:pt x="65" y="15"/>
                    <a:pt x="73" y="7"/>
                    <a:pt x="85" y="12"/>
                  </a:cubicBezTo>
                  <a:close/>
                  <a:moveTo>
                    <a:pt x="61" y="86"/>
                  </a:moveTo>
                  <a:cubicBezTo>
                    <a:pt x="58" y="84"/>
                    <a:pt x="60" y="76"/>
                    <a:pt x="59" y="72"/>
                  </a:cubicBezTo>
                  <a:cubicBezTo>
                    <a:pt x="61" y="72"/>
                    <a:pt x="63" y="72"/>
                    <a:pt x="64" y="70"/>
                  </a:cubicBezTo>
                  <a:cubicBezTo>
                    <a:pt x="65" y="72"/>
                    <a:pt x="64" y="84"/>
                    <a:pt x="61" y="86"/>
                  </a:cubicBezTo>
                  <a:close/>
                  <a:moveTo>
                    <a:pt x="69" y="101"/>
                  </a:moveTo>
                  <a:cubicBezTo>
                    <a:pt x="68" y="101"/>
                    <a:pt x="67" y="101"/>
                    <a:pt x="67" y="101"/>
                  </a:cubicBezTo>
                  <a:cubicBezTo>
                    <a:pt x="67" y="100"/>
                    <a:pt x="67" y="99"/>
                    <a:pt x="67" y="99"/>
                  </a:cubicBezTo>
                  <a:cubicBezTo>
                    <a:pt x="67" y="99"/>
                    <a:pt x="68" y="99"/>
                    <a:pt x="69" y="99"/>
                  </a:cubicBezTo>
                  <a:cubicBezTo>
                    <a:pt x="69" y="100"/>
                    <a:pt x="69" y="100"/>
                    <a:pt x="69" y="101"/>
                  </a:cubicBezTo>
                  <a:close/>
                  <a:moveTo>
                    <a:pt x="68" y="97"/>
                  </a:moveTo>
                  <a:cubicBezTo>
                    <a:pt x="64" y="96"/>
                    <a:pt x="63" y="85"/>
                    <a:pt x="71" y="87"/>
                  </a:cubicBezTo>
                  <a:cubicBezTo>
                    <a:pt x="67" y="90"/>
                    <a:pt x="70" y="94"/>
                    <a:pt x="68" y="97"/>
                  </a:cubicBezTo>
                  <a:close/>
                  <a:moveTo>
                    <a:pt x="59" y="49"/>
                  </a:moveTo>
                  <a:cubicBezTo>
                    <a:pt x="62" y="51"/>
                    <a:pt x="67" y="47"/>
                    <a:pt x="71" y="46"/>
                  </a:cubicBezTo>
                  <a:cubicBezTo>
                    <a:pt x="73" y="50"/>
                    <a:pt x="67" y="58"/>
                    <a:pt x="69" y="66"/>
                  </a:cubicBezTo>
                  <a:cubicBezTo>
                    <a:pt x="61" y="64"/>
                    <a:pt x="71" y="51"/>
                    <a:pt x="68" y="49"/>
                  </a:cubicBezTo>
                  <a:cubicBezTo>
                    <a:pt x="58" y="48"/>
                    <a:pt x="62" y="67"/>
                    <a:pt x="59" y="69"/>
                  </a:cubicBezTo>
                  <a:cubicBezTo>
                    <a:pt x="54" y="67"/>
                    <a:pt x="61" y="56"/>
                    <a:pt x="59" y="49"/>
                  </a:cubicBezTo>
                  <a:close/>
                  <a:moveTo>
                    <a:pt x="61" y="93"/>
                  </a:moveTo>
                  <a:cubicBezTo>
                    <a:pt x="58" y="95"/>
                    <a:pt x="61" y="96"/>
                    <a:pt x="61" y="100"/>
                  </a:cubicBezTo>
                  <a:cubicBezTo>
                    <a:pt x="54" y="102"/>
                    <a:pt x="57" y="93"/>
                    <a:pt x="54" y="91"/>
                  </a:cubicBezTo>
                  <a:cubicBezTo>
                    <a:pt x="55" y="88"/>
                    <a:pt x="58" y="94"/>
                    <a:pt x="61" y="93"/>
                  </a:cubicBezTo>
                  <a:close/>
                  <a:moveTo>
                    <a:pt x="54" y="84"/>
                  </a:moveTo>
                  <a:cubicBezTo>
                    <a:pt x="54" y="85"/>
                    <a:pt x="50" y="73"/>
                    <a:pt x="52" y="71"/>
                  </a:cubicBezTo>
                  <a:cubicBezTo>
                    <a:pt x="53" y="71"/>
                    <a:pt x="56" y="90"/>
                    <a:pt x="54" y="84"/>
                  </a:cubicBezTo>
                  <a:close/>
                  <a:moveTo>
                    <a:pt x="52" y="53"/>
                  </a:moveTo>
                  <a:cubicBezTo>
                    <a:pt x="55" y="51"/>
                    <a:pt x="53" y="66"/>
                    <a:pt x="50" y="67"/>
                  </a:cubicBezTo>
                  <a:cubicBezTo>
                    <a:pt x="50" y="62"/>
                    <a:pt x="51" y="58"/>
                    <a:pt x="52" y="53"/>
                  </a:cubicBezTo>
                  <a:close/>
                  <a:moveTo>
                    <a:pt x="50" y="91"/>
                  </a:moveTo>
                  <a:cubicBezTo>
                    <a:pt x="50" y="94"/>
                    <a:pt x="50" y="97"/>
                    <a:pt x="50" y="100"/>
                  </a:cubicBezTo>
                  <a:cubicBezTo>
                    <a:pt x="47" y="100"/>
                    <a:pt x="44" y="100"/>
                    <a:pt x="41" y="100"/>
                  </a:cubicBezTo>
                  <a:cubicBezTo>
                    <a:pt x="38" y="87"/>
                    <a:pt x="33" y="84"/>
                    <a:pt x="34" y="70"/>
                  </a:cubicBezTo>
                  <a:cubicBezTo>
                    <a:pt x="36" y="72"/>
                    <a:pt x="37" y="74"/>
                    <a:pt x="38" y="70"/>
                  </a:cubicBezTo>
                  <a:cubicBezTo>
                    <a:pt x="39" y="75"/>
                    <a:pt x="38" y="88"/>
                    <a:pt x="43" y="94"/>
                  </a:cubicBezTo>
                  <a:cubicBezTo>
                    <a:pt x="45" y="93"/>
                    <a:pt x="46" y="91"/>
                    <a:pt x="50" y="91"/>
                  </a:cubicBezTo>
                  <a:close/>
                  <a:moveTo>
                    <a:pt x="47" y="87"/>
                  </a:moveTo>
                  <a:cubicBezTo>
                    <a:pt x="45" y="84"/>
                    <a:pt x="43" y="76"/>
                    <a:pt x="45" y="73"/>
                  </a:cubicBezTo>
                  <a:cubicBezTo>
                    <a:pt x="49" y="75"/>
                    <a:pt x="46" y="83"/>
                    <a:pt x="47" y="87"/>
                  </a:cubicBezTo>
                  <a:close/>
                  <a:moveTo>
                    <a:pt x="40" y="69"/>
                  </a:moveTo>
                  <a:cubicBezTo>
                    <a:pt x="41" y="61"/>
                    <a:pt x="44" y="55"/>
                    <a:pt x="47" y="49"/>
                  </a:cubicBezTo>
                  <a:cubicBezTo>
                    <a:pt x="47" y="53"/>
                    <a:pt x="46" y="67"/>
                    <a:pt x="40" y="69"/>
                  </a:cubicBezTo>
                  <a:close/>
                  <a:moveTo>
                    <a:pt x="40" y="47"/>
                  </a:moveTo>
                  <a:cubicBezTo>
                    <a:pt x="41" y="53"/>
                    <a:pt x="36" y="64"/>
                    <a:pt x="31" y="68"/>
                  </a:cubicBezTo>
                  <a:cubicBezTo>
                    <a:pt x="34" y="61"/>
                    <a:pt x="37" y="55"/>
                    <a:pt x="40" y="47"/>
                  </a:cubicBezTo>
                  <a:close/>
                  <a:moveTo>
                    <a:pt x="26" y="47"/>
                  </a:moveTo>
                  <a:cubicBezTo>
                    <a:pt x="31" y="50"/>
                    <a:pt x="19" y="57"/>
                    <a:pt x="20" y="66"/>
                  </a:cubicBezTo>
                  <a:cubicBezTo>
                    <a:pt x="16" y="59"/>
                    <a:pt x="24" y="52"/>
                    <a:pt x="26" y="47"/>
                  </a:cubicBezTo>
                  <a:close/>
                  <a:moveTo>
                    <a:pt x="27" y="58"/>
                  </a:moveTo>
                  <a:cubicBezTo>
                    <a:pt x="33" y="59"/>
                    <a:pt x="25" y="68"/>
                    <a:pt x="26" y="73"/>
                  </a:cubicBezTo>
                  <a:cubicBezTo>
                    <a:pt x="32" y="77"/>
                    <a:pt x="27" y="92"/>
                    <a:pt x="34" y="98"/>
                  </a:cubicBezTo>
                  <a:cubicBezTo>
                    <a:pt x="23" y="92"/>
                    <a:pt x="21" y="70"/>
                    <a:pt x="2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58" name="Freeform 564"/>
            <p:cNvSpPr/>
            <p:nvPr/>
          </p:nvSpPr>
          <p:spPr bwMode="auto">
            <a:xfrm>
              <a:off x="733147" y="4033337"/>
              <a:ext cx="369852" cy="635074"/>
            </a:xfrm>
            <a:custGeom>
              <a:avLst/>
              <a:gdLst>
                <a:gd name="T0" fmla="*/ 96 w 99"/>
                <a:gd name="T1" fmla="*/ 132 h 170"/>
                <a:gd name="T2" fmla="*/ 64 w 99"/>
                <a:gd name="T3" fmla="*/ 129 h 170"/>
                <a:gd name="T4" fmla="*/ 67 w 99"/>
                <a:gd name="T5" fmla="*/ 27 h 170"/>
                <a:gd name="T6" fmla="*/ 50 w 99"/>
                <a:gd name="T7" fmla="*/ 0 h 170"/>
                <a:gd name="T8" fmla="*/ 31 w 99"/>
                <a:gd name="T9" fmla="*/ 10 h 170"/>
                <a:gd name="T10" fmla="*/ 6 w 99"/>
                <a:gd name="T11" fmla="*/ 71 h 170"/>
                <a:gd name="T12" fmla="*/ 20 w 99"/>
                <a:gd name="T13" fmla="*/ 86 h 170"/>
                <a:gd name="T14" fmla="*/ 40 w 99"/>
                <a:gd name="T15" fmla="*/ 60 h 170"/>
                <a:gd name="T16" fmla="*/ 30 w 99"/>
                <a:gd name="T17" fmla="*/ 124 h 170"/>
                <a:gd name="T18" fmla="*/ 6 w 99"/>
                <a:gd name="T19" fmla="*/ 153 h 170"/>
                <a:gd name="T20" fmla="*/ 99 w 99"/>
                <a:gd name="T21" fmla="*/ 150 h 170"/>
                <a:gd name="T22" fmla="*/ 96 w 99"/>
                <a:gd name="T23" fmla="*/ 1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170">
                  <a:moveTo>
                    <a:pt x="96" y="132"/>
                  </a:moveTo>
                  <a:cubicBezTo>
                    <a:pt x="89" y="126"/>
                    <a:pt x="75" y="128"/>
                    <a:pt x="64" y="129"/>
                  </a:cubicBezTo>
                  <a:cubicBezTo>
                    <a:pt x="65" y="100"/>
                    <a:pt x="71" y="57"/>
                    <a:pt x="67" y="27"/>
                  </a:cubicBezTo>
                  <a:cubicBezTo>
                    <a:pt x="65" y="15"/>
                    <a:pt x="59" y="2"/>
                    <a:pt x="50" y="0"/>
                  </a:cubicBezTo>
                  <a:cubicBezTo>
                    <a:pt x="45" y="3"/>
                    <a:pt x="37" y="5"/>
                    <a:pt x="31" y="10"/>
                  </a:cubicBezTo>
                  <a:cubicBezTo>
                    <a:pt x="17" y="23"/>
                    <a:pt x="3" y="55"/>
                    <a:pt x="6" y="71"/>
                  </a:cubicBezTo>
                  <a:cubicBezTo>
                    <a:pt x="7" y="76"/>
                    <a:pt x="14" y="86"/>
                    <a:pt x="20" y="86"/>
                  </a:cubicBezTo>
                  <a:cubicBezTo>
                    <a:pt x="34" y="85"/>
                    <a:pt x="30" y="66"/>
                    <a:pt x="40" y="60"/>
                  </a:cubicBezTo>
                  <a:cubicBezTo>
                    <a:pt x="41" y="80"/>
                    <a:pt x="40" y="111"/>
                    <a:pt x="30" y="124"/>
                  </a:cubicBezTo>
                  <a:cubicBezTo>
                    <a:pt x="12" y="120"/>
                    <a:pt x="0" y="137"/>
                    <a:pt x="6" y="153"/>
                  </a:cubicBezTo>
                  <a:cubicBezTo>
                    <a:pt x="28" y="170"/>
                    <a:pt x="79" y="167"/>
                    <a:pt x="99" y="150"/>
                  </a:cubicBezTo>
                  <a:cubicBezTo>
                    <a:pt x="99" y="143"/>
                    <a:pt x="99" y="137"/>
                    <a:pt x="96"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59" name="Freeform 565"/>
            <p:cNvSpPr/>
            <p:nvPr/>
          </p:nvSpPr>
          <p:spPr bwMode="auto">
            <a:xfrm>
              <a:off x="1124897" y="4215830"/>
              <a:ext cx="309022" cy="423383"/>
            </a:xfrm>
            <a:custGeom>
              <a:avLst/>
              <a:gdLst>
                <a:gd name="T0" fmla="*/ 60 w 83"/>
                <a:gd name="T1" fmla="*/ 2 h 113"/>
                <a:gd name="T2" fmla="*/ 29 w 83"/>
                <a:gd name="T3" fmla="*/ 3 h 113"/>
                <a:gd name="T4" fmla="*/ 24 w 83"/>
                <a:gd name="T5" fmla="*/ 34 h 113"/>
                <a:gd name="T6" fmla="*/ 13 w 83"/>
                <a:gd name="T7" fmla="*/ 31 h 113"/>
                <a:gd name="T8" fmla="*/ 2 w 83"/>
                <a:gd name="T9" fmla="*/ 55 h 113"/>
                <a:gd name="T10" fmla="*/ 27 w 83"/>
                <a:gd name="T11" fmla="*/ 73 h 113"/>
                <a:gd name="T12" fmla="*/ 29 w 83"/>
                <a:gd name="T13" fmla="*/ 106 h 113"/>
                <a:gd name="T14" fmla="*/ 51 w 83"/>
                <a:gd name="T15" fmla="*/ 105 h 113"/>
                <a:gd name="T16" fmla="*/ 57 w 83"/>
                <a:gd name="T17" fmla="*/ 73 h 113"/>
                <a:gd name="T18" fmla="*/ 81 w 83"/>
                <a:gd name="T19" fmla="*/ 71 h 113"/>
                <a:gd name="T20" fmla="*/ 83 w 83"/>
                <a:gd name="T21" fmla="*/ 41 h 113"/>
                <a:gd name="T22" fmla="*/ 61 w 83"/>
                <a:gd name="T23" fmla="*/ 36 h 113"/>
                <a:gd name="T24" fmla="*/ 60 w 83"/>
                <a:gd name="T25"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13">
                  <a:moveTo>
                    <a:pt x="60" y="2"/>
                  </a:moveTo>
                  <a:cubicBezTo>
                    <a:pt x="52" y="0"/>
                    <a:pt x="36" y="2"/>
                    <a:pt x="29" y="3"/>
                  </a:cubicBezTo>
                  <a:cubicBezTo>
                    <a:pt x="26" y="12"/>
                    <a:pt x="29" y="27"/>
                    <a:pt x="24" y="34"/>
                  </a:cubicBezTo>
                  <a:cubicBezTo>
                    <a:pt x="18" y="36"/>
                    <a:pt x="18" y="32"/>
                    <a:pt x="13" y="31"/>
                  </a:cubicBezTo>
                  <a:cubicBezTo>
                    <a:pt x="7" y="37"/>
                    <a:pt x="0" y="45"/>
                    <a:pt x="2" y="55"/>
                  </a:cubicBezTo>
                  <a:cubicBezTo>
                    <a:pt x="4" y="66"/>
                    <a:pt x="19" y="66"/>
                    <a:pt x="27" y="73"/>
                  </a:cubicBezTo>
                  <a:cubicBezTo>
                    <a:pt x="32" y="80"/>
                    <a:pt x="25" y="96"/>
                    <a:pt x="29" y="106"/>
                  </a:cubicBezTo>
                  <a:cubicBezTo>
                    <a:pt x="35" y="113"/>
                    <a:pt x="45" y="109"/>
                    <a:pt x="51" y="105"/>
                  </a:cubicBezTo>
                  <a:cubicBezTo>
                    <a:pt x="53" y="92"/>
                    <a:pt x="52" y="84"/>
                    <a:pt x="57" y="73"/>
                  </a:cubicBezTo>
                  <a:cubicBezTo>
                    <a:pt x="66" y="74"/>
                    <a:pt x="76" y="74"/>
                    <a:pt x="81" y="71"/>
                  </a:cubicBezTo>
                  <a:cubicBezTo>
                    <a:pt x="83" y="64"/>
                    <a:pt x="83" y="53"/>
                    <a:pt x="83" y="41"/>
                  </a:cubicBezTo>
                  <a:cubicBezTo>
                    <a:pt x="76" y="37"/>
                    <a:pt x="69" y="40"/>
                    <a:pt x="61" y="36"/>
                  </a:cubicBezTo>
                  <a:cubicBezTo>
                    <a:pt x="62" y="22"/>
                    <a:pt x="62" y="11"/>
                    <a:pt x="6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60" name="Freeform 566"/>
            <p:cNvSpPr/>
            <p:nvPr/>
          </p:nvSpPr>
          <p:spPr bwMode="auto">
            <a:xfrm>
              <a:off x="1519081" y="4206097"/>
              <a:ext cx="306588" cy="489079"/>
            </a:xfrm>
            <a:custGeom>
              <a:avLst/>
              <a:gdLst>
                <a:gd name="T0" fmla="*/ 27 w 82"/>
                <a:gd name="T1" fmla="*/ 77 h 131"/>
                <a:gd name="T2" fmla="*/ 1 w 82"/>
                <a:gd name="T3" fmla="*/ 94 h 131"/>
                <a:gd name="T4" fmla="*/ 1 w 82"/>
                <a:gd name="T5" fmla="*/ 110 h 131"/>
                <a:gd name="T6" fmla="*/ 57 w 82"/>
                <a:gd name="T7" fmla="*/ 128 h 131"/>
                <a:gd name="T8" fmla="*/ 69 w 82"/>
                <a:gd name="T9" fmla="*/ 97 h 131"/>
                <a:gd name="T10" fmla="*/ 41 w 82"/>
                <a:gd name="T11" fmla="*/ 94 h 131"/>
                <a:gd name="T12" fmla="*/ 56 w 82"/>
                <a:gd name="T13" fmla="*/ 86 h 131"/>
                <a:gd name="T14" fmla="*/ 69 w 82"/>
                <a:gd name="T15" fmla="*/ 77 h 131"/>
                <a:gd name="T16" fmla="*/ 70 w 82"/>
                <a:gd name="T17" fmla="*/ 27 h 131"/>
                <a:gd name="T18" fmla="*/ 21 w 82"/>
                <a:gd name="T19" fmla="*/ 3 h 131"/>
                <a:gd name="T20" fmla="*/ 2 w 82"/>
                <a:gd name="T21" fmla="*/ 25 h 131"/>
                <a:gd name="T22" fmla="*/ 38 w 82"/>
                <a:gd name="T23" fmla="*/ 33 h 131"/>
                <a:gd name="T24" fmla="*/ 27 w 82"/>
                <a:gd name="T25" fmla="*/ 7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1">
                  <a:moveTo>
                    <a:pt x="27" y="77"/>
                  </a:moveTo>
                  <a:cubicBezTo>
                    <a:pt x="18" y="83"/>
                    <a:pt x="4" y="82"/>
                    <a:pt x="1" y="94"/>
                  </a:cubicBezTo>
                  <a:cubicBezTo>
                    <a:pt x="1" y="99"/>
                    <a:pt x="1" y="105"/>
                    <a:pt x="1" y="110"/>
                  </a:cubicBezTo>
                  <a:cubicBezTo>
                    <a:pt x="6" y="119"/>
                    <a:pt x="37" y="131"/>
                    <a:pt x="57" y="128"/>
                  </a:cubicBezTo>
                  <a:cubicBezTo>
                    <a:pt x="74" y="125"/>
                    <a:pt x="82" y="108"/>
                    <a:pt x="69" y="97"/>
                  </a:cubicBezTo>
                  <a:cubicBezTo>
                    <a:pt x="56" y="97"/>
                    <a:pt x="50" y="97"/>
                    <a:pt x="41" y="94"/>
                  </a:cubicBezTo>
                  <a:cubicBezTo>
                    <a:pt x="45" y="89"/>
                    <a:pt x="51" y="89"/>
                    <a:pt x="56" y="86"/>
                  </a:cubicBezTo>
                  <a:cubicBezTo>
                    <a:pt x="60" y="84"/>
                    <a:pt x="67" y="80"/>
                    <a:pt x="69" y="77"/>
                  </a:cubicBezTo>
                  <a:cubicBezTo>
                    <a:pt x="74" y="69"/>
                    <a:pt x="76" y="39"/>
                    <a:pt x="70" y="27"/>
                  </a:cubicBezTo>
                  <a:cubicBezTo>
                    <a:pt x="63" y="10"/>
                    <a:pt x="36" y="0"/>
                    <a:pt x="21" y="3"/>
                  </a:cubicBezTo>
                  <a:cubicBezTo>
                    <a:pt x="13" y="4"/>
                    <a:pt x="0" y="14"/>
                    <a:pt x="2" y="25"/>
                  </a:cubicBezTo>
                  <a:cubicBezTo>
                    <a:pt x="5" y="41"/>
                    <a:pt x="23" y="29"/>
                    <a:pt x="38" y="33"/>
                  </a:cubicBezTo>
                  <a:cubicBezTo>
                    <a:pt x="50" y="50"/>
                    <a:pt x="40" y="70"/>
                    <a:pt x="27"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61" name="Freeform 567"/>
            <p:cNvSpPr>
              <a:spLocks noEditPoints="1"/>
            </p:cNvSpPr>
            <p:nvPr/>
          </p:nvSpPr>
          <p:spPr bwMode="auto">
            <a:xfrm>
              <a:off x="2718668" y="3573456"/>
              <a:ext cx="1026826" cy="885698"/>
            </a:xfrm>
            <a:custGeom>
              <a:avLst/>
              <a:gdLst>
                <a:gd name="T0" fmla="*/ 19 w 275"/>
                <a:gd name="T1" fmla="*/ 174 h 237"/>
                <a:gd name="T2" fmla="*/ 128 w 275"/>
                <a:gd name="T3" fmla="*/ 228 h 237"/>
                <a:gd name="T4" fmla="*/ 175 w 275"/>
                <a:gd name="T5" fmla="*/ 218 h 237"/>
                <a:gd name="T6" fmla="*/ 216 w 275"/>
                <a:gd name="T7" fmla="*/ 226 h 237"/>
                <a:gd name="T8" fmla="*/ 259 w 275"/>
                <a:gd name="T9" fmla="*/ 103 h 237"/>
                <a:gd name="T10" fmla="*/ 218 w 275"/>
                <a:gd name="T11" fmla="*/ 16 h 237"/>
                <a:gd name="T12" fmla="*/ 111 w 275"/>
                <a:gd name="T13" fmla="*/ 2 h 237"/>
                <a:gd name="T14" fmla="*/ 17 w 275"/>
                <a:gd name="T15" fmla="*/ 140 h 237"/>
                <a:gd name="T16" fmla="*/ 201 w 275"/>
                <a:gd name="T17" fmla="*/ 229 h 237"/>
                <a:gd name="T18" fmla="*/ 134 w 275"/>
                <a:gd name="T19" fmla="*/ 205 h 237"/>
                <a:gd name="T20" fmla="*/ 122 w 275"/>
                <a:gd name="T21" fmla="*/ 219 h 237"/>
                <a:gd name="T22" fmla="*/ 29 w 275"/>
                <a:gd name="T23" fmla="*/ 177 h 237"/>
                <a:gd name="T24" fmla="*/ 25 w 275"/>
                <a:gd name="T25" fmla="*/ 170 h 237"/>
                <a:gd name="T26" fmla="*/ 87 w 275"/>
                <a:gd name="T27" fmla="*/ 175 h 237"/>
                <a:gd name="T28" fmla="*/ 171 w 275"/>
                <a:gd name="T29" fmla="*/ 207 h 237"/>
                <a:gd name="T30" fmla="*/ 134 w 275"/>
                <a:gd name="T31" fmla="*/ 205 h 237"/>
                <a:gd name="T32" fmla="*/ 244 w 275"/>
                <a:gd name="T33" fmla="*/ 31 h 237"/>
                <a:gd name="T34" fmla="*/ 259 w 275"/>
                <a:gd name="T35" fmla="*/ 91 h 237"/>
                <a:gd name="T36" fmla="*/ 178 w 275"/>
                <a:gd name="T37" fmla="*/ 202 h 237"/>
                <a:gd name="T38" fmla="*/ 163 w 275"/>
                <a:gd name="T39" fmla="*/ 171 h 237"/>
                <a:gd name="T40" fmla="*/ 168 w 275"/>
                <a:gd name="T41" fmla="*/ 162 h 237"/>
                <a:gd name="T42" fmla="*/ 175 w 275"/>
                <a:gd name="T43" fmla="*/ 155 h 237"/>
                <a:gd name="T44" fmla="*/ 194 w 275"/>
                <a:gd name="T45" fmla="*/ 167 h 237"/>
                <a:gd name="T46" fmla="*/ 185 w 275"/>
                <a:gd name="T47" fmla="*/ 140 h 237"/>
                <a:gd name="T48" fmla="*/ 208 w 275"/>
                <a:gd name="T49" fmla="*/ 150 h 237"/>
                <a:gd name="T50" fmla="*/ 196 w 275"/>
                <a:gd name="T51" fmla="*/ 116 h 237"/>
                <a:gd name="T52" fmla="*/ 200 w 275"/>
                <a:gd name="T53" fmla="*/ 111 h 237"/>
                <a:gd name="T54" fmla="*/ 229 w 275"/>
                <a:gd name="T55" fmla="*/ 127 h 237"/>
                <a:gd name="T56" fmla="*/ 209 w 275"/>
                <a:gd name="T57" fmla="*/ 91 h 237"/>
                <a:gd name="T58" fmla="*/ 235 w 275"/>
                <a:gd name="T59" fmla="*/ 113 h 237"/>
                <a:gd name="T60" fmla="*/ 220 w 275"/>
                <a:gd name="T61" fmla="*/ 73 h 237"/>
                <a:gd name="T62" fmla="*/ 249 w 275"/>
                <a:gd name="T63" fmla="*/ 96 h 237"/>
                <a:gd name="T64" fmla="*/ 230 w 275"/>
                <a:gd name="T65" fmla="*/ 55 h 237"/>
                <a:gd name="T66" fmla="*/ 253 w 275"/>
                <a:gd name="T67" fmla="*/ 64 h 237"/>
                <a:gd name="T68" fmla="*/ 256 w 275"/>
                <a:gd name="T69" fmla="*/ 64 h 237"/>
                <a:gd name="T70" fmla="*/ 115 w 275"/>
                <a:gd name="T71" fmla="*/ 9 h 237"/>
                <a:gd name="T72" fmla="*/ 149 w 275"/>
                <a:gd name="T73" fmla="*/ 175 h 237"/>
                <a:gd name="T74" fmla="*/ 115 w 275"/>
                <a:gd name="T75" fmla="*/ 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5" h="237">
                  <a:moveTo>
                    <a:pt x="3" y="159"/>
                  </a:moveTo>
                  <a:cubicBezTo>
                    <a:pt x="9" y="164"/>
                    <a:pt x="18" y="165"/>
                    <a:pt x="19" y="174"/>
                  </a:cubicBezTo>
                  <a:cubicBezTo>
                    <a:pt x="14" y="181"/>
                    <a:pt x="3" y="182"/>
                    <a:pt x="0" y="191"/>
                  </a:cubicBezTo>
                  <a:cubicBezTo>
                    <a:pt x="33" y="206"/>
                    <a:pt x="84" y="224"/>
                    <a:pt x="128" y="228"/>
                  </a:cubicBezTo>
                  <a:cubicBezTo>
                    <a:pt x="137" y="228"/>
                    <a:pt x="148" y="229"/>
                    <a:pt x="156" y="228"/>
                  </a:cubicBezTo>
                  <a:cubicBezTo>
                    <a:pt x="160" y="227"/>
                    <a:pt x="169" y="218"/>
                    <a:pt x="175" y="218"/>
                  </a:cubicBezTo>
                  <a:cubicBezTo>
                    <a:pt x="187" y="218"/>
                    <a:pt x="194" y="230"/>
                    <a:pt x="198" y="237"/>
                  </a:cubicBezTo>
                  <a:cubicBezTo>
                    <a:pt x="205" y="234"/>
                    <a:pt x="213" y="233"/>
                    <a:pt x="216" y="226"/>
                  </a:cubicBezTo>
                  <a:cubicBezTo>
                    <a:pt x="204" y="221"/>
                    <a:pt x="199" y="209"/>
                    <a:pt x="182" y="206"/>
                  </a:cubicBezTo>
                  <a:cubicBezTo>
                    <a:pt x="204" y="173"/>
                    <a:pt x="238" y="138"/>
                    <a:pt x="259" y="103"/>
                  </a:cubicBezTo>
                  <a:cubicBezTo>
                    <a:pt x="275" y="76"/>
                    <a:pt x="274" y="46"/>
                    <a:pt x="251" y="26"/>
                  </a:cubicBezTo>
                  <a:cubicBezTo>
                    <a:pt x="241" y="18"/>
                    <a:pt x="233" y="19"/>
                    <a:pt x="218" y="16"/>
                  </a:cubicBezTo>
                  <a:cubicBezTo>
                    <a:pt x="195" y="11"/>
                    <a:pt x="172" y="9"/>
                    <a:pt x="150" y="7"/>
                  </a:cubicBezTo>
                  <a:cubicBezTo>
                    <a:pt x="134" y="5"/>
                    <a:pt x="119" y="0"/>
                    <a:pt x="111" y="2"/>
                  </a:cubicBezTo>
                  <a:cubicBezTo>
                    <a:pt x="110" y="2"/>
                    <a:pt x="109" y="3"/>
                    <a:pt x="109" y="4"/>
                  </a:cubicBezTo>
                  <a:cubicBezTo>
                    <a:pt x="79" y="50"/>
                    <a:pt x="48" y="97"/>
                    <a:pt x="17" y="140"/>
                  </a:cubicBezTo>
                  <a:cubicBezTo>
                    <a:pt x="12" y="146"/>
                    <a:pt x="6" y="151"/>
                    <a:pt x="3" y="159"/>
                  </a:cubicBezTo>
                  <a:close/>
                  <a:moveTo>
                    <a:pt x="201" y="229"/>
                  </a:moveTo>
                  <a:cubicBezTo>
                    <a:pt x="194" y="225"/>
                    <a:pt x="199" y="220"/>
                    <a:pt x="201" y="229"/>
                  </a:cubicBezTo>
                  <a:close/>
                  <a:moveTo>
                    <a:pt x="134" y="205"/>
                  </a:moveTo>
                  <a:cubicBezTo>
                    <a:pt x="148" y="208"/>
                    <a:pt x="158" y="207"/>
                    <a:pt x="171" y="209"/>
                  </a:cubicBezTo>
                  <a:cubicBezTo>
                    <a:pt x="164" y="223"/>
                    <a:pt x="141" y="221"/>
                    <a:pt x="122" y="219"/>
                  </a:cubicBezTo>
                  <a:cubicBezTo>
                    <a:pt x="87" y="216"/>
                    <a:pt x="47" y="200"/>
                    <a:pt x="23" y="194"/>
                  </a:cubicBezTo>
                  <a:cubicBezTo>
                    <a:pt x="27" y="190"/>
                    <a:pt x="28" y="184"/>
                    <a:pt x="29" y="177"/>
                  </a:cubicBezTo>
                  <a:cubicBezTo>
                    <a:pt x="41" y="177"/>
                    <a:pt x="55" y="183"/>
                    <a:pt x="64" y="182"/>
                  </a:cubicBezTo>
                  <a:cubicBezTo>
                    <a:pt x="55" y="175"/>
                    <a:pt x="35" y="172"/>
                    <a:pt x="25" y="170"/>
                  </a:cubicBezTo>
                  <a:cubicBezTo>
                    <a:pt x="25" y="167"/>
                    <a:pt x="24" y="165"/>
                    <a:pt x="22" y="165"/>
                  </a:cubicBezTo>
                  <a:cubicBezTo>
                    <a:pt x="40" y="166"/>
                    <a:pt x="63" y="173"/>
                    <a:pt x="87" y="175"/>
                  </a:cubicBezTo>
                  <a:cubicBezTo>
                    <a:pt x="108" y="177"/>
                    <a:pt x="126" y="178"/>
                    <a:pt x="145" y="183"/>
                  </a:cubicBezTo>
                  <a:cubicBezTo>
                    <a:pt x="158" y="186"/>
                    <a:pt x="169" y="192"/>
                    <a:pt x="171" y="207"/>
                  </a:cubicBezTo>
                  <a:cubicBezTo>
                    <a:pt x="162" y="203"/>
                    <a:pt x="141" y="199"/>
                    <a:pt x="124" y="201"/>
                  </a:cubicBezTo>
                  <a:cubicBezTo>
                    <a:pt x="126" y="205"/>
                    <a:pt x="131" y="205"/>
                    <a:pt x="134" y="205"/>
                  </a:cubicBezTo>
                  <a:close/>
                  <a:moveTo>
                    <a:pt x="241" y="37"/>
                  </a:moveTo>
                  <a:cubicBezTo>
                    <a:pt x="240" y="33"/>
                    <a:pt x="244" y="34"/>
                    <a:pt x="244" y="31"/>
                  </a:cubicBezTo>
                  <a:cubicBezTo>
                    <a:pt x="257" y="42"/>
                    <a:pt x="267" y="57"/>
                    <a:pt x="264" y="77"/>
                  </a:cubicBezTo>
                  <a:cubicBezTo>
                    <a:pt x="264" y="80"/>
                    <a:pt x="261" y="87"/>
                    <a:pt x="259" y="91"/>
                  </a:cubicBezTo>
                  <a:cubicBezTo>
                    <a:pt x="247" y="107"/>
                    <a:pt x="232" y="130"/>
                    <a:pt x="218" y="149"/>
                  </a:cubicBezTo>
                  <a:cubicBezTo>
                    <a:pt x="203" y="168"/>
                    <a:pt x="187" y="185"/>
                    <a:pt x="178" y="202"/>
                  </a:cubicBezTo>
                  <a:cubicBezTo>
                    <a:pt x="172" y="193"/>
                    <a:pt x="169" y="181"/>
                    <a:pt x="157" y="179"/>
                  </a:cubicBezTo>
                  <a:cubicBezTo>
                    <a:pt x="159" y="176"/>
                    <a:pt x="161" y="174"/>
                    <a:pt x="163" y="171"/>
                  </a:cubicBezTo>
                  <a:cubicBezTo>
                    <a:pt x="173" y="173"/>
                    <a:pt x="173" y="188"/>
                    <a:pt x="176" y="195"/>
                  </a:cubicBezTo>
                  <a:cubicBezTo>
                    <a:pt x="185" y="183"/>
                    <a:pt x="171" y="171"/>
                    <a:pt x="168" y="162"/>
                  </a:cubicBezTo>
                  <a:cubicBezTo>
                    <a:pt x="179" y="159"/>
                    <a:pt x="180" y="177"/>
                    <a:pt x="186" y="184"/>
                  </a:cubicBezTo>
                  <a:cubicBezTo>
                    <a:pt x="192" y="175"/>
                    <a:pt x="181" y="161"/>
                    <a:pt x="175" y="155"/>
                  </a:cubicBezTo>
                  <a:cubicBezTo>
                    <a:pt x="176" y="152"/>
                    <a:pt x="179" y="149"/>
                    <a:pt x="180" y="146"/>
                  </a:cubicBezTo>
                  <a:cubicBezTo>
                    <a:pt x="189" y="149"/>
                    <a:pt x="196" y="159"/>
                    <a:pt x="194" y="167"/>
                  </a:cubicBezTo>
                  <a:cubicBezTo>
                    <a:pt x="206" y="166"/>
                    <a:pt x="194" y="152"/>
                    <a:pt x="193" y="147"/>
                  </a:cubicBezTo>
                  <a:cubicBezTo>
                    <a:pt x="190" y="145"/>
                    <a:pt x="188" y="142"/>
                    <a:pt x="185" y="140"/>
                  </a:cubicBezTo>
                  <a:cubicBezTo>
                    <a:pt x="185" y="136"/>
                    <a:pt x="188" y="135"/>
                    <a:pt x="189" y="132"/>
                  </a:cubicBezTo>
                  <a:cubicBezTo>
                    <a:pt x="199" y="134"/>
                    <a:pt x="203" y="143"/>
                    <a:pt x="208" y="150"/>
                  </a:cubicBezTo>
                  <a:cubicBezTo>
                    <a:pt x="213" y="142"/>
                    <a:pt x="201" y="130"/>
                    <a:pt x="193" y="126"/>
                  </a:cubicBezTo>
                  <a:cubicBezTo>
                    <a:pt x="191" y="121"/>
                    <a:pt x="197" y="122"/>
                    <a:pt x="196" y="116"/>
                  </a:cubicBezTo>
                  <a:cubicBezTo>
                    <a:pt x="206" y="119"/>
                    <a:pt x="212" y="126"/>
                    <a:pt x="216" y="135"/>
                  </a:cubicBezTo>
                  <a:cubicBezTo>
                    <a:pt x="220" y="123"/>
                    <a:pt x="210" y="113"/>
                    <a:pt x="200" y="111"/>
                  </a:cubicBezTo>
                  <a:cubicBezTo>
                    <a:pt x="201" y="106"/>
                    <a:pt x="204" y="104"/>
                    <a:pt x="205" y="98"/>
                  </a:cubicBezTo>
                  <a:cubicBezTo>
                    <a:pt x="215" y="106"/>
                    <a:pt x="223" y="114"/>
                    <a:pt x="229" y="127"/>
                  </a:cubicBezTo>
                  <a:cubicBezTo>
                    <a:pt x="236" y="122"/>
                    <a:pt x="228" y="111"/>
                    <a:pt x="223" y="106"/>
                  </a:cubicBezTo>
                  <a:cubicBezTo>
                    <a:pt x="218" y="100"/>
                    <a:pt x="210" y="97"/>
                    <a:pt x="209" y="91"/>
                  </a:cubicBezTo>
                  <a:cubicBezTo>
                    <a:pt x="211" y="91"/>
                    <a:pt x="212" y="90"/>
                    <a:pt x="212" y="87"/>
                  </a:cubicBezTo>
                  <a:cubicBezTo>
                    <a:pt x="224" y="92"/>
                    <a:pt x="232" y="100"/>
                    <a:pt x="235" y="113"/>
                  </a:cubicBezTo>
                  <a:cubicBezTo>
                    <a:pt x="242" y="99"/>
                    <a:pt x="226" y="87"/>
                    <a:pt x="216" y="82"/>
                  </a:cubicBezTo>
                  <a:cubicBezTo>
                    <a:pt x="216" y="77"/>
                    <a:pt x="220" y="77"/>
                    <a:pt x="220" y="73"/>
                  </a:cubicBezTo>
                  <a:cubicBezTo>
                    <a:pt x="234" y="77"/>
                    <a:pt x="243" y="85"/>
                    <a:pt x="245" y="100"/>
                  </a:cubicBezTo>
                  <a:cubicBezTo>
                    <a:pt x="250" y="102"/>
                    <a:pt x="246" y="95"/>
                    <a:pt x="249" y="96"/>
                  </a:cubicBezTo>
                  <a:cubicBezTo>
                    <a:pt x="247" y="80"/>
                    <a:pt x="236" y="73"/>
                    <a:pt x="224" y="66"/>
                  </a:cubicBezTo>
                  <a:cubicBezTo>
                    <a:pt x="226" y="62"/>
                    <a:pt x="227" y="58"/>
                    <a:pt x="230" y="55"/>
                  </a:cubicBezTo>
                  <a:cubicBezTo>
                    <a:pt x="243" y="59"/>
                    <a:pt x="252" y="67"/>
                    <a:pt x="255" y="82"/>
                  </a:cubicBezTo>
                  <a:cubicBezTo>
                    <a:pt x="259" y="76"/>
                    <a:pt x="256" y="69"/>
                    <a:pt x="253" y="64"/>
                  </a:cubicBezTo>
                  <a:cubicBezTo>
                    <a:pt x="249" y="56"/>
                    <a:pt x="238" y="53"/>
                    <a:pt x="234" y="47"/>
                  </a:cubicBezTo>
                  <a:cubicBezTo>
                    <a:pt x="243" y="40"/>
                    <a:pt x="254" y="54"/>
                    <a:pt x="256" y="64"/>
                  </a:cubicBezTo>
                  <a:cubicBezTo>
                    <a:pt x="262" y="50"/>
                    <a:pt x="249" y="42"/>
                    <a:pt x="241" y="37"/>
                  </a:cubicBezTo>
                  <a:close/>
                  <a:moveTo>
                    <a:pt x="115" y="9"/>
                  </a:moveTo>
                  <a:cubicBezTo>
                    <a:pt x="151" y="17"/>
                    <a:pt x="203" y="17"/>
                    <a:pt x="237" y="29"/>
                  </a:cubicBezTo>
                  <a:cubicBezTo>
                    <a:pt x="208" y="78"/>
                    <a:pt x="187" y="135"/>
                    <a:pt x="149" y="175"/>
                  </a:cubicBezTo>
                  <a:cubicBezTo>
                    <a:pt x="112" y="170"/>
                    <a:pt x="56" y="163"/>
                    <a:pt x="14" y="155"/>
                  </a:cubicBezTo>
                  <a:cubicBezTo>
                    <a:pt x="48" y="107"/>
                    <a:pt x="81" y="57"/>
                    <a:pt x="1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62" name="Freeform 568"/>
            <p:cNvSpPr/>
            <p:nvPr/>
          </p:nvSpPr>
          <p:spPr bwMode="auto">
            <a:xfrm>
              <a:off x="1862168" y="4356958"/>
              <a:ext cx="313888" cy="153293"/>
            </a:xfrm>
            <a:custGeom>
              <a:avLst/>
              <a:gdLst>
                <a:gd name="T0" fmla="*/ 8 w 84"/>
                <a:gd name="T1" fmla="*/ 32 h 41"/>
                <a:gd name="T2" fmla="*/ 79 w 84"/>
                <a:gd name="T3" fmla="*/ 25 h 41"/>
                <a:gd name="T4" fmla="*/ 44 w 84"/>
                <a:gd name="T5" fmla="*/ 2 h 41"/>
                <a:gd name="T6" fmla="*/ 8 w 84"/>
                <a:gd name="T7" fmla="*/ 32 h 41"/>
              </a:gdLst>
              <a:ahLst/>
              <a:cxnLst>
                <a:cxn ang="0">
                  <a:pos x="T0" y="T1"/>
                </a:cxn>
                <a:cxn ang="0">
                  <a:pos x="T2" y="T3"/>
                </a:cxn>
                <a:cxn ang="0">
                  <a:pos x="T4" y="T5"/>
                </a:cxn>
                <a:cxn ang="0">
                  <a:pos x="T6" y="T7"/>
                </a:cxn>
              </a:cxnLst>
              <a:rect l="0" t="0" r="r" b="b"/>
              <a:pathLst>
                <a:path w="84" h="41">
                  <a:moveTo>
                    <a:pt x="8" y="32"/>
                  </a:moveTo>
                  <a:cubicBezTo>
                    <a:pt x="24" y="41"/>
                    <a:pt x="75" y="41"/>
                    <a:pt x="79" y="25"/>
                  </a:cubicBezTo>
                  <a:cubicBezTo>
                    <a:pt x="84" y="5"/>
                    <a:pt x="59" y="3"/>
                    <a:pt x="44" y="2"/>
                  </a:cubicBezTo>
                  <a:cubicBezTo>
                    <a:pt x="20" y="0"/>
                    <a:pt x="0" y="3"/>
                    <a:pt x="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63" name="Freeform 569"/>
            <p:cNvSpPr>
              <a:spLocks noEditPoints="1"/>
            </p:cNvSpPr>
            <p:nvPr/>
          </p:nvSpPr>
          <p:spPr bwMode="auto">
            <a:xfrm>
              <a:off x="4363536" y="3828945"/>
              <a:ext cx="1194720" cy="1328546"/>
            </a:xfrm>
            <a:custGeom>
              <a:avLst/>
              <a:gdLst>
                <a:gd name="T0" fmla="*/ 26 w 320"/>
                <a:gd name="T1" fmla="*/ 139 h 356"/>
                <a:gd name="T2" fmla="*/ 30 w 320"/>
                <a:gd name="T3" fmla="*/ 212 h 356"/>
                <a:gd name="T4" fmla="*/ 41 w 320"/>
                <a:gd name="T5" fmla="*/ 328 h 356"/>
                <a:gd name="T6" fmla="*/ 269 w 320"/>
                <a:gd name="T7" fmla="*/ 303 h 356"/>
                <a:gd name="T8" fmla="*/ 286 w 320"/>
                <a:gd name="T9" fmla="*/ 145 h 356"/>
                <a:gd name="T10" fmla="*/ 293 w 320"/>
                <a:gd name="T11" fmla="*/ 214 h 356"/>
                <a:gd name="T12" fmla="*/ 306 w 320"/>
                <a:gd name="T13" fmla="*/ 170 h 356"/>
                <a:gd name="T14" fmla="*/ 298 w 320"/>
                <a:gd name="T15" fmla="*/ 155 h 356"/>
                <a:gd name="T16" fmla="*/ 292 w 320"/>
                <a:gd name="T17" fmla="*/ 67 h 356"/>
                <a:gd name="T18" fmla="*/ 123 w 320"/>
                <a:gd name="T19" fmla="*/ 7 h 356"/>
                <a:gd name="T20" fmla="*/ 305 w 320"/>
                <a:gd name="T21" fmla="*/ 185 h 356"/>
                <a:gd name="T22" fmla="*/ 9 w 320"/>
                <a:gd name="T23" fmla="*/ 123 h 356"/>
                <a:gd name="T24" fmla="*/ 9 w 320"/>
                <a:gd name="T25" fmla="*/ 109 h 356"/>
                <a:gd name="T26" fmla="*/ 199 w 320"/>
                <a:gd name="T27" fmla="*/ 201 h 356"/>
                <a:gd name="T28" fmla="*/ 207 w 320"/>
                <a:gd name="T29" fmla="*/ 211 h 356"/>
                <a:gd name="T30" fmla="*/ 205 w 320"/>
                <a:gd name="T31" fmla="*/ 211 h 356"/>
                <a:gd name="T32" fmla="*/ 195 w 320"/>
                <a:gd name="T33" fmla="*/ 219 h 356"/>
                <a:gd name="T34" fmla="*/ 183 w 320"/>
                <a:gd name="T35" fmla="*/ 219 h 356"/>
                <a:gd name="T36" fmla="*/ 161 w 320"/>
                <a:gd name="T37" fmla="*/ 203 h 356"/>
                <a:gd name="T38" fmla="*/ 175 w 320"/>
                <a:gd name="T39" fmla="*/ 219 h 356"/>
                <a:gd name="T40" fmla="*/ 147 w 320"/>
                <a:gd name="T41" fmla="*/ 193 h 356"/>
                <a:gd name="T42" fmla="*/ 147 w 320"/>
                <a:gd name="T43" fmla="*/ 193 h 356"/>
                <a:gd name="T44" fmla="*/ 141 w 320"/>
                <a:gd name="T45" fmla="*/ 189 h 356"/>
                <a:gd name="T46" fmla="*/ 113 w 320"/>
                <a:gd name="T47" fmla="*/ 175 h 356"/>
                <a:gd name="T48" fmla="*/ 108 w 320"/>
                <a:gd name="T49" fmla="*/ 194 h 356"/>
                <a:gd name="T50" fmla="*/ 122 w 320"/>
                <a:gd name="T51" fmla="*/ 180 h 356"/>
                <a:gd name="T52" fmla="*/ 95 w 320"/>
                <a:gd name="T53" fmla="*/ 186 h 356"/>
                <a:gd name="T54" fmla="*/ 95 w 320"/>
                <a:gd name="T55" fmla="*/ 186 h 356"/>
                <a:gd name="T56" fmla="*/ 80 w 320"/>
                <a:gd name="T57" fmla="*/ 161 h 356"/>
                <a:gd name="T58" fmla="*/ 67 w 320"/>
                <a:gd name="T59" fmla="*/ 173 h 356"/>
                <a:gd name="T60" fmla="*/ 69 w 320"/>
                <a:gd name="T61" fmla="*/ 165 h 356"/>
                <a:gd name="T62" fmla="*/ 55 w 320"/>
                <a:gd name="T63" fmla="*/ 153 h 356"/>
                <a:gd name="T64" fmla="*/ 42 w 320"/>
                <a:gd name="T65" fmla="*/ 150 h 356"/>
                <a:gd name="T66" fmla="*/ 236 w 320"/>
                <a:gd name="T67" fmla="*/ 312 h 356"/>
                <a:gd name="T68" fmla="*/ 69 w 320"/>
                <a:gd name="T69" fmla="*/ 333 h 356"/>
                <a:gd name="T70" fmla="*/ 37 w 320"/>
                <a:gd name="T71" fmla="*/ 207 h 356"/>
                <a:gd name="T72" fmla="*/ 51 w 320"/>
                <a:gd name="T73" fmla="*/ 251 h 356"/>
                <a:gd name="T74" fmla="*/ 119 w 320"/>
                <a:gd name="T75" fmla="*/ 238 h 356"/>
                <a:gd name="T76" fmla="*/ 168 w 320"/>
                <a:gd name="T77" fmla="*/ 277 h 356"/>
                <a:gd name="T78" fmla="*/ 219 w 320"/>
                <a:gd name="T79" fmla="*/ 256 h 356"/>
                <a:gd name="T80" fmla="*/ 236 w 320"/>
                <a:gd name="T81" fmla="*/ 312 h 356"/>
                <a:gd name="T82" fmla="*/ 220 w 320"/>
                <a:gd name="T83" fmla="*/ 246 h 356"/>
                <a:gd name="T84" fmla="*/ 172 w 320"/>
                <a:gd name="T85" fmla="*/ 267 h 356"/>
                <a:gd name="T86" fmla="*/ 123 w 320"/>
                <a:gd name="T87" fmla="*/ 228 h 356"/>
                <a:gd name="T88" fmla="*/ 52 w 320"/>
                <a:gd name="T89" fmla="*/ 237 h 356"/>
                <a:gd name="T90" fmla="*/ 45 w 320"/>
                <a:gd name="T91" fmla="*/ 172 h 356"/>
                <a:gd name="T92" fmla="*/ 212 w 320"/>
                <a:gd name="T93" fmla="*/ 221 h 356"/>
                <a:gd name="T94" fmla="*/ 259 w 320"/>
                <a:gd name="T95" fmla="*/ 304 h 356"/>
                <a:gd name="T96" fmla="*/ 223 w 320"/>
                <a:gd name="T97" fmla="*/ 204 h 356"/>
                <a:gd name="T98" fmla="*/ 306 w 320"/>
                <a:gd name="T99" fmla="*/ 110 h 356"/>
                <a:gd name="T100" fmla="*/ 266 w 320"/>
                <a:gd name="T101" fmla="*/ 144 h 356"/>
                <a:gd name="T102" fmla="*/ 306 w 320"/>
                <a:gd name="T103" fmla="*/ 110 h 356"/>
                <a:gd name="T104" fmla="*/ 115 w 320"/>
                <a:gd name="T105" fmla="*/ 13 h 356"/>
                <a:gd name="T106" fmla="*/ 265 w 320"/>
                <a:gd name="T107" fmla="*/ 136 h 356"/>
                <a:gd name="T108" fmla="*/ 161 w 320"/>
                <a:gd name="T109" fmla="*/ 16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0" h="356">
                  <a:moveTo>
                    <a:pt x="0" y="103"/>
                  </a:moveTo>
                  <a:cubicBezTo>
                    <a:pt x="0" y="115"/>
                    <a:pt x="1" y="122"/>
                    <a:pt x="2" y="130"/>
                  </a:cubicBezTo>
                  <a:cubicBezTo>
                    <a:pt x="11" y="132"/>
                    <a:pt x="16" y="137"/>
                    <a:pt x="26" y="139"/>
                  </a:cubicBezTo>
                  <a:cubicBezTo>
                    <a:pt x="24" y="148"/>
                    <a:pt x="33" y="157"/>
                    <a:pt x="35" y="167"/>
                  </a:cubicBezTo>
                  <a:cubicBezTo>
                    <a:pt x="19" y="173"/>
                    <a:pt x="12" y="196"/>
                    <a:pt x="14" y="216"/>
                  </a:cubicBezTo>
                  <a:cubicBezTo>
                    <a:pt x="20" y="222"/>
                    <a:pt x="26" y="209"/>
                    <a:pt x="30" y="212"/>
                  </a:cubicBezTo>
                  <a:cubicBezTo>
                    <a:pt x="30" y="231"/>
                    <a:pt x="35" y="246"/>
                    <a:pt x="37" y="263"/>
                  </a:cubicBezTo>
                  <a:cubicBezTo>
                    <a:pt x="34" y="270"/>
                    <a:pt x="29" y="272"/>
                    <a:pt x="27" y="277"/>
                  </a:cubicBezTo>
                  <a:cubicBezTo>
                    <a:pt x="20" y="299"/>
                    <a:pt x="30" y="320"/>
                    <a:pt x="41" y="328"/>
                  </a:cubicBezTo>
                  <a:cubicBezTo>
                    <a:pt x="62" y="344"/>
                    <a:pt x="104" y="356"/>
                    <a:pt x="141" y="354"/>
                  </a:cubicBezTo>
                  <a:cubicBezTo>
                    <a:pt x="184" y="352"/>
                    <a:pt x="230" y="344"/>
                    <a:pt x="240" y="320"/>
                  </a:cubicBezTo>
                  <a:cubicBezTo>
                    <a:pt x="256" y="315"/>
                    <a:pt x="262" y="312"/>
                    <a:pt x="269" y="303"/>
                  </a:cubicBezTo>
                  <a:cubicBezTo>
                    <a:pt x="289" y="277"/>
                    <a:pt x="282" y="230"/>
                    <a:pt x="266" y="206"/>
                  </a:cubicBezTo>
                  <a:cubicBezTo>
                    <a:pt x="259" y="194"/>
                    <a:pt x="250" y="190"/>
                    <a:pt x="254" y="179"/>
                  </a:cubicBezTo>
                  <a:cubicBezTo>
                    <a:pt x="265" y="169"/>
                    <a:pt x="274" y="155"/>
                    <a:pt x="286" y="145"/>
                  </a:cubicBezTo>
                  <a:cubicBezTo>
                    <a:pt x="286" y="151"/>
                    <a:pt x="286" y="157"/>
                    <a:pt x="286" y="162"/>
                  </a:cubicBezTo>
                  <a:cubicBezTo>
                    <a:pt x="277" y="169"/>
                    <a:pt x="275" y="196"/>
                    <a:pt x="282" y="211"/>
                  </a:cubicBezTo>
                  <a:cubicBezTo>
                    <a:pt x="288" y="210"/>
                    <a:pt x="292" y="207"/>
                    <a:pt x="293" y="214"/>
                  </a:cubicBezTo>
                  <a:cubicBezTo>
                    <a:pt x="297" y="209"/>
                    <a:pt x="302" y="212"/>
                    <a:pt x="306" y="214"/>
                  </a:cubicBezTo>
                  <a:cubicBezTo>
                    <a:pt x="311" y="209"/>
                    <a:pt x="314" y="211"/>
                    <a:pt x="320" y="208"/>
                  </a:cubicBezTo>
                  <a:cubicBezTo>
                    <a:pt x="319" y="192"/>
                    <a:pt x="312" y="181"/>
                    <a:pt x="306" y="170"/>
                  </a:cubicBezTo>
                  <a:cubicBezTo>
                    <a:pt x="302" y="169"/>
                    <a:pt x="301" y="175"/>
                    <a:pt x="299" y="170"/>
                  </a:cubicBezTo>
                  <a:cubicBezTo>
                    <a:pt x="301" y="170"/>
                    <a:pt x="303" y="169"/>
                    <a:pt x="305" y="168"/>
                  </a:cubicBezTo>
                  <a:cubicBezTo>
                    <a:pt x="303" y="163"/>
                    <a:pt x="299" y="162"/>
                    <a:pt x="298" y="155"/>
                  </a:cubicBezTo>
                  <a:cubicBezTo>
                    <a:pt x="296" y="147"/>
                    <a:pt x="300" y="137"/>
                    <a:pt x="296" y="130"/>
                  </a:cubicBezTo>
                  <a:cubicBezTo>
                    <a:pt x="315" y="120"/>
                    <a:pt x="313" y="96"/>
                    <a:pt x="314" y="77"/>
                  </a:cubicBezTo>
                  <a:cubicBezTo>
                    <a:pt x="309" y="71"/>
                    <a:pt x="300" y="70"/>
                    <a:pt x="292" y="67"/>
                  </a:cubicBezTo>
                  <a:cubicBezTo>
                    <a:pt x="284" y="65"/>
                    <a:pt x="276" y="61"/>
                    <a:pt x="268" y="58"/>
                  </a:cubicBezTo>
                  <a:cubicBezTo>
                    <a:pt x="236" y="47"/>
                    <a:pt x="202" y="37"/>
                    <a:pt x="171" y="25"/>
                  </a:cubicBezTo>
                  <a:cubicBezTo>
                    <a:pt x="155" y="18"/>
                    <a:pt x="138" y="14"/>
                    <a:pt x="123" y="7"/>
                  </a:cubicBezTo>
                  <a:cubicBezTo>
                    <a:pt x="120" y="6"/>
                    <a:pt x="117" y="4"/>
                    <a:pt x="115" y="0"/>
                  </a:cubicBezTo>
                  <a:cubicBezTo>
                    <a:pt x="75" y="33"/>
                    <a:pt x="36" y="66"/>
                    <a:pt x="0" y="103"/>
                  </a:cubicBezTo>
                  <a:close/>
                  <a:moveTo>
                    <a:pt x="305" y="185"/>
                  </a:moveTo>
                  <a:cubicBezTo>
                    <a:pt x="306" y="187"/>
                    <a:pt x="310" y="186"/>
                    <a:pt x="309" y="190"/>
                  </a:cubicBezTo>
                  <a:cubicBezTo>
                    <a:pt x="308" y="188"/>
                    <a:pt x="304" y="189"/>
                    <a:pt x="305" y="185"/>
                  </a:cubicBezTo>
                  <a:close/>
                  <a:moveTo>
                    <a:pt x="9" y="123"/>
                  </a:moveTo>
                  <a:cubicBezTo>
                    <a:pt x="5" y="121"/>
                    <a:pt x="10" y="111"/>
                    <a:pt x="6" y="109"/>
                  </a:cubicBezTo>
                  <a:cubicBezTo>
                    <a:pt x="6" y="108"/>
                    <a:pt x="7" y="108"/>
                    <a:pt x="7" y="108"/>
                  </a:cubicBezTo>
                  <a:cubicBezTo>
                    <a:pt x="9" y="107"/>
                    <a:pt x="9" y="108"/>
                    <a:pt x="9" y="109"/>
                  </a:cubicBezTo>
                  <a:cubicBezTo>
                    <a:pt x="67" y="133"/>
                    <a:pt x="126" y="164"/>
                    <a:pt x="189" y="186"/>
                  </a:cubicBezTo>
                  <a:cubicBezTo>
                    <a:pt x="196" y="189"/>
                    <a:pt x="212" y="189"/>
                    <a:pt x="210" y="202"/>
                  </a:cubicBezTo>
                  <a:cubicBezTo>
                    <a:pt x="210" y="207"/>
                    <a:pt x="204" y="202"/>
                    <a:pt x="199" y="201"/>
                  </a:cubicBezTo>
                  <a:cubicBezTo>
                    <a:pt x="190" y="198"/>
                    <a:pt x="181" y="195"/>
                    <a:pt x="171" y="192"/>
                  </a:cubicBezTo>
                  <a:cubicBezTo>
                    <a:pt x="121" y="173"/>
                    <a:pt x="63" y="144"/>
                    <a:pt x="9" y="123"/>
                  </a:cubicBezTo>
                  <a:close/>
                  <a:moveTo>
                    <a:pt x="207" y="211"/>
                  </a:moveTo>
                  <a:cubicBezTo>
                    <a:pt x="207" y="212"/>
                    <a:pt x="207" y="213"/>
                    <a:pt x="207" y="214"/>
                  </a:cubicBezTo>
                  <a:cubicBezTo>
                    <a:pt x="206" y="214"/>
                    <a:pt x="205" y="214"/>
                    <a:pt x="205" y="214"/>
                  </a:cubicBezTo>
                  <a:cubicBezTo>
                    <a:pt x="205" y="213"/>
                    <a:pt x="205" y="212"/>
                    <a:pt x="205" y="211"/>
                  </a:cubicBezTo>
                  <a:cubicBezTo>
                    <a:pt x="205" y="211"/>
                    <a:pt x="206" y="211"/>
                    <a:pt x="207" y="211"/>
                  </a:cubicBezTo>
                  <a:close/>
                  <a:moveTo>
                    <a:pt x="200" y="218"/>
                  </a:moveTo>
                  <a:cubicBezTo>
                    <a:pt x="198" y="218"/>
                    <a:pt x="195" y="217"/>
                    <a:pt x="195" y="219"/>
                  </a:cubicBezTo>
                  <a:cubicBezTo>
                    <a:pt x="191" y="217"/>
                    <a:pt x="191" y="210"/>
                    <a:pt x="188" y="208"/>
                  </a:cubicBezTo>
                  <a:cubicBezTo>
                    <a:pt x="193" y="205"/>
                    <a:pt x="200" y="211"/>
                    <a:pt x="200" y="218"/>
                  </a:cubicBezTo>
                  <a:close/>
                  <a:moveTo>
                    <a:pt x="183" y="219"/>
                  </a:moveTo>
                  <a:cubicBezTo>
                    <a:pt x="182" y="213"/>
                    <a:pt x="178" y="210"/>
                    <a:pt x="178" y="202"/>
                  </a:cubicBezTo>
                  <a:cubicBezTo>
                    <a:pt x="183" y="204"/>
                    <a:pt x="186" y="214"/>
                    <a:pt x="183" y="219"/>
                  </a:cubicBezTo>
                  <a:close/>
                  <a:moveTo>
                    <a:pt x="161" y="203"/>
                  </a:moveTo>
                  <a:cubicBezTo>
                    <a:pt x="159" y="202"/>
                    <a:pt x="158" y="199"/>
                    <a:pt x="158" y="196"/>
                  </a:cubicBezTo>
                  <a:cubicBezTo>
                    <a:pt x="164" y="195"/>
                    <a:pt x="164" y="200"/>
                    <a:pt x="171" y="199"/>
                  </a:cubicBezTo>
                  <a:cubicBezTo>
                    <a:pt x="171" y="207"/>
                    <a:pt x="174" y="210"/>
                    <a:pt x="175" y="219"/>
                  </a:cubicBezTo>
                  <a:cubicBezTo>
                    <a:pt x="170" y="215"/>
                    <a:pt x="167" y="209"/>
                    <a:pt x="165" y="199"/>
                  </a:cubicBezTo>
                  <a:cubicBezTo>
                    <a:pt x="162" y="199"/>
                    <a:pt x="161" y="200"/>
                    <a:pt x="161" y="203"/>
                  </a:cubicBezTo>
                  <a:close/>
                  <a:moveTo>
                    <a:pt x="147" y="193"/>
                  </a:moveTo>
                  <a:cubicBezTo>
                    <a:pt x="155" y="190"/>
                    <a:pt x="152" y="208"/>
                    <a:pt x="158" y="214"/>
                  </a:cubicBezTo>
                  <a:cubicBezTo>
                    <a:pt x="158" y="217"/>
                    <a:pt x="155" y="212"/>
                    <a:pt x="151" y="214"/>
                  </a:cubicBezTo>
                  <a:cubicBezTo>
                    <a:pt x="157" y="208"/>
                    <a:pt x="147" y="202"/>
                    <a:pt x="147" y="193"/>
                  </a:cubicBezTo>
                  <a:close/>
                  <a:moveTo>
                    <a:pt x="146" y="206"/>
                  </a:moveTo>
                  <a:cubicBezTo>
                    <a:pt x="140" y="207"/>
                    <a:pt x="138" y="193"/>
                    <a:pt x="136" y="187"/>
                  </a:cubicBezTo>
                  <a:cubicBezTo>
                    <a:pt x="138" y="187"/>
                    <a:pt x="139" y="189"/>
                    <a:pt x="141" y="189"/>
                  </a:cubicBezTo>
                  <a:cubicBezTo>
                    <a:pt x="142" y="196"/>
                    <a:pt x="143" y="201"/>
                    <a:pt x="146" y="206"/>
                  </a:cubicBezTo>
                  <a:close/>
                  <a:moveTo>
                    <a:pt x="106" y="175"/>
                  </a:moveTo>
                  <a:cubicBezTo>
                    <a:pt x="108" y="171"/>
                    <a:pt x="110" y="177"/>
                    <a:pt x="113" y="175"/>
                  </a:cubicBezTo>
                  <a:cubicBezTo>
                    <a:pt x="117" y="184"/>
                    <a:pt x="120" y="193"/>
                    <a:pt x="125" y="201"/>
                  </a:cubicBezTo>
                  <a:cubicBezTo>
                    <a:pt x="113" y="204"/>
                    <a:pt x="112" y="183"/>
                    <a:pt x="106" y="175"/>
                  </a:cubicBezTo>
                  <a:close/>
                  <a:moveTo>
                    <a:pt x="108" y="194"/>
                  </a:moveTo>
                  <a:cubicBezTo>
                    <a:pt x="101" y="192"/>
                    <a:pt x="97" y="179"/>
                    <a:pt x="98" y="170"/>
                  </a:cubicBezTo>
                  <a:cubicBezTo>
                    <a:pt x="104" y="175"/>
                    <a:pt x="103" y="188"/>
                    <a:pt x="108" y="194"/>
                  </a:cubicBezTo>
                  <a:close/>
                  <a:moveTo>
                    <a:pt x="122" y="180"/>
                  </a:moveTo>
                  <a:cubicBezTo>
                    <a:pt x="132" y="181"/>
                    <a:pt x="130" y="194"/>
                    <a:pt x="134" y="201"/>
                  </a:cubicBezTo>
                  <a:cubicBezTo>
                    <a:pt x="128" y="201"/>
                    <a:pt x="125" y="187"/>
                    <a:pt x="122" y="180"/>
                  </a:cubicBezTo>
                  <a:close/>
                  <a:moveTo>
                    <a:pt x="95" y="186"/>
                  </a:moveTo>
                  <a:cubicBezTo>
                    <a:pt x="89" y="182"/>
                    <a:pt x="90" y="171"/>
                    <a:pt x="85" y="165"/>
                  </a:cubicBezTo>
                  <a:cubicBezTo>
                    <a:pt x="88" y="161"/>
                    <a:pt x="89" y="169"/>
                    <a:pt x="94" y="167"/>
                  </a:cubicBezTo>
                  <a:cubicBezTo>
                    <a:pt x="86" y="170"/>
                    <a:pt x="94" y="180"/>
                    <a:pt x="95" y="186"/>
                  </a:cubicBezTo>
                  <a:close/>
                  <a:moveTo>
                    <a:pt x="85" y="182"/>
                  </a:moveTo>
                  <a:cubicBezTo>
                    <a:pt x="77" y="179"/>
                    <a:pt x="76" y="169"/>
                    <a:pt x="74" y="159"/>
                  </a:cubicBezTo>
                  <a:cubicBezTo>
                    <a:pt x="76" y="160"/>
                    <a:pt x="77" y="161"/>
                    <a:pt x="80" y="161"/>
                  </a:cubicBezTo>
                  <a:cubicBezTo>
                    <a:pt x="80" y="166"/>
                    <a:pt x="83" y="175"/>
                    <a:pt x="85" y="182"/>
                  </a:cubicBezTo>
                  <a:close/>
                  <a:moveTo>
                    <a:pt x="70" y="172"/>
                  </a:moveTo>
                  <a:cubicBezTo>
                    <a:pt x="76" y="172"/>
                    <a:pt x="68" y="175"/>
                    <a:pt x="67" y="173"/>
                  </a:cubicBezTo>
                  <a:cubicBezTo>
                    <a:pt x="67" y="172"/>
                    <a:pt x="69" y="172"/>
                    <a:pt x="70" y="172"/>
                  </a:cubicBezTo>
                  <a:close/>
                  <a:moveTo>
                    <a:pt x="63" y="156"/>
                  </a:moveTo>
                  <a:cubicBezTo>
                    <a:pt x="66" y="152"/>
                    <a:pt x="68" y="162"/>
                    <a:pt x="69" y="165"/>
                  </a:cubicBezTo>
                  <a:cubicBezTo>
                    <a:pt x="67" y="168"/>
                    <a:pt x="66" y="157"/>
                    <a:pt x="63" y="156"/>
                  </a:cubicBezTo>
                  <a:close/>
                  <a:moveTo>
                    <a:pt x="63" y="169"/>
                  </a:moveTo>
                  <a:cubicBezTo>
                    <a:pt x="57" y="173"/>
                    <a:pt x="58" y="158"/>
                    <a:pt x="55" y="153"/>
                  </a:cubicBezTo>
                  <a:cubicBezTo>
                    <a:pt x="60" y="151"/>
                    <a:pt x="58" y="167"/>
                    <a:pt x="63" y="169"/>
                  </a:cubicBezTo>
                  <a:close/>
                  <a:moveTo>
                    <a:pt x="51" y="162"/>
                  </a:moveTo>
                  <a:cubicBezTo>
                    <a:pt x="46" y="160"/>
                    <a:pt x="48" y="152"/>
                    <a:pt x="42" y="150"/>
                  </a:cubicBezTo>
                  <a:cubicBezTo>
                    <a:pt x="43" y="146"/>
                    <a:pt x="46" y="150"/>
                    <a:pt x="49" y="151"/>
                  </a:cubicBezTo>
                  <a:cubicBezTo>
                    <a:pt x="48" y="156"/>
                    <a:pt x="51" y="157"/>
                    <a:pt x="51" y="162"/>
                  </a:cubicBezTo>
                  <a:close/>
                  <a:moveTo>
                    <a:pt x="236" y="312"/>
                  </a:moveTo>
                  <a:cubicBezTo>
                    <a:pt x="231" y="314"/>
                    <a:pt x="233" y="319"/>
                    <a:pt x="230" y="323"/>
                  </a:cubicBezTo>
                  <a:cubicBezTo>
                    <a:pt x="217" y="339"/>
                    <a:pt x="179" y="341"/>
                    <a:pt x="148" y="344"/>
                  </a:cubicBezTo>
                  <a:cubicBezTo>
                    <a:pt x="123" y="347"/>
                    <a:pt x="96" y="344"/>
                    <a:pt x="69" y="333"/>
                  </a:cubicBezTo>
                  <a:cubicBezTo>
                    <a:pt x="42" y="322"/>
                    <a:pt x="26" y="311"/>
                    <a:pt x="34" y="277"/>
                  </a:cubicBezTo>
                  <a:cubicBezTo>
                    <a:pt x="38" y="274"/>
                    <a:pt x="42" y="271"/>
                    <a:pt x="45" y="268"/>
                  </a:cubicBezTo>
                  <a:cubicBezTo>
                    <a:pt x="41" y="249"/>
                    <a:pt x="36" y="226"/>
                    <a:pt x="37" y="207"/>
                  </a:cubicBezTo>
                  <a:cubicBezTo>
                    <a:pt x="41" y="208"/>
                    <a:pt x="40" y="205"/>
                    <a:pt x="44" y="205"/>
                  </a:cubicBezTo>
                  <a:cubicBezTo>
                    <a:pt x="49" y="204"/>
                    <a:pt x="44" y="212"/>
                    <a:pt x="44" y="214"/>
                  </a:cubicBezTo>
                  <a:cubicBezTo>
                    <a:pt x="45" y="226"/>
                    <a:pt x="45" y="240"/>
                    <a:pt x="51" y="251"/>
                  </a:cubicBezTo>
                  <a:cubicBezTo>
                    <a:pt x="61" y="242"/>
                    <a:pt x="67" y="230"/>
                    <a:pt x="78" y="222"/>
                  </a:cubicBezTo>
                  <a:cubicBezTo>
                    <a:pt x="83" y="232"/>
                    <a:pt x="84" y="251"/>
                    <a:pt x="94" y="263"/>
                  </a:cubicBezTo>
                  <a:cubicBezTo>
                    <a:pt x="105" y="257"/>
                    <a:pt x="105" y="241"/>
                    <a:pt x="119" y="238"/>
                  </a:cubicBezTo>
                  <a:cubicBezTo>
                    <a:pt x="124" y="253"/>
                    <a:pt x="127" y="270"/>
                    <a:pt x="136" y="278"/>
                  </a:cubicBezTo>
                  <a:cubicBezTo>
                    <a:pt x="143" y="271"/>
                    <a:pt x="146" y="261"/>
                    <a:pt x="154" y="255"/>
                  </a:cubicBezTo>
                  <a:cubicBezTo>
                    <a:pt x="162" y="259"/>
                    <a:pt x="164" y="268"/>
                    <a:pt x="168" y="277"/>
                  </a:cubicBezTo>
                  <a:cubicBezTo>
                    <a:pt x="181" y="273"/>
                    <a:pt x="185" y="260"/>
                    <a:pt x="195" y="253"/>
                  </a:cubicBezTo>
                  <a:cubicBezTo>
                    <a:pt x="201" y="255"/>
                    <a:pt x="201" y="263"/>
                    <a:pt x="205" y="267"/>
                  </a:cubicBezTo>
                  <a:cubicBezTo>
                    <a:pt x="212" y="266"/>
                    <a:pt x="212" y="258"/>
                    <a:pt x="219" y="256"/>
                  </a:cubicBezTo>
                  <a:cubicBezTo>
                    <a:pt x="221" y="266"/>
                    <a:pt x="219" y="279"/>
                    <a:pt x="220" y="286"/>
                  </a:cubicBezTo>
                  <a:cubicBezTo>
                    <a:pt x="232" y="287"/>
                    <a:pt x="229" y="273"/>
                    <a:pt x="238" y="271"/>
                  </a:cubicBezTo>
                  <a:cubicBezTo>
                    <a:pt x="257" y="274"/>
                    <a:pt x="263" y="315"/>
                    <a:pt x="236" y="312"/>
                  </a:cubicBezTo>
                  <a:close/>
                  <a:moveTo>
                    <a:pt x="259" y="304"/>
                  </a:moveTo>
                  <a:cubicBezTo>
                    <a:pt x="267" y="281"/>
                    <a:pt x="244" y="251"/>
                    <a:pt x="226" y="271"/>
                  </a:cubicBezTo>
                  <a:cubicBezTo>
                    <a:pt x="226" y="261"/>
                    <a:pt x="225" y="251"/>
                    <a:pt x="220" y="246"/>
                  </a:cubicBezTo>
                  <a:cubicBezTo>
                    <a:pt x="212" y="246"/>
                    <a:pt x="214" y="256"/>
                    <a:pt x="206" y="256"/>
                  </a:cubicBezTo>
                  <a:cubicBezTo>
                    <a:pt x="204" y="251"/>
                    <a:pt x="200" y="247"/>
                    <a:pt x="195" y="245"/>
                  </a:cubicBezTo>
                  <a:cubicBezTo>
                    <a:pt x="184" y="248"/>
                    <a:pt x="182" y="262"/>
                    <a:pt x="172" y="267"/>
                  </a:cubicBezTo>
                  <a:cubicBezTo>
                    <a:pt x="167" y="259"/>
                    <a:pt x="162" y="252"/>
                    <a:pt x="157" y="245"/>
                  </a:cubicBezTo>
                  <a:cubicBezTo>
                    <a:pt x="148" y="250"/>
                    <a:pt x="142" y="258"/>
                    <a:pt x="137" y="266"/>
                  </a:cubicBezTo>
                  <a:cubicBezTo>
                    <a:pt x="129" y="257"/>
                    <a:pt x="127" y="242"/>
                    <a:pt x="123" y="228"/>
                  </a:cubicBezTo>
                  <a:cubicBezTo>
                    <a:pt x="109" y="230"/>
                    <a:pt x="103" y="242"/>
                    <a:pt x="95" y="251"/>
                  </a:cubicBezTo>
                  <a:cubicBezTo>
                    <a:pt x="87" y="241"/>
                    <a:pt x="87" y="223"/>
                    <a:pt x="87" y="212"/>
                  </a:cubicBezTo>
                  <a:cubicBezTo>
                    <a:pt x="69" y="214"/>
                    <a:pt x="65" y="229"/>
                    <a:pt x="52" y="237"/>
                  </a:cubicBezTo>
                  <a:cubicBezTo>
                    <a:pt x="49" y="221"/>
                    <a:pt x="52" y="211"/>
                    <a:pt x="55" y="197"/>
                  </a:cubicBezTo>
                  <a:cubicBezTo>
                    <a:pt x="43" y="194"/>
                    <a:pt x="31" y="203"/>
                    <a:pt x="20" y="207"/>
                  </a:cubicBezTo>
                  <a:cubicBezTo>
                    <a:pt x="20" y="191"/>
                    <a:pt x="29" y="170"/>
                    <a:pt x="45" y="172"/>
                  </a:cubicBezTo>
                  <a:cubicBezTo>
                    <a:pt x="52" y="172"/>
                    <a:pt x="62" y="180"/>
                    <a:pt x="73" y="186"/>
                  </a:cubicBezTo>
                  <a:cubicBezTo>
                    <a:pt x="99" y="200"/>
                    <a:pt x="130" y="217"/>
                    <a:pt x="157" y="224"/>
                  </a:cubicBezTo>
                  <a:cubicBezTo>
                    <a:pt x="172" y="228"/>
                    <a:pt x="198" y="228"/>
                    <a:pt x="212" y="221"/>
                  </a:cubicBezTo>
                  <a:cubicBezTo>
                    <a:pt x="214" y="219"/>
                    <a:pt x="216" y="217"/>
                    <a:pt x="219" y="215"/>
                  </a:cubicBezTo>
                  <a:cubicBezTo>
                    <a:pt x="232" y="209"/>
                    <a:pt x="242" y="210"/>
                    <a:pt x="248" y="194"/>
                  </a:cubicBezTo>
                  <a:cubicBezTo>
                    <a:pt x="271" y="213"/>
                    <a:pt x="289" y="279"/>
                    <a:pt x="259" y="304"/>
                  </a:cubicBezTo>
                  <a:close/>
                  <a:moveTo>
                    <a:pt x="223" y="204"/>
                  </a:moveTo>
                  <a:cubicBezTo>
                    <a:pt x="228" y="205"/>
                    <a:pt x="221" y="207"/>
                    <a:pt x="221" y="208"/>
                  </a:cubicBezTo>
                  <a:cubicBezTo>
                    <a:pt x="217" y="207"/>
                    <a:pt x="224" y="206"/>
                    <a:pt x="223" y="204"/>
                  </a:cubicBezTo>
                  <a:close/>
                  <a:moveTo>
                    <a:pt x="240" y="193"/>
                  </a:moveTo>
                  <a:cubicBezTo>
                    <a:pt x="243" y="193"/>
                    <a:pt x="227" y="200"/>
                    <a:pt x="240" y="193"/>
                  </a:cubicBezTo>
                  <a:close/>
                  <a:moveTo>
                    <a:pt x="306" y="110"/>
                  </a:moveTo>
                  <a:cubicBezTo>
                    <a:pt x="276" y="138"/>
                    <a:pt x="252" y="180"/>
                    <a:pt x="217" y="198"/>
                  </a:cubicBezTo>
                  <a:cubicBezTo>
                    <a:pt x="225" y="182"/>
                    <a:pt x="240" y="172"/>
                    <a:pt x="252" y="160"/>
                  </a:cubicBezTo>
                  <a:cubicBezTo>
                    <a:pt x="258" y="155"/>
                    <a:pt x="261" y="149"/>
                    <a:pt x="266" y="144"/>
                  </a:cubicBezTo>
                  <a:cubicBezTo>
                    <a:pt x="271" y="139"/>
                    <a:pt x="278" y="135"/>
                    <a:pt x="282" y="130"/>
                  </a:cubicBezTo>
                  <a:cubicBezTo>
                    <a:pt x="291" y="118"/>
                    <a:pt x="296" y="105"/>
                    <a:pt x="306" y="94"/>
                  </a:cubicBezTo>
                  <a:cubicBezTo>
                    <a:pt x="310" y="98"/>
                    <a:pt x="305" y="105"/>
                    <a:pt x="306" y="110"/>
                  </a:cubicBezTo>
                  <a:close/>
                  <a:moveTo>
                    <a:pt x="60" y="56"/>
                  </a:moveTo>
                  <a:cubicBezTo>
                    <a:pt x="77" y="41"/>
                    <a:pt x="93" y="23"/>
                    <a:pt x="109" y="13"/>
                  </a:cubicBezTo>
                  <a:cubicBezTo>
                    <a:pt x="109" y="13"/>
                    <a:pt x="116" y="11"/>
                    <a:pt x="115" y="13"/>
                  </a:cubicBezTo>
                  <a:cubicBezTo>
                    <a:pt x="179" y="34"/>
                    <a:pt x="241" y="57"/>
                    <a:pt x="305" y="80"/>
                  </a:cubicBezTo>
                  <a:cubicBezTo>
                    <a:pt x="307" y="87"/>
                    <a:pt x="299" y="90"/>
                    <a:pt x="296" y="94"/>
                  </a:cubicBezTo>
                  <a:cubicBezTo>
                    <a:pt x="286" y="108"/>
                    <a:pt x="278" y="123"/>
                    <a:pt x="265" y="136"/>
                  </a:cubicBezTo>
                  <a:cubicBezTo>
                    <a:pt x="258" y="144"/>
                    <a:pt x="249" y="152"/>
                    <a:pt x="240" y="160"/>
                  </a:cubicBezTo>
                  <a:cubicBezTo>
                    <a:pt x="233" y="167"/>
                    <a:pt x="222" y="182"/>
                    <a:pt x="214" y="184"/>
                  </a:cubicBezTo>
                  <a:cubicBezTo>
                    <a:pt x="206" y="186"/>
                    <a:pt x="172" y="172"/>
                    <a:pt x="161" y="168"/>
                  </a:cubicBezTo>
                  <a:cubicBezTo>
                    <a:pt x="110" y="146"/>
                    <a:pt x="58" y="123"/>
                    <a:pt x="12" y="101"/>
                  </a:cubicBezTo>
                  <a:cubicBezTo>
                    <a:pt x="25" y="86"/>
                    <a:pt x="43" y="72"/>
                    <a:pt x="6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64" name="Freeform 570"/>
            <p:cNvSpPr>
              <a:spLocks noEditPoints="1"/>
            </p:cNvSpPr>
            <p:nvPr/>
          </p:nvSpPr>
          <p:spPr bwMode="auto">
            <a:xfrm>
              <a:off x="930238" y="4790074"/>
              <a:ext cx="294422" cy="975726"/>
            </a:xfrm>
            <a:custGeom>
              <a:avLst/>
              <a:gdLst>
                <a:gd name="T0" fmla="*/ 42 w 79"/>
                <a:gd name="T1" fmla="*/ 260 h 261"/>
                <a:gd name="T2" fmla="*/ 79 w 79"/>
                <a:gd name="T3" fmla="*/ 25 h 261"/>
                <a:gd name="T4" fmla="*/ 0 w 79"/>
                <a:gd name="T5" fmla="*/ 30 h 261"/>
                <a:gd name="T6" fmla="*/ 15 w 79"/>
                <a:gd name="T7" fmla="*/ 49 h 261"/>
                <a:gd name="T8" fmla="*/ 15 w 79"/>
                <a:gd name="T9" fmla="*/ 111 h 261"/>
                <a:gd name="T10" fmla="*/ 56 w 79"/>
                <a:gd name="T11" fmla="*/ 139 h 261"/>
                <a:gd name="T12" fmla="*/ 55 w 79"/>
                <a:gd name="T13" fmla="*/ 166 h 261"/>
                <a:gd name="T14" fmla="*/ 34 w 79"/>
                <a:gd name="T15" fmla="*/ 181 h 261"/>
                <a:gd name="T16" fmla="*/ 35 w 79"/>
                <a:gd name="T17" fmla="*/ 202 h 261"/>
                <a:gd name="T18" fmla="*/ 23 w 79"/>
                <a:gd name="T19" fmla="*/ 189 h 261"/>
                <a:gd name="T20" fmla="*/ 43 w 79"/>
                <a:gd name="T21" fmla="*/ 132 h 261"/>
                <a:gd name="T22" fmla="*/ 50 w 79"/>
                <a:gd name="T23" fmla="*/ 133 h 261"/>
                <a:gd name="T24" fmla="*/ 16 w 79"/>
                <a:gd name="T25" fmla="*/ 131 h 261"/>
                <a:gd name="T26" fmla="*/ 16 w 79"/>
                <a:gd name="T27" fmla="*/ 131 h 261"/>
                <a:gd name="T28" fmla="*/ 28 w 79"/>
                <a:gd name="T29" fmla="*/ 131 h 261"/>
                <a:gd name="T30" fmla="*/ 24 w 79"/>
                <a:gd name="T31" fmla="*/ 153 h 261"/>
                <a:gd name="T32" fmla="*/ 36 w 79"/>
                <a:gd name="T33" fmla="*/ 132 h 261"/>
                <a:gd name="T34" fmla="*/ 39 w 79"/>
                <a:gd name="T35" fmla="*/ 172 h 261"/>
                <a:gd name="T36" fmla="*/ 39 w 79"/>
                <a:gd name="T37" fmla="*/ 169 h 261"/>
                <a:gd name="T38" fmla="*/ 39 w 79"/>
                <a:gd name="T39" fmla="*/ 169 h 261"/>
                <a:gd name="T40" fmla="*/ 15 w 79"/>
                <a:gd name="T41" fmla="*/ 199 h 261"/>
                <a:gd name="T42" fmla="*/ 18 w 79"/>
                <a:gd name="T43" fmla="*/ 212 h 261"/>
                <a:gd name="T44" fmla="*/ 20 w 79"/>
                <a:gd name="T45" fmla="*/ 233 h 261"/>
                <a:gd name="T46" fmla="*/ 20 w 79"/>
                <a:gd name="T47" fmla="*/ 236 h 261"/>
                <a:gd name="T48" fmla="*/ 28 w 79"/>
                <a:gd name="T49" fmla="*/ 248 h 261"/>
                <a:gd name="T50" fmla="*/ 27 w 79"/>
                <a:gd name="T51" fmla="*/ 230 h 261"/>
                <a:gd name="T52" fmla="*/ 39 w 79"/>
                <a:gd name="T53" fmla="*/ 239 h 261"/>
                <a:gd name="T54" fmla="*/ 54 w 79"/>
                <a:gd name="T55" fmla="*/ 245 h 261"/>
                <a:gd name="T56" fmla="*/ 58 w 79"/>
                <a:gd name="T57" fmla="*/ 231 h 261"/>
                <a:gd name="T58" fmla="*/ 55 w 79"/>
                <a:gd name="T59" fmla="*/ 210 h 261"/>
                <a:gd name="T60" fmla="*/ 62 w 79"/>
                <a:gd name="T61" fmla="*/ 218 h 261"/>
                <a:gd name="T62" fmla="*/ 62 w 79"/>
                <a:gd name="T63" fmla="*/ 219 h 261"/>
                <a:gd name="T64" fmla="*/ 64 w 79"/>
                <a:gd name="T65" fmla="*/ 185 h 261"/>
                <a:gd name="T66" fmla="*/ 62 w 79"/>
                <a:gd name="T67" fmla="*/ 171 h 261"/>
                <a:gd name="T68" fmla="*/ 48 w 79"/>
                <a:gd name="T69" fmla="*/ 194 h 261"/>
                <a:gd name="T70" fmla="*/ 39 w 79"/>
                <a:gd name="T71" fmla="*/ 195 h 261"/>
                <a:gd name="T72" fmla="*/ 34 w 79"/>
                <a:gd name="T73" fmla="*/ 194 h 261"/>
                <a:gd name="T74" fmla="*/ 46 w 79"/>
                <a:gd name="T75" fmla="*/ 185 h 261"/>
                <a:gd name="T76" fmla="*/ 67 w 79"/>
                <a:gd name="T77" fmla="*/ 169 h 261"/>
                <a:gd name="T78" fmla="*/ 64 w 79"/>
                <a:gd name="T79" fmla="*/ 132 h 261"/>
                <a:gd name="T80" fmla="*/ 39 w 79"/>
                <a:gd name="T81" fmla="*/ 13 h 261"/>
                <a:gd name="T82" fmla="*/ 11 w 79"/>
                <a:gd name="T83" fmla="*/ 22 h 261"/>
                <a:gd name="T84" fmla="*/ 72 w 79"/>
                <a:gd name="T85" fmla="*/ 3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261">
                  <a:moveTo>
                    <a:pt x="8" y="91"/>
                  </a:moveTo>
                  <a:cubicBezTo>
                    <a:pt x="8" y="141"/>
                    <a:pt x="12" y="193"/>
                    <a:pt x="10" y="234"/>
                  </a:cubicBezTo>
                  <a:cubicBezTo>
                    <a:pt x="18" y="246"/>
                    <a:pt x="22" y="261"/>
                    <a:pt x="42" y="260"/>
                  </a:cubicBezTo>
                  <a:cubicBezTo>
                    <a:pt x="61" y="258"/>
                    <a:pt x="67" y="226"/>
                    <a:pt x="69" y="207"/>
                  </a:cubicBezTo>
                  <a:cubicBezTo>
                    <a:pt x="72" y="183"/>
                    <a:pt x="73" y="145"/>
                    <a:pt x="77" y="121"/>
                  </a:cubicBezTo>
                  <a:cubicBezTo>
                    <a:pt x="71" y="93"/>
                    <a:pt x="75" y="46"/>
                    <a:pt x="79" y="25"/>
                  </a:cubicBezTo>
                  <a:cubicBezTo>
                    <a:pt x="75" y="19"/>
                    <a:pt x="74" y="12"/>
                    <a:pt x="67" y="8"/>
                  </a:cubicBezTo>
                  <a:cubicBezTo>
                    <a:pt x="50" y="0"/>
                    <a:pt x="19" y="10"/>
                    <a:pt x="6" y="14"/>
                  </a:cubicBezTo>
                  <a:cubicBezTo>
                    <a:pt x="7" y="20"/>
                    <a:pt x="0" y="24"/>
                    <a:pt x="0" y="30"/>
                  </a:cubicBezTo>
                  <a:cubicBezTo>
                    <a:pt x="1" y="37"/>
                    <a:pt x="8" y="42"/>
                    <a:pt x="10" y="49"/>
                  </a:cubicBezTo>
                  <a:cubicBezTo>
                    <a:pt x="12" y="59"/>
                    <a:pt x="9" y="75"/>
                    <a:pt x="8" y="91"/>
                  </a:cubicBezTo>
                  <a:close/>
                  <a:moveTo>
                    <a:pt x="15" y="49"/>
                  </a:moveTo>
                  <a:cubicBezTo>
                    <a:pt x="32" y="53"/>
                    <a:pt x="54" y="57"/>
                    <a:pt x="68" y="48"/>
                  </a:cubicBezTo>
                  <a:cubicBezTo>
                    <a:pt x="71" y="70"/>
                    <a:pt x="68" y="95"/>
                    <a:pt x="68" y="110"/>
                  </a:cubicBezTo>
                  <a:cubicBezTo>
                    <a:pt x="54" y="104"/>
                    <a:pt x="27" y="103"/>
                    <a:pt x="15" y="111"/>
                  </a:cubicBezTo>
                  <a:cubicBezTo>
                    <a:pt x="14" y="81"/>
                    <a:pt x="18" y="70"/>
                    <a:pt x="15" y="49"/>
                  </a:cubicBezTo>
                  <a:close/>
                  <a:moveTo>
                    <a:pt x="56" y="142"/>
                  </a:moveTo>
                  <a:cubicBezTo>
                    <a:pt x="54" y="145"/>
                    <a:pt x="56" y="141"/>
                    <a:pt x="56" y="139"/>
                  </a:cubicBezTo>
                  <a:cubicBezTo>
                    <a:pt x="57" y="134"/>
                    <a:pt x="59" y="143"/>
                    <a:pt x="56" y="142"/>
                  </a:cubicBezTo>
                  <a:close/>
                  <a:moveTo>
                    <a:pt x="67" y="143"/>
                  </a:moveTo>
                  <a:cubicBezTo>
                    <a:pt x="67" y="150"/>
                    <a:pt x="64" y="165"/>
                    <a:pt x="55" y="166"/>
                  </a:cubicBezTo>
                  <a:cubicBezTo>
                    <a:pt x="57" y="157"/>
                    <a:pt x="65" y="153"/>
                    <a:pt x="67" y="143"/>
                  </a:cubicBezTo>
                  <a:close/>
                  <a:moveTo>
                    <a:pt x="34" y="181"/>
                  </a:moveTo>
                  <a:cubicBezTo>
                    <a:pt x="36" y="185"/>
                    <a:pt x="28" y="189"/>
                    <a:pt x="34" y="181"/>
                  </a:cubicBezTo>
                  <a:close/>
                  <a:moveTo>
                    <a:pt x="35" y="202"/>
                  </a:moveTo>
                  <a:cubicBezTo>
                    <a:pt x="38" y="204"/>
                    <a:pt x="32" y="209"/>
                    <a:pt x="32" y="213"/>
                  </a:cubicBezTo>
                  <a:cubicBezTo>
                    <a:pt x="29" y="210"/>
                    <a:pt x="34" y="205"/>
                    <a:pt x="35" y="202"/>
                  </a:cubicBezTo>
                  <a:close/>
                  <a:moveTo>
                    <a:pt x="23" y="189"/>
                  </a:moveTo>
                  <a:cubicBezTo>
                    <a:pt x="23" y="183"/>
                    <a:pt x="32" y="175"/>
                    <a:pt x="32" y="165"/>
                  </a:cubicBezTo>
                  <a:cubicBezTo>
                    <a:pt x="40" y="170"/>
                    <a:pt x="25" y="181"/>
                    <a:pt x="23" y="189"/>
                  </a:cubicBezTo>
                  <a:close/>
                  <a:moveTo>
                    <a:pt x="24" y="167"/>
                  </a:moveTo>
                  <a:cubicBezTo>
                    <a:pt x="22" y="176"/>
                    <a:pt x="21" y="184"/>
                    <a:pt x="15" y="189"/>
                  </a:cubicBezTo>
                  <a:cubicBezTo>
                    <a:pt x="21" y="167"/>
                    <a:pt x="33" y="150"/>
                    <a:pt x="43" y="132"/>
                  </a:cubicBezTo>
                  <a:cubicBezTo>
                    <a:pt x="47" y="130"/>
                    <a:pt x="51" y="135"/>
                    <a:pt x="52" y="132"/>
                  </a:cubicBezTo>
                  <a:cubicBezTo>
                    <a:pt x="53" y="141"/>
                    <a:pt x="41" y="150"/>
                    <a:pt x="38" y="159"/>
                  </a:cubicBezTo>
                  <a:cubicBezTo>
                    <a:pt x="37" y="151"/>
                    <a:pt x="51" y="142"/>
                    <a:pt x="50" y="133"/>
                  </a:cubicBezTo>
                  <a:cubicBezTo>
                    <a:pt x="49" y="133"/>
                    <a:pt x="48" y="133"/>
                    <a:pt x="47" y="133"/>
                  </a:cubicBezTo>
                  <a:cubicBezTo>
                    <a:pt x="38" y="143"/>
                    <a:pt x="34" y="158"/>
                    <a:pt x="24" y="167"/>
                  </a:cubicBezTo>
                  <a:close/>
                  <a:moveTo>
                    <a:pt x="16" y="131"/>
                  </a:moveTo>
                  <a:cubicBezTo>
                    <a:pt x="18" y="131"/>
                    <a:pt x="20" y="131"/>
                    <a:pt x="22" y="131"/>
                  </a:cubicBezTo>
                  <a:cubicBezTo>
                    <a:pt x="21" y="135"/>
                    <a:pt x="18" y="135"/>
                    <a:pt x="18" y="139"/>
                  </a:cubicBezTo>
                  <a:cubicBezTo>
                    <a:pt x="15" y="139"/>
                    <a:pt x="17" y="134"/>
                    <a:pt x="16" y="131"/>
                  </a:cubicBezTo>
                  <a:close/>
                  <a:moveTo>
                    <a:pt x="24" y="142"/>
                  </a:moveTo>
                  <a:cubicBezTo>
                    <a:pt x="22" y="147"/>
                    <a:pt x="19" y="152"/>
                    <a:pt x="18" y="155"/>
                  </a:cubicBezTo>
                  <a:cubicBezTo>
                    <a:pt x="14" y="144"/>
                    <a:pt x="25" y="139"/>
                    <a:pt x="28" y="131"/>
                  </a:cubicBezTo>
                  <a:cubicBezTo>
                    <a:pt x="32" y="133"/>
                    <a:pt x="26" y="138"/>
                    <a:pt x="24" y="142"/>
                  </a:cubicBezTo>
                  <a:close/>
                  <a:moveTo>
                    <a:pt x="32" y="138"/>
                  </a:moveTo>
                  <a:cubicBezTo>
                    <a:pt x="33" y="143"/>
                    <a:pt x="27" y="148"/>
                    <a:pt x="24" y="153"/>
                  </a:cubicBezTo>
                  <a:cubicBezTo>
                    <a:pt x="21" y="159"/>
                    <a:pt x="19" y="165"/>
                    <a:pt x="16" y="167"/>
                  </a:cubicBezTo>
                  <a:cubicBezTo>
                    <a:pt x="18" y="154"/>
                    <a:pt x="28" y="149"/>
                    <a:pt x="32" y="138"/>
                  </a:cubicBezTo>
                  <a:close/>
                  <a:moveTo>
                    <a:pt x="36" y="132"/>
                  </a:moveTo>
                  <a:cubicBezTo>
                    <a:pt x="40" y="133"/>
                    <a:pt x="35" y="135"/>
                    <a:pt x="35" y="137"/>
                  </a:cubicBezTo>
                  <a:cubicBezTo>
                    <a:pt x="32" y="137"/>
                    <a:pt x="36" y="133"/>
                    <a:pt x="36" y="132"/>
                  </a:cubicBezTo>
                  <a:close/>
                  <a:moveTo>
                    <a:pt x="39" y="172"/>
                  </a:moveTo>
                  <a:cubicBezTo>
                    <a:pt x="42" y="169"/>
                    <a:pt x="37" y="178"/>
                    <a:pt x="36" y="180"/>
                  </a:cubicBezTo>
                  <a:cubicBezTo>
                    <a:pt x="33" y="177"/>
                    <a:pt x="39" y="175"/>
                    <a:pt x="39" y="172"/>
                  </a:cubicBezTo>
                  <a:close/>
                  <a:moveTo>
                    <a:pt x="39" y="169"/>
                  </a:moveTo>
                  <a:cubicBezTo>
                    <a:pt x="41" y="158"/>
                    <a:pt x="49" y="153"/>
                    <a:pt x="54" y="144"/>
                  </a:cubicBezTo>
                  <a:cubicBezTo>
                    <a:pt x="55" y="148"/>
                    <a:pt x="50" y="152"/>
                    <a:pt x="47" y="157"/>
                  </a:cubicBezTo>
                  <a:cubicBezTo>
                    <a:pt x="44" y="161"/>
                    <a:pt x="43" y="167"/>
                    <a:pt x="39" y="169"/>
                  </a:cubicBezTo>
                  <a:close/>
                  <a:moveTo>
                    <a:pt x="16" y="193"/>
                  </a:moveTo>
                  <a:cubicBezTo>
                    <a:pt x="18" y="195"/>
                    <a:pt x="18" y="194"/>
                    <a:pt x="20" y="193"/>
                  </a:cubicBezTo>
                  <a:cubicBezTo>
                    <a:pt x="23" y="190"/>
                    <a:pt x="18" y="199"/>
                    <a:pt x="15" y="199"/>
                  </a:cubicBezTo>
                  <a:cubicBezTo>
                    <a:pt x="16" y="197"/>
                    <a:pt x="16" y="195"/>
                    <a:pt x="16" y="193"/>
                  </a:cubicBezTo>
                  <a:close/>
                  <a:moveTo>
                    <a:pt x="24" y="196"/>
                  </a:moveTo>
                  <a:cubicBezTo>
                    <a:pt x="26" y="200"/>
                    <a:pt x="19" y="207"/>
                    <a:pt x="18" y="212"/>
                  </a:cubicBezTo>
                  <a:cubicBezTo>
                    <a:pt x="14" y="206"/>
                    <a:pt x="23" y="202"/>
                    <a:pt x="24" y="196"/>
                  </a:cubicBezTo>
                  <a:close/>
                  <a:moveTo>
                    <a:pt x="23" y="217"/>
                  </a:moveTo>
                  <a:cubicBezTo>
                    <a:pt x="27" y="222"/>
                    <a:pt x="19" y="226"/>
                    <a:pt x="20" y="233"/>
                  </a:cubicBezTo>
                  <a:cubicBezTo>
                    <a:pt x="14" y="229"/>
                    <a:pt x="23" y="223"/>
                    <a:pt x="23" y="217"/>
                  </a:cubicBezTo>
                  <a:close/>
                  <a:moveTo>
                    <a:pt x="28" y="248"/>
                  </a:moveTo>
                  <a:cubicBezTo>
                    <a:pt x="24" y="246"/>
                    <a:pt x="22" y="241"/>
                    <a:pt x="20" y="236"/>
                  </a:cubicBezTo>
                  <a:cubicBezTo>
                    <a:pt x="22" y="237"/>
                    <a:pt x="23" y="238"/>
                    <a:pt x="23" y="236"/>
                  </a:cubicBezTo>
                  <a:cubicBezTo>
                    <a:pt x="24" y="237"/>
                    <a:pt x="26" y="244"/>
                    <a:pt x="28" y="239"/>
                  </a:cubicBezTo>
                  <a:cubicBezTo>
                    <a:pt x="31" y="239"/>
                    <a:pt x="27" y="244"/>
                    <a:pt x="28" y="248"/>
                  </a:cubicBezTo>
                  <a:close/>
                  <a:moveTo>
                    <a:pt x="27" y="230"/>
                  </a:moveTo>
                  <a:cubicBezTo>
                    <a:pt x="25" y="232"/>
                    <a:pt x="31" y="221"/>
                    <a:pt x="31" y="217"/>
                  </a:cubicBezTo>
                  <a:cubicBezTo>
                    <a:pt x="34" y="221"/>
                    <a:pt x="28" y="227"/>
                    <a:pt x="27" y="230"/>
                  </a:cubicBezTo>
                  <a:close/>
                  <a:moveTo>
                    <a:pt x="32" y="251"/>
                  </a:moveTo>
                  <a:cubicBezTo>
                    <a:pt x="34" y="236"/>
                    <a:pt x="42" y="227"/>
                    <a:pt x="46" y="214"/>
                  </a:cubicBezTo>
                  <a:cubicBezTo>
                    <a:pt x="51" y="221"/>
                    <a:pt x="42" y="233"/>
                    <a:pt x="39" y="239"/>
                  </a:cubicBezTo>
                  <a:cubicBezTo>
                    <a:pt x="45" y="238"/>
                    <a:pt x="39" y="252"/>
                    <a:pt x="44" y="249"/>
                  </a:cubicBezTo>
                  <a:cubicBezTo>
                    <a:pt x="48" y="252"/>
                    <a:pt x="36" y="251"/>
                    <a:pt x="32" y="251"/>
                  </a:cubicBezTo>
                  <a:close/>
                  <a:moveTo>
                    <a:pt x="54" y="245"/>
                  </a:moveTo>
                  <a:cubicBezTo>
                    <a:pt x="52" y="244"/>
                    <a:pt x="50" y="243"/>
                    <a:pt x="50" y="245"/>
                  </a:cubicBezTo>
                  <a:cubicBezTo>
                    <a:pt x="49" y="240"/>
                    <a:pt x="43" y="240"/>
                    <a:pt x="46" y="235"/>
                  </a:cubicBezTo>
                  <a:cubicBezTo>
                    <a:pt x="50" y="241"/>
                    <a:pt x="55" y="235"/>
                    <a:pt x="58" y="231"/>
                  </a:cubicBezTo>
                  <a:cubicBezTo>
                    <a:pt x="60" y="235"/>
                    <a:pt x="53" y="240"/>
                    <a:pt x="54" y="245"/>
                  </a:cubicBezTo>
                  <a:close/>
                  <a:moveTo>
                    <a:pt x="58" y="205"/>
                  </a:moveTo>
                  <a:cubicBezTo>
                    <a:pt x="61" y="207"/>
                    <a:pt x="55" y="209"/>
                    <a:pt x="55" y="210"/>
                  </a:cubicBezTo>
                  <a:cubicBezTo>
                    <a:pt x="52" y="214"/>
                    <a:pt x="56" y="206"/>
                    <a:pt x="58" y="205"/>
                  </a:cubicBezTo>
                  <a:close/>
                  <a:moveTo>
                    <a:pt x="62" y="219"/>
                  </a:moveTo>
                  <a:cubicBezTo>
                    <a:pt x="61" y="221"/>
                    <a:pt x="59" y="217"/>
                    <a:pt x="62" y="218"/>
                  </a:cubicBezTo>
                  <a:cubicBezTo>
                    <a:pt x="61" y="216"/>
                    <a:pt x="60" y="215"/>
                    <a:pt x="58" y="215"/>
                  </a:cubicBezTo>
                  <a:cubicBezTo>
                    <a:pt x="58" y="212"/>
                    <a:pt x="61" y="212"/>
                    <a:pt x="62" y="209"/>
                  </a:cubicBezTo>
                  <a:cubicBezTo>
                    <a:pt x="64" y="212"/>
                    <a:pt x="62" y="216"/>
                    <a:pt x="62" y="219"/>
                  </a:cubicBezTo>
                  <a:close/>
                  <a:moveTo>
                    <a:pt x="64" y="196"/>
                  </a:moveTo>
                  <a:cubicBezTo>
                    <a:pt x="61" y="196"/>
                    <a:pt x="61" y="193"/>
                    <a:pt x="58" y="194"/>
                  </a:cubicBezTo>
                  <a:cubicBezTo>
                    <a:pt x="57" y="188"/>
                    <a:pt x="63" y="189"/>
                    <a:pt x="64" y="185"/>
                  </a:cubicBezTo>
                  <a:cubicBezTo>
                    <a:pt x="67" y="186"/>
                    <a:pt x="62" y="191"/>
                    <a:pt x="64" y="196"/>
                  </a:cubicBezTo>
                  <a:close/>
                  <a:moveTo>
                    <a:pt x="67" y="169"/>
                  </a:moveTo>
                  <a:cubicBezTo>
                    <a:pt x="64" y="169"/>
                    <a:pt x="64" y="171"/>
                    <a:pt x="62" y="171"/>
                  </a:cubicBezTo>
                  <a:cubicBezTo>
                    <a:pt x="59" y="190"/>
                    <a:pt x="45" y="197"/>
                    <a:pt x="42" y="216"/>
                  </a:cubicBezTo>
                  <a:cubicBezTo>
                    <a:pt x="39" y="216"/>
                    <a:pt x="39" y="214"/>
                    <a:pt x="36" y="214"/>
                  </a:cubicBezTo>
                  <a:cubicBezTo>
                    <a:pt x="40" y="207"/>
                    <a:pt x="44" y="200"/>
                    <a:pt x="48" y="194"/>
                  </a:cubicBezTo>
                  <a:cubicBezTo>
                    <a:pt x="48" y="193"/>
                    <a:pt x="47" y="192"/>
                    <a:pt x="47" y="191"/>
                  </a:cubicBezTo>
                  <a:cubicBezTo>
                    <a:pt x="43" y="192"/>
                    <a:pt x="39" y="193"/>
                    <a:pt x="39" y="198"/>
                  </a:cubicBezTo>
                  <a:cubicBezTo>
                    <a:pt x="37" y="197"/>
                    <a:pt x="38" y="195"/>
                    <a:pt x="39" y="195"/>
                  </a:cubicBezTo>
                  <a:cubicBezTo>
                    <a:pt x="40" y="193"/>
                    <a:pt x="35" y="193"/>
                    <a:pt x="34" y="194"/>
                  </a:cubicBezTo>
                  <a:cubicBezTo>
                    <a:pt x="34" y="194"/>
                    <a:pt x="34" y="194"/>
                    <a:pt x="34" y="195"/>
                  </a:cubicBezTo>
                  <a:cubicBezTo>
                    <a:pt x="33" y="194"/>
                    <a:pt x="34" y="194"/>
                    <a:pt x="34" y="194"/>
                  </a:cubicBezTo>
                  <a:cubicBezTo>
                    <a:pt x="36" y="188"/>
                    <a:pt x="43" y="179"/>
                    <a:pt x="47" y="169"/>
                  </a:cubicBezTo>
                  <a:cubicBezTo>
                    <a:pt x="51" y="177"/>
                    <a:pt x="36" y="183"/>
                    <a:pt x="40" y="192"/>
                  </a:cubicBezTo>
                  <a:cubicBezTo>
                    <a:pt x="43" y="191"/>
                    <a:pt x="44" y="188"/>
                    <a:pt x="46" y="185"/>
                  </a:cubicBezTo>
                  <a:cubicBezTo>
                    <a:pt x="47" y="186"/>
                    <a:pt x="46" y="190"/>
                    <a:pt x="48" y="190"/>
                  </a:cubicBezTo>
                  <a:cubicBezTo>
                    <a:pt x="57" y="183"/>
                    <a:pt x="60" y="170"/>
                    <a:pt x="67" y="161"/>
                  </a:cubicBezTo>
                  <a:cubicBezTo>
                    <a:pt x="69" y="161"/>
                    <a:pt x="65" y="166"/>
                    <a:pt x="67" y="169"/>
                  </a:cubicBezTo>
                  <a:close/>
                  <a:moveTo>
                    <a:pt x="69" y="139"/>
                  </a:moveTo>
                  <a:cubicBezTo>
                    <a:pt x="68" y="139"/>
                    <a:pt x="66" y="139"/>
                    <a:pt x="64" y="139"/>
                  </a:cubicBezTo>
                  <a:cubicBezTo>
                    <a:pt x="65" y="135"/>
                    <a:pt x="65" y="136"/>
                    <a:pt x="64" y="132"/>
                  </a:cubicBezTo>
                  <a:cubicBezTo>
                    <a:pt x="66" y="132"/>
                    <a:pt x="68" y="132"/>
                    <a:pt x="68" y="131"/>
                  </a:cubicBezTo>
                  <a:cubicBezTo>
                    <a:pt x="71" y="131"/>
                    <a:pt x="69" y="137"/>
                    <a:pt x="69" y="139"/>
                  </a:cubicBezTo>
                  <a:close/>
                  <a:moveTo>
                    <a:pt x="39" y="13"/>
                  </a:moveTo>
                  <a:cubicBezTo>
                    <a:pt x="50" y="13"/>
                    <a:pt x="65" y="12"/>
                    <a:pt x="68" y="21"/>
                  </a:cubicBezTo>
                  <a:cubicBezTo>
                    <a:pt x="60" y="30"/>
                    <a:pt x="36" y="33"/>
                    <a:pt x="19" y="28"/>
                  </a:cubicBezTo>
                  <a:cubicBezTo>
                    <a:pt x="16" y="27"/>
                    <a:pt x="11" y="25"/>
                    <a:pt x="11" y="22"/>
                  </a:cubicBezTo>
                  <a:cubicBezTo>
                    <a:pt x="13" y="15"/>
                    <a:pt x="28" y="14"/>
                    <a:pt x="39" y="13"/>
                  </a:cubicBezTo>
                  <a:close/>
                  <a:moveTo>
                    <a:pt x="71" y="26"/>
                  </a:moveTo>
                  <a:cubicBezTo>
                    <a:pt x="73" y="29"/>
                    <a:pt x="71" y="30"/>
                    <a:pt x="72" y="36"/>
                  </a:cubicBezTo>
                  <a:cubicBezTo>
                    <a:pt x="57" y="52"/>
                    <a:pt x="21" y="49"/>
                    <a:pt x="6" y="32"/>
                  </a:cubicBezTo>
                  <a:cubicBezTo>
                    <a:pt x="23" y="34"/>
                    <a:pt x="59" y="43"/>
                    <a:pt x="7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65" name="Freeform 571"/>
            <p:cNvSpPr>
              <a:spLocks noEditPoints="1"/>
            </p:cNvSpPr>
            <p:nvPr/>
          </p:nvSpPr>
          <p:spPr bwMode="auto">
            <a:xfrm>
              <a:off x="4137244" y="5123426"/>
              <a:ext cx="924630" cy="542611"/>
            </a:xfrm>
            <a:custGeom>
              <a:avLst/>
              <a:gdLst>
                <a:gd name="T0" fmla="*/ 55 w 248"/>
                <a:gd name="T1" fmla="*/ 79 h 145"/>
                <a:gd name="T2" fmla="*/ 0 w 248"/>
                <a:gd name="T3" fmla="*/ 116 h 145"/>
                <a:gd name="T4" fmla="*/ 56 w 248"/>
                <a:gd name="T5" fmla="*/ 86 h 145"/>
                <a:gd name="T6" fmla="*/ 117 w 248"/>
                <a:gd name="T7" fmla="*/ 137 h 145"/>
                <a:gd name="T8" fmla="*/ 215 w 248"/>
                <a:gd name="T9" fmla="*/ 34 h 145"/>
                <a:gd name="T10" fmla="*/ 138 w 248"/>
                <a:gd name="T11" fmla="*/ 48 h 145"/>
                <a:gd name="T12" fmla="*/ 107 w 248"/>
                <a:gd name="T13" fmla="*/ 91 h 145"/>
                <a:gd name="T14" fmla="*/ 124 w 248"/>
                <a:gd name="T15" fmla="*/ 65 h 145"/>
                <a:gd name="T16" fmla="*/ 106 w 248"/>
                <a:gd name="T17" fmla="*/ 35 h 145"/>
                <a:gd name="T18" fmla="*/ 135 w 248"/>
                <a:gd name="T19" fmla="*/ 38 h 145"/>
                <a:gd name="T20" fmla="*/ 85 w 248"/>
                <a:gd name="T21" fmla="*/ 50 h 145"/>
                <a:gd name="T22" fmla="*/ 75 w 248"/>
                <a:gd name="T23" fmla="*/ 53 h 145"/>
                <a:gd name="T24" fmla="*/ 93 w 248"/>
                <a:gd name="T25" fmla="*/ 119 h 145"/>
                <a:gd name="T26" fmla="*/ 109 w 248"/>
                <a:gd name="T27" fmla="*/ 100 h 145"/>
                <a:gd name="T28" fmla="*/ 109 w 248"/>
                <a:gd name="T29" fmla="*/ 100 h 145"/>
                <a:gd name="T30" fmla="*/ 117 w 248"/>
                <a:gd name="T31" fmla="*/ 96 h 145"/>
                <a:gd name="T32" fmla="*/ 124 w 248"/>
                <a:gd name="T33" fmla="*/ 93 h 145"/>
                <a:gd name="T34" fmla="*/ 131 w 248"/>
                <a:gd name="T35" fmla="*/ 129 h 145"/>
                <a:gd name="T36" fmla="*/ 141 w 248"/>
                <a:gd name="T37" fmla="*/ 129 h 145"/>
                <a:gd name="T38" fmla="*/ 151 w 248"/>
                <a:gd name="T39" fmla="*/ 129 h 145"/>
                <a:gd name="T40" fmla="*/ 155 w 248"/>
                <a:gd name="T41" fmla="*/ 130 h 145"/>
                <a:gd name="T42" fmla="*/ 152 w 248"/>
                <a:gd name="T43" fmla="*/ 96 h 145"/>
                <a:gd name="T44" fmla="*/ 155 w 248"/>
                <a:gd name="T45" fmla="*/ 130 h 145"/>
                <a:gd name="T46" fmla="*/ 162 w 248"/>
                <a:gd name="T47" fmla="*/ 129 h 145"/>
                <a:gd name="T48" fmla="*/ 166 w 248"/>
                <a:gd name="T49" fmla="*/ 98 h 145"/>
                <a:gd name="T50" fmla="*/ 179 w 248"/>
                <a:gd name="T51" fmla="*/ 123 h 145"/>
                <a:gd name="T52" fmla="*/ 172 w 248"/>
                <a:gd name="T53" fmla="*/ 100 h 145"/>
                <a:gd name="T54" fmla="*/ 179 w 248"/>
                <a:gd name="T55" fmla="*/ 123 h 145"/>
                <a:gd name="T56" fmla="*/ 183 w 248"/>
                <a:gd name="T57" fmla="*/ 121 h 145"/>
                <a:gd name="T58" fmla="*/ 190 w 248"/>
                <a:gd name="T59" fmla="*/ 100 h 145"/>
                <a:gd name="T60" fmla="*/ 197 w 248"/>
                <a:gd name="T61" fmla="*/ 116 h 145"/>
                <a:gd name="T62" fmla="*/ 198 w 248"/>
                <a:gd name="T63" fmla="*/ 99 h 145"/>
                <a:gd name="T64" fmla="*/ 197 w 248"/>
                <a:gd name="T65" fmla="*/ 116 h 145"/>
                <a:gd name="T66" fmla="*/ 204 w 248"/>
                <a:gd name="T67" fmla="*/ 98 h 145"/>
                <a:gd name="T68" fmla="*/ 211 w 248"/>
                <a:gd name="T69" fmla="*/ 105 h 145"/>
                <a:gd name="T70" fmla="*/ 215 w 248"/>
                <a:gd name="T71" fmla="*/ 102 h 145"/>
                <a:gd name="T72" fmla="*/ 215 w 248"/>
                <a:gd name="T73" fmla="*/ 102 h 145"/>
                <a:gd name="T74" fmla="*/ 151 w 248"/>
                <a:gd name="T75" fmla="*/ 88 h 145"/>
                <a:gd name="T76" fmla="*/ 162 w 248"/>
                <a:gd name="T77" fmla="*/ 25 h 145"/>
                <a:gd name="T78" fmla="*/ 228 w 248"/>
                <a:gd name="T79" fmla="*/ 7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45">
                  <a:moveTo>
                    <a:pt x="215" y="34"/>
                  </a:moveTo>
                  <a:cubicBezTo>
                    <a:pt x="165" y="0"/>
                    <a:pt x="58" y="26"/>
                    <a:pt x="55" y="79"/>
                  </a:cubicBezTo>
                  <a:cubicBezTo>
                    <a:pt x="23" y="76"/>
                    <a:pt x="33" y="109"/>
                    <a:pt x="10" y="113"/>
                  </a:cubicBezTo>
                  <a:cubicBezTo>
                    <a:pt x="8" y="114"/>
                    <a:pt x="2" y="110"/>
                    <a:pt x="0" y="116"/>
                  </a:cubicBezTo>
                  <a:cubicBezTo>
                    <a:pt x="4" y="122"/>
                    <a:pt x="14" y="119"/>
                    <a:pt x="21" y="119"/>
                  </a:cubicBezTo>
                  <a:cubicBezTo>
                    <a:pt x="35" y="111"/>
                    <a:pt x="34" y="81"/>
                    <a:pt x="56" y="86"/>
                  </a:cubicBezTo>
                  <a:cubicBezTo>
                    <a:pt x="59" y="94"/>
                    <a:pt x="59" y="102"/>
                    <a:pt x="63" y="109"/>
                  </a:cubicBezTo>
                  <a:cubicBezTo>
                    <a:pt x="71" y="121"/>
                    <a:pt x="101" y="134"/>
                    <a:pt x="117" y="137"/>
                  </a:cubicBezTo>
                  <a:cubicBezTo>
                    <a:pt x="177" y="145"/>
                    <a:pt x="248" y="108"/>
                    <a:pt x="235" y="57"/>
                  </a:cubicBezTo>
                  <a:cubicBezTo>
                    <a:pt x="232" y="47"/>
                    <a:pt x="224" y="40"/>
                    <a:pt x="215" y="34"/>
                  </a:cubicBezTo>
                  <a:close/>
                  <a:moveTo>
                    <a:pt x="119" y="49"/>
                  </a:moveTo>
                  <a:cubicBezTo>
                    <a:pt x="125" y="45"/>
                    <a:pt x="128" y="49"/>
                    <a:pt x="138" y="48"/>
                  </a:cubicBezTo>
                  <a:cubicBezTo>
                    <a:pt x="141" y="59"/>
                    <a:pt x="146" y="73"/>
                    <a:pt x="142" y="86"/>
                  </a:cubicBezTo>
                  <a:cubicBezTo>
                    <a:pt x="132" y="85"/>
                    <a:pt x="116" y="87"/>
                    <a:pt x="107" y="91"/>
                  </a:cubicBezTo>
                  <a:cubicBezTo>
                    <a:pt x="101" y="85"/>
                    <a:pt x="94" y="81"/>
                    <a:pt x="92" y="71"/>
                  </a:cubicBezTo>
                  <a:cubicBezTo>
                    <a:pt x="101" y="67"/>
                    <a:pt x="113" y="67"/>
                    <a:pt x="124" y="65"/>
                  </a:cubicBezTo>
                  <a:cubicBezTo>
                    <a:pt x="124" y="58"/>
                    <a:pt x="121" y="54"/>
                    <a:pt x="119" y="49"/>
                  </a:cubicBezTo>
                  <a:close/>
                  <a:moveTo>
                    <a:pt x="106" y="35"/>
                  </a:moveTo>
                  <a:cubicBezTo>
                    <a:pt x="113" y="32"/>
                    <a:pt x="121" y="29"/>
                    <a:pt x="130" y="28"/>
                  </a:cubicBezTo>
                  <a:cubicBezTo>
                    <a:pt x="130" y="33"/>
                    <a:pt x="133" y="35"/>
                    <a:pt x="135" y="38"/>
                  </a:cubicBezTo>
                  <a:cubicBezTo>
                    <a:pt x="129" y="38"/>
                    <a:pt x="115" y="44"/>
                    <a:pt x="112" y="35"/>
                  </a:cubicBezTo>
                  <a:cubicBezTo>
                    <a:pt x="103" y="40"/>
                    <a:pt x="94" y="45"/>
                    <a:pt x="85" y="50"/>
                  </a:cubicBezTo>
                  <a:cubicBezTo>
                    <a:pt x="88" y="42"/>
                    <a:pt x="98" y="38"/>
                    <a:pt x="106" y="35"/>
                  </a:cubicBezTo>
                  <a:close/>
                  <a:moveTo>
                    <a:pt x="75" y="53"/>
                  </a:moveTo>
                  <a:cubicBezTo>
                    <a:pt x="80" y="71"/>
                    <a:pt x="88" y="86"/>
                    <a:pt x="102" y="95"/>
                  </a:cubicBezTo>
                  <a:cubicBezTo>
                    <a:pt x="97" y="100"/>
                    <a:pt x="90" y="111"/>
                    <a:pt x="93" y="119"/>
                  </a:cubicBezTo>
                  <a:cubicBezTo>
                    <a:pt x="65" y="115"/>
                    <a:pt x="50" y="71"/>
                    <a:pt x="75" y="53"/>
                  </a:cubicBezTo>
                  <a:close/>
                  <a:moveTo>
                    <a:pt x="109" y="100"/>
                  </a:moveTo>
                  <a:cubicBezTo>
                    <a:pt x="111" y="102"/>
                    <a:pt x="107" y="117"/>
                    <a:pt x="110" y="125"/>
                  </a:cubicBezTo>
                  <a:cubicBezTo>
                    <a:pt x="96" y="128"/>
                    <a:pt x="97" y="103"/>
                    <a:pt x="109" y="100"/>
                  </a:cubicBezTo>
                  <a:close/>
                  <a:moveTo>
                    <a:pt x="114" y="127"/>
                  </a:moveTo>
                  <a:cubicBezTo>
                    <a:pt x="116" y="116"/>
                    <a:pt x="110" y="98"/>
                    <a:pt x="117" y="96"/>
                  </a:cubicBezTo>
                  <a:cubicBezTo>
                    <a:pt x="124" y="100"/>
                    <a:pt x="114" y="116"/>
                    <a:pt x="121" y="128"/>
                  </a:cubicBezTo>
                  <a:cubicBezTo>
                    <a:pt x="128" y="125"/>
                    <a:pt x="122" y="105"/>
                    <a:pt x="124" y="93"/>
                  </a:cubicBezTo>
                  <a:cubicBezTo>
                    <a:pt x="126" y="93"/>
                    <a:pt x="127" y="93"/>
                    <a:pt x="128" y="93"/>
                  </a:cubicBezTo>
                  <a:cubicBezTo>
                    <a:pt x="130" y="104"/>
                    <a:pt x="125" y="122"/>
                    <a:pt x="131" y="129"/>
                  </a:cubicBezTo>
                  <a:cubicBezTo>
                    <a:pt x="138" y="121"/>
                    <a:pt x="129" y="105"/>
                    <a:pt x="135" y="95"/>
                  </a:cubicBezTo>
                  <a:cubicBezTo>
                    <a:pt x="145" y="94"/>
                    <a:pt x="132" y="126"/>
                    <a:pt x="141" y="129"/>
                  </a:cubicBezTo>
                  <a:cubicBezTo>
                    <a:pt x="146" y="121"/>
                    <a:pt x="143" y="104"/>
                    <a:pt x="144" y="95"/>
                  </a:cubicBezTo>
                  <a:cubicBezTo>
                    <a:pt x="154" y="98"/>
                    <a:pt x="142" y="124"/>
                    <a:pt x="151" y="129"/>
                  </a:cubicBezTo>
                  <a:cubicBezTo>
                    <a:pt x="141" y="132"/>
                    <a:pt x="124" y="131"/>
                    <a:pt x="114" y="127"/>
                  </a:cubicBezTo>
                  <a:close/>
                  <a:moveTo>
                    <a:pt x="155" y="130"/>
                  </a:moveTo>
                  <a:cubicBezTo>
                    <a:pt x="151" y="128"/>
                    <a:pt x="155" y="111"/>
                    <a:pt x="153" y="101"/>
                  </a:cubicBezTo>
                  <a:cubicBezTo>
                    <a:pt x="153" y="100"/>
                    <a:pt x="151" y="98"/>
                    <a:pt x="152" y="96"/>
                  </a:cubicBezTo>
                  <a:cubicBezTo>
                    <a:pt x="153" y="97"/>
                    <a:pt x="155" y="97"/>
                    <a:pt x="156" y="97"/>
                  </a:cubicBezTo>
                  <a:cubicBezTo>
                    <a:pt x="155" y="104"/>
                    <a:pt x="155" y="123"/>
                    <a:pt x="155" y="130"/>
                  </a:cubicBezTo>
                  <a:close/>
                  <a:moveTo>
                    <a:pt x="166" y="128"/>
                  </a:moveTo>
                  <a:cubicBezTo>
                    <a:pt x="164" y="128"/>
                    <a:pt x="162" y="128"/>
                    <a:pt x="162" y="129"/>
                  </a:cubicBezTo>
                  <a:cubicBezTo>
                    <a:pt x="157" y="120"/>
                    <a:pt x="164" y="106"/>
                    <a:pt x="160" y="98"/>
                  </a:cubicBezTo>
                  <a:cubicBezTo>
                    <a:pt x="162" y="98"/>
                    <a:pt x="164" y="98"/>
                    <a:pt x="166" y="98"/>
                  </a:cubicBezTo>
                  <a:cubicBezTo>
                    <a:pt x="166" y="108"/>
                    <a:pt x="167" y="123"/>
                    <a:pt x="166" y="128"/>
                  </a:cubicBezTo>
                  <a:close/>
                  <a:moveTo>
                    <a:pt x="179" y="123"/>
                  </a:moveTo>
                  <a:cubicBezTo>
                    <a:pt x="177" y="125"/>
                    <a:pt x="174" y="126"/>
                    <a:pt x="170" y="127"/>
                  </a:cubicBezTo>
                  <a:cubicBezTo>
                    <a:pt x="172" y="123"/>
                    <a:pt x="172" y="110"/>
                    <a:pt x="172" y="100"/>
                  </a:cubicBezTo>
                  <a:cubicBezTo>
                    <a:pt x="174" y="100"/>
                    <a:pt x="176" y="100"/>
                    <a:pt x="179" y="100"/>
                  </a:cubicBezTo>
                  <a:cubicBezTo>
                    <a:pt x="178" y="102"/>
                    <a:pt x="175" y="117"/>
                    <a:pt x="179" y="123"/>
                  </a:cubicBezTo>
                  <a:close/>
                  <a:moveTo>
                    <a:pt x="190" y="120"/>
                  </a:moveTo>
                  <a:cubicBezTo>
                    <a:pt x="186" y="119"/>
                    <a:pt x="187" y="122"/>
                    <a:pt x="183" y="121"/>
                  </a:cubicBezTo>
                  <a:cubicBezTo>
                    <a:pt x="183" y="114"/>
                    <a:pt x="183" y="107"/>
                    <a:pt x="183" y="100"/>
                  </a:cubicBezTo>
                  <a:cubicBezTo>
                    <a:pt x="185" y="100"/>
                    <a:pt x="187" y="100"/>
                    <a:pt x="190" y="100"/>
                  </a:cubicBezTo>
                  <a:cubicBezTo>
                    <a:pt x="189" y="105"/>
                    <a:pt x="188" y="112"/>
                    <a:pt x="190" y="120"/>
                  </a:cubicBezTo>
                  <a:close/>
                  <a:moveTo>
                    <a:pt x="197" y="116"/>
                  </a:moveTo>
                  <a:cubicBezTo>
                    <a:pt x="190" y="110"/>
                    <a:pt x="198" y="104"/>
                    <a:pt x="194" y="100"/>
                  </a:cubicBezTo>
                  <a:cubicBezTo>
                    <a:pt x="194" y="99"/>
                    <a:pt x="197" y="99"/>
                    <a:pt x="198" y="99"/>
                  </a:cubicBezTo>
                  <a:cubicBezTo>
                    <a:pt x="199" y="103"/>
                    <a:pt x="195" y="112"/>
                    <a:pt x="201" y="112"/>
                  </a:cubicBezTo>
                  <a:cubicBezTo>
                    <a:pt x="201" y="115"/>
                    <a:pt x="197" y="113"/>
                    <a:pt x="197" y="116"/>
                  </a:cubicBezTo>
                  <a:close/>
                  <a:moveTo>
                    <a:pt x="204" y="112"/>
                  </a:moveTo>
                  <a:cubicBezTo>
                    <a:pt x="201" y="108"/>
                    <a:pt x="204" y="105"/>
                    <a:pt x="204" y="98"/>
                  </a:cubicBezTo>
                  <a:cubicBezTo>
                    <a:pt x="206" y="98"/>
                    <a:pt x="208" y="98"/>
                    <a:pt x="209" y="98"/>
                  </a:cubicBezTo>
                  <a:cubicBezTo>
                    <a:pt x="209" y="101"/>
                    <a:pt x="206" y="104"/>
                    <a:pt x="211" y="105"/>
                  </a:cubicBezTo>
                  <a:cubicBezTo>
                    <a:pt x="210" y="109"/>
                    <a:pt x="204" y="108"/>
                    <a:pt x="204" y="112"/>
                  </a:cubicBezTo>
                  <a:close/>
                  <a:moveTo>
                    <a:pt x="215" y="102"/>
                  </a:moveTo>
                  <a:cubicBezTo>
                    <a:pt x="211" y="97"/>
                    <a:pt x="217" y="92"/>
                    <a:pt x="222" y="92"/>
                  </a:cubicBezTo>
                  <a:cubicBezTo>
                    <a:pt x="220" y="96"/>
                    <a:pt x="217" y="98"/>
                    <a:pt x="215" y="102"/>
                  </a:cubicBezTo>
                  <a:close/>
                  <a:moveTo>
                    <a:pt x="228" y="78"/>
                  </a:moveTo>
                  <a:cubicBezTo>
                    <a:pt x="210" y="96"/>
                    <a:pt x="178" y="95"/>
                    <a:pt x="151" y="88"/>
                  </a:cubicBezTo>
                  <a:cubicBezTo>
                    <a:pt x="153" y="67"/>
                    <a:pt x="150" y="42"/>
                    <a:pt x="137" y="28"/>
                  </a:cubicBezTo>
                  <a:cubicBezTo>
                    <a:pt x="143" y="25"/>
                    <a:pt x="153" y="24"/>
                    <a:pt x="162" y="25"/>
                  </a:cubicBezTo>
                  <a:cubicBezTo>
                    <a:pt x="182" y="25"/>
                    <a:pt x="207" y="35"/>
                    <a:pt x="218" y="46"/>
                  </a:cubicBezTo>
                  <a:cubicBezTo>
                    <a:pt x="225" y="53"/>
                    <a:pt x="229" y="65"/>
                    <a:pt x="228"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67" name="Freeform 573"/>
            <p:cNvSpPr/>
            <p:nvPr/>
          </p:nvSpPr>
          <p:spPr bwMode="auto">
            <a:xfrm>
              <a:off x="4426800" y="5785266"/>
              <a:ext cx="238457" cy="401483"/>
            </a:xfrm>
            <a:custGeom>
              <a:avLst/>
              <a:gdLst>
                <a:gd name="T0" fmla="*/ 63 w 64"/>
                <a:gd name="T1" fmla="*/ 46 h 108"/>
                <a:gd name="T2" fmla="*/ 34 w 64"/>
                <a:gd name="T3" fmla="*/ 0 h 108"/>
                <a:gd name="T4" fmla="*/ 28 w 64"/>
                <a:gd name="T5" fmla="*/ 65 h 108"/>
                <a:gd name="T6" fmla="*/ 13 w 64"/>
                <a:gd name="T7" fmla="*/ 66 h 108"/>
                <a:gd name="T8" fmla="*/ 9 w 64"/>
                <a:gd name="T9" fmla="*/ 101 h 108"/>
                <a:gd name="T10" fmla="*/ 39 w 64"/>
                <a:gd name="T11" fmla="*/ 82 h 108"/>
                <a:gd name="T12" fmla="*/ 42 w 64"/>
                <a:gd name="T13" fmla="*/ 35 h 108"/>
                <a:gd name="T14" fmla="*/ 63 w 64"/>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8">
                  <a:moveTo>
                    <a:pt x="63" y="46"/>
                  </a:moveTo>
                  <a:cubicBezTo>
                    <a:pt x="64" y="26"/>
                    <a:pt x="54" y="4"/>
                    <a:pt x="34" y="0"/>
                  </a:cubicBezTo>
                  <a:cubicBezTo>
                    <a:pt x="27" y="21"/>
                    <a:pt x="31" y="50"/>
                    <a:pt x="28" y="65"/>
                  </a:cubicBezTo>
                  <a:cubicBezTo>
                    <a:pt x="22" y="65"/>
                    <a:pt x="17" y="65"/>
                    <a:pt x="13" y="66"/>
                  </a:cubicBezTo>
                  <a:cubicBezTo>
                    <a:pt x="5" y="72"/>
                    <a:pt x="0" y="92"/>
                    <a:pt x="9" y="101"/>
                  </a:cubicBezTo>
                  <a:cubicBezTo>
                    <a:pt x="19" y="108"/>
                    <a:pt x="37" y="90"/>
                    <a:pt x="39" y="82"/>
                  </a:cubicBezTo>
                  <a:cubicBezTo>
                    <a:pt x="44" y="69"/>
                    <a:pt x="37" y="49"/>
                    <a:pt x="42" y="35"/>
                  </a:cubicBezTo>
                  <a:cubicBezTo>
                    <a:pt x="50" y="37"/>
                    <a:pt x="52" y="46"/>
                    <a:pt x="63"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69" name="Freeform 575"/>
            <p:cNvSpPr>
              <a:spLocks noEditPoints="1"/>
            </p:cNvSpPr>
            <p:nvPr/>
          </p:nvSpPr>
          <p:spPr bwMode="auto">
            <a:xfrm>
              <a:off x="1774572" y="5967759"/>
              <a:ext cx="632642" cy="1124155"/>
            </a:xfrm>
            <a:custGeom>
              <a:avLst/>
              <a:gdLst>
                <a:gd name="T0" fmla="*/ 150 w 170"/>
                <a:gd name="T1" fmla="*/ 7 h 301"/>
                <a:gd name="T2" fmla="*/ 29 w 170"/>
                <a:gd name="T3" fmla="*/ 9 h 301"/>
                <a:gd name="T4" fmla="*/ 8 w 170"/>
                <a:gd name="T5" fmla="*/ 34 h 301"/>
                <a:gd name="T6" fmla="*/ 4 w 170"/>
                <a:gd name="T7" fmla="*/ 230 h 301"/>
                <a:gd name="T8" fmla="*/ 126 w 170"/>
                <a:gd name="T9" fmla="*/ 301 h 301"/>
                <a:gd name="T10" fmla="*/ 157 w 170"/>
                <a:gd name="T11" fmla="*/ 139 h 301"/>
                <a:gd name="T12" fmla="*/ 36 w 170"/>
                <a:gd name="T13" fmla="*/ 16 h 301"/>
                <a:gd name="T14" fmla="*/ 141 w 170"/>
                <a:gd name="T15" fmla="*/ 12 h 301"/>
                <a:gd name="T16" fmla="*/ 111 w 170"/>
                <a:gd name="T17" fmla="*/ 17 h 301"/>
                <a:gd name="T18" fmla="*/ 121 w 170"/>
                <a:gd name="T19" fmla="*/ 27 h 301"/>
                <a:gd name="T20" fmla="*/ 28 w 170"/>
                <a:gd name="T21" fmla="*/ 30 h 301"/>
                <a:gd name="T22" fmla="*/ 123 w 170"/>
                <a:gd name="T23" fmla="*/ 291 h 301"/>
                <a:gd name="T24" fmla="*/ 44 w 170"/>
                <a:gd name="T25" fmla="*/ 270 h 301"/>
                <a:gd name="T26" fmla="*/ 33 w 170"/>
                <a:gd name="T27" fmla="*/ 249 h 301"/>
                <a:gd name="T28" fmla="*/ 29 w 170"/>
                <a:gd name="T29" fmla="*/ 288 h 301"/>
                <a:gd name="T30" fmla="*/ 21 w 170"/>
                <a:gd name="T31" fmla="*/ 257 h 301"/>
                <a:gd name="T32" fmla="*/ 18 w 170"/>
                <a:gd name="T33" fmla="*/ 285 h 301"/>
                <a:gd name="T34" fmla="*/ 17 w 170"/>
                <a:gd name="T35" fmla="*/ 215 h 301"/>
                <a:gd name="T36" fmla="*/ 13 w 170"/>
                <a:gd name="T37" fmla="*/ 286 h 301"/>
                <a:gd name="T38" fmla="*/ 9 w 170"/>
                <a:gd name="T39" fmla="*/ 247 h 301"/>
                <a:gd name="T40" fmla="*/ 12 w 170"/>
                <a:gd name="T41" fmla="*/ 172 h 301"/>
                <a:gd name="T42" fmla="*/ 119 w 170"/>
                <a:gd name="T43" fmla="*/ 38 h 301"/>
                <a:gd name="T44" fmla="*/ 126 w 170"/>
                <a:gd name="T45" fmla="*/ 37 h 301"/>
                <a:gd name="T46" fmla="*/ 145 w 170"/>
                <a:gd name="T47" fmla="*/ 28 h 301"/>
                <a:gd name="T48" fmla="*/ 129 w 170"/>
                <a:gd name="T49" fmla="*/ 86 h 301"/>
                <a:gd name="T50" fmla="*/ 158 w 170"/>
                <a:gd name="T51" fmla="*/ 232 h 301"/>
                <a:gd name="T52" fmla="*/ 152 w 170"/>
                <a:gd name="T53" fmla="*/ 270 h 301"/>
                <a:gd name="T54" fmla="*/ 145 w 170"/>
                <a:gd name="T55" fmla="*/ 236 h 301"/>
                <a:gd name="T56" fmla="*/ 142 w 170"/>
                <a:gd name="T57" fmla="*/ 280 h 301"/>
                <a:gd name="T58" fmla="*/ 138 w 170"/>
                <a:gd name="T59" fmla="*/ 197 h 301"/>
                <a:gd name="T60" fmla="*/ 135 w 170"/>
                <a:gd name="T61" fmla="*/ 277 h 301"/>
                <a:gd name="T62" fmla="*/ 133 w 170"/>
                <a:gd name="T63" fmla="*/ 290 h 301"/>
                <a:gd name="T64" fmla="*/ 146 w 170"/>
                <a:gd name="T65" fmla="*/ 128 h 301"/>
                <a:gd name="T66" fmla="*/ 158 w 170"/>
                <a:gd name="T67" fmla="*/ 23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301">
                  <a:moveTo>
                    <a:pt x="157" y="139"/>
                  </a:moveTo>
                  <a:cubicBezTo>
                    <a:pt x="152" y="96"/>
                    <a:pt x="154" y="52"/>
                    <a:pt x="150" y="7"/>
                  </a:cubicBezTo>
                  <a:cubicBezTo>
                    <a:pt x="144" y="1"/>
                    <a:pt x="138" y="0"/>
                    <a:pt x="131" y="1"/>
                  </a:cubicBezTo>
                  <a:cubicBezTo>
                    <a:pt x="100" y="3"/>
                    <a:pt x="60" y="5"/>
                    <a:pt x="29" y="9"/>
                  </a:cubicBezTo>
                  <a:cubicBezTo>
                    <a:pt x="25" y="15"/>
                    <a:pt x="30" y="17"/>
                    <a:pt x="26" y="22"/>
                  </a:cubicBezTo>
                  <a:cubicBezTo>
                    <a:pt x="22" y="28"/>
                    <a:pt x="12" y="27"/>
                    <a:pt x="8" y="34"/>
                  </a:cubicBezTo>
                  <a:cubicBezTo>
                    <a:pt x="6" y="59"/>
                    <a:pt x="5" y="90"/>
                    <a:pt x="4" y="124"/>
                  </a:cubicBezTo>
                  <a:cubicBezTo>
                    <a:pt x="2" y="159"/>
                    <a:pt x="5" y="196"/>
                    <a:pt x="4" y="230"/>
                  </a:cubicBezTo>
                  <a:cubicBezTo>
                    <a:pt x="3" y="255"/>
                    <a:pt x="0" y="275"/>
                    <a:pt x="4" y="294"/>
                  </a:cubicBezTo>
                  <a:cubicBezTo>
                    <a:pt x="43" y="299"/>
                    <a:pt x="83" y="296"/>
                    <a:pt x="126" y="301"/>
                  </a:cubicBezTo>
                  <a:cubicBezTo>
                    <a:pt x="145" y="293"/>
                    <a:pt x="157" y="278"/>
                    <a:pt x="165" y="260"/>
                  </a:cubicBezTo>
                  <a:cubicBezTo>
                    <a:pt x="170" y="221"/>
                    <a:pt x="162" y="182"/>
                    <a:pt x="157" y="139"/>
                  </a:cubicBezTo>
                  <a:close/>
                  <a:moveTo>
                    <a:pt x="65" y="20"/>
                  </a:moveTo>
                  <a:cubicBezTo>
                    <a:pt x="57" y="12"/>
                    <a:pt x="45" y="21"/>
                    <a:pt x="36" y="16"/>
                  </a:cubicBezTo>
                  <a:cubicBezTo>
                    <a:pt x="62" y="14"/>
                    <a:pt x="93" y="10"/>
                    <a:pt x="118" y="9"/>
                  </a:cubicBezTo>
                  <a:cubicBezTo>
                    <a:pt x="126" y="9"/>
                    <a:pt x="136" y="6"/>
                    <a:pt x="141" y="12"/>
                  </a:cubicBezTo>
                  <a:cubicBezTo>
                    <a:pt x="129" y="19"/>
                    <a:pt x="107" y="6"/>
                    <a:pt x="96" y="17"/>
                  </a:cubicBezTo>
                  <a:cubicBezTo>
                    <a:pt x="99" y="21"/>
                    <a:pt x="106" y="17"/>
                    <a:pt x="111" y="17"/>
                  </a:cubicBezTo>
                  <a:cubicBezTo>
                    <a:pt x="110" y="24"/>
                    <a:pt x="123" y="24"/>
                    <a:pt x="133" y="25"/>
                  </a:cubicBezTo>
                  <a:cubicBezTo>
                    <a:pt x="133" y="30"/>
                    <a:pt x="124" y="28"/>
                    <a:pt x="121" y="27"/>
                  </a:cubicBezTo>
                  <a:cubicBezTo>
                    <a:pt x="119" y="27"/>
                    <a:pt x="120" y="30"/>
                    <a:pt x="118" y="30"/>
                  </a:cubicBezTo>
                  <a:cubicBezTo>
                    <a:pt x="86" y="30"/>
                    <a:pt x="56" y="30"/>
                    <a:pt x="28" y="30"/>
                  </a:cubicBezTo>
                  <a:cubicBezTo>
                    <a:pt x="32" y="17"/>
                    <a:pt x="54" y="28"/>
                    <a:pt x="65" y="20"/>
                  </a:cubicBezTo>
                  <a:close/>
                  <a:moveTo>
                    <a:pt x="123" y="291"/>
                  </a:moveTo>
                  <a:cubicBezTo>
                    <a:pt x="99" y="289"/>
                    <a:pt x="71" y="291"/>
                    <a:pt x="49" y="287"/>
                  </a:cubicBezTo>
                  <a:cubicBezTo>
                    <a:pt x="44" y="284"/>
                    <a:pt x="49" y="270"/>
                    <a:pt x="44" y="270"/>
                  </a:cubicBezTo>
                  <a:cubicBezTo>
                    <a:pt x="36" y="265"/>
                    <a:pt x="43" y="285"/>
                    <a:pt x="40" y="287"/>
                  </a:cubicBezTo>
                  <a:cubicBezTo>
                    <a:pt x="29" y="284"/>
                    <a:pt x="42" y="255"/>
                    <a:pt x="33" y="249"/>
                  </a:cubicBezTo>
                  <a:cubicBezTo>
                    <a:pt x="29" y="252"/>
                    <a:pt x="29" y="263"/>
                    <a:pt x="29" y="270"/>
                  </a:cubicBezTo>
                  <a:cubicBezTo>
                    <a:pt x="29" y="277"/>
                    <a:pt x="31" y="282"/>
                    <a:pt x="29" y="288"/>
                  </a:cubicBezTo>
                  <a:cubicBezTo>
                    <a:pt x="23" y="272"/>
                    <a:pt x="28" y="250"/>
                    <a:pt x="28" y="235"/>
                  </a:cubicBezTo>
                  <a:cubicBezTo>
                    <a:pt x="19" y="237"/>
                    <a:pt x="21" y="249"/>
                    <a:pt x="21" y="257"/>
                  </a:cubicBezTo>
                  <a:cubicBezTo>
                    <a:pt x="21" y="267"/>
                    <a:pt x="22" y="277"/>
                    <a:pt x="20" y="287"/>
                  </a:cubicBezTo>
                  <a:cubicBezTo>
                    <a:pt x="16" y="288"/>
                    <a:pt x="18" y="285"/>
                    <a:pt x="18" y="285"/>
                  </a:cubicBezTo>
                  <a:cubicBezTo>
                    <a:pt x="18" y="274"/>
                    <a:pt x="20" y="243"/>
                    <a:pt x="20" y="231"/>
                  </a:cubicBezTo>
                  <a:cubicBezTo>
                    <a:pt x="20" y="226"/>
                    <a:pt x="22" y="219"/>
                    <a:pt x="17" y="215"/>
                  </a:cubicBezTo>
                  <a:cubicBezTo>
                    <a:pt x="12" y="219"/>
                    <a:pt x="15" y="229"/>
                    <a:pt x="14" y="237"/>
                  </a:cubicBezTo>
                  <a:cubicBezTo>
                    <a:pt x="14" y="255"/>
                    <a:pt x="11" y="273"/>
                    <a:pt x="13" y="286"/>
                  </a:cubicBezTo>
                  <a:cubicBezTo>
                    <a:pt x="7" y="286"/>
                    <a:pt x="8" y="272"/>
                    <a:pt x="8" y="268"/>
                  </a:cubicBezTo>
                  <a:cubicBezTo>
                    <a:pt x="7" y="261"/>
                    <a:pt x="9" y="253"/>
                    <a:pt x="9" y="247"/>
                  </a:cubicBezTo>
                  <a:cubicBezTo>
                    <a:pt x="10" y="230"/>
                    <a:pt x="9" y="212"/>
                    <a:pt x="9" y="197"/>
                  </a:cubicBezTo>
                  <a:cubicBezTo>
                    <a:pt x="9" y="189"/>
                    <a:pt x="11" y="181"/>
                    <a:pt x="12" y="172"/>
                  </a:cubicBezTo>
                  <a:cubicBezTo>
                    <a:pt x="13" y="136"/>
                    <a:pt x="9" y="87"/>
                    <a:pt x="14" y="38"/>
                  </a:cubicBezTo>
                  <a:cubicBezTo>
                    <a:pt x="52" y="40"/>
                    <a:pt x="85" y="39"/>
                    <a:pt x="119" y="38"/>
                  </a:cubicBezTo>
                  <a:cubicBezTo>
                    <a:pt x="122" y="126"/>
                    <a:pt x="131" y="216"/>
                    <a:pt x="123" y="291"/>
                  </a:cubicBezTo>
                  <a:close/>
                  <a:moveTo>
                    <a:pt x="126" y="37"/>
                  </a:moveTo>
                  <a:cubicBezTo>
                    <a:pt x="134" y="35"/>
                    <a:pt x="140" y="32"/>
                    <a:pt x="142" y="25"/>
                  </a:cubicBezTo>
                  <a:cubicBezTo>
                    <a:pt x="145" y="24"/>
                    <a:pt x="145" y="26"/>
                    <a:pt x="145" y="28"/>
                  </a:cubicBezTo>
                  <a:cubicBezTo>
                    <a:pt x="144" y="38"/>
                    <a:pt x="146" y="65"/>
                    <a:pt x="146" y="78"/>
                  </a:cubicBezTo>
                  <a:cubicBezTo>
                    <a:pt x="138" y="77"/>
                    <a:pt x="137" y="85"/>
                    <a:pt x="129" y="86"/>
                  </a:cubicBezTo>
                  <a:cubicBezTo>
                    <a:pt x="128" y="64"/>
                    <a:pt x="129" y="55"/>
                    <a:pt x="126" y="37"/>
                  </a:cubicBezTo>
                  <a:close/>
                  <a:moveTo>
                    <a:pt x="158" y="232"/>
                  </a:moveTo>
                  <a:cubicBezTo>
                    <a:pt x="157" y="231"/>
                    <a:pt x="157" y="229"/>
                    <a:pt x="154" y="229"/>
                  </a:cubicBezTo>
                  <a:cubicBezTo>
                    <a:pt x="150" y="241"/>
                    <a:pt x="154" y="257"/>
                    <a:pt x="152" y="270"/>
                  </a:cubicBezTo>
                  <a:cubicBezTo>
                    <a:pt x="143" y="254"/>
                    <a:pt x="156" y="223"/>
                    <a:pt x="149" y="211"/>
                  </a:cubicBezTo>
                  <a:cubicBezTo>
                    <a:pt x="142" y="214"/>
                    <a:pt x="145" y="227"/>
                    <a:pt x="145" y="236"/>
                  </a:cubicBezTo>
                  <a:cubicBezTo>
                    <a:pt x="144" y="246"/>
                    <a:pt x="143" y="258"/>
                    <a:pt x="144" y="266"/>
                  </a:cubicBezTo>
                  <a:cubicBezTo>
                    <a:pt x="144" y="272"/>
                    <a:pt x="151" y="280"/>
                    <a:pt x="142" y="280"/>
                  </a:cubicBezTo>
                  <a:cubicBezTo>
                    <a:pt x="143" y="275"/>
                    <a:pt x="141" y="267"/>
                    <a:pt x="141" y="259"/>
                  </a:cubicBezTo>
                  <a:cubicBezTo>
                    <a:pt x="141" y="240"/>
                    <a:pt x="146" y="213"/>
                    <a:pt x="138" y="197"/>
                  </a:cubicBezTo>
                  <a:cubicBezTo>
                    <a:pt x="133" y="202"/>
                    <a:pt x="137" y="211"/>
                    <a:pt x="137" y="220"/>
                  </a:cubicBezTo>
                  <a:cubicBezTo>
                    <a:pt x="137" y="240"/>
                    <a:pt x="137" y="264"/>
                    <a:pt x="135" y="277"/>
                  </a:cubicBezTo>
                  <a:cubicBezTo>
                    <a:pt x="135" y="281"/>
                    <a:pt x="136" y="283"/>
                    <a:pt x="140" y="283"/>
                  </a:cubicBezTo>
                  <a:cubicBezTo>
                    <a:pt x="139" y="287"/>
                    <a:pt x="133" y="286"/>
                    <a:pt x="133" y="290"/>
                  </a:cubicBezTo>
                  <a:cubicBezTo>
                    <a:pt x="134" y="231"/>
                    <a:pt x="133" y="193"/>
                    <a:pt x="130" y="134"/>
                  </a:cubicBezTo>
                  <a:cubicBezTo>
                    <a:pt x="139" y="135"/>
                    <a:pt x="143" y="132"/>
                    <a:pt x="146" y="128"/>
                  </a:cubicBezTo>
                  <a:cubicBezTo>
                    <a:pt x="148" y="127"/>
                    <a:pt x="149" y="128"/>
                    <a:pt x="149" y="129"/>
                  </a:cubicBezTo>
                  <a:cubicBezTo>
                    <a:pt x="151" y="163"/>
                    <a:pt x="160" y="191"/>
                    <a:pt x="158"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70" name="Freeform 576"/>
            <p:cNvSpPr>
              <a:spLocks noEditPoints="1"/>
            </p:cNvSpPr>
            <p:nvPr/>
          </p:nvSpPr>
          <p:spPr bwMode="auto">
            <a:xfrm>
              <a:off x="3616531" y="5724436"/>
              <a:ext cx="712939" cy="489079"/>
            </a:xfrm>
            <a:custGeom>
              <a:avLst/>
              <a:gdLst>
                <a:gd name="T0" fmla="*/ 173 w 191"/>
                <a:gd name="T1" fmla="*/ 127 h 131"/>
                <a:gd name="T2" fmla="*/ 178 w 191"/>
                <a:gd name="T3" fmla="*/ 2 h 131"/>
                <a:gd name="T4" fmla="*/ 3 w 191"/>
                <a:gd name="T5" fmla="*/ 72 h 131"/>
                <a:gd name="T6" fmla="*/ 173 w 191"/>
                <a:gd name="T7" fmla="*/ 98 h 131"/>
                <a:gd name="T8" fmla="*/ 169 w 191"/>
                <a:gd name="T9" fmla="*/ 85 h 131"/>
                <a:gd name="T10" fmla="*/ 164 w 191"/>
                <a:gd name="T11" fmla="*/ 82 h 131"/>
                <a:gd name="T12" fmla="*/ 166 w 191"/>
                <a:gd name="T13" fmla="*/ 81 h 131"/>
                <a:gd name="T14" fmla="*/ 174 w 191"/>
                <a:gd name="T15" fmla="*/ 53 h 131"/>
                <a:gd name="T16" fmla="*/ 113 w 191"/>
                <a:gd name="T17" fmla="*/ 119 h 131"/>
                <a:gd name="T18" fmla="*/ 123 w 191"/>
                <a:gd name="T19" fmla="*/ 115 h 131"/>
                <a:gd name="T20" fmla="*/ 162 w 191"/>
                <a:gd name="T21" fmla="*/ 50 h 131"/>
                <a:gd name="T22" fmla="*/ 152 w 191"/>
                <a:gd name="T23" fmla="*/ 62 h 131"/>
                <a:gd name="T24" fmla="*/ 178 w 191"/>
                <a:gd name="T25" fmla="*/ 15 h 131"/>
                <a:gd name="T26" fmla="*/ 145 w 191"/>
                <a:gd name="T27" fmla="*/ 62 h 131"/>
                <a:gd name="T28" fmla="*/ 178 w 191"/>
                <a:gd name="T29" fmla="*/ 15 h 131"/>
                <a:gd name="T30" fmla="*/ 126 w 191"/>
                <a:gd name="T31" fmla="*/ 73 h 131"/>
                <a:gd name="T32" fmla="*/ 94 w 191"/>
                <a:gd name="T33" fmla="*/ 118 h 131"/>
                <a:gd name="T34" fmla="*/ 146 w 191"/>
                <a:gd name="T35" fmla="*/ 28 h 131"/>
                <a:gd name="T36" fmla="*/ 148 w 191"/>
                <a:gd name="T37" fmla="*/ 17 h 131"/>
                <a:gd name="T38" fmla="*/ 92 w 191"/>
                <a:gd name="T39" fmla="*/ 117 h 131"/>
                <a:gd name="T40" fmla="*/ 105 w 191"/>
                <a:gd name="T41" fmla="*/ 72 h 131"/>
                <a:gd name="T42" fmla="*/ 121 w 191"/>
                <a:gd name="T43" fmla="*/ 12 h 131"/>
                <a:gd name="T44" fmla="*/ 65 w 191"/>
                <a:gd name="T45" fmla="*/ 115 h 131"/>
                <a:gd name="T46" fmla="*/ 91 w 191"/>
                <a:gd name="T47" fmla="*/ 70 h 131"/>
                <a:gd name="T48" fmla="*/ 98 w 191"/>
                <a:gd name="T49" fmla="*/ 70 h 131"/>
                <a:gd name="T50" fmla="*/ 54 w 191"/>
                <a:gd name="T51" fmla="*/ 116 h 131"/>
                <a:gd name="T52" fmla="*/ 114 w 191"/>
                <a:gd name="T53" fmla="*/ 13 h 131"/>
                <a:gd name="T54" fmla="*/ 79 w 191"/>
                <a:gd name="T55" fmla="*/ 52 h 131"/>
                <a:gd name="T56" fmla="*/ 47 w 191"/>
                <a:gd name="T57" fmla="*/ 100 h 131"/>
                <a:gd name="T58" fmla="*/ 76 w 191"/>
                <a:gd name="T59" fmla="*/ 52 h 131"/>
                <a:gd name="T60" fmla="*/ 106 w 191"/>
                <a:gd name="T61" fmla="*/ 13 h 131"/>
                <a:gd name="T62" fmla="*/ 63 w 191"/>
                <a:gd name="T63" fmla="*/ 53 h 131"/>
                <a:gd name="T64" fmla="*/ 33 w 191"/>
                <a:gd name="T65" fmla="*/ 114 h 131"/>
                <a:gd name="T66" fmla="*/ 62 w 191"/>
                <a:gd name="T67" fmla="*/ 43 h 131"/>
                <a:gd name="T68" fmla="*/ 50 w 191"/>
                <a:gd name="T69" fmla="*/ 51 h 131"/>
                <a:gd name="T70" fmla="*/ 40 w 191"/>
                <a:gd name="T71" fmla="*/ 79 h 131"/>
                <a:gd name="T72" fmla="*/ 45 w 191"/>
                <a:gd name="T73" fmla="*/ 48 h 131"/>
                <a:gd name="T74" fmla="*/ 59 w 191"/>
                <a:gd name="T75" fmla="*/ 13 h 131"/>
                <a:gd name="T76" fmla="*/ 30 w 191"/>
                <a:gd name="T77" fmla="*/ 84 h 131"/>
                <a:gd name="T78" fmla="*/ 34 w 191"/>
                <a:gd name="T79" fmla="*/ 55 h 131"/>
                <a:gd name="T80" fmla="*/ 51 w 191"/>
                <a:gd name="T81" fmla="*/ 13 h 131"/>
                <a:gd name="T82" fmla="*/ 37 w 191"/>
                <a:gd name="T83" fmla="*/ 30 h 131"/>
                <a:gd name="T84" fmla="*/ 26 w 191"/>
                <a:gd name="T85" fmla="*/ 14 h 131"/>
                <a:gd name="T86" fmla="*/ 33 w 191"/>
                <a:gd name="T87" fmla="*/ 20 h 131"/>
                <a:gd name="T88" fmla="*/ 14 w 191"/>
                <a:gd name="T89" fmla="*/ 49 h 131"/>
                <a:gd name="T90" fmla="*/ 14 w 191"/>
                <a:gd name="T91" fmla="*/ 63 h 131"/>
                <a:gd name="T92" fmla="*/ 16 w 191"/>
                <a:gd name="T93" fmla="*/ 7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1" h="131">
                  <a:moveTo>
                    <a:pt x="34" y="128"/>
                  </a:moveTo>
                  <a:cubicBezTo>
                    <a:pt x="57" y="131"/>
                    <a:pt x="83" y="129"/>
                    <a:pt x="106" y="128"/>
                  </a:cubicBezTo>
                  <a:cubicBezTo>
                    <a:pt x="131" y="128"/>
                    <a:pt x="154" y="131"/>
                    <a:pt x="173" y="127"/>
                  </a:cubicBezTo>
                  <a:cubicBezTo>
                    <a:pt x="184" y="109"/>
                    <a:pt x="186" y="87"/>
                    <a:pt x="187" y="59"/>
                  </a:cubicBezTo>
                  <a:cubicBezTo>
                    <a:pt x="187" y="40"/>
                    <a:pt x="191" y="19"/>
                    <a:pt x="184" y="8"/>
                  </a:cubicBezTo>
                  <a:cubicBezTo>
                    <a:pt x="182" y="5"/>
                    <a:pt x="176" y="6"/>
                    <a:pt x="178" y="2"/>
                  </a:cubicBezTo>
                  <a:cubicBezTo>
                    <a:pt x="132" y="0"/>
                    <a:pt x="97" y="6"/>
                    <a:pt x="43" y="5"/>
                  </a:cubicBezTo>
                  <a:cubicBezTo>
                    <a:pt x="22" y="4"/>
                    <a:pt x="11" y="1"/>
                    <a:pt x="8" y="16"/>
                  </a:cubicBezTo>
                  <a:cubicBezTo>
                    <a:pt x="5" y="30"/>
                    <a:pt x="4" y="55"/>
                    <a:pt x="3" y="72"/>
                  </a:cubicBezTo>
                  <a:cubicBezTo>
                    <a:pt x="2" y="80"/>
                    <a:pt x="0" y="88"/>
                    <a:pt x="0" y="93"/>
                  </a:cubicBezTo>
                  <a:cubicBezTo>
                    <a:pt x="1" y="119"/>
                    <a:pt x="16" y="125"/>
                    <a:pt x="34" y="128"/>
                  </a:cubicBezTo>
                  <a:close/>
                  <a:moveTo>
                    <a:pt x="173" y="98"/>
                  </a:moveTo>
                  <a:cubicBezTo>
                    <a:pt x="167" y="102"/>
                    <a:pt x="160" y="111"/>
                    <a:pt x="162" y="119"/>
                  </a:cubicBezTo>
                  <a:cubicBezTo>
                    <a:pt x="159" y="121"/>
                    <a:pt x="155" y="121"/>
                    <a:pt x="152" y="120"/>
                  </a:cubicBezTo>
                  <a:cubicBezTo>
                    <a:pt x="155" y="106"/>
                    <a:pt x="165" y="99"/>
                    <a:pt x="169" y="85"/>
                  </a:cubicBezTo>
                  <a:cubicBezTo>
                    <a:pt x="160" y="87"/>
                    <a:pt x="147" y="109"/>
                    <a:pt x="149" y="121"/>
                  </a:cubicBezTo>
                  <a:cubicBezTo>
                    <a:pt x="147" y="120"/>
                    <a:pt x="145" y="119"/>
                    <a:pt x="142" y="119"/>
                  </a:cubicBezTo>
                  <a:cubicBezTo>
                    <a:pt x="146" y="103"/>
                    <a:pt x="156" y="93"/>
                    <a:pt x="164" y="82"/>
                  </a:cubicBezTo>
                  <a:cubicBezTo>
                    <a:pt x="162" y="70"/>
                    <a:pt x="174" y="64"/>
                    <a:pt x="177" y="54"/>
                  </a:cubicBezTo>
                  <a:cubicBezTo>
                    <a:pt x="181" y="60"/>
                    <a:pt x="172" y="63"/>
                    <a:pt x="170" y="67"/>
                  </a:cubicBezTo>
                  <a:cubicBezTo>
                    <a:pt x="171" y="74"/>
                    <a:pt x="167" y="76"/>
                    <a:pt x="166" y="81"/>
                  </a:cubicBezTo>
                  <a:cubicBezTo>
                    <a:pt x="173" y="86"/>
                    <a:pt x="172" y="72"/>
                    <a:pt x="178" y="70"/>
                  </a:cubicBezTo>
                  <a:cubicBezTo>
                    <a:pt x="175" y="78"/>
                    <a:pt x="174" y="88"/>
                    <a:pt x="173" y="98"/>
                  </a:cubicBezTo>
                  <a:close/>
                  <a:moveTo>
                    <a:pt x="174" y="53"/>
                  </a:moveTo>
                  <a:cubicBezTo>
                    <a:pt x="167" y="48"/>
                    <a:pt x="164" y="72"/>
                    <a:pt x="156" y="75"/>
                  </a:cubicBezTo>
                  <a:cubicBezTo>
                    <a:pt x="157" y="91"/>
                    <a:pt x="137" y="103"/>
                    <a:pt x="137" y="118"/>
                  </a:cubicBezTo>
                  <a:cubicBezTo>
                    <a:pt x="129" y="122"/>
                    <a:pt x="124" y="118"/>
                    <a:pt x="113" y="119"/>
                  </a:cubicBezTo>
                  <a:cubicBezTo>
                    <a:pt x="117" y="102"/>
                    <a:pt x="127" y="93"/>
                    <a:pt x="134" y="80"/>
                  </a:cubicBezTo>
                  <a:cubicBezTo>
                    <a:pt x="136" y="79"/>
                    <a:pt x="138" y="84"/>
                    <a:pt x="139" y="80"/>
                  </a:cubicBezTo>
                  <a:cubicBezTo>
                    <a:pt x="138" y="90"/>
                    <a:pt x="126" y="102"/>
                    <a:pt x="123" y="115"/>
                  </a:cubicBezTo>
                  <a:cubicBezTo>
                    <a:pt x="130" y="117"/>
                    <a:pt x="133" y="107"/>
                    <a:pt x="135" y="102"/>
                  </a:cubicBezTo>
                  <a:cubicBezTo>
                    <a:pt x="144" y="86"/>
                    <a:pt x="157" y="69"/>
                    <a:pt x="167" y="53"/>
                  </a:cubicBezTo>
                  <a:cubicBezTo>
                    <a:pt x="167" y="50"/>
                    <a:pt x="165" y="49"/>
                    <a:pt x="162" y="50"/>
                  </a:cubicBezTo>
                  <a:cubicBezTo>
                    <a:pt x="168" y="41"/>
                    <a:pt x="172" y="29"/>
                    <a:pt x="181" y="23"/>
                  </a:cubicBezTo>
                  <a:cubicBezTo>
                    <a:pt x="180" y="31"/>
                    <a:pt x="178" y="44"/>
                    <a:pt x="174" y="53"/>
                  </a:cubicBezTo>
                  <a:close/>
                  <a:moveTo>
                    <a:pt x="152" y="62"/>
                  </a:moveTo>
                  <a:cubicBezTo>
                    <a:pt x="154" y="66"/>
                    <a:pt x="147" y="72"/>
                    <a:pt x="145" y="76"/>
                  </a:cubicBezTo>
                  <a:cubicBezTo>
                    <a:pt x="142" y="71"/>
                    <a:pt x="150" y="66"/>
                    <a:pt x="152" y="62"/>
                  </a:cubicBezTo>
                  <a:close/>
                  <a:moveTo>
                    <a:pt x="178" y="15"/>
                  </a:moveTo>
                  <a:cubicBezTo>
                    <a:pt x="171" y="24"/>
                    <a:pt x="165" y="33"/>
                    <a:pt x="160" y="44"/>
                  </a:cubicBezTo>
                  <a:cubicBezTo>
                    <a:pt x="159" y="44"/>
                    <a:pt x="157" y="44"/>
                    <a:pt x="156" y="44"/>
                  </a:cubicBezTo>
                  <a:cubicBezTo>
                    <a:pt x="153" y="49"/>
                    <a:pt x="149" y="56"/>
                    <a:pt x="145" y="62"/>
                  </a:cubicBezTo>
                  <a:cubicBezTo>
                    <a:pt x="141" y="68"/>
                    <a:pt x="139" y="77"/>
                    <a:pt x="132" y="76"/>
                  </a:cubicBezTo>
                  <a:cubicBezTo>
                    <a:pt x="143" y="51"/>
                    <a:pt x="158" y="33"/>
                    <a:pt x="171" y="12"/>
                  </a:cubicBezTo>
                  <a:cubicBezTo>
                    <a:pt x="174" y="12"/>
                    <a:pt x="175" y="15"/>
                    <a:pt x="178" y="15"/>
                  </a:cubicBezTo>
                  <a:close/>
                  <a:moveTo>
                    <a:pt x="157" y="13"/>
                  </a:moveTo>
                  <a:cubicBezTo>
                    <a:pt x="157" y="10"/>
                    <a:pt x="162" y="12"/>
                    <a:pt x="164" y="12"/>
                  </a:cubicBezTo>
                  <a:cubicBezTo>
                    <a:pt x="152" y="32"/>
                    <a:pt x="138" y="52"/>
                    <a:pt x="126" y="73"/>
                  </a:cubicBezTo>
                  <a:cubicBezTo>
                    <a:pt x="126" y="75"/>
                    <a:pt x="124" y="80"/>
                    <a:pt x="128" y="78"/>
                  </a:cubicBezTo>
                  <a:cubicBezTo>
                    <a:pt x="121" y="92"/>
                    <a:pt x="112" y="103"/>
                    <a:pt x="106" y="118"/>
                  </a:cubicBezTo>
                  <a:cubicBezTo>
                    <a:pt x="102" y="118"/>
                    <a:pt x="98" y="118"/>
                    <a:pt x="94" y="118"/>
                  </a:cubicBezTo>
                  <a:cubicBezTo>
                    <a:pt x="104" y="104"/>
                    <a:pt x="112" y="88"/>
                    <a:pt x="123" y="75"/>
                  </a:cubicBezTo>
                  <a:cubicBezTo>
                    <a:pt x="122" y="74"/>
                    <a:pt x="121" y="72"/>
                    <a:pt x="119" y="72"/>
                  </a:cubicBezTo>
                  <a:cubicBezTo>
                    <a:pt x="129" y="60"/>
                    <a:pt x="136" y="42"/>
                    <a:pt x="146" y="28"/>
                  </a:cubicBezTo>
                  <a:cubicBezTo>
                    <a:pt x="150" y="24"/>
                    <a:pt x="160" y="18"/>
                    <a:pt x="157" y="13"/>
                  </a:cubicBezTo>
                  <a:close/>
                  <a:moveTo>
                    <a:pt x="150" y="11"/>
                  </a:moveTo>
                  <a:cubicBezTo>
                    <a:pt x="156" y="13"/>
                    <a:pt x="148" y="17"/>
                    <a:pt x="148" y="17"/>
                  </a:cubicBezTo>
                  <a:cubicBezTo>
                    <a:pt x="136" y="33"/>
                    <a:pt x="123" y="57"/>
                    <a:pt x="112" y="74"/>
                  </a:cubicBezTo>
                  <a:cubicBezTo>
                    <a:pt x="107" y="76"/>
                    <a:pt x="115" y="78"/>
                    <a:pt x="112" y="79"/>
                  </a:cubicBezTo>
                  <a:cubicBezTo>
                    <a:pt x="107" y="93"/>
                    <a:pt x="91" y="102"/>
                    <a:pt x="92" y="117"/>
                  </a:cubicBezTo>
                  <a:cubicBezTo>
                    <a:pt x="89" y="121"/>
                    <a:pt x="83" y="115"/>
                    <a:pt x="80" y="118"/>
                  </a:cubicBezTo>
                  <a:cubicBezTo>
                    <a:pt x="87" y="102"/>
                    <a:pt x="98" y="89"/>
                    <a:pt x="109" y="76"/>
                  </a:cubicBezTo>
                  <a:cubicBezTo>
                    <a:pt x="109" y="73"/>
                    <a:pt x="108" y="72"/>
                    <a:pt x="105" y="72"/>
                  </a:cubicBezTo>
                  <a:cubicBezTo>
                    <a:pt x="111" y="62"/>
                    <a:pt x="116" y="51"/>
                    <a:pt x="127" y="46"/>
                  </a:cubicBezTo>
                  <a:cubicBezTo>
                    <a:pt x="132" y="32"/>
                    <a:pt x="140" y="20"/>
                    <a:pt x="150" y="11"/>
                  </a:cubicBezTo>
                  <a:close/>
                  <a:moveTo>
                    <a:pt x="121" y="12"/>
                  </a:moveTo>
                  <a:cubicBezTo>
                    <a:pt x="123" y="13"/>
                    <a:pt x="125" y="15"/>
                    <a:pt x="123" y="15"/>
                  </a:cubicBezTo>
                  <a:cubicBezTo>
                    <a:pt x="116" y="27"/>
                    <a:pt x="108" y="38"/>
                    <a:pt x="98" y="47"/>
                  </a:cubicBezTo>
                  <a:cubicBezTo>
                    <a:pt x="90" y="72"/>
                    <a:pt x="73" y="89"/>
                    <a:pt x="65" y="115"/>
                  </a:cubicBezTo>
                  <a:cubicBezTo>
                    <a:pt x="71" y="116"/>
                    <a:pt x="71" y="110"/>
                    <a:pt x="73" y="106"/>
                  </a:cubicBezTo>
                  <a:cubicBezTo>
                    <a:pt x="78" y="98"/>
                    <a:pt x="85" y="86"/>
                    <a:pt x="92" y="77"/>
                  </a:cubicBezTo>
                  <a:cubicBezTo>
                    <a:pt x="93" y="74"/>
                    <a:pt x="90" y="74"/>
                    <a:pt x="91" y="70"/>
                  </a:cubicBezTo>
                  <a:cubicBezTo>
                    <a:pt x="104" y="52"/>
                    <a:pt x="120" y="29"/>
                    <a:pt x="131" y="12"/>
                  </a:cubicBezTo>
                  <a:cubicBezTo>
                    <a:pt x="134" y="12"/>
                    <a:pt x="137" y="12"/>
                    <a:pt x="139" y="12"/>
                  </a:cubicBezTo>
                  <a:cubicBezTo>
                    <a:pt x="128" y="34"/>
                    <a:pt x="111" y="51"/>
                    <a:pt x="98" y="70"/>
                  </a:cubicBezTo>
                  <a:cubicBezTo>
                    <a:pt x="99" y="73"/>
                    <a:pt x="96" y="78"/>
                    <a:pt x="99" y="78"/>
                  </a:cubicBezTo>
                  <a:cubicBezTo>
                    <a:pt x="91" y="92"/>
                    <a:pt x="81" y="104"/>
                    <a:pt x="73" y="118"/>
                  </a:cubicBezTo>
                  <a:cubicBezTo>
                    <a:pt x="65" y="118"/>
                    <a:pt x="60" y="116"/>
                    <a:pt x="54" y="116"/>
                  </a:cubicBezTo>
                  <a:cubicBezTo>
                    <a:pt x="61" y="102"/>
                    <a:pt x="68" y="88"/>
                    <a:pt x="79" y="78"/>
                  </a:cubicBezTo>
                  <a:cubicBezTo>
                    <a:pt x="74" y="64"/>
                    <a:pt x="94" y="58"/>
                    <a:pt x="90" y="44"/>
                  </a:cubicBezTo>
                  <a:cubicBezTo>
                    <a:pt x="98" y="34"/>
                    <a:pt x="105" y="22"/>
                    <a:pt x="114" y="13"/>
                  </a:cubicBezTo>
                  <a:cubicBezTo>
                    <a:pt x="116" y="13"/>
                    <a:pt x="122" y="15"/>
                    <a:pt x="121" y="12"/>
                  </a:cubicBezTo>
                  <a:close/>
                  <a:moveTo>
                    <a:pt x="106" y="13"/>
                  </a:moveTo>
                  <a:cubicBezTo>
                    <a:pt x="97" y="26"/>
                    <a:pt x="89" y="40"/>
                    <a:pt x="79" y="52"/>
                  </a:cubicBezTo>
                  <a:cubicBezTo>
                    <a:pt x="81" y="62"/>
                    <a:pt x="73" y="67"/>
                    <a:pt x="69" y="74"/>
                  </a:cubicBezTo>
                  <a:cubicBezTo>
                    <a:pt x="68" y="89"/>
                    <a:pt x="53" y="101"/>
                    <a:pt x="47" y="116"/>
                  </a:cubicBezTo>
                  <a:cubicBezTo>
                    <a:pt x="41" y="112"/>
                    <a:pt x="45" y="104"/>
                    <a:pt x="47" y="100"/>
                  </a:cubicBezTo>
                  <a:cubicBezTo>
                    <a:pt x="48" y="97"/>
                    <a:pt x="53" y="92"/>
                    <a:pt x="56" y="88"/>
                  </a:cubicBezTo>
                  <a:cubicBezTo>
                    <a:pt x="60" y="83"/>
                    <a:pt x="63" y="78"/>
                    <a:pt x="66" y="75"/>
                  </a:cubicBezTo>
                  <a:cubicBezTo>
                    <a:pt x="66" y="64"/>
                    <a:pt x="72" y="59"/>
                    <a:pt x="76" y="52"/>
                  </a:cubicBezTo>
                  <a:cubicBezTo>
                    <a:pt x="77" y="47"/>
                    <a:pt x="74" y="47"/>
                    <a:pt x="74" y="43"/>
                  </a:cubicBezTo>
                  <a:cubicBezTo>
                    <a:pt x="82" y="33"/>
                    <a:pt x="91" y="24"/>
                    <a:pt x="98" y="13"/>
                  </a:cubicBezTo>
                  <a:cubicBezTo>
                    <a:pt x="101" y="16"/>
                    <a:pt x="102" y="12"/>
                    <a:pt x="106" y="13"/>
                  </a:cubicBezTo>
                  <a:close/>
                  <a:moveTo>
                    <a:pt x="88" y="14"/>
                  </a:moveTo>
                  <a:cubicBezTo>
                    <a:pt x="93" y="16"/>
                    <a:pt x="86" y="20"/>
                    <a:pt x="84" y="22"/>
                  </a:cubicBezTo>
                  <a:cubicBezTo>
                    <a:pt x="78" y="31"/>
                    <a:pt x="68" y="43"/>
                    <a:pt x="63" y="53"/>
                  </a:cubicBezTo>
                  <a:cubicBezTo>
                    <a:pt x="65" y="57"/>
                    <a:pt x="65" y="54"/>
                    <a:pt x="69" y="54"/>
                  </a:cubicBezTo>
                  <a:cubicBezTo>
                    <a:pt x="64" y="65"/>
                    <a:pt x="57" y="75"/>
                    <a:pt x="51" y="85"/>
                  </a:cubicBezTo>
                  <a:cubicBezTo>
                    <a:pt x="45" y="94"/>
                    <a:pt x="42" y="107"/>
                    <a:pt x="33" y="114"/>
                  </a:cubicBezTo>
                  <a:cubicBezTo>
                    <a:pt x="36" y="99"/>
                    <a:pt x="44" y="91"/>
                    <a:pt x="51" y="81"/>
                  </a:cubicBezTo>
                  <a:cubicBezTo>
                    <a:pt x="52" y="76"/>
                    <a:pt x="47" y="78"/>
                    <a:pt x="48" y="73"/>
                  </a:cubicBezTo>
                  <a:cubicBezTo>
                    <a:pt x="53" y="63"/>
                    <a:pt x="61" y="57"/>
                    <a:pt x="62" y="43"/>
                  </a:cubicBezTo>
                  <a:cubicBezTo>
                    <a:pt x="72" y="35"/>
                    <a:pt x="77" y="21"/>
                    <a:pt x="88" y="14"/>
                  </a:cubicBezTo>
                  <a:close/>
                  <a:moveTo>
                    <a:pt x="79" y="14"/>
                  </a:moveTo>
                  <a:cubicBezTo>
                    <a:pt x="71" y="28"/>
                    <a:pt x="60" y="39"/>
                    <a:pt x="50" y="51"/>
                  </a:cubicBezTo>
                  <a:cubicBezTo>
                    <a:pt x="57" y="61"/>
                    <a:pt x="37" y="70"/>
                    <a:pt x="43" y="83"/>
                  </a:cubicBezTo>
                  <a:cubicBezTo>
                    <a:pt x="35" y="91"/>
                    <a:pt x="31" y="110"/>
                    <a:pt x="22" y="112"/>
                  </a:cubicBezTo>
                  <a:cubicBezTo>
                    <a:pt x="23" y="102"/>
                    <a:pt x="33" y="88"/>
                    <a:pt x="40" y="79"/>
                  </a:cubicBezTo>
                  <a:cubicBezTo>
                    <a:pt x="40" y="76"/>
                    <a:pt x="39" y="74"/>
                    <a:pt x="36" y="75"/>
                  </a:cubicBezTo>
                  <a:cubicBezTo>
                    <a:pt x="36" y="67"/>
                    <a:pt x="50" y="56"/>
                    <a:pt x="48" y="50"/>
                  </a:cubicBezTo>
                  <a:cubicBezTo>
                    <a:pt x="48" y="50"/>
                    <a:pt x="46" y="48"/>
                    <a:pt x="45" y="48"/>
                  </a:cubicBezTo>
                  <a:cubicBezTo>
                    <a:pt x="51" y="35"/>
                    <a:pt x="64" y="29"/>
                    <a:pt x="70" y="14"/>
                  </a:cubicBezTo>
                  <a:cubicBezTo>
                    <a:pt x="73" y="14"/>
                    <a:pt x="76" y="14"/>
                    <a:pt x="79" y="14"/>
                  </a:cubicBezTo>
                  <a:close/>
                  <a:moveTo>
                    <a:pt x="59" y="13"/>
                  </a:moveTo>
                  <a:cubicBezTo>
                    <a:pt x="60" y="14"/>
                    <a:pt x="61" y="15"/>
                    <a:pt x="63" y="15"/>
                  </a:cubicBezTo>
                  <a:cubicBezTo>
                    <a:pt x="55" y="28"/>
                    <a:pt x="47" y="41"/>
                    <a:pt x="36" y="52"/>
                  </a:cubicBezTo>
                  <a:cubicBezTo>
                    <a:pt x="40" y="65"/>
                    <a:pt x="25" y="71"/>
                    <a:pt x="30" y="84"/>
                  </a:cubicBezTo>
                  <a:cubicBezTo>
                    <a:pt x="24" y="90"/>
                    <a:pt x="22" y="100"/>
                    <a:pt x="15" y="106"/>
                  </a:cubicBezTo>
                  <a:cubicBezTo>
                    <a:pt x="14" y="94"/>
                    <a:pt x="20" y="90"/>
                    <a:pt x="23" y="83"/>
                  </a:cubicBezTo>
                  <a:cubicBezTo>
                    <a:pt x="21" y="71"/>
                    <a:pt x="29" y="63"/>
                    <a:pt x="34" y="55"/>
                  </a:cubicBezTo>
                  <a:cubicBezTo>
                    <a:pt x="35" y="51"/>
                    <a:pt x="31" y="52"/>
                    <a:pt x="32" y="48"/>
                  </a:cubicBezTo>
                  <a:cubicBezTo>
                    <a:pt x="41" y="37"/>
                    <a:pt x="48" y="23"/>
                    <a:pt x="59" y="13"/>
                  </a:cubicBezTo>
                  <a:close/>
                  <a:moveTo>
                    <a:pt x="51" y="13"/>
                  </a:moveTo>
                  <a:cubicBezTo>
                    <a:pt x="47" y="19"/>
                    <a:pt x="42" y="27"/>
                    <a:pt x="37" y="34"/>
                  </a:cubicBezTo>
                  <a:cubicBezTo>
                    <a:pt x="33" y="40"/>
                    <a:pt x="29" y="51"/>
                    <a:pt x="21" y="49"/>
                  </a:cubicBezTo>
                  <a:cubicBezTo>
                    <a:pt x="27" y="44"/>
                    <a:pt x="30" y="34"/>
                    <a:pt x="37" y="30"/>
                  </a:cubicBezTo>
                  <a:cubicBezTo>
                    <a:pt x="40" y="23"/>
                    <a:pt x="43" y="15"/>
                    <a:pt x="51" y="13"/>
                  </a:cubicBezTo>
                  <a:close/>
                  <a:moveTo>
                    <a:pt x="18" y="12"/>
                  </a:moveTo>
                  <a:cubicBezTo>
                    <a:pt x="21" y="12"/>
                    <a:pt x="22" y="15"/>
                    <a:pt x="26" y="14"/>
                  </a:cubicBezTo>
                  <a:cubicBezTo>
                    <a:pt x="24" y="20"/>
                    <a:pt x="19" y="23"/>
                    <a:pt x="18" y="29"/>
                  </a:cubicBezTo>
                  <a:cubicBezTo>
                    <a:pt x="14" y="24"/>
                    <a:pt x="18" y="17"/>
                    <a:pt x="18" y="12"/>
                  </a:cubicBezTo>
                  <a:close/>
                  <a:moveTo>
                    <a:pt x="33" y="20"/>
                  </a:moveTo>
                  <a:cubicBezTo>
                    <a:pt x="35" y="17"/>
                    <a:pt x="29" y="14"/>
                    <a:pt x="33" y="14"/>
                  </a:cubicBezTo>
                  <a:cubicBezTo>
                    <a:pt x="35" y="11"/>
                    <a:pt x="37" y="17"/>
                    <a:pt x="38" y="13"/>
                  </a:cubicBezTo>
                  <a:cubicBezTo>
                    <a:pt x="36" y="25"/>
                    <a:pt x="24" y="39"/>
                    <a:pt x="14" y="49"/>
                  </a:cubicBezTo>
                  <a:cubicBezTo>
                    <a:pt x="17" y="36"/>
                    <a:pt x="22" y="25"/>
                    <a:pt x="33" y="20"/>
                  </a:cubicBezTo>
                  <a:close/>
                  <a:moveTo>
                    <a:pt x="14" y="56"/>
                  </a:moveTo>
                  <a:cubicBezTo>
                    <a:pt x="20" y="56"/>
                    <a:pt x="14" y="61"/>
                    <a:pt x="14" y="63"/>
                  </a:cubicBezTo>
                  <a:cubicBezTo>
                    <a:pt x="10" y="61"/>
                    <a:pt x="15" y="59"/>
                    <a:pt x="14" y="56"/>
                  </a:cubicBezTo>
                  <a:close/>
                  <a:moveTo>
                    <a:pt x="19" y="62"/>
                  </a:moveTo>
                  <a:cubicBezTo>
                    <a:pt x="26" y="63"/>
                    <a:pt x="18" y="72"/>
                    <a:pt x="16" y="75"/>
                  </a:cubicBezTo>
                  <a:cubicBezTo>
                    <a:pt x="15" y="79"/>
                    <a:pt x="17" y="86"/>
                    <a:pt x="14" y="89"/>
                  </a:cubicBezTo>
                  <a:cubicBezTo>
                    <a:pt x="8" y="78"/>
                    <a:pt x="17" y="70"/>
                    <a:pt x="1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71" name="Freeform 577"/>
            <p:cNvSpPr>
              <a:spLocks noEditPoints="1"/>
            </p:cNvSpPr>
            <p:nvPr/>
          </p:nvSpPr>
          <p:spPr bwMode="auto">
            <a:xfrm>
              <a:off x="1896234" y="6147819"/>
              <a:ext cx="231158" cy="199525"/>
            </a:xfrm>
            <a:custGeom>
              <a:avLst/>
              <a:gdLst>
                <a:gd name="T0" fmla="*/ 59 w 62"/>
                <a:gd name="T1" fmla="*/ 46 h 54"/>
                <a:gd name="T2" fmla="*/ 55 w 62"/>
                <a:gd name="T3" fmla="*/ 0 h 54"/>
                <a:gd name="T4" fmla="*/ 3 w 62"/>
                <a:gd name="T5" fmla="*/ 7 h 54"/>
                <a:gd name="T6" fmla="*/ 2 w 62"/>
                <a:gd name="T7" fmla="*/ 52 h 54"/>
                <a:gd name="T8" fmla="*/ 59 w 62"/>
                <a:gd name="T9" fmla="*/ 46 h 54"/>
                <a:gd name="T10" fmla="*/ 49 w 62"/>
                <a:gd name="T11" fmla="*/ 40 h 54"/>
                <a:gd name="T12" fmla="*/ 51 w 62"/>
                <a:gd name="T13" fmla="*/ 31 h 54"/>
                <a:gd name="T14" fmla="*/ 49 w 62"/>
                <a:gd name="T15" fmla="*/ 40 h 54"/>
                <a:gd name="T16" fmla="*/ 51 w 62"/>
                <a:gd name="T17" fmla="*/ 18 h 54"/>
                <a:gd name="T18" fmla="*/ 39 w 62"/>
                <a:gd name="T19" fmla="*/ 41 h 54"/>
                <a:gd name="T20" fmla="*/ 51 w 62"/>
                <a:gd name="T21" fmla="*/ 18 h 54"/>
                <a:gd name="T22" fmla="*/ 27 w 62"/>
                <a:gd name="T23" fmla="*/ 43 h 54"/>
                <a:gd name="T24" fmla="*/ 34 w 62"/>
                <a:gd name="T25" fmla="*/ 29 h 54"/>
                <a:gd name="T26" fmla="*/ 27 w 62"/>
                <a:gd name="T27" fmla="*/ 43 h 54"/>
                <a:gd name="T28" fmla="*/ 34 w 62"/>
                <a:gd name="T29" fmla="*/ 15 h 54"/>
                <a:gd name="T30" fmla="*/ 22 w 62"/>
                <a:gd name="T31" fmla="*/ 41 h 54"/>
                <a:gd name="T32" fmla="*/ 14 w 62"/>
                <a:gd name="T33" fmla="*/ 44 h 54"/>
                <a:gd name="T34" fmla="*/ 30 w 62"/>
                <a:gd name="T35" fmla="*/ 15 h 54"/>
                <a:gd name="T36" fmla="*/ 34 w 62"/>
                <a:gd name="T37" fmla="*/ 15 h 54"/>
                <a:gd name="T38" fmla="*/ 19 w 62"/>
                <a:gd name="T39" fmla="*/ 13 h 54"/>
                <a:gd name="T40" fmla="*/ 23 w 62"/>
                <a:gd name="T41" fmla="*/ 15 h 54"/>
                <a:gd name="T42" fmla="*/ 11 w 62"/>
                <a:gd name="T43" fmla="*/ 41 h 54"/>
                <a:gd name="T44" fmla="*/ 19 w 62"/>
                <a:gd name="T45"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54">
                  <a:moveTo>
                    <a:pt x="59" y="46"/>
                  </a:moveTo>
                  <a:cubicBezTo>
                    <a:pt x="59" y="28"/>
                    <a:pt x="62" y="13"/>
                    <a:pt x="55" y="0"/>
                  </a:cubicBezTo>
                  <a:cubicBezTo>
                    <a:pt x="41" y="1"/>
                    <a:pt x="16" y="1"/>
                    <a:pt x="3" y="7"/>
                  </a:cubicBezTo>
                  <a:cubicBezTo>
                    <a:pt x="2" y="17"/>
                    <a:pt x="0" y="43"/>
                    <a:pt x="2" y="52"/>
                  </a:cubicBezTo>
                  <a:cubicBezTo>
                    <a:pt x="20" y="54"/>
                    <a:pt x="41" y="48"/>
                    <a:pt x="59" y="46"/>
                  </a:cubicBezTo>
                  <a:close/>
                  <a:moveTo>
                    <a:pt x="49" y="40"/>
                  </a:moveTo>
                  <a:cubicBezTo>
                    <a:pt x="48" y="35"/>
                    <a:pt x="51" y="35"/>
                    <a:pt x="51" y="31"/>
                  </a:cubicBezTo>
                  <a:cubicBezTo>
                    <a:pt x="53" y="34"/>
                    <a:pt x="54" y="41"/>
                    <a:pt x="49" y="40"/>
                  </a:cubicBezTo>
                  <a:close/>
                  <a:moveTo>
                    <a:pt x="51" y="18"/>
                  </a:moveTo>
                  <a:cubicBezTo>
                    <a:pt x="47" y="26"/>
                    <a:pt x="45" y="36"/>
                    <a:pt x="39" y="41"/>
                  </a:cubicBezTo>
                  <a:cubicBezTo>
                    <a:pt x="39" y="35"/>
                    <a:pt x="43" y="21"/>
                    <a:pt x="51" y="18"/>
                  </a:cubicBezTo>
                  <a:close/>
                  <a:moveTo>
                    <a:pt x="27" y="43"/>
                  </a:moveTo>
                  <a:cubicBezTo>
                    <a:pt x="30" y="38"/>
                    <a:pt x="33" y="35"/>
                    <a:pt x="34" y="29"/>
                  </a:cubicBezTo>
                  <a:cubicBezTo>
                    <a:pt x="38" y="30"/>
                    <a:pt x="32" y="42"/>
                    <a:pt x="27" y="43"/>
                  </a:cubicBezTo>
                  <a:close/>
                  <a:moveTo>
                    <a:pt x="34" y="15"/>
                  </a:moveTo>
                  <a:cubicBezTo>
                    <a:pt x="35" y="23"/>
                    <a:pt x="22" y="35"/>
                    <a:pt x="22" y="41"/>
                  </a:cubicBezTo>
                  <a:cubicBezTo>
                    <a:pt x="20" y="43"/>
                    <a:pt x="17" y="44"/>
                    <a:pt x="14" y="44"/>
                  </a:cubicBezTo>
                  <a:cubicBezTo>
                    <a:pt x="20" y="35"/>
                    <a:pt x="25" y="25"/>
                    <a:pt x="30" y="15"/>
                  </a:cubicBezTo>
                  <a:cubicBezTo>
                    <a:pt x="31" y="15"/>
                    <a:pt x="32" y="15"/>
                    <a:pt x="34" y="15"/>
                  </a:cubicBezTo>
                  <a:close/>
                  <a:moveTo>
                    <a:pt x="19" y="13"/>
                  </a:moveTo>
                  <a:cubicBezTo>
                    <a:pt x="20" y="14"/>
                    <a:pt x="21" y="15"/>
                    <a:pt x="23" y="15"/>
                  </a:cubicBezTo>
                  <a:cubicBezTo>
                    <a:pt x="19" y="24"/>
                    <a:pt x="14" y="31"/>
                    <a:pt x="11" y="41"/>
                  </a:cubicBezTo>
                  <a:cubicBezTo>
                    <a:pt x="7" y="31"/>
                    <a:pt x="16" y="21"/>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72" name="Freeform 578"/>
            <p:cNvSpPr>
              <a:spLocks noEditPoints="1"/>
            </p:cNvSpPr>
            <p:nvPr/>
          </p:nvSpPr>
          <p:spPr bwMode="auto">
            <a:xfrm>
              <a:off x="1090832" y="5940993"/>
              <a:ext cx="596144" cy="1209317"/>
            </a:xfrm>
            <a:custGeom>
              <a:avLst/>
              <a:gdLst>
                <a:gd name="T0" fmla="*/ 113 w 160"/>
                <a:gd name="T1" fmla="*/ 86 h 324"/>
                <a:gd name="T2" fmla="*/ 80 w 160"/>
                <a:gd name="T3" fmla="*/ 78 h 324"/>
                <a:gd name="T4" fmla="*/ 58 w 160"/>
                <a:gd name="T5" fmla="*/ 119 h 324"/>
                <a:gd name="T6" fmla="*/ 0 w 160"/>
                <a:gd name="T7" fmla="*/ 8 h 324"/>
                <a:gd name="T8" fmla="*/ 11 w 160"/>
                <a:gd name="T9" fmla="*/ 76 h 324"/>
                <a:gd name="T10" fmla="*/ 15 w 160"/>
                <a:gd name="T11" fmla="*/ 11 h 324"/>
                <a:gd name="T12" fmla="*/ 7 w 160"/>
                <a:gd name="T13" fmla="*/ 139 h 324"/>
                <a:gd name="T14" fmla="*/ 11 w 160"/>
                <a:gd name="T15" fmla="*/ 311 h 324"/>
                <a:gd name="T16" fmla="*/ 141 w 160"/>
                <a:gd name="T17" fmla="*/ 310 h 324"/>
                <a:gd name="T18" fmla="*/ 153 w 160"/>
                <a:gd name="T19" fmla="*/ 134 h 324"/>
                <a:gd name="T20" fmla="*/ 157 w 160"/>
                <a:gd name="T21" fmla="*/ 65 h 324"/>
                <a:gd name="T22" fmla="*/ 102 w 160"/>
                <a:gd name="T23" fmla="*/ 125 h 324"/>
                <a:gd name="T24" fmla="*/ 100 w 160"/>
                <a:gd name="T25" fmla="*/ 73 h 324"/>
                <a:gd name="T26" fmla="*/ 109 w 160"/>
                <a:gd name="T27" fmla="*/ 149 h 324"/>
                <a:gd name="T28" fmla="*/ 89 w 160"/>
                <a:gd name="T29" fmla="*/ 30 h 324"/>
                <a:gd name="T30" fmla="*/ 85 w 160"/>
                <a:gd name="T31" fmla="*/ 50 h 324"/>
                <a:gd name="T32" fmla="*/ 106 w 160"/>
                <a:gd name="T33" fmla="*/ 56 h 324"/>
                <a:gd name="T34" fmla="*/ 88 w 160"/>
                <a:gd name="T35" fmla="*/ 67 h 324"/>
                <a:gd name="T36" fmla="*/ 106 w 160"/>
                <a:gd name="T37" fmla="*/ 56 h 324"/>
                <a:gd name="T38" fmla="*/ 90 w 160"/>
                <a:gd name="T39" fmla="*/ 150 h 324"/>
                <a:gd name="T40" fmla="*/ 88 w 160"/>
                <a:gd name="T41" fmla="*/ 78 h 324"/>
                <a:gd name="T42" fmla="*/ 94 w 160"/>
                <a:gd name="T43" fmla="*/ 74 h 324"/>
                <a:gd name="T44" fmla="*/ 78 w 160"/>
                <a:gd name="T45" fmla="*/ 119 h 324"/>
                <a:gd name="T46" fmla="*/ 81 w 160"/>
                <a:gd name="T47" fmla="*/ 151 h 324"/>
                <a:gd name="T48" fmla="*/ 78 w 160"/>
                <a:gd name="T49" fmla="*/ 119 h 324"/>
                <a:gd name="T50" fmla="*/ 62 w 160"/>
                <a:gd name="T51" fmla="*/ 137 h 324"/>
                <a:gd name="T52" fmla="*/ 68 w 160"/>
                <a:gd name="T53" fmla="*/ 123 h 324"/>
                <a:gd name="T54" fmla="*/ 56 w 160"/>
                <a:gd name="T55" fmla="*/ 152 h 324"/>
                <a:gd name="T56" fmla="*/ 29 w 160"/>
                <a:gd name="T57" fmla="*/ 104 h 324"/>
                <a:gd name="T58" fmla="*/ 25 w 160"/>
                <a:gd name="T59" fmla="*/ 89 h 324"/>
                <a:gd name="T60" fmla="*/ 54 w 160"/>
                <a:gd name="T61" fmla="*/ 95 h 324"/>
                <a:gd name="T62" fmla="*/ 22 w 160"/>
                <a:gd name="T63" fmla="*/ 69 h 324"/>
                <a:gd name="T64" fmla="*/ 50 w 160"/>
                <a:gd name="T65" fmla="*/ 12 h 324"/>
                <a:gd name="T66" fmla="*/ 22 w 160"/>
                <a:gd name="T67" fmla="*/ 69 h 324"/>
                <a:gd name="T68" fmla="*/ 28 w 160"/>
                <a:gd name="T69" fmla="*/ 148 h 324"/>
                <a:gd name="T70" fmla="*/ 25 w 160"/>
                <a:gd name="T71" fmla="*/ 136 h 324"/>
                <a:gd name="T72" fmla="*/ 85 w 160"/>
                <a:gd name="T73" fmla="*/ 158 h 324"/>
                <a:gd name="T74" fmla="*/ 144 w 160"/>
                <a:gd name="T75" fmla="*/ 158 h 324"/>
                <a:gd name="T76" fmla="*/ 13 w 160"/>
                <a:gd name="T77" fmla="*/ 157 h 324"/>
                <a:gd name="T78" fmla="*/ 33 w 160"/>
                <a:gd name="T79" fmla="*/ 173 h 324"/>
                <a:gd name="T80" fmla="*/ 13 w 160"/>
                <a:gd name="T81" fmla="*/ 171 h 324"/>
                <a:gd name="T82" fmla="*/ 28 w 160"/>
                <a:gd name="T83" fmla="*/ 240 h 324"/>
                <a:gd name="T84" fmla="*/ 98 w 160"/>
                <a:gd name="T85" fmla="*/ 172 h 324"/>
                <a:gd name="T86" fmla="*/ 28 w 160"/>
                <a:gd name="T87" fmla="*/ 240 h 324"/>
                <a:gd name="T88" fmla="*/ 121 w 160"/>
                <a:gd name="T89" fmla="*/ 304 h 324"/>
                <a:gd name="T90" fmla="*/ 138 w 160"/>
                <a:gd name="T91" fmla="*/ 302 h 324"/>
                <a:gd name="T92" fmla="*/ 48 w 160"/>
                <a:gd name="T93" fmla="*/ 313 h 324"/>
                <a:gd name="T94" fmla="*/ 96 w 160"/>
                <a:gd name="T95" fmla="*/ 240 h 324"/>
                <a:gd name="T96" fmla="*/ 148 w 160"/>
                <a:gd name="T97" fmla="*/ 204 h 324"/>
                <a:gd name="T98" fmla="*/ 146 w 160"/>
                <a:gd name="T99" fmla="*/ 140 h 324"/>
                <a:gd name="T100" fmla="*/ 124 w 160"/>
                <a:gd name="T101" fmla="*/ 130 h 324"/>
                <a:gd name="T102" fmla="*/ 117 w 160"/>
                <a:gd name="T103" fmla="*/ 130 h 324"/>
                <a:gd name="T104" fmla="*/ 132 w 160"/>
                <a:gd name="T105" fmla="*/ 108 h 324"/>
                <a:gd name="T106" fmla="*/ 137 w 160"/>
                <a:gd name="T107" fmla="*/ 103 h 324"/>
                <a:gd name="T108" fmla="*/ 126 w 160"/>
                <a:gd name="T109" fmla="*/ 78 h 324"/>
                <a:gd name="T110" fmla="*/ 137 w 160"/>
                <a:gd name="T111" fmla="*/ 103 h 324"/>
                <a:gd name="T112" fmla="*/ 130 w 160"/>
                <a:gd name="T113" fmla="*/ 75 h 324"/>
                <a:gd name="T114" fmla="*/ 148 w 160"/>
                <a:gd name="T115" fmla="*/ 8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324">
                  <a:moveTo>
                    <a:pt x="137" y="59"/>
                  </a:moveTo>
                  <a:cubicBezTo>
                    <a:pt x="127" y="65"/>
                    <a:pt x="120" y="81"/>
                    <a:pt x="113" y="86"/>
                  </a:cubicBezTo>
                  <a:cubicBezTo>
                    <a:pt x="113" y="62"/>
                    <a:pt x="114" y="39"/>
                    <a:pt x="104" y="21"/>
                  </a:cubicBezTo>
                  <a:cubicBezTo>
                    <a:pt x="76" y="13"/>
                    <a:pt x="78" y="48"/>
                    <a:pt x="80" y="78"/>
                  </a:cubicBezTo>
                  <a:cubicBezTo>
                    <a:pt x="81" y="96"/>
                    <a:pt x="80" y="110"/>
                    <a:pt x="73" y="118"/>
                  </a:cubicBezTo>
                  <a:cubicBezTo>
                    <a:pt x="66" y="115"/>
                    <a:pt x="61" y="121"/>
                    <a:pt x="58" y="119"/>
                  </a:cubicBezTo>
                  <a:cubicBezTo>
                    <a:pt x="60" y="89"/>
                    <a:pt x="61" y="39"/>
                    <a:pt x="57" y="7"/>
                  </a:cubicBezTo>
                  <a:cubicBezTo>
                    <a:pt x="39" y="0"/>
                    <a:pt x="15" y="0"/>
                    <a:pt x="0" y="8"/>
                  </a:cubicBezTo>
                  <a:cubicBezTo>
                    <a:pt x="0" y="26"/>
                    <a:pt x="4" y="43"/>
                    <a:pt x="5" y="57"/>
                  </a:cubicBezTo>
                  <a:cubicBezTo>
                    <a:pt x="6" y="64"/>
                    <a:pt x="2" y="74"/>
                    <a:pt x="11" y="76"/>
                  </a:cubicBezTo>
                  <a:cubicBezTo>
                    <a:pt x="16" y="66"/>
                    <a:pt x="9" y="49"/>
                    <a:pt x="8" y="35"/>
                  </a:cubicBezTo>
                  <a:cubicBezTo>
                    <a:pt x="7" y="26"/>
                    <a:pt x="4" y="13"/>
                    <a:pt x="15" y="11"/>
                  </a:cubicBezTo>
                  <a:cubicBezTo>
                    <a:pt x="13" y="51"/>
                    <a:pt x="20" y="91"/>
                    <a:pt x="25" y="129"/>
                  </a:cubicBezTo>
                  <a:cubicBezTo>
                    <a:pt x="18" y="131"/>
                    <a:pt x="12" y="135"/>
                    <a:pt x="7" y="139"/>
                  </a:cubicBezTo>
                  <a:cubicBezTo>
                    <a:pt x="2" y="151"/>
                    <a:pt x="6" y="160"/>
                    <a:pt x="7" y="172"/>
                  </a:cubicBezTo>
                  <a:cubicBezTo>
                    <a:pt x="9" y="217"/>
                    <a:pt x="3" y="270"/>
                    <a:pt x="11" y="311"/>
                  </a:cubicBezTo>
                  <a:cubicBezTo>
                    <a:pt x="27" y="324"/>
                    <a:pt x="53" y="321"/>
                    <a:pt x="76" y="319"/>
                  </a:cubicBezTo>
                  <a:cubicBezTo>
                    <a:pt x="98" y="318"/>
                    <a:pt x="120" y="311"/>
                    <a:pt x="141" y="310"/>
                  </a:cubicBezTo>
                  <a:cubicBezTo>
                    <a:pt x="151" y="293"/>
                    <a:pt x="149" y="269"/>
                    <a:pt x="150" y="244"/>
                  </a:cubicBezTo>
                  <a:cubicBezTo>
                    <a:pt x="153" y="212"/>
                    <a:pt x="157" y="173"/>
                    <a:pt x="153" y="134"/>
                  </a:cubicBezTo>
                  <a:cubicBezTo>
                    <a:pt x="147" y="128"/>
                    <a:pt x="140" y="124"/>
                    <a:pt x="129" y="123"/>
                  </a:cubicBezTo>
                  <a:cubicBezTo>
                    <a:pt x="141" y="108"/>
                    <a:pt x="160" y="92"/>
                    <a:pt x="157" y="65"/>
                  </a:cubicBezTo>
                  <a:cubicBezTo>
                    <a:pt x="153" y="60"/>
                    <a:pt x="141" y="61"/>
                    <a:pt x="137" y="59"/>
                  </a:cubicBezTo>
                  <a:close/>
                  <a:moveTo>
                    <a:pt x="102" y="125"/>
                  </a:moveTo>
                  <a:cubicBezTo>
                    <a:pt x="102" y="111"/>
                    <a:pt x="99" y="97"/>
                    <a:pt x="100" y="77"/>
                  </a:cubicBezTo>
                  <a:cubicBezTo>
                    <a:pt x="100" y="76"/>
                    <a:pt x="100" y="74"/>
                    <a:pt x="100" y="73"/>
                  </a:cubicBezTo>
                  <a:cubicBezTo>
                    <a:pt x="104" y="74"/>
                    <a:pt x="102" y="74"/>
                    <a:pt x="106" y="73"/>
                  </a:cubicBezTo>
                  <a:cubicBezTo>
                    <a:pt x="108" y="102"/>
                    <a:pt x="112" y="128"/>
                    <a:pt x="109" y="149"/>
                  </a:cubicBezTo>
                  <a:cubicBezTo>
                    <a:pt x="99" y="147"/>
                    <a:pt x="103" y="134"/>
                    <a:pt x="102" y="125"/>
                  </a:cubicBezTo>
                  <a:close/>
                  <a:moveTo>
                    <a:pt x="89" y="30"/>
                  </a:moveTo>
                  <a:cubicBezTo>
                    <a:pt x="101" y="22"/>
                    <a:pt x="105" y="37"/>
                    <a:pt x="106" y="48"/>
                  </a:cubicBezTo>
                  <a:cubicBezTo>
                    <a:pt x="100" y="50"/>
                    <a:pt x="93" y="50"/>
                    <a:pt x="85" y="50"/>
                  </a:cubicBezTo>
                  <a:cubicBezTo>
                    <a:pt x="86" y="43"/>
                    <a:pt x="88" y="37"/>
                    <a:pt x="89" y="30"/>
                  </a:cubicBezTo>
                  <a:close/>
                  <a:moveTo>
                    <a:pt x="106" y="56"/>
                  </a:moveTo>
                  <a:cubicBezTo>
                    <a:pt x="106" y="60"/>
                    <a:pt x="106" y="63"/>
                    <a:pt x="106" y="66"/>
                  </a:cubicBezTo>
                  <a:cubicBezTo>
                    <a:pt x="96" y="65"/>
                    <a:pt x="95" y="67"/>
                    <a:pt x="88" y="67"/>
                  </a:cubicBezTo>
                  <a:cubicBezTo>
                    <a:pt x="85" y="66"/>
                    <a:pt x="89" y="58"/>
                    <a:pt x="84" y="59"/>
                  </a:cubicBezTo>
                  <a:cubicBezTo>
                    <a:pt x="92" y="56"/>
                    <a:pt x="99" y="58"/>
                    <a:pt x="106" y="56"/>
                  </a:cubicBezTo>
                  <a:close/>
                  <a:moveTo>
                    <a:pt x="96" y="132"/>
                  </a:moveTo>
                  <a:cubicBezTo>
                    <a:pt x="96" y="139"/>
                    <a:pt x="101" y="152"/>
                    <a:pt x="90" y="150"/>
                  </a:cubicBezTo>
                  <a:cubicBezTo>
                    <a:pt x="89" y="150"/>
                    <a:pt x="87" y="142"/>
                    <a:pt x="86" y="139"/>
                  </a:cubicBezTo>
                  <a:cubicBezTo>
                    <a:pt x="84" y="117"/>
                    <a:pt x="87" y="99"/>
                    <a:pt x="88" y="78"/>
                  </a:cubicBezTo>
                  <a:cubicBezTo>
                    <a:pt x="88" y="77"/>
                    <a:pt x="88" y="75"/>
                    <a:pt x="88" y="74"/>
                  </a:cubicBezTo>
                  <a:cubicBezTo>
                    <a:pt x="90" y="74"/>
                    <a:pt x="92" y="74"/>
                    <a:pt x="94" y="74"/>
                  </a:cubicBezTo>
                  <a:cubicBezTo>
                    <a:pt x="94" y="90"/>
                    <a:pt x="95" y="111"/>
                    <a:pt x="96" y="132"/>
                  </a:cubicBezTo>
                  <a:close/>
                  <a:moveTo>
                    <a:pt x="78" y="119"/>
                  </a:moveTo>
                  <a:cubicBezTo>
                    <a:pt x="83" y="119"/>
                    <a:pt x="80" y="123"/>
                    <a:pt x="80" y="125"/>
                  </a:cubicBezTo>
                  <a:cubicBezTo>
                    <a:pt x="80" y="132"/>
                    <a:pt x="82" y="138"/>
                    <a:pt x="81" y="151"/>
                  </a:cubicBezTo>
                  <a:cubicBezTo>
                    <a:pt x="73" y="149"/>
                    <a:pt x="70" y="150"/>
                    <a:pt x="64" y="151"/>
                  </a:cubicBezTo>
                  <a:cubicBezTo>
                    <a:pt x="62" y="138"/>
                    <a:pt x="76" y="132"/>
                    <a:pt x="78" y="119"/>
                  </a:cubicBezTo>
                  <a:close/>
                  <a:moveTo>
                    <a:pt x="68" y="123"/>
                  </a:moveTo>
                  <a:cubicBezTo>
                    <a:pt x="71" y="127"/>
                    <a:pt x="62" y="131"/>
                    <a:pt x="62" y="137"/>
                  </a:cubicBezTo>
                  <a:cubicBezTo>
                    <a:pt x="60" y="134"/>
                    <a:pt x="60" y="129"/>
                    <a:pt x="60" y="124"/>
                  </a:cubicBezTo>
                  <a:cubicBezTo>
                    <a:pt x="62" y="127"/>
                    <a:pt x="66" y="125"/>
                    <a:pt x="68" y="123"/>
                  </a:cubicBezTo>
                  <a:close/>
                  <a:moveTo>
                    <a:pt x="50" y="105"/>
                  </a:moveTo>
                  <a:cubicBezTo>
                    <a:pt x="54" y="117"/>
                    <a:pt x="54" y="137"/>
                    <a:pt x="56" y="152"/>
                  </a:cubicBezTo>
                  <a:cubicBezTo>
                    <a:pt x="49" y="151"/>
                    <a:pt x="42" y="151"/>
                    <a:pt x="34" y="151"/>
                  </a:cubicBezTo>
                  <a:cubicBezTo>
                    <a:pt x="31" y="137"/>
                    <a:pt x="32" y="118"/>
                    <a:pt x="29" y="104"/>
                  </a:cubicBezTo>
                  <a:cubicBezTo>
                    <a:pt x="40" y="105"/>
                    <a:pt x="40" y="105"/>
                    <a:pt x="50" y="105"/>
                  </a:cubicBezTo>
                  <a:close/>
                  <a:moveTo>
                    <a:pt x="25" y="89"/>
                  </a:moveTo>
                  <a:cubicBezTo>
                    <a:pt x="37" y="90"/>
                    <a:pt x="43" y="85"/>
                    <a:pt x="54" y="87"/>
                  </a:cubicBezTo>
                  <a:cubicBezTo>
                    <a:pt x="54" y="90"/>
                    <a:pt x="54" y="92"/>
                    <a:pt x="54" y="95"/>
                  </a:cubicBezTo>
                  <a:cubicBezTo>
                    <a:pt x="46" y="98"/>
                    <a:pt x="27" y="100"/>
                    <a:pt x="25" y="89"/>
                  </a:cubicBezTo>
                  <a:close/>
                  <a:moveTo>
                    <a:pt x="22" y="69"/>
                  </a:moveTo>
                  <a:cubicBezTo>
                    <a:pt x="23" y="47"/>
                    <a:pt x="18" y="22"/>
                    <a:pt x="21" y="9"/>
                  </a:cubicBezTo>
                  <a:cubicBezTo>
                    <a:pt x="31" y="8"/>
                    <a:pt x="41" y="9"/>
                    <a:pt x="50" y="12"/>
                  </a:cubicBezTo>
                  <a:cubicBezTo>
                    <a:pt x="57" y="34"/>
                    <a:pt x="52" y="57"/>
                    <a:pt x="54" y="72"/>
                  </a:cubicBezTo>
                  <a:cubicBezTo>
                    <a:pt x="43" y="74"/>
                    <a:pt x="31" y="73"/>
                    <a:pt x="22" y="69"/>
                  </a:cubicBezTo>
                  <a:close/>
                  <a:moveTo>
                    <a:pt x="25" y="136"/>
                  </a:moveTo>
                  <a:cubicBezTo>
                    <a:pt x="29" y="140"/>
                    <a:pt x="25" y="145"/>
                    <a:pt x="28" y="148"/>
                  </a:cubicBezTo>
                  <a:cubicBezTo>
                    <a:pt x="25" y="152"/>
                    <a:pt x="18" y="148"/>
                    <a:pt x="15" y="148"/>
                  </a:cubicBezTo>
                  <a:cubicBezTo>
                    <a:pt x="13" y="139"/>
                    <a:pt x="21" y="139"/>
                    <a:pt x="25" y="136"/>
                  </a:cubicBezTo>
                  <a:close/>
                  <a:moveTo>
                    <a:pt x="33" y="159"/>
                  </a:moveTo>
                  <a:cubicBezTo>
                    <a:pt x="48" y="161"/>
                    <a:pt x="67" y="159"/>
                    <a:pt x="85" y="158"/>
                  </a:cubicBezTo>
                  <a:cubicBezTo>
                    <a:pt x="106" y="157"/>
                    <a:pt x="131" y="156"/>
                    <a:pt x="145" y="149"/>
                  </a:cubicBezTo>
                  <a:cubicBezTo>
                    <a:pt x="147" y="150"/>
                    <a:pt x="144" y="155"/>
                    <a:pt x="144" y="158"/>
                  </a:cubicBezTo>
                  <a:cubicBezTo>
                    <a:pt x="115" y="167"/>
                    <a:pt x="84" y="168"/>
                    <a:pt x="46" y="167"/>
                  </a:cubicBezTo>
                  <a:cubicBezTo>
                    <a:pt x="36" y="166"/>
                    <a:pt x="14" y="170"/>
                    <a:pt x="13" y="157"/>
                  </a:cubicBezTo>
                  <a:cubicBezTo>
                    <a:pt x="17" y="152"/>
                    <a:pt x="26" y="158"/>
                    <a:pt x="33" y="159"/>
                  </a:cubicBezTo>
                  <a:close/>
                  <a:moveTo>
                    <a:pt x="33" y="173"/>
                  </a:moveTo>
                  <a:cubicBezTo>
                    <a:pt x="33" y="185"/>
                    <a:pt x="19" y="194"/>
                    <a:pt x="16" y="207"/>
                  </a:cubicBezTo>
                  <a:cubicBezTo>
                    <a:pt x="13" y="196"/>
                    <a:pt x="13" y="187"/>
                    <a:pt x="13" y="171"/>
                  </a:cubicBezTo>
                  <a:cubicBezTo>
                    <a:pt x="21" y="173"/>
                    <a:pt x="28" y="175"/>
                    <a:pt x="33" y="173"/>
                  </a:cubicBezTo>
                  <a:close/>
                  <a:moveTo>
                    <a:pt x="28" y="240"/>
                  </a:moveTo>
                  <a:cubicBezTo>
                    <a:pt x="41" y="219"/>
                    <a:pt x="57" y="195"/>
                    <a:pt x="72" y="176"/>
                  </a:cubicBezTo>
                  <a:cubicBezTo>
                    <a:pt x="78" y="174"/>
                    <a:pt x="92" y="177"/>
                    <a:pt x="98" y="172"/>
                  </a:cubicBezTo>
                  <a:cubicBezTo>
                    <a:pt x="77" y="212"/>
                    <a:pt x="41" y="248"/>
                    <a:pt x="16" y="288"/>
                  </a:cubicBezTo>
                  <a:cubicBezTo>
                    <a:pt x="10" y="266"/>
                    <a:pt x="19" y="254"/>
                    <a:pt x="28" y="240"/>
                  </a:cubicBezTo>
                  <a:close/>
                  <a:moveTo>
                    <a:pt x="138" y="302"/>
                  </a:moveTo>
                  <a:cubicBezTo>
                    <a:pt x="132" y="302"/>
                    <a:pt x="127" y="304"/>
                    <a:pt x="121" y="304"/>
                  </a:cubicBezTo>
                  <a:cubicBezTo>
                    <a:pt x="126" y="292"/>
                    <a:pt x="134" y="284"/>
                    <a:pt x="140" y="273"/>
                  </a:cubicBezTo>
                  <a:cubicBezTo>
                    <a:pt x="147" y="280"/>
                    <a:pt x="139" y="294"/>
                    <a:pt x="138" y="302"/>
                  </a:cubicBezTo>
                  <a:close/>
                  <a:moveTo>
                    <a:pt x="78" y="311"/>
                  </a:moveTo>
                  <a:cubicBezTo>
                    <a:pt x="68" y="312"/>
                    <a:pt x="57" y="311"/>
                    <a:pt x="48" y="313"/>
                  </a:cubicBezTo>
                  <a:cubicBezTo>
                    <a:pt x="49" y="306"/>
                    <a:pt x="53" y="299"/>
                    <a:pt x="57" y="294"/>
                  </a:cubicBezTo>
                  <a:cubicBezTo>
                    <a:pt x="69" y="277"/>
                    <a:pt x="83" y="258"/>
                    <a:pt x="96" y="240"/>
                  </a:cubicBezTo>
                  <a:cubicBezTo>
                    <a:pt x="113" y="216"/>
                    <a:pt x="131" y="192"/>
                    <a:pt x="146" y="168"/>
                  </a:cubicBezTo>
                  <a:cubicBezTo>
                    <a:pt x="147" y="177"/>
                    <a:pt x="148" y="191"/>
                    <a:pt x="148" y="204"/>
                  </a:cubicBezTo>
                  <a:cubicBezTo>
                    <a:pt x="124" y="239"/>
                    <a:pt x="98" y="271"/>
                    <a:pt x="78" y="311"/>
                  </a:cubicBezTo>
                  <a:close/>
                  <a:moveTo>
                    <a:pt x="146" y="140"/>
                  </a:moveTo>
                  <a:cubicBezTo>
                    <a:pt x="138" y="144"/>
                    <a:pt x="125" y="148"/>
                    <a:pt x="116" y="147"/>
                  </a:cubicBezTo>
                  <a:cubicBezTo>
                    <a:pt x="118" y="138"/>
                    <a:pt x="123" y="138"/>
                    <a:pt x="124" y="130"/>
                  </a:cubicBezTo>
                  <a:cubicBezTo>
                    <a:pt x="131" y="130"/>
                    <a:pt x="144" y="132"/>
                    <a:pt x="146" y="140"/>
                  </a:cubicBezTo>
                  <a:close/>
                  <a:moveTo>
                    <a:pt x="117" y="130"/>
                  </a:moveTo>
                  <a:cubicBezTo>
                    <a:pt x="115" y="118"/>
                    <a:pt x="115" y="111"/>
                    <a:pt x="114" y="98"/>
                  </a:cubicBezTo>
                  <a:cubicBezTo>
                    <a:pt x="120" y="102"/>
                    <a:pt x="127" y="104"/>
                    <a:pt x="132" y="108"/>
                  </a:cubicBezTo>
                  <a:cubicBezTo>
                    <a:pt x="128" y="116"/>
                    <a:pt x="120" y="121"/>
                    <a:pt x="117" y="130"/>
                  </a:cubicBezTo>
                  <a:close/>
                  <a:moveTo>
                    <a:pt x="137" y="103"/>
                  </a:moveTo>
                  <a:cubicBezTo>
                    <a:pt x="129" y="101"/>
                    <a:pt x="127" y="94"/>
                    <a:pt x="117" y="94"/>
                  </a:cubicBezTo>
                  <a:cubicBezTo>
                    <a:pt x="120" y="88"/>
                    <a:pt x="124" y="84"/>
                    <a:pt x="126" y="78"/>
                  </a:cubicBezTo>
                  <a:cubicBezTo>
                    <a:pt x="131" y="84"/>
                    <a:pt x="140" y="85"/>
                    <a:pt x="144" y="92"/>
                  </a:cubicBezTo>
                  <a:cubicBezTo>
                    <a:pt x="143" y="97"/>
                    <a:pt x="139" y="99"/>
                    <a:pt x="137" y="103"/>
                  </a:cubicBezTo>
                  <a:close/>
                  <a:moveTo>
                    <a:pt x="148" y="85"/>
                  </a:moveTo>
                  <a:cubicBezTo>
                    <a:pt x="142" y="82"/>
                    <a:pt x="138" y="77"/>
                    <a:pt x="130" y="75"/>
                  </a:cubicBezTo>
                  <a:cubicBezTo>
                    <a:pt x="132" y="66"/>
                    <a:pt x="145" y="66"/>
                    <a:pt x="152" y="70"/>
                  </a:cubicBezTo>
                  <a:cubicBezTo>
                    <a:pt x="153" y="77"/>
                    <a:pt x="149" y="80"/>
                    <a:pt x="14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73" name="Freeform 579"/>
            <p:cNvSpPr/>
            <p:nvPr/>
          </p:nvSpPr>
          <p:spPr bwMode="auto">
            <a:xfrm>
              <a:off x="5957305" y="2755889"/>
              <a:ext cx="145994" cy="221424"/>
            </a:xfrm>
            <a:custGeom>
              <a:avLst/>
              <a:gdLst>
                <a:gd name="T0" fmla="*/ 4 w 39"/>
                <a:gd name="T1" fmla="*/ 59 h 59"/>
                <a:gd name="T2" fmla="*/ 39 w 39"/>
                <a:gd name="T3" fmla="*/ 52 h 59"/>
                <a:gd name="T4" fmla="*/ 39 w 39"/>
                <a:gd name="T5" fmla="*/ 46 h 59"/>
                <a:gd name="T6" fmla="*/ 10 w 39"/>
                <a:gd name="T7" fmla="*/ 51 h 59"/>
                <a:gd name="T8" fmla="*/ 15 w 39"/>
                <a:gd name="T9" fmla="*/ 0 h 59"/>
                <a:gd name="T10" fmla="*/ 11 w 39"/>
                <a:gd name="T11" fmla="*/ 0 h 59"/>
                <a:gd name="T12" fmla="*/ 10 w 39"/>
                <a:gd name="T13" fmla="*/ 11 h 59"/>
                <a:gd name="T14" fmla="*/ 4 w 39"/>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9">
                  <a:moveTo>
                    <a:pt x="4" y="59"/>
                  </a:moveTo>
                  <a:cubicBezTo>
                    <a:pt x="18" y="58"/>
                    <a:pt x="28" y="55"/>
                    <a:pt x="39" y="52"/>
                  </a:cubicBezTo>
                  <a:cubicBezTo>
                    <a:pt x="39" y="46"/>
                    <a:pt x="39" y="46"/>
                    <a:pt x="39" y="46"/>
                  </a:cubicBezTo>
                  <a:cubicBezTo>
                    <a:pt x="28" y="48"/>
                    <a:pt x="17" y="50"/>
                    <a:pt x="10" y="51"/>
                  </a:cubicBezTo>
                  <a:cubicBezTo>
                    <a:pt x="11" y="32"/>
                    <a:pt x="13" y="16"/>
                    <a:pt x="15" y="0"/>
                  </a:cubicBezTo>
                  <a:cubicBezTo>
                    <a:pt x="11" y="0"/>
                    <a:pt x="11" y="0"/>
                    <a:pt x="11" y="0"/>
                  </a:cubicBezTo>
                  <a:cubicBezTo>
                    <a:pt x="10" y="3"/>
                    <a:pt x="10" y="7"/>
                    <a:pt x="10" y="11"/>
                  </a:cubicBezTo>
                  <a:cubicBezTo>
                    <a:pt x="8" y="29"/>
                    <a:pt x="0" y="46"/>
                    <a:pt x="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74" name="Freeform 580"/>
            <p:cNvSpPr/>
            <p:nvPr/>
          </p:nvSpPr>
          <p:spPr bwMode="auto">
            <a:xfrm>
              <a:off x="6059501" y="2770489"/>
              <a:ext cx="43798" cy="109495"/>
            </a:xfrm>
            <a:custGeom>
              <a:avLst/>
              <a:gdLst>
                <a:gd name="T0" fmla="*/ 2 w 12"/>
                <a:gd name="T1" fmla="*/ 29 h 29"/>
                <a:gd name="T2" fmla="*/ 12 w 12"/>
                <a:gd name="T3" fmla="*/ 27 h 29"/>
                <a:gd name="T4" fmla="*/ 12 w 12"/>
                <a:gd name="T5" fmla="*/ 21 h 29"/>
                <a:gd name="T6" fmla="*/ 7 w 12"/>
                <a:gd name="T7" fmla="*/ 22 h 29"/>
                <a:gd name="T8" fmla="*/ 10 w 12"/>
                <a:gd name="T9" fmla="*/ 7 h 29"/>
                <a:gd name="T10" fmla="*/ 12 w 12"/>
                <a:gd name="T11" fmla="*/ 6 h 29"/>
                <a:gd name="T12" fmla="*/ 12 w 12"/>
                <a:gd name="T13" fmla="*/ 0 h 29"/>
                <a:gd name="T14" fmla="*/ 3 w 12"/>
                <a:gd name="T15" fmla="*/ 2 h 29"/>
                <a:gd name="T16" fmla="*/ 2 w 12"/>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9">
                  <a:moveTo>
                    <a:pt x="2" y="29"/>
                  </a:moveTo>
                  <a:cubicBezTo>
                    <a:pt x="6" y="29"/>
                    <a:pt x="9" y="28"/>
                    <a:pt x="12" y="27"/>
                  </a:cubicBezTo>
                  <a:cubicBezTo>
                    <a:pt x="12" y="21"/>
                    <a:pt x="12" y="21"/>
                    <a:pt x="12" y="21"/>
                  </a:cubicBezTo>
                  <a:cubicBezTo>
                    <a:pt x="11" y="21"/>
                    <a:pt x="9" y="22"/>
                    <a:pt x="7" y="22"/>
                  </a:cubicBezTo>
                  <a:cubicBezTo>
                    <a:pt x="7" y="16"/>
                    <a:pt x="8" y="11"/>
                    <a:pt x="10" y="7"/>
                  </a:cubicBezTo>
                  <a:cubicBezTo>
                    <a:pt x="11" y="7"/>
                    <a:pt x="11" y="7"/>
                    <a:pt x="12" y="6"/>
                  </a:cubicBezTo>
                  <a:cubicBezTo>
                    <a:pt x="12" y="0"/>
                    <a:pt x="12" y="0"/>
                    <a:pt x="12" y="0"/>
                  </a:cubicBezTo>
                  <a:cubicBezTo>
                    <a:pt x="9" y="0"/>
                    <a:pt x="6" y="1"/>
                    <a:pt x="3" y="2"/>
                  </a:cubicBezTo>
                  <a:cubicBezTo>
                    <a:pt x="5" y="12"/>
                    <a:pt x="0" y="22"/>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75" name="Freeform 581"/>
            <p:cNvSpPr/>
            <p:nvPr/>
          </p:nvSpPr>
          <p:spPr bwMode="auto">
            <a:xfrm>
              <a:off x="5947572" y="3802180"/>
              <a:ext cx="155727" cy="798101"/>
            </a:xfrm>
            <a:custGeom>
              <a:avLst/>
              <a:gdLst>
                <a:gd name="T0" fmla="*/ 39 w 42"/>
                <a:gd name="T1" fmla="*/ 3 h 214"/>
                <a:gd name="T2" fmla="*/ 20 w 42"/>
                <a:gd name="T3" fmla="*/ 51 h 214"/>
                <a:gd name="T4" fmla="*/ 1 w 42"/>
                <a:gd name="T5" fmla="*/ 134 h 214"/>
                <a:gd name="T6" fmla="*/ 7 w 42"/>
                <a:gd name="T7" fmla="*/ 188 h 214"/>
                <a:gd name="T8" fmla="*/ 18 w 42"/>
                <a:gd name="T9" fmla="*/ 214 h 214"/>
                <a:gd name="T10" fmla="*/ 23 w 42"/>
                <a:gd name="T11" fmla="*/ 192 h 214"/>
                <a:gd name="T12" fmla="*/ 42 w 42"/>
                <a:gd name="T13" fmla="*/ 139 h 214"/>
                <a:gd name="T14" fmla="*/ 42 w 42"/>
                <a:gd name="T15" fmla="*/ 123 h 214"/>
                <a:gd name="T16" fmla="*/ 16 w 42"/>
                <a:gd name="T17" fmla="*/ 196 h 214"/>
                <a:gd name="T18" fmla="*/ 24 w 42"/>
                <a:gd name="T19" fmla="*/ 143 h 214"/>
                <a:gd name="T20" fmla="*/ 42 w 42"/>
                <a:gd name="T21" fmla="*/ 85 h 214"/>
                <a:gd name="T22" fmla="*/ 42 w 42"/>
                <a:gd name="T23" fmla="*/ 65 h 214"/>
                <a:gd name="T24" fmla="*/ 11 w 42"/>
                <a:gd name="T25" fmla="*/ 173 h 214"/>
                <a:gd name="T26" fmla="*/ 7 w 42"/>
                <a:gd name="T27" fmla="*/ 126 h 214"/>
                <a:gd name="T28" fmla="*/ 24 w 42"/>
                <a:gd name="T29" fmla="*/ 59 h 214"/>
                <a:gd name="T30" fmla="*/ 26 w 42"/>
                <a:gd name="T31" fmla="*/ 50 h 214"/>
                <a:gd name="T32" fmla="*/ 42 w 42"/>
                <a:gd name="T33" fmla="*/ 12 h 214"/>
                <a:gd name="T34" fmla="*/ 42 w 42"/>
                <a:gd name="T35" fmla="*/ 0 h 214"/>
                <a:gd name="T36" fmla="*/ 39 w 42"/>
                <a:gd name="T37" fmla="*/ 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14">
                  <a:moveTo>
                    <a:pt x="39" y="3"/>
                  </a:moveTo>
                  <a:cubicBezTo>
                    <a:pt x="30" y="18"/>
                    <a:pt x="27" y="33"/>
                    <a:pt x="20" y="51"/>
                  </a:cubicBezTo>
                  <a:cubicBezTo>
                    <a:pt x="11" y="77"/>
                    <a:pt x="2" y="108"/>
                    <a:pt x="1" y="134"/>
                  </a:cubicBezTo>
                  <a:cubicBezTo>
                    <a:pt x="0" y="158"/>
                    <a:pt x="3" y="171"/>
                    <a:pt x="7" y="188"/>
                  </a:cubicBezTo>
                  <a:cubicBezTo>
                    <a:pt x="9" y="196"/>
                    <a:pt x="8" y="210"/>
                    <a:pt x="18" y="214"/>
                  </a:cubicBezTo>
                  <a:cubicBezTo>
                    <a:pt x="23" y="208"/>
                    <a:pt x="21" y="198"/>
                    <a:pt x="23" y="192"/>
                  </a:cubicBezTo>
                  <a:cubicBezTo>
                    <a:pt x="29" y="174"/>
                    <a:pt x="35" y="157"/>
                    <a:pt x="42" y="139"/>
                  </a:cubicBezTo>
                  <a:cubicBezTo>
                    <a:pt x="42" y="123"/>
                    <a:pt x="42" y="123"/>
                    <a:pt x="42" y="123"/>
                  </a:cubicBezTo>
                  <a:cubicBezTo>
                    <a:pt x="33" y="147"/>
                    <a:pt x="24" y="171"/>
                    <a:pt x="16" y="196"/>
                  </a:cubicBezTo>
                  <a:cubicBezTo>
                    <a:pt x="12" y="176"/>
                    <a:pt x="20" y="159"/>
                    <a:pt x="24" y="143"/>
                  </a:cubicBezTo>
                  <a:cubicBezTo>
                    <a:pt x="29" y="122"/>
                    <a:pt x="35" y="104"/>
                    <a:pt x="42" y="85"/>
                  </a:cubicBezTo>
                  <a:cubicBezTo>
                    <a:pt x="42" y="65"/>
                    <a:pt x="42" y="65"/>
                    <a:pt x="42" y="65"/>
                  </a:cubicBezTo>
                  <a:cubicBezTo>
                    <a:pt x="29" y="99"/>
                    <a:pt x="19" y="134"/>
                    <a:pt x="11" y="173"/>
                  </a:cubicBezTo>
                  <a:cubicBezTo>
                    <a:pt x="5" y="160"/>
                    <a:pt x="6" y="144"/>
                    <a:pt x="7" y="126"/>
                  </a:cubicBezTo>
                  <a:cubicBezTo>
                    <a:pt x="9" y="105"/>
                    <a:pt x="17" y="82"/>
                    <a:pt x="24" y="59"/>
                  </a:cubicBezTo>
                  <a:cubicBezTo>
                    <a:pt x="25" y="56"/>
                    <a:pt x="25" y="53"/>
                    <a:pt x="26" y="50"/>
                  </a:cubicBezTo>
                  <a:cubicBezTo>
                    <a:pt x="30" y="38"/>
                    <a:pt x="35" y="24"/>
                    <a:pt x="42" y="12"/>
                  </a:cubicBezTo>
                  <a:cubicBezTo>
                    <a:pt x="42" y="0"/>
                    <a:pt x="42" y="0"/>
                    <a:pt x="42" y="0"/>
                  </a:cubicBezTo>
                  <a:cubicBezTo>
                    <a:pt x="41" y="1"/>
                    <a:pt x="40" y="2"/>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76" name="Freeform 582"/>
            <p:cNvSpPr/>
            <p:nvPr/>
          </p:nvSpPr>
          <p:spPr bwMode="auto">
            <a:xfrm>
              <a:off x="6003537" y="3167105"/>
              <a:ext cx="99763" cy="462315"/>
            </a:xfrm>
            <a:custGeom>
              <a:avLst/>
              <a:gdLst>
                <a:gd name="T0" fmla="*/ 27 w 27"/>
                <a:gd name="T1" fmla="*/ 124 h 124"/>
                <a:gd name="T2" fmla="*/ 27 w 27"/>
                <a:gd name="T3" fmla="*/ 114 h 124"/>
                <a:gd name="T4" fmla="*/ 9 w 27"/>
                <a:gd name="T5" fmla="*/ 46 h 124"/>
                <a:gd name="T6" fmla="*/ 26 w 27"/>
                <a:gd name="T7" fmla="*/ 8 h 124"/>
                <a:gd name="T8" fmla="*/ 27 w 27"/>
                <a:gd name="T9" fmla="*/ 7 h 124"/>
                <a:gd name="T10" fmla="*/ 27 w 27"/>
                <a:gd name="T11" fmla="*/ 0 h 124"/>
                <a:gd name="T12" fmla="*/ 3 w 27"/>
                <a:gd name="T13" fmla="*/ 50 h 124"/>
                <a:gd name="T14" fmla="*/ 27 w 27"/>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4">
                  <a:moveTo>
                    <a:pt x="27" y="124"/>
                  </a:moveTo>
                  <a:cubicBezTo>
                    <a:pt x="27" y="114"/>
                    <a:pt x="27" y="114"/>
                    <a:pt x="27" y="114"/>
                  </a:cubicBezTo>
                  <a:cubicBezTo>
                    <a:pt x="13" y="95"/>
                    <a:pt x="6" y="70"/>
                    <a:pt x="9" y="46"/>
                  </a:cubicBezTo>
                  <a:cubicBezTo>
                    <a:pt x="11" y="34"/>
                    <a:pt x="18" y="18"/>
                    <a:pt x="26" y="8"/>
                  </a:cubicBezTo>
                  <a:cubicBezTo>
                    <a:pt x="27" y="8"/>
                    <a:pt x="27" y="7"/>
                    <a:pt x="27" y="7"/>
                  </a:cubicBezTo>
                  <a:cubicBezTo>
                    <a:pt x="27" y="0"/>
                    <a:pt x="27" y="0"/>
                    <a:pt x="27" y="0"/>
                  </a:cubicBezTo>
                  <a:cubicBezTo>
                    <a:pt x="15" y="14"/>
                    <a:pt x="5" y="27"/>
                    <a:pt x="3" y="50"/>
                  </a:cubicBezTo>
                  <a:cubicBezTo>
                    <a:pt x="0" y="81"/>
                    <a:pt x="11" y="106"/>
                    <a:pt x="27"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77" name="Freeform 583"/>
            <p:cNvSpPr/>
            <p:nvPr/>
          </p:nvSpPr>
          <p:spPr bwMode="auto">
            <a:xfrm>
              <a:off x="6091134" y="3334999"/>
              <a:ext cx="12167" cy="111929"/>
            </a:xfrm>
            <a:custGeom>
              <a:avLst/>
              <a:gdLst>
                <a:gd name="T0" fmla="*/ 3 w 3"/>
                <a:gd name="T1" fmla="*/ 30 h 30"/>
                <a:gd name="T2" fmla="*/ 3 w 3"/>
                <a:gd name="T3" fmla="*/ 0 h 30"/>
                <a:gd name="T4" fmla="*/ 2 w 3"/>
                <a:gd name="T5" fmla="*/ 1 h 30"/>
                <a:gd name="T6" fmla="*/ 3 w 3"/>
                <a:gd name="T7" fmla="*/ 30 h 30"/>
              </a:gdLst>
              <a:ahLst/>
              <a:cxnLst>
                <a:cxn ang="0">
                  <a:pos x="T0" y="T1"/>
                </a:cxn>
                <a:cxn ang="0">
                  <a:pos x="T2" y="T3"/>
                </a:cxn>
                <a:cxn ang="0">
                  <a:pos x="T4" y="T5"/>
                </a:cxn>
                <a:cxn ang="0">
                  <a:pos x="T6" y="T7"/>
                </a:cxn>
              </a:cxnLst>
              <a:rect l="0" t="0" r="r" b="b"/>
              <a:pathLst>
                <a:path w="3" h="30">
                  <a:moveTo>
                    <a:pt x="3" y="30"/>
                  </a:moveTo>
                  <a:cubicBezTo>
                    <a:pt x="3" y="0"/>
                    <a:pt x="3" y="0"/>
                    <a:pt x="3" y="0"/>
                  </a:cubicBezTo>
                  <a:cubicBezTo>
                    <a:pt x="3" y="0"/>
                    <a:pt x="3" y="1"/>
                    <a:pt x="2" y="1"/>
                  </a:cubicBezTo>
                  <a:cubicBezTo>
                    <a:pt x="0" y="9"/>
                    <a:pt x="0" y="19"/>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78" name="Freeform 584"/>
            <p:cNvSpPr/>
            <p:nvPr/>
          </p:nvSpPr>
          <p:spPr bwMode="auto">
            <a:xfrm>
              <a:off x="6025435" y="4541884"/>
              <a:ext cx="77864" cy="160594"/>
            </a:xfrm>
            <a:custGeom>
              <a:avLst/>
              <a:gdLst>
                <a:gd name="T0" fmla="*/ 10 w 21"/>
                <a:gd name="T1" fmla="*/ 23 h 43"/>
                <a:gd name="T2" fmla="*/ 7 w 21"/>
                <a:gd name="T3" fmla="*/ 43 h 43"/>
                <a:gd name="T4" fmla="*/ 12 w 21"/>
                <a:gd name="T5" fmla="*/ 28 h 43"/>
                <a:gd name="T6" fmla="*/ 21 w 21"/>
                <a:gd name="T7" fmla="*/ 9 h 43"/>
                <a:gd name="T8" fmla="*/ 21 w 21"/>
                <a:gd name="T9" fmla="*/ 0 h 43"/>
                <a:gd name="T10" fmla="*/ 18 w 21"/>
                <a:gd name="T11" fmla="*/ 0 h 43"/>
                <a:gd name="T12" fmla="*/ 10 w 21"/>
                <a:gd name="T13" fmla="*/ 23 h 43"/>
              </a:gdLst>
              <a:ahLst/>
              <a:cxnLst>
                <a:cxn ang="0">
                  <a:pos x="T0" y="T1"/>
                </a:cxn>
                <a:cxn ang="0">
                  <a:pos x="T2" y="T3"/>
                </a:cxn>
                <a:cxn ang="0">
                  <a:pos x="T4" y="T5"/>
                </a:cxn>
                <a:cxn ang="0">
                  <a:pos x="T6" y="T7"/>
                </a:cxn>
                <a:cxn ang="0">
                  <a:pos x="T8" y="T9"/>
                </a:cxn>
                <a:cxn ang="0">
                  <a:pos x="T10" y="T11"/>
                </a:cxn>
                <a:cxn ang="0">
                  <a:pos x="T12" y="T13"/>
                </a:cxn>
              </a:cxnLst>
              <a:rect l="0" t="0" r="r" b="b"/>
              <a:pathLst>
                <a:path w="21" h="43">
                  <a:moveTo>
                    <a:pt x="10" y="23"/>
                  </a:moveTo>
                  <a:cubicBezTo>
                    <a:pt x="7" y="30"/>
                    <a:pt x="0" y="38"/>
                    <a:pt x="7" y="43"/>
                  </a:cubicBezTo>
                  <a:cubicBezTo>
                    <a:pt x="12" y="41"/>
                    <a:pt x="13" y="36"/>
                    <a:pt x="12" y="28"/>
                  </a:cubicBezTo>
                  <a:cubicBezTo>
                    <a:pt x="15" y="22"/>
                    <a:pt x="19" y="15"/>
                    <a:pt x="21" y="9"/>
                  </a:cubicBezTo>
                  <a:cubicBezTo>
                    <a:pt x="21" y="0"/>
                    <a:pt x="21" y="0"/>
                    <a:pt x="21" y="0"/>
                  </a:cubicBezTo>
                  <a:cubicBezTo>
                    <a:pt x="20" y="0"/>
                    <a:pt x="19" y="0"/>
                    <a:pt x="18" y="0"/>
                  </a:cubicBezTo>
                  <a:cubicBezTo>
                    <a:pt x="15" y="6"/>
                    <a:pt x="13" y="15"/>
                    <a:pt x="1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79" name="Freeform 585"/>
            <p:cNvSpPr/>
            <p:nvPr/>
          </p:nvSpPr>
          <p:spPr bwMode="auto">
            <a:xfrm>
              <a:off x="5964605" y="4836304"/>
              <a:ext cx="138695" cy="82730"/>
            </a:xfrm>
            <a:custGeom>
              <a:avLst/>
              <a:gdLst>
                <a:gd name="T0" fmla="*/ 4 w 37"/>
                <a:gd name="T1" fmla="*/ 2 h 22"/>
                <a:gd name="T2" fmla="*/ 0 w 37"/>
                <a:gd name="T3" fmla="*/ 16 h 22"/>
                <a:gd name="T4" fmla="*/ 2 w 37"/>
                <a:gd name="T5" fmla="*/ 19 h 22"/>
                <a:gd name="T6" fmla="*/ 32 w 37"/>
                <a:gd name="T7" fmla="*/ 19 h 22"/>
                <a:gd name="T8" fmla="*/ 37 w 37"/>
                <a:gd name="T9" fmla="*/ 4 h 22"/>
                <a:gd name="T10" fmla="*/ 37 w 37"/>
                <a:gd name="T11" fmla="*/ 1 h 22"/>
                <a:gd name="T12" fmla="*/ 4 w 37"/>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7" h="22">
                  <a:moveTo>
                    <a:pt x="4" y="2"/>
                  </a:moveTo>
                  <a:cubicBezTo>
                    <a:pt x="2" y="7"/>
                    <a:pt x="1" y="12"/>
                    <a:pt x="0" y="16"/>
                  </a:cubicBezTo>
                  <a:cubicBezTo>
                    <a:pt x="1" y="16"/>
                    <a:pt x="3" y="16"/>
                    <a:pt x="2" y="19"/>
                  </a:cubicBezTo>
                  <a:cubicBezTo>
                    <a:pt x="14" y="16"/>
                    <a:pt x="20" y="22"/>
                    <a:pt x="32" y="19"/>
                  </a:cubicBezTo>
                  <a:cubicBezTo>
                    <a:pt x="35" y="15"/>
                    <a:pt x="36" y="10"/>
                    <a:pt x="37" y="4"/>
                  </a:cubicBezTo>
                  <a:cubicBezTo>
                    <a:pt x="37" y="1"/>
                    <a:pt x="37" y="1"/>
                    <a:pt x="37" y="1"/>
                  </a:cubicBezTo>
                  <a:cubicBezTo>
                    <a:pt x="25" y="0"/>
                    <a:pt x="17"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80" name="Freeform 586"/>
            <p:cNvSpPr/>
            <p:nvPr/>
          </p:nvSpPr>
          <p:spPr bwMode="auto">
            <a:xfrm>
              <a:off x="5930540" y="5082062"/>
              <a:ext cx="172761" cy="545045"/>
            </a:xfrm>
            <a:custGeom>
              <a:avLst/>
              <a:gdLst>
                <a:gd name="T0" fmla="*/ 0 w 46"/>
                <a:gd name="T1" fmla="*/ 25 h 146"/>
                <a:gd name="T2" fmla="*/ 0 w 46"/>
                <a:gd name="T3" fmla="*/ 118 h 146"/>
                <a:gd name="T4" fmla="*/ 46 w 46"/>
                <a:gd name="T5" fmla="*/ 146 h 146"/>
                <a:gd name="T6" fmla="*/ 46 w 46"/>
                <a:gd name="T7" fmla="*/ 138 h 146"/>
                <a:gd name="T8" fmla="*/ 13 w 46"/>
                <a:gd name="T9" fmla="*/ 117 h 146"/>
                <a:gd name="T10" fmla="*/ 19 w 46"/>
                <a:gd name="T11" fmla="*/ 115 h 146"/>
                <a:gd name="T12" fmla="*/ 7 w 46"/>
                <a:gd name="T13" fmla="*/ 111 h 146"/>
                <a:gd name="T14" fmla="*/ 6 w 46"/>
                <a:gd name="T15" fmla="*/ 34 h 146"/>
                <a:gd name="T16" fmla="*/ 46 w 46"/>
                <a:gd name="T17" fmla="*/ 52 h 146"/>
                <a:gd name="T18" fmla="*/ 46 w 46"/>
                <a:gd name="T19" fmla="*/ 44 h 146"/>
                <a:gd name="T20" fmla="*/ 9 w 46"/>
                <a:gd name="T21" fmla="*/ 26 h 146"/>
                <a:gd name="T22" fmla="*/ 46 w 46"/>
                <a:gd name="T23" fmla="*/ 7 h 146"/>
                <a:gd name="T24" fmla="*/ 46 w 46"/>
                <a:gd name="T25" fmla="*/ 0 h 146"/>
                <a:gd name="T26" fmla="*/ 24 w 46"/>
                <a:gd name="T27" fmla="*/ 10 h 146"/>
                <a:gd name="T28" fmla="*/ 0 w 46"/>
                <a:gd name="T2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46">
                  <a:moveTo>
                    <a:pt x="0" y="25"/>
                  </a:moveTo>
                  <a:cubicBezTo>
                    <a:pt x="1" y="47"/>
                    <a:pt x="0" y="100"/>
                    <a:pt x="0" y="118"/>
                  </a:cubicBezTo>
                  <a:cubicBezTo>
                    <a:pt x="14" y="128"/>
                    <a:pt x="29" y="138"/>
                    <a:pt x="46" y="146"/>
                  </a:cubicBezTo>
                  <a:cubicBezTo>
                    <a:pt x="46" y="138"/>
                    <a:pt x="46" y="138"/>
                    <a:pt x="46" y="138"/>
                  </a:cubicBezTo>
                  <a:cubicBezTo>
                    <a:pt x="34" y="132"/>
                    <a:pt x="23" y="125"/>
                    <a:pt x="13" y="117"/>
                  </a:cubicBezTo>
                  <a:cubicBezTo>
                    <a:pt x="15" y="114"/>
                    <a:pt x="16" y="118"/>
                    <a:pt x="19" y="115"/>
                  </a:cubicBezTo>
                  <a:cubicBezTo>
                    <a:pt x="17" y="110"/>
                    <a:pt x="14" y="110"/>
                    <a:pt x="7" y="111"/>
                  </a:cubicBezTo>
                  <a:cubicBezTo>
                    <a:pt x="4" y="91"/>
                    <a:pt x="8" y="56"/>
                    <a:pt x="6" y="34"/>
                  </a:cubicBezTo>
                  <a:cubicBezTo>
                    <a:pt x="20" y="40"/>
                    <a:pt x="33" y="46"/>
                    <a:pt x="46" y="52"/>
                  </a:cubicBezTo>
                  <a:cubicBezTo>
                    <a:pt x="46" y="44"/>
                    <a:pt x="46" y="44"/>
                    <a:pt x="46" y="44"/>
                  </a:cubicBezTo>
                  <a:cubicBezTo>
                    <a:pt x="33" y="38"/>
                    <a:pt x="21" y="32"/>
                    <a:pt x="9" y="26"/>
                  </a:cubicBezTo>
                  <a:cubicBezTo>
                    <a:pt x="21" y="20"/>
                    <a:pt x="33" y="13"/>
                    <a:pt x="46" y="7"/>
                  </a:cubicBezTo>
                  <a:cubicBezTo>
                    <a:pt x="46" y="0"/>
                    <a:pt x="46" y="0"/>
                    <a:pt x="46" y="0"/>
                  </a:cubicBezTo>
                  <a:cubicBezTo>
                    <a:pt x="39" y="3"/>
                    <a:pt x="31" y="7"/>
                    <a:pt x="24" y="10"/>
                  </a:cubicBezTo>
                  <a:cubicBezTo>
                    <a:pt x="16" y="14"/>
                    <a:pt x="5"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81" name="Freeform 587"/>
            <p:cNvSpPr/>
            <p:nvPr/>
          </p:nvSpPr>
          <p:spPr bwMode="auto">
            <a:xfrm>
              <a:off x="5816177" y="5026097"/>
              <a:ext cx="126528" cy="158160"/>
            </a:xfrm>
            <a:custGeom>
              <a:avLst/>
              <a:gdLst>
                <a:gd name="T0" fmla="*/ 16 w 34"/>
                <a:gd name="T1" fmla="*/ 9 h 42"/>
                <a:gd name="T2" fmla="*/ 34 w 34"/>
                <a:gd name="T3" fmla="*/ 4 h 42"/>
                <a:gd name="T4" fmla="*/ 8 w 34"/>
                <a:gd name="T5" fmla="*/ 4 h 42"/>
                <a:gd name="T6" fmla="*/ 11 w 34"/>
                <a:gd name="T7" fmla="*/ 42 h 42"/>
                <a:gd name="T8" fmla="*/ 12 w 34"/>
                <a:gd name="T9" fmla="*/ 26 h 42"/>
                <a:gd name="T10" fmla="*/ 34 w 34"/>
                <a:gd name="T11" fmla="*/ 21 h 42"/>
                <a:gd name="T12" fmla="*/ 12 w 34"/>
                <a:gd name="T13" fmla="*/ 16 h 42"/>
                <a:gd name="T14" fmla="*/ 16 w 34"/>
                <a:gd name="T15" fmla="*/ 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2">
                  <a:moveTo>
                    <a:pt x="16" y="9"/>
                  </a:moveTo>
                  <a:cubicBezTo>
                    <a:pt x="23" y="9"/>
                    <a:pt x="33" y="11"/>
                    <a:pt x="34" y="4"/>
                  </a:cubicBezTo>
                  <a:cubicBezTo>
                    <a:pt x="26" y="0"/>
                    <a:pt x="15" y="2"/>
                    <a:pt x="8" y="4"/>
                  </a:cubicBezTo>
                  <a:cubicBezTo>
                    <a:pt x="9" y="12"/>
                    <a:pt x="0" y="39"/>
                    <a:pt x="11" y="42"/>
                  </a:cubicBezTo>
                  <a:cubicBezTo>
                    <a:pt x="14" y="39"/>
                    <a:pt x="8" y="30"/>
                    <a:pt x="12" y="26"/>
                  </a:cubicBezTo>
                  <a:cubicBezTo>
                    <a:pt x="17" y="28"/>
                    <a:pt x="30" y="27"/>
                    <a:pt x="34" y="21"/>
                  </a:cubicBezTo>
                  <a:cubicBezTo>
                    <a:pt x="26" y="20"/>
                    <a:pt x="16" y="22"/>
                    <a:pt x="12" y="16"/>
                  </a:cubicBezTo>
                  <a:cubicBezTo>
                    <a:pt x="15" y="15"/>
                    <a:pt x="13" y="10"/>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82" name="Freeform 588"/>
            <p:cNvSpPr/>
            <p:nvPr/>
          </p:nvSpPr>
          <p:spPr bwMode="auto">
            <a:xfrm>
              <a:off x="6098432" y="5456780"/>
              <a:ext cx="4866" cy="243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83" name="Freeform 589"/>
            <p:cNvSpPr/>
            <p:nvPr/>
          </p:nvSpPr>
          <p:spPr bwMode="auto">
            <a:xfrm>
              <a:off x="6013270" y="5425147"/>
              <a:ext cx="77864" cy="68131"/>
            </a:xfrm>
            <a:custGeom>
              <a:avLst/>
              <a:gdLst>
                <a:gd name="T0" fmla="*/ 21 w 21"/>
                <a:gd name="T1" fmla="*/ 13 h 18"/>
                <a:gd name="T2" fmla="*/ 0 w 21"/>
                <a:gd name="T3" fmla="*/ 18 h 18"/>
                <a:gd name="T4" fmla="*/ 21 w 21"/>
                <a:gd name="T5" fmla="*/ 13 h 18"/>
              </a:gdLst>
              <a:ahLst/>
              <a:cxnLst>
                <a:cxn ang="0">
                  <a:pos x="T0" y="T1"/>
                </a:cxn>
                <a:cxn ang="0">
                  <a:pos x="T2" y="T3"/>
                </a:cxn>
                <a:cxn ang="0">
                  <a:pos x="T4" y="T5"/>
                </a:cxn>
              </a:cxnLst>
              <a:rect l="0" t="0" r="r" b="b"/>
              <a:pathLst>
                <a:path w="21" h="18">
                  <a:moveTo>
                    <a:pt x="21" y="13"/>
                  </a:moveTo>
                  <a:cubicBezTo>
                    <a:pt x="21" y="0"/>
                    <a:pt x="0" y="10"/>
                    <a:pt x="0" y="18"/>
                  </a:cubicBezTo>
                  <a:cubicBezTo>
                    <a:pt x="8" y="18"/>
                    <a:pt x="11" y="12"/>
                    <a:pt x="2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84" name="Freeform 590"/>
            <p:cNvSpPr>
              <a:spLocks noEditPoints="1"/>
            </p:cNvSpPr>
            <p:nvPr/>
          </p:nvSpPr>
          <p:spPr bwMode="auto">
            <a:xfrm>
              <a:off x="5816177" y="5541943"/>
              <a:ext cx="126528" cy="141128"/>
            </a:xfrm>
            <a:custGeom>
              <a:avLst/>
              <a:gdLst>
                <a:gd name="T0" fmla="*/ 0 w 34"/>
                <a:gd name="T1" fmla="*/ 28 h 38"/>
                <a:gd name="T2" fmla="*/ 4 w 34"/>
                <a:gd name="T3" fmla="*/ 38 h 38"/>
                <a:gd name="T4" fmla="*/ 11 w 34"/>
                <a:gd name="T5" fmla="*/ 28 h 38"/>
                <a:gd name="T6" fmla="*/ 23 w 34"/>
                <a:gd name="T7" fmla="*/ 27 h 38"/>
                <a:gd name="T8" fmla="*/ 32 w 34"/>
                <a:gd name="T9" fmla="*/ 38 h 38"/>
                <a:gd name="T10" fmla="*/ 23 w 34"/>
                <a:gd name="T11" fmla="*/ 10 h 38"/>
                <a:gd name="T12" fmla="*/ 0 w 34"/>
                <a:gd name="T13" fmla="*/ 28 h 38"/>
                <a:gd name="T14" fmla="*/ 12 w 34"/>
                <a:gd name="T15" fmla="*/ 22 h 38"/>
                <a:gd name="T16" fmla="*/ 15 w 34"/>
                <a:gd name="T17" fmla="*/ 15 h 38"/>
                <a:gd name="T18" fmla="*/ 20 w 34"/>
                <a:gd name="T19" fmla="*/ 20 h 38"/>
                <a:gd name="T20" fmla="*/ 12 w 34"/>
                <a:gd name="T21"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0" y="28"/>
                  </a:moveTo>
                  <a:cubicBezTo>
                    <a:pt x="0" y="31"/>
                    <a:pt x="2" y="37"/>
                    <a:pt x="4" y="38"/>
                  </a:cubicBezTo>
                  <a:cubicBezTo>
                    <a:pt x="7" y="35"/>
                    <a:pt x="7" y="30"/>
                    <a:pt x="11" y="28"/>
                  </a:cubicBezTo>
                  <a:cubicBezTo>
                    <a:pt x="16" y="29"/>
                    <a:pt x="18" y="27"/>
                    <a:pt x="23" y="27"/>
                  </a:cubicBezTo>
                  <a:cubicBezTo>
                    <a:pt x="25" y="32"/>
                    <a:pt x="26" y="38"/>
                    <a:pt x="32" y="38"/>
                  </a:cubicBezTo>
                  <a:cubicBezTo>
                    <a:pt x="34" y="29"/>
                    <a:pt x="23" y="21"/>
                    <a:pt x="23" y="10"/>
                  </a:cubicBezTo>
                  <a:cubicBezTo>
                    <a:pt x="15" y="0"/>
                    <a:pt x="1" y="24"/>
                    <a:pt x="0" y="28"/>
                  </a:cubicBezTo>
                  <a:close/>
                  <a:moveTo>
                    <a:pt x="12" y="22"/>
                  </a:moveTo>
                  <a:cubicBezTo>
                    <a:pt x="13" y="19"/>
                    <a:pt x="15" y="18"/>
                    <a:pt x="15" y="15"/>
                  </a:cubicBezTo>
                  <a:cubicBezTo>
                    <a:pt x="19" y="14"/>
                    <a:pt x="17" y="20"/>
                    <a:pt x="20" y="20"/>
                  </a:cubicBezTo>
                  <a:cubicBezTo>
                    <a:pt x="20" y="23"/>
                    <a:pt x="15" y="21"/>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85" name="Freeform 591"/>
            <p:cNvSpPr/>
            <p:nvPr/>
          </p:nvSpPr>
          <p:spPr bwMode="auto">
            <a:xfrm>
              <a:off x="5954872" y="6009124"/>
              <a:ext cx="148428" cy="861365"/>
            </a:xfrm>
            <a:custGeom>
              <a:avLst/>
              <a:gdLst>
                <a:gd name="T0" fmla="*/ 37 w 40"/>
                <a:gd name="T1" fmla="*/ 61 h 231"/>
                <a:gd name="T2" fmla="*/ 22 w 40"/>
                <a:gd name="T3" fmla="*/ 119 h 231"/>
                <a:gd name="T4" fmla="*/ 16 w 40"/>
                <a:gd name="T5" fmla="*/ 125 h 231"/>
                <a:gd name="T6" fmla="*/ 37 w 40"/>
                <a:gd name="T7" fmla="*/ 188 h 231"/>
                <a:gd name="T8" fmla="*/ 40 w 40"/>
                <a:gd name="T9" fmla="*/ 231 h 231"/>
                <a:gd name="T10" fmla="*/ 40 w 40"/>
                <a:gd name="T11" fmla="*/ 215 h 231"/>
                <a:gd name="T12" fmla="*/ 39 w 40"/>
                <a:gd name="T13" fmla="*/ 214 h 231"/>
                <a:gd name="T14" fmla="*/ 40 w 40"/>
                <a:gd name="T15" fmla="*/ 201 h 231"/>
                <a:gd name="T16" fmla="*/ 40 w 40"/>
                <a:gd name="T17" fmla="*/ 179 h 231"/>
                <a:gd name="T18" fmla="*/ 17 w 40"/>
                <a:gd name="T19" fmla="*/ 156 h 231"/>
                <a:gd name="T20" fmla="*/ 28 w 40"/>
                <a:gd name="T21" fmla="*/ 124 h 231"/>
                <a:gd name="T22" fmla="*/ 40 w 40"/>
                <a:gd name="T23" fmla="*/ 121 h 231"/>
                <a:gd name="T24" fmla="*/ 40 w 40"/>
                <a:gd name="T25" fmla="*/ 114 h 231"/>
                <a:gd name="T26" fmla="*/ 21 w 40"/>
                <a:gd name="T27" fmla="*/ 92 h 231"/>
                <a:gd name="T28" fmla="*/ 38 w 40"/>
                <a:gd name="T29" fmla="*/ 68 h 231"/>
                <a:gd name="T30" fmla="*/ 40 w 40"/>
                <a:gd name="T31" fmla="*/ 67 h 231"/>
                <a:gd name="T32" fmla="*/ 40 w 40"/>
                <a:gd name="T33" fmla="*/ 53 h 231"/>
                <a:gd name="T34" fmla="*/ 38 w 40"/>
                <a:gd name="T35" fmla="*/ 50 h 231"/>
                <a:gd name="T36" fmla="*/ 40 w 40"/>
                <a:gd name="T37" fmla="*/ 18 h 231"/>
                <a:gd name="T38" fmla="*/ 40 w 40"/>
                <a:gd name="T39" fmla="*/ 0 h 231"/>
                <a:gd name="T40" fmla="*/ 39 w 40"/>
                <a:gd name="T41" fmla="*/ 1 h 231"/>
                <a:gd name="T42" fmla="*/ 37 w 40"/>
                <a:gd name="T43" fmla="*/ 6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31">
                  <a:moveTo>
                    <a:pt x="37" y="61"/>
                  </a:moveTo>
                  <a:cubicBezTo>
                    <a:pt x="13" y="64"/>
                    <a:pt x="7" y="102"/>
                    <a:pt x="22" y="119"/>
                  </a:cubicBezTo>
                  <a:cubicBezTo>
                    <a:pt x="20" y="120"/>
                    <a:pt x="17" y="122"/>
                    <a:pt x="16" y="125"/>
                  </a:cubicBezTo>
                  <a:cubicBezTo>
                    <a:pt x="0" y="152"/>
                    <a:pt x="18" y="178"/>
                    <a:pt x="37" y="188"/>
                  </a:cubicBezTo>
                  <a:cubicBezTo>
                    <a:pt x="25" y="204"/>
                    <a:pt x="29" y="220"/>
                    <a:pt x="40" y="231"/>
                  </a:cubicBezTo>
                  <a:cubicBezTo>
                    <a:pt x="40" y="215"/>
                    <a:pt x="40" y="215"/>
                    <a:pt x="40" y="215"/>
                  </a:cubicBezTo>
                  <a:cubicBezTo>
                    <a:pt x="40" y="215"/>
                    <a:pt x="40" y="214"/>
                    <a:pt x="39" y="214"/>
                  </a:cubicBezTo>
                  <a:cubicBezTo>
                    <a:pt x="39" y="209"/>
                    <a:pt x="39" y="205"/>
                    <a:pt x="40" y="201"/>
                  </a:cubicBezTo>
                  <a:cubicBezTo>
                    <a:pt x="40" y="179"/>
                    <a:pt x="40" y="179"/>
                    <a:pt x="40" y="179"/>
                  </a:cubicBezTo>
                  <a:cubicBezTo>
                    <a:pt x="30" y="173"/>
                    <a:pt x="22" y="166"/>
                    <a:pt x="17" y="156"/>
                  </a:cubicBezTo>
                  <a:cubicBezTo>
                    <a:pt x="16" y="140"/>
                    <a:pt x="21" y="132"/>
                    <a:pt x="28" y="124"/>
                  </a:cubicBezTo>
                  <a:cubicBezTo>
                    <a:pt x="34" y="125"/>
                    <a:pt x="37" y="123"/>
                    <a:pt x="40" y="121"/>
                  </a:cubicBezTo>
                  <a:cubicBezTo>
                    <a:pt x="40" y="114"/>
                    <a:pt x="40" y="114"/>
                    <a:pt x="40" y="114"/>
                  </a:cubicBezTo>
                  <a:cubicBezTo>
                    <a:pt x="30" y="109"/>
                    <a:pt x="21" y="103"/>
                    <a:pt x="21" y="92"/>
                  </a:cubicBezTo>
                  <a:cubicBezTo>
                    <a:pt x="21" y="82"/>
                    <a:pt x="30" y="71"/>
                    <a:pt x="38" y="68"/>
                  </a:cubicBezTo>
                  <a:cubicBezTo>
                    <a:pt x="39" y="68"/>
                    <a:pt x="39" y="67"/>
                    <a:pt x="40" y="67"/>
                  </a:cubicBezTo>
                  <a:cubicBezTo>
                    <a:pt x="40" y="53"/>
                    <a:pt x="40" y="53"/>
                    <a:pt x="40" y="53"/>
                  </a:cubicBezTo>
                  <a:cubicBezTo>
                    <a:pt x="39" y="52"/>
                    <a:pt x="39" y="51"/>
                    <a:pt x="38" y="50"/>
                  </a:cubicBezTo>
                  <a:cubicBezTo>
                    <a:pt x="33" y="40"/>
                    <a:pt x="36" y="29"/>
                    <a:pt x="40" y="18"/>
                  </a:cubicBezTo>
                  <a:cubicBezTo>
                    <a:pt x="40" y="0"/>
                    <a:pt x="40" y="0"/>
                    <a:pt x="40" y="0"/>
                  </a:cubicBezTo>
                  <a:cubicBezTo>
                    <a:pt x="40" y="0"/>
                    <a:pt x="40" y="1"/>
                    <a:pt x="39" y="1"/>
                  </a:cubicBezTo>
                  <a:cubicBezTo>
                    <a:pt x="27" y="11"/>
                    <a:pt x="26" y="50"/>
                    <a:pt x="3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87" name="Freeform 593"/>
            <p:cNvSpPr>
              <a:spLocks noEditPoints="1"/>
            </p:cNvSpPr>
            <p:nvPr/>
          </p:nvSpPr>
          <p:spPr bwMode="auto">
            <a:xfrm>
              <a:off x="5857543" y="3021111"/>
              <a:ext cx="189792" cy="773769"/>
            </a:xfrm>
            <a:custGeom>
              <a:avLst/>
              <a:gdLst>
                <a:gd name="T0" fmla="*/ 9 w 51"/>
                <a:gd name="T1" fmla="*/ 49 h 207"/>
                <a:gd name="T2" fmla="*/ 13 w 51"/>
                <a:gd name="T3" fmla="*/ 111 h 207"/>
                <a:gd name="T4" fmla="*/ 17 w 51"/>
                <a:gd name="T5" fmla="*/ 150 h 207"/>
                <a:gd name="T6" fmla="*/ 26 w 51"/>
                <a:gd name="T7" fmla="*/ 182 h 207"/>
                <a:gd name="T8" fmla="*/ 51 w 51"/>
                <a:gd name="T9" fmla="*/ 188 h 207"/>
                <a:gd name="T10" fmla="*/ 34 w 51"/>
                <a:gd name="T11" fmla="*/ 196 h 207"/>
                <a:gd name="T12" fmla="*/ 31 w 51"/>
                <a:gd name="T13" fmla="*/ 186 h 207"/>
                <a:gd name="T14" fmla="*/ 42 w 51"/>
                <a:gd name="T15" fmla="*/ 168 h 207"/>
                <a:gd name="T16" fmla="*/ 29 w 51"/>
                <a:gd name="T17" fmla="*/ 174 h 207"/>
                <a:gd name="T18" fmla="*/ 22 w 51"/>
                <a:gd name="T19" fmla="*/ 152 h 207"/>
                <a:gd name="T20" fmla="*/ 35 w 51"/>
                <a:gd name="T21" fmla="*/ 148 h 207"/>
                <a:gd name="T22" fmla="*/ 20 w 51"/>
                <a:gd name="T23" fmla="*/ 142 h 207"/>
                <a:gd name="T24" fmla="*/ 20 w 51"/>
                <a:gd name="T25" fmla="*/ 115 h 207"/>
                <a:gd name="T26" fmla="*/ 33 w 51"/>
                <a:gd name="T27" fmla="*/ 105 h 207"/>
                <a:gd name="T28" fmla="*/ 16 w 51"/>
                <a:gd name="T29" fmla="*/ 104 h 207"/>
                <a:gd name="T30" fmla="*/ 14 w 51"/>
                <a:gd name="T31" fmla="*/ 89 h 207"/>
                <a:gd name="T32" fmla="*/ 27 w 51"/>
                <a:gd name="T33" fmla="*/ 75 h 207"/>
                <a:gd name="T34" fmla="*/ 23 w 51"/>
                <a:gd name="T35" fmla="*/ 71 h 207"/>
                <a:gd name="T36" fmla="*/ 12 w 51"/>
                <a:gd name="T37" fmla="*/ 74 h 207"/>
                <a:gd name="T38" fmla="*/ 14 w 51"/>
                <a:gd name="T39" fmla="*/ 52 h 207"/>
                <a:gd name="T40" fmla="*/ 29 w 51"/>
                <a:gd name="T41" fmla="*/ 38 h 207"/>
                <a:gd name="T42" fmla="*/ 25 w 51"/>
                <a:gd name="T43" fmla="*/ 36 h 207"/>
                <a:gd name="T44" fmla="*/ 12 w 51"/>
                <a:gd name="T45" fmla="*/ 40 h 207"/>
                <a:gd name="T46" fmla="*/ 23 w 51"/>
                <a:gd name="T47" fmla="*/ 17 h 207"/>
                <a:gd name="T48" fmla="*/ 20 w 51"/>
                <a:gd name="T49" fmla="*/ 29 h 207"/>
                <a:gd name="T50" fmla="*/ 38 w 51"/>
                <a:gd name="T51" fmla="*/ 8 h 207"/>
                <a:gd name="T52" fmla="*/ 42 w 51"/>
                <a:gd name="T53" fmla="*/ 0 h 207"/>
                <a:gd name="T54" fmla="*/ 31 w 51"/>
                <a:gd name="T55" fmla="*/ 7 h 207"/>
                <a:gd name="T56" fmla="*/ 9 w 51"/>
                <a:gd name="T57" fmla="*/ 49 h 207"/>
                <a:gd name="T58" fmla="*/ 37 w 51"/>
                <a:gd name="T59" fmla="*/ 175 h 207"/>
                <a:gd name="T60" fmla="*/ 34 w 51"/>
                <a:gd name="T61" fmla="*/ 181 h 207"/>
                <a:gd name="T62" fmla="*/ 37 w 51"/>
                <a:gd name="T63" fmla="*/ 175 h 207"/>
                <a:gd name="T64" fmla="*/ 20 w 51"/>
                <a:gd name="T65" fmla="*/ 78 h 207"/>
                <a:gd name="T66" fmla="*/ 16 w 51"/>
                <a:gd name="T67" fmla="*/ 83 h 207"/>
                <a:gd name="T68" fmla="*/ 20 w 51"/>
                <a:gd name="T69" fmla="*/ 78 h 207"/>
                <a:gd name="T70" fmla="*/ 23 w 51"/>
                <a:gd name="T71" fmla="*/ 43 h 207"/>
                <a:gd name="T72" fmla="*/ 16 w 51"/>
                <a:gd name="T73" fmla="*/ 47 h 207"/>
                <a:gd name="T74" fmla="*/ 23 w 51"/>
                <a:gd name="T75" fmla="*/ 43 h 207"/>
                <a:gd name="T76" fmla="*/ 33 w 51"/>
                <a:gd name="T77" fmla="*/ 14 h 207"/>
                <a:gd name="T78" fmla="*/ 25 w 51"/>
                <a:gd name="T79" fmla="*/ 26 h 207"/>
                <a:gd name="T80" fmla="*/ 33 w 51"/>
                <a:gd name="T81" fmla="*/ 1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207">
                  <a:moveTo>
                    <a:pt x="9" y="49"/>
                  </a:moveTo>
                  <a:cubicBezTo>
                    <a:pt x="4" y="72"/>
                    <a:pt x="8" y="93"/>
                    <a:pt x="13" y="111"/>
                  </a:cubicBezTo>
                  <a:cubicBezTo>
                    <a:pt x="10" y="125"/>
                    <a:pt x="11" y="141"/>
                    <a:pt x="17" y="150"/>
                  </a:cubicBezTo>
                  <a:cubicBezTo>
                    <a:pt x="13" y="161"/>
                    <a:pt x="21" y="172"/>
                    <a:pt x="26" y="182"/>
                  </a:cubicBezTo>
                  <a:cubicBezTo>
                    <a:pt x="18" y="206"/>
                    <a:pt x="48" y="207"/>
                    <a:pt x="51" y="188"/>
                  </a:cubicBezTo>
                  <a:cubicBezTo>
                    <a:pt x="42" y="186"/>
                    <a:pt x="42" y="196"/>
                    <a:pt x="34" y="196"/>
                  </a:cubicBezTo>
                  <a:cubicBezTo>
                    <a:pt x="32" y="193"/>
                    <a:pt x="30" y="191"/>
                    <a:pt x="31" y="186"/>
                  </a:cubicBezTo>
                  <a:cubicBezTo>
                    <a:pt x="40" y="191"/>
                    <a:pt x="49" y="177"/>
                    <a:pt x="42" y="168"/>
                  </a:cubicBezTo>
                  <a:cubicBezTo>
                    <a:pt x="35" y="164"/>
                    <a:pt x="32" y="175"/>
                    <a:pt x="29" y="174"/>
                  </a:cubicBezTo>
                  <a:cubicBezTo>
                    <a:pt x="24" y="172"/>
                    <a:pt x="22" y="162"/>
                    <a:pt x="22" y="152"/>
                  </a:cubicBezTo>
                  <a:cubicBezTo>
                    <a:pt x="27" y="155"/>
                    <a:pt x="32" y="151"/>
                    <a:pt x="35" y="148"/>
                  </a:cubicBezTo>
                  <a:cubicBezTo>
                    <a:pt x="34" y="141"/>
                    <a:pt x="25" y="141"/>
                    <a:pt x="20" y="142"/>
                  </a:cubicBezTo>
                  <a:cubicBezTo>
                    <a:pt x="17" y="135"/>
                    <a:pt x="16" y="122"/>
                    <a:pt x="20" y="115"/>
                  </a:cubicBezTo>
                  <a:cubicBezTo>
                    <a:pt x="25" y="118"/>
                    <a:pt x="32" y="112"/>
                    <a:pt x="33" y="105"/>
                  </a:cubicBezTo>
                  <a:cubicBezTo>
                    <a:pt x="29" y="99"/>
                    <a:pt x="22" y="100"/>
                    <a:pt x="16" y="104"/>
                  </a:cubicBezTo>
                  <a:cubicBezTo>
                    <a:pt x="15" y="99"/>
                    <a:pt x="14" y="95"/>
                    <a:pt x="14" y="89"/>
                  </a:cubicBezTo>
                  <a:cubicBezTo>
                    <a:pt x="21" y="92"/>
                    <a:pt x="28" y="85"/>
                    <a:pt x="27" y="75"/>
                  </a:cubicBezTo>
                  <a:cubicBezTo>
                    <a:pt x="25" y="75"/>
                    <a:pt x="24" y="73"/>
                    <a:pt x="23" y="71"/>
                  </a:cubicBezTo>
                  <a:cubicBezTo>
                    <a:pt x="17" y="68"/>
                    <a:pt x="13" y="76"/>
                    <a:pt x="12" y="74"/>
                  </a:cubicBezTo>
                  <a:cubicBezTo>
                    <a:pt x="11" y="69"/>
                    <a:pt x="11" y="56"/>
                    <a:pt x="14" y="52"/>
                  </a:cubicBezTo>
                  <a:cubicBezTo>
                    <a:pt x="21" y="54"/>
                    <a:pt x="30" y="49"/>
                    <a:pt x="29" y="38"/>
                  </a:cubicBezTo>
                  <a:cubicBezTo>
                    <a:pt x="26" y="39"/>
                    <a:pt x="25" y="37"/>
                    <a:pt x="25" y="36"/>
                  </a:cubicBezTo>
                  <a:cubicBezTo>
                    <a:pt x="17" y="34"/>
                    <a:pt x="16" y="39"/>
                    <a:pt x="12" y="40"/>
                  </a:cubicBezTo>
                  <a:cubicBezTo>
                    <a:pt x="9" y="26"/>
                    <a:pt x="17" y="17"/>
                    <a:pt x="23" y="17"/>
                  </a:cubicBezTo>
                  <a:cubicBezTo>
                    <a:pt x="20" y="18"/>
                    <a:pt x="19" y="23"/>
                    <a:pt x="20" y="29"/>
                  </a:cubicBezTo>
                  <a:cubicBezTo>
                    <a:pt x="30" y="44"/>
                    <a:pt x="51" y="21"/>
                    <a:pt x="38" y="8"/>
                  </a:cubicBezTo>
                  <a:cubicBezTo>
                    <a:pt x="38" y="5"/>
                    <a:pt x="48" y="1"/>
                    <a:pt x="42" y="0"/>
                  </a:cubicBezTo>
                  <a:cubicBezTo>
                    <a:pt x="37" y="1"/>
                    <a:pt x="37" y="7"/>
                    <a:pt x="31" y="7"/>
                  </a:cubicBezTo>
                  <a:cubicBezTo>
                    <a:pt x="14" y="4"/>
                    <a:pt x="0" y="29"/>
                    <a:pt x="9" y="49"/>
                  </a:cubicBezTo>
                  <a:close/>
                  <a:moveTo>
                    <a:pt x="37" y="175"/>
                  </a:moveTo>
                  <a:cubicBezTo>
                    <a:pt x="40" y="176"/>
                    <a:pt x="37" y="182"/>
                    <a:pt x="34" y="181"/>
                  </a:cubicBezTo>
                  <a:cubicBezTo>
                    <a:pt x="33" y="177"/>
                    <a:pt x="37" y="178"/>
                    <a:pt x="37" y="175"/>
                  </a:cubicBezTo>
                  <a:close/>
                  <a:moveTo>
                    <a:pt x="20" y="78"/>
                  </a:moveTo>
                  <a:cubicBezTo>
                    <a:pt x="23" y="80"/>
                    <a:pt x="20" y="85"/>
                    <a:pt x="16" y="83"/>
                  </a:cubicBezTo>
                  <a:cubicBezTo>
                    <a:pt x="14" y="79"/>
                    <a:pt x="19" y="81"/>
                    <a:pt x="20" y="78"/>
                  </a:cubicBezTo>
                  <a:close/>
                  <a:moveTo>
                    <a:pt x="23" y="43"/>
                  </a:moveTo>
                  <a:cubicBezTo>
                    <a:pt x="22" y="45"/>
                    <a:pt x="20" y="47"/>
                    <a:pt x="16" y="47"/>
                  </a:cubicBezTo>
                  <a:cubicBezTo>
                    <a:pt x="18" y="45"/>
                    <a:pt x="18" y="41"/>
                    <a:pt x="23" y="43"/>
                  </a:cubicBezTo>
                  <a:close/>
                  <a:moveTo>
                    <a:pt x="33" y="14"/>
                  </a:moveTo>
                  <a:cubicBezTo>
                    <a:pt x="41" y="18"/>
                    <a:pt x="32" y="32"/>
                    <a:pt x="25" y="26"/>
                  </a:cubicBezTo>
                  <a:cubicBezTo>
                    <a:pt x="24" y="19"/>
                    <a:pt x="31" y="19"/>
                    <a:pt x="3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588" name="Freeform 594"/>
            <p:cNvSpPr/>
            <p:nvPr/>
          </p:nvSpPr>
          <p:spPr bwMode="auto">
            <a:xfrm>
              <a:off x="5835643" y="5787700"/>
              <a:ext cx="262790" cy="416082"/>
            </a:xfrm>
            <a:custGeom>
              <a:avLst/>
              <a:gdLst>
                <a:gd name="T0" fmla="*/ 22 w 71"/>
                <a:gd name="T1" fmla="*/ 68 h 111"/>
                <a:gd name="T2" fmla="*/ 28 w 71"/>
                <a:gd name="T3" fmla="*/ 108 h 111"/>
                <a:gd name="T4" fmla="*/ 48 w 71"/>
                <a:gd name="T5" fmla="*/ 34 h 111"/>
                <a:gd name="T6" fmla="*/ 71 w 71"/>
                <a:gd name="T7" fmla="*/ 36 h 111"/>
                <a:gd name="T8" fmla="*/ 49 w 71"/>
                <a:gd name="T9" fmla="*/ 0 h 111"/>
                <a:gd name="T10" fmla="*/ 45 w 71"/>
                <a:gd name="T11" fmla="*/ 3 h 111"/>
                <a:gd name="T12" fmla="*/ 32 w 71"/>
                <a:gd name="T13" fmla="*/ 70 h 111"/>
                <a:gd name="T14" fmla="*/ 22 w 71"/>
                <a:gd name="T15" fmla="*/ 6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11">
                  <a:moveTo>
                    <a:pt x="22" y="68"/>
                  </a:moveTo>
                  <a:cubicBezTo>
                    <a:pt x="9" y="75"/>
                    <a:pt x="0" y="111"/>
                    <a:pt x="28" y="108"/>
                  </a:cubicBezTo>
                  <a:cubicBezTo>
                    <a:pt x="47" y="96"/>
                    <a:pt x="34" y="51"/>
                    <a:pt x="48" y="34"/>
                  </a:cubicBezTo>
                  <a:cubicBezTo>
                    <a:pt x="57" y="33"/>
                    <a:pt x="65" y="43"/>
                    <a:pt x="71" y="36"/>
                  </a:cubicBezTo>
                  <a:cubicBezTo>
                    <a:pt x="71" y="22"/>
                    <a:pt x="63" y="5"/>
                    <a:pt x="49" y="0"/>
                  </a:cubicBezTo>
                  <a:cubicBezTo>
                    <a:pt x="49" y="2"/>
                    <a:pt x="46" y="2"/>
                    <a:pt x="45" y="3"/>
                  </a:cubicBezTo>
                  <a:cubicBezTo>
                    <a:pt x="39" y="26"/>
                    <a:pt x="37" y="47"/>
                    <a:pt x="32" y="70"/>
                  </a:cubicBezTo>
                  <a:cubicBezTo>
                    <a:pt x="29" y="69"/>
                    <a:pt x="26" y="68"/>
                    <a:pt x="22"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14" name="Freeform 622"/>
            <p:cNvSpPr/>
            <p:nvPr/>
          </p:nvSpPr>
          <p:spPr bwMode="auto">
            <a:xfrm>
              <a:off x="6103300" y="2755889"/>
              <a:ext cx="844334" cy="194659"/>
            </a:xfrm>
            <a:custGeom>
              <a:avLst/>
              <a:gdLst>
                <a:gd name="T0" fmla="*/ 83 w 226"/>
                <a:gd name="T1" fmla="*/ 22 h 52"/>
                <a:gd name="T2" fmla="*/ 81 w 226"/>
                <a:gd name="T3" fmla="*/ 6 h 52"/>
                <a:gd name="T4" fmla="*/ 66 w 226"/>
                <a:gd name="T5" fmla="*/ 7 h 52"/>
                <a:gd name="T6" fmla="*/ 64 w 226"/>
                <a:gd name="T7" fmla="*/ 28 h 52"/>
                <a:gd name="T8" fmla="*/ 54 w 226"/>
                <a:gd name="T9" fmla="*/ 26 h 52"/>
                <a:gd name="T10" fmla="*/ 58 w 226"/>
                <a:gd name="T11" fmla="*/ 18 h 52"/>
                <a:gd name="T12" fmla="*/ 57 w 226"/>
                <a:gd name="T13" fmla="*/ 0 h 52"/>
                <a:gd name="T14" fmla="*/ 50 w 226"/>
                <a:gd name="T15" fmla="*/ 0 h 52"/>
                <a:gd name="T16" fmla="*/ 53 w 226"/>
                <a:gd name="T17" fmla="*/ 4 h 52"/>
                <a:gd name="T18" fmla="*/ 40 w 226"/>
                <a:gd name="T19" fmla="*/ 28 h 52"/>
                <a:gd name="T20" fmla="*/ 0 w 226"/>
                <a:gd name="T21" fmla="*/ 46 h 52"/>
                <a:gd name="T22" fmla="*/ 0 w 226"/>
                <a:gd name="T23" fmla="*/ 52 h 52"/>
                <a:gd name="T24" fmla="*/ 7 w 226"/>
                <a:gd name="T25" fmla="*/ 49 h 52"/>
                <a:gd name="T26" fmla="*/ 69 w 226"/>
                <a:gd name="T27" fmla="*/ 36 h 52"/>
                <a:gd name="T28" fmla="*/ 74 w 226"/>
                <a:gd name="T29" fmla="*/ 13 h 52"/>
                <a:gd name="T30" fmla="*/ 77 w 226"/>
                <a:gd name="T31" fmla="*/ 29 h 52"/>
                <a:gd name="T32" fmla="*/ 107 w 226"/>
                <a:gd name="T33" fmla="*/ 24 h 52"/>
                <a:gd name="T34" fmla="*/ 160 w 226"/>
                <a:gd name="T35" fmla="*/ 29 h 52"/>
                <a:gd name="T36" fmla="*/ 192 w 226"/>
                <a:gd name="T37" fmla="*/ 36 h 52"/>
                <a:gd name="T38" fmla="*/ 193 w 226"/>
                <a:gd name="T39" fmla="*/ 9 h 52"/>
                <a:gd name="T40" fmla="*/ 217 w 226"/>
                <a:gd name="T41" fmla="*/ 17 h 52"/>
                <a:gd name="T42" fmla="*/ 226 w 226"/>
                <a:gd name="T43" fmla="*/ 0 h 52"/>
                <a:gd name="T44" fmla="*/ 217 w 226"/>
                <a:gd name="T45" fmla="*/ 0 h 52"/>
                <a:gd name="T46" fmla="*/ 218 w 226"/>
                <a:gd name="T47" fmla="*/ 2 h 52"/>
                <a:gd name="T48" fmla="*/ 214 w 226"/>
                <a:gd name="T49" fmla="*/ 10 h 52"/>
                <a:gd name="T50" fmla="*/ 187 w 226"/>
                <a:gd name="T51" fmla="*/ 0 h 52"/>
                <a:gd name="T52" fmla="*/ 186 w 226"/>
                <a:gd name="T53" fmla="*/ 0 h 52"/>
                <a:gd name="T54" fmla="*/ 185 w 226"/>
                <a:gd name="T55" fmla="*/ 30 h 52"/>
                <a:gd name="T56" fmla="*/ 165 w 226"/>
                <a:gd name="T57" fmla="*/ 29 h 52"/>
                <a:gd name="T58" fmla="*/ 173 w 226"/>
                <a:gd name="T59" fmla="*/ 14 h 52"/>
                <a:gd name="T60" fmla="*/ 173 w 226"/>
                <a:gd name="T61" fmla="*/ 0 h 52"/>
                <a:gd name="T62" fmla="*/ 166 w 226"/>
                <a:gd name="T63" fmla="*/ 0 h 52"/>
                <a:gd name="T64" fmla="*/ 115 w 226"/>
                <a:gd name="T65" fmla="*/ 24 h 52"/>
                <a:gd name="T66" fmla="*/ 123 w 226"/>
                <a:gd name="T67" fmla="*/ 22 h 52"/>
                <a:gd name="T68" fmla="*/ 117 w 226"/>
                <a:gd name="T69" fmla="*/ 0 h 52"/>
                <a:gd name="T70" fmla="*/ 110 w 226"/>
                <a:gd name="T71" fmla="*/ 0 h 52"/>
                <a:gd name="T72" fmla="*/ 115 w 226"/>
                <a:gd name="T73" fmla="*/ 14 h 52"/>
                <a:gd name="T74" fmla="*/ 83 w 226"/>
                <a:gd name="T75"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 h="52">
                  <a:moveTo>
                    <a:pt x="83" y="22"/>
                  </a:moveTo>
                  <a:cubicBezTo>
                    <a:pt x="82" y="17"/>
                    <a:pt x="82" y="12"/>
                    <a:pt x="81" y="6"/>
                  </a:cubicBezTo>
                  <a:cubicBezTo>
                    <a:pt x="72" y="6"/>
                    <a:pt x="73" y="7"/>
                    <a:pt x="66" y="7"/>
                  </a:cubicBezTo>
                  <a:cubicBezTo>
                    <a:pt x="66" y="14"/>
                    <a:pt x="65" y="19"/>
                    <a:pt x="64" y="28"/>
                  </a:cubicBezTo>
                  <a:cubicBezTo>
                    <a:pt x="60" y="26"/>
                    <a:pt x="56" y="29"/>
                    <a:pt x="54" y="26"/>
                  </a:cubicBezTo>
                  <a:cubicBezTo>
                    <a:pt x="49" y="26"/>
                    <a:pt x="58" y="21"/>
                    <a:pt x="58" y="18"/>
                  </a:cubicBezTo>
                  <a:cubicBezTo>
                    <a:pt x="60" y="11"/>
                    <a:pt x="60" y="5"/>
                    <a:pt x="57" y="0"/>
                  </a:cubicBezTo>
                  <a:cubicBezTo>
                    <a:pt x="50" y="0"/>
                    <a:pt x="50" y="0"/>
                    <a:pt x="50" y="0"/>
                  </a:cubicBezTo>
                  <a:cubicBezTo>
                    <a:pt x="51" y="1"/>
                    <a:pt x="53" y="2"/>
                    <a:pt x="53" y="4"/>
                  </a:cubicBezTo>
                  <a:cubicBezTo>
                    <a:pt x="57" y="17"/>
                    <a:pt x="45" y="22"/>
                    <a:pt x="40" y="28"/>
                  </a:cubicBezTo>
                  <a:cubicBezTo>
                    <a:pt x="33" y="36"/>
                    <a:pt x="16" y="42"/>
                    <a:pt x="0" y="46"/>
                  </a:cubicBezTo>
                  <a:cubicBezTo>
                    <a:pt x="0" y="52"/>
                    <a:pt x="0" y="52"/>
                    <a:pt x="0" y="52"/>
                  </a:cubicBezTo>
                  <a:cubicBezTo>
                    <a:pt x="2" y="51"/>
                    <a:pt x="5" y="50"/>
                    <a:pt x="7" y="49"/>
                  </a:cubicBezTo>
                  <a:cubicBezTo>
                    <a:pt x="27" y="43"/>
                    <a:pt x="43" y="29"/>
                    <a:pt x="69" y="36"/>
                  </a:cubicBezTo>
                  <a:cubicBezTo>
                    <a:pt x="71" y="29"/>
                    <a:pt x="70" y="18"/>
                    <a:pt x="74" y="13"/>
                  </a:cubicBezTo>
                  <a:cubicBezTo>
                    <a:pt x="77" y="16"/>
                    <a:pt x="77" y="22"/>
                    <a:pt x="77" y="29"/>
                  </a:cubicBezTo>
                  <a:cubicBezTo>
                    <a:pt x="87" y="33"/>
                    <a:pt x="94" y="22"/>
                    <a:pt x="107" y="24"/>
                  </a:cubicBezTo>
                  <a:cubicBezTo>
                    <a:pt x="115" y="44"/>
                    <a:pt x="144" y="38"/>
                    <a:pt x="160" y="29"/>
                  </a:cubicBezTo>
                  <a:cubicBezTo>
                    <a:pt x="158" y="44"/>
                    <a:pt x="184" y="33"/>
                    <a:pt x="192" y="36"/>
                  </a:cubicBezTo>
                  <a:cubicBezTo>
                    <a:pt x="191" y="28"/>
                    <a:pt x="189" y="17"/>
                    <a:pt x="193" y="9"/>
                  </a:cubicBezTo>
                  <a:cubicBezTo>
                    <a:pt x="200" y="12"/>
                    <a:pt x="208" y="15"/>
                    <a:pt x="217" y="17"/>
                  </a:cubicBezTo>
                  <a:cubicBezTo>
                    <a:pt x="221" y="12"/>
                    <a:pt x="223" y="6"/>
                    <a:pt x="226" y="0"/>
                  </a:cubicBezTo>
                  <a:cubicBezTo>
                    <a:pt x="217" y="0"/>
                    <a:pt x="217" y="0"/>
                    <a:pt x="217" y="0"/>
                  </a:cubicBezTo>
                  <a:cubicBezTo>
                    <a:pt x="217" y="0"/>
                    <a:pt x="218" y="1"/>
                    <a:pt x="218" y="2"/>
                  </a:cubicBezTo>
                  <a:cubicBezTo>
                    <a:pt x="218" y="6"/>
                    <a:pt x="215" y="7"/>
                    <a:pt x="214" y="10"/>
                  </a:cubicBezTo>
                  <a:cubicBezTo>
                    <a:pt x="204" y="8"/>
                    <a:pt x="196" y="3"/>
                    <a:pt x="187" y="0"/>
                  </a:cubicBezTo>
                  <a:cubicBezTo>
                    <a:pt x="186" y="0"/>
                    <a:pt x="186" y="0"/>
                    <a:pt x="186" y="0"/>
                  </a:cubicBezTo>
                  <a:cubicBezTo>
                    <a:pt x="181" y="7"/>
                    <a:pt x="187" y="14"/>
                    <a:pt x="185" y="30"/>
                  </a:cubicBezTo>
                  <a:cubicBezTo>
                    <a:pt x="178" y="29"/>
                    <a:pt x="172" y="29"/>
                    <a:pt x="165" y="29"/>
                  </a:cubicBezTo>
                  <a:cubicBezTo>
                    <a:pt x="164" y="22"/>
                    <a:pt x="170" y="19"/>
                    <a:pt x="173" y="14"/>
                  </a:cubicBezTo>
                  <a:cubicBezTo>
                    <a:pt x="176" y="9"/>
                    <a:pt x="175" y="5"/>
                    <a:pt x="173" y="0"/>
                  </a:cubicBezTo>
                  <a:cubicBezTo>
                    <a:pt x="166" y="0"/>
                    <a:pt x="166" y="0"/>
                    <a:pt x="166" y="0"/>
                  </a:cubicBezTo>
                  <a:cubicBezTo>
                    <a:pt x="174" y="23"/>
                    <a:pt x="134" y="39"/>
                    <a:pt x="115" y="24"/>
                  </a:cubicBezTo>
                  <a:cubicBezTo>
                    <a:pt x="115" y="21"/>
                    <a:pt x="121" y="26"/>
                    <a:pt x="123" y="22"/>
                  </a:cubicBezTo>
                  <a:cubicBezTo>
                    <a:pt x="121" y="15"/>
                    <a:pt x="119" y="8"/>
                    <a:pt x="117" y="0"/>
                  </a:cubicBezTo>
                  <a:cubicBezTo>
                    <a:pt x="110" y="0"/>
                    <a:pt x="110" y="0"/>
                    <a:pt x="110" y="0"/>
                  </a:cubicBezTo>
                  <a:cubicBezTo>
                    <a:pt x="112" y="5"/>
                    <a:pt x="113" y="10"/>
                    <a:pt x="115" y="14"/>
                  </a:cubicBezTo>
                  <a:cubicBezTo>
                    <a:pt x="105" y="17"/>
                    <a:pt x="94" y="19"/>
                    <a:pt x="8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15" name="Freeform 623"/>
            <p:cNvSpPr/>
            <p:nvPr/>
          </p:nvSpPr>
          <p:spPr bwMode="auto">
            <a:xfrm>
              <a:off x="7453746" y="2755889"/>
              <a:ext cx="1289615" cy="145994"/>
            </a:xfrm>
            <a:custGeom>
              <a:avLst/>
              <a:gdLst>
                <a:gd name="T0" fmla="*/ 21 w 345"/>
                <a:gd name="T1" fmla="*/ 33 h 39"/>
                <a:gd name="T2" fmla="*/ 60 w 345"/>
                <a:gd name="T3" fmla="*/ 19 h 39"/>
                <a:gd name="T4" fmla="*/ 105 w 345"/>
                <a:gd name="T5" fmla="*/ 28 h 39"/>
                <a:gd name="T6" fmla="*/ 122 w 345"/>
                <a:gd name="T7" fmla="*/ 30 h 39"/>
                <a:gd name="T8" fmla="*/ 133 w 345"/>
                <a:gd name="T9" fmla="*/ 1 h 39"/>
                <a:gd name="T10" fmla="*/ 134 w 345"/>
                <a:gd name="T11" fmla="*/ 25 h 39"/>
                <a:gd name="T12" fmla="*/ 160 w 345"/>
                <a:gd name="T13" fmla="*/ 26 h 39"/>
                <a:gd name="T14" fmla="*/ 165 w 345"/>
                <a:gd name="T15" fmla="*/ 18 h 39"/>
                <a:gd name="T16" fmla="*/ 220 w 345"/>
                <a:gd name="T17" fmla="*/ 15 h 39"/>
                <a:gd name="T18" fmla="*/ 269 w 345"/>
                <a:gd name="T19" fmla="*/ 18 h 39"/>
                <a:gd name="T20" fmla="*/ 277 w 345"/>
                <a:gd name="T21" fmla="*/ 30 h 39"/>
                <a:gd name="T22" fmla="*/ 343 w 345"/>
                <a:gd name="T23" fmla="*/ 23 h 39"/>
                <a:gd name="T24" fmla="*/ 344 w 345"/>
                <a:gd name="T25" fmla="*/ 0 h 39"/>
                <a:gd name="T26" fmla="*/ 325 w 345"/>
                <a:gd name="T27" fmla="*/ 0 h 39"/>
                <a:gd name="T28" fmla="*/ 337 w 345"/>
                <a:gd name="T29" fmla="*/ 0 h 39"/>
                <a:gd name="T30" fmla="*/ 337 w 345"/>
                <a:gd name="T31" fmla="*/ 17 h 39"/>
                <a:gd name="T32" fmla="*/ 277 w 345"/>
                <a:gd name="T33" fmla="*/ 21 h 39"/>
                <a:gd name="T34" fmla="*/ 284 w 345"/>
                <a:gd name="T35" fmla="*/ 2 h 39"/>
                <a:gd name="T36" fmla="*/ 285 w 345"/>
                <a:gd name="T37" fmla="*/ 0 h 39"/>
                <a:gd name="T38" fmla="*/ 278 w 345"/>
                <a:gd name="T39" fmla="*/ 0 h 39"/>
                <a:gd name="T40" fmla="*/ 227 w 345"/>
                <a:gd name="T41" fmla="*/ 13 h 39"/>
                <a:gd name="T42" fmla="*/ 233 w 345"/>
                <a:gd name="T43" fmla="*/ 0 h 39"/>
                <a:gd name="T44" fmla="*/ 225 w 345"/>
                <a:gd name="T45" fmla="*/ 0 h 39"/>
                <a:gd name="T46" fmla="*/ 165 w 345"/>
                <a:gd name="T47" fmla="*/ 7 h 39"/>
                <a:gd name="T48" fmla="*/ 166 w 345"/>
                <a:gd name="T49" fmla="*/ 0 h 39"/>
                <a:gd name="T50" fmla="*/ 160 w 345"/>
                <a:gd name="T51" fmla="*/ 0 h 39"/>
                <a:gd name="T52" fmla="*/ 157 w 345"/>
                <a:gd name="T53" fmla="*/ 19 h 39"/>
                <a:gd name="T54" fmla="*/ 140 w 345"/>
                <a:gd name="T55" fmla="*/ 19 h 39"/>
                <a:gd name="T56" fmla="*/ 141 w 345"/>
                <a:gd name="T57" fmla="*/ 0 h 39"/>
                <a:gd name="T58" fmla="*/ 123 w 345"/>
                <a:gd name="T59" fmla="*/ 0 h 39"/>
                <a:gd name="T60" fmla="*/ 119 w 345"/>
                <a:gd name="T61" fmla="*/ 25 h 39"/>
                <a:gd name="T62" fmla="*/ 110 w 345"/>
                <a:gd name="T63" fmla="*/ 23 h 39"/>
                <a:gd name="T64" fmla="*/ 117 w 345"/>
                <a:gd name="T65" fmla="*/ 0 h 39"/>
                <a:gd name="T66" fmla="*/ 111 w 345"/>
                <a:gd name="T67" fmla="*/ 0 h 39"/>
                <a:gd name="T68" fmla="*/ 64 w 345"/>
                <a:gd name="T69" fmla="*/ 15 h 39"/>
                <a:gd name="T70" fmla="*/ 70 w 345"/>
                <a:gd name="T71" fmla="*/ 0 h 39"/>
                <a:gd name="T72" fmla="*/ 65 w 345"/>
                <a:gd name="T73" fmla="*/ 0 h 39"/>
                <a:gd name="T74" fmla="*/ 23 w 345"/>
                <a:gd name="T75" fmla="*/ 26 h 39"/>
                <a:gd name="T76" fmla="*/ 6 w 345"/>
                <a:gd name="T77" fmla="*/ 0 h 39"/>
                <a:gd name="T78" fmla="*/ 0 w 345"/>
                <a:gd name="T79" fmla="*/ 0 h 39"/>
                <a:gd name="T80" fmla="*/ 21 w 345"/>
                <a:gd name="T8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5" h="39">
                  <a:moveTo>
                    <a:pt x="21" y="33"/>
                  </a:moveTo>
                  <a:cubicBezTo>
                    <a:pt x="39" y="38"/>
                    <a:pt x="49" y="31"/>
                    <a:pt x="60" y="19"/>
                  </a:cubicBezTo>
                  <a:cubicBezTo>
                    <a:pt x="65" y="31"/>
                    <a:pt x="92" y="36"/>
                    <a:pt x="105" y="28"/>
                  </a:cubicBezTo>
                  <a:cubicBezTo>
                    <a:pt x="109" y="30"/>
                    <a:pt x="115" y="30"/>
                    <a:pt x="122" y="30"/>
                  </a:cubicBezTo>
                  <a:cubicBezTo>
                    <a:pt x="130" y="25"/>
                    <a:pt x="122" y="4"/>
                    <a:pt x="133" y="1"/>
                  </a:cubicBezTo>
                  <a:cubicBezTo>
                    <a:pt x="136" y="11"/>
                    <a:pt x="131" y="16"/>
                    <a:pt x="134" y="25"/>
                  </a:cubicBezTo>
                  <a:cubicBezTo>
                    <a:pt x="143" y="27"/>
                    <a:pt x="148" y="26"/>
                    <a:pt x="160" y="26"/>
                  </a:cubicBezTo>
                  <a:cubicBezTo>
                    <a:pt x="164" y="26"/>
                    <a:pt x="161" y="19"/>
                    <a:pt x="165" y="18"/>
                  </a:cubicBezTo>
                  <a:cubicBezTo>
                    <a:pt x="176" y="39"/>
                    <a:pt x="209" y="30"/>
                    <a:pt x="220" y="15"/>
                  </a:cubicBezTo>
                  <a:cubicBezTo>
                    <a:pt x="231" y="28"/>
                    <a:pt x="255" y="27"/>
                    <a:pt x="269" y="18"/>
                  </a:cubicBezTo>
                  <a:cubicBezTo>
                    <a:pt x="269" y="25"/>
                    <a:pt x="274" y="26"/>
                    <a:pt x="277" y="30"/>
                  </a:cubicBezTo>
                  <a:cubicBezTo>
                    <a:pt x="305" y="28"/>
                    <a:pt x="319" y="31"/>
                    <a:pt x="343" y="23"/>
                  </a:cubicBezTo>
                  <a:cubicBezTo>
                    <a:pt x="345" y="17"/>
                    <a:pt x="344" y="8"/>
                    <a:pt x="344" y="0"/>
                  </a:cubicBezTo>
                  <a:cubicBezTo>
                    <a:pt x="325" y="0"/>
                    <a:pt x="325" y="0"/>
                    <a:pt x="325" y="0"/>
                  </a:cubicBezTo>
                  <a:cubicBezTo>
                    <a:pt x="329" y="0"/>
                    <a:pt x="333" y="0"/>
                    <a:pt x="337" y="0"/>
                  </a:cubicBezTo>
                  <a:cubicBezTo>
                    <a:pt x="337" y="6"/>
                    <a:pt x="337" y="12"/>
                    <a:pt x="337" y="17"/>
                  </a:cubicBezTo>
                  <a:cubicBezTo>
                    <a:pt x="324" y="23"/>
                    <a:pt x="300" y="24"/>
                    <a:pt x="277" y="21"/>
                  </a:cubicBezTo>
                  <a:cubicBezTo>
                    <a:pt x="271" y="12"/>
                    <a:pt x="282" y="7"/>
                    <a:pt x="284" y="2"/>
                  </a:cubicBezTo>
                  <a:cubicBezTo>
                    <a:pt x="284" y="1"/>
                    <a:pt x="285" y="0"/>
                    <a:pt x="285" y="0"/>
                  </a:cubicBezTo>
                  <a:cubicBezTo>
                    <a:pt x="278" y="0"/>
                    <a:pt x="278" y="0"/>
                    <a:pt x="278" y="0"/>
                  </a:cubicBezTo>
                  <a:cubicBezTo>
                    <a:pt x="270" y="16"/>
                    <a:pt x="245" y="24"/>
                    <a:pt x="227" y="13"/>
                  </a:cubicBezTo>
                  <a:cubicBezTo>
                    <a:pt x="227" y="6"/>
                    <a:pt x="230" y="3"/>
                    <a:pt x="233" y="0"/>
                  </a:cubicBezTo>
                  <a:cubicBezTo>
                    <a:pt x="225" y="0"/>
                    <a:pt x="225" y="0"/>
                    <a:pt x="225" y="0"/>
                  </a:cubicBezTo>
                  <a:cubicBezTo>
                    <a:pt x="215" y="19"/>
                    <a:pt x="177" y="38"/>
                    <a:pt x="165" y="7"/>
                  </a:cubicBezTo>
                  <a:cubicBezTo>
                    <a:pt x="166" y="5"/>
                    <a:pt x="166" y="2"/>
                    <a:pt x="166" y="0"/>
                  </a:cubicBezTo>
                  <a:cubicBezTo>
                    <a:pt x="160" y="0"/>
                    <a:pt x="160" y="0"/>
                    <a:pt x="160" y="0"/>
                  </a:cubicBezTo>
                  <a:cubicBezTo>
                    <a:pt x="159" y="6"/>
                    <a:pt x="158" y="13"/>
                    <a:pt x="157" y="19"/>
                  </a:cubicBezTo>
                  <a:cubicBezTo>
                    <a:pt x="149" y="20"/>
                    <a:pt x="147" y="20"/>
                    <a:pt x="140" y="19"/>
                  </a:cubicBezTo>
                  <a:cubicBezTo>
                    <a:pt x="140" y="13"/>
                    <a:pt x="139" y="5"/>
                    <a:pt x="141" y="0"/>
                  </a:cubicBezTo>
                  <a:cubicBezTo>
                    <a:pt x="123" y="0"/>
                    <a:pt x="123" y="0"/>
                    <a:pt x="123" y="0"/>
                  </a:cubicBezTo>
                  <a:cubicBezTo>
                    <a:pt x="120" y="6"/>
                    <a:pt x="121" y="17"/>
                    <a:pt x="119" y="25"/>
                  </a:cubicBezTo>
                  <a:cubicBezTo>
                    <a:pt x="115" y="26"/>
                    <a:pt x="115" y="22"/>
                    <a:pt x="110" y="23"/>
                  </a:cubicBezTo>
                  <a:cubicBezTo>
                    <a:pt x="112" y="16"/>
                    <a:pt x="117" y="10"/>
                    <a:pt x="117" y="0"/>
                  </a:cubicBezTo>
                  <a:cubicBezTo>
                    <a:pt x="111" y="0"/>
                    <a:pt x="111" y="0"/>
                    <a:pt x="111" y="0"/>
                  </a:cubicBezTo>
                  <a:cubicBezTo>
                    <a:pt x="112" y="25"/>
                    <a:pt x="82" y="33"/>
                    <a:pt x="64" y="15"/>
                  </a:cubicBezTo>
                  <a:cubicBezTo>
                    <a:pt x="67" y="11"/>
                    <a:pt x="69" y="5"/>
                    <a:pt x="70" y="0"/>
                  </a:cubicBezTo>
                  <a:cubicBezTo>
                    <a:pt x="65" y="0"/>
                    <a:pt x="65" y="0"/>
                    <a:pt x="65" y="0"/>
                  </a:cubicBezTo>
                  <a:cubicBezTo>
                    <a:pt x="59" y="17"/>
                    <a:pt x="41" y="33"/>
                    <a:pt x="23" y="26"/>
                  </a:cubicBezTo>
                  <a:cubicBezTo>
                    <a:pt x="15" y="23"/>
                    <a:pt x="6" y="11"/>
                    <a:pt x="6" y="0"/>
                  </a:cubicBezTo>
                  <a:cubicBezTo>
                    <a:pt x="0" y="0"/>
                    <a:pt x="0" y="0"/>
                    <a:pt x="0" y="0"/>
                  </a:cubicBezTo>
                  <a:cubicBezTo>
                    <a:pt x="1" y="13"/>
                    <a:pt x="8" y="29"/>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16" name="Freeform 624"/>
            <p:cNvSpPr/>
            <p:nvPr/>
          </p:nvSpPr>
          <p:spPr bwMode="auto">
            <a:xfrm>
              <a:off x="7565675" y="2755889"/>
              <a:ext cx="60832" cy="12167"/>
            </a:xfrm>
            <a:custGeom>
              <a:avLst/>
              <a:gdLst>
                <a:gd name="T0" fmla="*/ 13 w 16"/>
                <a:gd name="T1" fmla="*/ 1 h 3"/>
                <a:gd name="T2" fmla="*/ 16 w 16"/>
                <a:gd name="T3" fmla="*/ 0 h 3"/>
                <a:gd name="T4" fmla="*/ 0 w 16"/>
                <a:gd name="T5" fmla="*/ 0 h 3"/>
                <a:gd name="T6" fmla="*/ 13 w 16"/>
                <a:gd name="T7" fmla="*/ 1 h 3"/>
              </a:gdLst>
              <a:ahLst/>
              <a:cxnLst>
                <a:cxn ang="0">
                  <a:pos x="T0" y="T1"/>
                </a:cxn>
                <a:cxn ang="0">
                  <a:pos x="T2" y="T3"/>
                </a:cxn>
                <a:cxn ang="0">
                  <a:pos x="T4" y="T5"/>
                </a:cxn>
                <a:cxn ang="0">
                  <a:pos x="T6" y="T7"/>
                </a:cxn>
              </a:cxnLst>
              <a:rect l="0" t="0" r="r" b="b"/>
              <a:pathLst>
                <a:path w="16" h="3">
                  <a:moveTo>
                    <a:pt x="13" y="1"/>
                  </a:moveTo>
                  <a:cubicBezTo>
                    <a:pt x="14" y="1"/>
                    <a:pt x="15" y="0"/>
                    <a:pt x="16" y="0"/>
                  </a:cubicBezTo>
                  <a:cubicBezTo>
                    <a:pt x="0" y="0"/>
                    <a:pt x="0" y="0"/>
                    <a:pt x="0" y="0"/>
                  </a:cubicBezTo>
                  <a:cubicBezTo>
                    <a:pt x="4" y="2"/>
                    <a:pt x="8" y="3"/>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17" name="Freeform 625"/>
            <p:cNvSpPr>
              <a:spLocks noEditPoints="1"/>
            </p:cNvSpPr>
            <p:nvPr/>
          </p:nvSpPr>
          <p:spPr bwMode="auto">
            <a:xfrm>
              <a:off x="8872324" y="2755889"/>
              <a:ext cx="627775" cy="362553"/>
            </a:xfrm>
            <a:custGeom>
              <a:avLst/>
              <a:gdLst>
                <a:gd name="T0" fmla="*/ 1 w 168"/>
                <a:gd name="T1" fmla="*/ 91 h 97"/>
                <a:gd name="T2" fmla="*/ 95 w 168"/>
                <a:gd name="T3" fmla="*/ 95 h 97"/>
                <a:gd name="T4" fmla="*/ 166 w 168"/>
                <a:gd name="T5" fmla="*/ 74 h 97"/>
                <a:gd name="T6" fmla="*/ 150 w 168"/>
                <a:gd name="T7" fmla="*/ 47 h 97"/>
                <a:gd name="T8" fmla="*/ 109 w 168"/>
                <a:gd name="T9" fmla="*/ 0 h 97"/>
                <a:gd name="T10" fmla="*/ 100 w 168"/>
                <a:gd name="T11" fmla="*/ 0 h 97"/>
                <a:gd name="T12" fmla="*/ 102 w 168"/>
                <a:gd name="T13" fmla="*/ 4 h 97"/>
                <a:gd name="T14" fmla="*/ 64 w 168"/>
                <a:gd name="T15" fmla="*/ 10 h 97"/>
                <a:gd name="T16" fmla="*/ 66 w 168"/>
                <a:gd name="T17" fmla="*/ 0 h 97"/>
                <a:gd name="T18" fmla="*/ 57 w 168"/>
                <a:gd name="T19" fmla="*/ 0 h 97"/>
                <a:gd name="T20" fmla="*/ 54 w 168"/>
                <a:gd name="T21" fmla="*/ 1 h 97"/>
                <a:gd name="T22" fmla="*/ 55 w 168"/>
                <a:gd name="T23" fmla="*/ 12 h 97"/>
                <a:gd name="T24" fmla="*/ 43 w 168"/>
                <a:gd name="T25" fmla="*/ 15 h 97"/>
                <a:gd name="T26" fmla="*/ 48 w 168"/>
                <a:gd name="T27" fmla="*/ 0 h 97"/>
                <a:gd name="T28" fmla="*/ 41 w 168"/>
                <a:gd name="T29" fmla="*/ 0 h 97"/>
                <a:gd name="T30" fmla="*/ 2 w 168"/>
                <a:gd name="T31" fmla="*/ 75 h 97"/>
                <a:gd name="T32" fmla="*/ 1 w 168"/>
                <a:gd name="T33" fmla="*/ 91 h 97"/>
                <a:gd name="T34" fmla="*/ 81 w 168"/>
                <a:gd name="T35" fmla="*/ 13 h 97"/>
                <a:gd name="T36" fmla="*/ 109 w 168"/>
                <a:gd name="T37" fmla="*/ 13 h 97"/>
                <a:gd name="T38" fmla="*/ 58 w 168"/>
                <a:gd name="T39" fmla="*/ 24 h 97"/>
                <a:gd name="T40" fmla="*/ 81 w 168"/>
                <a:gd name="T41" fmla="*/ 13 h 97"/>
                <a:gd name="T42" fmla="*/ 53 w 168"/>
                <a:gd name="T43" fmla="*/ 19 h 97"/>
                <a:gd name="T44" fmla="*/ 44 w 168"/>
                <a:gd name="T45" fmla="*/ 22 h 97"/>
                <a:gd name="T46" fmla="*/ 53 w 168"/>
                <a:gd name="T47" fmla="*/ 19 h 97"/>
                <a:gd name="T48" fmla="*/ 36 w 168"/>
                <a:gd name="T49" fmla="*/ 24 h 97"/>
                <a:gd name="T50" fmla="*/ 50 w 168"/>
                <a:gd name="T51" fmla="*/ 30 h 97"/>
                <a:gd name="T52" fmla="*/ 40 w 168"/>
                <a:gd name="T53" fmla="*/ 43 h 97"/>
                <a:gd name="T54" fmla="*/ 46 w 168"/>
                <a:gd name="T55" fmla="*/ 47 h 97"/>
                <a:gd name="T56" fmla="*/ 35 w 168"/>
                <a:gd name="T57" fmla="*/ 59 h 97"/>
                <a:gd name="T58" fmla="*/ 40 w 168"/>
                <a:gd name="T59" fmla="*/ 62 h 97"/>
                <a:gd name="T60" fmla="*/ 40 w 168"/>
                <a:gd name="T61" fmla="*/ 79 h 97"/>
                <a:gd name="T62" fmla="*/ 47 w 168"/>
                <a:gd name="T63" fmla="*/ 62 h 97"/>
                <a:gd name="T64" fmla="*/ 55 w 168"/>
                <a:gd name="T65" fmla="*/ 58 h 97"/>
                <a:gd name="T66" fmla="*/ 50 w 168"/>
                <a:gd name="T67" fmla="*/ 52 h 97"/>
                <a:gd name="T68" fmla="*/ 58 w 168"/>
                <a:gd name="T69" fmla="*/ 45 h 97"/>
                <a:gd name="T70" fmla="*/ 53 w 168"/>
                <a:gd name="T71" fmla="*/ 41 h 97"/>
                <a:gd name="T72" fmla="*/ 55 w 168"/>
                <a:gd name="T73" fmla="*/ 31 h 97"/>
                <a:gd name="T74" fmla="*/ 114 w 168"/>
                <a:gd name="T75" fmla="*/ 18 h 97"/>
                <a:gd name="T76" fmla="*/ 158 w 168"/>
                <a:gd name="T77" fmla="*/ 74 h 97"/>
                <a:gd name="T78" fmla="*/ 8 w 168"/>
                <a:gd name="T79" fmla="*/ 86 h 97"/>
                <a:gd name="T80" fmla="*/ 36 w 168"/>
                <a:gd name="T81"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97">
                  <a:moveTo>
                    <a:pt x="1" y="91"/>
                  </a:moveTo>
                  <a:cubicBezTo>
                    <a:pt x="28" y="96"/>
                    <a:pt x="57" y="97"/>
                    <a:pt x="95" y="95"/>
                  </a:cubicBezTo>
                  <a:cubicBezTo>
                    <a:pt x="116" y="93"/>
                    <a:pt x="164" y="86"/>
                    <a:pt x="166" y="74"/>
                  </a:cubicBezTo>
                  <a:cubicBezTo>
                    <a:pt x="168" y="68"/>
                    <a:pt x="155" y="54"/>
                    <a:pt x="150" y="47"/>
                  </a:cubicBezTo>
                  <a:cubicBezTo>
                    <a:pt x="135" y="27"/>
                    <a:pt x="123" y="16"/>
                    <a:pt x="109" y="0"/>
                  </a:cubicBezTo>
                  <a:cubicBezTo>
                    <a:pt x="100" y="0"/>
                    <a:pt x="100" y="0"/>
                    <a:pt x="100" y="0"/>
                  </a:cubicBezTo>
                  <a:cubicBezTo>
                    <a:pt x="101" y="1"/>
                    <a:pt x="101" y="2"/>
                    <a:pt x="102" y="4"/>
                  </a:cubicBezTo>
                  <a:cubicBezTo>
                    <a:pt x="86" y="4"/>
                    <a:pt x="73" y="7"/>
                    <a:pt x="64" y="10"/>
                  </a:cubicBezTo>
                  <a:cubicBezTo>
                    <a:pt x="63" y="7"/>
                    <a:pt x="64" y="3"/>
                    <a:pt x="66" y="0"/>
                  </a:cubicBezTo>
                  <a:cubicBezTo>
                    <a:pt x="57" y="0"/>
                    <a:pt x="57" y="0"/>
                    <a:pt x="57" y="0"/>
                  </a:cubicBezTo>
                  <a:cubicBezTo>
                    <a:pt x="56" y="0"/>
                    <a:pt x="55" y="1"/>
                    <a:pt x="54" y="1"/>
                  </a:cubicBezTo>
                  <a:cubicBezTo>
                    <a:pt x="57" y="3"/>
                    <a:pt x="57" y="8"/>
                    <a:pt x="55" y="12"/>
                  </a:cubicBezTo>
                  <a:cubicBezTo>
                    <a:pt x="50" y="12"/>
                    <a:pt x="46" y="12"/>
                    <a:pt x="43" y="15"/>
                  </a:cubicBezTo>
                  <a:cubicBezTo>
                    <a:pt x="43" y="10"/>
                    <a:pt x="45" y="5"/>
                    <a:pt x="48" y="0"/>
                  </a:cubicBezTo>
                  <a:cubicBezTo>
                    <a:pt x="41" y="0"/>
                    <a:pt x="41" y="0"/>
                    <a:pt x="41" y="0"/>
                  </a:cubicBezTo>
                  <a:cubicBezTo>
                    <a:pt x="29" y="25"/>
                    <a:pt x="13" y="48"/>
                    <a:pt x="2" y="75"/>
                  </a:cubicBezTo>
                  <a:cubicBezTo>
                    <a:pt x="5" y="80"/>
                    <a:pt x="0" y="84"/>
                    <a:pt x="1" y="91"/>
                  </a:cubicBezTo>
                  <a:close/>
                  <a:moveTo>
                    <a:pt x="81" y="13"/>
                  </a:moveTo>
                  <a:cubicBezTo>
                    <a:pt x="91" y="12"/>
                    <a:pt x="103" y="7"/>
                    <a:pt x="109" y="13"/>
                  </a:cubicBezTo>
                  <a:cubicBezTo>
                    <a:pt x="108" y="28"/>
                    <a:pt x="72" y="27"/>
                    <a:pt x="58" y="24"/>
                  </a:cubicBezTo>
                  <a:cubicBezTo>
                    <a:pt x="58" y="14"/>
                    <a:pt x="72" y="15"/>
                    <a:pt x="81" y="13"/>
                  </a:cubicBezTo>
                  <a:close/>
                  <a:moveTo>
                    <a:pt x="53" y="19"/>
                  </a:moveTo>
                  <a:cubicBezTo>
                    <a:pt x="53" y="25"/>
                    <a:pt x="48" y="23"/>
                    <a:pt x="44" y="22"/>
                  </a:cubicBezTo>
                  <a:cubicBezTo>
                    <a:pt x="46" y="20"/>
                    <a:pt x="49" y="19"/>
                    <a:pt x="53" y="19"/>
                  </a:cubicBezTo>
                  <a:close/>
                  <a:moveTo>
                    <a:pt x="36" y="24"/>
                  </a:moveTo>
                  <a:cubicBezTo>
                    <a:pt x="39" y="29"/>
                    <a:pt x="45" y="28"/>
                    <a:pt x="50" y="30"/>
                  </a:cubicBezTo>
                  <a:cubicBezTo>
                    <a:pt x="48" y="36"/>
                    <a:pt x="46" y="41"/>
                    <a:pt x="40" y="43"/>
                  </a:cubicBezTo>
                  <a:cubicBezTo>
                    <a:pt x="42" y="47"/>
                    <a:pt x="43" y="45"/>
                    <a:pt x="46" y="47"/>
                  </a:cubicBezTo>
                  <a:cubicBezTo>
                    <a:pt x="46" y="55"/>
                    <a:pt x="39" y="56"/>
                    <a:pt x="35" y="59"/>
                  </a:cubicBezTo>
                  <a:cubicBezTo>
                    <a:pt x="33" y="63"/>
                    <a:pt x="39" y="66"/>
                    <a:pt x="40" y="62"/>
                  </a:cubicBezTo>
                  <a:cubicBezTo>
                    <a:pt x="44" y="66"/>
                    <a:pt x="34" y="76"/>
                    <a:pt x="40" y="79"/>
                  </a:cubicBezTo>
                  <a:cubicBezTo>
                    <a:pt x="47" y="78"/>
                    <a:pt x="45" y="68"/>
                    <a:pt x="47" y="62"/>
                  </a:cubicBezTo>
                  <a:cubicBezTo>
                    <a:pt x="51" y="62"/>
                    <a:pt x="54" y="60"/>
                    <a:pt x="55" y="58"/>
                  </a:cubicBezTo>
                  <a:cubicBezTo>
                    <a:pt x="55" y="55"/>
                    <a:pt x="49" y="57"/>
                    <a:pt x="50" y="52"/>
                  </a:cubicBezTo>
                  <a:cubicBezTo>
                    <a:pt x="51" y="48"/>
                    <a:pt x="54" y="46"/>
                    <a:pt x="58" y="45"/>
                  </a:cubicBezTo>
                  <a:cubicBezTo>
                    <a:pt x="57" y="43"/>
                    <a:pt x="56" y="41"/>
                    <a:pt x="53" y="41"/>
                  </a:cubicBezTo>
                  <a:cubicBezTo>
                    <a:pt x="54" y="38"/>
                    <a:pt x="56" y="36"/>
                    <a:pt x="55" y="31"/>
                  </a:cubicBezTo>
                  <a:cubicBezTo>
                    <a:pt x="78" y="34"/>
                    <a:pt x="104" y="35"/>
                    <a:pt x="114" y="18"/>
                  </a:cubicBezTo>
                  <a:cubicBezTo>
                    <a:pt x="131" y="34"/>
                    <a:pt x="147" y="52"/>
                    <a:pt x="158" y="74"/>
                  </a:cubicBezTo>
                  <a:cubicBezTo>
                    <a:pt x="117" y="91"/>
                    <a:pt x="59" y="91"/>
                    <a:pt x="8" y="86"/>
                  </a:cubicBezTo>
                  <a:cubicBezTo>
                    <a:pt x="12" y="60"/>
                    <a:pt x="26" y="45"/>
                    <a:pt x="3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18" name="Freeform 626"/>
            <p:cNvSpPr/>
            <p:nvPr/>
          </p:nvSpPr>
          <p:spPr bwMode="auto">
            <a:xfrm>
              <a:off x="9921048" y="2755889"/>
              <a:ext cx="194659" cy="19466"/>
            </a:xfrm>
            <a:custGeom>
              <a:avLst/>
              <a:gdLst>
                <a:gd name="T0" fmla="*/ 52 w 52"/>
                <a:gd name="T1" fmla="*/ 0 h 5"/>
                <a:gd name="T2" fmla="*/ 0 w 52"/>
                <a:gd name="T3" fmla="*/ 0 h 5"/>
                <a:gd name="T4" fmla="*/ 1 w 52"/>
                <a:gd name="T5" fmla="*/ 5 h 5"/>
                <a:gd name="T6" fmla="*/ 52 w 52"/>
                <a:gd name="T7" fmla="*/ 0 h 5"/>
              </a:gdLst>
              <a:ahLst/>
              <a:cxnLst>
                <a:cxn ang="0">
                  <a:pos x="T0" y="T1"/>
                </a:cxn>
                <a:cxn ang="0">
                  <a:pos x="T2" y="T3"/>
                </a:cxn>
                <a:cxn ang="0">
                  <a:pos x="T4" y="T5"/>
                </a:cxn>
                <a:cxn ang="0">
                  <a:pos x="T6" y="T7"/>
                </a:cxn>
              </a:cxnLst>
              <a:rect l="0" t="0" r="r" b="b"/>
              <a:pathLst>
                <a:path w="52" h="5">
                  <a:moveTo>
                    <a:pt x="52" y="0"/>
                  </a:moveTo>
                  <a:cubicBezTo>
                    <a:pt x="0" y="0"/>
                    <a:pt x="0" y="0"/>
                    <a:pt x="0" y="0"/>
                  </a:cubicBezTo>
                  <a:cubicBezTo>
                    <a:pt x="0" y="2"/>
                    <a:pt x="1" y="4"/>
                    <a:pt x="1" y="5"/>
                  </a:cubicBezTo>
                  <a:cubicBezTo>
                    <a:pt x="17" y="3"/>
                    <a:pt x="34" y="1"/>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19" name="Freeform 627"/>
            <p:cNvSpPr/>
            <p:nvPr/>
          </p:nvSpPr>
          <p:spPr bwMode="auto">
            <a:xfrm>
              <a:off x="9590128" y="2755889"/>
              <a:ext cx="552345" cy="467181"/>
            </a:xfrm>
            <a:custGeom>
              <a:avLst/>
              <a:gdLst>
                <a:gd name="T0" fmla="*/ 147 w 148"/>
                <a:gd name="T1" fmla="*/ 124 h 125"/>
                <a:gd name="T2" fmla="*/ 135 w 148"/>
                <a:gd name="T3" fmla="*/ 103 h 125"/>
                <a:gd name="T4" fmla="*/ 93 w 148"/>
                <a:gd name="T5" fmla="*/ 42 h 125"/>
                <a:gd name="T6" fmla="*/ 63 w 148"/>
                <a:gd name="T7" fmla="*/ 0 h 125"/>
                <a:gd name="T8" fmla="*/ 52 w 148"/>
                <a:gd name="T9" fmla="*/ 0 h 125"/>
                <a:gd name="T10" fmla="*/ 54 w 148"/>
                <a:gd name="T11" fmla="*/ 3 h 125"/>
                <a:gd name="T12" fmla="*/ 135 w 148"/>
                <a:gd name="T13" fmla="*/ 114 h 125"/>
                <a:gd name="T14" fmla="*/ 20 w 148"/>
                <a:gd name="T15" fmla="*/ 118 h 125"/>
                <a:gd name="T16" fmla="*/ 19 w 148"/>
                <a:gd name="T17" fmla="*/ 106 h 125"/>
                <a:gd name="T18" fmla="*/ 30 w 148"/>
                <a:gd name="T19" fmla="*/ 105 h 125"/>
                <a:gd name="T20" fmla="*/ 19 w 148"/>
                <a:gd name="T21" fmla="*/ 102 h 125"/>
                <a:gd name="T22" fmla="*/ 16 w 148"/>
                <a:gd name="T23" fmla="*/ 92 h 125"/>
                <a:gd name="T24" fmla="*/ 30 w 148"/>
                <a:gd name="T25" fmla="*/ 88 h 125"/>
                <a:gd name="T26" fmla="*/ 16 w 148"/>
                <a:gd name="T27" fmla="*/ 87 h 125"/>
                <a:gd name="T28" fmla="*/ 14 w 148"/>
                <a:gd name="T29" fmla="*/ 77 h 125"/>
                <a:gd name="T30" fmla="*/ 25 w 148"/>
                <a:gd name="T31" fmla="*/ 74 h 125"/>
                <a:gd name="T32" fmla="*/ 13 w 148"/>
                <a:gd name="T33" fmla="*/ 71 h 125"/>
                <a:gd name="T34" fmla="*/ 12 w 148"/>
                <a:gd name="T35" fmla="*/ 61 h 125"/>
                <a:gd name="T36" fmla="*/ 21 w 148"/>
                <a:gd name="T37" fmla="*/ 59 h 125"/>
                <a:gd name="T38" fmla="*/ 12 w 148"/>
                <a:gd name="T39" fmla="*/ 53 h 125"/>
                <a:gd name="T40" fmla="*/ 10 w 148"/>
                <a:gd name="T41" fmla="*/ 43 h 125"/>
                <a:gd name="T42" fmla="*/ 23 w 148"/>
                <a:gd name="T43" fmla="*/ 40 h 125"/>
                <a:gd name="T44" fmla="*/ 9 w 148"/>
                <a:gd name="T45" fmla="*/ 36 h 125"/>
                <a:gd name="T46" fmla="*/ 9 w 148"/>
                <a:gd name="T47" fmla="*/ 25 h 125"/>
                <a:gd name="T48" fmla="*/ 19 w 148"/>
                <a:gd name="T49" fmla="*/ 19 h 125"/>
                <a:gd name="T50" fmla="*/ 9 w 148"/>
                <a:gd name="T51" fmla="*/ 19 h 125"/>
                <a:gd name="T52" fmla="*/ 8 w 148"/>
                <a:gd name="T53" fmla="*/ 5 h 125"/>
                <a:gd name="T54" fmla="*/ 17 w 148"/>
                <a:gd name="T55" fmla="*/ 2 h 125"/>
                <a:gd name="T56" fmla="*/ 16 w 148"/>
                <a:gd name="T57" fmla="*/ 0 h 125"/>
                <a:gd name="T58" fmla="*/ 0 w 148"/>
                <a:gd name="T59" fmla="*/ 0 h 125"/>
                <a:gd name="T60" fmla="*/ 13 w 148"/>
                <a:gd name="T61" fmla="*/ 125 h 125"/>
                <a:gd name="T62" fmla="*/ 147 w 148"/>
                <a:gd name="T63"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25">
                  <a:moveTo>
                    <a:pt x="147" y="124"/>
                  </a:moveTo>
                  <a:cubicBezTo>
                    <a:pt x="148" y="115"/>
                    <a:pt x="139" y="109"/>
                    <a:pt x="135" y="103"/>
                  </a:cubicBezTo>
                  <a:cubicBezTo>
                    <a:pt x="120" y="83"/>
                    <a:pt x="108" y="62"/>
                    <a:pt x="93" y="42"/>
                  </a:cubicBezTo>
                  <a:cubicBezTo>
                    <a:pt x="83" y="28"/>
                    <a:pt x="73" y="14"/>
                    <a:pt x="63" y="0"/>
                  </a:cubicBezTo>
                  <a:cubicBezTo>
                    <a:pt x="52" y="0"/>
                    <a:pt x="52" y="0"/>
                    <a:pt x="52" y="0"/>
                  </a:cubicBezTo>
                  <a:cubicBezTo>
                    <a:pt x="53" y="1"/>
                    <a:pt x="54" y="2"/>
                    <a:pt x="54" y="3"/>
                  </a:cubicBezTo>
                  <a:cubicBezTo>
                    <a:pt x="81" y="38"/>
                    <a:pt x="108" y="78"/>
                    <a:pt x="135" y="114"/>
                  </a:cubicBezTo>
                  <a:cubicBezTo>
                    <a:pt x="101" y="114"/>
                    <a:pt x="49" y="113"/>
                    <a:pt x="20" y="118"/>
                  </a:cubicBezTo>
                  <a:cubicBezTo>
                    <a:pt x="21" y="112"/>
                    <a:pt x="18" y="111"/>
                    <a:pt x="19" y="106"/>
                  </a:cubicBezTo>
                  <a:cubicBezTo>
                    <a:pt x="25" y="105"/>
                    <a:pt x="25" y="107"/>
                    <a:pt x="30" y="105"/>
                  </a:cubicBezTo>
                  <a:cubicBezTo>
                    <a:pt x="31" y="99"/>
                    <a:pt x="20" y="100"/>
                    <a:pt x="19" y="102"/>
                  </a:cubicBezTo>
                  <a:cubicBezTo>
                    <a:pt x="15" y="102"/>
                    <a:pt x="20" y="92"/>
                    <a:pt x="16" y="92"/>
                  </a:cubicBezTo>
                  <a:cubicBezTo>
                    <a:pt x="18" y="92"/>
                    <a:pt x="25" y="91"/>
                    <a:pt x="30" y="88"/>
                  </a:cubicBezTo>
                  <a:cubicBezTo>
                    <a:pt x="29" y="83"/>
                    <a:pt x="19" y="86"/>
                    <a:pt x="16" y="87"/>
                  </a:cubicBezTo>
                  <a:cubicBezTo>
                    <a:pt x="15" y="83"/>
                    <a:pt x="14" y="81"/>
                    <a:pt x="14" y="77"/>
                  </a:cubicBezTo>
                  <a:cubicBezTo>
                    <a:pt x="19" y="76"/>
                    <a:pt x="25" y="78"/>
                    <a:pt x="25" y="74"/>
                  </a:cubicBezTo>
                  <a:cubicBezTo>
                    <a:pt x="24" y="70"/>
                    <a:pt x="18" y="71"/>
                    <a:pt x="13" y="71"/>
                  </a:cubicBezTo>
                  <a:cubicBezTo>
                    <a:pt x="12" y="68"/>
                    <a:pt x="15" y="62"/>
                    <a:pt x="12" y="61"/>
                  </a:cubicBezTo>
                  <a:cubicBezTo>
                    <a:pt x="15" y="58"/>
                    <a:pt x="17" y="60"/>
                    <a:pt x="21" y="59"/>
                  </a:cubicBezTo>
                  <a:cubicBezTo>
                    <a:pt x="20" y="52"/>
                    <a:pt x="16" y="55"/>
                    <a:pt x="12" y="53"/>
                  </a:cubicBezTo>
                  <a:cubicBezTo>
                    <a:pt x="12" y="49"/>
                    <a:pt x="9" y="48"/>
                    <a:pt x="10" y="43"/>
                  </a:cubicBezTo>
                  <a:cubicBezTo>
                    <a:pt x="14" y="42"/>
                    <a:pt x="17" y="40"/>
                    <a:pt x="23" y="40"/>
                  </a:cubicBezTo>
                  <a:cubicBezTo>
                    <a:pt x="21" y="33"/>
                    <a:pt x="16" y="36"/>
                    <a:pt x="9" y="36"/>
                  </a:cubicBezTo>
                  <a:cubicBezTo>
                    <a:pt x="9" y="32"/>
                    <a:pt x="9" y="29"/>
                    <a:pt x="9" y="25"/>
                  </a:cubicBezTo>
                  <a:cubicBezTo>
                    <a:pt x="14" y="24"/>
                    <a:pt x="17" y="25"/>
                    <a:pt x="19" y="19"/>
                  </a:cubicBezTo>
                  <a:cubicBezTo>
                    <a:pt x="17" y="16"/>
                    <a:pt x="11" y="19"/>
                    <a:pt x="9" y="19"/>
                  </a:cubicBezTo>
                  <a:cubicBezTo>
                    <a:pt x="10" y="13"/>
                    <a:pt x="7" y="11"/>
                    <a:pt x="8" y="5"/>
                  </a:cubicBezTo>
                  <a:cubicBezTo>
                    <a:pt x="9" y="2"/>
                    <a:pt x="16" y="6"/>
                    <a:pt x="17" y="2"/>
                  </a:cubicBezTo>
                  <a:cubicBezTo>
                    <a:pt x="17" y="1"/>
                    <a:pt x="17" y="0"/>
                    <a:pt x="16" y="0"/>
                  </a:cubicBezTo>
                  <a:cubicBezTo>
                    <a:pt x="0" y="0"/>
                    <a:pt x="0" y="0"/>
                    <a:pt x="0" y="0"/>
                  </a:cubicBezTo>
                  <a:cubicBezTo>
                    <a:pt x="1" y="43"/>
                    <a:pt x="11" y="92"/>
                    <a:pt x="13" y="125"/>
                  </a:cubicBezTo>
                  <a:cubicBezTo>
                    <a:pt x="50" y="123"/>
                    <a:pt x="106" y="120"/>
                    <a:pt x="147"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20" name="Freeform 628"/>
            <p:cNvSpPr/>
            <p:nvPr/>
          </p:nvSpPr>
          <p:spPr bwMode="auto">
            <a:xfrm>
              <a:off x="7025496" y="2755889"/>
              <a:ext cx="124096" cy="111929"/>
            </a:xfrm>
            <a:custGeom>
              <a:avLst/>
              <a:gdLst>
                <a:gd name="T0" fmla="*/ 30 w 33"/>
                <a:gd name="T1" fmla="*/ 30 h 30"/>
                <a:gd name="T2" fmla="*/ 31 w 33"/>
                <a:gd name="T3" fmla="*/ 0 h 30"/>
                <a:gd name="T4" fmla="*/ 25 w 33"/>
                <a:gd name="T5" fmla="*/ 0 h 30"/>
                <a:gd name="T6" fmla="*/ 24 w 33"/>
                <a:gd name="T7" fmla="*/ 23 h 30"/>
                <a:gd name="T8" fmla="*/ 7 w 33"/>
                <a:gd name="T9" fmla="*/ 21 h 30"/>
                <a:gd name="T10" fmla="*/ 7 w 33"/>
                <a:gd name="T11" fmla="*/ 0 h 30"/>
                <a:gd name="T12" fmla="*/ 1 w 33"/>
                <a:gd name="T13" fmla="*/ 0 h 30"/>
                <a:gd name="T14" fmla="*/ 0 w 33"/>
                <a:gd name="T15" fmla="*/ 26 h 30"/>
                <a:gd name="T16" fmla="*/ 30 w 33"/>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30" y="30"/>
                  </a:moveTo>
                  <a:cubicBezTo>
                    <a:pt x="33" y="22"/>
                    <a:pt x="30" y="10"/>
                    <a:pt x="31" y="0"/>
                  </a:cubicBezTo>
                  <a:cubicBezTo>
                    <a:pt x="25" y="0"/>
                    <a:pt x="25" y="0"/>
                    <a:pt x="25" y="0"/>
                  </a:cubicBezTo>
                  <a:cubicBezTo>
                    <a:pt x="25" y="8"/>
                    <a:pt x="25" y="16"/>
                    <a:pt x="24" y="23"/>
                  </a:cubicBezTo>
                  <a:cubicBezTo>
                    <a:pt x="18" y="23"/>
                    <a:pt x="14" y="21"/>
                    <a:pt x="7" y="21"/>
                  </a:cubicBezTo>
                  <a:cubicBezTo>
                    <a:pt x="7" y="14"/>
                    <a:pt x="7" y="7"/>
                    <a:pt x="7" y="0"/>
                  </a:cubicBezTo>
                  <a:cubicBezTo>
                    <a:pt x="1" y="0"/>
                    <a:pt x="1" y="0"/>
                    <a:pt x="1" y="0"/>
                  </a:cubicBezTo>
                  <a:cubicBezTo>
                    <a:pt x="1" y="10"/>
                    <a:pt x="1" y="18"/>
                    <a:pt x="0" y="26"/>
                  </a:cubicBezTo>
                  <a:cubicBezTo>
                    <a:pt x="10" y="27"/>
                    <a:pt x="20" y="2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21" name="Freeform 629"/>
            <p:cNvSpPr/>
            <p:nvPr/>
          </p:nvSpPr>
          <p:spPr bwMode="auto">
            <a:xfrm>
              <a:off x="7149592" y="2755889"/>
              <a:ext cx="267656" cy="133829"/>
            </a:xfrm>
            <a:custGeom>
              <a:avLst/>
              <a:gdLst>
                <a:gd name="T0" fmla="*/ 1 w 72"/>
                <a:gd name="T1" fmla="*/ 2 h 36"/>
                <a:gd name="T2" fmla="*/ 67 w 72"/>
                <a:gd name="T3" fmla="*/ 12 h 36"/>
                <a:gd name="T4" fmla="*/ 72 w 72"/>
                <a:gd name="T5" fmla="*/ 0 h 36"/>
                <a:gd name="T6" fmla="*/ 66 w 72"/>
                <a:gd name="T7" fmla="*/ 0 h 36"/>
                <a:gd name="T8" fmla="*/ 66 w 72"/>
                <a:gd name="T9" fmla="*/ 2 h 36"/>
                <a:gd name="T10" fmla="*/ 7 w 72"/>
                <a:gd name="T11" fmla="*/ 0 h 36"/>
                <a:gd name="T12" fmla="*/ 0 w 72"/>
                <a:gd name="T13" fmla="*/ 0 h 36"/>
                <a:gd name="T14" fmla="*/ 1 w 72"/>
                <a:gd name="T15" fmla="*/ 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6">
                  <a:moveTo>
                    <a:pt x="1" y="2"/>
                  </a:moveTo>
                  <a:cubicBezTo>
                    <a:pt x="5" y="36"/>
                    <a:pt x="55" y="31"/>
                    <a:pt x="67" y="12"/>
                  </a:cubicBezTo>
                  <a:cubicBezTo>
                    <a:pt x="70" y="9"/>
                    <a:pt x="71" y="4"/>
                    <a:pt x="72" y="0"/>
                  </a:cubicBezTo>
                  <a:cubicBezTo>
                    <a:pt x="66" y="0"/>
                    <a:pt x="66" y="0"/>
                    <a:pt x="66" y="0"/>
                  </a:cubicBezTo>
                  <a:cubicBezTo>
                    <a:pt x="66" y="0"/>
                    <a:pt x="66" y="1"/>
                    <a:pt x="66" y="2"/>
                  </a:cubicBezTo>
                  <a:cubicBezTo>
                    <a:pt x="55" y="25"/>
                    <a:pt x="11" y="29"/>
                    <a:pt x="7" y="0"/>
                  </a:cubicBezTo>
                  <a:cubicBezTo>
                    <a:pt x="0" y="0"/>
                    <a:pt x="0" y="0"/>
                    <a:pt x="0" y="0"/>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22" name="Freeform 630"/>
            <p:cNvSpPr/>
            <p:nvPr/>
          </p:nvSpPr>
          <p:spPr bwMode="auto">
            <a:xfrm>
              <a:off x="7256655" y="2755889"/>
              <a:ext cx="75431" cy="29199"/>
            </a:xfrm>
            <a:custGeom>
              <a:avLst/>
              <a:gdLst>
                <a:gd name="T0" fmla="*/ 4 w 20"/>
                <a:gd name="T1" fmla="*/ 4 h 8"/>
                <a:gd name="T2" fmla="*/ 20 w 20"/>
                <a:gd name="T3" fmla="*/ 0 h 8"/>
                <a:gd name="T4" fmla="*/ 0 w 20"/>
                <a:gd name="T5" fmla="*/ 0 h 8"/>
                <a:gd name="T6" fmla="*/ 4 w 20"/>
                <a:gd name="T7" fmla="*/ 4 h 8"/>
              </a:gdLst>
              <a:ahLst/>
              <a:cxnLst>
                <a:cxn ang="0">
                  <a:pos x="T0" y="T1"/>
                </a:cxn>
                <a:cxn ang="0">
                  <a:pos x="T2" y="T3"/>
                </a:cxn>
                <a:cxn ang="0">
                  <a:pos x="T4" y="T5"/>
                </a:cxn>
                <a:cxn ang="0">
                  <a:pos x="T6" y="T7"/>
                </a:cxn>
              </a:cxnLst>
              <a:rect l="0" t="0" r="r" b="b"/>
              <a:pathLst>
                <a:path w="20" h="8">
                  <a:moveTo>
                    <a:pt x="4" y="4"/>
                  </a:moveTo>
                  <a:cubicBezTo>
                    <a:pt x="10" y="8"/>
                    <a:pt x="16" y="5"/>
                    <a:pt x="20" y="0"/>
                  </a:cubicBezTo>
                  <a:cubicBezTo>
                    <a:pt x="0" y="0"/>
                    <a:pt x="0" y="0"/>
                    <a:pt x="0" y="0"/>
                  </a:cubicBezTo>
                  <a:cubicBezTo>
                    <a:pt x="1" y="1"/>
                    <a:pt x="2"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23" name="Freeform 631"/>
            <p:cNvSpPr>
              <a:spLocks noEditPoints="1"/>
            </p:cNvSpPr>
            <p:nvPr/>
          </p:nvSpPr>
          <p:spPr bwMode="auto">
            <a:xfrm>
              <a:off x="10548823" y="2755889"/>
              <a:ext cx="1165521" cy="829734"/>
            </a:xfrm>
            <a:custGeom>
              <a:avLst/>
              <a:gdLst>
                <a:gd name="T0" fmla="*/ 124 w 312"/>
                <a:gd name="T1" fmla="*/ 114 h 222"/>
                <a:gd name="T2" fmla="*/ 114 w 312"/>
                <a:gd name="T3" fmla="*/ 119 h 222"/>
                <a:gd name="T4" fmla="*/ 100 w 312"/>
                <a:gd name="T5" fmla="*/ 125 h 222"/>
                <a:gd name="T6" fmla="*/ 58 w 312"/>
                <a:gd name="T7" fmla="*/ 156 h 222"/>
                <a:gd name="T8" fmla="*/ 41 w 312"/>
                <a:gd name="T9" fmla="*/ 164 h 222"/>
                <a:gd name="T10" fmla="*/ 18 w 312"/>
                <a:gd name="T11" fmla="*/ 185 h 222"/>
                <a:gd name="T12" fmla="*/ 0 w 312"/>
                <a:gd name="T13" fmla="*/ 212 h 222"/>
                <a:gd name="T14" fmla="*/ 28 w 312"/>
                <a:gd name="T15" fmla="*/ 221 h 222"/>
                <a:gd name="T16" fmla="*/ 90 w 312"/>
                <a:gd name="T17" fmla="*/ 194 h 222"/>
                <a:gd name="T18" fmla="*/ 145 w 312"/>
                <a:gd name="T19" fmla="*/ 159 h 222"/>
                <a:gd name="T20" fmla="*/ 208 w 312"/>
                <a:gd name="T21" fmla="*/ 198 h 222"/>
                <a:gd name="T22" fmla="*/ 307 w 312"/>
                <a:gd name="T23" fmla="*/ 126 h 222"/>
                <a:gd name="T24" fmla="*/ 238 w 312"/>
                <a:gd name="T25" fmla="*/ 0 h 222"/>
                <a:gd name="T26" fmla="*/ 185 w 312"/>
                <a:gd name="T27" fmla="*/ 0 h 222"/>
                <a:gd name="T28" fmla="*/ 124 w 312"/>
                <a:gd name="T29" fmla="*/ 114 h 222"/>
                <a:gd name="T30" fmla="*/ 115 w 312"/>
                <a:gd name="T31" fmla="*/ 170 h 222"/>
                <a:gd name="T32" fmla="*/ 107 w 312"/>
                <a:gd name="T33" fmla="*/ 155 h 222"/>
                <a:gd name="T34" fmla="*/ 109 w 312"/>
                <a:gd name="T35" fmla="*/ 173 h 222"/>
                <a:gd name="T36" fmla="*/ 104 w 312"/>
                <a:gd name="T37" fmla="*/ 177 h 222"/>
                <a:gd name="T38" fmla="*/ 97 w 312"/>
                <a:gd name="T39" fmla="*/ 162 h 222"/>
                <a:gd name="T40" fmla="*/ 98 w 312"/>
                <a:gd name="T41" fmla="*/ 180 h 222"/>
                <a:gd name="T42" fmla="*/ 88 w 312"/>
                <a:gd name="T43" fmla="*/ 184 h 222"/>
                <a:gd name="T44" fmla="*/ 81 w 312"/>
                <a:gd name="T45" fmla="*/ 172 h 222"/>
                <a:gd name="T46" fmla="*/ 84 w 312"/>
                <a:gd name="T47" fmla="*/ 187 h 222"/>
                <a:gd name="T48" fmla="*/ 76 w 312"/>
                <a:gd name="T49" fmla="*/ 193 h 222"/>
                <a:gd name="T50" fmla="*/ 70 w 312"/>
                <a:gd name="T51" fmla="*/ 179 h 222"/>
                <a:gd name="T52" fmla="*/ 70 w 312"/>
                <a:gd name="T53" fmla="*/ 196 h 222"/>
                <a:gd name="T54" fmla="*/ 63 w 312"/>
                <a:gd name="T55" fmla="*/ 197 h 222"/>
                <a:gd name="T56" fmla="*/ 59 w 312"/>
                <a:gd name="T57" fmla="*/ 183 h 222"/>
                <a:gd name="T58" fmla="*/ 56 w 312"/>
                <a:gd name="T59" fmla="*/ 184 h 222"/>
                <a:gd name="T60" fmla="*/ 56 w 312"/>
                <a:gd name="T61" fmla="*/ 201 h 222"/>
                <a:gd name="T62" fmla="*/ 48 w 312"/>
                <a:gd name="T63" fmla="*/ 187 h 222"/>
                <a:gd name="T64" fmla="*/ 48 w 312"/>
                <a:gd name="T65" fmla="*/ 203 h 222"/>
                <a:gd name="T66" fmla="*/ 41 w 312"/>
                <a:gd name="T67" fmla="*/ 207 h 222"/>
                <a:gd name="T68" fmla="*/ 34 w 312"/>
                <a:gd name="T69" fmla="*/ 195 h 222"/>
                <a:gd name="T70" fmla="*/ 31 w 312"/>
                <a:gd name="T71" fmla="*/ 209 h 222"/>
                <a:gd name="T72" fmla="*/ 21 w 312"/>
                <a:gd name="T73" fmla="*/ 195 h 222"/>
                <a:gd name="T74" fmla="*/ 23 w 312"/>
                <a:gd name="T75" fmla="*/ 212 h 222"/>
                <a:gd name="T76" fmla="*/ 9 w 312"/>
                <a:gd name="T77" fmla="*/ 211 h 222"/>
                <a:gd name="T78" fmla="*/ 18 w 312"/>
                <a:gd name="T79" fmla="*/ 194 h 222"/>
                <a:gd name="T80" fmla="*/ 115 w 312"/>
                <a:gd name="T81" fmla="*/ 125 h 222"/>
                <a:gd name="T82" fmla="*/ 128 w 312"/>
                <a:gd name="T83" fmla="*/ 159 h 222"/>
                <a:gd name="T84" fmla="*/ 115 w 312"/>
                <a:gd name="T85" fmla="*/ 170 h 222"/>
                <a:gd name="T86" fmla="*/ 124 w 312"/>
                <a:gd name="T87" fmla="*/ 124 h 222"/>
                <a:gd name="T88" fmla="*/ 133 w 312"/>
                <a:gd name="T89" fmla="*/ 145 h 222"/>
                <a:gd name="T90" fmla="*/ 124 w 312"/>
                <a:gd name="T91" fmla="*/ 124 h 222"/>
                <a:gd name="T92" fmla="*/ 132 w 312"/>
                <a:gd name="T93" fmla="*/ 156 h 222"/>
                <a:gd name="T94" fmla="*/ 136 w 312"/>
                <a:gd name="T95" fmla="*/ 154 h 222"/>
                <a:gd name="T96" fmla="*/ 132 w 312"/>
                <a:gd name="T97" fmla="*/ 156 h 222"/>
                <a:gd name="T98" fmla="*/ 174 w 312"/>
                <a:gd name="T99" fmla="*/ 11 h 222"/>
                <a:gd name="T100" fmla="*/ 201 w 312"/>
                <a:gd name="T101" fmla="*/ 5 h 222"/>
                <a:gd name="T102" fmla="*/ 279 w 312"/>
                <a:gd name="T103" fmla="*/ 46 h 222"/>
                <a:gd name="T104" fmla="*/ 293 w 312"/>
                <a:gd name="T105" fmla="*/ 152 h 222"/>
                <a:gd name="T106" fmla="*/ 200 w 312"/>
                <a:gd name="T107" fmla="*/ 189 h 222"/>
                <a:gd name="T108" fmla="*/ 170 w 312"/>
                <a:gd name="T109" fmla="*/ 172 h 222"/>
                <a:gd name="T110" fmla="*/ 145 w 312"/>
                <a:gd name="T111" fmla="*/ 151 h 222"/>
                <a:gd name="T112" fmla="*/ 138 w 312"/>
                <a:gd name="T113" fmla="*/ 129 h 222"/>
                <a:gd name="T114" fmla="*/ 126 w 312"/>
                <a:gd name="T115" fmla="*/ 98 h 222"/>
                <a:gd name="T116" fmla="*/ 174 w 312"/>
                <a:gd name="T117" fmla="*/ 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 h="222">
                  <a:moveTo>
                    <a:pt x="124" y="114"/>
                  </a:moveTo>
                  <a:cubicBezTo>
                    <a:pt x="119" y="112"/>
                    <a:pt x="117" y="118"/>
                    <a:pt x="114" y="119"/>
                  </a:cubicBezTo>
                  <a:cubicBezTo>
                    <a:pt x="109" y="122"/>
                    <a:pt x="104" y="123"/>
                    <a:pt x="100" y="125"/>
                  </a:cubicBezTo>
                  <a:cubicBezTo>
                    <a:pt x="85" y="134"/>
                    <a:pt x="70" y="147"/>
                    <a:pt x="58" y="156"/>
                  </a:cubicBezTo>
                  <a:cubicBezTo>
                    <a:pt x="52" y="159"/>
                    <a:pt x="45" y="161"/>
                    <a:pt x="41" y="164"/>
                  </a:cubicBezTo>
                  <a:cubicBezTo>
                    <a:pt x="33" y="170"/>
                    <a:pt x="26" y="178"/>
                    <a:pt x="18" y="185"/>
                  </a:cubicBezTo>
                  <a:cubicBezTo>
                    <a:pt x="10" y="193"/>
                    <a:pt x="1" y="200"/>
                    <a:pt x="0" y="212"/>
                  </a:cubicBezTo>
                  <a:cubicBezTo>
                    <a:pt x="4" y="222"/>
                    <a:pt x="19" y="220"/>
                    <a:pt x="28" y="221"/>
                  </a:cubicBezTo>
                  <a:cubicBezTo>
                    <a:pt x="49" y="211"/>
                    <a:pt x="70" y="205"/>
                    <a:pt x="90" y="194"/>
                  </a:cubicBezTo>
                  <a:cubicBezTo>
                    <a:pt x="109" y="184"/>
                    <a:pt x="127" y="171"/>
                    <a:pt x="145" y="159"/>
                  </a:cubicBezTo>
                  <a:cubicBezTo>
                    <a:pt x="161" y="177"/>
                    <a:pt x="182" y="195"/>
                    <a:pt x="208" y="198"/>
                  </a:cubicBezTo>
                  <a:cubicBezTo>
                    <a:pt x="257" y="204"/>
                    <a:pt x="303" y="169"/>
                    <a:pt x="307" y="126"/>
                  </a:cubicBezTo>
                  <a:cubicBezTo>
                    <a:pt x="312" y="76"/>
                    <a:pt x="282" y="17"/>
                    <a:pt x="238" y="0"/>
                  </a:cubicBezTo>
                  <a:cubicBezTo>
                    <a:pt x="185" y="0"/>
                    <a:pt x="185" y="0"/>
                    <a:pt x="185" y="0"/>
                  </a:cubicBezTo>
                  <a:cubicBezTo>
                    <a:pt x="139" y="14"/>
                    <a:pt x="108" y="60"/>
                    <a:pt x="124" y="114"/>
                  </a:cubicBezTo>
                  <a:close/>
                  <a:moveTo>
                    <a:pt x="115" y="170"/>
                  </a:moveTo>
                  <a:cubicBezTo>
                    <a:pt x="112" y="165"/>
                    <a:pt x="112" y="157"/>
                    <a:pt x="107" y="155"/>
                  </a:cubicBezTo>
                  <a:cubicBezTo>
                    <a:pt x="100" y="159"/>
                    <a:pt x="110" y="167"/>
                    <a:pt x="109" y="173"/>
                  </a:cubicBezTo>
                  <a:cubicBezTo>
                    <a:pt x="108" y="175"/>
                    <a:pt x="105" y="176"/>
                    <a:pt x="104" y="177"/>
                  </a:cubicBezTo>
                  <a:cubicBezTo>
                    <a:pt x="100" y="174"/>
                    <a:pt x="102" y="164"/>
                    <a:pt x="97" y="162"/>
                  </a:cubicBezTo>
                  <a:cubicBezTo>
                    <a:pt x="89" y="163"/>
                    <a:pt x="96" y="176"/>
                    <a:pt x="98" y="180"/>
                  </a:cubicBezTo>
                  <a:cubicBezTo>
                    <a:pt x="96" y="183"/>
                    <a:pt x="93" y="184"/>
                    <a:pt x="88" y="184"/>
                  </a:cubicBezTo>
                  <a:cubicBezTo>
                    <a:pt x="87" y="179"/>
                    <a:pt x="89" y="171"/>
                    <a:pt x="81" y="172"/>
                  </a:cubicBezTo>
                  <a:cubicBezTo>
                    <a:pt x="79" y="178"/>
                    <a:pt x="82" y="182"/>
                    <a:pt x="84" y="187"/>
                  </a:cubicBezTo>
                  <a:cubicBezTo>
                    <a:pt x="82" y="190"/>
                    <a:pt x="80" y="192"/>
                    <a:pt x="76" y="193"/>
                  </a:cubicBezTo>
                  <a:cubicBezTo>
                    <a:pt x="76" y="186"/>
                    <a:pt x="77" y="179"/>
                    <a:pt x="70" y="179"/>
                  </a:cubicBezTo>
                  <a:cubicBezTo>
                    <a:pt x="65" y="183"/>
                    <a:pt x="71" y="187"/>
                    <a:pt x="70" y="196"/>
                  </a:cubicBezTo>
                  <a:cubicBezTo>
                    <a:pt x="66" y="194"/>
                    <a:pt x="67" y="198"/>
                    <a:pt x="63" y="197"/>
                  </a:cubicBezTo>
                  <a:cubicBezTo>
                    <a:pt x="62" y="192"/>
                    <a:pt x="62" y="186"/>
                    <a:pt x="59" y="183"/>
                  </a:cubicBezTo>
                  <a:cubicBezTo>
                    <a:pt x="58" y="183"/>
                    <a:pt x="58" y="184"/>
                    <a:pt x="56" y="184"/>
                  </a:cubicBezTo>
                  <a:cubicBezTo>
                    <a:pt x="52" y="188"/>
                    <a:pt x="62" y="196"/>
                    <a:pt x="56" y="201"/>
                  </a:cubicBezTo>
                  <a:cubicBezTo>
                    <a:pt x="49" y="200"/>
                    <a:pt x="53" y="189"/>
                    <a:pt x="48" y="187"/>
                  </a:cubicBezTo>
                  <a:cubicBezTo>
                    <a:pt x="41" y="188"/>
                    <a:pt x="46" y="198"/>
                    <a:pt x="48" y="203"/>
                  </a:cubicBezTo>
                  <a:cubicBezTo>
                    <a:pt x="47" y="205"/>
                    <a:pt x="41" y="203"/>
                    <a:pt x="41" y="207"/>
                  </a:cubicBezTo>
                  <a:cubicBezTo>
                    <a:pt x="37" y="204"/>
                    <a:pt x="41" y="194"/>
                    <a:pt x="34" y="195"/>
                  </a:cubicBezTo>
                  <a:cubicBezTo>
                    <a:pt x="29" y="199"/>
                    <a:pt x="38" y="208"/>
                    <a:pt x="31" y="209"/>
                  </a:cubicBezTo>
                  <a:cubicBezTo>
                    <a:pt x="24" y="209"/>
                    <a:pt x="31" y="193"/>
                    <a:pt x="21" y="195"/>
                  </a:cubicBezTo>
                  <a:cubicBezTo>
                    <a:pt x="18" y="199"/>
                    <a:pt x="23" y="206"/>
                    <a:pt x="23" y="212"/>
                  </a:cubicBezTo>
                  <a:cubicBezTo>
                    <a:pt x="18" y="212"/>
                    <a:pt x="11" y="213"/>
                    <a:pt x="9" y="211"/>
                  </a:cubicBezTo>
                  <a:cubicBezTo>
                    <a:pt x="10" y="204"/>
                    <a:pt x="14" y="198"/>
                    <a:pt x="18" y="194"/>
                  </a:cubicBezTo>
                  <a:cubicBezTo>
                    <a:pt x="45" y="165"/>
                    <a:pt x="83" y="148"/>
                    <a:pt x="115" y="125"/>
                  </a:cubicBezTo>
                  <a:cubicBezTo>
                    <a:pt x="113" y="135"/>
                    <a:pt x="119" y="152"/>
                    <a:pt x="128" y="159"/>
                  </a:cubicBezTo>
                  <a:cubicBezTo>
                    <a:pt x="126" y="166"/>
                    <a:pt x="117" y="164"/>
                    <a:pt x="115" y="170"/>
                  </a:cubicBezTo>
                  <a:close/>
                  <a:moveTo>
                    <a:pt x="124" y="124"/>
                  </a:moveTo>
                  <a:cubicBezTo>
                    <a:pt x="133" y="125"/>
                    <a:pt x="132" y="141"/>
                    <a:pt x="133" y="145"/>
                  </a:cubicBezTo>
                  <a:cubicBezTo>
                    <a:pt x="124" y="150"/>
                    <a:pt x="120" y="133"/>
                    <a:pt x="124" y="124"/>
                  </a:cubicBezTo>
                  <a:close/>
                  <a:moveTo>
                    <a:pt x="132" y="156"/>
                  </a:moveTo>
                  <a:cubicBezTo>
                    <a:pt x="131" y="153"/>
                    <a:pt x="134" y="154"/>
                    <a:pt x="136" y="154"/>
                  </a:cubicBezTo>
                  <a:cubicBezTo>
                    <a:pt x="136" y="155"/>
                    <a:pt x="134" y="156"/>
                    <a:pt x="132" y="156"/>
                  </a:cubicBezTo>
                  <a:close/>
                  <a:moveTo>
                    <a:pt x="174" y="11"/>
                  </a:moveTo>
                  <a:cubicBezTo>
                    <a:pt x="182" y="7"/>
                    <a:pt x="191" y="6"/>
                    <a:pt x="201" y="5"/>
                  </a:cubicBezTo>
                  <a:cubicBezTo>
                    <a:pt x="241" y="0"/>
                    <a:pt x="261" y="20"/>
                    <a:pt x="279" y="46"/>
                  </a:cubicBezTo>
                  <a:cubicBezTo>
                    <a:pt x="296" y="72"/>
                    <a:pt x="312" y="117"/>
                    <a:pt x="293" y="152"/>
                  </a:cubicBezTo>
                  <a:cubicBezTo>
                    <a:pt x="281" y="174"/>
                    <a:pt x="239" y="199"/>
                    <a:pt x="200" y="189"/>
                  </a:cubicBezTo>
                  <a:cubicBezTo>
                    <a:pt x="190" y="187"/>
                    <a:pt x="180" y="179"/>
                    <a:pt x="170" y="172"/>
                  </a:cubicBezTo>
                  <a:cubicBezTo>
                    <a:pt x="160" y="166"/>
                    <a:pt x="151" y="161"/>
                    <a:pt x="145" y="151"/>
                  </a:cubicBezTo>
                  <a:cubicBezTo>
                    <a:pt x="142" y="147"/>
                    <a:pt x="141" y="138"/>
                    <a:pt x="138" y="129"/>
                  </a:cubicBezTo>
                  <a:cubicBezTo>
                    <a:pt x="133" y="119"/>
                    <a:pt x="128" y="111"/>
                    <a:pt x="126" y="98"/>
                  </a:cubicBezTo>
                  <a:cubicBezTo>
                    <a:pt x="121" y="57"/>
                    <a:pt x="145" y="23"/>
                    <a:pt x="17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24" name="Freeform 632"/>
            <p:cNvSpPr/>
            <p:nvPr/>
          </p:nvSpPr>
          <p:spPr bwMode="auto">
            <a:xfrm>
              <a:off x="8757961" y="2755889"/>
              <a:ext cx="65698" cy="111929"/>
            </a:xfrm>
            <a:custGeom>
              <a:avLst/>
              <a:gdLst>
                <a:gd name="T0" fmla="*/ 14 w 18"/>
                <a:gd name="T1" fmla="*/ 2 h 30"/>
                <a:gd name="T2" fmla="*/ 10 w 18"/>
                <a:gd name="T3" fmla="*/ 1 h 30"/>
                <a:gd name="T4" fmla="*/ 0 w 18"/>
                <a:gd name="T5" fmla="*/ 30 h 30"/>
                <a:gd name="T6" fmla="*/ 14 w 18"/>
                <a:gd name="T7" fmla="*/ 2 h 30"/>
              </a:gdLst>
              <a:ahLst/>
              <a:cxnLst>
                <a:cxn ang="0">
                  <a:pos x="T0" y="T1"/>
                </a:cxn>
                <a:cxn ang="0">
                  <a:pos x="T2" y="T3"/>
                </a:cxn>
                <a:cxn ang="0">
                  <a:pos x="T4" y="T5"/>
                </a:cxn>
                <a:cxn ang="0">
                  <a:pos x="T6" y="T7"/>
                </a:cxn>
              </a:cxnLst>
              <a:rect l="0" t="0" r="r" b="b"/>
              <a:pathLst>
                <a:path w="18" h="30">
                  <a:moveTo>
                    <a:pt x="14" y="2"/>
                  </a:moveTo>
                  <a:cubicBezTo>
                    <a:pt x="12" y="2"/>
                    <a:pt x="12" y="0"/>
                    <a:pt x="10" y="1"/>
                  </a:cubicBezTo>
                  <a:cubicBezTo>
                    <a:pt x="12" y="12"/>
                    <a:pt x="2" y="18"/>
                    <a:pt x="0" y="30"/>
                  </a:cubicBezTo>
                  <a:cubicBezTo>
                    <a:pt x="9" y="26"/>
                    <a:pt x="18" y="15"/>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25" name="Freeform 633"/>
            <p:cNvSpPr/>
            <p:nvPr/>
          </p:nvSpPr>
          <p:spPr bwMode="auto">
            <a:xfrm>
              <a:off x="11660813" y="2760756"/>
              <a:ext cx="141128" cy="289556"/>
            </a:xfrm>
            <a:custGeom>
              <a:avLst/>
              <a:gdLst>
                <a:gd name="T0" fmla="*/ 12 w 38"/>
                <a:gd name="T1" fmla="*/ 61 h 78"/>
                <a:gd name="T2" fmla="*/ 29 w 38"/>
                <a:gd name="T3" fmla="*/ 78 h 78"/>
                <a:gd name="T4" fmla="*/ 38 w 38"/>
                <a:gd name="T5" fmla="*/ 58 h 78"/>
                <a:gd name="T6" fmla="*/ 28 w 38"/>
                <a:gd name="T7" fmla="*/ 58 h 78"/>
                <a:gd name="T8" fmla="*/ 19 w 38"/>
                <a:gd name="T9" fmla="*/ 14 h 78"/>
                <a:gd name="T10" fmla="*/ 5 w 38"/>
                <a:gd name="T11" fmla="*/ 4 h 78"/>
                <a:gd name="T12" fmla="*/ 12 w 38"/>
                <a:gd name="T13" fmla="*/ 14 h 78"/>
                <a:gd name="T14" fmla="*/ 24 w 38"/>
                <a:gd name="T15" fmla="*/ 59 h 78"/>
                <a:gd name="T16" fmla="*/ 12 w 38"/>
                <a:gd name="T17" fmla="*/ 6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8">
                  <a:moveTo>
                    <a:pt x="12" y="61"/>
                  </a:moveTo>
                  <a:cubicBezTo>
                    <a:pt x="12" y="72"/>
                    <a:pt x="21" y="74"/>
                    <a:pt x="29" y="78"/>
                  </a:cubicBezTo>
                  <a:cubicBezTo>
                    <a:pt x="31" y="71"/>
                    <a:pt x="36" y="66"/>
                    <a:pt x="38" y="58"/>
                  </a:cubicBezTo>
                  <a:cubicBezTo>
                    <a:pt x="35" y="55"/>
                    <a:pt x="32" y="59"/>
                    <a:pt x="28" y="58"/>
                  </a:cubicBezTo>
                  <a:cubicBezTo>
                    <a:pt x="30" y="44"/>
                    <a:pt x="6" y="30"/>
                    <a:pt x="19" y="14"/>
                  </a:cubicBezTo>
                  <a:cubicBezTo>
                    <a:pt x="16" y="9"/>
                    <a:pt x="13" y="0"/>
                    <a:pt x="5" y="4"/>
                  </a:cubicBezTo>
                  <a:cubicBezTo>
                    <a:pt x="6" y="9"/>
                    <a:pt x="12" y="9"/>
                    <a:pt x="12" y="14"/>
                  </a:cubicBezTo>
                  <a:cubicBezTo>
                    <a:pt x="0" y="28"/>
                    <a:pt x="20" y="45"/>
                    <a:pt x="24" y="59"/>
                  </a:cubicBezTo>
                  <a:cubicBezTo>
                    <a:pt x="19" y="59"/>
                    <a:pt x="14" y="59"/>
                    <a:pt x="12"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26" name="Freeform 634"/>
            <p:cNvSpPr/>
            <p:nvPr/>
          </p:nvSpPr>
          <p:spPr bwMode="auto">
            <a:xfrm>
              <a:off x="11750842" y="6717196"/>
              <a:ext cx="107062" cy="291988"/>
            </a:xfrm>
            <a:custGeom>
              <a:avLst/>
              <a:gdLst>
                <a:gd name="T0" fmla="*/ 24 w 29"/>
                <a:gd name="T1" fmla="*/ 21 h 78"/>
                <a:gd name="T2" fmla="*/ 15 w 29"/>
                <a:gd name="T3" fmla="*/ 0 h 78"/>
                <a:gd name="T4" fmla="*/ 0 w 29"/>
                <a:gd name="T5" fmla="*/ 16 h 78"/>
                <a:gd name="T6" fmla="*/ 9 w 29"/>
                <a:gd name="T7" fmla="*/ 19 h 78"/>
                <a:gd name="T8" fmla="*/ 2 w 29"/>
                <a:gd name="T9" fmla="*/ 63 h 78"/>
                <a:gd name="T10" fmla="*/ 12 w 29"/>
                <a:gd name="T11" fmla="*/ 78 h 78"/>
                <a:gd name="T12" fmla="*/ 8 w 29"/>
                <a:gd name="T13" fmla="*/ 65 h 78"/>
                <a:gd name="T14" fmla="*/ 13 w 29"/>
                <a:gd name="T15" fmla="*/ 19 h 78"/>
                <a:gd name="T16" fmla="*/ 24 w 29"/>
                <a:gd name="T17"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8">
                  <a:moveTo>
                    <a:pt x="24" y="21"/>
                  </a:moveTo>
                  <a:cubicBezTo>
                    <a:pt x="29" y="12"/>
                    <a:pt x="21" y="6"/>
                    <a:pt x="15" y="0"/>
                  </a:cubicBezTo>
                  <a:cubicBezTo>
                    <a:pt x="10" y="6"/>
                    <a:pt x="4" y="9"/>
                    <a:pt x="0" y="16"/>
                  </a:cubicBezTo>
                  <a:cubicBezTo>
                    <a:pt x="2" y="19"/>
                    <a:pt x="5" y="17"/>
                    <a:pt x="9" y="19"/>
                  </a:cubicBezTo>
                  <a:cubicBezTo>
                    <a:pt x="2" y="32"/>
                    <a:pt x="20" y="52"/>
                    <a:pt x="2" y="63"/>
                  </a:cubicBezTo>
                  <a:cubicBezTo>
                    <a:pt x="3" y="69"/>
                    <a:pt x="3" y="78"/>
                    <a:pt x="12" y="78"/>
                  </a:cubicBezTo>
                  <a:cubicBezTo>
                    <a:pt x="13" y="73"/>
                    <a:pt x="7" y="71"/>
                    <a:pt x="8" y="65"/>
                  </a:cubicBezTo>
                  <a:cubicBezTo>
                    <a:pt x="25" y="56"/>
                    <a:pt x="12" y="34"/>
                    <a:pt x="13" y="19"/>
                  </a:cubicBezTo>
                  <a:cubicBezTo>
                    <a:pt x="18" y="21"/>
                    <a:pt x="22" y="23"/>
                    <a:pt x="2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27" name="Freeform 635"/>
            <p:cNvSpPr/>
            <p:nvPr/>
          </p:nvSpPr>
          <p:spPr bwMode="auto">
            <a:xfrm>
              <a:off x="11760575" y="6330312"/>
              <a:ext cx="109496" cy="289556"/>
            </a:xfrm>
            <a:custGeom>
              <a:avLst/>
              <a:gdLst>
                <a:gd name="T0" fmla="*/ 15 w 29"/>
                <a:gd name="T1" fmla="*/ 0 h 78"/>
                <a:gd name="T2" fmla="*/ 0 w 29"/>
                <a:gd name="T3" fmla="*/ 16 h 78"/>
                <a:gd name="T4" fmla="*/ 10 w 29"/>
                <a:gd name="T5" fmla="*/ 19 h 78"/>
                <a:gd name="T6" fmla="*/ 3 w 29"/>
                <a:gd name="T7" fmla="*/ 63 h 78"/>
                <a:gd name="T8" fmla="*/ 12 w 29"/>
                <a:gd name="T9" fmla="*/ 78 h 78"/>
                <a:gd name="T10" fmla="*/ 9 w 29"/>
                <a:gd name="T11" fmla="*/ 65 h 78"/>
                <a:gd name="T12" fmla="*/ 13 w 29"/>
                <a:gd name="T13" fmla="*/ 19 h 78"/>
                <a:gd name="T14" fmla="*/ 25 w 29"/>
                <a:gd name="T15" fmla="*/ 21 h 78"/>
                <a:gd name="T16" fmla="*/ 15 w 2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8">
                  <a:moveTo>
                    <a:pt x="15" y="0"/>
                  </a:moveTo>
                  <a:cubicBezTo>
                    <a:pt x="10" y="6"/>
                    <a:pt x="4" y="9"/>
                    <a:pt x="0" y="16"/>
                  </a:cubicBezTo>
                  <a:cubicBezTo>
                    <a:pt x="2" y="19"/>
                    <a:pt x="5" y="17"/>
                    <a:pt x="10" y="19"/>
                  </a:cubicBezTo>
                  <a:cubicBezTo>
                    <a:pt x="2" y="32"/>
                    <a:pt x="20" y="52"/>
                    <a:pt x="3" y="63"/>
                  </a:cubicBezTo>
                  <a:cubicBezTo>
                    <a:pt x="3" y="69"/>
                    <a:pt x="3" y="78"/>
                    <a:pt x="12" y="78"/>
                  </a:cubicBezTo>
                  <a:cubicBezTo>
                    <a:pt x="13" y="73"/>
                    <a:pt x="7" y="71"/>
                    <a:pt x="9" y="65"/>
                  </a:cubicBezTo>
                  <a:cubicBezTo>
                    <a:pt x="25" y="56"/>
                    <a:pt x="12" y="34"/>
                    <a:pt x="13" y="19"/>
                  </a:cubicBezTo>
                  <a:cubicBezTo>
                    <a:pt x="18" y="21"/>
                    <a:pt x="22" y="23"/>
                    <a:pt x="25" y="21"/>
                  </a:cubicBezTo>
                  <a:cubicBezTo>
                    <a:pt x="29" y="12"/>
                    <a:pt x="21" y="6"/>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28" name="Freeform 636"/>
            <p:cNvSpPr/>
            <p:nvPr/>
          </p:nvSpPr>
          <p:spPr bwMode="auto">
            <a:xfrm>
              <a:off x="9247042" y="5785268"/>
              <a:ext cx="150861" cy="406351"/>
            </a:xfrm>
            <a:custGeom>
              <a:avLst/>
              <a:gdLst>
                <a:gd name="T0" fmla="*/ 35 w 41"/>
                <a:gd name="T1" fmla="*/ 30 h 109"/>
                <a:gd name="T2" fmla="*/ 21 w 41"/>
                <a:gd name="T3" fmla="*/ 0 h 109"/>
                <a:gd name="T4" fmla="*/ 0 w 41"/>
                <a:gd name="T5" fmla="*/ 21 h 109"/>
                <a:gd name="T6" fmla="*/ 13 w 41"/>
                <a:gd name="T7" fmla="*/ 26 h 109"/>
                <a:gd name="T8" fmla="*/ 4 w 41"/>
                <a:gd name="T9" fmla="*/ 88 h 109"/>
                <a:gd name="T10" fmla="*/ 17 w 41"/>
                <a:gd name="T11" fmla="*/ 109 h 109"/>
                <a:gd name="T12" fmla="*/ 12 w 41"/>
                <a:gd name="T13" fmla="*/ 91 h 109"/>
                <a:gd name="T14" fmla="*/ 19 w 41"/>
                <a:gd name="T15" fmla="*/ 27 h 109"/>
                <a:gd name="T16" fmla="*/ 35 w 41"/>
                <a:gd name="T17" fmla="*/ 3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09">
                  <a:moveTo>
                    <a:pt x="35" y="30"/>
                  </a:moveTo>
                  <a:cubicBezTo>
                    <a:pt x="41" y="16"/>
                    <a:pt x="30" y="8"/>
                    <a:pt x="21" y="0"/>
                  </a:cubicBezTo>
                  <a:cubicBezTo>
                    <a:pt x="14" y="7"/>
                    <a:pt x="6" y="12"/>
                    <a:pt x="0" y="21"/>
                  </a:cubicBezTo>
                  <a:cubicBezTo>
                    <a:pt x="3" y="26"/>
                    <a:pt x="7" y="23"/>
                    <a:pt x="13" y="26"/>
                  </a:cubicBezTo>
                  <a:cubicBezTo>
                    <a:pt x="3" y="44"/>
                    <a:pt x="28" y="73"/>
                    <a:pt x="4" y="88"/>
                  </a:cubicBezTo>
                  <a:cubicBezTo>
                    <a:pt x="4" y="96"/>
                    <a:pt x="4" y="109"/>
                    <a:pt x="17" y="109"/>
                  </a:cubicBezTo>
                  <a:cubicBezTo>
                    <a:pt x="18" y="102"/>
                    <a:pt x="9" y="99"/>
                    <a:pt x="12" y="91"/>
                  </a:cubicBezTo>
                  <a:cubicBezTo>
                    <a:pt x="35" y="79"/>
                    <a:pt x="17" y="47"/>
                    <a:pt x="19" y="27"/>
                  </a:cubicBezTo>
                  <a:cubicBezTo>
                    <a:pt x="25" y="30"/>
                    <a:pt x="31" y="31"/>
                    <a:pt x="3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29" name="Freeform 637"/>
            <p:cNvSpPr/>
            <p:nvPr/>
          </p:nvSpPr>
          <p:spPr bwMode="auto">
            <a:xfrm>
              <a:off x="6103300" y="2768056"/>
              <a:ext cx="68131" cy="104630"/>
            </a:xfrm>
            <a:custGeom>
              <a:avLst/>
              <a:gdLst>
                <a:gd name="T0" fmla="*/ 18 w 18"/>
                <a:gd name="T1" fmla="*/ 4 h 28"/>
                <a:gd name="T2" fmla="*/ 0 w 18"/>
                <a:gd name="T3" fmla="*/ 1 h 28"/>
                <a:gd name="T4" fmla="*/ 0 w 18"/>
                <a:gd name="T5" fmla="*/ 7 h 28"/>
                <a:gd name="T6" fmla="*/ 11 w 18"/>
                <a:gd name="T7" fmla="*/ 10 h 28"/>
                <a:gd name="T8" fmla="*/ 0 w 18"/>
                <a:gd name="T9" fmla="*/ 22 h 28"/>
                <a:gd name="T10" fmla="*/ 0 w 18"/>
                <a:gd name="T11" fmla="*/ 28 h 28"/>
                <a:gd name="T12" fmla="*/ 18 w 18"/>
                <a:gd name="T13" fmla="*/ 4 h 28"/>
              </a:gdLst>
              <a:ahLst/>
              <a:cxnLst>
                <a:cxn ang="0">
                  <a:pos x="T0" y="T1"/>
                </a:cxn>
                <a:cxn ang="0">
                  <a:pos x="T2" y="T3"/>
                </a:cxn>
                <a:cxn ang="0">
                  <a:pos x="T4" y="T5"/>
                </a:cxn>
                <a:cxn ang="0">
                  <a:pos x="T6" y="T7"/>
                </a:cxn>
                <a:cxn ang="0">
                  <a:pos x="T8" y="T9"/>
                </a:cxn>
                <a:cxn ang="0">
                  <a:pos x="T10" y="T11"/>
                </a:cxn>
                <a:cxn ang="0">
                  <a:pos x="T12" y="T13"/>
                </a:cxn>
              </a:cxnLst>
              <a:rect l="0" t="0" r="r" b="b"/>
              <a:pathLst>
                <a:path w="18" h="28">
                  <a:moveTo>
                    <a:pt x="18" y="4"/>
                  </a:moveTo>
                  <a:cubicBezTo>
                    <a:pt x="14" y="0"/>
                    <a:pt x="7" y="0"/>
                    <a:pt x="0" y="1"/>
                  </a:cubicBezTo>
                  <a:cubicBezTo>
                    <a:pt x="0" y="7"/>
                    <a:pt x="0" y="7"/>
                    <a:pt x="0" y="7"/>
                  </a:cubicBezTo>
                  <a:cubicBezTo>
                    <a:pt x="4" y="6"/>
                    <a:pt x="9" y="6"/>
                    <a:pt x="11" y="10"/>
                  </a:cubicBezTo>
                  <a:cubicBezTo>
                    <a:pt x="10" y="16"/>
                    <a:pt x="5" y="19"/>
                    <a:pt x="0" y="22"/>
                  </a:cubicBezTo>
                  <a:cubicBezTo>
                    <a:pt x="0" y="28"/>
                    <a:pt x="0" y="28"/>
                    <a:pt x="0" y="28"/>
                  </a:cubicBezTo>
                  <a:cubicBezTo>
                    <a:pt x="11" y="25"/>
                    <a:pt x="17" y="18"/>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30" name="Freeform 638"/>
            <p:cNvSpPr/>
            <p:nvPr/>
          </p:nvSpPr>
          <p:spPr bwMode="auto">
            <a:xfrm>
              <a:off x="8782293" y="2785088"/>
              <a:ext cx="97329" cy="94897"/>
            </a:xfrm>
            <a:custGeom>
              <a:avLst/>
              <a:gdLst>
                <a:gd name="T0" fmla="*/ 0 w 26"/>
                <a:gd name="T1" fmla="*/ 25 h 25"/>
                <a:gd name="T2" fmla="*/ 21 w 26"/>
                <a:gd name="T3" fmla="*/ 0 h 25"/>
                <a:gd name="T4" fmla="*/ 17 w 26"/>
                <a:gd name="T5" fmla="*/ 0 h 25"/>
                <a:gd name="T6" fmla="*/ 0 w 26"/>
                <a:gd name="T7" fmla="*/ 25 h 25"/>
              </a:gdLst>
              <a:ahLst/>
              <a:cxnLst>
                <a:cxn ang="0">
                  <a:pos x="T0" y="T1"/>
                </a:cxn>
                <a:cxn ang="0">
                  <a:pos x="T2" y="T3"/>
                </a:cxn>
                <a:cxn ang="0">
                  <a:pos x="T4" y="T5"/>
                </a:cxn>
                <a:cxn ang="0">
                  <a:pos x="T6" y="T7"/>
                </a:cxn>
              </a:cxnLst>
              <a:rect l="0" t="0" r="r" b="b"/>
              <a:pathLst>
                <a:path w="26" h="25">
                  <a:moveTo>
                    <a:pt x="0" y="25"/>
                  </a:moveTo>
                  <a:cubicBezTo>
                    <a:pt x="10" y="25"/>
                    <a:pt x="26" y="14"/>
                    <a:pt x="21" y="0"/>
                  </a:cubicBezTo>
                  <a:cubicBezTo>
                    <a:pt x="19" y="0"/>
                    <a:pt x="18" y="0"/>
                    <a:pt x="17" y="0"/>
                  </a:cubicBezTo>
                  <a:cubicBezTo>
                    <a:pt x="16" y="13"/>
                    <a:pt x="7"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31" name="Freeform 639"/>
            <p:cNvSpPr>
              <a:spLocks noEditPoints="1"/>
            </p:cNvSpPr>
            <p:nvPr/>
          </p:nvSpPr>
          <p:spPr bwMode="auto">
            <a:xfrm>
              <a:off x="11057370" y="2809420"/>
              <a:ext cx="596144" cy="637508"/>
            </a:xfrm>
            <a:custGeom>
              <a:avLst/>
              <a:gdLst>
                <a:gd name="T0" fmla="*/ 72 w 160"/>
                <a:gd name="T1" fmla="*/ 170 h 171"/>
                <a:gd name="T2" fmla="*/ 110 w 160"/>
                <a:gd name="T3" fmla="*/ 164 h 171"/>
                <a:gd name="T4" fmla="*/ 158 w 160"/>
                <a:gd name="T5" fmla="*/ 94 h 171"/>
                <a:gd name="T6" fmla="*/ 131 w 160"/>
                <a:gd name="T7" fmla="*/ 28 h 171"/>
                <a:gd name="T8" fmla="*/ 62 w 160"/>
                <a:gd name="T9" fmla="*/ 4 h 171"/>
                <a:gd name="T10" fmla="*/ 3 w 160"/>
                <a:gd name="T11" fmla="*/ 55 h 171"/>
                <a:gd name="T12" fmla="*/ 10 w 160"/>
                <a:gd name="T13" fmla="*/ 118 h 171"/>
                <a:gd name="T14" fmla="*/ 72 w 160"/>
                <a:gd name="T15" fmla="*/ 170 h 171"/>
                <a:gd name="T16" fmla="*/ 9 w 160"/>
                <a:gd name="T17" fmla="*/ 59 h 171"/>
                <a:gd name="T18" fmla="*/ 59 w 160"/>
                <a:gd name="T19" fmla="*/ 12 h 171"/>
                <a:gd name="T20" fmla="*/ 116 w 160"/>
                <a:gd name="T21" fmla="*/ 25 h 171"/>
                <a:gd name="T22" fmla="*/ 131 w 160"/>
                <a:gd name="T23" fmla="*/ 37 h 171"/>
                <a:gd name="T24" fmla="*/ 130 w 160"/>
                <a:gd name="T25" fmla="*/ 143 h 171"/>
                <a:gd name="T26" fmla="*/ 68 w 160"/>
                <a:gd name="T27" fmla="*/ 161 h 171"/>
                <a:gd name="T28" fmla="*/ 17 w 160"/>
                <a:gd name="T29" fmla="*/ 117 h 171"/>
                <a:gd name="T30" fmla="*/ 9 w 160"/>
                <a:gd name="T31" fmla="*/ 5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71">
                  <a:moveTo>
                    <a:pt x="72" y="170"/>
                  </a:moveTo>
                  <a:cubicBezTo>
                    <a:pt x="82" y="171"/>
                    <a:pt x="105" y="167"/>
                    <a:pt x="110" y="164"/>
                  </a:cubicBezTo>
                  <a:cubicBezTo>
                    <a:pt x="134" y="151"/>
                    <a:pt x="156" y="126"/>
                    <a:pt x="158" y="94"/>
                  </a:cubicBezTo>
                  <a:cubicBezTo>
                    <a:pt x="160" y="72"/>
                    <a:pt x="146" y="42"/>
                    <a:pt x="131" y="28"/>
                  </a:cubicBezTo>
                  <a:cubicBezTo>
                    <a:pt x="112" y="9"/>
                    <a:pt x="90" y="0"/>
                    <a:pt x="62" y="4"/>
                  </a:cubicBezTo>
                  <a:cubicBezTo>
                    <a:pt x="32" y="8"/>
                    <a:pt x="9" y="29"/>
                    <a:pt x="3" y="55"/>
                  </a:cubicBezTo>
                  <a:cubicBezTo>
                    <a:pt x="0" y="70"/>
                    <a:pt x="3" y="99"/>
                    <a:pt x="10" y="118"/>
                  </a:cubicBezTo>
                  <a:cubicBezTo>
                    <a:pt x="19" y="141"/>
                    <a:pt x="46" y="167"/>
                    <a:pt x="72" y="170"/>
                  </a:cubicBezTo>
                  <a:close/>
                  <a:moveTo>
                    <a:pt x="9" y="59"/>
                  </a:moveTo>
                  <a:cubicBezTo>
                    <a:pt x="12" y="38"/>
                    <a:pt x="35" y="16"/>
                    <a:pt x="59" y="12"/>
                  </a:cubicBezTo>
                  <a:cubicBezTo>
                    <a:pt x="85" y="8"/>
                    <a:pt x="101" y="14"/>
                    <a:pt x="116" y="25"/>
                  </a:cubicBezTo>
                  <a:cubicBezTo>
                    <a:pt x="121" y="29"/>
                    <a:pt x="128" y="33"/>
                    <a:pt x="131" y="37"/>
                  </a:cubicBezTo>
                  <a:cubicBezTo>
                    <a:pt x="156" y="67"/>
                    <a:pt x="157" y="117"/>
                    <a:pt x="130" y="143"/>
                  </a:cubicBezTo>
                  <a:cubicBezTo>
                    <a:pt x="119" y="154"/>
                    <a:pt x="91" y="167"/>
                    <a:pt x="68" y="161"/>
                  </a:cubicBezTo>
                  <a:cubicBezTo>
                    <a:pt x="46" y="156"/>
                    <a:pt x="26" y="138"/>
                    <a:pt x="17" y="117"/>
                  </a:cubicBezTo>
                  <a:cubicBezTo>
                    <a:pt x="11" y="101"/>
                    <a:pt x="6" y="73"/>
                    <a:pt x="9"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32" name="Freeform 640"/>
            <p:cNvSpPr>
              <a:spLocks noEditPoints="1"/>
            </p:cNvSpPr>
            <p:nvPr/>
          </p:nvSpPr>
          <p:spPr bwMode="auto">
            <a:xfrm>
              <a:off x="11135234" y="2865386"/>
              <a:ext cx="189792" cy="223858"/>
            </a:xfrm>
            <a:custGeom>
              <a:avLst/>
              <a:gdLst>
                <a:gd name="T0" fmla="*/ 13 w 51"/>
                <a:gd name="T1" fmla="*/ 57 h 60"/>
                <a:gd name="T2" fmla="*/ 51 w 51"/>
                <a:gd name="T3" fmla="*/ 16 h 60"/>
                <a:gd name="T4" fmla="*/ 43 w 51"/>
                <a:gd name="T5" fmla="*/ 0 h 60"/>
                <a:gd name="T6" fmla="*/ 0 w 51"/>
                <a:gd name="T7" fmla="*/ 42 h 60"/>
                <a:gd name="T8" fmla="*/ 0 w 51"/>
                <a:gd name="T9" fmla="*/ 48 h 60"/>
                <a:gd name="T10" fmla="*/ 13 w 51"/>
                <a:gd name="T11" fmla="*/ 57 h 60"/>
                <a:gd name="T12" fmla="*/ 13 w 51"/>
                <a:gd name="T13" fmla="*/ 31 h 60"/>
                <a:gd name="T14" fmla="*/ 37 w 51"/>
                <a:gd name="T15" fmla="*/ 9 h 60"/>
                <a:gd name="T16" fmla="*/ 43 w 51"/>
                <a:gd name="T17" fmla="*/ 13 h 60"/>
                <a:gd name="T18" fmla="*/ 10 w 51"/>
                <a:gd name="T19" fmla="*/ 48 h 60"/>
                <a:gd name="T20" fmla="*/ 13 w 51"/>
                <a:gd name="T21"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0">
                  <a:moveTo>
                    <a:pt x="13" y="57"/>
                  </a:moveTo>
                  <a:cubicBezTo>
                    <a:pt x="21" y="39"/>
                    <a:pt x="36" y="27"/>
                    <a:pt x="51" y="16"/>
                  </a:cubicBezTo>
                  <a:cubicBezTo>
                    <a:pt x="48" y="11"/>
                    <a:pt x="46" y="5"/>
                    <a:pt x="43" y="0"/>
                  </a:cubicBezTo>
                  <a:cubicBezTo>
                    <a:pt x="21" y="6"/>
                    <a:pt x="9" y="23"/>
                    <a:pt x="0" y="42"/>
                  </a:cubicBezTo>
                  <a:cubicBezTo>
                    <a:pt x="5" y="44"/>
                    <a:pt x="2" y="46"/>
                    <a:pt x="0" y="48"/>
                  </a:cubicBezTo>
                  <a:cubicBezTo>
                    <a:pt x="5" y="50"/>
                    <a:pt x="8" y="60"/>
                    <a:pt x="13" y="57"/>
                  </a:cubicBezTo>
                  <a:close/>
                  <a:moveTo>
                    <a:pt x="13" y="31"/>
                  </a:moveTo>
                  <a:cubicBezTo>
                    <a:pt x="18" y="23"/>
                    <a:pt x="28" y="13"/>
                    <a:pt x="37" y="9"/>
                  </a:cubicBezTo>
                  <a:cubicBezTo>
                    <a:pt x="40" y="8"/>
                    <a:pt x="41" y="11"/>
                    <a:pt x="43" y="13"/>
                  </a:cubicBezTo>
                  <a:cubicBezTo>
                    <a:pt x="31" y="24"/>
                    <a:pt x="17" y="33"/>
                    <a:pt x="10" y="48"/>
                  </a:cubicBezTo>
                  <a:cubicBezTo>
                    <a:pt x="2" y="45"/>
                    <a:pt x="10" y="36"/>
                    <a:pt x="1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33" name="Freeform 641"/>
            <p:cNvSpPr>
              <a:spLocks noEditPoints="1"/>
            </p:cNvSpPr>
            <p:nvPr/>
          </p:nvSpPr>
          <p:spPr bwMode="auto">
            <a:xfrm>
              <a:off x="9709357" y="2887284"/>
              <a:ext cx="189792" cy="201959"/>
            </a:xfrm>
            <a:custGeom>
              <a:avLst/>
              <a:gdLst>
                <a:gd name="T0" fmla="*/ 50 w 51"/>
                <a:gd name="T1" fmla="*/ 51 h 54"/>
                <a:gd name="T2" fmla="*/ 38 w 51"/>
                <a:gd name="T3" fmla="*/ 36 h 54"/>
                <a:gd name="T4" fmla="*/ 10 w 51"/>
                <a:gd name="T5" fmla="*/ 7 h 54"/>
                <a:gd name="T6" fmla="*/ 7 w 51"/>
                <a:gd name="T7" fmla="*/ 0 h 54"/>
                <a:gd name="T8" fmla="*/ 3 w 51"/>
                <a:gd name="T9" fmla="*/ 0 h 54"/>
                <a:gd name="T10" fmla="*/ 0 w 51"/>
                <a:gd name="T11" fmla="*/ 7 h 54"/>
                <a:gd name="T12" fmla="*/ 9 w 51"/>
                <a:gd name="T13" fmla="*/ 53 h 54"/>
                <a:gd name="T14" fmla="*/ 50 w 51"/>
                <a:gd name="T15" fmla="*/ 51 h 54"/>
                <a:gd name="T16" fmla="*/ 35 w 51"/>
                <a:gd name="T17" fmla="*/ 45 h 54"/>
                <a:gd name="T18" fmla="*/ 16 w 51"/>
                <a:gd name="T19" fmla="*/ 45 h 54"/>
                <a:gd name="T20" fmla="*/ 13 w 51"/>
                <a:gd name="T21" fmla="*/ 19 h 54"/>
                <a:gd name="T22" fmla="*/ 35 w 51"/>
                <a:gd name="T23"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54">
                  <a:moveTo>
                    <a:pt x="50" y="51"/>
                  </a:moveTo>
                  <a:cubicBezTo>
                    <a:pt x="51" y="43"/>
                    <a:pt x="42" y="41"/>
                    <a:pt x="38" y="36"/>
                  </a:cubicBezTo>
                  <a:cubicBezTo>
                    <a:pt x="28" y="27"/>
                    <a:pt x="21" y="14"/>
                    <a:pt x="10" y="7"/>
                  </a:cubicBezTo>
                  <a:cubicBezTo>
                    <a:pt x="11" y="2"/>
                    <a:pt x="9" y="1"/>
                    <a:pt x="7" y="0"/>
                  </a:cubicBezTo>
                  <a:cubicBezTo>
                    <a:pt x="6" y="0"/>
                    <a:pt x="4" y="0"/>
                    <a:pt x="3" y="0"/>
                  </a:cubicBezTo>
                  <a:cubicBezTo>
                    <a:pt x="2" y="2"/>
                    <a:pt x="2" y="5"/>
                    <a:pt x="0" y="7"/>
                  </a:cubicBezTo>
                  <a:cubicBezTo>
                    <a:pt x="8" y="18"/>
                    <a:pt x="6" y="39"/>
                    <a:pt x="9" y="53"/>
                  </a:cubicBezTo>
                  <a:cubicBezTo>
                    <a:pt x="27" y="51"/>
                    <a:pt x="38" y="54"/>
                    <a:pt x="50" y="51"/>
                  </a:cubicBezTo>
                  <a:close/>
                  <a:moveTo>
                    <a:pt x="35" y="45"/>
                  </a:moveTo>
                  <a:cubicBezTo>
                    <a:pt x="26" y="44"/>
                    <a:pt x="25" y="45"/>
                    <a:pt x="16" y="45"/>
                  </a:cubicBezTo>
                  <a:cubicBezTo>
                    <a:pt x="14" y="37"/>
                    <a:pt x="13" y="28"/>
                    <a:pt x="13" y="19"/>
                  </a:cubicBezTo>
                  <a:cubicBezTo>
                    <a:pt x="21" y="27"/>
                    <a:pt x="29" y="35"/>
                    <a:pt x="35"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34" name="Freeform 642"/>
            <p:cNvSpPr/>
            <p:nvPr/>
          </p:nvSpPr>
          <p:spPr bwMode="auto">
            <a:xfrm>
              <a:off x="11261762" y="2931082"/>
              <a:ext cx="160594" cy="382019"/>
            </a:xfrm>
            <a:custGeom>
              <a:avLst/>
              <a:gdLst>
                <a:gd name="T0" fmla="*/ 0 w 43"/>
                <a:gd name="T1" fmla="*/ 100 h 102"/>
                <a:gd name="T2" fmla="*/ 6 w 43"/>
                <a:gd name="T3" fmla="*/ 93 h 102"/>
                <a:gd name="T4" fmla="*/ 28 w 43"/>
                <a:gd name="T5" fmla="*/ 33 h 102"/>
                <a:gd name="T6" fmla="*/ 35 w 43"/>
                <a:gd name="T7" fmla="*/ 13 h 102"/>
                <a:gd name="T8" fmla="*/ 41 w 43"/>
                <a:gd name="T9" fmla="*/ 2 h 102"/>
                <a:gd name="T10" fmla="*/ 37 w 43"/>
                <a:gd name="T11" fmla="*/ 1 h 102"/>
                <a:gd name="T12" fmla="*/ 34 w 43"/>
                <a:gd name="T13" fmla="*/ 5 h 102"/>
                <a:gd name="T14" fmla="*/ 17 w 43"/>
                <a:gd name="T15" fmla="*/ 53 h 102"/>
                <a:gd name="T16" fmla="*/ 0 w 43"/>
                <a:gd name="T17"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02">
                  <a:moveTo>
                    <a:pt x="0" y="100"/>
                  </a:moveTo>
                  <a:cubicBezTo>
                    <a:pt x="6" y="102"/>
                    <a:pt x="5" y="94"/>
                    <a:pt x="6" y="93"/>
                  </a:cubicBezTo>
                  <a:cubicBezTo>
                    <a:pt x="12" y="72"/>
                    <a:pt x="21" y="51"/>
                    <a:pt x="28" y="33"/>
                  </a:cubicBezTo>
                  <a:cubicBezTo>
                    <a:pt x="31" y="26"/>
                    <a:pt x="33" y="19"/>
                    <a:pt x="35" y="13"/>
                  </a:cubicBezTo>
                  <a:cubicBezTo>
                    <a:pt x="37" y="10"/>
                    <a:pt x="43" y="7"/>
                    <a:pt x="41" y="2"/>
                  </a:cubicBezTo>
                  <a:cubicBezTo>
                    <a:pt x="39" y="2"/>
                    <a:pt x="39" y="0"/>
                    <a:pt x="37" y="1"/>
                  </a:cubicBezTo>
                  <a:cubicBezTo>
                    <a:pt x="36" y="3"/>
                    <a:pt x="34" y="3"/>
                    <a:pt x="34" y="5"/>
                  </a:cubicBezTo>
                  <a:cubicBezTo>
                    <a:pt x="28" y="20"/>
                    <a:pt x="23" y="37"/>
                    <a:pt x="17" y="53"/>
                  </a:cubicBezTo>
                  <a:cubicBezTo>
                    <a:pt x="11" y="69"/>
                    <a:pt x="0" y="83"/>
                    <a:pt x="0"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35" name="Freeform 643"/>
            <p:cNvSpPr/>
            <p:nvPr/>
          </p:nvSpPr>
          <p:spPr bwMode="auto">
            <a:xfrm>
              <a:off x="11317726" y="2950548"/>
              <a:ext cx="155727" cy="379585"/>
            </a:xfrm>
            <a:custGeom>
              <a:avLst/>
              <a:gdLst>
                <a:gd name="T0" fmla="*/ 8 w 42"/>
                <a:gd name="T1" fmla="*/ 102 h 102"/>
                <a:gd name="T2" fmla="*/ 11 w 42"/>
                <a:gd name="T3" fmla="*/ 89 h 102"/>
                <a:gd name="T4" fmla="*/ 42 w 42"/>
                <a:gd name="T5" fmla="*/ 3 h 102"/>
                <a:gd name="T6" fmla="*/ 39 w 42"/>
                <a:gd name="T7" fmla="*/ 0 h 102"/>
                <a:gd name="T8" fmla="*/ 9 w 42"/>
                <a:gd name="T9" fmla="*/ 78 h 102"/>
                <a:gd name="T10" fmla="*/ 8 w 42"/>
                <a:gd name="T11" fmla="*/ 102 h 102"/>
              </a:gdLst>
              <a:ahLst/>
              <a:cxnLst>
                <a:cxn ang="0">
                  <a:pos x="T0" y="T1"/>
                </a:cxn>
                <a:cxn ang="0">
                  <a:pos x="T2" y="T3"/>
                </a:cxn>
                <a:cxn ang="0">
                  <a:pos x="T4" y="T5"/>
                </a:cxn>
                <a:cxn ang="0">
                  <a:pos x="T6" y="T7"/>
                </a:cxn>
                <a:cxn ang="0">
                  <a:pos x="T8" y="T9"/>
                </a:cxn>
                <a:cxn ang="0">
                  <a:pos x="T10" y="T11"/>
                </a:cxn>
              </a:cxnLst>
              <a:rect l="0" t="0" r="r" b="b"/>
              <a:pathLst>
                <a:path w="42" h="102">
                  <a:moveTo>
                    <a:pt x="8" y="102"/>
                  </a:moveTo>
                  <a:cubicBezTo>
                    <a:pt x="14" y="100"/>
                    <a:pt x="10" y="97"/>
                    <a:pt x="11" y="89"/>
                  </a:cubicBezTo>
                  <a:cubicBezTo>
                    <a:pt x="20" y="59"/>
                    <a:pt x="29" y="30"/>
                    <a:pt x="42" y="3"/>
                  </a:cubicBezTo>
                  <a:cubicBezTo>
                    <a:pt x="41" y="1"/>
                    <a:pt x="40" y="1"/>
                    <a:pt x="39" y="0"/>
                  </a:cubicBezTo>
                  <a:cubicBezTo>
                    <a:pt x="26" y="21"/>
                    <a:pt x="17" y="53"/>
                    <a:pt x="9" y="78"/>
                  </a:cubicBezTo>
                  <a:cubicBezTo>
                    <a:pt x="7" y="85"/>
                    <a:pt x="0" y="97"/>
                    <a:pt x="8"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36" name="Freeform 644"/>
            <p:cNvSpPr/>
            <p:nvPr/>
          </p:nvSpPr>
          <p:spPr bwMode="auto">
            <a:xfrm>
              <a:off x="6733508" y="2979747"/>
              <a:ext cx="153295" cy="262789"/>
            </a:xfrm>
            <a:custGeom>
              <a:avLst/>
              <a:gdLst>
                <a:gd name="T0" fmla="*/ 17 w 41"/>
                <a:gd name="T1" fmla="*/ 69 h 70"/>
                <a:gd name="T2" fmla="*/ 29 w 41"/>
                <a:gd name="T3" fmla="*/ 45 h 70"/>
                <a:gd name="T4" fmla="*/ 21 w 41"/>
                <a:gd name="T5" fmla="*/ 27 h 70"/>
                <a:gd name="T6" fmla="*/ 41 w 41"/>
                <a:gd name="T7" fmla="*/ 15 h 70"/>
                <a:gd name="T8" fmla="*/ 6 w 41"/>
                <a:gd name="T9" fmla="*/ 1 h 70"/>
                <a:gd name="T10" fmla="*/ 16 w 41"/>
                <a:gd name="T11" fmla="*/ 38 h 70"/>
                <a:gd name="T12" fmla="*/ 17 w 41"/>
                <a:gd name="T13" fmla="*/ 69 h 70"/>
              </a:gdLst>
              <a:ahLst/>
              <a:cxnLst>
                <a:cxn ang="0">
                  <a:pos x="T0" y="T1"/>
                </a:cxn>
                <a:cxn ang="0">
                  <a:pos x="T2" y="T3"/>
                </a:cxn>
                <a:cxn ang="0">
                  <a:pos x="T4" y="T5"/>
                </a:cxn>
                <a:cxn ang="0">
                  <a:pos x="T6" y="T7"/>
                </a:cxn>
                <a:cxn ang="0">
                  <a:pos x="T8" y="T9"/>
                </a:cxn>
                <a:cxn ang="0">
                  <a:pos x="T10" y="T11"/>
                </a:cxn>
                <a:cxn ang="0">
                  <a:pos x="T12" y="T13"/>
                </a:cxn>
              </a:cxnLst>
              <a:rect l="0" t="0" r="r" b="b"/>
              <a:pathLst>
                <a:path w="41" h="70">
                  <a:moveTo>
                    <a:pt x="17" y="69"/>
                  </a:moveTo>
                  <a:cubicBezTo>
                    <a:pt x="24" y="64"/>
                    <a:pt x="27" y="55"/>
                    <a:pt x="29" y="45"/>
                  </a:cubicBezTo>
                  <a:cubicBezTo>
                    <a:pt x="27" y="39"/>
                    <a:pt x="22" y="35"/>
                    <a:pt x="21" y="27"/>
                  </a:cubicBezTo>
                  <a:cubicBezTo>
                    <a:pt x="23" y="18"/>
                    <a:pt x="38" y="23"/>
                    <a:pt x="41" y="15"/>
                  </a:cubicBezTo>
                  <a:cubicBezTo>
                    <a:pt x="39" y="2"/>
                    <a:pt x="19" y="0"/>
                    <a:pt x="6" y="1"/>
                  </a:cubicBezTo>
                  <a:cubicBezTo>
                    <a:pt x="4" y="14"/>
                    <a:pt x="13" y="26"/>
                    <a:pt x="16" y="38"/>
                  </a:cubicBezTo>
                  <a:cubicBezTo>
                    <a:pt x="0" y="38"/>
                    <a:pt x="3" y="70"/>
                    <a:pt x="1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37" name="Freeform 645"/>
            <p:cNvSpPr/>
            <p:nvPr/>
          </p:nvSpPr>
          <p:spPr bwMode="auto">
            <a:xfrm>
              <a:off x="7563242" y="3011380"/>
              <a:ext cx="85164" cy="128962"/>
            </a:xfrm>
            <a:custGeom>
              <a:avLst/>
              <a:gdLst>
                <a:gd name="T0" fmla="*/ 23 w 23"/>
                <a:gd name="T1" fmla="*/ 1 h 35"/>
                <a:gd name="T2" fmla="*/ 11 w 23"/>
                <a:gd name="T3" fmla="*/ 35 h 35"/>
                <a:gd name="T4" fmla="*/ 23 w 23"/>
                <a:gd name="T5" fmla="*/ 1 h 35"/>
              </a:gdLst>
              <a:ahLst/>
              <a:cxnLst>
                <a:cxn ang="0">
                  <a:pos x="T0" y="T1"/>
                </a:cxn>
                <a:cxn ang="0">
                  <a:pos x="T2" y="T3"/>
                </a:cxn>
                <a:cxn ang="0">
                  <a:pos x="T4" y="T5"/>
                </a:cxn>
              </a:cxnLst>
              <a:rect l="0" t="0" r="r" b="b"/>
              <a:pathLst>
                <a:path w="23" h="35">
                  <a:moveTo>
                    <a:pt x="23" y="1"/>
                  </a:moveTo>
                  <a:cubicBezTo>
                    <a:pt x="8" y="0"/>
                    <a:pt x="0" y="26"/>
                    <a:pt x="11" y="35"/>
                  </a:cubicBezTo>
                  <a:cubicBezTo>
                    <a:pt x="11" y="24"/>
                    <a:pt x="16" y="9"/>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38" name="Freeform 646"/>
            <p:cNvSpPr/>
            <p:nvPr/>
          </p:nvSpPr>
          <p:spPr bwMode="auto">
            <a:xfrm>
              <a:off x="7633806" y="2994346"/>
              <a:ext cx="82730" cy="165460"/>
            </a:xfrm>
            <a:custGeom>
              <a:avLst/>
              <a:gdLst>
                <a:gd name="T0" fmla="*/ 2 w 22"/>
                <a:gd name="T1" fmla="*/ 38 h 44"/>
                <a:gd name="T2" fmla="*/ 8 w 22"/>
                <a:gd name="T3" fmla="*/ 44 h 44"/>
                <a:gd name="T4" fmla="*/ 22 w 22"/>
                <a:gd name="T5" fmla="*/ 9 h 44"/>
                <a:gd name="T6" fmla="*/ 2 w 22"/>
                <a:gd name="T7" fmla="*/ 38 h 44"/>
              </a:gdLst>
              <a:ahLst/>
              <a:cxnLst>
                <a:cxn ang="0">
                  <a:pos x="T0" y="T1"/>
                </a:cxn>
                <a:cxn ang="0">
                  <a:pos x="T2" y="T3"/>
                </a:cxn>
                <a:cxn ang="0">
                  <a:pos x="T4" y="T5"/>
                </a:cxn>
                <a:cxn ang="0">
                  <a:pos x="T6" y="T7"/>
                </a:cxn>
              </a:cxnLst>
              <a:rect l="0" t="0" r="r" b="b"/>
              <a:pathLst>
                <a:path w="22" h="44">
                  <a:moveTo>
                    <a:pt x="2" y="38"/>
                  </a:moveTo>
                  <a:cubicBezTo>
                    <a:pt x="3" y="41"/>
                    <a:pt x="5" y="43"/>
                    <a:pt x="8" y="44"/>
                  </a:cubicBezTo>
                  <a:cubicBezTo>
                    <a:pt x="4" y="26"/>
                    <a:pt x="13" y="17"/>
                    <a:pt x="22" y="9"/>
                  </a:cubicBezTo>
                  <a:cubicBezTo>
                    <a:pt x="11" y="0"/>
                    <a:pt x="0" y="28"/>
                    <a:pt x="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39" name="Freeform 647"/>
            <p:cNvSpPr/>
            <p:nvPr/>
          </p:nvSpPr>
          <p:spPr bwMode="auto">
            <a:xfrm>
              <a:off x="11473453" y="3077076"/>
              <a:ext cx="82730" cy="214125"/>
            </a:xfrm>
            <a:custGeom>
              <a:avLst/>
              <a:gdLst>
                <a:gd name="T0" fmla="*/ 4 w 22"/>
                <a:gd name="T1" fmla="*/ 57 h 57"/>
                <a:gd name="T2" fmla="*/ 7 w 22"/>
                <a:gd name="T3" fmla="*/ 44 h 57"/>
                <a:gd name="T4" fmla="*/ 22 w 22"/>
                <a:gd name="T5" fmla="*/ 2 h 57"/>
                <a:gd name="T6" fmla="*/ 19 w 22"/>
                <a:gd name="T7" fmla="*/ 0 h 57"/>
                <a:gd name="T8" fmla="*/ 17 w 22"/>
                <a:gd name="T9" fmla="*/ 4 h 57"/>
                <a:gd name="T10" fmla="*/ 2 w 22"/>
                <a:gd name="T11" fmla="*/ 47 h 57"/>
                <a:gd name="T12" fmla="*/ 4 w 22"/>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22" h="57">
                  <a:moveTo>
                    <a:pt x="4" y="57"/>
                  </a:moveTo>
                  <a:cubicBezTo>
                    <a:pt x="8" y="55"/>
                    <a:pt x="6" y="48"/>
                    <a:pt x="7" y="44"/>
                  </a:cubicBezTo>
                  <a:cubicBezTo>
                    <a:pt x="10" y="30"/>
                    <a:pt x="19" y="15"/>
                    <a:pt x="22" y="2"/>
                  </a:cubicBezTo>
                  <a:cubicBezTo>
                    <a:pt x="22" y="0"/>
                    <a:pt x="21" y="0"/>
                    <a:pt x="19" y="0"/>
                  </a:cubicBezTo>
                  <a:cubicBezTo>
                    <a:pt x="19" y="2"/>
                    <a:pt x="16" y="1"/>
                    <a:pt x="17" y="4"/>
                  </a:cubicBezTo>
                  <a:cubicBezTo>
                    <a:pt x="11" y="15"/>
                    <a:pt x="4" y="33"/>
                    <a:pt x="2" y="47"/>
                  </a:cubicBezTo>
                  <a:cubicBezTo>
                    <a:pt x="2" y="50"/>
                    <a:pt x="0" y="55"/>
                    <a:pt x="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40" name="Freeform 648"/>
            <p:cNvSpPr>
              <a:spLocks noEditPoints="1"/>
            </p:cNvSpPr>
            <p:nvPr/>
          </p:nvSpPr>
          <p:spPr bwMode="auto">
            <a:xfrm>
              <a:off x="11115768" y="3091676"/>
              <a:ext cx="63264" cy="119229"/>
            </a:xfrm>
            <a:custGeom>
              <a:avLst/>
              <a:gdLst>
                <a:gd name="T0" fmla="*/ 17 w 17"/>
                <a:gd name="T1" fmla="*/ 28 h 32"/>
                <a:gd name="T2" fmla="*/ 17 w 17"/>
                <a:gd name="T3" fmla="*/ 4 h 32"/>
                <a:gd name="T4" fmla="*/ 4 w 17"/>
                <a:gd name="T5" fmla="*/ 0 h 32"/>
                <a:gd name="T6" fmla="*/ 0 w 17"/>
                <a:gd name="T7" fmla="*/ 27 h 32"/>
                <a:gd name="T8" fmla="*/ 17 w 17"/>
                <a:gd name="T9" fmla="*/ 28 h 32"/>
                <a:gd name="T10" fmla="*/ 8 w 17"/>
                <a:gd name="T11" fmla="*/ 23 h 32"/>
                <a:gd name="T12" fmla="*/ 8 w 17"/>
                <a:gd name="T13" fmla="*/ 8 h 32"/>
                <a:gd name="T14" fmla="*/ 8 w 17"/>
                <a:gd name="T15" fmla="*/ 23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2">
                  <a:moveTo>
                    <a:pt x="17" y="28"/>
                  </a:moveTo>
                  <a:cubicBezTo>
                    <a:pt x="15" y="17"/>
                    <a:pt x="16" y="15"/>
                    <a:pt x="17" y="4"/>
                  </a:cubicBezTo>
                  <a:cubicBezTo>
                    <a:pt x="10" y="5"/>
                    <a:pt x="9" y="0"/>
                    <a:pt x="4" y="0"/>
                  </a:cubicBezTo>
                  <a:cubicBezTo>
                    <a:pt x="2" y="7"/>
                    <a:pt x="1" y="13"/>
                    <a:pt x="0" y="27"/>
                  </a:cubicBezTo>
                  <a:cubicBezTo>
                    <a:pt x="4" y="28"/>
                    <a:pt x="12" y="32"/>
                    <a:pt x="17" y="28"/>
                  </a:cubicBezTo>
                  <a:close/>
                  <a:moveTo>
                    <a:pt x="8" y="23"/>
                  </a:moveTo>
                  <a:cubicBezTo>
                    <a:pt x="1" y="21"/>
                    <a:pt x="9" y="13"/>
                    <a:pt x="8" y="8"/>
                  </a:cubicBezTo>
                  <a:cubicBezTo>
                    <a:pt x="10" y="10"/>
                    <a:pt x="10" y="21"/>
                    <a:pt x="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41" name="Freeform 649"/>
            <p:cNvSpPr>
              <a:spLocks noEditPoints="1"/>
            </p:cNvSpPr>
            <p:nvPr/>
          </p:nvSpPr>
          <p:spPr bwMode="auto">
            <a:xfrm>
              <a:off x="6103300" y="3106275"/>
              <a:ext cx="620476" cy="1557270"/>
            </a:xfrm>
            <a:custGeom>
              <a:avLst/>
              <a:gdLst>
                <a:gd name="T0" fmla="*/ 41 w 166"/>
                <a:gd name="T1" fmla="*/ 227 h 417"/>
                <a:gd name="T2" fmla="*/ 44 w 166"/>
                <a:gd name="T3" fmla="*/ 397 h 417"/>
                <a:gd name="T4" fmla="*/ 44 w 166"/>
                <a:gd name="T5" fmla="*/ 417 h 417"/>
                <a:gd name="T6" fmla="*/ 98 w 166"/>
                <a:gd name="T7" fmla="*/ 334 h 417"/>
                <a:gd name="T8" fmla="*/ 102 w 166"/>
                <a:gd name="T9" fmla="*/ 199 h 417"/>
                <a:gd name="T10" fmla="*/ 77 w 166"/>
                <a:gd name="T11" fmla="*/ 179 h 417"/>
                <a:gd name="T12" fmla="*/ 157 w 166"/>
                <a:gd name="T13" fmla="*/ 65 h 417"/>
                <a:gd name="T14" fmla="*/ 123 w 166"/>
                <a:gd name="T15" fmla="*/ 11 h 417"/>
                <a:gd name="T16" fmla="*/ 79 w 166"/>
                <a:gd name="T17" fmla="*/ 67 h 417"/>
                <a:gd name="T18" fmla="*/ 52 w 166"/>
                <a:gd name="T19" fmla="*/ 139 h 417"/>
                <a:gd name="T20" fmla="*/ 33 w 166"/>
                <a:gd name="T21" fmla="*/ 28 h 417"/>
                <a:gd name="T22" fmla="*/ 14 w 166"/>
                <a:gd name="T23" fmla="*/ 1 h 417"/>
                <a:gd name="T24" fmla="*/ 0 w 166"/>
                <a:gd name="T25" fmla="*/ 16 h 417"/>
                <a:gd name="T26" fmla="*/ 0 w 166"/>
                <a:gd name="T27" fmla="*/ 23 h 417"/>
                <a:gd name="T28" fmla="*/ 15 w 166"/>
                <a:gd name="T29" fmla="*/ 10 h 417"/>
                <a:gd name="T30" fmla="*/ 18 w 166"/>
                <a:gd name="T31" fmla="*/ 12 h 417"/>
                <a:gd name="T32" fmla="*/ 44 w 166"/>
                <a:gd name="T33" fmla="*/ 164 h 417"/>
                <a:gd name="T34" fmla="*/ 0 w 166"/>
                <a:gd name="T35" fmla="*/ 130 h 417"/>
                <a:gd name="T36" fmla="*/ 0 w 166"/>
                <a:gd name="T37" fmla="*/ 140 h 417"/>
                <a:gd name="T38" fmla="*/ 39 w 166"/>
                <a:gd name="T39" fmla="*/ 169 h 417"/>
                <a:gd name="T40" fmla="*/ 24 w 166"/>
                <a:gd name="T41" fmla="*/ 177 h 417"/>
                <a:gd name="T42" fmla="*/ 9 w 166"/>
                <a:gd name="T43" fmla="*/ 173 h 417"/>
                <a:gd name="T44" fmla="*/ 5 w 166"/>
                <a:gd name="T45" fmla="*/ 181 h 417"/>
                <a:gd name="T46" fmla="*/ 0 w 166"/>
                <a:gd name="T47" fmla="*/ 186 h 417"/>
                <a:gd name="T48" fmla="*/ 0 w 166"/>
                <a:gd name="T49" fmla="*/ 198 h 417"/>
                <a:gd name="T50" fmla="*/ 11 w 166"/>
                <a:gd name="T51" fmla="*/ 181 h 417"/>
                <a:gd name="T52" fmla="*/ 30 w 166"/>
                <a:gd name="T53" fmla="*/ 184 h 417"/>
                <a:gd name="T54" fmla="*/ 0 w 166"/>
                <a:gd name="T55" fmla="*/ 251 h 417"/>
                <a:gd name="T56" fmla="*/ 0 w 166"/>
                <a:gd name="T57" fmla="*/ 271 h 417"/>
                <a:gd name="T58" fmla="*/ 12 w 166"/>
                <a:gd name="T59" fmla="*/ 237 h 417"/>
                <a:gd name="T60" fmla="*/ 24 w 166"/>
                <a:gd name="T61" fmla="*/ 209 h 417"/>
                <a:gd name="T62" fmla="*/ 36 w 166"/>
                <a:gd name="T63" fmla="*/ 179 h 417"/>
                <a:gd name="T64" fmla="*/ 54 w 166"/>
                <a:gd name="T65" fmla="*/ 174 h 417"/>
                <a:gd name="T66" fmla="*/ 35 w 166"/>
                <a:gd name="T67" fmla="*/ 227 h 417"/>
                <a:gd name="T68" fmla="*/ 0 w 166"/>
                <a:gd name="T69" fmla="*/ 309 h 417"/>
                <a:gd name="T70" fmla="*/ 0 w 166"/>
                <a:gd name="T71" fmla="*/ 325 h 417"/>
                <a:gd name="T72" fmla="*/ 10 w 166"/>
                <a:gd name="T73" fmla="*/ 302 h 417"/>
                <a:gd name="T74" fmla="*/ 41 w 166"/>
                <a:gd name="T75" fmla="*/ 227 h 417"/>
                <a:gd name="T76" fmla="*/ 78 w 166"/>
                <a:gd name="T77" fmla="*/ 196 h 417"/>
                <a:gd name="T78" fmla="*/ 97 w 166"/>
                <a:gd name="T79" fmla="*/ 204 h 417"/>
                <a:gd name="T80" fmla="*/ 65 w 166"/>
                <a:gd name="T81" fmla="*/ 392 h 417"/>
                <a:gd name="T82" fmla="*/ 65 w 166"/>
                <a:gd name="T83" fmla="*/ 178 h 417"/>
                <a:gd name="T84" fmla="*/ 78 w 166"/>
                <a:gd name="T85" fmla="*/ 196 h 417"/>
                <a:gd name="T86" fmla="*/ 53 w 166"/>
                <a:gd name="T87" fmla="*/ 167 h 417"/>
                <a:gd name="T88" fmla="*/ 95 w 166"/>
                <a:gd name="T89" fmla="*/ 52 h 417"/>
                <a:gd name="T90" fmla="*/ 124 w 166"/>
                <a:gd name="T91" fmla="*/ 20 h 417"/>
                <a:gd name="T92" fmla="*/ 122 w 166"/>
                <a:gd name="T93" fmla="*/ 149 h 417"/>
                <a:gd name="T94" fmla="*/ 53 w 166"/>
                <a:gd name="T95" fmla="*/ 167 h 417"/>
                <a:gd name="T96" fmla="*/ 47 w 166"/>
                <a:gd name="T97" fmla="*/ 215 h 417"/>
                <a:gd name="T98" fmla="*/ 60 w 166"/>
                <a:gd name="T99" fmla="*/ 182 h 417"/>
                <a:gd name="T100" fmla="*/ 61 w 166"/>
                <a:gd name="T101" fmla="*/ 183 h 417"/>
                <a:gd name="T102" fmla="*/ 60 w 166"/>
                <a:gd name="T103" fmla="*/ 379 h 417"/>
                <a:gd name="T104" fmla="*/ 51 w 166"/>
                <a:gd name="T105" fmla="*/ 404 h 417"/>
                <a:gd name="T106" fmla="*/ 53 w 166"/>
                <a:gd name="T107" fmla="*/ 306 h 417"/>
                <a:gd name="T108" fmla="*/ 49 w 166"/>
                <a:gd name="T109" fmla="*/ 261 h 417"/>
                <a:gd name="T110" fmla="*/ 47 w 166"/>
                <a:gd name="T111" fmla="*/ 21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417">
                  <a:moveTo>
                    <a:pt x="41" y="227"/>
                  </a:moveTo>
                  <a:cubicBezTo>
                    <a:pt x="43" y="266"/>
                    <a:pt x="52" y="345"/>
                    <a:pt x="44" y="397"/>
                  </a:cubicBezTo>
                  <a:cubicBezTo>
                    <a:pt x="43" y="404"/>
                    <a:pt x="36" y="412"/>
                    <a:pt x="44" y="417"/>
                  </a:cubicBezTo>
                  <a:cubicBezTo>
                    <a:pt x="70" y="397"/>
                    <a:pt x="88" y="374"/>
                    <a:pt x="98" y="334"/>
                  </a:cubicBezTo>
                  <a:cubicBezTo>
                    <a:pt x="109" y="289"/>
                    <a:pt x="115" y="238"/>
                    <a:pt x="102" y="199"/>
                  </a:cubicBezTo>
                  <a:cubicBezTo>
                    <a:pt x="89" y="197"/>
                    <a:pt x="78" y="187"/>
                    <a:pt x="77" y="179"/>
                  </a:cubicBezTo>
                  <a:cubicBezTo>
                    <a:pt x="120" y="174"/>
                    <a:pt x="164" y="119"/>
                    <a:pt x="157" y="65"/>
                  </a:cubicBezTo>
                  <a:cubicBezTo>
                    <a:pt x="154" y="40"/>
                    <a:pt x="139" y="24"/>
                    <a:pt x="123" y="11"/>
                  </a:cubicBezTo>
                  <a:cubicBezTo>
                    <a:pt x="104" y="24"/>
                    <a:pt x="91" y="44"/>
                    <a:pt x="79" y="67"/>
                  </a:cubicBezTo>
                  <a:cubicBezTo>
                    <a:pt x="68" y="90"/>
                    <a:pt x="63" y="115"/>
                    <a:pt x="52" y="139"/>
                  </a:cubicBezTo>
                  <a:cubicBezTo>
                    <a:pt x="54" y="106"/>
                    <a:pt x="45" y="61"/>
                    <a:pt x="33" y="28"/>
                  </a:cubicBezTo>
                  <a:cubicBezTo>
                    <a:pt x="30" y="17"/>
                    <a:pt x="22" y="0"/>
                    <a:pt x="14" y="1"/>
                  </a:cubicBezTo>
                  <a:cubicBezTo>
                    <a:pt x="9" y="6"/>
                    <a:pt x="4" y="11"/>
                    <a:pt x="0" y="16"/>
                  </a:cubicBezTo>
                  <a:cubicBezTo>
                    <a:pt x="0" y="23"/>
                    <a:pt x="0" y="23"/>
                    <a:pt x="0" y="23"/>
                  </a:cubicBezTo>
                  <a:cubicBezTo>
                    <a:pt x="4" y="19"/>
                    <a:pt x="11" y="15"/>
                    <a:pt x="15" y="10"/>
                  </a:cubicBezTo>
                  <a:cubicBezTo>
                    <a:pt x="16" y="11"/>
                    <a:pt x="16" y="12"/>
                    <a:pt x="18" y="12"/>
                  </a:cubicBezTo>
                  <a:cubicBezTo>
                    <a:pt x="36" y="51"/>
                    <a:pt x="52" y="106"/>
                    <a:pt x="44" y="164"/>
                  </a:cubicBezTo>
                  <a:cubicBezTo>
                    <a:pt x="26" y="157"/>
                    <a:pt x="11" y="145"/>
                    <a:pt x="0" y="130"/>
                  </a:cubicBezTo>
                  <a:cubicBezTo>
                    <a:pt x="0" y="140"/>
                    <a:pt x="0" y="140"/>
                    <a:pt x="0" y="140"/>
                  </a:cubicBezTo>
                  <a:cubicBezTo>
                    <a:pt x="11" y="153"/>
                    <a:pt x="25" y="162"/>
                    <a:pt x="39" y="169"/>
                  </a:cubicBezTo>
                  <a:cubicBezTo>
                    <a:pt x="35" y="174"/>
                    <a:pt x="30" y="177"/>
                    <a:pt x="24" y="177"/>
                  </a:cubicBezTo>
                  <a:cubicBezTo>
                    <a:pt x="18" y="178"/>
                    <a:pt x="14" y="172"/>
                    <a:pt x="9" y="173"/>
                  </a:cubicBezTo>
                  <a:cubicBezTo>
                    <a:pt x="4" y="173"/>
                    <a:pt x="6" y="178"/>
                    <a:pt x="5" y="181"/>
                  </a:cubicBezTo>
                  <a:cubicBezTo>
                    <a:pt x="4" y="183"/>
                    <a:pt x="2" y="184"/>
                    <a:pt x="0" y="186"/>
                  </a:cubicBezTo>
                  <a:cubicBezTo>
                    <a:pt x="0" y="198"/>
                    <a:pt x="0" y="198"/>
                    <a:pt x="0" y="198"/>
                  </a:cubicBezTo>
                  <a:cubicBezTo>
                    <a:pt x="4" y="192"/>
                    <a:pt x="7" y="186"/>
                    <a:pt x="11" y="181"/>
                  </a:cubicBezTo>
                  <a:cubicBezTo>
                    <a:pt x="15" y="184"/>
                    <a:pt x="22" y="184"/>
                    <a:pt x="30" y="184"/>
                  </a:cubicBezTo>
                  <a:cubicBezTo>
                    <a:pt x="19" y="205"/>
                    <a:pt x="9" y="228"/>
                    <a:pt x="0" y="251"/>
                  </a:cubicBezTo>
                  <a:cubicBezTo>
                    <a:pt x="0" y="271"/>
                    <a:pt x="0" y="271"/>
                    <a:pt x="0" y="271"/>
                  </a:cubicBezTo>
                  <a:cubicBezTo>
                    <a:pt x="4" y="260"/>
                    <a:pt x="8" y="249"/>
                    <a:pt x="12" y="237"/>
                  </a:cubicBezTo>
                  <a:cubicBezTo>
                    <a:pt x="16" y="227"/>
                    <a:pt x="19" y="218"/>
                    <a:pt x="24" y="209"/>
                  </a:cubicBezTo>
                  <a:cubicBezTo>
                    <a:pt x="29" y="199"/>
                    <a:pt x="34" y="189"/>
                    <a:pt x="36" y="179"/>
                  </a:cubicBezTo>
                  <a:cubicBezTo>
                    <a:pt x="42" y="177"/>
                    <a:pt x="46" y="169"/>
                    <a:pt x="54" y="174"/>
                  </a:cubicBezTo>
                  <a:cubicBezTo>
                    <a:pt x="50" y="192"/>
                    <a:pt x="42" y="210"/>
                    <a:pt x="35" y="227"/>
                  </a:cubicBezTo>
                  <a:cubicBezTo>
                    <a:pt x="23" y="254"/>
                    <a:pt x="11" y="281"/>
                    <a:pt x="0" y="309"/>
                  </a:cubicBezTo>
                  <a:cubicBezTo>
                    <a:pt x="0" y="325"/>
                    <a:pt x="0" y="325"/>
                    <a:pt x="0" y="325"/>
                  </a:cubicBezTo>
                  <a:cubicBezTo>
                    <a:pt x="3" y="318"/>
                    <a:pt x="6" y="310"/>
                    <a:pt x="10" y="302"/>
                  </a:cubicBezTo>
                  <a:cubicBezTo>
                    <a:pt x="21" y="277"/>
                    <a:pt x="29" y="250"/>
                    <a:pt x="41" y="227"/>
                  </a:cubicBezTo>
                  <a:close/>
                  <a:moveTo>
                    <a:pt x="78" y="196"/>
                  </a:moveTo>
                  <a:cubicBezTo>
                    <a:pt x="83" y="200"/>
                    <a:pt x="89" y="203"/>
                    <a:pt x="97" y="204"/>
                  </a:cubicBezTo>
                  <a:cubicBezTo>
                    <a:pt x="115" y="261"/>
                    <a:pt x="94" y="356"/>
                    <a:pt x="65" y="392"/>
                  </a:cubicBezTo>
                  <a:cubicBezTo>
                    <a:pt x="71" y="336"/>
                    <a:pt x="74" y="237"/>
                    <a:pt x="65" y="178"/>
                  </a:cubicBezTo>
                  <a:cubicBezTo>
                    <a:pt x="73" y="180"/>
                    <a:pt x="73" y="190"/>
                    <a:pt x="78" y="196"/>
                  </a:cubicBezTo>
                  <a:close/>
                  <a:moveTo>
                    <a:pt x="53" y="167"/>
                  </a:moveTo>
                  <a:cubicBezTo>
                    <a:pt x="62" y="126"/>
                    <a:pt x="76" y="84"/>
                    <a:pt x="95" y="52"/>
                  </a:cubicBezTo>
                  <a:cubicBezTo>
                    <a:pt x="103" y="39"/>
                    <a:pt x="110" y="26"/>
                    <a:pt x="124" y="20"/>
                  </a:cubicBezTo>
                  <a:cubicBezTo>
                    <a:pt x="166" y="48"/>
                    <a:pt x="154" y="118"/>
                    <a:pt x="122" y="149"/>
                  </a:cubicBezTo>
                  <a:cubicBezTo>
                    <a:pt x="103" y="168"/>
                    <a:pt x="79" y="180"/>
                    <a:pt x="53" y="167"/>
                  </a:cubicBezTo>
                  <a:close/>
                  <a:moveTo>
                    <a:pt x="47" y="215"/>
                  </a:moveTo>
                  <a:cubicBezTo>
                    <a:pt x="48" y="202"/>
                    <a:pt x="57" y="192"/>
                    <a:pt x="60" y="182"/>
                  </a:cubicBezTo>
                  <a:cubicBezTo>
                    <a:pt x="61" y="182"/>
                    <a:pt x="61" y="182"/>
                    <a:pt x="61" y="183"/>
                  </a:cubicBezTo>
                  <a:cubicBezTo>
                    <a:pt x="66" y="243"/>
                    <a:pt x="67" y="322"/>
                    <a:pt x="60" y="379"/>
                  </a:cubicBezTo>
                  <a:cubicBezTo>
                    <a:pt x="59" y="389"/>
                    <a:pt x="59" y="399"/>
                    <a:pt x="51" y="404"/>
                  </a:cubicBezTo>
                  <a:cubicBezTo>
                    <a:pt x="50" y="373"/>
                    <a:pt x="55" y="340"/>
                    <a:pt x="53" y="306"/>
                  </a:cubicBezTo>
                  <a:cubicBezTo>
                    <a:pt x="52" y="291"/>
                    <a:pt x="50" y="276"/>
                    <a:pt x="49" y="261"/>
                  </a:cubicBezTo>
                  <a:cubicBezTo>
                    <a:pt x="48" y="245"/>
                    <a:pt x="45" y="228"/>
                    <a:pt x="47"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42" name="Freeform 650"/>
            <p:cNvSpPr/>
            <p:nvPr/>
          </p:nvSpPr>
          <p:spPr bwMode="auto">
            <a:xfrm>
              <a:off x="11529418" y="3140340"/>
              <a:ext cx="68131" cy="124096"/>
            </a:xfrm>
            <a:custGeom>
              <a:avLst/>
              <a:gdLst>
                <a:gd name="T0" fmla="*/ 6 w 18"/>
                <a:gd name="T1" fmla="*/ 33 h 33"/>
                <a:gd name="T2" fmla="*/ 17 w 18"/>
                <a:gd name="T3" fmla="*/ 0 h 33"/>
                <a:gd name="T4" fmla="*/ 13 w 18"/>
                <a:gd name="T5" fmla="*/ 0 h 33"/>
                <a:gd name="T6" fmla="*/ 6 w 18"/>
                <a:gd name="T7" fmla="*/ 33 h 33"/>
              </a:gdLst>
              <a:ahLst/>
              <a:cxnLst>
                <a:cxn ang="0">
                  <a:pos x="T0" y="T1"/>
                </a:cxn>
                <a:cxn ang="0">
                  <a:pos x="T2" y="T3"/>
                </a:cxn>
                <a:cxn ang="0">
                  <a:pos x="T4" y="T5"/>
                </a:cxn>
                <a:cxn ang="0">
                  <a:pos x="T6" y="T7"/>
                </a:cxn>
              </a:cxnLst>
              <a:rect l="0" t="0" r="r" b="b"/>
              <a:pathLst>
                <a:path w="18" h="33">
                  <a:moveTo>
                    <a:pt x="6" y="33"/>
                  </a:moveTo>
                  <a:cubicBezTo>
                    <a:pt x="8" y="22"/>
                    <a:pt x="18" y="10"/>
                    <a:pt x="17" y="0"/>
                  </a:cubicBezTo>
                  <a:cubicBezTo>
                    <a:pt x="16" y="0"/>
                    <a:pt x="14" y="0"/>
                    <a:pt x="13" y="0"/>
                  </a:cubicBezTo>
                  <a:cubicBezTo>
                    <a:pt x="12" y="12"/>
                    <a:pt x="0" y="24"/>
                    <a:pt x="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43" name="Freeform 651"/>
            <p:cNvSpPr/>
            <p:nvPr/>
          </p:nvSpPr>
          <p:spPr bwMode="auto">
            <a:xfrm>
              <a:off x="7760334" y="3159806"/>
              <a:ext cx="70565" cy="114363"/>
            </a:xfrm>
            <a:custGeom>
              <a:avLst/>
              <a:gdLst>
                <a:gd name="T0" fmla="*/ 19 w 19"/>
                <a:gd name="T1" fmla="*/ 24 h 31"/>
                <a:gd name="T2" fmla="*/ 10 w 19"/>
                <a:gd name="T3" fmla="*/ 3 h 31"/>
                <a:gd name="T4" fmla="*/ 5 w 19"/>
                <a:gd name="T5" fmla="*/ 0 h 31"/>
                <a:gd name="T6" fmla="*/ 19 w 19"/>
                <a:gd name="T7" fmla="*/ 24 h 31"/>
              </a:gdLst>
              <a:ahLst/>
              <a:cxnLst>
                <a:cxn ang="0">
                  <a:pos x="T0" y="T1"/>
                </a:cxn>
                <a:cxn ang="0">
                  <a:pos x="T2" y="T3"/>
                </a:cxn>
                <a:cxn ang="0">
                  <a:pos x="T4" y="T5"/>
                </a:cxn>
                <a:cxn ang="0">
                  <a:pos x="T6" y="T7"/>
                </a:cxn>
              </a:cxnLst>
              <a:rect l="0" t="0" r="r" b="b"/>
              <a:pathLst>
                <a:path w="19" h="31">
                  <a:moveTo>
                    <a:pt x="19" y="24"/>
                  </a:moveTo>
                  <a:cubicBezTo>
                    <a:pt x="15" y="21"/>
                    <a:pt x="9" y="14"/>
                    <a:pt x="10" y="3"/>
                  </a:cubicBezTo>
                  <a:cubicBezTo>
                    <a:pt x="8" y="2"/>
                    <a:pt x="7" y="1"/>
                    <a:pt x="5" y="0"/>
                  </a:cubicBezTo>
                  <a:cubicBezTo>
                    <a:pt x="0" y="11"/>
                    <a:pt x="10" y="31"/>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44" name="Freeform 652"/>
            <p:cNvSpPr>
              <a:spLocks noEditPoints="1"/>
            </p:cNvSpPr>
            <p:nvPr/>
          </p:nvSpPr>
          <p:spPr bwMode="auto">
            <a:xfrm>
              <a:off x="8750662" y="3189005"/>
              <a:ext cx="931930" cy="389318"/>
            </a:xfrm>
            <a:custGeom>
              <a:avLst/>
              <a:gdLst>
                <a:gd name="T0" fmla="*/ 39 w 250"/>
                <a:gd name="T1" fmla="*/ 45 h 104"/>
                <a:gd name="T2" fmla="*/ 39 w 250"/>
                <a:gd name="T3" fmla="*/ 62 h 104"/>
                <a:gd name="T4" fmla="*/ 20 w 250"/>
                <a:gd name="T5" fmla="*/ 80 h 104"/>
                <a:gd name="T6" fmla="*/ 0 w 250"/>
                <a:gd name="T7" fmla="*/ 98 h 104"/>
                <a:gd name="T8" fmla="*/ 34 w 250"/>
                <a:gd name="T9" fmla="*/ 99 h 104"/>
                <a:gd name="T10" fmla="*/ 72 w 250"/>
                <a:gd name="T11" fmla="*/ 80 h 104"/>
                <a:gd name="T12" fmla="*/ 92 w 250"/>
                <a:gd name="T13" fmla="*/ 93 h 104"/>
                <a:gd name="T14" fmla="*/ 199 w 250"/>
                <a:gd name="T15" fmla="*/ 78 h 104"/>
                <a:gd name="T16" fmla="*/ 246 w 250"/>
                <a:gd name="T17" fmla="*/ 44 h 104"/>
                <a:gd name="T18" fmla="*/ 190 w 250"/>
                <a:gd name="T19" fmla="*/ 1 h 104"/>
                <a:gd name="T20" fmla="*/ 39 w 250"/>
                <a:gd name="T21" fmla="*/ 45 h 104"/>
                <a:gd name="T22" fmla="*/ 45 w 250"/>
                <a:gd name="T23" fmla="*/ 49 h 104"/>
                <a:gd name="T24" fmla="*/ 117 w 250"/>
                <a:gd name="T25" fmla="*/ 18 h 104"/>
                <a:gd name="T26" fmla="*/ 204 w 250"/>
                <a:gd name="T27" fmla="*/ 8 h 104"/>
                <a:gd name="T28" fmla="*/ 237 w 250"/>
                <a:gd name="T29" fmla="*/ 23 h 104"/>
                <a:gd name="T30" fmla="*/ 235 w 250"/>
                <a:gd name="T31" fmla="*/ 55 h 104"/>
                <a:gd name="T32" fmla="*/ 194 w 250"/>
                <a:gd name="T33" fmla="*/ 74 h 104"/>
                <a:gd name="T34" fmla="*/ 146 w 250"/>
                <a:gd name="T35" fmla="*/ 85 h 104"/>
                <a:gd name="T36" fmla="*/ 92 w 250"/>
                <a:gd name="T37" fmla="*/ 86 h 104"/>
                <a:gd name="T38" fmla="*/ 71 w 250"/>
                <a:gd name="T39" fmla="*/ 73 h 104"/>
                <a:gd name="T40" fmla="*/ 42 w 250"/>
                <a:gd name="T41" fmla="*/ 87 h 104"/>
                <a:gd name="T42" fmla="*/ 12 w 250"/>
                <a:gd name="T43" fmla="*/ 95 h 104"/>
                <a:gd name="T44" fmla="*/ 30 w 250"/>
                <a:gd name="T45" fmla="*/ 81 h 104"/>
                <a:gd name="T46" fmla="*/ 46 w 250"/>
                <a:gd name="T47" fmla="*/ 66 h 104"/>
                <a:gd name="T48" fmla="*/ 45 w 250"/>
                <a:gd name="T49" fmla="*/ 4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0" h="104">
                  <a:moveTo>
                    <a:pt x="39" y="45"/>
                  </a:moveTo>
                  <a:cubicBezTo>
                    <a:pt x="37" y="53"/>
                    <a:pt x="39" y="53"/>
                    <a:pt x="39" y="62"/>
                  </a:cubicBezTo>
                  <a:cubicBezTo>
                    <a:pt x="34" y="69"/>
                    <a:pt x="27" y="75"/>
                    <a:pt x="20" y="80"/>
                  </a:cubicBezTo>
                  <a:cubicBezTo>
                    <a:pt x="13" y="85"/>
                    <a:pt x="2" y="88"/>
                    <a:pt x="0" y="98"/>
                  </a:cubicBezTo>
                  <a:cubicBezTo>
                    <a:pt x="9" y="104"/>
                    <a:pt x="23" y="103"/>
                    <a:pt x="34" y="99"/>
                  </a:cubicBezTo>
                  <a:cubicBezTo>
                    <a:pt x="47" y="95"/>
                    <a:pt x="60" y="84"/>
                    <a:pt x="72" y="80"/>
                  </a:cubicBezTo>
                  <a:cubicBezTo>
                    <a:pt x="77" y="84"/>
                    <a:pt x="86" y="92"/>
                    <a:pt x="92" y="93"/>
                  </a:cubicBezTo>
                  <a:cubicBezTo>
                    <a:pt x="128" y="98"/>
                    <a:pt x="174" y="86"/>
                    <a:pt x="199" y="78"/>
                  </a:cubicBezTo>
                  <a:cubicBezTo>
                    <a:pt x="224" y="70"/>
                    <a:pt x="244" y="65"/>
                    <a:pt x="246" y="44"/>
                  </a:cubicBezTo>
                  <a:cubicBezTo>
                    <a:pt x="250" y="9"/>
                    <a:pt x="216" y="0"/>
                    <a:pt x="190" y="1"/>
                  </a:cubicBezTo>
                  <a:cubicBezTo>
                    <a:pt x="136" y="3"/>
                    <a:pt x="68" y="14"/>
                    <a:pt x="39" y="45"/>
                  </a:cubicBezTo>
                  <a:close/>
                  <a:moveTo>
                    <a:pt x="45" y="49"/>
                  </a:moveTo>
                  <a:cubicBezTo>
                    <a:pt x="60" y="32"/>
                    <a:pt x="87" y="24"/>
                    <a:pt x="117" y="18"/>
                  </a:cubicBezTo>
                  <a:cubicBezTo>
                    <a:pt x="144" y="12"/>
                    <a:pt x="174" y="6"/>
                    <a:pt x="204" y="8"/>
                  </a:cubicBezTo>
                  <a:cubicBezTo>
                    <a:pt x="214" y="9"/>
                    <a:pt x="231" y="13"/>
                    <a:pt x="237" y="23"/>
                  </a:cubicBezTo>
                  <a:cubicBezTo>
                    <a:pt x="241" y="30"/>
                    <a:pt x="241" y="47"/>
                    <a:pt x="235" y="55"/>
                  </a:cubicBezTo>
                  <a:cubicBezTo>
                    <a:pt x="230" y="63"/>
                    <a:pt x="207" y="70"/>
                    <a:pt x="194" y="74"/>
                  </a:cubicBezTo>
                  <a:cubicBezTo>
                    <a:pt x="179" y="78"/>
                    <a:pt x="160" y="83"/>
                    <a:pt x="146" y="85"/>
                  </a:cubicBezTo>
                  <a:cubicBezTo>
                    <a:pt x="131" y="87"/>
                    <a:pt x="104" y="89"/>
                    <a:pt x="92" y="86"/>
                  </a:cubicBezTo>
                  <a:cubicBezTo>
                    <a:pt x="84" y="84"/>
                    <a:pt x="80" y="74"/>
                    <a:pt x="71" y="73"/>
                  </a:cubicBezTo>
                  <a:cubicBezTo>
                    <a:pt x="62" y="73"/>
                    <a:pt x="52" y="83"/>
                    <a:pt x="42" y="87"/>
                  </a:cubicBezTo>
                  <a:cubicBezTo>
                    <a:pt x="32" y="91"/>
                    <a:pt x="24" y="95"/>
                    <a:pt x="12" y="95"/>
                  </a:cubicBezTo>
                  <a:cubicBezTo>
                    <a:pt x="16" y="91"/>
                    <a:pt x="23" y="87"/>
                    <a:pt x="30" y="81"/>
                  </a:cubicBezTo>
                  <a:cubicBezTo>
                    <a:pt x="35" y="77"/>
                    <a:pt x="44" y="71"/>
                    <a:pt x="46" y="66"/>
                  </a:cubicBezTo>
                  <a:cubicBezTo>
                    <a:pt x="49" y="59"/>
                    <a:pt x="44" y="56"/>
                    <a:pt x="45"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45" name="Freeform 653"/>
            <p:cNvSpPr/>
            <p:nvPr/>
          </p:nvSpPr>
          <p:spPr bwMode="auto">
            <a:xfrm>
              <a:off x="9463599" y="3257136"/>
              <a:ext cx="114363" cy="126528"/>
            </a:xfrm>
            <a:custGeom>
              <a:avLst/>
              <a:gdLst>
                <a:gd name="T0" fmla="*/ 13 w 31"/>
                <a:gd name="T1" fmla="*/ 34 h 34"/>
                <a:gd name="T2" fmla="*/ 10 w 31"/>
                <a:gd name="T3" fmla="*/ 17 h 34"/>
                <a:gd name="T4" fmla="*/ 31 w 31"/>
                <a:gd name="T5" fmla="*/ 30 h 34"/>
                <a:gd name="T6" fmla="*/ 17 w 31"/>
                <a:gd name="T7" fmla="*/ 16 h 34"/>
                <a:gd name="T8" fmla="*/ 25 w 31"/>
                <a:gd name="T9" fmla="*/ 3 h 34"/>
                <a:gd name="T10" fmla="*/ 7 w 31"/>
                <a:gd name="T11" fmla="*/ 16 h 34"/>
                <a:gd name="T12" fmla="*/ 4 w 31"/>
                <a:gd name="T13" fmla="*/ 0 h 34"/>
                <a:gd name="T14" fmla="*/ 0 w 31"/>
                <a:gd name="T15" fmla="*/ 0 h 34"/>
                <a:gd name="T16" fmla="*/ 13 w 31"/>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13" y="34"/>
                  </a:moveTo>
                  <a:cubicBezTo>
                    <a:pt x="14" y="26"/>
                    <a:pt x="4" y="20"/>
                    <a:pt x="10" y="17"/>
                  </a:cubicBezTo>
                  <a:cubicBezTo>
                    <a:pt x="14" y="24"/>
                    <a:pt x="20" y="29"/>
                    <a:pt x="31" y="30"/>
                  </a:cubicBezTo>
                  <a:cubicBezTo>
                    <a:pt x="31" y="20"/>
                    <a:pt x="18" y="23"/>
                    <a:pt x="17" y="16"/>
                  </a:cubicBezTo>
                  <a:cubicBezTo>
                    <a:pt x="18" y="10"/>
                    <a:pt x="26" y="11"/>
                    <a:pt x="25" y="3"/>
                  </a:cubicBezTo>
                  <a:cubicBezTo>
                    <a:pt x="17" y="5"/>
                    <a:pt x="12" y="11"/>
                    <a:pt x="7" y="16"/>
                  </a:cubicBezTo>
                  <a:cubicBezTo>
                    <a:pt x="6" y="8"/>
                    <a:pt x="5" y="5"/>
                    <a:pt x="4" y="0"/>
                  </a:cubicBezTo>
                  <a:cubicBezTo>
                    <a:pt x="3" y="0"/>
                    <a:pt x="2" y="0"/>
                    <a:pt x="0" y="0"/>
                  </a:cubicBezTo>
                  <a:cubicBezTo>
                    <a:pt x="0" y="10"/>
                    <a:pt x="0" y="32"/>
                    <a:pt x="1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46" name="Freeform 654"/>
            <p:cNvSpPr>
              <a:spLocks noEditPoints="1"/>
            </p:cNvSpPr>
            <p:nvPr/>
          </p:nvSpPr>
          <p:spPr bwMode="auto">
            <a:xfrm>
              <a:off x="9667991" y="3264436"/>
              <a:ext cx="309022" cy="384451"/>
            </a:xfrm>
            <a:custGeom>
              <a:avLst/>
              <a:gdLst>
                <a:gd name="T0" fmla="*/ 22 w 83"/>
                <a:gd name="T1" fmla="*/ 102 h 103"/>
                <a:gd name="T2" fmla="*/ 40 w 83"/>
                <a:gd name="T3" fmla="*/ 72 h 103"/>
                <a:gd name="T4" fmla="*/ 50 w 83"/>
                <a:gd name="T5" fmla="*/ 100 h 103"/>
                <a:gd name="T6" fmla="*/ 80 w 83"/>
                <a:gd name="T7" fmla="*/ 28 h 103"/>
                <a:gd name="T8" fmla="*/ 57 w 83"/>
                <a:gd name="T9" fmla="*/ 0 h 103"/>
                <a:gd name="T10" fmla="*/ 42 w 83"/>
                <a:gd name="T11" fmla="*/ 4 h 103"/>
                <a:gd name="T12" fmla="*/ 0 w 83"/>
                <a:gd name="T13" fmla="*/ 95 h 103"/>
                <a:gd name="T14" fmla="*/ 22 w 83"/>
                <a:gd name="T15" fmla="*/ 102 h 103"/>
                <a:gd name="T16" fmla="*/ 57 w 83"/>
                <a:gd name="T17" fmla="*/ 9 h 103"/>
                <a:gd name="T18" fmla="*/ 75 w 83"/>
                <a:gd name="T19" fmla="*/ 49 h 103"/>
                <a:gd name="T20" fmla="*/ 51 w 83"/>
                <a:gd name="T21" fmla="*/ 93 h 103"/>
                <a:gd name="T22" fmla="*/ 43 w 83"/>
                <a:gd name="T23" fmla="*/ 65 h 103"/>
                <a:gd name="T24" fmla="*/ 20 w 83"/>
                <a:gd name="T25" fmla="*/ 95 h 103"/>
                <a:gd name="T26" fmla="*/ 6 w 83"/>
                <a:gd name="T27" fmla="*/ 91 h 103"/>
                <a:gd name="T28" fmla="*/ 57 w 83"/>
                <a:gd name="T29"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03">
                  <a:moveTo>
                    <a:pt x="22" y="102"/>
                  </a:moveTo>
                  <a:cubicBezTo>
                    <a:pt x="34" y="98"/>
                    <a:pt x="27" y="75"/>
                    <a:pt x="40" y="72"/>
                  </a:cubicBezTo>
                  <a:cubicBezTo>
                    <a:pt x="41" y="77"/>
                    <a:pt x="42" y="94"/>
                    <a:pt x="50" y="100"/>
                  </a:cubicBezTo>
                  <a:cubicBezTo>
                    <a:pt x="78" y="102"/>
                    <a:pt x="83" y="55"/>
                    <a:pt x="80" y="28"/>
                  </a:cubicBezTo>
                  <a:cubicBezTo>
                    <a:pt x="79" y="16"/>
                    <a:pt x="67" y="1"/>
                    <a:pt x="57" y="0"/>
                  </a:cubicBezTo>
                  <a:cubicBezTo>
                    <a:pt x="53" y="0"/>
                    <a:pt x="46" y="2"/>
                    <a:pt x="42" y="4"/>
                  </a:cubicBezTo>
                  <a:cubicBezTo>
                    <a:pt x="17" y="18"/>
                    <a:pt x="2" y="59"/>
                    <a:pt x="0" y="95"/>
                  </a:cubicBezTo>
                  <a:cubicBezTo>
                    <a:pt x="5" y="100"/>
                    <a:pt x="12" y="103"/>
                    <a:pt x="22" y="102"/>
                  </a:cubicBezTo>
                  <a:close/>
                  <a:moveTo>
                    <a:pt x="57" y="9"/>
                  </a:moveTo>
                  <a:cubicBezTo>
                    <a:pt x="72" y="11"/>
                    <a:pt x="76" y="33"/>
                    <a:pt x="75" y="49"/>
                  </a:cubicBezTo>
                  <a:cubicBezTo>
                    <a:pt x="74" y="67"/>
                    <a:pt x="69" y="93"/>
                    <a:pt x="51" y="93"/>
                  </a:cubicBezTo>
                  <a:cubicBezTo>
                    <a:pt x="47" y="86"/>
                    <a:pt x="52" y="71"/>
                    <a:pt x="43" y="65"/>
                  </a:cubicBezTo>
                  <a:cubicBezTo>
                    <a:pt x="22" y="62"/>
                    <a:pt x="28" y="86"/>
                    <a:pt x="20" y="95"/>
                  </a:cubicBezTo>
                  <a:cubicBezTo>
                    <a:pt x="13" y="96"/>
                    <a:pt x="10" y="93"/>
                    <a:pt x="6" y="91"/>
                  </a:cubicBezTo>
                  <a:cubicBezTo>
                    <a:pt x="11" y="52"/>
                    <a:pt x="24" y="14"/>
                    <a:pt x="5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47" name="Freeform 655"/>
            <p:cNvSpPr>
              <a:spLocks noEditPoints="1"/>
            </p:cNvSpPr>
            <p:nvPr/>
          </p:nvSpPr>
          <p:spPr bwMode="auto">
            <a:xfrm>
              <a:off x="9332205" y="3279036"/>
              <a:ext cx="107062" cy="141128"/>
            </a:xfrm>
            <a:custGeom>
              <a:avLst/>
              <a:gdLst>
                <a:gd name="T0" fmla="*/ 27 w 29"/>
                <a:gd name="T1" fmla="*/ 15 h 38"/>
                <a:gd name="T2" fmla="*/ 0 w 29"/>
                <a:gd name="T3" fmla="*/ 16 h 38"/>
                <a:gd name="T4" fmla="*/ 27 w 29"/>
                <a:gd name="T5" fmla="*/ 15 h 38"/>
                <a:gd name="T6" fmla="*/ 21 w 29"/>
                <a:gd name="T7" fmla="*/ 15 h 38"/>
                <a:gd name="T8" fmla="*/ 6 w 29"/>
                <a:gd name="T9" fmla="*/ 19 h 38"/>
                <a:gd name="T10" fmla="*/ 21 w 29"/>
                <a:gd name="T11" fmla="*/ 15 h 38"/>
              </a:gdLst>
              <a:ahLst/>
              <a:cxnLst>
                <a:cxn ang="0">
                  <a:pos x="T0" y="T1"/>
                </a:cxn>
                <a:cxn ang="0">
                  <a:pos x="T2" y="T3"/>
                </a:cxn>
                <a:cxn ang="0">
                  <a:pos x="T4" y="T5"/>
                </a:cxn>
                <a:cxn ang="0">
                  <a:pos x="T6" y="T7"/>
                </a:cxn>
                <a:cxn ang="0">
                  <a:pos x="T8" y="T9"/>
                </a:cxn>
                <a:cxn ang="0">
                  <a:pos x="T10" y="T11"/>
                </a:cxn>
              </a:cxnLst>
              <a:rect l="0" t="0" r="r" b="b"/>
              <a:pathLst>
                <a:path w="29" h="38">
                  <a:moveTo>
                    <a:pt x="27" y="15"/>
                  </a:moveTo>
                  <a:cubicBezTo>
                    <a:pt x="25" y="0"/>
                    <a:pt x="4" y="4"/>
                    <a:pt x="0" y="16"/>
                  </a:cubicBezTo>
                  <a:cubicBezTo>
                    <a:pt x="2" y="38"/>
                    <a:pt x="29" y="32"/>
                    <a:pt x="27" y="15"/>
                  </a:cubicBezTo>
                  <a:close/>
                  <a:moveTo>
                    <a:pt x="21" y="15"/>
                  </a:moveTo>
                  <a:cubicBezTo>
                    <a:pt x="22" y="25"/>
                    <a:pt x="10" y="27"/>
                    <a:pt x="6" y="19"/>
                  </a:cubicBezTo>
                  <a:cubicBezTo>
                    <a:pt x="6" y="12"/>
                    <a:pt x="18" y="10"/>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48" name="Freeform 656"/>
            <p:cNvSpPr>
              <a:spLocks noEditPoints="1"/>
            </p:cNvSpPr>
            <p:nvPr/>
          </p:nvSpPr>
          <p:spPr bwMode="auto">
            <a:xfrm>
              <a:off x="9088881" y="3300934"/>
              <a:ext cx="119229" cy="150861"/>
            </a:xfrm>
            <a:custGeom>
              <a:avLst/>
              <a:gdLst>
                <a:gd name="T0" fmla="*/ 32 w 32"/>
                <a:gd name="T1" fmla="*/ 32 h 40"/>
                <a:gd name="T2" fmla="*/ 30 w 32"/>
                <a:gd name="T3" fmla="*/ 21 h 40"/>
                <a:gd name="T4" fmla="*/ 22 w 32"/>
                <a:gd name="T5" fmla="*/ 18 h 40"/>
                <a:gd name="T6" fmla="*/ 27 w 32"/>
                <a:gd name="T7" fmla="*/ 7 h 40"/>
                <a:gd name="T8" fmla="*/ 0 w 32"/>
                <a:gd name="T9" fmla="*/ 4 h 40"/>
                <a:gd name="T10" fmla="*/ 8 w 32"/>
                <a:gd name="T11" fmla="*/ 38 h 40"/>
                <a:gd name="T12" fmla="*/ 32 w 32"/>
                <a:gd name="T13" fmla="*/ 32 h 40"/>
                <a:gd name="T14" fmla="*/ 26 w 32"/>
                <a:gd name="T15" fmla="*/ 27 h 40"/>
                <a:gd name="T16" fmla="*/ 10 w 32"/>
                <a:gd name="T17" fmla="*/ 28 h 40"/>
                <a:gd name="T18" fmla="*/ 26 w 32"/>
                <a:gd name="T19" fmla="*/ 27 h 40"/>
                <a:gd name="T20" fmla="*/ 7 w 32"/>
                <a:gd name="T21" fmla="*/ 10 h 40"/>
                <a:gd name="T22" fmla="*/ 19 w 32"/>
                <a:gd name="T23" fmla="*/ 9 h 40"/>
                <a:gd name="T24" fmla="*/ 8 w 32"/>
                <a:gd name="T25" fmla="*/ 20 h 40"/>
                <a:gd name="T26" fmla="*/ 7 w 32"/>
                <a:gd name="T2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32" y="32"/>
                  </a:moveTo>
                  <a:cubicBezTo>
                    <a:pt x="32" y="28"/>
                    <a:pt x="31" y="25"/>
                    <a:pt x="30" y="21"/>
                  </a:cubicBezTo>
                  <a:cubicBezTo>
                    <a:pt x="28" y="20"/>
                    <a:pt x="23" y="21"/>
                    <a:pt x="22" y="18"/>
                  </a:cubicBezTo>
                  <a:cubicBezTo>
                    <a:pt x="24" y="15"/>
                    <a:pt x="27" y="12"/>
                    <a:pt x="27" y="7"/>
                  </a:cubicBezTo>
                  <a:cubicBezTo>
                    <a:pt x="22" y="0"/>
                    <a:pt x="9" y="0"/>
                    <a:pt x="0" y="4"/>
                  </a:cubicBezTo>
                  <a:cubicBezTo>
                    <a:pt x="1" y="17"/>
                    <a:pt x="2" y="28"/>
                    <a:pt x="8" y="38"/>
                  </a:cubicBezTo>
                  <a:cubicBezTo>
                    <a:pt x="16" y="40"/>
                    <a:pt x="26" y="37"/>
                    <a:pt x="32" y="32"/>
                  </a:cubicBezTo>
                  <a:close/>
                  <a:moveTo>
                    <a:pt x="26" y="27"/>
                  </a:moveTo>
                  <a:cubicBezTo>
                    <a:pt x="23" y="32"/>
                    <a:pt x="12" y="34"/>
                    <a:pt x="10" y="28"/>
                  </a:cubicBezTo>
                  <a:cubicBezTo>
                    <a:pt x="15" y="26"/>
                    <a:pt x="21" y="26"/>
                    <a:pt x="26" y="27"/>
                  </a:cubicBezTo>
                  <a:close/>
                  <a:moveTo>
                    <a:pt x="7" y="10"/>
                  </a:moveTo>
                  <a:cubicBezTo>
                    <a:pt x="9" y="8"/>
                    <a:pt x="15" y="9"/>
                    <a:pt x="19" y="9"/>
                  </a:cubicBezTo>
                  <a:cubicBezTo>
                    <a:pt x="19" y="16"/>
                    <a:pt x="13" y="17"/>
                    <a:pt x="8" y="20"/>
                  </a:cubicBezTo>
                  <a:cubicBezTo>
                    <a:pt x="6" y="18"/>
                    <a:pt x="7" y="14"/>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49" name="Freeform 657"/>
            <p:cNvSpPr>
              <a:spLocks noEditPoints="1"/>
            </p:cNvSpPr>
            <p:nvPr/>
          </p:nvSpPr>
          <p:spPr bwMode="auto">
            <a:xfrm>
              <a:off x="6088701" y="3298501"/>
              <a:ext cx="160594" cy="335786"/>
            </a:xfrm>
            <a:custGeom>
              <a:avLst/>
              <a:gdLst>
                <a:gd name="T0" fmla="*/ 30 w 43"/>
                <a:gd name="T1" fmla="*/ 84 h 90"/>
                <a:gd name="T2" fmla="*/ 43 w 43"/>
                <a:gd name="T3" fmla="*/ 88 h 90"/>
                <a:gd name="T4" fmla="*/ 16 w 43"/>
                <a:gd name="T5" fmla="*/ 0 h 90"/>
                <a:gd name="T6" fmla="*/ 4 w 43"/>
                <a:gd name="T7" fmla="*/ 10 h 90"/>
                <a:gd name="T8" fmla="*/ 4 w 43"/>
                <a:gd name="T9" fmla="*/ 40 h 90"/>
                <a:gd name="T10" fmla="*/ 30 w 43"/>
                <a:gd name="T11" fmla="*/ 84 h 90"/>
                <a:gd name="T12" fmla="*/ 13 w 43"/>
                <a:gd name="T13" fmla="*/ 7 h 90"/>
                <a:gd name="T14" fmla="*/ 14 w 43"/>
                <a:gd name="T15" fmla="*/ 8 h 90"/>
                <a:gd name="T16" fmla="*/ 16 w 43"/>
                <a:gd name="T17" fmla="*/ 9 h 90"/>
                <a:gd name="T18" fmla="*/ 37 w 43"/>
                <a:gd name="T19" fmla="*/ 78 h 90"/>
                <a:gd name="T20" fmla="*/ 13 w 43"/>
                <a:gd name="T21"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90">
                  <a:moveTo>
                    <a:pt x="30" y="84"/>
                  </a:moveTo>
                  <a:cubicBezTo>
                    <a:pt x="34" y="87"/>
                    <a:pt x="38" y="90"/>
                    <a:pt x="43" y="88"/>
                  </a:cubicBezTo>
                  <a:cubicBezTo>
                    <a:pt x="39" y="59"/>
                    <a:pt x="31" y="22"/>
                    <a:pt x="16" y="0"/>
                  </a:cubicBezTo>
                  <a:cubicBezTo>
                    <a:pt x="11" y="0"/>
                    <a:pt x="6" y="5"/>
                    <a:pt x="4" y="10"/>
                  </a:cubicBezTo>
                  <a:cubicBezTo>
                    <a:pt x="4" y="40"/>
                    <a:pt x="4" y="40"/>
                    <a:pt x="4" y="40"/>
                  </a:cubicBezTo>
                  <a:cubicBezTo>
                    <a:pt x="9" y="58"/>
                    <a:pt x="20" y="76"/>
                    <a:pt x="30" y="84"/>
                  </a:cubicBezTo>
                  <a:close/>
                  <a:moveTo>
                    <a:pt x="13" y="7"/>
                  </a:moveTo>
                  <a:cubicBezTo>
                    <a:pt x="14" y="7"/>
                    <a:pt x="14" y="8"/>
                    <a:pt x="14" y="8"/>
                  </a:cubicBezTo>
                  <a:cubicBezTo>
                    <a:pt x="15" y="8"/>
                    <a:pt x="16" y="8"/>
                    <a:pt x="16" y="9"/>
                  </a:cubicBezTo>
                  <a:cubicBezTo>
                    <a:pt x="26" y="30"/>
                    <a:pt x="31" y="55"/>
                    <a:pt x="37" y="78"/>
                  </a:cubicBezTo>
                  <a:cubicBezTo>
                    <a:pt x="18" y="76"/>
                    <a:pt x="0" y="29"/>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50" name="Freeform 658"/>
            <p:cNvSpPr>
              <a:spLocks noEditPoints="1"/>
            </p:cNvSpPr>
            <p:nvPr/>
          </p:nvSpPr>
          <p:spPr bwMode="auto">
            <a:xfrm>
              <a:off x="9220276" y="3283902"/>
              <a:ext cx="141128" cy="128962"/>
            </a:xfrm>
            <a:custGeom>
              <a:avLst/>
              <a:gdLst>
                <a:gd name="T0" fmla="*/ 20 w 38"/>
                <a:gd name="T1" fmla="*/ 35 h 35"/>
                <a:gd name="T2" fmla="*/ 1 w 38"/>
                <a:gd name="T3" fmla="*/ 14 h 35"/>
                <a:gd name="T4" fmla="*/ 20 w 38"/>
                <a:gd name="T5" fmla="*/ 35 h 35"/>
                <a:gd name="T6" fmla="*/ 8 w 38"/>
                <a:gd name="T7" fmla="*/ 18 h 35"/>
                <a:gd name="T8" fmla="*/ 21 w 38"/>
                <a:gd name="T9" fmla="*/ 19 h 35"/>
                <a:gd name="T10" fmla="*/ 20 w 38"/>
                <a:gd name="T11" fmla="*/ 28 h 35"/>
                <a:gd name="T12" fmla="*/ 8 w 38"/>
                <a:gd name="T13" fmla="*/ 18 h 35"/>
              </a:gdLst>
              <a:ahLst/>
              <a:cxnLst>
                <a:cxn ang="0">
                  <a:pos x="T0" y="T1"/>
                </a:cxn>
                <a:cxn ang="0">
                  <a:pos x="T2" y="T3"/>
                </a:cxn>
                <a:cxn ang="0">
                  <a:pos x="T4" y="T5"/>
                </a:cxn>
                <a:cxn ang="0">
                  <a:pos x="T6" y="T7"/>
                </a:cxn>
                <a:cxn ang="0">
                  <a:pos x="T8" y="T9"/>
                </a:cxn>
                <a:cxn ang="0">
                  <a:pos x="T10" y="T11"/>
                </a:cxn>
                <a:cxn ang="0">
                  <a:pos x="T12" y="T13"/>
                </a:cxn>
              </a:cxnLst>
              <a:rect l="0" t="0" r="r" b="b"/>
              <a:pathLst>
                <a:path w="38" h="35">
                  <a:moveTo>
                    <a:pt x="20" y="35"/>
                  </a:moveTo>
                  <a:cubicBezTo>
                    <a:pt x="38" y="21"/>
                    <a:pt x="18" y="0"/>
                    <a:pt x="1" y="14"/>
                  </a:cubicBezTo>
                  <a:cubicBezTo>
                    <a:pt x="0" y="28"/>
                    <a:pt x="6" y="35"/>
                    <a:pt x="20" y="35"/>
                  </a:cubicBezTo>
                  <a:close/>
                  <a:moveTo>
                    <a:pt x="8" y="18"/>
                  </a:moveTo>
                  <a:cubicBezTo>
                    <a:pt x="11" y="15"/>
                    <a:pt x="19" y="16"/>
                    <a:pt x="21" y="19"/>
                  </a:cubicBezTo>
                  <a:cubicBezTo>
                    <a:pt x="22" y="24"/>
                    <a:pt x="19" y="24"/>
                    <a:pt x="20" y="28"/>
                  </a:cubicBezTo>
                  <a:cubicBezTo>
                    <a:pt x="14" y="32"/>
                    <a:pt x="6" y="22"/>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51" name="Freeform 659"/>
            <p:cNvSpPr>
              <a:spLocks noEditPoints="1"/>
            </p:cNvSpPr>
            <p:nvPr/>
          </p:nvSpPr>
          <p:spPr bwMode="auto">
            <a:xfrm>
              <a:off x="9801820" y="3322834"/>
              <a:ext cx="131395" cy="145994"/>
            </a:xfrm>
            <a:custGeom>
              <a:avLst/>
              <a:gdLst>
                <a:gd name="T0" fmla="*/ 29 w 35"/>
                <a:gd name="T1" fmla="*/ 33 h 39"/>
                <a:gd name="T2" fmla="*/ 0 w 35"/>
                <a:gd name="T3" fmla="*/ 29 h 39"/>
                <a:gd name="T4" fmla="*/ 29 w 35"/>
                <a:gd name="T5" fmla="*/ 33 h 39"/>
                <a:gd name="T6" fmla="*/ 22 w 35"/>
                <a:gd name="T7" fmla="*/ 28 h 39"/>
                <a:gd name="T8" fmla="*/ 7 w 35"/>
                <a:gd name="T9" fmla="*/ 28 h 39"/>
                <a:gd name="T10" fmla="*/ 22 w 35"/>
                <a:gd name="T11" fmla="*/ 28 h 39"/>
              </a:gdLst>
              <a:ahLst/>
              <a:cxnLst>
                <a:cxn ang="0">
                  <a:pos x="T0" y="T1"/>
                </a:cxn>
                <a:cxn ang="0">
                  <a:pos x="T2" y="T3"/>
                </a:cxn>
                <a:cxn ang="0">
                  <a:pos x="T4" y="T5"/>
                </a:cxn>
                <a:cxn ang="0">
                  <a:pos x="T6" y="T7"/>
                </a:cxn>
                <a:cxn ang="0">
                  <a:pos x="T8" y="T9"/>
                </a:cxn>
                <a:cxn ang="0">
                  <a:pos x="T10" y="T11"/>
                </a:cxn>
              </a:cxnLst>
              <a:rect l="0" t="0" r="r" b="b"/>
              <a:pathLst>
                <a:path w="35" h="39">
                  <a:moveTo>
                    <a:pt x="29" y="33"/>
                  </a:moveTo>
                  <a:cubicBezTo>
                    <a:pt x="35" y="0"/>
                    <a:pt x="1" y="6"/>
                    <a:pt x="0" y="29"/>
                  </a:cubicBezTo>
                  <a:cubicBezTo>
                    <a:pt x="6" y="37"/>
                    <a:pt x="22" y="39"/>
                    <a:pt x="29" y="33"/>
                  </a:cubicBezTo>
                  <a:close/>
                  <a:moveTo>
                    <a:pt x="22" y="28"/>
                  </a:moveTo>
                  <a:cubicBezTo>
                    <a:pt x="18" y="31"/>
                    <a:pt x="13" y="27"/>
                    <a:pt x="7" y="28"/>
                  </a:cubicBezTo>
                  <a:cubicBezTo>
                    <a:pt x="8" y="17"/>
                    <a:pt x="24" y="11"/>
                    <a:pt x="2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52" name="Freeform 660"/>
            <p:cNvSpPr>
              <a:spLocks noEditPoints="1"/>
            </p:cNvSpPr>
            <p:nvPr/>
          </p:nvSpPr>
          <p:spPr bwMode="auto">
            <a:xfrm>
              <a:off x="7753035" y="3444496"/>
              <a:ext cx="328488" cy="574243"/>
            </a:xfrm>
            <a:custGeom>
              <a:avLst/>
              <a:gdLst>
                <a:gd name="T0" fmla="*/ 88 w 88"/>
                <a:gd name="T1" fmla="*/ 149 h 154"/>
                <a:gd name="T2" fmla="*/ 49 w 88"/>
                <a:gd name="T3" fmla="*/ 0 h 154"/>
                <a:gd name="T4" fmla="*/ 22 w 88"/>
                <a:gd name="T5" fmla="*/ 7 h 154"/>
                <a:gd name="T6" fmla="*/ 3 w 88"/>
                <a:gd name="T7" fmla="*/ 134 h 154"/>
                <a:gd name="T8" fmla="*/ 3 w 88"/>
                <a:gd name="T9" fmla="*/ 148 h 154"/>
                <a:gd name="T10" fmla="*/ 23 w 88"/>
                <a:gd name="T11" fmla="*/ 147 h 154"/>
                <a:gd name="T12" fmla="*/ 35 w 88"/>
                <a:gd name="T13" fmla="*/ 147 h 154"/>
                <a:gd name="T14" fmla="*/ 37 w 88"/>
                <a:gd name="T15" fmla="*/ 114 h 154"/>
                <a:gd name="T16" fmla="*/ 39 w 88"/>
                <a:gd name="T17" fmla="*/ 92 h 154"/>
                <a:gd name="T18" fmla="*/ 53 w 88"/>
                <a:gd name="T19" fmla="*/ 149 h 154"/>
                <a:gd name="T20" fmla="*/ 76 w 88"/>
                <a:gd name="T21" fmla="*/ 149 h 154"/>
                <a:gd name="T22" fmla="*/ 88 w 88"/>
                <a:gd name="T23" fmla="*/ 149 h 154"/>
                <a:gd name="T24" fmla="*/ 58 w 88"/>
                <a:gd name="T25" fmla="*/ 143 h 154"/>
                <a:gd name="T26" fmla="*/ 46 w 88"/>
                <a:gd name="T27" fmla="*/ 84 h 154"/>
                <a:gd name="T28" fmla="*/ 30 w 88"/>
                <a:gd name="T29" fmla="*/ 86 h 154"/>
                <a:gd name="T30" fmla="*/ 29 w 88"/>
                <a:gd name="T31" fmla="*/ 140 h 154"/>
                <a:gd name="T32" fmla="*/ 10 w 88"/>
                <a:gd name="T33" fmla="*/ 141 h 154"/>
                <a:gd name="T34" fmla="*/ 26 w 88"/>
                <a:gd name="T35" fmla="*/ 13 h 154"/>
                <a:gd name="T36" fmla="*/ 43 w 88"/>
                <a:gd name="T37" fmla="*/ 9 h 154"/>
                <a:gd name="T38" fmla="*/ 50 w 88"/>
                <a:gd name="T39" fmla="*/ 24 h 154"/>
                <a:gd name="T40" fmla="*/ 80 w 88"/>
                <a:gd name="T41" fmla="*/ 143 h 154"/>
                <a:gd name="T42" fmla="*/ 58 w 88"/>
                <a:gd name="T43" fmla="*/ 14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154">
                  <a:moveTo>
                    <a:pt x="88" y="149"/>
                  </a:moveTo>
                  <a:cubicBezTo>
                    <a:pt x="79" y="102"/>
                    <a:pt x="63" y="42"/>
                    <a:pt x="49" y="0"/>
                  </a:cubicBezTo>
                  <a:cubicBezTo>
                    <a:pt x="42" y="0"/>
                    <a:pt x="28" y="5"/>
                    <a:pt x="22" y="7"/>
                  </a:cubicBezTo>
                  <a:cubicBezTo>
                    <a:pt x="11" y="46"/>
                    <a:pt x="9" y="93"/>
                    <a:pt x="3" y="134"/>
                  </a:cubicBezTo>
                  <a:cubicBezTo>
                    <a:pt x="2" y="141"/>
                    <a:pt x="0" y="149"/>
                    <a:pt x="3" y="148"/>
                  </a:cubicBezTo>
                  <a:cubicBezTo>
                    <a:pt x="8" y="153"/>
                    <a:pt x="16" y="147"/>
                    <a:pt x="23" y="147"/>
                  </a:cubicBezTo>
                  <a:cubicBezTo>
                    <a:pt x="27" y="147"/>
                    <a:pt x="31" y="149"/>
                    <a:pt x="35" y="147"/>
                  </a:cubicBezTo>
                  <a:cubicBezTo>
                    <a:pt x="33" y="137"/>
                    <a:pt x="36" y="127"/>
                    <a:pt x="37" y="114"/>
                  </a:cubicBezTo>
                  <a:cubicBezTo>
                    <a:pt x="37" y="105"/>
                    <a:pt x="34" y="95"/>
                    <a:pt x="39" y="92"/>
                  </a:cubicBezTo>
                  <a:cubicBezTo>
                    <a:pt x="46" y="109"/>
                    <a:pt x="46" y="132"/>
                    <a:pt x="53" y="149"/>
                  </a:cubicBezTo>
                  <a:cubicBezTo>
                    <a:pt x="59" y="151"/>
                    <a:pt x="65" y="148"/>
                    <a:pt x="76" y="149"/>
                  </a:cubicBezTo>
                  <a:cubicBezTo>
                    <a:pt x="83" y="148"/>
                    <a:pt x="84" y="154"/>
                    <a:pt x="88" y="149"/>
                  </a:cubicBezTo>
                  <a:close/>
                  <a:moveTo>
                    <a:pt x="58" y="143"/>
                  </a:moveTo>
                  <a:cubicBezTo>
                    <a:pt x="52" y="128"/>
                    <a:pt x="49" y="106"/>
                    <a:pt x="46" y="84"/>
                  </a:cubicBezTo>
                  <a:cubicBezTo>
                    <a:pt x="40" y="81"/>
                    <a:pt x="34" y="87"/>
                    <a:pt x="30" y="86"/>
                  </a:cubicBezTo>
                  <a:cubicBezTo>
                    <a:pt x="30" y="102"/>
                    <a:pt x="30" y="120"/>
                    <a:pt x="29" y="140"/>
                  </a:cubicBezTo>
                  <a:cubicBezTo>
                    <a:pt x="25" y="143"/>
                    <a:pt x="16" y="141"/>
                    <a:pt x="10" y="141"/>
                  </a:cubicBezTo>
                  <a:cubicBezTo>
                    <a:pt x="13" y="96"/>
                    <a:pt x="16" y="53"/>
                    <a:pt x="26" y="13"/>
                  </a:cubicBezTo>
                  <a:cubicBezTo>
                    <a:pt x="33" y="12"/>
                    <a:pt x="36" y="9"/>
                    <a:pt x="43" y="9"/>
                  </a:cubicBezTo>
                  <a:cubicBezTo>
                    <a:pt x="48" y="12"/>
                    <a:pt x="49" y="19"/>
                    <a:pt x="50" y="24"/>
                  </a:cubicBezTo>
                  <a:cubicBezTo>
                    <a:pt x="61" y="60"/>
                    <a:pt x="73" y="100"/>
                    <a:pt x="80" y="143"/>
                  </a:cubicBezTo>
                  <a:cubicBezTo>
                    <a:pt x="77" y="142"/>
                    <a:pt x="64" y="141"/>
                    <a:pt x="58"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53" name="Freeform 661"/>
            <p:cNvSpPr>
              <a:spLocks noEditPoints="1"/>
            </p:cNvSpPr>
            <p:nvPr/>
          </p:nvSpPr>
          <p:spPr bwMode="auto">
            <a:xfrm>
              <a:off x="8096120" y="3425030"/>
              <a:ext cx="309022" cy="596143"/>
            </a:xfrm>
            <a:custGeom>
              <a:avLst/>
              <a:gdLst>
                <a:gd name="T0" fmla="*/ 69 w 83"/>
                <a:gd name="T1" fmla="*/ 24 h 160"/>
                <a:gd name="T2" fmla="*/ 0 w 83"/>
                <a:gd name="T3" fmla="*/ 20 h 160"/>
                <a:gd name="T4" fmla="*/ 5 w 83"/>
                <a:gd name="T5" fmla="*/ 158 h 160"/>
                <a:gd name="T6" fmla="*/ 13 w 83"/>
                <a:gd name="T7" fmla="*/ 153 h 160"/>
                <a:gd name="T8" fmla="*/ 81 w 83"/>
                <a:gd name="T9" fmla="*/ 106 h 160"/>
                <a:gd name="T10" fmla="*/ 55 w 83"/>
                <a:gd name="T11" fmla="*/ 83 h 160"/>
                <a:gd name="T12" fmla="*/ 69 w 83"/>
                <a:gd name="T13" fmla="*/ 24 h 160"/>
                <a:gd name="T14" fmla="*/ 40 w 83"/>
                <a:gd name="T15" fmla="*/ 82 h 160"/>
                <a:gd name="T16" fmla="*/ 71 w 83"/>
                <a:gd name="T17" fmla="*/ 97 h 160"/>
                <a:gd name="T18" fmla="*/ 12 w 83"/>
                <a:gd name="T19" fmla="*/ 146 h 160"/>
                <a:gd name="T20" fmla="*/ 8 w 83"/>
                <a:gd name="T21" fmla="*/ 121 h 160"/>
                <a:gd name="T22" fmla="*/ 7 w 83"/>
                <a:gd name="T23" fmla="*/ 20 h 160"/>
                <a:gd name="T24" fmla="*/ 24 w 83"/>
                <a:gd name="T25" fmla="*/ 13 h 160"/>
                <a:gd name="T26" fmla="*/ 66 w 83"/>
                <a:gd name="T27" fmla="*/ 34 h 160"/>
                <a:gd name="T28" fmla="*/ 59 w 83"/>
                <a:gd name="T29" fmla="*/ 70 h 160"/>
                <a:gd name="T30" fmla="*/ 40 w 83"/>
                <a:gd name="T31" fmla="*/ 8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60">
                  <a:moveTo>
                    <a:pt x="69" y="24"/>
                  </a:moveTo>
                  <a:cubicBezTo>
                    <a:pt x="58" y="0"/>
                    <a:pt x="15" y="1"/>
                    <a:pt x="0" y="20"/>
                  </a:cubicBezTo>
                  <a:cubicBezTo>
                    <a:pt x="0" y="64"/>
                    <a:pt x="1" y="115"/>
                    <a:pt x="5" y="158"/>
                  </a:cubicBezTo>
                  <a:cubicBezTo>
                    <a:pt x="11" y="160"/>
                    <a:pt x="9" y="153"/>
                    <a:pt x="13" y="153"/>
                  </a:cubicBezTo>
                  <a:cubicBezTo>
                    <a:pt x="37" y="152"/>
                    <a:pt x="83" y="138"/>
                    <a:pt x="81" y="106"/>
                  </a:cubicBezTo>
                  <a:cubicBezTo>
                    <a:pt x="80" y="93"/>
                    <a:pt x="70" y="83"/>
                    <a:pt x="55" y="83"/>
                  </a:cubicBezTo>
                  <a:cubicBezTo>
                    <a:pt x="67" y="76"/>
                    <a:pt x="75" y="39"/>
                    <a:pt x="69" y="24"/>
                  </a:cubicBezTo>
                  <a:close/>
                  <a:moveTo>
                    <a:pt x="40" y="82"/>
                  </a:moveTo>
                  <a:cubicBezTo>
                    <a:pt x="46" y="91"/>
                    <a:pt x="65" y="88"/>
                    <a:pt x="71" y="97"/>
                  </a:cubicBezTo>
                  <a:cubicBezTo>
                    <a:pt x="83" y="137"/>
                    <a:pt x="40" y="143"/>
                    <a:pt x="12" y="146"/>
                  </a:cubicBezTo>
                  <a:cubicBezTo>
                    <a:pt x="9" y="139"/>
                    <a:pt x="9" y="130"/>
                    <a:pt x="8" y="121"/>
                  </a:cubicBezTo>
                  <a:cubicBezTo>
                    <a:pt x="5" y="91"/>
                    <a:pt x="4" y="53"/>
                    <a:pt x="7" y="20"/>
                  </a:cubicBezTo>
                  <a:cubicBezTo>
                    <a:pt x="13" y="21"/>
                    <a:pt x="17" y="14"/>
                    <a:pt x="24" y="13"/>
                  </a:cubicBezTo>
                  <a:cubicBezTo>
                    <a:pt x="41" y="10"/>
                    <a:pt x="64" y="19"/>
                    <a:pt x="66" y="34"/>
                  </a:cubicBezTo>
                  <a:cubicBezTo>
                    <a:pt x="67" y="41"/>
                    <a:pt x="64" y="63"/>
                    <a:pt x="59" y="70"/>
                  </a:cubicBezTo>
                  <a:cubicBezTo>
                    <a:pt x="55" y="77"/>
                    <a:pt x="48" y="77"/>
                    <a:pt x="4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54" name="Freeform 662"/>
            <p:cNvSpPr>
              <a:spLocks noEditPoints="1"/>
            </p:cNvSpPr>
            <p:nvPr/>
          </p:nvSpPr>
          <p:spPr bwMode="auto">
            <a:xfrm>
              <a:off x="11298260" y="3483427"/>
              <a:ext cx="462315" cy="537746"/>
            </a:xfrm>
            <a:custGeom>
              <a:avLst/>
              <a:gdLst>
                <a:gd name="T0" fmla="*/ 28 w 124"/>
                <a:gd name="T1" fmla="*/ 137 h 144"/>
                <a:gd name="T2" fmla="*/ 120 w 124"/>
                <a:gd name="T3" fmla="*/ 139 h 144"/>
                <a:gd name="T4" fmla="*/ 122 w 124"/>
                <a:gd name="T5" fmla="*/ 124 h 144"/>
                <a:gd name="T6" fmla="*/ 119 w 124"/>
                <a:gd name="T7" fmla="*/ 34 h 144"/>
                <a:gd name="T8" fmla="*/ 113 w 124"/>
                <a:gd name="T9" fmla="*/ 0 h 144"/>
                <a:gd name="T10" fmla="*/ 7 w 124"/>
                <a:gd name="T11" fmla="*/ 17 h 144"/>
                <a:gd name="T12" fmla="*/ 7 w 124"/>
                <a:gd name="T13" fmla="*/ 138 h 144"/>
                <a:gd name="T14" fmla="*/ 28 w 124"/>
                <a:gd name="T15" fmla="*/ 137 h 144"/>
                <a:gd name="T16" fmla="*/ 115 w 124"/>
                <a:gd name="T17" fmla="*/ 132 h 144"/>
                <a:gd name="T18" fmla="*/ 13 w 124"/>
                <a:gd name="T19" fmla="*/ 129 h 144"/>
                <a:gd name="T20" fmla="*/ 27 w 124"/>
                <a:gd name="T21" fmla="*/ 90 h 144"/>
                <a:gd name="T22" fmla="*/ 37 w 124"/>
                <a:gd name="T23" fmla="*/ 81 h 144"/>
                <a:gd name="T24" fmla="*/ 51 w 124"/>
                <a:gd name="T25" fmla="*/ 89 h 144"/>
                <a:gd name="T26" fmla="*/ 85 w 124"/>
                <a:gd name="T27" fmla="*/ 76 h 144"/>
                <a:gd name="T28" fmla="*/ 115 w 124"/>
                <a:gd name="T29" fmla="*/ 101 h 144"/>
                <a:gd name="T30" fmla="*/ 115 w 124"/>
                <a:gd name="T31" fmla="*/ 132 h 144"/>
                <a:gd name="T32" fmla="*/ 113 w 124"/>
                <a:gd name="T33" fmla="*/ 85 h 144"/>
                <a:gd name="T34" fmla="*/ 95 w 124"/>
                <a:gd name="T35" fmla="*/ 72 h 144"/>
                <a:gd name="T36" fmla="*/ 110 w 124"/>
                <a:gd name="T37" fmla="*/ 58 h 144"/>
                <a:gd name="T38" fmla="*/ 113 w 124"/>
                <a:gd name="T39" fmla="*/ 85 h 144"/>
                <a:gd name="T40" fmla="*/ 14 w 124"/>
                <a:gd name="T41" fmla="*/ 24 h 144"/>
                <a:gd name="T42" fmla="*/ 109 w 124"/>
                <a:gd name="T43" fmla="*/ 9 h 144"/>
                <a:gd name="T44" fmla="*/ 113 w 124"/>
                <a:gd name="T45" fmla="*/ 47 h 144"/>
                <a:gd name="T46" fmla="*/ 49 w 124"/>
                <a:gd name="T47" fmla="*/ 79 h 144"/>
                <a:gd name="T48" fmla="*/ 10 w 124"/>
                <a:gd name="T49" fmla="*/ 57 h 144"/>
                <a:gd name="T50" fmla="*/ 14 w 124"/>
                <a:gd name="T51" fmla="*/ 24 h 144"/>
                <a:gd name="T52" fmla="*/ 10 w 124"/>
                <a:gd name="T53" fmla="*/ 67 h 144"/>
                <a:gd name="T54" fmla="*/ 31 w 124"/>
                <a:gd name="T55" fmla="*/ 77 h 144"/>
                <a:gd name="T56" fmla="*/ 10 w 124"/>
                <a:gd name="T57" fmla="*/ 101 h 144"/>
                <a:gd name="T58" fmla="*/ 10 w 124"/>
                <a:gd name="T59" fmla="*/ 6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44">
                  <a:moveTo>
                    <a:pt x="28" y="137"/>
                  </a:moveTo>
                  <a:cubicBezTo>
                    <a:pt x="60" y="136"/>
                    <a:pt x="94" y="144"/>
                    <a:pt x="120" y="139"/>
                  </a:cubicBezTo>
                  <a:cubicBezTo>
                    <a:pt x="124" y="135"/>
                    <a:pt x="122" y="129"/>
                    <a:pt x="122" y="124"/>
                  </a:cubicBezTo>
                  <a:cubicBezTo>
                    <a:pt x="122" y="85"/>
                    <a:pt x="120" y="63"/>
                    <a:pt x="119" y="34"/>
                  </a:cubicBezTo>
                  <a:cubicBezTo>
                    <a:pt x="119" y="22"/>
                    <a:pt x="121" y="10"/>
                    <a:pt x="113" y="0"/>
                  </a:cubicBezTo>
                  <a:cubicBezTo>
                    <a:pt x="76" y="3"/>
                    <a:pt x="43" y="10"/>
                    <a:pt x="7" y="17"/>
                  </a:cubicBezTo>
                  <a:cubicBezTo>
                    <a:pt x="3" y="54"/>
                    <a:pt x="0" y="102"/>
                    <a:pt x="7" y="138"/>
                  </a:cubicBezTo>
                  <a:cubicBezTo>
                    <a:pt x="14" y="139"/>
                    <a:pt x="21" y="137"/>
                    <a:pt x="28" y="137"/>
                  </a:cubicBezTo>
                  <a:close/>
                  <a:moveTo>
                    <a:pt x="115" y="132"/>
                  </a:moveTo>
                  <a:cubicBezTo>
                    <a:pt x="80" y="132"/>
                    <a:pt x="47" y="125"/>
                    <a:pt x="13" y="129"/>
                  </a:cubicBezTo>
                  <a:cubicBezTo>
                    <a:pt x="11" y="116"/>
                    <a:pt x="16" y="102"/>
                    <a:pt x="27" y="90"/>
                  </a:cubicBezTo>
                  <a:cubicBezTo>
                    <a:pt x="29" y="87"/>
                    <a:pt x="36" y="81"/>
                    <a:pt x="37" y="81"/>
                  </a:cubicBezTo>
                  <a:cubicBezTo>
                    <a:pt x="41" y="81"/>
                    <a:pt x="46" y="88"/>
                    <a:pt x="51" y="89"/>
                  </a:cubicBezTo>
                  <a:cubicBezTo>
                    <a:pt x="65" y="90"/>
                    <a:pt x="73" y="81"/>
                    <a:pt x="85" y="76"/>
                  </a:cubicBezTo>
                  <a:cubicBezTo>
                    <a:pt x="99" y="80"/>
                    <a:pt x="108" y="90"/>
                    <a:pt x="115" y="101"/>
                  </a:cubicBezTo>
                  <a:cubicBezTo>
                    <a:pt x="115" y="111"/>
                    <a:pt x="115" y="122"/>
                    <a:pt x="115" y="132"/>
                  </a:cubicBezTo>
                  <a:close/>
                  <a:moveTo>
                    <a:pt x="113" y="85"/>
                  </a:moveTo>
                  <a:cubicBezTo>
                    <a:pt x="107" y="80"/>
                    <a:pt x="104" y="73"/>
                    <a:pt x="95" y="72"/>
                  </a:cubicBezTo>
                  <a:cubicBezTo>
                    <a:pt x="97" y="64"/>
                    <a:pt x="108" y="65"/>
                    <a:pt x="110" y="58"/>
                  </a:cubicBezTo>
                  <a:cubicBezTo>
                    <a:pt x="117" y="62"/>
                    <a:pt x="112" y="77"/>
                    <a:pt x="113" y="85"/>
                  </a:cubicBezTo>
                  <a:close/>
                  <a:moveTo>
                    <a:pt x="14" y="24"/>
                  </a:moveTo>
                  <a:cubicBezTo>
                    <a:pt x="45" y="17"/>
                    <a:pt x="75" y="11"/>
                    <a:pt x="109" y="9"/>
                  </a:cubicBezTo>
                  <a:cubicBezTo>
                    <a:pt x="114" y="18"/>
                    <a:pt x="110" y="36"/>
                    <a:pt x="113" y="47"/>
                  </a:cubicBezTo>
                  <a:cubicBezTo>
                    <a:pt x="95" y="57"/>
                    <a:pt x="76" y="82"/>
                    <a:pt x="49" y="79"/>
                  </a:cubicBezTo>
                  <a:cubicBezTo>
                    <a:pt x="35" y="77"/>
                    <a:pt x="24" y="62"/>
                    <a:pt x="10" y="57"/>
                  </a:cubicBezTo>
                  <a:cubicBezTo>
                    <a:pt x="12" y="47"/>
                    <a:pt x="12" y="35"/>
                    <a:pt x="14" y="24"/>
                  </a:cubicBezTo>
                  <a:close/>
                  <a:moveTo>
                    <a:pt x="10" y="67"/>
                  </a:moveTo>
                  <a:cubicBezTo>
                    <a:pt x="17" y="70"/>
                    <a:pt x="23" y="75"/>
                    <a:pt x="31" y="77"/>
                  </a:cubicBezTo>
                  <a:cubicBezTo>
                    <a:pt x="22" y="83"/>
                    <a:pt x="18" y="94"/>
                    <a:pt x="10" y="101"/>
                  </a:cubicBezTo>
                  <a:cubicBezTo>
                    <a:pt x="10" y="90"/>
                    <a:pt x="10" y="78"/>
                    <a:pt x="1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55" name="Freeform 663"/>
            <p:cNvSpPr>
              <a:spLocks noEditPoints="1"/>
            </p:cNvSpPr>
            <p:nvPr/>
          </p:nvSpPr>
          <p:spPr bwMode="auto">
            <a:xfrm>
              <a:off x="8375943" y="3461527"/>
              <a:ext cx="311454" cy="559644"/>
            </a:xfrm>
            <a:custGeom>
              <a:avLst/>
              <a:gdLst>
                <a:gd name="T0" fmla="*/ 47 w 83"/>
                <a:gd name="T1" fmla="*/ 36 h 150"/>
                <a:gd name="T2" fmla="*/ 59 w 83"/>
                <a:gd name="T3" fmla="*/ 37 h 150"/>
                <a:gd name="T4" fmla="*/ 62 w 83"/>
                <a:gd name="T5" fmla="*/ 6 h 150"/>
                <a:gd name="T6" fmla="*/ 28 w 83"/>
                <a:gd name="T7" fmla="*/ 14 h 150"/>
                <a:gd name="T8" fmla="*/ 9 w 83"/>
                <a:gd name="T9" fmla="*/ 113 h 150"/>
                <a:gd name="T10" fmla="*/ 79 w 83"/>
                <a:gd name="T11" fmla="*/ 133 h 150"/>
                <a:gd name="T12" fmla="*/ 77 w 83"/>
                <a:gd name="T13" fmla="*/ 105 h 150"/>
                <a:gd name="T14" fmla="*/ 58 w 83"/>
                <a:gd name="T15" fmla="*/ 112 h 150"/>
                <a:gd name="T16" fmla="*/ 47 w 83"/>
                <a:gd name="T17" fmla="*/ 36 h 150"/>
                <a:gd name="T18" fmla="*/ 74 w 83"/>
                <a:gd name="T19" fmla="*/ 114 h 150"/>
                <a:gd name="T20" fmla="*/ 72 w 83"/>
                <a:gd name="T21" fmla="*/ 130 h 150"/>
                <a:gd name="T22" fmla="*/ 15 w 83"/>
                <a:gd name="T23" fmla="*/ 113 h 150"/>
                <a:gd name="T24" fmla="*/ 14 w 83"/>
                <a:gd name="T25" fmla="*/ 66 h 150"/>
                <a:gd name="T26" fmla="*/ 40 w 83"/>
                <a:gd name="T27" fmla="*/ 12 h 150"/>
                <a:gd name="T28" fmla="*/ 52 w 83"/>
                <a:gd name="T29" fmla="*/ 9 h 150"/>
                <a:gd name="T30" fmla="*/ 55 w 83"/>
                <a:gd name="T31" fmla="*/ 29 h 150"/>
                <a:gd name="T32" fmla="*/ 43 w 83"/>
                <a:gd name="T33" fmla="*/ 30 h 150"/>
                <a:gd name="T34" fmla="*/ 74 w 83"/>
                <a:gd name="T35" fmla="*/ 1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50">
                  <a:moveTo>
                    <a:pt x="47" y="36"/>
                  </a:moveTo>
                  <a:cubicBezTo>
                    <a:pt x="50" y="37"/>
                    <a:pt x="57" y="39"/>
                    <a:pt x="59" y="37"/>
                  </a:cubicBezTo>
                  <a:cubicBezTo>
                    <a:pt x="61" y="28"/>
                    <a:pt x="61" y="20"/>
                    <a:pt x="62" y="6"/>
                  </a:cubicBezTo>
                  <a:cubicBezTo>
                    <a:pt x="49" y="0"/>
                    <a:pt x="36" y="5"/>
                    <a:pt x="28" y="14"/>
                  </a:cubicBezTo>
                  <a:cubicBezTo>
                    <a:pt x="11" y="34"/>
                    <a:pt x="0" y="83"/>
                    <a:pt x="9" y="113"/>
                  </a:cubicBezTo>
                  <a:cubicBezTo>
                    <a:pt x="17" y="142"/>
                    <a:pt x="60" y="150"/>
                    <a:pt x="79" y="133"/>
                  </a:cubicBezTo>
                  <a:cubicBezTo>
                    <a:pt x="78" y="122"/>
                    <a:pt x="83" y="112"/>
                    <a:pt x="77" y="105"/>
                  </a:cubicBezTo>
                  <a:cubicBezTo>
                    <a:pt x="68" y="107"/>
                    <a:pt x="66" y="113"/>
                    <a:pt x="58" y="112"/>
                  </a:cubicBezTo>
                  <a:cubicBezTo>
                    <a:pt x="30" y="110"/>
                    <a:pt x="24" y="51"/>
                    <a:pt x="47" y="36"/>
                  </a:cubicBezTo>
                  <a:close/>
                  <a:moveTo>
                    <a:pt x="74" y="114"/>
                  </a:moveTo>
                  <a:cubicBezTo>
                    <a:pt x="73" y="119"/>
                    <a:pt x="75" y="127"/>
                    <a:pt x="72" y="130"/>
                  </a:cubicBezTo>
                  <a:cubicBezTo>
                    <a:pt x="48" y="140"/>
                    <a:pt x="23" y="135"/>
                    <a:pt x="15" y="113"/>
                  </a:cubicBezTo>
                  <a:cubicBezTo>
                    <a:pt x="12" y="102"/>
                    <a:pt x="12" y="81"/>
                    <a:pt x="14" y="66"/>
                  </a:cubicBezTo>
                  <a:cubicBezTo>
                    <a:pt x="17" y="43"/>
                    <a:pt x="30" y="18"/>
                    <a:pt x="40" y="12"/>
                  </a:cubicBezTo>
                  <a:cubicBezTo>
                    <a:pt x="44" y="10"/>
                    <a:pt x="49" y="10"/>
                    <a:pt x="52" y="9"/>
                  </a:cubicBezTo>
                  <a:cubicBezTo>
                    <a:pt x="58" y="11"/>
                    <a:pt x="53" y="27"/>
                    <a:pt x="55" y="29"/>
                  </a:cubicBezTo>
                  <a:cubicBezTo>
                    <a:pt x="52" y="33"/>
                    <a:pt x="45" y="26"/>
                    <a:pt x="43" y="30"/>
                  </a:cubicBezTo>
                  <a:cubicBezTo>
                    <a:pt x="12" y="52"/>
                    <a:pt x="26" y="136"/>
                    <a:pt x="74"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56" name="Freeform 664"/>
            <p:cNvSpPr>
              <a:spLocks noEditPoints="1"/>
            </p:cNvSpPr>
            <p:nvPr/>
          </p:nvSpPr>
          <p:spPr bwMode="auto">
            <a:xfrm>
              <a:off x="8156952" y="3515059"/>
              <a:ext cx="133829" cy="175193"/>
            </a:xfrm>
            <a:custGeom>
              <a:avLst/>
              <a:gdLst>
                <a:gd name="T0" fmla="*/ 22 w 36"/>
                <a:gd name="T1" fmla="*/ 3 h 47"/>
                <a:gd name="T2" fmla="*/ 11 w 36"/>
                <a:gd name="T3" fmla="*/ 0 h 47"/>
                <a:gd name="T4" fmla="*/ 3 w 36"/>
                <a:gd name="T5" fmla="*/ 17 h 47"/>
                <a:gd name="T6" fmla="*/ 5 w 36"/>
                <a:gd name="T7" fmla="*/ 46 h 47"/>
                <a:gd name="T8" fmla="*/ 8 w 36"/>
                <a:gd name="T9" fmla="*/ 47 h 47"/>
                <a:gd name="T10" fmla="*/ 22 w 36"/>
                <a:gd name="T11" fmla="*/ 3 h 47"/>
                <a:gd name="T12" fmla="*/ 10 w 36"/>
                <a:gd name="T13" fmla="*/ 40 h 47"/>
                <a:gd name="T14" fmla="*/ 8 w 36"/>
                <a:gd name="T15" fmla="*/ 8 h 47"/>
                <a:gd name="T16" fmla="*/ 10 w 36"/>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7">
                  <a:moveTo>
                    <a:pt x="22" y="3"/>
                  </a:moveTo>
                  <a:cubicBezTo>
                    <a:pt x="21" y="2"/>
                    <a:pt x="13" y="0"/>
                    <a:pt x="11" y="0"/>
                  </a:cubicBezTo>
                  <a:cubicBezTo>
                    <a:pt x="0" y="1"/>
                    <a:pt x="3" y="9"/>
                    <a:pt x="3" y="17"/>
                  </a:cubicBezTo>
                  <a:cubicBezTo>
                    <a:pt x="3" y="26"/>
                    <a:pt x="0" y="37"/>
                    <a:pt x="5" y="46"/>
                  </a:cubicBezTo>
                  <a:cubicBezTo>
                    <a:pt x="7" y="46"/>
                    <a:pt x="8" y="46"/>
                    <a:pt x="8" y="47"/>
                  </a:cubicBezTo>
                  <a:cubicBezTo>
                    <a:pt x="35" y="47"/>
                    <a:pt x="36" y="13"/>
                    <a:pt x="22" y="3"/>
                  </a:cubicBezTo>
                  <a:close/>
                  <a:moveTo>
                    <a:pt x="10" y="40"/>
                  </a:moveTo>
                  <a:cubicBezTo>
                    <a:pt x="8" y="35"/>
                    <a:pt x="8" y="19"/>
                    <a:pt x="8" y="8"/>
                  </a:cubicBezTo>
                  <a:cubicBezTo>
                    <a:pt x="30" y="4"/>
                    <a:pt x="29" y="42"/>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57" name="Freeform 665"/>
            <p:cNvSpPr/>
            <p:nvPr/>
          </p:nvSpPr>
          <p:spPr bwMode="auto">
            <a:xfrm>
              <a:off x="6643479" y="3515059"/>
              <a:ext cx="250624" cy="328487"/>
            </a:xfrm>
            <a:custGeom>
              <a:avLst/>
              <a:gdLst>
                <a:gd name="T0" fmla="*/ 47 w 67"/>
                <a:gd name="T1" fmla="*/ 25 h 88"/>
                <a:gd name="T2" fmla="*/ 63 w 67"/>
                <a:gd name="T3" fmla="*/ 34 h 88"/>
                <a:gd name="T4" fmla="*/ 48 w 67"/>
                <a:gd name="T5" fmla="*/ 0 h 88"/>
                <a:gd name="T6" fmla="*/ 44 w 67"/>
                <a:gd name="T7" fmla="*/ 0 h 88"/>
                <a:gd name="T8" fmla="*/ 27 w 67"/>
                <a:gd name="T9" fmla="*/ 55 h 88"/>
                <a:gd name="T10" fmla="*/ 4 w 67"/>
                <a:gd name="T11" fmla="*/ 83 h 88"/>
                <a:gd name="T12" fmla="*/ 47 w 67"/>
                <a:gd name="T13" fmla="*/ 25 h 88"/>
              </a:gdLst>
              <a:ahLst/>
              <a:cxnLst>
                <a:cxn ang="0">
                  <a:pos x="T0" y="T1"/>
                </a:cxn>
                <a:cxn ang="0">
                  <a:pos x="T2" y="T3"/>
                </a:cxn>
                <a:cxn ang="0">
                  <a:pos x="T4" y="T5"/>
                </a:cxn>
                <a:cxn ang="0">
                  <a:pos x="T6" y="T7"/>
                </a:cxn>
                <a:cxn ang="0">
                  <a:pos x="T8" y="T9"/>
                </a:cxn>
                <a:cxn ang="0">
                  <a:pos x="T10" y="T11"/>
                </a:cxn>
                <a:cxn ang="0">
                  <a:pos x="T12" y="T13"/>
                </a:cxn>
              </a:cxnLst>
              <a:rect l="0" t="0" r="r" b="b"/>
              <a:pathLst>
                <a:path w="67" h="88">
                  <a:moveTo>
                    <a:pt x="47" y="25"/>
                  </a:moveTo>
                  <a:cubicBezTo>
                    <a:pt x="55" y="25"/>
                    <a:pt x="54" y="34"/>
                    <a:pt x="63" y="34"/>
                  </a:cubicBezTo>
                  <a:cubicBezTo>
                    <a:pt x="67" y="23"/>
                    <a:pt x="55" y="8"/>
                    <a:pt x="48" y="0"/>
                  </a:cubicBezTo>
                  <a:cubicBezTo>
                    <a:pt x="47" y="0"/>
                    <a:pt x="45" y="0"/>
                    <a:pt x="44" y="0"/>
                  </a:cubicBezTo>
                  <a:cubicBezTo>
                    <a:pt x="37" y="17"/>
                    <a:pt x="37" y="38"/>
                    <a:pt x="27" y="55"/>
                  </a:cubicBezTo>
                  <a:cubicBezTo>
                    <a:pt x="7" y="51"/>
                    <a:pt x="0" y="71"/>
                    <a:pt x="4" y="83"/>
                  </a:cubicBezTo>
                  <a:cubicBezTo>
                    <a:pt x="39" y="88"/>
                    <a:pt x="34" y="46"/>
                    <a:pt x="4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58" name="Freeform 666"/>
            <p:cNvSpPr>
              <a:spLocks noEditPoints="1"/>
            </p:cNvSpPr>
            <p:nvPr/>
          </p:nvSpPr>
          <p:spPr bwMode="auto">
            <a:xfrm>
              <a:off x="7845498" y="3539391"/>
              <a:ext cx="94897" cy="187360"/>
            </a:xfrm>
            <a:custGeom>
              <a:avLst/>
              <a:gdLst>
                <a:gd name="T0" fmla="*/ 6 w 25"/>
                <a:gd name="T1" fmla="*/ 2 h 50"/>
                <a:gd name="T2" fmla="*/ 0 w 25"/>
                <a:gd name="T3" fmla="*/ 46 h 50"/>
                <a:gd name="T4" fmla="*/ 21 w 25"/>
                <a:gd name="T5" fmla="*/ 48 h 50"/>
                <a:gd name="T6" fmla="*/ 17 w 25"/>
                <a:gd name="T7" fmla="*/ 1 h 50"/>
                <a:gd name="T8" fmla="*/ 6 w 25"/>
                <a:gd name="T9" fmla="*/ 2 h 50"/>
                <a:gd name="T10" fmla="*/ 9 w 25"/>
                <a:gd name="T11" fmla="*/ 44 h 50"/>
                <a:gd name="T12" fmla="*/ 10 w 25"/>
                <a:gd name="T13" fmla="*/ 8 h 50"/>
                <a:gd name="T14" fmla="*/ 14 w 25"/>
                <a:gd name="T15" fmla="*/ 8 h 50"/>
                <a:gd name="T16" fmla="*/ 17 w 25"/>
                <a:gd name="T17" fmla="*/ 42 h 50"/>
                <a:gd name="T18" fmla="*/ 9 w 25"/>
                <a:gd name="T19" fmla="*/ 4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0">
                  <a:moveTo>
                    <a:pt x="6" y="2"/>
                  </a:moveTo>
                  <a:cubicBezTo>
                    <a:pt x="1" y="16"/>
                    <a:pt x="3" y="33"/>
                    <a:pt x="0" y="46"/>
                  </a:cubicBezTo>
                  <a:cubicBezTo>
                    <a:pt x="7" y="48"/>
                    <a:pt x="14" y="50"/>
                    <a:pt x="21" y="48"/>
                  </a:cubicBezTo>
                  <a:cubicBezTo>
                    <a:pt x="25" y="33"/>
                    <a:pt x="22" y="13"/>
                    <a:pt x="17" y="1"/>
                  </a:cubicBezTo>
                  <a:cubicBezTo>
                    <a:pt x="13" y="1"/>
                    <a:pt x="8" y="0"/>
                    <a:pt x="6" y="2"/>
                  </a:cubicBezTo>
                  <a:close/>
                  <a:moveTo>
                    <a:pt x="9" y="44"/>
                  </a:moveTo>
                  <a:cubicBezTo>
                    <a:pt x="3" y="35"/>
                    <a:pt x="10" y="19"/>
                    <a:pt x="10" y="8"/>
                  </a:cubicBezTo>
                  <a:cubicBezTo>
                    <a:pt x="12" y="8"/>
                    <a:pt x="13" y="8"/>
                    <a:pt x="14" y="8"/>
                  </a:cubicBezTo>
                  <a:cubicBezTo>
                    <a:pt x="16" y="21"/>
                    <a:pt x="17" y="28"/>
                    <a:pt x="17" y="42"/>
                  </a:cubicBezTo>
                  <a:cubicBezTo>
                    <a:pt x="15" y="43"/>
                    <a:pt x="9" y="40"/>
                    <a:pt x="9"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59" name="Freeform 667"/>
            <p:cNvSpPr>
              <a:spLocks noEditPoints="1"/>
            </p:cNvSpPr>
            <p:nvPr/>
          </p:nvSpPr>
          <p:spPr bwMode="auto">
            <a:xfrm>
              <a:off x="8984253" y="3641587"/>
              <a:ext cx="133829" cy="160594"/>
            </a:xfrm>
            <a:custGeom>
              <a:avLst/>
              <a:gdLst>
                <a:gd name="T0" fmla="*/ 31 w 36"/>
                <a:gd name="T1" fmla="*/ 28 h 43"/>
                <a:gd name="T2" fmla="*/ 27 w 36"/>
                <a:gd name="T3" fmla="*/ 18 h 43"/>
                <a:gd name="T4" fmla="*/ 34 w 36"/>
                <a:gd name="T5" fmla="*/ 8 h 43"/>
                <a:gd name="T6" fmla="*/ 17 w 36"/>
                <a:gd name="T7" fmla="*/ 0 h 43"/>
                <a:gd name="T8" fmla="*/ 1 w 36"/>
                <a:gd name="T9" fmla="*/ 26 h 43"/>
                <a:gd name="T10" fmla="*/ 31 w 36"/>
                <a:gd name="T11" fmla="*/ 28 h 43"/>
                <a:gd name="T12" fmla="*/ 20 w 36"/>
                <a:gd name="T13" fmla="*/ 8 h 43"/>
                <a:gd name="T14" fmla="*/ 25 w 36"/>
                <a:gd name="T15" fmla="*/ 10 h 43"/>
                <a:gd name="T16" fmla="*/ 17 w 36"/>
                <a:gd name="T17" fmla="*/ 15 h 43"/>
                <a:gd name="T18" fmla="*/ 20 w 36"/>
                <a:gd name="T19" fmla="*/ 8 h 43"/>
                <a:gd name="T20" fmla="*/ 10 w 36"/>
                <a:gd name="T21" fmla="*/ 21 h 43"/>
                <a:gd name="T22" fmla="*/ 24 w 36"/>
                <a:gd name="T23" fmla="*/ 28 h 43"/>
                <a:gd name="T24" fmla="*/ 9 w 36"/>
                <a:gd name="T25" fmla="*/ 30 h 43"/>
                <a:gd name="T26" fmla="*/ 10 w 36"/>
                <a:gd name="T27"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3">
                  <a:moveTo>
                    <a:pt x="31" y="28"/>
                  </a:moveTo>
                  <a:cubicBezTo>
                    <a:pt x="31" y="23"/>
                    <a:pt x="27" y="23"/>
                    <a:pt x="27" y="18"/>
                  </a:cubicBezTo>
                  <a:cubicBezTo>
                    <a:pt x="31" y="17"/>
                    <a:pt x="36" y="13"/>
                    <a:pt x="34" y="8"/>
                  </a:cubicBezTo>
                  <a:cubicBezTo>
                    <a:pt x="30" y="4"/>
                    <a:pt x="23" y="3"/>
                    <a:pt x="17" y="0"/>
                  </a:cubicBezTo>
                  <a:cubicBezTo>
                    <a:pt x="15" y="9"/>
                    <a:pt x="0" y="18"/>
                    <a:pt x="1" y="26"/>
                  </a:cubicBezTo>
                  <a:cubicBezTo>
                    <a:pt x="1" y="40"/>
                    <a:pt x="26" y="43"/>
                    <a:pt x="31" y="28"/>
                  </a:cubicBezTo>
                  <a:close/>
                  <a:moveTo>
                    <a:pt x="20" y="8"/>
                  </a:moveTo>
                  <a:cubicBezTo>
                    <a:pt x="21" y="9"/>
                    <a:pt x="23" y="10"/>
                    <a:pt x="25" y="10"/>
                  </a:cubicBezTo>
                  <a:cubicBezTo>
                    <a:pt x="25" y="13"/>
                    <a:pt x="22" y="15"/>
                    <a:pt x="17" y="15"/>
                  </a:cubicBezTo>
                  <a:cubicBezTo>
                    <a:pt x="14" y="12"/>
                    <a:pt x="19" y="11"/>
                    <a:pt x="20" y="8"/>
                  </a:cubicBezTo>
                  <a:close/>
                  <a:moveTo>
                    <a:pt x="10" y="21"/>
                  </a:moveTo>
                  <a:cubicBezTo>
                    <a:pt x="18" y="20"/>
                    <a:pt x="20" y="25"/>
                    <a:pt x="24" y="28"/>
                  </a:cubicBezTo>
                  <a:cubicBezTo>
                    <a:pt x="20" y="32"/>
                    <a:pt x="15" y="32"/>
                    <a:pt x="9" y="30"/>
                  </a:cubicBezTo>
                  <a:cubicBezTo>
                    <a:pt x="8" y="26"/>
                    <a:pt x="11" y="25"/>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60" name="Freeform 668"/>
            <p:cNvSpPr/>
            <p:nvPr/>
          </p:nvSpPr>
          <p:spPr bwMode="auto">
            <a:xfrm>
              <a:off x="10777547" y="3661053"/>
              <a:ext cx="55965" cy="114363"/>
            </a:xfrm>
            <a:custGeom>
              <a:avLst/>
              <a:gdLst>
                <a:gd name="T0" fmla="*/ 11 w 15"/>
                <a:gd name="T1" fmla="*/ 31 h 31"/>
                <a:gd name="T2" fmla="*/ 15 w 15"/>
                <a:gd name="T3" fmla="*/ 0 h 31"/>
                <a:gd name="T4" fmla="*/ 9 w 15"/>
                <a:gd name="T5" fmla="*/ 0 h 31"/>
                <a:gd name="T6" fmla="*/ 11 w 15"/>
                <a:gd name="T7" fmla="*/ 31 h 31"/>
              </a:gdLst>
              <a:ahLst/>
              <a:cxnLst>
                <a:cxn ang="0">
                  <a:pos x="T0" y="T1"/>
                </a:cxn>
                <a:cxn ang="0">
                  <a:pos x="T2" y="T3"/>
                </a:cxn>
                <a:cxn ang="0">
                  <a:pos x="T4" y="T5"/>
                </a:cxn>
                <a:cxn ang="0">
                  <a:pos x="T6" y="T7"/>
                </a:cxn>
              </a:cxnLst>
              <a:rect l="0" t="0" r="r" b="b"/>
              <a:pathLst>
                <a:path w="15" h="31">
                  <a:moveTo>
                    <a:pt x="11" y="31"/>
                  </a:moveTo>
                  <a:cubicBezTo>
                    <a:pt x="11" y="24"/>
                    <a:pt x="14" y="11"/>
                    <a:pt x="15" y="0"/>
                  </a:cubicBezTo>
                  <a:cubicBezTo>
                    <a:pt x="13" y="0"/>
                    <a:pt x="11" y="0"/>
                    <a:pt x="9" y="0"/>
                  </a:cubicBezTo>
                  <a:cubicBezTo>
                    <a:pt x="8" y="10"/>
                    <a:pt x="0" y="26"/>
                    <a:pt x="1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61" name="Freeform 669"/>
            <p:cNvSpPr/>
            <p:nvPr/>
          </p:nvSpPr>
          <p:spPr bwMode="auto">
            <a:xfrm>
              <a:off x="10806746" y="3668353"/>
              <a:ext cx="82730" cy="128962"/>
            </a:xfrm>
            <a:custGeom>
              <a:avLst/>
              <a:gdLst>
                <a:gd name="T0" fmla="*/ 17 w 22"/>
                <a:gd name="T1" fmla="*/ 34 h 35"/>
                <a:gd name="T2" fmla="*/ 12 w 22"/>
                <a:gd name="T3" fmla="*/ 0 h 35"/>
                <a:gd name="T4" fmla="*/ 17 w 22"/>
                <a:gd name="T5" fmla="*/ 34 h 35"/>
              </a:gdLst>
              <a:ahLst/>
              <a:cxnLst>
                <a:cxn ang="0">
                  <a:pos x="T0" y="T1"/>
                </a:cxn>
                <a:cxn ang="0">
                  <a:pos x="T2" y="T3"/>
                </a:cxn>
                <a:cxn ang="0">
                  <a:pos x="T4" y="T5"/>
                </a:cxn>
              </a:cxnLst>
              <a:rect l="0" t="0" r="r" b="b"/>
              <a:pathLst>
                <a:path w="22" h="35">
                  <a:moveTo>
                    <a:pt x="17" y="34"/>
                  </a:moveTo>
                  <a:cubicBezTo>
                    <a:pt x="6" y="24"/>
                    <a:pt x="22" y="7"/>
                    <a:pt x="12" y="0"/>
                  </a:cubicBezTo>
                  <a:cubicBezTo>
                    <a:pt x="6" y="7"/>
                    <a:pt x="0" y="35"/>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62" name="Freeform 670"/>
            <p:cNvSpPr>
              <a:spLocks noEditPoints="1"/>
            </p:cNvSpPr>
            <p:nvPr/>
          </p:nvSpPr>
          <p:spPr bwMode="auto">
            <a:xfrm>
              <a:off x="9093747" y="3690252"/>
              <a:ext cx="289556" cy="233591"/>
            </a:xfrm>
            <a:custGeom>
              <a:avLst/>
              <a:gdLst>
                <a:gd name="T0" fmla="*/ 7 w 78"/>
                <a:gd name="T1" fmla="*/ 32 h 63"/>
                <a:gd name="T2" fmla="*/ 26 w 78"/>
                <a:gd name="T3" fmla="*/ 26 h 63"/>
                <a:gd name="T4" fmla="*/ 39 w 78"/>
                <a:gd name="T5" fmla="*/ 10 h 63"/>
                <a:gd name="T6" fmla="*/ 29 w 78"/>
                <a:gd name="T7" fmla="*/ 18 h 63"/>
                <a:gd name="T8" fmla="*/ 16 w 78"/>
                <a:gd name="T9" fmla="*/ 0 h 63"/>
                <a:gd name="T10" fmla="*/ 7 w 78"/>
                <a:gd name="T11" fmla="*/ 32 h 63"/>
                <a:gd name="T12" fmla="*/ 46 w 78"/>
                <a:gd name="T13" fmla="*/ 24 h 63"/>
                <a:gd name="T14" fmla="*/ 33 w 78"/>
                <a:gd name="T15" fmla="*/ 33 h 63"/>
                <a:gd name="T16" fmla="*/ 46 w 78"/>
                <a:gd name="T17" fmla="*/ 24 h 63"/>
                <a:gd name="T18" fmla="*/ 17 w 78"/>
                <a:gd name="T19" fmla="*/ 8 h 63"/>
                <a:gd name="T20" fmla="*/ 10 w 78"/>
                <a:gd name="T21" fmla="*/ 26 h 63"/>
                <a:gd name="T22" fmla="*/ 17 w 78"/>
                <a:gd name="T23"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3">
                  <a:moveTo>
                    <a:pt x="7" y="32"/>
                  </a:moveTo>
                  <a:cubicBezTo>
                    <a:pt x="14" y="35"/>
                    <a:pt x="22" y="30"/>
                    <a:pt x="26" y="26"/>
                  </a:cubicBezTo>
                  <a:cubicBezTo>
                    <a:pt x="22" y="63"/>
                    <a:pt x="78" y="16"/>
                    <a:pt x="39" y="10"/>
                  </a:cubicBezTo>
                  <a:cubicBezTo>
                    <a:pt x="34" y="11"/>
                    <a:pt x="35" y="18"/>
                    <a:pt x="29" y="18"/>
                  </a:cubicBezTo>
                  <a:cubicBezTo>
                    <a:pt x="29" y="8"/>
                    <a:pt x="24" y="2"/>
                    <a:pt x="16" y="0"/>
                  </a:cubicBezTo>
                  <a:cubicBezTo>
                    <a:pt x="11" y="7"/>
                    <a:pt x="0" y="20"/>
                    <a:pt x="7" y="32"/>
                  </a:cubicBezTo>
                  <a:close/>
                  <a:moveTo>
                    <a:pt x="46" y="24"/>
                  </a:moveTo>
                  <a:cubicBezTo>
                    <a:pt x="45" y="29"/>
                    <a:pt x="41" y="32"/>
                    <a:pt x="33" y="33"/>
                  </a:cubicBezTo>
                  <a:cubicBezTo>
                    <a:pt x="29" y="23"/>
                    <a:pt x="47" y="10"/>
                    <a:pt x="46" y="24"/>
                  </a:cubicBezTo>
                  <a:close/>
                  <a:moveTo>
                    <a:pt x="17" y="8"/>
                  </a:moveTo>
                  <a:cubicBezTo>
                    <a:pt x="29" y="11"/>
                    <a:pt x="23" y="29"/>
                    <a:pt x="10" y="26"/>
                  </a:cubicBezTo>
                  <a:cubicBezTo>
                    <a:pt x="10" y="17"/>
                    <a:pt x="15" y="15"/>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63" name="Freeform 671"/>
            <p:cNvSpPr/>
            <p:nvPr/>
          </p:nvSpPr>
          <p:spPr bwMode="auto">
            <a:xfrm>
              <a:off x="9667991" y="3692686"/>
              <a:ext cx="107062" cy="209258"/>
            </a:xfrm>
            <a:custGeom>
              <a:avLst/>
              <a:gdLst>
                <a:gd name="T0" fmla="*/ 0 w 29"/>
                <a:gd name="T1" fmla="*/ 53 h 56"/>
                <a:gd name="T2" fmla="*/ 21 w 29"/>
                <a:gd name="T3" fmla="*/ 37 h 56"/>
                <a:gd name="T4" fmla="*/ 15 w 29"/>
                <a:gd name="T5" fmla="*/ 14 h 56"/>
                <a:gd name="T6" fmla="*/ 25 w 29"/>
                <a:gd name="T7" fmla="*/ 0 h 56"/>
                <a:gd name="T8" fmla="*/ 7 w 29"/>
                <a:gd name="T9" fmla="*/ 15 h 56"/>
                <a:gd name="T10" fmla="*/ 14 w 29"/>
                <a:gd name="T11" fmla="*/ 34 h 56"/>
                <a:gd name="T12" fmla="*/ 0 w 29"/>
                <a:gd name="T13" fmla="*/ 53 h 56"/>
              </a:gdLst>
              <a:ahLst/>
              <a:cxnLst>
                <a:cxn ang="0">
                  <a:pos x="T0" y="T1"/>
                </a:cxn>
                <a:cxn ang="0">
                  <a:pos x="T2" y="T3"/>
                </a:cxn>
                <a:cxn ang="0">
                  <a:pos x="T4" y="T5"/>
                </a:cxn>
                <a:cxn ang="0">
                  <a:pos x="T6" y="T7"/>
                </a:cxn>
                <a:cxn ang="0">
                  <a:pos x="T8" y="T9"/>
                </a:cxn>
                <a:cxn ang="0">
                  <a:pos x="T10" y="T11"/>
                </a:cxn>
                <a:cxn ang="0">
                  <a:pos x="T12" y="T13"/>
                </a:cxn>
              </a:cxnLst>
              <a:rect l="0" t="0" r="r" b="b"/>
              <a:pathLst>
                <a:path w="29" h="56">
                  <a:moveTo>
                    <a:pt x="0" y="53"/>
                  </a:moveTo>
                  <a:cubicBezTo>
                    <a:pt x="9" y="56"/>
                    <a:pt x="20" y="46"/>
                    <a:pt x="21" y="37"/>
                  </a:cubicBezTo>
                  <a:cubicBezTo>
                    <a:pt x="22" y="28"/>
                    <a:pt x="17" y="22"/>
                    <a:pt x="15" y="14"/>
                  </a:cubicBezTo>
                  <a:cubicBezTo>
                    <a:pt x="18" y="9"/>
                    <a:pt x="29" y="7"/>
                    <a:pt x="25" y="0"/>
                  </a:cubicBezTo>
                  <a:cubicBezTo>
                    <a:pt x="15" y="3"/>
                    <a:pt x="8" y="7"/>
                    <a:pt x="7" y="15"/>
                  </a:cubicBezTo>
                  <a:cubicBezTo>
                    <a:pt x="7" y="22"/>
                    <a:pt x="15" y="26"/>
                    <a:pt x="14" y="34"/>
                  </a:cubicBezTo>
                  <a:cubicBezTo>
                    <a:pt x="13" y="45"/>
                    <a:pt x="5" y="41"/>
                    <a:pt x="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64" name="Freeform 672"/>
            <p:cNvSpPr/>
            <p:nvPr/>
          </p:nvSpPr>
          <p:spPr bwMode="auto">
            <a:xfrm>
              <a:off x="9268940" y="3719450"/>
              <a:ext cx="148428" cy="160594"/>
            </a:xfrm>
            <a:custGeom>
              <a:avLst/>
              <a:gdLst>
                <a:gd name="T0" fmla="*/ 3 w 40"/>
                <a:gd name="T1" fmla="*/ 42 h 43"/>
                <a:gd name="T2" fmla="*/ 12 w 40"/>
                <a:gd name="T3" fmla="*/ 28 h 43"/>
                <a:gd name="T4" fmla="*/ 23 w 40"/>
                <a:gd name="T5" fmla="*/ 43 h 43"/>
                <a:gd name="T6" fmla="*/ 19 w 40"/>
                <a:gd name="T7" fmla="*/ 27 h 43"/>
                <a:gd name="T8" fmla="*/ 40 w 40"/>
                <a:gd name="T9" fmla="*/ 15 h 43"/>
                <a:gd name="T10" fmla="*/ 18 w 40"/>
                <a:gd name="T11" fmla="*/ 17 h 43"/>
                <a:gd name="T12" fmla="*/ 25 w 40"/>
                <a:gd name="T13" fmla="*/ 2 h 43"/>
                <a:gd name="T14" fmla="*/ 19 w 40"/>
                <a:gd name="T15" fmla="*/ 0 h 43"/>
                <a:gd name="T16" fmla="*/ 3 w 40"/>
                <a:gd name="T17"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3" y="42"/>
                  </a:moveTo>
                  <a:cubicBezTo>
                    <a:pt x="9" y="41"/>
                    <a:pt x="8" y="32"/>
                    <a:pt x="12" y="28"/>
                  </a:cubicBezTo>
                  <a:cubicBezTo>
                    <a:pt x="14" y="35"/>
                    <a:pt x="15" y="42"/>
                    <a:pt x="23" y="43"/>
                  </a:cubicBezTo>
                  <a:cubicBezTo>
                    <a:pt x="27" y="38"/>
                    <a:pt x="18" y="34"/>
                    <a:pt x="19" y="27"/>
                  </a:cubicBezTo>
                  <a:cubicBezTo>
                    <a:pt x="22" y="18"/>
                    <a:pt x="38" y="24"/>
                    <a:pt x="40" y="15"/>
                  </a:cubicBezTo>
                  <a:cubicBezTo>
                    <a:pt x="34" y="11"/>
                    <a:pt x="22" y="19"/>
                    <a:pt x="18" y="17"/>
                  </a:cubicBezTo>
                  <a:cubicBezTo>
                    <a:pt x="19" y="11"/>
                    <a:pt x="25" y="9"/>
                    <a:pt x="25" y="2"/>
                  </a:cubicBezTo>
                  <a:cubicBezTo>
                    <a:pt x="23" y="1"/>
                    <a:pt x="22" y="0"/>
                    <a:pt x="19" y="0"/>
                  </a:cubicBezTo>
                  <a:cubicBezTo>
                    <a:pt x="16" y="16"/>
                    <a:pt x="0" y="25"/>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65" name="Freeform 673"/>
            <p:cNvSpPr/>
            <p:nvPr/>
          </p:nvSpPr>
          <p:spPr bwMode="auto">
            <a:xfrm>
              <a:off x="10563422" y="3734050"/>
              <a:ext cx="104630" cy="55965"/>
            </a:xfrm>
            <a:custGeom>
              <a:avLst/>
              <a:gdLst>
                <a:gd name="T0" fmla="*/ 0 w 28"/>
                <a:gd name="T1" fmla="*/ 15 h 15"/>
                <a:gd name="T2" fmla="*/ 28 w 28"/>
                <a:gd name="T3" fmla="*/ 0 h 15"/>
                <a:gd name="T4" fmla="*/ 0 w 28"/>
                <a:gd name="T5" fmla="*/ 15 h 15"/>
              </a:gdLst>
              <a:ahLst/>
              <a:cxnLst>
                <a:cxn ang="0">
                  <a:pos x="T0" y="T1"/>
                </a:cxn>
                <a:cxn ang="0">
                  <a:pos x="T2" y="T3"/>
                </a:cxn>
                <a:cxn ang="0">
                  <a:pos x="T4" y="T5"/>
                </a:cxn>
              </a:cxnLst>
              <a:rect l="0" t="0" r="r" b="b"/>
              <a:pathLst>
                <a:path w="28" h="15">
                  <a:moveTo>
                    <a:pt x="0" y="15"/>
                  </a:moveTo>
                  <a:cubicBezTo>
                    <a:pt x="11" y="12"/>
                    <a:pt x="22" y="7"/>
                    <a:pt x="28" y="0"/>
                  </a:cubicBezTo>
                  <a:cubicBezTo>
                    <a:pt x="15" y="1"/>
                    <a:pt x="2" y="2"/>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66" name="Freeform 674"/>
            <p:cNvSpPr/>
            <p:nvPr/>
          </p:nvSpPr>
          <p:spPr bwMode="auto">
            <a:xfrm>
              <a:off x="10607221" y="3768115"/>
              <a:ext cx="82730" cy="48665"/>
            </a:xfrm>
            <a:custGeom>
              <a:avLst/>
              <a:gdLst>
                <a:gd name="T0" fmla="*/ 0 w 22"/>
                <a:gd name="T1" fmla="*/ 13 h 13"/>
                <a:gd name="T2" fmla="*/ 22 w 22"/>
                <a:gd name="T3" fmla="*/ 2 h 13"/>
                <a:gd name="T4" fmla="*/ 0 w 22"/>
                <a:gd name="T5" fmla="*/ 13 h 13"/>
              </a:gdLst>
              <a:ahLst/>
              <a:cxnLst>
                <a:cxn ang="0">
                  <a:pos x="T0" y="T1"/>
                </a:cxn>
                <a:cxn ang="0">
                  <a:pos x="T2" y="T3"/>
                </a:cxn>
                <a:cxn ang="0">
                  <a:pos x="T4" y="T5"/>
                </a:cxn>
              </a:cxnLst>
              <a:rect l="0" t="0" r="r" b="b"/>
              <a:pathLst>
                <a:path w="22" h="13">
                  <a:moveTo>
                    <a:pt x="0" y="13"/>
                  </a:moveTo>
                  <a:cubicBezTo>
                    <a:pt x="10" y="13"/>
                    <a:pt x="14" y="6"/>
                    <a:pt x="22" y="2"/>
                  </a:cubicBezTo>
                  <a:cubicBezTo>
                    <a:pt x="14" y="0"/>
                    <a:pt x="0" y="3"/>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67" name="Freeform 675"/>
            <p:cNvSpPr/>
            <p:nvPr/>
          </p:nvSpPr>
          <p:spPr bwMode="auto">
            <a:xfrm>
              <a:off x="8947753" y="3763249"/>
              <a:ext cx="343087" cy="201959"/>
            </a:xfrm>
            <a:custGeom>
              <a:avLst/>
              <a:gdLst>
                <a:gd name="T0" fmla="*/ 1 w 92"/>
                <a:gd name="T1" fmla="*/ 11 h 54"/>
                <a:gd name="T2" fmla="*/ 29 w 92"/>
                <a:gd name="T3" fmla="*/ 14 h 54"/>
                <a:gd name="T4" fmla="*/ 63 w 92"/>
                <a:gd name="T5" fmla="*/ 34 h 54"/>
                <a:gd name="T6" fmla="*/ 92 w 92"/>
                <a:gd name="T7" fmla="*/ 44 h 54"/>
                <a:gd name="T8" fmla="*/ 67 w 92"/>
                <a:gd name="T9" fmla="*/ 27 h 54"/>
                <a:gd name="T10" fmla="*/ 48 w 92"/>
                <a:gd name="T11" fmla="*/ 26 h 54"/>
                <a:gd name="T12" fmla="*/ 1 w 92"/>
                <a:gd name="T13" fmla="*/ 7 h 54"/>
                <a:gd name="T14" fmla="*/ 1 w 92"/>
                <a:gd name="T15" fmla="*/ 11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54">
                  <a:moveTo>
                    <a:pt x="1" y="11"/>
                  </a:moveTo>
                  <a:cubicBezTo>
                    <a:pt x="12" y="14"/>
                    <a:pt x="18" y="10"/>
                    <a:pt x="29" y="14"/>
                  </a:cubicBezTo>
                  <a:cubicBezTo>
                    <a:pt x="36" y="28"/>
                    <a:pt x="45" y="34"/>
                    <a:pt x="63" y="34"/>
                  </a:cubicBezTo>
                  <a:cubicBezTo>
                    <a:pt x="65" y="43"/>
                    <a:pt x="84" y="54"/>
                    <a:pt x="92" y="44"/>
                  </a:cubicBezTo>
                  <a:cubicBezTo>
                    <a:pt x="80" y="42"/>
                    <a:pt x="71" y="37"/>
                    <a:pt x="67" y="27"/>
                  </a:cubicBezTo>
                  <a:cubicBezTo>
                    <a:pt x="59" y="28"/>
                    <a:pt x="55" y="26"/>
                    <a:pt x="48" y="26"/>
                  </a:cubicBezTo>
                  <a:cubicBezTo>
                    <a:pt x="38" y="14"/>
                    <a:pt x="25" y="0"/>
                    <a:pt x="1" y="7"/>
                  </a:cubicBezTo>
                  <a:cubicBezTo>
                    <a:pt x="1" y="9"/>
                    <a:pt x="0" y="9"/>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68" name="Freeform 676"/>
            <p:cNvSpPr>
              <a:spLocks noEditPoints="1"/>
            </p:cNvSpPr>
            <p:nvPr/>
          </p:nvSpPr>
          <p:spPr bwMode="auto">
            <a:xfrm>
              <a:off x="8166685" y="3787581"/>
              <a:ext cx="143562" cy="136261"/>
            </a:xfrm>
            <a:custGeom>
              <a:avLst/>
              <a:gdLst>
                <a:gd name="T0" fmla="*/ 0 w 38"/>
                <a:gd name="T1" fmla="*/ 9 h 37"/>
                <a:gd name="T2" fmla="*/ 1 w 38"/>
                <a:gd name="T3" fmla="*/ 37 h 37"/>
                <a:gd name="T4" fmla="*/ 32 w 38"/>
                <a:gd name="T5" fmla="*/ 8 h 37"/>
                <a:gd name="T6" fmla="*/ 0 w 38"/>
                <a:gd name="T7" fmla="*/ 9 h 37"/>
                <a:gd name="T8" fmla="*/ 27 w 38"/>
                <a:gd name="T9" fmla="*/ 13 h 37"/>
                <a:gd name="T10" fmla="*/ 25 w 38"/>
                <a:gd name="T11" fmla="*/ 24 h 37"/>
                <a:gd name="T12" fmla="*/ 8 w 38"/>
                <a:gd name="T13" fmla="*/ 28 h 37"/>
                <a:gd name="T14" fmla="*/ 8 w 38"/>
                <a:gd name="T15" fmla="*/ 10 h 37"/>
                <a:gd name="T16" fmla="*/ 27 w 38"/>
                <a:gd name="T17"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0" y="9"/>
                  </a:moveTo>
                  <a:cubicBezTo>
                    <a:pt x="0" y="16"/>
                    <a:pt x="2" y="27"/>
                    <a:pt x="1" y="37"/>
                  </a:cubicBezTo>
                  <a:cubicBezTo>
                    <a:pt x="15" y="36"/>
                    <a:pt x="38" y="33"/>
                    <a:pt x="32" y="8"/>
                  </a:cubicBezTo>
                  <a:cubicBezTo>
                    <a:pt x="26" y="2"/>
                    <a:pt x="4" y="0"/>
                    <a:pt x="0" y="9"/>
                  </a:cubicBezTo>
                  <a:close/>
                  <a:moveTo>
                    <a:pt x="27" y="13"/>
                  </a:moveTo>
                  <a:cubicBezTo>
                    <a:pt x="28" y="18"/>
                    <a:pt x="25" y="20"/>
                    <a:pt x="25" y="24"/>
                  </a:cubicBezTo>
                  <a:cubicBezTo>
                    <a:pt x="22" y="28"/>
                    <a:pt x="16" y="29"/>
                    <a:pt x="8" y="28"/>
                  </a:cubicBezTo>
                  <a:cubicBezTo>
                    <a:pt x="6" y="25"/>
                    <a:pt x="6" y="14"/>
                    <a:pt x="8" y="10"/>
                  </a:cubicBezTo>
                  <a:cubicBezTo>
                    <a:pt x="15" y="11"/>
                    <a:pt x="24" y="9"/>
                    <a:pt x="2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69" name="Freeform 677"/>
            <p:cNvSpPr/>
            <p:nvPr/>
          </p:nvSpPr>
          <p:spPr bwMode="auto">
            <a:xfrm>
              <a:off x="6604547" y="3892211"/>
              <a:ext cx="70565" cy="65698"/>
            </a:xfrm>
            <a:custGeom>
              <a:avLst/>
              <a:gdLst>
                <a:gd name="T0" fmla="*/ 3 w 19"/>
                <a:gd name="T1" fmla="*/ 18 h 18"/>
                <a:gd name="T2" fmla="*/ 18 w 19"/>
                <a:gd name="T3" fmla="*/ 6 h 18"/>
                <a:gd name="T4" fmla="*/ 0 w 19"/>
                <a:gd name="T5" fmla="*/ 12 h 18"/>
                <a:gd name="T6" fmla="*/ 3 w 19"/>
                <a:gd name="T7" fmla="*/ 18 h 18"/>
              </a:gdLst>
              <a:ahLst/>
              <a:cxnLst>
                <a:cxn ang="0">
                  <a:pos x="T0" y="T1"/>
                </a:cxn>
                <a:cxn ang="0">
                  <a:pos x="T2" y="T3"/>
                </a:cxn>
                <a:cxn ang="0">
                  <a:pos x="T4" y="T5"/>
                </a:cxn>
                <a:cxn ang="0">
                  <a:pos x="T6" y="T7"/>
                </a:cxn>
              </a:cxnLst>
              <a:rect l="0" t="0" r="r" b="b"/>
              <a:pathLst>
                <a:path w="19" h="18">
                  <a:moveTo>
                    <a:pt x="3" y="18"/>
                  </a:moveTo>
                  <a:cubicBezTo>
                    <a:pt x="12" y="18"/>
                    <a:pt x="19" y="16"/>
                    <a:pt x="18" y="6"/>
                  </a:cubicBezTo>
                  <a:cubicBezTo>
                    <a:pt x="12" y="0"/>
                    <a:pt x="0" y="3"/>
                    <a:pt x="0" y="12"/>
                  </a:cubicBezTo>
                  <a:cubicBezTo>
                    <a:pt x="1" y="14"/>
                    <a:pt x="2" y="16"/>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70" name="Freeform 678"/>
            <p:cNvSpPr/>
            <p:nvPr/>
          </p:nvSpPr>
          <p:spPr bwMode="auto">
            <a:xfrm>
              <a:off x="10064610" y="3950608"/>
              <a:ext cx="65698" cy="104630"/>
            </a:xfrm>
            <a:custGeom>
              <a:avLst/>
              <a:gdLst>
                <a:gd name="T0" fmla="*/ 13 w 18"/>
                <a:gd name="T1" fmla="*/ 0 h 28"/>
                <a:gd name="T2" fmla="*/ 1 w 18"/>
                <a:gd name="T3" fmla="*/ 28 h 28"/>
                <a:gd name="T4" fmla="*/ 9 w 18"/>
                <a:gd name="T5" fmla="*/ 14 h 28"/>
                <a:gd name="T6" fmla="*/ 13 w 18"/>
                <a:gd name="T7" fmla="*/ 0 h 28"/>
              </a:gdLst>
              <a:ahLst/>
              <a:cxnLst>
                <a:cxn ang="0">
                  <a:pos x="T0" y="T1"/>
                </a:cxn>
                <a:cxn ang="0">
                  <a:pos x="T2" y="T3"/>
                </a:cxn>
                <a:cxn ang="0">
                  <a:pos x="T4" y="T5"/>
                </a:cxn>
                <a:cxn ang="0">
                  <a:pos x="T6" y="T7"/>
                </a:cxn>
              </a:cxnLst>
              <a:rect l="0" t="0" r="r" b="b"/>
              <a:pathLst>
                <a:path w="18" h="28">
                  <a:moveTo>
                    <a:pt x="13" y="0"/>
                  </a:moveTo>
                  <a:cubicBezTo>
                    <a:pt x="9" y="8"/>
                    <a:pt x="0" y="19"/>
                    <a:pt x="1" y="28"/>
                  </a:cubicBezTo>
                  <a:cubicBezTo>
                    <a:pt x="7" y="26"/>
                    <a:pt x="8" y="20"/>
                    <a:pt x="9" y="14"/>
                  </a:cubicBezTo>
                  <a:cubicBezTo>
                    <a:pt x="12" y="11"/>
                    <a:pt x="18" y="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71" name="Freeform 679"/>
            <p:cNvSpPr/>
            <p:nvPr/>
          </p:nvSpPr>
          <p:spPr bwMode="auto">
            <a:xfrm>
              <a:off x="6572914" y="3957907"/>
              <a:ext cx="143562" cy="87596"/>
            </a:xfrm>
            <a:custGeom>
              <a:avLst/>
              <a:gdLst>
                <a:gd name="T0" fmla="*/ 38 w 38"/>
                <a:gd name="T1" fmla="*/ 10 h 23"/>
                <a:gd name="T2" fmla="*/ 37 w 38"/>
                <a:gd name="T3" fmla="*/ 2 h 23"/>
                <a:gd name="T4" fmla="*/ 18 w 38"/>
                <a:gd name="T5" fmla="*/ 4 h 23"/>
                <a:gd name="T6" fmla="*/ 0 w 38"/>
                <a:gd name="T7" fmla="*/ 11 h 23"/>
                <a:gd name="T8" fmla="*/ 38 w 38"/>
                <a:gd name="T9" fmla="*/ 10 h 23"/>
              </a:gdLst>
              <a:ahLst/>
              <a:cxnLst>
                <a:cxn ang="0">
                  <a:pos x="T0" y="T1"/>
                </a:cxn>
                <a:cxn ang="0">
                  <a:pos x="T2" y="T3"/>
                </a:cxn>
                <a:cxn ang="0">
                  <a:pos x="T4" y="T5"/>
                </a:cxn>
                <a:cxn ang="0">
                  <a:pos x="T6" y="T7"/>
                </a:cxn>
                <a:cxn ang="0">
                  <a:pos x="T8" y="T9"/>
                </a:cxn>
              </a:cxnLst>
              <a:rect l="0" t="0" r="r" b="b"/>
              <a:pathLst>
                <a:path w="38" h="23">
                  <a:moveTo>
                    <a:pt x="38" y="10"/>
                  </a:moveTo>
                  <a:cubicBezTo>
                    <a:pt x="36" y="6"/>
                    <a:pt x="38" y="4"/>
                    <a:pt x="37" y="2"/>
                  </a:cubicBezTo>
                  <a:cubicBezTo>
                    <a:pt x="31" y="0"/>
                    <a:pt x="25" y="3"/>
                    <a:pt x="18" y="4"/>
                  </a:cubicBezTo>
                  <a:cubicBezTo>
                    <a:pt x="12" y="5"/>
                    <a:pt x="2" y="5"/>
                    <a:pt x="0" y="11"/>
                  </a:cubicBezTo>
                  <a:cubicBezTo>
                    <a:pt x="6" y="23"/>
                    <a:pt x="29" y="13"/>
                    <a:pt x="3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72" name="Freeform 680"/>
            <p:cNvSpPr>
              <a:spLocks noEditPoints="1"/>
            </p:cNvSpPr>
            <p:nvPr/>
          </p:nvSpPr>
          <p:spPr bwMode="auto">
            <a:xfrm>
              <a:off x="10616954" y="4026038"/>
              <a:ext cx="367419" cy="343087"/>
            </a:xfrm>
            <a:custGeom>
              <a:avLst/>
              <a:gdLst>
                <a:gd name="T0" fmla="*/ 13 w 99"/>
                <a:gd name="T1" fmla="*/ 16 h 92"/>
                <a:gd name="T2" fmla="*/ 12 w 99"/>
                <a:gd name="T3" fmla="*/ 22 h 92"/>
                <a:gd name="T4" fmla="*/ 45 w 99"/>
                <a:gd name="T5" fmla="*/ 18 h 92"/>
                <a:gd name="T6" fmla="*/ 20 w 99"/>
                <a:gd name="T7" fmla="*/ 28 h 92"/>
                <a:gd name="T8" fmla="*/ 58 w 99"/>
                <a:gd name="T9" fmla="*/ 28 h 92"/>
                <a:gd name="T10" fmla="*/ 28 w 99"/>
                <a:gd name="T11" fmla="*/ 39 h 92"/>
                <a:gd name="T12" fmla="*/ 68 w 99"/>
                <a:gd name="T13" fmla="*/ 40 h 92"/>
                <a:gd name="T14" fmla="*/ 38 w 99"/>
                <a:gd name="T15" fmla="*/ 46 h 92"/>
                <a:gd name="T16" fmla="*/ 73 w 99"/>
                <a:gd name="T17" fmla="*/ 44 h 92"/>
                <a:gd name="T18" fmla="*/ 76 w 99"/>
                <a:gd name="T19" fmla="*/ 50 h 92"/>
                <a:gd name="T20" fmla="*/ 47 w 99"/>
                <a:gd name="T21" fmla="*/ 61 h 92"/>
                <a:gd name="T22" fmla="*/ 82 w 99"/>
                <a:gd name="T23" fmla="*/ 58 h 92"/>
                <a:gd name="T24" fmla="*/ 61 w 99"/>
                <a:gd name="T25" fmla="*/ 62 h 92"/>
                <a:gd name="T26" fmla="*/ 84 w 99"/>
                <a:gd name="T27" fmla="*/ 63 h 92"/>
                <a:gd name="T28" fmla="*/ 90 w 99"/>
                <a:gd name="T29" fmla="*/ 77 h 92"/>
                <a:gd name="T30" fmla="*/ 72 w 99"/>
                <a:gd name="T31" fmla="*/ 75 h 92"/>
                <a:gd name="T32" fmla="*/ 73 w 99"/>
                <a:gd name="T33" fmla="*/ 81 h 92"/>
                <a:gd name="T34" fmla="*/ 91 w 99"/>
                <a:gd name="T35" fmla="*/ 81 h 92"/>
                <a:gd name="T36" fmla="*/ 94 w 99"/>
                <a:gd name="T37" fmla="*/ 92 h 92"/>
                <a:gd name="T38" fmla="*/ 99 w 99"/>
                <a:gd name="T39" fmla="*/ 91 h 92"/>
                <a:gd name="T40" fmla="*/ 91 w 99"/>
                <a:gd name="T41" fmla="*/ 58 h 92"/>
                <a:gd name="T42" fmla="*/ 66 w 99"/>
                <a:gd name="T43" fmla="*/ 26 h 92"/>
                <a:gd name="T44" fmla="*/ 45 w 99"/>
                <a:gd name="T45" fmla="*/ 7 h 92"/>
                <a:gd name="T46" fmla="*/ 34 w 99"/>
                <a:gd name="T47" fmla="*/ 0 h 92"/>
                <a:gd name="T48" fmla="*/ 26 w 99"/>
                <a:gd name="T49" fmla="*/ 0 h 92"/>
                <a:gd name="T50" fmla="*/ 0 w 99"/>
                <a:gd name="T51" fmla="*/ 16 h 92"/>
                <a:gd name="T52" fmla="*/ 13 w 99"/>
                <a:gd name="T53" fmla="*/ 16 h 92"/>
                <a:gd name="T54" fmla="*/ 33 w 99"/>
                <a:gd name="T55" fmla="*/ 10 h 92"/>
                <a:gd name="T56" fmla="*/ 16 w 99"/>
                <a:gd name="T57" fmla="*/ 15 h 92"/>
                <a:gd name="T58" fmla="*/ 33 w 99"/>
                <a:gd name="T59" fmla="*/ 1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92">
                  <a:moveTo>
                    <a:pt x="13" y="16"/>
                  </a:moveTo>
                  <a:cubicBezTo>
                    <a:pt x="11" y="17"/>
                    <a:pt x="12" y="20"/>
                    <a:pt x="12" y="22"/>
                  </a:cubicBezTo>
                  <a:cubicBezTo>
                    <a:pt x="20" y="24"/>
                    <a:pt x="38" y="9"/>
                    <a:pt x="45" y="18"/>
                  </a:cubicBezTo>
                  <a:cubicBezTo>
                    <a:pt x="37" y="21"/>
                    <a:pt x="23" y="19"/>
                    <a:pt x="20" y="28"/>
                  </a:cubicBezTo>
                  <a:cubicBezTo>
                    <a:pt x="31" y="32"/>
                    <a:pt x="48" y="16"/>
                    <a:pt x="58" y="28"/>
                  </a:cubicBezTo>
                  <a:cubicBezTo>
                    <a:pt x="48" y="32"/>
                    <a:pt x="31" y="29"/>
                    <a:pt x="28" y="39"/>
                  </a:cubicBezTo>
                  <a:cubicBezTo>
                    <a:pt x="39" y="42"/>
                    <a:pt x="65" y="25"/>
                    <a:pt x="68" y="40"/>
                  </a:cubicBezTo>
                  <a:cubicBezTo>
                    <a:pt x="55" y="42"/>
                    <a:pt x="46" y="39"/>
                    <a:pt x="38" y="46"/>
                  </a:cubicBezTo>
                  <a:cubicBezTo>
                    <a:pt x="46" y="52"/>
                    <a:pt x="61" y="43"/>
                    <a:pt x="73" y="44"/>
                  </a:cubicBezTo>
                  <a:cubicBezTo>
                    <a:pt x="74" y="46"/>
                    <a:pt x="75" y="48"/>
                    <a:pt x="76" y="50"/>
                  </a:cubicBezTo>
                  <a:cubicBezTo>
                    <a:pt x="66" y="53"/>
                    <a:pt x="50" y="51"/>
                    <a:pt x="47" y="61"/>
                  </a:cubicBezTo>
                  <a:cubicBezTo>
                    <a:pt x="56" y="65"/>
                    <a:pt x="77" y="48"/>
                    <a:pt x="82" y="58"/>
                  </a:cubicBezTo>
                  <a:cubicBezTo>
                    <a:pt x="74" y="59"/>
                    <a:pt x="64" y="58"/>
                    <a:pt x="61" y="62"/>
                  </a:cubicBezTo>
                  <a:cubicBezTo>
                    <a:pt x="64" y="70"/>
                    <a:pt x="76" y="63"/>
                    <a:pt x="84" y="63"/>
                  </a:cubicBezTo>
                  <a:cubicBezTo>
                    <a:pt x="85" y="68"/>
                    <a:pt x="89" y="71"/>
                    <a:pt x="90" y="77"/>
                  </a:cubicBezTo>
                  <a:cubicBezTo>
                    <a:pt x="85" y="75"/>
                    <a:pt x="76" y="73"/>
                    <a:pt x="72" y="75"/>
                  </a:cubicBezTo>
                  <a:cubicBezTo>
                    <a:pt x="72" y="78"/>
                    <a:pt x="73" y="78"/>
                    <a:pt x="73" y="81"/>
                  </a:cubicBezTo>
                  <a:cubicBezTo>
                    <a:pt x="81" y="80"/>
                    <a:pt x="87" y="83"/>
                    <a:pt x="91" y="81"/>
                  </a:cubicBezTo>
                  <a:cubicBezTo>
                    <a:pt x="94" y="84"/>
                    <a:pt x="92" y="90"/>
                    <a:pt x="94" y="92"/>
                  </a:cubicBezTo>
                  <a:cubicBezTo>
                    <a:pt x="95" y="91"/>
                    <a:pt x="97" y="91"/>
                    <a:pt x="99" y="91"/>
                  </a:cubicBezTo>
                  <a:cubicBezTo>
                    <a:pt x="99" y="78"/>
                    <a:pt x="89" y="68"/>
                    <a:pt x="91" y="58"/>
                  </a:cubicBezTo>
                  <a:cubicBezTo>
                    <a:pt x="81" y="50"/>
                    <a:pt x="76" y="35"/>
                    <a:pt x="66" y="26"/>
                  </a:cubicBezTo>
                  <a:cubicBezTo>
                    <a:pt x="60" y="19"/>
                    <a:pt x="50" y="16"/>
                    <a:pt x="45" y="7"/>
                  </a:cubicBezTo>
                  <a:cubicBezTo>
                    <a:pt x="39" y="7"/>
                    <a:pt x="36" y="4"/>
                    <a:pt x="34" y="0"/>
                  </a:cubicBezTo>
                  <a:cubicBezTo>
                    <a:pt x="30" y="1"/>
                    <a:pt x="30" y="1"/>
                    <a:pt x="26" y="0"/>
                  </a:cubicBezTo>
                  <a:cubicBezTo>
                    <a:pt x="21" y="9"/>
                    <a:pt x="5" y="6"/>
                    <a:pt x="0" y="16"/>
                  </a:cubicBezTo>
                  <a:cubicBezTo>
                    <a:pt x="4" y="21"/>
                    <a:pt x="12" y="14"/>
                    <a:pt x="13" y="16"/>
                  </a:cubicBezTo>
                  <a:close/>
                  <a:moveTo>
                    <a:pt x="33" y="10"/>
                  </a:moveTo>
                  <a:cubicBezTo>
                    <a:pt x="29" y="13"/>
                    <a:pt x="20" y="12"/>
                    <a:pt x="16" y="15"/>
                  </a:cubicBezTo>
                  <a:cubicBezTo>
                    <a:pt x="15" y="13"/>
                    <a:pt x="28" y="7"/>
                    <a:pt x="3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73" name="Freeform 681"/>
            <p:cNvSpPr/>
            <p:nvPr/>
          </p:nvSpPr>
          <p:spPr bwMode="auto">
            <a:xfrm>
              <a:off x="9877250" y="4026038"/>
              <a:ext cx="99763" cy="77864"/>
            </a:xfrm>
            <a:custGeom>
              <a:avLst/>
              <a:gdLst>
                <a:gd name="T0" fmla="*/ 20 w 27"/>
                <a:gd name="T1" fmla="*/ 0 h 21"/>
                <a:gd name="T2" fmla="*/ 8 w 27"/>
                <a:gd name="T3" fmla="*/ 21 h 21"/>
                <a:gd name="T4" fmla="*/ 20 w 27"/>
                <a:gd name="T5" fmla="*/ 0 h 21"/>
              </a:gdLst>
              <a:ahLst/>
              <a:cxnLst>
                <a:cxn ang="0">
                  <a:pos x="T0" y="T1"/>
                </a:cxn>
                <a:cxn ang="0">
                  <a:pos x="T2" y="T3"/>
                </a:cxn>
                <a:cxn ang="0">
                  <a:pos x="T4" y="T5"/>
                </a:cxn>
              </a:cxnLst>
              <a:rect l="0" t="0" r="r" b="b"/>
              <a:pathLst>
                <a:path w="27" h="21">
                  <a:moveTo>
                    <a:pt x="20" y="0"/>
                  </a:moveTo>
                  <a:cubicBezTo>
                    <a:pt x="18" y="6"/>
                    <a:pt x="0" y="14"/>
                    <a:pt x="8" y="21"/>
                  </a:cubicBezTo>
                  <a:cubicBezTo>
                    <a:pt x="10" y="20"/>
                    <a:pt x="27" y="4"/>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74" name="Freeform 682"/>
            <p:cNvSpPr/>
            <p:nvPr/>
          </p:nvSpPr>
          <p:spPr bwMode="auto">
            <a:xfrm>
              <a:off x="6906269" y="3977373"/>
              <a:ext cx="167894" cy="204392"/>
            </a:xfrm>
            <a:custGeom>
              <a:avLst/>
              <a:gdLst>
                <a:gd name="T0" fmla="*/ 2 w 45"/>
                <a:gd name="T1" fmla="*/ 26 h 55"/>
                <a:gd name="T2" fmla="*/ 13 w 45"/>
                <a:gd name="T3" fmla="*/ 34 h 55"/>
                <a:gd name="T4" fmla="*/ 3 w 45"/>
                <a:gd name="T5" fmla="*/ 48 h 55"/>
                <a:gd name="T6" fmla="*/ 15 w 45"/>
                <a:gd name="T7" fmla="*/ 55 h 55"/>
                <a:gd name="T8" fmla="*/ 26 w 45"/>
                <a:gd name="T9" fmla="*/ 41 h 55"/>
                <a:gd name="T10" fmla="*/ 40 w 45"/>
                <a:gd name="T11" fmla="*/ 51 h 55"/>
                <a:gd name="T12" fmla="*/ 43 w 45"/>
                <a:gd name="T13" fmla="*/ 36 h 55"/>
                <a:gd name="T14" fmla="*/ 34 w 45"/>
                <a:gd name="T15" fmla="*/ 29 h 55"/>
                <a:gd name="T16" fmla="*/ 43 w 45"/>
                <a:gd name="T17" fmla="*/ 15 h 55"/>
                <a:gd name="T18" fmla="*/ 23 w 45"/>
                <a:gd name="T19" fmla="*/ 21 h 55"/>
                <a:gd name="T20" fmla="*/ 14 w 45"/>
                <a:gd name="T21" fmla="*/ 10 h 55"/>
                <a:gd name="T22" fmla="*/ 2 w 45"/>
                <a:gd name="T2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55">
                  <a:moveTo>
                    <a:pt x="2" y="26"/>
                  </a:moveTo>
                  <a:cubicBezTo>
                    <a:pt x="6" y="29"/>
                    <a:pt x="11" y="29"/>
                    <a:pt x="13" y="34"/>
                  </a:cubicBezTo>
                  <a:cubicBezTo>
                    <a:pt x="11" y="40"/>
                    <a:pt x="5" y="42"/>
                    <a:pt x="3" y="48"/>
                  </a:cubicBezTo>
                  <a:cubicBezTo>
                    <a:pt x="7" y="50"/>
                    <a:pt x="10" y="54"/>
                    <a:pt x="15" y="55"/>
                  </a:cubicBezTo>
                  <a:cubicBezTo>
                    <a:pt x="20" y="52"/>
                    <a:pt x="23" y="46"/>
                    <a:pt x="26" y="41"/>
                  </a:cubicBezTo>
                  <a:cubicBezTo>
                    <a:pt x="33" y="42"/>
                    <a:pt x="32" y="51"/>
                    <a:pt x="40" y="51"/>
                  </a:cubicBezTo>
                  <a:cubicBezTo>
                    <a:pt x="42" y="45"/>
                    <a:pt x="45" y="42"/>
                    <a:pt x="43" y="36"/>
                  </a:cubicBezTo>
                  <a:cubicBezTo>
                    <a:pt x="39" y="35"/>
                    <a:pt x="37" y="32"/>
                    <a:pt x="34" y="29"/>
                  </a:cubicBezTo>
                  <a:cubicBezTo>
                    <a:pt x="36" y="24"/>
                    <a:pt x="42" y="23"/>
                    <a:pt x="43" y="15"/>
                  </a:cubicBezTo>
                  <a:cubicBezTo>
                    <a:pt x="38" y="0"/>
                    <a:pt x="28" y="13"/>
                    <a:pt x="23" y="21"/>
                  </a:cubicBezTo>
                  <a:cubicBezTo>
                    <a:pt x="21" y="16"/>
                    <a:pt x="17" y="13"/>
                    <a:pt x="14" y="10"/>
                  </a:cubicBezTo>
                  <a:cubicBezTo>
                    <a:pt x="9" y="14"/>
                    <a:pt x="0" y="15"/>
                    <a:pt x="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75" name="Freeform 683"/>
            <p:cNvSpPr>
              <a:spLocks noEditPoints="1"/>
            </p:cNvSpPr>
            <p:nvPr/>
          </p:nvSpPr>
          <p:spPr bwMode="auto">
            <a:xfrm>
              <a:off x="11359091" y="4069836"/>
              <a:ext cx="435550" cy="992760"/>
            </a:xfrm>
            <a:custGeom>
              <a:avLst/>
              <a:gdLst>
                <a:gd name="T0" fmla="*/ 0 w 117"/>
                <a:gd name="T1" fmla="*/ 186 h 266"/>
                <a:gd name="T2" fmla="*/ 19 w 117"/>
                <a:gd name="T3" fmla="*/ 209 h 266"/>
                <a:gd name="T4" fmla="*/ 31 w 117"/>
                <a:gd name="T5" fmla="*/ 243 h 266"/>
                <a:gd name="T6" fmla="*/ 63 w 117"/>
                <a:gd name="T7" fmla="*/ 265 h 266"/>
                <a:gd name="T8" fmla="*/ 89 w 117"/>
                <a:gd name="T9" fmla="*/ 250 h 266"/>
                <a:gd name="T10" fmla="*/ 99 w 117"/>
                <a:gd name="T11" fmla="*/ 236 h 266"/>
                <a:gd name="T12" fmla="*/ 116 w 117"/>
                <a:gd name="T13" fmla="*/ 101 h 266"/>
                <a:gd name="T14" fmla="*/ 92 w 117"/>
                <a:gd name="T15" fmla="*/ 3 h 266"/>
                <a:gd name="T16" fmla="*/ 66 w 117"/>
                <a:gd name="T17" fmla="*/ 3 h 266"/>
                <a:gd name="T18" fmla="*/ 46 w 117"/>
                <a:gd name="T19" fmla="*/ 21 h 266"/>
                <a:gd name="T20" fmla="*/ 32 w 117"/>
                <a:gd name="T21" fmla="*/ 168 h 266"/>
                <a:gd name="T22" fmla="*/ 0 w 117"/>
                <a:gd name="T23" fmla="*/ 186 h 266"/>
                <a:gd name="T24" fmla="*/ 42 w 117"/>
                <a:gd name="T25" fmla="*/ 51 h 266"/>
                <a:gd name="T26" fmla="*/ 92 w 117"/>
                <a:gd name="T27" fmla="*/ 12 h 266"/>
                <a:gd name="T28" fmla="*/ 110 w 117"/>
                <a:gd name="T29" fmla="*/ 73 h 266"/>
                <a:gd name="T30" fmla="*/ 109 w 117"/>
                <a:gd name="T31" fmla="*/ 99 h 266"/>
                <a:gd name="T32" fmla="*/ 90 w 117"/>
                <a:gd name="T33" fmla="*/ 237 h 266"/>
                <a:gd name="T34" fmla="*/ 60 w 117"/>
                <a:gd name="T35" fmla="*/ 256 h 266"/>
                <a:gd name="T36" fmla="*/ 29 w 117"/>
                <a:gd name="T37" fmla="*/ 204 h 266"/>
                <a:gd name="T38" fmla="*/ 9 w 117"/>
                <a:gd name="T39" fmla="*/ 189 h 266"/>
                <a:gd name="T40" fmla="*/ 39 w 117"/>
                <a:gd name="T41" fmla="*/ 172 h 266"/>
                <a:gd name="T42" fmla="*/ 42 w 117"/>
                <a:gd name="T43" fmla="*/ 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266">
                  <a:moveTo>
                    <a:pt x="0" y="186"/>
                  </a:moveTo>
                  <a:cubicBezTo>
                    <a:pt x="3" y="198"/>
                    <a:pt x="13" y="198"/>
                    <a:pt x="19" y="209"/>
                  </a:cubicBezTo>
                  <a:cubicBezTo>
                    <a:pt x="25" y="218"/>
                    <a:pt x="25" y="233"/>
                    <a:pt x="31" y="243"/>
                  </a:cubicBezTo>
                  <a:cubicBezTo>
                    <a:pt x="37" y="254"/>
                    <a:pt x="50" y="266"/>
                    <a:pt x="63" y="265"/>
                  </a:cubicBezTo>
                  <a:cubicBezTo>
                    <a:pt x="67" y="264"/>
                    <a:pt x="85" y="253"/>
                    <a:pt x="89" y="250"/>
                  </a:cubicBezTo>
                  <a:cubicBezTo>
                    <a:pt x="91" y="247"/>
                    <a:pt x="97" y="239"/>
                    <a:pt x="99" y="236"/>
                  </a:cubicBezTo>
                  <a:cubicBezTo>
                    <a:pt x="114" y="206"/>
                    <a:pt x="117" y="147"/>
                    <a:pt x="116" y="101"/>
                  </a:cubicBezTo>
                  <a:cubicBezTo>
                    <a:pt x="115" y="74"/>
                    <a:pt x="116" y="14"/>
                    <a:pt x="92" y="3"/>
                  </a:cubicBezTo>
                  <a:cubicBezTo>
                    <a:pt x="84" y="0"/>
                    <a:pt x="73" y="1"/>
                    <a:pt x="66" y="3"/>
                  </a:cubicBezTo>
                  <a:cubicBezTo>
                    <a:pt x="58" y="6"/>
                    <a:pt x="50" y="16"/>
                    <a:pt x="46" y="21"/>
                  </a:cubicBezTo>
                  <a:cubicBezTo>
                    <a:pt x="22" y="61"/>
                    <a:pt x="36" y="121"/>
                    <a:pt x="32" y="168"/>
                  </a:cubicBezTo>
                  <a:cubicBezTo>
                    <a:pt x="21" y="175"/>
                    <a:pt x="8" y="178"/>
                    <a:pt x="0" y="186"/>
                  </a:cubicBezTo>
                  <a:close/>
                  <a:moveTo>
                    <a:pt x="42" y="51"/>
                  </a:moveTo>
                  <a:cubicBezTo>
                    <a:pt x="47" y="29"/>
                    <a:pt x="60" y="3"/>
                    <a:pt x="92" y="12"/>
                  </a:cubicBezTo>
                  <a:cubicBezTo>
                    <a:pt x="101" y="25"/>
                    <a:pt x="109" y="48"/>
                    <a:pt x="110" y="73"/>
                  </a:cubicBezTo>
                  <a:cubicBezTo>
                    <a:pt x="110" y="82"/>
                    <a:pt x="108" y="90"/>
                    <a:pt x="109" y="99"/>
                  </a:cubicBezTo>
                  <a:cubicBezTo>
                    <a:pt x="110" y="145"/>
                    <a:pt x="110" y="209"/>
                    <a:pt x="90" y="237"/>
                  </a:cubicBezTo>
                  <a:cubicBezTo>
                    <a:pt x="84" y="246"/>
                    <a:pt x="70" y="256"/>
                    <a:pt x="60" y="256"/>
                  </a:cubicBezTo>
                  <a:cubicBezTo>
                    <a:pt x="37" y="256"/>
                    <a:pt x="31" y="225"/>
                    <a:pt x="29" y="204"/>
                  </a:cubicBezTo>
                  <a:cubicBezTo>
                    <a:pt x="24" y="198"/>
                    <a:pt x="14" y="195"/>
                    <a:pt x="9" y="189"/>
                  </a:cubicBezTo>
                  <a:cubicBezTo>
                    <a:pt x="19" y="183"/>
                    <a:pt x="30" y="178"/>
                    <a:pt x="39" y="172"/>
                  </a:cubicBezTo>
                  <a:cubicBezTo>
                    <a:pt x="43" y="143"/>
                    <a:pt x="33" y="88"/>
                    <a:pt x="4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76" name="Freeform 684"/>
            <p:cNvSpPr/>
            <p:nvPr/>
          </p:nvSpPr>
          <p:spPr bwMode="auto">
            <a:xfrm>
              <a:off x="9942948" y="4062537"/>
              <a:ext cx="68131" cy="75431"/>
            </a:xfrm>
            <a:custGeom>
              <a:avLst/>
              <a:gdLst>
                <a:gd name="T0" fmla="*/ 0 w 18"/>
                <a:gd name="T1" fmla="*/ 20 h 20"/>
                <a:gd name="T2" fmla="*/ 18 w 18"/>
                <a:gd name="T3" fmla="*/ 0 h 20"/>
                <a:gd name="T4" fmla="*/ 0 w 18"/>
                <a:gd name="T5" fmla="*/ 20 h 20"/>
              </a:gdLst>
              <a:ahLst/>
              <a:cxnLst>
                <a:cxn ang="0">
                  <a:pos x="T0" y="T1"/>
                </a:cxn>
                <a:cxn ang="0">
                  <a:pos x="T2" y="T3"/>
                </a:cxn>
                <a:cxn ang="0">
                  <a:pos x="T4" y="T5"/>
                </a:cxn>
              </a:cxnLst>
              <a:rect l="0" t="0" r="r" b="b"/>
              <a:pathLst>
                <a:path w="18" h="20">
                  <a:moveTo>
                    <a:pt x="0" y="20"/>
                  </a:moveTo>
                  <a:cubicBezTo>
                    <a:pt x="8" y="16"/>
                    <a:pt x="14" y="9"/>
                    <a:pt x="18" y="0"/>
                  </a:cubicBezTo>
                  <a:cubicBezTo>
                    <a:pt x="10" y="5"/>
                    <a:pt x="2" y="9"/>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77" name="Freeform 685"/>
            <p:cNvSpPr/>
            <p:nvPr/>
          </p:nvSpPr>
          <p:spPr bwMode="auto">
            <a:xfrm>
              <a:off x="6606980" y="4018739"/>
              <a:ext cx="77864" cy="70565"/>
            </a:xfrm>
            <a:custGeom>
              <a:avLst/>
              <a:gdLst>
                <a:gd name="T0" fmla="*/ 0 w 21"/>
                <a:gd name="T1" fmla="*/ 14 h 19"/>
                <a:gd name="T2" fmla="*/ 14 w 21"/>
                <a:gd name="T3" fmla="*/ 16 h 19"/>
                <a:gd name="T4" fmla="*/ 0 w 21"/>
                <a:gd name="T5" fmla="*/ 14 h 19"/>
              </a:gdLst>
              <a:ahLst/>
              <a:cxnLst>
                <a:cxn ang="0">
                  <a:pos x="T0" y="T1"/>
                </a:cxn>
                <a:cxn ang="0">
                  <a:pos x="T2" y="T3"/>
                </a:cxn>
                <a:cxn ang="0">
                  <a:pos x="T4" y="T5"/>
                </a:cxn>
              </a:cxnLst>
              <a:rect l="0" t="0" r="r" b="b"/>
              <a:pathLst>
                <a:path w="21" h="19">
                  <a:moveTo>
                    <a:pt x="0" y="14"/>
                  </a:moveTo>
                  <a:cubicBezTo>
                    <a:pt x="4" y="19"/>
                    <a:pt x="9" y="19"/>
                    <a:pt x="14" y="16"/>
                  </a:cubicBezTo>
                  <a:cubicBezTo>
                    <a:pt x="21" y="0"/>
                    <a:pt x="0" y="1"/>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81" name="Freeform 689"/>
            <p:cNvSpPr/>
            <p:nvPr/>
          </p:nvSpPr>
          <p:spPr bwMode="auto">
            <a:xfrm>
              <a:off x="8125319" y="4108768"/>
              <a:ext cx="318755" cy="630209"/>
            </a:xfrm>
            <a:custGeom>
              <a:avLst/>
              <a:gdLst>
                <a:gd name="T0" fmla="*/ 49 w 85"/>
                <a:gd name="T1" fmla="*/ 125 h 169"/>
                <a:gd name="T2" fmla="*/ 12 w 85"/>
                <a:gd name="T3" fmla="*/ 128 h 169"/>
                <a:gd name="T4" fmla="*/ 84 w 85"/>
                <a:gd name="T5" fmla="*/ 111 h 169"/>
                <a:gd name="T6" fmla="*/ 57 w 85"/>
                <a:gd name="T7" fmla="*/ 59 h 169"/>
                <a:gd name="T8" fmla="*/ 74 w 85"/>
                <a:gd name="T9" fmla="*/ 28 h 169"/>
                <a:gd name="T10" fmla="*/ 20 w 85"/>
                <a:gd name="T11" fmla="*/ 5 h 169"/>
                <a:gd name="T12" fmla="*/ 1 w 85"/>
                <a:gd name="T13" fmla="*/ 23 h 169"/>
                <a:gd name="T14" fmla="*/ 15 w 85"/>
                <a:gd name="T15" fmla="*/ 44 h 169"/>
                <a:gd name="T16" fmla="*/ 45 w 85"/>
                <a:gd name="T17" fmla="*/ 32 h 169"/>
                <a:gd name="T18" fmla="*/ 20 w 85"/>
                <a:gd name="T19" fmla="*/ 49 h 169"/>
                <a:gd name="T20" fmla="*/ 15 w 85"/>
                <a:gd name="T21" fmla="*/ 70 h 169"/>
                <a:gd name="T22" fmla="*/ 49 w 85"/>
                <a:gd name="T23" fmla="*/ 91 h 169"/>
                <a:gd name="T24" fmla="*/ 49 w 85"/>
                <a:gd name="T25" fmla="*/ 12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69">
                  <a:moveTo>
                    <a:pt x="49" y="125"/>
                  </a:moveTo>
                  <a:cubicBezTo>
                    <a:pt x="34" y="125"/>
                    <a:pt x="18" y="114"/>
                    <a:pt x="12" y="128"/>
                  </a:cubicBezTo>
                  <a:cubicBezTo>
                    <a:pt x="23" y="169"/>
                    <a:pt x="82" y="151"/>
                    <a:pt x="84" y="111"/>
                  </a:cubicBezTo>
                  <a:cubicBezTo>
                    <a:pt x="85" y="86"/>
                    <a:pt x="72" y="68"/>
                    <a:pt x="57" y="59"/>
                  </a:cubicBezTo>
                  <a:cubicBezTo>
                    <a:pt x="76" y="54"/>
                    <a:pt x="77" y="39"/>
                    <a:pt x="74" y="28"/>
                  </a:cubicBezTo>
                  <a:cubicBezTo>
                    <a:pt x="70" y="10"/>
                    <a:pt x="41" y="0"/>
                    <a:pt x="20" y="5"/>
                  </a:cubicBezTo>
                  <a:cubicBezTo>
                    <a:pt x="14" y="6"/>
                    <a:pt x="3" y="14"/>
                    <a:pt x="1" y="23"/>
                  </a:cubicBezTo>
                  <a:cubicBezTo>
                    <a:pt x="0" y="29"/>
                    <a:pt x="5" y="43"/>
                    <a:pt x="15" y="44"/>
                  </a:cubicBezTo>
                  <a:cubicBezTo>
                    <a:pt x="26" y="44"/>
                    <a:pt x="28" y="27"/>
                    <a:pt x="45" y="32"/>
                  </a:cubicBezTo>
                  <a:cubicBezTo>
                    <a:pt x="41" y="43"/>
                    <a:pt x="26" y="42"/>
                    <a:pt x="20" y="49"/>
                  </a:cubicBezTo>
                  <a:cubicBezTo>
                    <a:pt x="17" y="53"/>
                    <a:pt x="13" y="62"/>
                    <a:pt x="15" y="70"/>
                  </a:cubicBezTo>
                  <a:cubicBezTo>
                    <a:pt x="18" y="88"/>
                    <a:pt x="38" y="83"/>
                    <a:pt x="49" y="91"/>
                  </a:cubicBezTo>
                  <a:cubicBezTo>
                    <a:pt x="60" y="100"/>
                    <a:pt x="58" y="120"/>
                    <a:pt x="49"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82" name="Freeform 690"/>
            <p:cNvSpPr/>
            <p:nvPr/>
          </p:nvSpPr>
          <p:spPr bwMode="auto">
            <a:xfrm>
              <a:off x="11548884" y="4118501"/>
              <a:ext cx="155727" cy="216559"/>
            </a:xfrm>
            <a:custGeom>
              <a:avLst/>
              <a:gdLst>
                <a:gd name="T0" fmla="*/ 42 w 42"/>
                <a:gd name="T1" fmla="*/ 32 h 58"/>
                <a:gd name="T2" fmla="*/ 19 w 42"/>
                <a:gd name="T3" fmla="*/ 37 h 58"/>
                <a:gd name="T4" fmla="*/ 29 w 42"/>
                <a:gd name="T5" fmla="*/ 40 h 58"/>
                <a:gd name="T6" fmla="*/ 21 w 42"/>
                <a:gd name="T7" fmla="*/ 44 h 58"/>
                <a:gd name="T8" fmla="*/ 24 w 42"/>
                <a:gd name="T9" fmla="*/ 21 h 58"/>
                <a:gd name="T10" fmla="*/ 35 w 42"/>
                <a:gd name="T11" fmla="*/ 24 h 58"/>
                <a:gd name="T12" fmla="*/ 11 w 42"/>
                <a:gd name="T13" fmla="*/ 47 h 58"/>
                <a:gd name="T14" fmla="*/ 42 w 42"/>
                <a:gd name="T15" fmla="*/ 3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8">
                  <a:moveTo>
                    <a:pt x="42" y="32"/>
                  </a:moveTo>
                  <a:cubicBezTo>
                    <a:pt x="35" y="30"/>
                    <a:pt x="18" y="29"/>
                    <a:pt x="19" y="37"/>
                  </a:cubicBezTo>
                  <a:cubicBezTo>
                    <a:pt x="19" y="41"/>
                    <a:pt x="29" y="36"/>
                    <a:pt x="29" y="40"/>
                  </a:cubicBezTo>
                  <a:cubicBezTo>
                    <a:pt x="27" y="42"/>
                    <a:pt x="25" y="45"/>
                    <a:pt x="21" y="44"/>
                  </a:cubicBezTo>
                  <a:cubicBezTo>
                    <a:pt x="12" y="40"/>
                    <a:pt x="16" y="24"/>
                    <a:pt x="24" y="21"/>
                  </a:cubicBezTo>
                  <a:cubicBezTo>
                    <a:pt x="30" y="20"/>
                    <a:pt x="31" y="28"/>
                    <a:pt x="35" y="24"/>
                  </a:cubicBezTo>
                  <a:cubicBezTo>
                    <a:pt x="27" y="0"/>
                    <a:pt x="0" y="27"/>
                    <a:pt x="11" y="47"/>
                  </a:cubicBezTo>
                  <a:cubicBezTo>
                    <a:pt x="24" y="58"/>
                    <a:pt x="38" y="43"/>
                    <a:pt x="4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83" name="Freeform 691"/>
            <p:cNvSpPr/>
            <p:nvPr/>
          </p:nvSpPr>
          <p:spPr bwMode="auto">
            <a:xfrm>
              <a:off x="7772501" y="4186631"/>
              <a:ext cx="257923" cy="145994"/>
            </a:xfrm>
            <a:custGeom>
              <a:avLst/>
              <a:gdLst>
                <a:gd name="T0" fmla="*/ 68 w 69"/>
                <a:gd name="T1" fmla="*/ 17 h 39"/>
                <a:gd name="T2" fmla="*/ 36 w 69"/>
                <a:gd name="T3" fmla="*/ 4 h 39"/>
                <a:gd name="T4" fmla="*/ 3 w 69"/>
                <a:gd name="T5" fmla="*/ 6 h 39"/>
                <a:gd name="T6" fmla="*/ 1 w 69"/>
                <a:gd name="T7" fmla="*/ 31 h 39"/>
                <a:gd name="T8" fmla="*/ 68 w 69"/>
                <a:gd name="T9" fmla="*/ 17 h 39"/>
              </a:gdLst>
              <a:ahLst/>
              <a:cxnLst>
                <a:cxn ang="0">
                  <a:pos x="T0" y="T1"/>
                </a:cxn>
                <a:cxn ang="0">
                  <a:pos x="T2" y="T3"/>
                </a:cxn>
                <a:cxn ang="0">
                  <a:pos x="T4" y="T5"/>
                </a:cxn>
                <a:cxn ang="0">
                  <a:pos x="T6" y="T7"/>
                </a:cxn>
                <a:cxn ang="0">
                  <a:pos x="T8" y="T9"/>
                </a:cxn>
              </a:cxnLst>
              <a:rect l="0" t="0" r="r" b="b"/>
              <a:pathLst>
                <a:path w="69" h="39">
                  <a:moveTo>
                    <a:pt x="68" y="17"/>
                  </a:moveTo>
                  <a:cubicBezTo>
                    <a:pt x="67" y="0"/>
                    <a:pt x="45" y="3"/>
                    <a:pt x="36" y="4"/>
                  </a:cubicBezTo>
                  <a:cubicBezTo>
                    <a:pt x="25" y="4"/>
                    <a:pt x="14" y="3"/>
                    <a:pt x="3" y="6"/>
                  </a:cubicBezTo>
                  <a:cubicBezTo>
                    <a:pt x="2" y="14"/>
                    <a:pt x="0" y="20"/>
                    <a:pt x="1" y="31"/>
                  </a:cubicBezTo>
                  <a:cubicBezTo>
                    <a:pt x="18" y="37"/>
                    <a:pt x="69" y="39"/>
                    <a:pt x="6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84" name="Freeform 692"/>
            <p:cNvSpPr/>
            <p:nvPr/>
          </p:nvSpPr>
          <p:spPr bwMode="auto">
            <a:xfrm>
              <a:off x="8709296" y="4242597"/>
              <a:ext cx="141128" cy="51099"/>
            </a:xfrm>
            <a:custGeom>
              <a:avLst/>
              <a:gdLst>
                <a:gd name="T0" fmla="*/ 0 w 38"/>
                <a:gd name="T1" fmla="*/ 3 h 14"/>
                <a:gd name="T2" fmla="*/ 1 w 38"/>
                <a:gd name="T3" fmla="*/ 7 h 14"/>
                <a:gd name="T4" fmla="*/ 38 w 38"/>
                <a:gd name="T5" fmla="*/ 9 h 14"/>
                <a:gd name="T6" fmla="*/ 0 w 38"/>
                <a:gd name="T7" fmla="*/ 3 h 14"/>
              </a:gdLst>
              <a:ahLst/>
              <a:cxnLst>
                <a:cxn ang="0">
                  <a:pos x="T0" y="T1"/>
                </a:cxn>
                <a:cxn ang="0">
                  <a:pos x="T2" y="T3"/>
                </a:cxn>
                <a:cxn ang="0">
                  <a:pos x="T4" y="T5"/>
                </a:cxn>
                <a:cxn ang="0">
                  <a:pos x="T6" y="T7"/>
                </a:cxn>
              </a:cxnLst>
              <a:rect l="0" t="0" r="r" b="b"/>
              <a:pathLst>
                <a:path w="38" h="14">
                  <a:moveTo>
                    <a:pt x="0" y="3"/>
                  </a:moveTo>
                  <a:cubicBezTo>
                    <a:pt x="0" y="4"/>
                    <a:pt x="0" y="6"/>
                    <a:pt x="1" y="7"/>
                  </a:cubicBezTo>
                  <a:cubicBezTo>
                    <a:pt x="12" y="6"/>
                    <a:pt x="29" y="14"/>
                    <a:pt x="38" y="9"/>
                  </a:cubicBezTo>
                  <a:cubicBezTo>
                    <a:pt x="26" y="7"/>
                    <a:pt x="1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85" name="Freeform 693"/>
            <p:cNvSpPr/>
            <p:nvPr/>
          </p:nvSpPr>
          <p:spPr bwMode="auto">
            <a:xfrm>
              <a:off x="9045083" y="4264495"/>
              <a:ext cx="177627" cy="68131"/>
            </a:xfrm>
            <a:custGeom>
              <a:avLst/>
              <a:gdLst>
                <a:gd name="T0" fmla="*/ 48 w 48"/>
                <a:gd name="T1" fmla="*/ 16 h 18"/>
                <a:gd name="T2" fmla="*/ 23 w 48"/>
                <a:gd name="T3" fmla="*/ 9 h 18"/>
                <a:gd name="T4" fmla="*/ 0 w 48"/>
                <a:gd name="T5" fmla="*/ 7 h 18"/>
                <a:gd name="T6" fmla="*/ 48 w 48"/>
                <a:gd name="T7" fmla="*/ 16 h 18"/>
              </a:gdLst>
              <a:ahLst/>
              <a:cxnLst>
                <a:cxn ang="0">
                  <a:pos x="T0" y="T1"/>
                </a:cxn>
                <a:cxn ang="0">
                  <a:pos x="T2" y="T3"/>
                </a:cxn>
                <a:cxn ang="0">
                  <a:pos x="T4" y="T5"/>
                </a:cxn>
                <a:cxn ang="0">
                  <a:pos x="T6" y="T7"/>
                </a:cxn>
              </a:cxnLst>
              <a:rect l="0" t="0" r="r" b="b"/>
              <a:pathLst>
                <a:path w="48" h="18">
                  <a:moveTo>
                    <a:pt x="48" y="16"/>
                  </a:moveTo>
                  <a:cubicBezTo>
                    <a:pt x="41" y="14"/>
                    <a:pt x="32" y="12"/>
                    <a:pt x="23" y="9"/>
                  </a:cubicBezTo>
                  <a:cubicBezTo>
                    <a:pt x="16" y="7"/>
                    <a:pt x="4" y="0"/>
                    <a:pt x="0" y="7"/>
                  </a:cubicBezTo>
                  <a:cubicBezTo>
                    <a:pt x="13" y="12"/>
                    <a:pt x="33" y="18"/>
                    <a:pt x="4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86" name="Freeform 694"/>
            <p:cNvSpPr/>
            <p:nvPr/>
          </p:nvSpPr>
          <p:spPr bwMode="auto">
            <a:xfrm>
              <a:off x="8891790" y="4293694"/>
              <a:ext cx="126528" cy="46232"/>
            </a:xfrm>
            <a:custGeom>
              <a:avLst/>
              <a:gdLst>
                <a:gd name="T0" fmla="*/ 4 w 34"/>
                <a:gd name="T1" fmla="*/ 0 h 12"/>
                <a:gd name="T2" fmla="*/ 1 w 34"/>
                <a:gd name="T3" fmla="*/ 5 h 12"/>
                <a:gd name="T4" fmla="*/ 34 w 34"/>
                <a:gd name="T5" fmla="*/ 12 h 12"/>
                <a:gd name="T6" fmla="*/ 4 w 34"/>
                <a:gd name="T7" fmla="*/ 0 h 12"/>
              </a:gdLst>
              <a:ahLst/>
              <a:cxnLst>
                <a:cxn ang="0">
                  <a:pos x="T0" y="T1"/>
                </a:cxn>
                <a:cxn ang="0">
                  <a:pos x="T2" y="T3"/>
                </a:cxn>
                <a:cxn ang="0">
                  <a:pos x="T4" y="T5"/>
                </a:cxn>
                <a:cxn ang="0">
                  <a:pos x="T6" y="T7"/>
                </a:cxn>
              </a:cxnLst>
              <a:rect l="0" t="0" r="r" b="b"/>
              <a:pathLst>
                <a:path w="34" h="12">
                  <a:moveTo>
                    <a:pt x="4" y="0"/>
                  </a:moveTo>
                  <a:cubicBezTo>
                    <a:pt x="4" y="3"/>
                    <a:pt x="0" y="1"/>
                    <a:pt x="1" y="5"/>
                  </a:cubicBezTo>
                  <a:cubicBezTo>
                    <a:pt x="10" y="9"/>
                    <a:pt x="23" y="9"/>
                    <a:pt x="34" y="12"/>
                  </a:cubicBezTo>
                  <a:cubicBezTo>
                    <a:pt x="29" y="3"/>
                    <a:pt x="15" y="6"/>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87" name="Freeform 695"/>
            <p:cNvSpPr>
              <a:spLocks noEditPoints="1"/>
            </p:cNvSpPr>
            <p:nvPr/>
          </p:nvSpPr>
          <p:spPr bwMode="auto">
            <a:xfrm>
              <a:off x="11522118" y="4283961"/>
              <a:ext cx="180060" cy="211692"/>
            </a:xfrm>
            <a:custGeom>
              <a:avLst/>
              <a:gdLst>
                <a:gd name="T0" fmla="*/ 33 w 48"/>
                <a:gd name="T1" fmla="*/ 56 h 57"/>
                <a:gd name="T2" fmla="*/ 46 w 48"/>
                <a:gd name="T3" fmla="*/ 28 h 57"/>
                <a:gd name="T4" fmla="*/ 33 w 48"/>
                <a:gd name="T5" fmla="*/ 56 h 57"/>
                <a:gd name="T6" fmla="*/ 32 w 48"/>
                <a:gd name="T7" fmla="*/ 49 h 57"/>
                <a:gd name="T8" fmla="*/ 26 w 48"/>
                <a:gd name="T9" fmla="*/ 29 h 57"/>
                <a:gd name="T10" fmla="*/ 40 w 48"/>
                <a:gd name="T11" fmla="*/ 30 h 57"/>
                <a:gd name="T12" fmla="*/ 32 w 48"/>
                <a:gd name="T13" fmla="*/ 49 h 57"/>
              </a:gdLst>
              <a:ahLst/>
              <a:cxnLst>
                <a:cxn ang="0">
                  <a:pos x="T0" y="T1"/>
                </a:cxn>
                <a:cxn ang="0">
                  <a:pos x="T2" y="T3"/>
                </a:cxn>
                <a:cxn ang="0">
                  <a:pos x="T4" y="T5"/>
                </a:cxn>
                <a:cxn ang="0">
                  <a:pos x="T6" y="T7"/>
                </a:cxn>
                <a:cxn ang="0">
                  <a:pos x="T8" y="T9"/>
                </a:cxn>
                <a:cxn ang="0">
                  <a:pos x="T10" y="T11"/>
                </a:cxn>
                <a:cxn ang="0">
                  <a:pos x="T12" y="T13"/>
                </a:cxn>
              </a:cxnLst>
              <a:rect l="0" t="0" r="r" b="b"/>
              <a:pathLst>
                <a:path w="48" h="57">
                  <a:moveTo>
                    <a:pt x="33" y="56"/>
                  </a:moveTo>
                  <a:cubicBezTo>
                    <a:pt x="42" y="51"/>
                    <a:pt x="48" y="38"/>
                    <a:pt x="46" y="28"/>
                  </a:cubicBezTo>
                  <a:cubicBezTo>
                    <a:pt x="22" y="0"/>
                    <a:pt x="0" y="57"/>
                    <a:pt x="33" y="56"/>
                  </a:cubicBezTo>
                  <a:close/>
                  <a:moveTo>
                    <a:pt x="32" y="49"/>
                  </a:moveTo>
                  <a:cubicBezTo>
                    <a:pt x="22" y="49"/>
                    <a:pt x="21" y="34"/>
                    <a:pt x="26" y="29"/>
                  </a:cubicBezTo>
                  <a:cubicBezTo>
                    <a:pt x="34" y="27"/>
                    <a:pt x="36" y="29"/>
                    <a:pt x="40" y="30"/>
                  </a:cubicBezTo>
                  <a:cubicBezTo>
                    <a:pt x="39" y="37"/>
                    <a:pt x="38" y="46"/>
                    <a:pt x="3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88" name="Freeform 696"/>
            <p:cNvSpPr/>
            <p:nvPr/>
          </p:nvSpPr>
          <p:spPr bwMode="auto">
            <a:xfrm>
              <a:off x="8614401" y="4366691"/>
              <a:ext cx="124096" cy="77864"/>
            </a:xfrm>
            <a:custGeom>
              <a:avLst/>
              <a:gdLst>
                <a:gd name="T0" fmla="*/ 15 w 33"/>
                <a:gd name="T1" fmla="*/ 18 h 21"/>
                <a:gd name="T2" fmla="*/ 33 w 33"/>
                <a:gd name="T3" fmla="*/ 13 h 21"/>
                <a:gd name="T4" fmla="*/ 11 w 33"/>
                <a:gd name="T5" fmla="*/ 10 h 21"/>
                <a:gd name="T6" fmla="*/ 2 w 33"/>
                <a:gd name="T7" fmla="*/ 0 h 21"/>
                <a:gd name="T8" fmla="*/ 0 w 33"/>
                <a:gd name="T9" fmla="*/ 5 h 21"/>
                <a:gd name="T10" fmla="*/ 15 w 33"/>
                <a:gd name="T11" fmla="*/ 18 h 21"/>
              </a:gdLst>
              <a:ahLst/>
              <a:cxnLst>
                <a:cxn ang="0">
                  <a:pos x="T0" y="T1"/>
                </a:cxn>
                <a:cxn ang="0">
                  <a:pos x="T2" y="T3"/>
                </a:cxn>
                <a:cxn ang="0">
                  <a:pos x="T4" y="T5"/>
                </a:cxn>
                <a:cxn ang="0">
                  <a:pos x="T6" y="T7"/>
                </a:cxn>
                <a:cxn ang="0">
                  <a:pos x="T8" y="T9"/>
                </a:cxn>
                <a:cxn ang="0">
                  <a:pos x="T10" y="T11"/>
                </a:cxn>
              </a:cxnLst>
              <a:rect l="0" t="0" r="r" b="b"/>
              <a:pathLst>
                <a:path w="33" h="21">
                  <a:moveTo>
                    <a:pt x="15" y="18"/>
                  </a:moveTo>
                  <a:cubicBezTo>
                    <a:pt x="21" y="19"/>
                    <a:pt x="33" y="21"/>
                    <a:pt x="33" y="13"/>
                  </a:cubicBezTo>
                  <a:cubicBezTo>
                    <a:pt x="28" y="13"/>
                    <a:pt x="18" y="12"/>
                    <a:pt x="11" y="10"/>
                  </a:cubicBezTo>
                  <a:cubicBezTo>
                    <a:pt x="8" y="7"/>
                    <a:pt x="7" y="1"/>
                    <a:pt x="2" y="0"/>
                  </a:cubicBezTo>
                  <a:cubicBezTo>
                    <a:pt x="2" y="3"/>
                    <a:pt x="0" y="3"/>
                    <a:pt x="0" y="5"/>
                  </a:cubicBezTo>
                  <a:cubicBezTo>
                    <a:pt x="3" y="8"/>
                    <a:pt x="8" y="17"/>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89" name="Freeform 697"/>
            <p:cNvSpPr>
              <a:spLocks noEditPoints="1"/>
            </p:cNvSpPr>
            <p:nvPr/>
          </p:nvSpPr>
          <p:spPr bwMode="auto">
            <a:xfrm>
              <a:off x="9334639" y="4395890"/>
              <a:ext cx="985462" cy="1209319"/>
            </a:xfrm>
            <a:custGeom>
              <a:avLst/>
              <a:gdLst>
                <a:gd name="T0" fmla="*/ 225 w 264"/>
                <a:gd name="T1" fmla="*/ 22 h 324"/>
                <a:gd name="T2" fmla="*/ 151 w 264"/>
                <a:gd name="T3" fmla="*/ 2 h 324"/>
                <a:gd name="T4" fmla="*/ 80 w 264"/>
                <a:gd name="T5" fmla="*/ 38 h 324"/>
                <a:gd name="T6" fmla="*/ 3 w 264"/>
                <a:gd name="T7" fmla="*/ 186 h 324"/>
                <a:gd name="T8" fmla="*/ 22 w 264"/>
                <a:gd name="T9" fmla="*/ 297 h 324"/>
                <a:gd name="T10" fmla="*/ 31 w 264"/>
                <a:gd name="T11" fmla="*/ 306 h 324"/>
                <a:gd name="T12" fmla="*/ 40 w 264"/>
                <a:gd name="T13" fmla="*/ 316 h 324"/>
                <a:gd name="T14" fmla="*/ 81 w 264"/>
                <a:gd name="T15" fmla="*/ 324 h 324"/>
                <a:gd name="T16" fmla="*/ 142 w 264"/>
                <a:gd name="T17" fmla="*/ 306 h 324"/>
                <a:gd name="T18" fmla="*/ 197 w 264"/>
                <a:gd name="T19" fmla="*/ 262 h 324"/>
                <a:gd name="T20" fmla="*/ 249 w 264"/>
                <a:gd name="T21" fmla="*/ 75 h 324"/>
                <a:gd name="T22" fmla="*/ 225 w 264"/>
                <a:gd name="T23" fmla="*/ 22 h 324"/>
                <a:gd name="T24" fmla="*/ 207 w 264"/>
                <a:gd name="T25" fmla="*/ 241 h 324"/>
                <a:gd name="T26" fmla="*/ 183 w 264"/>
                <a:gd name="T27" fmla="*/ 266 h 324"/>
                <a:gd name="T28" fmla="*/ 142 w 264"/>
                <a:gd name="T29" fmla="*/ 297 h 324"/>
                <a:gd name="T30" fmla="*/ 127 w 264"/>
                <a:gd name="T31" fmla="*/ 307 h 324"/>
                <a:gd name="T32" fmla="*/ 85 w 264"/>
                <a:gd name="T33" fmla="*/ 316 h 324"/>
                <a:gd name="T34" fmla="*/ 23 w 264"/>
                <a:gd name="T35" fmla="*/ 288 h 324"/>
                <a:gd name="T36" fmla="*/ 9 w 264"/>
                <a:gd name="T37" fmla="*/ 177 h 324"/>
                <a:gd name="T38" fmla="*/ 16 w 264"/>
                <a:gd name="T39" fmla="*/ 147 h 324"/>
                <a:gd name="T40" fmla="*/ 36 w 264"/>
                <a:gd name="T41" fmla="*/ 100 h 324"/>
                <a:gd name="T42" fmla="*/ 48 w 264"/>
                <a:gd name="T43" fmla="*/ 82 h 324"/>
                <a:gd name="T44" fmla="*/ 69 w 264"/>
                <a:gd name="T45" fmla="*/ 57 h 324"/>
                <a:gd name="T46" fmla="*/ 161 w 264"/>
                <a:gd name="T47" fmla="*/ 9 h 324"/>
                <a:gd name="T48" fmla="*/ 218 w 264"/>
                <a:gd name="T49" fmla="*/ 26 h 324"/>
                <a:gd name="T50" fmla="*/ 246 w 264"/>
                <a:gd name="T51" fmla="*/ 102 h 324"/>
                <a:gd name="T52" fmla="*/ 207 w 264"/>
                <a:gd name="T53" fmla="*/ 24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 h="324">
                  <a:moveTo>
                    <a:pt x="225" y="22"/>
                  </a:moveTo>
                  <a:cubicBezTo>
                    <a:pt x="210" y="4"/>
                    <a:pt x="174" y="0"/>
                    <a:pt x="151" y="2"/>
                  </a:cubicBezTo>
                  <a:cubicBezTo>
                    <a:pt x="120" y="6"/>
                    <a:pt x="98" y="21"/>
                    <a:pt x="80" y="38"/>
                  </a:cubicBezTo>
                  <a:cubicBezTo>
                    <a:pt x="42" y="73"/>
                    <a:pt x="7" y="118"/>
                    <a:pt x="3" y="186"/>
                  </a:cubicBezTo>
                  <a:cubicBezTo>
                    <a:pt x="0" y="228"/>
                    <a:pt x="6" y="275"/>
                    <a:pt x="22" y="297"/>
                  </a:cubicBezTo>
                  <a:cubicBezTo>
                    <a:pt x="24" y="300"/>
                    <a:pt x="28" y="302"/>
                    <a:pt x="31" y="306"/>
                  </a:cubicBezTo>
                  <a:cubicBezTo>
                    <a:pt x="34" y="309"/>
                    <a:pt x="36" y="314"/>
                    <a:pt x="40" y="316"/>
                  </a:cubicBezTo>
                  <a:cubicBezTo>
                    <a:pt x="48" y="321"/>
                    <a:pt x="67" y="324"/>
                    <a:pt x="81" y="324"/>
                  </a:cubicBezTo>
                  <a:cubicBezTo>
                    <a:pt x="106" y="323"/>
                    <a:pt x="127" y="314"/>
                    <a:pt x="142" y="306"/>
                  </a:cubicBezTo>
                  <a:cubicBezTo>
                    <a:pt x="164" y="293"/>
                    <a:pt x="181" y="279"/>
                    <a:pt x="197" y="262"/>
                  </a:cubicBezTo>
                  <a:cubicBezTo>
                    <a:pt x="231" y="225"/>
                    <a:pt x="264" y="145"/>
                    <a:pt x="249" y="75"/>
                  </a:cubicBezTo>
                  <a:cubicBezTo>
                    <a:pt x="245" y="59"/>
                    <a:pt x="235" y="32"/>
                    <a:pt x="225" y="22"/>
                  </a:cubicBezTo>
                  <a:close/>
                  <a:moveTo>
                    <a:pt x="207" y="241"/>
                  </a:moveTo>
                  <a:cubicBezTo>
                    <a:pt x="200" y="250"/>
                    <a:pt x="191" y="258"/>
                    <a:pt x="183" y="266"/>
                  </a:cubicBezTo>
                  <a:cubicBezTo>
                    <a:pt x="168" y="281"/>
                    <a:pt x="161" y="287"/>
                    <a:pt x="142" y="297"/>
                  </a:cubicBezTo>
                  <a:cubicBezTo>
                    <a:pt x="137" y="300"/>
                    <a:pt x="132" y="304"/>
                    <a:pt x="127" y="307"/>
                  </a:cubicBezTo>
                  <a:cubicBezTo>
                    <a:pt x="115" y="312"/>
                    <a:pt x="99" y="315"/>
                    <a:pt x="85" y="316"/>
                  </a:cubicBezTo>
                  <a:cubicBezTo>
                    <a:pt x="57" y="317"/>
                    <a:pt x="34" y="308"/>
                    <a:pt x="23" y="288"/>
                  </a:cubicBezTo>
                  <a:cubicBezTo>
                    <a:pt x="9" y="260"/>
                    <a:pt x="6" y="205"/>
                    <a:pt x="9" y="177"/>
                  </a:cubicBezTo>
                  <a:cubicBezTo>
                    <a:pt x="11" y="168"/>
                    <a:pt x="14" y="157"/>
                    <a:pt x="16" y="147"/>
                  </a:cubicBezTo>
                  <a:cubicBezTo>
                    <a:pt x="22" y="129"/>
                    <a:pt x="27" y="115"/>
                    <a:pt x="36" y="100"/>
                  </a:cubicBezTo>
                  <a:cubicBezTo>
                    <a:pt x="39" y="94"/>
                    <a:pt x="43" y="88"/>
                    <a:pt x="48" y="82"/>
                  </a:cubicBezTo>
                  <a:cubicBezTo>
                    <a:pt x="56" y="71"/>
                    <a:pt x="59" y="67"/>
                    <a:pt x="69" y="57"/>
                  </a:cubicBezTo>
                  <a:cubicBezTo>
                    <a:pt x="92" y="34"/>
                    <a:pt x="116" y="12"/>
                    <a:pt x="161" y="9"/>
                  </a:cubicBezTo>
                  <a:cubicBezTo>
                    <a:pt x="177" y="9"/>
                    <a:pt x="205" y="13"/>
                    <a:pt x="218" y="26"/>
                  </a:cubicBezTo>
                  <a:cubicBezTo>
                    <a:pt x="232" y="40"/>
                    <a:pt x="244" y="73"/>
                    <a:pt x="246" y="102"/>
                  </a:cubicBezTo>
                  <a:cubicBezTo>
                    <a:pt x="248" y="148"/>
                    <a:pt x="230" y="209"/>
                    <a:pt x="207" y="2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90" name="Freeform 698"/>
            <p:cNvSpPr>
              <a:spLocks noEditPoints="1"/>
            </p:cNvSpPr>
            <p:nvPr/>
          </p:nvSpPr>
          <p:spPr bwMode="auto">
            <a:xfrm>
              <a:off x="6453687" y="4373991"/>
              <a:ext cx="138695" cy="143562"/>
            </a:xfrm>
            <a:custGeom>
              <a:avLst/>
              <a:gdLst>
                <a:gd name="T0" fmla="*/ 36 w 37"/>
                <a:gd name="T1" fmla="*/ 38 h 39"/>
                <a:gd name="T2" fmla="*/ 32 w 37"/>
                <a:gd name="T3" fmla="*/ 19 h 39"/>
                <a:gd name="T4" fmla="*/ 28 w 37"/>
                <a:gd name="T5" fmla="*/ 0 h 39"/>
                <a:gd name="T6" fmla="*/ 25 w 37"/>
                <a:gd name="T7" fmla="*/ 0 h 39"/>
                <a:gd name="T8" fmla="*/ 0 w 37"/>
                <a:gd name="T9" fmla="*/ 31 h 39"/>
                <a:gd name="T10" fmla="*/ 36 w 37"/>
                <a:gd name="T11" fmla="*/ 38 h 39"/>
                <a:gd name="T12" fmla="*/ 11 w 37"/>
                <a:gd name="T13" fmla="*/ 26 h 39"/>
                <a:gd name="T14" fmla="*/ 24 w 37"/>
                <a:gd name="T15" fmla="*/ 12 h 39"/>
                <a:gd name="T16" fmla="*/ 28 w 37"/>
                <a:gd name="T17" fmla="*/ 31 h 39"/>
                <a:gd name="T18" fmla="*/ 11 w 37"/>
                <a:gd name="T19"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9">
                  <a:moveTo>
                    <a:pt x="36" y="38"/>
                  </a:moveTo>
                  <a:cubicBezTo>
                    <a:pt x="37" y="32"/>
                    <a:pt x="32" y="27"/>
                    <a:pt x="32" y="19"/>
                  </a:cubicBezTo>
                  <a:cubicBezTo>
                    <a:pt x="31" y="13"/>
                    <a:pt x="35" y="3"/>
                    <a:pt x="28" y="0"/>
                  </a:cubicBezTo>
                  <a:cubicBezTo>
                    <a:pt x="27" y="0"/>
                    <a:pt x="26" y="0"/>
                    <a:pt x="25" y="0"/>
                  </a:cubicBezTo>
                  <a:cubicBezTo>
                    <a:pt x="20" y="14"/>
                    <a:pt x="4" y="16"/>
                    <a:pt x="0" y="31"/>
                  </a:cubicBezTo>
                  <a:cubicBezTo>
                    <a:pt x="11" y="32"/>
                    <a:pt x="23" y="39"/>
                    <a:pt x="36" y="38"/>
                  </a:cubicBezTo>
                  <a:close/>
                  <a:moveTo>
                    <a:pt x="11" y="26"/>
                  </a:moveTo>
                  <a:cubicBezTo>
                    <a:pt x="14" y="20"/>
                    <a:pt x="20" y="17"/>
                    <a:pt x="24" y="12"/>
                  </a:cubicBezTo>
                  <a:cubicBezTo>
                    <a:pt x="27" y="19"/>
                    <a:pt x="25" y="23"/>
                    <a:pt x="28" y="31"/>
                  </a:cubicBezTo>
                  <a:cubicBezTo>
                    <a:pt x="23" y="29"/>
                    <a:pt x="16" y="28"/>
                    <a:pt x="1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91" name="Freeform 699"/>
            <p:cNvSpPr/>
            <p:nvPr/>
          </p:nvSpPr>
          <p:spPr bwMode="auto">
            <a:xfrm>
              <a:off x="8614401" y="4432389"/>
              <a:ext cx="124096" cy="60832"/>
            </a:xfrm>
            <a:custGeom>
              <a:avLst/>
              <a:gdLst>
                <a:gd name="T0" fmla="*/ 0 w 33"/>
                <a:gd name="T1" fmla="*/ 7 h 16"/>
                <a:gd name="T2" fmla="*/ 13 w 33"/>
                <a:gd name="T3" fmla="*/ 14 h 16"/>
                <a:gd name="T4" fmla="*/ 33 w 33"/>
                <a:gd name="T5" fmla="*/ 12 h 16"/>
                <a:gd name="T6" fmla="*/ 13 w 33"/>
                <a:gd name="T7" fmla="*/ 7 h 16"/>
                <a:gd name="T8" fmla="*/ 0 w 33"/>
                <a:gd name="T9" fmla="*/ 3 h 16"/>
                <a:gd name="T10" fmla="*/ 0 w 33"/>
                <a:gd name="T11" fmla="*/ 7 h 16"/>
              </a:gdLst>
              <a:ahLst/>
              <a:cxnLst>
                <a:cxn ang="0">
                  <a:pos x="T0" y="T1"/>
                </a:cxn>
                <a:cxn ang="0">
                  <a:pos x="T2" y="T3"/>
                </a:cxn>
                <a:cxn ang="0">
                  <a:pos x="T4" y="T5"/>
                </a:cxn>
                <a:cxn ang="0">
                  <a:pos x="T6" y="T7"/>
                </a:cxn>
                <a:cxn ang="0">
                  <a:pos x="T8" y="T9"/>
                </a:cxn>
                <a:cxn ang="0">
                  <a:pos x="T10" y="T11"/>
                </a:cxn>
              </a:cxnLst>
              <a:rect l="0" t="0" r="r" b="b"/>
              <a:pathLst>
                <a:path w="33" h="16">
                  <a:moveTo>
                    <a:pt x="0" y="7"/>
                  </a:moveTo>
                  <a:cubicBezTo>
                    <a:pt x="3" y="7"/>
                    <a:pt x="7" y="13"/>
                    <a:pt x="13" y="14"/>
                  </a:cubicBezTo>
                  <a:cubicBezTo>
                    <a:pt x="19" y="16"/>
                    <a:pt x="32" y="16"/>
                    <a:pt x="33" y="12"/>
                  </a:cubicBezTo>
                  <a:cubicBezTo>
                    <a:pt x="26" y="7"/>
                    <a:pt x="22" y="8"/>
                    <a:pt x="13" y="7"/>
                  </a:cubicBezTo>
                  <a:cubicBezTo>
                    <a:pt x="9" y="5"/>
                    <a:pt x="4" y="0"/>
                    <a:pt x="0" y="3"/>
                  </a:cubicBezTo>
                  <a:cubicBezTo>
                    <a:pt x="0" y="4"/>
                    <a:pt x="0" y="6"/>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92" name="Freeform 700"/>
            <p:cNvSpPr>
              <a:spLocks noEditPoints="1"/>
            </p:cNvSpPr>
            <p:nvPr/>
          </p:nvSpPr>
          <p:spPr bwMode="auto">
            <a:xfrm>
              <a:off x="9850485" y="4451855"/>
              <a:ext cx="223858" cy="274956"/>
            </a:xfrm>
            <a:custGeom>
              <a:avLst/>
              <a:gdLst>
                <a:gd name="T0" fmla="*/ 15 w 60"/>
                <a:gd name="T1" fmla="*/ 62 h 74"/>
                <a:gd name="T2" fmla="*/ 58 w 60"/>
                <a:gd name="T3" fmla="*/ 36 h 74"/>
                <a:gd name="T4" fmla="*/ 52 w 60"/>
                <a:gd name="T5" fmla="*/ 6 h 74"/>
                <a:gd name="T6" fmla="*/ 13 w 60"/>
                <a:gd name="T7" fmla="*/ 15 h 74"/>
                <a:gd name="T8" fmla="*/ 15 w 60"/>
                <a:gd name="T9" fmla="*/ 62 h 74"/>
                <a:gd name="T10" fmla="*/ 18 w 60"/>
                <a:gd name="T11" fmla="*/ 22 h 74"/>
                <a:gd name="T12" fmla="*/ 41 w 60"/>
                <a:gd name="T13" fmla="*/ 13 h 74"/>
                <a:gd name="T14" fmla="*/ 52 w 60"/>
                <a:gd name="T15" fmla="*/ 38 h 74"/>
                <a:gd name="T16" fmla="*/ 26 w 60"/>
                <a:gd name="T17" fmla="*/ 58 h 74"/>
                <a:gd name="T18" fmla="*/ 18 w 60"/>
                <a:gd name="T19"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4">
                  <a:moveTo>
                    <a:pt x="15" y="62"/>
                  </a:moveTo>
                  <a:cubicBezTo>
                    <a:pt x="32" y="74"/>
                    <a:pt x="60" y="63"/>
                    <a:pt x="58" y="36"/>
                  </a:cubicBezTo>
                  <a:cubicBezTo>
                    <a:pt x="48" y="30"/>
                    <a:pt x="43" y="16"/>
                    <a:pt x="52" y="6"/>
                  </a:cubicBezTo>
                  <a:cubicBezTo>
                    <a:pt x="39" y="0"/>
                    <a:pt x="25" y="14"/>
                    <a:pt x="13" y="15"/>
                  </a:cubicBezTo>
                  <a:cubicBezTo>
                    <a:pt x="6" y="28"/>
                    <a:pt x="0" y="51"/>
                    <a:pt x="15" y="62"/>
                  </a:cubicBezTo>
                  <a:close/>
                  <a:moveTo>
                    <a:pt x="18" y="22"/>
                  </a:moveTo>
                  <a:cubicBezTo>
                    <a:pt x="22" y="17"/>
                    <a:pt x="31" y="14"/>
                    <a:pt x="41" y="13"/>
                  </a:cubicBezTo>
                  <a:cubicBezTo>
                    <a:pt x="36" y="26"/>
                    <a:pt x="45" y="33"/>
                    <a:pt x="52" y="38"/>
                  </a:cubicBezTo>
                  <a:cubicBezTo>
                    <a:pt x="52" y="51"/>
                    <a:pt x="40" y="61"/>
                    <a:pt x="26" y="58"/>
                  </a:cubicBezTo>
                  <a:cubicBezTo>
                    <a:pt x="12" y="55"/>
                    <a:pt x="9" y="34"/>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93" name="Freeform 701"/>
            <p:cNvSpPr>
              <a:spLocks noEditPoints="1"/>
            </p:cNvSpPr>
            <p:nvPr/>
          </p:nvSpPr>
          <p:spPr bwMode="auto">
            <a:xfrm>
              <a:off x="11534284" y="4537017"/>
              <a:ext cx="175193" cy="160594"/>
            </a:xfrm>
            <a:custGeom>
              <a:avLst/>
              <a:gdLst>
                <a:gd name="T0" fmla="*/ 28 w 47"/>
                <a:gd name="T1" fmla="*/ 39 h 43"/>
                <a:gd name="T2" fmla="*/ 25 w 47"/>
                <a:gd name="T3" fmla="*/ 2 h 43"/>
                <a:gd name="T4" fmla="*/ 28 w 47"/>
                <a:gd name="T5" fmla="*/ 39 h 43"/>
                <a:gd name="T6" fmla="*/ 35 w 47"/>
                <a:gd name="T7" fmla="*/ 16 h 43"/>
                <a:gd name="T8" fmla="*/ 19 w 47"/>
                <a:gd name="T9" fmla="*/ 32 h 43"/>
                <a:gd name="T10" fmla="*/ 35 w 47"/>
                <a:gd name="T11" fmla="*/ 16 h 43"/>
              </a:gdLst>
              <a:ahLst/>
              <a:cxnLst>
                <a:cxn ang="0">
                  <a:pos x="T0" y="T1"/>
                </a:cxn>
                <a:cxn ang="0">
                  <a:pos x="T2" y="T3"/>
                </a:cxn>
                <a:cxn ang="0">
                  <a:pos x="T4" y="T5"/>
                </a:cxn>
                <a:cxn ang="0">
                  <a:pos x="T6" y="T7"/>
                </a:cxn>
                <a:cxn ang="0">
                  <a:pos x="T8" y="T9"/>
                </a:cxn>
                <a:cxn ang="0">
                  <a:pos x="T10" y="T11"/>
                </a:cxn>
              </a:cxnLst>
              <a:rect l="0" t="0" r="r" b="b"/>
              <a:pathLst>
                <a:path w="47" h="43">
                  <a:moveTo>
                    <a:pt x="28" y="39"/>
                  </a:moveTo>
                  <a:cubicBezTo>
                    <a:pt x="47" y="36"/>
                    <a:pt x="43" y="1"/>
                    <a:pt x="25" y="2"/>
                  </a:cubicBezTo>
                  <a:cubicBezTo>
                    <a:pt x="0" y="3"/>
                    <a:pt x="5" y="43"/>
                    <a:pt x="28" y="39"/>
                  </a:cubicBezTo>
                  <a:close/>
                  <a:moveTo>
                    <a:pt x="35" y="16"/>
                  </a:moveTo>
                  <a:cubicBezTo>
                    <a:pt x="37" y="22"/>
                    <a:pt x="32" y="34"/>
                    <a:pt x="19" y="32"/>
                  </a:cubicBezTo>
                  <a:cubicBezTo>
                    <a:pt x="6" y="15"/>
                    <a:pt x="28" y="0"/>
                    <a:pt x="3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94" name="Freeform 702"/>
            <p:cNvSpPr/>
            <p:nvPr/>
          </p:nvSpPr>
          <p:spPr bwMode="auto">
            <a:xfrm>
              <a:off x="8865023" y="4515119"/>
              <a:ext cx="63264" cy="133829"/>
            </a:xfrm>
            <a:custGeom>
              <a:avLst/>
              <a:gdLst>
                <a:gd name="T0" fmla="*/ 15 w 17"/>
                <a:gd name="T1" fmla="*/ 36 h 36"/>
                <a:gd name="T2" fmla="*/ 15 w 17"/>
                <a:gd name="T3" fmla="*/ 0 h 36"/>
                <a:gd name="T4" fmla="*/ 15 w 17"/>
                <a:gd name="T5" fmla="*/ 36 h 36"/>
              </a:gdLst>
              <a:ahLst/>
              <a:cxnLst>
                <a:cxn ang="0">
                  <a:pos x="T0" y="T1"/>
                </a:cxn>
                <a:cxn ang="0">
                  <a:pos x="T2" y="T3"/>
                </a:cxn>
                <a:cxn ang="0">
                  <a:pos x="T4" y="T5"/>
                </a:cxn>
              </a:cxnLst>
              <a:rect l="0" t="0" r="r" b="b"/>
              <a:pathLst>
                <a:path w="17" h="36">
                  <a:moveTo>
                    <a:pt x="15" y="36"/>
                  </a:moveTo>
                  <a:cubicBezTo>
                    <a:pt x="17" y="28"/>
                    <a:pt x="11" y="11"/>
                    <a:pt x="15" y="0"/>
                  </a:cubicBezTo>
                  <a:cubicBezTo>
                    <a:pt x="0" y="0"/>
                    <a:pt x="7" y="32"/>
                    <a:pt x="15"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95" name="Freeform 703"/>
            <p:cNvSpPr>
              <a:spLocks noEditPoints="1"/>
            </p:cNvSpPr>
            <p:nvPr/>
          </p:nvSpPr>
          <p:spPr bwMode="auto">
            <a:xfrm>
              <a:off x="9655826" y="4527284"/>
              <a:ext cx="262790" cy="294422"/>
            </a:xfrm>
            <a:custGeom>
              <a:avLst/>
              <a:gdLst>
                <a:gd name="T0" fmla="*/ 28 w 70"/>
                <a:gd name="T1" fmla="*/ 75 h 79"/>
                <a:gd name="T2" fmla="*/ 49 w 70"/>
                <a:gd name="T3" fmla="*/ 19 h 79"/>
                <a:gd name="T4" fmla="*/ 32 w 70"/>
                <a:gd name="T5" fmla="*/ 13 h 79"/>
                <a:gd name="T6" fmla="*/ 32 w 70"/>
                <a:gd name="T7" fmla="*/ 0 h 79"/>
                <a:gd name="T8" fmla="*/ 28 w 70"/>
                <a:gd name="T9" fmla="*/ 0 h 79"/>
                <a:gd name="T10" fmla="*/ 18 w 70"/>
                <a:gd name="T11" fmla="*/ 9 h 79"/>
                <a:gd name="T12" fmla="*/ 28 w 70"/>
                <a:gd name="T13" fmla="*/ 75 h 79"/>
                <a:gd name="T14" fmla="*/ 24 w 70"/>
                <a:gd name="T15" fmla="*/ 13 h 79"/>
                <a:gd name="T16" fmla="*/ 49 w 70"/>
                <a:gd name="T17" fmla="*/ 27 h 79"/>
                <a:gd name="T18" fmla="*/ 31 w 70"/>
                <a:gd name="T19" fmla="*/ 68 h 79"/>
                <a:gd name="T20" fmla="*/ 13 w 70"/>
                <a:gd name="T21" fmla="*/ 34 h 79"/>
                <a:gd name="T22" fmla="*/ 24 w 70"/>
                <a:gd name="T23"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9">
                  <a:moveTo>
                    <a:pt x="28" y="75"/>
                  </a:moveTo>
                  <a:cubicBezTo>
                    <a:pt x="51" y="79"/>
                    <a:pt x="70" y="36"/>
                    <a:pt x="49" y="19"/>
                  </a:cubicBezTo>
                  <a:cubicBezTo>
                    <a:pt x="42" y="19"/>
                    <a:pt x="36" y="17"/>
                    <a:pt x="32" y="13"/>
                  </a:cubicBezTo>
                  <a:cubicBezTo>
                    <a:pt x="35" y="7"/>
                    <a:pt x="36" y="5"/>
                    <a:pt x="32" y="0"/>
                  </a:cubicBezTo>
                  <a:cubicBezTo>
                    <a:pt x="31" y="0"/>
                    <a:pt x="30" y="0"/>
                    <a:pt x="28" y="0"/>
                  </a:cubicBezTo>
                  <a:cubicBezTo>
                    <a:pt x="28" y="6"/>
                    <a:pt x="21" y="6"/>
                    <a:pt x="18" y="9"/>
                  </a:cubicBezTo>
                  <a:cubicBezTo>
                    <a:pt x="4" y="25"/>
                    <a:pt x="0" y="69"/>
                    <a:pt x="28" y="75"/>
                  </a:cubicBezTo>
                  <a:close/>
                  <a:moveTo>
                    <a:pt x="24" y="13"/>
                  </a:moveTo>
                  <a:cubicBezTo>
                    <a:pt x="28" y="22"/>
                    <a:pt x="39" y="24"/>
                    <a:pt x="49" y="27"/>
                  </a:cubicBezTo>
                  <a:cubicBezTo>
                    <a:pt x="57" y="45"/>
                    <a:pt x="45" y="68"/>
                    <a:pt x="31" y="68"/>
                  </a:cubicBezTo>
                  <a:cubicBezTo>
                    <a:pt x="18" y="68"/>
                    <a:pt x="13" y="52"/>
                    <a:pt x="13" y="34"/>
                  </a:cubicBezTo>
                  <a:cubicBezTo>
                    <a:pt x="19" y="29"/>
                    <a:pt x="18" y="18"/>
                    <a:pt x="2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96" name="Freeform 704"/>
            <p:cNvSpPr/>
            <p:nvPr/>
          </p:nvSpPr>
          <p:spPr bwMode="auto">
            <a:xfrm>
              <a:off x="8920988" y="4527284"/>
              <a:ext cx="46232" cy="107062"/>
            </a:xfrm>
            <a:custGeom>
              <a:avLst/>
              <a:gdLst>
                <a:gd name="T0" fmla="*/ 8 w 12"/>
                <a:gd name="T1" fmla="*/ 29 h 29"/>
                <a:gd name="T2" fmla="*/ 12 w 12"/>
                <a:gd name="T3" fmla="*/ 0 h 29"/>
                <a:gd name="T4" fmla="*/ 7 w 12"/>
                <a:gd name="T5" fmla="*/ 0 h 29"/>
                <a:gd name="T6" fmla="*/ 8 w 12"/>
                <a:gd name="T7" fmla="*/ 29 h 29"/>
              </a:gdLst>
              <a:ahLst/>
              <a:cxnLst>
                <a:cxn ang="0">
                  <a:pos x="T0" y="T1"/>
                </a:cxn>
                <a:cxn ang="0">
                  <a:pos x="T2" y="T3"/>
                </a:cxn>
                <a:cxn ang="0">
                  <a:pos x="T4" y="T5"/>
                </a:cxn>
                <a:cxn ang="0">
                  <a:pos x="T6" y="T7"/>
                </a:cxn>
              </a:cxnLst>
              <a:rect l="0" t="0" r="r" b="b"/>
              <a:pathLst>
                <a:path w="12" h="29">
                  <a:moveTo>
                    <a:pt x="8" y="29"/>
                  </a:moveTo>
                  <a:cubicBezTo>
                    <a:pt x="10" y="20"/>
                    <a:pt x="10" y="9"/>
                    <a:pt x="12" y="0"/>
                  </a:cubicBezTo>
                  <a:cubicBezTo>
                    <a:pt x="10" y="0"/>
                    <a:pt x="9" y="0"/>
                    <a:pt x="7" y="0"/>
                  </a:cubicBezTo>
                  <a:cubicBezTo>
                    <a:pt x="5" y="6"/>
                    <a:pt x="0" y="26"/>
                    <a:pt x="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97" name="Freeform 705"/>
            <p:cNvSpPr/>
            <p:nvPr/>
          </p:nvSpPr>
          <p:spPr bwMode="auto">
            <a:xfrm>
              <a:off x="9361403" y="4551617"/>
              <a:ext cx="68131" cy="124096"/>
            </a:xfrm>
            <a:custGeom>
              <a:avLst/>
              <a:gdLst>
                <a:gd name="T0" fmla="*/ 8 w 18"/>
                <a:gd name="T1" fmla="*/ 33 h 33"/>
                <a:gd name="T2" fmla="*/ 5 w 18"/>
                <a:gd name="T3" fmla="*/ 0 h 33"/>
                <a:gd name="T4" fmla="*/ 7 w 18"/>
                <a:gd name="T5" fmla="*/ 21 h 33"/>
                <a:gd name="T6" fmla="*/ 8 w 18"/>
                <a:gd name="T7" fmla="*/ 33 h 33"/>
              </a:gdLst>
              <a:ahLst/>
              <a:cxnLst>
                <a:cxn ang="0">
                  <a:pos x="T0" y="T1"/>
                </a:cxn>
                <a:cxn ang="0">
                  <a:pos x="T2" y="T3"/>
                </a:cxn>
                <a:cxn ang="0">
                  <a:pos x="T4" y="T5"/>
                </a:cxn>
                <a:cxn ang="0">
                  <a:pos x="T6" y="T7"/>
                </a:cxn>
              </a:cxnLst>
              <a:rect l="0" t="0" r="r" b="b"/>
              <a:pathLst>
                <a:path w="18" h="33">
                  <a:moveTo>
                    <a:pt x="8" y="33"/>
                  </a:moveTo>
                  <a:cubicBezTo>
                    <a:pt x="12" y="24"/>
                    <a:pt x="18" y="3"/>
                    <a:pt x="5" y="0"/>
                  </a:cubicBezTo>
                  <a:cubicBezTo>
                    <a:pt x="4" y="5"/>
                    <a:pt x="7" y="13"/>
                    <a:pt x="7" y="21"/>
                  </a:cubicBezTo>
                  <a:cubicBezTo>
                    <a:pt x="7" y="25"/>
                    <a:pt x="0" y="32"/>
                    <a:pt x="8"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98" name="Freeform 706"/>
            <p:cNvSpPr/>
            <p:nvPr/>
          </p:nvSpPr>
          <p:spPr bwMode="auto">
            <a:xfrm>
              <a:off x="9921048" y="4558917"/>
              <a:ext cx="55965" cy="75431"/>
            </a:xfrm>
            <a:custGeom>
              <a:avLst/>
              <a:gdLst>
                <a:gd name="T0" fmla="*/ 14 w 15"/>
                <a:gd name="T1" fmla="*/ 20 h 20"/>
                <a:gd name="T2" fmla="*/ 8 w 15"/>
                <a:gd name="T3" fmla="*/ 9 h 20"/>
                <a:gd name="T4" fmla="*/ 3 w 15"/>
                <a:gd name="T5" fmla="*/ 1 h 20"/>
                <a:gd name="T6" fmla="*/ 14 w 15"/>
                <a:gd name="T7" fmla="*/ 20 h 20"/>
              </a:gdLst>
              <a:ahLst/>
              <a:cxnLst>
                <a:cxn ang="0">
                  <a:pos x="T0" y="T1"/>
                </a:cxn>
                <a:cxn ang="0">
                  <a:pos x="T2" y="T3"/>
                </a:cxn>
                <a:cxn ang="0">
                  <a:pos x="T4" y="T5"/>
                </a:cxn>
                <a:cxn ang="0">
                  <a:pos x="T6" y="T7"/>
                </a:cxn>
              </a:cxnLst>
              <a:rect l="0" t="0" r="r" b="b"/>
              <a:pathLst>
                <a:path w="15" h="20">
                  <a:moveTo>
                    <a:pt x="14" y="20"/>
                  </a:moveTo>
                  <a:cubicBezTo>
                    <a:pt x="15" y="14"/>
                    <a:pt x="9" y="14"/>
                    <a:pt x="8" y="9"/>
                  </a:cubicBezTo>
                  <a:cubicBezTo>
                    <a:pt x="6" y="5"/>
                    <a:pt x="11" y="0"/>
                    <a:pt x="3" y="1"/>
                  </a:cubicBezTo>
                  <a:cubicBezTo>
                    <a:pt x="0" y="9"/>
                    <a:pt x="5" y="20"/>
                    <a:pt x="1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699" name="Freeform 707"/>
            <p:cNvSpPr/>
            <p:nvPr/>
          </p:nvSpPr>
          <p:spPr bwMode="auto">
            <a:xfrm>
              <a:off x="9410068" y="4563784"/>
              <a:ext cx="46232" cy="111929"/>
            </a:xfrm>
            <a:custGeom>
              <a:avLst/>
              <a:gdLst>
                <a:gd name="T0" fmla="*/ 7 w 12"/>
                <a:gd name="T1" fmla="*/ 0 h 30"/>
                <a:gd name="T2" fmla="*/ 5 w 12"/>
                <a:gd name="T3" fmla="*/ 30 h 30"/>
                <a:gd name="T4" fmla="*/ 11 w 12"/>
                <a:gd name="T5" fmla="*/ 0 h 30"/>
                <a:gd name="T6" fmla="*/ 7 w 12"/>
                <a:gd name="T7" fmla="*/ 0 h 30"/>
              </a:gdLst>
              <a:ahLst/>
              <a:cxnLst>
                <a:cxn ang="0">
                  <a:pos x="T0" y="T1"/>
                </a:cxn>
                <a:cxn ang="0">
                  <a:pos x="T2" y="T3"/>
                </a:cxn>
                <a:cxn ang="0">
                  <a:pos x="T4" y="T5"/>
                </a:cxn>
                <a:cxn ang="0">
                  <a:pos x="T6" y="T7"/>
                </a:cxn>
              </a:cxnLst>
              <a:rect l="0" t="0" r="r" b="b"/>
              <a:pathLst>
                <a:path w="12" h="30">
                  <a:moveTo>
                    <a:pt x="7" y="0"/>
                  </a:moveTo>
                  <a:cubicBezTo>
                    <a:pt x="6" y="9"/>
                    <a:pt x="0" y="25"/>
                    <a:pt x="5" y="30"/>
                  </a:cubicBezTo>
                  <a:cubicBezTo>
                    <a:pt x="9" y="22"/>
                    <a:pt x="12" y="13"/>
                    <a:pt x="11" y="0"/>
                  </a:cubicBezTo>
                  <a:cubicBezTo>
                    <a:pt x="10" y="0"/>
                    <a:pt x="9"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00" name="Freeform 708"/>
            <p:cNvSpPr/>
            <p:nvPr/>
          </p:nvSpPr>
          <p:spPr bwMode="auto">
            <a:xfrm>
              <a:off x="6103300" y="4541884"/>
              <a:ext cx="4866" cy="31633"/>
            </a:xfrm>
            <a:custGeom>
              <a:avLst/>
              <a:gdLst>
                <a:gd name="T0" fmla="*/ 1 w 1"/>
                <a:gd name="T1" fmla="*/ 0 h 9"/>
                <a:gd name="T2" fmla="*/ 0 w 1"/>
                <a:gd name="T3" fmla="*/ 0 h 9"/>
                <a:gd name="T4" fmla="*/ 0 w 1"/>
                <a:gd name="T5" fmla="*/ 9 h 9"/>
                <a:gd name="T6" fmla="*/ 1 w 1"/>
                <a:gd name="T7" fmla="*/ 0 h 9"/>
              </a:gdLst>
              <a:ahLst/>
              <a:cxnLst>
                <a:cxn ang="0">
                  <a:pos x="T0" y="T1"/>
                </a:cxn>
                <a:cxn ang="0">
                  <a:pos x="T2" y="T3"/>
                </a:cxn>
                <a:cxn ang="0">
                  <a:pos x="T4" y="T5"/>
                </a:cxn>
                <a:cxn ang="0">
                  <a:pos x="T6" y="T7"/>
                </a:cxn>
              </a:cxnLst>
              <a:rect l="0" t="0" r="r" b="b"/>
              <a:pathLst>
                <a:path w="1" h="9">
                  <a:moveTo>
                    <a:pt x="1" y="0"/>
                  </a:moveTo>
                  <a:cubicBezTo>
                    <a:pt x="0" y="0"/>
                    <a:pt x="0" y="0"/>
                    <a:pt x="0" y="0"/>
                  </a:cubicBezTo>
                  <a:cubicBezTo>
                    <a:pt x="0" y="9"/>
                    <a:pt x="0" y="9"/>
                    <a:pt x="0" y="9"/>
                  </a:cubicBezTo>
                  <a:cubicBezTo>
                    <a:pt x="1" y="6"/>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01" name="Freeform 709"/>
            <p:cNvSpPr/>
            <p:nvPr/>
          </p:nvSpPr>
          <p:spPr bwMode="auto">
            <a:xfrm>
              <a:off x="6083835" y="4573517"/>
              <a:ext cx="63264" cy="138695"/>
            </a:xfrm>
            <a:custGeom>
              <a:avLst/>
              <a:gdLst>
                <a:gd name="T0" fmla="*/ 11 w 17"/>
                <a:gd name="T1" fmla="*/ 37 h 37"/>
                <a:gd name="T2" fmla="*/ 17 w 17"/>
                <a:gd name="T3" fmla="*/ 0 h 37"/>
                <a:gd name="T4" fmla="*/ 12 w 17"/>
                <a:gd name="T5" fmla="*/ 0 h 37"/>
                <a:gd name="T6" fmla="*/ 11 w 17"/>
                <a:gd name="T7" fmla="*/ 37 h 37"/>
              </a:gdLst>
              <a:ahLst/>
              <a:cxnLst>
                <a:cxn ang="0">
                  <a:pos x="T0" y="T1"/>
                </a:cxn>
                <a:cxn ang="0">
                  <a:pos x="T2" y="T3"/>
                </a:cxn>
                <a:cxn ang="0">
                  <a:pos x="T4" y="T5"/>
                </a:cxn>
                <a:cxn ang="0">
                  <a:pos x="T6" y="T7"/>
                </a:cxn>
              </a:cxnLst>
              <a:rect l="0" t="0" r="r" b="b"/>
              <a:pathLst>
                <a:path w="17" h="37">
                  <a:moveTo>
                    <a:pt x="11" y="37"/>
                  </a:moveTo>
                  <a:cubicBezTo>
                    <a:pt x="16" y="29"/>
                    <a:pt x="14" y="16"/>
                    <a:pt x="17" y="0"/>
                  </a:cubicBezTo>
                  <a:cubicBezTo>
                    <a:pt x="16" y="0"/>
                    <a:pt x="14" y="0"/>
                    <a:pt x="12" y="0"/>
                  </a:cubicBezTo>
                  <a:cubicBezTo>
                    <a:pt x="12" y="11"/>
                    <a:pt x="0" y="32"/>
                    <a:pt x="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02" name="Freeform 710"/>
            <p:cNvSpPr/>
            <p:nvPr/>
          </p:nvSpPr>
          <p:spPr bwMode="auto">
            <a:xfrm>
              <a:off x="9723956" y="4641647"/>
              <a:ext cx="51099" cy="104630"/>
            </a:xfrm>
            <a:custGeom>
              <a:avLst/>
              <a:gdLst>
                <a:gd name="T0" fmla="*/ 14 w 14"/>
                <a:gd name="T1" fmla="*/ 26 h 28"/>
                <a:gd name="T2" fmla="*/ 9 w 14"/>
                <a:gd name="T3" fmla="*/ 0 h 28"/>
                <a:gd name="T4" fmla="*/ 5 w 14"/>
                <a:gd name="T5" fmla="*/ 0 h 28"/>
                <a:gd name="T6" fmla="*/ 14 w 14"/>
                <a:gd name="T7" fmla="*/ 26 h 28"/>
              </a:gdLst>
              <a:ahLst/>
              <a:cxnLst>
                <a:cxn ang="0">
                  <a:pos x="T0" y="T1"/>
                </a:cxn>
                <a:cxn ang="0">
                  <a:pos x="T2" y="T3"/>
                </a:cxn>
                <a:cxn ang="0">
                  <a:pos x="T4" y="T5"/>
                </a:cxn>
                <a:cxn ang="0">
                  <a:pos x="T6" y="T7"/>
                </a:cxn>
              </a:cxnLst>
              <a:rect l="0" t="0" r="r" b="b"/>
              <a:pathLst>
                <a:path w="14" h="28">
                  <a:moveTo>
                    <a:pt x="14" y="26"/>
                  </a:moveTo>
                  <a:cubicBezTo>
                    <a:pt x="11" y="19"/>
                    <a:pt x="8" y="8"/>
                    <a:pt x="9" y="0"/>
                  </a:cubicBezTo>
                  <a:cubicBezTo>
                    <a:pt x="7" y="0"/>
                    <a:pt x="6" y="0"/>
                    <a:pt x="5" y="0"/>
                  </a:cubicBezTo>
                  <a:cubicBezTo>
                    <a:pt x="0" y="11"/>
                    <a:pt x="7" y="28"/>
                    <a:pt x="1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03" name="Freeform 711"/>
            <p:cNvSpPr/>
            <p:nvPr/>
          </p:nvSpPr>
          <p:spPr bwMode="auto">
            <a:xfrm>
              <a:off x="6139798" y="4590548"/>
              <a:ext cx="55965" cy="119229"/>
            </a:xfrm>
            <a:custGeom>
              <a:avLst/>
              <a:gdLst>
                <a:gd name="T0" fmla="*/ 9 w 15"/>
                <a:gd name="T1" fmla="*/ 1 h 32"/>
                <a:gd name="T2" fmla="*/ 9 w 15"/>
                <a:gd name="T3" fmla="*/ 32 h 32"/>
                <a:gd name="T4" fmla="*/ 13 w 15"/>
                <a:gd name="T5" fmla="*/ 2 h 32"/>
                <a:gd name="T6" fmla="*/ 9 w 15"/>
                <a:gd name="T7" fmla="*/ 1 h 32"/>
              </a:gdLst>
              <a:ahLst/>
              <a:cxnLst>
                <a:cxn ang="0">
                  <a:pos x="T0" y="T1"/>
                </a:cxn>
                <a:cxn ang="0">
                  <a:pos x="T2" y="T3"/>
                </a:cxn>
                <a:cxn ang="0">
                  <a:pos x="T4" y="T5"/>
                </a:cxn>
                <a:cxn ang="0">
                  <a:pos x="T6" y="T7"/>
                </a:cxn>
              </a:cxnLst>
              <a:rect l="0" t="0" r="r" b="b"/>
              <a:pathLst>
                <a:path w="15" h="32">
                  <a:moveTo>
                    <a:pt x="9" y="1"/>
                  </a:moveTo>
                  <a:cubicBezTo>
                    <a:pt x="9" y="10"/>
                    <a:pt x="0" y="26"/>
                    <a:pt x="9" y="32"/>
                  </a:cubicBezTo>
                  <a:cubicBezTo>
                    <a:pt x="11" y="26"/>
                    <a:pt x="15" y="11"/>
                    <a:pt x="13" y="2"/>
                  </a:cubicBezTo>
                  <a:cubicBezTo>
                    <a:pt x="11" y="2"/>
                    <a:pt x="11"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04" name="Freeform 712"/>
            <p:cNvSpPr>
              <a:spLocks noEditPoints="1"/>
            </p:cNvSpPr>
            <p:nvPr/>
          </p:nvSpPr>
          <p:spPr bwMode="auto">
            <a:xfrm>
              <a:off x="9480633" y="4661113"/>
              <a:ext cx="194659" cy="306588"/>
            </a:xfrm>
            <a:custGeom>
              <a:avLst/>
              <a:gdLst>
                <a:gd name="T0" fmla="*/ 49 w 52"/>
                <a:gd name="T1" fmla="*/ 30 h 82"/>
                <a:gd name="T2" fmla="*/ 32 w 52"/>
                <a:gd name="T3" fmla="*/ 14 h 82"/>
                <a:gd name="T4" fmla="*/ 34 w 52"/>
                <a:gd name="T5" fmla="*/ 2 h 82"/>
                <a:gd name="T6" fmla="*/ 27 w 52"/>
                <a:gd name="T7" fmla="*/ 0 h 82"/>
                <a:gd name="T8" fmla="*/ 9 w 52"/>
                <a:gd name="T9" fmla="*/ 21 h 82"/>
                <a:gd name="T10" fmla="*/ 12 w 52"/>
                <a:gd name="T11" fmla="*/ 70 h 82"/>
                <a:gd name="T12" fmla="*/ 49 w 52"/>
                <a:gd name="T13" fmla="*/ 30 h 82"/>
                <a:gd name="T14" fmla="*/ 19 w 52"/>
                <a:gd name="T15" fmla="*/ 66 h 82"/>
                <a:gd name="T16" fmla="*/ 9 w 52"/>
                <a:gd name="T17" fmla="*/ 50 h 82"/>
                <a:gd name="T18" fmla="*/ 23 w 52"/>
                <a:gd name="T19" fmla="*/ 16 h 82"/>
                <a:gd name="T20" fmla="*/ 28 w 52"/>
                <a:gd name="T21" fmla="*/ 24 h 82"/>
                <a:gd name="T22" fmla="*/ 43 w 52"/>
                <a:gd name="T23" fmla="*/ 33 h 82"/>
                <a:gd name="T24" fmla="*/ 19 w 52"/>
                <a:gd name="T25"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49" y="30"/>
                  </a:moveTo>
                  <a:cubicBezTo>
                    <a:pt x="46" y="22"/>
                    <a:pt x="34" y="23"/>
                    <a:pt x="32" y="14"/>
                  </a:cubicBezTo>
                  <a:cubicBezTo>
                    <a:pt x="31" y="8"/>
                    <a:pt x="38" y="6"/>
                    <a:pt x="34" y="2"/>
                  </a:cubicBezTo>
                  <a:cubicBezTo>
                    <a:pt x="32" y="0"/>
                    <a:pt x="30" y="0"/>
                    <a:pt x="27" y="0"/>
                  </a:cubicBezTo>
                  <a:cubicBezTo>
                    <a:pt x="23" y="10"/>
                    <a:pt x="14" y="12"/>
                    <a:pt x="9" y="21"/>
                  </a:cubicBezTo>
                  <a:cubicBezTo>
                    <a:pt x="0" y="36"/>
                    <a:pt x="1" y="57"/>
                    <a:pt x="12" y="70"/>
                  </a:cubicBezTo>
                  <a:cubicBezTo>
                    <a:pt x="36" y="82"/>
                    <a:pt x="52" y="59"/>
                    <a:pt x="49" y="30"/>
                  </a:cubicBezTo>
                  <a:close/>
                  <a:moveTo>
                    <a:pt x="19" y="66"/>
                  </a:moveTo>
                  <a:cubicBezTo>
                    <a:pt x="16" y="60"/>
                    <a:pt x="10" y="58"/>
                    <a:pt x="9" y="50"/>
                  </a:cubicBezTo>
                  <a:cubicBezTo>
                    <a:pt x="7" y="37"/>
                    <a:pt x="16" y="22"/>
                    <a:pt x="23" y="16"/>
                  </a:cubicBezTo>
                  <a:cubicBezTo>
                    <a:pt x="27" y="16"/>
                    <a:pt x="26" y="22"/>
                    <a:pt x="28" y="24"/>
                  </a:cubicBezTo>
                  <a:cubicBezTo>
                    <a:pt x="34" y="26"/>
                    <a:pt x="39" y="29"/>
                    <a:pt x="43" y="33"/>
                  </a:cubicBezTo>
                  <a:cubicBezTo>
                    <a:pt x="42" y="51"/>
                    <a:pt x="39" y="68"/>
                    <a:pt x="1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05" name="Freeform 713"/>
            <p:cNvSpPr/>
            <p:nvPr/>
          </p:nvSpPr>
          <p:spPr bwMode="auto">
            <a:xfrm>
              <a:off x="6473152" y="4612448"/>
              <a:ext cx="197093" cy="265223"/>
            </a:xfrm>
            <a:custGeom>
              <a:avLst/>
              <a:gdLst>
                <a:gd name="T0" fmla="*/ 50 w 53"/>
                <a:gd name="T1" fmla="*/ 32 h 71"/>
                <a:gd name="T2" fmla="*/ 35 w 53"/>
                <a:gd name="T3" fmla="*/ 31 h 71"/>
                <a:gd name="T4" fmla="*/ 33 w 53"/>
                <a:gd name="T5" fmla="*/ 9 h 71"/>
                <a:gd name="T6" fmla="*/ 15 w 53"/>
                <a:gd name="T7" fmla="*/ 30 h 71"/>
                <a:gd name="T8" fmla="*/ 0 w 53"/>
                <a:gd name="T9" fmla="*/ 33 h 71"/>
                <a:gd name="T10" fmla="*/ 3 w 53"/>
                <a:gd name="T11" fmla="*/ 47 h 71"/>
                <a:gd name="T12" fmla="*/ 16 w 53"/>
                <a:gd name="T13" fmla="*/ 50 h 71"/>
                <a:gd name="T14" fmla="*/ 13 w 53"/>
                <a:gd name="T15" fmla="*/ 63 h 71"/>
                <a:gd name="T16" fmla="*/ 32 w 53"/>
                <a:gd name="T17" fmla="*/ 71 h 71"/>
                <a:gd name="T18" fmla="*/ 37 w 53"/>
                <a:gd name="T19" fmla="*/ 51 h 71"/>
                <a:gd name="T20" fmla="*/ 52 w 53"/>
                <a:gd name="T21" fmla="*/ 50 h 71"/>
                <a:gd name="T22" fmla="*/ 50 w 53"/>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71">
                  <a:moveTo>
                    <a:pt x="50" y="32"/>
                  </a:moveTo>
                  <a:cubicBezTo>
                    <a:pt x="45" y="32"/>
                    <a:pt x="38" y="33"/>
                    <a:pt x="35" y="31"/>
                  </a:cubicBezTo>
                  <a:cubicBezTo>
                    <a:pt x="36" y="26"/>
                    <a:pt x="34" y="18"/>
                    <a:pt x="33" y="9"/>
                  </a:cubicBezTo>
                  <a:cubicBezTo>
                    <a:pt x="13" y="0"/>
                    <a:pt x="23" y="19"/>
                    <a:pt x="15" y="30"/>
                  </a:cubicBezTo>
                  <a:cubicBezTo>
                    <a:pt x="10" y="28"/>
                    <a:pt x="4" y="30"/>
                    <a:pt x="0" y="33"/>
                  </a:cubicBezTo>
                  <a:cubicBezTo>
                    <a:pt x="1" y="41"/>
                    <a:pt x="0" y="41"/>
                    <a:pt x="3" y="47"/>
                  </a:cubicBezTo>
                  <a:cubicBezTo>
                    <a:pt x="8" y="49"/>
                    <a:pt x="12" y="46"/>
                    <a:pt x="16" y="50"/>
                  </a:cubicBezTo>
                  <a:cubicBezTo>
                    <a:pt x="16" y="58"/>
                    <a:pt x="16" y="58"/>
                    <a:pt x="13" y="63"/>
                  </a:cubicBezTo>
                  <a:cubicBezTo>
                    <a:pt x="18" y="67"/>
                    <a:pt x="24" y="70"/>
                    <a:pt x="32" y="71"/>
                  </a:cubicBezTo>
                  <a:cubicBezTo>
                    <a:pt x="35" y="65"/>
                    <a:pt x="32" y="54"/>
                    <a:pt x="37" y="51"/>
                  </a:cubicBezTo>
                  <a:cubicBezTo>
                    <a:pt x="42" y="51"/>
                    <a:pt x="49" y="53"/>
                    <a:pt x="52" y="50"/>
                  </a:cubicBezTo>
                  <a:cubicBezTo>
                    <a:pt x="52" y="46"/>
                    <a:pt x="53" y="39"/>
                    <a:pt x="5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06" name="Freeform 714"/>
            <p:cNvSpPr>
              <a:spLocks noEditPoints="1"/>
            </p:cNvSpPr>
            <p:nvPr/>
          </p:nvSpPr>
          <p:spPr bwMode="auto">
            <a:xfrm>
              <a:off x="11541583" y="4702477"/>
              <a:ext cx="153295" cy="223858"/>
            </a:xfrm>
            <a:custGeom>
              <a:avLst/>
              <a:gdLst>
                <a:gd name="T0" fmla="*/ 31 w 41"/>
                <a:gd name="T1" fmla="*/ 12 h 60"/>
                <a:gd name="T2" fmla="*/ 3 w 41"/>
                <a:gd name="T3" fmla="*/ 6 h 60"/>
                <a:gd name="T4" fmla="*/ 1 w 41"/>
                <a:gd name="T5" fmla="*/ 54 h 60"/>
                <a:gd name="T6" fmla="*/ 31 w 41"/>
                <a:gd name="T7" fmla="*/ 12 h 60"/>
                <a:gd name="T8" fmla="*/ 10 w 41"/>
                <a:gd name="T9" fmla="*/ 12 h 60"/>
                <a:gd name="T10" fmla="*/ 9 w 41"/>
                <a:gd name="T11" fmla="*/ 47 h 60"/>
                <a:gd name="T12" fmla="*/ 10 w 41"/>
                <a:gd name="T13" fmla="*/ 12 h 60"/>
              </a:gdLst>
              <a:ahLst/>
              <a:cxnLst>
                <a:cxn ang="0">
                  <a:pos x="T0" y="T1"/>
                </a:cxn>
                <a:cxn ang="0">
                  <a:pos x="T2" y="T3"/>
                </a:cxn>
                <a:cxn ang="0">
                  <a:pos x="T4" y="T5"/>
                </a:cxn>
                <a:cxn ang="0">
                  <a:pos x="T6" y="T7"/>
                </a:cxn>
                <a:cxn ang="0">
                  <a:pos x="T8" y="T9"/>
                </a:cxn>
                <a:cxn ang="0">
                  <a:pos x="T10" y="T11"/>
                </a:cxn>
                <a:cxn ang="0">
                  <a:pos x="T12" y="T13"/>
                </a:cxn>
              </a:cxnLst>
              <a:rect l="0" t="0" r="r" b="b"/>
              <a:pathLst>
                <a:path w="41" h="60">
                  <a:moveTo>
                    <a:pt x="31" y="12"/>
                  </a:moveTo>
                  <a:cubicBezTo>
                    <a:pt x="25" y="7"/>
                    <a:pt x="12" y="0"/>
                    <a:pt x="3" y="6"/>
                  </a:cubicBezTo>
                  <a:cubicBezTo>
                    <a:pt x="3" y="22"/>
                    <a:pt x="0" y="42"/>
                    <a:pt x="1" y="54"/>
                  </a:cubicBezTo>
                  <a:cubicBezTo>
                    <a:pt x="21" y="60"/>
                    <a:pt x="41" y="37"/>
                    <a:pt x="31" y="12"/>
                  </a:cubicBezTo>
                  <a:close/>
                  <a:moveTo>
                    <a:pt x="10" y="12"/>
                  </a:moveTo>
                  <a:cubicBezTo>
                    <a:pt x="36" y="9"/>
                    <a:pt x="30" y="51"/>
                    <a:pt x="9" y="47"/>
                  </a:cubicBezTo>
                  <a:cubicBezTo>
                    <a:pt x="5" y="36"/>
                    <a:pt x="10" y="25"/>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07" name="Freeform 715"/>
            <p:cNvSpPr>
              <a:spLocks noEditPoints="1"/>
            </p:cNvSpPr>
            <p:nvPr/>
          </p:nvSpPr>
          <p:spPr bwMode="auto">
            <a:xfrm>
              <a:off x="9624193" y="4690312"/>
              <a:ext cx="559644" cy="559644"/>
            </a:xfrm>
            <a:custGeom>
              <a:avLst/>
              <a:gdLst>
                <a:gd name="T0" fmla="*/ 99 w 150"/>
                <a:gd name="T1" fmla="*/ 11 h 150"/>
                <a:gd name="T2" fmla="*/ 36 w 150"/>
                <a:gd name="T3" fmla="*/ 57 h 150"/>
                <a:gd name="T4" fmla="*/ 12 w 150"/>
                <a:gd name="T5" fmla="*/ 85 h 150"/>
                <a:gd name="T6" fmla="*/ 18 w 150"/>
                <a:gd name="T7" fmla="*/ 141 h 150"/>
                <a:gd name="T8" fmla="*/ 54 w 150"/>
                <a:gd name="T9" fmla="*/ 142 h 150"/>
                <a:gd name="T10" fmla="*/ 117 w 150"/>
                <a:gd name="T11" fmla="*/ 136 h 150"/>
                <a:gd name="T12" fmla="*/ 140 w 150"/>
                <a:gd name="T13" fmla="*/ 89 h 150"/>
                <a:gd name="T14" fmla="*/ 149 w 150"/>
                <a:gd name="T15" fmla="*/ 31 h 150"/>
                <a:gd name="T16" fmla="*/ 99 w 150"/>
                <a:gd name="T17" fmla="*/ 11 h 150"/>
                <a:gd name="T18" fmla="*/ 137 w 150"/>
                <a:gd name="T19" fmla="*/ 75 h 150"/>
                <a:gd name="T20" fmla="*/ 124 w 150"/>
                <a:gd name="T21" fmla="*/ 115 h 150"/>
                <a:gd name="T22" fmla="*/ 98 w 150"/>
                <a:gd name="T23" fmla="*/ 137 h 150"/>
                <a:gd name="T24" fmla="*/ 50 w 150"/>
                <a:gd name="T25" fmla="*/ 135 h 150"/>
                <a:gd name="T26" fmla="*/ 39 w 150"/>
                <a:gd name="T27" fmla="*/ 138 h 150"/>
                <a:gd name="T28" fmla="*/ 22 w 150"/>
                <a:gd name="T29" fmla="*/ 136 h 150"/>
                <a:gd name="T30" fmla="*/ 63 w 150"/>
                <a:gd name="T31" fmla="*/ 45 h 150"/>
                <a:gd name="T32" fmla="*/ 126 w 150"/>
                <a:gd name="T33" fmla="*/ 13 h 150"/>
                <a:gd name="T34" fmla="*/ 137 w 150"/>
                <a:gd name="T35" fmla="*/ 16 h 150"/>
                <a:gd name="T36" fmla="*/ 137 w 150"/>
                <a:gd name="T3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50">
                  <a:moveTo>
                    <a:pt x="99" y="11"/>
                  </a:moveTo>
                  <a:cubicBezTo>
                    <a:pt x="81" y="20"/>
                    <a:pt x="51" y="43"/>
                    <a:pt x="36" y="57"/>
                  </a:cubicBezTo>
                  <a:cubicBezTo>
                    <a:pt x="30" y="63"/>
                    <a:pt x="15" y="80"/>
                    <a:pt x="12" y="85"/>
                  </a:cubicBezTo>
                  <a:cubicBezTo>
                    <a:pt x="4" y="102"/>
                    <a:pt x="8" y="135"/>
                    <a:pt x="18" y="141"/>
                  </a:cubicBezTo>
                  <a:cubicBezTo>
                    <a:pt x="26" y="147"/>
                    <a:pt x="41" y="142"/>
                    <a:pt x="54" y="142"/>
                  </a:cubicBezTo>
                  <a:cubicBezTo>
                    <a:pt x="80" y="142"/>
                    <a:pt x="100" y="150"/>
                    <a:pt x="117" y="136"/>
                  </a:cubicBezTo>
                  <a:cubicBezTo>
                    <a:pt x="127" y="126"/>
                    <a:pt x="135" y="108"/>
                    <a:pt x="140" y="89"/>
                  </a:cubicBezTo>
                  <a:cubicBezTo>
                    <a:pt x="144" y="71"/>
                    <a:pt x="150" y="49"/>
                    <a:pt x="149" y="31"/>
                  </a:cubicBezTo>
                  <a:cubicBezTo>
                    <a:pt x="148" y="1"/>
                    <a:pt x="121" y="0"/>
                    <a:pt x="99" y="11"/>
                  </a:cubicBezTo>
                  <a:close/>
                  <a:moveTo>
                    <a:pt x="137" y="75"/>
                  </a:moveTo>
                  <a:cubicBezTo>
                    <a:pt x="133" y="90"/>
                    <a:pt x="129" y="106"/>
                    <a:pt x="124" y="115"/>
                  </a:cubicBezTo>
                  <a:cubicBezTo>
                    <a:pt x="119" y="125"/>
                    <a:pt x="110" y="135"/>
                    <a:pt x="98" y="137"/>
                  </a:cubicBezTo>
                  <a:cubicBezTo>
                    <a:pt x="86" y="139"/>
                    <a:pt x="67" y="134"/>
                    <a:pt x="50" y="135"/>
                  </a:cubicBezTo>
                  <a:cubicBezTo>
                    <a:pt x="46" y="135"/>
                    <a:pt x="42" y="138"/>
                    <a:pt x="39" y="138"/>
                  </a:cubicBezTo>
                  <a:cubicBezTo>
                    <a:pt x="37" y="138"/>
                    <a:pt x="27" y="133"/>
                    <a:pt x="22" y="136"/>
                  </a:cubicBezTo>
                  <a:cubicBezTo>
                    <a:pt x="0" y="93"/>
                    <a:pt x="36" y="67"/>
                    <a:pt x="63" y="45"/>
                  </a:cubicBezTo>
                  <a:cubicBezTo>
                    <a:pt x="83" y="30"/>
                    <a:pt x="108" y="11"/>
                    <a:pt x="126" y="13"/>
                  </a:cubicBezTo>
                  <a:cubicBezTo>
                    <a:pt x="130" y="13"/>
                    <a:pt x="133" y="13"/>
                    <a:pt x="137" y="16"/>
                  </a:cubicBezTo>
                  <a:cubicBezTo>
                    <a:pt x="145" y="30"/>
                    <a:pt x="142" y="50"/>
                    <a:pt x="13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08" name="Freeform 716"/>
            <p:cNvSpPr>
              <a:spLocks noEditPoints="1"/>
            </p:cNvSpPr>
            <p:nvPr/>
          </p:nvSpPr>
          <p:spPr bwMode="auto">
            <a:xfrm>
              <a:off x="8310245" y="4690312"/>
              <a:ext cx="946530" cy="822433"/>
            </a:xfrm>
            <a:custGeom>
              <a:avLst/>
              <a:gdLst>
                <a:gd name="T0" fmla="*/ 250 w 254"/>
                <a:gd name="T1" fmla="*/ 156 h 220"/>
                <a:gd name="T2" fmla="*/ 235 w 254"/>
                <a:gd name="T3" fmla="*/ 150 h 220"/>
                <a:gd name="T4" fmla="*/ 172 w 254"/>
                <a:gd name="T5" fmla="*/ 149 h 220"/>
                <a:gd name="T6" fmla="*/ 130 w 254"/>
                <a:gd name="T7" fmla="*/ 28 h 220"/>
                <a:gd name="T8" fmla="*/ 148 w 254"/>
                <a:gd name="T9" fmla="*/ 9 h 220"/>
                <a:gd name="T10" fmla="*/ 126 w 254"/>
                <a:gd name="T11" fmla="*/ 24 h 220"/>
                <a:gd name="T12" fmla="*/ 108 w 254"/>
                <a:gd name="T13" fmla="*/ 0 h 220"/>
                <a:gd name="T14" fmla="*/ 120 w 254"/>
                <a:gd name="T15" fmla="*/ 28 h 220"/>
                <a:gd name="T16" fmla="*/ 25 w 254"/>
                <a:gd name="T17" fmla="*/ 139 h 220"/>
                <a:gd name="T18" fmla="*/ 10 w 254"/>
                <a:gd name="T19" fmla="*/ 158 h 220"/>
                <a:gd name="T20" fmla="*/ 2 w 254"/>
                <a:gd name="T21" fmla="*/ 180 h 220"/>
                <a:gd name="T22" fmla="*/ 168 w 254"/>
                <a:gd name="T23" fmla="*/ 158 h 220"/>
                <a:gd name="T24" fmla="*/ 169 w 254"/>
                <a:gd name="T25" fmla="*/ 220 h 220"/>
                <a:gd name="T26" fmla="*/ 174 w 254"/>
                <a:gd name="T27" fmla="*/ 191 h 220"/>
                <a:gd name="T28" fmla="*/ 174 w 254"/>
                <a:gd name="T29" fmla="*/ 157 h 220"/>
                <a:gd name="T30" fmla="*/ 224 w 254"/>
                <a:gd name="T31" fmla="*/ 157 h 220"/>
                <a:gd name="T32" fmla="*/ 250 w 254"/>
                <a:gd name="T33" fmla="*/ 156 h 220"/>
                <a:gd name="T34" fmla="*/ 10 w 254"/>
                <a:gd name="T35" fmla="*/ 172 h 220"/>
                <a:gd name="T36" fmla="*/ 122 w 254"/>
                <a:gd name="T37" fmla="*/ 35 h 220"/>
                <a:gd name="T38" fmla="*/ 124 w 254"/>
                <a:gd name="T39" fmla="*/ 35 h 220"/>
                <a:gd name="T40" fmla="*/ 168 w 254"/>
                <a:gd name="T41" fmla="*/ 151 h 220"/>
                <a:gd name="T42" fmla="*/ 10 w 254"/>
                <a:gd name="T43"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 h="220">
                  <a:moveTo>
                    <a:pt x="250" y="156"/>
                  </a:moveTo>
                  <a:cubicBezTo>
                    <a:pt x="254" y="147"/>
                    <a:pt x="240" y="150"/>
                    <a:pt x="235" y="150"/>
                  </a:cubicBezTo>
                  <a:cubicBezTo>
                    <a:pt x="208" y="148"/>
                    <a:pt x="190" y="152"/>
                    <a:pt x="172" y="149"/>
                  </a:cubicBezTo>
                  <a:cubicBezTo>
                    <a:pt x="168" y="99"/>
                    <a:pt x="141" y="71"/>
                    <a:pt x="130" y="28"/>
                  </a:cubicBezTo>
                  <a:cubicBezTo>
                    <a:pt x="135" y="20"/>
                    <a:pt x="148" y="22"/>
                    <a:pt x="148" y="9"/>
                  </a:cubicBezTo>
                  <a:cubicBezTo>
                    <a:pt x="136" y="10"/>
                    <a:pt x="134" y="20"/>
                    <a:pt x="126" y="24"/>
                  </a:cubicBezTo>
                  <a:cubicBezTo>
                    <a:pt x="120" y="15"/>
                    <a:pt x="116" y="5"/>
                    <a:pt x="108" y="0"/>
                  </a:cubicBezTo>
                  <a:cubicBezTo>
                    <a:pt x="102" y="9"/>
                    <a:pt x="118" y="18"/>
                    <a:pt x="120" y="28"/>
                  </a:cubicBezTo>
                  <a:cubicBezTo>
                    <a:pt x="85" y="59"/>
                    <a:pt x="53" y="100"/>
                    <a:pt x="25" y="139"/>
                  </a:cubicBezTo>
                  <a:cubicBezTo>
                    <a:pt x="21" y="145"/>
                    <a:pt x="15" y="151"/>
                    <a:pt x="10" y="158"/>
                  </a:cubicBezTo>
                  <a:cubicBezTo>
                    <a:pt x="6" y="164"/>
                    <a:pt x="0" y="172"/>
                    <a:pt x="2" y="180"/>
                  </a:cubicBezTo>
                  <a:cubicBezTo>
                    <a:pt x="56" y="177"/>
                    <a:pt x="112" y="162"/>
                    <a:pt x="168" y="158"/>
                  </a:cubicBezTo>
                  <a:cubicBezTo>
                    <a:pt x="174" y="179"/>
                    <a:pt x="162" y="207"/>
                    <a:pt x="169" y="220"/>
                  </a:cubicBezTo>
                  <a:cubicBezTo>
                    <a:pt x="177" y="214"/>
                    <a:pt x="173" y="201"/>
                    <a:pt x="174" y="191"/>
                  </a:cubicBezTo>
                  <a:cubicBezTo>
                    <a:pt x="174" y="179"/>
                    <a:pt x="176" y="167"/>
                    <a:pt x="174" y="157"/>
                  </a:cubicBezTo>
                  <a:cubicBezTo>
                    <a:pt x="194" y="157"/>
                    <a:pt x="211" y="156"/>
                    <a:pt x="224" y="157"/>
                  </a:cubicBezTo>
                  <a:cubicBezTo>
                    <a:pt x="234" y="157"/>
                    <a:pt x="250" y="163"/>
                    <a:pt x="250" y="156"/>
                  </a:cubicBezTo>
                  <a:close/>
                  <a:moveTo>
                    <a:pt x="10" y="172"/>
                  </a:moveTo>
                  <a:cubicBezTo>
                    <a:pt x="42" y="120"/>
                    <a:pt x="78" y="73"/>
                    <a:pt x="122" y="35"/>
                  </a:cubicBezTo>
                  <a:cubicBezTo>
                    <a:pt x="123" y="35"/>
                    <a:pt x="124" y="35"/>
                    <a:pt x="124" y="35"/>
                  </a:cubicBezTo>
                  <a:cubicBezTo>
                    <a:pt x="139" y="73"/>
                    <a:pt x="161" y="105"/>
                    <a:pt x="168" y="151"/>
                  </a:cubicBezTo>
                  <a:cubicBezTo>
                    <a:pt x="112" y="156"/>
                    <a:pt x="64" y="169"/>
                    <a:pt x="10"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09" name="Freeform 717"/>
            <p:cNvSpPr/>
            <p:nvPr/>
          </p:nvSpPr>
          <p:spPr bwMode="auto">
            <a:xfrm>
              <a:off x="6215229" y="4663545"/>
              <a:ext cx="29199" cy="68131"/>
            </a:xfrm>
            <a:custGeom>
              <a:avLst/>
              <a:gdLst>
                <a:gd name="T0" fmla="*/ 1 w 8"/>
                <a:gd name="T1" fmla="*/ 0 h 18"/>
                <a:gd name="T2" fmla="*/ 3 w 8"/>
                <a:gd name="T3" fmla="*/ 18 h 18"/>
                <a:gd name="T4" fmla="*/ 7 w 8"/>
                <a:gd name="T5" fmla="*/ 0 h 18"/>
                <a:gd name="T6" fmla="*/ 1 w 8"/>
                <a:gd name="T7" fmla="*/ 0 h 18"/>
              </a:gdLst>
              <a:ahLst/>
              <a:cxnLst>
                <a:cxn ang="0">
                  <a:pos x="T0" y="T1"/>
                </a:cxn>
                <a:cxn ang="0">
                  <a:pos x="T2" y="T3"/>
                </a:cxn>
                <a:cxn ang="0">
                  <a:pos x="T4" y="T5"/>
                </a:cxn>
                <a:cxn ang="0">
                  <a:pos x="T6" y="T7"/>
                </a:cxn>
              </a:cxnLst>
              <a:rect l="0" t="0" r="r" b="b"/>
              <a:pathLst>
                <a:path w="8" h="18">
                  <a:moveTo>
                    <a:pt x="1" y="0"/>
                  </a:moveTo>
                  <a:cubicBezTo>
                    <a:pt x="1" y="5"/>
                    <a:pt x="0" y="15"/>
                    <a:pt x="3" y="18"/>
                  </a:cubicBezTo>
                  <a:cubicBezTo>
                    <a:pt x="6" y="13"/>
                    <a:pt x="8" y="8"/>
                    <a:pt x="7" y="0"/>
                  </a:cubicBezTo>
                  <a:cubicBezTo>
                    <a:pt x="5"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10" name="Freeform 718"/>
            <p:cNvSpPr>
              <a:spLocks noEditPoints="1"/>
            </p:cNvSpPr>
            <p:nvPr/>
          </p:nvSpPr>
          <p:spPr bwMode="auto">
            <a:xfrm>
              <a:off x="7268820" y="4734110"/>
              <a:ext cx="912464" cy="1192285"/>
            </a:xfrm>
            <a:custGeom>
              <a:avLst/>
              <a:gdLst>
                <a:gd name="T0" fmla="*/ 235 w 245"/>
                <a:gd name="T1" fmla="*/ 177 h 319"/>
                <a:gd name="T2" fmla="*/ 231 w 245"/>
                <a:gd name="T3" fmla="*/ 37 h 319"/>
                <a:gd name="T4" fmla="*/ 177 w 245"/>
                <a:gd name="T5" fmla="*/ 4 h 319"/>
                <a:gd name="T6" fmla="*/ 6 w 245"/>
                <a:gd name="T7" fmla="*/ 13 h 319"/>
                <a:gd name="T8" fmla="*/ 1 w 245"/>
                <a:gd name="T9" fmla="*/ 223 h 319"/>
                <a:gd name="T10" fmla="*/ 26 w 245"/>
                <a:gd name="T11" fmla="*/ 305 h 319"/>
                <a:gd name="T12" fmla="*/ 194 w 245"/>
                <a:gd name="T13" fmla="*/ 317 h 319"/>
                <a:gd name="T14" fmla="*/ 227 w 245"/>
                <a:gd name="T15" fmla="*/ 300 h 319"/>
                <a:gd name="T16" fmla="*/ 208 w 245"/>
                <a:gd name="T17" fmla="*/ 271 h 319"/>
                <a:gd name="T18" fmla="*/ 227 w 245"/>
                <a:gd name="T19" fmla="*/ 300 h 319"/>
                <a:gd name="T20" fmla="*/ 210 w 245"/>
                <a:gd name="T21" fmla="*/ 250 h 319"/>
                <a:gd name="T22" fmla="*/ 227 w 245"/>
                <a:gd name="T23" fmla="*/ 277 h 319"/>
                <a:gd name="T24" fmla="*/ 226 w 245"/>
                <a:gd name="T25" fmla="*/ 253 h 319"/>
                <a:gd name="T26" fmla="*/ 210 w 245"/>
                <a:gd name="T27" fmla="*/ 228 h 319"/>
                <a:gd name="T28" fmla="*/ 223 w 245"/>
                <a:gd name="T29" fmla="*/ 188 h 319"/>
                <a:gd name="T30" fmla="*/ 210 w 245"/>
                <a:gd name="T31" fmla="*/ 196 h 319"/>
                <a:gd name="T32" fmla="*/ 223 w 245"/>
                <a:gd name="T33" fmla="*/ 188 h 319"/>
                <a:gd name="T34" fmla="*/ 210 w 245"/>
                <a:gd name="T35" fmla="*/ 155 h 319"/>
                <a:gd name="T36" fmla="*/ 225 w 245"/>
                <a:gd name="T37" fmla="*/ 182 h 319"/>
                <a:gd name="T38" fmla="*/ 225 w 245"/>
                <a:gd name="T39" fmla="*/ 213 h 319"/>
                <a:gd name="T40" fmla="*/ 210 w 245"/>
                <a:gd name="T41" fmla="*/ 218 h 319"/>
                <a:gd name="T42" fmla="*/ 225 w 245"/>
                <a:gd name="T43" fmla="*/ 213 h 319"/>
                <a:gd name="T44" fmla="*/ 210 w 245"/>
                <a:gd name="T45" fmla="*/ 147 h 319"/>
                <a:gd name="T46" fmla="*/ 225 w 245"/>
                <a:gd name="T47" fmla="*/ 140 h 319"/>
                <a:gd name="T48" fmla="*/ 225 w 245"/>
                <a:gd name="T49" fmla="*/ 134 h 319"/>
                <a:gd name="T50" fmla="*/ 210 w 245"/>
                <a:gd name="T51" fmla="*/ 114 h 319"/>
                <a:gd name="T52" fmla="*/ 225 w 245"/>
                <a:gd name="T53" fmla="*/ 134 h 319"/>
                <a:gd name="T54" fmla="*/ 208 w 245"/>
                <a:gd name="T55" fmla="*/ 105 h 319"/>
                <a:gd name="T56" fmla="*/ 223 w 245"/>
                <a:gd name="T57" fmla="*/ 100 h 319"/>
                <a:gd name="T58" fmla="*/ 208 w 245"/>
                <a:gd name="T59" fmla="*/ 21 h 319"/>
                <a:gd name="T60" fmla="*/ 207 w 245"/>
                <a:gd name="T61" fmla="*/ 35 h 319"/>
                <a:gd name="T62" fmla="*/ 207 w 245"/>
                <a:gd name="T63" fmla="*/ 44 h 319"/>
                <a:gd name="T64" fmla="*/ 221 w 245"/>
                <a:gd name="T65" fmla="*/ 70 h 319"/>
                <a:gd name="T66" fmla="*/ 207 w 245"/>
                <a:gd name="T67" fmla="*/ 44 h 319"/>
                <a:gd name="T68" fmla="*/ 221 w 245"/>
                <a:gd name="T69" fmla="*/ 78 h 319"/>
                <a:gd name="T70" fmla="*/ 207 w 245"/>
                <a:gd name="T71" fmla="*/ 82 h 319"/>
                <a:gd name="T72" fmla="*/ 222 w 245"/>
                <a:gd name="T73" fmla="*/ 306 h 319"/>
                <a:gd name="T74" fmla="*/ 222 w 245"/>
                <a:gd name="T75" fmla="*/ 306 h 319"/>
                <a:gd name="T76" fmla="*/ 10 w 245"/>
                <a:gd name="T77" fmla="*/ 269 h 319"/>
                <a:gd name="T78" fmla="*/ 200 w 245"/>
                <a:gd name="T79" fmla="*/ 11 h 319"/>
                <a:gd name="T80" fmla="*/ 43 w 245"/>
                <a:gd name="T81" fmla="*/ 283 h 319"/>
                <a:gd name="T82" fmla="*/ 26 w 245"/>
                <a:gd name="T83" fmla="*/ 294 h 319"/>
                <a:gd name="T84" fmla="*/ 51 w 245"/>
                <a:gd name="T85" fmla="*/ 306 h 319"/>
                <a:gd name="T86" fmla="*/ 50 w 245"/>
                <a:gd name="T87" fmla="*/ 294 h 319"/>
                <a:gd name="T88" fmla="*/ 50 w 245"/>
                <a:gd name="T89" fmla="*/ 294 h 319"/>
                <a:gd name="T90" fmla="*/ 69 w 245"/>
                <a:gd name="T91" fmla="*/ 292 h 319"/>
                <a:gd name="T92" fmla="*/ 75 w 245"/>
                <a:gd name="T93" fmla="*/ 305 h 319"/>
                <a:gd name="T94" fmla="*/ 101 w 245"/>
                <a:gd name="T95" fmla="*/ 293 h 319"/>
                <a:gd name="T96" fmla="*/ 89 w 245"/>
                <a:gd name="T97" fmla="*/ 294 h 319"/>
                <a:gd name="T98" fmla="*/ 129 w 245"/>
                <a:gd name="T99" fmla="*/ 303 h 319"/>
                <a:gd name="T100" fmla="*/ 137 w 245"/>
                <a:gd name="T101" fmla="*/ 306 h 319"/>
                <a:gd name="T102" fmla="*/ 145 w 245"/>
                <a:gd name="T103" fmla="*/ 293 h 319"/>
                <a:gd name="T104" fmla="*/ 137 w 245"/>
                <a:gd name="T105" fmla="*/ 306 h 319"/>
                <a:gd name="T106" fmla="*/ 164 w 245"/>
                <a:gd name="T107" fmla="*/ 292 h 319"/>
                <a:gd name="T108" fmla="*/ 151 w 245"/>
                <a:gd name="T109" fmla="*/ 293 h 319"/>
                <a:gd name="T110" fmla="*/ 172 w 245"/>
                <a:gd name="T111" fmla="*/ 293 h 319"/>
                <a:gd name="T112" fmla="*/ 195 w 245"/>
                <a:gd name="T113" fmla="*/ 30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319">
                  <a:moveTo>
                    <a:pt x="237" y="313"/>
                  </a:moveTo>
                  <a:cubicBezTo>
                    <a:pt x="245" y="272"/>
                    <a:pt x="237" y="222"/>
                    <a:pt x="235" y="177"/>
                  </a:cubicBezTo>
                  <a:cubicBezTo>
                    <a:pt x="234" y="139"/>
                    <a:pt x="232" y="101"/>
                    <a:pt x="231" y="55"/>
                  </a:cubicBezTo>
                  <a:cubicBezTo>
                    <a:pt x="231" y="49"/>
                    <a:pt x="232" y="40"/>
                    <a:pt x="231" y="37"/>
                  </a:cubicBezTo>
                  <a:cubicBezTo>
                    <a:pt x="229" y="30"/>
                    <a:pt x="209" y="5"/>
                    <a:pt x="204" y="3"/>
                  </a:cubicBezTo>
                  <a:cubicBezTo>
                    <a:pt x="197" y="0"/>
                    <a:pt x="185" y="3"/>
                    <a:pt x="177" y="4"/>
                  </a:cubicBezTo>
                  <a:cubicBezTo>
                    <a:pt x="133" y="6"/>
                    <a:pt x="86" y="8"/>
                    <a:pt x="49" y="8"/>
                  </a:cubicBezTo>
                  <a:cubicBezTo>
                    <a:pt x="35" y="9"/>
                    <a:pt x="19" y="7"/>
                    <a:pt x="6" y="13"/>
                  </a:cubicBezTo>
                  <a:cubicBezTo>
                    <a:pt x="10" y="52"/>
                    <a:pt x="3" y="96"/>
                    <a:pt x="3" y="150"/>
                  </a:cubicBezTo>
                  <a:cubicBezTo>
                    <a:pt x="3" y="172"/>
                    <a:pt x="0" y="198"/>
                    <a:pt x="1" y="223"/>
                  </a:cubicBezTo>
                  <a:cubicBezTo>
                    <a:pt x="2" y="247"/>
                    <a:pt x="3" y="282"/>
                    <a:pt x="13" y="292"/>
                  </a:cubicBezTo>
                  <a:cubicBezTo>
                    <a:pt x="17" y="297"/>
                    <a:pt x="22" y="301"/>
                    <a:pt x="26" y="305"/>
                  </a:cubicBezTo>
                  <a:cubicBezTo>
                    <a:pt x="32" y="310"/>
                    <a:pt x="39" y="313"/>
                    <a:pt x="43" y="319"/>
                  </a:cubicBezTo>
                  <a:cubicBezTo>
                    <a:pt x="89" y="318"/>
                    <a:pt x="147" y="318"/>
                    <a:pt x="194" y="317"/>
                  </a:cubicBezTo>
                  <a:cubicBezTo>
                    <a:pt x="210" y="317"/>
                    <a:pt x="225" y="319"/>
                    <a:pt x="237" y="313"/>
                  </a:cubicBezTo>
                  <a:close/>
                  <a:moveTo>
                    <a:pt x="227" y="300"/>
                  </a:moveTo>
                  <a:cubicBezTo>
                    <a:pt x="222" y="293"/>
                    <a:pt x="213" y="289"/>
                    <a:pt x="207" y="282"/>
                  </a:cubicBezTo>
                  <a:cubicBezTo>
                    <a:pt x="211" y="279"/>
                    <a:pt x="209" y="276"/>
                    <a:pt x="208" y="271"/>
                  </a:cubicBezTo>
                  <a:cubicBezTo>
                    <a:pt x="216" y="274"/>
                    <a:pt x="221" y="280"/>
                    <a:pt x="227" y="285"/>
                  </a:cubicBezTo>
                  <a:cubicBezTo>
                    <a:pt x="227" y="290"/>
                    <a:pt x="227" y="295"/>
                    <a:pt x="227" y="300"/>
                  </a:cubicBezTo>
                  <a:close/>
                  <a:moveTo>
                    <a:pt x="208" y="262"/>
                  </a:moveTo>
                  <a:cubicBezTo>
                    <a:pt x="208" y="258"/>
                    <a:pt x="211" y="255"/>
                    <a:pt x="210" y="250"/>
                  </a:cubicBezTo>
                  <a:cubicBezTo>
                    <a:pt x="216" y="252"/>
                    <a:pt x="218" y="259"/>
                    <a:pt x="226" y="260"/>
                  </a:cubicBezTo>
                  <a:cubicBezTo>
                    <a:pt x="226" y="266"/>
                    <a:pt x="225" y="272"/>
                    <a:pt x="227" y="277"/>
                  </a:cubicBezTo>
                  <a:cubicBezTo>
                    <a:pt x="221" y="272"/>
                    <a:pt x="215" y="267"/>
                    <a:pt x="208" y="262"/>
                  </a:cubicBezTo>
                  <a:close/>
                  <a:moveTo>
                    <a:pt x="226" y="253"/>
                  </a:moveTo>
                  <a:cubicBezTo>
                    <a:pt x="219" y="251"/>
                    <a:pt x="215" y="245"/>
                    <a:pt x="210" y="241"/>
                  </a:cubicBezTo>
                  <a:cubicBezTo>
                    <a:pt x="210" y="235"/>
                    <a:pt x="211" y="230"/>
                    <a:pt x="210" y="228"/>
                  </a:cubicBezTo>
                  <a:cubicBezTo>
                    <a:pt x="219" y="228"/>
                    <a:pt x="229" y="238"/>
                    <a:pt x="226" y="253"/>
                  </a:cubicBezTo>
                  <a:close/>
                  <a:moveTo>
                    <a:pt x="223" y="188"/>
                  </a:moveTo>
                  <a:cubicBezTo>
                    <a:pt x="227" y="193"/>
                    <a:pt x="222" y="200"/>
                    <a:pt x="225" y="204"/>
                  </a:cubicBezTo>
                  <a:cubicBezTo>
                    <a:pt x="218" y="203"/>
                    <a:pt x="218" y="195"/>
                    <a:pt x="210" y="196"/>
                  </a:cubicBezTo>
                  <a:cubicBezTo>
                    <a:pt x="210" y="190"/>
                    <a:pt x="210" y="185"/>
                    <a:pt x="210" y="179"/>
                  </a:cubicBezTo>
                  <a:cubicBezTo>
                    <a:pt x="215" y="181"/>
                    <a:pt x="219" y="190"/>
                    <a:pt x="223" y="188"/>
                  </a:cubicBezTo>
                  <a:close/>
                  <a:moveTo>
                    <a:pt x="210" y="172"/>
                  </a:moveTo>
                  <a:cubicBezTo>
                    <a:pt x="210" y="167"/>
                    <a:pt x="210" y="161"/>
                    <a:pt x="210" y="155"/>
                  </a:cubicBezTo>
                  <a:cubicBezTo>
                    <a:pt x="216" y="157"/>
                    <a:pt x="218" y="163"/>
                    <a:pt x="225" y="164"/>
                  </a:cubicBezTo>
                  <a:cubicBezTo>
                    <a:pt x="225" y="170"/>
                    <a:pt x="225" y="176"/>
                    <a:pt x="225" y="182"/>
                  </a:cubicBezTo>
                  <a:cubicBezTo>
                    <a:pt x="219" y="180"/>
                    <a:pt x="215" y="175"/>
                    <a:pt x="210" y="172"/>
                  </a:cubicBezTo>
                  <a:close/>
                  <a:moveTo>
                    <a:pt x="225" y="213"/>
                  </a:moveTo>
                  <a:cubicBezTo>
                    <a:pt x="225" y="218"/>
                    <a:pt x="225" y="224"/>
                    <a:pt x="225" y="229"/>
                  </a:cubicBezTo>
                  <a:cubicBezTo>
                    <a:pt x="221" y="224"/>
                    <a:pt x="214" y="223"/>
                    <a:pt x="210" y="218"/>
                  </a:cubicBezTo>
                  <a:cubicBezTo>
                    <a:pt x="210" y="212"/>
                    <a:pt x="210" y="207"/>
                    <a:pt x="210" y="201"/>
                  </a:cubicBezTo>
                  <a:cubicBezTo>
                    <a:pt x="216" y="204"/>
                    <a:pt x="219" y="210"/>
                    <a:pt x="225" y="213"/>
                  </a:cubicBezTo>
                  <a:close/>
                  <a:moveTo>
                    <a:pt x="225" y="159"/>
                  </a:moveTo>
                  <a:cubicBezTo>
                    <a:pt x="220" y="154"/>
                    <a:pt x="215" y="151"/>
                    <a:pt x="210" y="147"/>
                  </a:cubicBezTo>
                  <a:cubicBezTo>
                    <a:pt x="209" y="143"/>
                    <a:pt x="211" y="135"/>
                    <a:pt x="208" y="133"/>
                  </a:cubicBezTo>
                  <a:cubicBezTo>
                    <a:pt x="214" y="130"/>
                    <a:pt x="218" y="140"/>
                    <a:pt x="225" y="140"/>
                  </a:cubicBezTo>
                  <a:cubicBezTo>
                    <a:pt x="224" y="149"/>
                    <a:pt x="226" y="153"/>
                    <a:pt x="225" y="159"/>
                  </a:cubicBezTo>
                  <a:close/>
                  <a:moveTo>
                    <a:pt x="225" y="134"/>
                  </a:moveTo>
                  <a:cubicBezTo>
                    <a:pt x="217" y="132"/>
                    <a:pt x="216" y="125"/>
                    <a:pt x="210" y="124"/>
                  </a:cubicBezTo>
                  <a:cubicBezTo>
                    <a:pt x="210" y="120"/>
                    <a:pt x="210" y="117"/>
                    <a:pt x="210" y="114"/>
                  </a:cubicBezTo>
                  <a:cubicBezTo>
                    <a:pt x="216" y="116"/>
                    <a:pt x="217" y="122"/>
                    <a:pt x="225" y="122"/>
                  </a:cubicBezTo>
                  <a:cubicBezTo>
                    <a:pt x="225" y="126"/>
                    <a:pt x="225" y="130"/>
                    <a:pt x="225" y="134"/>
                  </a:cubicBezTo>
                  <a:close/>
                  <a:moveTo>
                    <a:pt x="223" y="115"/>
                  </a:moveTo>
                  <a:cubicBezTo>
                    <a:pt x="217" y="113"/>
                    <a:pt x="215" y="107"/>
                    <a:pt x="208" y="105"/>
                  </a:cubicBezTo>
                  <a:cubicBezTo>
                    <a:pt x="210" y="101"/>
                    <a:pt x="207" y="97"/>
                    <a:pt x="208" y="90"/>
                  </a:cubicBezTo>
                  <a:cubicBezTo>
                    <a:pt x="214" y="93"/>
                    <a:pt x="217" y="98"/>
                    <a:pt x="223" y="100"/>
                  </a:cubicBezTo>
                  <a:cubicBezTo>
                    <a:pt x="223" y="105"/>
                    <a:pt x="223" y="110"/>
                    <a:pt x="223" y="115"/>
                  </a:cubicBezTo>
                  <a:close/>
                  <a:moveTo>
                    <a:pt x="208" y="21"/>
                  </a:moveTo>
                  <a:cubicBezTo>
                    <a:pt x="216" y="27"/>
                    <a:pt x="224" y="37"/>
                    <a:pt x="221" y="46"/>
                  </a:cubicBezTo>
                  <a:cubicBezTo>
                    <a:pt x="215" y="44"/>
                    <a:pt x="211" y="39"/>
                    <a:pt x="207" y="35"/>
                  </a:cubicBezTo>
                  <a:cubicBezTo>
                    <a:pt x="209" y="30"/>
                    <a:pt x="210" y="25"/>
                    <a:pt x="208" y="21"/>
                  </a:cubicBezTo>
                  <a:close/>
                  <a:moveTo>
                    <a:pt x="207" y="44"/>
                  </a:moveTo>
                  <a:cubicBezTo>
                    <a:pt x="211" y="48"/>
                    <a:pt x="216" y="51"/>
                    <a:pt x="221" y="54"/>
                  </a:cubicBezTo>
                  <a:cubicBezTo>
                    <a:pt x="220" y="62"/>
                    <a:pt x="222" y="64"/>
                    <a:pt x="221" y="70"/>
                  </a:cubicBezTo>
                  <a:cubicBezTo>
                    <a:pt x="215" y="69"/>
                    <a:pt x="214" y="63"/>
                    <a:pt x="207" y="64"/>
                  </a:cubicBezTo>
                  <a:cubicBezTo>
                    <a:pt x="207" y="57"/>
                    <a:pt x="207" y="51"/>
                    <a:pt x="207" y="44"/>
                  </a:cubicBezTo>
                  <a:close/>
                  <a:moveTo>
                    <a:pt x="207" y="69"/>
                  </a:moveTo>
                  <a:cubicBezTo>
                    <a:pt x="212" y="72"/>
                    <a:pt x="217" y="74"/>
                    <a:pt x="221" y="78"/>
                  </a:cubicBezTo>
                  <a:cubicBezTo>
                    <a:pt x="220" y="86"/>
                    <a:pt x="221" y="85"/>
                    <a:pt x="222" y="92"/>
                  </a:cubicBezTo>
                  <a:cubicBezTo>
                    <a:pt x="217" y="89"/>
                    <a:pt x="212" y="85"/>
                    <a:pt x="207" y="82"/>
                  </a:cubicBezTo>
                  <a:cubicBezTo>
                    <a:pt x="209" y="77"/>
                    <a:pt x="207" y="77"/>
                    <a:pt x="207" y="69"/>
                  </a:cubicBezTo>
                  <a:close/>
                  <a:moveTo>
                    <a:pt x="222" y="306"/>
                  </a:moveTo>
                  <a:cubicBezTo>
                    <a:pt x="208" y="311"/>
                    <a:pt x="196" y="302"/>
                    <a:pt x="192" y="292"/>
                  </a:cubicBezTo>
                  <a:cubicBezTo>
                    <a:pt x="207" y="286"/>
                    <a:pt x="214" y="300"/>
                    <a:pt x="222" y="306"/>
                  </a:cubicBezTo>
                  <a:close/>
                  <a:moveTo>
                    <a:pt x="17" y="283"/>
                  </a:moveTo>
                  <a:cubicBezTo>
                    <a:pt x="14" y="279"/>
                    <a:pt x="15" y="271"/>
                    <a:pt x="10" y="269"/>
                  </a:cubicBezTo>
                  <a:cubicBezTo>
                    <a:pt x="2" y="174"/>
                    <a:pt x="16" y="109"/>
                    <a:pt x="13" y="16"/>
                  </a:cubicBezTo>
                  <a:cubicBezTo>
                    <a:pt x="74" y="18"/>
                    <a:pt x="132" y="13"/>
                    <a:pt x="200" y="11"/>
                  </a:cubicBezTo>
                  <a:cubicBezTo>
                    <a:pt x="201" y="112"/>
                    <a:pt x="207" y="195"/>
                    <a:pt x="202" y="283"/>
                  </a:cubicBezTo>
                  <a:cubicBezTo>
                    <a:pt x="154" y="287"/>
                    <a:pt x="99" y="283"/>
                    <a:pt x="43" y="283"/>
                  </a:cubicBezTo>
                  <a:cubicBezTo>
                    <a:pt x="34" y="283"/>
                    <a:pt x="25" y="288"/>
                    <a:pt x="17" y="283"/>
                  </a:cubicBezTo>
                  <a:close/>
                  <a:moveTo>
                    <a:pt x="26" y="294"/>
                  </a:moveTo>
                  <a:cubicBezTo>
                    <a:pt x="29" y="291"/>
                    <a:pt x="37" y="294"/>
                    <a:pt x="42" y="293"/>
                  </a:cubicBezTo>
                  <a:cubicBezTo>
                    <a:pt x="45" y="297"/>
                    <a:pt x="48" y="302"/>
                    <a:pt x="51" y="306"/>
                  </a:cubicBezTo>
                  <a:cubicBezTo>
                    <a:pt x="40" y="310"/>
                    <a:pt x="33" y="299"/>
                    <a:pt x="26" y="294"/>
                  </a:cubicBezTo>
                  <a:close/>
                  <a:moveTo>
                    <a:pt x="50" y="294"/>
                  </a:moveTo>
                  <a:cubicBezTo>
                    <a:pt x="58" y="290"/>
                    <a:pt x="66" y="298"/>
                    <a:pt x="67" y="305"/>
                  </a:cubicBezTo>
                  <a:cubicBezTo>
                    <a:pt x="56" y="307"/>
                    <a:pt x="56" y="298"/>
                    <a:pt x="50" y="294"/>
                  </a:cubicBezTo>
                  <a:close/>
                  <a:moveTo>
                    <a:pt x="75" y="305"/>
                  </a:moveTo>
                  <a:cubicBezTo>
                    <a:pt x="76" y="297"/>
                    <a:pt x="69" y="299"/>
                    <a:pt x="69" y="292"/>
                  </a:cubicBezTo>
                  <a:cubicBezTo>
                    <a:pt x="77" y="293"/>
                    <a:pt x="83" y="296"/>
                    <a:pt x="86" y="302"/>
                  </a:cubicBezTo>
                  <a:cubicBezTo>
                    <a:pt x="82" y="305"/>
                    <a:pt x="80" y="303"/>
                    <a:pt x="75" y="305"/>
                  </a:cubicBezTo>
                  <a:close/>
                  <a:moveTo>
                    <a:pt x="89" y="294"/>
                  </a:moveTo>
                  <a:cubicBezTo>
                    <a:pt x="95" y="293"/>
                    <a:pt x="95" y="294"/>
                    <a:pt x="101" y="293"/>
                  </a:cubicBezTo>
                  <a:cubicBezTo>
                    <a:pt x="102" y="297"/>
                    <a:pt x="107" y="299"/>
                    <a:pt x="108" y="304"/>
                  </a:cubicBezTo>
                  <a:cubicBezTo>
                    <a:pt x="101" y="302"/>
                    <a:pt x="90" y="306"/>
                    <a:pt x="89" y="294"/>
                  </a:cubicBezTo>
                  <a:close/>
                  <a:moveTo>
                    <a:pt x="109" y="295"/>
                  </a:moveTo>
                  <a:cubicBezTo>
                    <a:pt x="118" y="289"/>
                    <a:pt x="126" y="297"/>
                    <a:pt x="129" y="303"/>
                  </a:cubicBezTo>
                  <a:cubicBezTo>
                    <a:pt x="120" y="309"/>
                    <a:pt x="111" y="301"/>
                    <a:pt x="109" y="295"/>
                  </a:cubicBezTo>
                  <a:close/>
                  <a:moveTo>
                    <a:pt x="137" y="306"/>
                  </a:moveTo>
                  <a:cubicBezTo>
                    <a:pt x="135" y="301"/>
                    <a:pt x="131" y="298"/>
                    <a:pt x="129" y="292"/>
                  </a:cubicBezTo>
                  <a:cubicBezTo>
                    <a:pt x="132" y="294"/>
                    <a:pt x="139" y="291"/>
                    <a:pt x="145" y="293"/>
                  </a:cubicBezTo>
                  <a:cubicBezTo>
                    <a:pt x="147" y="298"/>
                    <a:pt x="150" y="302"/>
                    <a:pt x="155" y="305"/>
                  </a:cubicBezTo>
                  <a:cubicBezTo>
                    <a:pt x="150" y="309"/>
                    <a:pt x="145" y="305"/>
                    <a:pt x="137" y="306"/>
                  </a:cubicBezTo>
                  <a:close/>
                  <a:moveTo>
                    <a:pt x="151" y="293"/>
                  </a:moveTo>
                  <a:cubicBezTo>
                    <a:pt x="151" y="291"/>
                    <a:pt x="158" y="292"/>
                    <a:pt x="164" y="292"/>
                  </a:cubicBezTo>
                  <a:cubicBezTo>
                    <a:pt x="168" y="297"/>
                    <a:pt x="171" y="302"/>
                    <a:pt x="176" y="306"/>
                  </a:cubicBezTo>
                  <a:cubicBezTo>
                    <a:pt x="163" y="312"/>
                    <a:pt x="156" y="299"/>
                    <a:pt x="151" y="293"/>
                  </a:cubicBezTo>
                  <a:close/>
                  <a:moveTo>
                    <a:pt x="185" y="307"/>
                  </a:moveTo>
                  <a:cubicBezTo>
                    <a:pt x="180" y="304"/>
                    <a:pt x="177" y="297"/>
                    <a:pt x="172" y="293"/>
                  </a:cubicBezTo>
                  <a:cubicBezTo>
                    <a:pt x="175" y="291"/>
                    <a:pt x="181" y="291"/>
                    <a:pt x="185" y="291"/>
                  </a:cubicBezTo>
                  <a:cubicBezTo>
                    <a:pt x="187" y="297"/>
                    <a:pt x="190" y="302"/>
                    <a:pt x="195" y="305"/>
                  </a:cubicBezTo>
                  <a:cubicBezTo>
                    <a:pt x="193" y="312"/>
                    <a:pt x="187" y="302"/>
                    <a:pt x="185" y="3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11" name="Freeform 719"/>
            <p:cNvSpPr/>
            <p:nvPr/>
          </p:nvSpPr>
          <p:spPr bwMode="auto">
            <a:xfrm>
              <a:off x="10449061" y="4787641"/>
              <a:ext cx="58398" cy="82730"/>
            </a:xfrm>
            <a:custGeom>
              <a:avLst/>
              <a:gdLst>
                <a:gd name="T0" fmla="*/ 12 w 16"/>
                <a:gd name="T1" fmla="*/ 0 h 22"/>
                <a:gd name="T2" fmla="*/ 4 w 16"/>
                <a:gd name="T3" fmla="*/ 0 h 22"/>
                <a:gd name="T4" fmla="*/ 4 w 16"/>
                <a:gd name="T5" fmla="*/ 21 h 22"/>
                <a:gd name="T6" fmla="*/ 10 w 16"/>
                <a:gd name="T7" fmla="*/ 22 h 22"/>
                <a:gd name="T8" fmla="*/ 12 w 16"/>
                <a:gd name="T9" fmla="*/ 0 h 22"/>
              </a:gdLst>
              <a:ahLst/>
              <a:cxnLst>
                <a:cxn ang="0">
                  <a:pos x="T0" y="T1"/>
                </a:cxn>
                <a:cxn ang="0">
                  <a:pos x="T2" y="T3"/>
                </a:cxn>
                <a:cxn ang="0">
                  <a:pos x="T4" y="T5"/>
                </a:cxn>
                <a:cxn ang="0">
                  <a:pos x="T6" y="T7"/>
                </a:cxn>
                <a:cxn ang="0">
                  <a:pos x="T8" y="T9"/>
                </a:cxn>
              </a:cxnLst>
              <a:rect l="0" t="0" r="r" b="b"/>
              <a:pathLst>
                <a:path w="16" h="22">
                  <a:moveTo>
                    <a:pt x="12" y="0"/>
                  </a:moveTo>
                  <a:cubicBezTo>
                    <a:pt x="9" y="0"/>
                    <a:pt x="6" y="0"/>
                    <a:pt x="4" y="0"/>
                  </a:cubicBezTo>
                  <a:cubicBezTo>
                    <a:pt x="1" y="7"/>
                    <a:pt x="0" y="13"/>
                    <a:pt x="4" y="21"/>
                  </a:cubicBezTo>
                  <a:cubicBezTo>
                    <a:pt x="7" y="20"/>
                    <a:pt x="9" y="21"/>
                    <a:pt x="10" y="22"/>
                  </a:cubicBezTo>
                  <a:cubicBezTo>
                    <a:pt x="16" y="19"/>
                    <a:pt x="16"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12" name="Freeform 720"/>
            <p:cNvSpPr/>
            <p:nvPr/>
          </p:nvSpPr>
          <p:spPr bwMode="auto">
            <a:xfrm>
              <a:off x="9534164" y="4775474"/>
              <a:ext cx="36499" cy="102196"/>
            </a:xfrm>
            <a:custGeom>
              <a:avLst/>
              <a:gdLst>
                <a:gd name="T0" fmla="*/ 6 w 10"/>
                <a:gd name="T1" fmla="*/ 0 h 27"/>
                <a:gd name="T2" fmla="*/ 0 w 10"/>
                <a:gd name="T3" fmla="*/ 0 h 27"/>
                <a:gd name="T4" fmla="*/ 10 w 10"/>
                <a:gd name="T5" fmla="*/ 27 h 27"/>
                <a:gd name="T6" fmla="*/ 6 w 10"/>
                <a:gd name="T7" fmla="*/ 0 h 27"/>
              </a:gdLst>
              <a:ahLst/>
              <a:cxnLst>
                <a:cxn ang="0">
                  <a:pos x="T0" y="T1"/>
                </a:cxn>
                <a:cxn ang="0">
                  <a:pos x="T2" y="T3"/>
                </a:cxn>
                <a:cxn ang="0">
                  <a:pos x="T4" y="T5"/>
                </a:cxn>
                <a:cxn ang="0">
                  <a:pos x="T6" y="T7"/>
                </a:cxn>
              </a:cxnLst>
              <a:rect l="0" t="0" r="r" b="b"/>
              <a:pathLst>
                <a:path w="10" h="27">
                  <a:moveTo>
                    <a:pt x="6" y="0"/>
                  </a:moveTo>
                  <a:cubicBezTo>
                    <a:pt x="4" y="0"/>
                    <a:pt x="2" y="0"/>
                    <a:pt x="0" y="0"/>
                  </a:cubicBezTo>
                  <a:cubicBezTo>
                    <a:pt x="0" y="12"/>
                    <a:pt x="0" y="25"/>
                    <a:pt x="10" y="27"/>
                  </a:cubicBezTo>
                  <a:cubicBezTo>
                    <a:pt x="9" y="17"/>
                    <a:pt x="4"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13" name="Freeform 721"/>
            <p:cNvSpPr/>
            <p:nvPr/>
          </p:nvSpPr>
          <p:spPr bwMode="auto">
            <a:xfrm>
              <a:off x="8290779" y="4780341"/>
              <a:ext cx="282255" cy="306588"/>
            </a:xfrm>
            <a:custGeom>
              <a:avLst/>
              <a:gdLst>
                <a:gd name="T0" fmla="*/ 53 w 76"/>
                <a:gd name="T1" fmla="*/ 23 h 82"/>
                <a:gd name="T2" fmla="*/ 71 w 76"/>
                <a:gd name="T3" fmla="*/ 33 h 82"/>
                <a:gd name="T4" fmla="*/ 57 w 76"/>
                <a:gd name="T5" fmla="*/ 0 h 82"/>
                <a:gd name="T6" fmla="*/ 32 w 76"/>
                <a:gd name="T7" fmla="*/ 51 h 82"/>
                <a:gd name="T8" fmla="*/ 2 w 76"/>
                <a:gd name="T9" fmla="*/ 71 h 82"/>
                <a:gd name="T10" fmla="*/ 53 w 76"/>
                <a:gd name="T11" fmla="*/ 23 h 82"/>
              </a:gdLst>
              <a:ahLst/>
              <a:cxnLst>
                <a:cxn ang="0">
                  <a:pos x="T0" y="T1"/>
                </a:cxn>
                <a:cxn ang="0">
                  <a:pos x="T2" y="T3"/>
                </a:cxn>
                <a:cxn ang="0">
                  <a:pos x="T4" y="T5"/>
                </a:cxn>
                <a:cxn ang="0">
                  <a:pos x="T6" y="T7"/>
                </a:cxn>
                <a:cxn ang="0">
                  <a:pos x="T8" y="T9"/>
                </a:cxn>
                <a:cxn ang="0">
                  <a:pos x="T10" y="T11"/>
                </a:cxn>
              </a:cxnLst>
              <a:rect l="0" t="0" r="r" b="b"/>
              <a:pathLst>
                <a:path w="76" h="82">
                  <a:moveTo>
                    <a:pt x="53" y="23"/>
                  </a:moveTo>
                  <a:cubicBezTo>
                    <a:pt x="59" y="27"/>
                    <a:pt x="66" y="29"/>
                    <a:pt x="71" y="33"/>
                  </a:cubicBezTo>
                  <a:cubicBezTo>
                    <a:pt x="76" y="19"/>
                    <a:pt x="70" y="4"/>
                    <a:pt x="57" y="0"/>
                  </a:cubicBezTo>
                  <a:cubicBezTo>
                    <a:pt x="46" y="16"/>
                    <a:pt x="43" y="34"/>
                    <a:pt x="32" y="51"/>
                  </a:cubicBezTo>
                  <a:cubicBezTo>
                    <a:pt x="15" y="44"/>
                    <a:pt x="0" y="59"/>
                    <a:pt x="2" y="71"/>
                  </a:cubicBezTo>
                  <a:cubicBezTo>
                    <a:pt x="35" y="82"/>
                    <a:pt x="40" y="41"/>
                    <a:pt x="5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14" name="Freeform 722"/>
            <p:cNvSpPr/>
            <p:nvPr/>
          </p:nvSpPr>
          <p:spPr bwMode="auto">
            <a:xfrm>
              <a:off x="8310245" y="4780341"/>
              <a:ext cx="36499" cy="114363"/>
            </a:xfrm>
            <a:custGeom>
              <a:avLst/>
              <a:gdLst>
                <a:gd name="T0" fmla="*/ 6 w 10"/>
                <a:gd name="T1" fmla="*/ 0 h 31"/>
                <a:gd name="T2" fmla="*/ 2 w 10"/>
                <a:gd name="T3" fmla="*/ 0 h 31"/>
                <a:gd name="T4" fmla="*/ 0 w 10"/>
                <a:gd name="T5" fmla="*/ 31 h 31"/>
                <a:gd name="T6" fmla="*/ 6 w 10"/>
                <a:gd name="T7" fmla="*/ 0 h 31"/>
              </a:gdLst>
              <a:ahLst/>
              <a:cxnLst>
                <a:cxn ang="0">
                  <a:pos x="T0" y="T1"/>
                </a:cxn>
                <a:cxn ang="0">
                  <a:pos x="T2" y="T3"/>
                </a:cxn>
                <a:cxn ang="0">
                  <a:pos x="T4" y="T5"/>
                </a:cxn>
                <a:cxn ang="0">
                  <a:pos x="T6" y="T7"/>
                </a:cxn>
              </a:cxnLst>
              <a:rect l="0" t="0" r="r" b="b"/>
              <a:pathLst>
                <a:path w="10" h="31">
                  <a:moveTo>
                    <a:pt x="6" y="0"/>
                  </a:moveTo>
                  <a:cubicBezTo>
                    <a:pt x="5" y="0"/>
                    <a:pt x="4" y="0"/>
                    <a:pt x="2" y="0"/>
                  </a:cubicBezTo>
                  <a:cubicBezTo>
                    <a:pt x="0" y="10"/>
                    <a:pt x="4" y="22"/>
                    <a:pt x="0" y="31"/>
                  </a:cubicBezTo>
                  <a:cubicBezTo>
                    <a:pt x="10" y="28"/>
                    <a:pt x="8"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15" name="Freeform 723"/>
            <p:cNvSpPr/>
            <p:nvPr/>
          </p:nvSpPr>
          <p:spPr bwMode="auto">
            <a:xfrm>
              <a:off x="8220216" y="4782775"/>
              <a:ext cx="65698" cy="145994"/>
            </a:xfrm>
            <a:custGeom>
              <a:avLst/>
              <a:gdLst>
                <a:gd name="T0" fmla="*/ 7 w 18"/>
                <a:gd name="T1" fmla="*/ 39 h 39"/>
                <a:gd name="T2" fmla="*/ 7 w 18"/>
                <a:gd name="T3" fmla="*/ 2 h 39"/>
                <a:gd name="T4" fmla="*/ 2 w 18"/>
                <a:gd name="T5" fmla="*/ 0 h 39"/>
                <a:gd name="T6" fmla="*/ 1 w 18"/>
                <a:gd name="T7" fmla="*/ 6 h 39"/>
                <a:gd name="T8" fmla="*/ 7 w 18"/>
                <a:gd name="T9" fmla="*/ 39 h 39"/>
              </a:gdLst>
              <a:ahLst/>
              <a:cxnLst>
                <a:cxn ang="0">
                  <a:pos x="T0" y="T1"/>
                </a:cxn>
                <a:cxn ang="0">
                  <a:pos x="T2" y="T3"/>
                </a:cxn>
                <a:cxn ang="0">
                  <a:pos x="T4" y="T5"/>
                </a:cxn>
                <a:cxn ang="0">
                  <a:pos x="T6" y="T7"/>
                </a:cxn>
                <a:cxn ang="0">
                  <a:pos x="T8" y="T9"/>
                </a:cxn>
              </a:cxnLst>
              <a:rect l="0" t="0" r="r" b="b"/>
              <a:pathLst>
                <a:path w="18" h="39">
                  <a:moveTo>
                    <a:pt x="7" y="39"/>
                  </a:moveTo>
                  <a:cubicBezTo>
                    <a:pt x="18" y="31"/>
                    <a:pt x="13" y="10"/>
                    <a:pt x="7" y="2"/>
                  </a:cubicBezTo>
                  <a:cubicBezTo>
                    <a:pt x="5" y="2"/>
                    <a:pt x="4" y="0"/>
                    <a:pt x="2" y="0"/>
                  </a:cubicBezTo>
                  <a:cubicBezTo>
                    <a:pt x="2" y="2"/>
                    <a:pt x="0" y="3"/>
                    <a:pt x="1" y="6"/>
                  </a:cubicBezTo>
                  <a:cubicBezTo>
                    <a:pt x="11" y="14"/>
                    <a:pt x="7" y="24"/>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16" name="Freeform 724"/>
            <p:cNvSpPr/>
            <p:nvPr/>
          </p:nvSpPr>
          <p:spPr bwMode="auto">
            <a:xfrm>
              <a:off x="10728882" y="4816840"/>
              <a:ext cx="111929" cy="150861"/>
            </a:xfrm>
            <a:custGeom>
              <a:avLst/>
              <a:gdLst>
                <a:gd name="T0" fmla="*/ 18 w 30"/>
                <a:gd name="T1" fmla="*/ 40 h 40"/>
                <a:gd name="T2" fmla="*/ 29 w 30"/>
                <a:gd name="T3" fmla="*/ 23 h 40"/>
                <a:gd name="T4" fmla="*/ 18 w 30"/>
                <a:gd name="T5" fmla="*/ 40 h 40"/>
              </a:gdLst>
              <a:ahLst/>
              <a:cxnLst>
                <a:cxn ang="0">
                  <a:pos x="T0" y="T1"/>
                </a:cxn>
                <a:cxn ang="0">
                  <a:pos x="T2" y="T3"/>
                </a:cxn>
                <a:cxn ang="0">
                  <a:pos x="T4" y="T5"/>
                </a:cxn>
              </a:cxnLst>
              <a:rect l="0" t="0" r="r" b="b"/>
              <a:pathLst>
                <a:path w="30" h="40">
                  <a:moveTo>
                    <a:pt x="18" y="40"/>
                  </a:moveTo>
                  <a:cubicBezTo>
                    <a:pt x="23" y="35"/>
                    <a:pt x="30" y="31"/>
                    <a:pt x="29" y="23"/>
                  </a:cubicBezTo>
                  <a:cubicBezTo>
                    <a:pt x="27" y="0"/>
                    <a:pt x="0" y="28"/>
                    <a:pt x="1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17" name="Freeform 725"/>
            <p:cNvSpPr>
              <a:spLocks noEditPoints="1"/>
            </p:cNvSpPr>
            <p:nvPr/>
          </p:nvSpPr>
          <p:spPr bwMode="auto">
            <a:xfrm>
              <a:off x="7368583" y="4814406"/>
              <a:ext cx="608309" cy="177627"/>
            </a:xfrm>
            <a:custGeom>
              <a:avLst/>
              <a:gdLst>
                <a:gd name="T0" fmla="*/ 161 w 163"/>
                <a:gd name="T1" fmla="*/ 44 h 48"/>
                <a:gd name="T2" fmla="*/ 158 w 163"/>
                <a:gd name="T3" fmla="*/ 9 h 48"/>
                <a:gd name="T4" fmla="*/ 126 w 163"/>
                <a:gd name="T5" fmla="*/ 3 h 48"/>
                <a:gd name="T6" fmla="*/ 3 w 163"/>
                <a:gd name="T7" fmla="*/ 11 h 48"/>
                <a:gd name="T8" fmla="*/ 3 w 163"/>
                <a:gd name="T9" fmla="*/ 47 h 48"/>
                <a:gd name="T10" fmla="*/ 161 w 163"/>
                <a:gd name="T11" fmla="*/ 44 h 48"/>
                <a:gd name="T12" fmla="*/ 7 w 163"/>
                <a:gd name="T13" fmla="*/ 18 h 48"/>
                <a:gd name="T14" fmla="*/ 119 w 163"/>
                <a:gd name="T15" fmla="*/ 11 h 48"/>
                <a:gd name="T16" fmla="*/ 153 w 163"/>
                <a:gd name="T17" fmla="*/ 15 h 48"/>
                <a:gd name="T18" fmla="*/ 154 w 163"/>
                <a:gd name="T19" fmla="*/ 35 h 48"/>
                <a:gd name="T20" fmla="*/ 118 w 163"/>
                <a:gd name="T21" fmla="*/ 36 h 48"/>
                <a:gd name="T22" fmla="*/ 79 w 163"/>
                <a:gd name="T23" fmla="*/ 37 h 48"/>
                <a:gd name="T24" fmla="*/ 7 w 163"/>
                <a:gd name="T25" fmla="*/ 36 h 48"/>
                <a:gd name="T26" fmla="*/ 7 w 163"/>
                <a:gd name="T2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48">
                  <a:moveTo>
                    <a:pt x="161" y="44"/>
                  </a:moveTo>
                  <a:cubicBezTo>
                    <a:pt x="159" y="36"/>
                    <a:pt x="163" y="19"/>
                    <a:pt x="158" y="9"/>
                  </a:cubicBezTo>
                  <a:cubicBezTo>
                    <a:pt x="149" y="4"/>
                    <a:pt x="133" y="2"/>
                    <a:pt x="126" y="3"/>
                  </a:cubicBezTo>
                  <a:cubicBezTo>
                    <a:pt x="88" y="6"/>
                    <a:pt x="39" y="0"/>
                    <a:pt x="3" y="11"/>
                  </a:cubicBezTo>
                  <a:cubicBezTo>
                    <a:pt x="1" y="24"/>
                    <a:pt x="0" y="35"/>
                    <a:pt x="3" y="47"/>
                  </a:cubicBezTo>
                  <a:cubicBezTo>
                    <a:pt x="53" y="48"/>
                    <a:pt x="111" y="42"/>
                    <a:pt x="161" y="44"/>
                  </a:cubicBezTo>
                  <a:close/>
                  <a:moveTo>
                    <a:pt x="7" y="18"/>
                  </a:moveTo>
                  <a:cubicBezTo>
                    <a:pt x="40" y="10"/>
                    <a:pt x="83" y="11"/>
                    <a:pt x="119" y="11"/>
                  </a:cubicBezTo>
                  <a:cubicBezTo>
                    <a:pt x="131" y="11"/>
                    <a:pt x="143" y="10"/>
                    <a:pt x="153" y="15"/>
                  </a:cubicBezTo>
                  <a:cubicBezTo>
                    <a:pt x="156" y="19"/>
                    <a:pt x="153" y="33"/>
                    <a:pt x="154" y="35"/>
                  </a:cubicBezTo>
                  <a:cubicBezTo>
                    <a:pt x="144" y="39"/>
                    <a:pt x="131" y="36"/>
                    <a:pt x="118" y="36"/>
                  </a:cubicBezTo>
                  <a:cubicBezTo>
                    <a:pt x="106" y="36"/>
                    <a:pt x="92" y="36"/>
                    <a:pt x="79" y="37"/>
                  </a:cubicBezTo>
                  <a:cubicBezTo>
                    <a:pt x="54" y="38"/>
                    <a:pt x="28" y="44"/>
                    <a:pt x="7" y="36"/>
                  </a:cubicBezTo>
                  <a:cubicBezTo>
                    <a:pt x="7" y="28"/>
                    <a:pt x="8" y="22"/>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18" name="Freeform 726"/>
            <p:cNvSpPr/>
            <p:nvPr/>
          </p:nvSpPr>
          <p:spPr bwMode="auto">
            <a:xfrm>
              <a:off x="10512325" y="4863071"/>
              <a:ext cx="155727" cy="99763"/>
            </a:xfrm>
            <a:custGeom>
              <a:avLst/>
              <a:gdLst>
                <a:gd name="T0" fmla="*/ 12 w 42"/>
                <a:gd name="T1" fmla="*/ 27 h 27"/>
                <a:gd name="T2" fmla="*/ 24 w 42"/>
                <a:gd name="T3" fmla="*/ 11 h 27"/>
                <a:gd name="T4" fmla="*/ 34 w 42"/>
                <a:gd name="T5" fmla="*/ 23 h 27"/>
                <a:gd name="T6" fmla="*/ 30 w 42"/>
                <a:gd name="T7" fmla="*/ 4 h 27"/>
                <a:gd name="T8" fmla="*/ 12 w 42"/>
                <a:gd name="T9" fmla="*/ 27 h 27"/>
              </a:gdLst>
              <a:ahLst/>
              <a:cxnLst>
                <a:cxn ang="0">
                  <a:pos x="T0" y="T1"/>
                </a:cxn>
                <a:cxn ang="0">
                  <a:pos x="T2" y="T3"/>
                </a:cxn>
                <a:cxn ang="0">
                  <a:pos x="T4" y="T5"/>
                </a:cxn>
                <a:cxn ang="0">
                  <a:pos x="T6" y="T7"/>
                </a:cxn>
                <a:cxn ang="0">
                  <a:pos x="T8" y="T9"/>
                </a:cxn>
              </a:cxnLst>
              <a:rect l="0" t="0" r="r" b="b"/>
              <a:pathLst>
                <a:path w="42" h="27">
                  <a:moveTo>
                    <a:pt x="12" y="27"/>
                  </a:moveTo>
                  <a:cubicBezTo>
                    <a:pt x="14" y="19"/>
                    <a:pt x="17" y="10"/>
                    <a:pt x="24" y="11"/>
                  </a:cubicBezTo>
                  <a:cubicBezTo>
                    <a:pt x="31" y="12"/>
                    <a:pt x="29" y="17"/>
                    <a:pt x="34" y="23"/>
                  </a:cubicBezTo>
                  <a:cubicBezTo>
                    <a:pt x="42" y="17"/>
                    <a:pt x="35" y="9"/>
                    <a:pt x="30" y="4"/>
                  </a:cubicBezTo>
                  <a:cubicBezTo>
                    <a:pt x="14" y="0"/>
                    <a:pt x="0" y="20"/>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19" name="Freeform 727"/>
            <p:cNvSpPr/>
            <p:nvPr/>
          </p:nvSpPr>
          <p:spPr bwMode="auto">
            <a:xfrm>
              <a:off x="11093868" y="4887403"/>
              <a:ext cx="75431" cy="97329"/>
            </a:xfrm>
            <a:custGeom>
              <a:avLst/>
              <a:gdLst>
                <a:gd name="T0" fmla="*/ 6 w 20"/>
                <a:gd name="T1" fmla="*/ 5 h 26"/>
                <a:gd name="T2" fmla="*/ 10 w 20"/>
                <a:gd name="T3" fmla="*/ 12 h 26"/>
                <a:gd name="T4" fmla="*/ 0 w 20"/>
                <a:gd name="T5" fmla="*/ 24 h 26"/>
                <a:gd name="T6" fmla="*/ 16 w 20"/>
                <a:gd name="T7" fmla="*/ 3 h 26"/>
                <a:gd name="T8" fmla="*/ 6 w 20"/>
                <a:gd name="T9" fmla="*/ 5 h 26"/>
              </a:gdLst>
              <a:ahLst/>
              <a:cxnLst>
                <a:cxn ang="0">
                  <a:pos x="T0" y="T1"/>
                </a:cxn>
                <a:cxn ang="0">
                  <a:pos x="T2" y="T3"/>
                </a:cxn>
                <a:cxn ang="0">
                  <a:pos x="T4" y="T5"/>
                </a:cxn>
                <a:cxn ang="0">
                  <a:pos x="T6" y="T7"/>
                </a:cxn>
                <a:cxn ang="0">
                  <a:pos x="T8" y="T9"/>
                </a:cxn>
              </a:cxnLst>
              <a:rect l="0" t="0" r="r" b="b"/>
              <a:pathLst>
                <a:path w="20" h="26">
                  <a:moveTo>
                    <a:pt x="6" y="5"/>
                  </a:moveTo>
                  <a:cubicBezTo>
                    <a:pt x="6" y="9"/>
                    <a:pt x="12" y="7"/>
                    <a:pt x="10" y="12"/>
                  </a:cubicBezTo>
                  <a:cubicBezTo>
                    <a:pt x="8" y="18"/>
                    <a:pt x="0" y="17"/>
                    <a:pt x="0" y="24"/>
                  </a:cubicBezTo>
                  <a:cubicBezTo>
                    <a:pt x="10" y="26"/>
                    <a:pt x="20" y="14"/>
                    <a:pt x="16" y="3"/>
                  </a:cubicBezTo>
                  <a:cubicBezTo>
                    <a:pt x="12" y="1"/>
                    <a:pt x="6" y="0"/>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20" name="Freeform 728"/>
            <p:cNvSpPr/>
            <p:nvPr/>
          </p:nvSpPr>
          <p:spPr bwMode="auto">
            <a:xfrm>
              <a:off x="6297959" y="4816840"/>
              <a:ext cx="114363" cy="150861"/>
            </a:xfrm>
            <a:custGeom>
              <a:avLst/>
              <a:gdLst>
                <a:gd name="T0" fmla="*/ 9 w 31"/>
                <a:gd name="T1" fmla="*/ 12 h 40"/>
                <a:gd name="T2" fmla="*/ 24 w 31"/>
                <a:gd name="T3" fmla="*/ 1 h 40"/>
                <a:gd name="T4" fmla="*/ 2 w 31"/>
                <a:gd name="T5" fmla="*/ 2 h 40"/>
                <a:gd name="T6" fmla="*/ 0 w 31"/>
                <a:gd name="T7" fmla="*/ 31 h 40"/>
                <a:gd name="T8" fmla="*/ 25 w 31"/>
                <a:gd name="T9" fmla="*/ 30 h 40"/>
                <a:gd name="T10" fmla="*/ 6 w 31"/>
                <a:gd name="T11" fmla="*/ 27 h 40"/>
                <a:gd name="T12" fmla="*/ 9 w 31"/>
                <a:gd name="T13" fmla="*/ 16 h 40"/>
                <a:gd name="T14" fmla="*/ 29 w 31"/>
                <a:gd name="T15" fmla="*/ 13 h 40"/>
                <a:gd name="T16" fmla="*/ 9 w 31"/>
                <a:gd name="T1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9" y="12"/>
                  </a:moveTo>
                  <a:cubicBezTo>
                    <a:pt x="8" y="2"/>
                    <a:pt x="27" y="14"/>
                    <a:pt x="24" y="1"/>
                  </a:cubicBezTo>
                  <a:cubicBezTo>
                    <a:pt x="16" y="1"/>
                    <a:pt x="8" y="0"/>
                    <a:pt x="2" y="2"/>
                  </a:cubicBezTo>
                  <a:cubicBezTo>
                    <a:pt x="5" y="10"/>
                    <a:pt x="0" y="18"/>
                    <a:pt x="0" y="31"/>
                  </a:cubicBezTo>
                  <a:cubicBezTo>
                    <a:pt x="4" y="38"/>
                    <a:pt x="23" y="40"/>
                    <a:pt x="25" y="30"/>
                  </a:cubicBezTo>
                  <a:cubicBezTo>
                    <a:pt x="22" y="27"/>
                    <a:pt x="9" y="33"/>
                    <a:pt x="6" y="27"/>
                  </a:cubicBezTo>
                  <a:cubicBezTo>
                    <a:pt x="5" y="24"/>
                    <a:pt x="7" y="18"/>
                    <a:pt x="9" y="16"/>
                  </a:cubicBezTo>
                  <a:cubicBezTo>
                    <a:pt x="10" y="23"/>
                    <a:pt x="31" y="22"/>
                    <a:pt x="29" y="13"/>
                  </a:cubicBezTo>
                  <a:cubicBezTo>
                    <a:pt x="21" y="13"/>
                    <a:pt x="11"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21" name="Freeform 729"/>
            <p:cNvSpPr/>
            <p:nvPr/>
          </p:nvSpPr>
          <p:spPr bwMode="auto">
            <a:xfrm>
              <a:off x="6103300" y="4838738"/>
              <a:ext cx="4866" cy="12167"/>
            </a:xfrm>
            <a:custGeom>
              <a:avLst/>
              <a:gdLst>
                <a:gd name="T0" fmla="*/ 0 w 1"/>
                <a:gd name="T1" fmla="*/ 0 h 3"/>
                <a:gd name="T2" fmla="*/ 0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3"/>
                    <a:pt x="0" y="3"/>
                    <a:pt x="0" y="3"/>
                  </a:cubicBezTo>
                  <a:cubicBezTo>
                    <a:pt x="0" y="2"/>
                    <a:pt x="0" y="1"/>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22" name="Freeform 730"/>
            <p:cNvSpPr/>
            <p:nvPr/>
          </p:nvSpPr>
          <p:spPr bwMode="auto">
            <a:xfrm>
              <a:off x="10480692" y="4984733"/>
              <a:ext cx="221425" cy="87596"/>
            </a:xfrm>
            <a:custGeom>
              <a:avLst/>
              <a:gdLst>
                <a:gd name="T0" fmla="*/ 0 w 59"/>
                <a:gd name="T1" fmla="*/ 0 h 23"/>
                <a:gd name="T2" fmla="*/ 0 w 59"/>
                <a:gd name="T3" fmla="*/ 4 h 23"/>
                <a:gd name="T4" fmla="*/ 59 w 59"/>
                <a:gd name="T5" fmla="*/ 21 h 23"/>
                <a:gd name="T6" fmla="*/ 59 w 59"/>
                <a:gd name="T7" fmla="*/ 13 h 23"/>
                <a:gd name="T8" fmla="*/ 0 w 59"/>
                <a:gd name="T9" fmla="*/ 0 h 23"/>
              </a:gdLst>
              <a:ahLst/>
              <a:cxnLst>
                <a:cxn ang="0">
                  <a:pos x="T0" y="T1"/>
                </a:cxn>
                <a:cxn ang="0">
                  <a:pos x="T2" y="T3"/>
                </a:cxn>
                <a:cxn ang="0">
                  <a:pos x="T4" y="T5"/>
                </a:cxn>
                <a:cxn ang="0">
                  <a:pos x="T6" y="T7"/>
                </a:cxn>
                <a:cxn ang="0">
                  <a:pos x="T8" y="T9"/>
                </a:cxn>
              </a:cxnLst>
              <a:rect l="0" t="0" r="r" b="b"/>
              <a:pathLst>
                <a:path w="59" h="23">
                  <a:moveTo>
                    <a:pt x="0" y="0"/>
                  </a:moveTo>
                  <a:cubicBezTo>
                    <a:pt x="0" y="2"/>
                    <a:pt x="0" y="3"/>
                    <a:pt x="0" y="4"/>
                  </a:cubicBezTo>
                  <a:cubicBezTo>
                    <a:pt x="15" y="14"/>
                    <a:pt x="37" y="23"/>
                    <a:pt x="59" y="21"/>
                  </a:cubicBezTo>
                  <a:cubicBezTo>
                    <a:pt x="57" y="17"/>
                    <a:pt x="59" y="18"/>
                    <a:pt x="59" y="13"/>
                  </a:cubicBezTo>
                  <a:cubicBezTo>
                    <a:pt x="32" y="16"/>
                    <a:pt x="1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23" name="Freeform 731"/>
            <p:cNvSpPr>
              <a:spLocks noEditPoints="1"/>
            </p:cNvSpPr>
            <p:nvPr/>
          </p:nvSpPr>
          <p:spPr bwMode="auto">
            <a:xfrm>
              <a:off x="9380869" y="4975000"/>
              <a:ext cx="231158" cy="304155"/>
            </a:xfrm>
            <a:custGeom>
              <a:avLst/>
              <a:gdLst>
                <a:gd name="T0" fmla="*/ 36 w 62"/>
                <a:gd name="T1" fmla="*/ 18 h 82"/>
                <a:gd name="T2" fmla="*/ 35 w 62"/>
                <a:gd name="T3" fmla="*/ 0 h 82"/>
                <a:gd name="T4" fmla="*/ 26 w 62"/>
                <a:gd name="T5" fmla="*/ 73 h 82"/>
                <a:gd name="T6" fmla="*/ 54 w 62"/>
                <a:gd name="T7" fmla="*/ 27 h 82"/>
                <a:gd name="T8" fmla="*/ 36 w 62"/>
                <a:gd name="T9" fmla="*/ 18 h 82"/>
                <a:gd name="T10" fmla="*/ 40 w 62"/>
                <a:gd name="T11" fmla="*/ 66 h 82"/>
                <a:gd name="T12" fmla="*/ 17 w 62"/>
                <a:gd name="T13" fmla="*/ 28 h 82"/>
                <a:gd name="T14" fmla="*/ 26 w 62"/>
                <a:gd name="T15" fmla="*/ 11 h 82"/>
                <a:gd name="T16" fmla="*/ 50 w 62"/>
                <a:gd name="T17" fmla="*/ 32 h 82"/>
                <a:gd name="T18" fmla="*/ 40 w 62"/>
                <a:gd name="T19"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82">
                  <a:moveTo>
                    <a:pt x="36" y="18"/>
                  </a:moveTo>
                  <a:cubicBezTo>
                    <a:pt x="31" y="13"/>
                    <a:pt x="38" y="4"/>
                    <a:pt x="35" y="0"/>
                  </a:cubicBezTo>
                  <a:cubicBezTo>
                    <a:pt x="6" y="6"/>
                    <a:pt x="0" y="63"/>
                    <a:pt x="26" y="73"/>
                  </a:cubicBezTo>
                  <a:cubicBezTo>
                    <a:pt x="51" y="82"/>
                    <a:pt x="62" y="51"/>
                    <a:pt x="54" y="27"/>
                  </a:cubicBezTo>
                  <a:cubicBezTo>
                    <a:pt x="48" y="24"/>
                    <a:pt x="40" y="24"/>
                    <a:pt x="36" y="18"/>
                  </a:cubicBezTo>
                  <a:close/>
                  <a:moveTo>
                    <a:pt x="40" y="66"/>
                  </a:moveTo>
                  <a:cubicBezTo>
                    <a:pt x="17" y="69"/>
                    <a:pt x="14" y="47"/>
                    <a:pt x="17" y="28"/>
                  </a:cubicBezTo>
                  <a:cubicBezTo>
                    <a:pt x="23" y="23"/>
                    <a:pt x="22" y="18"/>
                    <a:pt x="26" y="11"/>
                  </a:cubicBezTo>
                  <a:cubicBezTo>
                    <a:pt x="27" y="25"/>
                    <a:pt x="38" y="30"/>
                    <a:pt x="50" y="32"/>
                  </a:cubicBezTo>
                  <a:cubicBezTo>
                    <a:pt x="53" y="46"/>
                    <a:pt x="48" y="60"/>
                    <a:pt x="40"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24" name="Freeform 732"/>
            <p:cNvSpPr/>
            <p:nvPr/>
          </p:nvSpPr>
          <p:spPr bwMode="auto">
            <a:xfrm>
              <a:off x="8675231" y="5011499"/>
              <a:ext cx="85164" cy="97329"/>
            </a:xfrm>
            <a:custGeom>
              <a:avLst/>
              <a:gdLst>
                <a:gd name="T0" fmla="*/ 7 w 23"/>
                <a:gd name="T1" fmla="*/ 3 h 26"/>
                <a:gd name="T2" fmla="*/ 7 w 23"/>
                <a:gd name="T3" fmla="*/ 10 h 26"/>
                <a:gd name="T4" fmla="*/ 16 w 23"/>
                <a:gd name="T5" fmla="*/ 9 h 26"/>
                <a:gd name="T6" fmla="*/ 10 w 23"/>
                <a:gd name="T7" fmla="*/ 17 h 26"/>
                <a:gd name="T8" fmla="*/ 3 w 23"/>
                <a:gd name="T9" fmla="*/ 8 h 26"/>
                <a:gd name="T10" fmla="*/ 16 w 23"/>
                <a:gd name="T11" fmla="*/ 24 h 26"/>
                <a:gd name="T12" fmla="*/ 22 w 23"/>
                <a:gd name="T13" fmla="*/ 6 h 26"/>
                <a:gd name="T14" fmla="*/ 7 w 23"/>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6">
                  <a:moveTo>
                    <a:pt x="7" y="3"/>
                  </a:moveTo>
                  <a:cubicBezTo>
                    <a:pt x="7" y="5"/>
                    <a:pt x="7" y="7"/>
                    <a:pt x="7" y="10"/>
                  </a:cubicBezTo>
                  <a:cubicBezTo>
                    <a:pt x="11" y="11"/>
                    <a:pt x="14" y="4"/>
                    <a:pt x="16" y="9"/>
                  </a:cubicBezTo>
                  <a:cubicBezTo>
                    <a:pt x="15" y="13"/>
                    <a:pt x="15" y="17"/>
                    <a:pt x="10" y="17"/>
                  </a:cubicBezTo>
                  <a:cubicBezTo>
                    <a:pt x="9" y="13"/>
                    <a:pt x="8" y="9"/>
                    <a:pt x="3" y="8"/>
                  </a:cubicBezTo>
                  <a:cubicBezTo>
                    <a:pt x="0" y="16"/>
                    <a:pt x="5" y="26"/>
                    <a:pt x="16" y="24"/>
                  </a:cubicBezTo>
                  <a:cubicBezTo>
                    <a:pt x="18" y="18"/>
                    <a:pt x="23" y="14"/>
                    <a:pt x="22" y="6"/>
                  </a:cubicBezTo>
                  <a:cubicBezTo>
                    <a:pt x="21" y="2"/>
                    <a:pt x="12" y="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25" name="Freeform 733"/>
            <p:cNvSpPr>
              <a:spLocks noEditPoints="1"/>
            </p:cNvSpPr>
            <p:nvPr/>
          </p:nvSpPr>
          <p:spPr bwMode="auto">
            <a:xfrm>
              <a:off x="6103300" y="4982300"/>
              <a:ext cx="540179" cy="727538"/>
            </a:xfrm>
            <a:custGeom>
              <a:avLst/>
              <a:gdLst>
                <a:gd name="T0" fmla="*/ 56 w 145"/>
                <a:gd name="T1" fmla="*/ 194 h 195"/>
                <a:gd name="T2" fmla="*/ 56 w 145"/>
                <a:gd name="T3" fmla="*/ 192 h 195"/>
                <a:gd name="T4" fmla="*/ 145 w 145"/>
                <a:gd name="T5" fmla="*/ 155 h 195"/>
                <a:gd name="T6" fmla="*/ 143 w 145"/>
                <a:gd name="T7" fmla="*/ 46 h 195"/>
                <a:gd name="T8" fmla="*/ 56 w 145"/>
                <a:gd name="T9" fmla="*/ 0 h 195"/>
                <a:gd name="T10" fmla="*/ 0 w 145"/>
                <a:gd name="T11" fmla="*/ 27 h 195"/>
                <a:gd name="T12" fmla="*/ 0 w 145"/>
                <a:gd name="T13" fmla="*/ 34 h 195"/>
                <a:gd name="T14" fmla="*/ 52 w 145"/>
                <a:gd name="T15" fmla="*/ 10 h 195"/>
                <a:gd name="T16" fmla="*/ 53 w 145"/>
                <a:gd name="T17" fmla="*/ 21 h 195"/>
                <a:gd name="T18" fmla="*/ 57 w 145"/>
                <a:gd name="T19" fmla="*/ 9 h 195"/>
                <a:gd name="T20" fmla="*/ 132 w 145"/>
                <a:gd name="T21" fmla="*/ 48 h 195"/>
                <a:gd name="T22" fmla="*/ 61 w 145"/>
                <a:gd name="T23" fmla="*/ 92 h 195"/>
                <a:gd name="T24" fmla="*/ 0 w 145"/>
                <a:gd name="T25" fmla="*/ 71 h 195"/>
                <a:gd name="T26" fmla="*/ 0 w 145"/>
                <a:gd name="T27" fmla="*/ 79 h 195"/>
                <a:gd name="T28" fmla="*/ 52 w 145"/>
                <a:gd name="T29" fmla="*/ 99 h 195"/>
                <a:gd name="T30" fmla="*/ 53 w 145"/>
                <a:gd name="T31" fmla="*/ 107 h 195"/>
                <a:gd name="T32" fmla="*/ 52 w 145"/>
                <a:gd name="T33" fmla="*/ 185 h 195"/>
                <a:gd name="T34" fmla="*/ 0 w 145"/>
                <a:gd name="T35" fmla="*/ 165 h 195"/>
                <a:gd name="T36" fmla="*/ 0 w 145"/>
                <a:gd name="T37" fmla="*/ 173 h 195"/>
                <a:gd name="T38" fmla="*/ 28 w 145"/>
                <a:gd name="T39" fmla="*/ 185 h 195"/>
                <a:gd name="T40" fmla="*/ 56 w 145"/>
                <a:gd name="T41" fmla="*/ 194 h 195"/>
                <a:gd name="T42" fmla="*/ 60 w 145"/>
                <a:gd name="T43" fmla="*/ 109 h 195"/>
                <a:gd name="T44" fmla="*/ 68 w 145"/>
                <a:gd name="T45" fmla="*/ 108 h 195"/>
                <a:gd name="T46" fmla="*/ 61 w 145"/>
                <a:gd name="T47" fmla="*/ 99 h 195"/>
                <a:gd name="T48" fmla="*/ 135 w 145"/>
                <a:gd name="T49" fmla="*/ 54 h 195"/>
                <a:gd name="T50" fmla="*/ 139 w 145"/>
                <a:gd name="T51" fmla="*/ 146 h 195"/>
                <a:gd name="T52" fmla="*/ 123 w 145"/>
                <a:gd name="T53" fmla="*/ 142 h 195"/>
                <a:gd name="T54" fmla="*/ 130 w 145"/>
                <a:gd name="T55" fmla="*/ 147 h 195"/>
                <a:gd name="T56" fmla="*/ 60 w 145"/>
                <a:gd name="T57" fmla="*/ 184 h 195"/>
                <a:gd name="T58" fmla="*/ 60 w 145"/>
                <a:gd name="T59" fmla="*/ 10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95">
                  <a:moveTo>
                    <a:pt x="56" y="194"/>
                  </a:moveTo>
                  <a:cubicBezTo>
                    <a:pt x="55" y="193"/>
                    <a:pt x="54" y="193"/>
                    <a:pt x="56" y="192"/>
                  </a:cubicBezTo>
                  <a:cubicBezTo>
                    <a:pt x="83" y="183"/>
                    <a:pt x="113" y="159"/>
                    <a:pt x="145" y="155"/>
                  </a:cubicBezTo>
                  <a:cubicBezTo>
                    <a:pt x="144" y="122"/>
                    <a:pt x="144" y="88"/>
                    <a:pt x="143" y="46"/>
                  </a:cubicBezTo>
                  <a:cubicBezTo>
                    <a:pt x="120" y="24"/>
                    <a:pt x="85" y="15"/>
                    <a:pt x="56" y="0"/>
                  </a:cubicBezTo>
                  <a:cubicBezTo>
                    <a:pt x="38" y="10"/>
                    <a:pt x="19" y="18"/>
                    <a:pt x="0" y="27"/>
                  </a:cubicBezTo>
                  <a:cubicBezTo>
                    <a:pt x="0" y="34"/>
                    <a:pt x="0" y="34"/>
                    <a:pt x="0" y="34"/>
                  </a:cubicBezTo>
                  <a:cubicBezTo>
                    <a:pt x="17" y="25"/>
                    <a:pt x="34" y="17"/>
                    <a:pt x="52" y="10"/>
                  </a:cubicBezTo>
                  <a:cubicBezTo>
                    <a:pt x="53" y="13"/>
                    <a:pt x="50" y="20"/>
                    <a:pt x="53" y="21"/>
                  </a:cubicBezTo>
                  <a:cubicBezTo>
                    <a:pt x="58" y="20"/>
                    <a:pt x="58" y="14"/>
                    <a:pt x="57" y="9"/>
                  </a:cubicBezTo>
                  <a:cubicBezTo>
                    <a:pt x="80" y="24"/>
                    <a:pt x="115" y="27"/>
                    <a:pt x="132" y="48"/>
                  </a:cubicBezTo>
                  <a:cubicBezTo>
                    <a:pt x="107" y="61"/>
                    <a:pt x="84" y="77"/>
                    <a:pt x="61" y="92"/>
                  </a:cubicBezTo>
                  <a:cubicBezTo>
                    <a:pt x="41" y="89"/>
                    <a:pt x="20" y="80"/>
                    <a:pt x="0" y="71"/>
                  </a:cubicBezTo>
                  <a:cubicBezTo>
                    <a:pt x="0" y="79"/>
                    <a:pt x="0" y="79"/>
                    <a:pt x="0" y="79"/>
                  </a:cubicBezTo>
                  <a:cubicBezTo>
                    <a:pt x="17" y="86"/>
                    <a:pt x="34" y="93"/>
                    <a:pt x="52" y="99"/>
                  </a:cubicBezTo>
                  <a:cubicBezTo>
                    <a:pt x="48" y="102"/>
                    <a:pt x="53" y="105"/>
                    <a:pt x="53" y="107"/>
                  </a:cubicBezTo>
                  <a:cubicBezTo>
                    <a:pt x="56" y="128"/>
                    <a:pt x="50" y="159"/>
                    <a:pt x="52" y="185"/>
                  </a:cubicBezTo>
                  <a:cubicBezTo>
                    <a:pt x="33" y="180"/>
                    <a:pt x="16" y="173"/>
                    <a:pt x="0" y="165"/>
                  </a:cubicBezTo>
                  <a:cubicBezTo>
                    <a:pt x="0" y="173"/>
                    <a:pt x="0" y="173"/>
                    <a:pt x="0" y="173"/>
                  </a:cubicBezTo>
                  <a:cubicBezTo>
                    <a:pt x="9" y="177"/>
                    <a:pt x="19" y="181"/>
                    <a:pt x="28" y="185"/>
                  </a:cubicBezTo>
                  <a:cubicBezTo>
                    <a:pt x="37" y="188"/>
                    <a:pt x="46" y="195"/>
                    <a:pt x="56" y="194"/>
                  </a:cubicBezTo>
                  <a:close/>
                  <a:moveTo>
                    <a:pt x="60" y="109"/>
                  </a:moveTo>
                  <a:cubicBezTo>
                    <a:pt x="60" y="103"/>
                    <a:pt x="64" y="111"/>
                    <a:pt x="68" y="108"/>
                  </a:cubicBezTo>
                  <a:cubicBezTo>
                    <a:pt x="69" y="101"/>
                    <a:pt x="61" y="104"/>
                    <a:pt x="61" y="99"/>
                  </a:cubicBezTo>
                  <a:cubicBezTo>
                    <a:pt x="86" y="84"/>
                    <a:pt x="109" y="68"/>
                    <a:pt x="135" y="54"/>
                  </a:cubicBezTo>
                  <a:cubicBezTo>
                    <a:pt x="140" y="81"/>
                    <a:pt x="138" y="123"/>
                    <a:pt x="139" y="146"/>
                  </a:cubicBezTo>
                  <a:cubicBezTo>
                    <a:pt x="133" y="145"/>
                    <a:pt x="129" y="138"/>
                    <a:pt x="123" y="142"/>
                  </a:cubicBezTo>
                  <a:cubicBezTo>
                    <a:pt x="123" y="145"/>
                    <a:pt x="124" y="146"/>
                    <a:pt x="130" y="147"/>
                  </a:cubicBezTo>
                  <a:cubicBezTo>
                    <a:pt x="107" y="161"/>
                    <a:pt x="82" y="171"/>
                    <a:pt x="60" y="184"/>
                  </a:cubicBezTo>
                  <a:cubicBezTo>
                    <a:pt x="56" y="168"/>
                    <a:pt x="60" y="129"/>
                    <a:pt x="60"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26" name="Freeform 734"/>
            <p:cNvSpPr/>
            <p:nvPr/>
          </p:nvSpPr>
          <p:spPr bwMode="auto">
            <a:xfrm>
              <a:off x="9264074" y="5040698"/>
              <a:ext cx="55965" cy="153295"/>
            </a:xfrm>
            <a:custGeom>
              <a:avLst/>
              <a:gdLst>
                <a:gd name="T0" fmla="*/ 8 w 15"/>
                <a:gd name="T1" fmla="*/ 41 h 41"/>
                <a:gd name="T2" fmla="*/ 15 w 15"/>
                <a:gd name="T3" fmla="*/ 2 h 41"/>
                <a:gd name="T4" fmla="*/ 8 w 15"/>
                <a:gd name="T5" fmla="*/ 1 h 41"/>
                <a:gd name="T6" fmla="*/ 8 w 15"/>
                <a:gd name="T7" fmla="*/ 41 h 41"/>
              </a:gdLst>
              <a:ahLst/>
              <a:cxnLst>
                <a:cxn ang="0">
                  <a:pos x="T0" y="T1"/>
                </a:cxn>
                <a:cxn ang="0">
                  <a:pos x="T2" y="T3"/>
                </a:cxn>
                <a:cxn ang="0">
                  <a:pos x="T4" y="T5"/>
                </a:cxn>
                <a:cxn ang="0">
                  <a:pos x="T6" y="T7"/>
                </a:cxn>
              </a:cxnLst>
              <a:rect l="0" t="0" r="r" b="b"/>
              <a:pathLst>
                <a:path w="15" h="41">
                  <a:moveTo>
                    <a:pt x="8" y="41"/>
                  </a:moveTo>
                  <a:cubicBezTo>
                    <a:pt x="12" y="32"/>
                    <a:pt x="9" y="12"/>
                    <a:pt x="15" y="2"/>
                  </a:cubicBezTo>
                  <a:cubicBezTo>
                    <a:pt x="13" y="1"/>
                    <a:pt x="11" y="0"/>
                    <a:pt x="8" y="1"/>
                  </a:cubicBezTo>
                  <a:cubicBezTo>
                    <a:pt x="6" y="13"/>
                    <a:pt x="0" y="35"/>
                    <a:pt x="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27" name="Freeform 735"/>
            <p:cNvSpPr>
              <a:spLocks noEditPoints="1"/>
            </p:cNvSpPr>
            <p:nvPr/>
          </p:nvSpPr>
          <p:spPr bwMode="auto">
            <a:xfrm>
              <a:off x="11480753" y="5079629"/>
              <a:ext cx="313888" cy="530445"/>
            </a:xfrm>
            <a:custGeom>
              <a:avLst/>
              <a:gdLst>
                <a:gd name="T0" fmla="*/ 61 w 84"/>
                <a:gd name="T1" fmla="*/ 94 h 142"/>
                <a:gd name="T2" fmla="*/ 46 w 84"/>
                <a:gd name="T3" fmla="*/ 110 h 142"/>
                <a:gd name="T4" fmla="*/ 37 w 84"/>
                <a:gd name="T5" fmla="*/ 92 h 142"/>
                <a:gd name="T6" fmla="*/ 36 w 84"/>
                <a:gd name="T7" fmla="*/ 66 h 142"/>
                <a:gd name="T8" fmla="*/ 47 w 84"/>
                <a:gd name="T9" fmla="*/ 32 h 142"/>
                <a:gd name="T10" fmla="*/ 25 w 84"/>
                <a:gd name="T11" fmla="*/ 2 h 142"/>
                <a:gd name="T12" fmla="*/ 6 w 84"/>
                <a:gd name="T13" fmla="*/ 83 h 142"/>
                <a:gd name="T14" fmla="*/ 29 w 84"/>
                <a:gd name="T15" fmla="*/ 134 h 142"/>
                <a:gd name="T16" fmla="*/ 54 w 84"/>
                <a:gd name="T17" fmla="*/ 140 h 142"/>
                <a:gd name="T18" fmla="*/ 61 w 84"/>
                <a:gd name="T19" fmla="*/ 94 h 142"/>
                <a:gd name="T20" fmla="*/ 13 w 84"/>
                <a:gd name="T21" fmla="*/ 73 h 142"/>
                <a:gd name="T22" fmla="*/ 12 w 84"/>
                <a:gd name="T23" fmla="*/ 39 h 142"/>
                <a:gd name="T24" fmla="*/ 25 w 84"/>
                <a:gd name="T25" fmla="*/ 9 h 142"/>
                <a:gd name="T26" fmla="*/ 40 w 84"/>
                <a:gd name="T27" fmla="*/ 32 h 142"/>
                <a:gd name="T28" fmla="*/ 30 w 84"/>
                <a:gd name="T29" fmla="*/ 65 h 142"/>
                <a:gd name="T30" fmla="*/ 39 w 84"/>
                <a:gd name="T31" fmla="*/ 116 h 142"/>
                <a:gd name="T32" fmla="*/ 61 w 84"/>
                <a:gd name="T33" fmla="*/ 101 h 142"/>
                <a:gd name="T34" fmla="*/ 59 w 84"/>
                <a:gd name="T35" fmla="*/ 131 h 142"/>
                <a:gd name="T36" fmla="*/ 13 w 84"/>
                <a:gd name="T37"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142">
                  <a:moveTo>
                    <a:pt x="61" y="94"/>
                  </a:moveTo>
                  <a:cubicBezTo>
                    <a:pt x="52" y="95"/>
                    <a:pt x="53" y="112"/>
                    <a:pt x="46" y="110"/>
                  </a:cubicBezTo>
                  <a:cubicBezTo>
                    <a:pt x="39" y="110"/>
                    <a:pt x="38" y="98"/>
                    <a:pt x="37" y="92"/>
                  </a:cubicBezTo>
                  <a:cubicBezTo>
                    <a:pt x="36" y="84"/>
                    <a:pt x="35" y="73"/>
                    <a:pt x="36" y="66"/>
                  </a:cubicBezTo>
                  <a:cubicBezTo>
                    <a:pt x="37" y="53"/>
                    <a:pt x="48" y="46"/>
                    <a:pt x="47" y="32"/>
                  </a:cubicBezTo>
                  <a:cubicBezTo>
                    <a:pt x="47" y="20"/>
                    <a:pt x="32" y="2"/>
                    <a:pt x="25" y="2"/>
                  </a:cubicBezTo>
                  <a:cubicBezTo>
                    <a:pt x="0" y="0"/>
                    <a:pt x="4" y="54"/>
                    <a:pt x="6" y="83"/>
                  </a:cubicBezTo>
                  <a:cubicBezTo>
                    <a:pt x="8" y="107"/>
                    <a:pt x="19" y="127"/>
                    <a:pt x="29" y="134"/>
                  </a:cubicBezTo>
                  <a:cubicBezTo>
                    <a:pt x="33" y="137"/>
                    <a:pt x="48" y="142"/>
                    <a:pt x="54" y="140"/>
                  </a:cubicBezTo>
                  <a:cubicBezTo>
                    <a:pt x="69" y="138"/>
                    <a:pt x="84" y="103"/>
                    <a:pt x="61" y="94"/>
                  </a:cubicBezTo>
                  <a:close/>
                  <a:moveTo>
                    <a:pt x="13" y="73"/>
                  </a:moveTo>
                  <a:cubicBezTo>
                    <a:pt x="12" y="60"/>
                    <a:pt x="11" y="48"/>
                    <a:pt x="12" y="39"/>
                  </a:cubicBezTo>
                  <a:cubicBezTo>
                    <a:pt x="13" y="24"/>
                    <a:pt x="15" y="14"/>
                    <a:pt x="25" y="9"/>
                  </a:cubicBezTo>
                  <a:cubicBezTo>
                    <a:pt x="27" y="16"/>
                    <a:pt x="39" y="21"/>
                    <a:pt x="40" y="32"/>
                  </a:cubicBezTo>
                  <a:cubicBezTo>
                    <a:pt x="41" y="41"/>
                    <a:pt x="31" y="52"/>
                    <a:pt x="30" y="65"/>
                  </a:cubicBezTo>
                  <a:cubicBezTo>
                    <a:pt x="29" y="84"/>
                    <a:pt x="31" y="110"/>
                    <a:pt x="39" y="116"/>
                  </a:cubicBezTo>
                  <a:cubicBezTo>
                    <a:pt x="50" y="124"/>
                    <a:pt x="59" y="113"/>
                    <a:pt x="61" y="101"/>
                  </a:cubicBezTo>
                  <a:cubicBezTo>
                    <a:pt x="70" y="107"/>
                    <a:pt x="63" y="125"/>
                    <a:pt x="59" y="131"/>
                  </a:cubicBezTo>
                  <a:cubicBezTo>
                    <a:pt x="22" y="137"/>
                    <a:pt x="15" y="103"/>
                    <a:pt x="1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28" name="Freeform 736"/>
            <p:cNvSpPr/>
            <p:nvPr/>
          </p:nvSpPr>
          <p:spPr bwMode="auto">
            <a:xfrm>
              <a:off x="9212977" y="5052863"/>
              <a:ext cx="55965" cy="119229"/>
            </a:xfrm>
            <a:custGeom>
              <a:avLst/>
              <a:gdLst>
                <a:gd name="T0" fmla="*/ 10 w 15"/>
                <a:gd name="T1" fmla="*/ 32 h 32"/>
                <a:gd name="T2" fmla="*/ 10 w 15"/>
                <a:gd name="T3" fmla="*/ 0 h 32"/>
                <a:gd name="T4" fmla="*/ 5 w 15"/>
                <a:gd name="T5" fmla="*/ 3 h 32"/>
                <a:gd name="T6" fmla="*/ 10 w 15"/>
                <a:gd name="T7" fmla="*/ 32 h 32"/>
              </a:gdLst>
              <a:ahLst/>
              <a:cxnLst>
                <a:cxn ang="0">
                  <a:pos x="T0" y="T1"/>
                </a:cxn>
                <a:cxn ang="0">
                  <a:pos x="T2" y="T3"/>
                </a:cxn>
                <a:cxn ang="0">
                  <a:pos x="T4" y="T5"/>
                </a:cxn>
                <a:cxn ang="0">
                  <a:pos x="T6" y="T7"/>
                </a:cxn>
              </a:cxnLst>
              <a:rect l="0" t="0" r="r" b="b"/>
              <a:pathLst>
                <a:path w="15" h="32">
                  <a:moveTo>
                    <a:pt x="10" y="32"/>
                  </a:moveTo>
                  <a:cubicBezTo>
                    <a:pt x="11" y="19"/>
                    <a:pt x="15" y="11"/>
                    <a:pt x="10" y="0"/>
                  </a:cubicBezTo>
                  <a:cubicBezTo>
                    <a:pt x="9" y="2"/>
                    <a:pt x="7" y="2"/>
                    <a:pt x="5" y="3"/>
                  </a:cubicBezTo>
                  <a:cubicBezTo>
                    <a:pt x="10" y="14"/>
                    <a:pt x="0" y="25"/>
                    <a:pt x="1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29" name="Freeform 737"/>
            <p:cNvSpPr>
              <a:spLocks noEditPoints="1"/>
            </p:cNvSpPr>
            <p:nvPr/>
          </p:nvSpPr>
          <p:spPr bwMode="auto">
            <a:xfrm>
              <a:off x="11254462" y="5067462"/>
              <a:ext cx="236025" cy="542612"/>
            </a:xfrm>
            <a:custGeom>
              <a:avLst/>
              <a:gdLst>
                <a:gd name="T0" fmla="*/ 4 w 63"/>
                <a:gd name="T1" fmla="*/ 15 h 145"/>
                <a:gd name="T2" fmla="*/ 6 w 63"/>
                <a:gd name="T3" fmla="*/ 63 h 145"/>
                <a:gd name="T4" fmla="*/ 40 w 63"/>
                <a:gd name="T5" fmla="*/ 139 h 145"/>
                <a:gd name="T6" fmla="*/ 60 w 63"/>
                <a:gd name="T7" fmla="*/ 95 h 145"/>
                <a:gd name="T8" fmla="*/ 52 w 63"/>
                <a:gd name="T9" fmla="*/ 81 h 145"/>
                <a:gd name="T10" fmla="*/ 36 w 63"/>
                <a:gd name="T11" fmla="*/ 10 h 145"/>
                <a:gd name="T12" fmla="*/ 4 w 63"/>
                <a:gd name="T13" fmla="*/ 15 h 145"/>
                <a:gd name="T14" fmla="*/ 39 w 63"/>
                <a:gd name="T15" fmla="*/ 85 h 145"/>
                <a:gd name="T16" fmla="*/ 52 w 63"/>
                <a:gd name="T17" fmla="*/ 92 h 145"/>
                <a:gd name="T18" fmla="*/ 32 w 63"/>
                <a:gd name="T19" fmla="*/ 130 h 145"/>
                <a:gd name="T20" fmla="*/ 9 w 63"/>
                <a:gd name="T21" fmla="*/ 19 h 145"/>
                <a:gd name="T22" fmla="*/ 39 w 63"/>
                <a:gd name="T23"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45">
                  <a:moveTo>
                    <a:pt x="4" y="15"/>
                  </a:moveTo>
                  <a:cubicBezTo>
                    <a:pt x="0" y="27"/>
                    <a:pt x="4" y="45"/>
                    <a:pt x="6" y="63"/>
                  </a:cubicBezTo>
                  <a:cubicBezTo>
                    <a:pt x="10" y="91"/>
                    <a:pt x="5" y="145"/>
                    <a:pt x="40" y="139"/>
                  </a:cubicBezTo>
                  <a:cubicBezTo>
                    <a:pt x="55" y="136"/>
                    <a:pt x="63" y="111"/>
                    <a:pt x="60" y="95"/>
                  </a:cubicBezTo>
                  <a:cubicBezTo>
                    <a:pt x="59" y="89"/>
                    <a:pt x="52" y="87"/>
                    <a:pt x="52" y="81"/>
                  </a:cubicBezTo>
                  <a:cubicBezTo>
                    <a:pt x="61" y="57"/>
                    <a:pt x="61" y="16"/>
                    <a:pt x="36" y="10"/>
                  </a:cubicBezTo>
                  <a:cubicBezTo>
                    <a:pt x="22" y="8"/>
                    <a:pt x="11" y="10"/>
                    <a:pt x="4" y="15"/>
                  </a:cubicBezTo>
                  <a:close/>
                  <a:moveTo>
                    <a:pt x="39" y="85"/>
                  </a:moveTo>
                  <a:cubicBezTo>
                    <a:pt x="39" y="91"/>
                    <a:pt x="50" y="88"/>
                    <a:pt x="52" y="92"/>
                  </a:cubicBezTo>
                  <a:cubicBezTo>
                    <a:pt x="57" y="105"/>
                    <a:pt x="51" y="138"/>
                    <a:pt x="32" y="130"/>
                  </a:cubicBezTo>
                  <a:cubicBezTo>
                    <a:pt x="9" y="121"/>
                    <a:pt x="15" y="55"/>
                    <a:pt x="9" y="19"/>
                  </a:cubicBezTo>
                  <a:cubicBezTo>
                    <a:pt x="54" y="0"/>
                    <a:pt x="61" y="61"/>
                    <a:pt x="3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30" name="Freeform 738"/>
            <p:cNvSpPr>
              <a:spLocks noEditPoints="1"/>
            </p:cNvSpPr>
            <p:nvPr/>
          </p:nvSpPr>
          <p:spPr bwMode="auto">
            <a:xfrm>
              <a:off x="7823598" y="5052863"/>
              <a:ext cx="165460" cy="187360"/>
            </a:xfrm>
            <a:custGeom>
              <a:avLst/>
              <a:gdLst>
                <a:gd name="T0" fmla="*/ 7 w 44"/>
                <a:gd name="T1" fmla="*/ 4 h 50"/>
                <a:gd name="T2" fmla="*/ 4 w 44"/>
                <a:gd name="T3" fmla="*/ 50 h 50"/>
                <a:gd name="T4" fmla="*/ 39 w 44"/>
                <a:gd name="T5" fmla="*/ 46 h 50"/>
                <a:gd name="T6" fmla="*/ 42 w 44"/>
                <a:gd name="T7" fmla="*/ 4 h 50"/>
                <a:gd name="T8" fmla="*/ 7 w 44"/>
                <a:gd name="T9" fmla="*/ 4 h 50"/>
                <a:gd name="T10" fmla="*/ 35 w 44"/>
                <a:gd name="T11" fmla="*/ 39 h 50"/>
                <a:gd name="T12" fmla="*/ 11 w 44"/>
                <a:gd name="T13" fmla="*/ 43 h 50"/>
                <a:gd name="T14" fmla="*/ 12 w 44"/>
                <a:gd name="T15" fmla="*/ 8 h 50"/>
                <a:gd name="T16" fmla="*/ 36 w 44"/>
                <a:gd name="T17" fmla="*/ 9 h 50"/>
                <a:gd name="T18" fmla="*/ 35 w 44"/>
                <a:gd name="T19"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0">
                  <a:moveTo>
                    <a:pt x="7" y="4"/>
                  </a:moveTo>
                  <a:cubicBezTo>
                    <a:pt x="5" y="17"/>
                    <a:pt x="0" y="35"/>
                    <a:pt x="4" y="50"/>
                  </a:cubicBezTo>
                  <a:cubicBezTo>
                    <a:pt x="15" y="50"/>
                    <a:pt x="28" y="48"/>
                    <a:pt x="39" y="46"/>
                  </a:cubicBezTo>
                  <a:cubicBezTo>
                    <a:pt x="44" y="35"/>
                    <a:pt x="44" y="14"/>
                    <a:pt x="42" y="4"/>
                  </a:cubicBezTo>
                  <a:cubicBezTo>
                    <a:pt x="28" y="0"/>
                    <a:pt x="20" y="0"/>
                    <a:pt x="7" y="4"/>
                  </a:cubicBezTo>
                  <a:close/>
                  <a:moveTo>
                    <a:pt x="35" y="39"/>
                  </a:moveTo>
                  <a:cubicBezTo>
                    <a:pt x="30" y="43"/>
                    <a:pt x="17" y="40"/>
                    <a:pt x="11" y="43"/>
                  </a:cubicBezTo>
                  <a:cubicBezTo>
                    <a:pt x="7" y="33"/>
                    <a:pt x="11" y="18"/>
                    <a:pt x="12" y="8"/>
                  </a:cubicBezTo>
                  <a:cubicBezTo>
                    <a:pt x="24" y="8"/>
                    <a:pt x="25" y="8"/>
                    <a:pt x="36" y="9"/>
                  </a:cubicBezTo>
                  <a:cubicBezTo>
                    <a:pt x="37" y="16"/>
                    <a:pt x="36" y="29"/>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31" name="Freeform 739"/>
            <p:cNvSpPr/>
            <p:nvPr/>
          </p:nvSpPr>
          <p:spPr bwMode="auto">
            <a:xfrm>
              <a:off x="9439267" y="5086928"/>
              <a:ext cx="55965" cy="107062"/>
            </a:xfrm>
            <a:custGeom>
              <a:avLst/>
              <a:gdLst>
                <a:gd name="T0" fmla="*/ 12 w 15"/>
                <a:gd name="T1" fmla="*/ 2 h 29"/>
                <a:gd name="T2" fmla="*/ 8 w 15"/>
                <a:gd name="T3" fmla="*/ 1 h 29"/>
                <a:gd name="T4" fmla="*/ 14 w 15"/>
                <a:gd name="T5" fmla="*/ 29 h 29"/>
                <a:gd name="T6" fmla="*/ 12 w 15"/>
                <a:gd name="T7" fmla="*/ 2 h 29"/>
              </a:gdLst>
              <a:ahLst/>
              <a:cxnLst>
                <a:cxn ang="0">
                  <a:pos x="T0" y="T1"/>
                </a:cxn>
                <a:cxn ang="0">
                  <a:pos x="T2" y="T3"/>
                </a:cxn>
                <a:cxn ang="0">
                  <a:pos x="T4" y="T5"/>
                </a:cxn>
                <a:cxn ang="0">
                  <a:pos x="T6" y="T7"/>
                </a:cxn>
              </a:cxnLst>
              <a:rect l="0" t="0" r="r" b="b"/>
              <a:pathLst>
                <a:path w="15" h="29">
                  <a:moveTo>
                    <a:pt x="12" y="2"/>
                  </a:moveTo>
                  <a:cubicBezTo>
                    <a:pt x="10" y="2"/>
                    <a:pt x="10" y="0"/>
                    <a:pt x="8" y="1"/>
                  </a:cubicBezTo>
                  <a:cubicBezTo>
                    <a:pt x="0" y="8"/>
                    <a:pt x="7" y="24"/>
                    <a:pt x="14" y="29"/>
                  </a:cubicBezTo>
                  <a:cubicBezTo>
                    <a:pt x="15" y="18"/>
                    <a:pt x="7" y="13"/>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32" name="Freeform 740"/>
            <p:cNvSpPr>
              <a:spLocks noEditPoints="1"/>
            </p:cNvSpPr>
            <p:nvPr/>
          </p:nvSpPr>
          <p:spPr bwMode="auto">
            <a:xfrm>
              <a:off x="10969774" y="5101528"/>
              <a:ext cx="321187" cy="510979"/>
            </a:xfrm>
            <a:custGeom>
              <a:avLst/>
              <a:gdLst>
                <a:gd name="T0" fmla="*/ 8 w 86"/>
                <a:gd name="T1" fmla="*/ 128 h 137"/>
                <a:gd name="T2" fmla="*/ 37 w 86"/>
                <a:gd name="T3" fmla="*/ 132 h 137"/>
                <a:gd name="T4" fmla="*/ 43 w 86"/>
                <a:gd name="T5" fmla="*/ 89 h 137"/>
                <a:gd name="T6" fmla="*/ 65 w 86"/>
                <a:gd name="T7" fmla="*/ 132 h 137"/>
                <a:gd name="T8" fmla="*/ 78 w 86"/>
                <a:gd name="T9" fmla="*/ 116 h 137"/>
                <a:gd name="T10" fmla="*/ 50 w 86"/>
                <a:gd name="T11" fmla="*/ 8 h 137"/>
                <a:gd name="T12" fmla="*/ 18 w 86"/>
                <a:gd name="T13" fmla="*/ 19 h 137"/>
                <a:gd name="T14" fmla="*/ 9 w 86"/>
                <a:gd name="T15" fmla="*/ 34 h 137"/>
                <a:gd name="T16" fmla="*/ 8 w 86"/>
                <a:gd name="T17" fmla="*/ 128 h 137"/>
                <a:gd name="T18" fmla="*/ 37 w 86"/>
                <a:gd name="T19" fmla="*/ 13 h 137"/>
                <a:gd name="T20" fmla="*/ 65 w 86"/>
                <a:gd name="T21" fmla="*/ 64 h 137"/>
                <a:gd name="T22" fmla="*/ 72 w 86"/>
                <a:gd name="T23" fmla="*/ 108 h 137"/>
                <a:gd name="T24" fmla="*/ 61 w 86"/>
                <a:gd name="T25" fmla="*/ 124 h 137"/>
                <a:gd name="T26" fmla="*/ 41 w 86"/>
                <a:gd name="T27" fmla="*/ 79 h 137"/>
                <a:gd name="T28" fmla="*/ 32 w 86"/>
                <a:gd name="T29" fmla="*/ 127 h 137"/>
                <a:gd name="T30" fmla="*/ 9 w 86"/>
                <a:gd name="T31" fmla="*/ 79 h 137"/>
                <a:gd name="T32" fmla="*/ 37 w 86"/>
                <a:gd name="T33" fmla="*/ 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37">
                  <a:moveTo>
                    <a:pt x="8" y="128"/>
                  </a:moveTo>
                  <a:cubicBezTo>
                    <a:pt x="14" y="136"/>
                    <a:pt x="27" y="137"/>
                    <a:pt x="37" y="132"/>
                  </a:cubicBezTo>
                  <a:cubicBezTo>
                    <a:pt x="45" y="116"/>
                    <a:pt x="30" y="99"/>
                    <a:pt x="43" y="89"/>
                  </a:cubicBezTo>
                  <a:cubicBezTo>
                    <a:pt x="54" y="100"/>
                    <a:pt x="43" y="134"/>
                    <a:pt x="65" y="132"/>
                  </a:cubicBezTo>
                  <a:cubicBezTo>
                    <a:pt x="71" y="131"/>
                    <a:pt x="77" y="122"/>
                    <a:pt x="78" y="116"/>
                  </a:cubicBezTo>
                  <a:cubicBezTo>
                    <a:pt x="86" y="88"/>
                    <a:pt x="61" y="15"/>
                    <a:pt x="50" y="8"/>
                  </a:cubicBezTo>
                  <a:cubicBezTo>
                    <a:pt x="36" y="0"/>
                    <a:pt x="31" y="11"/>
                    <a:pt x="18" y="19"/>
                  </a:cubicBezTo>
                  <a:cubicBezTo>
                    <a:pt x="19" y="23"/>
                    <a:pt x="11" y="29"/>
                    <a:pt x="9" y="34"/>
                  </a:cubicBezTo>
                  <a:cubicBezTo>
                    <a:pt x="0" y="57"/>
                    <a:pt x="1" y="118"/>
                    <a:pt x="8" y="128"/>
                  </a:cubicBezTo>
                  <a:close/>
                  <a:moveTo>
                    <a:pt x="37" y="13"/>
                  </a:moveTo>
                  <a:cubicBezTo>
                    <a:pt x="54" y="8"/>
                    <a:pt x="62" y="47"/>
                    <a:pt x="65" y="64"/>
                  </a:cubicBezTo>
                  <a:cubicBezTo>
                    <a:pt x="69" y="81"/>
                    <a:pt x="74" y="94"/>
                    <a:pt x="72" y="108"/>
                  </a:cubicBezTo>
                  <a:cubicBezTo>
                    <a:pt x="71" y="116"/>
                    <a:pt x="70" y="124"/>
                    <a:pt x="61" y="124"/>
                  </a:cubicBezTo>
                  <a:cubicBezTo>
                    <a:pt x="52" y="112"/>
                    <a:pt x="57" y="85"/>
                    <a:pt x="41" y="79"/>
                  </a:cubicBezTo>
                  <a:cubicBezTo>
                    <a:pt x="26" y="85"/>
                    <a:pt x="34" y="118"/>
                    <a:pt x="32" y="127"/>
                  </a:cubicBezTo>
                  <a:cubicBezTo>
                    <a:pt x="7" y="131"/>
                    <a:pt x="8" y="107"/>
                    <a:pt x="9" y="79"/>
                  </a:cubicBezTo>
                  <a:cubicBezTo>
                    <a:pt x="10" y="52"/>
                    <a:pt x="17" y="19"/>
                    <a:pt x="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33" name="Freeform 741"/>
            <p:cNvSpPr>
              <a:spLocks noEditPoints="1"/>
            </p:cNvSpPr>
            <p:nvPr/>
          </p:nvSpPr>
          <p:spPr bwMode="auto">
            <a:xfrm>
              <a:off x="7597308" y="5060164"/>
              <a:ext cx="218991" cy="209258"/>
            </a:xfrm>
            <a:custGeom>
              <a:avLst/>
              <a:gdLst>
                <a:gd name="T0" fmla="*/ 56 w 59"/>
                <a:gd name="T1" fmla="*/ 2 h 56"/>
                <a:gd name="T2" fmla="*/ 5 w 59"/>
                <a:gd name="T3" fmla="*/ 4 h 56"/>
                <a:gd name="T4" fmla="*/ 2 w 59"/>
                <a:gd name="T5" fmla="*/ 51 h 56"/>
                <a:gd name="T6" fmla="*/ 52 w 59"/>
                <a:gd name="T7" fmla="*/ 49 h 56"/>
                <a:gd name="T8" fmla="*/ 56 w 59"/>
                <a:gd name="T9" fmla="*/ 2 h 56"/>
                <a:gd name="T10" fmla="*/ 48 w 59"/>
                <a:gd name="T11" fmla="*/ 41 h 56"/>
                <a:gd name="T12" fmla="*/ 10 w 59"/>
                <a:gd name="T13" fmla="*/ 45 h 56"/>
                <a:gd name="T14" fmla="*/ 10 w 59"/>
                <a:gd name="T15" fmla="*/ 9 h 56"/>
                <a:gd name="T16" fmla="*/ 50 w 59"/>
                <a:gd name="T17" fmla="*/ 9 h 56"/>
                <a:gd name="T18" fmla="*/ 48 w 59"/>
                <a:gd name="T19"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6">
                  <a:moveTo>
                    <a:pt x="56" y="2"/>
                  </a:moveTo>
                  <a:cubicBezTo>
                    <a:pt x="45" y="1"/>
                    <a:pt x="19" y="0"/>
                    <a:pt x="5" y="4"/>
                  </a:cubicBezTo>
                  <a:cubicBezTo>
                    <a:pt x="0" y="19"/>
                    <a:pt x="2" y="33"/>
                    <a:pt x="2" y="51"/>
                  </a:cubicBezTo>
                  <a:cubicBezTo>
                    <a:pt x="20" y="56"/>
                    <a:pt x="32" y="48"/>
                    <a:pt x="52" y="49"/>
                  </a:cubicBezTo>
                  <a:cubicBezTo>
                    <a:pt x="56" y="38"/>
                    <a:pt x="59" y="15"/>
                    <a:pt x="56" y="2"/>
                  </a:cubicBezTo>
                  <a:close/>
                  <a:moveTo>
                    <a:pt x="48" y="41"/>
                  </a:moveTo>
                  <a:cubicBezTo>
                    <a:pt x="35" y="42"/>
                    <a:pt x="24" y="45"/>
                    <a:pt x="10" y="45"/>
                  </a:cubicBezTo>
                  <a:cubicBezTo>
                    <a:pt x="6" y="30"/>
                    <a:pt x="7" y="22"/>
                    <a:pt x="10" y="9"/>
                  </a:cubicBezTo>
                  <a:cubicBezTo>
                    <a:pt x="21" y="7"/>
                    <a:pt x="42" y="9"/>
                    <a:pt x="50" y="9"/>
                  </a:cubicBezTo>
                  <a:cubicBezTo>
                    <a:pt x="51" y="21"/>
                    <a:pt x="49" y="30"/>
                    <a:pt x="4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34" name="Freeform 742"/>
            <p:cNvSpPr>
              <a:spLocks noEditPoints="1"/>
            </p:cNvSpPr>
            <p:nvPr/>
          </p:nvSpPr>
          <p:spPr bwMode="auto">
            <a:xfrm>
              <a:off x="7375882" y="5055297"/>
              <a:ext cx="172761" cy="223858"/>
            </a:xfrm>
            <a:custGeom>
              <a:avLst/>
              <a:gdLst>
                <a:gd name="T0" fmla="*/ 45 w 46"/>
                <a:gd name="T1" fmla="*/ 7 h 60"/>
                <a:gd name="T2" fmla="*/ 2 w 46"/>
                <a:gd name="T3" fmla="*/ 2 h 60"/>
                <a:gd name="T4" fmla="*/ 2 w 46"/>
                <a:gd name="T5" fmla="*/ 5 h 60"/>
                <a:gd name="T6" fmla="*/ 2 w 46"/>
                <a:gd name="T7" fmla="*/ 33 h 60"/>
                <a:gd name="T8" fmla="*/ 4 w 46"/>
                <a:gd name="T9" fmla="*/ 55 h 60"/>
                <a:gd name="T10" fmla="*/ 20 w 46"/>
                <a:gd name="T11" fmla="*/ 55 h 60"/>
                <a:gd name="T12" fmla="*/ 42 w 46"/>
                <a:gd name="T13" fmla="*/ 56 h 60"/>
                <a:gd name="T14" fmla="*/ 45 w 46"/>
                <a:gd name="T15" fmla="*/ 7 h 60"/>
                <a:gd name="T16" fmla="*/ 37 w 46"/>
                <a:gd name="T17" fmla="*/ 49 h 60"/>
                <a:gd name="T18" fmla="*/ 9 w 46"/>
                <a:gd name="T19" fmla="*/ 49 h 60"/>
                <a:gd name="T20" fmla="*/ 8 w 46"/>
                <a:gd name="T21" fmla="*/ 8 h 60"/>
                <a:gd name="T22" fmla="*/ 38 w 46"/>
                <a:gd name="T23" fmla="*/ 11 h 60"/>
                <a:gd name="T24" fmla="*/ 37 w 46"/>
                <a:gd name="T2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60">
                  <a:moveTo>
                    <a:pt x="45" y="7"/>
                  </a:moveTo>
                  <a:cubicBezTo>
                    <a:pt x="35" y="1"/>
                    <a:pt x="12" y="0"/>
                    <a:pt x="2" y="2"/>
                  </a:cubicBezTo>
                  <a:cubicBezTo>
                    <a:pt x="2" y="3"/>
                    <a:pt x="2" y="4"/>
                    <a:pt x="2" y="5"/>
                  </a:cubicBezTo>
                  <a:cubicBezTo>
                    <a:pt x="2" y="11"/>
                    <a:pt x="2" y="22"/>
                    <a:pt x="2" y="33"/>
                  </a:cubicBezTo>
                  <a:cubicBezTo>
                    <a:pt x="2" y="39"/>
                    <a:pt x="0" y="52"/>
                    <a:pt x="4" y="55"/>
                  </a:cubicBezTo>
                  <a:cubicBezTo>
                    <a:pt x="4" y="60"/>
                    <a:pt x="12" y="55"/>
                    <a:pt x="20" y="55"/>
                  </a:cubicBezTo>
                  <a:cubicBezTo>
                    <a:pt x="28" y="55"/>
                    <a:pt x="37" y="57"/>
                    <a:pt x="42" y="56"/>
                  </a:cubicBezTo>
                  <a:cubicBezTo>
                    <a:pt x="45" y="42"/>
                    <a:pt x="46" y="20"/>
                    <a:pt x="45" y="7"/>
                  </a:cubicBezTo>
                  <a:close/>
                  <a:moveTo>
                    <a:pt x="37" y="49"/>
                  </a:moveTo>
                  <a:cubicBezTo>
                    <a:pt x="28" y="49"/>
                    <a:pt x="16" y="47"/>
                    <a:pt x="9" y="49"/>
                  </a:cubicBezTo>
                  <a:cubicBezTo>
                    <a:pt x="6" y="39"/>
                    <a:pt x="12" y="22"/>
                    <a:pt x="8" y="8"/>
                  </a:cubicBezTo>
                  <a:cubicBezTo>
                    <a:pt x="17" y="7"/>
                    <a:pt x="28" y="10"/>
                    <a:pt x="38" y="11"/>
                  </a:cubicBezTo>
                  <a:cubicBezTo>
                    <a:pt x="41" y="23"/>
                    <a:pt x="38" y="31"/>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35" name="Freeform 743"/>
            <p:cNvSpPr>
              <a:spLocks noEditPoints="1"/>
            </p:cNvSpPr>
            <p:nvPr/>
          </p:nvSpPr>
          <p:spPr bwMode="auto">
            <a:xfrm>
              <a:off x="11317726" y="5157493"/>
              <a:ext cx="107062" cy="153295"/>
            </a:xfrm>
            <a:custGeom>
              <a:avLst/>
              <a:gdLst>
                <a:gd name="T0" fmla="*/ 19 w 29"/>
                <a:gd name="T1" fmla="*/ 37 h 41"/>
                <a:gd name="T2" fmla="*/ 16 w 29"/>
                <a:gd name="T3" fmla="*/ 0 h 41"/>
                <a:gd name="T4" fmla="*/ 1 w 29"/>
                <a:gd name="T5" fmla="*/ 8 h 41"/>
                <a:gd name="T6" fmla="*/ 19 w 29"/>
                <a:gd name="T7" fmla="*/ 37 h 41"/>
                <a:gd name="T8" fmla="*/ 9 w 29"/>
                <a:gd name="T9" fmla="*/ 7 h 41"/>
                <a:gd name="T10" fmla="*/ 12 w 29"/>
                <a:gd name="T11" fmla="*/ 7 h 41"/>
                <a:gd name="T12" fmla="*/ 18 w 29"/>
                <a:gd name="T13" fmla="*/ 30 h 41"/>
                <a:gd name="T14" fmla="*/ 9 w 29"/>
                <a:gd name="T15" fmla="*/ 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19" y="37"/>
                  </a:moveTo>
                  <a:cubicBezTo>
                    <a:pt x="29" y="29"/>
                    <a:pt x="25" y="6"/>
                    <a:pt x="16" y="0"/>
                  </a:cubicBezTo>
                  <a:cubicBezTo>
                    <a:pt x="8" y="0"/>
                    <a:pt x="6" y="5"/>
                    <a:pt x="1" y="8"/>
                  </a:cubicBezTo>
                  <a:cubicBezTo>
                    <a:pt x="0" y="17"/>
                    <a:pt x="4" y="41"/>
                    <a:pt x="19" y="37"/>
                  </a:cubicBezTo>
                  <a:close/>
                  <a:moveTo>
                    <a:pt x="9" y="7"/>
                  </a:moveTo>
                  <a:cubicBezTo>
                    <a:pt x="10" y="7"/>
                    <a:pt x="11" y="7"/>
                    <a:pt x="12" y="7"/>
                  </a:cubicBezTo>
                  <a:cubicBezTo>
                    <a:pt x="20" y="12"/>
                    <a:pt x="21" y="20"/>
                    <a:pt x="18" y="30"/>
                  </a:cubicBezTo>
                  <a:cubicBezTo>
                    <a:pt x="6" y="30"/>
                    <a:pt x="7" y="15"/>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36" name="Freeform 744"/>
            <p:cNvSpPr/>
            <p:nvPr/>
          </p:nvSpPr>
          <p:spPr bwMode="auto">
            <a:xfrm>
              <a:off x="7879563" y="5094229"/>
              <a:ext cx="85164" cy="107062"/>
            </a:xfrm>
            <a:custGeom>
              <a:avLst/>
              <a:gdLst>
                <a:gd name="T0" fmla="*/ 3 w 23"/>
                <a:gd name="T1" fmla="*/ 6 h 29"/>
                <a:gd name="T2" fmla="*/ 8 w 23"/>
                <a:gd name="T3" fmla="*/ 9 h 29"/>
                <a:gd name="T4" fmla="*/ 3 w 23"/>
                <a:gd name="T5" fmla="*/ 9 h 29"/>
                <a:gd name="T6" fmla="*/ 1 w 23"/>
                <a:gd name="T7" fmla="*/ 13 h 29"/>
                <a:gd name="T8" fmla="*/ 8 w 23"/>
                <a:gd name="T9" fmla="*/ 18 h 29"/>
                <a:gd name="T10" fmla="*/ 0 w 23"/>
                <a:gd name="T11" fmla="*/ 20 h 29"/>
                <a:gd name="T12" fmla="*/ 0 w 23"/>
                <a:gd name="T13" fmla="*/ 25 h 29"/>
                <a:gd name="T14" fmla="*/ 5 w 23"/>
                <a:gd name="T15" fmla="*/ 0 h 29"/>
                <a:gd name="T16" fmla="*/ 3 w 23"/>
                <a:gd name="T1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9">
                  <a:moveTo>
                    <a:pt x="3" y="6"/>
                  </a:moveTo>
                  <a:cubicBezTo>
                    <a:pt x="5" y="6"/>
                    <a:pt x="7" y="7"/>
                    <a:pt x="8" y="9"/>
                  </a:cubicBezTo>
                  <a:cubicBezTo>
                    <a:pt x="6" y="9"/>
                    <a:pt x="4" y="9"/>
                    <a:pt x="3" y="9"/>
                  </a:cubicBezTo>
                  <a:cubicBezTo>
                    <a:pt x="3" y="11"/>
                    <a:pt x="2" y="12"/>
                    <a:pt x="1" y="13"/>
                  </a:cubicBezTo>
                  <a:cubicBezTo>
                    <a:pt x="3" y="15"/>
                    <a:pt x="7" y="15"/>
                    <a:pt x="8" y="18"/>
                  </a:cubicBezTo>
                  <a:cubicBezTo>
                    <a:pt x="4" y="17"/>
                    <a:pt x="4" y="21"/>
                    <a:pt x="0" y="20"/>
                  </a:cubicBezTo>
                  <a:cubicBezTo>
                    <a:pt x="0" y="22"/>
                    <a:pt x="0" y="23"/>
                    <a:pt x="0" y="25"/>
                  </a:cubicBezTo>
                  <a:cubicBezTo>
                    <a:pt x="16" y="29"/>
                    <a:pt x="23" y="4"/>
                    <a:pt x="5" y="0"/>
                  </a:cubicBezTo>
                  <a:cubicBezTo>
                    <a:pt x="5" y="3"/>
                    <a:pt x="2" y="2"/>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37" name="Freeform 745"/>
            <p:cNvSpPr>
              <a:spLocks noEditPoints="1"/>
            </p:cNvSpPr>
            <p:nvPr/>
          </p:nvSpPr>
          <p:spPr bwMode="auto">
            <a:xfrm>
              <a:off x="6655644" y="5060164"/>
              <a:ext cx="116795" cy="172760"/>
            </a:xfrm>
            <a:custGeom>
              <a:avLst/>
              <a:gdLst>
                <a:gd name="T0" fmla="*/ 3 w 31"/>
                <a:gd name="T1" fmla="*/ 4 h 46"/>
                <a:gd name="T2" fmla="*/ 1 w 31"/>
                <a:gd name="T3" fmla="*/ 31 h 46"/>
                <a:gd name="T4" fmla="*/ 3 w 31"/>
                <a:gd name="T5" fmla="*/ 4 h 46"/>
                <a:gd name="T6" fmla="*/ 17 w 31"/>
                <a:gd name="T7" fmla="*/ 25 h 46"/>
                <a:gd name="T8" fmla="*/ 7 w 31"/>
                <a:gd name="T9" fmla="*/ 28 h 46"/>
                <a:gd name="T10" fmla="*/ 7 w 31"/>
                <a:gd name="T11" fmla="*/ 11 h 46"/>
                <a:gd name="T12" fmla="*/ 17 w 31"/>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31" h="46">
                  <a:moveTo>
                    <a:pt x="3" y="4"/>
                  </a:moveTo>
                  <a:cubicBezTo>
                    <a:pt x="0" y="11"/>
                    <a:pt x="2" y="22"/>
                    <a:pt x="1" y="31"/>
                  </a:cubicBezTo>
                  <a:cubicBezTo>
                    <a:pt x="27" y="46"/>
                    <a:pt x="31" y="0"/>
                    <a:pt x="3" y="4"/>
                  </a:cubicBezTo>
                  <a:close/>
                  <a:moveTo>
                    <a:pt x="17" y="25"/>
                  </a:moveTo>
                  <a:cubicBezTo>
                    <a:pt x="15" y="28"/>
                    <a:pt x="12" y="29"/>
                    <a:pt x="7" y="28"/>
                  </a:cubicBezTo>
                  <a:cubicBezTo>
                    <a:pt x="7" y="22"/>
                    <a:pt x="7" y="17"/>
                    <a:pt x="7" y="11"/>
                  </a:cubicBezTo>
                  <a:cubicBezTo>
                    <a:pt x="15" y="11"/>
                    <a:pt x="18" y="16"/>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38" name="Freeform 746"/>
            <p:cNvSpPr/>
            <p:nvPr/>
          </p:nvSpPr>
          <p:spPr bwMode="auto">
            <a:xfrm>
              <a:off x="8517071" y="5103962"/>
              <a:ext cx="82730" cy="172760"/>
            </a:xfrm>
            <a:custGeom>
              <a:avLst/>
              <a:gdLst>
                <a:gd name="T0" fmla="*/ 22 w 22"/>
                <a:gd name="T1" fmla="*/ 14 h 46"/>
                <a:gd name="T2" fmla="*/ 5 w 22"/>
                <a:gd name="T3" fmla="*/ 3 h 46"/>
                <a:gd name="T4" fmla="*/ 17 w 22"/>
                <a:gd name="T5" fmla="*/ 18 h 46"/>
                <a:gd name="T6" fmla="*/ 2 w 22"/>
                <a:gd name="T7" fmla="*/ 23 h 46"/>
                <a:gd name="T8" fmla="*/ 13 w 22"/>
                <a:gd name="T9" fmla="*/ 36 h 46"/>
                <a:gd name="T10" fmla="*/ 0 w 22"/>
                <a:gd name="T11" fmla="*/ 42 h 46"/>
                <a:gd name="T12" fmla="*/ 21 w 22"/>
                <a:gd name="T13" fmla="*/ 34 h 46"/>
                <a:gd name="T14" fmla="*/ 14 w 22"/>
                <a:gd name="T15" fmla="*/ 26 h 46"/>
                <a:gd name="T16" fmla="*/ 22 w 22"/>
                <a:gd name="T17"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6">
                  <a:moveTo>
                    <a:pt x="22" y="14"/>
                  </a:moveTo>
                  <a:cubicBezTo>
                    <a:pt x="18" y="9"/>
                    <a:pt x="12" y="0"/>
                    <a:pt x="5" y="3"/>
                  </a:cubicBezTo>
                  <a:cubicBezTo>
                    <a:pt x="4" y="12"/>
                    <a:pt x="18" y="12"/>
                    <a:pt x="17" y="18"/>
                  </a:cubicBezTo>
                  <a:cubicBezTo>
                    <a:pt x="16" y="22"/>
                    <a:pt x="8" y="20"/>
                    <a:pt x="2" y="23"/>
                  </a:cubicBezTo>
                  <a:cubicBezTo>
                    <a:pt x="1" y="32"/>
                    <a:pt x="12" y="28"/>
                    <a:pt x="13" y="36"/>
                  </a:cubicBezTo>
                  <a:cubicBezTo>
                    <a:pt x="9" y="38"/>
                    <a:pt x="2" y="37"/>
                    <a:pt x="0" y="42"/>
                  </a:cubicBezTo>
                  <a:cubicBezTo>
                    <a:pt x="5" y="46"/>
                    <a:pt x="19" y="41"/>
                    <a:pt x="21" y="34"/>
                  </a:cubicBezTo>
                  <a:cubicBezTo>
                    <a:pt x="20" y="30"/>
                    <a:pt x="17" y="28"/>
                    <a:pt x="14" y="26"/>
                  </a:cubicBezTo>
                  <a:cubicBezTo>
                    <a:pt x="20" y="25"/>
                    <a:pt x="22" y="21"/>
                    <a:pt x="2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39" name="Freeform 747"/>
            <p:cNvSpPr/>
            <p:nvPr/>
          </p:nvSpPr>
          <p:spPr bwMode="auto">
            <a:xfrm>
              <a:off x="6285792" y="5079629"/>
              <a:ext cx="41366" cy="63264"/>
            </a:xfrm>
            <a:custGeom>
              <a:avLst/>
              <a:gdLst>
                <a:gd name="T0" fmla="*/ 8 w 11"/>
                <a:gd name="T1" fmla="*/ 0 h 17"/>
                <a:gd name="T2" fmla="*/ 4 w 11"/>
                <a:gd name="T3" fmla="*/ 0 h 17"/>
                <a:gd name="T4" fmla="*/ 5 w 11"/>
                <a:gd name="T5" fmla="*/ 17 h 17"/>
                <a:gd name="T6" fmla="*/ 8 w 11"/>
                <a:gd name="T7" fmla="*/ 0 h 17"/>
              </a:gdLst>
              <a:ahLst/>
              <a:cxnLst>
                <a:cxn ang="0">
                  <a:pos x="T0" y="T1"/>
                </a:cxn>
                <a:cxn ang="0">
                  <a:pos x="T2" y="T3"/>
                </a:cxn>
                <a:cxn ang="0">
                  <a:pos x="T4" y="T5"/>
                </a:cxn>
                <a:cxn ang="0">
                  <a:pos x="T6" y="T7"/>
                </a:cxn>
              </a:cxnLst>
              <a:rect l="0" t="0" r="r" b="b"/>
              <a:pathLst>
                <a:path w="11" h="17">
                  <a:moveTo>
                    <a:pt x="8" y="0"/>
                  </a:moveTo>
                  <a:cubicBezTo>
                    <a:pt x="7" y="0"/>
                    <a:pt x="5" y="0"/>
                    <a:pt x="4" y="0"/>
                  </a:cubicBezTo>
                  <a:cubicBezTo>
                    <a:pt x="5" y="7"/>
                    <a:pt x="0" y="12"/>
                    <a:pt x="5" y="17"/>
                  </a:cubicBezTo>
                  <a:cubicBezTo>
                    <a:pt x="8" y="10"/>
                    <a:pt x="11" y="7"/>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40" name="Freeform 748"/>
            <p:cNvSpPr/>
            <p:nvPr/>
          </p:nvSpPr>
          <p:spPr bwMode="auto">
            <a:xfrm>
              <a:off x="8611967" y="5130727"/>
              <a:ext cx="97329" cy="102196"/>
            </a:xfrm>
            <a:custGeom>
              <a:avLst/>
              <a:gdLst>
                <a:gd name="T0" fmla="*/ 24 w 26"/>
                <a:gd name="T1" fmla="*/ 1 h 27"/>
                <a:gd name="T2" fmla="*/ 4 w 26"/>
                <a:gd name="T3" fmla="*/ 7 h 27"/>
                <a:gd name="T4" fmla="*/ 20 w 26"/>
                <a:gd name="T5" fmla="*/ 7 h 27"/>
                <a:gd name="T6" fmla="*/ 12 w 26"/>
                <a:gd name="T7" fmla="*/ 19 h 27"/>
                <a:gd name="T8" fmla="*/ 7 w 26"/>
                <a:gd name="T9" fmla="*/ 9 h 27"/>
                <a:gd name="T10" fmla="*/ 15 w 26"/>
                <a:gd name="T11" fmla="*/ 26 h 27"/>
                <a:gd name="T12" fmla="*/ 26 w 26"/>
                <a:gd name="T13" fmla="*/ 4 h 27"/>
                <a:gd name="T14" fmla="*/ 24 w 26"/>
                <a:gd name="T15" fmla="*/ 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4" y="1"/>
                  </a:moveTo>
                  <a:cubicBezTo>
                    <a:pt x="18" y="0"/>
                    <a:pt x="6" y="0"/>
                    <a:pt x="4" y="7"/>
                  </a:cubicBezTo>
                  <a:cubicBezTo>
                    <a:pt x="7" y="9"/>
                    <a:pt x="14" y="5"/>
                    <a:pt x="20" y="7"/>
                  </a:cubicBezTo>
                  <a:cubicBezTo>
                    <a:pt x="18" y="11"/>
                    <a:pt x="19" y="19"/>
                    <a:pt x="12" y="19"/>
                  </a:cubicBezTo>
                  <a:cubicBezTo>
                    <a:pt x="10" y="16"/>
                    <a:pt x="14" y="10"/>
                    <a:pt x="7" y="9"/>
                  </a:cubicBezTo>
                  <a:cubicBezTo>
                    <a:pt x="0" y="18"/>
                    <a:pt x="8" y="27"/>
                    <a:pt x="15" y="26"/>
                  </a:cubicBezTo>
                  <a:cubicBezTo>
                    <a:pt x="23" y="26"/>
                    <a:pt x="24" y="13"/>
                    <a:pt x="26" y="4"/>
                  </a:cubicBezTo>
                  <a:cubicBezTo>
                    <a:pt x="25" y="4"/>
                    <a:pt x="24" y="3"/>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41" name="Freeform 749"/>
            <p:cNvSpPr/>
            <p:nvPr/>
          </p:nvSpPr>
          <p:spPr bwMode="auto">
            <a:xfrm>
              <a:off x="7446447" y="5111261"/>
              <a:ext cx="41366" cy="94897"/>
            </a:xfrm>
            <a:custGeom>
              <a:avLst/>
              <a:gdLst>
                <a:gd name="T0" fmla="*/ 3 w 11"/>
                <a:gd name="T1" fmla="*/ 25 h 25"/>
                <a:gd name="T2" fmla="*/ 6 w 11"/>
                <a:gd name="T3" fmla="*/ 0 h 25"/>
                <a:gd name="T4" fmla="*/ 3 w 11"/>
                <a:gd name="T5" fmla="*/ 25 h 25"/>
              </a:gdLst>
              <a:ahLst/>
              <a:cxnLst>
                <a:cxn ang="0">
                  <a:pos x="T0" y="T1"/>
                </a:cxn>
                <a:cxn ang="0">
                  <a:pos x="T2" y="T3"/>
                </a:cxn>
                <a:cxn ang="0">
                  <a:pos x="T4" y="T5"/>
                </a:cxn>
              </a:cxnLst>
              <a:rect l="0" t="0" r="r" b="b"/>
              <a:pathLst>
                <a:path w="11" h="25">
                  <a:moveTo>
                    <a:pt x="3" y="25"/>
                  </a:moveTo>
                  <a:cubicBezTo>
                    <a:pt x="11" y="23"/>
                    <a:pt x="11" y="6"/>
                    <a:pt x="6" y="0"/>
                  </a:cubicBezTo>
                  <a:cubicBezTo>
                    <a:pt x="0" y="3"/>
                    <a:pt x="1" y="16"/>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42" name="Freeform 750"/>
            <p:cNvSpPr/>
            <p:nvPr/>
          </p:nvSpPr>
          <p:spPr bwMode="auto">
            <a:xfrm>
              <a:off x="7670305" y="5108828"/>
              <a:ext cx="90031" cy="99763"/>
            </a:xfrm>
            <a:custGeom>
              <a:avLst/>
              <a:gdLst>
                <a:gd name="T0" fmla="*/ 16 w 24"/>
                <a:gd name="T1" fmla="*/ 16 h 27"/>
                <a:gd name="T2" fmla="*/ 18 w 24"/>
                <a:gd name="T3" fmla="*/ 12 h 27"/>
                <a:gd name="T4" fmla="*/ 4 w 24"/>
                <a:gd name="T5" fmla="*/ 4 h 27"/>
                <a:gd name="T6" fmla="*/ 12 w 24"/>
                <a:gd name="T7" fmla="*/ 13 h 27"/>
                <a:gd name="T8" fmla="*/ 1 w 24"/>
                <a:gd name="T9" fmla="*/ 17 h 27"/>
                <a:gd name="T10" fmla="*/ 22 w 24"/>
                <a:gd name="T11" fmla="*/ 22 h 27"/>
                <a:gd name="T12" fmla="*/ 16 w 24"/>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24" h="27">
                  <a:moveTo>
                    <a:pt x="16" y="16"/>
                  </a:moveTo>
                  <a:cubicBezTo>
                    <a:pt x="18" y="16"/>
                    <a:pt x="17" y="13"/>
                    <a:pt x="18" y="12"/>
                  </a:cubicBezTo>
                  <a:cubicBezTo>
                    <a:pt x="15" y="8"/>
                    <a:pt x="10" y="0"/>
                    <a:pt x="4" y="4"/>
                  </a:cubicBezTo>
                  <a:cubicBezTo>
                    <a:pt x="2" y="11"/>
                    <a:pt x="11" y="8"/>
                    <a:pt x="12" y="13"/>
                  </a:cubicBezTo>
                  <a:cubicBezTo>
                    <a:pt x="8" y="17"/>
                    <a:pt x="5" y="16"/>
                    <a:pt x="1" y="17"/>
                  </a:cubicBezTo>
                  <a:cubicBezTo>
                    <a:pt x="0" y="27"/>
                    <a:pt x="17" y="23"/>
                    <a:pt x="22" y="22"/>
                  </a:cubicBezTo>
                  <a:cubicBezTo>
                    <a:pt x="24" y="16"/>
                    <a:pt x="17" y="19"/>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43" name="Freeform 751"/>
            <p:cNvSpPr>
              <a:spLocks noEditPoints="1"/>
            </p:cNvSpPr>
            <p:nvPr/>
          </p:nvSpPr>
          <p:spPr bwMode="auto">
            <a:xfrm>
              <a:off x="11050070" y="5164792"/>
              <a:ext cx="114363" cy="194659"/>
            </a:xfrm>
            <a:custGeom>
              <a:avLst/>
              <a:gdLst>
                <a:gd name="T0" fmla="*/ 28 w 31"/>
                <a:gd name="T1" fmla="*/ 18 h 52"/>
                <a:gd name="T2" fmla="*/ 9 w 31"/>
                <a:gd name="T3" fmla="*/ 46 h 52"/>
                <a:gd name="T4" fmla="*/ 28 w 31"/>
                <a:gd name="T5" fmla="*/ 18 h 52"/>
                <a:gd name="T6" fmla="*/ 16 w 31"/>
                <a:gd name="T7" fmla="*/ 19 h 52"/>
                <a:gd name="T8" fmla="*/ 19 w 31"/>
                <a:gd name="T9" fmla="*/ 40 h 52"/>
                <a:gd name="T10" fmla="*/ 16 w 31"/>
                <a:gd name="T11" fmla="*/ 19 h 52"/>
              </a:gdLst>
              <a:ahLst/>
              <a:cxnLst>
                <a:cxn ang="0">
                  <a:pos x="T0" y="T1"/>
                </a:cxn>
                <a:cxn ang="0">
                  <a:pos x="T2" y="T3"/>
                </a:cxn>
                <a:cxn ang="0">
                  <a:pos x="T4" y="T5"/>
                </a:cxn>
                <a:cxn ang="0">
                  <a:pos x="T6" y="T7"/>
                </a:cxn>
                <a:cxn ang="0">
                  <a:pos x="T8" y="T9"/>
                </a:cxn>
                <a:cxn ang="0">
                  <a:pos x="T10" y="T11"/>
                </a:cxn>
              </a:cxnLst>
              <a:rect l="0" t="0" r="r" b="b"/>
              <a:pathLst>
                <a:path w="31" h="52">
                  <a:moveTo>
                    <a:pt x="28" y="18"/>
                  </a:moveTo>
                  <a:cubicBezTo>
                    <a:pt x="11" y="0"/>
                    <a:pt x="0" y="29"/>
                    <a:pt x="9" y="46"/>
                  </a:cubicBezTo>
                  <a:cubicBezTo>
                    <a:pt x="28" y="52"/>
                    <a:pt x="31" y="36"/>
                    <a:pt x="28" y="18"/>
                  </a:cubicBezTo>
                  <a:close/>
                  <a:moveTo>
                    <a:pt x="16" y="19"/>
                  </a:moveTo>
                  <a:cubicBezTo>
                    <a:pt x="22" y="21"/>
                    <a:pt x="24" y="36"/>
                    <a:pt x="19" y="40"/>
                  </a:cubicBezTo>
                  <a:cubicBezTo>
                    <a:pt x="7" y="39"/>
                    <a:pt x="15" y="26"/>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44" name="Freeform 752"/>
            <p:cNvSpPr/>
            <p:nvPr/>
          </p:nvSpPr>
          <p:spPr bwMode="auto">
            <a:xfrm>
              <a:off x="6297959" y="5159925"/>
              <a:ext cx="34065" cy="63264"/>
            </a:xfrm>
            <a:custGeom>
              <a:avLst/>
              <a:gdLst>
                <a:gd name="T0" fmla="*/ 2 w 9"/>
                <a:gd name="T1" fmla="*/ 0 h 17"/>
                <a:gd name="T2" fmla="*/ 6 w 9"/>
                <a:gd name="T3" fmla="*/ 17 h 17"/>
                <a:gd name="T4" fmla="*/ 6 w 9"/>
                <a:gd name="T5" fmla="*/ 0 h 17"/>
                <a:gd name="T6" fmla="*/ 2 w 9"/>
                <a:gd name="T7" fmla="*/ 0 h 17"/>
              </a:gdLst>
              <a:ahLst/>
              <a:cxnLst>
                <a:cxn ang="0">
                  <a:pos x="T0" y="T1"/>
                </a:cxn>
                <a:cxn ang="0">
                  <a:pos x="T2" y="T3"/>
                </a:cxn>
                <a:cxn ang="0">
                  <a:pos x="T4" y="T5"/>
                </a:cxn>
                <a:cxn ang="0">
                  <a:pos x="T6" y="T7"/>
                </a:cxn>
              </a:cxnLst>
              <a:rect l="0" t="0" r="r" b="b"/>
              <a:pathLst>
                <a:path w="9" h="17">
                  <a:moveTo>
                    <a:pt x="2" y="0"/>
                  </a:moveTo>
                  <a:cubicBezTo>
                    <a:pt x="3" y="6"/>
                    <a:pt x="0" y="16"/>
                    <a:pt x="6" y="17"/>
                  </a:cubicBezTo>
                  <a:cubicBezTo>
                    <a:pt x="9" y="10"/>
                    <a:pt x="7" y="4"/>
                    <a:pt x="6" y="0"/>
                  </a:cubicBezTo>
                  <a:cubicBezTo>
                    <a:pt x="5" y="0"/>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45" name="Freeform 753"/>
            <p:cNvSpPr/>
            <p:nvPr/>
          </p:nvSpPr>
          <p:spPr bwMode="auto">
            <a:xfrm>
              <a:off x="9660692" y="5215891"/>
              <a:ext cx="167894" cy="192226"/>
            </a:xfrm>
            <a:custGeom>
              <a:avLst/>
              <a:gdLst>
                <a:gd name="T0" fmla="*/ 29 w 45"/>
                <a:gd name="T1" fmla="*/ 20 h 51"/>
                <a:gd name="T2" fmla="*/ 45 w 45"/>
                <a:gd name="T3" fmla="*/ 11 h 51"/>
                <a:gd name="T4" fmla="*/ 2 w 45"/>
                <a:gd name="T5" fmla="*/ 51 h 51"/>
                <a:gd name="T6" fmla="*/ 13 w 45"/>
                <a:gd name="T7" fmla="*/ 34 h 51"/>
                <a:gd name="T8" fmla="*/ 29 w 45"/>
                <a:gd name="T9" fmla="*/ 20 h 51"/>
              </a:gdLst>
              <a:ahLst/>
              <a:cxnLst>
                <a:cxn ang="0">
                  <a:pos x="T0" y="T1"/>
                </a:cxn>
                <a:cxn ang="0">
                  <a:pos x="T2" y="T3"/>
                </a:cxn>
                <a:cxn ang="0">
                  <a:pos x="T4" y="T5"/>
                </a:cxn>
                <a:cxn ang="0">
                  <a:pos x="T6" y="T7"/>
                </a:cxn>
                <a:cxn ang="0">
                  <a:pos x="T8" y="T9"/>
                </a:cxn>
              </a:cxnLst>
              <a:rect l="0" t="0" r="r" b="b"/>
              <a:pathLst>
                <a:path w="45" h="51">
                  <a:moveTo>
                    <a:pt x="29" y="20"/>
                  </a:moveTo>
                  <a:cubicBezTo>
                    <a:pt x="34" y="17"/>
                    <a:pt x="40" y="16"/>
                    <a:pt x="45" y="11"/>
                  </a:cubicBezTo>
                  <a:cubicBezTo>
                    <a:pt x="26" y="0"/>
                    <a:pt x="0" y="36"/>
                    <a:pt x="2" y="51"/>
                  </a:cubicBezTo>
                  <a:cubicBezTo>
                    <a:pt x="11" y="50"/>
                    <a:pt x="10" y="40"/>
                    <a:pt x="13" y="34"/>
                  </a:cubicBezTo>
                  <a:cubicBezTo>
                    <a:pt x="17" y="29"/>
                    <a:pt x="24" y="24"/>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46" name="Freeform 754"/>
            <p:cNvSpPr>
              <a:spLocks noEditPoints="1"/>
            </p:cNvSpPr>
            <p:nvPr/>
          </p:nvSpPr>
          <p:spPr bwMode="auto">
            <a:xfrm>
              <a:off x="9680158" y="5249956"/>
              <a:ext cx="309022" cy="255490"/>
            </a:xfrm>
            <a:custGeom>
              <a:avLst/>
              <a:gdLst>
                <a:gd name="T0" fmla="*/ 50 w 83"/>
                <a:gd name="T1" fmla="*/ 2 h 68"/>
                <a:gd name="T2" fmla="*/ 10 w 83"/>
                <a:gd name="T3" fmla="*/ 28 h 68"/>
                <a:gd name="T4" fmla="*/ 7 w 83"/>
                <a:gd name="T5" fmla="*/ 62 h 68"/>
                <a:gd name="T6" fmla="*/ 54 w 83"/>
                <a:gd name="T7" fmla="*/ 56 h 68"/>
                <a:gd name="T8" fmla="*/ 50 w 83"/>
                <a:gd name="T9" fmla="*/ 2 h 68"/>
                <a:gd name="T10" fmla="*/ 12 w 83"/>
                <a:gd name="T11" fmla="*/ 56 h 68"/>
                <a:gd name="T12" fmla="*/ 65 w 83"/>
                <a:gd name="T13" fmla="*/ 14 h 68"/>
                <a:gd name="T14" fmla="*/ 12 w 83"/>
                <a:gd name="T15" fmla="*/ 56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68">
                  <a:moveTo>
                    <a:pt x="50" y="2"/>
                  </a:moveTo>
                  <a:cubicBezTo>
                    <a:pt x="38" y="3"/>
                    <a:pt x="15" y="21"/>
                    <a:pt x="10" y="28"/>
                  </a:cubicBezTo>
                  <a:cubicBezTo>
                    <a:pt x="3" y="38"/>
                    <a:pt x="0" y="52"/>
                    <a:pt x="7" y="62"/>
                  </a:cubicBezTo>
                  <a:cubicBezTo>
                    <a:pt x="19" y="68"/>
                    <a:pt x="41" y="65"/>
                    <a:pt x="54" y="56"/>
                  </a:cubicBezTo>
                  <a:cubicBezTo>
                    <a:pt x="75" y="41"/>
                    <a:pt x="83" y="0"/>
                    <a:pt x="50" y="2"/>
                  </a:cubicBezTo>
                  <a:close/>
                  <a:moveTo>
                    <a:pt x="12" y="56"/>
                  </a:moveTo>
                  <a:cubicBezTo>
                    <a:pt x="6" y="28"/>
                    <a:pt x="39" y="7"/>
                    <a:pt x="65" y="14"/>
                  </a:cubicBezTo>
                  <a:cubicBezTo>
                    <a:pt x="70" y="42"/>
                    <a:pt x="41" y="61"/>
                    <a:pt x="1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47" name="Freeform 755"/>
            <p:cNvSpPr/>
            <p:nvPr/>
          </p:nvSpPr>
          <p:spPr bwMode="auto">
            <a:xfrm>
              <a:off x="6300392" y="5249956"/>
              <a:ext cx="31633" cy="48665"/>
            </a:xfrm>
            <a:custGeom>
              <a:avLst/>
              <a:gdLst>
                <a:gd name="T0" fmla="*/ 3 w 8"/>
                <a:gd name="T1" fmla="*/ 1 h 13"/>
                <a:gd name="T2" fmla="*/ 4 w 8"/>
                <a:gd name="T3" fmla="*/ 13 h 13"/>
                <a:gd name="T4" fmla="*/ 3 w 8"/>
                <a:gd name="T5" fmla="*/ 1 h 13"/>
              </a:gdLst>
              <a:ahLst/>
              <a:cxnLst>
                <a:cxn ang="0">
                  <a:pos x="T0" y="T1"/>
                </a:cxn>
                <a:cxn ang="0">
                  <a:pos x="T2" y="T3"/>
                </a:cxn>
                <a:cxn ang="0">
                  <a:pos x="T4" y="T5"/>
                </a:cxn>
              </a:cxnLst>
              <a:rect l="0" t="0" r="r" b="b"/>
              <a:pathLst>
                <a:path w="8" h="13">
                  <a:moveTo>
                    <a:pt x="3" y="1"/>
                  </a:moveTo>
                  <a:cubicBezTo>
                    <a:pt x="1" y="3"/>
                    <a:pt x="0" y="13"/>
                    <a:pt x="4" y="13"/>
                  </a:cubicBezTo>
                  <a:cubicBezTo>
                    <a:pt x="5" y="12"/>
                    <a:pt x="8"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48" name="Freeform 756"/>
            <p:cNvSpPr>
              <a:spLocks noEditPoints="1"/>
            </p:cNvSpPr>
            <p:nvPr/>
          </p:nvSpPr>
          <p:spPr bwMode="auto">
            <a:xfrm>
              <a:off x="7823598" y="5279155"/>
              <a:ext cx="145994" cy="170326"/>
            </a:xfrm>
            <a:custGeom>
              <a:avLst/>
              <a:gdLst>
                <a:gd name="T0" fmla="*/ 3 w 39"/>
                <a:gd name="T1" fmla="*/ 5 h 45"/>
                <a:gd name="T2" fmla="*/ 2 w 39"/>
                <a:gd name="T3" fmla="*/ 43 h 45"/>
                <a:gd name="T4" fmla="*/ 32 w 39"/>
                <a:gd name="T5" fmla="*/ 42 h 45"/>
                <a:gd name="T6" fmla="*/ 39 w 39"/>
                <a:gd name="T7" fmla="*/ 3 h 45"/>
                <a:gd name="T8" fmla="*/ 3 w 39"/>
                <a:gd name="T9" fmla="*/ 5 h 45"/>
                <a:gd name="T10" fmla="*/ 16 w 39"/>
                <a:gd name="T11" fmla="*/ 32 h 45"/>
                <a:gd name="T12" fmla="*/ 22 w 39"/>
                <a:gd name="T13" fmla="*/ 28 h 45"/>
                <a:gd name="T14" fmla="*/ 16 w 39"/>
                <a:gd name="T15" fmla="*/ 32 h 45"/>
                <a:gd name="T16" fmla="*/ 32 w 39"/>
                <a:gd name="T17" fmla="*/ 10 h 45"/>
                <a:gd name="T18" fmla="*/ 23 w 39"/>
                <a:gd name="T19" fmla="*/ 36 h 45"/>
                <a:gd name="T20" fmla="*/ 27 w 39"/>
                <a:gd name="T21" fmla="*/ 27 h 45"/>
                <a:gd name="T22" fmla="*/ 18 w 39"/>
                <a:gd name="T23" fmla="*/ 22 h 45"/>
                <a:gd name="T24" fmla="*/ 24 w 39"/>
                <a:gd name="T25" fmla="*/ 11 h 45"/>
                <a:gd name="T26" fmla="*/ 12 w 39"/>
                <a:gd name="T27" fmla="*/ 36 h 45"/>
                <a:gd name="T28" fmla="*/ 10 w 39"/>
                <a:gd name="T29" fmla="*/ 8 h 45"/>
                <a:gd name="T30" fmla="*/ 32 w 39"/>
                <a:gd name="T31"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5">
                  <a:moveTo>
                    <a:pt x="3" y="5"/>
                  </a:moveTo>
                  <a:cubicBezTo>
                    <a:pt x="3" y="18"/>
                    <a:pt x="0" y="33"/>
                    <a:pt x="2" y="43"/>
                  </a:cubicBezTo>
                  <a:cubicBezTo>
                    <a:pt x="8" y="45"/>
                    <a:pt x="27" y="41"/>
                    <a:pt x="32" y="42"/>
                  </a:cubicBezTo>
                  <a:cubicBezTo>
                    <a:pt x="37" y="31"/>
                    <a:pt x="36" y="15"/>
                    <a:pt x="39" y="3"/>
                  </a:cubicBezTo>
                  <a:cubicBezTo>
                    <a:pt x="29" y="1"/>
                    <a:pt x="9" y="0"/>
                    <a:pt x="3" y="5"/>
                  </a:cubicBezTo>
                  <a:close/>
                  <a:moveTo>
                    <a:pt x="16" y="32"/>
                  </a:moveTo>
                  <a:cubicBezTo>
                    <a:pt x="16" y="28"/>
                    <a:pt x="19" y="29"/>
                    <a:pt x="22" y="28"/>
                  </a:cubicBezTo>
                  <a:cubicBezTo>
                    <a:pt x="21" y="30"/>
                    <a:pt x="21" y="33"/>
                    <a:pt x="16" y="32"/>
                  </a:cubicBezTo>
                  <a:close/>
                  <a:moveTo>
                    <a:pt x="32" y="10"/>
                  </a:moveTo>
                  <a:cubicBezTo>
                    <a:pt x="29" y="18"/>
                    <a:pt x="34" y="35"/>
                    <a:pt x="23" y="36"/>
                  </a:cubicBezTo>
                  <a:cubicBezTo>
                    <a:pt x="23" y="32"/>
                    <a:pt x="27" y="32"/>
                    <a:pt x="27" y="27"/>
                  </a:cubicBezTo>
                  <a:cubicBezTo>
                    <a:pt x="26" y="23"/>
                    <a:pt x="23" y="22"/>
                    <a:pt x="18" y="22"/>
                  </a:cubicBezTo>
                  <a:cubicBezTo>
                    <a:pt x="19" y="18"/>
                    <a:pt x="24" y="17"/>
                    <a:pt x="24" y="11"/>
                  </a:cubicBezTo>
                  <a:cubicBezTo>
                    <a:pt x="13" y="6"/>
                    <a:pt x="9" y="30"/>
                    <a:pt x="12" y="36"/>
                  </a:cubicBezTo>
                  <a:cubicBezTo>
                    <a:pt x="3" y="35"/>
                    <a:pt x="10" y="17"/>
                    <a:pt x="10" y="8"/>
                  </a:cubicBezTo>
                  <a:cubicBezTo>
                    <a:pt x="20" y="10"/>
                    <a:pt x="26" y="6"/>
                    <a:pt x="3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49" name="Freeform 757"/>
            <p:cNvSpPr>
              <a:spLocks noEditPoints="1"/>
            </p:cNvSpPr>
            <p:nvPr/>
          </p:nvSpPr>
          <p:spPr bwMode="auto">
            <a:xfrm>
              <a:off x="7570541" y="5284021"/>
              <a:ext cx="218991" cy="182493"/>
            </a:xfrm>
            <a:custGeom>
              <a:avLst/>
              <a:gdLst>
                <a:gd name="T0" fmla="*/ 5 w 59"/>
                <a:gd name="T1" fmla="*/ 2 h 49"/>
                <a:gd name="T2" fmla="*/ 4 w 59"/>
                <a:gd name="T3" fmla="*/ 49 h 49"/>
                <a:gd name="T4" fmla="*/ 55 w 59"/>
                <a:gd name="T5" fmla="*/ 43 h 49"/>
                <a:gd name="T6" fmla="*/ 59 w 59"/>
                <a:gd name="T7" fmla="*/ 3 h 49"/>
                <a:gd name="T8" fmla="*/ 5 w 59"/>
                <a:gd name="T9" fmla="*/ 2 h 49"/>
                <a:gd name="T10" fmla="*/ 48 w 59"/>
                <a:gd name="T11" fmla="*/ 36 h 49"/>
                <a:gd name="T12" fmla="*/ 9 w 59"/>
                <a:gd name="T13" fmla="*/ 41 h 49"/>
                <a:gd name="T14" fmla="*/ 9 w 59"/>
                <a:gd name="T15" fmla="*/ 9 h 49"/>
                <a:gd name="T16" fmla="*/ 52 w 59"/>
                <a:gd name="T17" fmla="*/ 10 h 49"/>
                <a:gd name="T18" fmla="*/ 48 w 59"/>
                <a:gd name="T1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9">
                  <a:moveTo>
                    <a:pt x="5" y="2"/>
                  </a:moveTo>
                  <a:cubicBezTo>
                    <a:pt x="0" y="17"/>
                    <a:pt x="2" y="31"/>
                    <a:pt x="4" y="49"/>
                  </a:cubicBezTo>
                  <a:cubicBezTo>
                    <a:pt x="22" y="47"/>
                    <a:pt x="39" y="43"/>
                    <a:pt x="55" y="43"/>
                  </a:cubicBezTo>
                  <a:cubicBezTo>
                    <a:pt x="56" y="23"/>
                    <a:pt x="58" y="20"/>
                    <a:pt x="59" y="3"/>
                  </a:cubicBezTo>
                  <a:cubicBezTo>
                    <a:pt x="35" y="5"/>
                    <a:pt x="26" y="0"/>
                    <a:pt x="5" y="2"/>
                  </a:cubicBezTo>
                  <a:close/>
                  <a:moveTo>
                    <a:pt x="48" y="36"/>
                  </a:moveTo>
                  <a:cubicBezTo>
                    <a:pt x="35" y="37"/>
                    <a:pt x="22" y="39"/>
                    <a:pt x="9" y="41"/>
                  </a:cubicBezTo>
                  <a:cubicBezTo>
                    <a:pt x="8" y="27"/>
                    <a:pt x="9" y="22"/>
                    <a:pt x="9" y="9"/>
                  </a:cubicBezTo>
                  <a:cubicBezTo>
                    <a:pt x="19" y="7"/>
                    <a:pt x="34" y="11"/>
                    <a:pt x="52" y="10"/>
                  </a:cubicBezTo>
                  <a:cubicBezTo>
                    <a:pt x="50" y="17"/>
                    <a:pt x="51" y="29"/>
                    <a:pt x="4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50" name="Freeform 758"/>
            <p:cNvSpPr>
              <a:spLocks noEditPoints="1"/>
            </p:cNvSpPr>
            <p:nvPr/>
          </p:nvSpPr>
          <p:spPr bwMode="auto">
            <a:xfrm>
              <a:off x="7349118" y="5296187"/>
              <a:ext cx="160594" cy="167894"/>
            </a:xfrm>
            <a:custGeom>
              <a:avLst/>
              <a:gdLst>
                <a:gd name="T0" fmla="*/ 39 w 43"/>
                <a:gd name="T1" fmla="*/ 45 h 45"/>
                <a:gd name="T2" fmla="*/ 43 w 43"/>
                <a:gd name="T3" fmla="*/ 1 h 45"/>
                <a:gd name="T4" fmla="*/ 3 w 43"/>
                <a:gd name="T5" fmla="*/ 6 h 45"/>
                <a:gd name="T6" fmla="*/ 3 w 43"/>
                <a:gd name="T7" fmla="*/ 42 h 45"/>
                <a:gd name="T8" fmla="*/ 39 w 43"/>
                <a:gd name="T9" fmla="*/ 45 h 45"/>
                <a:gd name="T10" fmla="*/ 9 w 43"/>
                <a:gd name="T11" fmla="*/ 9 h 45"/>
                <a:gd name="T12" fmla="*/ 36 w 43"/>
                <a:gd name="T13" fmla="*/ 8 h 45"/>
                <a:gd name="T14" fmla="*/ 35 w 43"/>
                <a:gd name="T15" fmla="*/ 37 h 45"/>
                <a:gd name="T16" fmla="*/ 8 w 43"/>
                <a:gd name="T17" fmla="*/ 36 h 45"/>
                <a:gd name="T18" fmla="*/ 9 w 43"/>
                <a:gd name="T1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39" y="45"/>
                  </a:moveTo>
                  <a:cubicBezTo>
                    <a:pt x="42" y="33"/>
                    <a:pt x="42" y="11"/>
                    <a:pt x="43" y="1"/>
                  </a:cubicBezTo>
                  <a:cubicBezTo>
                    <a:pt x="31" y="0"/>
                    <a:pt x="13" y="2"/>
                    <a:pt x="3" y="6"/>
                  </a:cubicBezTo>
                  <a:cubicBezTo>
                    <a:pt x="2" y="13"/>
                    <a:pt x="0" y="35"/>
                    <a:pt x="3" y="42"/>
                  </a:cubicBezTo>
                  <a:cubicBezTo>
                    <a:pt x="13" y="44"/>
                    <a:pt x="27" y="44"/>
                    <a:pt x="39" y="45"/>
                  </a:cubicBezTo>
                  <a:close/>
                  <a:moveTo>
                    <a:pt x="9" y="9"/>
                  </a:moveTo>
                  <a:cubicBezTo>
                    <a:pt x="14" y="12"/>
                    <a:pt x="28" y="4"/>
                    <a:pt x="36" y="8"/>
                  </a:cubicBezTo>
                  <a:cubicBezTo>
                    <a:pt x="35" y="24"/>
                    <a:pt x="36" y="23"/>
                    <a:pt x="35" y="37"/>
                  </a:cubicBezTo>
                  <a:cubicBezTo>
                    <a:pt x="30" y="38"/>
                    <a:pt x="13" y="35"/>
                    <a:pt x="8" y="36"/>
                  </a:cubicBezTo>
                  <a:cubicBezTo>
                    <a:pt x="7" y="26"/>
                    <a:pt x="8" y="17"/>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51" name="Freeform 759"/>
            <p:cNvSpPr/>
            <p:nvPr/>
          </p:nvSpPr>
          <p:spPr bwMode="auto">
            <a:xfrm>
              <a:off x="7648405" y="5325385"/>
              <a:ext cx="82730" cy="104630"/>
            </a:xfrm>
            <a:custGeom>
              <a:avLst/>
              <a:gdLst>
                <a:gd name="T0" fmla="*/ 11 w 22"/>
                <a:gd name="T1" fmla="*/ 0 h 28"/>
                <a:gd name="T2" fmla="*/ 7 w 22"/>
                <a:gd name="T3" fmla="*/ 0 h 28"/>
                <a:gd name="T4" fmla="*/ 0 w 22"/>
                <a:gd name="T5" fmla="*/ 10 h 28"/>
                <a:gd name="T6" fmla="*/ 8 w 22"/>
                <a:gd name="T7" fmla="*/ 20 h 28"/>
                <a:gd name="T8" fmla="*/ 2 w 22"/>
                <a:gd name="T9" fmla="*/ 24 h 28"/>
                <a:gd name="T10" fmla="*/ 15 w 22"/>
                <a:gd name="T11" fmla="*/ 25 h 28"/>
                <a:gd name="T12" fmla="*/ 16 w 22"/>
                <a:gd name="T13" fmla="*/ 20 h 28"/>
                <a:gd name="T14" fmla="*/ 7 w 22"/>
                <a:gd name="T15" fmla="*/ 11 h 28"/>
                <a:gd name="T16" fmla="*/ 22 w 22"/>
                <a:gd name="T17" fmla="*/ 7 h 28"/>
                <a:gd name="T18" fmla="*/ 11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11" y="0"/>
                  </a:moveTo>
                  <a:cubicBezTo>
                    <a:pt x="10" y="0"/>
                    <a:pt x="8" y="0"/>
                    <a:pt x="7" y="0"/>
                  </a:cubicBezTo>
                  <a:cubicBezTo>
                    <a:pt x="5" y="3"/>
                    <a:pt x="3" y="8"/>
                    <a:pt x="0" y="10"/>
                  </a:cubicBezTo>
                  <a:cubicBezTo>
                    <a:pt x="1" y="16"/>
                    <a:pt x="6" y="17"/>
                    <a:pt x="8" y="20"/>
                  </a:cubicBezTo>
                  <a:cubicBezTo>
                    <a:pt x="6" y="22"/>
                    <a:pt x="1" y="20"/>
                    <a:pt x="2" y="24"/>
                  </a:cubicBezTo>
                  <a:cubicBezTo>
                    <a:pt x="4" y="28"/>
                    <a:pt x="12" y="25"/>
                    <a:pt x="15" y="25"/>
                  </a:cubicBezTo>
                  <a:cubicBezTo>
                    <a:pt x="15" y="23"/>
                    <a:pt x="16" y="22"/>
                    <a:pt x="16" y="20"/>
                  </a:cubicBezTo>
                  <a:cubicBezTo>
                    <a:pt x="14" y="16"/>
                    <a:pt x="9" y="15"/>
                    <a:pt x="7" y="11"/>
                  </a:cubicBezTo>
                  <a:cubicBezTo>
                    <a:pt x="15" y="10"/>
                    <a:pt x="21" y="13"/>
                    <a:pt x="22" y="7"/>
                  </a:cubicBezTo>
                  <a:cubicBezTo>
                    <a:pt x="19" y="3"/>
                    <a:pt x="8" y="9"/>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52" name="Freeform 760"/>
            <p:cNvSpPr>
              <a:spLocks noEditPoints="1"/>
            </p:cNvSpPr>
            <p:nvPr/>
          </p:nvSpPr>
          <p:spPr bwMode="auto">
            <a:xfrm>
              <a:off x="11317726" y="5388650"/>
              <a:ext cx="124096" cy="153295"/>
            </a:xfrm>
            <a:custGeom>
              <a:avLst/>
              <a:gdLst>
                <a:gd name="T0" fmla="*/ 25 w 33"/>
                <a:gd name="T1" fmla="*/ 39 h 41"/>
                <a:gd name="T2" fmla="*/ 23 w 33"/>
                <a:gd name="T3" fmla="*/ 9 h 41"/>
                <a:gd name="T4" fmla="*/ 25 w 33"/>
                <a:gd name="T5" fmla="*/ 39 h 41"/>
                <a:gd name="T6" fmla="*/ 23 w 33"/>
                <a:gd name="T7" fmla="*/ 32 h 41"/>
                <a:gd name="T8" fmla="*/ 16 w 33"/>
                <a:gd name="T9" fmla="*/ 14 h 41"/>
                <a:gd name="T10" fmla="*/ 20 w 33"/>
                <a:gd name="T11" fmla="*/ 15 h 41"/>
                <a:gd name="T12" fmla="*/ 23 w 33"/>
                <a:gd name="T13" fmla="*/ 32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25" y="39"/>
                  </a:moveTo>
                  <a:cubicBezTo>
                    <a:pt x="33" y="32"/>
                    <a:pt x="31" y="13"/>
                    <a:pt x="23" y="9"/>
                  </a:cubicBezTo>
                  <a:cubicBezTo>
                    <a:pt x="6" y="0"/>
                    <a:pt x="0" y="41"/>
                    <a:pt x="25" y="39"/>
                  </a:cubicBezTo>
                  <a:close/>
                  <a:moveTo>
                    <a:pt x="23" y="32"/>
                  </a:moveTo>
                  <a:cubicBezTo>
                    <a:pt x="14" y="32"/>
                    <a:pt x="12" y="19"/>
                    <a:pt x="16" y="14"/>
                  </a:cubicBezTo>
                  <a:cubicBezTo>
                    <a:pt x="18" y="14"/>
                    <a:pt x="19" y="14"/>
                    <a:pt x="20" y="15"/>
                  </a:cubicBezTo>
                  <a:cubicBezTo>
                    <a:pt x="23" y="20"/>
                    <a:pt x="26" y="25"/>
                    <a:pt x="2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53" name="Freeform 761"/>
            <p:cNvSpPr/>
            <p:nvPr/>
          </p:nvSpPr>
          <p:spPr bwMode="auto">
            <a:xfrm>
              <a:off x="7397782" y="5339985"/>
              <a:ext cx="75431" cy="70565"/>
            </a:xfrm>
            <a:custGeom>
              <a:avLst/>
              <a:gdLst>
                <a:gd name="T0" fmla="*/ 20 w 20"/>
                <a:gd name="T1" fmla="*/ 15 h 19"/>
                <a:gd name="T2" fmla="*/ 15 w 20"/>
                <a:gd name="T3" fmla="*/ 5 h 19"/>
                <a:gd name="T4" fmla="*/ 8 w 20"/>
                <a:gd name="T5" fmla="*/ 9 h 19"/>
                <a:gd name="T6" fmla="*/ 12 w 20"/>
                <a:gd name="T7" fmla="*/ 0 h 19"/>
                <a:gd name="T8" fmla="*/ 0 w 20"/>
                <a:gd name="T9" fmla="*/ 13 h 19"/>
                <a:gd name="T10" fmla="*/ 14 w 20"/>
                <a:gd name="T11" fmla="*/ 19 h 19"/>
                <a:gd name="T12" fmla="*/ 20 w 20"/>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20" y="15"/>
                  </a:moveTo>
                  <a:cubicBezTo>
                    <a:pt x="19" y="12"/>
                    <a:pt x="16" y="9"/>
                    <a:pt x="15" y="5"/>
                  </a:cubicBezTo>
                  <a:cubicBezTo>
                    <a:pt x="14" y="7"/>
                    <a:pt x="11" y="14"/>
                    <a:pt x="8" y="9"/>
                  </a:cubicBezTo>
                  <a:cubicBezTo>
                    <a:pt x="10" y="6"/>
                    <a:pt x="13" y="5"/>
                    <a:pt x="12" y="0"/>
                  </a:cubicBezTo>
                  <a:cubicBezTo>
                    <a:pt x="5" y="1"/>
                    <a:pt x="2" y="7"/>
                    <a:pt x="0" y="13"/>
                  </a:cubicBezTo>
                  <a:cubicBezTo>
                    <a:pt x="6" y="14"/>
                    <a:pt x="9" y="17"/>
                    <a:pt x="14" y="19"/>
                  </a:cubicBezTo>
                  <a:cubicBezTo>
                    <a:pt x="13" y="15"/>
                    <a:pt x="18" y="16"/>
                    <a:pt x="2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54" name="Freeform 762"/>
            <p:cNvSpPr/>
            <p:nvPr/>
          </p:nvSpPr>
          <p:spPr bwMode="auto">
            <a:xfrm>
              <a:off x="6207929" y="5369184"/>
              <a:ext cx="63264" cy="46232"/>
            </a:xfrm>
            <a:custGeom>
              <a:avLst/>
              <a:gdLst>
                <a:gd name="T0" fmla="*/ 2 w 17"/>
                <a:gd name="T1" fmla="*/ 12 h 12"/>
                <a:gd name="T2" fmla="*/ 17 w 17"/>
                <a:gd name="T3" fmla="*/ 2 h 12"/>
                <a:gd name="T4" fmla="*/ 2 w 17"/>
                <a:gd name="T5" fmla="*/ 12 h 12"/>
              </a:gdLst>
              <a:ahLst/>
              <a:cxnLst>
                <a:cxn ang="0">
                  <a:pos x="T0" y="T1"/>
                </a:cxn>
                <a:cxn ang="0">
                  <a:pos x="T2" y="T3"/>
                </a:cxn>
                <a:cxn ang="0">
                  <a:pos x="T4" y="T5"/>
                </a:cxn>
              </a:cxnLst>
              <a:rect l="0" t="0" r="r" b="b"/>
              <a:pathLst>
                <a:path w="17" h="12">
                  <a:moveTo>
                    <a:pt x="2" y="12"/>
                  </a:moveTo>
                  <a:cubicBezTo>
                    <a:pt x="6" y="8"/>
                    <a:pt x="16" y="9"/>
                    <a:pt x="17" y="2"/>
                  </a:cubicBezTo>
                  <a:cubicBezTo>
                    <a:pt x="8" y="0"/>
                    <a:pt x="0" y="7"/>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55" name="Freeform 763"/>
            <p:cNvSpPr/>
            <p:nvPr/>
          </p:nvSpPr>
          <p:spPr bwMode="auto">
            <a:xfrm>
              <a:off x="6363656" y="5376484"/>
              <a:ext cx="46232" cy="38932"/>
            </a:xfrm>
            <a:custGeom>
              <a:avLst/>
              <a:gdLst>
                <a:gd name="T0" fmla="*/ 12 w 12"/>
                <a:gd name="T1" fmla="*/ 9 h 10"/>
                <a:gd name="T2" fmla="*/ 2 w 12"/>
                <a:gd name="T3" fmla="*/ 0 h 10"/>
                <a:gd name="T4" fmla="*/ 0 w 12"/>
                <a:gd name="T5" fmla="*/ 4 h 10"/>
                <a:gd name="T6" fmla="*/ 12 w 12"/>
                <a:gd name="T7" fmla="*/ 9 h 10"/>
              </a:gdLst>
              <a:ahLst/>
              <a:cxnLst>
                <a:cxn ang="0">
                  <a:pos x="T0" y="T1"/>
                </a:cxn>
                <a:cxn ang="0">
                  <a:pos x="T2" y="T3"/>
                </a:cxn>
                <a:cxn ang="0">
                  <a:pos x="T4" y="T5"/>
                </a:cxn>
                <a:cxn ang="0">
                  <a:pos x="T6" y="T7"/>
                </a:cxn>
              </a:cxnLst>
              <a:rect l="0" t="0" r="r" b="b"/>
              <a:pathLst>
                <a:path w="12" h="10">
                  <a:moveTo>
                    <a:pt x="12" y="9"/>
                  </a:moveTo>
                  <a:cubicBezTo>
                    <a:pt x="12" y="2"/>
                    <a:pt x="6" y="2"/>
                    <a:pt x="2" y="0"/>
                  </a:cubicBezTo>
                  <a:cubicBezTo>
                    <a:pt x="2" y="2"/>
                    <a:pt x="1" y="3"/>
                    <a:pt x="0" y="4"/>
                  </a:cubicBezTo>
                  <a:cubicBezTo>
                    <a:pt x="4" y="6"/>
                    <a:pt x="5" y="10"/>
                    <a:pt x="1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56" name="Freeform 764"/>
            <p:cNvSpPr/>
            <p:nvPr/>
          </p:nvSpPr>
          <p:spPr bwMode="auto">
            <a:xfrm>
              <a:off x="8256714" y="5432448"/>
              <a:ext cx="138695" cy="53531"/>
            </a:xfrm>
            <a:custGeom>
              <a:avLst/>
              <a:gdLst>
                <a:gd name="T0" fmla="*/ 37 w 37"/>
                <a:gd name="T1" fmla="*/ 5 h 14"/>
                <a:gd name="T2" fmla="*/ 0 w 37"/>
                <a:gd name="T3" fmla="*/ 0 h 14"/>
                <a:gd name="T4" fmla="*/ 37 w 37"/>
                <a:gd name="T5" fmla="*/ 5 h 14"/>
              </a:gdLst>
              <a:ahLst/>
              <a:cxnLst>
                <a:cxn ang="0">
                  <a:pos x="T0" y="T1"/>
                </a:cxn>
                <a:cxn ang="0">
                  <a:pos x="T2" y="T3"/>
                </a:cxn>
                <a:cxn ang="0">
                  <a:pos x="T4" y="T5"/>
                </a:cxn>
              </a:cxnLst>
              <a:rect l="0" t="0" r="r" b="b"/>
              <a:pathLst>
                <a:path w="37" h="14">
                  <a:moveTo>
                    <a:pt x="37" y="5"/>
                  </a:moveTo>
                  <a:cubicBezTo>
                    <a:pt x="23" y="4"/>
                    <a:pt x="10" y="1"/>
                    <a:pt x="0" y="0"/>
                  </a:cubicBezTo>
                  <a:cubicBezTo>
                    <a:pt x="2" y="12"/>
                    <a:pt x="31" y="14"/>
                    <a:pt x="3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57" name="Freeform 765"/>
            <p:cNvSpPr>
              <a:spLocks noEditPoints="1"/>
            </p:cNvSpPr>
            <p:nvPr/>
          </p:nvSpPr>
          <p:spPr bwMode="auto">
            <a:xfrm>
              <a:off x="8677665" y="5449481"/>
              <a:ext cx="111929" cy="175193"/>
            </a:xfrm>
            <a:custGeom>
              <a:avLst/>
              <a:gdLst>
                <a:gd name="T0" fmla="*/ 26 w 30"/>
                <a:gd name="T1" fmla="*/ 8 h 47"/>
                <a:gd name="T2" fmla="*/ 4 w 30"/>
                <a:gd name="T3" fmla="*/ 0 h 47"/>
                <a:gd name="T4" fmla="*/ 0 w 30"/>
                <a:gd name="T5" fmla="*/ 36 h 47"/>
                <a:gd name="T6" fmla="*/ 25 w 30"/>
                <a:gd name="T7" fmla="*/ 32 h 47"/>
                <a:gd name="T8" fmla="*/ 22 w 30"/>
                <a:gd name="T9" fmla="*/ 21 h 47"/>
                <a:gd name="T10" fmla="*/ 26 w 30"/>
                <a:gd name="T11" fmla="*/ 8 h 47"/>
                <a:gd name="T12" fmla="*/ 8 w 30"/>
                <a:gd name="T13" fmla="*/ 36 h 47"/>
                <a:gd name="T14" fmla="*/ 8 w 30"/>
                <a:gd name="T15" fmla="*/ 25 h 47"/>
                <a:gd name="T16" fmla="*/ 19 w 30"/>
                <a:gd name="T17" fmla="*/ 29 h 47"/>
                <a:gd name="T18" fmla="*/ 8 w 30"/>
                <a:gd name="T19" fmla="*/ 36 h 47"/>
                <a:gd name="T20" fmla="*/ 10 w 30"/>
                <a:gd name="T21" fmla="*/ 19 h 47"/>
                <a:gd name="T22" fmla="*/ 10 w 30"/>
                <a:gd name="T23" fmla="*/ 8 h 47"/>
                <a:gd name="T24" fmla="*/ 21 w 30"/>
                <a:gd name="T25" fmla="*/ 12 h 47"/>
                <a:gd name="T26" fmla="*/ 10 w 30"/>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6" y="8"/>
                  </a:moveTo>
                  <a:cubicBezTo>
                    <a:pt x="21" y="3"/>
                    <a:pt x="12" y="2"/>
                    <a:pt x="4" y="0"/>
                  </a:cubicBezTo>
                  <a:cubicBezTo>
                    <a:pt x="1" y="9"/>
                    <a:pt x="6" y="28"/>
                    <a:pt x="0" y="36"/>
                  </a:cubicBezTo>
                  <a:cubicBezTo>
                    <a:pt x="8" y="47"/>
                    <a:pt x="21" y="42"/>
                    <a:pt x="25" y="32"/>
                  </a:cubicBezTo>
                  <a:cubicBezTo>
                    <a:pt x="26" y="27"/>
                    <a:pt x="22" y="25"/>
                    <a:pt x="22" y="21"/>
                  </a:cubicBezTo>
                  <a:cubicBezTo>
                    <a:pt x="22" y="19"/>
                    <a:pt x="30" y="13"/>
                    <a:pt x="26" y="8"/>
                  </a:cubicBezTo>
                  <a:close/>
                  <a:moveTo>
                    <a:pt x="8" y="36"/>
                  </a:moveTo>
                  <a:cubicBezTo>
                    <a:pt x="8" y="32"/>
                    <a:pt x="8" y="28"/>
                    <a:pt x="8" y="25"/>
                  </a:cubicBezTo>
                  <a:cubicBezTo>
                    <a:pt x="11" y="27"/>
                    <a:pt x="17" y="26"/>
                    <a:pt x="19" y="29"/>
                  </a:cubicBezTo>
                  <a:cubicBezTo>
                    <a:pt x="18" y="34"/>
                    <a:pt x="15" y="37"/>
                    <a:pt x="8" y="36"/>
                  </a:cubicBezTo>
                  <a:close/>
                  <a:moveTo>
                    <a:pt x="10" y="19"/>
                  </a:moveTo>
                  <a:cubicBezTo>
                    <a:pt x="8" y="15"/>
                    <a:pt x="10" y="14"/>
                    <a:pt x="10" y="8"/>
                  </a:cubicBezTo>
                  <a:cubicBezTo>
                    <a:pt x="14" y="9"/>
                    <a:pt x="17" y="11"/>
                    <a:pt x="21" y="12"/>
                  </a:cubicBezTo>
                  <a:cubicBezTo>
                    <a:pt x="20" y="18"/>
                    <a:pt x="16"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58" name="Freeform 766"/>
            <p:cNvSpPr>
              <a:spLocks noEditPoints="1"/>
            </p:cNvSpPr>
            <p:nvPr/>
          </p:nvSpPr>
          <p:spPr bwMode="auto">
            <a:xfrm>
              <a:off x="10359030" y="6464139"/>
              <a:ext cx="111929" cy="175193"/>
            </a:xfrm>
            <a:custGeom>
              <a:avLst/>
              <a:gdLst>
                <a:gd name="T0" fmla="*/ 26 w 30"/>
                <a:gd name="T1" fmla="*/ 9 h 47"/>
                <a:gd name="T2" fmla="*/ 4 w 30"/>
                <a:gd name="T3" fmla="*/ 0 h 47"/>
                <a:gd name="T4" fmla="*/ 0 w 30"/>
                <a:gd name="T5" fmla="*/ 36 h 47"/>
                <a:gd name="T6" fmla="*/ 25 w 30"/>
                <a:gd name="T7" fmla="*/ 32 h 47"/>
                <a:gd name="T8" fmla="*/ 22 w 30"/>
                <a:gd name="T9" fmla="*/ 21 h 47"/>
                <a:gd name="T10" fmla="*/ 26 w 30"/>
                <a:gd name="T11" fmla="*/ 9 h 47"/>
                <a:gd name="T12" fmla="*/ 8 w 30"/>
                <a:gd name="T13" fmla="*/ 36 h 47"/>
                <a:gd name="T14" fmla="*/ 8 w 30"/>
                <a:gd name="T15" fmla="*/ 25 h 47"/>
                <a:gd name="T16" fmla="*/ 19 w 30"/>
                <a:gd name="T17" fmla="*/ 29 h 47"/>
                <a:gd name="T18" fmla="*/ 8 w 30"/>
                <a:gd name="T19" fmla="*/ 36 h 47"/>
                <a:gd name="T20" fmla="*/ 10 w 30"/>
                <a:gd name="T21" fmla="*/ 19 h 47"/>
                <a:gd name="T22" fmla="*/ 10 w 30"/>
                <a:gd name="T23" fmla="*/ 8 h 47"/>
                <a:gd name="T24" fmla="*/ 20 w 30"/>
                <a:gd name="T25" fmla="*/ 13 h 47"/>
                <a:gd name="T26" fmla="*/ 10 w 30"/>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6" y="9"/>
                  </a:moveTo>
                  <a:cubicBezTo>
                    <a:pt x="21" y="3"/>
                    <a:pt x="12" y="2"/>
                    <a:pt x="4" y="0"/>
                  </a:cubicBezTo>
                  <a:cubicBezTo>
                    <a:pt x="0" y="9"/>
                    <a:pt x="6" y="28"/>
                    <a:pt x="0" y="36"/>
                  </a:cubicBezTo>
                  <a:cubicBezTo>
                    <a:pt x="8" y="47"/>
                    <a:pt x="21" y="42"/>
                    <a:pt x="25" y="32"/>
                  </a:cubicBezTo>
                  <a:cubicBezTo>
                    <a:pt x="26" y="28"/>
                    <a:pt x="22" y="25"/>
                    <a:pt x="22" y="21"/>
                  </a:cubicBezTo>
                  <a:cubicBezTo>
                    <a:pt x="22" y="19"/>
                    <a:pt x="30" y="13"/>
                    <a:pt x="26" y="9"/>
                  </a:cubicBezTo>
                  <a:close/>
                  <a:moveTo>
                    <a:pt x="8" y="36"/>
                  </a:moveTo>
                  <a:cubicBezTo>
                    <a:pt x="8" y="32"/>
                    <a:pt x="8" y="29"/>
                    <a:pt x="8" y="25"/>
                  </a:cubicBezTo>
                  <a:cubicBezTo>
                    <a:pt x="11" y="27"/>
                    <a:pt x="17" y="26"/>
                    <a:pt x="19" y="29"/>
                  </a:cubicBezTo>
                  <a:cubicBezTo>
                    <a:pt x="18" y="34"/>
                    <a:pt x="15" y="37"/>
                    <a:pt x="8" y="36"/>
                  </a:cubicBezTo>
                  <a:close/>
                  <a:moveTo>
                    <a:pt x="10" y="19"/>
                  </a:moveTo>
                  <a:cubicBezTo>
                    <a:pt x="8" y="15"/>
                    <a:pt x="10" y="14"/>
                    <a:pt x="10" y="8"/>
                  </a:cubicBezTo>
                  <a:cubicBezTo>
                    <a:pt x="14" y="9"/>
                    <a:pt x="17" y="11"/>
                    <a:pt x="20" y="13"/>
                  </a:cubicBezTo>
                  <a:cubicBezTo>
                    <a:pt x="20" y="18"/>
                    <a:pt x="16" y="20"/>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59" name="Freeform 767"/>
            <p:cNvSpPr/>
            <p:nvPr/>
          </p:nvSpPr>
          <p:spPr bwMode="auto">
            <a:xfrm>
              <a:off x="9032917" y="5466513"/>
              <a:ext cx="97329" cy="158161"/>
            </a:xfrm>
            <a:custGeom>
              <a:avLst/>
              <a:gdLst>
                <a:gd name="T0" fmla="*/ 21 w 26"/>
                <a:gd name="T1" fmla="*/ 32 h 42"/>
                <a:gd name="T2" fmla="*/ 25 w 26"/>
                <a:gd name="T3" fmla="*/ 0 h 42"/>
                <a:gd name="T4" fmla="*/ 3 w 26"/>
                <a:gd name="T5" fmla="*/ 17 h 42"/>
                <a:gd name="T6" fmla="*/ 16 w 26"/>
                <a:gd name="T7" fmla="*/ 11 h 42"/>
                <a:gd name="T8" fmla="*/ 14 w 26"/>
                <a:gd name="T9" fmla="*/ 34 h 42"/>
                <a:gd name="T10" fmla="*/ 0 w 26"/>
                <a:gd name="T11" fmla="*/ 31 h 42"/>
                <a:gd name="T12" fmla="*/ 25 w 26"/>
                <a:gd name="T13" fmla="*/ 41 h 42"/>
                <a:gd name="T14" fmla="*/ 21 w 26"/>
                <a:gd name="T15" fmla="*/ 3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2">
                  <a:moveTo>
                    <a:pt x="21" y="32"/>
                  </a:moveTo>
                  <a:cubicBezTo>
                    <a:pt x="21" y="26"/>
                    <a:pt x="22" y="12"/>
                    <a:pt x="25" y="0"/>
                  </a:cubicBezTo>
                  <a:cubicBezTo>
                    <a:pt x="17" y="0"/>
                    <a:pt x="7" y="8"/>
                    <a:pt x="3" y="17"/>
                  </a:cubicBezTo>
                  <a:cubicBezTo>
                    <a:pt x="9" y="21"/>
                    <a:pt x="11" y="12"/>
                    <a:pt x="16" y="11"/>
                  </a:cubicBezTo>
                  <a:cubicBezTo>
                    <a:pt x="14" y="18"/>
                    <a:pt x="16" y="28"/>
                    <a:pt x="14" y="34"/>
                  </a:cubicBezTo>
                  <a:cubicBezTo>
                    <a:pt x="11" y="34"/>
                    <a:pt x="6" y="28"/>
                    <a:pt x="0" y="31"/>
                  </a:cubicBezTo>
                  <a:cubicBezTo>
                    <a:pt x="0" y="42"/>
                    <a:pt x="18" y="41"/>
                    <a:pt x="25" y="41"/>
                  </a:cubicBezTo>
                  <a:cubicBezTo>
                    <a:pt x="26" y="35"/>
                    <a:pt x="23" y="34"/>
                    <a:pt x="2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60" name="Freeform 768"/>
            <p:cNvSpPr/>
            <p:nvPr/>
          </p:nvSpPr>
          <p:spPr bwMode="auto">
            <a:xfrm>
              <a:off x="11690012" y="5787700"/>
              <a:ext cx="102196" cy="158161"/>
            </a:xfrm>
            <a:custGeom>
              <a:avLst/>
              <a:gdLst>
                <a:gd name="T0" fmla="*/ 0 w 27"/>
                <a:gd name="T1" fmla="*/ 31 h 42"/>
                <a:gd name="T2" fmla="*/ 25 w 27"/>
                <a:gd name="T3" fmla="*/ 41 h 42"/>
                <a:gd name="T4" fmla="*/ 21 w 27"/>
                <a:gd name="T5" fmla="*/ 33 h 42"/>
                <a:gd name="T6" fmla="*/ 25 w 27"/>
                <a:gd name="T7" fmla="*/ 0 h 42"/>
                <a:gd name="T8" fmla="*/ 3 w 27"/>
                <a:gd name="T9" fmla="*/ 17 h 42"/>
                <a:gd name="T10" fmla="*/ 17 w 27"/>
                <a:gd name="T11" fmla="*/ 11 h 42"/>
                <a:gd name="T12" fmla="*/ 14 w 27"/>
                <a:gd name="T13" fmla="*/ 34 h 42"/>
                <a:gd name="T14" fmla="*/ 0 w 27"/>
                <a:gd name="T15" fmla="*/ 3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0" y="31"/>
                  </a:moveTo>
                  <a:cubicBezTo>
                    <a:pt x="0" y="42"/>
                    <a:pt x="18" y="41"/>
                    <a:pt x="25" y="41"/>
                  </a:cubicBezTo>
                  <a:cubicBezTo>
                    <a:pt x="27" y="35"/>
                    <a:pt x="24" y="34"/>
                    <a:pt x="21" y="33"/>
                  </a:cubicBezTo>
                  <a:cubicBezTo>
                    <a:pt x="21" y="26"/>
                    <a:pt x="22" y="12"/>
                    <a:pt x="25" y="0"/>
                  </a:cubicBezTo>
                  <a:cubicBezTo>
                    <a:pt x="17" y="0"/>
                    <a:pt x="7" y="8"/>
                    <a:pt x="3" y="17"/>
                  </a:cubicBezTo>
                  <a:cubicBezTo>
                    <a:pt x="9" y="21"/>
                    <a:pt x="11" y="12"/>
                    <a:pt x="17" y="11"/>
                  </a:cubicBezTo>
                  <a:cubicBezTo>
                    <a:pt x="15" y="18"/>
                    <a:pt x="17" y="28"/>
                    <a:pt x="14" y="34"/>
                  </a:cubicBezTo>
                  <a:cubicBezTo>
                    <a:pt x="11" y="34"/>
                    <a:pt x="6" y="28"/>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61" name="Freeform 769"/>
            <p:cNvSpPr/>
            <p:nvPr/>
          </p:nvSpPr>
          <p:spPr bwMode="auto">
            <a:xfrm>
              <a:off x="6424488" y="5415416"/>
              <a:ext cx="58398" cy="43798"/>
            </a:xfrm>
            <a:custGeom>
              <a:avLst/>
              <a:gdLst>
                <a:gd name="T0" fmla="*/ 16 w 16"/>
                <a:gd name="T1" fmla="*/ 10 h 12"/>
                <a:gd name="T2" fmla="*/ 4 w 16"/>
                <a:gd name="T3" fmla="*/ 0 h 12"/>
                <a:gd name="T4" fmla="*/ 16 w 16"/>
                <a:gd name="T5" fmla="*/ 10 h 12"/>
              </a:gdLst>
              <a:ahLst/>
              <a:cxnLst>
                <a:cxn ang="0">
                  <a:pos x="T0" y="T1"/>
                </a:cxn>
                <a:cxn ang="0">
                  <a:pos x="T2" y="T3"/>
                </a:cxn>
                <a:cxn ang="0">
                  <a:pos x="T4" y="T5"/>
                </a:cxn>
              </a:cxnLst>
              <a:rect l="0" t="0" r="r" b="b"/>
              <a:pathLst>
                <a:path w="16" h="12">
                  <a:moveTo>
                    <a:pt x="16" y="10"/>
                  </a:moveTo>
                  <a:cubicBezTo>
                    <a:pt x="15" y="3"/>
                    <a:pt x="8" y="4"/>
                    <a:pt x="4" y="0"/>
                  </a:cubicBezTo>
                  <a:cubicBezTo>
                    <a:pt x="0" y="7"/>
                    <a:pt x="11" y="12"/>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62" name="Freeform 770"/>
            <p:cNvSpPr>
              <a:spLocks noEditPoints="1"/>
            </p:cNvSpPr>
            <p:nvPr/>
          </p:nvSpPr>
          <p:spPr bwMode="auto">
            <a:xfrm>
              <a:off x="8521938" y="5464081"/>
              <a:ext cx="116795" cy="153295"/>
            </a:xfrm>
            <a:custGeom>
              <a:avLst/>
              <a:gdLst>
                <a:gd name="T0" fmla="*/ 24 w 31"/>
                <a:gd name="T1" fmla="*/ 40 h 41"/>
                <a:gd name="T2" fmla="*/ 19 w 31"/>
                <a:gd name="T3" fmla="*/ 0 h 41"/>
                <a:gd name="T4" fmla="*/ 12 w 31"/>
                <a:gd name="T5" fmla="*/ 0 h 41"/>
                <a:gd name="T6" fmla="*/ 2 w 31"/>
                <a:gd name="T7" fmla="*/ 30 h 41"/>
                <a:gd name="T8" fmla="*/ 5 w 31"/>
                <a:gd name="T9" fmla="*/ 41 h 41"/>
                <a:gd name="T10" fmla="*/ 9 w 31"/>
                <a:gd name="T11" fmla="*/ 27 h 41"/>
                <a:gd name="T12" fmla="*/ 20 w 31"/>
                <a:gd name="T13" fmla="*/ 25 h 41"/>
                <a:gd name="T14" fmla="*/ 24 w 31"/>
                <a:gd name="T15" fmla="*/ 40 h 41"/>
                <a:gd name="T16" fmla="*/ 12 w 31"/>
                <a:gd name="T17" fmla="*/ 19 h 41"/>
                <a:gd name="T18" fmla="*/ 14 w 31"/>
                <a:gd name="T19" fmla="*/ 9 h 41"/>
                <a:gd name="T20" fmla="*/ 19 w 31"/>
                <a:gd name="T21" fmla="*/ 19 h 41"/>
                <a:gd name="T22" fmla="*/ 12 w 31"/>
                <a:gd name="T2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24" y="40"/>
                  </a:moveTo>
                  <a:cubicBezTo>
                    <a:pt x="31" y="29"/>
                    <a:pt x="22" y="10"/>
                    <a:pt x="19" y="0"/>
                  </a:cubicBezTo>
                  <a:cubicBezTo>
                    <a:pt x="16" y="0"/>
                    <a:pt x="14" y="0"/>
                    <a:pt x="12" y="0"/>
                  </a:cubicBezTo>
                  <a:cubicBezTo>
                    <a:pt x="9" y="7"/>
                    <a:pt x="3" y="20"/>
                    <a:pt x="2" y="30"/>
                  </a:cubicBezTo>
                  <a:cubicBezTo>
                    <a:pt x="2" y="33"/>
                    <a:pt x="0" y="40"/>
                    <a:pt x="5" y="41"/>
                  </a:cubicBezTo>
                  <a:cubicBezTo>
                    <a:pt x="9" y="39"/>
                    <a:pt x="8" y="32"/>
                    <a:pt x="9" y="27"/>
                  </a:cubicBezTo>
                  <a:cubicBezTo>
                    <a:pt x="14" y="28"/>
                    <a:pt x="17" y="26"/>
                    <a:pt x="20" y="25"/>
                  </a:cubicBezTo>
                  <a:cubicBezTo>
                    <a:pt x="23" y="28"/>
                    <a:pt x="19" y="39"/>
                    <a:pt x="24" y="40"/>
                  </a:cubicBezTo>
                  <a:close/>
                  <a:moveTo>
                    <a:pt x="12" y="19"/>
                  </a:moveTo>
                  <a:cubicBezTo>
                    <a:pt x="12" y="15"/>
                    <a:pt x="14" y="13"/>
                    <a:pt x="14" y="9"/>
                  </a:cubicBezTo>
                  <a:cubicBezTo>
                    <a:pt x="17" y="11"/>
                    <a:pt x="17" y="16"/>
                    <a:pt x="19" y="19"/>
                  </a:cubicBezTo>
                  <a:cubicBezTo>
                    <a:pt x="16" y="22"/>
                    <a:pt x="16" y="18"/>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63" name="Freeform 771"/>
            <p:cNvSpPr>
              <a:spLocks noEditPoints="1"/>
            </p:cNvSpPr>
            <p:nvPr/>
          </p:nvSpPr>
          <p:spPr bwMode="auto">
            <a:xfrm>
              <a:off x="10376064" y="6267048"/>
              <a:ext cx="111929" cy="155727"/>
            </a:xfrm>
            <a:custGeom>
              <a:avLst/>
              <a:gdLst>
                <a:gd name="T0" fmla="*/ 24 w 30"/>
                <a:gd name="T1" fmla="*/ 41 h 42"/>
                <a:gd name="T2" fmla="*/ 18 w 30"/>
                <a:gd name="T3" fmla="*/ 0 h 42"/>
                <a:gd name="T4" fmla="*/ 11 w 30"/>
                <a:gd name="T5" fmla="*/ 0 h 42"/>
                <a:gd name="T6" fmla="*/ 2 w 30"/>
                <a:gd name="T7" fmla="*/ 31 h 42"/>
                <a:gd name="T8" fmla="*/ 5 w 30"/>
                <a:gd name="T9" fmla="*/ 42 h 42"/>
                <a:gd name="T10" fmla="*/ 9 w 30"/>
                <a:gd name="T11" fmla="*/ 28 h 42"/>
                <a:gd name="T12" fmla="*/ 20 w 30"/>
                <a:gd name="T13" fmla="*/ 25 h 42"/>
                <a:gd name="T14" fmla="*/ 24 w 30"/>
                <a:gd name="T15" fmla="*/ 41 h 42"/>
                <a:gd name="T16" fmla="*/ 11 w 30"/>
                <a:gd name="T17" fmla="*/ 20 h 42"/>
                <a:gd name="T18" fmla="*/ 14 w 30"/>
                <a:gd name="T19" fmla="*/ 10 h 42"/>
                <a:gd name="T20" fmla="*/ 18 w 30"/>
                <a:gd name="T21" fmla="*/ 20 h 42"/>
                <a:gd name="T22" fmla="*/ 11 w 30"/>
                <a:gd name="T2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2">
                  <a:moveTo>
                    <a:pt x="24" y="41"/>
                  </a:moveTo>
                  <a:cubicBezTo>
                    <a:pt x="30" y="29"/>
                    <a:pt x="21" y="11"/>
                    <a:pt x="18" y="0"/>
                  </a:cubicBezTo>
                  <a:cubicBezTo>
                    <a:pt x="16" y="0"/>
                    <a:pt x="14" y="0"/>
                    <a:pt x="11" y="0"/>
                  </a:cubicBezTo>
                  <a:cubicBezTo>
                    <a:pt x="9" y="8"/>
                    <a:pt x="3" y="20"/>
                    <a:pt x="2" y="31"/>
                  </a:cubicBezTo>
                  <a:cubicBezTo>
                    <a:pt x="2" y="33"/>
                    <a:pt x="0" y="40"/>
                    <a:pt x="5" y="42"/>
                  </a:cubicBezTo>
                  <a:cubicBezTo>
                    <a:pt x="9" y="40"/>
                    <a:pt x="8" y="33"/>
                    <a:pt x="9" y="28"/>
                  </a:cubicBezTo>
                  <a:cubicBezTo>
                    <a:pt x="14" y="29"/>
                    <a:pt x="16" y="27"/>
                    <a:pt x="20" y="25"/>
                  </a:cubicBezTo>
                  <a:cubicBezTo>
                    <a:pt x="23" y="29"/>
                    <a:pt x="19" y="39"/>
                    <a:pt x="24" y="41"/>
                  </a:cubicBezTo>
                  <a:close/>
                  <a:moveTo>
                    <a:pt x="11" y="20"/>
                  </a:moveTo>
                  <a:cubicBezTo>
                    <a:pt x="12" y="16"/>
                    <a:pt x="14" y="14"/>
                    <a:pt x="14" y="10"/>
                  </a:cubicBezTo>
                  <a:cubicBezTo>
                    <a:pt x="17" y="12"/>
                    <a:pt x="17" y="16"/>
                    <a:pt x="18" y="20"/>
                  </a:cubicBezTo>
                  <a:cubicBezTo>
                    <a:pt x="16" y="22"/>
                    <a:pt x="16" y="19"/>
                    <a:pt x="1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64" name="Freeform 772"/>
            <p:cNvSpPr/>
            <p:nvPr/>
          </p:nvSpPr>
          <p:spPr bwMode="auto">
            <a:xfrm>
              <a:off x="8782293" y="5541944"/>
              <a:ext cx="145994" cy="209258"/>
            </a:xfrm>
            <a:custGeom>
              <a:avLst/>
              <a:gdLst>
                <a:gd name="T0" fmla="*/ 39 w 39"/>
                <a:gd name="T1" fmla="*/ 11 h 56"/>
                <a:gd name="T2" fmla="*/ 21 w 39"/>
                <a:gd name="T3" fmla="*/ 6 h 56"/>
                <a:gd name="T4" fmla="*/ 39 w 39"/>
                <a:gd name="T5" fmla="*/ 37 h 56"/>
                <a:gd name="T6" fmla="*/ 39 w 39"/>
                <a:gd name="T7" fmla="*/ 11 h 56"/>
              </a:gdLst>
              <a:ahLst/>
              <a:cxnLst>
                <a:cxn ang="0">
                  <a:pos x="T0" y="T1"/>
                </a:cxn>
                <a:cxn ang="0">
                  <a:pos x="T2" y="T3"/>
                </a:cxn>
                <a:cxn ang="0">
                  <a:pos x="T4" y="T5"/>
                </a:cxn>
                <a:cxn ang="0">
                  <a:pos x="T6" y="T7"/>
                </a:cxn>
              </a:cxnLst>
              <a:rect l="0" t="0" r="r" b="b"/>
              <a:pathLst>
                <a:path w="39" h="56">
                  <a:moveTo>
                    <a:pt x="39" y="11"/>
                  </a:moveTo>
                  <a:cubicBezTo>
                    <a:pt x="37" y="0"/>
                    <a:pt x="25" y="4"/>
                    <a:pt x="21" y="6"/>
                  </a:cubicBezTo>
                  <a:cubicBezTo>
                    <a:pt x="0" y="18"/>
                    <a:pt x="19" y="56"/>
                    <a:pt x="39" y="37"/>
                  </a:cubicBezTo>
                  <a:cubicBezTo>
                    <a:pt x="13" y="42"/>
                    <a:pt x="13" y="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65" name="Freeform 773"/>
            <p:cNvSpPr/>
            <p:nvPr/>
          </p:nvSpPr>
          <p:spPr bwMode="auto">
            <a:xfrm>
              <a:off x="6103300" y="5422715"/>
              <a:ext cx="70565" cy="36499"/>
            </a:xfrm>
            <a:custGeom>
              <a:avLst/>
              <a:gdLst>
                <a:gd name="T0" fmla="*/ 19 w 19"/>
                <a:gd name="T1" fmla="*/ 1 h 10"/>
                <a:gd name="T2" fmla="*/ 0 w 19"/>
                <a:gd name="T3" fmla="*/ 9 h 10"/>
                <a:gd name="T4" fmla="*/ 0 w 19"/>
                <a:gd name="T5" fmla="*/ 10 h 10"/>
                <a:gd name="T6" fmla="*/ 19 w 19"/>
                <a:gd name="T7" fmla="*/ 1 h 10"/>
              </a:gdLst>
              <a:ahLst/>
              <a:cxnLst>
                <a:cxn ang="0">
                  <a:pos x="T0" y="T1"/>
                </a:cxn>
                <a:cxn ang="0">
                  <a:pos x="T2" y="T3"/>
                </a:cxn>
                <a:cxn ang="0">
                  <a:pos x="T4" y="T5"/>
                </a:cxn>
                <a:cxn ang="0">
                  <a:pos x="T6" y="T7"/>
                </a:cxn>
              </a:cxnLst>
              <a:rect l="0" t="0" r="r" b="b"/>
              <a:pathLst>
                <a:path w="19" h="10">
                  <a:moveTo>
                    <a:pt x="19" y="1"/>
                  </a:moveTo>
                  <a:cubicBezTo>
                    <a:pt x="11" y="0"/>
                    <a:pt x="3" y="2"/>
                    <a:pt x="0" y="9"/>
                  </a:cubicBezTo>
                  <a:cubicBezTo>
                    <a:pt x="0" y="10"/>
                    <a:pt x="0" y="10"/>
                    <a:pt x="0" y="10"/>
                  </a:cubicBezTo>
                  <a:cubicBezTo>
                    <a:pt x="7" y="8"/>
                    <a:pt x="17" y="8"/>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66" name="Freeform 774"/>
            <p:cNvSpPr/>
            <p:nvPr/>
          </p:nvSpPr>
          <p:spPr bwMode="auto">
            <a:xfrm>
              <a:off x="9164312" y="5473813"/>
              <a:ext cx="111929" cy="187360"/>
            </a:xfrm>
            <a:custGeom>
              <a:avLst/>
              <a:gdLst>
                <a:gd name="T0" fmla="*/ 28 w 30"/>
                <a:gd name="T1" fmla="*/ 40 h 50"/>
                <a:gd name="T2" fmla="*/ 18 w 30"/>
                <a:gd name="T3" fmla="*/ 34 h 50"/>
                <a:gd name="T4" fmla="*/ 2 w 30"/>
                <a:gd name="T5" fmla="*/ 8 h 50"/>
                <a:gd name="T6" fmla="*/ 3 w 30"/>
                <a:gd name="T7" fmla="*/ 18 h 50"/>
                <a:gd name="T8" fmla="*/ 12 w 30"/>
                <a:gd name="T9" fmla="*/ 14 h 50"/>
                <a:gd name="T10" fmla="*/ 2 w 30"/>
                <a:gd name="T11" fmla="*/ 38 h 50"/>
                <a:gd name="T12" fmla="*/ 17 w 30"/>
                <a:gd name="T13" fmla="*/ 44 h 50"/>
                <a:gd name="T14" fmla="*/ 28 w 30"/>
                <a:gd name="T15" fmla="*/ 4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0">
                  <a:moveTo>
                    <a:pt x="28" y="40"/>
                  </a:moveTo>
                  <a:cubicBezTo>
                    <a:pt x="26" y="36"/>
                    <a:pt x="19" y="38"/>
                    <a:pt x="18" y="34"/>
                  </a:cubicBezTo>
                  <a:cubicBezTo>
                    <a:pt x="30" y="24"/>
                    <a:pt x="18" y="0"/>
                    <a:pt x="2" y="8"/>
                  </a:cubicBezTo>
                  <a:cubicBezTo>
                    <a:pt x="0" y="13"/>
                    <a:pt x="1" y="15"/>
                    <a:pt x="3" y="18"/>
                  </a:cubicBezTo>
                  <a:cubicBezTo>
                    <a:pt x="8" y="19"/>
                    <a:pt x="7" y="13"/>
                    <a:pt x="12" y="14"/>
                  </a:cubicBezTo>
                  <a:cubicBezTo>
                    <a:pt x="28" y="28"/>
                    <a:pt x="4" y="32"/>
                    <a:pt x="2" y="38"/>
                  </a:cubicBezTo>
                  <a:cubicBezTo>
                    <a:pt x="5" y="42"/>
                    <a:pt x="13" y="41"/>
                    <a:pt x="17" y="44"/>
                  </a:cubicBezTo>
                  <a:cubicBezTo>
                    <a:pt x="18" y="41"/>
                    <a:pt x="30" y="50"/>
                    <a:pt x="2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67" name="Freeform 775"/>
            <p:cNvSpPr/>
            <p:nvPr/>
          </p:nvSpPr>
          <p:spPr bwMode="auto">
            <a:xfrm>
              <a:off x="9295707" y="5500578"/>
              <a:ext cx="94897" cy="204392"/>
            </a:xfrm>
            <a:custGeom>
              <a:avLst/>
              <a:gdLst>
                <a:gd name="T0" fmla="*/ 26 w 26"/>
                <a:gd name="T1" fmla="*/ 19 h 55"/>
                <a:gd name="T2" fmla="*/ 4 w 26"/>
                <a:gd name="T3" fmla="*/ 2 h 55"/>
                <a:gd name="T4" fmla="*/ 19 w 26"/>
                <a:gd name="T5" fmla="*/ 21 h 55"/>
                <a:gd name="T6" fmla="*/ 3 w 26"/>
                <a:gd name="T7" fmla="*/ 25 h 55"/>
                <a:gd name="T8" fmla="*/ 19 w 26"/>
                <a:gd name="T9" fmla="*/ 40 h 55"/>
                <a:gd name="T10" fmla="*/ 15 w 26"/>
                <a:gd name="T11" fmla="*/ 44 h 55"/>
                <a:gd name="T12" fmla="*/ 0 w 26"/>
                <a:gd name="T13" fmla="*/ 41 h 55"/>
                <a:gd name="T14" fmla="*/ 26 w 26"/>
                <a:gd name="T15" fmla="*/ 39 h 55"/>
                <a:gd name="T16" fmla="*/ 20 w 26"/>
                <a:gd name="T17" fmla="*/ 26 h 55"/>
                <a:gd name="T18" fmla="*/ 26 w 26"/>
                <a:gd name="T19"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5">
                  <a:moveTo>
                    <a:pt x="26" y="19"/>
                  </a:moveTo>
                  <a:cubicBezTo>
                    <a:pt x="23" y="10"/>
                    <a:pt x="14" y="0"/>
                    <a:pt x="4" y="2"/>
                  </a:cubicBezTo>
                  <a:cubicBezTo>
                    <a:pt x="5" y="12"/>
                    <a:pt x="19" y="10"/>
                    <a:pt x="19" y="21"/>
                  </a:cubicBezTo>
                  <a:cubicBezTo>
                    <a:pt x="12" y="25"/>
                    <a:pt x="5" y="17"/>
                    <a:pt x="3" y="25"/>
                  </a:cubicBezTo>
                  <a:cubicBezTo>
                    <a:pt x="7" y="31"/>
                    <a:pt x="18" y="30"/>
                    <a:pt x="19" y="40"/>
                  </a:cubicBezTo>
                  <a:cubicBezTo>
                    <a:pt x="18" y="42"/>
                    <a:pt x="17" y="44"/>
                    <a:pt x="15" y="44"/>
                  </a:cubicBezTo>
                  <a:cubicBezTo>
                    <a:pt x="7" y="46"/>
                    <a:pt x="7" y="41"/>
                    <a:pt x="0" y="41"/>
                  </a:cubicBezTo>
                  <a:cubicBezTo>
                    <a:pt x="2" y="55"/>
                    <a:pt x="26" y="53"/>
                    <a:pt x="26" y="39"/>
                  </a:cubicBezTo>
                  <a:cubicBezTo>
                    <a:pt x="26" y="33"/>
                    <a:pt x="21" y="32"/>
                    <a:pt x="20" y="26"/>
                  </a:cubicBezTo>
                  <a:cubicBezTo>
                    <a:pt x="24" y="26"/>
                    <a:pt x="26" y="24"/>
                    <a:pt x="2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68" name="Freeform 776"/>
            <p:cNvSpPr/>
            <p:nvPr/>
          </p:nvSpPr>
          <p:spPr bwMode="auto">
            <a:xfrm>
              <a:off x="6499917" y="5459214"/>
              <a:ext cx="31633" cy="36499"/>
            </a:xfrm>
            <a:custGeom>
              <a:avLst/>
              <a:gdLst>
                <a:gd name="T0" fmla="*/ 9 w 9"/>
                <a:gd name="T1" fmla="*/ 8 h 10"/>
                <a:gd name="T2" fmla="*/ 2 w 9"/>
                <a:gd name="T3" fmla="*/ 0 h 10"/>
                <a:gd name="T4" fmla="*/ 0 w 9"/>
                <a:gd name="T5" fmla="*/ 1 h 10"/>
                <a:gd name="T6" fmla="*/ 9 w 9"/>
                <a:gd name="T7" fmla="*/ 8 h 10"/>
              </a:gdLst>
              <a:ahLst/>
              <a:cxnLst>
                <a:cxn ang="0">
                  <a:pos x="T0" y="T1"/>
                </a:cxn>
                <a:cxn ang="0">
                  <a:pos x="T2" y="T3"/>
                </a:cxn>
                <a:cxn ang="0">
                  <a:pos x="T4" y="T5"/>
                </a:cxn>
                <a:cxn ang="0">
                  <a:pos x="T6" y="T7"/>
                </a:cxn>
              </a:cxnLst>
              <a:rect l="0" t="0" r="r" b="b"/>
              <a:pathLst>
                <a:path w="9" h="10">
                  <a:moveTo>
                    <a:pt x="9" y="8"/>
                  </a:moveTo>
                  <a:cubicBezTo>
                    <a:pt x="8" y="4"/>
                    <a:pt x="7" y="0"/>
                    <a:pt x="2" y="0"/>
                  </a:cubicBezTo>
                  <a:cubicBezTo>
                    <a:pt x="2" y="1"/>
                    <a:pt x="1" y="1"/>
                    <a:pt x="0" y="1"/>
                  </a:cubicBezTo>
                  <a:cubicBezTo>
                    <a:pt x="0" y="6"/>
                    <a:pt x="6"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69" name="Freeform 777"/>
            <p:cNvSpPr/>
            <p:nvPr/>
          </p:nvSpPr>
          <p:spPr bwMode="auto">
            <a:xfrm>
              <a:off x="8268881" y="5507879"/>
              <a:ext cx="111929" cy="41366"/>
            </a:xfrm>
            <a:custGeom>
              <a:avLst/>
              <a:gdLst>
                <a:gd name="T0" fmla="*/ 0 w 30"/>
                <a:gd name="T1" fmla="*/ 4 h 11"/>
                <a:gd name="T2" fmla="*/ 30 w 30"/>
                <a:gd name="T3" fmla="*/ 2 h 11"/>
                <a:gd name="T4" fmla="*/ 0 w 30"/>
                <a:gd name="T5" fmla="*/ 4 h 11"/>
              </a:gdLst>
              <a:ahLst/>
              <a:cxnLst>
                <a:cxn ang="0">
                  <a:pos x="T0" y="T1"/>
                </a:cxn>
                <a:cxn ang="0">
                  <a:pos x="T2" y="T3"/>
                </a:cxn>
                <a:cxn ang="0">
                  <a:pos x="T4" y="T5"/>
                </a:cxn>
              </a:cxnLst>
              <a:rect l="0" t="0" r="r" b="b"/>
              <a:pathLst>
                <a:path w="30" h="11">
                  <a:moveTo>
                    <a:pt x="0" y="4"/>
                  </a:moveTo>
                  <a:cubicBezTo>
                    <a:pt x="3" y="11"/>
                    <a:pt x="29" y="10"/>
                    <a:pt x="30" y="2"/>
                  </a:cubicBezTo>
                  <a:cubicBezTo>
                    <a:pt x="23" y="1"/>
                    <a:pt x="6"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70" name="Freeform 778"/>
            <p:cNvSpPr>
              <a:spLocks noEditPoints="1"/>
            </p:cNvSpPr>
            <p:nvPr/>
          </p:nvSpPr>
          <p:spPr bwMode="auto">
            <a:xfrm>
              <a:off x="7346684" y="5520044"/>
              <a:ext cx="145994" cy="192226"/>
            </a:xfrm>
            <a:custGeom>
              <a:avLst/>
              <a:gdLst>
                <a:gd name="T0" fmla="*/ 38 w 39"/>
                <a:gd name="T1" fmla="*/ 5 h 52"/>
                <a:gd name="T2" fmla="*/ 6 w 39"/>
                <a:gd name="T3" fmla="*/ 0 h 52"/>
                <a:gd name="T4" fmla="*/ 5 w 39"/>
                <a:gd name="T5" fmla="*/ 52 h 52"/>
                <a:gd name="T6" fmla="*/ 37 w 39"/>
                <a:gd name="T7" fmla="*/ 47 h 52"/>
                <a:gd name="T8" fmla="*/ 38 w 39"/>
                <a:gd name="T9" fmla="*/ 5 h 52"/>
                <a:gd name="T10" fmla="*/ 30 w 39"/>
                <a:gd name="T11" fmla="*/ 43 h 52"/>
                <a:gd name="T12" fmla="*/ 13 w 39"/>
                <a:gd name="T13" fmla="*/ 45 h 52"/>
                <a:gd name="T14" fmla="*/ 9 w 39"/>
                <a:gd name="T15" fmla="*/ 7 h 52"/>
                <a:gd name="T16" fmla="*/ 32 w 39"/>
                <a:gd name="T17" fmla="*/ 9 h 52"/>
                <a:gd name="T18" fmla="*/ 30 w 39"/>
                <a:gd name="T1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52">
                  <a:moveTo>
                    <a:pt x="38" y="5"/>
                  </a:moveTo>
                  <a:cubicBezTo>
                    <a:pt x="29" y="2"/>
                    <a:pt x="16" y="2"/>
                    <a:pt x="6" y="0"/>
                  </a:cubicBezTo>
                  <a:cubicBezTo>
                    <a:pt x="0" y="14"/>
                    <a:pt x="4" y="33"/>
                    <a:pt x="5" y="52"/>
                  </a:cubicBezTo>
                  <a:cubicBezTo>
                    <a:pt x="16" y="51"/>
                    <a:pt x="28" y="51"/>
                    <a:pt x="37" y="47"/>
                  </a:cubicBezTo>
                  <a:cubicBezTo>
                    <a:pt x="38" y="36"/>
                    <a:pt x="39" y="21"/>
                    <a:pt x="38" y="5"/>
                  </a:cubicBezTo>
                  <a:close/>
                  <a:moveTo>
                    <a:pt x="30" y="43"/>
                  </a:moveTo>
                  <a:cubicBezTo>
                    <a:pt x="23" y="43"/>
                    <a:pt x="16" y="45"/>
                    <a:pt x="13" y="45"/>
                  </a:cubicBezTo>
                  <a:cubicBezTo>
                    <a:pt x="6" y="38"/>
                    <a:pt x="11" y="18"/>
                    <a:pt x="9" y="7"/>
                  </a:cubicBezTo>
                  <a:cubicBezTo>
                    <a:pt x="17" y="10"/>
                    <a:pt x="21" y="8"/>
                    <a:pt x="32" y="9"/>
                  </a:cubicBezTo>
                  <a:cubicBezTo>
                    <a:pt x="32" y="22"/>
                    <a:pt x="32" y="35"/>
                    <a:pt x="3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71" name="Freeform 779"/>
            <p:cNvSpPr>
              <a:spLocks noEditPoints="1"/>
            </p:cNvSpPr>
            <p:nvPr/>
          </p:nvSpPr>
          <p:spPr bwMode="auto">
            <a:xfrm>
              <a:off x="7534044" y="5527345"/>
              <a:ext cx="245758" cy="189792"/>
            </a:xfrm>
            <a:custGeom>
              <a:avLst/>
              <a:gdLst>
                <a:gd name="T0" fmla="*/ 62 w 66"/>
                <a:gd name="T1" fmla="*/ 1 h 51"/>
                <a:gd name="T2" fmla="*/ 3 w 66"/>
                <a:gd name="T3" fmla="*/ 0 h 51"/>
                <a:gd name="T4" fmla="*/ 2 w 66"/>
                <a:gd name="T5" fmla="*/ 50 h 51"/>
                <a:gd name="T6" fmla="*/ 57 w 66"/>
                <a:gd name="T7" fmla="*/ 50 h 51"/>
                <a:gd name="T8" fmla="*/ 62 w 66"/>
                <a:gd name="T9" fmla="*/ 1 h 51"/>
                <a:gd name="T10" fmla="*/ 54 w 66"/>
                <a:gd name="T11" fmla="*/ 43 h 51"/>
                <a:gd name="T12" fmla="*/ 7 w 66"/>
                <a:gd name="T13" fmla="*/ 42 h 51"/>
                <a:gd name="T14" fmla="*/ 7 w 66"/>
                <a:gd name="T15" fmla="*/ 10 h 51"/>
                <a:gd name="T16" fmla="*/ 55 w 66"/>
                <a:gd name="T17" fmla="*/ 8 h 51"/>
                <a:gd name="T18" fmla="*/ 54 w 66"/>
                <a:gd name="T19"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1">
                  <a:moveTo>
                    <a:pt x="62" y="1"/>
                  </a:moveTo>
                  <a:cubicBezTo>
                    <a:pt x="50" y="2"/>
                    <a:pt x="22" y="3"/>
                    <a:pt x="3" y="0"/>
                  </a:cubicBezTo>
                  <a:cubicBezTo>
                    <a:pt x="0" y="20"/>
                    <a:pt x="0" y="31"/>
                    <a:pt x="2" y="50"/>
                  </a:cubicBezTo>
                  <a:cubicBezTo>
                    <a:pt x="24" y="50"/>
                    <a:pt x="39" y="51"/>
                    <a:pt x="57" y="50"/>
                  </a:cubicBezTo>
                  <a:cubicBezTo>
                    <a:pt x="66" y="39"/>
                    <a:pt x="60" y="17"/>
                    <a:pt x="62" y="1"/>
                  </a:cubicBezTo>
                  <a:close/>
                  <a:moveTo>
                    <a:pt x="54" y="43"/>
                  </a:moveTo>
                  <a:cubicBezTo>
                    <a:pt x="39" y="44"/>
                    <a:pt x="25" y="45"/>
                    <a:pt x="7" y="42"/>
                  </a:cubicBezTo>
                  <a:cubicBezTo>
                    <a:pt x="7" y="31"/>
                    <a:pt x="7" y="20"/>
                    <a:pt x="7" y="10"/>
                  </a:cubicBezTo>
                  <a:cubicBezTo>
                    <a:pt x="29" y="6"/>
                    <a:pt x="30" y="9"/>
                    <a:pt x="55" y="8"/>
                  </a:cubicBezTo>
                  <a:cubicBezTo>
                    <a:pt x="55" y="21"/>
                    <a:pt x="59" y="32"/>
                    <a:pt x="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72" name="Freeform 780"/>
            <p:cNvSpPr>
              <a:spLocks noEditPoints="1"/>
            </p:cNvSpPr>
            <p:nvPr/>
          </p:nvSpPr>
          <p:spPr bwMode="auto">
            <a:xfrm>
              <a:off x="7806566" y="5534644"/>
              <a:ext cx="158161" cy="177627"/>
            </a:xfrm>
            <a:custGeom>
              <a:avLst/>
              <a:gdLst>
                <a:gd name="T0" fmla="*/ 2 w 43"/>
                <a:gd name="T1" fmla="*/ 0 h 48"/>
                <a:gd name="T2" fmla="*/ 2 w 43"/>
                <a:gd name="T3" fmla="*/ 47 h 48"/>
                <a:gd name="T4" fmla="*/ 37 w 43"/>
                <a:gd name="T5" fmla="*/ 48 h 48"/>
                <a:gd name="T6" fmla="*/ 43 w 43"/>
                <a:gd name="T7" fmla="*/ 2 h 48"/>
                <a:gd name="T8" fmla="*/ 2 w 43"/>
                <a:gd name="T9" fmla="*/ 0 h 48"/>
                <a:gd name="T10" fmla="*/ 25 w 43"/>
                <a:gd name="T11" fmla="*/ 21 h 48"/>
                <a:gd name="T12" fmla="*/ 17 w 43"/>
                <a:gd name="T13" fmla="*/ 21 h 48"/>
                <a:gd name="T14" fmla="*/ 23 w 43"/>
                <a:gd name="T15" fmla="*/ 17 h 48"/>
                <a:gd name="T16" fmla="*/ 25 w 43"/>
                <a:gd name="T17" fmla="*/ 18 h 48"/>
                <a:gd name="T18" fmla="*/ 25 w 43"/>
                <a:gd name="T19" fmla="*/ 21 h 48"/>
                <a:gd name="T20" fmla="*/ 29 w 43"/>
                <a:gd name="T21" fmla="*/ 42 h 48"/>
                <a:gd name="T22" fmla="*/ 32 w 43"/>
                <a:gd name="T23" fmla="*/ 16 h 48"/>
                <a:gd name="T24" fmla="*/ 12 w 43"/>
                <a:gd name="T25" fmla="*/ 17 h 48"/>
                <a:gd name="T26" fmla="*/ 12 w 43"/>
                <a:gd name="T27" fmla="*/ 23 h 48"/>
                <a:gd name="T28" fmla="*/ 24 w 43"/>
                <a:gd name="T29" fmla="*/ 27 h 48"/>
                <a:gd name="T30" fmla="*/ 21 w 43"/>
                <a:gd name="T31" fmla="*/ 40 h 48"/>
                <a:gd name="T32" fmla="*/ 7 w 43"/>
                <a:gd name="T33" fmla="*/ 39 h 48"/>
                <a:gd name="T34" fmla="*/ 7 w 43"/>
                <a:gd name="T35" fmla="*/ 8 h 48"/>
                <a:gd name="T36" fmla="*/ 36 w 43"/>
                <a:gd name="T37" fmla="*/ 7 h 48"/>
                <a:gd name="T38" fmla="*/ 29 w 43"/>
                <a:gd name="T3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8">
                  <a:moveTo>
                    <a:pt x="2" y="0"/>
                  </a:moveTo>
                  <a:cubicBezTo>
                    <a:pt x="1" y="13"/>
                    <a:pt x="0" y="34"/>
                    <a:pt x="2" y="47"/>
                  </a:cubicBezTo>
                  <a:cubicBezTo>
                    <a:pt x="14" y="47"/>
                    <a:pt x="26" y="47"/>
                    <a:pt x="37" y="48"/>
                  </a:cubicBezTo>
                  <a:cubicBezTo>
                    <a:pt x="41" y="33"/>
                    <a:pt x="43" y="23"/>
                    <a:pt x="43" y="2"/>
                  </a:cubicBezTo>
                  <a:cubicBezTo>
                    <a:pt x="26" y="0"/>
                    <a:pt x="20" y="3"/>
                    <a:pt x="2" y="0"/>
                  </a:cubicBezTo>
                  <a:close/>
                  <a:moveTo>
                    <a:pt x="25" y="21"/>
                  </a:moveTo>
                  <a:cubicBezTo>
                    <a:pt x="22" y="21"/>
                    <a:pt x="20" y="24"/>
                    <a:pt x="17" y="21"/>
                  </a:cubicBezTo>
                  <a:cubicBezTo>
                    <a:pt x="17" y="17"/>
                    <a:pt x="22" y="20"/>
                    <a:pt x="23" y="17"/>
                  </a:cubicBezTo>
                  <a:cubicBezTo>
                    <a:pt x="24" y="17"/>
                    <a:pt x="24" y="18"/>
                    <a:pt x="25" y="18"/>
                  </a:cubicBezTo>
                  <a:cubicBezTo>
                    <a:pt x="25" y="19"/>
                    <a:pt x="25" y="20"/>
                    <a:pt x="25" y="21"/>
                  </a:cubicBezTo>
                  <a:close/>
                  <a:moveTo>
                    <a:pt x="29" y="42"/>
                  </a:moveTo>
                  <a:cubicBezTo>
                    <a:pt x="26" y="34"/>
                    <a:pt x="32" y="27"/>
                    <a:pt x="32" y="16"/>
                  </a:cubicBezTo>
                  <a:cubicBezTo>
                    <a:pt x="28" y="9"/>
                    <a:pt x="15" y="14"/>
                    <a:pt x="12" y="17"/>
                  </a:cubicBezTo>
                  <a:cubicBezTo>
                    <a:pt x="12" y="19"/>
                    <a:pt x="12" y="21"/>
                    <a:pt x="12" y="23"/>
                  </a:cubicBezTo>
                  <a:cubicBezTo>
                    <a:pt x="13" y="28"/>
                    <a:pt x="20" y="28"/>
                    <a:pt x="24" y="27"/>
                  </a:cubicBezTo>
                  <a:cubicBezTo>
                    <a:pt x="24" y="32"/>
                    <a:pt x="21" y="35"/>
                    <a:pt x="21" y="40"/>
                  </a:cubicBezTo>
                  <a:cubicBezTo>
                    <a:pt x="16" y="40"/>
                    <a:pt x="9" y="41"/>
                    <a:pt x="7" y="39"/>
                  </a:cubicBezTo>
                  <a:cubicBezTo>
                    <a:pt x="7" y="30"/>
                    <a:pt x="7" y="19"/>
                    <a:pt x="7" y="8"/>
                  </a:cubicBezTo>
                  <a:cubicBezTo>
                    <a:pt x="17" y="9"/>
                    <a:pt x="27" y="8"/>
                    <a:pt x="36" y="7"/>
                  </a:cubicBezTo>
                  <a:cubicBezTo>
                    <a:pt x="37" y="19"/>
                    <a:pt x="38" y="39"/>
                    <a:pt x="2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73" name="Freeform 781"/>
            <p:cNvSpPr/>
            <p:nvPr/>
          </p:nvSpPr>
          <p:spPr bwMode="auto">
            <a:xfrm>
              <a:off x="6628880" y="5512745"/>
              <a:ext cx="90031" cy="197093"/>
            </a:xfrm>
            <a:custGeom>
              <a:avLst/>
              <a:gdLst>
                <a:gd name="T0" fmla="*/ 24 w 24"/>
                <a:gd name="T1" fmla="*/ 10 h 53"/>
                <a:gd name="T2" fmla="*/ 24 w 24"/>
                <a:gd name="T3" fmla="*/ 32 h 53"/>
                <a:gd name="T4" fmla="*/ 12 w 24"/>
                <a:gd name="T5" fmla="*/ 20 h 53"/>
                <a:gd name="T6" fmla="*/ 24 w 24"/>
                <a:gd name="T7" fmla="*/ 10 h 53"/>
              </a:gdLst>
              <a:ahLst/>
              <a:cxnLst>
                <a:cxn ang="0">
                  <a:pos x="T0" y="T1"/>
                </a:cxn>
                <a:cxn ang="0">
                  <a:pos x="T2" y="T3"/>
                </a:cxn>
                <a:cxn ang="0">
                  <a:pos x="T4" y="T5"/>
                </a:cxn>
                <a:cxn ang="0">
                  <a:pos x="T6" y="T7"/>
                </a:cxn>
              </a:cxnLst>
              <a:rect l="0" t="0" r="r" b="b"/>
              <a:pathLst>
                <a:path w="24" h="53">
                  <a:moveTo>
                    <a:pt x="24" y="10"/>
                  </a:moveTo>
                  <a:cubicBezTo>
                    <a:pt x="0" y="0"/>
                    <a:pt x="3" y="53"/>
                    <a:pt x="24" y="32"/>
                  </a:cubicBezTo>
                  <a:cubicBezTo>
                    <a:pt x="19" y="31"/>
                    <a:pt x="10" y="32"/>
                    <a:pt x="12" y="20"/>
                  </a:cubicBezTo>
                  <a:cubicBezTo>
                    <a:pt x="16" y="14"/>
                    <a:pt x="23" y="18"/>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74" name="Freeform 782"/>
            <p:cNvSpPr>
              <a:spLocks noEditPoints="1"/>
            </p:cNvSpPr>
            <p:nvPr/>
          </p:nvSpPr>
          <p:spPr bwMode="auto">
            <a:xfrm>
              <a:off x="7604607" y="5568709"/>
              <a:ext cx="87597" cy="114363"/>
            </a:xfrm>
            <a:custGeom>
              <a:avLst/>
              <a:gdLst>
                <a:gd name="T0" fmla="*/ 4 w 24"/>
                <a:gd name="T1" fmla="*/ 8 h 31"/>
                <a:gd name="T2" fmla="*/ 7 w 24"/>
                <a:gd name="T3" fmla="*/ 16 h 31"/>
                <a:gd name="T4" fmla="*/ 5 w 24"/>
                <a:gd name="T5" fmla="*/ 31 h 31"/>
                <a:gd name="T6" fmla="*/ 20 w 24"/>
                <a:gd name="T7" fmla="*/ 26 h 31"/>
                <a:gd name="T8" fmla="*/ 18 w 24"/>
                <a:gd name="T9" fmla="*/ 18 h 31"/>
                <a:gd name="T10" fmla="*/ 24 w 24"/>
                <a:gd name="T11" fmla="*/ 7 h 31"/>
                <a:gd name="T12" fmla="*/ 4 w 24"/>
                <a:gd name="T13" fmla="*/ 8 h 31"/>
                <a:gd name="T14" fmla="*/ 7 w 24"/>
                <a:gd name="T15" fmla="*/ 24 h 31"/>
                <a:gd name="T16" fmla="*/ 11 w 24"/>
                <a:gd name="T17" fmla="*/ 19 h 31"/>
                <a:gd name="T18" fmla="*/ 15 w 24"/>
                <a:gd name="T19" fmla="*/ 24 h 31"/>
                <a:gd name="T20" fmla="*/ 7 w 24"/>
                <a:gd name="T21" fmla="*/ 24 h 31"/>
                <a:gd name="T22" fmla="*/ 11 w 24"/>
                <a:gd name="T23" fmla="*/ 10 h 31"/>
                <a:gd name="T24" fmla="*/ 19 w 24"/>
                <a:gd name="T25" fmla="*/ 9 h 31"/>
                <a:gd name="T26" fmla="*/ 11 w 24"/>
                <a:gd name="T2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1">
                  <a:moveTo>
                    <a:pt x="4" y="8"/>
                  </a:moveTo>
                  <a:cubicBezTo>
                    <a:pt x="4" y="12"/>
                    <a:pt x="7" y="12"/>
                    <a:pt x="7" y="16"/>
                  </a:cubicBezTo>
                  <a:cubicBezTo>
                    <a:pt x="0" y="18"/>
                    <a:pt x="2" y="26"/>
                    <a:pt x="5" y="31"/>
                  </a:cubicBezTo>
                  <a:cubicBezTo>
                    <a:pt x="14" y="30"/>
                    <a:pt x="15" y="30"/>
                    <a:pt x="20" y="26"/>
                  </a:cubicBezTo>
                  <a:cubicBezTo>
                    <a:pt x="21" y="21"/>
                    <a:pt x="19" y="20"/>
                    <a:pt x="18" y="18"/>
                  </a:cubicBezTo>
                  <a:cubicBezTo>
                    <a:pt x="22" y="16"/>
                    <a:pt x="24" y="12"/>
                    <a:pt x="24" y="7"/>
                  </a:cubicBezTo>
                  <a:cubicBezTo>
                    <a:pt x="19" y="0"/>
                    <a:pt x="10" y="3"/>
                    <a:pt x="4" y="8"/>
                  </a:cubicBezTo>
                  <a:close/>
                  <a:moveTo>
                    <a:pt x="7" y="24"/>
                  </a:moveTo>
                  <a:cubicBezTo>
                    <a:pt x="6" y="20"/>
                    <a:pt x="11" y="22"/>
                    <a:pt x="11" y="19"/>
                  </a:cubicBezTo>
                  <a:cubicBezTo>
                    <a:pt x="13" y="20"/>
                    <a:pt x="15" y="21"/>
                    <a:pt x="15" y="24"/>
                  </a:cubicBezTo>
                  <a:cubicBezTo>
                    <a:pt x="12" y="25"/>
                    <a:pt x="9" y="27"/>
                    <a:pt x="7" y="24"/>
                  </a:cubicBezTo>
                  <a:close/>
                  <a:moveTo>
                    <a:pt x="11" y="10"/>
                  </a:moveTo>
                  <a:cubicBezTo>
                    <a:pt x="13" y="7"/>
                    <a:pt x="15" y="8"/>
                    <a:pt x="19" y="9"/>
                  </a:cubicBezTo>
                  <a:cubicBezTo>
                    <a:pt x="19" y="13"/>
                    <a:pt x="13" y="12"/>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75" name="Freeform 783"/>
            <p:cNvSpPr/>
            <p:nvPr/>
          </p:nvSpPr>
          <p:spPr bwMode="auto">
            <a:xfrm>
              <a:off x="7388049" y="5571143"/>
              <a:ext cx="55965" cy="97329"/>
            </a:xfrm>
            <a:custGeom>
              <a:avLst/>
              <a:gdLst>
                <a:gd name="T0" fmla="*/ 2 w 15"/>
                <a:gd name="T1" fmla="*/ 1 h 26"/>
                <a:gd name="T2" fmla="*/ 9 w 15"/>
                <a:gd name="T3" fmla="*/ 9 h 26"/>
                <a:gd name="T4" fmla="*/ 11 w 15"/>
                <a:gd name="T5" fmla="*/ 26 h 26"/>
                <a:gd name="T6" fmla="*/ 15 w 15"/>
                <a:gd name="T7" fmla="*/ 3 h 26"/>
                <a:gd name="T8" fmla="*/ 2 w 15"/>
                <a:gd name="T9" fmla="*/ 1 h 26"/>
              </a:gdLst>
              <a:ahLst/>
              <a:cxnLst>
                <a:cxn ang="0">
                  <a:pos x="T0" y="T1"/>
                </a:cxn>
                <a:cxn ang="0">
                  <a:pos x="T2" y="T3"/>
                </a:cxn>
                <a:cxn ang="0">
                  <a:pos x="T4" y="T5"/>
                </a:cxn>
                <a:cxn ang="0">
                  <a:pos x="T6" y="T7"/>
                </a:cxn>
                <a:cxn ang="0">
                  <a:pos x="T8" y="T9"/>
                </a:cxn>
              </a:cxnLst>
              <a:rect l="0" t="0" r="r" b="b"/>
              <a:pathLst>
                <a:path w="15" h="26">
                  <a:moveTo>
                    <a:pt x="2" y="1"/>
                  </a:moveTo>
                  <a:cubicBezTo>
                    <a:pt x="0" y="8"/>
                    <a:pt x="6" y="7"/>
                    <a:pt x="9" y="9"/>
                  </a:cubicBezTo>
                  <a:cubicBezTo>
                    <a:pt x="7" y="13"/>
                    <a:pt x="2" y="25"/>
                    <a:pt x="11" y="26"/>
                  </a:cubicBezTo>
                  <a:cubicBezTo>
                    <a:pt x="10" y="16"/>
                    <a:pt x="15" y="11"/>
                    <a:pt x="15" y="3"/>
                  </a:cubicBezTo>
                  <a:cubicBezTo>
                    <a:pt x="9" y="4"/>
                    <a:pt x="8"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76" name="Freeform 784"/>
            <p:cNvSpPr>
              <a:spLocks noEditPoints="1"/>
            </p:cNvSpPr>
            <p:nvPr/>
          </p:nvSpPr>
          <p:spPr bwMode="auto">
            <a:xfrm>
              <a:off x="9242176" y="5653873"/>
              <a:ext cx="1116856" cy="1133887"/>
            </a:xfrm>
            <a:custGeom>
              <a:avLst/>
              <a:gdLst>
                <a:gd name="T0" fmla="*/ 289 w 299"/>
                <a:gd name="T1" fmla="*/ 218 h 304"/>
                <a:gd name="T2" fmla="*/ 268 w 299"/>
                <a:gd name="T3" fmla="*/ 160 h 304"/>
                <a:gd name="T4" fmla="*/ 269 w 299"/>
                <a:gd name="T5" fmla="*/ 89 h 304"/>
                <a:gd name="T6" fmla="*/ 264 w 299"/>
                <a:gd name="T7" fmla="*/ 0 h 304"/>
                <a:gd name="T8" fmla="*/ 62 w 299"/>
                <a:gd name="T9" fmla="*/ 14 h 304"/>
                <a:gd name="T10" fmla="*/ 17 w 299"/>
                <a:gd name="T11" fmla="*/ 229 h 304"/>
                <a:gd name="T12" fmla="*/ 0 w 299"/>
                <a:gd name="T13" fmla="*/ 263 h 304"/>
                <a:gd name="T14" fmla="*/ 76 w 299"/>
                <a:gd name="T15" fmla="*/ 299 h 304"/>
                <a:gd name="T16" fmla="*/ 285 w 299"/>
                <a:gd name="T17" fmla="*/ 279 h 304"/>
                <a:gd name="T18" fmla="*/ 226 w 299"/>
                <a:gd name="T19" fmla="*/ 284 h 304"/>
                <a:gd name="T20" fmla="*/ 235 w 299"/>
                <a:gd name="T21" fmla="*/ 264 h 304"/>
                <a:gd name="T22" fmla="*/ 254 w 299"/>
                <a:gd name="T23" fmla="*/ 280 h 304"/>
                <a:gd name="T24" fmla="*/ 244 w 299"/>
                <a:gd name="T25" fmla="*/ 263 h 304"/>
                <a:gd name="T26" fmla="*/ 254 w 299"/>
                <a:gd name="T27" fmla="*/ 280 h 304"/>
                <a:gd name="T28" fmla="*/ 260 w 299"/>
                <a:gd name="T29" fmla="*/ 281 h 304"/>
                <a:gd name="T30" fmla="*/ 267 w 299"/>
                <a:gd name="T31" fmla="*/ 261 h 304"/>
                <a:gd name="T32" fmla="*/ 275 w 299"/>
                <a:gd name="T33" fmla="*/ 274 h 304"/>
                <a:gd name="T34" fmla="*/ 285 w 299"/>
                <a:gd name="T35" fmla="*/ 259 h 304"/>
                <a:gd name="T36" fmla="*/ 69 w 299"/>
                <a:gd name="T37" fmla="*/ 20 h 304"/>
                <a:gd name="T38" fmla="*/ 261 w 299"/>
                <a:gd name="T39" fmla="*/ 76 h 304"/>
                <a:gd name="T40" fmla="*/ 200 w 299"/>
                <a:gd name="T41" fmla="*/ 162 h 304"/>
                <a:gd name="T42" fmla="*/ 69 w 299"/>
                <a:gd name="T43" fmla="*/ 20 h 304"/>
                <a:gd name="T44" fmla="*/ 8 w 299"/>
                <a:gd name="T45" fmla="*/ 266 h 304"/>
                <a:gd name="T46" fmla="*/ 15 w 299"/>
                <a:gd name="T47" fmla="*/ 290 h 304"/>
                <a:gd name="T48" fmla="*/ 21 w 299"/>
                <a:gd name="T49" fmla="*/ 269 h 304"/>
                <a:gd name="T50" fmla="*/ 26 w 299"/>
                <a:gd name="T51" fmla="*/ 290 h 304"/>
                <a:gd name="T52" fmla="*/ 32 w 299"/>
                <a:gd name="T53" fmla="*/ 272 h 304"/>
                <a:gd name="T54" fmla="*/ 40 w 299"/>
                <a:gd name="T55" fmla="*/ 291 h 304"/>
                <a:gd name="T56" fmla="*/ 47 w 299"/>
                <a:gd name="T57" fmla="*/ 273 h 304"/>
                <a:gd name="T58" fmla="*/ 54 w 299"/>
                <a:gd name="T59" fmla="*/ 291 h 304"/>
                <a:gd name="T60" fmla="*/ 70 w 299"/>
                <a:gd name="T61" fmla="*/ 292 h 304"/>
                <a:gd name="T62" fmla="*/ 59 w 299"/>
                <a:gd name="T63" fmla="*/ 273 h 304"/>
                <a:gd name="T64" fmla="*/ 70 w 299"/>
                <a:gd name="T65" fmla="*/ 292 h 304"/>
                <a:gd name="T66" fmla="*/ 56 w 299"/>
                <a:gd name="T67" fmla="*/ 167 h 304"/>
                <a:gd name="T68" fmla="*/ 285 w 299"/>
                <a:gd name="T69" fmla="*/ 226 h 304"/>
                <a:gd name="T70" fmla="*/ 233 w 299"/>
                <a:gd name="T71" fmla="*/ 257 h 304"/>
                <a:gd name="T72" fmla="*/ 10 w 299"/>
                <a:gd name="T73" fmla="*/ 258 h 304"/>
                <a:gd name="T74" fmla="*/ 77 w 299"/>
                <a:gd name="T75" fmla="*/ 292 h 304"/>
                <a:gd name="T76" fmla="*/ 87 w 299"/>
                <a:gd name="T77" fmla="*/ 274 h 304"/>
                <a:gd name="T78" fmla="*/ 105 w 299"/>
                <a:gd name="T79" fmla="*/ 291 h 304"/>
                <a:gd name="T80" fmla="*/ 94 w 299"/>
                <a:gd name="T81" fmla="*/ 273 h 304"/>
                <a:gd name="T82" fmla="*/ 105 w 299"/>
                <a:gd name="T83" fmla="*/ 291 h 304"/>
                <a:gd name="T84" fmla="*/ 112 w 299"/>
                <a:gd name="T85" fmla="*/ 292 h 304"/>
                <a:gd name="T86" fmla="*/ 121 w 299"/>
                <a:gd name="T87" fmla="*/ 275 h 304"/>
                <a:gd name="T88" fmla="*/ 138 w 299"/>
                <a:gd name="T89" fmla="*/ 291 h 304"/>
                <a:gd name="T90" fmla="*/ 127 w 299"/>
                <a:gd name="T91" fmla="*/ 272 h 304"/>
                <a:gd name="T92" fmla="*/ 138 w 299"/>
                <a:gd name="T93" fmla="*/ 291 h 304"/>
                <a:gd name="T94" fmla="*/ 145 w 299"/>
                <a:gd name="T95" fmla="*/ 291 h 304"/>
                <a:gd name="T96" fmla="*/ 154 w 299"/>
                <a:gd name="T97" fmla="*/ 273 h 304"/>
                <a:gd name="T98" fmla="*/ 160 w 299"/>
                <a:gd name="T99" fmla="*/ 292 h 304"/>
                <a:gd name="T100" fmla="*/ 170 w 299"/>
                <a:gd name="T101" fmla="*/ 272 h 304"/>
                <a:gd name="T102" fmla="*/ 160 w 299"/>
                <a:gd name="T103" fmla="*/ 292 h 304"/>
                <a:gd name="T104" fmla="*/ 179 w 299"/>
                <a:gd name="T105" fmla="*/ 291 h 304"/>
                <a:gd name="T106" fmla="*/ 186 w 299"/>
                <a:gd name="T107" fmla="*/ 290 h 304"/>
                <a:gd name="T108" fmla="*/ 192 w 299"/>
                <a:gd name="T109" fmla="*/ 269 h 304"/>
                <a:gd name="T110" fmla="*/ 193 w 299"/>
                <a:gd name="T111" fmla="*/ 288 h 304"/>
                <a:gd name="T112" fmla="*/ 207 w 299"/>
                <a:gd name="T113" fmla="*/ 268 h 304"/>
                <a:gd name="T114" fmla="*/ 221 w 299"/>
                <a:gd name="T115" fmla="*/ 28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304">
                  <a:moveTo>
                    <a:pt x="285" y="279"/>
                  </a:moveTo>
                  <a:cubicBezTo>
                    <a:pt x="299" y="264"/>
                    <a:pt x="293" y="235"/>
                    <a:pt x="289" y="218"/>
                  </a:cubicBezTo>
                  <a:cubicBezTo>
                    <a:pt x="287" y="211"/>
                    <a:pt x="287" y="204"/>
                    <a:pt x="285" y="198"/>
                  </a:cubicBezTo>
                  <a:cubicBezTo>
                    <a:pt x="280" y="183"/>
                    <a:pt x="270" y="171"/>
                    <a:pt x="268" y="160"/>
                  </a:cubicBezTo>
                  <a:cubicBezTo>
                    <a:pt x="266" y="150"/>
                    <a:pt x="269" y="139"/>
                    <a:pt x="269" y="129"/>
                  </a:cubicBezTo>
                  <a:cubicBezTo>
                    <a:pt x="269" y="116"/>
                    <a:pt x="270" y="103"/>
                    <a:pt x="269" y="89"/>
                  </a:cubicBezTo>
                  <a:cubicBezTo>
                    <a:pt x="268" y="60"/>
                    <a:pt x="274" y="26"/>
                    <a:pt x="267" y="2"/>
                  </a:cubicBezTo>
                  <a:cubicBezTo>
                    <a:pt x="265" y="2"/>
                    <a:pt x="265" y="1"/>
                    <a:pt x="264" y="0"/>
                  </a:cubicBezTo>
                  <a:cubicBezTo>
                    <a:pt x="231" y="2"/>
                    <a:pt x="195" y="3"/>
                    <a:pt x="160" y="6"/>
                  </a:cubicBezTo>
                  <a:cubicBezTo>
                    <a:pt x="127" y="10"/>
                    <a:pt x="93" y="12"/>
                    <a:pt x="62" y="14"/>
                  </a:cubicBezTo>
                  <a:cubicBezTo>
                    <a:pt x="57" y="63"/>
                    <a:pt x="51" y="113"/>
                    <a:pt x="52" y="162"/>
                  </a:cubicBezTo>
                  <a:cubicBezTo>
                    <a:pt x="39" y="186"/>
                    <a:pt x="28" y="209"/>
                    <a:pt x="17" y="229"/>
                  </a:cubicBezTo>
                  <a:cubicBezTo>
                    <a:pt x="12" y="237"/>
                    <a:pt x="7" y="243"/>
                    <a:pt x="4" y="252"/>
                  </a:cubicBezTo>
                  <a:cubicBezTo>
                    <a:pt x="3" y="256"/>
                    <a:pt x="4" y="260"/>
                    <a:pt x="0" y="263"/>
                  </a:cubicBezTo>
                  <a:cubicBezTo>
                    <a:pt x="3" y="271"/>
                    <a:pt x="2" y="284"/>
                    <a:pt x="4" y="293"/>
                  </a:cubicBezTo>
                  <a:cubicBezTo>
                    <a:pt x="25" y="304"/>
                    <a:pt x="53" y="299"/>
                    <a:pt x="76" y="299"/>
                  </a:cubicBezTo>
                  <a:cubicBezTo>
                    <a:pt x="126" y="299"/>
                    <a:pt x="167" y="300"/>
                    <a:pt x="218" y="293"/>
                  </a:cubicBezTo>
                  <a:cubicBezTo>
                    <a:pt x="239" y="291"/>
                    <a:pt x="274" y="289"/>
                    <a:pt x="285" y="279"/>
                  </a:cubicBezTo>
                  <a:close/>
                  <a:moveTo>
                    <a:pt x="237" y="283"/>
                  </a:moveTo>
                  <a:cubicBezTo>
                    <a:pt x="232" y="282"/>
                    <a:pt x="232" y="285"/>
                    <a:pt x="226" y="284"/>
                  </a:cubicBezTo>
                  <a:cubicBezTo>
                    <a:pt x="226" y="277"/>
                    <a:pt x="230" y="274"/>
                    <a:pt x="226" y="267"/>
                  </a:cubicBezTo>
                  <a:cubicBezTo>
                    <a:pt x="226" y="263"/>
                    <a:pt x="235" y="268"/>
                    <a:pt x="235" y="264"/>
                  </a:cubicBezTo>
                  <a:cubicBezTo>
                    <a:pt x="241" y="266"/>
                    <a:pt x="236" y="277"/>
                    <a:pt x="237" y="283"/>
                  </a:cubicBezTo>
                  <a:close/>
                  <a:moveTo>
                    <a:pt x="254" y="280"/>
                  </a:moveTo>
                  <a:cubicBezTo>
                    <a:pt x="248" y="281"/>
                    <a:pt x="250" y="281"/>
                    <a:pt x="243" y="282"/>
                  </a:cubicBezTo>
                  <a:cubicBezTo>
                    <a:pt x="243" y="273"/>
                    <a:pt x="244" y="269"/>
                    <a:pt x="244" y="263"/>
                  </a:cubicBezTo>
                  <a:cubicBezTo>
                    <a:pt x="247" y="263"/>
                    <a:pt x="250" y="263"/>
                    <a:pt x="253" y="264"/>
                  </a:cubicBezTo>
                  <a:cubicBezTo>
                    <a:pt x="254" y="269"/>
                    <a:pt x="255" y="274"/>
                    <a:pt x="254" y="280"/>
                  </a:cubicBezTo>
                  <a:close/>
                  <a:moveTo>
                    <a:pt x="269" y="278"/>
                  </a:moveTo>
                  <a:cubicBezTo>
                    <a:pt x="265" y="278"/>
                    <a:pt x="265" y="282"/>
                    <a:pt x="260" y="281"/>
                  </a:cubicBezTo>
                  <a:cubicBezTo>
                    <a:pt x="263" y="273"/>
                    <a:pt x="259" y="271"/>
                    <a:pt x="260" y="262"/>
                  </a:cubicBezTo>
                  <a:cubicBezTo>
                    <a:pt x="262" y="262"/>
                    <a:pt x="267" y="264"/>
                    <a:pt x="267" y="261"/>
                  </a:cubicBezTo>
                  <a:cubicBezTo>
                    <a:pt x="270" y="265"/>
                    <a:pt x="270" y="271"/>
                    <a:pt x="269" y="278"/>
                  </a:cubicBezTo>
                  <a:close/>
                  <a:moveTo>
                    <a:pt x="275" y="274"/>
                  </a:moveTo>
                  <a:cubicBezTo>
                    <a:pt x="275" y="269"/>
                    <a:pt x="277" y="267"/>
                    <a:pt x="274" y="263"/>
                  </a:cubicBezTo>
                  <a:cubicBezTo>
                    <a:pt x="276" y="260"/>
                    <a:pt x="283" y="262"/>
                    <a:pt x="285" y="259"/>
                  </a:cubicBezTo>
                  <a:cubicBezTo>
                    <a:pt x="287" y="264"/>
                    <a:pt x="281" y="273"/>
                    <a:pt x="275" y="274"/>
                  </a:cubicBezTo>
                  <a:close/>
                  <a:moveTo>
                    <a:pt x="69" y="20"/>
                  </a:moveTo>
                  <a:cubicBezTo>
                    <a:pt x="127" y="21"/>
                    <a:pt x="192" y="7"/>
                    <a:pt x="261" y="10"/>
                  </a:cubicBezTo>
                  <a:cubicBezTo>
                    <a:pt x="267" y="32"/>
                    <a:pt x="261" y="56"/>
                    <a:pt x="261" y="76"/>
                  </a:cubicBezTo>
                  <a:cubicBezTo>
                    <a:pt x="262" y="100"/>
                    <a:pt x="264" y="126"/>
                    <a:pt x="262" y="157"/>
                  </a:cubicBezTo>
                  <a:cubicBezTo>
                    <a:pt x="244" y="161"/>
                    <a:pt x="222" y="160"/>
                    <a:pt x="200" y="162"/>
                  </a:cubicBezTo>
                  <a:cubicBezTo>
                    <a:pt x="152" y="167"/>
                    <a:pt x="104" y="170"/>
                    <a:pt x="59" y="160"/>
                  </a:cubicBezTo>
                  <a:cubicBezTo>
                    <a:pt x="57" y="117"/>
                    <a:pt x="63" y="67"/>
                    <a:pt x="69" y="20"/>
                  </a:cubicBezTo>
                  <a:close/>
                  <a:moveTo>
                    <a:pt x="15" y="290"/>
                  </a:moveTo>
                  <a:cubicBezTo>
                    <a:pt x="8" y="287"/>
                    <a:pt x="9" y="276"/>
                    <a:pt x="8" y="266"/>
                  </a:cubicBezTo>
                  <a:cubicBezTo>
                    <a:pt x="10" y="267"/>
                    <a:pt x="12" y="268"/>
                    <a:pt x="14" y="268"/>
                  </a:cubicBezTo>
                  <a:cubicBezTo>
                    <a:pt x="14" y="276"/>
                    <a:pt x="16" y="281"/>
                    <a:pt x="15" y="290"/>
                  </a:cubicBezTo>
                  <a:close/>
                  <a:moveTo>
                    <a:pt x="26" y="290"/>
                  </a:moveTo>
                  <a:cubicBezTo>
                    <a:pt x="18" y="290"/>
                    <a:pt x="22" y="277"/>
                    <a:pt x="21" y="269"/>
                  </a:cubicBezTo>
                  <a:cubicBezTo>
                    <a:pt x="25" y="268"/>
                    <a:pt x="24" y="271"/>
                    <a:pt x="28" y="271"/>
                  </a:cubicBezTo>
                  <a:cubicBezTo>
                    <a:pt x="24" y="275"/>
                    <a:pt x="28" y="289"/>
                    <a:pt x="26" y="290"/>
                  </a:cubicBezTo>
                  <a:close/>
                  <a:moveTo>
                    <a:pt x="40" y="291"/>
                  </a:moveTo>
                  <a:cubicBezTo>
                    <a:pt x="29" y="290"/>
                    <a:pt x="34" y="282"/>
                    <a:pt x="32" y="272"/>
                  </a:cubicBezTo>
                  <a:cubicBezTo>
                    <a:pt x="34" y="270"/>
                    <a:pt x="40" y="271"/>
                    <a:pt x="41" y="273"/>
                  </a:cubicBezTo>
                  <a:cubicBezTo>
                    <a:pt x="40" y="281"/>
                    <a:pt x="40" y="282"/>
                    <a:pt x="40" y="291"/>
                  </a:cubicBezTo>
                  <a:close/>
                  <a:moveTo>
                    <a:pt x="47" y="291"/>
                  </a:moveTo>
                  <a:cubicBezTo>
                    <a:pt x="47" y="285"/>
                    <a:pt x="47" y="279"/>
                    <a:pt x="47" y="273"/>
                  </a:cubicBezTo>
                  <a:cubicBezTo>
                    <a:pt x="48" y="273"/>
                    <a:pt x="49" y="273"/>
                    <a:pt x="50" y="273"/>
                  </a:cubicBezTo>
                  <a:cubicBezTo>
                    <a:pt x="55" y="275"/>
                    <a:pt x="51" y="286"/>
                    <a:pt x="54" y="291"/>
                  </a:cubicBezTo>
                  <a:cubicBezTo>
                    <a:pt x="51" y="291"/>
                    <a:pt x="49" y="291"/>
                    <a:pt x="47" y="291"/>
                  </a:cubicBezTo>
                  <a:close/>
                  <a:moveTo>
                    <a:pt x="70" y="292"/>
                  </a:moveTo>
                  <a:cubicBezTo>
                    <a:pt x="67" y="292"/>
                    <a:pt x="63" y="292"/>
                    <a:pt x="59" y="291"/>
                  </a:cubicBezTo>
                  <a:cubicBezTo>
                    <a:pt x="59" y="285"/>
                    <a:pt x="59" y="279"/>
                    <a:pt x="59" y="273"/>
                  </a:cubicBezTo>
                  <a:cubicBezTo>
                    <a:pt x="63" y="273"/>
                    <a:pt x="67" y="273"/>
                    <a:pt x="70" y="274"/>
                  </a:cubicBezTo>
                  <a:cubicBezTo>
                    <a:pt x="70" y="280"/>
                    <a:pt x="70" y="286"/>
                    <a:pt x="70" y="292"/>
                  </a:cubicBezTo>
                  <a:close/>
                  <a:moveTo>
                    <a:pt x="10" y="258"/>
                  </a:moveTo>
                  <a:cubicBezTo>
                    <a:pt x="22" y="224"/>
                    <a:pt x="43" y="200"/>
                    <a:pt x="56" y="167"/>
                  </a:cubicBezTo>
                  <a:cubicBezTo>
                    <a:pt x="125" y="185"/>
                    <a:pt x="191" y="168"/>
                    <a:pt x="264" y="168"/>
                  </a:cubicBezTo>
                  <a:cubicBezTo>
                    <a:pt x="273" y="184"/>
                    <a:pt x="279" y="203"/>
                    <a:pt x="285" y="226"/>
                  </a:cubicBezTo>
                  <a:cubicBezTo>
                    <a:pt x="286" y="232"/>
                    <a:pt x="289" y="243"/>
                    <a:pt x="288" y="246"/>
                  </a:cubicBezTo>
                  <a:cubicBezTo>
                    <a:pt x="283" y="257"/>
                    <a:pt x="246" y="256"/>
                    <a:pt x="233" y="257"/>
                  </a:cubicBezTo>
                  <a:cubicBezTo>
                    <a:pt x="191" y="262"/>
                    <a:pt x="137" y="266"/>
                    <a:pt x="85" y="266"/>
                  </a:cubicBezTo>
                  <a:cubicBezTo>
                    <a:pt x="58" y="265"/>
                    <a:pt x="28" y="265"/>
                    <a:pt x="10" y="258"/>
                  </a:cubicBezTo>
                  <a:close/>
                  <a:moveTo>
                    <a:pt x="87" y="292"/>
                  </a:moveTo>
                  <a:cubicBezTo>
                    <a:pt x="84" y="290"/>
                    <a:pt x="82" y="293"/>
                    <a:pt x="77" y="292"/>
                  </a:cubicBezTo>
                  <a:cubicBezTo>
                    <a:pt x="75" y="283"/>
                    <a:pt x="78" y="282"/>
                    <a:pt x="76" y="274"/>
                  </a:cubicBezTo>
                  <a:cubicBezTo>
                    <a:pt x="81" y="271"/>
                    <a:pt x="82" y="274"/>
                    <a:pt x="87" y="274"/>
                  </a:cubicBezTo>
                  <a:cubicBezTo>
                    <a:pt x="87" y="280"/>
                    <a:pt x="87" y="286"/>
                    <a:pt x="87" y="292"/>
                  </a:cubicBezTo>
                  <a:close/>
                  <a:moveTo>
                    <a:pt x="105" y="291"/>
                  </a:moveTo>
                  <a:cubicBezTo>
                    <a:pt x="101" y="291"/>
                    <a:pt x="96" y="291"/>
                    <a:pt x="92" y="291"/>
                  </a:cubicBezTo>
                  <a:cubicBezTo>
                    <a:pt x="92" y="283"/>
                    <a:pt x="92" y="276"/>
                    <a:pt x="94" y="273"/>
                  </a:cubicBezTo>
                  <a:cubicBezTo>
                    <a:pt x="98" y="276"/>
                    <a:pt x="102" y="271"/>
                    <a:pt x="106" y="275"/>
                  </a:cubicBezTo>
                  <a:cubicBezTo>
                    <a:pt x="105" y="283"/>
                    <a:pt x="105" y="285"/>
                    <a:pt x="105" y="291"/>
                  </a:cubicBezTo>
                  <a:close/>
                  <a:moveTo>
                    <a:pt x="121" y="291"/>
                  </a:moveTo>
                  <a:cubicBezTo>
                    <a:pt x="118" y="291"/>
                    <a:pt x="112" y="289"/>
                    <a:pt x="112" y="292"/>
                  </a:cubicBezTo>
                  <a:cubicBezTo>
                    <a:pt x="109" y="287"/>
                    <a:pt x="113" y="283"/>
                    <a:pt x="112" y="273"/>
                  </a:cubicBezTo>
                  <a:cubicBezTo>
                    <a:pt x="115" y="274"/>
                    <a:pt x="119" y="273"/>
                    <a:pt x="121" y="275"/>
                  </a:cubicBezTo>
                  <a:cubicBezTo>
                    <a:pt x="121" y="280"/>
                    <a:pt x="121" y="285"/>
                    <a:pt x="121" y="291"/>
                  </a:cubicBezTo>
                  <a:close/>
                  <a:moveTo>
                    <a:pt x="138" y="291"/>
                  </a:moveTo>
                  <a:cubicBezTo>
                    <a:pt x="134" y="291"/>
                    <a:pt x="130" y="291"/>
                    <a:pt x="127" y="291"/>
                  </a:cubicBezTo>
                  <a:cubicBezTo>
                    <a:pt x="127" y="285"/>
                    <a:pt x="127" y="279"/>
                    <a:pt x="127" y="272"/>
                  </a:cubicBezTo>
                  <a:cubicBezTo>
                    <a:pt x="130" y="273"/>
                    <a:pt x="134" y="273"/>
                    <a:pt x="138" y="273"/>
                  </a:cubicBezTo>
                  <a:cubicBezTo>
                    <a:pt x="137" y="282"/>
                    <a:pt x="140" y="287"/>
                    <a:pt x="138" y="291"/>
                  </a:cubicBezTo>
                  <a:close/>
                  <a:moveTo>
                    <a:pt x="153" y="291"/>
                  </a:moveTo>
                  <a:cubicBezTo>
                    <a:pt x="150" y="291"/>
                    <a:pt x="147" y="291"/>
                    <a:pt x="145" y="291"/>
                  </a:cubicBezTo>
                  <a:cubicBezTo>
                    <a:pt x="143" y="283"/>
                    <a:pt x="145" y="282"/>
                    <a:pt x="143" y="273"/>
                  </a:cubicBezTo>
                  <a:cubicBezTo>
                    <a:pt x="149" y="274"/>
                    <a:pt x="151" y="270"/>
                    <a:pt x="154" y="273"/>
                  </a:cubicBezTo>
                  <a:cubicBezTo>
                    <a:pt x="152" y="278"/>
                    <a:pt x="153" y="285"/>
                    <a:pt x="153" y="291"/>
                  </a:cubicBezTo>
                  <a:close/>
                  <a:moveTo>
                    <a:pt x="160" y="292"/>
                  </a:moveTo>
                  <a:cubicBezTo>
                    <a:pt x="160" y="285"/>
                    <a:pt x="160" y="279"/>
                    <a:pt x="160" y="272"/>
                  </a:cubicBezTo>
                  <a:cubicBezTo>
                    <a:pt x="163" y="272"/>
                    <a:pt x="166" y="272"/>
                    <a:pt x="170" y="272"/>
                  </a:cubicBezTo>
                  <a:cubicBezTo>
                    <a:pt x="169" y="279"/>
                    <a:pt x="170" y="285"/>
                    <a:pt x="171" y="291"/>
                  </a:cubicBezTo>
                  <a:cubicBezTo>
                    <a:pt x="166" y="290"/>
                    <a:pt x="163" y="291"/>
                    <a:pt x="160" y="292"/>
                  </a:cubicBezTo>
                  <a:close/>
                  <a:moveTo>
                    <a:pt x="186" y="290"/>
                  </a:moveTo>
                  <a:cubicBezTo>
                    <a:pt x="184" y="290"/>
                    <a:pt x="179" y="288"/>
                    <a:pt x="179" y="291"/>
                  </a:cubicBezTo>
                  <a:cubicBezTo>
                    <a:pt x="176" y="287"/>
                    <a:pt x="176" y="279"/>
                    <a:pt x="176" y="271"/>
                  </a:cubicBezTo>
                  <a:cubicBezTo>
                    <a:pt x="189" y="266"/>
                    <a:pt x="186" y="279"/>
                    <a:pt x="186" y="290"/>
                  </a:cubicBezTo>
                  <a:close/>
                  <a:moveTo>
                    <a:pt x="193" y="288"/>
                  </a:moveTo>
                  <a:cubicBezTo>
                    <a:pt x="190" y="284"/>
                    <a:pt x="192" y="275"/>
                    <a:pt x="192" y="269"/>
                  </a:cubicBezTo>
                  <a:cubicBezTo>
                    <a:pt x="204" y="264"/>
                    <a:pt x="202" y="277"/>
                    <a:pt x="203" y="287"/>
                  </a:cubicBezTo>
                  <a:cubicBezTo>
                    <a:pt x="198" y="286"/>
                    <a:pt x="196" y="288"/>
                    <a:pt x="193" y="288"/>
                  </a:cubicBezTo>
                  <a:close/>
                  <a:moveTo>
                    <a:pt x="210" y="286"/>
                  </a:moveTo>
                  <a:cubicBezTo>
                    <a:pt x="209" y="280"/>
                    <a:pt x="208" y="273"/>
                    <a:pt x="207" y="268"/>
                  </a:cubicBezTo>
                  <a:cubicBezTo>
                    <a:pt x="212" y="268"/>
                    <a:pt x="215" y="266"/>
                    <a:pt x="221" y="267"/>
                  </a:cubicBezTo>
                  <a:cubicBezTo>
                    <a:pt x="221" y="273"/>
                    <a:pt x="221" y="279"/>
                    <a:pt x="221" y="285"/>
                  </a:cubicBezTo>
                  <a:cubicBezTo>
                    <a:pt x="216" y="284"/>
                    <a:pt x="213" y="285"/>
                    <a:pt x="210" y="2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77" name="Freeform 785"/>
            <p:cNvSpPr>
              <a:spLocks noEditPoints="1"/>
            </p:cNvSpPr>
            <p:nvPr/>
          </p:nvSpPr>
          <p:spPr bwMode="auto">
            <a:xfrm>
              <a:off x="7069295" y="5605208"/>
              <a:ext cx="153295" cy="172760"/>
            </a:xfrm>
            <a:custGeom>
              <a:avLst/>
              <a:gdLst>
                <a:gd name="T0" fmla="*/ 24 w 41"/>
                <a:gd name="T1" fmla="*/ 0 h 46"/>
                <a:gd name="T2" fmla="*/ 0 w 41"/>
                <a:gd name="T3" fmla="*/ 36 h 46"/>
                <a:gd name="T4" fmla="*/ 40 w 41"/>
                <a:gd name="T5" fmla="*/ 39 h 46"/>
                <a:gd name="T6" fmla="*/ 30 w 41"/>
                <a:gd name="T7" fmla="*/ 0 h 46"/>
                <a:gd name="T8" fmla="*/ 24 w 41"/>
                <a:gd name="T9" fmla="*/ 0 h 46"/>
                <a:gd name="T10" fmla="*/ 11 w 41"/>
                <a:gd name="T11" fmla="*/ 33 h 46"/>
                <a:gd name="T12" fmla="*/ 24 w 41"/>
                <a:gd name="T13" fmla="*/ 11 h 46"/>
                <a:gd name="T14" fmla="*/ 34 w 41"/>
                <a:gd name="T15" fmla="*/ 35 h 46"/>
                <a:gd name="T16" fmla="*/ 11 w 41"/>
                <a:gd name="T17"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24" y="0"/>
                  </a:moveTo>
                  <a:cubicBezTo>
                    <a:pt x="19" y="15"/>
                    <a:pt x="7" y="22"/>
                    <a:pt x="0" y="36"/>
                  </a:cubicBezTo>
                  <a:cubicBezTo>
                    <a:pt x="10" y="43"/>
                    <a:pt x="33" y="46"/>
                    <a:pt x="40" y="39"/>
                  </a:cubicBezTo>
                  <a:cubicBezTo>
                    <a:pt x="41" y="22"/>
                    <a:pt x="30" y="12"/>
                    <a:pt x="30" y="0"/>
                  </a:cubicBezTo>
                  <a:cubicBezTo>
                    <a:pt x="28" y="0"/>
                    <a:pt x="26" y="0"/>
                    <a:pt x="24" y="0"/>
                  </a:cubicBezTo>
                  <a:close/>
                  <a:moveTo>
                    <a:pt x="11" y="33"/>
                  </a:moveTo>
                  <a:cubicBezTo>
                    <a:pt x="13" y="23"/>
                    <a:pt x="23" y="22"/>
                    <a:pt x="24" y="11"/>
                  </a:cubicBezTo>
                  <a:cubicBezTo>
                    <a:pt x="30" y="17"/>
                    <a:pt x="31" y="27"/>
                    <a:pt x="34" y="35"/>
                  </a:cubicBezTo>
                  <a:cubicBezTo>
                    <a:pt x="25" y="36"/>
                    <a:pt x="19" y="33"/>
                    <a:pt x="1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78" name="Freeform 786"/>
            <p:cNvSpPr>
              <a:spLocks noEditPoints="1"/>
            </p:cNvSpPr>
            <p:nvPr/>
          </p:nvSpPr>
          <p:spPr bwMode="auto">
            <a:xfrm>
              <a:off x="10463660" y="5729302"/>
              <a:ext cx="968428" cy="1090089"/>
            </a:xfrm>
            <a:custGeom>
              <a:avLst/>
              <a:gdLst>
                <a:gd name="T0" fmla="*/ 30 w 260"/>
                <a:gd name="T1" fmla="*/ 9 h 292"/>
                <a:gd name="T2" fmla="*/ 6 w 260"/>
                <a:gd name="T3" fmla="*/ 230 h 292"/>
                <a:gd name="T4" fmla="*/ 1 w 260"/>
                <a:gd name="T5" fmla="*/ 244 h 292"/>
                <a:gd name="T6" fmla="*/ 22 w 260"/>
                <a:gd name="T7" fmla="*/ 246 h 292"/>
                <a:gd name="T8" fmla="*/ 19 w 260"/>
                <a:gd name="T9" fmla="*/ 270 h 292"/>
                <a:gd name="T10" fmla="*/ 37 w 260"/>
                <a:gd name="T11" fmla="*/ 275 h 292"/>
                <a:gd name="T12" fmla="*/ 40 w 260"/>
                <a:gd name="T13" fmla="*/ 292 h 292"/>
                <a:gd name="T14" fmla="*/ 225 w 260"/>
                <a:gd name="T15" fmla="*/ 272 h 292"/>
                <a:gd name="T16" fmla="*/ 254 w 260"/>
                <a:gd name="T17" fmla="*/ 164 h 292"/>
                <a:gd name="T18" fmla="*/ 254 w 260"/>
                <a:gd name="T19" fmla="*/ 36 h 292"/>
                <a:gd name="T20" fmla="*/ 237 w 260"/>
                <a:gd name="T21" fmla="*/ 30 h 292"/>
                <a:gd name="T22" fmla="*/ 237 w 260"/>
                <a:gd name="T23" fmla="*/ 18 h 292"/>
                <a:gd name="T24" fmla="*/ 224 w 260"/>
                <a:gd name="T25" fmla="*/ 18 h 292"/>
                <a:gd name="T26" fmla="*/ 225 w 260"/>
                <a:gd name="T27" fmla="*/ 7 h 292"/>
                <a:gd name="T28" fmla="*/ 176 w 260"/>
                <a:gd name="T29" fmla="*/ 0 h 292"/>
                <a:gd name="T30" fmla="*/ 65 w 260"/>
                <a:gd name="T31" fmla="*/ 7 h 292"/>
                <a:gd name="T32" fmla="*/ 30 w 260"/>
                <a:gd name="T33" fmla="*/ 9 h 292"/>
                <a:gd name="T34" fmla="*/ 240 w 260"/>
                <a:gd name="T35" fmla="*/ 40 h 292"/>
                <a:gd name="T36" fmla="*/ 247 w 260"/>
                <a:gd name="T37" fmla="*/ 53 h 292"/>
                <a:gd name="T38" fmla="*/ 221 w 260"/>
                <a:gd name="T39" fmla="*/ 265 h 292"/>
                <a:gd name="T40" fmla="*/ 67 w 260"/>
                <a:gd name="T41" fmla="*/ 283 h 292"/>
                <a:gd name="T42" fmla="*/ 46 w 260"/>
                <a:gd name="T43" fmla="*/ 280 h 292"/>
                <a:gd name="T44" fmla="*/ 55 w 260"/>
                <a:gd name="T45" fmla="*/ 276 h 292"/>
                <a:gd name="T46" fmla="*/ 210 w 260"/>
                <a:gd name="T47" fmla="*/ 263 h 292"/>
                <a:gd name="T48" fmla="*/ 235 w 260"/>
                <a:gd name="T49" fmla="*/ 43 h 292"/>
                <a:gd name="T50" fmla="*/ 240 w 260"/>
                <a:gd name="T51" fmla="*/ 40 h 292"/>
                <a:gd name="T52" fmla="*/ 224 w 260"/>
                <a:gd name="T53" fmla="*/ 27 h 292"/>
                <a:gd name="T54" fmla="*/ 228 w 260"/>
                <a:gd name="T55" fmla="*/ 25 h 292"/>
                <a:gd name="T56" fmla="*/ 204 w 260"/>
                <a:gd name="T57" fmla="*/ 256 h 292"/>
                <a:gd name="T58" fmla="*/ 116 w 260"/>
                <a:gd name="T59" fmla="*/ 263 h 292"/>
                <a:gd name="T60" fmla="*/ 26 w 260"/>
                <a:gd name="T61" fmla="*/ 266 h 292"/>
                <a:gd name="T62" fmla="*/ 29 w 260"/>
                <a:gd name="T63" fmla="*/ 245 h 292"/>
                <a:gd name="T64" fmla="*/ 189 w 260"/>
                <a:gd name="T65" fmla="*/ 241 h 292"/>
                <a:gd name="T66" fmla="*/ 192 w 260"/>
                <a:gd name="T67" fmla="*/ 180 h 292"/>
                <a:gd name="T68" fmla="*/ 196 w 260"/>
                <a:gd name="T69" fmla="*/ 142 h 292"/>
                <a:gd name="T70" fmla="*/ 200 w 260"/>
                <a:gd name="T71" fmla="*/ 106 h 292"/>
                <a:gd name="T72" fmla="*/ 217 w 260"/>
                <a:gd name="T73" fmla="*/ 45 h 292"/>
                <a:gd name="T74" fmla="*/ 224 w 260"/>
                <a:gd name="T75" fmla="*/ 27 h 292"/>
                <a:gd name="T76" fmla="*/ 217 w 260"/>
                <a:gd name="T77" fmla="*/ 14 h 292"/>
                <a:gd name="T78" fmla="*/ 186 w 260"/>
                <a:gd name="T79" fmla="*/ 180 h 292"/>
                <a:gd name="T80" fmla="*/ 185 w 260"/>
                <a:gd name="T81" fmla="*/ 234 h 292"/>
                <a:gd name="T82" fmla="*/ 12 w 260"/>
                <a:gd name="T83" fmla="*/ 239 h 292"/>
                <a:gd name="T84" fmla="*/ 25 w 260"/>
                <a:gd name="T85" fmla="*/ 174 h 292"/>
                <a:gd name="T86" fmla="*/ 30 w 260"/>
                <a:gd name="T87" fmla="*/ 101 h 292"/>
                <a:gd name="T88" fmla="*/ 36 w 260"/>
                <a:gd name="T89" fmla="*/ 17 h 292"/>
                <a:gd name="T90" fmla="*/ 217 w 260"/>
                <a:gd name="T91" fmla="*/ 1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0" h="292">
                  <a:moveTo>
                    <a:pt x="30" y="9"/>
                  </a:moveTo>
                  <a:cubicBezTo>
                    <a:pt x="23" y="81"/>
                    <a:pt x="27" y="170"/>
                    <a:pt x="6" y="230"/>
                  </a:cubicBezTo>
                  <a:cubicBezTo>
                    <a:pt x="5" y="235"/>
                    <a:pt x="0" y="238"/>
                    <a:pt x="1" y="244"/>
                  </a:cubicBezTo>
                  <a:cubicBezTo>
                    <a:pt x="5" y="249"/>
                    <a:pt x="19" y="244"/>
                    <a:pt x="22" y="246"/>
                  </a:cubicBezTo>
                  <a:cubicBezTo>
                    <a:pt x="19" y="255"/>
                    <a:pt x="20" y="260"/>
                    <a:pt x="19" y="270"/>
                  </a:cubicBezTo>
                  <a:cubicBezTo>
                    <a:pt x="25" y="275"/>
                    <a:pt x="27" y="274"/>
                    <a:pt x="37" y="275"/>
                  </a:cubicBezTo>
                  <a:cubicBezTo>
                    <a:pt x="35" y="283"/>
                    <a:pt x="36" y="287"/>
                    <a:pt x="40" y="292"/>
                  </a:cubicBezTo>
                  <a:cubicBezTo>
                    <a:pt x="110" y="292"/>
                    <a:pt x="173" y="289"/>
                    <a:pt x="225" y="272"/>
                  </a:cubicBezTo>
                  <a:cubicBezTo>
                    <a:pt x="239" y="240"/>
                    <a:pt x="247" y="202"/>
                    <a:pt x="254" y="164"/>
                  </a:cubicBezTo>
                  <a:cubicBezTo>
                    <a:pt x="260" y="125"/>
                    <a:pt x="254" y="82"/>
                    <a:pt x="254" y="36"/>
                  </a:cubicBezTo>
                  <a:cubicBezTo>
                    <a:pt x="250" y="31"/>
                    <a:pt x="241" y="33"/>
                    <a:pt x="237" y="30"/>
                  </a:cubicBezTo>
                  <a:cubicBezTo>
                    <a:pt x="235" y="24"/>
                    <a:pt x="240" y="22"/>
                    <a:pt x="237" y="18"/>
                  </a:cubicBezTo>
                  <a:cubicBezTo>
                    <a:pt x="232" y="18"/>
                    <a:pt x="228" y="18"/>
                    <a:pt x="224" y="18"/>
                  </a:cubicBezTo>
                  <a:cubicBezTo>
                    <a:pt x="225" y="15"/>
                    <a:pt x="226" y="12"/>
                    <a:pt x="225" y="7"/>
                  </a:cubicBezTo>
                  <a:cubicBezTo>
                    <a:pt x="207" y="0"/>
                    <a:pt x="188" y="0"/>
                    <a:pt x="176" y="0"/>
                  </a:cubicBezTo>
                  <a:cubicBezTo>
                    <a:pt x="143" y="0"/>
                    <a:pt x="103" y="7"/>
                    <a:pt x="65" y="7"/>
                  </a:cubicBezTo>
                  <a:cubicBezTo>
                    <a:pt x="53" y="8"/>
                    <a:pt x="41" y="5"/>
                    <a:pt x="30" y="9"/>
                  </a:cubicBezTo>
                  <a:close/>
                  <a:moveTo>
                    <a:pt x="240" y="40"/>
                  </a:moveTo>
                  <a:cubicBezTo>
                    <a:pt x="249" y="39"/>
                    <a:pt x="246" y="45"/>
                    <a:pt x="247" y="53"/>
                  </a:cubicBezTo>
                  <a:cubicBezTo>
                    <a:pt x="257" y="123"/>
                    <a:pt x="243" y="215"/>
                    <a:pt x="221" y="265"/>
                  </a:cubicBezTo>
                  <a:cubicBezTo>
                    <a:pt x="181" y="281"/>
                    <a:pt x="128" y="283"/>
                    <a:pt x="67" y="283"/>
                  </a:cubicBezTo>
                  <a:cubicBezTo>
                    <a:pt x="60" y="283"/>
                    <a:pt x="50" y="287"/>
                    <a:pt x="46" y="280"/>
                  </a:cubicBezTo>
                  <a:cubicBezTo>
                    <a:pt x="44" y="273"/>
                    <a:pt x="53" y="276"/>
                    <a:pt x="55" y="276"/>
                  </a:cubicBezTo>
                  <a:cubicBezTo>
                    <a:pt x="103" y="271"/>
                    <a:pt x="162" y="271"/>
                    <a:pt x="210" y="263"/>
                  </a:cubicBezTo>
                  <a:cubicBezTo>
                    <a:pt x="219" y="203"/>
                    <a:pt x="229" y="118"/>
                    <a:pt x="235" y="43"/>
                  </a:cubicBezTo>
                  <a:cubicBezTo>
                    <a:pt x="236" y="41"/>
                    <a:pt x="238" y="40"/>
                    <a:pt x="240" y="40"/>
                  </a:cubicBezTo>
                  <a:close/>
                  <a:moveTo>
                    <a:pt x="224" y="27"/>
                  </a:moveTo>
                  <a:cubicBezTo>
                    <a:pt x="226" y="27"/>
                    <a:pt x="228" y="27"/>
                    <a:pt x="228" y="25"/>
                  </a:cubicBezTo>
                  <a:cubicBezTo>
                    <a:pt x="226" y="102"/>
                    <a:pt x="214" y="182"/>
                    <a:pt x="204" y="256"/>
                  </a:cubicBezTo>
                  <a:cubicBezTo>
                    <a:pt x="178" y="263"/>
                    <a:pt x="152" y="262"/>
                    <a:pt x="116" y="263"/>
                  </a:cubicBezTo>
                  <a:cubicBezTo>
                    <a:pt x="82" y="265"/>
                    <a:pt x="50" y="272"/>
                    <a:pt x="26" y="266"/>
                  </a:cubicBezTo>
                  <a:cubicBezTo>
                    <a:pt x="27" y="261"/>
                    <a:pt x="27" y="253"/>
                    <a:pt x="29" y="245"/>
                  </a:cubicBezTo>
                  <a:cubicBezTo>
                    <a:pt x="85" y="239"/>
                    <a:pt x="147" y="258"/>
                    <a:pt x="189" y="241"/>
                  </a:cubicBezTo>
                  <a:cubicBezTo>
                    <a:pt x="198" y="224"/>
                    <a:pt x="191" y="202"/>
                    <a:pt x="192" y="180"/>
                  </a:cubicBezTo>
                  <a:cubicBezTo>
                    <a:pt x="192" y="168"/>
                    <a:pt x="194" y="155"/>
                    <a:pt x="196" y="142"/>
                  </a:cubicBezTo>
                  <a:cubicBezTo>
                    <a:pt x="197" y="130"/>
                    <a:pt x="198" y="117"/>
                    <a:pt x="200" y="106"/>
                  </a:cubicBezTo>
                  <a:cubicBezTo>
                    <a:pt x="205" y="85"/>
                    <a:pt x="212" y="66"/>
                    <a:pt x="217" y="45"/>
                  </a:cubicBezTo>
                  <a:cubicBezTo>
                    <a:pt x="218" y="39"/>
                    <a:pt x="217" y="30"/>
                    <a:pt x="224" y="27"/>
                  </a:cubicBezTo>
                  <a:close/>
                  <a:moveTo>
                    <a:pt x="217" y="14"/>
                  </a:moveTo>
                  <a:cubicBezTo>
                    <a:pt x="206" y="68"/>
                    <a:pt x="187" y="121"/>
                    <a:pt x="186" y="180"/>
                  </a:cubicBezTo>
                  <a:cubicBezTo>
                    <a:pt x="186" y="198"/>
                    <a:pt x="191" y="217"/>
                    <a:pt x="185" y="234"/>
                  </a:cubicBezTo>
                  <a:cubicBezTo>
                    <a:pt x="139" y="249"/>
                    <a:pt x="62" y="229"/>
                    <a:pt x="12" y="239"/>
                  </a:cubicBezTo>
                  <a:cubicBezTo>
                    <a:pt x="13" y="219"/>
                    <a:pt x="22" y="199"/>
                    <a:pt x="25" y="174"/>
                  </a:cubicBezTo>
                  <a:cubicBezTo>
                    <a:pt x="28" y="151"/>
                    <a:pt x="27" y="125"/>
                    <a:pt x="30" y="101"/>
                  </a:cubicBezTo>
                  <a:cubicBezTo>
                    <a:pt x="34" y="76"/>
                    <a:pt x="36" y="40"/>
                    <a:pt x="36" y="17"/>
                  </a:cubicBezTo>
                  <a:cubicBezTo>
                    <a:pt x="97" y="17"/>
                    <a:pt x="158" y="3"/>
                    <a:pt x="2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79" name="Freeform 787"/>
            <p:cNvSpPr/>
            <p:nvPr/>
          </p:nvSpPr>
          <p:spPr bwMode="auto">
            <a:xfrm>
              <a:off x="8327279" y="5712271"/>
              <a:ext cx="111929" cy="116795"/>
            </a:xfrm>
            <a:custGeom>
              <a:avLst/>
              <a:gdLst>
                <a:gd name="T0" fmla="*/ 9 w 30"/>
                <a:gd name="T1" fmla="*/ 20 h 31"/>
                <a:gd name="T2" fmla="*/ 30 w 30"/>
                <a:gd name="T3" fmla="*/ 4 h 31"/>
                <a:gd name="T4" fmla="*/ 28 w 30"/>
                <a:gd name="T5" fmla="*/ 0 h 31"/>
                <a:gd name="T6" fmla="*/ 0 w 30"/>
                <a:gd name="T7" fmla="*/ 30 h 31"/>
                <a:gd name="T8" fmla="*/ 9 w 30"/>
                <a:gd name="T9" fmla="*/ 20 h 31"/>
              </a:gdLst>
              <a:ahLst/>
              <a:cxnLst>
                <a:cxn ang="0">
                  <a:pos x="T0" y="T1"/>
                </a:cxn>
                <a:cxn ang="0">
                  <a:pos x="T2" y="T3"/>
                </a:cxn>
                <a:cxn ang="0">
                  <a:pos x="T4" y="T5"/>
                </a:cxn>
                <a:cxn ang="0">
                  <a:pos x="T6" y="T7"/>
                </a:cxn>
                <a:cxn ang="0">
                  <a:pos x="T8" y="T9"/>
                </a:cxn>
              </a:cxnLst>
              <a:rect l="0" t="0" r="r" b="b"/>
              <a:pathLst>
                <a:path w="30" h="31">
                  <a:moveTo>
                    <a:pt x="9" y="20"/>
                  </a:moveTo>
                  <a:cubicBezTo>
                    <a:pt x="15" y="14"/>
                    <a:pt x="22" y="9"/>
                    <a:pt x="30" y="4"/>
                  </a:cubicBezTo>
                  <a:cubicBezTo>
                    <a:pt x="30" y="2"/>
                    <a:pt x="30" y="0"/>
                    <a:pt x="28" y="0"/>
                  </a:cubicBezTo>
                  <a:cubicBezTo>
                    <a:pt x="16" y="6"/>
                    <a:pt x="1" y="16"/>
                    <a:pt x="0" y="30"/>
                  </a:cubicBezTo>
                  <a:cubicBezTo>
                    <a:pt x="6" y="31"/>
                    <a:pt x="7" y="23"/>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80" name="Freeform 788"/>
            <p:cNvSpPr>
              <a:spLocks noEditPoints="1"/>
            </p:cNvSpPr>
            <p:nvPr/>
          </p:nvSpPr>
          <p:spPr bwMode="auto">
            <a:xfrm>
              <a:off x="8310245" y="5695237"/>
              <a:ext cx="905164" cy="992760"/>
            </a:xfrm>
            <a:custGeom>
              <a:avLst/>
              <a:gdLst>
                <a:gd name="T0" fmla="*/ 216 w 243"/>
                <a:gd name="T1" fmla="*/ 220 h 266"/>
                <a:gd name="T2" fmla="*/ 96 w 243"/>
                <a:gd name="T3" fmla="*/ 9 h 266"/>
                <a:gd name="T4" fmla="*/ 12 w 243"/>
                <a:gd name="T5" fmla="*/ 166 h 266"/>
                <a:gd name="T6" fmla="*/ 43 w 243"/>
                <a:gd name="T7" fmla="*/ 228 h 266"/>
                <a:gd name="T8" fmla="*/ 153 w 243"/>
                <a:gd name="T9" fmla="*/ 259 h 266"/>
                <a:gd name="T10" fmla="*/ 159 w 243"/>
                <a:gd name="T11" fmla="*/ 238 h 266"/>
                <a:gd name="T12" fmla="*/ 169 w 243"/>
                <a:gd name="T13" fmla="*/ 201 h 266"/>
                <a:gd name="T14" fmla="*/ 202 w 243"/>
                <a:gd name="T15" fmla="*/ 195 h 266"/>
                <a:gd name="T16" fmla="*/ 226 w 243"/>
                <a:gd name="T17" fmla="*/ 163 h 266"/>
                <a:gd name="T18" fmla="*/ 159 w 243"/>
                <a:gd name="T19" fmla="*/ 32 h 266"/>
                <a:gd name="T20" fmla="*/ 208 w 243"/>
                <a:gd name="T21" fmla="*/ 72 h 266"/>
                <a:gd name="T22" fmla="*/ 187 w 243"/>
                <a:gd name="T23" fmla="*/ 74 h 266"/>
                <a:gd name="T24" fmla="*/ 176 w 243"/>
                <a:gd name="T25" fmla="*/ 92 h 266"/>
                <a:gd name="T26" fmla="*/ 161 w 243"/>
                <a:gd name="T27" fmla="*/ 74 h 266"/>
                <a:gd name="T28" fmla="*/ 161 w 243"/>
                <a:gd name="T29" fmla="*/ 50 h 266"/>
                <a:gd name="T30" fmla="*/ 152 w 243"/>
                <a:gd name="T31" fmla="*/ 52 h 266"/>
                <a:gd name="T32" fmla="*/ 153 w 243"/>
                <a:gd name="T33" fmla="*/ 23 h 266"/>
                <a:gd name="T34" fmla="*/ 137 w 243"/>
                <a:gd name="T35" fmla="*/ 59 h 266"/>
                <a:gd name="T36" fmla="*/ 168 w 243"/>
                <a:gd name="T37" fmla="*/ 60 h 266"/>
                <a:gd name="T38" fmla="*/ 171 w 243"/>
                <a:gd name="T39" fmla="*/ 81 h 266"/>
                <a:gd name="T40" fmla="*/ 193 w 243"/>
                <a:gd name="T41" fmla="*/ 76 h 266"/>
                <a:gd name="T42" fmla="*/ 220 w 243"/>
                <a:gd name="T43" fmla="*/ 102 h 266"/>
                <a:gd name="T44" fmla="*/ 183 w 243"/>
                <a:gd name="T45" fmla="*/ 133 h 266"/>
                <a:gd name="T46" fmla="*/ 122 w 243"/>
                <a:gd name="T47" fmla="*/ 120 h 266"/>
                <a:gd name="T48" fmla="*/ 111 w 243"/>
                <a:gd name="T49" fmla="*/ 47 h 266"/>
                <a:gd name="T50" fmla="*/ 153 w 243"/>
                <a:gd name="T51" fmla="*/ 23 h 266"/>
                <a:gd name="T52" fmla="*/ 17 w 243"/>
                <a:gd name="T53" fmla="*/ 123 h 266"/>
                <a:gd name="T54" fmla="*/ 55 w 243"/>
                <a:gd name="T55" fmla="*/ 51 h 266"/>
                <a:gd name="T56" fmla="*/ 66 w 243"/>
                <a:gd name="T57" fmla="*/ 82 h 266"/>
                <a:gd name="T58" fmla="*/ 46 w 243"/>
                <a:gd name="T59" fmla="*/ 101 h 266"/>
                <a:gd name="T60" fmla="*/ 76 w 243"/>
                <a:gd name="T61" fmla="*/ 138 h 266"/>
                <a:gd name="T62" fmla="*/ 108 w 243"/>
                <a:gd name="T63" fmla="*/ 173 h 266"/>
                <a:gd name="T64" fmla="*/ 55 w 243"/>
                <a:gd name="T65" fmla="*/ 213 h 266"/>
                <a:gd name="T66" fmla="*/ 65 w 243"/>
                <a:gd name="T67" fmla="*/ 237 h 266"/>
                <a:gd name="T68" fmla="*/ 52 w 243"/>
                <a:gd name="T69" fmla="*/ 221 h 266"/>
                <a:gd name="T70" fmla="*/ 108 w 243"/>
                <a:gd name="T71" fmla="*/ 181 h 266"/>
                <a:gd name="T72" fmla="*/ 88 w 243"/>
                <a:gd name="T73" fmla="*/ 151 h 266"/>
                <a:gd name="T74" fmla="*/ 51 w 243"/>
                <a:gd name="T75" fmla="*/ 131 h 266"/>
                <a:gd name="T76" fmla="*/ 90 w 243"/>
                <a:gd name="T77" fmla="*/ 115 h 266"/>
                <a:gd name="T78" fmla="*/ 62 w 243"/>
                <a:gd name="T79" fmla="*/ 63 h 266"/>
                <a:gd name="T80" fmla="*/ 131 w 243"/>
                <a:gd name="T81" fmla="*/ 17 h 266"/>
                <a:gd name="T82" fmla="*/ 105 w 243"/>
                <a:gd name="T83" fmla="*/ 62 h 266"/>
                <a:gd name="T84" fmla="*/ 115 w 243"/>
                <a:gd name="T85" fmla="*/ 121 h 266"/>
                <a:gd name="T86" fmla="*/ 180 w 243"/>
                <a:gd name="T87" fmla="*/ 142 h 266"/>
                <a:gd name="T88" fmla="*/ 221 w 243"/>
                <a:gd name="T89" fmla="*/ 109 h 266"/>
                <a:gd name="T90" fmla="*/ 213 w 243"/>
                <a:gd name="T91" fmla="*/ 156 h 266"/>
                <a:gd name="T92" fmla="*/ 195 w 243"/>
                <a:gd name="T93" fmla="*/ 192 h 266"/>
                <a:gd name="T94" fmla="*/ 171 w 243"/>
                <a:gd name="T95" fmla="*/ 192 h 266"/>
                <a:gd name="T96" fmla="*/ 165 w 243"/>
                <a:gd name="T97" fmla="*/ 230 h 266"/>
                <a:gd name="T98" fmla="*/ 153 w 243"/>
                <a:gd name="T99" fmla="*/ 252 h 266"/>
                <a:gd name="T100" fmla="*/ 135 w 243"/>
                <a:gd name="T101" fmla="*/ 236 h 266"/>
                <a:gd name="T102" fmla="*/ 65 w 243"/>
                <a:gd name="T103" fmla="*/ 237 h 266"/>
                <a:gd name="T104" fmla="*/ 71 w 243"/>
                <a:gd name="T105" fmla="*/ 233 h 266"/>
                <a:gd name="T106" fmla="*/ 133 w 243"/>
                <a:gd name="T107" fmla="*/ 243 h 266"/>
                <a:gd name="T108" fmla="*/ 70 w 243"/>
                <a:gd name="T109" fmla="*/ 23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3" h="266">
                  <a:moveTo>
                    <a:pt x="153" y="259"/>
                  </a:moveTo>
                  <a:cubicBezTo>
                    <a:pt x="179" y="254"/>
                    <a:pt x="206" y="236"/>
                    <a:pt x="216" y="220"/>
                  </a:cubicBezTo>
                  <a:cubicBezTo>
                    <a:pt x="243" y="179"/>
                    <a:pt x="238" y="111"/>
                    <a:pt x="215" y="69"/>
                  </a:cubicBezTo>
                  <a:cubicBezTo>
                    <a:pt x="193" y="30"/>
                    <a:pt x="151" y="0"/>
                    <a:pt x="96" y="9"/>
                  </a:cubicBezTo>
                  <a:cubicBezTo>
                    <a:pt x="83" y="14"/>
                    <a:pt x="69" y="22"/>
                    <a:pt x="61" y="31"/>
                  </a:cubicBezTo>
                  <a:cubicBezTo>
                    <a:pt x="31" y="59"/>
                    <a:pt x="0" y="108"/>
                    <a:pt x="12" y="166"/>
                  </a:cubicBezTo>
                  <a:cubicBezTo>
                    <a:pt x="16" y="185"/>
                    <a:pt x="25" y="209"/>
                    <a:pt x="35" y="222"/>
                  </a:cubicBezTo>
                  <a:cubicBezTo>
                    <a:pt x="36" y="224"/>
                    <a:pt x="41" y="225"/>
                    <a:pt x="43" y="228"/>
                  </a:cubicBezTo>
                  <a:cubicBezTo>
                    <a:pt x="45" y="231"/>
                    <a:pt x="46" y="234"/>
                    <a:pt x="48" y="236"/>
                  </a:cubicBezTo>
                  <a:cubicBezTo>
                    <a:pt x="72" y="257"/>
                    <a:pt x="119" y="266"/>
                    <a:pt x="153" y="259"/>
                  </a:cubicBezTo>
                  <a:close/>
                  <a:moveTo>
                    <a:pt x="160" y="249"/>
                  </a:moveTo>
                  <a:cubicBezTo>
                    <a:pt x="159" y="246"/>
                    <a:pt x="158" y="243"/>
                    <a:pt x="159" y="238"/>
                  </a:cubicBezTo>
                  <a:cubicBezTo>
                    <a:pt x="170" y="239"/>
                    <a:pt x="171" y="234"/>
                    <a:pt x="174" y="227"/>
                  </a:cubicBezTo>
                  <a:cubicBezTo>
                    <a:pt x="171" y="220"/>
                    <a:pt x="161" y="208"/>
                    <a:pt x="169" y="201"/>
                  </a:cubicBezTo>
                  <a:cubicBezTo>
                    <a:pt x="178" y="199"/>
                    <a:pt x="177" y="213"/>
                    <a:pt x="186" y="214"/>
                  </a:cubicBezTo>
                  <a:cubicBezTo>
                    <a:pt x="197" y="215"/>
                    <a:pt x="199" y="206"/>
                    <a:pt x="202" y="195"/>
                  </a:cubicBezTo>
                  <a:cubicBezTo>
                    <a:pt x="207" y="193"/>
                    <a:pt x="212" y="190"/>
                    <a:pt x="215" y="185"/>
                  </a:cubicBezTo>
                  <a:cubicBezTo>
                    <a:pt x="215" y="174"/>
                    <a:pt x="209" y="157"/>
                    <a:pt x="226" y="163"/>
                  </a:cubicBezTo>
                  <a:cubicBezTo>
                    <a:pt x="225" y="209"/>
                    <a:pt x="199" y="239"/>
                    <a:pt x="160" y="249"/>
                  </a:cubicBezTo>
                  <a:close/>
                  <a:moveTo>
                    <a:pt x="159" y="32"/>
                  </a:moveTo>
                  <a:cubicBezTo>
                    <a:pt x="160" y="31"/>
                    <a:pt x="160" y="28"/>
                    <a:pt x="160" y="26"/>
                  </a:cubicBezTo>
                  <a:cubicBezTo>
                    <a:pt x="182" y="35"/>
                    <a:pt x="195" y="54"/>
                    <a:pt x="208" y="72"/>
                  </a:cubicBezTo>
                  <a:cubicBezTo>
                    <a:pt x="206" y="74"/>
                    <a:pt x="199" y="68"/>
                    <a:pt x="195" y="67"/>
                  </a:cubicBezTo>
                  <a:cubicBezTo>
                    <a:pt x="192" y="69"/>
                    <a:pt x="189" y="71"/>
                    <a:pt x="187" y="74"/>
                  </a:cubicBezTo>
                  <a:cubicBezTo>
                    <a:pt x="187" y="78"/>
                    <a:pt x="186" y="82"/>
                    <a:pt x="190" y="83"/>
                  </a:cubicBezTo>
                  <a:cubicBezTo>
                    <a:pt x="185" y="86"/>
                    <a:pt x="185" y="93"/>
                    <a:pt x="176" y="92"/>
                  </a:cubicBezTo>
                  <a:cubicBezTo>
                    <a:pt x="178" y="87"/>
                    <a:pt x="179" y="80"/>
                    <a:pt x="175" y="74"/>
                  </a:cubicBezTo>
                  <a:cubicBezTo>
                    <a:pt x="169" y="72"/>
                    <a:pt x="165" y="77"/>
                    <a:pt x="161" y="74"/>
                  </a:cubicBezTo>
                  <a:cubicBezTo>
                    <a:pt x="165" y="69"/>
                    <a:pt x="171" y="66"/>
                    <a:pt x="175" y="61"/>
                  </a:cubicBezTo>
                  <a:cubicBezTo>
                    <a:pt x="174" y="53"/>
                    <a:pt x="166" y="51"/>
                    <a:pt x="161" y="50"/>
                  </a:cubicBezTo>
                  <a:cubicBezTo>
                    <a:pt x="156" y="54"/>
                    <a:pt x="152" y="59"/>
                    <a:pt x="146" y="63"/>
                  </a:cubicBezTo>
                  <a:cubicBezTo>
                    <a:pt x="140" y="60"/>
                    <a:pt x="151" y="57"/>
                    <a:pt x="152" y="52"/>
                  </a:cubicBezTo>
                  <a:cubicBezTo>
                    <a:pt x="153" y="43"/>
                    <a:pt x="146" y="30"/>
                    <a:pt x="159" y="32"/>
                  </a:cubicBezTo>
                  <a:close/>
                  <a:moveTo>
                    <a:pt x="153" y="23"/>
                  </a:moveTo>
                  <a:cubicBezTo>
                    <a:pt x="147" y="26"/>
                    <a:pt x="139" y="39"/>
                    <a:pt x="146" y="48"/>
                  </a:cubicBezTo>
                  <a:cubicBezTo>
                    <a:pt x="145" y="54"/>
                    <a:pt x="139" y="54"/>
                    <a:pt x="137" y="59"/>
                  </a:cubicBezTo>
                  <a:cubicBezTo>
                    <a:pt x="137" y="65"/>
                    <a:pt x="141" y="67"/>
                    <a:pt x="144" y="70"/>
                  </a:cubicBezTo>
                  <a:cubicBezTo>
                    <a:pt x="154" y="70"/>
                    <a:pt x="158" y="51"/>
                    <a:pt x="168" y="60"/>
                  </a:cubicBezTo>
                  <a:cubicBezTo>
                    <a:pt x="166" y="66"/>
                    <a:pt x="157" y="65"/>
                    <a:pt x="153" y="71"/>
                  </a:cubicBezTo>
                  <a:cubicBezTo>
                    <a:pt x="153" y="80"/>
                    <a:pt x="164" y="83"/>
                    <a:pt x="171" y="81"/>
                  </a:cubicBezTo>
                  <a:cubicBezTo>
                    <a:pt x="171" y="88"/>
                    <a:pt x="170" y="95"/>
                    <a:pt x="174" y="99"/>
                  </a:cubicBezTo>
                  <a:cubicBezTo>
                    <a:pt x="187" y="99"/>
                    <a:pt x="196" y="89"/>
                    <a:pt x="193" y="76"/>
                  </a:cubicBezTo>
                  <a:cubicBezTo>
                    <a:pt x="200" y="74"/>
                    <a:pt x="206" y="83"/>
                    <a:pt x="213" y="82"/>
                  </a:cubicBezTo>
                  <a:cubicBezTo>
                    <a:pt x="216" y="88"/>
                    <a:pt x="218" y="94"/>
                    <a:pt x="220" y="102"/>
                  </a:cubicBezTo>
                  <a:cubicBezTo>
                    <a:pt x="210" y="103"/>
                    <a:pt x="216" y="116"/>
                    <a:pt x="212" y="122"/>
                  </a:cubicBezTo>
                  <a:cubicBezTo>
                    <a:pt x="199" y="123"/>
                    <a:pt x="194" y="132"/>
                    <a:pt x="183" y="133"/>
                  </a:cubicBezTo>
                  <a:cubicBezTo>
                    <a:pt x="172" y="133"/>
                    <a:pt x="159" y="121"/>
                    <a:pt x="149" y="119"/>
                  </a:cubicBezTo>
                  <a:cubicBezTo>
                    <a:pt x="138" y="117"/>
                    <a:pt x="133" y="125"/>
                    <a:pt x="122" y="120"/>
                  </a:cubicBezTo>
                  <a:cubicBezTo>
                    <a:pt x="122" y="105"/>
                    <a:pt x="115" y="90"/>
                    <a:pt x="105" y="80"/>
                  </a:cubicBezTo>
                  <a:cubicBezTo>
                    <a:pt x="109" y="71"/>
                    <a:pt x="115" y="60"/>
                    <a:pt x="111" y="47"/>
                  </a:cubicBezTo>
                  <a:cubicBezTo>
                    <a:pt x="127" y="46"/>
                    <a:pt x="134" y="34"/>
                    <a:pt x="138" y="20"/>
                  </a:cubicBezTo>
                  <a:cubicBezTo>
                    <a:pt x="146" y="20"/>
                    <a:pt x="146" y="21"/>
                    <a:pt x="153" y="23"/>
                  </a:cubicBezTo>
                  <a:close/>
                  <a:moveTo>
                    <a:pt x="39" y="212"/>
                  </a:moveTo>
                  <a:cubicBezTo>
                    <a:pt x="23" y="189"/>
                    <a:pt x="13" y="155"/>
                    <a:pt x="17" y="123"/>
                  </a:cubicBezTo>
                  <a:cubicBezTo>
                    <a:pt x="22" y="92"/>
                    <a:pt x="38" y="69"/>
                    <a:pt x="51" y="50"/>
                  </a:cubicBezTo>
                  <a:cubicBezTo>
                    <a:pt x="53" y="50"/>
                    <a:pt x="53" y="51"/>
                    <a:pt x="55" y="51"/>
                  </a:cubicBezTo>
                  <a:cubicBezTo>
                    <a:pt x="58" y="54"/>
                    <a:pt x="52" y="61"/>
                    <a:pt x="55" y="64"/>
                  </a:cubicBezTo>
                  <a:cubicBezTo>
                    <a:pt x="59" y="72"/>
                    <a:pt x="65" y="74"/>
                    <a:pt x="66" y="82"/>
                  </a:cubicBezTo>
                  <a:cubicBezTo>
                    <a:pt x="71" y="94"/>
                    <a:pt x="88" y="93"/>
                    <a:pt x="89" y="108"/>
                  </a:cubicBezTo>
                  <a:cubicBezTo>
                    <a:pt x="75" y="103"/>
                    <a:pt x="61" y="97"/>
                    <a:pt x="46" y="101"/>
                  </a:cubicBezTo>
                  <a:cubicBezTo>
                    <a:pt x="42" y="107"/>
                    <a:pt x="50" y="119"/>
                    <a:pt x="42" y="126"/>
                  </a:cubicBezTo>
                  <a:cubicBezTo>
                    <a:pt x="46" y="141"/>
                    <a:pt x="61" y="144"/>
                    <a:pt x="76" y="138"/>
                  </a:cubicBezTo>
                  <a:cubicBezTo>
                    <a:pt x="79" y="154"/>
                    <a:pt x="89" y="164"/>
                    <a:pt x="108" y="164"/>
                  </a:cubicBezTo>
                  <a:cubicBezTo>
                    <a:pt x="108" y="167"/>
                    <a:pt x="108" y="170"/>
                    <a:pt x="108" y="173"/>
                  </a:cubicBezTo>
                  <a:cubicBezTo>
                    <a:pt x="93" y="166"/>
                    <a:pt x="57" y="158"/>
                    <a:pt x="47" y="171"/>
                  </a:cubicBezTo>
                  <a:cubicBezTo>
                    <a:pt x="52" y="184"/>
                    <a:pt x="56" y="196"/>
                    <a:pt x="55" y="213"/>
                  </a:cubicBezTo>
                  <a:cubicBezTo>
                    <a:pt x="49" y="214"/>
                    <a:pt x="43" y="208"/>
                    <a:pt x="39" y="212"/>
                  </a:cubicBezTo>
                  <a:close/>
                  <a:moveTo>
                    <a:pt x="65" y="237"/>
                  </a:moveTo>
                  <a:cubicBezTo>
                    <a:pt x="55" y="233"/>
                    <a:pt x="48" y="227"/>
                    <a:pt x="43" y="218"/>
                  </a:cubicBezTo>
                  <a:cubicBezTo>
                    <a:pt x="48" y="217"/>
                    <a:pt x="49" y="220"/>
                    <a:pt x="52" y="221"/>
                  </a:cubicBezTo>
                  <a:cubicBezTo>
                    <a:pt x="69" y="217"/>
                    <a:pt x="62" y="185"/>
                    <a:pt x="55" y="174"/>
                  </a:cubicBezTo>
                  <a:cubicBezTo>
                    <a:pt x="70" y="167"/>
                    <a:pt x="94" y="172"/>
                    <a:pt x="108" y="181"/>
                  </a:cubicBezTo>
                  <a:cubicBezTo>
                    <a:pt x="115" y="178"/>
                    <a:pt x="116" y="166"/>
                    <a:pt x="114" y="157"/>
                  </a:cubicBezTo>
                  <a:cubicBezTo>
                    <a:pt x="106" y="155"/>
                    <a:pt x="93" y="157"/>
                    <a:pt x="88" y="151"/>
                  </a:cubicBezTo>
                  <a:cubicBezTo>
                    <a:pt x="85" y="143"/>
                    <a:pt x="84" y="135"/>
                    <a:pt x="77" y="131"/>
                  </a:cubicBezTo>
                  <a:cubicBezTo>
                    <a:pt x="68" y="133"/>
                    <a:pt x="58" y="138"/>
                    <a:pt x="51" y="131"/>
                  </a:cubicBezTo>
                  <a:cubicBezTo>
                    <a:pt x="53" y="125"/>
                    <a:pt x="53" y="119"/>
                    <a:pt x="51" y="108"/>
                  </a:cubicBezTo>
                  <a:cubicBezTo>
                    <a:pt x="66" y="103"/>
                    <a:pt x="78" y="113"/>
                    <a:pt x="90" y="115"/>
                  </a:cubicBezTo>
                  <a:cubicBezTo>
                    <a:pt x="104" y="101"/>
                    <a:pt x="83" y="88"/>
                    <a:pt x="73" y="81"/>
                  </a:cubicBezTo>
                  <a:cubicBezTo>
                    <a:pt x="72" y="72"/>
                    <a:pt x="66" y="68"/>
                    <a:pt x="62" y="63"/>
                  </a:cubicBezTo>
                  <a:cubicBezTo>
                    <a:pt x="63" y="54"/>
                    <a:pt x="60" y="48"/>
                    <a:pt x="58" y="43"/>
                  </a:cubicBezTo>
                  <a:cubicBezTo>
                    <a:pt x="74" y="26"/>
                    <a:pt x="98" y="12"/>
                    <a:pt x="131" y="17"/>
                  </a:cubicBezTo>
                  <a:cubicBezTo>
                    <a:pt x="132" y="35"/>
                    <a:pt x="116" y="43"/>
                    <a:pt x="103" y="41"/>
                  </a:cubicBezTo>
                  <a:cubicBezTo>
                    <a:pt x="100" y="49"/>
                    <a:pt x="106" y="55"/>
                    <a:pt x="105" y="62"/>
                  </a:cubicBezTo>
                  <a:cubicBezTo>
                    <a:pt x="105" y="69"/>
                    <a:pt x="99" y="73"/>
                    <a:pt x="97" y="80"/>
                  </a:cubicBezTo>
                  <a:cubicBezTo>
                    <a:pt x="104" y="93"/>
                    <a:pt x="117" y="100"/>
                    <a:pt x="115" y="121"/>
                  </a:cubicBezTo>
                  <a:cubicBezTo>
                    <a:pt x="119" y="133"/>
                    <a:pt x="132" y="125"/>
                    <a:pt x="142" y="126"/>
                  </a:cubicBezTo>
                  <a:cubicBezTo>
                    <a:pt x="157" y="127"/>
                    <a:pt x="168" y="136"/>
                    <a:pt x="180" y="142"/>
                  </a:cubicBezTo>
                  <a:cubicBezTo>
                    <a:pt x="191" y="137"/>
                    <a:pt x="205" y="129"/>
                    <a:pt x="217" y="129"/>
                  </a:cubicBezTo>
                  <a:cubicBezTo>
                    <a:pt x="220" y="124"/>
                    <a:pt x="222" y="117"/>
                    <a:pt x="221" y="109"/>
                  </a:cubicBezTo>
                  <a:cubicBezTo>
                    <a:pt x="228" y="120"/>
                    <a:pt x="227" y="145"/>
                    <a:pt x="227" y="158"/>
                  </a:cubicBezTo>
                  <a:cubicBezTo>
                    <a:pt x="222" y="157"/>
                    <a:pt x="217" y="154"/>
                    <a:pt x="213" y="156"/>
                  </a:cubicBezTo>
                  <a:cubicBezTo>
                    <a:pt x="204" y="162"/>
                    <a:pt x="207" y="169"/>
                    <a:pt x="208" y="182"/>
                  </a:cubicBezTo>
                  <a:cubicBezTo>
                    <a:pt x="205" y="187"/>
                    <a:pt x="198" y="188"/>
                    <a:pt x="195" y="192"/>
                  </a:cubicBezTo>
                  <a:cubicBezTo>
                    <a:pt x="194" y="201"/>
                    <a:pt x="193" y="203"/>
                    <a:pt x="189" y="207"/>
                  </a:cubicBezTo>
                  <a:cubicBezTo>
                    <a:pt x="179" y="204"/>
                    <a:pt x="180" y="193"/>
                    <a:pt x="171" y="192"/>
                  </a:cubicBezTo>
                  <a:cubicBezTo>
                    <a:pt x="163" y="192"/>
                    <a:pt x="159" y="200"/>
                    <a:pt x="159" y="209"/>
                  </a:cubicBezTo>
                  <a:cubicBezTo>
                    <a:pt x="159" y="217"/>
                    <a:pt x="166" y="223"/>
                    <a:pt x="165" y="230"/>
                  </a:cubicBezTo>
                  <a:cubicBezTo>
                    <a:pt x="161" y="230"/>
                    <a:pt x="160" y="232"/>
                    <a:pt x="154" y="231"/>
                  </a:cubicBezTo>
                  <a:cubicBezTo>
                    <a:pt x="151" y="237"/>
                    <a:pt x="151" y="243"/>
                    <a:pt x="153" y="252"/>
                  </a:cubicBezTo>
                  <a:cubicBezTo>
                    <a:pt x="151" y="253"/>
                    <a:pt x="145" y="250"/>
                    <a:pt x="145" y="253"/>
                  </a:cubicBezTo>
                  <a:cubicBezTo>
                    <a:pt x="139" y="250"/>
                    <a:pt x="139" y="242"/>
                    <a:pt x="135" y="236"/>
                  </a:cubicBezTo>
                  <a:cubicBezTo>
                    <a:pt x="112" y="231"/>
                    <a:pt x="92" y="230"/>
                    <a:pt x="71" y="224"/>
                  </a:cubicBezTo>
                  <a:cubicBezTo>
                    <a:pt x="68" y="227"/>
                    <a:pt x="64" y="230"/>
                    <a:pt x="65" y="237"/>
                  </a:cubicBezTo>
                  <a:close/>
                  <a:moveTo>
                    <a:pt x="70" y="237"/>
                  </a:moveTo>
                  <a:cubicBezTo>
                    <a:pt x="70" y="235"/>
                    <a:pt x="71" y="235"/>
                    <a:pt x="71" y="233"/>
                  </a:cubicBezTo>
                  <a:cubicBezTo>
                    <a:pt x="77" y="228"/>
                    <a:pt x="83" y="236"/>
                    <a:pt x="89" y="238"/>
                  </a:cubicBezTo>
                  <a:cubicBezTo>
                    <a:pt x="104" y="242"/>
                    <a:pt x="123" y="238"/>
                    <a:pt x="133" y="243"/>
                  </a:cubicBezTo>
                  <a:cubicBezTo>
                    <a:pt x="134" y="247"/>
                    <a:pt x="130" y="252"/>
                    <a:pt x="133" y="253"/>
                  </a:cubicBezTo>
                  <a:cubicBezTo>
                    <a:pt x="114" y="253"/>
                    <a:pt x="81" y="253"/>
                    <a:pt x="70"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81" name="Freeform 789"/>
            <p:cNvSpPr/>
            <p:nvPr/>
          </p:nvSpPr>
          <p:spPr bwMode="auto">
            <a:xfrm>
              <a:off x="9108347" y="5739035"/>
              <a:ext cx="104630" cy="90030"/>
            </a:xfrm>
            <a:custGeom>
              <a:avLst/>
              <a:gdLst>
                <a:gd name="T0" fmla="*/ 18 w 28"/>
                <a:gd name="T1" fmla="*/ 24 h 24"/>
                <a:gd name="T2" fmla="*/ 7 w 28"/>
                <a:gd name="T3" fmla="*/ 0 h 24"/>
                <a:gd name="T4" fmla="*/ 18 w 28"/>
                <a:gd name="T5" fmla="*/ 24 h 24"/>
              </a:gdLst>
              <a:ahLst/>
              <a:cxnLst>
                <a:cxn ang="0">
                  <a:pos x="T0" y="T1"/>
                </a:cxn>
                <a:cxn ang="0">
                  <a:pos x="T2" y="T3"/>
                </a:cxn>
                <a:cxn ang="0">
                  <a:pos x="T4" y="T5"/>
                </a:cxn>
              </a:cxnLst>
              <a:rect l="0" t="0" r="r" b="b"/>
              <a:pathLst>
                <a:path w="28" h="24">
                  <a:moveTo>
                    <a:pt x="18" y="24"/>
                  </a:moveTo>
                  <a:cubicBezTo>
                    <a:pt x="28" y="18"/>
                    <a:pt x="15" y="2"/>
                    <a:pt x="7" y="0"/>
                  </a:cubicBezTo>
                  <a:cubicBezTo>
                    <a:pt x="0" y="9"/>
                    <a:pt x="19" y="1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82" name="Freeform 790"/>
            <p:cNvSpPr/>
            <p:nvPr/>
          </p:nvSpPr>
          <p:spPr bwMode="auto">
            <a:xfrm>
              <a:off x="9040216" y="5743902"/>
              <a:ext cx="82730" cy="114363"/>
            </a:xfrm>
            <a:custGeom>
              <a:avLst/>
              <a:gdLst>
                <a:gd name="T0" fmla="*/ 20 w 22"/>
                <a:gd name="T1" fmla="*/ 31 h 31"/>
                <a:gd name="T2" fmla="*/ 21 w 22"/>
                <a:gd name="T3" fmla="*/ 16 h 31"/>
                <a:gd name="T4" fmla="*/ 2 w 22"/>
                <a:gd name="T5" fmla="*/ 0 h 31"/>
                <a:gd name="T6" fmla="*/ 1 w 22"/>
                <a:gd name="T7" fmla="*/ 6 h 31"/>
                <a:gd name="T8" fmla="*/ 17 w 22"/>
                <a:gd name="T9" fmla="*/ 21 h 31"/>
                <a:gd name="T10" fmla="*/ 20 w 22"/>
                <a:gd name="T11" fmla="*/ 31 h 31"/>
              </a:gdLst>
              <a:ahLst/>
              <a:cxnLst>
                <a:cxn ang="0">
                  <a:pos x="T0" y="T1"/>
                </a:cxn>
                <a:cxn ang="0">
                  <a:pos x="T2" y="T3"/>
                </a:cxn>
                <a:cxn ang="0">
                  <a:pos x="T4" y="T5"/>
                </a:cxn>
                <a:cxn ang="0">
                  <a:pos x="T6" y="T7"/>
                </a:cxn>
                <a:cxn ang="0">
                  <a:pos x="T8" y="T9"/>
                </a:cxn>
                <a:cxn ang="0">
                  <a:pos x="T10" y="T11"/>
                </a:cxn>
              </a:cxnLst>
              <a:rect l="0" t="0" r="r" b="b"/>
              <a:pathLst>
                <a:path w="22" h="31">
                  <a:moveTo>
                    <a:pt x="20" y="31"/>
                  </a:moveTo>
                  <a:cubicBezTo>
                    <a:pt x="22" y="28"/>
                    <a:pt x="21" y="21"/>
                    <a:pt x="21" y="16"/>
                  </a:cubicBezTo>
                  <a:cubicBezTo>
                    <a:pt x="16" y="10"/>
                    <a:pt x="11" y="3"/>
                    <a:pt x="2" y="0"/>
                  </a:cubicBezTo>
                  <a:cubicBezTo>
                    <a:pt x="2" y="2"/>
                    <a:pt x="0" y="3"/>
                    <a:pt x="1" y="6"/>
                  </a:cubicBezTo>
                  <a:cubicBezTo>
                    <a:pt x="5" y="12"/>
                    <a:pt x="14" y="14"/>
                    <a:pt x="17" y="21"/>
                  </a:cubicBezTo>
                  <a:cubicBezTo>
                    <a:pt x="17" y="25"/>
                    <a:pt x="16" y="31"/>
                    <a:pt x="2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83" name="Freeform 791"/>
            <p:cNvSpPr>
              <a:spLocks noEditPoints="1"/>
            </p:cNvSpPr>
            <p:nvPr/>
          </p:nvSpPr>
          <p:spPr bwMode="auto">
            <a:xfrm>
              <a:off x="6276060" y="5709837"/>
              <a:ext cx="92463" cy="155727"/>
            </a:xfrm>
            <a:custGeom>
              <a:avLst/>
              <a:gdLst>
                <a:gd name="T0" fmla="*/ 23 w 25"/>
                <a:gd name="T1" fmla="*/ 7 h 42"/>
                <a:gd name="T2" fmla="*/ 2 w 25"/>
                <a:gd name="T3" fmla="*/ 4 h 42"/>
                <a:gd name="T4" fmla="*/ 1 w 25"/>
                <a:gd name="T5" fmla="*/ 35 h 42"/>
                <a:gd name="T6" fmla="*/ 23 w 25"/>
                <a:gd name="T7" fmla="*/ 36 h 42"/>
                <a:gd name="T8" fmla="*/ 16 w 25"/>
                <a:gd name="T9" fmla="*/ 21 h 42"/>
                <a:gd name="T10" fmla="*/ 23 w 25"/>
                <a:gd name="T11" fmla="*/ 7 h 42"/>
                <a:gd name="T12" fmla="*/ 18 w 25"/>
                <a:gd name="T13" fmla="*/ 10 h 42"/>
                <a:gd name="T14" fmla="*/ 7 w 25"/>
                <a:gd name="T15" fmla="*/ 19 h 42"/>
                <a:gd name="T16" fmla="*/ 18 w 25"/>
                <a:gd name="T17" fmla="*/ 10 h 42"/>
                <a:gd name="T18" fmla="*/ 18 w 25"/>
                <a:gd name="T19" fmla="*/ 32 h 42"/>
                <a:gd name="T20" fmla="*/ 5 w 25"/>
                <a:gd name="T21" fmla="*/ 25 h 42"/>
                <a:gd name="T22" fmla="*/ 18 w 25"/>
                <a:gd name="T23"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2">
                  <a:moveTo>
                    <a:pt x="23" y="7"/>
                  </a:moveTo>
                  <a:cubicBezTo>
                    <a:pt x="19" y="2"/>
                    <a:pt x="9" y="0"/>
                    <a:pt x="2" y="4"/>
                  </a:cubicBezTo>
                  <a:cubicBezTo>
                    <a:pt x="2" y="15"/>
                    <a:pt x="0" y="23"/>
                    <a:pt x="1" y="35"/>
                  </a:cubicBezTo>
                  <a:cubicBezTo>
                    <a:pt x="6" y="41"/>
                    <a:pt x="17" y="42"/>
                    <a:pt x="23" y="36"/>
                  </a:cubicBezTo>
                  <a:cubicBezTo>
                    <a:pt x="25" y="27"/>
                    <a:pt x="19" y="25"/>
                    <a:pt x="16" y="21"/>
                  </a:cubicBezTo>
                  <a:cubicBezTo>
                    <a:pt x="22" y="19"/>
                    <a:pt x="24" y="15"/>
                    <a:pt x="23" y="7"/>
                  </a:cubicBezTo>
                  <a:close/>
                  <a:moveTo>
                    <a:pt x="18" y="10"/>
                  </a:moveTo>
                  <a:cubicBezTo>
                    <a:pt x="19" y="18"/>
                    <a:pt x="11" y="16"/>
                    <a:pt x="7" y="19"/>
                  </a:cubicBezTo>
                  <a:cubicBezTo>
                    <a:pt x="1" y="16"/>
                    <a:pt x="10" y="3"/>
                    <a:pt x="18" y="10"/>
                  </a:cubicBezTo>
                  <a:close/>
                  <a:moveTo>
                    <a:pt x="18" y="32"/>
                  </a:moveTo>
                  <a:cubicBezTo>
                    <a:pt x="15" y="39"/>
                    <a:pt x="2" y="34"/>
                    <a:pt x="5" y="25"/>
                  </a:cubicBezTo>
                  <a:cubicBezTo>
                    <a:pt x="11" y="25"/>
                    <a:pt x="17" y="26"/>
                    <a:pt x="1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84" name="Freeform 792"/>
            <p:cNvSpPr/>
            <p:nvPr/>
          </p:nvSpPr>
          <p:spPr bwMode="auto">
            <a:xfrm>
              <a:off x="10653453" y="5833932"/>
              <a:ext cx="552345" cy="99763"/>
            </a:xfrm>
            <a:custGeom>
              <a:avLst/>
              <a:gdLst>
                <a:gd name="T0" fmla="*/ 32 w 148"/>
                <a:gd name="T1" fmla="*/ 15 h 27"/>
                <a:gd name="T2" fmla="*/ 52 w 148"/>
                <a:gd name="T3" fmla="*/ 21 h 27"/>
                <a:gd name="T4" fmla="*/ 83 w 148"/>
                <a:gd name="T5" fmla="*/ 18 h 27"/>
                <a:gd name="T6" fmla="*/ 112 w 148"/>
                <a:gd name="T7" fmla="*/ 14 h 27"/>
                <a:gd name="T8" fmla="*/ 125 w 148"/>
                <a:gd name="T9" fmla="*/ 20 h 27"/>
                <a:gd name="T10" fmla="*/ 148 w 148"/>
                <a:gd name="T11" fmla="*/ 8 h 27"/>
                <a:gd name="T12" fmla="*/ 125 w 148"/>
                <a:gd name="T13" fmla="*/ 13 h 27"/>
                <a:gd name="T14" fmla="*/ 96 w 148"/>
                <a:gd name="T15" fmla="*/ 15 h 27"/>
                <a:gd name="T16" fmla="*/ 46 w 148"/>
                <a:gd name="T17" fmla="*/ 13 h 27"/>
                <a:gd name="T18" fmla="*/ 32 w 148"/>
                <a:gd name="T19" fmla="*/ 8 h 27"/>
                <a:gd name="T20" fmla="*/ 13 w 148"/>
                <a:gd name="T21" fmla="*/ 12 h 27"/>
                <a:gd name="T22" fmla="*/ 0 w 148"/>
                <a:gd name="T23" fmla="*/ 10 h 27"/>
                <a:gd name="T24" fmla="*/ 32 w 148"/>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7">
                  <a:moveTo>
                    <a:pt x="32" y="15"/>
                  </a:moveTo>
                  <a:cubicBezTo>
                    <a:pt x="40" y="16"/>
                    <a:pt x="45" y="21"/>
                    <a:pt x="52" y="21"/>
                  </a:cubicBezTo>
                  <a:cubicBezTo>
                    <a:pt x="63" y="21"/>
                    <a:pt x="71" y="15"/>
                    <a:pt x="83" y="18"/>
                  </a:cubicBezTo>
                  <a:cubicBezTo>
                    <a:pt x="93" y="27"/>
                    <a:pt x="105" y="19"/>
                    <a:pt x="112" y="14"/>
                  </a:cubicBezTo>
                  <a:cubicBezTo>
                    <a:pt x="118" y="15"/>
                    <a:pt x="119" y="20"/>
                    <a:pt x="125" y="20"/>
                  </a:cubicBezTo>
                  <a:cubicBezTo>
                    <a:pt x="132" y="15"/>
                    <a:pt x="144" y="16"/>
                    <a:pt x="148" y="8"/>
                  </a:cubicBezTo>
                  <a:cubicBezTo>
                    <a:pt x="140" y="4"/>
                    <a:pt x="132" y="11"/>
                    <a:pt x="125" y="13"/>
                  </a:cubicBezTo>
                  <a:cubicBezTo>
                    <a:pt x="116" y="0"/>
                    <a:pt x="106" y="12"/>
                    <a:pt x="96" y="15"/>
                  </a:cubicBezTo>
                  <a:cubicBezTo>
                    <a:pt x="85" y="4"/>
                    <a:pt x="64" y="15"/>
                    <a:pt x="46" y="13"/>
                  </a:cubicBezTo>
                  <a:cubicBezTo>
                    <a:pt x="41" y="12"/>
                    <a:pt x="37" y="8"/>
                    <a:pt x="32" y="8"/>
                  </a:cubicBezTo>
                  <a:cubicBezTo>
                    <a:pt x="26" y="8"/>
                    <a:pt x="19" y="12"/>
                    <a:pt x="13" y="12"/>
                  </a:cubicBezTo>
                  <a:cubicBezTo>
                    <a:pt x="7" y="11"/>
                    <a:pt x="5" y="6"/>
                    <a:pt x="0" y="10"/>
                  </a:cubicBezTo>
                  <a:cubicBezTo>
                    <a:pt x="4" y="27"/>
                    <a:pt x="21" y="14"/>
                    <a:pt x="3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86" name="Freeform 794"/>
            <p:cNvSpPr>
              <a:spLocks noEditPoints="1"/>
            </p:cNvSpPr>
            <p:nvPr/>
          </p:nvSpPr>
          <p:spPr bwMode="auto">
            <a:xfrm>
              <a:off x="11473453" y="5906929"/>
              <a:ext cx="262790" cy="871098"/>
            </a:xfrm>
            <a:custGeom>
              <a:avLst/>
              <a:gdLst>
                <a:gd name="T0" fmla="*/ 66 w 70"/>
                <a:gd name="T1" fmla="*/ 70 h 233"/>
                <a:gd name="T2" fmla="*/ 61 w 70"/>
                <a:gd name="T3" fmla="*/ 61 h 233"/>
                <a:gd name="T4" fmla="*/ 32 w 70"/>
                <a:gd name="T5" fmla="*/ 0 h 233"/>
                <a:gd name="T6" fmla="*/ 28 w 70"/>
                <a:gd name="T7" fmla="*/ 0 h 233"/>
                <a:gd name="T8" fmla="*/ 15 w 70"/>
                <a:gd name="T9" fmla="*/ 38 h 233"/>
                <a:gd name="T10" fmla="*/ 7 w 70"/>
                <a:gd name="T11" fmla="*/ 72 h 233"/>
                <a:gd name="T12" fmla="*/ 7 w 70"/>
                <a:gd name="T13" fmla="*/ 224 h 233"/>
                <a:gd name="T14" fmla="*/ 61 w 70"/>
                <a:gd name="T15" fmla="*/ 229 h 233"/>
                <a:gd name="T16" fmla="*/ 68 w 70"/>
                <a:gd name="T17" fmla="*/ 156 h 233"/>
                <a:gd name="T18" fmla="*/ 68 w 70"/>
                <a:gd name="T19" fmla="*/ 112 h 233"/>
                <a:gd name="T20" fmla="*/ 66 w 70"/>
                <a:gd name="T21" fmla="*/ 70 h 233"/>
                <a:gd name="T22" fmla="*/ 21 w 70"/>
                <a:gd name="T23" fmla="*/ 37 h 233"/>
                <a:gd name="T24" fmla="*/ 42 w 70"/>
                <a:gd name="T25" fmla="*/ 36 h 233"/>
                <a:gd name="T26" fmla="*/ 55 w 70"/>
                <a:gd name="T27" fmla="*/ 65 h 233"/>
                <a:gd name="T28" fmla="*/ 17 w 70"/>
                <a:gd name="T29" fmla="*/ 68 h 233"/>
                <a:gd name="T30" fmla="*/ 21 w 70"/>
                <a:gd name="T31" fmla="*/ 37 h 233"/>
                <a:gd name="T32" fmla="*/ 32 w 70"/>
                <a:gd name="T33" fmla="*/ 77 h 233"/>
                <a:gd name="T34" fmla="*/ 44 w 70"/>
                <a:gd name="T35" fmla="*/ 75 h 233"/>
                <a:gd name="T36" fmla="*/ 45 w 70"/>
                <a:gd name="T37" fmla="*/ 164 h 233"/>
                <a:gd name="T38" fmla="*/ 41 w 70"/>
                <a:gd name="T39" fmla="*/ 180 h 233"/>
                <a:gd name="T40" fmla="*/ 36 w 70"/>
                <a:gd name="T41" fmla="*/ 173 h 233"/>
                <a:gd name="T42" fmla="*/ 32 w 70"/>
                <a:gd name="T43" fmla="*/ 77 h 233"/>
                <a:gd name="T44" fmla="*/ 17 w 70"/>
                <a:gd name="T45" fmla="*/ 77 h 233"/>
                <a:gd name="T46" fmla="*/ 25 w 70"/>
                <a:gd name="T47" fmla="*/ 77 h 233"/>
                <a:gd name="T48" fmla="*/ 31 w 70"/>
                <a:gd name="T49" fmla="*/ 181 h 233"/>
                <a:gd name="T50" fmla="*/ 14 w 70"/>
                <a:gd name="T51" fmla="*/ 181 h 233"/>
                <a:gd name="T52" fmla="*/ 17 w 70"/>
                <a:gd name="T53" fmla="*/ 77 h 233"/>
                <a:gd name="T54" fmla="*/ 46 w 70"/>
                <a:gd name="T55" fmla="*/ 189 h 233"/>
                <a:gd name="T56" fmla="*/ 61 w 70"/>
                <a:gd name="T57" fmla="*/ 192 h 233"/>
                <a:gd name="T58" fmla="*/ 35 w 70"/>
                <a:gd name="T59" fmla="*/ 195 h 233"/>
                <a:gd name="T60" fmla="*/ 12 w 70"/>
                <a:gd name="T61" fmla="*/ 189 h 233"/>
                <a:gd name="T62" fmla="*/ 46 w 70"/>
                <a:gd name="T63" fmla="*/ 189 h 233"/>
                <a:gd name="T64" fmla="*/ 55 w 70"/>
                <a:gd name="T65" fmla="*/ 223 h 233"/>
                <a:gd name="T66" fmla="*/ 15 w 70"/>
                <a:gd name="T67" fmla="*/ 220 h 233"/>
                <a:gd name="T68" fmla="*/ 12 w 70"/>
                <a:gd name="T69" fmla="*/ 202 h 233"/>
                <a:gd name="T70" fmla="*/ 61 w 70"/>
                <a:gd name="T71" fmla="*/ 205 h 233"/>
                <a:gd name="T72" fmla="*/ 55 w 70"/>
                <a:gd name="T73" fmla="*/ 223 h 233"/>
                <a:gd name="T74" fmla="*/ 61 w 70"/>
                <a:gd name="T75" fmla="*/ 165 h 233"/>
                <a:gd name="T76" fmla="*/ 55 w 70"/>
                <a:gd name="T77" fmla="*/ 180 h 233"/>
                <a:gd name="T78" fmla="*/ 52 w 70"/>
                <a:gd name="T79" fmla="*/ 157 h 233"/>
                <a:gd name="T80" fmla="*/ 52 w 70"/>
                <a:gd name="T81" fmla="*/ 73 h 233"/>
                <a:gd name="T82" fmla="*/ 56 w 70"/>
                <a:gd name="T83" fmla="*/ 72 h 233"/>
                <a:gd name="T84" fmla="*/ 59 w 70"/>
                <a:gd name="T85" fmla="*/ 75 h 233"/>
                <a:gd name="T86" fmla="*/ 61 w 70"/>
                <a:gd name="T87" fmla="*/ 16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233">
                  <a:moveTo>
                    <a:pt x="66" y="70"/>
                  </a:moveTo>
                  <a:cubicBezTo>
                    <a:pt x="66" y="67"/>
                    <a:pt x="62" y="64"/>
                    <a:pt x="61" y="61"/>
                  </a:cubicBezTo>
                  <a:cubicBezTo>
                    <a:pt x="50" y="41"/>
                    <a:pt x="42" y="18"/>
                    <a:pt x="32" y="0"/>
                  </a:cubicBezTo>
                  <a:cubicBezTo>
                    <a:pt x="31" y="0"/>
                    <a:pt x="29" y="0"/>
                    <a:pt x="28" y="0"/>
                  </a:cubicBezTo>
                  <a:cubicBezTo>
                    <a:pt x="22" y="12"/>
                    <a:pt x="19" y="24"/>
                    <a:pt x="15" y="38"/>
                  </a:cubicBezTo>
                  <a:cubicBezTo>
                    <a:pt x="12" y="50"/>
                    <a:pt x="11" y="66"/>
                    <a:pt x="7" y="72"/>
                  </a:cubicBezTo>
                  <a:cubicBezTo>
                    <a:pt x="14" y="126"/>
                    <a:pt x="0" y="184"/>
                    <a:pt x="7" y="224"/>
                  </a:cubicBezTo>
                  <a:cubicBezTo>
                    <a:pt x="18" y="232"/>
                    <a:pt x="44" y="233"/>
                    <a:pt x="61" y="229"/>
                  </a:cubicBezTo>
                  <a:cubicBezTo>
                    <a:pt x="70" y="211"/>
                    <a:pt x="68" y="184"/>
                    <a:pt x="68" y="156"/>
                  </a:cubicBezTo>
                  <a:cubicBezTo>
                    <a:pt x="68" y="142"/>
                    <a:pt x="68" y="128"/>
                    <a:pt x="68" y="112"/>
                  </a:cubicBezTo>
                  <a:cubicBezTo>
                    <a:pt x="68" y="98"/>
                    <a:pt x="69" y="82"/>
                    <a:pt x="66" y="70"/>
                  </a:cubicBezTo>
                  <a:close/>
                  <a:moveTo>
                    <a:pt x="21" y="37"/>
                  </a:moveTo>
                  <a:cubicBezTo>
                    <a:pt x="25" y="37"/>
                    <a:pt x="37" y="34"/>
                    <a:pt x="42" y="36"/>
                  </a:cubicBezTo>
                  <a:cubicBezTo>
                    <a:pt x="46" y="46"/>
                    <a:pt x="53" y="54"/>
                    <a:pt x="55" y="65"/>
                  </a:cubicBezTo>
                  <a:cubicBezTo>
                    <a:pt x="41" y="68"/>
                    <a:pt x="30" y="72"/>
                    <a:pt x="17" y="68"/>
                  </a:cubicBezTo>
                  <a:cubicBezTo>
                    <a:pt x="16" y="59"/>
                    <a:pt x="19" y="49"/>
                    <a:pt x="21" y="37"/>
                  </a:cubicBezTo>
                  <a:close/>
                  <a:moveTo>
                    <a:pt x="32" y="77"/>
                  </a:moveTo>
                  <a:cubicBezTo>
                    <a:pt x="35" y="76"/>
                    <a:pt x="39" y="75"/>
                    <a:pt x="44" y="75"/>
                  </a:cubicBezTo>
                  <a:cubicBezTo>
                    <a:pt x="43" y="107"/>
                    <a:pt x="45" y="134"/>
                    <a:pt x="45" y="164"/>
                  </a:cubicBezTo>
                  <a:cubicBezTo>
                    <a:pt x="45" y="168"/>
                    <a:pt x="47" y="179"/>
                    <a:pt x="41" y="180"/>
                  </a:cubicBezTo>
                  <a:cubicBezTo>
                    <a:pt x="37" y="179"/>
                    <a:pt x="37" y="174"/>
                    <a:pt x="36" y="173"/>
                  </a:cubicBezTo>
                  <a:cubicBezTo>
                    <a:pt x="31" y="139"/>
                    <a:pt x="41" y="115"/>
                    <a:pt x="32" y="77"/>
                  </a:cubicBezTo>
                  <a:close/>
                  <a:moveTo>
                    <a:pt x="17" y="77"/>
                  </a:moveTo>
                  <a:cubicBezTo>
                    <a:pt x="19" y="77"/>
                    <a:pt x="22" y="77"/>
                    <a:pt x="25" y="77"/>
                  </a:cubicBezTo>
                  <a:cubicBezTo>
                    <a:pt x="33" y="111"/>
                    <a:pt x="28" y="152"/>
                    <a:pt x="31" y="181"/>
                  </a:cubicBezTo>
                  <a:cubicBezTo>
                    <a:pt x="25" y="181"/>
                    <a:pt x="19" y="181"/>
                    <a:pt x="14" y="181"/>
                  </a:cubicBezTo>
                  <a:cubicBezTo>
                    <a:pt x="11" y="155"/>
                    <a:pt x="19" y="113"/>
                    <a:pt x="17" y="77"/>
                  </a:cubicBezTo>
                  <a:close/>
                  <a:moveTo>
                    <a:pt x="46" y="189"/>
                  </a:moveTo>
                  <a:cubicBezTo>
                    <a:pt x="50" y="189"/>
                    <a:pt x="58" y="186"/>
                    <a:pt x="61" y="192"/>
                  </a:cubicBezTo>
                  <a:cubicBezTo>
                    <a:pt x="60" y="199"/>
                    <a:pt x="44" y="196"/>
                    <a:pt x="35" y="195"/>
                  </a:cubicBezTo>
                  <a:cubicBezTo>
                    <a:pt x="26" y="195"/>
                    <a:pt x="13" y="197"/>
                    <a:pt x="12" y="189"/>
                  </a:cubicBezTo>
                  <a:cubicBezTo>
                    <a:pt x="26" y="190"/>
                    <a:pt x="34" y="188"/>
                    <a:pt x="46" y="189"/>
                  </a:cubicBezTo>
                  <a:close/>
                  <a:moveTo>
                    <a:pt x="55" y="223"/>
                  </a:moveTo>
                  <a:cubicBezTo>
                    <a:pt x="42" y="224"/>
                    <a:pt x="30" y="223"/>
                    <a:pt x="15" y="220"/>
                  </a:cubicBezTo>
                  <a:cubicBezTo>
                    <a:pt x="13" y="216"/>
                    <a:pt x="14" y="207"/>
                    <a:pt x="12" y="202"/>
                  </a:cubicBezTo>
                  <a:cubicBezTo>
                    <a:pt x="32" y="202"/>
                    <a:pt x="40" y="205"/>
                    <a:pt x="61" y="205"/>
                  </a:cubicBezTo>
                  <a:cubicBezTo>
                    <a:pt x="62" y="214"/>
                    <a:pt x="58" y="218"/>
                    <a:pt x="55" y="223"/>
                  </a:cubicBezTo>
                  <a:close/>
                  <a:moveTo>
                    <a:pt x="61" y="165"/>
                  </a:moveTo>
                  <a:cubicBezTo>
                    <a:pt x="60" y="170"/>
                    <a:pt x="64" y="180"/>
                    <a:pt x="55" y="180"/>
                  </a:cubicBezTo>
                  <a:cubicBezTo>
                    <a:pt x="49" y="176"/>
                    <a:pt x="52" y="167"/>
                    <a:pt x="52" y="157"/>
                  </a:cubicBezTo>
                  <a:cubicBezTo>
                    <a:pt x="51" y="133"/>
                    <a:pt x="49" y="100"/>
                    <a:pt x="52" y="73"/>
                  </a:cubicBezTo>
                  <a:cubicBezTo>
                    <a:pt x="54" y="74"/>
                    <a:pt x="56" y="74"/>
                    <a:pt x="56" y="72"/>
                  </a:cubicBezTo>
                  <a:cubicBezTo>
                    <a:pt x="58" y="73"/>
                    <a:pt x="59" y="73"/>
                    <a:pt x="59" y="75"/>
                  </a:cubicBezTo>
                  <a:cubicBezTo>
                    <a:pt x="62" y="103"/>
                    <a:pt x="64" y="144"/>
                    <a:pt x="6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87" name="Freeform 795"/>
            <p:cNvSpPr/>
            <p:nvPr/>
          </p:nvSpPr>
          <p:spPr bwMode="auto">
            <a:xfrm>
              <a:off x="6103300" y="5821765"/>
              <a:ext cx="824868" cy="1175253"/>
            </a:xfrm>
            <a:custGeom>
              <a:avLst/>
              <a:gdLst>
                <a:gd name="T0" fmla="*/ 60 w 221"/>
                <a:gd name="T1" fmla="*/ 291 h 315"/>
                <a:gd name="T2" fmla="*/ 78 w 221"/>
                <a:gd name="T3" fmla="*/ 308 h 315"/>
                <a:gd name="T4" fmla="*/ 135 w 221"/>
                <a:gd name="T5" fmla="*/ 273 h 315"/>
                <a:gd name="T6" fmla="*/ 194 w 221"/>
                <a:gd name="T7" fmla="*/ 217 h 315"/>
                <a:gd name="T8" fmla="*/ 189 w 221"/>
                <a:gd name="T9" fmla="*/ 149 h 315"/>
                <a:gd name="T10" fmla="*/ 188 w 221"/>
                <a:gd name="T11" fmla="*/ 93 h 315"/>
                <a:gd name="T12" fmla="*/ 161 w 221"/>
                <a:gd name="T13" fmla="*/ 84 h 315"/>
                <a:gd name="T14" fmla="*/ 123 w 221"/>
                <a:gd name="T15" fmla="*/ 26 h 315"/>
                <a:gd name="T16" fmla="*/ 97 w 221"/>
                <a:gd name="T17" fmla="*/ 0 h 315"/>
                <a:gd name="T18" fmla="*/ 89 w 221"/>
                <a:gd name="T19" fmla="*/ 28 h 315"/>
                <a:gd name="T20" fmla="*/ 37 w 221"/>
                <a:gd name="T21" fmla="*/ 54 h 315"/>
                <a:gd name="T22" fmla="*/ 0 w 221"/>
                <a:gd name="T23" fmla="*/ 50 h 315"/>
                <a:gd name="T24" fmla="*/ 0 w 221"/>
                <a:gd name="T25" fmla="*/ 68 h 315"/>
                <a:gd name="T26" fmla="*/ 5 w 221"/>
                <a:gd name="T27" fmla="*/ 58 h 315"/>
                <a:gd name="T28" fmla="*/ 47 w 221"/>
                <a:gd name="T29" fmla="*/ 66 h 315"/>
                <a:gd name="T30" fmla="*/ 44 w 221"/>
                <a:gd name="T31" fmla="*/ 46 h 315"/>
                <a:gd name="T32" fmla="*/ 93 w 221"/>
                <a:gd name="T33" fmla="*/ 42 h 315"/>
                <a:gd name="T34" fmla="*/ 99 w 221"/>
                <a:gd name="T35" fmla="*/ 14 h 315"/>
                <a:gd name="T36" fmla="*/ 122 w 221"/>
                <a:gd name="T37" fmla="*/ 39 h 315"/>
                <a:gd name="T38" fmla="*/ 155 w 221"/>
                <a:gd name="T39" fmla="*/ 49 h 315"/>
                <a:gd name="T40" fmla="*/ 160 w 221"/>
                <a:gd name="T41" fmla="*/ 63 h 315"/>
                <a:gd name="T42" fmla="*/ 156 w 221"/>
                <a:gd name="T43" fmla="*/ 81 h 315"/>
                <a:gd name="T44" fmla="*/ 151 w 221"/>
                <a:gd name="T45" fmla="*/ 92 h 315"/>
                <a:gd name="T46" fmla="*/ 180 w 221"/>
                <a:gd name="T47" fmla="*/ 97 h 315"/>
                <a:gd name="T48" fmla="*/ 184 w 221"/>
                <a:gd name="T49" fmla="*/ 146 h 315"/>
                <a:gd name="T50" fmla="*/ 173 w 221"/>
                <a:gd name="T51" fmla="*/ 154 h 315"/>
                <a:gd name="T52" fmla="*/ 186 w 221"/>
                <a:gd name="T53" fmla="*/ 157 h 315"/>
                <a:gd name="T54" fmla="*/ 202 w 221"/>
                <a:gd name="T55" fmla="*/ 174 h 315"/>
                <a:gd name="T56" fmla="*/ 193 w 221"/>
                <a:gd name="T57" fmla="*/ 208 h 315"/>
                <a:gd name="T58" fmla="*/ 173 w 221"/>
                <a:gd name="T59" fmla="*/ 209 h 315"/>
                <a:gd name="T60" fmla="*/ 190 w 221"/>
                <a:gd name="T61" fmla="*/ 225 h 315"/>
                <a:gd name="T62" fmla="*/ 140 w 221"/>
                <a:gd name="T63" fmla="*/ 266 h 315"/>
                <a:gd name="T64" fmla="*/ 128 w 221"/>
                <a:gd name="T65" fmla="*/ 261 h 315"/>
                <a:gd name="T66" fmla="*/ 110 w 221"/>
                <a:gd name="T67" fmla="*/ 294 h 315"/>
                <a:gd name="T68" fmla="*/ 70 w 221"/>
                <a:gd name="T69" fmla="*/ 292 h 315"/>
                <a:gd name="T70" fmla="*/ 60 w 221"/>
                <a:gd name="T71" fmla="*/ 280 h 315"/>
                <a:gd name="T72" fmla="*/ 0 w 221"/>
                <a:gd name="T73" fmla="*/ 265 h 315"/>
                <a:gd name="T74" fmla="*/ 0 w 221"/>
                <a:gd name="T75" fmla="*/ 281 h 315"/>
                <a:gd name="T76" fmla="*/ 60 w 221"/>
                <a:gd name="T77" fmla="*/ 29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315">
                  <a:moveTo>
                    <a:pt x="60" y="291"/>
                  </a:moveTo>
                  <a:cubicBezTo>
                    <a:pt x="66" y="298"/>
                    <a:pt x="69" y="305"/>
                    <a:pt x="78" y="308"/>
                  </a:cubicBezTo>
                  <a:cubicBezTo>
                    <a:pt x="108" y="315"/>
                    <a:pt x="128" y="291"/>
                    <a:pt x="135" y="273"/>
                  </a:cubicBezTo>
                  <a:cubicBezTo>
                    <a:pt x="174" y="291"/>
                    <a:pt x="207" y="249"/>
                    <a:pt x="194" y="217"/>
                  </a:cubicBezTo>
                  <a:cubicBezTo>
                    <a:pt x="215" y="205"/>
                    <a:pt x="221" y="155"/>
                    <a:pt x="189" y="149"/>
                  </a:cubicBezTo>
                  <a:cubicBezTo>
                    <a:pt x="200" y="135"/>
                    <a:pt x="204" y="105"/>
                    <a:pt x="188" y="93"/>
                  </a:cubicBezTo>
                  <a:cubicBezTo>
                    <a:pt x="180" y="87"/>
                    <a:pt x="169" y="87"/>
                    <a:pt x="161" y="84"/>
                  </a:cubicBezTo>
                  <a:cubicBezTo>
                    <a:pt x="177" y="54"/>
                    <a:pt x="157" y="23"/>
                    <a:pt x="123" y="26"/>
                  </a:cubicBezTo>
                  <a:cubicBezTo>
                    <a:pt x="112" y="19"/>
                    <a:pt x="109" y="4"/>
                    <a:pt x="97" y="0"/>
                  </a:cubicBezTo>
                  <a:cubicBezTo>
                    <a:pt x="88" y="6"/>
                    <a:pt x="95" y="20"/>
                    <a:pt x="89" y="28"/>
                  </a:cubicBezTo>
                  <a:cubicBezTo>
                    <a:pt x="68" y="17"/>
                    <a:pt x="31" y="26"/>
                    <a:pt x="37" y="54"/>
                  </a:cubicBezTo>
                  <a:cubicBezTo>
                    <a:pt x="26" y="48"/>
                    <a:pt x="9" y="43"/>
                    <a:pt x="0" y="50"/>
                  </a:cubicBezTo>
                  <a:cubicBezTo>
                    <a:pt x="0" y="68"/>
                    <a:pt x="0" y="68"/>
                    <a:pt x="0" y="68"/>
                  </a:cubicBezTo>
                  <a:cubicBezTo>
                    <a:pt x="1" y="64"/>
                    <a:pt x="3" y="61"/>
                    <a:pt x="5" y="58"/>
                  </a:cubicBezTo>
                  <a:cubicBezTo>
                    <a:pt x="19" y="51"/>
                    <a:pt x="35" y="60"/>
                    <a:pt x="47" y="66"/>
                  </a:cubicBezTo>
                  <a:cubicBezTo>
                    <a:pt x="53" y="58"/>
                    <a:pt x="43" y="54"/>
                    <a:pt x="44" y="46"/>
                  </a:cubicBezTo>
                  <a:cubicBezTo>
                    <a:pt x="47" y="30"/>
                    <a:pt x="82" y="30"/>
                    <a:pt x="93" y="42"/>
                  </a:cubicBezTo>
                  <a:cubicBezTo>
                    <a:pt x="101" y="36"/>
                    <a:pt x="98" y="25"/>
                    <a:pt x="99" y="14"/>
                  </a:cubicBezTo>
                  <a:cubicBezTo>
                    <a:pt x="109" y="19"/>
                    <a:pt x="112" y="32"/>
                    <a:pt x="122" y="39"/>
                  </a:cubicBezTo>
                  <a:cubicBezTo>
                    <a:pt x="135" y="36"/>
                    <a:pt x="146" y="43"/>
                    <a:pt x="155" y="49"/>
                  </a:cubicBezTo>
                  <a:cubicBezTo>
                    <a:pt x="157" y="54"/>
                    <a:pt x="157" y="60"/>
                    <a:pt x="160" y="63"/>
                  </a:cubicBezTo>
                  <a:cubicBezTo>
                    <a:pt x="159" y="69"/>
                    <a:pt x="157" y="75"/>
                    <a:pt x="156" y="81"/>
                  </a:cubicBezTo>
                  <a:cubicBezTo>
                    <a:pt x="154" y="85"/>
                    <a:pt x="147" y="87"/>
                    <a:pt x="151" y="92"/>
                  </a:cubicBezTo>
                  <a:cubicBezTo>
                    <a:pt x="161" y="94"/>
                    <a:pt x="173" y="95"/>
                    <a:pt x="180" y="97"/>
                  </a:cubicBezTo>
                  <a:cubicBezTo>
                    <a:pt x="191" y="107"/>
                    <a:pt x="194" y="133"/>
                    <a:pt x="184" y="146"/>
                  </a:cubicBezTo>
                  <a:cubicBezTo>
                    <a:pt x="181" y="150"/>
                    <a:pt x="175" y="150"/>
                    <a:pt x="173" y="154"/>
                  </a:cubicBezTo>
                  <a:cubicBezTo>
                    <a:pt x="176" y="160"/>
                    <a:pt x="179" y="157"/>
                    <a:pt x="186" y="157"/>
                  </a:cubicBezTo>
                  <a:cubicBezTo>
                    <a:pt x="191" y="162"/>
                    <a:pt x="200" y="165"/>
                    <a:pt x="202" y="174"/>
                  </a:cubicBezTo>
                  <a:cubicBezTo>
                    <a:pt x="205" y="186"/>
                    <a:pt x="200" y="204"/>
                    <a:pt x="193" y="208"/>
                  </a:cubicBezTo>
                  <a:cubicBezTo>
                    <a:pt x="186" y="213"/>
                    <a:pt x="182" y="208"/>
                    <a:pt x="173" y="209"/>
                  </a:cubicBezTo>
                  <a:cubicBezTo>
                    <a:pt x="172" y="221"/>
                    <a:pt x="188" y="216"/>
                    <a:pt x="190" y="225"/>
                  </a:cubicBezTo>
                  <a:cubicBezTo>
                    <a:pt x="189" y="256"/>
                    <a:pt x="169" y="278"/>
                    <a:pt x="140" y="266"/>
                  </a:cubicBezTo>
                  <a:cubicBezTo>
                    <a:pt x="136" y="264"/>
                    <a:pt x="133" y="261"/>
                    <a:pt x="128" y="261"/>
                  </a:cubicBezTo>
                  <a:cubicBezTo>
                    <a:pt x="120" y="272"/>
                    <a:pt x="121" y="286"/>
                    <a:pt x="110" y="294"/>
                  </a:cubicBezTo>
                  <a:cubicBezTo>
                    <a:pt x="99" y="301"/>
                    <a:pt x="81" y="301"/>
                    <a:pt x="70" y="292"/>
                  </a:cubicBezTo>
                  <a:cubicBezTo>
                    <a:pt x="66" y="289"/>
                    <a:pt x="66" y="282"/>
                    <a:pt x="60" y="280"/>
                  </a:cubicBezTo>
                  <a:cubicBezTo>
                    <a:pt x="42" y="297"/>
                    <a:pt x="11" y="279"/>
                    <a:pt x="0" y="265"/>
                  </a:cubicBezTo>
                  <a:cubicBezTo>
                    <a:pt x="0" y="281"/>
                    <a:pt x="0" y="281"/>
                    <a:pt x="0" y="281"/>
                  </a:cubicBezTo>
                  <a:cubicBezTo>
                    <a:pt x="14" y="296"/>
                    <a:pt x="40" y="303"/>
                    <a:pt x="60" y="2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88" name="Freeform 796"/>
            <p:cNvSpPr/>
            <p:nvPr/>
          </p:nvSpPr>
          <p:spPr bwMode="auto">
            <a:xfrm>
              <a:off x="6103300" y="6206216"/>
              <a:ext cx="60832" cy="60832"/>
            </a:xfrm>
            <a:custGeom>
              <a:avLst/>
              <a:gdLst>
                <a:gd name="T0" fmla="*/ 9 w 16"/>
                <a:gd name="T1" fmla="*/ 15 h 16"/>
                <a:gd name="T2" fmla="*/ 16 w 16"/>
                <a:gd name="T3" fmla="*/ 11 h 16"/>
                <a:gd name="T4" fmla="*/ 0 w 16"/>
                <a:gd name="T5" fmla="*/ 0 h 16"/>
                <a:gd name="T6" fmla="*/ 0 w 16"/>
                <a:gd name="T7" fmla="*/ 14 h 16"/>
                <a:gd name="T8" fmla="*/ 9 w 16"/>
                <a:gd name="T9" fmla="*/ 15 h 16"/>
              </a:gdLst>
              <a:ahLst/>
              <a:cxnLst>
                <a:cxn ang="0">
                  <a:pos x="T0" y="T1"/>
                </a:cxn>
                <a:cxn ang="0">
                  <a:pos x="T2" y="T3"/>
                </a:cxn>
                <a:cxn ang="0">
                  <a:pos x="T4" y="T5"/>
                </a:cxn>
                <a:cxn ang="0">
                  <a:pos x="T6" y="T7"/>
                </a:cxn>
                <a:cxn ang="0">
                  <a:pos x="T8" y="T9"/>
                </a:cxn>
              </a:cxnLst>
              <a:rect l="0" t="0" r="r" b="b"/>
              <a:pathLst>
                <a:path w="16" h="16">
                  <a:moveTo>
                    <a:pt x="9" y="15"/>
                  </a:moveTo>
                  <a:cubicBezTo>
                    <a:pt x="13" y="14"/>
                    <a:pt x="13" y="14"/>
                    <a:pt x="16" y="11"/>
                  </a:cubicBezTo>
                  <a:cubicBezTo>
                    <a:pt x="12" y="5"/>
                    <a:pt x="4" y="5"/>
                    <a:pt x="0" y="0"/>
                  </a:cubicBezTo>
                  <a:cubicBezTo>
                    <a:pt x="0" y="14"/>
                    <a:pt x="0" y="14"/>
                    <a:pt x="0" y="14"/>
                  </a:cubicBezTo>
                  <a:cubicBezTo>
                    <a:pt x="3" y="14"/>
                    <a:pt x="6" y="16"/>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89" name="Freeform 797"/>
            <p:cNvSpPr/>
            <p:nvPr/>
          </p:nvSpPr>
          <p:spPr bwMode="auto">
            <a:xfrm>
              <a:off x="6103300" y="6434941"/>
              <a:ext cx="19466" cy="24332"/>
            </a:xfrm>
            <a:custGeom>
              <a:avLst/>
              <a:gdLst>
                <a:gd name="T0" fmla="*/ 5 w 5"/>
                <a:gd name="T1" fmla="*/ 2 h 7"/>
                <a:gd name="T2" fmla="*/ 0 w 5"/>
                <a:gd name="T3" fmla="*/ 0 h 7"/>
                <a:gd name="T4" fmla="*/ 0 w 5"/>
                <a:gd name="T5" fmla="*/ 7 h 7"/>
                <a:gd name="T6" fmla="*/ 5 w 5"/>
                <a:gd name="T7" fmla="*/ 2 h 7"/>
              </a:gdLst>
              <a:ahLst/>
              <a:cxnLst>
                <a:cxn ang="0">
                  <a:pos x="T0" y="T1"/>
                </a:cxn>
                <a:cxn ang="0">
                  <a:pos x="T2" y="T3"/>
                </a:cxn>
                <a:cxn ang="0">
                  <a:pos x="T4" y="T5"/>
                </a:cxn>
                <a:cxn ang="0">
                  <a:pos x="T6" y="T7"/>
                </a:cxn>
              </a:cxnLst>
              <a:rect l="0" t="0" r="r" b="b"/>
              <a:pathLst>
                <a:path w="5" h="7">
                  <a:moveTo>
                    <a:pt x="5" y="2"/>
                  </a:moveTo>
                  <a:cubicBezTo>
                    <a:pt x="3" y="1"/>
                    <a:pt x="1" y="0"/>
                    <a:pt x="0" y="0"/>
                  </a:cubicBezTo>
                  <a:cubicBezTo>
                    <a:pt x="0" y="7"/>
                    <a:pt x="0" y="7"/>
                    <a:pt x="0" y="7"/>
                  </a:cubicBezTo>
                  <a:cubicBezTo>
                    <a:pt x="1" y="5"/>
                    <a:pt x="3" y="4"/>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90" name="Freeform 798"/>
            <p:cNvSpPr/>
            <p:nvPr/>
          </p:nvSpPr>
          <p:spPr bwMode="auto">
            <a:xfrm>
              <a:off x="6103300" y="6675832"/>
              <a:ext cx="34065" cy="82730"/>
            </a:xfrm>
            <a:custGeom>
              <a:avLst/>
              <a:gdLst>
                <a:gd name="T0" fmla="*/ 0 w 9"/>
                <a:gd name="T1" fmla="*/ 0 h 22"/>
                <a:gd name="T2" fmla="*/ 0 w 9"/>
                <a:gd name="T3" fmla="*/ 22 h 22"/>
                <a:gd name="T4" fmla="*/ 9 w 9"/>
                <a:gd name="T5" fmla="*/ 4 h 22"/>
                <a:gd name="T6" fmla="*/ 0 w 9"/>
                <a:gd name="T7" fmla="*/ 0 h 22"/>
              </a:gdLst>
              <a:ahLst/>
              <a:cxnLst>
                <a:cxn ang="0">
                  <a:pos x="T0" y="T1"/>
                </a:cxn>
                <a:cxn ang="0">
                  <a:pos x="T2" y="T3"/>
                </a:cxn>
                <a:cxn ang="0">
                  <a:pos x="T4" y="T5"/>
                </a:cxn>
                <a:cxn ang="0">
                  <a:pos x="T6" y="T7"/>
                </a:cxn>
              </a:cxnLst>
              <a:rect l="0" t="0" r="r" b="b"/>
              <a:pathLst>
                <a:path w="9" h="22">
                  <a:moveTo>
                    <a:pt x="0" y="0"/>
                  </a:moveTo>
                  <a:cubicBezTo>
                    <a:pt x="0" y="22"/>
                    <a:pt x="0" y="22"/>
                    <a:pt x="0" y="22"/>
                  </a:cubicBezTo>
                  <a:cubicBezTo>
                    <a:pt x="2" y="15"/>
                    <a:pt x="8" y="10"/>
                    <a:pt x="9" y="4"/>
                  </a:cubicBezTo>
                  <a:cubicBezTo>
                    <a:pt x="6" y="3"/>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91" name="Freeform 799"/>
            <p:cNvSpPr/>
            <p:nvPr/>
          </p:nvSpPr>
          <p:spPr bwMode="auto">
            <a:xfrm>
              <a:off x="10648586" y="5953160"/>
              <a:ext cx="530446" cy="99763"/>
            </a:xfrm>
            <a:custGeom>
              <a:avLst/>
              <a:gdLst>
                <a:gd name="T0" fmla="*/ 40 w 142"/>
                <a:gd name="T1" fmla="*/ 7 h 27"/>
                <a:gd name="T2" fmla="*/ 75 w 142"/>
                <a:gd name="T3" fmla="*/ 11 h 27"/>
                <a:gd name="T4" fmla="*/ 112 w 142"/>
                <a:gd name="T5" fmla="*/ 13 h 27"/>
                <a:gd name="T6" fmla="*/ 142 w 142"/>
                <a:gd name="T7" fmla="*/ 11 h 27"/>
                <a:gd name="T8" fmla="*/ 112 w 142"/>
                <a:gd name="T9" fmla="*/ 5 h 27"/>
                <a:gd name="T10" fmla="*/ 91 w 142"/>
                <a:gd name="T11" fmla="*/ 13 h 27"/>
                <a:gd name="T12" fmla="*/ 77 w 142"/>
                <a:gd name="T13" fmla="*/ 4 h 27"/>
                <a:gd name="T14" fmla="*/ 57 w 142"/>
                <a:gd name="T15" fmla="*/ 9 h 27"/>
                <a:gd name="T16" fmla="*/ 40 w 142"/>
                <a:gd name="T17" fmla="*/ 0 h 27"/>
                <a:gd name="T18" fmla="*/ 15 w 142"/>
                <a:gd name="T19" fmla="*/ 12 h 27"/>
                <a:gd name="T20" fmla="*/ 0 w 142"/>
                <a:gd name="T21" fmla="*/ 9 h 27"/>
                <a:gd name="T22" fmla="*/ 40 w 142"/>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27">
                  <a:moveTo>
                    <a:pt x="40" y="7"/>
                  </a:moveTo>
                  <a:cubicBezTo>
                    <a:pt x="47" y="18"/>
                    <a:pt x="65" y="18"/>
                    <a:pt x="75" y="11"/>
                  </a:cubicBezTo>
                  <a:cubicBezTo>
                    <a:pt x="84" y="24"/>
                    <a:pt x="100" y="18"/>
                    <a:pt x="112" y="13"/>
                  </a:cubicBezTo>
                  <a:cubicBezTo>
                    <a:pt x="119" y="21"/>
                    <a:pt x="138" y="24"/>
                    <a:pt x="142" y="11"/>
                  </a:cubicBezTo>
                  <a:cubicBezTo>
                    <a:pt x="130" y="17"/>
                    <a:pt x="120" y="11"/>
                    <a:pt x="112" y="5"/>
                  </a:cubicBezTo>
                  <a:cubicBezTo>
                    <a:pt x="107" y="9"/>
                    <a:pt x="98" y="11"/>
                    <a:pt x="91" y="13"/>
                  </a:cubicBezTo>
                  <a:cubicBezTo>
                    <a:pt x="87" y="10"/>
                    <a:pt x="83" y="5"/>
                    <a:pt x="77" y="4"/>
                  </a:cubicBezTo>
                  <a:cubicBezTo>
                    <a:pt x="70" y="5"/>
                    <a:pt x="64" y="10"/>
                    <a:pt x="57" y="9"/>
                  </a:cubicBezTo>
                  <a:cubicBezTo>
                    <a:pt x="50" y="8"/>
                    <a:pt x="47" y="0"/>
                    <a:pt x="40" y="0"/>
                  </a:cubicBezTo>
                  <a:cubicBezTo>
                    <a:pt x="30" y="0"/>
                    <a:pt x="30" y="11"/>
                    <a:pt x="15" y="12"/>
                  </a:cubicBezTo>
                  <a:cubicBezTo>
                    <a:pt x="11" y="11"/>
                    <a:pt x="5" y="6"/>
                    <a:pt x="0" y="9"/>
                  </a:cubicBezTo>
                  <a:cubicBezTo>
                    <a:pt x="9" y="27"/>
                    <a:pt x="30" y="15"/>
                    <a:pt x="4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92" name="Freeform 800"/>
            <p:cNvSpPr/>
            <p:nvPr/>
          </p:nvSpPr>
          <p:spPr bwMode="auto">
            <a:xfrm>
              <a:off x="6850303" y="5889896"/>
              <a:ext cx="92463" cy="155727"/>
            </a:xfrm>
            <a:custGeom>
              <a:avLst/>
              <a:gdLst>
                <a:gd name="T0" fmla="*/ 16 w 25"/>
                <a:gd name="T1" fmla="*/ 42 h 42"/>
                <a:gd name="T2" fmla="*/ 16 w 25"/>
                <a:gd name="T3" fmla="*/ 16 h 42"/>
                <a:gd name="T4" fmla="*/ 20 w 25"/>
                <a:gd name="T5" fmla="*/ 0 h 42"/>
                <a:gd name="T6" fmla="*/ 16 w 25"/>
                <a:gd name="T7" fmla="*/ 42 h 42"/>
              </a:gdLst>
              <a:ahLst/>
              <a:cxnLst>
                <a:cxn ang="0">
                  <a:pos x="T0" y="T1"/>
                </a:cxn>
                <a:cxn ang="0">
                  <a:pos x="T2" y="T3"/>
                </a:cxn>
                <a:cxn ang="0">
                  <a:pos x="T4" y="T5"/>
                </a:cxn>
                <a:cxn ang="0">
                  <a:pos x="T6" y="T7"/>
                </a:cxn>
              </a:cxnLst>
              <a:rect l="0" t="0" r="r" b="b"/>
              <a:pathLst>
                <a:path w="25" h="42">
                  <a:moveTo>
                    <a:pt x="16" y="42"/>
                  </a:moveTo>
                  <a:cubicBezTo>
                    <a:pt x="15" y="34"/>
                    <a:pt x="15" y="29"/>
                    <a:pt x="16" y="16"/>
                  </a:cubicBezTo>
                  <a:cubicBezTo>
                    <a:pt x="18" y="12"/>
                    <a:pt x="25" y="5"/>
                    <a:pt x="20" y="0"/>
                  </a:cubicBezTo>
                  <a:cubicBezTo>
                    <a:pt x="13" y="4"/>
                    <a:pt x="0" y="36"/>
                    <a:pt x="1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93" name="Freeform 801"/>
            <p:cNvSpPr/>
            <p:nvPr/>
          </p:nvSpPr>
          <p:spPr bwMode="auto">
            <a:xfrm>
              <a:off x="6816238" y="5904495"/>
              <a:ext cx="55965" cy="126528"/>
            </a:xfrm>
            <a:custGeom>
              <a:avLst/>
              <a:gdLst>
                <a:gd name="T0" fmla="*/ 13 w 15"/>
                <a:gd name="T1" fmla="*/ 2 h 34"/>
                <a:gd name="T2" fmla="*/ 9 w 15"/>
                <a:gd name="T3" fmla="*/ 0 h 34"/>
                <a:gd name="T4" fmla="*/ 15 w 15"/>
                <a:gd name="T5" fmla="*/ 30 h 34"/>
                <a:gd name="T6" fmla="*/ 13 w 15"/>
                <a:gd name="T7" fmla="*/ 2 h 34"/>
              </a:gdLst>
              <a:ahLst/>
              <a:cxnLst>
                <a:cxn ang="0">
                  <a:pos x="T0" y="T1"/>
                </a:cxn>
                <a:cxn ang="0">
                  <a:pos x="T2" y="T3"/>
                </a:cxn>
                <a:cxn ang="0">
                  <a:pos x="T4" y="T5"/>
                </a:cxn>
                <a:cxn ang="0">
                  <a:pos x="T6" y="T7"/>
                </a:cxn>
              </a:cxnLst>
              <a:rect l="0" t="0" r="r" b="b"/>
              <a:pathLst>
                <a:path w="15" h="34">
                  <a:moveTo>
                    <a:pt x="13" y="2"/>
                  </a:moveTo>
                  <a:cubicBezTo>
                    <a:pt x="11" y="2"/>
                    <a:pt x="10" y="0"/>
                    <a:pt x="9" y="0"/>
                  </a:cubicBezTo>
                  <a:cubicBezTo>
                    <a:pt x="0" y="6"/>
                    <a:pt x="3" y="34"/>
                    <a:pt x="15" y="30"/>
                  </a:cubicBezTo>
                  <a:cubicBezTo>
                    <a:pt x="12" y="23"/>
                    <a:pt x="8" y="1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94" name="Freeform 802"/>
            <p:cNvSpPr/>
            <p:nvPr/>
          </p:nvSpPr>
          <p:spPr bwMode="auto">
            <a:xfrm>
              <a:off x="10653453" y="6094288"/>
              <a:ext cx="476914" cy="77864"/>
            </a:xfrm>
            <a:custGeom>
              <a:avLst/>
              <a:gdLst>
                <a:gd name="T0" fmla="*/ 110 w 128"/>
                <a:gd name="T1" fmla="*/ 14 h 21"/>
                <a:gd name="T2" fmla="*/ 97 w 128"/>
                <a:gd name="T3" fmla="*/ 5 h 21"/>
                <a:gd name="T4" fmla="*/ 55 w 128"/>
                <a:gd name="T5" fmla="*/ 9 h 21"/>
                <a:gd name="T6" fmla="*/ 39 w 128"/>
                <a:gd name="T7" fmla="*/ 0 h 21"/>
                <a:gd name="T8" fmla="*/ 18 w 128"/>
                <a:gd name="T9" fmla="*/ 11 h 21"/>
                <a:gd name="T10" fmla="*/ 0 w 128"/>
                <a:gd name="T11" fmla="*/ 1 h 21"/>
                <a:gd name="T12" fmla="*/ 39 w 128"/>
                <a:gd name="T13" fmla="*/ 9 h 21"/>
                <a:gd name="T14" fmla="*/ 70 w 128"/>
                <a:gd name="T15" fmla="*/ 13 h 21"/>
                <a:gd name="T16" fmla="*/ 81 w 128"/>
                <a:gd name="T17" fmla="*/ 17 h 21"/>
                <a:gd name="T18" fmla="*/ 97 w 128"/>
                <a:gd name="T19" fmla="*/ 13 h 21"/>
                <a:gd name="T20" fmla="*/ 108 w 128"/>
                <a:gd name="T21" fmla="*/ 21 h 21"/>
                <a:gd name="T22" fmla="*/ 128 w 128"/>
                <a:gd name="T23" fmla="*/ 7 h 21"/>
                <a:gd name="T24" fmla="*/ 110 w 128"/>
                <a:gd name="T2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21">
                  <a:moveTo>
                    <a:pt x="110" y="14"/>
                  </a:moveTo>
                  <a:cubicBezTo>
                    <a:pt x="105" y="11"/>
                    <a:pt x="101" y="8"/>
                    <a:pt x="97" y="5"/>
                  </a:cubicBezTo>
                  <a:cubicBezTo>
                    <a:pt x="84" y="16"/>
                    <a:pt x="72" y="1"/>
                    <a:pt x="55" y="9"/>
                  </a:cubicBezTo>
                  <a:cubicBezTo>
                    <a:pt x="48" y="8"/>
                    <a:pt x="46" y="2"/>
                    <a:pt x="39" y="0"/>
                  </a:cubicBezTo>
                  <a:cubicBezTo>
                    <a:pt x="33" y="5"/>
                    <a:pt x="28" y="10"/>
                    <a:pt x="18" y="11"/>
                  </a:cubicBezTo>
                  <a:cubicBezTo>
                    <a:pt x="12" y="8"/>
                    <a:pt x="9" y="1"/>
                    <a:pt x="0" y="1"/>
                  </a:cubicBezTo>
                  <a:cubicBezTo>
                    <a:pt x="5" y="20"/>
                    <a:pt x="28" y="21"/>
                    <a:pt x="39" y="9"/>
                  </a:cubicBezTo>
                  <a:cubicBezTo>
                    <a:pt x="48" y="21"/>
                    <a:pt x="59" y="12"/>
                    <a:pt x="70" y="13"/>
                  </a:cubicBezTo>
                  <a:cubicBezTo>
                    <a:pt x="74" y="13"/>
                    <a:pt x="78" y="17"/>
                    <a:pt x="81" y="17"/>
                  </a:cubicBezTo>
                  <a:cubicBezTo>
                    <a:pt x="88" y="18"/>
                    <a:pt x="91" y="13"/>
                    <a:pt x="97" y="13"/>
                  </a:cubicBezTo>
                  <a:cubicBezTo>
                    <a:pt x="100" y="17"/>
                    <a:pt x="104" y="18"/>
                    <a:pt x="108" y="21"/>
                  </a:cubicBezTo>
                  <a:cubicBezTo>
                    <a:pt x="115" y="16"/>
                    <a:pt x="126" y="16"/>
                    <a:pt x="128" y="7"/>
                  </a:cubicBezTo>
                  <a:cubicBezTo>
                    <a:pt x="124" y="3"/>
                    <a:pt x="116" y="11"/>
                    <a:pt x="11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95" name="Freeform 803"/>
            <p:cNvSpPr/>
            <p:nvPr/>
          </p:nvSpPr>
          <p:spPr bwMode="auto">
            <a:xfrm>
              <a:off x="7789533" y="6052923"/>
              <a:ext cx="55965" cy="26766"/>
            </a:xfrm>
            <a:custGeom>
              <a:avLst/>
              <a:gdLst>
                <a:gd name="T0" fmla="*/ 1 w 15"/>
                <a:gd name="T1" fmla="*/ 5 h 7"/>
                <a:gd name="T2" fmla="*/ 15 w 15"/>
                <a:gd name="T3" fmla="*/ 5 h 7"/>
                <a:gd name="T4" fmla="*/ 1 w 15"/>
                <a:gd name="T5" fmla="*/ 5 h 7"/>
              </a:gdLst>
              <a:ahLst/>
              <a:cxnLst>
                <a:cxn ang="0">
                  <a:pos x="T0" y="T1"/>
                </a:cxn>
                <a:cxn ang="0">
                  <a:pos x="T2" y="T3"/>
                </a:cxn>
                <a:cxn ang="0">
                  <a:pos x="T4" y="T5"/>
                </a:cxn>
              </a:cxnLst>
              <a:rect l="0" t="0" r="r" b="b"/>
              <a:pathLst>
                <a:path w="15" h="7">
                  <a:moveTo>
                    <a:pt x="1" y="5"/>
                  </a:moveTo>
                  <a:cubicBezTo>
                    <a:pt x="4" y="7"/>
                    <a:pt x="12" y="5"/>
                    <a:pt x="15" y="5"/>
                  </a:cubicBezTo>
                  <a:cubicBezTo>
                    <a:pt x="15" y="1"/>
                    <a:pt x="0" y="0"/>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96" name="Freeform 804"/>
            <p:cNvSpPr/>
            <p:nvPr/>
          </p:nvSpPr>
          <p:spPr bwMode="auto">
            <a:xfrm>
              <a:off x="10633987" y="6213517"/>
              <a:ext cx="486647" cy="111929"/>
            </a:xfrm>
            <a:custGeom>
              <a:avLst/>
              <a:gdLst>
                <a:gd name="T0" fmla="*/ 35 w 130"/>
                <a:gd name="T1" fmla="*/ 12 h 30"/>
                <a:gd name="T2" fmla="*/ 64 w 130"/>
                <a:gd name="T3" fmla="*/ 14 h 30"/>
                <a:gd name="T4" fmla="*/ 98 w 130"/>
                <a:gd name="T5" fmla="*/ 18 h 30"/>
                <a:gd name="T6" fmla="*/ 130 w 130"/>
                <a:gd name="T7" fmla="*/ 16 h 30"/>
                <a:gd name="T8" fmla="*/ 115 w 130"/>
                <a:gd name="T9" fmla="*/ 20 h 30"/>
                <a:gd name="T10" fmla="*/ 101 w 130"/>
                <a:gd name="T11" fmla="*/ 11 h 30"/>
                <a:gd name="T12" fmla="*/ 81 w 130"/>
                <a:gd name="T13" fmla="*/ 16 h 30"/>
                <a:gd name="T14" fmla="*/ 49 w 130"/>
                <a:gd name="T15" fmla="*/ 12 h 30"/>
                <a:gd name="T16" fmla="*/ 33 w 130"/>
                <a:gd name="T17" fmla="*/ 5 h 30"/>
                <a:gd name="T18" fmla="*/ 18 w 130"/>
                <a:gd name="T19" fmla="*/ 12 h 30"/>
                <a:gd name="T20" fmla="*/ 0 w 130"/>
                <a:gd name="T21" fmla="*/ 5 h 30"/>
                <a:gd name="T22" fmla="*/ 35 w 130"/>
                <a:gd name="T2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30">
                  <a:moveTo>
                    <a:pt x="35" y="12"/>
                  </a:moveTo>
                  <a:cubicBezTo>
                    <a:pt x="41" y="22"/>
                    <a:pt x="55" y="19"/>
                    <a:pt x="64" y="14"/>
                  </a:cubicBezTo>
                  <a:cubicBezTo>
                    <a:pt x="73" y="22"/>
                    <a:pt x="87" y="26"/>
                    <a:pt x="98" y="18"/>
                  </a:cubicBezTo>
                  <a:cubicBezTo>
                    <a:pt x="105" y="28"/>
                    <a:pt x="126" y="30"/>
                    <a:pt x="130" y="16"/>
                  </a:cubicBezTo>
                  <a:cubicBezTo>
                    <a:pt x="125" y="13"/>
                    <a:pt x="121" y="21"/>
                    <a:pt x="115" y="20"/>
                  </a:cubicBezTo>
                  <a:cubicBezTo>
                    <a:pt x="109" y="19"/>
                    <a:pt x="105" y="14"/>
                    <a:pt x="101" y="11"/>
                  </a:cubicBezTo>
                  <a:cubicBezTo>
                    <a:pt x="94" y="13"/>
                    <a:pt x="89" y="16"/>
                    <a:pt x="81" y="16"/>
                  </a:cubicBezTo>
                  <a:cubicBezTo>
                    <a:pt x="73" y="7"/>
                    <a:pt x="60" y="6"/>
                    <a:pt x="49" y="12"/>
                  </a:cubicBezTo>
                  <a:cubicBezTo>
                    <a:pt x="42" y="11"/>
                    <a:pt x="41" y="5"/>
                    <a:pt x="33" y="5"/>
                  </a:cubicBezTo>
                  <a:cubicBezTo>
                    <a:pt x="26" y="5"/>
                    <a:pt x="25" y="12"/>
                    <a:pt x="18" y="12"/>
                  </a:cubicBezTo>
                  <a:cubicBezTo>
                    <a:pt x="10" y="12"/>
                    <a:pt x="8" y="0"/>
                    <a:pt x="0" y="5"/>
                  </a:cubicBezTo>
                  <a:cubicBezTo>
                    <a:pt x="4" y="21"/>
                    <a:pt x="24" y="21"/>
                    <a:pt x="3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97" name="Freeform 805"/>
            <p:cNvSpPr>
              <a:spLocks noEditPoints="1"/>
            </p:cNvSpPr>
            <p:nvPr/>
          </p:nvSpPr>
          <p:spPr bwMode="auto">
            <a:xfrm>
              <a:off x="6200630" y="6130787"/>
              <a:ext cx="138695" cy="228724"/>
            </a:xfrm>
            <a:custGeom>
              <a:avLst/>
              <a:gdLst>
                <a:gd name="T0" fmla="*/ 22 w 37"/>
                <a:gd name="T1" fmla="*/ 28 h 61"/>
                <a:gd name="T2" fmla="*/ 28 w 37"/>
                <a:gd name="T3" fmla="*/ 12 h 61"/>
                <a:gd name="T4" fmla="*/ 6 w 37"/>
                <a:gd name="T5" fmla="*/ 0 h 61"/>
                <a:gd name="T6" fmla="*/ 0 w 37"/>
                <a:gd name="T7" fmla="*/ 53 h 61"/>
                <a:gd name="T8" fmla="*/ 22 w 37"/>
                <a:gd name="T9" fmla="*/ 28 h 61"/>
                <a:gd name="T10" fmla="*/ 11 w 37"/>
                <a:gd name="T11" fmla="*/ 13 h 61"/>
                <a:gd name="T12" fmla="*/ 23 w 37"/>
                <a:gd name="T13" fmla="*/ 17 h 61"/>
                <a:gd name="T14" fmla="*/ 10 w 37"/>
                <a:gd name="T15" fmla="*/ 28 h 61"/>
                <a:gd name="T16" fmla="*/ 11 w 37"/>
                <a:gd name="T17" fmla="*/ 13 h 61"/>
                <a:gd name="T18" fmla="*/ 9 w 37"/>
                <a:gd name="T19" fmla="*/ 34 h 61"/>
                <a:gd name="T20" fmla="*/ 21 w 37"/>
                <a:gd name="T21" fmla="*/ 37 h 61"/>
                <a:gd name="T22" fmla="*/ 10 w 37"/>
                <a:gd name="T23" fmla="*/ 48 h 61"/>
                <a:gd name="T24" fmla="*/ 9 w 37"/>
                <a:gd name="T25"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1">
                  <a:moveTo>
                    <a:pt x="22" y="28"/>
                  </a:moveTo>
                  <a:cubicBezTo>
                    <a:pt x="27" y="26"/>
                    <a:pt x="29" y="20"/>
                    <a:pt x="28" y="12"/>
                  </a:cubicBezTo>
                  <a:cubicBezTo>
                    <a:pt x="22" y="7"/>
                    <a:pt x="13" y="5"/>
                    <a:pt x="6" y="0"/>
                  </a:cubicBezTo>
                  <a:cubicBezTo>
                    <a:pt x="4" y="13"/>
                    <a:pt x="5" y="40"/>
                    <a:pt x="0" y="53"/>
                  </a:cubicBezTo>
                  <a:cubicBezTo>
                    <a:pt x="11" y="61"/>
                    <a:pt x="37" y="41"/>
                    <a:pt x="22" y="28"/>
                  </a:cubicBezTo>
                  <a:close/>
                  <a:moveTo>
                    <a:pt x="11" y="13"/>
                  </a:moveTo>
                  <a:cubicBezTo>
                    <a:pt x="16" y="13"/>
                    <a:pt x="20" y="14"/>
                    <a:pt x="23" y="17"/>
                  </a:cubicBezTo>
                  <a:cubicBezTo>
                    <a:pt x="21" y="23"/>
                    <a:pt x="17" y="26"/>
                    <a:pt x="10" y="28"/>
                  </a:cubicBezTo>
                  <a:cubicBezTo>
                    <a:pt x="9" y="21"/>
                    <a:pt x="12" y="18"/>
                    <a:pt x="11" y="13"/>
                  </a:cubicBezTo>
                  <a:close/>
                  <a:moveTo>
                    <a:pt x="9" y="34"/>
                  </a:moveTo>
                  <a:cubicBezTo>
                    <a:pt x="16" y="35"/>
                    <a:pt x="17" y="34"/>
                    <a:pt x="21" y="37"/>
                  </a:cubicBezTo>
                  <a:cubicBezTo>
                    <a:pt x="19" y="43"/>
                    <a:pt x="13" y="44"/>
                    <a:pt x="10" y="48"/>
                  </a:cubicBezTo>
                  <a:cubicBezTo>
                    <a:pt x="7" y="46"/>
                    <a:pt x="10" y="39"/>
                    <a:pt x="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98" name="Freeform 806"/>
            <p:cNvSpPr>
              <a:spLocks noEditPoints="1"/>
            </p:cNvSpPr>
            <p:nvPr/>
          </p:nvSpPr>
          <p:spPr bwMode="auto">
            <a:xfrm>
              <a:off x="6307692" y="6135653"/>
              <a:ext cx="111929" cy="201959"/>
            </a:xfrm>
            <a:custGeom>
              <a:avLst/>
              <a:gdLst>
                <a:gd name="T0" fmla="*/ 6 w 30"/>
                <a:gd name="T1" fmla="*/ 53 h 54"/>
                <a:gd name="T2" fmla="*/ 10 w 30"/>
                <a:gd name="T3" fmla="*/ 34 h 54"/>
                <a:gd name="T4" fmla="*/ 19 w 30"/>
                <a:gd name="T5" fmla="*/ 32 h 54"/>
                <a:gd name="T6" fmla="*/ 26 w 30"/>
                <a:gd name="T7" fmla="*/ 54 h 54"/>
                <a:gd name="T8" fmla="*/ 21 w 30"/>
                <a:gd name="T9" fmla="*/ 2 h 54"/>
                <a:gd name="T10" fmla="*/ 11 w 30"/>
                <a:gd name="T11" fmla="*/ 1 h 54"/>
                <a:gd name="T12" fmla="*/ 5 w 30"/>
                <a:gd name="T13" fmla="*/ 30 h 54"/>
                <a:gd name="T14" fmla="*/ 6 w 30"/>
                <a:gd name="T15" fmla="*/ 53 h 54"/>
                <a:gd name="T16" fmla="*/ 15 w 30"/>
                <a:gd name="T17" fmla="*/ 11 h 54"/>
                <a:gd name="T18" fmla="*/ 13 w 30"/>
                <a:gd name="T19" fmla="*/ 25 h 54"/>
                <a:gd name="T20" fmla="*/ 15 w 30"/>
                <a:gd name="T21"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4">
                  <a:moveTo>
                    <a:pt x="6" y="53"/>
                  </a:moveTo>
                  <a:cubicBezTo>
                    <a:pt x="10" y="49"/>
                    <a:pt x="9" y="41"/>
                    <a:pt x="10" y="34"/>
                  </a:cubicBezTo>
                  <a:cubicBezTo>
                    <a:pt x="13" y="33"/>
                    <a:pt x="15" y="31"/>
                    <a:pt x="19" y="32"/>
                  </a:cubicBezTo>
                  <a:cubicBezTo>
                    <a:pt x="23" y="37"/>
                    <a:pt x="18" y="52"/>
                    <a:pt x="26" y="54"/>
                  </a:cubicBezTo>
                  <a:cubicBezTo>
                    <a:pt x="30" y="39"/>
                    <a:pt x="22" y="15"/>
                    <a:pt x="21" y="2"/>
                  </a:cubicBezTo>
                  <a:cubicBezTo>
                    <a:pt x="16" y="0"/>
                    <a:pt x="16" y="1"/>
                    <a:pt x="11" y="1"/>
                  </a:cubicBezTo>
                  <a:cubicBezTo>
                    <a:pt x="9" y="9"/>
                    <a:pt x="6" y="20"/>
                    <a:pt x="5" y="30"/>
                  </a:cubicBezTo>
                  <a:cubicBezTo>
                    <a:pt x="3" y="38"/>
                    <a:pt x="0" y="49"/>
                    <a:pt x="6" y="53"/>
                  </a:cubicBezTo>
                  <a:close/>
                  <a:moveTo>
                    <a:pt x="15" y="11"/>
                  </a:moveTo>
                  <a:cubicBezTo>
                    <a:pt x="17" y="14"/>
                    <a:pt x="22" y="27"/>
                    <a:pt x="13" y="25"/>
                  </a:cubicBezTo>
                  <a:cubicBezTo>
                    <a:pt x="13" y="20"/>
                    <a:pt x="14" y="16"/>
                    <a:pt x="1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799" name="Freeform 807"/>
            <p:cNvSpPr/>
            <p:nvPr/>
          </p:nvSpPr>
          <p:spPr bwMode="auto">
            <a:xfrm>
              <a:off x="6509650" y="6155119"/>
              <a:ext cx="111929" cy="184926"/>
            </a:xfrm>
            <a:custGeom>
              <a:avLst/>
              <a:gdLst>
                <a:gd name="T0" fmla="*/ 1 w 30"/>
                <a:gd name="T1" fmla="*/ 35 h 50"/>
                <a:gd name="T2" fmla="*/ 7 w 30"/>
                <a:gd name="T3" fmla="*/ 50 h 50"/>
                <a:gd name="T4" fmla="*/ 7 w 30"/>
                <a:gd name="T5" fmla="*/ 25 h 50"/>
                <a:gd name="T6" fmla="*/ 30 w 30"/>
                <a:gd name="T7" fmla="*/ 42 h 50"/>
                <a:gd name="T8" fmla="*/ 17 w 30"/>
                <a:gd name="T9" fmla="*/ 21 h 50"/>
                <a:gd name="T10" fmla="*/ 30 w 30"/>
                <a:gd name="T11" fmla="*/ 5 h 50"/>
                <a:gd name="T12" fmla="*/ 6 w 30"/>
                <a:gd name="T13" fmla="*/ 21 h 50"/>
                <a:gd name="T14" fmla="*/ 6 w 30"/>
                <a:gd name="T15" fmla="*/ 0 h 50"/>
                <a:gd name="T16" fmla="*/ 1 w 30"/>
                <a:gd name="T17" fmla="*/ 0 h 50"/>
                <a:gd name="T18" fmla="*/ 1 w 30"/>
                <a:gd name="T1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50">
                  <a:moveTo>
                    <a:pt x="1" y="35"/>
                  </a:moveTo>
                  <a:cubicBezTo>
                    <a:pt x="1" y="41"/>
                    <a:pt x="1" y="49"/>
                    <a:pt x="7" y="50"/>
                  </a:cubicBezTo>
                  <a:cubicBezTo>
                    <a:pt x="10" y="44"/>
                    <a:pt x="5" y="34"/>
                    <a:pt x="7" y="25"/>
                  </a:cubicBezTo>
                  <a:cubicBezTo>
                    <a:pt x="15" y="30"/>
                    <a:pt x="18" y="41"/>
                    <a:pt x="30" y="42"/>
                  </a:cubicBezTo>
                  <a:cubicBezTo>
                    <a:pt x="30" y="31"/>
                    <a:pt x="19" y="31"/>
                    <a:pt x="17" y="21"/>
                  </a:cubicBezTo>
                  <a:cubicBezTo>
                    <a:pt x="22" y="17"/>
                    <a:pt x="30" y="16"/>
                    <a:pt x="30" y="5"/>
                  </a:cubicBezTo>
                  <a:cubicBezTo>
                    <a:pt x="19" y="7"/>
                    <a:pt x="16" y="18"/>
                    <a:pt x="6" y="21"/>
                  </a:cubicBezTo>
                  <a:cubicBezTo>
                    <a:pt x="9" y="15"/>
                    <a:pt x="4" y="9"/>
                    <a:pt x="6" y="0"/>
                  </a:cubicBezTo>
                  <a:cubicBezTo>
                    <a:pt x="4" y="0"/>
                    <a:pt x="3" y="0"/>
                    <a:pt x="1" y="0"/>
                  </a:cubicBezTo>
                  <a:cubicBezTo>
                    <a:pt x="2" y="10"/>
                    <a:pt x="0" y="24"/>
                    <a:pt x="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00" name="Freeform 809"/>
            <p:cNvSpPr/>
            <p:nvPr/>
          </p:nvSpPr>
          <p:spPr bwMode="auto">
            <a:xfrm>
              <a:off x="6402588" y="6135652"/>
              <a:ext cx="85164" cy="194659"/>
            </a:xfrm>
            <a:custGeom>
              <a:avLst/>
              <a:gdLst>
                <a:gd name="T0" fmla="*/ 22 w 23"/>
                <a:gd name="T1" fmla="*/ 39 h 52"/>
                <a:gd name="T2" fmla="*/ 23 w 23"/>
                <a:gd name="T3" fmla="*/ 17 h 52"/>
                <a:gd name="T4" fmla="*/ 2 w 23"/>
                <a:gd name="T5" fmla="*/ 33 h 52"/>
                <a:gd name="T6" fmla="*/ 22 w 23"/>
                <a:gd name="T7" fmla="*/ 39 h 52"/>
              </a:gdLst>
              <a:ahLst/>
              <a:cxnLst>
                <a:cxn ang="0">
                  <a:pos x="T0" y="T1"/>
                </a:cxn>
                <a:cxn ang="0">
                  <a:pos x="T2" y="T3"/>
                </a:cxn>
                <a:cxn ang="0">
                  <a:pos x="T4" y="T5"/>
                </a:cxn>
                <a:cxn ang="0">
                  <a:pos x="T6" y="T7"/>
                </a:cxn>
              </a:cxnLst>
              <a:rect l="0" t="0" r="r" b="b"/>
              <a:pathLst>
                <a:path w="23" h="52">
                  <a:moveTo>
                    <a:pt x="22" y="39"/>
                  </a:moveTo>
                  <a:cubicBezTo>
                    <a:pt x="1" y="41"/>
                    <a:pt x="9" y="12"/>
                    <a:pt x="23" y="17"/>
                  </a:cubicBezTo>
                  <a:cubicBezTo>
                    <a:pt x="16" y="0"/>
                    <a:pt x="0" y="20"/>
                    <a:pt x="2" y="33"/>
                  </a:cubicBezTo>
                  <a:cubicBezTo>
                    <a:pt x="4" y="43"/>
                    <a:pt x="16" y="52"/>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01" name="Freeform 810"/>
            <p:cNvSpPr>
              <a:spLocks noEditPoints="1"/>
            </p:cNvSpPr>
            <p:nvPr/>
          </p:nvSpPr>
          <p:spPr bwMode="auto">
            <a:xfrm>
              <a:off x="9402768" y="6298679"/>
              <a:ext cx="844334" cy="248190"/>
            </a:xfrm>
            <a:custGeom>
              <a:avLst/>
              <a:gdLst>
                <a:gd name="T0" fmla="*/ 226 w 226"/>
                <a:gd name="T1" fmla="*/ 56 h 66"/>
                <a:gd name="T2" fmla="*/ 194 w 226"/>
                <a:gd name="T3" fmla="*/ 1 h 66"/>
                <a:gd name="T4" fmla="*/ 24 w 226"/>
                <a:gd name="T5" fmla="*/ 0 h 66"/>
                <a:gd name="T6" fmla="*/ 107 w 226"/>
                <a:gd name="T7" fmla="*/ 59 h 66"/>
                <a:gd name="T8" fmla="*/ 40 w 226"/>
                <a:gd name="T9" fmla="*/ 27 h 66"/>
                <a:gd name="T10" fmla="*/ 37 w 226"/>
                <a:gd name="T11" fmla="*/ 35 h 66"/>
                <a:gd name="T12" fmla="*/ 58 w 226"/>
                <a:gd name="T13" fmla="*/ 54 h 66"/>
                <a:gd name="T14" fmla="*/ 85 w 226"/>
                <a:gd name="T15" fmla="*/ 45 h 66"/>
                <a:gd name="T16" fmla="*/ 190 w 226"/>
                <a:gd name="T17" fmla="*/ 53 h 66"/>
                <a:gd name="T18" fmla="*/ 218 w 226"/>
                <a:gd name="T19" fmla="*/ 46 h 66"/>
                <a:gd name="T20" fmla="*/ 213 w 226"/>
                <a:gd name="T21" fmla="*/ 30 h 66"/>
                <a:gd name="T22" fmla="*/ 189 w 226"/>
                <a:gd name="T23" fmla="*/ 38 h 66"/>
                <a:gd name="T24" fmla="*/ 213 w 226"/>
                <a:gd name="T25" fmla="*/ 30 h 66"/>
                <a:gd name="T26" fmla="*/ 185 w 226"/>
                <a:gd name="T27" fmla="*/ 24 h 66"/>
                <a:gd name="T28" fmla="*/ 208 w 226"/>
                <a:gd name="T29" fmla="*/ 24 h 66"/>
                <a:gd name="T30" fmla="*/ 158 w 226"/>
                <a:gd name="T31" fmla="*/ 52 h 66"/>
                <a:gd name="T32" fmla="*/ 181 w 226"/>
                <a:gd name="T33" fmla="*/ 43 h 66"/>
                <a:gd name="T34" fmla="*/ 153 w 226"/>
                <a:gd name="T35" fmla="*/ 11 h 66"/>
                <a:gd name="T36" fmla="*/ 178 w 226"/>
                <a:gd name="T37" fmla="*/ 23 h 66"/>
                <a:gd name="T38" fmla="*/ 153 w 226"/>
                <a:gd name="T39" fmla="*/ 11 h 66"/>
                <a:gd name="T40" fmla="*/ 181 w 226"/>
                <a:gd name="T41" fmla="*/ 35 h 66"/>
                <a:gd name="T42" fmla="*/ 153 w 226"/>
                <a:gd name="T43" fmla="*/ 33 h 66"/>
                <a:gd name="T44" fmla="*/ 150 w 226"/>
                <a:gd name="T45" fmla="*/ 54 h 66"/>
                <a:gd name="T46" fmla="*/ 124 w 226"/>
                <a:gd name="T47" fmla="*/ 44 h 66"/>
                <a:gd name="T48" fmla="*/ 150 w 226"/>
                <a:gd name="T49" fmla="*/ 54 h 66"/>
                <a:gd name="T50" fmla="*/ 122 w 226"/>
                <a:gd name="T51" fmla="*/ 37 h 66"/>
                <a:gd name="T52" fmla="*/ 147 w 226"/>
                <a:gd name="T53" fmla="*/ 34 h 66"/>
                <a:gd name="T54" fmla="*/ 145 w 226"/>
                <a:gd name="T55" fmla="*/ 14 h 66"/>
                <a:gd name="T56" fmla="*/ 124 w 226"/>
                <a:gd name="T57" fmla="*/ 26 h 66"/>
                <a:gd name="T58" fmla="*/ 96 w 226"/>
                <a:gd name="T59" fmla="*/ 16 h 66"/>
                <a:gd name="T60" fmla="*/ 116 w 226"/>
                <a:gd name="T61" fmla="*/ 25 h 66"/>
                <a:gd name="T62" fmla="*/ 96 w 226"/>
                <a:gd name="T63" fmla="*/ 16 h 66"/>
                <a:gd name="T64" fmla="*/ 116 w 226"/>
                <a:gd name="T65" fmla="*/ 34 h 66"/>
                <a:gd name="T66" fmla="*/ 93 w 226"/>
                <a:gd name="T67" fmla="*/ 32 h 66"/>
                <a:gd name="T68" fmla="*/ 116 w 226"/>
                <a:gd name="T69" fmla="*/ 44 h 66"/>
                <a:gd name="T70" fmla="*/ 91 w 226"/>
                <a:gd name="T71" fmla="*/ 53 h 66"/>
                <a:gd name="T72" fmla="*/ 71 w 226"/>
                <a:gd name="T73" fmla="*/ 12 h 66"/>
                <a:gd name="T74" fmla="*/ 88 w 226"/>
                <a:gd name="T75" fmla="*/ 25 h 66"/>
                <a:gd name="T76" fmla="*/ 71 w 226"/>
                <a:gd name="T77" fmla="*/ 12 h 66"/>
                <a:gd name="T78" fmla="*/ 63 w 226"/>
                <a:gd name="T79" fmla="*/ 36 h 66"/>
                <a:gd name="T80" fmla="*/ 45 w 226"/>
                <a:gd name="T81" fmla="*/ 11 h 66"/>
                <a:gd name="T82" fmla="*/ 60 w 226"/>
                <a:gd name="T83" fmla="*/ 23 h 66"/>
                <a:gd name="T84" fmla="*/ 45 w 226"/>
                <a:gd name="T85" fmla="*/ 11 h 66"/>
                <a:gd name="T86" fmla="*/ 40 w 226"/>
                <a:gd name="T87" fmla="*/ 11 h 66"/>
                <a:gd name="T88" fmla="*/ 24 w 226"/>
                <a:gd name="T89" fmla="*/ 19 h 66"/>
                <a:gd name="T90" fmla="*/ 23 w 226"/>
                <a:gd name="T91" fmla="*/ 51 h 66"/>
                <a:gd name="T92" fmla="*/ 11 w 226"/>
                <a:gd name="T93" fmla="*/ 38 h 66"/>
                <a:gd name="T94" fmla="*/ 23 w 226"/>
                <a:gd name="T95" fmla="*/ 51 h 66"/>
                <a:gd name="T96" fmla="*/ 33 w 226"/>
                <a:gd name="T97" fmla="*/ 26 h 66"/>
                <a:gd name="T98" fmla="*/ 16 w 226"/>
                <a:gd name="T99" fmla="*/ 33 h 66"/>
                <a:gd name="T100" fmla="*/ 34 w 226"/>
                <a:gd name="T101" fmla="*/ 40 h 66"/>
                <a:gd name="T102" fmla="*/ 49 w 226"/>
                <a:gd name="T10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 h="66">
                  <a:moveTo>
                    <a:pt x="107" y="59"/>
                  </a:moveTo>
                  <a:cubicBezTo>
                    <a:pt x="149" y="58"/>
                    <a:pt x="188" y="64"/>
                    <a:pt x="226" y="56"/>
                  </a:cubicBezTo>
                  <a:cubicBezTo>
                    <a:pt x="226" y="39"/>
                    <a:pt x="215" y="20"/>
                    <a:pt x="208" y="5"/>
                  </a:cubicBezTo>
                  <a:cubicBezTo>
                    <a:pt x="202" y="2"/>
                    <a:pt x="199" y="1"/>
                    <a:pt x="194" y="1"/>
                  </a:cubicBezTo>
                  <a:cubicBezTo>
                    <a:pt x="166" y="4"/>
                    <a:pt x="119" y="8"/>
                    <a:pt x="80" y="5"/>
                  </a:cubicBezTo>
                  <a:cubicBezTo>
                    <a:pt x="56" y="3"/>
                    <a:pt x="37" y="7"/>
                    <a:pt x="24" y="0"/>
                  </a:cubicBezTo>
                  <a:cubicBezTo>
                    <a:pt x="17" y="19"/>
                    <a:pt x="2" y="30"/>
                    <a:pt x="0" y="55"/>
                  </a:cubicBezTo>
                  <a:cubicBezTo>
                    <a:pt x="32" y="66"/>
                    <a:pt x="70" y="60"/>
                    <a:pt x="107" y="59"/>
                  </a:cubicBezTo>
                  <a:close/>
                  <a:moveTo>
                    <a:pt x="37" y="35"/>
                  </a:moveTo>
                  <a:cubicBezTo>
                    <a:pt x="38" y="32"/>
                    <a:pt x="40" y="31"/>
                    <a:pt x="40" y="27"/>
                  </a:cubicBezTo>
                  <a:cubicBezTo>
                    <a:pt x="44" y="29"/>
                    <a:pt x="49" y="30"/>
                    <a:pt x="56" y="30"/>
                  </a:cubicBezTo>
                  <a:cubicBezTo>
                    <a:pt x="53" y="41"/>
                    <a:pt x="45" y="31"/>
                    <a:pt x="37" y="35"/>
                  </a:cubicBezTo>
                  <a:close/>
                  <a:moveTo>
                    <a:pt x="84" y="55"/>
                  </a:moveTo>
                  <a:cubicBezTo>
                    <a:pt x="80" y="53"/>
                    <a:pt x="68" y="55"/>
                    <a:pt x="58" y="54"/>
                  </a:cubicBezTo>
                  <a:cubicBezTo>
                    <a:pt x="59" y="51"/>
                    <a:pt x="58" y="45"/>
                    <a:pt x="60" y="43"/>
                  </a:cubicBezTo>
                  <a:cubicBezTo>
                    <a:pt x="72" y="43"/>
                    <a:pt x="74" y="44"/>
                    <a:pt x="85" y="45"/>
                  </a:cubicBezTo>
                  <a:cubicBezTo>
                    <a:pt x="85" y="48"/>
                    <a:pt x="83" y="50"/>
                    <a:pt x="84" y="55"/>
                  </a:cubicBezTo>
                  <a:close/>
                  <a:moveTo>
                    <a:pt x="190" y="53"/>
                  </a:moveTo>
                  <a:cubicBezTo>
                    <a:pt x="192" y="52"/>
                    <a:pt x="191" y="48"/>
                    <a:pt x="189" y="46"/>
                  </a:cubicBezTo>
                  <a:cubicBezTo>
                    <a:pt x="194" y="42"/>
                    <a:pt x="215" y="42"/>
                    <a:pt x="218" y="46"/>
                  </a:cubicBezTo>
                  <a:cubicBezTo>
                    <a:pt x="214" y="54"/>
                    <a:pt x="199" y="50"/>
                    <a:pt x="190" y="53"/>
                  </a:cubicBezTo>
                  <a:close/>
                  <a:moveTo>
                    <a:pt x="213" y="30"/>
                  </a:moveTo>
                  <a:cubicBezTo>
                    <a:pt x="212" y="33"/>
                    <a:pt x="213" y="35"/>
                    <a:pt x="215" y="36"/>
                  </a:cubicBezTo>
                  <a:cubicBezTo>
                    <a:pt x="202" y="39"/>
                    <a:pt x="198" y="36"/>
                    <a:pt x="189" y="38"/>
                  </a:cubicBezTo>
                  <a:cubicBezTo>
                    <a:pt x="187" y="37"/>
                    <a:pt x="189" y="32"/>
                    <a:pt x="186" y="32"/>
                  </a:cubicBezTo>
                  <a:cubicBezTo>
                    <a:pt x="194" y="29"/>
                    <a:pt x="200" y="30"/>
                    <a:pt x="213" y="30"/>
                  </a:cubicBezTo>
                  <a:close/>
                  <a:moveTo>
                    <a:pt x="208" y="24"/>
                  </a:moveTo>
                  <a:cubicBezTo>
                    <a:pt x="202" y="22"/>
                    <a:pt x="194" y="25"/>
                    <a:pt x="185" y="24"/>
                  </a:cubicBezTo>
                  <a:cubicBezTo>
                    <a:pt x="185" y="18"/>
                    <a:pt x="182" y="15"/>
                    <a:pt x="182" y="9"/>
                  </a:cubicBezTo>
                  <a:cubicBezTo>
                    <a:pt x="196" y="8"/>
                    <a:pt x="207" y="8"/>
                    <a:pt x="208" y="24"/>
                  </a:cubicBezTo>
                  <a:close/>
                  <a:moveTo>
                    <a:pt x="185" y="52"/>
                  </a:moveTo>
                  <a:cubicBezTo>
                    <a:pt x="179" y="55"/>
                    <a:pt x="167" y="52"/>
                    <a:pt x="158" y="52"/>
                  </a:cubicBezTo>
                  <a:cubicBezTo>
                    <a:pt x="157" y="49"/>
                    <a:pt x="155" y="44"/>
                    <a:pt x="157" y="43"/>
                  </a:cubicBezTo>
                  <a:cubicBezTo>
                    <a:pt x="162" y="44"/>
                    <a:pt x="175" y="46"/>
                    <a:pt x="181" y="43"/>
                  </a:cubicBezTo>
                  <a:cubicBezTo>
                    <a:pt x="185" y="46"/>
                    <a:pt x="177" y="52"/>
                    <a:pt x="185" y="52"/>
                  </a:cubicBezTo>
                  <a:close/>
                  <a:moveTo>
                    <a:pt x="153" y="11"/>
                  </a:moveTo>
                  <a:cubicBezTo>
                    <a:pt x="161" y="13"/>
                    <a:pt x="165" y="10"/>
                    <a:pt x="174" y="11"/>
                  </a:cubicBezTo>
                  <a:cubicBezTo>
                    <a:pt x="176" y="14"/>
                    <a:pt x="177" y="19"/>
                    <a:pt x="178" y="23"/>
                  </a:cubicBezTo>
                  <a:cubicBezTo>
                    <a:pt x="170" y="25"/>
                    <a:pt x="162" y="25"/>
                    <a:pt x="153" y="24"/>
                  </a:cubicBezTo>
                  <a:cubicBezTo>
                    <a:pt x="153" y="20"/>
                    <a:pt x="153" y="16"/>
                    <a:pt x="153" y="11"/>
                  </a:cubicBezTo>
                  <a:close/>
                  <a:moveTo>
                    <a:pt x="181" y="32"/>
                  </a:moveTo>
                  <a:cubicBezTo>
                    <a:pt x="181" y="33"/>
                    <a:pt x="181" y="34"/>
                    <a:pt x="181" y="35"/>
                  </a:cubicBezTo>
                  <a:cubicBezTo>
                    <a:pt x="180" y="41"/>
                    <a:pt x="170" y="36"/>
                    <a:pt x="165" y="37"/>
                  </a:cubicBezTo>
                  <a:cubicBezTo>
                    <a:pt x="159" y="37"/>
                    <a:pt x="154" y="38"/>
                    <a:pt x="153" y="33"/>
                  </a:cubicBezTo>
                  <a:cubicBezTo>
                    <a:pt x="160" y="32"/>
                    <a:pt x="174" y="29"/>
                    <a:pt x="181" y="32"/>
                  </a:cubicBezTo>
                  <a:close/>
                  <a:moveTo>
                    <a:pt x="150" y="54"/>
                  </a:moveTo>
                  <a:cubicBezTo>
                    <a:pt x="138" y="52"/>
                    <a:pt x="135" y="53"/>
                    <a:pt x="122" y="51"/>
                  </a:cubicBezTo>
                  <a:cubicBezTo>
                    <a:pt x="125" y="48"/>
                    <a:pt x="121" y="46"/>
                    <a:pt x="124" y="44"/>
                  </a:cubicBezTo>
                  <a:cubicBezTo>
                    <a:pt x="131" y="44"/>
                    <a:pt x="137" y="43"/>
                    <a:pt x="149" y="44"/>
                  </a:cubicBezTo>
                  <a:cubicBezTo>
                    <a:pt x="150" y="49"/>
                    <a:pt x="149" y="47"/>
                    <a:pt x="150" y="54"/>
                  </a:cubicBezTo>
                  <a:close/>
                  <a:moveTo>
                    <a:pt x="147" y="34"/>
                  </a:moveTo>
                  <a:cubicBezTo>
                    <a:pt x="143" y="41"/>
                    <a:pt x="131" y="35"/>
                    <a:pt x="122" y="37"/>
                  </a:cubicBezTo>
                  <a:cubicBezTo>
                    <a:pt x="122" y="35"/>
                    <a:pt x="122" y="34"/>
                    <a:pt x="122" y="32"/>
                  </a:cubicBezTo>
                  <a:cubicBezTo>
                    <a:pt x="130" y="35"/>
                    <a:pt x="144" y="28"/>
                    <a:pt x="147" y="34"/>
                  </a:cubicBezTo>
                  <a:close/>
                  <a:moveTo>
                    <a:pt x="122" y="16"/>
                  </a:moveTo>
                  <a:cubicBezTo>
                    <a:pt x="128" y="14"/>
                    <a:pt x="136" y="13"/>
                    <a:pt x="145" y="14"/>
                  </a:cubicBezTo>
                  <a:cubicBezTo>
                    <a:pt x="143" y="19"/>
                    <a:pt x="147" y="20"/>
                    <a:pt x="146" y="24"/>
                  </a:cubicBezTo>
                  <a:cubicBezTo>
                    <a:pt x="140" y="27"/>
                    <a:pt x="126" y="23"/>
                    <a:pt x="124" y="26"/>
                  </a:cubicBezTo>
                  <a:cubicBezTo>
                    <a:pt x="121" y="25"/>
                    <a:pt x="123" y="19"/>
                    <a:pt x="122" y="16"/>
                  </a:cubicBezTo>
                  <a:close/>
                  <a:moveTo>
                    <a:pt x="96" y="16"/>
                  </a:moveTo>
                  <a:cubicBezTo>
                    <a:pt x="100" y="15"/>
                    <a:pt x="107" y="14"/>
                    <a:pt x="116" y="15"/>
                  </a:cubicBezTo>
                  <a:cubicBezTo>
                    <a:pt x="117" y="19"/>
                    <a:pt x="111" y="22"/>
                    <a:pt x="116" y="25"/>
                  </a:cubicBezTo>
                  <a:cubicBezTo>
                    <a:pt x="111" y="28"/>
                    <a:pt x="101" y="25"/>
                    <a:pt x="95" y="25"/>
                  </a:cubicBezTo>
                  <a:cubicBezTo>
                    <a:pt x="95" y="19"/>
                    <a:pt x="95" y="21"/>
                    <a:pt x="96" y="16"/>
                  </a:cubicBezTo>
                  <a:close/>
                  <a:moveTo>
                    <a:pt x="93" y="32"/>
                  </a:moveTo>
                  <a:cubicBezTo>
                    <a:pt x="100" y="33"/>
                    <a:pt x="111" y="31"/>
                    <a:pt x="116" y="34"/>
                  </a:cubicBezTo>
                  <a:cubicBezTo>
                    <a:pt x="112" y="40"/>
                    <a:pt x="102" y="38"/>
                    <a:pt x="93" y="38"/>
                  </a:cubicBezTo>
                  <a:cubicBezTo>
                    <a:pt x="93" y="36"/>
                    <a:pt x="93" y="34"/>
                    <a:pt x="93" y="32"/>
                  </a:cubicBezTo>
                  <a:close/>
                  <a:moveTo>
                    <a:pt x="92" y="45"/>
                  </a:moveTo>
                  <a:cubicBezTo>
                    <a:pt x="103" y="46"/>
                    <a:pt x="104" y="44"/>
                    <a:pt x="116" y="44"/>
                  </a:cubicBezTo>
                  <a:cubicBezTo>
                    <a:pt x="116" y="47"/>
                    <a:pt x="116" y="50"/>
                    <a:pt x="116" y="53"/>
                  </a:cubicBezTo>
                  <a:cubicBezTo>
                    <a:pt x="106" y="51"/>
                    <a:pt x="99" y="53"/>
                    <a:pt x="91" y="53"/>
                  </a:cubicBezTo>
                  <a:cubicBezTo>
                    <a:pt x="90" y="49"/>
                    <a:pt x="93" y="49"/>
                    <a:pt x="92" y="45"/>
                  </a:cubicBezTo>
                  <a:close/>
                  <a:moveTo>
                    <a:pt x="71" y="12"/>
                  </a:moveTo>
                  <a:cubicBezTo>
                    <a:pt x="79" y="11"/>
                    <a:pt x="82" y="14"/>
                    <a:pt x="89" y="14"/>
                  </a:cubicBezTo>
                  <a:cubicBezTo>
                    <a:pt x="90" y="18"/>
                    <a:pt x="87" y="20"/>
                    <a:pt x="88" y="25"/>
                  </a:cubicBezTo>
                  <a:cubicBezTo>
                    <a:pt x="79" y="23"/>
                    <a:pt x="76" y="25"/>
                    <a:pt x="69" y="23"/>
                  </a:cubicBezTo>
                  <a:cubicBezTo>
                    <a:pt x="68" y="17"/>
                    <a:pt x="73" y="18"/>
                    <a:pt x="71" y="12"/>
                  </a:cubicBezTo>
                  <a:close/>
                  <a:moveTo>
                    <a:pt x="86" y="34"/>
                  </a:moveTo>
                  <a:cubicBezTo>
                    <a:pt x="85" y="43"/>
                    <a:pt x="70" y="34"/>
                    <a:pt x="63" y="36"/>
                  </a:cubicBezTo>
                  <a:cubicBezTo>
                    <a:pt x="66" y="28"/>
                    <a:pt x="80" y="32"/>
                    <a:pt x="86" y="34"/>
                  </a:cubicBezTo>
                  <a:close/>
                  <a:moveTo>
                    <a:pt x="45" y="11"/>
                  </a:moveTo>
                  <a:cubicBezTo>
                    <a:pt x="51" y="11"/>
                    <a:pt x="57" y="12"/>
                    <a:pt x="63" y="12"/>
                  </a:cubicBezTo>
                  <a:cubicBezTo>
                    <a:pt x="63" y="17"/>
                    <a:pt x="61" y="19"/>
                    <a:pt x="60" y="23"/>
                  </a:cubicBezTo>
                  <a:cubicBezTo>
                    <a:pt x="53" y="24"/>
                    <a:pt x="50" y="21"/>
                    <a:pt x="44" y="21"/>
                  </a:cubicBezTo>
                  <a:cubicBezTo>
                    <a:pt x="44" y="18"/>
                    <a:pt x="46" y="16"/>
                    <a:pt x="45" y="11"/>
                  </a:cubicBezTo>
                  <a:close/>
                  <a:moveTo>
                    <a:pt x="27" y="9"/>
                  </a:moveTo>
                  <a:cubicBezTo>
                    <a:pt x="32" y="10"/>
                    <a:pt x="34" y="12"/>
                    <a:pt x="40" y="11"/>
                  </a:cubicBezTo>
                  <a:cubicBezTo>
                    <a:pt x="39" y="14"/>
                    <a:pt x="37" y="16"/>
                    <a:pt x="37" y="20"/>
                  </a:cubicBezTo>
                  <a:cubicBezTo>
                    <a:pt x="32" y="21"/>
                    <a:pt x="25" y="17"/>
                    <a:pt x="24" y="19"/>
                  </a:cubicBezTo>
                  <a:cubicBezTo>
                    <a:pt x="21" y="17"/>
                    <a:pt x="27" y="13"/>
                    <a:pt x="27" y="9"/>
                  </a:cubicBezTo>
                  <a:close/>
                  <a:moveTo>
                    <a:pt x="23" y="51"/>
                  </a:moveTo>
                  <a:cubicBezTo>
                    <a:pt x="17" y="52"/>
                    <a:pt x="14" y="52"/>
                    <a:pt x="8" y="50"/>
                  </a:cubicBezTo>
                  <a:cubicBezTo>
                    <a:pt x="7" y="44"/>
                    <a:pt x="12" y="44"/>
                    <a:pt x="11" y="38"/>
                  </a:cubicBezTo>
                  <a:cubicBezTo>
                    <a:pt x="16" y="39"/>
                    <a:pt x="20" y="41"/>
                    <a:pt x="26" y="40"/>
                  </a:cubicBezTo>
                  <a:cubicBezTo>
                    <a:pt x="27" y="46"/>
                    <a:pt x="23" y="47"/>
                    <a:pt x="23" y="51"/>
                  </a:cubicBezTo>
                  <a:close/>
                  <a:moveTo>
                    <a:pt x="16" y="33"/>
                  </a:moveTo>
                  <a:cubicBezTo>
                    <a:pt x="14" y="23"/>
                    <a:pt x="23" y="23"/>
                    <a:pt x="33" y="26"/>
                  </a:cubicBezTo>
                  <a:cubicBezTo>
                    <a:pt x="33" y="31"/>
                    <a:pt x="30" y="31"/>
                    <a:pt x="30" y="35"/>
                  </a:cubicBezTo>
                  <a:cubicBezTo>
                    <a:pt x="25" y="35"/>
                    <a:pt x="18" y="31"/>
                    <a:pt x="16" y="33"/>
                  </a:cubicBezTo>
                  <a:close/>
                  <a:moveTo>
                    <a:pt x="30" y="53"/>
                  </a:moveTo>
                  <a:cubicBezTo>
                    <a:pt x="31" y="49"/>
                    <a:pt x="33" y="45"/>
                    <a:pt x="34" y="40"/>
                  </a:cubicBezTo>
                  <a:cubicBezTo>
                    <a:pt x="42" y="39"/>
                    <a:pt x="47" y="44"/>
                    <a:pt x="52" y="41"/>
                  </a:cubicBezTo>
                  <a:cubicBezTo>
                    <a:pt x="53" y="47"/>
                    <a:pt x="50" y="49"/>
                    <a:pt x="49" y="54"/>
                  </a:cubicBezTo>
                  <a:cubicBezTo>
                    <a:pt x="43" y="53"/>
                    <a:pt x="36" y="53"/>
                    <a:pt x="3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02" name="Freeform 811"/>
            <p:cNvSpPr>
              <a:spLocks noEditPoints="1"/>
            </p:cNvSpPr>
            <p:nvPr/>
          </p:nvSpPr>
          <p:spPr bwMode="auto">
            <a:xfrm>
              <a:off x="8687396" y="6267047"/>
              <a:ext cx="214125" cy="240889"/>
            </a:xfrm>
            <a:custGeom>
              <a:avLst/>
              <a:gdLst>
                <a:gd name="T0" fmla="*/ 51 w 58"/>
                <a:gd name="T1" fmla="*/ 44 h 65"/>
                <a:gd name="T2" fmla="*/ 58 w 58"/>
                <a:gd name="T3" fmla="*/ 15 h 65"/>
                <a:gd name="T4" fmla="*/ 19 w 58"/>
                <a:gd name="T5" fmla="*/ 34 h 65"/>
                <a:gd name="T6" fmla="*/ 0 w 58"/>
                <a:gd name="T7" fmla="*/ 50 h 65"/>
                <a:gd name="T8" fmla="*/ 51 w 58"/>
                <a:gd name="T9" fmla="*/ 44 h 65"/>
                <a:gd name="T10" fmla="*/ 26 w 58"/>
                <a:gd name="T11" fmla="*/ 37 h 65"/>
                <a:gd name="T12" fmla="*/ 32 w 58"/>
                <a:gd name="T13" fmla="*/ 22 h 65"/>
                <a:gd name="T14" fmla="*/ 43 w 58"/>
                <a:gd name="T15" fmla="*/ 19 h 65"/>
                <a:gd name="T16" fmla="*/ 43 w 58"/>
                <a:gd name="T17" fmla="*/ 15 h 65"/>
                <a:gd name="T18" fmla="*/ 49 w 58"/>
                <a:gd name="T19" fmla="*/ 18 h 65"/>
                <a:gd name="T20" fmla="*/ 45 w 58"/>
                <a:gd name="T21" fmla="*/ 40 h 65"/>
                <a:gd name="T22" fmla="*/ 7 w 58"/>
                <a:gd name="T23" fmla="*/ 49 h 65"/>
                <a:gd name="T24" fmla="*/ 26 w 58"/>
                <a:gd name="T25"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5">
                  <a:moveTo>
                    <a:pt x="51" y="44"/>
                  </a:moveTo>
                  <a:cubicBezTo>
                    <a:pt x="52" y="33"/>
                    <a:pt x="54" y="26"/>
                    <a:pt x="58" y="15"/>
                  </a:cubicBezTo>
                  <a:cubicBezTo>
                    <a:pt x="42" y="0"/>
                    <a:pt x="22" y="15"/>
                    <a:pt x="19" y="34"/>
                  </a:cubicBezTo>
                  <a:cubicBezTo>
                    <a:pt x="10" y="36"/>
                    <a:pt x="0" y="38"/>
                    <a:pt x="0" y="50"/>
                  </a:cubicBezTo>
                  <a:cubicBezTo>
                    <a:pt x="15" y="65"/>
                    <a:pt x="38" y="51"/>
                    <a:pt x="51" y="44"/>
                  </a:cubicBezTo>
                  <a:close/>
                  <a:moveTo>
                    <a:pt x="26" y="37"/>
                  </a:moveTo>
                  <a:cubicBezTo>
                    <a:pt x="27" y="29"/>
                    <a:pt x="32" y="26"/>
                    <a:pt x="32" y="22"/>
                  </a:cubicBezTo>
                  <a:cubicBezTo>
                    <a:pt x="36" y="22"/>
                    <a:pt x="38" y="19"/>
                    <a:pt x="43" y="19"/>
                  </a:cubicBezTo>
                  <a:cubicBezTo>
                    <a:pt x="43" y="18"/>
                    <a:pt x="43" y="16"/>
                    <a:pt x="43" y="15"/>
                  </a:cubicBezTo>
                  <a:cubicBezTo>
                    <a:pt x="46" y="15"/>
                    <a:pt x="47" y="17"/>
                    <a:pt x="49" y="18"/>
                  </a:cubicBezTo>
                  <a:cubicBezTo>
                    <a:pt x="47" y="24"/>
                    <a:pt x="46" y="32"/>
                    <a:pt x="45" y="40"/>
                  </a:cubicBezTo>
                  <a:cubicBezTo>
                    <a:pt x="33" y="44"/>
                    <a:pt x="22" y="56"/>
                    <a:pt x="7" y="49"/>
                  </a:cubicBezTo>
                  <a:cubicBezTo>
                    <a:pt x="9" y="40"/>
                    <a:pt x="22" y="43"/>
                    <a:pt x="2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03" name="Freeform 812"/>
            <p:cNvSpPr/>
            <p:nvPr/>
          </p:nvSpPr>
          <p:spPr bwMode="auto">
            <a:xfrm>
              <a:off x="10633985" y="6344910"/>
              <a:ext cx="489081" cy="99762"/>
            </a:xfrm>
            <a:custGeom>
              <a:avLst/>
              <a:gdLst>
                <a:gd name="T0" fmla="*/ 102 w 131"/>
                <a:gd name="T1" fmla="*/ 9 h 27"/>
                <a:gd name="T2" fmla="*/ 81 w 131"/>
                <a:gd name="T3" fmla="*/ 17 h 27"/>
                <a:gd name="T4" fmla="*/ 46 w 131"/>
                <a:gd name="T5" fmla="*/ 13 h 27"/>
                <a:gd name="T6" fmla="*/ 35 w 131"/>
                <a:gd name="T7" fmla="*/ 2 h 27"/>
                <a:gd name="T8" fmla="*/ 16 w 131"/>
                <a:gd name="T9" fmla="*/ 12 h 27"/>
                <a:gd name="T10" fmla="*/ 1 w 131"/>
                <a:gd name="T11" fmla="*/ 0 h 27"/>
                <a:gd name="T12" fmla="*/ 15 w 131"/>
                <a:gd name="T13" fmla="*/ 19 h 27"/>
                <a:gd name="T14" fmla="*/ 33 w 131"/>
                <a:gd name="T15" fmla="*/ 11 h 27"/>
                <a:gd name="T16" fmla="*/ 65 w 131"/>
                <a:gd name="T17" fmla="*/ 15 h 27"/>
                <a:gd name="T18" fmla="*/ 98 w 131"/>
                <a:gd name="T19" fmla="*/ 16 h 27"/>
                <a:gd name="T20" fmla="*/ 131 w 131"/>
                <a:gd name="T21" fmla="*/ 15 h 27"/>
                <a:gd name="T22" fmla="*/ 102 w 131"/>
                <a:gd name="T2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7">
                  <a:moveTo>
                    <a:pt x="102" y="9"/>
                  </a:moveTo>
                  <a:cubicBezTo>
                    <a:pt x="94" y="10"/>
                    <a:pt x="89" y="15"/>
                    <a:pt x="81" y="17"/>
                  </a:cubicBezTo>
                  <a:cubicBezTo>
                    <a:pt x="73" y="7"/>
                    <a:pt x="58" y="9"/>
                    <a:pt x="46" y="13"/>
                  </a:cubicBezTo>
                  <a:cubicBezTo>
                    <a:pt x="41" y="10"/>
                    <a:pt x="39" y="5"/>
                    <a:pt x="35" y="2"/>
                  </a:cubicBezTo>
                  <a:cubicBezTo>
                    <a:pt x="27" y="6"/>
                    <a:pt x="23" y="13"/>
                    <a:pt x="16" y="12"/>
                  </a:cubicBezTo>
                  <a:cubicBezTo>
                    <a:pt x="8" y="11"/>
                    <a:pt x="10" y="1"/>
                    <a:pt x="1" y="0"/>
                  </a:cubicBezTo>
                  <a:cubicBezTo>
                    <a:pt x="0" y="8"/>
                    <a:pt x="7" y="18"/>
                    <a:pt x="15" y="19"/>
                  </a:cubicBezTo>
                  <a:cubicBezTo>
                    <a:pt x="23" y="20"/>
                    <a:pt x="26" y="12"/>
                    <a:pt x="33" y="11"/>
                  </a:cubicBezTo>
                  <a:cubicBezTo>
                    <a:pt x="39" y="24"/>
                    <a:pt x="54" y="18"/>
                    <a:pt x="65" y="15"/>
                  </a:cubicBezTo>
                  <a:cubicBezTo>
                    <a:pt x="74" y="26"/>
                    <a:pt x="88" y="24"/>
                    <a:pt x="98" y="16"/>
                  </a:cubicBezTo>
                  <a:cubicBezTo>
                    <a:pt x="105" y="27"/>
                    <a:pt x="125" y="26"/>
                    <a:pt x="131" y="15"/>
                  </a:cubicBezTo>
                  <a:cubicBezTo>
                    <a:pt x="120" y="18"/>
                    <a:pt x="106" y="19"/>
                    <a:pt x="10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04" name="Freeform 813"/>
            <p:cNvSpPr/>
            <p:nvPr/>
          </p:nvSpPr>
          <p:spPr bwMode="auto">
            <a:xfrm>
              <a:off x="9193509" y="6332745"/>
              <a:ext cx="60832" cy="133827"/>
            </a:xfrm>
            <a:custGeom>
              <a:avLst/>
              <a:gdLst>
                <a:gd name="T0" fmla="*/ 4 w 16"/>
                <a:gd name="T1" fmla="*/ 36 h 36"/>
                <a:gd name="T2" fmla="*/ 16 w 16"/>
                <a:gd name="T3" fmla="*/ 1 h 36"/>
                <a:gd name="T4" fmla="*/ 12 w 16"/>
                <a:gd name="T5" fmla="*/ 0 h 36"/>
                <a:gd name="T6" fmla="*/ 9 w 16"/>
                <a:gd name="T7" fmla="*/ 4 h 36"/>
                <a:gd name="T8" fmla="*/ 4 w 16"/>
                <a:gd name="T9" fmla="*/ 36 h 36"/>
              </a:gdLst>
              <a:ahLst/>
              <a:cxnLst>
                <a:cxn ang="0">
                  <a:pos x="T0" y="T1"/>
                </a:cxn>
                <a:cxn ang="0">
                  <a:pos x="T2" y="T3"/>
                </a:cxn>
                <a:cxn ang="0">
                  <a:pos x="T4" y="T5"/>
                </a:cxn>
                <a:cxn ang="0">
                  <a:pos x="T6" y="T7"/>
                </a:cxn>
                <a:cxn ang="0">
                  <a:pos x="T8" y="T9"/>
                </a:cxn>
              </a:cxnLst>
              <a:rect l="0" t="0" r="r" b="b"/>
              <a:pathLst>
                <a:path w="16" h="36">
                  <a:moveTo>
                    <a:pt x="4" y="36"/>
                  </a:moveTo>
                  <a:cubicBezTo>
                    <a:pt x="13" y="30"/>
                    <a:pt x="14" y="11"/>
                    <a:pt x="16" y="1"/>
                  </a:cubicBezTo>
                  <a:cubicBezTo>
                    <a:pt x="14" y="1"/>
                    <a:pt x="13" y="1"/>
                    <a:pt x="12" y="0"/>
                  </a:cubicBezTo>
                  <a:cubicBezTo>
                    <a:pt x="12" y="2"/>
                    <a:pt x="8" y="1"/>
                    <a:pt x="9" y="4"/>
                  </a:cubicBezTo>
                  <a:cubicBezTo>
                    <a:pt x="13" y="15"/>
                    <a:pt x="0" y="26"/>
                    <a:pt x="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05" name="Freeform 814"/>
            <p:cNvSpPr/>
            <p:nvPr/>
          </p:nvSpPr>
          <p:spPr bwMode="auto">
            <a:xfrm>
              <a:off x="9242174" y="6359509"/>
              <a:ext cx="63264" cy="116795"/>
            </a:xfrm>
            <a:custGeom>
              <a:avLst/>
              <a:gdLst>
                <a:gd name="T0" fmla="*/ 17 w 17"/>
                <a:gd name="T1" fmla="*/ 2 h 31"/>
                <a:gd name="T2" fmla="*/ 13 w 17"/>
                <a:gd name="T3" fmla="*/ 0 h 31"/>
                <a:gd name="T4" fmla="*/ 0 w 17"/>
                <a:gd name="T5" fmla="*/ 31 h 31"/>
                <a:gd name="T6" fmla="*/ 17 w 17"/>
                <a:gd name="T7" fmla="*/ 2 h 31"/>
              </a:gdLst>
              <a:ahLst/>
              <a:cxnLst>
                <a:cxn ang="0">
                  <a:pos x="T0" y="T1"/>
                </a:cxn>
                <a:cxn ang="0">
                  <a:pos x="T2" y="T3"/>
                </a:cxn>
                <a:cxn ang="0">
                  <a:pos x="T4" y="T5"/>
                </a:cxn>
                <a:cxn ang="0">
                  <a:pos x="T6" y="T7"/>
                </a:cxn>
              </a:cxnLst>
              <a:rect l="0" t="0" r="r" b="b"/>
              <a:pathLst>
                <a:path w="17" h="31">
                  <a:moveTo>
                    <a:pt x="17" y="2"/>
                  </a:moveTo>
                  <a:cubicBezTo>
                    <a:pt x="15" y="2"/>
                    <a:pt x="15" y="0"/>
                    <a:pt x="13" y="0"/>
                  </a:cubicBezTo>
                  <a:cubicBezTo>
                    <a:pt x="8" y="10"/>
                    <a:pt x="4" y="20"/>
                    <a:pt x="0" y="31"/>
                  </a:cubicBezTo>
                  <a:cubicBezTo>
                    <a:pt x="12" y="28"/>
                    <a:pt x="12" y="12"/>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06" name="Freeform 815"/>
            <p:cNvSpPr/>
            <p:nvPr/>
          </p:nvSpPr>
          <p:spPr bwMode="auto">
            <a:xfrm>
              <a:off x="7748167" y="6371676"/>
              <a:ext cx="272522" cy="55964"/>
            </a:xfrm>
            <a:custGeom>
              <a:avLst/>
              <a:gdLst>
                <a:gd name="T0" fmla="*/ 71 w 73"/>
                <a:gd name="T1" fmla="*/ 7 h 15"/>
                <a:gd name="T2" fmla="*/ 44 w 73"/>
                <a:gd name="T3" fmla="*/ 4 h 15"/>
                <a:gd name="T4" fmla="*/ 3 w 73"/>
                <a:gd name="T5" fmla="*/ 0 h 15"/>
                <a:gd name="T6" fmla="*/ 0 w 73"/>
                <a:gd name="T7" fmla="*/ 1 h 15"/>
                <a:gd name="T8" fmla="*/ 0 w 73"/>
                <a:gd name="T9" fmla="*/ 5 h 15"/>
                <a:gd name="T10" fmla="*/ 71 w 73"/>
                <a:gd name="T11" fmla="*/ 13 h 15"/>
                <a:gd name="T12" fmla="*/ 71 w 73"/>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73" h="15">
                  <a:moveTo>
                    <a:pt x="71" y="7"/>
                  </a:moveTo>
                  <a:cubicBezTo>
                    <a:pt x="65" y="2"/>
                    <a:pt x="54" y="4"/>
                    <a:pt x="44" y="4"/>
                  </a:cubicBezTo>
                  <a:cubicBezTo>
                    <a:pt x="27" y="3"/>
                    <a:pt x="10" y="3"/>
                    <a:pt x="3" y="0"/>
                  </a:cubicBezTo>
                  <a:cubicBezTo>
                    <a:pt x="1" y="0"/>
                    <a:pt x="1" y="1"/>
                    <a:pt x="0" y="1"/>
                  </a:cubicBezTo>
                  <a:cubicBezTo>
                    <a:pt x="0" y="2"/>
                    <a:pt x="0" y="4"/>
                    <a:pt x="0" y="5"/>
                  </a:cubicBezTo>
                  <a:cubicBezTo>
                    <a:pt x="14" y="15"/>
                    <a:pt x="51" y="11"/>
                    <a:pt x="71" y="13"/>
                  </a:cubicBezTo>
                  <a:cubicBezTo>
                    <a:pt x="67" y="12"/>
                    <a:pt x="73" y="10"/>
                    <a:pt x="7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07" name="Freeform 816"/>
            <p:cNvSpPr/>
            <p:nvPr/>
          </p:nvSpPr>
          <p:spPr bwMode="auto">
            <a:xfrm>
              <a:off x="10604787" y="6471438"/>
              <a:ext cx="474482" cy="97329"/>
            </a:xfrm>
            <a:custGeom>
              <a:avLst/>
              <a:gdLst>
                <a:gd name="T0" fmla="*/ 38 w 127"/>
                <a:gd name="T1" fmla="*/ 9 h 26"/>
                <a:gd name="T2" fmla="*/ 68 w 127"/>
                <a:gd name="T3" fmla="*/ 13 h 26"/>
                <a:gd name="T4" fmla="*/ 80 w 127"/>
                <a:gd name="T5" fmla="*/ 20 h 26"/>
                <a:gd name="T6" fmla="*/ 97 w 127"/>
                <a:gd name="T7" fmla="*/ 12 h 26"/>
                <a:gd name="T8" fmla="*/ 104 w 127"/>
                <a:gd name="T9" fmla="*/ 20 h 26"/>
                <a:gd name="T10" fmla="*/ 127 w 127"/>
                <a:gd name="T11" fmla="*/ 15 h 26"/>
                <a:gd name="T12" fmla="*/ 109 w 127"/>
                <a:gd name="T13" fmla="*/ 13 h 26"/>
                <a:gd name="T14" fmla="*/ 99 w 127"/>
                <a:gd name="T15" fmla="*/ 5 h 26"/>
                <a:gd name="T16" fmla="*/ 79 w 127"/>
                <a:gd name="T17" fmla="*/ 13 h 26"/>
                <a:gd name="T18" fmla="*/ 72 w 127"/>
                <a:gd name="T19" fmla="*/ 5 h 26"/>
                <a:gd name="T20" fmla="*/ 40 w 127"/>
                <a:gd name="T21" fmla="*/ 2 h 26"/>
                <a:gd name="T22" fmla="*/ 19 w 127"/>
                <a:gd name="T23" fmla="*/ 13 h 26"/>
                <a:gd name="T24" fmla="*/ 1 w 127"/>
                <a:gd name="T25" fmla="*/ 0 h 26"/>
                <a:gd name="T26" fmla="*/ 38 w 127"/>
                <a:gd name="T2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26">
                  <a:moveTo>
                    <a:pt x="38" y="9"/>
                  </a:moveTo>
                  <a:cubicBezTo>
                    <a:pt x="44" y="19"/>
                    <a:pt x="60" y="21"/>
                    <a:pt x="68" y="13"/>
                  </a:cubicBezTo>
                  <a:cubicBezTo>
                    <a:pt x="73" y="15"/>
                    <a:pt x="73" y="22"/>
                    <a:pt x="80" y="20"/>
                  </a:cubicBezTo>
                  <a:cubicBezTo>
                    <a:pt x="86" y="18"/>
                    <a:pt x="91" y="15"/>
                    <a:pt x="97" y="12"/>
                  </a:cubicBezTo>
                  <a:cubicBezTo>
                    <a:pt x="98" y="17"/>
                    <a:pt x="102" y="17"/>
                    <a:pt x="104" y="20"/>
                  </a:cubicBezTo>
                  <a:cubicBezTo>
                    <a:pt x="113" y="20"/>
                    <a:pt x="123" y="20"/>
                    <a:pt x="127" y="15"/>
                  </a:cubicBezTo>
                  <a:cubicBezTo>
                    <a:pt x="124" y="8"/>
                    <a:pt x="116" y="15"/>
                    <a:pt x="109" y="13"/>
                  </a:cubicBezTo>
                  <a:cubicBezTo>
                    <a:pt x="103" y="12"/>
                    <a:pt x="103" y="7"/>
                    <a:pt x="99" y="5"/>
                  </a:cubicBezTo>
                  <a:cubicBezTo>
                    <a:pt x="93" y="9"/>
                    <a:pt x="86" y="11"/>
                    <a:pt x="79" y="13"/>
                  </a:cubicBezTo>
                  <a:cubicBezTo>
                    <a:pt x="75" y="12"/>
                    <a:pt x="76" y="6"/>
                    <a:pt x="72" y="5"/>
                  </a:cubicBezTo>
                  <a:cubicBezTo>
                    <a:pt x="61" y="11"/>
                    <a:pt x="49" y="13"/>
                    <a:pt x="40" y="2"/>
                  </a:cubicBezTo>
                  <a:cubicBezTo>
                    <a:pt x="33" y="6"/>
                    <a:pt x="28" y="12"/>
                    <a:pt x="19" y="13"/>
                  </a:cubicBezTo>
                  <a:cubicBezTo>
                    <a:pt x="11" y="10"/>
                    <a:pt x="11" y="0"/>
                    <a:pt x="1" y="0"/>
                  </a:cubicBezTo>
                  <a:cubicBezTo>
                    <a:pt x="0" y="16"/>
                    <a:pt x="28" y="26"/>
                    <a:pt x="3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08" name="Freeform 817"/>
            <p:cNvSpPr/>
            <p:nvPr/>
          </p:nvSpPr>
          <p:spPr bwMode="auto">
            <a:xfrm>
              <a:off x="8293212" y="6422774"/>
              <a:ext cx="75431" cy="97329"/>
            </a:xfrm>
            <a:custGeom>
              <a:avLst/>
              <a:gdLst>
                <a:gd name="T0" fmla="*/ 20 w 20"/>
                <a:gd name="T1" fmla="*/ 26 h 26"/>
                <a:gd name="T2" fmla="*/ 4 w 20"/>
                <a:gd name="T3" fmla="*/ 0 h 26"/>
                <a:gd name="T4" fmla="*/ 20 w 20"/>
                <a:gd name="T5" fmla="*/ 26 h 26"/>
              </a:gdLst>
              <a:ahLst/>
              <a:cxnLst>
                <a:cxn ang="0">
                  <a:pos x="T0" y="T1"/>
                </a:cxn>
                <a:cxn ang="0">
                  <a:pos x="T2" y="T3"/>
                </a:cxn>
                <a:cxn ang="0">
                  <a:pos x="T4" y="T5"/>
                </a:cxn>
              </a:cxnLst>
              <a:rect l="0" t="0" r="r" b="b"/>
              <a:pathLst>
                <a:path w="20" h="26">
                  <a:moveTo>
                    <a:pt x="20" y="26"/>
                  </a:moveTo>
                  <a:cubicBezTo>
                    <a:pt x="15" y="17"/>
                    <a:pt x="12" y="5"/>
                    <a:pt x="4" y="0"/>
                  </a:cubicBezTo>
                  <a:cubicBezTo>
                    <a:pt x="0" y="7"/>
                    <a:pt x="8" y="25"/>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09" name="Freeform 818"/>
            <p:cNvSpPr/>
            <p:nvPr/>
          </p:nvSpPr>
          <p:spPr bwMode="auto">
            <a:xfrm>
              <a:off x="6256594" y="6371676"/>
              <a:ext cx="131395" cy="167892"/>
            </a:xfrm>
            <a:custGeom>
              <a:avLst/>
              <a:gdLst>
                <a:gd name="T0" fmla="*/ 35 w 35"/>
                <a:gd name="T1" fmla="*/ 9 h 45"/>
                <a:gd name="T2" fmla="*/ 33 w 35"/>
                <a:gd name="T3" fmla="*/ 4 h 45"/>
                <a:gd name="T4" fmla="*/ 29 w 35"/>
                <a:gd name="T5" fmla="*/ 4 h 45"/>
                <a:gd name="T6" fmla="*/ 0 w 35"/>
                <a:gd name="T7" fmla="*/ 12 h 45"/>
                <a:gd name="T8" fmla="*/ 13 w 35"/>
                <a:gd name="T9" fmla="*/ 16 h 45"/>
                <a:gd name="T10" fmla="*/ 13 w 35"/>
                <a:gd name="T11" fmla="*/ 45 h 45"/>
                <a:gd name="T12" fmla="*/ 21 w 35"/>
                <a:gd name="T13" fmla="*/ 14 h 45"/>
                <a:gd name="T14" fmla="*/ 35 w 35"/>
                <a:gd name="T15" fmla="*/ 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5">
                  <a:moveTo>
                    <a:pt x="35" y="9"/>
                  </a:moveTo>
                  <a:cubicBezTo>
                    <a:pt x="33" y="8"/>
                    <a:pt x="33" y="6"/>
                    <a:pt x="33" y="4"/>
                  </a:cubicBezTo>
                  <a:cubicBezTo>
                    <a:pt x="32" y="4"/>
                    <a:pt x="31" y="4"/>
                    <a:pt x="29" y="4"/>
                  </a:cubicBezTo>
                  <a:cubicBezTo>
                    <a:pt x="23" y="11"/>
                    <a:pt x="1" y="0"/>
                    <a:pt x="0" y="12"/>
                  </a:cubicBezTo>
                  <a:cubicBezTo>
                    <a:pt x="0" y="17"/>
                    <a:pt x="12" y="12"/>
                    <a:pt x="13" y="16"/>
                  </a:cubicBezTo>
                  <a:cubicBezTo>
                    <a:pt x="14" y="25"/>
                    <a:pt x="7" y="38"/>
                    <a:pt x="13" y="45"/>
                  </a:cubicBezTo>
                  <a:cubicBezTo>
                    <a:pt x="21" y="40"/>
                    <a:pt x="16" y="21"/>
                    <a:pt x="21" y="14"/>
                  </a:cubicBezTo>
                  <a:cubicBezTo>
                    <a:pt x="27" y="13"/>
                    <a:pt x="33" y="13"/>
                    <a:pt x="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10" name="Freeform 819"/>
            <p:cNvSpPr>
              <a:spLocks noEditPoints="1"/>
            </p:cNvSpPr>
            <p:nvPr/>
          </p:nvSpPr>
          <p:spPr bwMode="auto">
            <a:xfrm>
              <a:off x="6370955" y="6400875"/>
              <a:ext cx="150861" cy="153293"/>
            </a:xfrm>
            <a:custGeom>
              <a:avLst/>
              <a:gdLst>
                <a:gd name="T0" fmla="*/ 14 w 40"/>
                <a:gd name="T1" fmla="*/ 36 h 41"/>
                <a:gd name="T2" fmla="*/ 35 w 40"/>
                <a:gd name="T3" fmla="*/ 7 h 41"/>
                <a:gd name="T4" fmla="*/ 17 w 40"/>
                <a:gd name="T5" fmla="*/ 0 h 41"/>
                <a:gd name="T6" fmla="*/ 14 w 40"/>
                <a:gd name="T7" fmla="*/ 36 h 41"/>
                <a:gd name="T8" fmla="*/ 30 w 40"/>
                <a:gd name="T9" fmla="*/ 12 h 41"/>
                <a:gd name="T10" fmla="*/ 15 w 40"/>
                <a:gd name="T11" fmla="*/ 9 h 41"/>
                <a:gd name="T12" fmla="*/ 30 w 40"/>
                <a:gd name="T13" fmla="*/ 12 h 41"/>
              </a:gdLst>
              <a:ahLst/>
              <a:cxnLst>
                <a:cxn ang="0">
                  <a:pos x="T0" y="T1"/>
                </a:cxn>
                <a:cxn ang="0">
                  <a:pos x="T2" y="T3"/>
                </a:cxn>
                <a:cxn ang="0">
                  <a:pos x="T4" y="T5"/>
                </a:cxn>
                <a:cxn ang="0">
                  <a:pos x="T6" y="T7"/>
                </a:cxn>
                <a:cxn ang="0">
                  <a:pos x="T8" y="T9"/>
                </a:cxn>
                <a:cxn ang="0">
                  <a:pos x="T10" y="T11"/>
                </a:cxn>
                <a:cxn ang="0">
                  <a:pos x="T12" y="T13"/>
                </a:cxn>
              </a:cxnLst>
              <a:rect l="0" t="0" r="r" b="b"/>
              <a:pathLst>
                <a:path w="40" h="41">
                  <a:moveTo>
                    <a:pt x="14" y="36"/>
                  </a:moveTo>
                  <a:cubicBezTo>
                    <a:pt x="27" y="41"/>
                    <a:pt x="40" y="24"/>
                    <a:pt x="35" y="7"/>
                  </a:cubicBezTo>
                  <a:cubicBezTo>
                    <a:pt x="28" y="2"/>
                    <a:pt x="22" y="4"/>
                    <a:pt x="17" y="0"/>
                  </a:cubicBezTo>
                  <a:cubicBezTo>
                    <a:pt x="7" y="5"/>
                    <a:pt x="0" y="32"/>
                    <a:pt x="14" y="36"/>
                  </a:cubicBezTo>
                  <a:close/>
                  <a:moveTo>
                    <a:pt x="30" y="12"/>
                  </a:moveTo>
                  <a:cubicBezTo>
                    <a:pt x="34" y="34"/>
                    <a:pt x="4" y="35"/>
                    <a:pt x="15" y="9"/>
                  </a:cubicBezTo>
                  <a:cubicBezTo>
                    <a:pt x="19" y="11"/>
                    <a:pt x="27" y="7"/>
                    <a:pt x="3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11" name="Freeform 820"/>
            <p:cNvSpPr/>
            <p:nvPr/>
          </p:nvSpPr>
          <p:spPr bwMode="auto">
            <a:xfrm>
              <a:off x="8242115" y="6466572"/>
              <a:ext cx="85164" cy="80296"/>
            </a:xfrm>
            <a:custGeom>
              <a:avLst/>
              <a:gdLst>
                <a:gd name="T0" fmla="*/ 23 w 23"/>
                <a:gd name="T1" fmla="*/ 21 h 21"/>
                <a:gd name="T2" fmla="*/ 4 w 23"/>
                <a:gd name="T3" fmla="*/ 0 h 21"/>
                <a:gd name="T4" fmla="*/ 0 w 23"/>
                <a:gd name="T5" fmla="*/ 0 h 21"/>
                <a:gd name="T6" fmla="*/ 23 w 23"/>
                <a:gd name="T7" fmla="*/ 21 h 21"/>
              </a:gdLst>
              <a:ahLst/>
              <a:cxnLst>
                <a:cxn ang="0">
                  <a:pos x="T0" y="T1"/>
                </a:cxn>
                <a:cxn ang="0">
                  <a:pos x="T2" y="T3"/>
                </a:cxn>
                <a:cxn ang="0">
                  <a:pos x="T4" y="T5"/>
                </a:cxn>
                <a:cxn ang="0">
                  <a:pos x="T6" y="T7"/>
                </a:cxn>
              </a:cxnLst>
              <a:rect l="0" t="0" r="r" b="b"/>
              <a:pathLst>
                <a:path w="23" h="21">
                  <a:moveTo>
                    <a:pt x="23" y="21"/>
                  </a:moveTo>
                  <a:cubicBezTo>
                    <a:pt x="21" y="10"/>
                    <a:pt x="8" y="9"/>
                    <a:pt x="4" y="0"/>
                  </a:cubicBezTo>
                  <a:cubicBezTo>
                    <a:pt x="3" y="0"/>
                    <a:pt x="1" y="0"/>
                    <a:pt x="0" y="0"/>
                  </a:cubicBezTo>
                  <a:cubicBezTo>
                    <a:pt x="0" y="14"/>
                    <a:pt x="13" y="16"/>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12" name="Freeform 821"/>
            <p:cNvSpPr/>
            <p:nvPr/>
          </p:nvSpPr>
          <p:spPr bwMode="auto">
            <a:xfrm>
              <a:off x="6548582" y="6422774"/>
              <a:ext cx="141128" cy="77864"/>
            </a:xfrm>
            <a:custGeom>
              <a:avLst/>
              <a:gdLst>
                <a:gd name="T0" fmla="*/ 0 w 38"/>
                <a:gd name="T1" fmla="*/ 15 h 21"/>
                <a:gd name="T2" fmla="*/ 12 w 38"/>
                <a:gd name="T3" fmla="*/ 13 h 21"/>
                <a:gd name="T4" fmla="*/ 25 w 38"/>
                <a:gd name="T5" fmla="*/ 21 h 21"/>
                <a:gd name="T6" fmla="*/ 38 w 38"/>
                <a:gd name="T7" fmla="*/ 5 h 21"/>
                <a:gd name="T8" fmla="*/ 24 w 38"/>
                <a:gd name="T9" fmla="*/ 13 h 21"/>
                <a:gd name="T10" fmla="*/ 0 w 38"/>
                <a:gd name="T11" fmla="*/ 15 h 21"/>
              </a:gdLst>
              <a:ahLst/>
              <a:cxnLst>
                <a:cxn ang="0">
                  <a:pos x="T0" y="T1"/>
                </a:cxn>
                <a:cxn ang="0">
                  <a:pos x="T2" y="T3"/>
                </a:cxn>
                <a:cxn ang="0">
                  <a:pos x="T4" y="T5"/>
                </a:cxn>
                <a:cxn ang="0">
                  <a:pos x="T6" y="T7"/>
                </a:cxn>
                <a:cxn ang="0">
                  <a:pos x="T8" y="T9"/>
                </a:cxn>
                <a:cxn ang="0">
                  <a:pos x="T10" y="T11"/>
                </a:cxn>
              </a:cxnLst>
              <a:rect l="0" t="0" r="r" b="b"/>
              <a:pathLst>
                <a:path w="38" h="21">
                  <a:moveTo>
                    <a:pt x="0" y="15"/>
                  </a:moveTo>
                  <a:cubicBezTo>
                    <a:pt x="5" y="20"/>
                    <a:pt x="5" y="10"/>
                    <a:pt x="12" y="13"/>
                  </a:cubicBezTo>
                  <a:cubicBezTo>
                    <a:pt x="17" y="14"/>
                    <a:pt x="18" y="21"/>
                    <a:pt x="25" y="21"/>
                  </a:cubicBezTo>
                  <a:cubicBezTo>
                    <a:pt x="31" y="18"/>
                    <a:pt x="37" y="14"/>
                    <a:pt x="38" y="5"/>
                  </a:cubicBezTo>
                  <a:cubicBezTo>
                    <a:pt x="32" y="6"/>
                    <a:pt x="31" y="12"/>
                    <a:pt x="24" y="13"/>
                  </a:cubicBezTo>
                  <a:cubicBezTo>
                    <a:pt x="20" y="4"/>
                    <a:pt x="0" y="0"/>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13" name="Freeform 822"/>
            <p:cNvSpPr>
              <a:spLocks noEditPoints="1"/>
            </p:cNvSpPr>
            <p:nvPr/>
          </p:nvSpPr>
          <p:spPr bwMode="auto">
            <a:xfrm>
              <a:off x="9704489" y="6534702"/>
              <a:ext cx="172761" cy="104628"/>
            </a:xfrm>
            <a:custGeom>
              <a:avLst/>
              <a:gdLst>
                <a:gd name="T0" fmla="*/ 0 w 46"/>
                <a:gd name="T1" fmla="*/ 17 h 28"/>
                <a:gd name="T2" fmla="*/ 15 w 46"/>
                <a:gd name="T3" fmla="*/ 26 h 28"/>
                <a:gd name="T4" fmla="*/ 46 w 46"/>
                <a:gd name="T5" fmla="*/ 11 h 28"/>
                <a:gd name="T6" fmla="*/ 0 w 46"/>
                <a:gd name="T7" fmla="*/ 17 h 28"/>
                <a:gd name="T8" fmla="*/ 10 w 46"/>
                <a:gd name="T9" fmla="*/ 18 h 28"/>
                <a:gd name="T10" fmla="*/ 39 w 46"/>
                <a:gd name="T11" fmla="*/ 14 h 28"/>
                <a:gd name="T12" fmla="*/ 10 w 46"/>
                <a:gd name="T13" fmla="*/ 18 h 28"/>
              </a:gdLst>
              <a:ahLst/>
              <a:cxnLst>
                <a:cxn ang="0">
                  <a:pos x="T0" y="T1"/>
                </a:cxn>
                <a:cxn ang="0">
                  <a:pos x="T2" y="T3"/>
                </a:cxn>
                <a:cxn ang="0">
                  <a:pos x="T4" y="T5"/>
                </a:cxn>
                <a:cxn ang="0">
                  <a:pos x="T6" y="T7"/>
                </a:cxn>
                <a:cxn ang="0">
                  <a:pos x="T8" y="T9"/>
                </a:cxn>
                <a:cxn ang="0">
                  <a:pos x="T10" y="T11"/>
                </a:cxn>
                <a:cxn ang="0">
                  <a:pos x="T12" y="T13"/>
                </a:cxn>
              </a:cxnLst>
              <a:rect l="0" t="0" r="r" b="b"/>
              <a:pathLst>
                <a:path w="46" h="28">
                  <a:moveTo>
                    <a:pt x="0" y="17"/>
                  </a:moveTo>
                  <a:cubicBezTo>
                    <a:pt x="1" y="24"/>
                    <a:pt x="8" y="25"/>
                    <a:pt x="15" y="26"/>
                  </a:cubicBezTo>
                  <a:cubicBezTo>
                    <a:pt x="30" y="28"/>
                    <a:pt x="45" y="23"/>
                    <a:pt x="46" y="11"/>
                  </a:cubicBezTo>
                  <a:cubicBezTo>
                    <a:pt x="35" y="0"/>
                    <a:pt x="3" y="3"/>
                    <a:pt x="0" y="17"/>
                  </a:cubicBezTo>
                  <a:close/>
                  <a:moveTo>
                    <a:pt x="10" y="18"/>
                  </a:moveTo>
                  <a:cubicBezTo>
                    <a:pt x="12" y="7"/>
                    <a:pt x="30" y="11"/>
                    <a:pt x="39" y="14"/>
                  </a:cubicBezTo>
                  <a:cubicBezTo>
                    <a:pt x="33" y="21"/>
                    <a:pt x="20" y="20"/>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14" name="Freeform 823"/>
            <p:cNvSpPr>
              <a:spLocks noEditPoints="1"/>
            </p:cNvSpPr>
            <p:nvPr/>
          </p:nvSpPr>
          <p:spPr bwMode="auto">
            <a:xfrm>
              <a:off x="8310245" y="6580935"/>
              <a:ext cx="192226" cy="177625"/>
            </a:xfrm>
            <a:custGeom>
              <a:avLst/>
              <a:gdLst>
                <a:gd name="T0" fmla="*/ 1 w 52"/>
                <a:gd name="T1" fmla="*/ 20 h 48"/>
                <a:gd name="T2" fmla="*/ 13 w 52"/>
                <a:gd name="T3" fmla="*/ 39 h 48"/>
                <a:gd name="T4" fmla="*/ 25 w 52"/>
                <a:gd name="T5" fmla="*/ 36 h 48"/>
                <a:gd name="T6" fmla="*/ 39 w 52"/>
                <a:gd name="T7" fmla="*/ 45 h 48"/>
                <a:gd name="T8" fmla="*/ 52 w 52"/>
                <a:gd name="T9" fmla="*/ 19 h 48"/>
                <a:gd name="T10" fmla="*/ 1 w 52"/>
                <a:gd name="T11" fmla="*/ 20 h 48"/>
                <a:gd name="T12" fmla="*/ 29 w 52"/>
                <a:gd name="T13" fmla="*/ 21 h 48"/>
                <a:gd name="T14" fmla="*/ 44 w 52"/>
                <a:gd name="T15" fmla="*/ 24 h 48"/>
                <a:gd name="T16" fmla="*/ 36 w 52"/>
                <a:gd name="T17" fmla="*/ 38 h 48"/>
                <a:gd name="T18" fmla="*/ 29 w 52"/>
                <a:gd name="T19" fmla="*/ 21 h 48"/>
                <a:gd name="T20" fmla="*/ 19 w 52"/>
                <a:gd name="T21" fmla="*/ 32 h 48"/>
                <a:gd name="T22" fmla="*/ 10 w 52"/>
                <a:gd name="T23" fmla="*/ 30 h 48"/>
                <a:gd name="T24" fmla="*/ 8 w 52"/>
                <a:gd name="T25" fmla="*/ 18 h 48"/>
                <a:gd name="T26" fmla="*/ 21 w 52"/>
                <a:gd name="T27" fmla="*/ 19 h 48"/>
                <a:gd name="T28" fmla="*/ 19 w 52"/>
                <a:gd name="T2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48">
                  <a:moveTo>
                    <a:pt x="1" y="20"/>
                  </a:moveTo>
                  <a:cubicBezTo>
                    <a:pt x="0" y="28"/>
                    <a:pt x="6" y="36"/>
                    <a:pt x="13" y="39"/>
                  </a:cubicBezTo>
                  <a:cubicBezTo>
                    <a:pt x="19" y="41"/>
                    <a:pt x="24" y="36"/>
                    <a:pt x="25" y="36"/>
                  </a:cubicBezTo>
                  <a:cubicBezTo>
                    <a:pt x="29" y="37"/>
                    <a:pt x="33" y="48"/>
                    <a:pt x="39" y="45"/>
                  </a:cubicBezTo>
                  <a:cubicBezTo>
                    <a:pt x="48" y="41"/>
                    <a:pt x="52" y="32"/>
                    <a:pt x="52" y="19"/>
                  </a:cubicBezTo>
                  <a:cubicBezTo>
                    <a:pt x="35" y="17"/>
                    <a:pt x="3" y="0"/>
                    <a:pt x="1" y="20"/>
                  </a:cubicBezTo>
                  <a:close/>
                  <a:moveTo>
                    <a:pt x="29" y="21"/>
                  </a:moveTo>
                  <a:cubicBezTo>
                    <a:pt x="35" y="21"/>
                    <a:pt x="38" y="24"/>
                    <a:pt x="44" y="24"/>
                  </a:cubicBezTo>
                  <a:cubicBezTo>
                    <a:pt x="43" y="31"/>
                    <a:pt x="41" y="35"/>
                    <a:pt x="36" y="38"/>
                  </a:cubicBezTo>
                  <a:cubicBezTo>
                    <a:pt x="29" y="37"/>
                    <a:pt x="26" y="28"/>
                    <a:pt x="29" y="21"/>
                  </a:cubicBezTo>
                  <a:close/>
                  <a:moveTo>
                    <a:pt x="19" y="32"/>
                  </a:moveTo>
                  <a:cubicBezTo>
                    <a:pt x="14" y="33"/>
                    <a:pt x="15" y="29"/>
                    <a:pt x="10" y="30"/>
                  </a:cubicBezTo>
                  <a:cubicBezTo>
                    <a:pt x="8" y="27"/>
                    <a:pt x="7" y="23"/>
                    <a:pt x="8" y="18"/>
                  </a:cubicBezTo>
                  <a:cubicBezTo>
                    <a:pt x="14" y="17"/>
                    <a:pt x="16" y="20"/>
                    <a:pt x="21" y="19"/>
                  </a:cubicBezTo>
                  <a:cubicBezTo>
                    <a:pt x="20" y="24"/>
                    <a:pt x="21" y="27"/>
                    <a:pt x="1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15" name="Freeform 824"/>
            <p:cNvSpPr/>
            <p:nvPr/>
          </p:nvSpPr>
          <p:spPr bwMode="auto">
            <a:xfrm>
              <a:off x="6314991" y="6563901"/>
              <a:ext cx="131395" cy="167892"/>
            </a:xfrm>
            <a:custGeom>
              <a:avLst/>
              <a:gdLst>
                <a:gd name="T0" fmla="*/ 29 w 35"/>
                <a:gd name="T1" fmla="*/ 2 h 45"/>
                <a:gd name="T2" fmla="*/ 28 w 35"/>
                <a:gd name="T3" fmla="*/ 20 h 45"/>
                <a:gd name="T4" fmla="*/ 13 w 35"/>
                <a:gd name="T5" fmla="*/ 22 h 45"/>
                <a:gd name="T6" fmla="*/ 13 w 35"/>
                <a:gd name="T7" fmla="*/ 0 h 45"/>
                <a:gd name="T8" fmla="*/ 9 w 35"/>
                <a:gd name="T9" fmla="*/ 0 h 45"/>
                <a:gd name="T10" fmla="*/ 11 w 35"/>
                <a:gd name="T11" fmla="*/ 45 h 45"/>
                <a:gd name="T12" fmla="*/ 11 w 35"/>
                <a:gd name="T13" fmla="*/ 28 h 45"/>
                <a:gd name="T14" fmla="*/ 28 w 35"/>
                <a:gd name="T15" fmla="*/ 27 h 45"/>
                <a:gd name="T16" fmla="*/ 32 w 35"/>
                <a:gd name="T17" fmla="*/ 42 h 45"/>
                <a:gd name="T18" fmla="*/ 34 w 35"/>
                <a:gd name="T19" fmla="*/ 23 h 45"/>
                <a:gd name="T20" fmla="*/ 29 w 35"/>
                <a:gd name="T21"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5">
                  <a:moveTo>
                    <a:pt x="29" y="2"/>
                  </a:moveTo>
                  <a:cubicBezTo>
                    <a:pt x="23" y="5"/>
                    <a:pt x="29" y="13"/>
                    <a:pt x="28" y="20"/>
                  </a:cubicBezTo>
                  <a:cubicBezTo>
                    <a:pt x="25" y="21"/>
                    <a:pt x="19" y="21"/>
                    <a:pt x="13" y="22"/>
                  </a:cubicBezTo>
                  <a:cubicBezTo>
                    <a:pt x="10" y="16"/>
                    <a:pt x="15" y="9"/>
                    <a:pt x="13" y="0"/>
                  </a:cubicBezTo>
                  <a:cubicBezTo>
                    <a:pt x="12" y="0"/>
                    <a:pt x="11" y="0"/>
                    <a:pt x="9" y="0"/>
                  </a:cubicBezTo>
                  <a:cubicBezTo>
                    <a:pt x="9" y="11"/>
                    <a:pt x="0" y="36"/>
                    <a:pt x="11" y="45"/>
                  </a:cubicBezTo>
                  <a:cubicBezTo>
                    <a:pt x="13" y="41"/>
                    <a:pt x="9" y="35"/>
                    <a:pt x="11" y="28"/>
                  </a:cubicBezTo>
                  <a:cubicBezTo>
                    <a:pt x="17" y="31"/>
                    <a:pt x="22" y="27"/>
                    <a:pt x="28" y="27"/>
                  </a:cubicBezTo>
                  <a:cubicBezTo>
                    <a:pt x="29" y="35"/>
                    <a:pt x="25" y="41"/>
                    <a:pt x="32" y="42"/>
                  </a:cubicBezTo>
                  <a:cubicBezTo>
                    <a:pt x="33" y="39"/>
                    <a:pt x="34" y="31"/>
                    <a:pt x="34" y="23"/>
                  </a:cubicBezTo>
                  <a:cubicBezTo>
                    <a:pt x="34" y="16"/>
                    <a:pt x="35" y="4"/>
                    <a:pt x="2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16" name="Freeform 825"/>
            <p:cNvSpPr/>
            <p:nvPr/>
          </p:nvSpPr>
          <p:spPr bwMode="auto">
            <a:xfrm>
              <a:off x="6641045" y="6571202"/>
              <a:ext cx="75431" cy="145994"/>
            </a:xfrm>
            <a:custGeom>
              <a:avLst/>
              <a:gdLst>
                <a:gd name="T0" fmla="*/ 7 w 20"/>
                <a:gd name="T1" fmla="*/ 29 h 39"/>
                <a:gd name="T2" fmla="*/ 7 w 20"/>
                <a:gd name="T3" fmla="*/ 1 h 39"/>
                <a:gd name="T4" fmla="*/ 1 w 20"/>
                <a:gd name="T5" fmla="*/ 0 h 39"/>
                <a:gd name="T6" fmla="*/ 0 w 20"/>
                <a:gd name="T7" fmla="*/ 36 h 39"/>
                <a:gd name="T8" fmla="*/ 20 w 20"/>
                <a:gd name="T9" fmla="*/ 33 h 39"/>
                <a:gd name="T10" fmla="*/ 7 w 20"/>
                <a:gd name="T11" fmla="*/ 29 h 39"/>
              </a:gdLst>
              <a:ahLst/>
              <a:cxnLst>
                <a:cxn ang="0">
                  <a:pos x="T0" y="T1"/>
                </a:cxn>
                <a:cxn ang="0">
                  <a:pos x="T2" y="T3"/>
                </a:cxn>
                <a:cxn ang="0">
                  <a:pos x="T4" y="T5"/>
                </a:cxn>
                <a:cxn ang="0">
                  <a:pos x="T6" y="T7"/>
                </a:cxn>
                <a:cxn ang="0">
                  <a:pos x="T8" y="T9"/>
                </a:cxn>
                <a:cxn ang="0">
                  <a:pos x="T10" y="T11"/>
                </a:cxn>
              </a:cxnLst>
              <a:rect l="0" t="0" r="r" b="b"/>
              <a:pathLst>
                <a:path w="20" h="39">
                  <a:moveTo>
                    <a:pt x="7" y="29"/>
                  </a:moveTo>
                  <a:cubicBezTo>
                    <a:pt x="9" y="20"/>
                    <a:pt x="10" y="8"/>
                    <a:pt x="7" y="1"/>
                  </a:cubicBezTo>
                  <a:cubicBezTo>
                    <a:pt x="5" y="1"/>
                    <a:pt x="3" y="1"/>
                    <a:pt x="1" y="0"/>
                  </a:cubicBezTo>
                  <a:cubicBezTo>
                    <a:pt x="4" y="16"/>
                    <a:pt x="1" y="22"/>
                    <a:pt x="0" y="36"/>
                  </a:cubicBezTo>
                  <a:cubicBezTo>
                    <a:pt x="6" y="39"/>
                    <a:pt x="18" y="38"/>
                    <a:pt x="20" y="33"/>
                  </a:cubicBezTo>
                  <a:cubicBezTo>
                    <a:pt x="17" y="27"/>
                    <a:pt x="10" y="32"/>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17" name="Freeform 826"/>
            <p:cNvSpPr/>
            <p:nvPr/>
          </p:nvSpPr>
          <p:spPr bwMode="auto">
            <a:xfrm>
              <a:off x="6147097" y="6561469"/>
              <a:ext cx="97329" cy="177625"/>
            </a:xfrm>
            <a:custGeom>
              <a:avLst/>
              <a:gdLst>
                <a:gd name="T0" fmla="*/ 3 w 26"/>
                <a:gd name="T1" fmla="*/ 37 h 48"/>
                <a:gd name="T2" fmla="*/ 23 w 26"/>
                <a:gd name="T3" fmla="*/ 36 h 48"/>
                <a:gd name="T4" fmla="*/ 10 w 26"/>
                <a:gd name="T5" fmla="*/ 9 h 48"/>
                <a:gd name="T6" fmla="*/ 15 w 26"/>
                <a:gd name="T7" fmla="*/ 7 h 48"/>
                <a:gd name="T8" fmla="*/ 23 w 26"/>
                <a:gd name="T9" fmla="*/ 12 h 48"/>
                <a:gd name="T10" fmla="*/ 20 w 26"/>
                <a:gd name="T11" fmla="*/ 1 h 48"/>
                <a:gd name="T12" fmla="*/ 4 w 26"/>
                <a:gd name="T13" fmla="*/ 5 h 48"/>
                <a:gd name="T14" fmla="*/ 16 w 26"/>
                <a:gd name="T15" fmla="*/ 37 h 48"/>
                <a:gd name="T16" fmla="*/ 3 w 26"/>
                <a:gd name="T1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8">
                  <a:moveTo>
                    <a:pt x="3" y="37"/>
                  </a:moveTo>
                  <a:cubicBezTo>
                    <a:pt x="9" y="48"/>
                    <a:pt x="22" y="44"/>
                    <a:pt x="23" y="36"/>
                  </a:cubicBezTo>
                  <a:cubicBezTo>
                    <a:pt x="24" y="26"/>
                    <a:pt x="7" y="20"/>
                    <a:pt x="10" y="9"/>
                  </a:cubicBezTo>
                  <a:cubicBezTo>
                    <a:pt x="12" y="9"/>
                    <a:pt x="13" y="7"/>
                    <a:pt x="15" y="7"/>
                  </a:cubicBezTo>
                  <a:cubicBezTo>
                    <a:pt x="18" y="8"/>
                    <a:pt x="18" y="13"/>
                    <a:pt x="23" y="12"/>
                  </a:cubicBezTo>
                  <a:cubicBezTo>
                    <a:pt x="26" y="8"/>
                    <a:pt x="22" y="4"/>
                    <a:pt x="20" y="1"/>
                  </a:cubicBezTo>
                  <a:cubicBezTo>
                    <a:pt x="13" y="0"/>
                    <a:pt x="8" y="2"/>
                    <a:pt x="4" y="5"/>
                  </a:cubicBezTo>
                  <a:cubicBezTo>
                    <a:pt x="0" y="21"/>
                    <a:pt x="13" y="25"/>
                    <a:pt x="16" y="37"/>
                  </a:cubicBezTo>
                  <a:cubicBezTo>
                    <a:pt x="11" y="38"/>
                    <a:pt x="10" y="36"/>
                    <a:pt x="3"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18" name="Freeform 827"/>
            <p:cNvSpPr/>
            <p:nvPr/>
          </p:nvSpPr>
          <p:spPr bwMode="auto">
            <a:xfrm>
              <a:off x="6222528" y="6568768"/>
              <a:ext cx="102196" cy="167892"/>
            </a:xfrm>
            <a:custGeom>
              <a:avLst/>
              <a:gdLst>
                <a:gd name="T0" fmla="*/ 26 w 27"/>
                <a:gd name="T1" fmla="*/ 10 h 45"/>
                <a:gd name="T2" fmla="*/ 15 w 27"/>
                <a:gd name="T3" fmla="*/ 4 h 45"/>
                <a:gd name="T4" fmla="*/ 21 w 27"/>
                <a:gd name="T5" fmla="*/ 41 h 45"/>
                <a:gd name="T6" fmla="*/ 24 w 27"/>
                <a:gd name="T7" fmla="*/ 33 h 45"/>
                <a:gd name="T8" fmla="*/ 17 w 27"/>
                <a:gd name="T9" fmla="*/ 36 h 45"/>
                <a:gd name="T10" fmla="*/ 26 w 27"/>
                <a:gd name="T11" fmla="*/ 10 h 45"/>
              </a:gdLst>
              <a:ahLst/>
              <a:cxnLst>
                <a:cxn ang="0">
                  <a:pos x="T0" y="T1"/>
                </a:cxn>
                <a:cxn ang="0">
                  <a:pos x="T2" y="T3"/>
                </a:cxn>
                <a:cxn ang="0">
                  <a:pos x="T4" y="T5"/>
                </a:cxn>
                <a:cxn ang="0">
                  <a:pos x="T6" y="T7"/>
                </a:cxn>
                <a:cxn ang="0">
                  <a:pos x="T8" y="T9"/>
                </a:cxn>
                <a:cxn ang="0">
                  <a:pos x="T10" y="T11"/>
                </a:cxn>
              </a:cxnLst>
              <a:rect l="0" t="0" r="r" b="b"/>
              <a:pathLst>
                <a:path w="27" h="45">
                  <a:moveTo>
                    <a:pt x="26" y="10"/>
                  </a:moveTo>
                  <a:cubicBezTo>
                    <a:pt x="27" y="0"/>
                    <a:pt x="18" y="2"/>
                    <a:pt x="15" y="4"/>
                  </a:cubicBezTo>
                  <a:cubicBezTo>
                    <a:pt x="3" y="9"/>
                    <a:pt x="0" y="45"/>
                    <a:pt x="21" y="41"/>
                  </a:cubicBezTo>
                  <a:cubicBezTo>
                    <a:pt x="22" y="38"/>
                    <a:pt x="27" y="37"/>
                    <a:pt x="24" y="33"/>
                  </a:cubicBezTo>
                  <a:cubicBezTo>
                    <a:pt x="20" y="29"/>
                    <a:pt x="22" y="37"/>
                    <a:pt x="17" y="36"/>
                  </a:cubicBezTo>
                  <a:cubicBezTo>
                    <a:pt x="7" y="28"/>
                    <a:pt x="14" y="7"/>
                    <a:pt x="2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19" name="Freeform 828"/>
            <p:cNvSpPr>
              <a:spLocks noEditPoints="1"/>
            </p:cNvSpPr>
            <p:nvPr/>
          </p:nvSpPr>
          <p:spPr bwMode="auto">
            <a:xfrm>
              <a:off x="6446386" y="6563901"/>
              <a:ext cx="194659" cy="145994"/>
            </a:xfrm>
            <a:custGeom>
              <a:avLst/>
              <a:gdLst>
                <a:gd name="T0" fmla="*/ 28 w 52"/>
                <a:gd name="T1" fmla="*/ 10 h 39"/>
                <a:gd name="T2" fmla="*/ 24 w 52"/>
                <a:gd name="T3" fmla="*/ 21 h 39"/>
                <a:gd name="T4" fmla="*/ 20 w 52"/>
                <a:gd name="T5" fmla="*/ 10 h 39"/>
                <a:gd name="T6" fmla="*/ 7 w 52"/>
                <a:gd name="T7" fmla="*/ 9 h 39"/>
                <a:gd name="T8" fmla="*/ 15 w 52"/>
                <a:gd name="T9" fmla="*/ 38 h 39"/>
                <a:gd name="T10" fmla="*/ 26 w 52"/>
                <a:gd name="T11" fmla="*/ 22 h 39"/>
                <a:gd name="T12" fmla="*/ 38 w 52"/>
                <a:gd name="T13" fmla="*/ 38 h 39"/>
                <a:gd name="T14" fmla="*/ 28 w 52"/>
                <a:gd name="T15" fmla="*/ 10 h 39"/>
                <a:gd name="T16" fmla="*/ 15 w 52"/>
                <a:gd name="T17" fmla="*/ 32 h 39"/>
                <a:gd name="T18" fmla="*/ 18 w 52"/>
                <a:gd name="T19" fmla="*/ 15 h 39"/>
                <a:gd name="T20" fmla="*/ 15 w 52"/>
                <a:gd name="T21" fmla="*/ 32 h 39"/>
                <a:gd name="T22" fmla="*/ 36 w 52"/>
                <a:gd name="T23" fmla="*/ 31 h 39"/>
                <a:gd name="T24" fmla="*/ 31 w 52"/>
                <a:gd name="T25" fmla="*/ 29 h 39"/>
                <a:gd name="T26" fmla="*/ 36 w 52"/>
                <a:gd name="T27" fmla="*/ 14 h 39"/>
                <a:gd name="T28" fmla="*/ 36 w 52"/>
                <a:gd name="T2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9">
                  <a:moveTo>
                    <a:pt x="28" y="10"/>
                  </a:moveTo>
                  <a:cubicBezTo>
                    <a:pt x="26" y="13"/>
                    <a:pt x="27" y="18"/>
                    <a:pt x="24" y="21"/>
                  </a:cubicBezTo>
                  <a:cubicBezTo>
                    <a:pt x="25" y="15"/>
                    <a:pt x="22" y="13"/>
                    <a:pt x="20" y="10"/>
                  </a:cubicBezTo>
                  <a:cubicBezTo>
                    <a:pt x="17" y="8"/>
                    <a:pt x="10" y="7"/>
                    <a:pt x="7" y="9"/>
                  </a:cubicBezTo>
                  <a:cubicBezTo>
                    <a:pt x="2" y="19"/>
                    <a:pt x="0" y="38"/>
                    <a:pt x="15" y="38"/>
                  </a:cubicBezTo>
                  <a:cubicBezTo>
                    <a:pt x="22" y="36"/>
                    <a:pt x="21" y="26"/>
                    <a:pt x="26" y="22"/>
                  </a:cubicBezTo>
                  <a:cubicBezTo>
                    <a:pt x="22" y="33"/>
                    <a:pt x="31" y="39"/>
                    <a:pt x="38" y="38"/>
                  </a:cubicBezTo>
                  <a:cubicBezTo>
                    <a:pt x="51" y="35"/>
                    <a:pt x="52" y="0"/>
                    <a:pt x="28" y="10"/>
                  </a:cubicBezTo>
                  <a:close/>
                  <a:moveTo>
                    <a:pt x="15" y="32"/>
                  </a:moveTo>
                  <a:cubicBezTo>
                    <a:pt x="7" y="31"/>
                    <a:pt x="8" y="12"/>
                    <a:pt x="18" y="15"/>
                  </a:cubicBezTo>
                  <a:cubicBezTo>
                    <a:pt x="21" y="22"/>
                    <a:pt x="17" y="26"/>
                    <a:pt x="15" y="32"/>
                  </a:cubicBezTo>
                  <a:close/>
                  <a:moveTo>
                    <a:pt x="36" y="31"/>
                  </a:moveTo>
                  <a:cubicBezTo>
                    <a:pt x="34" y="31"/>
                    <a:pt x="33" y="29"/>
                    <a:pt x="31" y="29"/>
                  </a:cubicBezTo>
                  <a:cubicBezTo>
                    <a:pt x="30" y="21"/>
                    <a:pt x="33" y="17"/>
                    <a:pt x="36" y="14"/>
                  </a:cubicBezTo>
                  <a:cubicBezTo>
                    <a:pt x="43" y="17"/>
                    <a:pt x="42" y="27"/>
                    <a:pt x="36"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20" name="Freeform 829"/>
            <p:cNvSpPr>
              <a:spLocks noEditPoints="1"/>
            </p:cNvSpPr>
            <p:nvPr/>
          </p:nvSpPr>
          <p:spPr bwMode="auto">
            <a:xfrm>
              <a:off x="9969713" y="6751261"/>
              <a:ext cx="1725165" cy="382017"/>
            </a:xfrm>
            <a:custGeom>
              <a:avLst/>
              <a:gdLst>
                <a:gd name="T0" fmla="*/ 374 w 462"/>
                <a:gd name="T1" fmla="*/ 95 h 102"/>
                <a:gd name="T2" fmla="*/ 451 w 462"/>
                <a:gd name="T3" fmla="*/ 82 h 102"/>
                <a:gd name="T4" fmla="*/ 459 w 462"/>
                <a:gd name="T5" fmla="*/ 28 h 102"/>
                <a:gd name="T6" fmla="*/ 418 w 462"/>
                <a:gd name="T7" fmla="*/ 27 h 102"/>
                <a:gd name="T8" fmla="*/ 279 w 462"/>
                <a:gd name="T9" fmla="*/ 33 h 102"/>
                <a:gd name="T10" fmla="*/ 243 w 462"/>
                <a:gd name="T11" fmla="*/ 37 h 102"/>
                <a:gd name="T12" fmla="*/ 120 w 462"/>
                <a:gd name="T13" fmla="*/ 29 h 102"/>
                <a:gd name="T14" fmla="*/ 90 w 462"/>
                <a:gd name="T15" fmla="*/ 1 h 102"/>
                <a:gd name="T16" fmla="*/ 87 w 462"/>
                <a:gd name="T17" fmla="*/ 1 h 102"/>
                <a:gd name="T18" fmla="*/ 77 w 462"/>
                <a:gd name="T19" fmla="*/ 29 h 102"/>
                <a:gd name="T20" fmla="*/ 9 w 462"/>
                <a:gd name="T21" fmla="*/ 33 h 102"/>
                <a:gd name="T22" fmla="*/ 4 w 462"/>
                <a:gd name="T23" fmla="*/ 92 h 102"/>
                <a:gd name="T24" fmla="*/ 47 w 462"/>
                <a:gd name="T25" fmla="*/ 97 h 102"/>
                <a:gd name="T26" fmla="*/ 144 w 462"/>
                <a:gd name="T27" fmla="*/ 101 h 102"/>
                <a:gd name="T28" fmla="*/ 297 w 462"/>
                <a:gd name="T29" fmla="*/ 96 h 102"/>
                <a:gd name="T30" fmla="*/ 374 w 462"/>
                <a:gd name="T31" fmla="*/ 95 h 102"/>
                <a:gd name="T32" fmla="*/ 221 w 462"/>
                <a:gd name="T33" fmla="*/ 89 h 102"/>
                <a:gd name="T34" fmla="*/ 116 w 462"/>
                <a:gd name="T35" fmla="*/ 90 h 102"/>
                <a:gd name="T36" fmla="*/ 61 w 462"/>
                <a:gd name="T37" fmla="*/ 89 h 102"/>
                <a:gd name="T38" fmla="*/ 11 w 462"/>
                <a:gd name="T39" fmla="*/ 86 h 102"/>
                <a:gd name="T40" fmla="*/ 13 w 462"/>
                <a:gd name="T41" fmla="*/ 40 h 102"/>
                <a:gd name="T42" fmla="*/ 83 w 462"/>
                <a:gd name="T43" fmla="*/ 38 h 102"/>
                <a:gd name="T44" fmla="*/ 90 w 462"/>
                <a:gd name="T45" fmla="*/ 14 h 102"/>
                <a:gd name="T46" fmla="*/ 115 w 462"/>
                <a:gd name="T47" fmla="*/ 36 h 102"/>
                <a:gd name="T48" fmla="*/ 245 w 462"/>
                <a:gd name="T49" fmla="*/ 44 h 102"/>
                <a:gd name="T50" fmla="*/ 297 w 462"/>
                <a:gd name="T51" fmla="*/ 39 h 102"/>
                <a:gd name="T52" fmla="*/ 452 w 462"/>
                <a:gd name="T53" fmla="*/ 32 h 102"/>
                <a:gd name="T54" fmla="*/ 445 w 462"/>
                <a:gd name="T55" fmla="*/ 76 h 102"/>
                <a:gd name="T56" fmla="*/ 390 w 462"/>
                <a:gd name="T57" fmla="*/ 84 h 102"/>
                <a:gd name="T58" fmla="*/ 338 w 462"/>
                <a:gd name="T59" fmla="*/ 88 h 102"/>
                <a:gd name="T60" fmla="*/ 221 w 462"/>
                <a:gd name="T6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2" h="102">
                  <a:moveTo>
                    <a:pt x="374" y="95"/>
                  </a:moveTo>
                  <a:cubicBezTo>
                    <a:pt x="397" y="94"/>
                    <a:pt x="437" y="94"/>
                    <a:pt x="451" y="82"/>
                  </a:cubicBezTo>
                  <a:cubicBezTo>
                    <a:pt x="462" y="72"/>
                    <a:pt x="462" y="47"/>
                    <a:pt x="459" y="28"/>
                  </a:cubicBezTo>
                  <a:cubicBezTo>
                    <a:pt x="447" y="22"/>
                    <a:pt x="432" y="26"/>
                    <a:pt x="418" y="27"/>
                  </a:cubicBezTo>
                  <a:cubicBezTo>
                    <a:pt x="372" y="30"/>
                    <a:pt x="323" y="30"/>
                    <a:pt x="279" y="33"/>
                  </a:cubicBezTo>
                  <a:cubicBezTo>
                    <a:pt x="267" y="34"/>
                    <a:pt x="255" y="37"/>
                    <a:pt x="243" y="37"/>
                  </a:cubicBezTo>
                  <a:cubicBezTo>
                    <a:pt x="200" y="39"/>
                    <a:pt x="157" y="27"/>
                    <a:pt x="120" y="29"/>
                  </a:cubicBezTo>
                  <a:cubicBezTo>
                    <a:pt x="108" y="22"/>
                    <a:pt x="100" y="11"/>
                    <a:pt x="90" y="1"/>
                  </a:cubicBezTo>
                  <a:cubicBezTo>
                    <a:pt x="89" y="0"/>
                    <a:pt x="88" y="1"/>
                    <a:pt x="87" y="1"/>
                  </a:cubicBezTo>
                  <a:cubicBezTo>
                    <a:pt x="82" y="9"/>
                    <a:pt x="83" y="23"/>
                    <a:pt x="77" y="29"/>
                  </a:cubicBezTo>
                  <a:cubicBezTo>
                    <a:pt x="62" y="31"/>
                    <a:pt x="31" y="28"/>
                    <a:pt x="9" y="33"/>
                  </a:cubicBezTo>
                  <a:cubicBezTo>
                    <a:pt x="0" y="48"/>
                    <a:pt x="0" y="73"/>
                    <a:pt x="4" y="92"/>
                  </a:cubicBezTo>
                  <a:cubicBezTo>
                    <a:pt x="14" y="102"/>
                    <a:pt x="39" y="98"/>
                    <a:pt x="47" y="97"/>
                  </a:cubicBezTo>
                  <a:cubicBezTo>
                    <a:pt x="74" y="96"/>
                    <a:pt x="114" y="100"/>
                    <a:pt x="144" y="101"/>
                  </a:cubicBezTo>
                  <a:cubicBezTo>
                    <a:pt x="191" y="102"/>
                    <a:pt x="243" y="95"/>
                    <a:pt x="297" y="96"/>
                  </a:cubicBezTo>
                  <a:cubicBezTo>
                    <a:pt x="313" y="96"/>
                    <a:pt x="347" y="97"/>
                    <a:pt x="374" y="95"/>
                  </a:cubicBezTo>
                  <a:close/>
                  <a:moveTo>
                    <a:pt x="221" y="89"/>
                  </a:moveTo>
                  <a:cubicBezTo>
                    <a:pt x="186" y="91"/>
                    <a:pt x="144" y="91"/>
                    <a:pt x="116" y="90"/>
                  </a:cubicBezTo>
                  <a:cubicBezTo>
                    <a:pt x="95" y="88"/>
                    <a:pt x="77" y="89"/>
                    <a:pt x="61" y="89"/>
                  </a:cubicBezTo>
                  <a:cubicBezTo>
                    <a:pt x="44" y="89"/>
                    <a:pt x="27" y="93"/>
                    <a:pt x="11" y="86"/>
                  </a:cubicBezTo>
                  <a:cubicBezTo>
                    <a:pt x="7" y="72"/>
                    <a:pt x="10" y="55"/>
                    <a:pt x="13" y="40"/>
                  </a:cubicBezTo>
                  <a:cubicBezTo>
                    <a:pt x="28" y="35"/>
                    <a:pt x="64" y="38"/>
                    <a:pt x="83" y="38"/>
                  </a:cubicBezTo>
                  <a:cubicBezTo>
                    <a:pt x="86" y="31"/>
                    <a:pt x="87" y="22"/>
                    <a:pt x="90" y="14"/>
                  </a:cubicBezTo>
                  <a:cubicBezTo>
                    <a:pt x="99" y="20"/>
                    <a:pt x="106" y="30"/>
                    <a:pt x="115" y="36"/>
                  </a:cubicBezTo>
                  <a:cubicBezTo>
                    <a:pt x="162" y="35"/>
                    <a:pt x="204" y="46"/>
                    <a:pt x="245" y="44"/>
                  </a:cubicBezTo>
                  <a:cubicBezTo>
                    <a:pt x="263" y="44"/>
                    <a:pt x="280" y="39"/>
                    <a:pt x="297" y="39"/>
                  </a:cubicBezTo>
                  <a:cubicBezTo>
                    <a:pt x="350" y="37"/>
                    <a:pt x="398" y="35"/>
                    <a:pt x="452" y="32"/>
                  </a:cubicBezTo>
                  <a:cubicBezTo>
                    <a:pt x="456" y="48"/>
                    <a:pt x="454" y="68"/>
                    <a:pt x="445" y="76"/>
                  </a:cubicBezTo>
                  <a:cubicBezTo>
                    <a:pt x="436" y="85"/>
                    <a:pt x="411" y="83"/>
                    <a:pt x="390" y="84"/>
                  </a:cubicBezTo>
                  <a:cubicBezTo>
                    <a:pt x="373" y="86"/>
                    <a:pt x="352" y="88"/>
                    <a:pt x="338" y="88"/>
                  </a:cubicBezTo>
                  <a:cubicBezTo>
                    <a:pt x="292" y="89"/>
                    <a:pt x="259" y="87"/>
                    <a:pt x="221"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21" name="Freeform 830"/>
            <p:cNvSpPr>
              <a:spLocks noEditPoints="1"/>
            </p:cNvSpPr>
            <p:nvPr/>
          </p:nvSpPr>
          <p:spPr bwMode="auto">
            <a:xfrm>
              <a:off x="8478138" y="6724495"/>
              <a:ext cx="764036" cy="223858"/>
            </a:xfrm>
            <a:custGeom>
              <a:avLst/>
              <a:gdLst>
                <a:gd name="T0" fmla="*/ 77 w 205"/>
                <a:gd name="T1" fmla="*/ 59 h 60"/>
                <a:gd name="T2" fmla="*/ 104 w 205"/>
                <a:gd name="T3" fmla="*/ 55 h 60"/>
                <a:gd name="T4" fmla="*/ 157 w 205"/>
                <a:gd name="T5" fmla="*/ 53 h 60"/>
                <a:gd name="T6" fmla="*/ 190 w 205"/>
                <a:gd name="T7" fmla="*/ 36 h 60"/>
                <a:gd name="T8" fmla="*/ 205 w 205"/>
                <a:gd name="T9" fmla="*/ 19 h 60"/>
                <a:gd name="T10" fmla="*/ 145 w 205"/>
                <a:gd name="T11" fmla="*/ 1 h 60"/>
                <a:gd name="T12" fmla="*/ 108 w 205"/>
                <a:gd name="T13" fmla="*/ 4 h 60"/>
                <a:gd name="T14" fmla="*/ 10 w 205"/>
                <a:gd name="T15" fmla="*/ 27 h 60"/>
                <a:gd name="T16" fmla="*/ 77 w 205"/>
                <a:gd name="T17" fmla="*/ 59 h 60"/>
                <a:gd name="T18" fmla="*/ 153 w 205"/>
                <a:gd name="T19" fmla="*/ 44 h 60"/>
                <a:gd name="T20" fmla="*/ 78 w 205"/>
                <a:gd name="T21" fmla="*/ 50 h 60"/>
                <a:gd name="T22" fmla="*/ 77 w 205"/>
                <a:gd name="T23" fmla="*/ 32 h 60"/>
                <a:gd name="T24" fmla="*/ 160 w 205"/>
                <a:gd name="T25" fmla="*/ 36 h 60"/>
                <a:gd name="T26" fmla="*/ 153 w 205"/>
                <a:gd name="T27" fmla="*/ 44 h 60"/>
                <a:gd name="T28" fmla="*/ 155 w 205"/>
                <a:gd name="T29" fmla="*/ 12 h 60"/>
                <a:gd name="T30" fmla="*/ 179 w 205"/>
                <a:gd name="T31" fmla="*/ 16 h 60"/>
                <a:gd name="T32" fmla="*/ 182 w 205"/>
                <a:gd name="T33" fmla="*/ 30 h 60"/>
                <a:gd name="T34" fmla="*/ 171 w 205"/>
                <a:gd name="T35" fmla="*/ 37 h 60"/>
                <a:gd name="T36" fmla="*/ 150 w 205"/>
                <a:gd name="T37" fmla="*/ 28 h 60"/>
                <a:gd name="T38" fmla="*/ 155 w 205"/>
                <a:gd name="T39" fmla="*/ 12 h 60"/>
                <a:gd name="T40" fmla="*/ 75 w 205"/>
                <a:gd name="T41" fmla="*/ 11 h 60"/>
                <a:gd name="T42" fmla="*/ 149 w 205"/>
                <a:gd name="T43" fmla="*/ 12 h 60"/>
                <a:gd name="T44" fmla="*/ 115 w 205"/>
                <a:gd name="T45" fmla="*/ 22 h 60"/>
                <a:gd name="T46" fmla="*/ 75 w 205"/>
                <a:gd name="T47" fmla="*/ 25 h 60"/>
                <a:gd name="T48" fmla="*/ 75 w 205"/>
                <a:gd name="T49" fmla="*/ 11 h 60"/>
                <a:gd name="T50" fmla="*/ 16 w 205"/>
                <a:gd name="T51" fmla="*/ 39 h 60"/>
                <a:gd name="T52" fmla="*/ 48 w 205"/>
                <a:gd name="T53" fmla="*/ 13 h 60"/>
                <a:gd name="T54" fmla="*/ 51 w 205"/>
                <a:gd name="T55" fmla="*/ 50 h 60"/>
                <a:gd name="T56" fmla="*/ 16 w 205"/>
                <a:gd name="T57" fmla="*/ 39 h 60"/>
                <a:gd name="T58" fmla="*/ 58 w 205"/>
                <a:gd name="T59" fmla="*/ 51 h 60"/>
                <a:gd name="T60" fmla="*/ 56 w 205"/>
                <a:gd name="T61" fmla="*/ 12 h 60"/>
                <a:gd name="T62" fmla="*/ 67 w 205"/>
                <a:gd name="T63" fmla="*/ 12 h 60"/>
                <a:gd name="T64" fmla="*/ 71 w 205"/>
                <a:gd name="T65" fmla="*/ 50 h 60"/>
                <a:gd name="T66" fmla="*/ 58 w 205"/>
                <a:gd name="T67"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60">
                  <a:moveTo>
                    <a:pt x="77" y="59"/>
                  </a:moveTo>
                  <a:cubicBezTo>
                    <a:pt x="88" y="59"/>
                    <a:pt x="95" y="57"/>
                    <a:pt x="104" y="55"/>
                  </a:cubicBezTo>
                  <a:cubicBezTo>
                    <a:pt x="123" y="53"/>
                    <a:pt x="146" y="53"/>
                    <a:pt x="157" y="53"/>
                  </a:cubicBezTo>
                  <a:cubicBezTo>
                    <a:pt x="167" y="47"/>
                    <a:pt x="178" y="35"/>
                    <a:pt x="190" y="36"/>
                  </a:cubicBezTo>
                  <a:cubicBezTo>
                    <a:pt x="191" y="28"/>
                    <a:pt x="202" y="29"/>
                    <a:pt x="205" y="19"/>
                  </a:cubicBezTo>
                  <a:cubicBezTo>
                    <a:pt x="190" y="13"/>
                    <a:pt x="166" y="2"/>
                    <a:pt x="145" y="1"/>
                  </a:cubicBezTo>
                  <a:cubicBezTo>
                    <a:pt x="137" y="0"/>
                    <a:pt x="119" y="4"/>
                    <a:pt x="108" y="4"/>
                  </a:cubicBezTo>
                  <a:cubicBezTo>
                    <a:pt x="71" y="5"/>
                    <a:pt x="18" y="3"/>
                    <a:pt x="10" y="27"/>
                  </a:cubicBezTo>
                  <a:cubicBezTo>
                    <a:pt x="0" y="60"/>
                    <a:pt x="52" y="59"/>
                    <a:pt x="77" y="59"/>
                  </a:cubicBezTo>
                  <a:close/>
                  <a:moveTo>
                    <a:pt x="153" y="44"/>
                  </a:moveTo>
                  <a:cubicBezTo>
                    <a:pt x="128" y="45"/>
                    <a:pt x="97" y="52"/>
                    <a:pt x="78" y="50"/>
                  </a:cubicBezTo>
                  <a:cubicBezTo>
                    <a:pt x="79" y="43"/>
                    <a:pt x="76" y="40"/>
                    <a:pt x="77" y="32"/>
                  </a:cubicBezTo>
                  <a:cubicBezTo>
                    <a:pt x="105" y="29"/>
                    <a:pt x="134" y="25"/>
                    <a:pt x="160" y="36"/>
                  </a:cubicBezTo>
                  <a:cubicBezTo>
                    <a:pt x="158" y="39"/>
                    <a:pt x="154" y="41"/>
                    <a:pt x="153" y="44"/>
                  </a:cubicBezTo>
                  <a:close/>
                  <a:moveTo>
                    <a:pt x="155" y="12"/>
                  </a:moveTo>
                  <a:cubicBezTo>
                    <a:pt x="163" y="8"/>
                    <a:pt x="170" y="16"/>
                    <a:pt x="179" y="16"/>
                  </a:cubicBezTo>
                  <a:cubicBezTo>
                    <a:pt x="178" y="23"/>
                    <a:pt x="182" y="24"/>
                    <a:pt x="182" y="30"/>
                  </a:cubicBezTo>
                  <a:cubicBezTo>
                    <a:pt x="177" y="31"/>
                    <a:pt x="174" y="33"/>
                    <a:pt x="171" y="37"/>
                  </a:cubicBezTo>
                  <a:cubicBezTo>
                    <a:pt x="173" y="27"/>
                    <a:pt x="157" y="29"/>
                    <a:pt x="150" y="28"/>
                  </a:cubicBezTo>
                  <a:cubicBezTo>
                    <a:pt x="152" y="23"/>
                    <a:pt x="157" y="16"/>
                    <a:pt x="155" y="12"/>
                  </a:cubicBezTo>
                  <a:close/>
                  <a:moveTo>
                    <a:pt x="75" y="11"/>
                  </a:moveTo>
                  <a:cubicBezTo>
                    <a:pt x="101" y="13"/>
                    <a:pt x="132" y="5"/>
                    <a:pt x="149" y="12"/>
                  </a:cubicBezTo>
                  <a:cubicBezTo>
                    <a:pt x="146" y="27"/>
                    <a:pt x="127" y="22"/>
                    <a:pt x="115" y="22"/>
                  </a:cubicBezTo>
                  <a:cubicBezTo>
                    <a:pt x="102" y="23"/>
                    <a:pt x="88" y="25"/>
                    <a:pt x="75" y="25"/>
                  </a:cubicBezTo>
                  <a:cubicBezTo>
                    <a:pt x="77" y="19"/>
                    <a:pt x="74" y="13"/>
                    <a:pt x="75" y="11"/>
                  </a:cubicBezTo>
                  <a:close/>
                  <a:moveTo>
                    <a:pt x="16" y="39"/>
                  </a:moveTo>
                  <a:cubicBezTo>
                    <a:pt x="16" y="19"/>
                    <a:pt x="34" y="18"/>
                    <a:pt x="48" y="13"/>
                  </a:cubicBezTo>
                  <a:cubicBezTo>
                    <a:pt x="49" y="27"/>
                    <a:pt x="48" y="36"/>
                    <a:pt x="51" y="50"/>
                  </a:cubicBezTo>
                  <a:cubicBezTo>
                    <a:pt x="38" y="52"/>
                    <a:pt x="22" y="47"/>
                    <a:pt x="16" y="39"/>
                  </a:cubicBezTo>
                  <a:close/>
                  <a:moveTo>
                    <a:pt x="58" y="51"/>
                  </a:moveTo>
                  <a:cubicBezTo>
                    <a:pt x="57" y="39"/>
                    <a:pt x="56" y="28"/>
                    <a:pt x="56" y="12"/>
                  </a:cubicBezTo>
                  <a:cubicBezTo>
                    <a:pt x="59" y="15"/>
                    <a:pt x="62" y="11"/>
                    <a:pt x="67" y="12"/>
                  </a:cubicBezTo>
                  <a:cubicBezTo>
                    <a:pt x="69" y="25"/>
                    <a:pt x="68" y="37"/>
                    <a:pt x="71" y="50"/>
                  </a:cubicBezTo>
                  <a:cubicBezTo>
                    <a:pt x="69" y="53"/>
                    <a:pt x="62" y="50"/>
                    <a:pt x="58"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22" name="Freeform 831"/>
            <p:cNvSpPr>
              <a:spLocks noEditPoints="1"/>
            </p:cNvSpPr>
            <p:nvPr/>
          </p:nvSpPr>
          <p:spPr bwMode="auto">
            <a:xfrm>
              <a:off x="8310245" y="6695296"/>
              <a:ext cx="206826" cy="160594"/>
            </a:xfrm>
            <a:custGeom>
              <a:avLst/>
              <a:gdLst>
                <a:gd name="T0" fmla="*/ 35 w 56"/>
                <a:gd name="T1" fmla="*/ 40 h 43"/>
                <a:gd name="T2" fmla="*/ 1 w 56"/>
                <a:gd name="T3" fmla="*/ 21 h 43"/>
                <a:gd name="T4" fmla="*/ 35 w 56"/>
                <a:gd name="T5" fmla="*/ 40 h 43"/>
                <a:gd name="T6" fmla="*/ 33 w 56"/>
                <a:gd name="T7" fmla="*/ 26 h 43"/>
                <a:gd name="T8" fmla="*/ 32 w 56"/>
                <a:gd name="T9" fmla="*/ 33 h 43"/>
                <a:gd name="T10" fmla="*/ 9 w 56"/>
                <a:gd name="T11" fmla="*/ 21 h 43"/>
                <a:gd name="T12" fmla="*/ 33 w 56"/>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56" h="43">
                  <a:moveTo>
                    <a:pt x="35" y="40"/>
                  </a:moveTo>
                  <a:cubicBezTo>
                    <a:pt x="56" y="17"/>
                    <a:pt x="3" y="0"/>
                    <a:pt x="1" y="21"/>
                  </a:cubicBezTo>
                  <a:cubicBezTo>
                    <a:pt x="0" y="34"/>
                    <a:pt x="21" y="43"/>
                    <a:pt x="35" y="40"/>
                  </a:cubicBezTo>
                  <a:close/>
                  <a:moveTo>
                    <a:pt x="33" y="26"/>
                  </a:moveTo>
                  <a:cubicBezTo>
                    <a:pt x="32" y="28"/>
                    <a:pt x="32" y="30"/>
                    <a:pt x="32" y="33"/>
                  </a:cubicBezTo>
                  <a:cubicBezTo>
                    <a:pt x="22" y="37"/>
                    <a:pt x="10" y="31"/>
                    <a:pt x="9" y="21"/>
                  </a:cubicBezTo>
                  <a:cubicBezTo>
                    <a:pt x="17" y="16"/>
                    <a:pt x="27" y="22"/>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23" name="Freeform 832"/>
            <p:cNvSpPr>
              <a:spLocks noEditPoints="1"/>
            </p:cNvSpPr>
            <p:nvPr/>
          </p:nvSpPr>
          <p:spPr bwMode="auto">
            <a:xfrm>
              <a:off x="8536536" y="6819392"/>
              <a:ext cx="1362612" cy="301721"/>
            </a:xfrm>
            <a:custGeom>
              <a:avLst/>
              <a:gdLst>
                <a:gd name="T0" fmla="*/ 350 w 365"/>
                <a:gd name="T1" fmla="*/ 37 h 81"/>
                <a:gd name="T2" fmla="*/ 327 w 365"/>
                <a:gd name="T3" fmla="*/ 0 h 81"/>
                <a:gd name="T4" fmla="*/ 313 w 365"/>
                <a:gd name="T5" fmla="*/ 31 h 81"/>
                <a:gd name="T6" fmla="*/ 4 w 365"/>
                <a:gd name="T7" fmla="*/ 39 h 81"/>
                <a:gd name="T8" fmla="*/ 4 w 365"/>
                <a:gd name="T9" fmla="*/ 72 h 81"/>
                <a:gd name="T10" fmla="*/ 57 w 365"/>
                <a:gd name="T11" fmla="*/ 75 h 81"/>
                <a:gd name="T12" fmla="*/ 312 w 365"/>
                <a:gd name="T13" fmla="*/ 64 h 81"/>
                <a:gd name="T14" fmla="*/ 314 w 365"/>
                <a:gd name="T15" fmla="*/ 81 h 81"/>
                <a:gd name="T16" fmla="*/ 365 w 365"/>
                <a:gd name="T17" fmla="*/ 56 h 81"/>
                <a:gd name="T18" fmla="*/ 350 w 365"/>
                <a:gd name="T19" fmla="*/ 37 h 81"/>
                <a:gd name="T20" fmla="*/ 318 w 365"/>
                <a:gd name="T21" fmla="*/ 70 h 81"/>
                <a:gd name="T22" fmla="*/ 316 w 365"/>
                <a:gd name="T23" fmla="*/ 52 h 81"/>
                <a:gd name="T24" fmla="*/ 306 w 365"/>
                <a:gd name="T25" fmla="*/ 58 h 81"/>
                <a:gd name="T26" fmla="*/ 12 w 365"/>
                <a:gd name="T27" fmla="*/ 67 h 81"/>
                <a:gd name="T28" fmla="*/ 10 w 365"/>
                <a:gd name="T29" fmla="*/ 45 h 81"/>
                <a:gd name="T30" fmla="*/ 317 w 365"/>
                <a:gd name="T31" fmla="*/ 39 h 81"/>
                <a:gd name="T32" fmla="*/ 325 w 365"/>
                <a:gd name="T33" fmla="*/ 14 h 81"/>
                <a:gd name="T34" fmla="*/ 352 w 365"/>
                <a:gd name="T35" fmla="*/ 54 h 81"/>
                <a:gd name="T36" fmla="*/ 318 w 365"/>
                <a:gd name="T37"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5" h="81">
                  <a:moveTo>
                    <a:pt x="350" y="37"/>
                  </a:moveTo>
                  <a:cubicBezTo>
                    <a:pt x="344" y="29"/>
                    <a:pt x="329" y="0"/>
                    <a:pt x="327" y="0"/>
                  </a:cubicBezTo>
                  <a:cubicBezTo>
                    <a:pt x="314" y="0"/>
                    <a:pt x="321" y="18"/>
                    <a:pt x="313" y="31"/>
                  </a:cubicBezTo>
                  <a:cubicBezTo>
                    <a:pt x="206" y="41"/>
                    <a:pt x="101" y="43"/>
                    <a:pt x="4" y="39"/>
                  </a:cubicBezTo>
                  <a:cubicBezTo>
                    <a:pt x="0" y="49"/>
                    <a:pt x="5" y="60"/>
                    <a:pt x="4" y="72"/>
                  </a:cubicBezTo>
                  <a:cubicBezTo>
                    <a:pt x="21" y="76"/>
                    <a:pt x="35" y="76"/>
                    <a:pt x="57" y="75"/>
                  </a:cubicBezTo>
                  <a:cubicBezTo>
                    <a:pt x="141" y="74"/>
                    <a:pt x="218" y="73"/>
                    <a:pt x="312" y="64"/>
                  </a:cubicBezTo>
                  <a:cubicBezTo>
                    <a:pt x="313" y="73"/>
                    <a:pt x="311" y="76"/>
                    <a:pt x="314" y="81"/>
                  </a:cubicBezTo>
                  <a:cubicBezTo>
                    <a:pt x="331" y="72"/>
                    <a:pt x="348" y="61"/>
                    <a:pt x="365" y="56"/>
                  </a:cubicBezTo>
                  <a:cubicBezTo>
                    <a:pt x="365" y="49"/>
                    <a:pt x="357" y="46"/>
                    <a:pt x="350" y="37"/>
                  </a:cubicBezTo>
                  <a:close/>
                  <a:moveTo>
                    <a:pt x="318" y="70"/>
                  </a:moveTo>
                  <a:cubicBezTo>
                    <a:pt x="317" y="63"/>
                    <a:pt x="320" y="57"/>
                    <a:pt x="316" y="52"/>
                  </a:cubicBezTo>
                  <a:cubicBezTo>
                    <a:pt x="309" y="50"/>
                    <a:pt x="311" y="58"/>
                    <a:pt x="306" y="58"/>
                  </a:cubicBezTo>
                  <a:cubicBezTo>
                    <a:pt x="213" y="64"/>
                    <a:pt x="105" y="70"/>
                    <a:pt x="12" y="67"/>
                  </a:cubicBezTo>
                  <a:cubicBezTo>
                    <a:pt x="9" y="62"/>
                    <a:pt x="11" y="52"/>
                    <a:pt x="10" y="45"/>
                  </a:cubicBezTo>
                  <a:cubicBezTo>
                    <a:pt x="113" y="57"/>
                    <a:pt x="211" y="45"/>
                    <a:pt x="317" y="39"/>
                  </a:cubicBezTo>
                  <a:cubicBezTo>
                    <a:pt x="322" y="33"/>
                    <a:pt x="322" y="25"/>
                    <a:pt x="325" y="14"/>
                  </a:cubicBezTo>
                  <a:cubicBezTo>
                    <a:pt x="334" y="28"/>
                    <a:pt x="343" y="40"/>
                    <a:pt x="352" y="54"/>
                  </a:cubicBezTo>
                  <a:cubicBezTo>
                    <a:pt x="339" y="58"/>
                    <a:pt x="331" y="66"/>
                    <a:pt x="31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24" name="Freeform 833"/>
            <p:cNvSpPr>
              <a:spLocks noEditPoints="1"/>
            </p:cNvSpPr>
            <p:nvPr/>
          </p:nvSpPr>
          <p:spPr bwMode="auto">
            <a:xfrm>
              <a:off x="6828403" y="6736662"/>
              <a:ext cx="141128" cy="167892"/>
            </a:xfrm>
            <a:custGeom>
              <a:avLst/>
              <a:gdLst>
                <a:gd name="T0" fmla="*/ 12 w 38"/>
                <a:gd name="T1" fmla="*/ 28 h 45"/>
                <a:gd name="T2" fmla="*/ 26 w 38"/>
                <a:gd name="T3" fmla="*/ 28 h 45"/>
                <a:gd name="T4" fmla="*/ 34 w 38"/>
                <a:gd name="T5" fmla="*/ 40 h 45"/>
                <a:gd name="T6" fmla="*/ 30 w 38"/>
                <a:gd name="T7" fmla="*/ 3 h 45"/>
                <a:gd name="T8" fmla="*/ 20 w 38"/>
                <a:gd name="T9" fmla="*/ 1 h 45"/>
                <a:gd name="T10" fmla="*/ 3 w 38"/>
                <a:gd name="T11" fmla="*/ 45 h 45"/>
                <a:gd name="T12" fmla="*/ 12 w 38"/>
                <a:gd name="T13" fmla="*/ 28 h 45"/>
                <a:gd name="T14" fmla="*/ 22 w 38"/>
                <a:gd name="T15" fmla="*/ 11 h 45"/>
                <a:gd name="T16" fmla="*/ 24 w 38"/>
                <a:gd name="T17" fmla="*/ 22 h 45"/>
                <a:gd name="T18" fmla="*/ 18 w 38"/>
                <a:gd name="T19" fmla="*/ 22 h 45"/>
                <a:gd name="T20" fmla="*/ 22 w 38"/>
                <a:gd name="T2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5">
                  <a:moveTo>
                    <a:pt x="12" y="28"/>
                  </a:moveTo>
                  <a:cubicBezTo>
                    <a:pt x="17" y="28"/>
                    <a:pt x="23" y="30"/>
                    <a:pt x="26" y="28"/>
                  </a:cubicBezTo>
                  <a:cubicBezTo>
                    <a:pt x="29" y="31"/>
                    <a:pt x="28" y="39"/>
                    <a:pt x="34" y="40"/>
                  </a:cubicBezTo>
                  <a:cubicBezTo>
                    <a:pt x="38" y="30"/>
                    <a:pt x="27" y="16"/>
                    <a:pt x="30" y="3"/>
                  </a:cubicBezTo>
                  <a:cubicBezTo>
                    <a:pt x="26" y="0"/>
                    <a:pt x="23" y="3"/>
                    <a:pt x="20" y="1"/>
                  </a:cubicBezTo>
                  <a:cubicBezTo>
                    <a:pt x="13" y="14"/>
                    <a:pt x="0" y="26"/>
                    <a:pt x="3" y="45"/>
                  </a:cubicBezTo>
                  <a:cubicBezTo>
                    <a:pt x="11" y="45"/>
                    <a:pt x="6" y="31"/>
                    <a:pt x="12" y="28"/>
                  </a:cubicBezTo>
                  <a:close/>
                  <a:moveTo>
                    <a:pt x="22" y="11"/>
                  </a:moveTo>
                  <a:cubicBezTo>
                    <a:pt x="24" y="13"/>
                    <a:pt x="24" y="17"/>
                    <a:pt x="24" y="22"/>
                  </a:cubicBezTo>
                  <a:cubicBezTo>
                    <a:pt x="23" y="21"/>
                    <a:pt x="18" y="19"/>
                    <a:pt x="18" y="22"/>
                  </a:cubicBezTo>
                  <a:cubicBezTo>
                    <a:pt x="15" y="19"/>
                    <a:pt x="21"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26" name="Freeform 835"/>
            <p:cNvSpPr/>
            <p:nvPr/>
          </p:nvSpPr>
          <p:spPr bwMode="auto">
            <a:xfrm>
              <a:off x="9283540" y="6826691"/>
              <a:ext cx="396618" cy="72997"/>
            </a:xfrm>
            <a:custGeom>
              <a:avLst/>
              <a:gdLst>
                <a:gd name="T0" fmla="*/ 23 w 106"/>
                <a:gd name="T1" fmla="*/ 9 h 20"/>
                <a:gd name="T2" fmla="*/ 48 w 106"/>
                <a:gd name="T3" fmla="*/ 15 h 20"/>
                <a:gd name="T4" fmla="*/ 63 w 106"/>
                <a:gd name="T5" fmla="*/ 9 h 20"/>
                <a:gd name="T6" fmla="*/ 106 w 106"/>
                <a:gd name="T7" fmla="*/ 4 h 20"/>
                <a:gd name="T8" fmla="*/ 62 w 106"/>
                <a:gd name="T9" fmla="*/ 0 h 20"/>
                <a:gd name="T10" fmla="*/ 43 w 106"/>
                <a:gd name="T11" fmla="*/ 8 h 20"/>
                <a:gd name="T12" fmla="*/ 29 w 106"/>
                <a:gd name="T13" fmla="*/ 2 h 20"/>
                <a:gd name="T14" fmla="*/ 17 w 106"/>
                <a:gd name="T15" fmla="*/ 3 h 20"/>
                <a:gd name="T16" fmla="*/ 3 w 106"/>
                <a:gd name="T17" fmla="*/ 17 h 20"/>
                <a:gd name="T18" fmla="*/ 23 w 106"/>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20">
                  <a:moveTo>
                    <a:pt x="23" y="9"/>
                  </a:moveTo>
                  <a:cubicBezTo>
                    <a:pt x="31" y="9"/>
                    <a:pt x="39" y="16"/>
                    <a:pt x="48" y="15"/>
                  </a:cubicBezTo>
                  <a:cubicBezTo>
                    <a:pt x="54" y="15"/>
                    <a:pt x="57" y="11"/>
                    <a:pt x="63" y="9"/>
                  </a:cubicBezTo>
                  <a:cubicBezTo>
                    <a:pt x="74" y="20"/>
                    <a:pt x="106" y="18"/>
                    <a:pt x="106" y="4"/>
                  </a:cubicBezTo>
                  <a:cubicBezTo>
                    <a:pt x="92" y="12"/>
                    <a:pt x="75" y="8"/>
                    <a:pt x="62" y="0"/>
                  </a:cubicBezTo>
                  <a:cubicBezTo>
                    <a:pt x="55" y="4"/>
                    <a:pt x="52" y="9"/>
                    <a:pt x="43" y="8"/>
                  </a:cubicBezTo>
                  <a:cubicBezTo>
                    <a:pt x="38" y="7"/>
                    <a:pt x="34" y="3"/>
                    <a:pt x="29" y="2"/>
                  </a:cubicBezTo>
                  <a:cubicBezTo>
                    <a:pt x="26" y="2"/>
                    <a:pt x="20" y="2"/>
                    <a:pt x="17" y="3"/>
                  </a:cubicBezTo>
                  <a:cubicBezTo>
                    <a:pt x="11" y="5"/>
                    <a:pt x="0" y="11"/>
                    <a:pt x="3" y="17"/>
                  </a:cubicBezTo>
                  <a:cubicBezTo>
                    <a:pt x="12" y="19"/>
                    <a:pt x="13" y="9"/>
                    <a:pt x="2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35" name="Freeform 844"/>
            <p:cNvSpPr>
              <a:spLocks noEditPoints="1"/>
            </p:cNvSpPr>
            <p:nvPr/>
          </p:nvSpPr>
          <p:spPr bwMode="auto">
            <a:xfrm>
              <a:off x="8305379" y="6853457"/>
              <a:ext cx="131395" cy="141128"/>
            </a:xfrm>
            <a:custGeom>
              <a:avLst/>
              <a:gdLst>
                <a:gd name="T0" fmla="*/ 34 w 35"/>
                <a:gd name="T1" fmla="*/ 26 h 38"/>
                <a:gd name="T2" fmla="*/ 32 w 35"/>
                <a:gd name="T3" fmla="*/ 9 h 38"/>
                <a:gd name="T4" fmla="*/ 1 w 35"/>
                <a:gd name="T5" fmla="*/ 14 h 38"/>
                <a:gd name="T6" fmla="*/ 34 w 35"/>
                <a:gd name="T7" fmla="*/ 26 h 38"/>
                <a:gd name="T8" fmla="*/ 28 w 35"/>
                <a:gd name="T9" fmla="*/ 23 h 38"/>
                <a:gd name="T10" fmla="*/ 7 w 35"/>
                <a:gd name="T11" fmla="*/ 14 h 38"/>
                <a:gd name="T12" fmla="*/ 28 w 35"/>
                <a:gd name="T13" fmla="*/ 23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34" y="26"/>
                  </a:moveTo>
                  <a:cubicBezTo>
                    <a:pt x="35" y="19"/>
                    <a:pt x="33" y="15"/>
                    <a:pt x="32" y="9"/>
                  </a:cubicBezTo>
                  <a:cubicBezTo>
                    <a:pt x="21" y="1"/>
                    <a:pt x="1" y="0"/>
                    <a:pt x="1" y="14"/>
                  </a:cubicBezTo>
                  <a:cubicBezTo>
                    <a:pt x="0" y="26"/>
                    <a:pt x="24" y="38"/>
                    <a:pt x="34" y="26"/>
                  </a:cubicBezTo>
                  <a:close/>
                  <a:moveTo>
                    <a:pt x="28" y="23"/>
                  </a:moveTo>
                  <a:cubicBezTo>
                    <a:pt x="20" y="28"/>
                    <a:pt x="11" y="21"/>
                    <a:pt x="7" y="14"/>
                  </a:cubicBezTo>
                  <a:cubicBezTo>
                    <a:pt x="13" y="7"/>
                    <a:pt x="29" y="11"/>
                    <a:pt x="2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49" name="Freeform 858"/>
            <p:cNvSpPr>
              <a:spLocks noEditPoints="1"/>
            </p:cNvSpPr>
            <p:nvPr/>
          </p:nvSpPr>
          <p:spPr bwMode="auto">
            <a:xfrm>
              <a:off x="6375821" y="3286335"/>
              <a:ext cx="279823" cy="357685"/>
            </a:xfrm>
            <a:custGeom>
              <a:avLst/>
              <a:gdLst>
                <a:gd name="T0" fmla="*/ 20 w 75"/>
                <a:gd name="T1" fmla="*/ 94 h 96"/>
                <a:gd name="T2" fmla="*/ 43 w 75"/>
                <a:gd name="T3" fmla="*/ 0 h 96"/>
                <a:gd name="T4" fmla="*/ 41 w 75"/>
                <a:gd name="T5" fmla="*/ 0 h 96"/>
                <a:gd name="T6" fmla="*/ 8 w 75"/>
                <a:gd name="T7" fmla="*/ 78 h 96"/>
                <a:gd name="T8" fmla="*/ 0 w 75"/>
                <a:gd name="T9" fmla="*/ 96 h 96"/>
                <a:gd name="T10" fmla="*/ 20 w 75"/>
                <a:gd name="T11" fmla="*/ 94 h 96"/>
                <a:gd name="T12" fmla="*/ 42 w 75"/>
                <a:gd name="T13" fmla="*/ 9 h 96"/>
                <a:gd name="T14" fmla="*/ 51 w 75"/>
                <a:gd name="T15" fmla="*/ 44 h 96"/>
                <a:gd name="T16" fmla="*/ 45 w 75"/>
                <a:gd name="T17" fmla="*/ 44 h 96"/>
                <a:gd name="T18" fmla="*/ 50 w 75"/>
                <a:gd name="T19" fmla="*/ 45 h 96"/>
                <a:gd name="T20" fmla="*/ 8 w 75"/>
                <a:gd name="T21" fmla="*/ 90 h 96"/>
                <a:gd name="T22" fmla="*/ 42 w 75"/>
                <a:gd name="T23" fmla="*/ 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96">
                  <a:moveTo>
                    <a:pt x="20" y="94"/>
                  </a:moveTo>
                  <a:cubicBezTo>
                    <a:pt x="48" y="85"/>
                    <a:pt x="75" y="22"/>
                    <a:pt x="43" y="0"/>
                  </a:cubicBezTo>
                  <a:cubicBezTo>
                    <a:pt x="42" y="0"/>
                    <a:pt x="42" y="0"/>
                    <a:pt x="41" y="0"/>
                  </a:cubicBezTo>
                  <a:cubicBezTo>
                    <a:pt x="30" y="26"/>
                    <a:pt x="18" y="51"/>
                    <a:pt x="8" y="78"/>
                  </a:cubicBezTo>
                  <a:cubicBezTo>
                    <a:pt x="2" y="82"/>
                    <a:pt x="0" y="89"/>
                    <a:pt x="0" y="96"/>
                  </a:cubicBezTo>
                  <a:cubicBezTo>
                    <a:pt x="6" y="96"/>
                    <a:pt x="14" y="96"/>
                    <a:pt x="20" y="94"/>
                  </a:cubicBezTo>
                  <a:close/>
                  <a:moveTo>
                    <a:pt x="42" y="9"/>
                  </a:moveTo>
                  <a:cubicBezTo>
                    <a:pt x="53" y="14"/>
                    <a:pt x="53" y="33"/>
                    <a:pt x="51" y="44"/>
                  </a:cubicBezTo>
                  <a:cubicBezTo>
                    <a:pt x="49" y="44"/>
                    <a:pt x="47" y="44"/>
                    <a:pt x="45" y="44"/>
                  </a:cubicBezTo>
                  <a:cubicBezTo>
                    <a:pt x="42" y="48"/>
                    <a:pt x="46" y="45"/>
                    <a:pt x="50" y="45"/>
                  </a:cubicBezTo>
                  <a:cubicBezTo>
                    <a:pt x="43" y="67"/>
                    <a:pt x="32" y="85"/>
                    <a:pt x="8" y="90"/>
                  </a:cubicBezTo>
                  <a:cubicBezTo>
                    <a:pt x="19" y="63"/>
                    <a:pt x="33" y="38"/>
                    <a:pt x="4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50" name="Freeform 859"/>
            <p:cNvSpPr/>
            <p:nvPr/>
          </p:nvSpPr>
          <p:spPr bwMode="auto">
            <a:xfrm>
              <a:off x="8920987" y="4551617"/>
              <a:ext cx="391752" cy="384451"/>
            </a:xfrm>
            <a:custGeom>
              <a:avLst/>
              <a:gdLst>
                <a:gd name="T0" fmla="*/ 31 w 105"/>
                <a:gd name="T1" fmla="*/ 2 h 103"/>
                <a:gd name="T2" fmla="*/ 27 w 105"/>
                <a:gd name="T3" fmla="*/ 52 h 103"/>
                <a:gd name="T4" fmla="*/ 12 w 105"/>
                <a:gd name="T5" fmla="*/ 56 h 103"/>
                <a:gd name="T6" fmla="*/ 11 w 105"/>
                <a:gd name="T7" fmla="*/ 91 h 103"/>
                <a:gd name="T8" fmla="*/ 44 w 105"/>
                <a:gd name="T9" fmla="*/ 77 h 103"/>
                <a:gd name="T10" fmla="*/ 48 w 105"/>
                <a:gd name="T11" fmla="*/ 44 h 103"/>
                <a:gd name="T12" fmla="*/ 79 w 105"/>
                <a:gd name="T13" fmla="*/ 42 h 103"/>
                <a:gd name="T14" fmla="*/ 79 w 105"/>
                <a:gd name="T15" fmla="*/ 64 h 103"/>
                <a:gd name="T16" fmla="*/ 60 w 105"/>
                <a:gd name="T17" fmla="*/ 92 h 103"/>
                <a:gd name="T18" fmla="*/ 97 w 105"/>
                <a:gd name="T19" fmla="*/ 87 h 103"/>
                <a:gd name="T20" fmla="*/ 105 w 105"/>
                <a:gd name="T21" fmla="*/ 15 h 103"/>
                <a:gd name="T22" fmla="*/ 31 w 105"/>
                <a:gd name="T2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03">
                  <a:moveTo>
                    <a:pt x="31" y="2"/>
                  </a:moveTo>
                  <a:cubicBezTo>
                    <a:pt x="30" y="19"/>
                    <a:pt x="28" y="33"/>
                    <a:pt x="27" y="52"/>
                  </a:cubicBezTo>
                  <a:cubicBezTo>
                    <a:pt x="22" y="53"/>
                    <a:pt x="18" y="55"/>
                    <a:pt x="12" y="56"/>
                  </a:cubicBezTo>
                  <a:cubicBezTo>
                    <a:pt x="5" y="66"/>
                    <a:pt x="0" y="82"/>
                    <a:pt x="11" y="91"/>
                  </a:cubicBezTo>
                  <a:cubicBezTo>
                    <a:pt x="24" y="92"/>
                    <a:pt x="36" y="86"/>
                    <a:pt x="44" y="77"/>
                  </a:cubicBezTo>
                  <a:cubicBezTo>
                    <a:pt x="43" y="69"/>
                    <a:pt x="42" y="53"/>
                    <a:pt x="48" y="44"/>
                  </a:cubicBezTo>
                  <a:cubicBezTo>
                    <a:pt x="59" y="44"/>
                    <a:pt x="68" y="41"/>
                    <a:pt x="79" y="42"/>
                  </a:cubicBezTo>
                  <a:cubicBezTo>
                    <a:pt x="79" y="49"/>
                    <a:pt x="79" y="57"/>
                    <a:pt x="79" y="64"/>
                  </a:cubicBezTo>
                  <a:cubicBezTo>
                    <a:pt x="65" y="65"/>
                    <a:pt x="53" y="76"/>
                    <a:pt x="60" y="92"/>
                  </a:cubicBezTo>
                  <a:cubicBezTo>
                    <a:pt x="73" y="103"/>
                    <a:pt x="86" y="90"/>
                    <a:pt x="97" y="87"/>
                  </a:cubicBezTo>
                  <a:cubicBezTo>
                    <a:pt x="99" y="62"/>
                    <a:pt x="99" y="36"/>
                    <a:pt x="105" y="15"/>
                  </a:cubicBezTo>
                  <a:cubicBezTo>
                    <a:pt x="88" y="4"/>
                    <a:pt x="53"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52" name="Freeform 861"/>
            <p:cNvSpPr/>
            <p:nvPr/>
          </p:nvSpPr>
          <p:spPr bwMode="auto">
            <a:xfrm>
              <a:off x="8346743" y="5753635"/>
              <a:ext cx="153295" cy="119228"/>
            </a:xfrm>
            <a:custGeom>
              <a:avLst/>
              <a:gdLst>
                <a:gd name="T0" fmla="*/ 26 w 41"/>
                <a:gd name="T1" fmla="*/ 17 h 32"/>
                <a:gd name="T2" fmla="*/ 41 w 41"/>
                <a:gd name="T3" fmla="*/ 3 h 32"/>
                <a:gd name="T4" fmla="*/ 38 w 41"/>
                <a:gd name="T5" fmla="*/ 0 h 32"/>
                <a:gd name="T6" fmla="*/ 11 w 41"/>
                <a:gd name="T7" fmla="*/ 26 h 32"/>
                <a:gd name="T8" fmla="*/ 13 w 41"/>
                <a:gd name="T9" fmla="*/ 32 h 32"/>
                <a:gd name="T10" fmla="*/ 26 w 41"/>
                <a:gd name="T11" fmla="*/ 17 h 32"/>
              </a:gdLst>
              <a:ahLst/>
              <a:cxnLst>
                <a:cxn ang="0">
                  <a:pos x="T0" y="T1"/>
                </a:cxn>
                <a:cxn ang="0">
                  <a:pos x="T2" y="T3"/>
                </a:cxn>
                <a:cxn ang="0">
                  <a:pos x="T4" y="T5"/>
                </a:cxn>
                <a:cxn ang="0">
                  <a:pos x="T6" y="T7"/>
                </a:cxn>
                <a:cxn ang="0">
                  <a:pos x="T8" y="T9"/>
                </a:cxn>
                <a:cxn ang="0">
                  <a:pos x="T10" y="T11"/>
                </a:cxn>
              </a:cxnLst>
              <a:rect l="0" t="0" r="r" b="b"/>
              <a:pathLst>
                <a:path w="41" h="32">
                  <a:moveTo>
                    <a:pt x="26" y="17"/>
                  </a:moveTo>
                  <a:cubicBezTo>
                    <a:pt x="31" y="12"/>
                    <a:pt x="38" y="10"/>
                    <a:pt x="41" y="3"/>
                  </a:cubicBezTo>
                  <a:cubicBezTo>
                    <a:pt x="39" y="3"/>
                    <a:pt x="38" y="3"/>
                    <a:pt x="38" y="0"/>
                  </a:cubicBezTo>
                  <a:cubicBezTo>
                    <a:pt x="25" y="4"/>
                    <a:pt x="21" y="18"/>
                    <a:pt x="11" y="26"/>
                  </a:cubicBezTo>
                  <a:cubicBezTo>
                    <a:pt x="0" y="17"/>
                    <a:pt x="10" y="29"/>
                    <a:pt x="13" y="32"/>
                  </a:cubicBezTo>
                  <a:cubicBezTo>
                    <a:pt x="21" y="31"/>
                    <a:pt x="22" y="22"/>
                    <a:pt x="2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54" name="Freeform 863"/>
            <p:cNvSpPr>
              <a:spLocks noEditPoints="1"/>
            </p:cNvSpPr>
            <p:nvPr/>
          </p:nvSpPr>
          <p:spPr bwMode="auto">
            <a:xfrm>
              <a:off x="10067042" y="2797254"/>
              <a:ext cx="277389" cy="257923"/>
            </a:xfrm>
            <a:custGeom>
              <a:avLst/>
              <a:gdLst>
                <a:gd name="T0" fmla="*/ 43 w 74"/>
                <a:gd name="T1" fmla="*/ 35 h 69"/>
                <a:gd name="T2" fmla="*/ 68 w 74"/>
                <a:gd name="T3" fmla="*/ 40 h 69"/>
                <a:gd name="T4" fmla="*/ 33 w 74"/>
                <a:gd name="T5" fmla="*/ 9 h 69"/>
                <a:gd name="T6" fmla="*/ 26 w 74"/>
                <a:gd name="T7" fmla="*/ 35 h 69"/>
                <a:gd name="T8" fmla="*/ 5 w 74"/>
                <a:gd name="T9" fmla="*/ 35 h 69"/>
                <a:gd name="T10" fmla="*/ 7 w 74"/>
                <a:gd name="T11" fmla="*/ 62 h 69"/>
                <a:gd name="T12" fmla="*/ 43 w 74"/>
                <a:gd name="T13" fmla="*/ 35 h 69"/>
                <a:gd name="T14" fmla="*/ 8 w 74"/>
                <a:gd name="T15" fmla="*/ 51 h 69"/>
                <a:gd name="T16" fmla="*/ 8 w 74"/>
                <a:gd name="T17"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9">
                  <a:moveTo>
                    <a:pt x="43" y="35"/>
                  </a:moveTo>
                  <a:cubicBezTo>
                    <a:pt x="51" y="34"/>
                    <a:pt x="60" y="38"/>
                    <a:pt x="68" y="40"/>
                  </a:cubicBezTo>
                  <a:cubicBezTo>
                    <a:pt x="74" y="14"/>
                    <a:pt x="52" y="0"/>
                    <a:pt x="33" y="9"/>
                  </a:cubicBezTo>
                  <a:cubicBezTo>
                    <a:pt x="31" y="17"/>
                    <a:pt x="31" y="29"/>
                    <a:pt x="26" y="35"/>
                  </a:cubicBezTo>
                  <a:cubicBezTo>
                    <a:pt x="18" y="34"/>
                    <a:pt x="13" y="32"/>
                    <a:pt x="5" y="35"/>
                  </a:cubicBezTo>
                  <a:cubicBezTo>
                    <a:pt x="0" y="42"/>
                    <a:pt x="0" y="57"/>
                    <a:pt x="7" y="62"/>
                  </a:cubicBezTo>
                  <a:cubicBezTo>
                    <a:pt x="29" y="69"/>
                    <a:pt x="36" y="50"/>
                    <a:pt x="43" y="35"/>
                  </a:cubicBezTo>
                  <a:close/>
                  <a:moveTo>
                    <a:pt x="8" y="51"/>
                  </a:moveTo>
                  <a:cubicBezTo>
                    <a:pt x="16" y="55"/>
                    <a:pt x="11" y="60"/>
                    <a:pt x="8"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55" name="Freeform 864"/>
            <p:cNvSpPr/>
            <p:nvPr/>
          </p:nvSpPr>
          <p:spPr bwMode="auto">
            <a:xfrm>
              <a:off x="10680218" y="2872685"/>
              <a:ext cx="316321" cy="362551"/>
            </a:xfrm>
            <a:custGeom>
              <a:avLst/>
              <a:gdLst>
                <a:gd name="T0" fmla="*/ 4 w 85"/>
                <a:gd name="T1" fmla="*/ 88 h 97"/>
                <a:gd name="T2" fmla="*/ 17 w 85"/>
                <a:gd name="T3" fmla="*/ 97 h 97"/>
                <a:gd name="T4" fmla="*/ 53 w 85"/>
                <a:gd name="T5" fmla="*/ 35 h 97"/>
                <a:gd name="T6" fmla="*/ 79 w 85"/>
                <a:gd name="T7" fmla="*/ 47 h 97"/>
                <a:gd name="T8" fmla="*/ 52 w 85"/>
                <a:gd name="T9" fmla="*/ 1 h 97"/>
                <a:gd name="T10" fmla="*/ 31 w 85"/>
                <a:gd name="T11" fmla="*/ 58 h 97"/>
                <a:gd name="T12" fmla="*/ 4 w 85"/>
                <a:gd name="T13" fmla="*/ 88 h 97"/>
              </a:gdLst>
              <a:ahLst/>
              <a:cxnLst>
                <a:cxn ang="0">
                  <a:pos x="T0" y="T1"/>
                </a:cxn>
                <a:cxn ang="0">
                  <a:pos x="T2" y="T3"/>
                </a:cxn>
                <a:cxn ang="0">
                  <a:pos x="T4" y="T5"/>
                </a:cxn>
                <a:cxn ang="0">
                  <a:pos x="T6" y="T7"/>
                </a:cxn>
                <a:cxn ang="0">
                  <a:pos x="T8" y="T9"/>
                </a:cxn>
                <a:cxn ang="0">
                  <a:pos x="T10" y="T11"/>
                </a:cxn>
                <a:cxn ang="0">
                  <a:pos x="T12" y="T13"/>
                </a:cxn>
              </a:cxnLst>
              <a:rect l="0" t="0" r="r" b="b"/>
              <a:pathLst>
                <a:path w="85" h="97">
                  <a:moveTo>
                    <a:pt x="4" y="88"/>
                  </a:moveTo>
                  <a:cubicBezTo>
                    <a:pt x="6" y="93"/>
                    <a:pt x="13" y="97"/>
                    <a:pt x="17" y="97"/>
                  </a:cubicBezTo>
                  <a:cubicBezTo>
                    <a:pt x="40" y="96"/>
                    <a:pt x="38" y="45"/>
                    <a:pt x="53" y="35"/>
                  </a:cubicBezTo>
                  <a:cubicBezTo>
                    <a:pt x="65" y="35"/>
                    <a:pt x="71" y="48"/>
                    <a:pt x="79" y="47"/>
                  </a:cubicBezTo>
                  <a:cubicBezTo>
                    <a:pt x="85" y="27"/>
                    <a:pt x="71" y="0"/>
                    <a:pt x="52" y="1"/>
                  </a:cubicBezTo>
                  <a:cubicBezTo>
                    <a:pt x="45" y="20"/>
                    <a:pt x="37" y="38"/>
                    <a:pt x="31" y="58"/>
                  </a:cubicBezTo>
                  <a:cubicBezTo>
                    <a:pt x="19" y="54"/>
                    <a:pt x="0" y="74"/>
                    <a:pt x="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56" name="Freeform 865"/>
            <p:cNvSpPr/>
            <p:nvPr/>
          </p:nvSpPr>
          <p:spPr bwMode="auto">
            <a:xfrm>
              <a:off x="6222528" y="2938381"/>
              <a:ext cx="231158" cy="296855"/>
            </a:xfrm>
            <a:custGeom>
              <a:avLst/>
              <a:gdLst>
                <a:gd name="T0" fmla="*/ 30 w 62"/>
                <a:gd name="T1" fmla="*/ 25 h 79"/>
                <a:gd name="T2" fmla="*/ 19 w 62"/>
                <a:gd name="T3" fmla="*/ 20 h 79"/>
                <a:gd name="T4" fmla="*/ 34 w 62"/>
                <a:gd name="T5" fmla="*/ 79 h 79"/>
                <a:gd name="T6" fmla="*/ 62 w 62"/>
                <a:gd name="T7" fmla="*/ 13 h 79"/>
                <a:gd name="T8" fmla="*/ 30 w 62"/>
                <a:gd name="T9" fmla="*/ 25 h 79"/>
              </a:gdLst>
              <a:ahLst/>
              <a:cxnLst>
                <a:cxn ang="0">
                  <a:pos x="T0" y="T1"/>
                </a:cxn>
                <a:cxn ang="0">
                  <a:pos x="T2" y="T3"/>
                </a:cxn>
                <a:cxn ang="0">
                  <a:pos x="T4" y="T5"/>
                </a:cxn>
                <a:cxn ang="0">
                  <a:pos x="T6" y="T7"/>
                </a:cxn>
                <a:cxn ang="0">
                  <a:pos x="T8" y="T9"/>
                </a:cxn>
              </a:cxnLst>
              <a:rect l="0" t="0" r="r" b="b"/>
              <a:pathLst>
                <a:path w="62" h="79">
                  <a:moveTo>
                    <a:pt x="30" y="25"/>
                  </a:moveTo>
                  <a:cubicBezTo>
                    <a:pt x="27" y="23"/>
                    <a:pt x="25" y="19"/>
                    <a:pt x="19" y="20"/>
                  </a:cubicBezTo>
                  <a:cubicBezTo>
                    <a:pt x="0" y="35"/>
                    <a:pt x="11" y="78"/>
                    <a:pt x="34" y="79"/>
                  </a:cubicBezTo>
                  <a:cubicBezTo>
                    <a:pt x="47" y="61"/>
                    <a:pt x="62" y="45"/>
                    <a:pt x="62" y="13"/>
                  </a:cubicBezTo>
                  <a:cubicBezTo>
                    <a:pt x="51" y="0"/>
                    <a:pt x="34" y="1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57" name="Freeform 866"/>
            <p:cNvSpPr>
              <a:spLocks noEditPoints="1"/>
            </p:cNvSpPr>
            <p:nvPr/>
          </p:nvSpPr>
          <p:spPr bwMode="auto">
            <a:xfrm>
              <a:off x="9431967" y="2777788"/>
              <a:ext cx="1304215" cy="1683799"/>
            </a:xfrm>
            <a:custGeom>
              <a:avLst/>
              <a:gdLst>
                <a:gd name="T0" fmla="*/ 119 w 349"/>
                <a:gd name="T1" fmla="*/ 275 h 451"/>
                <a:gd name="T2" fmla="*/ 56 w 349"/>
                <a:gd name="T3" fmla="*/ 406 h 451"/>
                <a:gd name="T4" fmla="*/ 34 w 349"/>
                <a:gd name="T5" fmla="*/ 416 h 451"/>
                <a:gd name="T6" fmla="*/ 12 w 349"/>
                <a:gd name="T7" fmla="*/ 445 h 451"/>
                <a:gd name="T8" fmla="*/ 61 w 349"/>
                <a:gd name="T9" fmla="*/ 436 h 451"/>
                <a:gd name="T10" fmla="*/ 117 w 349"/>
                <a:gd name="T11" fmla="*/ 401 h 451"/>
                <a:gd name="T12" fmla="*/ 196 w 349"/>
                <a:gd name="T13" fmla="*/ 331 h 451"/>
                <a:gd name="T14" fmla="*/ 228 w 349"/>
                <a:gd name="T15" fmla="*/ 320 h 451"/>
                <a:gd name="T16" fmla="*/ 264 w 349"/>
                <a:gd name="T17" fmla="*/ 254 h 451"/>
                <a:gd name="T18" fmla="*/ 296 w 349"/>
                <a:gd name="T19" fmla="*/ 179 h 451"/>
                <a:gd name="T20" fmla="*/ 337 w 349"/>
                <a:gd name="T21" fmla="*/ 59 h 451"/>
                <a:gd name="T22" fmla="*/ 333 w 349"/>
                <a:gd name="T23" fmla="*/ 1 h 451"/>
                <a:gd name="T24" fmla="*/ 210 w 349"/>
                <a:gd name="T25" fmla="*/ 118 h 451"/>
                <a:gd name="T26" fmla="*/ 125 w 349"/>
                <a:gd name="T27" fmla="*/ 250 h 451"/>
                <a:gd name="T28" fmla="*/ 131 w 349"/>
                <a:gd name="T29" fmla="*/ 365 h 451"/>
                <a:gd name="T30" fmla="*/ 110 w 349"/>
                <a:gd name="T31" fmla="*/ 346 h 451"/>
                <a:gd name="T32" fmla="*/ 91 w 349"/>
                <a:gd name="T33" fmla="*/ 328 h 451"/>
                <a:gd name="T34" fmla="*/ 124 w 349"/>
                <a:gd name="T35" fmla="*/ 278 h 451"/>
                <a:gd name="T36" fmla="*/ 130 w 349"/>
                <a:gd name="T37" fmla="*/ 307 h 451"/>
                <a:gd name="T38" fmla="*/ 162 w 349"/>
                <a:gd name="T39" fmla="*/ 287 h 451"/>
                <a:gd name="T40" fmla="*/ 166 w 349"/>
                <a:gd name="T41" fmla="*/ 291 h 451"/>
                <a:gd name="T42" fmla="*/ 130 w 349"/>
                <a:gd name="T43" fmla="*/ 390 h 451"/>
                <a:gd name="T44" fmla="*/ 127 w 349"/>
                <a:gd name="T45" fmla="*/ 267 h 451"/>
                <a:gd name="T46" fmla="*/ 213 w 349"/>
                <a:gd name="T47" fmla="*/ 321 h 451"/>
                <a:gd name="T48" fmla="*/ 256 w 349"/>
                <a:gd name="T49" fmla="*/ 72 h 451"/>
                <a:gd name="T50" fmla="*/ 334 w 349"/>
                <a:gd name="T51" fmla="*/ 10 h 451"/>
                <a:gd name="T52" fmla="*/ 333 w 349"/>
                <a:gd name="T53" fmla="*/ 17 h 451"/>
                <a:gd name="T54" fmla="*/ 334 w 349"/>
                <a:gd name="T55" fmla="*/ 49 h 451"/>
                <a:gd name="T56" fmla="*/ 327 w 349"/>
                <a:gd name="T57" fmla="*/ 69 h 451"/>
                <a:gd name="T58" fmla="*/ 324 w 349"/>
                <a:gd name="T59" fmla="*/ 75 h 451"/>
                <a:gd name="T60" fmla="*/ 312 w 349"/>
                <a:gd name="T61" fmla="*/ 62 h 451"/>
                <a:gd name="T62" fmla="*/ 320 w 349"/>
                <a:gd name="T63" fmla="*/ 89 h 451"/>
                <a:gd name="T64" fmla="*/ 303 w 349"/>
                <a:gd name="T65" fmla="*/ 80 h 451"/>
                <a:gd name="T66" fmla="*/ 298 w 349"/>
                <a:gd name="T67" fmla="*/ 89 h 451"/>
                <a:gd name="T68" fmla="*/ 294 w 349"/>
                <a:gd name="T69" fmla="*/ 101 h 451"/>
                <a:gd name="T70" fmla="*/ 303 w 349"/>
                <a:gd name="T71" fmla="*/ 133 h 451"/>
                <a:gd name="T72" fmla="*/ 288 w 349"/>
                <a:gd name="T73" fmla="*/ 118 h 451"/>
                <a:gd name="T74" fmla="*/ 284 w 349"/>
                <a:gd name="T75" fmla="*/ 140 h 451"/>
                <a:gd name="T76" fmla="*/ 287 w 349"/>
                <a:gd name="T77" fmla="*/ 186 h 451"/>
                <a:gd name="T78" fmla="*/ 280 w 349"/>
                <a:gd name="T79" fmla="*/ 202 h 451"/>
                <a:gd name="T80" fmla="*/ 277 w 349"/>
                <a:gd name="T81" fmla="*/ 209 h 451"/>
                <a:gd name="T82" fmla="*/ 263 w 349"/>
                <a:gd name="T83" fmla="*/ 189 h 451"/>
                <a:gd name="T84" fmla="*/ 256 w 349"/>
                <a:gd name="T85" fmla="*/ 200 h 451"/>
                <a:gd name="T86" fmla="*/ 262 w 349"/>
                <a:gd name="T87" fmla="*/ 245 h 451"/>
                <a:gd name="T88" fmla="*/ 252 w 349"/>
                <a:gd name="T89" fmla="*/ 235 h 451"/>
                <a:gd name="T90" fmla="*/ 241 w 349"/>
                <a:gd name="T91" fmla="*/ 227 h 451"/>
                <a:gd name="T92" fmla="*/ 248 w 349"/>
                <a:gd name="T93" fmla="*/ 272 h 451"/>
                <a:gd name="T94" fmla="*/ 242 w 349"/>
                <a:gd name="T95" fmla="*/ 279 h 451"/>
                <a:gd name="T96" fmla="*/ 225 w 349"/>
                <a:gd name="T97" fmla="*/ 259 h 451"/>
                <a:gd name="T98" fmla="*/ 213 w 349"/>
                <a:gd name="T99" fmla="*/ 262 h 451"/>
                <a:gd name="T100" fmla="*/ 221 w 349"/>
                <a:gd name="T101" fmla="*/ 314 h 451"/>
                <a:gd name="T102" fmla="*/ 256 w 349"/>
                <a:gd name="T103" fmla="*/ 7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451">
                  <a:moveTo>
                    <a:pt x="125" y="250"/>
                  </a:moveTo>
                  <a:cubicBezTo>
                    <a:pt x="120" y="261"/>
                    <a:pt x="120" y="265"/>
                    <a:pt x="119" y="275"/>
                  </a:cubicBezTo>
                  <a:cubicBezTo>
                    <a:pt x="110" y="294"/>
                    <a:pt x="89" y="301"/>
                    <a:pt x="76" y="317"/>
                  </a:cubicBezTo>
                  <a:cubicBezTo>
                    <a:pt x="58" y="337"/>
                    <a:pt x="48" y="376"/>
                    <a:pt x="56" y="406"/>
                  </a:cubicBezTo>
                  <a:cubicBezTo>
                    <a:pt x="58" y="413"/>
                    <a:pt x="65" y="418"/>
                    <a:pt x="65" y="426"/>
                  </a:cubicBezTo>
                  <a:cubicBezTo>
                    <a:pt x="52" y="425"/>
                    <a:pt x="40" y="421"/>
                    <a:pt x="34" y="416"/>
                  </a:cubicBezTo>
                  <a:cubicBezTo>
                    <a:pt x="25" y="407"/>
                    <a:pt x="19" y="399"/>
                    <a:pt x="4" y="408"/>
                  </a:cubicBezTo>
                  <a:cubicBezTo>
                    <a:pt x="4" y="421"/>
                    <a:pt x="0" y="437"/>
                    <a:pt x="12" y="445"/>
                  </a:cubicBezTo>
                  <a:cubicBezTo>
                    <a:pt x="22" y="451"/>
                    <a:pt x="36" y="447"/>
                    <a:pt x="45" y="445"/>
                  </a:cubicBezTo>
                  <a:cubicBezTo>
                    <a:pt x="49" y="441"/>
                    <a:pt x="55" y="438"/>
                    <a:pt x="61" y="436"/>
                  </a:cubicBezTo>
                  <a:cubicBezTo>
                    <a:pt x="65" y="426"/>
                    <a:pt x="74" y="429"/>
                    <a:pt x="78" y="419"/>
                  </a:cubicBezTo>
                  <a:cubicBezTo>
                    <a:pt x="91" y="414"/>
                    <a:pt x="103" y="406"/>
                    <a:pt x="117" y="401"/>
                  </a:cubicBezTo>
                  <a:cubicBezTo>
                    <a:pt x="132" y="397"/>
                    <a:pt x="147" y="396"/>
                    <a:pt x="159" y="388"/>
                  </a:cubicBezTo>
                  <a:cubicBezTo>
                    <a:pt x="176" y="376"/>
                    <a:pt x="192" y="355"/>
                    <a:pt x="196" y="331"/>
                  </a:cubicBezTo>
                  <a:cubicBezTo>
                    <a:pt x="203" y="328"/>
                    <a:pt x="210" y="330"/>
                    <a:pt x="216" y="328"/>
                  </a:cubicBezTo>
                  <a:cubicBezTo>
                    <a:pt x="221" y="326"/>
                    <a:pt x="223" y="318"/>
                    <a:pt x="228" y="320"/>
                  </a:cubicBezTo>
                  <a:cubicBezTo>
                    <a:pt x="228" y="314"/>
                    <a:pt x="232" y="309"/>
                    <a:pt x="235" y="304"/>
                  </a:cubicBezTo>
                  <a:cubicBezTo>
                    <a:pt x="246" y="288"/>
                    <a:pt x="255" y="271"/>
                    <a:pt x="264" y="254"/>
                  </a:cubicBezTo>
                  <a:cubicBezTo>
                    <a:pt x="271" y="242"/>
                    <a:pt x="275" y="229"/>
                    <a:pt x="280" y="216"/>
                  </a:cubicBezTo>
                  <a:cubicBezTo>
                    <a:pt x="285" y="203"/>
                    <a:pt x="292" y="192"/>
                    <a:pt x="296" y="179"/>
                  </a:cubicBezTo>
                  <a:cubicBezTo>
                    <a:pt x="306" y="155"/>
                    <a:pt x="312" y="128"/>
                    <a:pt x="323" y="99"/>
                  </a:cubicBezTo>
                  <a:cubicBezTo>
                    <a:pt x="327" y="88"/>
                    <a:pt x="331" y="76"/>
                    <a:pt x="337" y="59"/>
                  </a:cubicBezTo>
                  <a:cubicBezTo>
                    <a:pt x="342" y="46"/>
                    <a:pt x="349" y="26"/>
                    <a:pt x="347" y="16"/>
                  </a:cubicBezTo>
                  <a:cubicBezTo>
                    <a:pt x="346" y="11"/>
                    <a:pt x="337" y="0"/>
                    <a:pt x="333" y="1"/>
                  </a:cubicBezTo>
                  <a:cubicBezTo>
                    <a:pt x="302" y="13"/>
                    <a:pt x="284" y="31"/>
                    <a:pt x="263" y="55"/>
                  </a:cubicBezTo>
                  <a:cubicBezTo>
                    <a:pt x="247" y="72"/>
                    <a:pt x="228" y="94"/>
                    <a:pt x="210" y="118"/>
                  </a:cubicBezTo>
                  <a:cubicBezTo>
                    <a:pt x="184" y="152"/>
                    <a:pt x="159" y="194"/>
                    <a:pt x="137" y="231"/>
                  </a:cubicBezTo>
                  <a:cubicBezTo>
                    <a:pt x="133" y="238"/>
                    <a:pt x="129" y="243"/>
                    <a:pt x="125" y="250"/>
                  </a:cubicBezTo>
                  <a:close/>
                  <a:moveTo>
                    <a:pt x="130" y="390"/>
                  </a:moveTo>
                  <a:cubicBezTo>
                    <a:pt x="128" y="381"/>
                    <a:pt x="136" y="373"/>
                    <a:pt x="131" y="365"/>
                  </a:cubicBezTo>
                  <a:cubicBezTo>
                    <a:pt x="123" y="365"/>
                    <a:pt x="118" y="368"/>
                    <a:pt x="109" y="368"/>
                  </a:cubicBezTo>
                  <a:cubicBezTo>
                    <a:pt x="108" y="360"/>
                    <a:pt x="114" y="353"/>
                    <a:pt x="110" y="346"/>
                  </a:cubicBezTo>
                  <a:cubicBezTo>
                    <a:pt x="103" y="349"/>
                    <a:pt x="99" y="354"/>
                    <a:pt x="91" y="355"/>
                  </a:cubicBezTo>
                  <a:cubicBezTo>
                    <a:pt x="92" y="345"/>
                    <a:pt x="93" y="338"/>
                    <a:pt x="91" y="328"/>
                  </a:cubicBezTo>
                  <a:cubicBezTo>
                    <a:pt x="83" y="330"/>
                    <a:pt x="79" y="336"/>
                    <a:pt x="70" y="338"/>
                  </a:cubicBezTo>
                  <a:cubicBezTo>
                    <a:pt x="82" y="312"/>
                    <a:pt x="112" y="304"/>
                    <a:pt x="124" y="278"/>
                  </a:cubicBezTo>
                  <a:cubicBezTo>
                    <a:pt x="135" y="274"/>
                    <a:pt x="138" y="280"/>
                    <a:pt x="150" y="281"/>
                  </a:cubicBezTo>
                  <a:cubicBezTo>
                    <a:pt x="146" y="292"/>
                    <a:pt x="136" y="298"/>
                    <a:pt x="130" y="307"/>
                  </a:cubicBezTo>
                  <a:cubicBezTo>
                    <a:pt x="142" y="309"/>
                    <a:pt x="147" y="292"/>
                    <a:pt x="155" y="284"/>
                  </a:cubicBezTo>
                  <a:cubicBezTo>
                    <a:pt x="157" y="284"/>
                    <a:pt x="158" y="287"/>
                    <a:pt x="162" y="287"/>
                  </a:cubicBezTo>
                  <a:cubicBezTo>
                    <a:pt x="163" y="294"/>
                    <a:pt x="149" y="303"/>
                    <a:pt x="152" y="312"/>
                  </a:cubicBezTo>
                  <a:cubicBezTo>
                    <a:pt x="161" y="310"/>
                    <a:pt x="161" y="298"/>
                    <a:pt x="166" y="291"/>
                  </a:cubicBezTo>
                  <a:cubicBezTo>
                    <a:pt x="177" y="295"/>
                    <a:pt x="182" y="306"/>
                    <a:pt x="189" y="314"/>
                  </a:cubicBezTo>
                  <a:cubicBezTo>
                    <a:pt x="192" y="353"/>
                    <a:pt x="166" y="382"/>
                    <a:pt x="130" y="390"/>
                  </a:cubicBezTo>
                  <a:close/>
                  <a:moveTo>
                    <a:pt x="198" y="324"/>
                  </a:moveTo>
                  <a:cubicBezTo>
                    <a:pt x="191" y="287"/>
                    <a:pt x="158" y="274"/>
                    <a:pt x="127" y="267"/>
                  </a:cubicBezTo>
                  <a:cubicBezTo>
                    <a:pt x="127" y="260"/>
                    <a:pt x="130" y="256"/>
                    <a:pt x="132" y="251"/>
                  </a:cubicBezTo>
                  <a:cubicBezTo>
                    <a:pt x="175" y="254"/>
                    <a:pt x="210" y="274"/>
                    <a:pt x="213" y="321"/>
                  </a:cubicBezTo>
                  <a:cubicBezTo>
                    <a:pt x="208" y="322"/>
                    <a:pt x="204" y="324"/>
                    <a:pt x="198" y="324"/>
                  </a:cubicBezTo>
                  <a:close/>
                  <a:moveTo>
                    <a:pt x="256" y="72"/>
                  </a:moveTo>
                  <a:cubicBezTo>
                    <a:pt x="263" y="63"/>
                    <a:pt x="270" y="54"/>
                    <a:pt x="278" y="46"/>
                  </a:cubicBezTo>
                  <a:cubicBezTo>
                    <a:pt x="294" y="32"/>
                    <a:pt x="311" y="17"/>
                    <a:pt x="334" y="10"/>
                  </a:cubicBezTo>
                  <a:cubicBezTo>
                    <a:pt x="339" y="11"/>
                    <a:pt x="342" y="21"/>
                    <a:pt x="340" y="25"/>
                  </a:cubicBezTo>
                  <a:cubicBezTo>
                    <a:pt x="337" y="23"/>
                    <a:pt x="338" y="17"/>
                    <a:pt x="333" y="17"/>
                  </a:cubicBezTo>
                  <a:cubicBezTo>
                    <a:pt x="326" y="20"/>
                    <a:pt x="334" y="28"/>
                    <a:pt x="337" y="31"/>
                  </a:cubicBezTo>
                  <a:cubicBezTo>
                    <a:pt x="337" y="37"/>
                    <a:pt x="336" y="42"/>
                    <a:pt x="334" y="49"/>
                  </a:cubicBezTo>
                  <a:cubicBezTo>
                    <a:pt x="330" y="45"/>
                    <a:pt x="333" y="34"/>
                    <a:pt x="324" y="34"/>
                  </a:cubicBezTo>
                  <a:cubicBezTo>
                    <a:pt x="322" y="44"/>
                    <a:pt x="335" y="56"/>
                    <a:pt x="327" y="69"/>
                  </a:cubicBezTo>
                  <a:cubicBezTo>
                    <a:pt x="321" y="65"/>
                    <a:pt x="324" y="51"/>
                    <a:pt x="315" y="49"/>
                  </a:cubicBezTo>
                  <a:cubicBezTo>
                    <a:pt x="313" y="57"/>
                    <a:pt x="320" y="68"/>
                    <a:pt x="324" y="75"/>
                  </a:cubicBezTo>
                  <a:cubicBezTo>
                    <a:pt x="323" y="80"/>
                    <a:pt x="324" y="84"/>
                    <a:pt x="320" y="85"/>
                  </a:cubicBezTo>
                  <a:cubicBezTo>
                    <a:pt x="319" y="76"/>
                    <a:pt x="318" y="66"/>
                    <a:pt x="312" y="62"/>
                  </a:cubicBezTo>
                  <a:cubicBezTo>
                    <a:pt x="306" y="68"/>
                    <a:pt x="316" y="79"/>
                    <a:pt x="316" y="87"/>
                  </a:cubicBezTo>
                  <a:cubicBezTo>
                    <a:pt x="316" y="89"/>
                    <a:pt x="319" y="89"/>
                    <a:pt x="320" y="89"/>
                  </a:cubicBezTo>
                  <a:cubicBezTo>
                    <a:pt x="320" y="94"/>
                    <a:pt x="316" y="95"/>
                    <a:pt x="316" y="100"/>
                  </a:cubicBezTo>
                  <a:cubicBezTo>
                    <a:pt x="309" y="97"/>
                    <a:pt x="314" y="81"/>
                    <a:pt x="303" y="80"/>
                  </a:cubicBezTo>
                  <a:cubicBezTo>
                    <a:pt x="302" y="91"/>
                    <a:pt x="314" y="104"/>
                    <a:pt x="312" y="114"/>
                  </a:cubicBezTo>
                  <a:cubicBezTo>
                    <a:pt x="304" y="109"/>
                    <a:pt x="308" y="92"/>
                    <a:pt x="298" y="89"/>
                  </a:cubicBezTo>
                  <a:cubicBezTo>
                    <a:pt x="296" y="103"/>
                    <a:pt x="310" y="118"/>
                    <a:pt x="306" y="131"/>
                  </a:cubicBezTo>
                  <a:cubicBezTo>
                    <a:pt x="300" y="128"/>
                    <a:pt x="303" y="106"/>
                    <a:pt x="294" y="101"/>
                  </a:cubicBezTo>
                  <a:cubicBezTo>
                    <a:pt x="288" y="109"/>
                    <a:pt x="299" y="122"/>
                    <a:pt x="299" y="133"/>
                  </a:cubicBezTo>
                  <a:cubicBezTo>
                    <a:pt x="300" y="134"/>
                    <a:pt x="303" y="134"/>
                    <a:pt x="303" y="133"/>
                  </a:cubicBezTo>
                  <a:cubicBezTo>
                    <a:pt x="306" y="135"/>
                    <a:pt x="301" y="142"/>
                    <a:pt x="301" y="145"/>
                  </a:cubicBezTo>
                  <a:cubicBezTo>
                    <a:pt x="295" y="137"/>
                    <a:pt x="299" y="121"/>
                    <a:pt x="288" y="118"/>
                  </a:cubicBezTo>
                  <a:cubicBezTo>
                    <a:pt x="287" y="131"/>
                    <a:pt x="303" y="149"/>
                    <a:pt x="295" y="164"/>
                  </a:cubicBezTo>
                  <a:cubicBezTo>
                    <a:pt x="288" y="159"/>
                    <a:pt x="290" y="145"/>
                    <a:pt x="284" y="140"/>
                  </a:cubicBezTo>
                  <a:cubicBezTo>
                    <a:pt x="276" y="149"/>
                    <a:pt x="291" y="161"/>
                    <a:pt x="291" y="172"/>
                  </a:cubicBezTo>
                  <a:cubicBezTo>
                    <a:pt x="291" y="177"/>
                    <a:pt x="287" y="180"/>
                    <a:pt x="287" y="186"/>
                  </a:cubicBezTo>
                  <a:cubicBezTo>
                    <a:pt x="282" y="178"/>
                    <a:pt x="283" y="165"/>
                    <a:pt x="277" y="159"/>
                  </a:cubicBezTo>
                  <a:cubicBezTo>
                    <a:pt x="269" y="170"/>
                    <a:pt x="288" y="189"/>
                    <a:pt x="280" y="202"/>
                  </a:cubicBezTo>
                  <a:cubicBezTo>
                    <a:pt x="275" y="194"/>
                    <a:pt x="276" y="181"/>
                    <a:pt x="271" y="176"/>
                  </a:cubicBezTo>
                  <a:cubicBezTo>
                    <a:pt x="263" y="180"/>
                    <a:pt x="274" y="201"/>
                    <a:pt x="277" y="209"/>
                  </a:cubicBezTo>
                  <a:cubicBezTo>
                    <a:pt x="276" y="211"/>
                    <a:pt x="275" y="214"/>
                    <a:pt x="274" y="217"/>
                  </a:cubicBezTo>
                  <a:cubicBezTo>
                    <a:pt x="268" y="210"/>
                    <a:pt x="272" y="193"/>
                    <a:pt x="263" y="189"/>
                  </a:cubicBezTo>
                  <a:cubicBezTo>
                    <a:pt x="257" y="199"/>
                    <a:pt x="274" y="221"/>
                    <a:pt x="267" y="233"/>
                  </a:cubicBezTo>
                  <a:cubicBezTo>
                    <a:pt x="263" y="222"/>
                    <a:pt x="263" y="208"/>
                    <a:pt x="256" y="200"/>
                  </a:cubicBezTo>
                  <a:cubicBezTo>
                    <a:pt x="249" y="209"/>
                    <a:pt x="263" y="219"/>
                    <a:pt x="260" y="233"/>
                  </a:cubicBezTo>
                  <a:cubicBezTo>
                    <a:pt x="263" y="239"/>
                    <a:pt x="265" y="239"/>
                    <a:pt x="262" y="245"/>
                  </a:cubicBezTo>
                  <a:cubicBezTo>
                    <a:pt x="257" y="236"/>
                    <a:pt x="255" y="224"/>
                    <a:pt x="250" y="214"/>
                  </a:cubicBezTo>
                  <a:cubicBezTo>
                    <a:pt x="243" y="217"/>
                    <a:pt x="250" y="228"/>
                    <a:pt x="252" y="235"/>
                  </a:cubicBezTo>
                  <a:cubicBezTo>
                    <a:pt x="254" y="244"/>
                    <a:pt x="259" y="252"/>
                    <a:pt x="253" y="259"/>
                  </a:cubicBezTo>
                  <a:cubicBezTo>
                    <a:pt x="247" y="251"/>
                    <a:pt x="251" y="232"/>
                    <a:pt x="241" y="227"/>
                  </a:cubicBezTo>
                  <a:cubicBezTo>
                    <a:pt x="236" y="234"/>
                    <a:pt x="247" y="248"/>
                    <a:pt x="246" y="261"/>
                  </a:cubicBezTo>
                  <a:cubicBezTo>
                    <a:pt x="250" y="266"/>
                    <a:pt x="250" y="266"/>
                    <a:pt x="248" y="272"/>
                  </a:cubicBezTo>
                  <a:cubicBezTo>
                    <a:pt x="241" y="265"/>
                    <a:pt x="243" y="250"/>
                    <a:pt x="237" y="244"/>
                  </a:cubicBezTo>
                  <a:cubicBezTo>
                    <a:pt x="228" y="250"/>
                    <a:pt x="243" y="267"/>
                    <a:pt x="242" y="279"/>
                  </a:cubicBezTo>
                  <a:cubicBezTo>
                    <a:pt x="242" y="284"/>
                    <a:pt x="237" y="286"/>
                    <a:pt x="237" y="292"/>
                  </a:cubicBezTo>
                  <a:cubicBezTo>
                    <a:pt x="232" y="281"/>
                    <a:pt x="232" y="267"/>
                    <a:pt x="225" y="259"/>
                  </a:cubicBezTo>
                  <a:cubicBezTo>
                    <a:pt x="217" y="269"/>
                    <a:pt x="241" y="295"/>
                    <a:pt x="225" y="304"/>
                  </a:cubicBezTo>
                  <a:cubicBezTo>
                    <a:pt x="225" y="290"/>
                    <a:pt x="221" y="274"/>
                    <a:pt x="213" y="262"/>
                  </a:cubicBezTo>
                  <a:cubicBezTo>
                    <a:pt x="208" y="268"/>
                    <a:pt x="216" y="278"/>
                    <a:pt x="218" y="287"/>
                  </a:cubicBezTo>
                  <a:cubicBezTo>
                    <a:pt x="221" y="297"/>
                    <a:pt x="223" y="306"/>
                    <a:pt x="221" y="314"/>
                  </a:cubicBezTo>
                  <a:cubicBezTo>
                    <a:pt x="212" y="272"/>
                    <a:pt x="184" y="248"/>
                    <a:pt x="138" y="243"/>
                  </a:cubicBezTo>
                  <a:cubicBezTo>
                    <a:pt x="169" y="186"/>
                    <a:pt x="212" y="123"/>
                    <a:pt x="25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58" name="Freeform 867"/>
            <p:cNvSpPr>
              <a:spLocks noEditPoints="1"/>
            </p:cNvSpPr>
            <p:nvPr/>
          </p:nvSpPr>
          <p:spPr bwMode="auto">
            <a:xfrm>
              <a:off x="7711669" y="3050310"/>
              <a:ext cx="1360180" cy="291988"/>
            </a:xfrm>
            <a:custGeom>
              <a:avLst/>
              <a:gdLst>
                <a:gd name="T0" fmla="*/ 23 w 364"/>
                <a:gd name="T1" fmla="*/ 75 h 78"/>
                <a:gd name="T2" fmla="*/ 65 w 364"/>
                <a:gd name="T3" fmla="*/ 76 h 78"/>
                <a:gd name="T4" fmla="*/ 207 w 364"/>
                <a:gd name="T5" fmla="*/ 72 h 78"/>
                <a:gd name="T6" fmla="*/ 244 w 364"/>
                <a:gd name="T7" fmla="*/ 65 h 78"/>
                <a:gd name="T8" fmla="*/ 260 w 364"/>
                <a:gd name="T9" fmla="*/ 57 h 78"/>
                <a:gd name="T10" fmla="*/ 294 w 364"/>
                <a:gd name="T11" fmla="*/ 53 h 78"/>
                <a:gd name="T12" fmla="*/ 328 w 364"/>
                <a:gd name="T13" fmla="*/ 44 h 78"/>
                <a:gd name="T14" fmla="*/ 364 w 364"/>
                <a:gd name="T15" fmla="*/ 33 h 78"/>
                <a:gd name="T16" fmla="*/ 342 w 364"/>
                <a:gd name="T17" fmla="*/ 31 h 78"/>
                <a:gd name="T18" fmla="*/ 291 w 364"/>
                <a:gd name="T19" fmla="*/ 16 h 78"/>
                <a:gd name="T20" fmla="*/ 238 w 364"/>
                <a:gd name="T21" fmla="*/ 2 h 78"/>
                <a:gd name="T22" fmla="*/ 10 w 364"/>
                <a:gd name="T23" fmla="*/ 11 h 78"/>
                <a:gd name="T24" fmla="*/ 6 w 364"/>
                <a:gd name="T25" fmla="*/ 52 h 78"/>
                <a:gd name="T26" fmla="*/ 23 w 364"/>
                <a:gd name="T27" fmla="*/ 75 h 78"/>
                <a:gd name="T28" fmla="*/ 240 w 364"/>
                <a:gd name="T29" fmla="*/ 58 h 78"/>
                <a:gd name="T30" fmla="*/ 106 w 364"/>
                <a:gd name="T31" fmla="*/ 70 h 78"/>
                <a:gd name="T32" fmla="*/ 97 w 364"/>
                <a:gd name="T33" fmla="*/ 63 h 78"/>
                <a:gd name="T34" fmla="*/ 215 w 364"/>
                <a:gd name="T35" fmla="*/ 52 h 78"/>
                <a:gd name="T36" fmla="*/ 250 w 364"/>
                <a:gd name="T37" fmla="*/ 47 h 78"/>
                <a:gd name="T38" fmla="*/ 240 w 364"/>
                <a:gd name="T39" fmla="*/ 58 h 78"/>
                <a:gd name="T40" fmla="*/ 92 w 364"/>
                <a:gd name="T41" fmla="*/ 56 h 78"/>
                <a:gd name="T42" fmla="*/ 84 w 364"/>
                <a:gd name="T43" fmla="*/ 35 h 78"/>
                <a:gd name="T44" fmla="*/ 242 w 364"/>
                <a:gd name="T45" fmla="*/ 29 h 78"/>
                <a:gd name="T46" fmla="*/ 245 w 364"/>
                <a:gd name="T47" fmla="*/ 36 h 78"/>
                <a:gd name="T48" fmla="*/ 257 w 364"/>
                <a:gd name="T49" fmla="*/ 40 h 78"/>
                <a:gd name="T50" fmla="*/ 92 w 364"/>
                <a:gd name="T51" fmla="*/ 56 h 78"/>
                <a:gd name="T52" fmla="*/ 260 w 364"/>
                <a:gd name="T53" fmla="*/ 51 h 78"/>
                <a:gd name="T54" fmla="*/ 320 w 364"/>
                <a:gd name="T55" fmla="*/ 39 h 78"/>
                <a:gd name="T56" fmla="*/ 260 w 364"/>
                <a:gd name="T57" fmla="*/ 51 h 78"/>
                <a:gd name="T58" fmla="*/ 256 w 364"/>
                <a:gd name="T59" fmla="*/ 13 h 78"/>
                <a:gd name="T60" fmla="*/ 305 w 364"/>
                <a:gd name="T61" fmla="*/ 28 h 78"/>
                <a:gd name="T62" fmla="*/ 317 w 364"/>
                <a:gd name="T63" fmla="*/ 33 h 78"/>
                <a:gd name="T64" fmla="*/ 257 w 364"/>
                <a:gd name="T65" fmla="*/ 33 h 78"/>
                <a:gd name="T66" fmla="*/ 265 w 364"/>
                <a:gd name="T67" fmla="*/ 26 h 78"/>
                <a:gd name="T68" fmla="*/ 255 w 364"/>
                <a:gd name="T69" fmla="*/ 13 h 78"/>
                <a:gd name="T70" fmla="*/ 256 w 364"/>
                <a:gd name="T71" fmla="*/ 13 h 78"/>
                <a:gd name="T72" fmla="*/ 81 w 364"/>
                <a:gd name="T73" fmla="*/ 14 h 78"/>
                <a:gd name="T74" fmla="*/ 221 w 364"/>
                <a:gd name="T75" fmla="*/ 10 h 78"/>
                <a:gd name="T76" fmla="*/ 256 w 364"/>
                <a:gd name="T77" fmla="*/ 23 h 78"/>
                <a:gd name="T78" fmla="*/ 227 w 364"/>
                <a:gd name="T79" fmla="*/ 22 h 78"/>
                <a:gd name="T80" fmla="*/ 81 w 364"/>
                <a:gd name="T81" fmla="*/ 26 h 78"/>
                <a:gd name="T82" fmla="*/ 81 w 364"/>
                <a:gd name="T83" fmla="*/ 14 h 78"/>
                <a:gd name="T84" fmla="*/ 57 w 364"/>
                <a:gd name="T85" fmla="*/ 14 h 78"/>
                <a:gd name="T86" fmla="*/ 76 w 364"/>
                <a:gd name="T87" fmla="*/ 14 h 78"/>
                <a:gd name="T88" fmla="*/ 95 w 364"/>
                <a:gd name="T89" fmla="*/ 68 h 78"/>
                <a:gd name="T90" fmla="*/ 68 w 364"/>
                <a:gd name="T91" fmla="*/ 69 h 78"/>
                <a:gd name="T92" fmla="*/ 57 w 364"/>
                <a:gd name="T93" fmla="*/ 14 h 78"/>
                <a:gd name="T94" fmla="*/ 14 w 364"/>
                <a:gd name="T95" fmla="*/ 16 h 78"/>
                <a:gd name="T96" fmla="*/ 50 w 364"/>
                <a:gd name="T97" fmla="*/ 14 h 78"/>
                <a:gd name="T98" fmla="*/ 58 w 364"/>
                <a:gd name="T99" fmla="*/ 69 h 78"/>
                <a:gd name="T100" fmla="*/ 29 w 364"/>
                <a:gd name="T101" fmla="*/ 68 h 78"/>
                <a:gd name="T102" fmla="*/ 9 w 364"/>
                <a:gd name="T103" fmla="*/ 45 h 78"/>
                <a:gd name="T104" fmla="*/ 14 w 364"/>
                <a:gd name="T105"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4" h="78">
                  <a:moveTo>
                    <a:pt x="23" y="75"/>
                  </a:moveTo>
                  <a:cubicBezTo>
                    <a:pt x="31" y="78"/>
                    <a:pt x="51" y="76"/>
                    <a:pt x="65" y="76"/>
                  </a:cubicBezTo>
                  <a:cubicBezTo>
                    <a:pt x="100" y="78"/>
                    <a:pt x="165" y="75"/>
                    <a:pt x="207" y="72"/>
                  </a:cubicBezTo>
                  <a:cubicBezTo>
                    <a:pt x="216" y="71"/>
                    <a:pt x="233" y="69"/>
                    <a:pt x="244" y="65"/>
                  </a:cubicBezTo>
                  <a:cubicBezTo>
                    <a:pt x="251" y="62"/>
                    <a:pt x="255" y="58"/>
                    <a:pt x="260" y="57"/>
                  </a:cubicBezTo>
                  <a:cubicBezTo>
                    <a:pt x="269" y="54"/>
                    <a:pt x="282" y="55"/>
                    <a:pt x="294" y="53"/>
                  </a:cubicBezTo>
                  <a:cubicBezTo>
                    <a:pt x="306" y="51"/>
                    <a:pt x="318" y="46"/>
                    <a:pt x="328" y="44"/>
                  </a:cubicBezTo>
                  <a:cubicBezTo>
                    <a:pt x="342" y="43"/>
                    <a:pt x="359" y="50"/>
                    <a:pt x="364" y="33"/>
                  </a:cubicBezTo>
                  <a:cubicBezTo>
                    <a:pt x="356" y="26"/>
                    <a:pt x="350" y="32"/>
                    <a:pt x="342" y="31"/>
                  </a:cubicBezTo>
                  <a:cubicBezTo>
                    <a:pt x="328" y="29"/>
                    <a:pt x="309" y="21"/>
                    <a:pt x="291" y="16"/>
                  </a:cubicBezTo>
                  <a:cubicBezTo>
                    <a:pt x="272" y="11"/>
                    <a:pt x="253" y="1"/>
                    <a:pt x="238" y="2"/>
                  </a:cubicBezTo>
                  <a:cubicBezTo>
                    <a:pt x="159" y="9"/>
                    <a:pt x="81" y="0"/>
                    <a:pt x="10" y="11"/>
                  </a:cubicBezTo>
                  <a:cubicBezTo>
                    <a:pt x="2" y="23"/>
                    <a:pt x="0" y="42"/>
                    <a:pt x="6" y="52"/>
                  </a:cubicBezTo>
                  <a:cubicBezTo>
                    <a:pt x="10" y="59"/>
                    <a:pt x="19" y="72"/>
                    <a:pt x="23" y="75"/>
                  </a:cubicBezTo>
                  <a:close/>
                  <a:moveTo>
                    <a:pt x="240" y="58"/>
                  </a:moveTo>
                  <a:cubicBezTo>
                    <a:pt x="199" y="67"/>
                    <a:pt x="152" y="65"/>
                    <a:pt x="106" y="70"/>
                  </a:cubicBezTo>
                  <a:cubicBezTo>
                    <a:pt x="106" y="64"/>
                    <a:pt x="100" y="65"/>
                    <a:pt x="97" y="63"/>
                  </a:cubicBezTo>
                  <a:cubicBezTo>
                    <a:pt x="140" y="61"/>
                    <a:pt x="172" y="57"/>
                    <a:pt x="215" y="52"/>
                  </a:cubicBezTo>
                  <a:cubicBezTo>
                    <a:pt x="226" y="51"/>
                    <a:pt x="242" y="51"/>
                    <a:pt x="250" y="47"/>
                  </a:cubicBezTo>
                  <a:cubicBezTo>
                    <a:pt x="252" y="50"/>
                    <a:pt x="242" y="54"/>
                    <a:pt x="240" y="58"/>
                  </a:cubicBezTo>
                  <a:close/>
                  <a:moveTo>
                    <a:pt x="92" y="56"/>
                  </a:moveTo>
                  <a:cubicBezTo>
                    <a:pt x="88" y="50"/>
                    <a:pt x="85" y="43"/>
                    <a:pt x="84" y="35"/>
                  </a:cubicBezTo>
                  <a:cubicBezTo>
                    <a:pt x="130" y="44"/>
                    <a:pt x="199" y="31"/>
                    <a:pt x="242" y="29"/>
                  </a:cubicBezTo>
                  <a:cubicBezTo>
                    <a:pt x="248" y="28"/>
                    <a:pt x="241" y="34"/>
                    <a:pt x="245" y="36"/>
                  </a:cubicBezTo>
                  <a:cubicBezTo>
                    <a:pt x="249" y="38"/>
                    <a:pt x="258" y="35"/>
                    <a:pt x="257" y="40"/>
                  </a:cubicBezTo>
                  <a:cubicBezTo>
                    <a:pt x="200" y="46"/>
                    <a:pt x="150" y="54"/>
                    <a:pt x="92" y="56"/>
                  </a:cubicBezTo>
                  <a:close/>
                  <a:moveTo>
                    <a:pt x="260" y="51"/>
                  </a:moveTo>
                  <a:cubicBezTo>
                    <a:pt x="270" y="36"/>
                    <a:pt x="299" y="42"/>
                    <a:pt x="320" y="39"/>
                  </a:cubicBezTo>
                  <a:cubicBezTo>
                    <a:pt x="304" y="48"/>
                    <a:pt x="279" y="46"/>
                    <a:pt x="260" y="51"/>
                  </a:cubicBezTo>
                  <a:close/>
                  <a:moveTo>
                    <a:pt x="256" y="13"/>
                  </a:moveTo>
                  <a:cubicBezTo>
                    <a:pt x="271" y="18"/>
                    <a:pt x="288" y="23"/>
                    <a:pt x="305" y="28"/>
                  </a:cubicBezTo>
                  <a:cubicBezTo>
                    <a:pt x="309" y="29"/>
                    <a:pt x="315" y="30"/>
                    <a:pt x="317" y="33"/>
                  </a:cubicBezTo>
                  <a:cubicBezTo>
                    <a:pt x="294" y="31"/>
                    <a:pt x="275" y="38"/>
                    <a:pt x="257" y="33"/>
                  </a:cubicBezTo>
                  <a:cubicBezTo>
                    <a:pt x="257" y="27"/>
                    <a:pt x="265" y="31"/>
                    <a:pt x="265" y="26"/>
                  </a:cubicBezTo>
                  <a:cubicBezTo>
                    <a:pt x="264" y="20"/>
                    <a:pt x="258" y="18"/>
                    <a:pt x="255" y="13"/>
                  </a:cubicBezTo>
                  <a:cubicBezTo>
                    <a:pt x="255" y="12"/>
                    <a:pt x="256" y="13"/>
                    <a:pt x="256" y="13"/>
                  </a:cubicBezTo>
                  <a:close/>
                  <a:moveTo>
                    <a:pt x="81" y="14"/>
                  </a:moveTo>
                  <a:cubicBezTo>
                    <a:pt x="136" y="13"/>
                    <a:pt x="174" y="12"/>
                    <a:pt x="221" y="10"/>
                  </a:cubicBezTo>
                  <a:cubicBezTo>
                    <a:pt x="236" y="10"/>
                    <a:pt x="249" y="7"/>
                    <a:pt x="256" y="23"/>
                  </a:cubicBezTo>
                  <a:cubicBezTo>
                    <a:pt x="255" y="21"/>
                    <a:pt x="239" y="21"/>
                    <a:pt x="227" y="22"/>
                  </a:cubicBezTo>
                  <a:cubicBezTo>
                    <a:pt x="184" y="26"/>
                    <a:pt x="126" y="35"/>
                    <a:pt x="81" y="26"/>
                  </a:cubicBezTo>
                  <a:cubicBezTo>
                    <a:pt x="81" y="22"/>
                    <a:pt x="81" y="18"/>
                    <a:pt x="81" y="14"/>
                  </a:cubicBezTo>
                  <a:close/>
                  <a:moveTo>
                    <a:pt x="57" y="14"/>
                  </a:moveTo>
                  <a:cubicBezTo>
                    <a:pt x="63" y="14"/>
                    <a:pt x="70" y="14"/>
                    <a:pt x="76" y="14"/>
                  </a:cubicBezTo>
                  <a:cubicBezTo>
                    <a:pt x="73" y="32"/>
                    <a:pt x="81" y="58"/>
                    <a:pt x="95" y="68"/>
                  </a:cubicBezTo>
                  <a:cubicBezTo>
                    <a:pt x="88" y="71"/>
                    <a:pt x="76" y="68"/>
                    <a:pt x="68" y="69"/>
                  </a:cubicBezTo>
                  <a:cubicBezTo>
                    <a:pt x="58" y="57"/>
                    <a:pt x="49" y="33"/>
                    <a:pt x="57" y="14"/>
                  </a:cubicBezTo>
                  <a:close/>
                  <a:moveTo>
                    <a:pt x="14" y="16"/>
                  </a:moveTo>
                  <a:cubicBezTo>
                    <a:pt x="27" y="14"/>
                    <a:pt x="38" y="15"/>
                    <a:pt x="50" y="14"/>
                  </a:cubicBezTo>
                  <a:cubicBezTo>
                    <a:pt x="44" y="37"/>
                    <a:pt x="50" y="52"/>
                    <a:pt x="58" y="69"/>
                  </a:cubicBezTo>
                  <a:cubicBezTo>
                    <a:pt x="49" y="67"/>
                    <a:pt x="37" y="71"/>
                    <a:pt x="29" y="68"/>
                  </a:cubicBezTo>
                  <a:cubicBezTo>
                    <a:pt x="23" y="65"/>
                    <a:pt x="11" y="53"/>
                    <a:pt x="9" y="45"/>
                  </a:cubicBezTo>
                  <a:cubicBezTo>
                    <a:pt x="6" y="36"/>
                    <a:pt x="9" y="24"/>
                    <a:pt x="1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59" name="Freeform 868"/>
            <p:cNvSpPr>
              <a:spLocks noEditPoints="1"/>
            </p:cNvSpPr>
            <p:nvPr/>
          </p:nvSpPr>
          <p:spPr bwMode="auto">
            <a:xfrm>
              <a:off x="6940332" y="3145207"/>
              <a:ext cx="751871" cy="1019525"/>
            </a:xfrm>
            <a:custGeom>
              <a:avLst/>
              <a:gdLst>
                <a:gd name="T0" fmla="*/ 141 w 202"/>
                <a:gd name="T1" fmla="*/ 273 h 273"/>
                <a:gd name="T2" fmla="*/ 201 w 202"/>
                <a:gd name="T3" fmla="*/ 116 h 273"/>
                <a:gd name="T4" fmla="*/ 194 w 202"/>
                <a:gd name="T5" fmla="*/ 84 h 273"/>
                <a:gd name="T6" fmla="*/ 185 w 202"/>
                <a:gd name="T7" fmla="*/ 73 h 273"/>
                <a:gd name="T8" fmla="*/ 166 w 202"/>
                <a:gd name="T9" fmla="*/ 45 h 273"/>
                <a:gd name="T10" fmla="*/ 7 w 202"/>
                <a:gd name="T11" fmla="*/ 15 h 273"/>
                <a:gd name="T12" fmla="*/ 6 w 202"/>
                <a:gd name="T13" fmla="*/ 103 h 273"/>
                <a:gd name="T14" fmla="*/ 102 w 202"/>
                <a:gd name="T15" fmla="*/ 249 h 273"/>
                <a:gd name="T16" fmla="*/ 27 w 202"/>
                <a:gd name="T17" fmla="*/ 203 h 273"/>
                <a:gd name="T18" fmla="*/ 11 w 202"/>
                <a:gd name="T19" fmla="*/ 109 h 273"/>
                <a:gd name="T20" fmla="*/ 38 w 202"/>
                <a:gd name="T21" fmla="*/ 171 h 273"/>
                <a:gd name="T22" fmla="*/ 69 w 202"/>
                <a:gd name="T23" fmla="*/ 156 h 273"/>
                <a:gd name="T24" fmla="*/ 133 w 202"/>
                <a:gd name="T25" fmla="*/ 260 h 273"/>
                <a:gd name="T26" fmla="*/ 194 w 202"/>
                <a:gd name="T27" fmla="*/ 109 h 273"/>
                <a:gd name="T28" fmla="*/ 177 w 202"/>
                <a:gd name="T29" fmla="*/ 261 h 273"/>
                <a:gd name="T30" fmla="*/ 174 w 202"/>
                <a:gd name="T31" fmla="*/ 243 h 273"/>
                <a:gd name="T32" fmla="*/ 169 w 202"/>
                <a:gd name="T33" fmla="*/ 259 h 273"/>
                <a:gd name="T34" fmla="*/ 165 w 202"/>
                <a:gd name="T35" fmla="*/ 240 h 273"/>
                <a:gd name="T36" fmla="*/ 155 w 202"/>
                <a:gd name="T37" fmla="*/ 265 h 273"/>
                <a:gd name="T38" fmla="*/ 163 w 202"/>
                <a:gd name="T39" fmla="*/ 210 h 273"/>
                <a:gd name="T40" fmla="*/ 155 w 202"/>
                <a:gd name="T41" fmla="*/ 222 h 273"/>
                <a:gd name="T42" fmla="*/ 153 w 202"/>
                <a:gd name="T43" fmla="*/ 222 h 273"/>
                <a:gd name="T44" fmla="*/ 149 w 202"/>
                <a:gd name="T45" fmla="*/ 198 h 273"/>
                <a:gd name="T46" fmla="*/ 142 w 202"/>
                <a:gd name="T47" fmla="*/ 262 h 273"/>
                <a:gd name="T48" fmla="*/ 147 w 202"/>
                <a:gd name="T49" fmla="*/ 175 h 273"/>
                <a:gd name="T50" fmla="*/ 163 w 202"/>
                <a:gd name="T51" fmla="*/ 114 h 273"/>
                <a:gd name="T52" fmla="*/ 173 w 202"/>
                <a:gd name="T53" fmla="*/ 100 h 273"/>
                <a:gd name="T54" fmla="*/ 173 w 202"/>
                <a:gd name="T55" fmla="*/ 139 h 273"/>
                <a:gd name="T56" fmla="*/ 185 w 202"/>
                <a:gd name="T57" fmla="*/ 109 h 273"/>
                <a:gd name="T58" fmla="*/ 182 w 202"/>
                <a:gd name="T59" fmla="*/ 136 h 273"/>
                <a:gd name="T60" fmla="*/ 175 w 202"/>
                <a:gd name="T61" fmla="*/ 99 h 273"/>
                <a:gd name="T62" fmla="*/ 175 w 202"/>
                <a:gd name="T63" fmla="*/ 138 h 273"/>
                <a:gd name="T64" fmla="*/ 46 w 202"/>
                <a:gd name="T65" fmla="*/ 19 h 273"/>
                <a:gd name="T66" fmla="*/ 66 w 202"/>
                <a:gd name="T67" fmla="*/ 29 h 273"/>
                <a:gd name="T68" fmla="*/ 134 w 202"/>
                <a:gd name="T69" fmla="*/ 48 h 273"/>
                <a:gd name="T70" fmla="*/ 151 w 202"/>
                <a:gd name="T71" fmla="*/ 80 h 273"/>
                <a:gd name="T72" fmla="*/ 192 w 202"/>
                <a:gd name="T73" fmla="*/ 91 h 273"/>
                <a:gd name="T74" fmla="*/ 19 w 202"/>
                <a:gd name="T75" fmla="*/ 22 h 273"/>
                <a:gd name="T76" fmla="*/ 11 w 202"/>
                <a:gd name="T77" fmla="*/ 25 h 273"/>
                <a:gd name="T78" fmla="*/ 49 w 202"/>
                <a:gd name="T79" fmla="*/ 48 h 273"/>
                <a:gd name="T80" fmla="*/ 157 w 202"/>
                <a:gd name="T81" fmla="*/ 115 h 273"/>
                <a:gd name="T82" fmla="*/ 69 w 202"/>
                <a:gd name="T83" fmla="*/ 146 h 273"/>
                <a:gd name="T84" fmla="*/ 49 w 202"/>
                <a:gd name="T85" fmla="*/ 113 h 273"/>
                <a:gd name="T86" fmla="*/ 26 w 202"/>
                <a:gd name="T87" fmla="*/ 113 h 273"/>
                <a:gd name="T88" fmla="*/ 11 w 202"/>
                <a:gd name="T89" fmla="*/ 2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2" h="273">
                  <a:moveTo>
                    <a:pt x="4" y="191"/>
                  </a:moveTo>
                  <a:cubicBezTo>
                    <a:pt x="39" y="229"/>
                    <a:pt x="89" y="252"/>
                    <a:pt x="141" y="273"/>
                  </a:cubicBezTo>
                  <a:cubicBezTo>
                    <a:pt x="157" y="271"/>
                    <a:pt x="176" y="272"/>
                    <a:pt x="186" y="264"/>
                  </a:cubicBezTo>
                  <a:cubicBezTo>
                    <a:pt x="195" y="218"/>
                    <a:pt x="199" y="157"/>
                    <a:pt x="201" y="116"/>
                  </a:cubicBezTo>
                  <a:cubicBezTo>
                    <a:pt x="202" y="103"/>
                    <a:pt x="202" y="94"/>
                    <a:pt x="198" y="87"/>
                  </a:cubicBezTo>
                  <a:cubicBezTo>
                    <a:pt x="198" y="86"/>
                    <a:pt x="195" y="85"/>
                    <a:pt x="194" y="84"/>
                  </a:cubicBezTo>
                  <a:cubicBezTo>
                    <a:pt x="193" y="82"/>
                    <a:pt x="193" y="77"/>
                    <a:pt x="193" y="77"/>
                  </a:cubicBezTo>
                  <a:cubicBezTo>
                    <a:pt x="192" y="76"/>
                    <a:pt x="187" y="74"/>
                    <a:pt x="185" y="73"/>
                  </a:cubicBezTo>
                  <a:cubicBezTo>
                    <a:pt x="176" y="67"/>
                    <a:pt x="169" y="61"/>
                    <a:pt x="162" y="56"/>
                  </a:cubicBezTo>
                  <a:cubicBezTo>
                    <a:pt x="162" y="51"/>
                    <a:pt x="167" y="51"/>
                    <a:pt x="166" y="45"/>
                  </a:cubicBezTo>
                  <a:cubicBezTo>
                    <a:pt x="145" y="31"/>
                    <a:pt x="127" y="14"/>
                    <a:pt x="105" y="0"/>
                  </a:cubicBezTo>
                  <a:cubicBezTo>
                    <a:pt x="78" y="14"/>
                    <a:pt x="39" y="9"/>
                    <a:pt x="7" y="15"/>
                  </a:cubicBezTo>
                  <a:cubicBezTo>
                    <a:pt x="3" y="39"/>
                    <a:pt x="1" y="58"/>
                    <a:pt x="1" y="91"/>
                  </a:cubicBezTo>
                  <a:cubicBezTo>
                    <a:pt x="1" y="97"/>
                    <a:pt x="6" y="97"/>
                    <a:pt x="6" y="103"/>
                  </a:cubicBezTo>
                  <a:cubicBezTo>
                    <a:pt x="4" y="134"/>
                    <a:pt x="0" y="159"/>
                    <a:pt x="4" y="191"/>
                  </a:cubicBezTo>
                  <a:close/>
                  <a:moveTo>
                    <a:pt x="102" y="249"/>
                  </a:moveTo>
                  <a:cubicBezTo>
                    <a:pt x="78" y="239"/>
                    <a:pt x="54" y="224"/>
                    <a:pt x="33" y="208"/>
                  </a:cubicBezTo>
                  <a:cubicBezTo>
                    <a:pt x="31" y="207"/>
                    <a:pt x="30" y="204"/>
                    <a:pt x="27" y="203"/>
                  </a:cubicBezTo>
                  <a:cubicBezTo>
                    <a:pt x="21" y="199"/>
                    <a:pt x="11" y="193"/>
                    <a:pt x="9" y="184"/>
                  </a:cubicBezTo>
                  <a:cubicBezTo>
                    <a:pt x="4" y="165"/>
                    <a:pt x="13" y="138"/>
                    <a:pt x="11" y="109"/>
                  </a:cubicBezTo>
                  <a:cubicBezTo>
                    <a:pt x="21" y="119"/>
                    <a:pt x="32" y="127"/>
                    <a:pt x="42" y="137"/>
                  </a:cubicBezTo>
                  <a:cubicBezTo>
                    <a:pt x="42" y="149"/>
                    <a:pt x="38" y="158"/>
                    <a:pt x="38" y="171"/>
                  </a:cubicBezTo>
                  <a:cubicBezTo>
                    <a:pt x="44" y="176"/>
                    <a:pt x="57" y="173"/>
                    <a:pt x="65" y="175"/>
                  </a:cubicBezTo>
                  <a:cubicBezTo>
                    <a:pt x="70" y="173"/>
                    <a:pt x="68" y="164"/>
                    <a:pt x="69" y="156"/>
                  </a:cubicBezTo>
                  <a:cubicBezTo>
                    <a:pt x="89" y="167"/>
                    <a:pt x="119" y="187"/>
                    <a:pt x="142" y="182"/>
                  </a:cubicBezTo>
                  <a:cubicBezTo>
                    <a:pt x="138" y="207"/>
                    <a:pt x="126" y="236"/>
                    <a:pt x="133" y="260"/>
                  </a:cubicBezTo>
                  <a:cubicBezTo>
                    <a:pt x="123" y="256"/>
                    <a:pt x="113" y="253"/>
                    <a:pt x="102" y="249"/>
                  </a:cubicBezTo>
                  <a:close/>
                  <a:moveTo>
                    <a:pt x="194" y="109"/>
                  </a:moveTo>
                  <a:cubicBezTo>
                    <a:pt x="192" y="131"/>
                    <a:pt x="192" y="189"/>
                    <a:pt x="186" y="233"/>
                  </a:cubicBezTo>
                  <a:cubicBezTo>
                    <a:pt x="185" y="245"/>
                    <a:pt x="183" y="258"/>
                    <a:pt x="177" y="261"/>
                  </a:cubicBezTo>
                  <a:cubicBezTo>
                    <a:pt x="178" y="249"/>
                    <a:pt x="181" y="233"/>
                    <a:pt x="179" y="224"/>
                  </a:cubicBezTo>
                  <a:cubicBezTo>
                    <a:pt x="173" y="225"/>
                    <a:pt x="175" y="236"/>
                    <a:pt x="174" y="243"/>
                  </a:cubicBezTo>
                  <a:cubicBezTo>
                    <a:pt x="173" y="250"/>
                    <a:pt x="171" y="257"/>
                    <a:pt x="173" y="262"/>
                  </a:cubicBezTo>
                  <a:cubicBezTo>
                    <a:pt x="170" y="267"/>
                    <a:pt x="171" y="259"/>
                    <a:pt x="169" y="259"/>
                  </a:cubicBezTo>
                  <a:cubicBezTo>
                    <a:pt x="171" y="249"/>
                    <a:pt x="170" y="228"/>
                    <a:pt x="170" y="219"/>
                  </a:cubicBezTo>
                  <a:cubicBezTo>
                    <a:pt x="165" y="223"/>
                    <a:pt x="165" y="233"/>
                    <a:pt x="165" y="240"/>
                  </a:cubicBezTo>
                  <a:cubicBezTo>
                    <a:pt x="164" y="249"/>
                    <a:pt x="164" y="258"/>
                    <a:pt x="165" y="263"/>
                  </a:cubicBezTo>
                  <a:cubicBezTo>
                    <a:pt x="164" y="266"/>
                    <a:pt x="158" y="267"/>
                    <a:pt x="155" y="265"/>
                  </a:cubicBezTo>
                  <a:cubicBezTo>
                    <a:pt x="156" y="261"/>
                    <a:pt x="161" y="262"/>
                    <a:pt x="162" y="258"/>
                  </a:cubicBezTo>
                  <a:cubicBezTo>
                    <a:pt x="158" y="244"/>
                    <a:pt x="169" y="220"/>
                    <a:pt x="163" y="210"/>
                  </a:cubicBezTo>
                  <a:cubicBezTo>
                    <a:pt x="158" y="209"/>
                    <a:pt x="162" y="218"/>
                    <a:pt x="161" y="222"/>
                  </a:cubicBezTo>
                  <a:cubicBezTo>
                    <a:pt x="159" y="220"/>
                    <a:pt x="157" y="220"/>
                    <a:pt x="155" y="222"/>
                  </a:cubicBezTo>
                  <a:cubicBezTo>
                    <a:pt x="154" y="235"/>
                    <a:pt x="153" y="250"/>
                    <a:pt x="153" y="265"/>
                  </a:cubicBezTo>
                  <a:cubicBezTo>
                    <a:pt x="147" y="253"/>
                    <a:pt x="154" y="234"/>
                    <a:pt x="153" y="222"/>
                  </a:cubicBezTo>
                  <a:cubicBezTo>
                    <a:pt x="152" y="216"/>
                    <a:pt x="148" y="223"/>
                    <a:pt x="149" y="218"/>
                  </a:cubicBezTo>
                  <a:cubicBezTo>
                    <a:pt x="150" y="217"/>
                    <a:pt x="152" y="203"/>
                    <a:pt x="149" y="198"/>
                  </a:cubicBezTo>
                  <a:cubicBezTo>
                    <a:pt x="140" y="207"/>
                    <a:pt x="147" y="233"/>
                    <a:pt x="141" y="244"/>
                  </a:cubicBezTo>
                  <a:cubicBezTo>
                    <a:pt x="143" y="251"/>
                    <a:pt x="143" y="254"/>
                    <a:pt x="142" y="262"/>
                  </a:cubicBezTo>
                  <a:cubicBezTo>
                    <a:pt x="127" y="242"/>
                    <a:pt x="146" y="204"/>
                    <a:pt x="149" y="182"/>
                  </a:cubicBezTo>
                  <a:cubicBezTo>
                    <a:pt x="149" y="180"/>
                    <a:pt x="147" y="177"/>
                    <a:pt x="147" y="175"/>
                  </a:cubicBezTo>
                  <a:cubicBezTo>
                    <a:pt x="148" y="170"/>
                    <a:pt x="153" y="167"/>
                    <a:pt x="154" y="162"/>
                  </a:cubicBezTo>
                  <a:cubicBezTo>
                    <a:pt x="160" y="146"/>
                    <a:pt x="159" y="129"/>
                    <a:pt x="163" y="114"/>
                  </a:cubicBezTo>
                  <a:cubicBezTo>
                    <a:pt x="167" y="127"/>
                    <a:pt x="154" y="148"/>
                    <a:pt x="161" y="160"/>
                  </a:cubicBezTo>
                  <a:cubicBezTo>
                    <a:pt x="167" y="142"/>
                    <a:pt x="167" y="118"/>
                    <a:pt x="173" y="100"/>
                  </a:cubicBezTo>
                  <a:cubicBezTo>
                    <a:pt x="174" y="115"/>
                    <a:pt x="166" y="131"/>
                    <a:pt x="167" y="145"/>
                  </a:cubicBezTo>
                  <a:cubicBezTo>
                    <a:pt x="171" y="144"/>
                    <a:pt x="174" y="144"/>
                    <a:pt x="173" y="139"/>
                  </a:cubicBezTo>
                  <a:cubicBezTo>
                    <a:pt x="174" y="140"/>
                    <a:pt x="175" y="142"/>
                    <a:pt x="177" y="143"/>
                  </a:cubicBezTo>
                  <a:cubicBezTo>
                    <a:pt x="182" y="138"/>
                    <a:pt x="183" y="122"/>
                    <a:pt x="185" y="109"/>
                  </a:cubicBezTo>
                  <a:cubicBezTo>
                    <a:pt x="185" y="106"/>
                    <a:pt x="182" y="99"/>
                    <a:pt x="188" y="98"/>
                  </a:cubicBezTo>
                  <a:cubicBezTo>
                    <a:pt x="188" y="108"/>
                    <a:pt x="184" y="125"/>
                    <a:pt x="182" y="136"/>
                  </a:cubicBezTo>
                  <a:cubicBezTo>
                    <a:pt x="192" y="134"/>
                    <a:pt x="186" y="114"/>
                    <a:pt x="194" y="109"/>
                  </a:cubicBezTo>
                  <a:close/>
                  <a:moveTo>
                    <a:pt x="175" y="99"/>
                  </a:moveTo>
                  <a:cubicBezTo>
                    <a:pt x="184" y="95"/>
                    <a:pt x="179" y="107"/>
                    <a:pt x="178" y="113"/>
                  </a:cubicBezTo>
                  <a:cubicBezTo>
                    <a:pt x="177" y="122"/>
                    <a:pt x="176" y="131"/>
                    <a:pt x="175" y="138"/>
                  </a:cubicBezTo>
                  <a:cubicBezTo>
                    <a:pt x="169" y="131"/>
                    <a:pt x="185" y="107"/>
                    <a:pt x="175" y="99"/>
                  </a:cubicBezTo>
                  <a:close/>
                  <a:moveTo>
                    <a:pt x="46" y="19"/>
                  </a:moveTo>
                  <a:cubicBezTo>
                    <a:pt x="56" y="19"/>
                    <a:pt x="65" y="16"/>
                    <a:pt x="74" y="17"/>
                  </a:cubicBezTo>
                  <a:cubicBezTo>
                    <a:pt x="73" y="22"/>
                    <a:pt x="70" y="31"/>
                    <a:pt x="66" y="29"/>
                  </a:cubicBezTo>
                  <a:cubicBezTo>
                    <a:pt x="66" y="51"/>
                    <a:pt x="101" y="53"/>
                    <a:pt x="102" y="31"/>
                  </a:cubicBezTo>
                  <a:cubicBezTo>
                    <a:pt x="113" y="36"/>
                    <a:pt x="123" y="42"/>
                    <a:pt x="134" y="48"/>
                  </a:cubicBezTo>
                  <a:cubicBezTo>
                    <a:pt x="132" y="57"/>
                    <a:pt x="130" y="64"/>
                    <a:pt x="130" y="72"/>
                  </a:cubicBezTo>
                  <a:cubicBezTo>
                    <a:pt x="134" y="78"/>
                    <a:pt x="146" y="75"/>
                    <a:pt x="151" y="80"/>
                  </a:cubicBezTo>
                  <a:cubicBezTo>
                    <a:pt x="156" y="77"/>
                    <a:pt x="156" y="68"/>
                    <a:pt x="158" y="63"/>
                  </a:cubicBezTo>
                  <a:cubicBezTo>
                    <a:pt x="170" y="71"/>
                    <a:pt x="183" y="79"/>
                    <a:pt x="192" y="91"/>
                  </a:cubicBezTo>
                  <a:cubicBezTo>
                    <a:pt x="181" y="84"/>
                    <a:pt x="165" y="94"/>
                    <a:pt x="161" y="106"/>
                  </a:cubicBezTo>
                  <a:cubicBezTo>
                    <a:pt x="109" y="82"/>
                    <a:pt x="66" y="50"/>
                    <a:pt x="19" y="22"/>
                  </a:cubicBezTo>
                  <a:cubicBezTo>
                    <a:pt x="25" y="17"/>
                    <a:pt x="36" y="20"/>
                    <a:pt x="46" y="19"/>
                  </a:cubicBezTo>
                  <a:close/>
                  <a:moveTo>
                    <a:pt x="11" y="25"/>
                  </a:moveTo>
                  <a:cubicBezTo>
                    <a:pt x="13" y="25"/>
                    <a:pt x="13" y="25"/>
                    <a:pt x="13" y="26"/>
                  </a:cubicBezTo>
                  <a:cubicBezTo>
                    <a:pt x="24" y="34"/>
                    <a:pt x="36" y="41"/>
                    <a:pt x="49" y="48"/>
                  </a:cubicBezTo>
                  <a:cubicBezTo>
                    <a:pt x="61" y="56"/>
                    <a:pt x="72" y="64"/>
                    <a:pt x="83" y="72"/>
                  </a:cubicBezTo>
                  <a:cubicBezTo>
                    <a:pt x="107" y="88"/>
                    <a:pt x="134" y="97"/>
                    <a:pt x="157" y="115"/>
                  </a:cubicBezTo>
                  <a:cubicBezTo>
                    <a:pt x="151" y="141"/>
                    <a:pt x="153" y="159"/>
                    <a:pt x="137" y="176"/>
                  </a:cubicBezTo>
                  <a:cubicBezTo>
                    <a:pt x="108" y="172"/>
                    <a:pt x="89" y="159"/>
                    <a:pt x="69" y="146"/>
                  </a:cubicBezTo>
                  <a:cubicBezTo>
                    <a:pt x="70" y="137"/>
                    <a:pt x="70" y="131"/>
                    <a:pt x="73" y="124"/>
                  </a:cubicBezTo>
                  <a:cubicBezTo>
                    <a:pt x="66" y="119"/>
                    <a:pt x="59" y="114"/>
                    <a:pt x="49" y="113"/>
                  </a:cubicBezTo>
                  <a:cubicBezTo>
                    <a:pt x="45" y="116"/>
                    <a:pt x="45" y="123"/>
                    <a:pt x="45" y="128"/>
                  </a:cubicBezTo>
                  <a:cubicBezTo>
                    <a:pt x="38" y="123"/>
                    <a:pt x="32" y="119"/>
                    <a:pt x="26" y="113"/>
                  </a:cubicBezTo>
                  <a:cubicBezTo>
                    <a:pt x="21" y="108"/>
                    <a:pt x="13" y="102"/>
                    <a:pt x="10" y="96"/>
                  </a:cubicBezTo>
                  <a:cubicBezTo>
                    <a:pt x="2" y="80"/>
                    <a:pt x="9" y="51"/>
                    <a:pt x="1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60" name="Freeform 869"/>
            <p:cNvSpPr/>
            <p:nvPr/>
          </p:nvSpPr>
          <p:spPr bwMode="auto">
            <a:xfrm>
              <a:off x="11415055" y="3558857"/>
              <a:ext cx="223858" cy="187358"/>
            </a:xfrm>
            <a:custGeom>
              <a:avLst/>
              <a:gdLst>
                <a:gd name="T0" fmla="*/ 33 w 60"/>
                <a:gd name="T1" fmla="*/ 5 h 50"/>
                <a:gd name="T2" fmla="*/ 21 w 60"/>
                <a:gd name="T3" fmla="*/ 16 h 50"/>
                <a:gd name="T4" fmla="*/ 20 w 60"/>
                <a:gd name="T5" fmla="*/ 8 h 50"/>
                <a:gd name="T6" fmla="*/ 0 w 60"/>
                <a:gd name="T7" fmla="*/ 23 h 50"/>
                <a:gd name="T8" fmla="*/ 28 w 60"/>
                <a:gd name="T9" fmla="*/ 50 h 50"/>
                <a:gd name="T10" fmla="*/ 33 w 60"/>
                <a:gd name="T11" fmla="*/ 5 h 50"/>
              </a:gdLst>
              <a:ahLst/>
              <a:cxnLst>
                <a:cxn ang="0">
                  <a:pos x="T0" y="T1"/>
                </a:cxn>
                <a:cxn ang="0">
                  <a:pos x="T2" y="T3"/>
                </a:cxn>
                <a:cxn ang="0">
                  <a:pos x="T4" y="T5"/>
                </a:cxn>
                <a:cxn ang="0">
                  <a:pos x="T6" y="T7"/>
                </a:cxn>
                <a:cxn ang="0">
                  <a:pos x="T8" y="T9"/>
                </a:cxn>
                <a:cxn ang="0">
                  <a:pos x="T10" y="T11"/>
                </a:cxn>
              </a:cxnLst>
              <a:rect l="0" t="0" r="r" b="b"/>
              <a:pathLst>
                <a:path w="60" h="50">
                  <a:moveTo>
                    <a:pt x="33" y="5"/>
                  </a:moveTo>
                  <a:cubicBezTo>
                    <a:pt x="27" y="6"/>
                    <a:pt x="27" y="13"/>
                    <a:pt x="21" y="16"/>
                  </a:cubicBezTo>
                  <a:cubicBezTo>
                    <a:pt x="22" y="12"/>
                    <a:pt x="19" y="12"/>
                    <a:pt x="20" y="8"/>
                  </a:cubicBezTo>
                  <a:cubicBezTo>
                    <a:pt x="7" y="1"/>
                    <a:pt x="0" y="14"/>
                    <a:pt x="0" y="23"/>
                  </a:cubicBezTo>
                  <a:cubicBezTo>
                    <a:pt x="0" y="39"/>
                    <a:pt x="18" y="49"/>
                    <a:pt x="28" y="50"/>
                  </a:cubicBezTo>
                  <a:cubicBezTo>
                    <a:pt x="38" y="42"/>
                    <a:pt x="60" y="0"/>
                    <a:pt x="3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61" name="Freeform 870"/>
            <p:cNvSpPr/>
            <p:nvPr/>
          </p:nvSpPr>
          <p:spPr bwMode="auto">
            <a:xfrm>
              <a:off x="11444254" y="5666038"/>
              <a:ext cx="228724" cy="184926"/>
            </a:xfrm>
            <a:custGeom>
              <a:avLst/>
              <a:gdLst>
                <a:gd name="T0" fmla="*/ 0 w 61"/>
                <a:gd name="T1" fmla="*/ 23 h 50"/>
                <a:gd name="T2" fmla="*/ 29 w 61"/>
                <a:gd name="T3" fmla="*/ 50 h 50"/>
                <a:gd name="T4" fmla="*/ 33 w 61"/>
                <a:gd name="T5" fmla="*/ 5 h 50"/>
                <a:gd name="T6" fmla="*/ 22 w 61"/>
                <a:gd name="T7" fmla="*/ 16 h 50"/>
                <a:gd name="T8" fmla="*/ 20 w 61"/>
                <a:gd name="T9" fmla="*/ 7 h 50"/>
                <a:gd name="T10" fmla="*/ 0 w 61"/>
                <a:gd name="T11" fmla="*/ 23 h 50"/>
              </a:gdLst>
              <a:ahLst/>
              <a:cxnLst>
                <a:cxn ang="0">
                  <a:pos x="T0" y="T1"/>
                </a:cxn>
                <a:cxn ang="0">
                  <a:pos x="T2" y="T3"/>
                </a:cxn>
                <a:cxn ang="0">
                  <a:pos x="T4" y="T5"/>
                </a:cxn>
                <a:cxn ang="0">
                  <a:pos x="T6" y="T7"/>
                </a:cxn>
                <a:cxn ang="0">
                  <a:pos x="T8" y="T9"/>
                </a:cxn>
                <a:cxn ang="0">
                  <a:pos x="T10" y="T11"/>
                </a:cxn>
              </a:cxnLst>
              <a:rect l="0" t="0" r="r" b="b"/>
              <a:pathLst>
                <a:path w="61" h="50">
                  <a:moveTo>
                    <a:pt x="0" y="23"/>
                  </a:moveTo>
                  <a:cubicBezTo>
                    <a:pt x="0" y="39"/>
                    <a:pt x="18" y="49"/>
                    <a:pt x="29" y="50"/>
                  </a:cubicBezTo>
                  <a:cubicBezTo>
                    <a:pt x="38" y="42"/>
                    <a:pt x="61" y="0"/>
                    <a:pt x="33" y="5"/>
                  </a:cubicBezTo>
                  <a:cubicBezTo>
                    <a:pt x="27" y="6"/>
                    <a:pt x="27" y="12"/>
                    <a:pt x="22" y="16"/>
                  </a:cubicBezTo>
                  <a:cubicBezTo>
                    <a:pt x="23" y="12"/>
                    <a:pt x="19" y="12"/>
                    <a:pt x="20" y="7"/>
                  </a:cubicBezTo>
                  <a:cubicBezTo>
                    <a:pt x="7" y="1"/>
                    <a:pt x="0" y="14"/>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62" name="Freeform 871"/>
            <p:cNvSpPr>
              <a:spLocks noEditPoints="1"/>
            </p:cNvSpPr>
            <p:nvPr/>
          </p:nvSpPr>
          <p:spPr bwMode="auto">
            <a:xfrm>
              <a:off x="10872443" y="3454227"/>
              <a:ext cx="384451" cy="413650"/>
            </a:xfrm>
            <a:custGeom>
              <a:avLst/>
              <a:gdLst>
                <a:gd name="T0" fmla="*/ 52 w 103"/>
                <a:gd name="T1" fmla="*/ 107 h 111"/>
                <a:gd name="T2" fmla="*/ 101 w 103"/>
                <a:gd name="T3" fmla="*/ 65 h 111"/>
                <a:gd name="T4" fmla="*/ 58 w 103"/>
                <a:gd name="T5" fmla="*/ 28 h 111"/>
                <a:gd name="T6" fmla="*/ 86 w 103"/>
                <a:gd name="T7" fmla="*/ 4 h 111"/>
                <a:gd name="T8" fmla="*/ 35 w 103"/>
                <a:gd name="T9" fmla="*/ 108 h 111"/>
                <a:gd name="T10" fmla="*/ 90 w 103"/>
                <a:gd name="T11" fmla="*/ 69 h 111"/>
                <a:gd name="T12" fmla="*/ 84 w 103"/>
                <a:gd name="T13" fmla="*/ 94 h 111"/>
                <a:gd name="T14" fmla="*/ 89 w 103"/>
                <a:gd name="T15" fmla="*/ 70 h 111"/>
                <a:gd name="T16" fmla="*/ 83 w 103"/>
                <a:gd name="T17" fmla="*/ 48 h 111"/>
                <a:gd name="T18" fmla="*/ 84 w 103"/>
                <a:gd name="T19" fmla="*/ 68 h 111"/>
                <a:gd name="T20" fmla="*/ 76 w 103"/>
                <a:gd name="T21" fmla="*/ 72 h 111"/>
                <a:gd name="T22" fmla="*/ 76 w 103"/>
                <a:gd name="T23" fmla="*/ 72 h 111"/>
                <a:gd name="T24" fmla="*/ 79 w 103"/>
                <a:gd name="T25" fmla="*/ 99 h 111"/>
                <a:gd name="T26" fmla="*/ 76 w 103"/>
                <a:gd name="T27" fmla="*/ 84 h 111"/>
                <a:gd name="T28" fmla="*/ 86 w 103"/>
                <a:gd name="T29" fmla="*/ 19 h 111"/>
                <a:gd name="T30" fmla="*/ 84 w 103"/>
                <a:gd name="T31" fmla="*/ 12 h 111"/>
                <a:gd name="T32" fmla="*/ 59 w 103"/>
                <a:gd name="T33" fmla="*/ 72 h 111"/>
                <a:gd name="T34" fmla="*/ 60 w 103"/>
                <a:gd name="T35" fmla="*/ 86 h 111"/>
                <a:gd name="T36" fmla="*/ 66 w 103"/>
                <a:gd name="T37" fmla="*/ 101 h 111"/>
                <a:gd name="T38" fmla="*/ 69 w 103"/>
                <a:gd name="T39" fmla="*/ 99 h 111"/>
                <a:gd name="T40" fmla="*/ 67 w 103"/>
                <a:gd name="T41" fmla="*/ 97 h 111"/>
                <a:gd name="T42" fmla="*/ 67 w 103"/>
                <a:gd name="T43" fmla="*/ 97 h 111"/>
                <a:gd name="T44" fmla="*/ 70 w 103"/>
                <a:gd name="T45" fmla="*/ 46 h 111"/>
                <a:gd name="T46" fmla="*/ 67 w 103"/>
                <a:gd name="T47" fmla="*/ 49 h 111"/>
                <a:gd name="T48" fmla="*/ 59 w 103"/>
                <a:gd name="T49" fmla="*/ 49 h 111"/>
                <a:gd name="T50" fmla="*/ 60 w 103"/>
                <a:gd name="T51" fmla="*/ 100 h 111"/>
                <a:gd name="T52" fmla="*/ 60 w 103"/>
                <a:gd name="T53" fmla="*/ 93 h 111"/>
                <a:gd name="T54" fmla="*/ 52 w 103"/>
                <a:gd name="T55" fmla="*/ 71 h 111"/>
                <a:gd name="T56" fmla="*/ 52 w 103"/>
                <a:gd name="T57" fmla="*/ 53 h 111"/>
                <a:gd name="T58" fmla="*/ 52 w 103"/>
                <a:gd name="T59" fmla="*/ 53 h 111"/>
                <a:gd name="T60" fmla="*/ 49 w 103"/>
                <a:gd name="T61" fmla="*/ 100 h 111"/>
                <a:gd name="T62" fmla="*/ 34 w 103"/>
                <a:gd name="T63" fmla="*/ 70 h 111"/>
                <a:gd name="T64" fmla="*/ 42 w 103"/>
                <a:gd name="T65" fmla="*/ 94 h 111"/>
                <a:gd name="T66" fmla="*/ 46 w 103"/>
                <a:gd name="T67" fmla="*/ 87 h 111"/>
                <a:gd name="T68" fmla="*/ 46 w 103"/>
                <a:gd name="T69" fmla="*/ 87 h 111"/>
                <a:gd name="T70" fmla="*/ 46 w 103"/>
                <a:gd name="T71" fmla="*/ 49 h 111"/>
                <a:gd name="T72" fmla="*/ 39 w 103"/>
                <a:gd name="T73" fmla="*/ 47 h 111"/>
                <a:gd name="T74" fmla="*/ 39 w 103"/>
                <a:gd name="T75" fmla="*/ 47 h 111"/>
                <a:gd name="T76" fmla="*/ 20 w 103"/>
                <a:gd name="T77" fmla="*/ 66 h 111"/>
                <a:gd name="T78" fmla="*/ 27 w 103"/>
                <a:gd name="T79" fmla="*/ 58 h 111"/>
                <a:gd name="T80" fmla="*/ 34 w 103"/>
                <a:gd name="T81"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11">
                  <a:moveTo>
                    <a:pt x="35" y="108"/>
                  </a:moveTo>
                  <a:cubicBezTo>
                    <a:pt x="39" y="109"/>
                    <a:pt x="45" y="107"/>
                    <a:pt x="52" y="107"/>
                  </a:cubicBezTo>
                  <a:cubicBezTo>
                    <a:pt x="59" y="107"/>
                    <a:pt x="65" y="111"/>
                    <a:pt x="70" y="110"/>
                  </a:cubicBezTo>
                  <a:cubicBezTo>
                    <a:pt x="86" y="108"/>
                    <a:pt x="103" y="85"/>
                    <a:pt x="101" y="65"/>
                  </a:cubicBezTo>
                  <a:cubicBezTo>
                    <a:pt x="100" y="43"/>
                    <a:pt x="77" y="32"/>
                    <a:pt x="55" y="43"/>
                  </a:cubicBezTo>
                  <a:cubicBezTo>
                    <a:pt x="55" y="37"/>
                    <a:pt x="55" y="31"/>
                    <a:pt x="58" y="28"/>
                  </a:cubicBezTo>
                  <a:cubicBezTo>
                    <a:pt x="72" y="31"/>
                    <a:pt x="79" y="24"/>
                    <a:pt x="93" y="24"/>
                  </a:cubicBezTo>
                  <a:cubicBezTo>
                    <a:pt x="95" y="16"/>
                    <a:pt x="90" y="8"/>
                    <a:pt x="86" y="4"/>
                  </a:cubicBezTo>
                  <a:cubicBezTo>
                    <a:pt x="58" y="0"/>
                    <a:pt x="51" y="18"/>
                    <a:pt x="48" y="40"/>
                  </a:cubicBezTo>
                  <a:cubicBezTo>
                    <a:pt x="3" y="21"/>
                    <a:pt x="0" y="100"/>
                    <a:pt x="35" y="108"/>
                  </a:cubicBezTo>
                  <a:close/>
                  <a:moveTo>
                    <a:pt x="90" y="58"/>
                  </a:moveTo>
                  <a:cubicBezTo>
                    <a:pt x="96" y="59"/>
                    <a:pt x="92" y="67"/>
                    <a:pt x="90" y="69"/>
                  </a:cubicBezTo>
                  <a:cubicBezTo>
                    <a:pt x="88" y="69"/>
                    <a:pt x="91" y="62"/>
                    <a:pt x="90" y="58"/>
                  </a:cubicBezTo>
                  <a:close/>
                  <a:moveTo>
                    <a:pt x="84" y="94"/>
                  </a:moveTo>
                  <a:cubicBezTo>
                    <a:pt x="81" y="89"/>
                    <a:pt x="84" y="78"/>
                    <a:pt x="83" y="70"/>
                  </a:cubicBezTo>
                  <a:cubicBezTo>
                    <a:pt x="85" y="70"/>
                    <a:pt x="87" y="70"/>
                    <a:pt x="89" y="70"/>
                  </a:cubicBezTo>
                  <a:cubicBezTo>
                    <a:pt x="87" y="81"/>
                    <a:pt x="90" y="88"/>
                    <a:pt x="84" y="94"/>
                  </a:cubicBezTo>
                  <a:close/>
                  <a:moveTo>
                    <a:pt x="83" y="48"/>
                  </a:moveTo>
                  <a:cubicBezTo>
                    <a:pt x="84" y="48"/>
                    <a:pt x="85" y="49"/>
                    <a:pt x="87" y="49"/>
                  </a:cubicBezTo>
                  <a:cubicBezTo>
                    <a:pt x="85" y="57"/>
                    <a:pt x="85" y="58"/>
                    <a:pt x="84" y="68"/>
                  </a:cubicBezTo>
                  <a:cubicBezTo>
                    <a:pt x="77" y="66"/>
                    <a:pt x="83" y="54"/>
                    <a:pt x="83" y="48"/>
                  </a:cubicBezTo>
                  <a:close/>
                  <a:moveTo>
                    <a:pt x="76" y="72"/>
                  </a:moveTo>
                  <a:cubicBezTo>
                    <a:pt x="77" y="68"/>
                    <a:pt x="77" y="71"/>
                    <a:pt x="77" y="73"/>
                  </a:cubicBezTo>
                  <a:cubicBezTo>
                    <a:pt x="77" y="79"/>
                    <a:pt x="74" y="83"/>
                    <a:pt x="76" y="72"/>
                  </a:cubicBezTo>
                  <a:close/>
                  <a:moveTo>
                    <a:pt x="76" y="84"/>
                  </a:moveTo>
                  <a:cubicBezTo>
                    <a:pt x="78" y="88"/>
                    <a:pt x="77" y="95"/>
                    <a:pt x="79" y="99"/>
                  </a:cubicBezTo>
                  <a:cubicBezTo>
                    <a:pt x="77" y="98"/>
                    <a:pt x="76" y="99"/>
                    <a:pt x="76" y="100"/>
                  </a:cubicBezTo>
                  <a:cubicBezTo>
                    <a:pt x="74" y="95"/>
                    <a:pt x="73" y="91"/>
                    <a:pt x="76" y="84"/>
                  </a:cubicBezTo>
                  <a:close/>
                  <a:moveTo>
                    <a:pt x="84" y="12"/>
                  </a:moveTo>
                  <a:cubicBezTo>
                    <a:pt x="84" y="16"/>
                    <a:pt x="87" y="15"/>
                    <a:pt x="86" y="19"/>
                  </a:cubicBezTo>
                  <a:cubicBezTo>
                    <a:pt x="78" y="15"/>
                    <a:pt x="70" y="23"/>
                    <a:pt x="60" y="22"/>
                  </a:cubicBezTo>
                  <a:cubicBezTo>
                    <a:pt x="65" y="15"/>
                    <a:pt x="73" y="7"/>
                    <a:pt x="84" y="12"/>
                  </a:cubicBezTo>
                  <a:close/>
                  <a:moveTo>
                    <a:pt x="60" y="86"/>
                  </a:moveTo>
                  <a:cubicBezTo>
                    <a:pt x="57" y="84"/>
                    <a:pt x="60" y="76"/>
                    <a:pt x="59" y="72"/>
                  </a:cubicBezTo>
                  <a:cubicBezTo>
                    <a:pt x="61" y="72"/>
                    <a:pt x="63" y="72"/>
                    <a:pt x="63" y="70"/>
                  </a:cubicBezTo>
                  <a:cubicBezTo>
                    <a:pt x="65" y="72"/>
                    <a:pt x="63" y="84"/>
                    <a:pt x="60" y="86"/>
                  </a:cubicBezTo>
                  <a:close/>
                  <a:moveTo>
                    <a:pt x="69" y="101"/>
                  </a:moveTo>
                  <a:cubicBezTo>
                    <a:pt x="68" y="101"/>
                    <a:pt x="67" y="101"/>
                    <a:pt x="66" y="101"/>
                  </a:cubicBezTo>
                  <a:cubicBezTo>
                    <a:pt x="66" y="100"/>
                    <a:pt x="66" y="99"/>
                    <a:pt x="66" y="99"/>
                  </a:cubicBezTo>
                  <a:cubicBezTo>
                    <a:pt x="67" y="99"/>
                    <a:pt x="68" y="99"/>
                    <a:pt x="69" y="99"/>
                  </a:cubicBezTo>
                  <a:cubicBezTo>
                    <a:pt x="69" y="100"/>
                    <a:pt x="69" y="100"/>
                    <a:pt x="69" y="101"/>
                  </a:cubicBezTo>
                  <a:close/>
                  <a:moveTo>
                    <a:pt x="67" y="97"/>
                  </a:moveTo>
                  <a:cubicBezTo>
                    <a:pt x="64" y="96"/>
                    <a:pt x="63" y="85"/>
                    <a:pt x="70" y="87"/>
                  </a:cubicBezTo>
                  <a:cubicBezTo>
                    <a:pt x="66" y="90"/>
                    <a:pt x="69" y="94"/>
                    <a:pt x="67" y="97"/>
                  </a:cubicBezTo>
                  <a:close/>
                  <a:moveTo>
                    <a:pt x="59" y="49"/>
                  </a:moveTo>
                  <a:cubicBezTo>
                    <a:pt x="62" y="51"/>
                    <a:pt x="67" y="47"/>
                    <a:pt x="70" y="46"/>
                  </a:cubicBezTo>
                  <a:cubicBezTo>
                    <a:pt x="73" y="50"/>
                    <a:pt x="67" y="58"/>
                    <a:pt x="69" y="66"/>
                  </a:cubicBezTo>
                  <a:cubicBezTo>
                    <a:pt x="61" y="64"/>
                    <a:pt x="71" y="51"/>
                    <a:pt x="67" y="49"/>
                  </a:cubicBezTo>
                  <a:cubicBezTo>
                    <a:pt x="57" y="48"/>
                    <a:pt x="62" y="67"/>
                    <a:pt x="59" y="69"/>
                  </a:cubicBezTo>
                  <a:cubicBezTo>
                    <a:pt x="54" y="67"/>
                    <a:pt x="61" y="56"/>
                    <a:pt x="59" y="49"/>
                  </a:cubicBezTo>
                  <a:close/>
                  <a:moveTo>
                    <a:pt x="60" y="93"/>
                  </a:moveTo>
                  <a:cubicBezTo>
                    <a:pt x="58" y="95"/>
                    <a:pt x="60" y="96"/>
                    <a:pt x="60" y="100"/>
                  </a:cubicBezTo>
                  <a:cubicBezTo>
                    <a:pt x="53" y="102"/>
                    <a:pt x="57" y="93"/>
                    <a:pt x="53" y="91"/>
                  </a:cubicBezTo>
                  <a:cubicBezTo>
                    <a:pt x="54" y="88"/>
                    <a:pt x="57" y="94"/>
                    <a:pt x="60" y="93"/>
                  </a:cubicBezTo>
                  <a:close/>
                  <a:moveTo>
                    <a:pt x="53" y="84"/>
                  </a:moveTo>
                  <a:cubicBezTo>
                    <a:pt x="54" y="85"/>
                    <a:pt x="49" y="73"/>
                    <a:pt x="52" y="71"/>
                  </a:cubicBezTo>
                  <a:cubicBezTo>
                    <a:pt x="53" y="71"/>
                    <a:pt x="55" y="90"/>
                    <a:pt x="53" y="84"/>
                  </a:cubicBezTo>
                  <a:close/>
                  <a:moveTo>
                    <a:pt x="52" y="53"/>
                  </a:moveTo>
                  <a:cubicBezTo>
                    <a:pt x="55" y="51"/>
                    <a:pt x="53" y="66"/>
                    <a:pt x="49" y="67"/>
                  </a:cubicBezTo>
                  <a:cubicBezTo>
                    <a:pt x="50" y="62"/>
                    <a:pt x="51" y="58"/>
                    <a:pt x="52" y="53"/>
                  </a:cubicBezTo>
                  <a:close/>
                  <a:moveTo>
                    <a:pt x="49" y="91"/>
                  </a:moveTo>
                  <a:cubicBezTo>
                    <a:pt x="49" y="94"/>
                    <a:pt x="49" y="97"/>
                    <a:pt x="49" y="100"/>
                  </a:cubicBezTo>
                  <a:cubicBezTo>
                    <a:pt x="46" y="100"/>
                    <a:pt x="44" y="100"/>
                    <a:pt x="41" y="100"/>
                  </a:cubicBezTo>
                  <a:cubicBezTo>
                    <a:pt x="37" y="87"/>
                    <a:pt x="33" y="84"/>
                    <a:pt x="34" y="70"/>
                  </a:cubicBezTo>
                  <a:cubicBezTo>
                    <a:pt x="36" y="72"/>
                    <a:pt x="37" y="74"/>
                    <a:pt x="38" y="70"/>
                  </a:cubicBezTo>
                  <a:cubicBezTo>
                    <a:pt x="38" y="75"/>
                    <a:pt x="38" y="88"/>
                    <a:pt x="42" y="94"/>
                  </a:cubicBezTo>
                  <a:cubicBezTo>
                    <a:pt x="45" y="93"/>
                    <a:pt x="46" y="91"/>
                    <a:pt x="49" y="91"/>
                  </a:cubicBezTo>
                  <a:close/>
                  <a:moveTo>
                    <a:pt x="46" y="87"/>
                  </a:moveTo>
                  <a:cubicBezTo>
                    <a:pt x="44" y="84"/>
                    <a:pt x="42" y="76"/>
                    <a:pt x="45" y="73"/>
                  </a:cubicBezTo>
                  <a:cubicBezTo>
                    <a:pt x="48" y="75"/>
                    <a:pt x="45" y="83"/>
                    <a:pt x="46" y="87"/>
                  </a:cubicBezTo>
                  <a:close/>
                  <a:moveTo>
                    <a:pt x="39" y="69"/>
                  </a:moveTo>
                  <a:cubicBezTo>
                    <a:pt x="41" y="61"/>
                    <a:pt x="44" y="55"/>
                    <a:pt x="46" y="49"/>
                  </a:cubicBezTo>
                  <a:cubicBezTo>
                    <a:pt x="47" y="53"/>
                    <a:pt x="46" y="67"/>
                    <a:pt x="39" y="69"/>
                  </a:cubicBezTo>
                  <a:close/>
                  <a:moveTo>
                    <a:pt x="39" y="47"/>
                  </a:moveTo>
                  <a:cubicBezTo>
                    <a:pt x="40" y="53"/>
                    <a:pt x="35" y="64"/>
                    <a:pt x="31" y="68"/>
                  </a:cubicBezTo>
                  <a:cubicBezTo>
                    <a:pt x="33" y="61"/>
                    <a:pt x="37" y="55"/>
                    <a:pt x="39" y="47"/>
                  </a:cubicBezTo>
                  <a:close/>
                  <a:moveTo>
                    <a:pt x="25" y="47"/>
                  </a:moveTo>
                  <a:cubicBezTo>
                    <a:pt x="31" y="50"/>
                    <a:pt x="18" y="57"/>
                    <a:pt x="20" y="66"/>
                  </a:cubicBezTo>
                  <a:cubicBezTo>
                    <a:pt x="16" y="59"/>
                    <a:pt x="23" y="52"/>
                    <a:pt x="25" y="47"/>
                  </a:cubicBezTo>
                  <a:close/>
                  <a:moveTo>
                    <a:pt x="27" y="58"/>
                  </a:moveTo>
                  <a:cubicBezTo>
                    <a:pt x="32" y="59"/>
                    <a:pt x="25" y="68"/>
                    <a:pt x="25" y="73"/>
                  </a:cubicBezTo>
                  <a:cubicBezTo>
                    <a:pt x="32" y="77"/>
                    <a:pt x="27" y="92"/>
                    <a:pt x="34" y="98"/>
                  </a:cubicBezTo>
                  <a:cubicBezTo>
                    <a:pt x="22" y="92"/>
                    <a:pt x="21" y="70"/>
                    <a:pt x="2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63" name="Freeform 872"/>
            <p:cNvSpPr/>
            <p:nvPr/>
          </p:nvSpPr>
          <p:spPr bwMode="auto">
            <a:xfrm>
              <a:off x="6611846" y="4033337"/>
              <a:ext cx="369852" cy="635074"/>
            </a:xfrm>
            <a:custGeom>
              <a:avLst/>
              <a:gdLst>
                <a:gd name="T0" fmla="*/ 95 w 99"/>
                <a:gd name="T1" fmla="*/ 132 h 170"/>
                <a:gd name="T2" fmla="*/ 64 w 99"/>
                <a:gd name="T3" fmla="*/ 129 h 170"/>
                <a:gd name="T4" fmla="*/ 66 w 99"/>
                <a:gd name="T5" fmla="*/ 27 h 170"/>
                <a:gd name="T6" fmla="*/ 49 w 99"/>
                <a:gd name="T7" fmla="*/ 0 h 170"/>
                <a:gd name="T8" fmla="*/ 31 w 99"/>
                <a:gd name="T9" fmla="*/ 10 h 170"/>
                <a:gd name="T10" fmla="*/ 5 w 99"/>
                <a:gd name="T11" fmla="*/ 71 h 170"/>
                <a:gd name="T12" fmla="*/ 20 w 99"/>
                <a:gd name="T13" fmla="*/ 86 h 170"/>
                <a:gd name="T14" fmla="*/ 40 w 99"/>
                <a:gd name="T15" fmla="*/ 60 h 170"/>
                <a:gd name="T16" fmla="*/ 29 w 99"/>
                <a:gd name="T17" fmla="*/ 124 h 170"/>
                <a:gd name="T18" fmla="*/ 5 w 99"/>
                <a:gd name="T19" fmla="*/ 153 h 170"/>
                <a:gd name="T20" fmla="*/ 98 w 99"/>
                <a:gd name="T21" fmla="*/ 150 h 170"/>
                <a:gd name="T22" fmla="*/ 95 w 99"/>
                <a:gd name="T23" fmla="*/ 1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170">
                  <a:moveTo>
                    <a:pt x="95" y="132"/>
                  </a:moveTo>
                  <a:cubicBezTo>
                    <a:pt x="88" y="126"/>
                    <a:pt x="74" y="128"/>
                    <a:pt x="64" y="129"/>
                  </a:cubicBezTo>
                  <a:cubicBezTo>
                    <a:pt x="65" y="100"/>
                    <a:pt x="71" y="57"/>
                    <a:pt x="66" y="27"/>
                  </a:cubicBezTo>
                  <a:cubicBezTo>
                    <a:pt x="65" y="15"/>
                    <a:pt x="58" y="2"/>
                    <a:pt x="49" y="0"/>
                  </a:cubicBezTo>
                  <a:cubicBezTo>
                    <a:pt x="45" y="3"/>
                    <a:pt x="36" y="5"/>
                    <a:pt x="31" y="10"/>
                  </a:cubicBezTo>
                  <a:cubicBezTo>
                    <a:pt x="17" y="23"/>
                    <a:pt x="3" y="55"/>
                    <a:pt x="5" y="71"/>
                  </a:cubicBezTo>
                  <a:cubicBezTo>
                    <a:pt x="6" y="76"/>
                    <a:pt x="13" y="86"/>
                    <a:pt x="20" y="86"/>
                  </a:cubicBezTo>
                  <a:cubicBezTo>
                    <a:pt x="33" y="85"/>
                    <a:pt x="29" y="66"/>
                    <a:pt x="40" y="60"/>
                  </a:cubicBezTo>
                  <a:cubicBezTo>
                    <a:pt x="41" y="80"/>
                    <a:pt x="40" y="111"/>
                    <a:pt x="29" y="124"/>
                  </a:cubicBezTo>
                  <a:cubicBezTo>
                    <a:pt x="12" y="120"/>
                    <a:pt x="0" y="137"/>
                    <a:pt x="5" y="153"/>
                  </a:cubicBezTo>
                  <a:cubicBezTo>
                    <a:pt x="28" y="170"/>
                    <a:pt x="79" y="167"/>
                    <a:pt x="98" y="150"/>
                  </a:cubicBezTo>
                  <a:cubicBezTo>
                    <a:pt x="99" y="143"/>
                    <a:pt x="98" y="137"/>
                    <a:pt x="95"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64" name="Freeform 873"/>
            <p:cNvSpPr/>
            <p:nvPr/>
          </p:nvSpPr>
          <p:spPr bwMode="auto">
            <a:xfrm>
              <a:off x="6998730" y="4215830"/>
              <a:ext cx="309022" cy="423383"/>
            </a:xfrm>
            <a:custGeom>
              <a:avLst/>
              <a:gdLst>
                <a:gd name="T0" fmla="*/ 61 w 83"/>
                <a:gd name="T1" fmla="*/ 2 h 113"/>
                <a:gd name="T2" fmla="*/ 30 w 83"/>
                <a:gd name="T3" fmla="*/ 3 h 113"/>
                <a:gd name="T4" fmla="*/ 25 w 83"/>
                <a:gd name="T5" fmla="*/ 34 h 113"/>
                <a:gd name="T6" fmla="*/ 14 w 83"/>
                <a:gd name="T7" fmla="*/ 31 h 113"/>
                <a:gd name="T8" fmla="*/ 2 w 83"/>
                <a:gd name="T9" fmla="*/ 55 h 113"/>
                <a:gd name="T10" fmla="*/ 27 w 83"/>
                <a:gd name="T11" fmla="*/ 73 h 113"/>
                <a:gd name="T12" fmla="*/ 30 w 83"/>
                <a:gd name="T13" fmla="*/ 106 h 113"/>
                <a:gd name="T14" fmla="*/ 51 w 83"/>
                <a:gd name="T15" fmla="*/ 105 h 113"/>
                <a:gd name="T16" fmla="*/ 58 w 83"/>
                <a:gd name="T17" fmla="*/ 73 h 113"/>
                <a:gd name="T18" fmla="*/ 82 w 83"/>
                <a:gd name="T19" fmla="*/ 71 h 113"/>
                <a:gd name="T20" fmla="*/ 83 w 83"/>
                <a:gd name="T21" fmla="*/ 41 h 113"/>
                <a:gd name="T22" fmla="*/ 62 w 83"/>
                <a:gd name="T23" fmla="*/ 36 h 113"/>
                <a:gd name="T24" fmla="*/ 61 w 83"/>
                <a:gd name="T25"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13">
                  <a:moveTo>
                    <a:pt x="61" y="2"/>
                  </a:moveTo>
                  <a:cubicBezTo>
                    <a:pt x="52" y="0"/>
                    <a:pt x="36" y="2"/>
                    <a:pt x="30" y="3"/>
                  </a:cubicBezTo>
                  <a:cubicBezTo>
                    <a:pt x="27" y="12"/>
                    <a:pt x="30" y="27"/>
                    <a:pt x="25" y="34"/>
                  </a:cubicBezTo>
                  <a:cubicBezTo>
                    <a:pt x="19" y="36"/>
                    <a:pt x="18" y="32"/>
                    <a:pt x="14" y="31"/>
                  </a:cubicBezTo>
                  <a:cubicBezTo>
                    <a:pt x="7" y="37"/>
                    <a:pt x="0" y="45"/>
                    <a:pt x="2" y="55"/>
                  </a:cubicBezTo>
                  <a:cubicBezTo>
                    <a:pt x="4" y="66"/>
                    <a:pt x="20" y="66"/>
                    <a:pt x="27" y="73"/>
                  </a:cubicBezTo>
                  <a:cubicBezTo>
                    <a:pt x="33" y="80"/>
                    <a:pt x="26" y="96"/>
                    <a:pt x="30" y="106"/>
                  </a:cubicBezTo>
                  <a:cubicBezTo>
                    <a:pt x="36" y="113"/>
                    <a:pt x="45" y="109"/>
                    <a:pt x="51" y="105"/>
                  </a:cubicBezTo>
                  <a:cubicBezTo>
                    <a:pt x="54" y="92"/>
                    <a:pt x="53" y="84"/>
                    <a:pt x="58" y="73"/>
                  </a:cubicBezTo>
                  <a:cubicBezTo>
                    <a:pt x="67" y="74"/>
                    <a:pt x="76" y="74"/>
                    <a:pt x="82" y="71"/>
                  </a:cubicBezTo>
                  <a:cubicBezTo>
                    <a:pt x="83" y="64"/>
                    <a:pt x="83" y="53"/>
                    <a:pt x="83" y="41"/>
                  </a:cubicBezTo>
                  <a:cubicBezTo>
                    <a:pt x="77" y="37"/>
                    <a:pt x="70" y="40"/>
                    <a:pt x="62" y="36"/>
                  </a:cubicBezTo>
                  <a:cubicBezTo>
                    <a:pt x="62" y="22"/>
                    <a:pt x="63" y="11"/>
                    <a:pt x="6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65" name="Freeform 874"/>
            <p:cNvSpPr/>
            <p:nvPr/>
          </p:nvSpPr>
          <p:spPr bwMode="auto">
            <a:xfrm>
              <a:off x="7397781" y="4206097"/>
              <a:ext cx="306588" cy="489079"/>
            </a:xfrm>
            <a:custGeom>
              <a:avLst/>
              <a:gdLst>
                <a:gd name="T0" fmla="*/ 27 w 82"/>
                <a:gd name="T1" fmla="*/ 77 h 131"/>
                <a:gd name="T2" fmla="*/ 0 w 82"/>
                <a:gd name="T3" fmla="*/ 94 h 131"/>
                <a:gd name="T4" fmla="*/ 0 w 82"/>
                <a:gd name="T5" fmla="*/ 110 h 131"/>
                <a:gd name="T6" fmla="*/ 56 w 82"/>
                <a:gd name="T7" fmla="*/ 128 h 131"/>
                <a:gd name="T8" fmla="*/ 69 w 82"/>
                <a:gd name="T9" fmla="*/ 97 h 131"/>
                <a:gd name="T10" fmla="*/ 40 w 82"/>
                <a:gd name="T11" fmla="*/ 94 h 131"/>
                <a:gd name="T12" fmla="*/ 55 w 82"/>
                <a:gd name="T13" fmla="*/ 86 h 131"/>
                <a:gd name="T14" fmla="*/ 69 w 82"/>
                <a:gd name="T15" fmla="*/ 77 h 131"/>
                <a:gd name="T16" fmla="*/ 70 w 82"/>
                <a:gd name="T17" fmla="*/ 27 h 131"/>
                <a:gd name="T18" fmla="*/ 20 w 82"/>
                <a:gd name="T19" fmla="*/ 3 h 131"/>
                <a:gd name="T20" fmla="*/ 2 w 82"/>
                <a:gd name="T21" fmla="*/ 25 h 131"/>
                <a:gd name="T22" fmla="*/ 38 w 82"/>
                <a:gd name="T23" fmla="*/ 33 h 131"/>
                <a:gd name="T24" fmla="*/ 27 w 82"/>
                <a:gd name="T25" fmla="*/ 7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131">
                  <a:moveTo>
                    <a:pt x="27" y="77"/>
                  </a:moveTo>
                  <a:cubicBezTo>
                    <a:pt x="17" y="83"/>
                    <a:pt x="3" y="82"/>
                    <a:pt x="0" y="94"/>
                  </a:cubicBezTo>
                  <a:cubicBezTo>
                    <a:pt x="0" y="99"/>
                    <a:pt x="0" y="105"/>
                    <a:pt x="0" y="110"/>
                  </a:cubicBezTo>
                  <a:cubicBezTo>
                    <a:pt x="6" y="119"/>
                    <a:pt x="37" y="131"/>
                    <a:pt x="56" y="128"/>
                  </a:cubicBezTo>
                  <a:cubicBezTo>
                    <a:pt x="74" y="125"/>
                    <a:pt x="82" y="108"/>
                    <a:pt x="69" y="97"/>
                  </a:cubicBezTo>
                  <a:cubicBezTo>
                    <a:pt x="56" y="97"/>
                    <a:pt x="50" y="97"/>
                    <a:pt x="40" y="94"/>
                  </a:cubicBezTo>
                  <a:cubicBezTo>
                    <a:pt x="45" y="89"/>
                    <a:pt x="51" y="89"/>
                    <a:pt x="55" y="86"/>
                  </a:cubicBezTo>
                  <a:cubicBezTo>
                    <a:pt x="59" y="84"/>
                    <a:pt x="66" y="80"/>
                    <a:pt x="69" y="77"/>
                  </a:cubicBezTo>
                  <a:cubicBezTo>
                    <a:pt x="74" y="69"/>
                    <a:pt x="76" y="39"/>
                    <a:pt x="70" y="27"/>
                  </a:cubicBezTo>
                  <a:cubicBezTo>
                    <a:pt x="62" y="10"/>
                    <a:pt x="35" y="0"/>
                    <a:pt x="20" y="3"/>
                  </a:cubicBezTo>
                  <a:cubicBezTo>
                    <a:pt x="12" y="4"/>
                    <a:pt x="0" y="14"/>
                    <a:pt x="2" y="25"/>
                  </a:cubicBezTo>
                  <a:cubicBezTo>
                    <a:pt x="5" y="41"/>
                    <a:pt x="22" y="29"/>
                    <a:pt x="38" y="33"/>
                  </a:cubicBezTo>
                  <a:cubicBezTo>
                    <a:pt x="49" y="50"/>
                    <a:pt x="40" y="70"/>
                    <a:pt x="27"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66" name="Freeform 875"/>
            <p:cNvSpPr>
              <a:spLocks noEditPoints="1"/>
            </p:cNvSpPr>
            <p:nvPr/>
          </p:nvSpPr>
          <p:spPr bwMode="auto">
            <a:xfrm>
              <a:off x="8597367" y="3573456"/>
              <a:ext cx="1021959" cy="885698"/>
            </a:xfrm>
            <a:custGeom>
              <a:avLst/>
              <a:gdLst>
                <a:gd name="T0" fmla="*/ 19 w 274"/>
                <a:gd name="T1" fmla="*/ 174 h 237"/>
                <a:gd name="T2" fmla="*/ 128 w 274"/>
                <a:gd name="T3" fmla="*/ 228 h 237"/>
                <a:gd name="T4" fmla="*/ 175 w 274"/>
                <a:gd name="T5" fmla="*/ 218 h 237"/>
                <a:gd name="T6" fmla="*/ 216 w 274"/>
                <a:gd name="T7" fmla="*/ 226 h 237"/>
                <a:gd name="T8" fmla="*/ 258 w 274"/>
                <a:gd name="T9" fmla="*/ 103 h 237"/>
                <a:gd name="T10" fmla="*/ 217 w 274"/>
                <a:gd name="T11" fmla="*/ 16 h 237"/>
                <a:gd name="T12" fmla="*/ 110 w 274"/>
                <a:gd name="T13" fmla="*/ 2 h 237"/>
                <a:gd name="T14" fmla="*/ 16 w 274"/>
                <a:gd name="T15" fmla="*/ 140 h 237"/>
                <a:gd name="T16" fmla="*/ 201 w 274"/>
                <a:gd name="T17" fmla="*/ 229 h 237"/>
                <a:gd name="T18" fmla="*/ 133 w 274"/>
                <a:gd name="T19" fmla="*/ 205 h 237"/>
                <a:gd name="T20" fmla="*/ 121 w 274"/>
                <a:gd name="T21" fmla="*/ 219 h 237"/>
                <a:gd name="T22" fmla="*/ 28 w 274"/>
                <a:gd name="T23" fmla="*/ 177 h 237"/>
                <a:gd name="T24" fmla="*/ 24 w 274"/>
                <a:gd name="T25" fmla="*/ 170 h 237"/>
                <a:gd name="T26" fmla="*/ 87 w 274"/>
                <a:gd name="T27" fmla="*/ 175 h 237"/>
                <a:gd name="T28" fmla="*/ 170 w 274"/>
                <a:gd name="T29" fmla="*/ 207 h 237"/>
                <a:gd name="T30" fmla="*/ 133 w 274"/>
                <a:gd name="T31" fmla="*/ 205 h 237"/>
                <a:gd name="T32" fmla="*/ 243 w 274"/>
                <a:gd name="T33" fmla="*/ 31 h 237"/>
                <a:gd name="T34" fmla="*/ 258 w 274"/>
                <a:gd name="T35" fmla="*/ 91 h 237"/>
                <a:gd name="T36" fmla="*/ 177 w 274"/>
                <a:gd name="T37" fmla="*/ 202 h 237"/>
                <a:gd name="T38" fmla="*/ 162 w 274"/>
                <a:gd name="T39" fmla="*/ 171 h 237"/>
                <a:gd name="T40" fmla="*/ 168 w 274"/>
                <a:gd name="T41" fmla="*/ 162 h 237"/>
                <a:gd name="T42" fmla="*/ 175 w 274"/>
                <a:gd name="T43" fmla="*/ 155 h 237"/>
                <a:gd name="T44" fmla="*/ 194 w 274"/>
                <a:gd name="T45" fmla="*/ 167 h 237"/>
                <a:gd name="T46" fmla="*/ 184 w 274"/>
                <a:gd name="T47" fmla="*/ 140 h 237"/>
                <a:gd name="T48" fmla="*/ 207 w 274"/>
                <a:gd name="T49" fmla="*/ 150 h 237"/>
                <a:gd name="T50" fmla="*/ 195 w 274"/>
                <a:gd name="T51" fmla="*/ 116 h 237"/>
                <a:gd name="T52" fmla="*/ 199 w 274"/>
                <a:gd name="T53" fmla="*/ 111 h 237"/>
                <a:gd name="T54" fmla="*/ 228 w 274"/>
                <a:gd name="T55" fmla="*/ 127 h 237"/>
                <a:gd name="T56" fmla="*/ 209 w 274"/>
                <a:gd name="T57" fmla="*/ 91 h 237"/>
                <a:gd name="T58" fmla="*/ 235 w 274"/>
                <a:gd name="T59" fmla="*/ 113 h 237"/>
                <a:gd name="T60" fmla="*/ 220 w 274"/>
                <a:gd name="T61" fmla="*/ 73 h 237"/>
                <a:gd name="T62" fmla="*/ 249 w 274"/>
                <a:gd name="T63" fmla="*/ 96 h 237"/>
                <a:gd name="T64" fmla="*/ 229 w 274"/>
                <a:gd name="T65" fmla="*/ 55 h 237"/>
                <a:gd name="T66" fmla="*/ 253 w 274"/>
                <a:gd name="T67" fmla="*/ 64 h 237"/>
                <a:gd name="T68" fmla="*/ 256 w 274"/>
                <a:gd name="T69" fmla="*/ 64 h 237"/>
                <a:gd name="T70" fmla="*/ 114 w 274"/>
                <a:gd name="T71" fmla="*/ 9 h 237"/>
                <a:gd name="T72" fmla="*/ 149 w 274"/>
                <a:gd name="T73" fmla="*/ 175 h 237"/>
                <a:gd name="T74" fmla="*/ 114 w 274"/>
                <a:gd name="T75" fmla="*/ 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4" h="237">
                  <a:moveTo>
                    <a:pt x="3" y="159"/>
                  </a:moveTo>
                  <a:cubicBezTo>
                    <a:pt x="8" y="164"/>
                    <a:pt x="18" y="165"/>
                    <a:pt x="19" y="174"/>
                  </a:cubicBezTo>
                  <a:cubicBezTo>
                    <a:pt x="14" y="181"/>
                    <a:pt x="3" y="182"/>
                    <a:pt x="0" y="191"/>
                  </a:cubicBezTo>
                  <a:cubicBezTo>
                    <a:pt x="33" y="206"/>
                    <a:pt x="83" y="224"/>
                    <a:pt x="128" y="228"/>
                  </a:cubicBezTo>
                  <a:cubicBezTo>
                    <a:pt x="136" y="228"/>
                    <a:pt x="147" y="229"/>
                    <a:pt x="155" y="228"/>
                  </a:cubicBezTo>
                  <a:cubicBezTo>
                    <a:pt x="159" y="227"/>
                    <a:pt x="169" y="218"/>
                    <a:pt x="175" y="218"/>
                  </a:cubicBezTo>
                  <a:cubicBezTo>
                    <a:pt x="186" y="218"/>
                    <a:pt x="193" y="230"/>
                    <a:pt x="198" y="237"/>
                  </a:cubicBezTo>
                  <a:cubicBezTo>
                    <a:pt x="204" y="234"/>
                    <a:pt x="213" y="233"/>
                    <a:pt x="216" y="226"/>
                  </a:cubicBezTo>
                  <a:cubicBezTo>
                    <a:pt x="203" y="221"/>
                    <a:pt x="198" y="209"/>
                    <a:pt x="181" y="206"/>
                  </a:cubicBezTo>
                  <a:cubicBezTo>
                    <a:pt x="204" y="173"/>
                    <a:pt x="238" y="138"/>
                    <a:pt x="258" y="103"/>
                  </a:cubicBezTo>
                  <a:cubicBezTo>
                    <a:pt x="274" y="76"/>
                    <a:pt x="274" y="46"/>
                    <a:pt x="250" y="26"/>
                  </a:cubicBezTo>
                  <a:cubicBezTo>
                    <a:pt x="241" y="18"/>
                    <a:pt x="233" y="19"/>
                    <a:pt x="217" y="16"/>
                  </a:cubicBezTo>
                  <a:cubicBezTo>
                    <a:pt x="195" y="11"/>
                    <a:pt x="171" y="9"/>
                    <a:pt x="150" y="7"/>
                  </a:cubicBezTo>
                  <a:cubicBezTo>
                    <a:pt x="133" y="5"/>
                    <a:pt x="119" y="0"/>
                    <a:pt x="110" y="2"/>
                  </a:cubicBezTo>
                  <a:cubicBezTo>
                    <a:pt x="109" y="2"/>
                    <a:pt x="109" y="3"/>
                    <a:pt x="109" y="4"/>
                  </a:cubicBezTo>
                  <a:cubicBezTo>
                    <a:pt x="79" y="50"/>
                    <a:pt x="48" y="97"/>
                    <a:pt x="16" y="140"/>
                  </a:cubicBezTo>
                  <a:cubicBezTo>
                    <a:pt x="11" y="146"/>
                    <a:pt x="5" y="151"/>
                    <a:pt x="3" y="159"/>
                  </a:cubicBezTo>
                  <a:close/>
                  <a:moveTo>
                    <a:pt x="201" y="229"/>
                  </a:moveTo>
                  <a:cubicBezTo>
                    <a:pt x="194" y="225"/>
                    <a:pt x="199" y="220"/>
                    <a:pt x="201" y="229"/>
                  </a:cubicBezTo>
                  <a:close/>
                  <a:moveTo>
                    <a:pt x="133" y="205"/>
                  </a:moveTo>
                  <a:cubicBezTo>
                    <a:pt x="147" y="208"/>
                    <a:pt x="157" y="207"/>
                    <a:pt x="170" y="209"/>
                  </a:cubicBezTo>
                  <a:cubicBezTo>
                    <a:pt x="163" y="223"/>
                    <a:pt x="140" y="221"/>
                    <a:pt x="121" y="219"/>
                  </a:cubicBezTo>
                  <a:cubicBezTo>
                    <a:pt x="87" y="216"/>
                    <a:pt x="47" y="200"/>
                    <a:pt x="23" y="194"/>
                  </a:cubicBezTo>
                  <a:cubicBezTo>
                    <a:pt x="27" y="190"/>
                    <a:pt x="28" y="184"/>
                    <a:pt x="28" y="177"/>
                  </a:cubicBezTo>
                  <a:cubicBezTo>
                    <a:pt x="41" y="177"/>
                    <a:pt x="55" y="183"/>
                    <a:pt x="64" y="182"/>
                  </a:cubicBezTo>
                  <a:cubicBezTo>
                    <a:pt x="54" y="175"/>
                    <a:pt x="35" y="172"/>
                    <a:pt x="24" y="170"/>
                  </a:cubicBezTo>
                  <a:cubicBezTo>
                    <a:pt x="25" y="167"/>
                    <a:pt x="24" y="165"/>
                    <a:pt x="22" y="165"/>
                  </a:cubicBezTo>
                  <a:cubicBezTo>
                    <a:pt x="40" y="166"/>
                    <a:pt x="62" y="173"/>
                    <a:pt x="87" y="175"/>
                  </a:cubicBezTo>
                  <a:cubicBezTo>
                    <a:pt x="107" y="177"/>
                    <a:pt x="126" y="178"/>
                    <a:pt x="144" y="183"/>
                  </a:cubicBezTo>
                  <a:cubicBezTo>
                    <a:pt x="158" y="186"/>
                    <a:pt x="169" y="192"/>
                    <a:pt x="170" y="207"/>
                  </a:cubicBezTo>
                  <a:cubicBezTo>
                    <a:pt x="161" y="203"/>
                    <a:pt x="141" y="199"/>
                    <a:pt x="124" y="201"/>
                  </a:cubicBezTo>
                  <a:cubicBezTo>
                    <a:pt x="126" y="205"/>
                    <a:pt x="131" y="205"/>
                    <a:pt x="133" y="205"/>
                  </a:cubicBezTo>
                  <a:close/>
                  <a:moveTo>
                    <a:pt x="240" y="37"/>
                  </a:moveTo>
                  <a:cubicBezTo>
                    <a:pt x="239" y="33"/>
                    <a:pt x="243" y="34"/>
                    <a:pt x="243" y="31"/>
                  </a:cubicBezTo>
                  <a:cubicBezTo>
                    <a:pt x="257" y="42"/>
                    <a:pt x="267" y="57"/>
                    <a:pt x="264" y="77"/>
                  </a:cubicBezTo>
                  <a:cubicBezTo>
                    <a:pt x="263" y="80"/>
                    <a:pt x="261" y="87"/>
                    <a:pt x="258" y="91"/>
                  </a:cubicBezTo>
                  <a:cubicBezTo>
                    <a:pt x="246" y="107"/>
                    <a:pt x="231" y="130"/>
                    <a:pt x="217" y="149"/>
                  </a:cubicBezTo>
                  <a:cubicBezTo>
                    <a:pt x="203" y="168"/>
                    <a:pt x="187" y="185"/>
                    <a:pt x="177" y="202"/>
                  </a:cubicBezTo>
                  <a:cubicBezTo>
                    <a:pt x="172" y="193"/>
                    <a:pt x="169" y="181"/>
                    <a:pt x="157" y="179"/>
                  </a:cubicBezTo>
                  <a:cubicBezTo>
                    <a:pt x="158" y="176"/>
                    <a:pt x="161" y="174"/>
                    <a:pt x="162" y="171"/>
                  </a:cubicBezTo>
                  <a:cubicBezTo>
                    <a:pt x="173" y="173"/>
                    <a:pt x="173" y="188"/>
                    <a:pt x="176" y="195"/>
                  </a:cubicBezTo>
                  <a:cubicBezTo>
                    <a:pt x="185" y="183"/>
                    <a:pt x="171" y="171"/>
                    <a:pt x="168" y="162"/>
                  </a:cubicBezTo>
                  <a:cubicBezTo>
                    <a:pt x="178" y="159"/>
                    <a:pt x="180" y="177"/>
                    <a:pt x="186" y="184"/>
                  </a:cubicBezTo>
                  <a:cubicBezTo>
                    <a:pt x="191" y="175"/>
                    <a:pt x="181" y="161"/>
                    <a:pt x="175" y="155"/>
                  </a:cubicBezTo>
                  <a:cubicBezTo>
                    <a:pt x="176" y="152"/>
                    <a:pt x="179" y="149"/>
                    <a:pt x="180" y="146"/>
                  </a:cubicBezTo>
                  <a:cubicBezTo>
                    <a:pt x="188" y="149"/>
                    <a:pt x="195" y="159"/>
                    <a:pt x="194" y="167"/>
                  </a:cubicBezTo>
                  <a:cubicBezTo>
                    <a:pt x="205" y="166"/>
                    <a:pt x="194" y="152"/>
                    <a:pt x="192" y="147"/>
                  </a:cubicBezTo>
                  <a:cubicBezTo>
                    <a:pt x="190" y="145"/>
                    <a:pt x="187" y="142"/>
                    <a:pt x="184" y="140"/>
                  </a:cubicBezTo>
                  <a:cubicBezTo>
                    <a:pt x="184" y="136"/>
                    <a:pt x="188" y="135"/>
                    <a:pt x="188" y="132"/>
                  </a:cubicBezTo>
                  <a:cubicBezTo>
                    <a:pt x="198" y="134"/>
                    <a:pt x="202" y="143"/>
                    <a:pt x="207" y="150"/>
                  </a:cubicBezTo>
                  <a:cubicBezTo>
                    <a:pt x="213" y="142"/>
                    <a:pt x="201" y="130"/>
                    <a:pt x="192" y="126"/>
                  </a:cubicBezTo>
                  <a:cubicBezTo>
                    <a:pt x="191" y="121"/>
                    <a:pt x="196" y="122"/>
                    <a:pt x="195" y="116"/>
                  </a:cubicBezTo>
                  <a:cubicBezTo>
                    <a:pt x="206" y="119"/>
                    <a:pt x="212" y="126"/>
                    <a:pt x="216" y="135"/>
                  </a:cubicBezTo>
                  <a:cubicBezTo>
                    <a:pt x="220" y="123"/>
                    <a:pt x="209" y="113"/>
                    <a:pt x="199" y="111"/>
                  </a:cubicBezTo>
                  <a:cubicBezTo>
                    <a:pt x="200" y="106"/>
                    <a:pt x="204" y="104"/>
                    <a:pt x="205" y="98"/>
                  </a:cubicBezTo>
                  <a:cubicBezTo>
                    <a:pt x="215" y="106"/>
                    <a:pt x="223" y="114"/>
                    <a:pt x="228" y="127"/>
                  </a:cubicBezTo>
                  <a:cubicBezTo>
                    <a:pt x="236" y="122"/>
                    <a:pt x="227" y="111"/>
                    <a:pt x="223" y="106"/>
                  </a:cubicBezTo>
                  <a:cubicBezTo>
                    <a:pt x="218" y="100"/>
                    <a:pt x="210" y="97"/>
                    <a:pt x="209" y="91"/>
                  </a:cubicBezTo>
                  <a:cubicBezTo>
                    <a:pt x="211" y="91"/>
                    <a:pt x="212" y="90"/>
                    <a:pt x="212" y="87"/>
                  </a:cubicBezTo>
                  <a:cubicBezTo>
                    <a:pt x="224" y="92"/>
                    <a:pt x="231" y="100"/>
                    <a:pt x="235" y="113"/>
                  </a:cubicBezTo>
                  <a:cubicBezTo>
                    <a:pt x="242" y="99"/>
                    <a:pt x="226" y="87"/>
                    <a:pt x="216" y="82"/>
                  </a:cubicBezTo>
                  <a:cubicBezTo>
                    <a:pt x="216" y="77"/>
                    <a:pt x="219" y="77"/>
                    <a:pt x="220" y="73"/>
                  </a:cubicBezTo>
                  <a:cubicBezTo>
                    <a:pt x="234" y="77"/>
                    <a:pt x="243" y="85"/>
                    <a:pt x="245" y="100"/>
                  </a:cubicBezTo>
                  <a:cubicBezTo>
                    <a:pt x="250" y="102"/>
                    <a:pt x="245" y="95"/>
                    <a:pt x="249" y="96"/>
                  </a:cubicBezTo>
                  <a:cubicBezTo>
                    <a:pt x="246" y="80"/>
                    <a:pt x="236" y="73"/>
                    <a:pt x="224" y="66"/>
                  </a:cubicBezTo>
                  <a:cubicBezTo>
                    <a:pt x="226" y="62"/>
                    <a:pt x="227" y="58"/>
                    <a:pt x="229" y="55"/>
                  </a:cubicBezTo>
                  <a:cubicBezTo>
                    <a:pt x="243" y="59"/>
                    <a:pt x="252" y="67"/>
                    <a:pt x="254" y="82"/>
                  </a:cubicBezTo>
                  <a:cubicBezTo>
                    <a:pt x="259" y="76"/>
                    <a:pt x="256" y="69"/>
                    <a:pt x="253" y="64"/>
                  </a:cubicBezTo>
                  <a:cubicBezTo>
                    <a:pt x="249" y="56"/>
                    <a:pt x="238" y="53"/>
                    <a:pt x="234" y="47"/>
                  </a:cubicBezTo>
                  <a:cubicBezTo>
                    <a:pt x="243" y="40"/>
                    <a:pt x="254" y="54"/>
                    <a:pt x="256" y="64"/>
                  </a:cubicBezTo>
                  <a:cubicBezTo>
                    <a:pt x="261" y="50"/>
                    <a:pt x="249" y="42"/>
                    <a:pt x="240" y="37"/>
                  </a:cubicBezTo>
                  <a:close/>
                  <a:moveTo>
                    <a:pt x="114" y="9"/>
                  </a:moveTo>
                  <a:cubicBezTo>
                    <a:pt x="151" y="17"/>
                    <a:pt x="202" y="17"/>
                    <a:pt x="236" y="29"/>
                  </a:cubicBezTo>
                  <a:cubicBezTo>
                    <a:pt x="207" y="78"/>
                    <a:pt x="186" y="135"/>
                    <a:pt x="149" y="175"/>
                  </a:cubicBezTo>
                  <a:cubicBezTo>
                    <a:pt x="112" y="170"/>
                    <a:pt x="55" y="163"/>
                    <a:pt x="13" y="155"/>
                  </a:cubicBezTo>
                  <a:cubicBezTo>
                    <a:pt x="48" y="107"/>
                    <a:pt x="80" y="57"/>
                    <a:pt x="1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67" name="Freeform 876"/>
            <p:cNvSpPr/>
            <p:nvPr/>
          </p:nvSpPr>
          <p:spPr bwMode="auto">
            <a:xfrm>
              <a:off x="7738434" y="4356958"/>
              <a:ext cx="313888" cy="153293"/>
            </a:xfrm>
            <a:custGeom>
              <a:avLst/>
              <a:gdLst>
                <a:gd name="T0" fmla="*/ 8 w 84"/>
                <a:gd name="T1" fmla="*/ 32 h 41"/>
                <a:gd name="T2" fmla="*/ 80 w 84"/>
                <a:gd name="T3" fmla="*/ 25 h 41"/>
                <a:gd name="T4" fmla="*/ 45 w 84"/>
                <a:gd name="T5" fmla="*/ 2 h 41"/>
                <a:gd name="T6" fmla="*/ 8 w 84"/>
                <a:gd name="T7" fmla="*/ 32 h 41"/>
              </a:gdLst>
              <a:ahLst/>
              <a:cxnLst>
                <a:cxn ang="0">
                  <a:pos x="T0" y="T1"/>
                </a:cxn>
                <a:cxn ang="0">
                  <a:pos x="T2" y="T3"/>
                </a:cxn>
                <a:cxn ang="0">
                  <a:pos x="T4" y="T5"/>
                </a:cxn>
                <a:cxn ang="0">
                  <a:pos x="T6" y="T7"/>
                </a:cxn>
              </a:cxnLst>
              <a:rect l="0" t="0" r="r" b="b"/>
              <a:pathLst>
                <a:path w="84" h="41">
                  <a:moveTo>
                    <a:pt x="8" y="32"/>
                  </a:moveTo>
                  <a:cubicBezTo>
                    <a:pt x="25" y="41"/>
                    <a:pt x="76" y="41"/>
                    <a:pt x="80" y="25"/>
                  </a:cubicBezTo>
                  <a:cubicBezTo>
                    <a:pt x="84" y="5"/>
                    <a:pt x="59" y="3"/>
                    <a:pt x="45" y="2"/>
                  </a:cubicBezTo>
                  <a:cubicBezTo>
                    <a:pt x="20" y="0"/>
                    <a:pt x="0" y="3"/>
                    <a:pt x="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68" name="Freeform 877"/>
            <p:cNvSpPr>
              <a:spLocks noEditPoints="1"/>
            </p:cNvSpPr>
            <p:nvPr/>
          </p:nvSpPr>
          <p:spPr bwMode="auto">
            <a:xfrm>
              <a:off x="10242235" y="3828945"/>
              <a:ext cx="1194720" cy="1328546"/>
            </a:xfrm>
            <a:custGeom>
              <a:avLst/>
              <a:gdLst>
                <a:gd name="T0" fmla="*/ 25 w 320"/>
                <a:gd name="T1" fmla="*/ 139 h 356"/>
                <a:gd name="T2" fmla="*/ 29 w 320"/>
                <a:gd name="T3" fmla="*/ 212 h 356"/>
                <a:gd name="T4" fmla="*/ 40 w 320"/>
                <a:gd name="T5" fmla="*/ 328 h 356"/>
                <a:gd name="T6" fmla="*/ 269 w 320"/>
                <a:gd name="T7" fmla="*/ 303 h 356"/>
                <a:gd name="T8" fmla="*/ 286 w 320"/>
                <a:gd name="T9" fmla="*/ 145 h 356"/>
                <a:gd name="T10" fmla="*/ 293 w 320"/>
                <a:gd name="T11" fmla="*/ 214 h 356"/>
                <a:gd name="T12" fmla="*/ 306 w 320"/>
                <a:gd name="T13" fmla="*/ 170 h 356"/>
                <a:gd name="T14" fmla="*/ 297 w 320"/>
                <a:gd name="T15" fmla="*/ 155 h 356"/>
                <a:gd name="T16" fmla="*/ 291 w 320"/>
                <a:gd name="T17" fmla="*/ 67 h 356"/>
                <a:gd name="T18" fmla="*/ 123 w 320"/>
                <a:gd name="T19" fmla="*/ 7 h 356"/>
                <a:gd name="T20" fmla="*/ 304 w 320"/>
                <a:gd name="T21" fmla="*/ 185 h 356"/>
                <a:gd name="T22" fmla="*/ 8 w 320"/>
                <a:gd name="T23" fmla="*/ 123 h 356"/>
                <a:gd name="T24" fmla="*/ 8 w 320"/>
                <a:gd name="T25" fmla="*/ 109 h 356"/>
                <a:gd name="T26" fmla="*/ 199 w 320"/>
                <a:gd name="T27" fmla="*/ 201 h 356"/>
                <a:gd name="T28" fmla="*/ 207 w 320"/>
                <a:gd name="T29" fmla="*/ 211 h 356"/>
                <a:gd name="T30" fmla="*/ 204 w 320"/>
                <a:gd name="T31" fmla="*/ 211 h 356"/>
                <a:gd name="T32" fmla="*/ 194 w 320"/>
                <a:gd name="T33" fmla="*/ 219 h 356"/>
                <a:gd name="T34" fmla="*/ 183 w 320"/>
                <a:gd name="T35" fmla="*/ 219 h 356"/>
                <a:gd name="T36" fmla="*/ 161 w 320"/>
                <a:gd name="T37" fmla="*/ 203 h 356"/>
                <a:gd name="T38" fmla="*/ 175 w 320"/>
                <a:gd name="T39" fmla="*/ 219 h 356"/>
                <a:gd name="T40" fmla="*/ 147 w 320"/>
                <a:gd name="T41" fmla="*/ 193 h 356"/>
                <a:gd name="T42" fmla="*/ 147 w 320"/>
                <a:gd name="T43" fmla="*/ 193 h 356"/>
                <a:gd name="T44" fmla="*/ 141 w 320"/>
                <a:gd name="T45" fmla="*/ 189 h 356"/>
                <a:gd name="T46" fmla="*/ 113 w 320"/>
                <a:gd name="T47" fmla="*/ 175 h 356"/>
                <a:gd name="T48" fmla="*/ 107 w 320"/>
                <a:gd name="T49" fmla="*/ 194 h 356"/>
                <a:gd name="T50" fmla="*/ 121 w 320"/>
                <a:gd name="T51" fmla="*/ 180 h 356"/>
                <a:gd name="T52" fmla="*/ 95 w 320"/>
                <a:gd name="T53" fmla="*/ 186 h 356"/>
                <a:gd name="T54" fmla="*/ 95 w 320"/>
                <a:gd name="T55" fmla="*/ 186 h 356"/>
                <a:gd name="T56" fmla="*/ 79 w 320"/>
                <a:gd name="T57" fmla="*/ 161 h 356"/>
                <a:gd name="T58" fmla="*/ 67 w 320"/>
                <a:gd name="T59" fmla="*/ 173 h 356"/>
                <a:gd name="T60" fmla="*/ 68 w 320"/>
                <a:gd name="T61" fmla="*/ 165 h 356"/>
                <a:gd name="T62" fmla="*/ 54 w 320"/>
                <a:gd name="T63" fmla="*/ 153 h 356"/>
                <a:gd name="T64" fmla="*/ 42 w 320"/>
                <a:gd name="T65" fmla="*/ 150 h 356"/>
                <a:gd name="T66" fmla="*/ 235 w 320"/>
                <a:gd name="T67" fmla="*/ 312 h 356"/>
                <a:gd name="T68" fmla="*/ 68 w 320"/>
                <a:gd name="T69" fmla="*/ 333 h 356"/>
                <a:gd name="T70" fmla="*/ 36 w 320"/>
                <a:gd name="T71" fmla="*/ 207 h 356"/>
                <a:gd name="T72" fmla="*/ 50 w 320"/>
                <a:gd name="T73" fmla="*/ 251 h 356"/>
                <a:gd name="T74" fmla="*/ 119 w 320"/>
                <a:gd name="T75" fmla="*/ 238 h 356"/>
                <a:gd name="T76" fmla="*/ 168 w 320"/>
                <a:gd name="T77" fmla="*/ 277 h 356"/>
                <a:gd name="T78" fmla="*/ 218 w 320"/>
                <a:gd name="T79" fmla="*/ 256 h 356"/>
                <a:gd name="T80" fmla="*/ 235 w 320"/>
                <a:gd name="T81" fmla="*/ 312 h 356"/>
                <a:gd name="T82" fmla="*/ 220 w 320"/>
                <a:gd name="T83" fmla="*/ 246 h 356"/>
                <a:gd name="T84" fmla="*/ 172 w 320"/>
                <a:gd name="T85" fmla="*/ 267 h 356"/>
                <a:gd name="T86" fmla="*/ 123 w 320"/>
                <a:gd name="T87" fmla="*/ 228 h 356"/>
                <a:gd name="T88" fmla="*/ 52 w 320"/>
                <a:gd name="T89" fmla="*/ 237 h 356"/>
                <a:gd name="T90" fmla="*/ 45 w 320"/>
                <a:gd name="T91" fmla="*/ 172 h 356"/>
                <a:gd name="T92" fmla="*/ 211 w 320"/>
                <a:gd name="T93" fmla="*/ 221 h 356"/>
                <a:gd name="T94" fmla="*/ 259 w 320"/>
                <a:gd name="T95" fmla="*/ 304 h 356"/>
                <a:gd name="T96" fmla="*/ 222 w 320"/>
                <a:gd name="T97" fmla="*/ 204 h 356"/>
                <a:gd name="T98" fmla="*/ 306 w 320"/>
                <a:gd name="T99" fmla="*/ 110 h 356"/>
                <a:gd name="T100" fmla="*/ 266 w 320"/>
                <a:gd name="T101" fmla="*/ 144 h 356"/>
                <a:gd name="T102" fmla="*/ 306 w 320"/>
                <a:gd name="T103" fmla="*/ 110 h 356"/>
                <a:gd name="T104" fmla="*/ 114 w 320"/>
                <a:gd name="T105" fmla="*/ 13 h 356"/>
                <a:gd name="T106" fmla="*/ 265 w 320"/>
                <a:gd name="T107" fmla="*/ 136 h 356"/>
                <a:gd name="T108" fmla="*/ 161 w 320"/>
                <a:gd name="T109" fmla="*/ 16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0" h="356">
                  <a:moveTo>
                    <a:pt x="0" y="103"/>
                  </a:moveTo>
                  <a:cubicBezTo>
                    <a:pt x="0" y="115"/>
                    <a:pt x="0" y="122"/>
                    <a:pt x="1" y="130"/>
                  </a:cubicBezTo>
                  <a:cubicBezTo>
                    <a:pt x="11" y="132"/>
                    <a:pt x="16" y="137"/>
                    <a:pt x="25" y="139"/>
                  </a:cubicBezTo>
                  <a:cubicBezTo>
                    <a:pt x="23" y="148"/>
                    <a:pt x="33" y="157"/>
                    <a:pt x="35" y="167"/>
                  </a:cubicBezTo>
                  <a:cubicBezTo>
                    <a:pt x="18" y="173"/>
                    <a:pt x="11" y="196"/>
                    <a:pt x="14" y="216"/>
                  </a:cubicBezTo>
                  <a:cubicBezTo>
                    <a:pt x="20" y="222"/>
                    <a:pt x="25" y="209"/>
                    <a:pt x="29" y="212"/>
                  </a:cubicBezTo>
                  <a:cubicBezTo>
                    <a:pt x="30" y="231"/>
                    <a:pt x="35" y="246"/>
                    <a:pt x="36" y="263"/>
                  </a:cubicBezTo>
                  <a:cubicBezTo>
                    <a:pt x="33" y="270"/>
                    <a:pt x="28" y="272"/>
                    <a:pt x="26" y="277"/>
                  </a:cubicBezTo>
                  <a:cubicBezTo>
                    <a:pt x="19" y="299"/>
                    <a:pt x="29" y="320"/>
                    <a:pt x="40" y="328"/>
                  </a:cubicBezTo>
                  <a:cubicBezTo>
                    <a:pt x="62" y="344"/>
                    <a:pt x="103" y="356"/>
                    <a:pt x="141" y="354"/>
                  </a:cubicBezTo>
                  <a:cubicBezTo>
                    <a:pt x="184" y="352"/>
                    <a:pt x="230" y="344"/>
                    <a:pt x="239" y="320"/>
                  </a:cubicBezTo>
                  <a:cubicBezTo>
                    <a:pt x="255" y="315"/>
                    <a:pt x="261" y="312"/>
                    <a:pt x="269" y="303"/>
                  </a:cubicBezTo>
                  <a:cubicBezTo>
                    <a:pt x="289" y="277"/>
                    <a:pt x="281" y="230"/>
                    <a:pt x="266" y="206"/>
                  </a:cubicBezTo>
                  <a:cubicBezTo>
                    <a:pt x="258" y="194"/>
                    <a:pt x="249" y="190"/>
                    <a:pt x="253" y="179"/>
                  </a:cubicBezTo>
                  <a:cubicBezTo>
                    <a:pt x="265" y="169"/>
                    <a:pt x="274" y="155"/>
                    <a:pt x="286" y="145"/>
                  </a:cubicBezTo>
                  <a:cubicBezTo>
                    <a:pt x="286" y="151"/>
                    <a:pt x="286" y="157"/>
                    <a:pt x="286" y="162"/>
                  </a:cubicBezTo>
                  <a:cubicBezTo>
                    <a:pt x="276" y="169"/>
                    <a:pt x="274" y="196"/>
                    <a:pt x="282" y="211"/>
                  </a:cubicBezTo>
                  <a:cubicBezTo>
                    <a:pt x="288" y="210"/>
                    <a:pt x="291" y="207"/>
                    <a:pt x="293" y="214"/>
                  </a:cubicBezTo>
                  <a:cubicBezTo>
                    <a:pt x="297" y="209"/>
                    <a:pt x="301" y="212"/>
                    <a:pt x="306" y="214"/>
                  </a:cubicBezTo>
                  <a:cubicBezTo>
                    <a:pt x="310" y="209"/>
                    <a:pt x="314" y="211"/>
                    <a:pt x="320" y="208"/>
                  </a:cubicBezTo>
                  <a:cubicBezTo>
                    <a:pt x="319" y="192"/>
                    <a:pt x="312" y="181"/>
                    <a:pt x="306" y="170"/>
                  </a:cubicBezTo>
                  <a:cubicBezTo>
                    <a:pt x="301" y="169"/>
                    <a:pt x="300" y="175"/>
                    <a:pt x="299" y="170"/>
                  </a:cubicBezTo>
                  <a:cubicBezTo>
                    <a:pt x="301" y="170"/>
                    <a:pt x="303" y="169"/>
                    <a:pt x="304" y="168"/>
                  </a:cubicBezTo>
                  <a:cubicBezTo>
                    <a:pt x="303" y="163"/>
                    <a:pt x="299" y="162"/>
                    <a:pt x="297" y="155"/>
                  </a:cubicBezTo>
                  <a:cubicBezTo>
                    <a:pt x="295" y="147"/>
                    <a:pt x="299" y="137"/>
                    <a:pt x="296" y="130"/>
                  </a:cubicBezTo>
                  <a:cubicBezTo>
                    <a:pt x="315" y="120"/>
                    <a:pt x="312" y="96"/>
                    <a:pt x="314" y="77"/>
                  </a:cubicBezTo>
                  <a:cubicBezTo>
                    <a:pt x="308" y="71"/>
                    <a:pt x="299" y="70"/>
                    <a:pt x="291" y="67"/>
                  </a:cubicBezTo>
                  <a:cubicBezTo>
                    <a:pt x="283" y="65"/>
                    <a:pt x="276" y="61"/>
                    <a:pt x="267" y="58"/>
                  </a:cubicBezTo>
                  <a:cubicBezTo>
                    <a:pt x="235" y="47"/>
                    <a:pt x="202" y="37"/>
                    <a:pt x="170" y="25"/>
                  </a:cubicBezTo>
                  <a:cubicBezTo>
                    <a:pt x="154" y="18"/>
                    <a:pt x="137" y="14"/>
                    <a:pt x="123" y="7"/>
                  </a:cubicBezTo>
                  <a:cubicBezTo>
                    <a:pt x="119" y="6"/>
                    <a:pt x="116" y="4"/>
                    <a:pt x="114" y="0"/>
                  </a:cubicBezTo>
                  <a:cubicBezTo>
                    <a:pt x="74" y="33"/>
                    <a:pt x="35" y="66"/>
                    <a:pt x="0" y="103"/>
                  </a:cubicBezTo>
                  <a:close/>
                  <a:moveTo>
                    <a:pt x="304" y="185"/>
                  </a:moveTo>
                  <a:cubicBezTo>
                    <a:pt x="305" y="187"/>
                    <a:pt x="309" y="186"/>
                    <a:pt x="308" y="190"/>
                  </a:cubicBezTo>
                  <a:cubicBezTo>
                    <a:pt x="307" y="188"/>
                    <a:pt x="303" y="189"/>
                    <a:pt x="304" y="185"/>
                  </a:cubicBezTo>
                  <a:close/>
                  <a:moveTo>
                    <a:pt x="8" y="123"/>
                  </a:moveTo>
                  <a:cubicBezTo>
                    <a:pt x="5" y="121"/>
                    <a:pt x="9" y="111"/>
                    <a:pt x="6" y="109"/>
                  </a:cubicBezTo>
                  <a:cubicBezTo>
                    <a:pt x="5" y="108"/>
                    <a:pt x="6" y="108"/>
                    <a:pt x="7" y="108"/>
                  </a:cubicBezTo>
                  <a:cubicBezTo>
                    <a:pt x="8" y="107"/>
                    <a:pt x="8" y="108"/>
                    <a:pt x="8" y="109"/>
                  </a:cubicBezTo>
                  <a:cubicBezTo>
                    <a:pt x="67" y="133"/>
                    <a:pt x="126" y="164"/>
                    <a:pt x="189" y="186"/>
                  </a:cubicBezTo>
                  <a:cubicBezTo>
                    <a:pt x="196" y="189"/>
                    <a:pt x="212" y="189"/>
                    <a:pt x="210" y="202"/>
                  </a:cubicBezTo>
                  <a:cubicBezTo>
                    <a:pt x="210" y="207"/>
                    <a:pt x="203" y="202"/>
                    <a:pt x="199" y="201"/>
                  </a:cubicBezTo>
                  <a:cubicBezTo>
                    <a:pt x="190" y="198"/>
                    <a:pt x="180" y="195"/>
                    <a:pt x="170" y="192"/>
                  </a:cubicBezTo>
                  <a:cubicBezTo>
                    <a:pt x="121" y="173"/>
                    <a:pt x="63" y="144"/>
                    <a:pt x="8" y="123"/>
                  </a:cubicBezTo>
                  <a:close/>
                  <a:moveTo>
                    <a:pt x="207" y="211"/>
                  </a:moveTo>
                  <a:cubicBezTo>
                    <a:pt x="207" y="212"/>
                    <a:pt x="207" y="213"/>
                    <a:pt x="207" y="214"/>
                  </a:cubicBezTo>
                  <a:cubicBezTo>
                    <a:pt x="206" y="214"/>
                    <a:pt x="205" y="214"/>
                    <a:pt x="204" y="214"/>
                  </a:cubicBezTo>
                  <a:cubicBezTo>
                    <a:pt x="204" y="213"/>
                    <a:pt x="204" y="212"/>
                    <a:pt x="204" y="211"/>
                  </a:cubicBezTo>
                  <a:cubicBezTo>
                    <a:pt x="205" y="211"/>
                    <a:pt x="206" y="211"/>
                    <a:pt x="207" y="211"/>
                  </a:cubicBezTo>
                  <a:close/>
                  <a:moveTo>
                    <a:pt x="200" y="218"/>
                  </a:moveTo>
                  <a:cubicBezTo>
                    <a:pt x="198" y="218"/>
                    <a:pt x="195" y="217"/>
                    <a:pt x="194" y="219"/>
                  </a:cubicBezTo>
                  <a:cubicBezTo>
                    <a:pt x="190" y="217"/>
                    <a:pt x="191" y="210"/>
                    <a:pt x="187" y="208"/>
                  </a:cubicBezTo>
                  <a:cubicBezTo>
                    <a:pt x="192" y="205"/>
                    <a:pt x="200" y="211"/>
                    <a:pt x="200" y="218"/>
                  </a:cubicBezTo>
                  <a:close/>
                  <a:moveTo>
                    <a:pt x="183" y="219"/>
                  </a:moveTo>
                  <a:cubicBezTo>
                    <a:pt x="181" y="213"/>
                    <a:pt x="177" y="210"/>
                    <a:pt x="177" y="202"/>
                  </a:cubicBezTo>
                  <a:cubicBezTo>
                    <a:pt x="182" y="204"/>
                    <a:pt x="185" y="214"/>
                    <a:pt x="183" y="219"/>
                  </a:cubicBezTo>
                  <a:close/>
                  <a:moveTo>
                    <a:pt x="161" y="203"/>
                  </a:moveTo>
                  <a:cubicBezTo>
                    <a:pt x="159" y="202"/>
                    <a:pt x="158" y="199"/>
                    <a:pt x="158" y="196"/>
                  </a:cubicBezTo>
                  <a:cubicBezTo>
                    <a:pt x="164" y="195"/>
                    <a:pt x="164" y="200"/>
                    <a:pt x="170" y="199"/>
                  </a:cubicBezTo>
                  <a:cubicBezTo>
                    <a:pt x="170" y="207"/>
                    <a:pt x="173" y="210"/>
                    <a:pt x="175" y="219"/>
                  </a:cubicBezTo>
                  <a:cubicBezTo>
                    <a:pt x="170" y="215"/>
                    <a:pt x="166" y="209"/>
                    <a:pt x="165" y="199"/>
                  </a:cubicBezTo>
                  <a:cubicBezTo>
                    <a:pt x="162" y="199"/>
                    <a:pt x="160" y="200"/>
                    <a:pt x="161" y="203"/>
                  </a:cubicBezTo>
                  <a:close/>
                  <a:moveTo>
                    <a:pt x="147" y="193"/>
                  </a:moveTo>
                  <a:cubicBezTo>
                    <a:pt x="155" y="190"/>
                    <a:pt x="151" y="208"/>
                    <a:pt x="158" y="214"/>
                  </a:cubicBezTo>
                  <a:cubicBezTo>
                    <a:pt x="158" y="217"/>
                    <a:pt x="154" y="212"/>
                    <a:pt x="151" y="214"/>
                  </a:cubicBezTo>
                  <a:cubicBezTo>
                    <a:pt x="157" y="208"/>
                    <a:pt x="146" y="202"/>
                    <a:pt x="147" y="193"/>
                  </a:cubicBezTo>
                  <a:close/>
                  <a:moveTo>
                    <a:pt x="145" y="206"/>
                  </a:moveTo>
                  <a:cubicBezTo>
                    <a:pt x="140" y="207"/>
                    <a:pt x="138" y="193"/>
                    <a:pt x="135" y="187"/>
                  </a:cubicBezTo>
                  <a:cubicBezTo>
                    <a:pt x="138" y="187"/>
                    <a:pt x="138" y="189"/>
                    <a:pt x="141" y="189"/>
                  </a:cubicBezTo>
                  <a:cubicBezTo>
                    <a:pt x="141" y="196"/>
                    <a:pt x="142" y="201"/>
                    <a:pt x="145" y="206"/>
                  </a:cubicBezTo>
                  <a:close/>
                  <a:moveTo>
                    <a:pt x="106" y="175"/>
                  </a:moveTo>
                  <a:cubicBezTo>
                    <a:pt x="107" y="171"/>
                    <a:pt x="110" y="177"/>
                    <a:pt x="113" y="175"/>
                  </a:cubicBezTo>
                  <a:cubicBezTo>
                    <a:pt x="117" y="184"/>
                    <a:pt x="120" y="193"/>
                    <a:pt x="124" y="201"/>
                  </a:cubicBezTo>
                  <a:cubicBezTo>
                    <a:pt x="112" y="204"/>
                    <a:pt x="112" y="183"/>
                    <a:pt x="106" y="175"/>
                  </a:cubicBezTo>
                  <a:close/>
                  <a:moveTo>
                    <a:pt x="107" y="194"/>
                  </a:moveTo>
                  <a:cubicBezTo>
                    <a:pt x="101" y="192"/>
                    <a:pt x="96" y="179"/>
                    <a:pt x="98" y="170"/>
                  </a:cubicBezTo>
                  <a:cubicBezTo>
                    <a:pt x="103" y="175"/>
                    <a:pt x="102" y="188"/>
                    <a:pt x="107" y="194"/>
                  </a:cubicBezTo>
                  <a:close/>
                  <a:moveTo>
                    <a:pt x="121" y="180"/>
                  </a:moveTo>
                  <a:cubicBezTo>
                    <a:pt x="132" y="181"/>
                    <a:pt x="129" y="194"/>
                    <a:pt x="134" y="201"/>
                  </a:cubicBezTo>
                  <a:cubicBezTo>
                    <a:pt x="128" y="201"/>
                    <a:pt x="125" y="187"/>
                    <a:pt x="121" y="180"/>
                  </a:cubicBezTo>
                  <a:close/>
                  <a:moveTo>
                    <a:pt x="95" y="186"/>
                  </a:moveTo>
                  <a:cubicBezTo>
                    <a:pt x="89" y="182"/>
                    <a:pt x="90" y="171"/>
                    <a:pt x="85" y="165"/>
                  </a:cubicBezTo>
                  <a:cubicBezTo>
                    <a:pt x="87" y="161"/>
                    <a:pt x="89" y="169"/>
                    <a:pt x="93" y="167"/>
                  </a:cubicBezTo>
                  <a:cubicBezTo>
                    <a:pt x="85" y="170"/>
                    <a:pt x="94" y="180"/>
                    <a:pt x="95" y="186"/>
                  </a:cubicBezTo>
                  <a:close/>
                  <a:moveTo>
                    <a:pt x="85" y="182"/>
                  </a:moveTo>
                  <a:cubicBezTo>
                    <a:pt x="77" y="179"/>
                    <a:pt x="76" y="169"/>
                    <a:pt x="74" y="159"/>
                  </a:cubicBezTo>
                  <a:cubicBezTo>
                    <a:pt x="75" y="160"/>
                    <a:pt x="77" y="161"/>
                    <a:pt x="79" y="161"/>
                  </a:cubicBezTo>
                  <a:cubicBezTo>
                    <a:pt x="80" y="166"/>
                    <a:pt x="82" y="175"/>
                    <a:pt x="85" y="182"/>
                  </a:cubicBezTo>
                  <a:close/>
                  <a:moveTo>
                    <a:pt x="70" y="172"/>
                  </a:moveTo>
                  <a:cubicBezTo>
                    <a:pt x="75" y="172"/>
                    <a:pt x="67" y="175"/>
                    <a:pt x="67" y="173"/>
                  </a:cubicBezTo>
                  <a:cubicBezTo>
                    <a:pt x="67" y="172"/>
                    <a:pt x="69" y="172"/>
                    <a:pt x="70" y="172"/>
                  </a:cubicBezTo>
                  <a:close/>
                  <a:moveTo>
                    <a:pt x="63" y="156"/>
                  </a:moveTo>
                  <a:cubicBezTo>
                    <a:pt x="66" y="152"/>
                    <a:pt x="67" y="162"/>
                    <a:pt x="68" y="165"/>
                  </a:cubicBezTo>
                  <a:cubicBezTo>
                    <a:pt x="66" y="168"/>
                    <a:pt x="66" y="157"/>
                    <a:pt x="63" y="156"/>
                  </a:cubicBezTo>
                  <a:close/>
                  <a:moveTo>
                    <a:pt x="63" y="169"/>
                  </a:moveTo>
                  <a:cubicBezTo>
                    <a:pt x="56" y="173"/>
                    <a:pt x="57" y="158"/>
                    <a:pt x="54" y="153"/>
                  </a:cubicBezTo>
                  <a:cubicBezTo>
                    <a:pt x="59" y="151"/>
                    <a:pt x="58" y="167"/>
                    <a:pt x="63" y="169"/>
                  </a:cubicBezTo>
                  <a:close/>
                  <a:moveTo>
                    <a:pt x="50" y="162"/>
                  </a:moveTo>
                  <a:cubicBezTo>
                    <a:pt x="46" y="160"/>
                    <a:pt x="47" y="152"/>
                    <a:pt x="42" y="150"/>
                  </a:cubicBezTo>
                  <a:cubicBezTo>
                    <a:pt x="43" y="146"/>
                    <a:pt x="46" y="150"/>
                    <a:pt x="49" y="151"/>
                  </a:cubicBezTo>
                  <a:cubicBezTo>
                    <a:pt x="48" y="156"/>
                    <a:pt x="50" y="157"/>
                    <a:pt x="50" y="162"/>
                  </a:cubicBezTo>
                  <a:close/>
                  <a:moveTo>
                    <a:pt x="235" y="312"/>
                  </a:moveTo>
                  <a:cubicBezTo>
                    <a:pt x="231" y="314"/>
                    <a:pt x="232" y="319"/>
                    <a:pt x="229" y="323"/>
                  </a:cubicBezTo>
                  <a:cubicBezTo>
                    <a:pt x="217" y="339"/>
                    <a:pt x="178" y="341"/>
                    <a:pt x="148" y="344"/>
                  </a:cubicBezTo>
                  <a:cubicBezTo>
                    <a:pt x="122" y="347"/>
                    <a:pt x="95" y="344"/>
                    <a:pt x="68" y="333"/>
                  </a:cubicBezTo>
                  <a:cubicBezTo>
                    <a:pt x="42" y="322"/>
                    <a:pt x="26" y="311"/>
                    <a:pt x="33" y="277"/>
                  </a:cubicBezTo>
                  <a:cubicBezTo>
                    <a:pt x="37" y="274"/>
                    <a:pt x="41" y="271"/>
                    <a:pt x="45" y="268"/>
                  </a:cubicBezTo>
                  <a:cubicBezTo>
                    <a:pt x="41" y="249"/>
                    <a:pt x="35" y="226"/>
                    <a:pt x="36" y="207"/>
                  </a:cubicBezTo>
                  <a:cubicBezTo>
                    <a:pt x="40" y="208"/>
                    <a:pt x="40" y="205"/>
                    <a:pt x="43" y="205"/>
                  </a:cubicBezTo>
                  <a:cubicBezTo>
                    <a:pt x="48" y="204"/>
                    <a:pt x="43" y="212"/>
                    <a:pt x="43" y="214"/>
                  </a:cubicBezTo>
                  <a:cubicBezTo>
                    <a:pt x="45" y="226"/>
                    <a:pt x="44" y="240"/>
                    <a:pt x="50" y="251"/>
                  </a:cubicBezTo>
                  <a:cubicBezTo>
                    <a:pt x="60" y="242"/>
                    <a:pt x="67" y="230"/>
                    <a:pt x="78" y="222"/>
                  </a:cubicBezTo>
                  <a:cubicBezTo>
                    <a:pt x="82" y="232"/>
                    <a:pt x="84" y="251"/>
                    <a:pt x="93" y="263"/>
                  </a:cubicBezTo>
                  <a:cubicBezTo>
                    <a:pt x="105" y="257"/>
                    <a:pt x="105" y="241"/>
                    <a:pt x="119" y="238"/>
                  </a:cubicBezTo>
                  <a:cubicBezTo>
                    <a:pt x="123" y="253"/>
                    <a:pt x="127" y="270"/>
                    <a:pt x="135" y="278"/>
                  </a:cubicBezTo>
                  <a:cubicBezTo>
                    <a:pt x="143" y="271"/>
                    <a:pt x="146" y="261"/>
                    <a:pt x="154" y="255"/>
                  </a:cubicBezTo>
                  <a:cubicBezTo>
                    <a:pt x="161" y="259"/>
                    <a:pt x="164" y="268"/>
                    <a:pt x="168" y="277"/>
                  </a:cubicBezTo>
                  <a:cubicBezTo>
                    <a:pt x="180" y="273"/>
                    <a:pt x="185" y="260"/>
                    <a:pt x="194" y="253"/>
                  </a:cubicBezTo>
                  <a:cubicBezTo>
                    <a:pt x="200" y="255"/>
                    <a:pt x="201" y="263"/>
                    <a:pt x="204" y="267"/>
                  </a:cubicBezTo>
                  <a:cubicBezTo>
                    <a:pt x="211" y="266"/>
                    <a:pt x="212" y="258"/>
                    <a:pt x="218" y="256"/>
                  </a:cubicBezTo>
                  <a:cubicBezTo>
                    <a:pt x="220" y="266"/>
                    <a:pt x="219" y="279"/>
                    <a:pt x="220" y="286"/>
                  </a:cubicBezTo>
                  <a:cubicBezTo>
                    <a:pt x="232" y="287"/>
                    <a:pt x="229" y="273"/>
                    <a:pt x="238" y="271"/>
                  </a:cubicBezTo>
                  <a:cubicBezTo>
                    <a:pt x="257" y="274"/>
                    <a:pt x="263" y="315"/>
                    <a:pt x="235" y="312"/>
                  </a:cubicBezTo>
                  <a:close/>
                  <a:moveTo>
                    <a:pt x="259" y="304"/>
                  </a:moveTo>
                  <a:cubicBezTo>
                    <a:pt x="266" y="281"/>
                    <a:pt x="243" y="251"/>
                    <a:pt x="225" y="271"/>
                  </a:cubicBezTo>
                  <a:cubicBezTo>
                    <a:pt x="225" y="261"/>
                    <a:pt x="225" y="251"/>
                    <a:pt x="220" y="246"/>
                  </a:cubicBezTo>
                  <a:cubicBezTo>
                    <a:pt x="211" y="246"/>
                    <a:pt x="213" y="256"/>
                    <a:pt x="206" y="256"/>
                  </a:cubicBezTo>
                  <a:cubicBezTo>
                    <a:pt x="203" y="251"/>
                    <a:pt x="200" y="247"/>
                    <a:pt x="194" y="245"/>
                  </a:cubicBezTo>
                  <a:cubicBezTo>
                    <a:pt x="183" y="248"/>
                    <a:pt x="182" y="262"/>
                    <a:pt x="172" y="267"/>
                  </a:cubicBezTo>
                  <a:cubicBezTo>
                    <a:pt x="167" y="259"/>
                    <a:pt x="162" y="252"/>
                    <a:pt x="156" y="245"/>
                  </a:cubicBezTo>
                  <a:cubicBezTo>
                    <a:pt x="148" y="250"/>
                    <a:pt x="142" y="258"/>
                    <a:pt x="137" y="266"/>
                  </a:cubicBezTo>
                  <a:cubicBezTo>
                    <a:pt x="129" y="257"/>
                    <a:pt x="127" y="242"/>
                    <a:pt x="123" y="228"/>
                  </a:cubicBezTo>
                  <a:cubicBezTo>
                    <a:pt x="108" y="230"/>
                    <a:pt x="103" y="242"/>
                    <a:pt x="95" y="251"/>
                  </a:cubicBezTo>
                  <a:cubicBezTo>
                    <a:pt x="87" y="241"/>
                    <a:pt x="87" y="223"/>
                    <a:pt x="86" y="212"/>
                  </a:cubicBezTo>
                  <a:cubicBezTo>
                    <a:pt x="69" y="214"/>
                    <a:pt x="64" y="229"/>
                    <a:pt x="52" y="237"/>
                  </a:cubicBezTo>
                  <a:cubicBezTo>
                    <a:pt x="49" y="221"/>
                    <a:pt x="51" y="211"/>
                    <a:pt x="54" y="197"/>
                  </a:cubicBezTo>
                  <a:cubicBezTo>
                    <a:pt x="42" y="194"/>
                    <a:pt x="30" y="203"/>
                    <a:pt x="20" y="207"/>
                  </a:cubicBezTo>
                  <a:cubicBezTo>
                    <a:pt x="19" y="191"/>
                    <a:pt x="29" y="170"/>
                    <a:pt x="45" y="172"/>
                  </a:cubicBezTo>
                  <a:cubicBezTo>
                    <a:pt x="52" y="172"/>
                    <a:pt x="62" y="180"/>
                    <a:pt x="72" y="186"/>
                  </a:cubicBezTo>
                  <a:cubicBezTo>
                    <a:pt x="98" y="200"/>
                    <a:pt x="129" y="217"/>
                    <a:pt x="156" y="224"/>
                  </a:cubicBezTo>
                  <a:cubicBezTo>
                    <a:pt x="172" y="228"/>
                    <a:pt x="198" y="228"/>
                    <a:pt x="211" y="221"/>
                  </a:cubicBezTo>
                  <a:cubicBezTo>
                    <a:pt x="213" y="219"/>
                    <a:pt x="215" y="217"/>
                    <a:pt x="218" y="215"/>
                  </a:cubicBezTo>
                  <a:cubicBezTo>
                    <a:pt x="231" y="209"/>
                    <a:pt x="242" y="210"/>
                    <a:pt x="248" y="194"/>
                  </a:cubicBezTo>
                  <a:cubicBezTo>
                    <a:pt x="271" y="213"/>
                    <a:pt x="288" y="279"/>
                    <a:pt x="259" y="304"/>
                  </a:cubicBezTo>
                  <a:close/>
                  <a:moveTo>
                    <a:pt x="222" y="204"/>
                  </a:moveTo>
                  <a:cubicBezTo>
                    <a:pt x="227" y="205"/>
                    <a:pt x="221" y="207"/>
                    <a:pt x="221" y="208"/>
                  </a:cubicBezTo>
                  <a:cubicBezTo>
                    <a:pt x="217" y="207"/>
                    <a:pt x="223" y="206"/>
                    <a:pt x="222" y="204"/>
                  </a:cubicBezTo>
                  <a:close/>
                  <a:moveTo>
                    <a:pt x="239" y="193"/>
                  </a:moveTo>
                  <a:cubicBezTo>
                    <a:pt x="243" y="193"/>
                    <a:pt x="227" y="200"/>
                    <a:pt x="239" y="193"/>
                  </a:cubicBezTo>
                  <a:close/>
                  <a:moveTo>
                    <a:pt x="306" y="110"/>
                  </a:moveTo>
                  <a:cubicBezTo>
                    <a:pt x="276" y="138"/>
                    <a:pt x="252" y="180"/>
                    <a:pt x="217" y="198"/>
                  </a:cubicBezTo>
                  <a:cubicBezTo>
                    <a:pt x="225" y="182"/>
                    <a:pt x="240" y="172"/>
                    <a:pt x="252" y="160"/>
                  </a:cubicBezTo>
                  <a:cubicBezTo>
                    <a:pt x="257" y="155"/>
                    <a:pt x="261" y="149"/>
                    <a:pt x="266" y="144"/>
                  </a:cubicBezTo>
                  <a:cubicBezTo>
                    <a:pt x="271" y="139"/>
                    <a:pt x="278" y="135"/>
                    <a:pt x="282" y="130"/>
                  </a:cubicBezTo>
                  <a:cubicBezTo>
                    <a:pt x="290" y="118"/>
                    <a:pt x="295" y="105"/>
                    <a:pt x="306" y="94"/>
                  </a:cubicBezTo>
                  <a:cubicBezTo>
                    <a:pt x="310" y="98"/>
                    <a:pt x="305" y="105"/>
                    <a:pt x="306" y="110"/>
                  </a:cubicBezTo>
                  <a:close/>
                  <a:moveTo>
                    <a:pt x="60" y="56"/>
                  </a:moveTo>
                  <a:cubicBezTo>
                    <a:pt x="77" y="41"/>
                    <a:pt x="93" y="23"/>
                    <a:pt x="109" y="13"/>
                  </a:cubicBezTo>
                  <a:cubicBezTo>
                    <a:pt x="108" y="13"/>
                    <a:pt x="115" y="11"/>
                    <a:pt x="114" y="13"/>
                  </a:cubicBezTo>
                  <a:cubicBezTo>
                    <a:pt x="178" y="34"/>
                    <a:pt x="241" y="57"/>
                    <a:pt x="304" y="80"/>
                  </a:cubicBezTo>
                  <a:cubicBezTo>
                    <a:pt x="307" y="87"/>
                    <a:pt x="299" y="90"/>
                    <a:pt x="296" y="94"/>
                  </a:cubicBezTo>
                  <a:cubicBezTo>
                    <a:pt x="285" y="108"/>
                    <a:pt x="277" y="123"/>
                    <a:pt x="265" y="136"/>
                  </a:cubicBezTo>
                  <a:cubicBezTo>
                    <a:pt x="258" y="144"/>
                    <a:pt x="248" y="152"/>
                    <a:pt x="239" y="160"/>
                  </a:cubicBezTo>
                  <a:cubicBezTo>
                    <a:pt x="233" y="167"/>
                    <a:pt x="221" y="182"/>
                    <a:pt x="214" y="184"/>
                  </a:cubicBezTo>
                  <a:cubicBezTo>
                    <a:pt x="206" y="186"/>
                    <a:pt x="171" y="172"/>
                    <a:pt x="161" y="168"/>
                  </a:cubicBezTo>
                  <a:cubicBezTo>
                    <a:pt x="109" y="146"/>
                    <a:pt x="58" y="123"/>
                    <a:pt x="11" y="101"/>
                  </a:cubicBezTo>
                  <a:cubicBezTo>
                    <a:pt x="25" y="86"/>
                    <a:pt x="43" y="72"/>
                    <a:pt x="6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69" name="Freeform 878"/>
            <p:cNvSpPr>
              <a:spLocks noEditPoints="1"/>
            </p:cNvSpPr>
            <p:nvPr/>
          </p:nvSpPr>
          <p:spPr bwMode="auto">
            <a:xfrm>
              <a:off x="6808938" y="4790074"/>
              <a:ext cx="291988" cy="975726"/>
            </a:xfrm>
            <a:custGeom>
              <a:avLst/>
              <a:gdLst>
                <a:gd name="T0" fmla="*/ 41 w 78"/>
                <a:gd name="T1" fmla="*/ 260 h 261"/>
                <a:gd name="T2" fmla="*/ 78 w 78"/>
                <a:gd name="T3" fmla="*/ 25 h 261"/>
                <a:gd name="T4" fmla="*/ 0 w 78"/>
                <a:gd name="T5" fmla="*/ 30 h 261"/>
                <a:gd name="T6" fmla="*/ 15 w 78"/>
                <a:gd name="T7" fmla="*/ 49 h 261"/>
                <a:gd name="T8" fmla="*/ 15 w 78"/>
                <a:gd name="T9" fmla="*/ 111 h 261"/>
                <a:gd name="T10" fmla="*/ 56 w 78"/>
                <a:gd name="T11" fmla="*/ 139 h 261"/>
                <a:gd name="T12" fmla="*/ 54 w 78"/>
                <a:gd name="T13" fmla="*/ 166 h 261"/>
                <a:gd name="T14" fmla="*/ 33 w 78"/>
                <a:gd name="T15" fmla="*/ 181 h 261"/>
                <a:gd name="T16" fmla="*/ 35 w 78"/>
                <a:gd name="T17" fmla="*/ 202 h 261"/>
                <a:gd name="T18" fmla="*/ 23 w 78"/>
                <a:gd name="T19" fmla="*/ 189 h 261"/>
                <a:gd name="T20" fmla="*/ 42 w 78"/>
                <a:gd name="T21" fmla="*/ 132 h 261"/>
                <a:gd name="T22" fmla="*/ 49 w 78"/>
                <a:gd name="T23" fmla="*/ 133 h 261"/>
                <a:gd name="T24" fmla="*/ 16 w 78"/>
                <a:gd name="T25" fmla="*/ 131 h 261"/>
                <a:gd name="T26" fmla="*/ 16 w 78"/>
                <a:gd name="T27" fmla="*/ 131 h 261"/>
                <a:gd name="T28" fmla="*/ 28 w 78"/>
                <a:gd name="T29" fmla="*/ 131 h 261"/>
                <a:gd name="T30" fmla="*/ 24 w 78"/>
                <a:gd name="T31" fmla="*/ 153 h 261"/>
                <a:gd name="T32" fmla="*/ 36 w 78"/>
                <a:gd name="T33" fmla="*/ 132 h 261"/>
                <a:gd name="T34" fmla="*/ 39 w 78"/>
                <a:gd name="T35" fmla="*/ 172 h 261"/>
                <a:gd name="T36" fmla="*/ 39 w 78"/>
                <a:gd name="T37" fmla="*/ 169 h 261"/>
                <a:gd name="T38" fmla="*/ 39 w 78"/>
                <a:gd name="T39" fmla="*/ 169 h 261"/>
                <a:gd name="T40" fmla="*/ 15 w 78"/>
                <a:gd name="T41" fmla="*/ 199 h 261"/>
                <a:gd name="T42" fmla="*/ 17 w 78"/>
                <a:gd name="T43" fmla="*/ 212 h 261"/>
                <a:gd name="T44" fmla="*/ 20 w 78"/>
                <a:gd name="T45" fmla="*/ 233 h 261"/>
                <a:gd name="T46" fmla="*/ 20 w 78"/>
                <a:gd name="T47" fmla="*/ 236 h 261"/>
                <a:gd name="T48" fmla="*/ 28 w 78"/>
                <a:gd name="T49" fmla="*/ 248 h 261"/>
                <a:gd name="T50" fmla="*/ 27 w 78"/>
                <a:gd name="T51" fmla="*/ 230 h 261"/>
                <a:gd name="T52" fmla="*/ 39 w 78"/>
                <a:gd name="T53" fmla="*/ 239 h 261"/>
                <a:gd name="T54" fmla="*/ 53 w 78"/>
                <a:gd name="T55" fmla="*/ 245 h 261"/>
                <a:gd name="T56" fmla="*/ 57 w 78"/>
                <a:gd name="T57" fmla="*/ 231 h 261"/>
                <a:gd name="T58" fmla="*/ 54 w 78"/>
                <a:gd name="T59" fmla="*/ 210 h 261"/>
                <a:gd name="T60" fmla="*/ 61 w 78"/>
                <a:gd name="T61" fmla="*/ 218 h 261"/>
                <a:gd name="T62" fmla="*/ 61 w 78"/>
                <a:gd name="T63" fmla="*/ 219 h 261"/>
                <a:gd name="T64" fmla="*/ 64 w 78"/>
                <a:gd name="T65" fmla="*/ 185 h 261"/>
                <a:gd name="T66" fmla="*/ 61 w 78"/>
                <a:gd name="T67" fmla="*/ 171 h 261"/>
                <a:gd name="T68" fmla="*/ 48 w 78"/>
                <a:gd name="T69" fmla="*/ 194 h 261"/>
                <a:gd name="T70" fmla="*/ 39 w 78"/>
                <a:gd name="T71" fmla="*/ 195 h 261"/>
                <a:gd name="T72" fmla="*/ 34 w 78"/>
                <a:gd name="T73" fmla="*/ 194 h 261"/>
                <a:gd name="T74" fmla="*/ 45 w 78"/>
                <a:gd name="T75" fmla="*/ 185 h 261"/>
                <a:gd name="T76" fmla="*/ 66 w 78"/>
                <a:gd name="T77" fmla="*/ 169 h 261"/>
                <a:gd name="T78" fmla="*/ 64 w 78"/>
                <a:gd name="T79" fmla="*/ 132 h 261"/>
                <a:gd name="T80" fmla="*/ 39 w 78"/>
                <a:gd name="T81" fmla="*/ 13 h 261"/>
                <a:gd name="T82" fmla="*/ 11 w 78"/>
                <a:gd name="T83" fmla="*/ 22 h 261"/>
                <a:gd name="T84" fmla="*/ 72 w 78"/>
                <a:gd name="T85" fmla="*/ 3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261">
                  <a:moveTo>
                    <a:pt x="8" y="91"/>
                  </a:moveTo>
                  <a:cubicBezTo>
                    <a:pt x="7" y="141"/>
                    <a:pt x="12" y="193"/>
                    <a:pt x="9" y="234"/>
                  </a:cubicBezTo>
                  <a:cubicBezTo>
                    <a:pt x="18" y="246"/>
                    <a:pt x="22" y="261"/>
                    <a:pt x="41" y="260"/>
                  </a:cubicBezTo>
                  <a:cubicBezTo>
                    <a:pt x="61" y="258"/>
                    <a:pt x="67" y="226"/>
                    <a:pt x="69" y="207"/>
                  </a:cubicBezTo>
                  <a:cubicBezTo>
                    <a:pt x="72" y="183"/>
                    <a:pt x="72" y="145"/>
                    <a:pt x="77" y="121"/>
                  </a:cubicBezTo>
                  <a:cubicBezTo>
                    <a:pt x="71" y="93"/>
                    <a:pt x="75" y="46"/>
                    <a:pt x="78" y="25"/>
                  </a:cubicBezTo>
                  <a:cubicBezTo>
                    <a:pt x="75" y="19"/>
                    <a:pt x="73" y="12"/>
                    <a:pt x="66" y="8"/>
                  </a:cubicBezTo>
                  <a:cubicBezTo>
                    <a:pt x="50" y="0"/>
                    <a:pt x="18" y="10"/>
                    <a:pt x="5" y="14"/>
                  </a:cubicBezTo>
                  <a:cubicBezTo>
                    <a:pt x="6" y="20"/>
                    <a:pt x="0" y="24"/>
                    <a:pt x="0" y="30"/>
                  </a:cubicBezTo>
                  <a:cubicBezTo>
                    <a:pt x="0" y="37"/>
                    <a:pt x="8" y="42"/>
                    <a:pt x="9" y="49"/>
                  </a:cubicBezTo>
                  <a:cubicBezTo>
                    <a:pt x="12" y="59"/>
                    <a:pt x="8" y="75"/>
                    <a:pt x="8" y="91"/>
                  </a:cubicBezTo>
                  <a:close/>
                  <a:moveTo>
                    <a:pt x="15" y="49"/>
                  </a:moveTo>
                  <a:cubicBezTo>
                    <a:pt x="32" y="53"/>
                    <a:pt x="53" y="57"/>
                    <a:pt x="68" y="48"/>
                  </a:cubicBezTo>
                  <a:cubicBezTo>
                    <a:pt x="71" y="70"/>
                    <a:pt x="68" y="95"/>
                    <a:pt x="68" y="110"/>
                  </a:cubicBezTo>
                  <a:cubicBezTo>
                    <a:pt x="53" y="104"/>
                    <a:pt x="27" y="103"/>
                    <a:pt x="15" y="111"/>
                  </a:cubicBezTo>
                  <a:cubicBezTo>
                    <a:pt x="13" y="81"/>
                    <a:pt x="17" y="70"/>
                    <a:pt x="15" y="49"/>
                  </a:cubicBezTo>
                  <a:close/>
                  <a:moveTo>
                    <a:pt x="56" y="142"/>
                  </a:moveTo>
                  <a:cubicBezTo>
                    <a:pt x="54" y="145"/>
                    <a:pt x="56" y="141"/>
                    <a:pt x="56" y="139"/>
                  </a:cubicBezTo>
                  <a:cubicBezTo>
                    <a:pt x="56" y="134"/>
                    <a:pt x="59" y="143"/>
                    <a:pt x="56" y="142"/>
                  </a:cubicBezTo>
                  <a:close/>
                  <a:moveTo>
                    <a:pt x="66" y="143"/>
                  </a:moveTo>
                  <a:cubicBezTo>
                    <a:pt x="66" y="150"/>
                    <a:pt x="64" y="165"/>
                    <a:pt x="54" y="166"/>
                  </a:cubicBezTo>
                  <a:cubicBezTo>
                    <a:pt x="57" y="157"/>
                    <a:pt x="64" y="153"/>
                    <a:pt x="66" y="143"/>
                  </a:cubicBezTo>
                  <a:close/>
                  <a:moveTo>
                    <a:pt x="33" y="181"/>
                  </a:moveTo>
                  <a:cubicBezTo>
                    <a:pt x="35" y="185"/>
                    <a:pt x="28" y="189"/>
                    <a:pt x="33" y="181"/>
                  </a:cubicBezTo>
                  <a:close/>
                  <a:moveTo>
                    <a:pt x="35" y="202"/>
                  </a:moveTo>
                  <a:cubicBezTo>
                    <a:pt x="37" y="204"/>
                    <a:pt x="32" y="209"/>
                    <a:pt x="32" y="213"/>
                  </a:cubicBezTo>
                  <a:cubicBezTo>
                    <a:pt x="28" y="210"/>
                    <a:pt x="34" y="205"/>
                    <a:pt x="35" y="202"/>
                  </a:cubicBezTo>
                  <a:close/>
                  <a:moveTo>
                    <a:pt x="23" y="189"/>
                  </a:moveTo>
                  <a:cubicBezTo>
                    <a:pt x="23" y="183"/>
                    <a:pt x="31" y="175"/>
                    <a:pt x="32" y="165"/>
                  </a:cubicBezTo>
                  <a:cubicBezTo>
                    <a:pt x="39" y="170"/>
                    <a:pt x="25" y="181"/>
                    <a:pt x="23" y="189"/>
                  </a:cubicBezTo>
                  <a:close/>
                  <a:moveTo>
                    <a:pt x="24" y="167"/>
                  </a:moveTo>
                  <a:cubicBezTo>
                    <a:pt x="22" y="176"/>
                    <a:pt x="20" y="184"/>
                    <a:pt x="15" y="189"/>
                  </a:cubicBezTo>
                  <a:cubicBezTo>
                    <a:pt x="21" y="167"/>
                    <a:pt x="32" y="150"/>
                    <a:pt x="42" y="132"/>
                  </a:cubicBezTo>
                  <a:cubicBezTo>
                    <a:pt x="47" y="130"/>
                    <a:pt x="50" y="135"/>
                    <a:pt x="52" y="132"/>
                  </a:cubicBezTo>
                  <a:cubicBezTo>
                    <a:pt x="53" y="141"/>
                    <a:pt x="41" y="150"/>
                    <a:pt x="37" y="159"/>
                  </a:cubicBezTo>
                  <a:cubicBezTo>
                    <a:pt x="36" y="151"/>
                    <a:pt x="51" y="142"/>
                    <a:pt x="49" y="133"/>
                  </a:cubicBezTo>
                  <a:cubicBezTo>
                    <a:pt x="48" y="133"/>
                    <a:pt x="47" y="133"/>
                    <a:pt x="46" y="133"/>
                  </a:cubicBezTo>
                  <a:cubicBezTo>
                    <a:pt x="37" y="143"/>
                    <a:pt x="33" y="158"/>
                    <a:pt x="24" y="167"/>
                  </a:cubicBezTo>
                  <a:close/>
                  <a:moveTo>
                    <a:pt x="16" y="131"/>
                  </a:moveTo>
                  <a:cubicBezTo>
                    <a:pt x="18" y="131"/>
                    <a:pt x="19" y="131"/>
                    <a:pt x="21" y="131"/>
                  </a:cubicBezTo>
                  <a:cubicBezTo>
                    <a:pt x="21" y="135"/>
                    <a:pt x="17" y="135"/>
                    <a:pt x="17" y="139"/>
                  </a:cubicBezTo>
                  <a:cubicBezTo>
                    <a:pt x="14" y="139"/>
                    <a:pt x="17" y="134"/>
                    <a:pt x="16" y="131"/>
                  </a:cubicBezTo>
                  <a:close/>
                  <a:moveTo>
                    <a:pt x="24" y="142"/>
                  </a:moveTo>
                  <a:cubicBezTo>
                    <a:pt x="22" y="147"/>
                    <a:pt x="19" y="152"/>
                    <a:pt x="17" y="155"/>
                  </a:cubicBezTo>
                  <a:cubicBezTo>
                    <a:pt x="13" y="144"/>
                    <a:pt x="25" y="139"/>
                    <a:pt x="28" y="131"/>
                  </a:cubicBezTo>
                  <a:cubicBezTo>
                    <a:pt x="32" y="133"/>
                    <a:pt x="26" y="138"/>
                    <a:pt x="24" y="142"/>
                  </a:cubicBezTo>
                  <a:close/>
                  <a:moveTo>
                    <a:pt x="32" y="138"/>
                  </a:moveTo>
                  <a:cubicBezTo>
                    <a:pt x="33" y="143"/>
                    <a:pt x="27" y="148"/>
                    <a:pt x="24" y="153"/>
                  </a:cubicBezTo>
                  <a:cubicBezTo>
                    <a:pt x="21" y="159"/>
                    <a:pt x="19" y="165"/>
                    <a:pt x="16" y="167"/>
                  </a:cubicBezTo>
                  <a:cubicBezTo>
                    <a:pt x="18" y="154"/>
                    <a:pt x="28" y="149"/>
                    <a:pt x="32" y="138"/>
                  </a:cubicBezTo>
                  <a:close/>
                  <a:moveTo>
                    <a:pt x="36" y="132"/>
                  </a:moveTo>
                  <a:cubicBezTo>
                    <a:pt x="40" y="133"/>
                    <a:pt x="34" y="135"/>
                    <a:pt x="35" y="137"/>
                  </a:cubicBezTo>
                  <a:cubicBezTo>
                    <a:pt x="31" y="137"/>
                    <a:pt x="36" y="133"/>
                    <a:pt x="36" y="132"/>
                  </a:cubicBezTo>
                  <a:close/>
                  <a:moveTo>
                    <a:pt x="39" y="172"/>
                  </a:moveTo>
                  <a:cubicBezTo>
                    <a:pt x="42" y="169"/>
                    <a:pt x="37" y="178"/>
                    <a:pt x="36" y="180"/>
                  </a:cubicBezTo>
                  <a:cubicBezTo>
                    <a:pt x="32" y="177"/>
                    <a:pt x="39" y="175"/>
                    <a:pt x="39" y="172"/>
                  </a:cubicBezTo>
                  <a:close/>
                  <a:moveTo>
                    <a:pt x="39" y="169"/>
                  </a:moveTo>
                  <a:cubicBezTo>
                    <a:pt x="41" y="158"/>
                    <a:pt x="49" y="153"/>
                    <a:pt x="53" y="144"/>
                  </a:cubicBezTo>
                  <a:cubicBezTo>
                    <a:pt x="54" y="148"/>
                    <a:pt x="49" y="152"/>
                    <a:pt x="46" y="157"/>
                  </a:cubicBezTo>
                  <a:cubicBezTo>
                    <a:pt x="44" y="161"/>
                    <a:pt x="43" y="167"/>
                    <a:pt x="39" y="169"/>
                  </a:cubicBezTo>
                  <a:close/>
                  <a:moveTo>
                    <a:pt x="16" y="193"/>
                  </a:moveTo>
                  <a:cubicBezTo>
                    <a:pt x="18" y="195"/>
                    <a:pt x="18" y="194"/>
                    <a:pt x="20" y="193"/>
                  </a:cubicBezTo>
                  <a:cubicBezTo>
                    <a:pt x="22" y="190"/>
                    <a:pt x="18" y="199"/>
                    <a:pt x="15" y="199"/>
                  </a:cubicBezTo>
                  <a:cubicBezTo>
                    <a:pt x="16" y="197"/>
                    <a:pt x="16" y="195"/>
                    <a:pt x="16" y="193"/>
                  </a:cubicBezTo>
                  <a:close/>
                  <a:moveTo>
                    <a:pt x="24" y="196"/>
                  </a:moveTo>
                  <a:cubicBezTo>
                    <a:pt x="26" y="200"/>
                    <a:pt x="18" y="207"/>
                    <a:pt x="17" y="212"/>
                  </a:cubicBezTo>
                  <a:cubicBezTo>
                    <a:pt x="14" y="206"/>
                    <a:pt x="23" y="202"/>
                    <a:pt x="24" y="196"/>
                  </a:cubicBezTo>
                  <a:close/>
                  <a:moveTo>
                    <a:pt x="23" y="217"/>
                  </a:moveTo>
                  <a:cubicBezTo>
                    <a:pt x="27" y="222"/>
                    <a:pt x="19" y="226"/>
                    <a:pt x="20" y="233"/>
                  </a:cubicBezTo>
                  <a:cubicBezTo>
                    <a:pt x="13" y="229"/>
                    <a:pt x="23" y="223"/>
                    <a:pt x="23" y="217"/>
                  </a:cubicBezTo>
                  <a:close/>
                  <a:moveTo>
                    <a:pt x="28" y="248"/>
                  </a:moveTo>
                  <a:cubicBezTo>
                    <a:pt x="24" y="246"/>
                    <a:pt x="21" y="241"/>
                    <a:pt x="20" y="236"/>
                  </a:cubicBezTo>
                  <a:cubicBezTo>
                    <a:pt x="21" y="237"/>
                    <a:pt x="22" y="238"/>
                    <a:pt x="23" y="236"/>
                  </a:cubicBezTo>
                  <a:cubicBezTo>
                    <a:pt x="24" y="237"/>
                    <a:pt x="25" y="244"/>
                    <a:pt x="28" y="239"/>
                  </a:cubicBezTo>
                  <a:cubicBezTo>
                    <a:pt x="30" y="239"/>
                    <a:pt x="27" y="244"/>
                    <a:pt x="28" y="248"/>
                  </a:cubicBezTo>
                  <a:close/>
                  <a:moveTo>
                    <a:pt x="27" y="230"/>
                  </a:moveTo>
                  <a:cubicBezTo>
                    <a:pt x="24" y="232"/>
                    <a:pt x="30" y="221"/>
                    <a:pt x="31" y="217"/>
                  </a:cubicBezTo>
                  <a:cubicBezTo>
                    <a:pt x="34" y="221"/>
                    <a:pt x="28" y="227"/>
                    <a:pt x="27" y="230"/>
                  </a:cubicBezTo>
                  <a:close/>
                  <a:moveTo>
                    <a:pt x="32" y="251"/>
                  </a:moveTo>
                  <a:cubicBezTo>
                    <a:pt x="34" y="236"/>
                    <a:pt x="41" y="227"/>
                    <a:pt x="45" y="214"/>
                  </a:cubicBezTo>
                  <a:cubicBezTo>
                    <a:pt x="51" y="221"/>
                    <a:pt x="41" y="233"/>
                    <a:pt x="39" y="239"/>
                  </a:cubicBezTo>
                  <a:cubicBezTo>
                    <a:pt x="45" y="238"/>
                    <a:pt x="38" y="252"/>
                    <a:pt x="44" y="249"/>
                  </a:cubicBezTo>
                  <a:cubicBezTo>
                    <a:pt x="48" y="252"/>
                    <a:pt x="36" y="251"/>
                    <a:pt x="32" y="251"/>
                  </a:cubicBezTo>
                  <a:close/>
                  <a:moveTo>
                    <a:pt x="53" y="245"/>
                  </a:moveTo>
                  <a:cubicBezTo>
                    <a:pt x="52" y="244"/>
                    <a:pt x="49" y="243"/>
                    <a:pt x="49" y="245"/>
                  </a:cubicBezTo>
                  <a:cubicBezTo>
                    <a:pt x="48" y="240"/>
                    <a:pt x="42" y="240"/>
                    <a:pt x="45" y="235"/>
                  </a:cubicBezTo>
                  <a:cubicBezTo>
                    <a:pt x="49" y="241"/>
                    <a:pt x="55" y="235"/>
                    <a:pt x="57" y="231"/>
                  </a:cubicBezTo>
                  <a:cubicBezTo>
                    <a:pt x="60" y="235"/>
                    <a:pt x="53" y="240"/>
                    <a:pt x="53" y="245"/>
                  </a:cubicBezTo>
                  <a:close/>
                  <a:moveTo>
                    <a:pt x="57" y="205"/>
                  </a:moveTo>
                  <a:cubicBezTo>
                    <a:pt x="61" y="207"/>
                    <a:pt x="55" y="209"/>
                    <a:pt x="54" y="210"/>
                  </a:cubicBezTo>
                  <a:cubicBezTo>
                    <a:pt x="52" y="214"/>
                    <a:pt x="56" y="206"/>
                    <a:pt x="57" y="205"/>
                  </a:cubicBezTo>
                  <a:close/>
                  <a:moveTo>
                    <a:pt x="61" y="219"/>
                  </a:moveTo>
                  <a:cubicBezTo>
                    <a:pt x="60" y="221"/>
                    <a:pt x="59" y="217"/>
                    <a:pt x="61" y="218"/>
                  </a:cubicBezTo>
                  <a:cubicBezTo>
                    <a:pt x="60" y="216"/>
                    <a:pt x="59" y="215"/>
                    <a:pt x="57" y="215"/>
                  </a:cubicBezTo>
                  <a:cubicBezTo>
                    <a:pt x="57" y="212"/>
                    <a:pt x="61" y="212"/>
                    <a:pt x="61" y="209"/>
                  </a:cubicBezTo>
                  <a:cubicBezTo>
                    <a:pt x="63" y="212"/>
                    <a:pt x="62" y="216"/>
                    <a:pt x="61" y="219"/>
                  </a:cubicBezTo>
                  <a:close/>
                  <a:moveTo>
                    <a:pt x="64" y="196"/>
                  </a:moveTo>
                  <a:cubicBezTo>
                    <a:pt x="61" y="196"/>
                    <a:pt x="61" y="193"/>
                    <a:pt x="57" y="194"/>
                  </a:cubicBezTo>
                  <a:cubicBezTo>
                    <a:pt x="57" y="188"/>
                    <a:pt x="63" y="189"/>
                    <a:pt x="64" y="185"/>
                  </a:cubicBezTo>
                  <a:cubicBezTo>
                    <a:pt x="67" y="186"/>
                    <a:pt x="62" y="191"/>
                    <a:pt x="64" y="196"/>
                  </a:cubicBezTo>
                  <a:close/>
                  <a:moveTo>
                    <a:pt x="66" y="169"/>
                  </a:moveTo>
                  <a:cubicBezTo>
                    <a:pt x="64" y="169"/>
                    <a:pt x="64" y="171"/>
                    <a:pt x="61" y="171"/>
                  </a:cubicBezTo>
                  <a:cubicBezTo>
                    <a:pt x="59" y="190"/>
                    <a:pt x="44" y="197"/>
                    <a:pt x="41" y="216"/>
                  </a:cubicBezTo>
                  <a:cubicBezTo>
                    <a:pt x="39" y="216"/>
                    <a:pt x="38" y="214"/>
                    <a:pt x="36" y="214"/>
                  </a:cubicBezTo>
                  <a:cubicBezTo>
                    <a:pt x="40" y="207"/>
                    <a:pt x="43" y="200"/>
                    <a:pt x="48" y="194"/>
                  </a:cubicBezTo>
                  <a:cubicBezTo>
                    <a:pt x="48" y="193"/>
                    <a:pt x="46" y="192"/>
                    <a:pt x="46" y="191"/>
                  </a:cubicBezTo>
                  <a:cubicBezTo>
                    <a:pt x="42" y="192"/>
                    <a:pt x="39" y="193"/>
                    <a:pt x="39" y="198"/>
                  </a:cubicBezTo>
                  <a:cubicBezTo>
                    <a:pt x="37" y="197"/>
                    <a:pt x="37" y="195"/>
                    <a:pt x="39" y="195"/>
                  </a:cubicBezTo>
                  <a:cubicBezTo>
                    <a:pt x="39" y="193"/>
                    <a:pt x="35" y="193"/>
                    <a:pt x="34" y="194"/>
                  </a:cubicBezTo>
                  <a:cubicBezTo>
                    <a:pt x="33" y="194"/>
                    <a:pt x="33" y="194"/>
                    <a:pt x="33" y="195"/>
                  </a:cubicBezTo>
                  <a:cubicBezTo>
                    <a:pt x="33" y="194"/>
                    <a:pt x="33" y="194"/>
                    <a:pt x="34" y="194"/>
                  </a:cubicBezTo>
                  <a:cubicBezTo>
                    <a:pt x="36" y="188"/>
                    <a:pt x="42" y="179"/>
                    <a:pt x="46" y="169"/>
                  </a:cubicBezTo>
                  <a:cubicBezTo>
                    <a:pt x="51" y="177"/>
                    <a:pt x="35" y="183"/>
                    <a:pt x="40" y="192"/>
                  </a:cubicBezTo>
                  <a:cubicBezTo>
                    <a:pt x="43" y="191"/>
                    <a:pt x="44" y="188"/>
                    <a:pt x="45" y="185"/>
                  </a:cubicBezTo>
                  <a:cubicBezTo>
                    <a:pt x="47" y="186"/>
                    <a:pt x="46" y="190"/>
                    <a:pt x="48" y="190"/>
                  </a:cubicBezTo>
                  <a:cubicBezTo>
                    <a:pt x="57" y="183"/>
                    <a:pt x="60" y="170"/>
                    <a:pt x="66" y="161"/>
                  </a:cubicBezTo>
                  <a:cubicBezTo>
                    <a:pt x="69" y="161"/>
                    <a:pt x="65" y="166"/>
                    <a:pt x="66" y="169"/>
                  </a:cubicBezTo>
                  <a:close/>
                  <a:moveTo>
                    <a:pt x="69" y="139"/>
                  </a:moveTo>
                  <a:cubicBezTo>
                    <a:pt x="67" y="139"/>
                    <a:pt x="66" y="139"/>
                    <a:pt x="64" y="139"/>
                  </a:cubicBezTo>
                  <a:cubicBezTo>
                    <a:pt x="65" y="135"/>
                    <a:pt x="65" y="136"/>
                    <a:pt x="64" y="132"/>
                  </a:cubicBezTo>
                  <a:cubicBezTo>
                    <a:pt x="66" y="132"/>
                    <a:pt x="67" y="132"/>
                    <a:pt x="68" y="131"/>
                  </a:cubicBezTo>
                  <a:cubicBezTo>
                    <a:pt x="71" y="131"/>
                    <a:pt x="68" y="137"/>
                    <a:pt x="69" y="139"/>
                  </a:cubicBezTo>
                  <a:close/>
                  <a:moveTo>
                    <a:pt x="39" y="13"/>
                  </a:moveTo>
                  <a:cubicBezTo>
                    <a:pt x="50" y="13"/>
                    <a:pt x="65" y="12"/>
                    <a:pt x="68" y="21"/>
                  </a:cubicBezTo>
                  <a:cubicBezTo>
                    <a:pt x="59" y="30"/>
                    <a:pt x="35" y="33"/>
                    <a:pt x="19" y="28"/>
                  </a:cubicBezTo>
                  <a:cubicBezTo>
                    <a:pt x="16" y="27"/>
                    <a:pt x="11" y="25"/>
                    <a:pt x="11" y="22"/>
                  </a:cubicBezTo>
                  <a:cubicBezTo>
                    <a:pt x="12" y="15"/>
                    <a:pt x="28" y="14"/>
                    <a:pt x="39" y="13"/>
                  </a:cubicBezTo>
                  <a:close/>
                  <a:moveTo>
                    <a:pt x="70" y="26"/>
                  </a:moveTo>
                  <a:cubicBezTo>
                    <a:pt x="72" y="29"/>
                    <a:pt x="71" y="30"/>
                    <a:pt x="72" y="36"/>
                  </a:cubicBezTo>
                  <a:cubicBezTo>
                    <a:pt x="57" y="52"/>
                    <a:pt x="20" y="49"/>
                    <a:pt x="5" y="32"/>
                  </a:cubicBezTo>
                  <a:cubicBezTo>
                    <a:pt x="22" y="34"/>
                    <a:pt x="59" y="43"/>
                    <a:pt x="7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70" name="Freeform 879"/>
            <p:cNvSpPr>
              <a:spLocks noEditPoints="1"/>
            </p:cNvSpPr>
            <p:nvPr/>
          </p:nvSpPr>
          <p:spPr bwMode="auto">
            <a:xfrm>
              <a:off x="10015943" y="5123426"/>
              <a:ext cx="924630" cy="542611"/>
            </a:xfrm>
            <a:custGeom>
              <a:avLst/>
              <a:gdLst>
                <a:gd name="T0" fmla="*/ 54 w 248"/>
                <a:gd name="T1" fmla="*/ 79 h 145"/>
                <a:gd name="T2" fmla="*/ 0 w 248"/>
                <a:gd name="T3" fmla="*/ 116 h 145"/>
                <a:gd name="T4" fmla="*/ 55 w 248"/>
                <a:gd name="T5" fmla="*/ 86 h 145"/>
                <a:gd name="T6" fmla="*/ 117 w 248"/>
                <a:gd name="T7" fmla="*/ 137 h 145"/>
                <a:gd name="T8" fmla="*/ 215 w 248"/>
                <a:gd name="T9" fmla="*/ 34 h 145"/>
                <a:gd name="T10" fmla="*/ 138 w 248"/>
                <a:gd name="T11" fmla="*/ 48 h 145"/>
                <a:gd name="T12" fmla="*/ 107 w 248"/>
                <a:gd name="T13" fmla="*/ 91 h 145"/>
                <a:gd name="T14" fmla="*/ 124 w 248"/>
                <a:gd name="T15" fmla="*/ 65 h 145"/>
                <a:gd name="T16" fmla="*/ 106 w 248"/>
                <a:gd name="T17" fmla="*/ 35 h 145"/>
                <a:gd name="T18" fmla="*/ 135 w 248"/>
                <a:gd name="T19" fmla="*/ 38 h 145"/>
                <a:gd name="T20" fmla="*/ 85 w 248"/>
                <a:gd name="T21" fmla="*/ 50 h 145"/>
                <a:gd name="T22" fmla="*/ 75 w 248"/>
                <a:gd name="T23" fmla="*/ 53 h 145"/>
                <a:gd name="T24" fmla="*/ 93 w 248"/>
                <a:gd name="T25" fmla="*/ 119 h 145"/>
                <a:gd name="T26" fmla="*/ 108 w 248"/>
                <a:gd name="T27" fmla="*/ 100 h 145"/>
                <a:gd name="T28" fmla="*/ 108 w 248"/>
                <a:gd name="T29" fmla="*/ 100 h 145"/>
                <a:gd name="T30" fmla="*/ 117 w 248"/>
                <a:gd name="T31" fmla="*/ 96 h 145"/>
                <a:gd name="T32" fmla="*/ 124 w 248"/>
                <a:gd name="T33" fmla="*/ 93 h 145"/>
                <a:gd name="T34" fmla="*/ 131 w 248"/>
                <a:gd name="T35" fmla="*/ 129 h 145"/>
                <a:gd name="T36" fmla="*/ 140 w 248"/>
                <a:gd name="T37" fmla="*/ 129 h 145"/>
                <a:gd name="T38" fmla="*/ 150 w 248"/>
                <a:gd name="T39" fmla="*/ 129 h 145"/>
                <a:gd name="T40" fmla="*/ 154 w 248"/>
                <a:gd name="T41" fmla="*/ 130 h 145"/>
                <a:gd name="T42" fmla="*/ 152 w 248"/>
                <a:gd name="T43" fmla="*/ 96 h 145"/>
                <a:gd name="T44" fmla="*/ 154 w 248"/>
                <a:gd name="T45" fmla="*/ 130 h 145"/>
                <a:gd name="T46" fmla="*/ 161 w 248"/>
                <a:gd name="T47" fmla="*/ 129 h 145"/>
                <a:gd name="T48" fmla="*/ 166 w 248"/>
                <a:gd name="T49" fmla="*/ 98 h 145"/>
                <a:gd name="T50" fmla="*/ 178 w 248"/>
                <a:gd name="T51" fmla="*/ 123 h 145"/>
                <a:gd name="T52" fmla="*/ 171 w 248"/>
                <a:gd name="T53" fmla="*/ 100 h 145"/>
                <a:gd name="T54" fmla="*/ 178 w 248"/>
                <a:gd name="T55" fmla="*/ 123 h 145"/>
                <a:gd name="T56" fmla="*/ 182 w 248"/>
                <a:gd name="T57" fmla="*/ 121 h 145"/>
                <a:gd name="T58" fmla="*/ 189 w 248"/>
                <a:gd name="T59" fmla="*/ 100 h 145"/>
                <a:gd name="T60" fmla="*/ 196 w 248"/>
                <a:gd name="T61" fmla="*/ 116 h 145"/>
                <a:gd name="T62" fmla="*/ 198 w 248"/>
                <a:gd name="T63" fmla="*/ 99 h 145"/>
                <a:gd name="T64" fmla="*/ 196 w 248"/>
                <a:gd name="T65" fmla="*/ 116 h 145"/>
                <a:gd name="T66" fmla="*/ 203 w 248"/>
                <a:gd name="T67" fmla="*/ 98 h 145"/>
                <a:gd name="T68" fmla="*/ 210 w 248"/>
                <a:gd name="T69" fmla="*/ 105 h 145"/>
                <a:gd name="T70" fmla="*/ 215 w 248"/>
                <a:gd name="T71" fmla="*/ 102 h 145"/>
                <a:gd name="T72" fmla="*/ 215 w 248"/>
                <a:gd name="T73" fmla="*/ 102 h 145"/>
                <a:gd name="T74" fmla="*/ 150 w 248"/>
                <a:gd name="T75" fmla="*/ 88 h 145"/>
                <a:gd name="T76" fmla="*/ 161 w 248"/>
                <a:gd name="T77" fmla="*/ 25 h 145"/>
                <a:gd name="T78" fmla="*/ 227 w 248"/>
                <a:gd name="T79" fmla="*/ 7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45">
                  <a:moveTo>
                    <a:pt x="215" y="34"/>
                  </a:moveTo>
                  <a:cubicBezTo>
                    <a:pt x="164" y="0"/>
                    <a:pt x="57" y="26"/>
                    <a:pt x="54" y="79"/>
                  </a:cubicBezTo>
                  <a:cubicBezTo>
                    <a:pt x="22" y="76"/>
                    <a:pt x="32" y="109"/>
                    <a:pt x="10" y="113"/>
                  </a:cubicBezTo>
                  <a:cubicBezTo>
                    <a:pt x="7" y="114"/>
                    <a:pt x="1" y="110"/>
                    <a:pt x="0" y="116"/>
                  </a:cubicBezTo>
                  <a:cubicBezTo>
                    <a:pt x="4" y="122"/>
                    <a:pt x="13" y="119"/>
                    <a:pt x="21" y="119"/>
                  </a:cubicBezTo>
                  <a:cubicBezTo>
                    <a:pt x="34" y="111"/>
                    <a:pt x="34" y="81"/>
                    <a:pt x="55" y="86"/>
                  </a:cubicBezTo>
                  <a:cubicBezTo>
                    <a:pt x="58" y="94"/>
                    <a:pt x="58" y="102"/>
                    <a:pt x="62" y="109"/>
                  </a:cubicBezTo>
                  <a:cubicBezTo>
                    <a:pt x="71" y="121"/>
                    <a:pt x="100" y="134"/>
                    <a:pt x="117" y="137"/>
                  </a:cubicBezTo>
                  <a:cubicBezTo>
                    <a:pt x="177" y="145"/>
                    <a:pt x="248" y="108"/>
                    <a:pt x="234" y="57"/>
                  </a:cubicBezTo>
                  <a:cubicBezTo>
                    <a:pt x="231" y="47"/>
                    <a:pt x="223" y="40"/>
                    <a:pt x="215" y="34"/>
                  </a:cubicBezTo>
                  <a:close/>
                  <a:moveTo>
                    <a:pt x="118" y="49"/>
                  </a:moveTo>
                  <a:cubicBezTo>
                    <a:pt x="125" y="45"/>
                    <a:pt x="128" y="49"/>
                    <a:pt x="138" y="48"/>
                  </a:cubicBezTo>
                  <a:cubicBezTo>
                    <a:pt x="141" y="59"/>
                    <a:pt x="146" y="73"/>
                    <a:pt x="142" y="86"/>
                  </a:cubicBezTo>
                  <a:cubicBezTo>
                    <a:pt x="132" y="85"/>
                    <a:pt x="116" y="87"/>
                    <a:pt x="107" y="91"/>
                  </a:cubicBezTo>
                  <a:cubicBezTo>
                    <a:pt x="101" y="85"/>
                    <a:pt x="94" y="81"/>
                    <a:pt x="92" y="71"/>
                  </a:cubicBezTo>
                  <a:cubicBezTo>
                    <a:pt x="100" y="67"/>
                    <a:pt x="113" y="67"/>
                    <a:pt x="124" y="65"/>
                  </a:cubicBezTo>
                  <a:cubicBezTo>
                    <a:pt x="124" y="58"/>
                    <a:pt x="120" y="54"/>
                    <a:pt x="118" y="49"/>
                  </a:cubicBezTo>
                  <a:close/>
                  <a:moveTo>
                    <a:pt x="106" y="35"/>
                  </a:moveTo>
                  <a:cubicBezTo>
                    <a:pt x="113" y="32"/>
                    <a:pt x="121" y="29"/>
                    <a:pt x="129" y="28"/>
                  </a:cubicBezTo>
                  <a:cubicBezTo>
                    <a:pt x="130" y="33"/>
                    <a:pt x="133" y="35"/>
                    <a:pt x="135" y="38"/>
                  </a:cubicBezTo>
                  <a:cubicBezTo>
                    <a:pt x="129" y="38"/>
                    <a:pt x="114" y="44"/>
                    <a:pt x="111" y="35"/>
                  </a:cubicBezTo>
                  <a:cubicBezTo>
                    <a:pt x="102" y="40"/>
                    <a:pt x="93" y="45"/>
                    <a:pt x="85" y="50"/>
                  </a:cubicBezTo>
                  <a:cubicBezTo>
                    <a:pt x="88" y="42"/>
                    <a:pt x="98" y="38"/>
                    <a:pt x="106" y="35"/>
                  </a:cubicBezTo>
                  <a:close/>
                  <a:moveTo>
                    <a:pt x="75" y="53"/>
                  </a:moveTo>
                  <a:cubicBezTo>
                    <a:pt x="80" y="71"/>
                    <a:pt x="87" y="86"/>
                    <a:pt x="101" y="95"/>
                  </a:cubicBezTo>
                  <a:cubicBezTo>
                    <a:pt x="97" y="100"/>
                    <a:pt x="90" y="111"/>
                    <a:pt x="93" y="119"/>
                  </a:cubicBezTo>
                  <a:cubicBezTo>
                    <a:pt x="65" y="115"/>
                    <a:pt x="50" y="71"/>
                    <a:pt x="75" y="53"/>
                  </a:cubicBezTo>
                  <a:close/>
                  <a:moveTo>
                    <a:pt x="108" y="100"/>
                  </a:moveTo>
                  <a:cubicBezTo>
                    <a:pt x="110" y="102"/>
                    <a:pt x="106" y="117"/>
                    <a:pt x="110" y="125"/>
                  </a:cubicBezTo>
                  <a:cubicBezTo>
                    <a:pt x="96" y="128"/>
                    <a:pt x="97" y="103"/>
                    <a:pt x="108" y="100"/>
                  </a:cubicBezTo>
                  <a:close/>
                  <a:moveTo>
                    <a:pt x="114" y="127"/>
                  </a:moveTo>
                  <a:cubicBezTo>
                    <a:pt x="116" y="116"/>
                    <a:pt x="110" y="98"/>
                    <a:pt x="117" y="96"/>
                  </a:cubicBezTo>
                  <a:cubicBezTo>
                    <a:pt x="124" y="100"/>
                    <a:pt x="113" y="116"/>
                    <a:pt x="121" y="128"/>
                  </a:cubicBezTo>
                  <a:cubicBezTo>
                    <a:pt x="128" y="125"/>
                    <a:pt x="122" y="105"/>
                    <a:pt x="124" y="93"/>
                  </a:cubicBezTo>
                  <a:cubicBezTo>
                    <a:pt x="125" y="93"/>
                    <a:pt x="126" y="93"/>
                    <a:pt x="128" y="93"/>
                  </a:cubicBezTo>
                  <a:cubicBezTo>
                    <a:pt x="129" y="104"/>
                    <a:pt x="125" y="122"/>
                    <a:pt x="131" y="129"/>
                  </a:cubicBezTo>
                  <a:cubicBezTo>
                    <a:pt x="137" y="121"/>
                    <a:pt x="129" y="105"/>
                    <a:pt x="135" y="95"/>
                  </a:cubicBezTo>
                  <a:cubicBezTo>
                    <a:pt x="144" y="94"/>
                    <a:pt x="131" y="126"/>
                    <a:pt x="140" y="129"/>
                  </a:cubicBezTo>
                  <a:cubicBezTo>
                    <a:pt x="145" y="121"/>
                    <a:pt x="143" y="104"/>
                    <a:pt x="143" y="95"/>
                  </a:cubicBezTo>
                  <a:cubicBezTo>
                    <a:pt x="154" y="98"/>
                    <a:pt x="142" y="124"/>
                    <a:pt x="150" y="129"/>
                  </a:cubicBezTo>
                  <a:cubicBezTo>
                    <a:pt x="141" y="132"/>
                    <a:pt x="124" y="131"/>
                    <a:pt x="114" y="127"/>
                  </a:cubicBezTo>
                  <a:close/>
                  <a:moveTo>
                    <a:pt x="154" y="130"/>
                  </a:moveTo>
                  <a:cubicBezTo>
                    <a:pt x="150" y="128"/>
                    <a:pt x="154" y="111"/>
                    <a:pt x="153" y="101"/>
                  </a:cubicBezTo>
                  <a:cubicBezTo>
                    <a:pt x="153" y="100"/>
                    <a:pt x="151" y="98"/>
                    <a:pt x="152" y="96"/>
                  </a:cubicBezTo>
                  <a:cubicBezTo>
                    <a:pt x="153" y="97"/>
                    <a:pt x="154" y="97"/>
                    <a:pt x="156" y="97"/>
                  </a:cubicBezTo>
                  <a:cubicBezTo>
                    <a:pt x="155" y="104"/>
                    <a:pt x="155" y="123"/>
                    <a:pt x="154" y="130"/>
                  </a:cubicBezTo>
                  <a:close/>
                  <a:moveTo>
                    <a:pt x="166" y="128"/>
                  </a:moveTo>
                  <a:cubicBezTo>
                    <a:pt x="164" y="128"/>
                    <a:pt x="162" y="128"/>
                    <a:pt x="161" y="129"/>
                  </a:cubicBezTo>
                  <a:cubicBezTo>
                    <a:pt x="157" y="120"/>
                    <a:pt x="164" y="106"/>
                    <a:pt x="160" y="98"/>
                  </a:cubicBezTo>
                  <a:cubicBezTo>
                    <a:pt x="162" y="98"/>
                    <a:pt x="164" y="98"/>
                    <a:pt x="166" y="98"/>
                  </a:cubicBezTo>
                  <a:cubicBezTo>
                    <a:pt x="165" y="108"/>
                    <a:pt x="166" y="123"/>
                    <a:pt x="166" y="128"/>
                  </a:cubicBezTo>
                  <a:close/>
                  <a:moveTo>
                    <a:pt x="178" y="123"/>
                  </a:moveTo>
                  <a:cubicBezTo>
                    <a:pt x="176" y="125"/>
                    <a:pt x="173" y="126"/>
                    <a:pt x="170" y="127"/>
                  </a:cubicBezTo>
                  <a:cubicBezTo>
                    <a:pt x="172" y="123"/>
                    <a:pt x="171" y="110"/>
                    <a:pt x="171" y="100"/>
                  </a:cubicBezTo>
                  <a:cubicBezTo>
                    <a:pt x="174" y="100"/>
                    <a:pt x="176" y="100"/>
                    <a:pt x="178" y="100"/>
                  </a:cubicBezTo>
                  <a:cubicBezTo>
                    <a:pt x="177" y="102"/>
                    <a:pt x="175" y="117"/>
                    <a:pt x="178" y="123"/>
                  </a:cubicBezTo>
                  <a:close/>
                  <a:moveTo>
                    <a:pt x="189" y="120"/>
                  </a:moveTo>
                  <a:cubicBezTo>
                    <a:pt x="186" y="119"/>
                    <a:pt x="186" y="122"/>
                    <a:pt x="182" y="121"/>
                  </a:cubicBezTo>
                  <a:cubicBezTo>
                    <a:pt x="182" y="114"/>
                    <a:pt x="182" y="107"/>
                    <a:pt x="182" y="100"/>
                  </a:cubicBezTo>
                  <a:cubicBezTo>
                    <a:pt x="185" y="100"/>
                    <a:pt x="187" y="100"/>
                    <a:pt x="189" y="100"/>
                  </a:cubicBezTo>
                  <a:cubicBezTo>
                    <a:pt x="188" y="105"/>
                    <a:pt x="188" y="112"/>
                    <a:pt x="189" y="120"/>
                  </a:cubicBezTo>
                  <a:close/>
                  <a:moveTo>
                    <a:pt x="196" y="116"/>
                  </a:moveTo>
                  <a:cubicBezTo>
                    <a:pt x="190" y="110"/>
                    <a:pt x="197" y="104"/>
                    <a:pt x="194" y="100"/>
                  </a:cubicBezTo>
                  <a:cubicBezTo>
                    <a:pt x="194" y="99"/>
                    <a:pt x="196" y="99"/>
                    <a:pt x="198" y="99"/>
                  </a:cubicBezTo>
                  <a:cubicBezTo>
                    <a:pt x="199" y="103"/>
                    <a:pt x="195" y="112"/>
                    <a:pt x="201" y="112"/>
                  </a:cubicBezTo>
                  <a:cubicBezTo>
                    <a:pt x="201" y="115"/>
                    <a:pt x="197" y="113"/>
                    <a:pt x="196" y="116"/>
                  </a:cubicBezTo>
                  <a:close/>
                  <a:moveTo>
                    <a:pt x="203" y="112"/>
                  </a:moveTo>
                  <a:cubicBezTo>
                    <a:pt x="201" y="108"/>
                    <a:pt x="204" y="105"/>
                    <a:pt x="203" y="98"/>
                  </a:cubicBezTo>
                  <a:cubicBezTo>
                    <a:pt x="205" y="98"/>
                    <a:pt x="207" y="98"/>
                    <a:pt x="209" y="98"/>
                  </a:cubicBezTo>
                  <a:cubicBezTo>
                    <a:pt x="209" y="101"/>
                    <a:pt x="206" y="104"/>
                    <a:pt x="210" y="105"/>
                  </a:cubicBezTo>
                  <a:cubicBezTo>
                    <a:pt x="209" y="109"/>
                    <a:pt x="204" y="108"/>
                    <a:pt x="203" y="112"/>
                  </a:cubicBezTo>
                  <a:close/>
                  <a:moveTo>
                    <a:pt x="215" y="102"/>
                  </a:moveTo>
                  <a:cubicBezTo>
                    <a:pt x="210" y="97"/>
                    <a:pt x="217" y="92"/>
                    <a:pt x="222" y="92"/>
                  </a:cubicBezTo>
                  <a:cubicBezTo>
                    <a:pt x="219" y="96"/>
                    <a:pt x="217" y="98"/>
                    <a:pt x="215" y="102"/>
                  </a:cubicBezTo>
                  <a:close/>
                  <a:moveTo>
                    <a:pt x="227" y="78"/>
                  </a:moveTo>
                  <a:cubicBezTo>
                    <a:pt x="209" y="96"/>
                    <a:pt x="177" y="95"/>
                    <a:pt x="150" y="88"/>
                  </a:cubicBezTo>
                  <a:cubicBezTo>
                    <a:pt x="153" y="67"/>
                    <a:pt x="149" y="42"/>
                    <a:pt x="136" y="28"/>
                  </a:cubicBezTo>
                  <a:cubicBezTo>
                    <a:pt x="143" y="25"/>
                    <a:pt x="153" y="24"/>
                    <a:pt x="161" y="25"/>
                  </a:cubicBezTo>
                  <a:cubicBezTo>
                    <a:pt x="181" y="25"/>
                    <a:pt x="207" y="35"/>
                    <a:pt x="217" y="46"/>
                  </a:cubicBezTo>
                  <a:cubicBezTo>
                    <a:pt x="225" y="53"/>
                    <a:pt x="228" y="65"/>
                    <a:pt x="227"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72" name="Freeform 881"/>
            <p:cNvSpPr/>
            <p:nvPr/>
          </p:nvSpPr>
          <p:spPr bwMode="auto">
            <a:xfrm>
              <a:off x="10305499" y="5785266"/>
              <a:ext cx="236025" cy="401483"/>
            </a:xfrm>
            <a:custGeom>
              <a:avLst/>
              <a:gdLst>
                <a:gd name="T0" fmla="*/ 62 w 63"/>
                <a:gd name="T1" fmla="*/ 46 h 108"/>
                <a:gd name="T2" fmla="*/ 33 w 63"/>
                <a:gd name="T3" fmla="*/ 0 h 108"/>
                <a:gd name="T4" fmla="*/ 28 w 63"/>
                <a:gd name="T5" fmla="*/ 65 h 108"/>
                <a:gd name="T6" fmla="*/ 12 w 63"/>
                <a:gd name="T7" fmla="*/ 66 h 108"/>
                <a:gd name="T8" fmla="*/ 8 w 63"/>
                <a:gd name="T9" fmla="*/ 101 h 108"/>
                <a:gd name="T10" fmla="*/ 39 w 63"/>
                <a:gd name="T11" fmla="*/ 82 h 108"/>
                <a:gd name="T12" fmla="*/ 42 w 63"/>
                <a:gd name="T13" fmla="*/ 35 h 108"/>
                <a:gd name="T14" fmla="*/ 62 w 63"/>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08">
                  <a:moveTo>
                    <a:pt x="62" y="46"/>
                  </a:moveTo>
                  <a:cubicBezTo>
                    <a:pt x="63" y="26"/>
                    <a:pt x="54" y="4"/>
                    <a:pt x="33" y="0"/>
                  </a:cubicBezTo>
                  <a:cubicBezTo>
                    <a:pt x="27" y="21"/>
                    <a:pt x="30" y="50"/>
                    <a:pt x="28" y="65"/>
                  </a:cubicBezTo>
                  <a:cubicBezTo>
                    <a:pt x="22" y="65"/>
                    <a:pt x="16" y="65"/>
                    <a:pt x="12" y="66"/>
                  </a:cubicBezTo>
                  <a:cubicBezTo>
                    <a:pt x="5" y="72"/>
                    <a:pt x="0" y="92"/>
                    <a:pt x="8" y="101"/>
                  </a:cubicBezTo>
                  <a:cubicBezTo>
                    <a:pt x="19" y="108"/>
                    <a:pt x="36" y="90"/>
                    <a:pt x="39" y="82"/>
                  </a:cubicBezTo>
                  <a:cubicBezTo>
                    <a:pt x="43" y="69"/>
                    <a:pt x="36" y="49"/>
                    <a:pt x="42" y="35"/>
                  </a:cubicBezTo>
                  <a:cubicBezTo>
                    <a:pt x="50" y="37"/>
                    <a:pt x="52" y="46"/>
                    <a:pt x="6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74" name="Freeform 883"/>
            <p:cNvSpPr>
              <a:spLocks noEditPoints="1"/>
            </p:cNvSpPr>
            <p:nvPr/>
          </p:nvSpPr>
          <p:spPr bwMode="auto">
            <a:xfrm>
              <a:off x="7648405" y="5967759"/>
              <a:ext cx="637508" cy="1124155"/>
            </a:xfrm>
            <a:custGeom>
              <a:avLst/>
              <a:gdLst>
                <a:gd name="T0" fmla="*/ 151 w 171"/>
                <a:gd name="T1" fmla="*/ 7 h 301"/>
                <a:gd name="T2" fmla="*/ 30 w 171"/>
                <a:gd name="T3" fmla="*/ 9 h 301"/>
                <a:gd name="T4" fmla="*/ 8 w 171"/>
                <a:gd name="T5" fmla="*/ 34 h 301"/>
                <a:gd name="T6" fmla="*/ 4 w 171"/>
                <a:gd name="T7" fmla="*/ 230 h 301"/>
                <a:gd name="T8" fmla="*/ 127 w 171"/>
                <a:gd name="T9" fmla="*/ 301 h 301"/>
                <a:gd name="T10" fmla="*/ 158 w 171"/>
                <a:gd name="T11" fmla="*/ 139 h 301"/>
                <a:gd name="T12" fmla="*/ 36 w 171"/>
                <a:gd name="T13" fmla="*/ 16 h 301"/>
                <a:gd name="T14" fmla="*/ 141 w 171"/>
                <a:gd name="T15" fmla="*/ 12 h 301"/>
                <a:gd name="T16" fmla="*/ 112 w 171"/>
                <a:gd name="T17" fmla="*/ 17 h 301"/>
                <a:gd name="T18" fmla="*/ 121 w 171"/>
                <a:gd name="T19" fmla="*/ 27 h 301"/>
                <a:gd name="T20" fmla="*/ 28 w 171"/>
                <a:gd name="T21" fmla="*/ 30 h 301"/>
                <a:gd name="T22" fmla="*/ 124 w 171"/>
                <a:gd name="T23" fmla="*/ 291 h 301"/>
                <a:gd name="T24" fmla="*/ 44 w 171"/>
                <a:gd name="T25" fmla="*/ 270 h 301"/>
                <a:gd name="T26" fmla="*/ 34 w 171"/>
                <a:gd name="T27" fmla="*/ 249 h 301"/>
                <a:gd name="T28" fmla="*/ 30 w 171"/>
                <a:gd name="T29" fmla="*/ 288 h 301"/>
                <a:gd name="T30" fmla="*/ 22 w 171"/>
                <a:gd name="T31" fmla="*/ 257 h 301"/>
                <a:gd name="T32" fmla="*/ 19 w 171"/>
                <a:gd name="T33" fmla="*/ 285 h 301"/>
                <a:gd name="T34" fmla="*/ 18 w 171"/>
                <a:gd name="T35" fmla="*/ 215 h 301"/>
                <a:gd name="T36" fmla="*/ 14 w 171"/>
                <a:gd name="T37" fmla="*/ 286 h 301"/>
                <a:gd name="T38" fmla="*/ 10 w 171"/>
                <a:gd name="T39" fmla="*/ 247 h 301"/>
                <a:gd name="T40" fmla="*/ 12 w 171"/>
                <a:gd name="T41" fmla="*/ 172 h 301"/>
                <a:gd name="T42" fmla="*/ 120 w 171"/>
                <a:gd name="T43" fmla="*/ 38 h 301"/>
                <a:gd name="T44" fmla="*/ 127 w 171"/>
                <a:gd name="T45" fmla="*/ 37 h 301"/>
                <a:gd name="T46" fmla="*/ 146 w 171"/>
                <a:gd name="T47" fmla="*/ 28 h 301"/>
                <a:gd name="T48" fmla="*/ 129 w 171"/>
                <a:gd name="T49" fmla="*/ 86 h 301"/>
                <a:gd name="T50" fmla="*/ 159 w 171"/>
                <a:gd name="T51" fmla="*/ 232 h 301"/>
                <a:gd name="T52" fmla="*/ 152 w 171"/>
                <a:gd name="T53" fmla="*/ 270 h 301"/>
                <a:gd name="T54" fmla="*/ 146 w 171"/>
                <a:gd name="T55" fmla="*/ 236 h 301"/>
                <a:gd name="T56" fmla="*/ 143 w 171"/>
                <a:gd name="T57" fmla="*/ 280 h 301"/>
                <a:gd name="T58" fmla="*/ 139 w 171"/>
                <a:gd name="T59" fmla="*/ 197 h 301"/>
                <a:gd name="T60" fmla="*/ 136 w 171"/>
                <a:gd name="T61" fmla="*/ 277 h 301"/>
                <a:gd name="T62" fmla="*/ 133 w 171"/>
                <a:gd name="T63" fmla="*/ 290 h 301"/>
                <a:gd name="T64" fmla="*/ 147 w 171"/>
                <a:gd name="T65" fmla="*/ 128 h 301"/>
                <a:gd name="T66" fmla="*/ 159 w 171"/>
                <a:gd name="T67" fmla="*/ 23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301">
                  <a:moveTo>
                    <a:pt x="158" y="139"/>
                  </a:moveTo>
                  <a:cubicBezTo>
                    <a:pt x="153" y="96"/>
                    <a:pt x="155" y="52"/>
                    <a:pt x="151" y="7"/>
                  </a:cubicBezTo>
                  <a:cubicBezTo>
                    <a:pt x="145" y="1"/>
                    <a:pt x="139" y="0"/>
                    <a:pt x="132" y="1"/>
                  </a:cubicBezTo>
                  <a:cubicBezTo>
                    <a:pt x="101" y="3"/>
                    <a:pt x="60" y="5"/>
                    <a:pt x="30" y="9"/>
                  </a:cubicBezTo>
                  <a:cubicBezTo>
                    <a:pt x="26" y="15"/>
                    <a:pt x="30" y="17"/>
                    <a:pt x="27" y="22"/>
                  </a:cubicBezTo>
                  <a:cubicBezTo>
                    <a:pt x="23" y="28"/>
                    <a:pt x="13" y="27"/>
                    <a:pt x="8" y="34"/>
                  </a:cubicBezTo>
                  <a:cubicBezTo>
                    <a:pt x="6" y="59"/>
                    <a:pt x="6" y="90"/>
                    <a:pt x="4" y="124"/>
                  </a:cubicBezTo>
                  <a:cubicBezTo>
                    <a:pt x="3" y="159"/>
                    <a:pt x="6" y="196"/>
                    <a:pt x="4" y="230"/>
                  </a:cubicBezTo>
                  <a:cubicBezTo>
                    <a:pt x="3" y="255"/>
                    <a:pt x="0" y="275"/>
                    <a:pt x="4" y="294"/>
                  </a:cubicBezTo>
                  <a:cubicBezTo>
                    <a:pt x="44" y="299"/>
                    <a:pt x="84" y="296"/>
                    <a:pt x="127" y="301"/>
                  </a:cubicBezTo>
                  <a:cubicBezTo>
                    <a:pt x="145" y="293"/>
                    <a:pt x="157" y="278"/>
                    <a:pt x="166" y="260"/>
                  </a:cubicBezTo>
                  <a:cubicBezTo>
                    <a:pt x="171" y="221"/>
                    <a:pt x="163" y="182"/>
                    <a:pt x="158" y="139"/>
                  </a:cubicBezTo>
                  <a:close/>
                  <a:moveTo>
                    <a:pt x="66" y="20"/>
                  </a:moveTo>
                  <a:cubicBezTo>
                    <a:pt x="57" y="12"/>
                    <a:pt x="46" y="21"/>
                    <a:pt x="36" y="16"/>
                  </a:cubicBezTo>
                  <a:cubicBezTo>
                    <a:pt x="63" y="14"/>
                    <a:pt x="93" y="10"/>
                    <a:pt x="119" y="9"/>
                  </a:cubicBezTo>
                  <a:cubicBezTo>
                    <a:pt x="127" y="9"/>
                    <a:pt x="137" y="6"/>
                    <a:pt x="141" y="12"/>
                  </a:cubicBezTo>
                  <a:cubicBezTo>
                    <a:pt x="129" y="19"/>
                    <a:pt x="107" y="6"/>
                    <a:pt x="97" y="17"/>
                  </a:cubicBezTo>
                  <a:cubicBezTo>
                    <a:pt x="99" y="21"/>
                    <a:pt x="107" y="17"/>
                    <a:pt x="112" y="17"/>
                  </a:cubicBezTo>
                  <a:cubicBezTo>
                    <a:pt x="110" y="24"/>
                    <a:pt x="124" y="24"/>
                    <a:pt x="133" y="25"/>
                  </a:cubicBezTo>
                  <a:cubicBezTo>
                    <a:pt x="133" y="30"/>
                    <a:pt x="125" y="28"/>
                    <a:pt x="121" y="27"/>
                  </a:cubicBezTo>
                  <a:cubicBezTo>
                    <a:pt x="120" y="27"/>
                    <a:pt x="120" y="30"/>
                    <a:pt x="119" y="30"/>
                  </a:cubicBezTo>
                  <a:cubicBezTo>
                    <a:pt x="87" y="30"/>
                    <a:pt x="57" y="30"/>
                    <a:pt x="28" y="30"/>
                  </a:cubicBezTo>
                  <a:cubicBezTo>
                    <a:pt x="32" y="17"/>
                    <a:pt x="55" y="28"/>
                    <a:pt x="66" y="20"/>
                  </a:cubicBezTo>
                  <a:close/>
                  <a:moveTo>
                    <a:pt x="124" y="291"/>
                  </a:moveTo>
                  <a:cubicBezTo>
                    <a:pt x="100" y="289"/>
                    <a:pt x="72" y="291"/>
                    <a:pt x="50" y="287"/>
                  </a:cubicBezTo>
                  <a:cubicBezTo>
                    <a:pt x="44" y="284"/>
                    <a:pt x="49" y="270"/>
                    <a:pt x="44" y="270"/>
                  </a:cubicBezTo>
                  <a:cubicBezTo>
                    <a:pt x="36" y="265"/>
                    <a:pt x="43" y="285"/>
                    <a:pt x="40" y="287"/>
                  </a:cubicBezTo>
                  <a:cubicBezTo>
                    <a:pt x="30" y="284"/>
                    <a:pt x="42" y="255"/>
                    <a:pt x="34" y="249"/>
                  </a:cubicBezTo>
                  <a:cubicBezTo>
                    <a:pt x="29" y="252"/>
                    <a:pt x="30" y="263"/>
                    <a:pt x="30" y="270"/>
                  </a:cubicBezTo>
                  <a:cubicBezTo>
                    <a:pt x="30" y="277"/>
                    <a:pt x="31" y="282"/>
                    <a:pt x="30" y="288"/>
                  </a:cubicBezTo>
                  <a:cubicBezTo>
                    <a:pt x="24" y="272"/>
                    <a:pt x="29" y="250"/>
                    <a:pt x="28" y="235"/>
                  </a:cubicBezTo>
                  <a:cubicBezTo>
                    <a:pt x="20" y="237"/>
                    <a:pt x="22" y="249"/>
                    <a:pt x="22" y="257"/>
                  </a:cubicBezTo>
                  <a:cubicBezTo>
                    <a:pt x="21" y="267"/>
                    <a:pt x="23" y="277"/>
                    <a:pt x="20" y="287"/>
                  </a:cubicBezTo>
                  <a:cubicBezTo>
                    <a:pt x="16" y="288"/>
                    <a:pt x="19" y="285"/>
                    <a:pt x="19" y="285"/>
                  </a:cubicBezTo>
                  <a:cubicBezTo>
                    <a:pt x="19" y="274"/>
                    <a:pt x="20" y="243"/>
                    <a:pt x="20" y="231"/>
                  </a:cubicBezTo>
                  <a:cubicBezTo>
                    <a:pt x="20" y="226"/>
                    <a:pt x="23" y="219"/>
                    <a:pt x="18" y="215"/>
                  </a:cubicBezTo>
                  <a:cubicBezTo>
                    <a:pt x="12" y="219"/>
                    <a:pt x="15" y="229"/>
                    <a:pt x="15" y="237"/>
                  </a:cubicBezTo>
                  <a:cubicBezTo>
                    <a:pt x="14" y="255"/>
                    <a:pt x="11" y="273"/>
                    <a:pt x="14" y="286"/>
                  </a:cubicBezTo>
                  <a:cubicBezTo>
                    <a:pt x="8" y="286"/>
                    <a:pt x="8" y="272"/>
                    <a:pt x="8" y="268"/>
                  </a:cubicBezTo>
                  <a:cubicBezTo>
                    <a:pt x="8" y="261"/>
                    <a:pt x="9" y="253"/>
                    <a:pt x="10" y="247"/>
                  </a:cubicBezTo>
                  <a:cubicBezTo>
                    <a:pt x="10" y="230"/>
                    <a:pt x="10" y="212"/>
                    <a:pt x="10" y="197"/>
                  </a:cubicBezTo>
                  <a:cubicBezTo>
                    <a:pt x="10" y="189"/>
                    <a:pt x="12" y="181"/>
                    <a:pt x="12" y="172"/>
                  </a:cubicBezTo>
                  <a:cubicBezTo>
                    <a:pt x="14" y="136"/>
                    <a:pt x="10" y="87"/>
                    <a:pt x="15" y="38"/>
                  </a:cubicBezTo>
                  <a:cubicBezTo>
                    <a:pt x="53" y="40"/>
                    <a:pt x="85" y="39"/>
                    <a:pt x="120" y="38"/>
                  </a:cubicBezTo>
                  <a:cubicBezTo>
                    <a:pt x="123" y="126"/>
                    <a:pt x="131" y="216"/>
                    <a:pt x="124" y="291"/>
                  </a:cubicBezTo>
                  <a:close/>
                  <a:moveTo>
                    <a:pt x="127" y="37"/>
                  </a:moveTo>
                  <a:cubicBezTo>
                    <a:pt x="134" y="35"/>
                    <a:pt x="141" y="32"/>
                    <a:pt x="143" y="25"/>
                  </a:cubicBezTo>
                  <a:cubicBezTo>
                    <a:pt x="145" y="24"/>
                    <a:pt x="145" y="26"/>
                    <a:pt x="146" y="28"/>
                  </a:cubicBezTo>
                  <a:cubicBezTo>
                    <a:pt x="144" y="38"/>
                    <a:pt x="146" y="65"/>
                    <a:pt x="147" y="78"/>
                  </a:cubicBezTo>
                  <a:cubicBezTo>
                    <a:pt x="138" y="77"/>
                    <a:pt x="137" y="85"/>
                    <a:pt x="129" y="86"/>
                  </a:cubicBezTo>
                  <a:cubicBezTo>
                    <a:pt x="129" y="64"/>
                    <a:pt x="129" y="55"/>
                    <a:pt x="127" y="37"/>
                  </a:cubicBezTo>
                  <a:close/>
                  <a:moveTo>
                    <a:pt x="159" y="232"/>
                  </a:moveTo>
                  <a:cubicBezTo>
                    <a:pt x="158" y="231"/>
                    <a:pt x="158" y="229"/>
                    <a:pt x="155" y="229"/>
                  </a:cubicBezTo>
                  <a:cubicBezTo>
                    <a:pt x="150" y="241"/>
                    <a:pt x="154" y="257"/>
                    <a:pt x="152" y="270"/>
                  </a:cubicBezTo>
                  <a:cubicBezTo>
                    <a:pt x="144" y="254"/>
                    <a:pt x="157" y="223"/>
                    <a:pt x="150" y="211"/>
                  </a:cubicBezTo>
                  <a:cubicBezTo>
                    <a:pt x="142" y="214"/>
                    <a:pt x="146" y="227"/>
                    <a:pt x="146" y="236"/>
                  </a:cubicBezTo>
                  <a:cubicBezTo>
                    <a:pt x="145" y="246"/>
                    <a:pt x="144" y="258"/>
                    <a:pt x="144" y="266"/>
                  </a:cubicBezTo>
                  <a:cubicBezTo>
                    <a:pt x="145" y="272"/>
                    <a:pt x="151" y="280"/>
                    <a:pt x="143" y="280"/>
                  </a:cubicBezTo>
                  <a:cubicBezTo>
                    <a:pt x="144" y="275"/>
                    <a:pt x="141" y="267"/>
                    <a:pt x="141" y="259"/>
                  </a:cubicBezTo>
                  <a:cubicBezTo>
                    <a:pt x="142" y="240"/>
                    <a:pt x="147" y="213"/>
                    <a:pt x="139" y="197"/>
                  </a:cubicBezTo>
                  <a:cubicBezTo>
                    <a:pt x="134" y="202"/>
                    <a:pt x="137" y="211"/>
                    <a:pt x="137" y="220"/>
                  </a:cubicBezTo>
                  <a:cubicBezTo>
                    <a:pt x="138" y="240"/>
                    <a:pt x="137" y="264"/>
                    <a:pt x="136" y="277"/>
                  </a:cubicBezTo>
                  <a:cubicBezTo>
                    <a:pt x="136" y="281"/>
                    <a:pt x="137" y="283"/>
                    <a:pt x="140" y="283"/>
                  </a:cubicBezTo>
                  <a:cubicBezTo>
                    <a:pt x="139" y="287"/>
                    <a:pt x="134" y="286"/>
                    <a:pt x="133" y="290"/>
                  </a:cubicBezTo>
                  <a:cubicBezTo>
                    <a:pt x="134" y="231"/>
                    <a:pt x="134" y="193"/>
                    <a:pt x="131" y="134"/>
                  </a:cubicBezTo>
                  <a:cubicBezTo>
                    <a:pt x="139" y="135"/>
                    <a:pt x="143" y="132"/>
                    <a:pt x="147" y="128"/>
                  </a:cubicBezTo>
                  <a:cubicBezTo>
                    <a:pt x="148" y="127"/>
                    <a:pt x="149" y="128"/>
                    <a:pt x="150" y="129"/>
                  </a:cubicBezTo>
                  <a:cubicBezTo>
                    <a:pt x="151" y="163"/>
                    <a:pt x="161" y="191"/>
                    <a:pt x="159"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75" name="Freeform 884"/>
            <p:cNvSpPr>
              <a:spLocks noEditPoints="1"/>
            </p:cNvSpPr>
            <p:nvPr/>
          </p:nvSpPr>
          <p:spPr bwMode="auto">
            <a:xfrm>
              <a:off x="9492798" y="5724436"/>
              <a:ext cx="715372" cy="489079"/>
            </a:xfrm>
            <a:custGeom>
              <a:avLst/>
              <a:gdLst>
                <a:gd name="T0" fmla="*/ 173 w 192"/>
                <a:gd name="T1" fmla="*/ 127 h 131"/>
                <a:gd name="T2" fmla="*/ 179 w 192"/>
                <a:gd name="T3" fmla="*/ 2 h 131"/>
                <a:gd name="T4" fmla="*/ 3 w 192"/>
                <a:gd name="T5" fmla="*/ 72 h 131"/>
                <a:gd name="T6" fmla="*/ 173 w 192"/>
                <a:gd name="T7" fmla="*/ 98 h 131"/>
                <a:gd name="T8" fmla="*/ 169 w 192"/>
                <a:gd name="T9" fmla="*/ 85 h 131"/>
                <a:gd name="T10" fmla="*/ 165 w 192"/>
                <a:gd name="T11" fmla="*/ 82 h 131"/>
                <a:gd name="T12" fmla="*/ 166 w 192"/>
                <a:gd name="T13" fmla="*/ 81 h 131"/>
                <a:gd name="T14" fmla="*/ 175 w 192"/>
                <a:gd name="T15" fmla="*/ 53 h 131"/>
                <a:gd name="T16" fmla="*/ 114 w 192"/>
                <a:gd name="T17" fmla="*/ 119 h 131"/>
                <a:gd name="T18" fmla="*/ 123 w 192"/>
                <a:gd name="T19" fmla="*/ 115 h 131"/>
                <a:gd name="T20" fmla="*/ 162 w 192"/>
                <a:gd name="T21" fmla="*/ 50 h 131"/>
                <a:gd name="T22" fmla="*/ 152 w 192"/>
                <a:gd name="T23" fmla="*/ 62 h 131"/>
                <a:gd name="T24" fmla="*/ 179 w 192"/>
                <a:gd name="T25" fmla="*/ 15 h 131"/>
                <a:gd name="T26" fmla="*/ 146 w 192"/>
                <a:gd name="T27" fmla="*/ 62 h 131"/>
                <a:gd name="T28" fmla="*/ 179 w 192"/>
                <a:gd name="T29" fmla="*/ 15 h 131"/>
                <a:gd name="T30" fmla="*/ 126 w 192"/>
                <a:gd name="T31" fmla="*/ 73 h 131"/>
                <a:gd name="T32" fmla="*/ 94 w 192"/>
                <a:gd name="T33" fmla="*/ 118 h 131"/>
                <a:gd name="T34" fmla="*/ 147 w 192"/>
                <a:gd name="T35" fmla="*/ 28 h 131"/>
                <a:gd name="T36" fmla="*/ 148 w 192"/>
                <a:gd name="T37" fmla="*/ 17 h 131"/>
                <a:gd name="T38" fmla="*/ 93 w 192"/>
                <a:gd name="T39" fmla="*/ 117 h 131"/>
                <a:gd name="T40" fmla="*/ 105 w 192"/>
                <a:gd name="T41" fmla="*/ 72 h 131"/>
                <a:gd name="T42" fmla="*/ 122 w 192"/>
                <a:gd name="T43" fmla="*/ 12 h 131"/>
                <a:gd name="T44" fmla="*/ 65 w 192"/>
                <a:gd name="T45" fmla="*/ 115 h 131"/>
                <a:gd name="T46" fmla="*/ 92 w 192"/>
                <a:gd name="T47" fmla="*/ 70 h 131"/>
                <a:gd name="T48" fmla="*/ 98 w 192"/>
                <a:gd name="T49" fmla="*/ 70 h 131"/>
                <a:gd name="T50" fmla="*/ 54 w 192"/>
                <a:gd name="T51" fmla="*/ 116 h 131"/>
                <a:gd name="T52" fmla="*/ 115 w 192"/>
                <a:gd name="T53" fmla="*/ 13 h 131"/>
                <a:gd name="T54" fmla="*/ 79 w 192"/>
                <a:gd name="T55" fmla="*/ 52 h 131"/>
                <a:gd name="T56" fmla="*/ 47 w 192"/>
                <a:gd name="T57" fmla="*/ 100 h 131"/>
                <a:gd name="T58" fmla="*/ 76 w 192"/>
                <a:gd name="T59" fmla="*/ 52 h 131"/>
                <a:gd name="T60" fmla="*/ 107 w 192"/>
                <a:gd name="T61" fmla="*/ 13 h 131"/>
                <a:gd name="T62" fmla="*/ 64 w 192"/>
                <a:gd name="T63" fmla="*/ 53 h 131"/>
                <a:gd name="T64" fmla="*/ 34 w 192"/>
                <a:gd name="T65" fmla="*/ 114 h 131"/>
                <a:gd name="T66" fmla="*/ 62 w 192"/>
                <a:gd name="T67" fmla="*/ 43 h 131"/>
                <a:gd name="T68" fmla="*/ 50 w 192"/>
                <a:gd name="T69" fmla="*/ 51 h 131"/>
                <a:gd name="T70" fmla="*/ 40 w 192"/>
                <a:gd name="T71" fmla="*/ 79 h 131"/>
                <a:gd name="T72" fmla="*/ 46 w 192"/>
                <a:gd name="T73" fmla="*/ 48 h 131"/>
                <a:gd name="T74" fmla="*/ 60 w 192"/>
                <a:gd name="T75" fmla="*/ 13 h 131"/>
                <a:gd name="T76" fmla="*/ 31 w 192"/>
                <a:gd name="T77" fmla="*/ 84 h 131"/>
                <a:gd name="T78" fmla="*/ 35 w 192"/>
                <a:gd name="T79" fmla="*/ 55 h 131"/>
                <a:gd name="T80" fmla="*/ 51 w 192"/>
                <a:gd name="T81" fmla="*/ 13 h 131"/>
                <a:gd name="T82" fmla="*/ 38 w 192"/>
                <a:gd name="T83" fmla="*/ 30 h 131"/>
                <a:gd name="T84" fmla="*/ 27 w 192"/>
                <a:gd name="T85" fmla="*/ 14 h 131"/>
                <a:gd name="T86" fmla="*/ 34 w 192"/>
                <a:gd name="T87" fmla="*/ 20 h 131"/>
                <a:gd name="T88" fmla="*/ 14 w 192"/>
                <a:gd name="T89" fmla="*/ 49 h 131"/>
                <a:gd name="T90" fmla="*/ 14 w 192"/>
                <a:gd name="T91" fmla="*/ 63 h 131"/>
                <a:gd name="T92" fmla="*/ 17 w 192"/>
                <a:gd name="T93" fmla="*/ 7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31">
                  <a:moveTo>
                    <a:pt x="35" y="128"/>
                  </a:moveTo>
                  <a:cubicBezTo>
                    <a:pt x="58" y="131"/>
                    <a:pt x="84" y="129"/>
                    <a:pt x="107" y="128"/>
                  </a:cubicBezTo>
                  <a:cubicBezTo>
                    <a:pt x="131" y="128"/>
                    <a:pt x="154" y="131"/>
                    <a:pt x="173" y="127"/>
                  </a:cubicBezTo>
                  <a:cubicBezTo>
                    <a:pt x="184" y="109"/>
                    <a:pt x="187" y="87"/>
                    <a:pt x="187" y="59"/>
                  </a:cubicBezTo>
                  <a:cubicBezTo>
                    <a:pt x="187" y="40"/>
                    <a:pt x="192" y="19"/>
                    <a:pt x="184" y="8"/>
                  </a:cubicBezTo>
                  <a:cubicBezTo>
                    <a:pt x="182" y="5"/>
                    <a:pt x="177" y="6"/>
                    <a:pt x="179" y="2"/>
                  </a:cubicBezTo>
                  <a:cubicBezTo>
                    <a:pt x="133" y="0"/>
                    <a:pt x="98" y="6"/>
                    <a:pt x="43" y="5"/>
                  </a:cubicBezTo>
                  <a:cubicBezTo>
                    <a:pt x="22" y="4"/>
                    <a:pt x="12" y="1"/>
                    <a:pt x="9" y="16"/>
                  </a:cubicBezTo>
                  <a:cubicBezTo>
                    <a:pt x="6" y="30"/>
                    <a:pt x="5" y="55"/>
                    <a:pt x="3" y="72"/>
                  </a:cubicBezTo>
                  <a:cubicBezTo>
                    <a:pt x="3" y="80"/>
                    <a:pt x="0" y="88"/>
                    <a:pt x="0" y="93"/>
                  </a:cubicBezTo>
                  <a:cubicBezTo>
                    <a:pt x="2" y="119"/>
                    <a:pt x="17" y="125"/>
                    <a:pt x="35" y="128"/>
                  </a:cubicBezTo>
                  <a:close/>
                  <a:moveTo>
                    <a:pt x="173" y="98"/>
                  </a:moveTo>
                  <a:cubicBezTo>
                    <a:pt x="168" y="102"/>
                    <a:pt x="160" y="111"/>
                    <a:pt x="162" y="119"/>
                  </a:cubicBezTo>
                  <a:cubicBezTo>
                    <a:pt x="159" y="121"/>
                    <a:pt x="156" y="121"/>
                    <a:pt x="152" y="120"/>
                  </a:cubicBezTo>
                  <a:cubicBezTo>
                    <a:pt x="156" y="106"/>
                    <a:pt x="166" y="99"/>
                    <a:pt x="169" y="85"/>
                  </a:cubicBezTo>
                  <a:cubicBezTo>
                    <a:pt x="160" y="87"/>
                    <a:pt x="147" y="109"/>
                    <a:pt x="150" y="121"/>
                  </a:cubicBezTo>
                  <a:cubicBezTo>
                    <a:pt x="148" y="120"/>
                    <a:pt x="146" y="119"/>
                    <a:pt x="143" y="119"/>
                  </a:cubicBezTo>
                  <a:cubicBezTo>
                    <a:pt x="146" y="103"/>
                    <a:pt x="156" y="93"/>
                    <a:pt x="165" y="82"/>
                  </a:cubicBezTo>
                  <a:cubicBezTo>
                    <a:pt x="162" y="70"/>
                    <a:pt x="174" y="64"/>
                    <a:pt x="177" y="54"/>
                  </a:cubicBezTo>
                  <a:cubicBezTo>
                    <a:pt x="182" y="60"/>
                    <a:pt x="172" y="63"/>
                    <a:pt x="170" y="67"/>
                  </a:cubicBezTo>
                  <a:cubicBezTo>
                    <a:pt x="171" y="74"/>
                    <a:pt x="167" y="76"/>
                    <a:pt x="166" y="81"/>
                  </a:cubicBezTo>
                  <a:cubicBezTo>
                    <a:pt x="173" y="86"/>
                    <a:pt x="173" y="72"/>
                    <a:pt x="179" y="70"/>
                  </a:cubicBezTo>
                  <a:cubicBezTo>
                    <a:pt x="176" y="78"/>
                    <a:pt x="174" y="88"/>
                    <a:pt x="173" y="98"/>
                  </a:cubicBezTo>
                  <a:close/>
                  <a:moveTo>
                    <a:pt x="175" y="53"/>
                  </a:moveTo>
                  <a:cubicBezTo>
                    <a:pt x="167" y="48"/>
                    <a:pt x="165" y="72"/>
                    <a:pt x="157" y="75"/>
                  </a:cubicBezTo>
                  <a:cubicBezTo>
                    <a:pt x="158" y="91"/>
                    <a:pt x="137" y="103"/>
                    <a:pt x="137" y="118"/>
                  </a:cubicBezTo>
                  <a:cubicBezTo>
                    <a:pt x="130" y="122"/>
                    <a:pt x="125" y="118"/>
                    <a:pt x="114" y="119"/>
                  </a:cubicBezTo>
                  <a:cubicBezTo>
                    <a:pt x="117" y="102"/>
                    <a:pt x="128" y="93"/>
                    <a:pt x="134" y="80"/>
                  </a:cubicBezTo>
                  <a:cubicBezTo>
                    <a:pt x="137" y="79"/>
                    <a:pt x="139" y="84"/>
                    <a:pt x="140" y="80"/>
                  </a:cubicBezTo>
                  <a:cubicBezTo>
                    <a:pt x="139" y="90"/>
                    <a:pt x="127" y="102"/>
                    <a:pt x="123" y="115"/>
                  </a:cubicBezTo>
                  <a:cubicBezTo>
                    <a:pt x="131" y="117"/>
                    <a:pt x="133" y="107"/>
                    <a:pt x="136" y="102"/>
                  </a:cubicBezTo>
                  <a:cubicBezTo>
                    <a:pt x="145" y="86"/>
                    <a:pt x="158" y="69"/>
                    <a:pt x="168" y="53"/>
                  </a:cubicBezTo>
                  <a:cubicBezTo>
                    <a:pt x="167" y="50"/>
                    <a:pt x="165" y="49"/>
                    <a:pt x="162" y="50"/>
                  </a:cubicBezTo>
                  <a:cubicBezTo>
                    <a:pt x="169" y="41"/>
                    <a:pt x="173" y="29"/>
                    <a:pt x="182" y="23"/>
                  </a:cubicBezTo>
                  <a:cubicBezTo>
                    <a:pt x="181" y="31"/>
                    <a:pt x="178" y="44"/>
                    <a:pt x="175" y="53"/>
                  </a:cubicBezTo>
                  <a:close/>
                  <a:moveTo>
                    <a:pt x="152" y="62"/>
                  </a:moveTo>
                  <a:cubicBezTo>
                    <a:pt x="155" y="66"/>
                    <a:pt x="148" y="72"/>
                    <a:pt x="146" y="76"/>
                  </a:cubicBezTo>
                  <a:cubicBezTo>
                    <a:pt x="142" y="71"/>
                    <a:pt x="150" y="66"/>
                    <a:pt x="152" y="62"/>
                  </a:cubicBezTo>
                  <a:close/>
                  <a:moveTo>
                    <a:pt x="179" y="15"/>
                  </a:moveTo>
                  <a:cubicBezTo>
                    <a:pt x="172" y="24"/>
                    <a:pt x="166" y="33"/>
                    <a:pt x="161" y="44"/>
                  </a:cubicBezTo>
                  <a:cubicBezTo>
                    <a:pt x="159" y="44"/>
                    <a:pt x="158" y="44"/>
                    <a:pt x="157" y="44"/>
                  </a:cubicBezTo>
                  <a:cubicBezTo>
                    <a:pt x="154" y="49"/>
                    <a:pt x="149" y="56"/>
                    <a:pt x="146" y="62"/>
                  </a:cubicBezTo>
                  <a:cubicBezTo>
                    <a:pt x="142" y="68"/>
                    <a:pt x="139" y="77"/>
                    <a:pt x="133" y="76"/>
                  </a:cubicBezTo>
                  <a:cubicBezTo>
                    <a:pt x="143" y="51"/>
                    <a:pt x="159" y="33"/>
                    <a:pt x="172" y="12"/>
                  </a:cubicBezTo>
                  <a:cubicBezTo>
                    <a:pt x="175" y="12"/>
                    <a:pt x="175" y="15"/>
                    <a:pt x="179" y="15"/>
                  </a:cubicBezTo>
                  <a:close/>
                  <a:moveTo>
                    <a:pt x="158" y="13"/>
                  </a:moveTo>
                  <a:cubicBezTo>
                    <a:pt x="158" y="10"/>
                    <a:pt x="163" y="12"/>
                    <a:pt x="165" y="12"/>
                  </a:cubicBezTo>
                  <a:cubicBezTo>
                    <a:pt x="152" y="32"/>
                    <a:pt x="138" y="52"/>
                    <a:pt x="126" y="73"/>
                  </a:cubicBezTo>
                  <a:cubicBezTo>
                    <a:pt x="126" y="75"/>
                    <a:pt x="125" y="80"/>
                    <a:pt x="129" y="78"/>
                  </a:cubicBezTo>
                  <a:cubicBezTo>
                    <a:pt x="122" y="92"/>
                    <a:pt x="112" y="103"/>
                    <a:pt x="107" y="118"/>
                  </a:cubicBezTo>
                  <a:cubicBezTo>
                    <a:pt x="103" y="118"/>
                    <a:pt x="98" y="118"/>
                    <a:pt x="94" y="118"/>
                  </a:cubicBezTo>
                  <a:cubicBezTo>
                    <a:pt x="104" y="104"/>
                    <a:pt x="112" y="88"/>
                    <a:pt x="123" y="75"/>
                  </a:cubicBezTo>
                  <a:cubicBezTo>
                    <a:pt x="123" y="74"/>
                    <a:pt x="122" y="72"/>
                    <a:pt x="119" y="72"/>
                  </a:cubicBezTo>
                  <a:cubicBezTo>
                    <a:pt x="130" y="60"/>
                    <a:pt x="137" y="42"/>
                    <a:pt x="147" y="28"/>
                  </a:cubicBezTo>
                  <a:cubicBezTo>
                    <a:pt x="150" y="24"/>
                    <a:pt x="160" y="18"/>
                    <a:pt x="158" y="13"/>
                  </a:cubicBezTo>
                  <a:close/>
                  <a:moveTo>
                    <a:pt x="151" y="11"/>
                  </a:moveTo>
                  <a:cubicBezTo>
                    <a:pt x="157" y="13"/>
                    <a:pt x="148" y="17"/>
                    <a:pt x="148" y="17"/>
                  </a:cubicBezTo>
                  <a:cubicBezTo>
                    <a:pt x="137" y="33"/>
                    <a:pt x="124" y="57"/>
                    <a:pt x="112" y="74"/>
                  </a:cubicBezTo>
                  <a:cubicBezTo>
                    <a:pt x="108" y="76"/>
                    <a:pt x="116" y="78"/>
                    <a:pt x="112" y="79"/>
                  </a:cubicBezTo>
                  <a:cubicBezTo>
                    <a:pt x="108" y="93"/>
                    <a:pt x="92" y="102"/>
                    <a:pt x="93" y="117"/>
                  </a:cubicBezTo>
                  <a:cubicBezTo>
                    <a:pt x="89" y="121"/>
                    <a:pt x="84" y="115"/>
                    <a:pt x="80" y="118"/>
                  </a:cubicBezTo>
                  <a:cubicBezTo>
                    <a:pt x="88" y="102"/>
                    <a:pt x="99" y="89"/>
                    <a:pt x="109" y="76"/>
                  </a:cubicBezTo>
                  <a:cubicBezTo>
                    <a:pt x="110" y="73"/>
                    <a:pt x="108" y="72"/>
                    <a:pt x="105" y="72"/>
                  </a:cubicBezTo>
                  <a:cubicBezTo>
                    <a:pt x="112" y="62"/>
                    <a:pt x="117" y="51"/>
                    <a:pt x="127" y="46"/>
                  </a:cubicBezTo>
                  <a:cubicBezTo>
                    <a:pt x="133" y="32"/>
                    <a:pt x="140" y="20"/>
                    <a:pt x="151" y="11"/>
                  </a:cubicBezTo>
                  <a:close/>
                  <a:moveTo>
                    <a:pt x="122" y="12"/>
                  </a:moveTo>
                  <a:cubicBezTo>
                    <a:pt x="124" y="13"/>
                    <a:pt x="125" y="15"/>
                    <a:pt x="123" y="15"/>
                  </a:cubicBezTo>
                  <a:cubicBezTo>
                    <a:pt x="116" y="27"/>
                    <a:pt x="109" y="38"/>
                    <a:pt x="98" y="47"/>
                  </a:cubicBezTo>
                  <a:cubicBezTo>
                    <a:pt x="90" y="72"/>
                    <a:pt x="74" y="89"/>
                    <a:pt x="65" y="115"/>
                  </a:cubicBezTo>
                  <a:cubicBezTo>
                    <a:pt x="71" y="116"/>
                    <a:pt x="71" y="110"/>
                    <a:pt x="74" y="106"/>
                  </a:cubicBezTo>
                  <a:cubicBezTo>
                    <a:pt x="79" y="98"/>
                    <a:pt x="85" y="86"/>
                    <a:pt x="93" y="77"/>
                  </a:cubicBezTo>
                  <a:cubicBezTo>
                    <a:pt x="93" y="74"/>
                    <a:pt x="90" y="74"/>
                    <a:pt x="92" y="70"/>
                  </a:cubicBezTo>
                  <a:cubicBezTo>
                    <a:pt x="105" y="52"/>
                    <a:pt x="121" y="29"/>
                    <a:pt x="132" y="12"/>
                  </a:cubicBezTo>
                  <a:cubicBezTo>
                    <a:pt x="134" y="12"/>
                    <a:pt x="137" y="12"/>
                    <a:pt x="140" y="12"/>
                  </a:cubicBezTo>
                  <a:cubicBezTo>
                    <a:pt x="129" y="34"/>
                    <a:pt x="112" y="51"/>
                    <a:pt x="98" y="70"/>
                  </a:cubicBezTo>
                  <a:cubicBezTo>
                    <a:pt x="99" y="73"/>
                    <a:pt x="97" y="78"/>
                    <a:pt x="100" y="78"/>
                  </a:cubicBezTo>
                  <a:cubicBezTo>
                    <a:pt x="92" y="92"/>
                    <a:pt x="82" y="104"/>
                    <a:pt x="74" y="118"/>
                  </a:cubicBezTo>
                  <a:cubicBezTo>
                    <a:pt x="66" y="118"/>
                    <a:pt x="61" y="116"/>
                    <a:pt x="54" y="116"/>
                  </a:cubicBezTo>
                  <a:cubicBezTo>
                    <a:pt x="61" y="102"/>
                    <a:pt x="68" y="88"/>
                    <a:pt x="79" y="78"/>
                  </a:cubicBezTo>
                  <a:cubicBezTo>
                    <a:pt x="75" y="64"/>
                    <a:pt x="95" y="58"/>
                    <a:pt x="90" y="44"/>
                  </a:cubicBezTo>
                  <a:cubicBezTo>
                    <a:pt x="99" y="34"/>
                    <a:pt x="106" y="22"/>
                    <a:pt x="115" y="13"/>
                  </a:cubicBezTo>
                  <a:cubicBezTo>
                    <a:pt x="117" y="13"/>
                    <a:pt x="122" y="15"/>
                    <a:pt x="122" y="12"/>
                  </a:cubicBezTo>
                  <a:close/>
                  <a:moveTo>
                    <a:pt x="107" y="13"/>
                  </a:moveTo>
                  <a:cubicBezTo>
                    <a:pt x="97" y="26"/>
                    <a:pt x="89" y="40"/>
                    <a:pt x="79" y="52"/>
                  </a:cubicBezTo>
                  <a:cubicBezTo>
                    <a:pt x="81" y="62"/>
                    <a:pt x="74" y="67"/>
                    <a:pt x="69" y="74"/>
                  </a:cubicBezTo>
                  <a:cubicBezTo>
                    <a:pt x="68" y="89"/>
                    <a:pt x="54" y="101"/>
                    <a:pt x="47" y="116"/>
                  </a:cubicBezTo>
                  <a:cubicBezTo>
                    <a:pt x="41" y="112"/>
                    <a:pt x="46" y="104"/>
                    <a:pt x="47" y="100"/>
                  </a:cubicBezTo>
                  <a:cubicBezTo>
                    <a:pt x="49" y="97"/>
                    <a:pt x="54" y="92"/>
                    <a:pt x="57" y="88"/>
                  </a:cubicBezTo>
                  <a:cubicBezTo>
                    <a:pt x="60" y="83"/>
                    <a:pt x="64" y="78"/>
                    <a:pt x="67" y="75"/>
                  </a:cubicBezTo>
                  <a:cubicBezTo>
                    <a:pt x="67" y="64"/>
                    <a:pt x="73" y="59"/>
                    <a:pt x="76" y="52"/>
                  </a:cubicBezTo>
                  <a:cubicBezTo>
                    <a:pt x="77" y="47"/>
                    <a:pt x="75" y="47"/>
                    <a:pt x="75" y="43"/>
                  </a:cubicBezTo>
                  <a:cubicBezTo>
                    <a:pt x="83" y="33"/>
                    <a:pt x="91" y="24"/>
                    <a:pt x="98" y="13"/>
                  </a:cubicBezTo>
                  <a:cubicBezTo>
                    <a:pt x="101" y="16"/>
                    <a:pt x="102" y="12"/>
                    <a:pt x="107" y="13"/>
                  </a:cubicBezTo>
                  <a:close/>
                  <a:moveTo>
                    <a:pt x="89" y="14"/>
                  </a:moveTo>
                  <a:cubicBezTo>
                    <a:pt x="93" y="16"/>
                    <a:pt x="86" y="20"/>
                    <a:pt x="85" y="22"/>
                  </a:cubicBezTo>
                  <a:cubicBezTo>
                    <a:pt x="78" y="31"/>
                    <a:pt x="69" y="43"/>
                    <a:pt x="64" y="53"/>
                  </a:cubicBezTo>
                  <a:cubicBezTo>
                    <a:pt x="65" y="57"/>
                    <a:pt x="66" y="54"/>
                    <a:pt x="69" y="54"/>
                  </a:cubicBezTo>
                  <a:cubicBezTo>
                    <a:pt x="65" y="65"/>
                    <a:pt x="58" y="75"/>
                    <a:pt x="51" y="85"/>
                  </a:cubicBezTo>
                  <a:cubicBezTo>
                    <a:pt x="45" y="94"/>
                    <a:pt x="42" y="107"/>
                    <a:pt x="34" y="114"/>
                  </a:cubicBezTo>
                  <a:cubicBezTo>
                    <a:pt x="36" y="99"/>
                    <a:pt x="45" y="91"/>
                    <a:pt x="51" y="81"/>
                  </a:cubicBezTo>
                  <a:cubicBezTo>
                    <a:pt x="52" y="76"/>
                    <a:pt x="48" y="78"/>
                    <a:pt x="49" y="73"/>
                  </a:cubicBezTo>
                  <a:cubicBezTo>
                    <a:pt x="53" y="63"/>
                    <a:pt x="62" y="57"/>
                    <a:pt x="62" y="43"/>
                  </a:cubicBezTo>
                  <a:cubicBezTo>
                    <a:pt x="73" y="35"/>
                    <a:pt x="78" y="21"/>
                    <a:pt x="89" y="14"/>
                  </a:cubicBezTo>
                  <a:close/>
                  <a:moveTo>
                    <a:pt x="79" y="14"/>
                  </a:moveTo>
                  <a:cubicBezTo>
                    <a:pt x="71" y="28"/>
                    <a:pt x="60" y="39"/>
                    <a:pt x="50" y="51"/>
                  </a:cubicBezTo>
                  <a:cubicBezTo>
                    <a:pt x="57" y="61"/>
                    <a:pt x="37" y="70"/>
                    <a:pt x="43" y="83"/>
                  </a:cubicBezTo>
                  <a:cubicBezTo>
                    <a:pt x="35" y="91"/>
                    <a:pt x="32" y="110"/>
                    <a:pt x="23" y="112"/>
                  </a:cubicBezTo>
                  <a:cubicBezTo>
                    <a:pt x="24" y="102"/>
                    <a:pt x="33" y="88"/>
                    <a:pt x="40" y="79"/>
                  </a:cubicBezTo>
                  <a:cubicBezTo>
                    <a:pt x="41" y="76"/>
                    <a:pt x="39" y="74"/>
                    <a:pt x="36" y="75"/>
                  </a:cubicBezTo>
                  <a:cubicBezTo>
                    <a:pt x="36" y="67"/>
                    <a:pt x="50" y="56"/>
                    <a:pt x="49" y="50"/>
                  </a:cubicBezTo>
                  <a:cubicBezTo>
                    <a:pt x="49" y="50"/>
                    <a:pt x="46" y="48"/>
                    <a:pt x="46" y="48"/>
                  </a:cubicBezTo>
                  <a:cubicBezTo>
                    <a:pt x="52" y="35"/>
                    <a:pt x="64" y="29"/>
                    <a:pt x="71" y="14"/>
                  </a:cubicBezTo>
                  <a:cubicBezTo>
                    <a:pt x="74" y="14"/>
                    <a:pt x="76" y="14"/>
                    <a:pt x="79" y="14"/>
                  </a:cubicBezTo>
                  <a:close/>
                  <a:moveTo>
                    <a:pt x="60" y="13"/>
                  </a:moveTo>
                  <a:cubicBezTo>
                    <a:pt x="61" y="14"/>
                    <a:pt x="62" y="15"/>
                    <a:pt x="64" y="15"/>
                  </a:cubicBezTo>
                  <a:cubicBezTo>
                    <a:pt x="55" y="28"/>
                    <a:pt x="47" y="41"/>
                    <a:pt x="36" y="52"/>
                  </a:cubicBezTo>
                  <a:cubicBezTo>
                    <a:pt x="41" y="65"/>
                    <a:pt x="26" y="71"/>
                    <a:pt x="31" y="84"/>
                  </a:cubicBezTo>
                  <a:cubicBezTo>
                    <a:pt x="24" y="90"/>
                    <a:pt x="22" y="100"/>
                    <a:pt x="16" y="106"/>
                  </a:cubicBezTo>
                  <a:cubicBezTo>
                    <a:pt x="14" y="94"/>
                    <a:pt x="20" y="90"/>
                    <a:pt x="24" y="83"/>
                  </a:cubicBezTo>
                  <a:cubicBezTo>
                    <a:pt x="21" y="71"/>
                    <a:pt x="30" y="63"/>
                    <a:pt x="35" y="55"/>
                  </a:cubicBezTo>
                  <a:cubicBezTo>
                    <a:pt x="36" y="51"/>
                    <a:pt x="31" y="52"/>
                    <a:pt x="32" y="48"/>
                  </a:cubicBezTo>
                  <a:cubicBezTo>
                    <a:pt x="42" y="37"/>
                    <a:pt x="48" y="23"/>
                    <a:pt x="60" y="13"/>
                  </a:cubicBezTo>
                  <a:close/>
                  <a:moveTo>
                    <a:pt x="51" y="13"/>
                  </a:moveTo>
                  <a:cubicBezTo>
                    <a:pt x="47" y="19"/>
                    <a:pt x="42" y="27"/>
                    <a:pt x="38" y="34"/>
                  </a:cubicBezTo>
                  <a:cubicBezTo>
                    <a:pt x="34" y="40"/>
                    <a:pt x="29" y="51"/>
                    <a:pt x="21" y="49"/>
                  </a:cubicBezTo>
                  <a:cubicBezTo>
                    <a:pt x="28" y="44"/>
                    <a:pt x="30" y="34"/>
                    <a:pt x="38" y="30"/>
                  </a:cubicBezTo>
                  <a:cubicBezTo>
                    <a:pt x="41" y="23"/>
                    <a:pt x="43" y="15"/>
                    <a:pt x="51" y="13"/>
                  </a:cubicBezTo>
                  <a:close/>
                  <a:moveTo>
                    <a:pt x="18" y="12"/>
                  </a:moveTo>
                  <a:cubicBezTo>
                    <a:pt x="22" y="12"/>
                    <a:pt x="22" y="15"/>
                    <a:pt x="27" y="14"/>
                  </a:cubicBezTo>
                  <a:cubicBezTo>
                    <a:pt x="25" y="20"/>
                    <a:pt x="20" y="23"/>
                    <a:pt x="18" y="29"/>
                  </a:cubicBezTo>
                  <a:cubicBezTo>
                    <a:pt x="15" y="24"/>
                    <a:pt x="19" y="17"/>
                    <a:pt x="18" y="12"/>
                  </a:cubicBezTo>
                  <a:close/>
                  <a:moveTo>
                    <a:pt x="34" y="20"/>
                  </a:moveTo>
                  <a:cubicBezTo>
                    <a:pt x="35" y="17"/>
                    <a:pt x="30" y="14"/>
                    <a:pt x="34" y="14"/>
                  </a:cubicBezTo>
                  <a:cubicBezTo>
                    <a:pt x="35" y="11"/>
                    <a:pt x="38" y="17"/>
                    <a:pt x="39" y="13"/>
                  </a:cubicBezTo>
                  <a:cubicBezTo>
                    <a:pt x="37" y="25"/>
                    <a:pt x="24" y="39"/>
                    <a:pt x="14" y="49"/>
                  </a:cubicBezTo>
                  <a:cubicBezTo>
                    <a:pt x="18" y="36"/>
                    <a:pt x="23" y="25"/>
                    <a:pt x="34" y="20"/>
                  </a:cubicBezTo>
                  <a:close/>
                  <a:moveTo>
                    <a:pt x="14" y="56"/>
                  </a:moveTo>
                  <a:cubicBezTo>
                    <a:pt x="20" y="56"/>
                    <a:pt x="14" y="61"/>
                    <a:pt x="14" y="63"/>
                  </a:cubicBezTo>
                  <a:cubicBezTo>
                    <a:pt x="10" y="61"/>
                    <a:pt x="16" y="59"/>
                    <a:pt x="14" y="56"/>
                  </a:cubicBezTo>
                  <a:close/>
                  <a:moveTo>
                    <a:pt x="20" y="62"/>
                  </a:moveTo>
                  <a:cubicBezTo>
                    <a:pt x="26" y="63"/>
                    <a:pt x="18" y="72"/>
                    <a:pt x="17" y="75"/>
                  </a:cubicBezTo>
                  <a:cubicBezTo>
                    <a:pt x="16" y="79"/>
                    <a:pt x="18" y="86"/>
                    <a:pt x="14" y="89"/>
                  </a:cubicBezTo>
                  <a:cubicBezTo>
                    <a:pt x="9" y="78"/>
                    <a:pt x="18" y="70"/>
                    <a:pt x="2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76" name="Freeform 885"/>
            <p:cNvSpPr>
              <a:spLocks noEditPoints="1"/>
            </p:cNvSpPr>
            <p:nvPr/>
          </p:nvSpPr>
          <p:spPr bwMode="auto">
            <a:xfrm>
              <a:off x="7772499" y="6147819"/>
              <a:ext cx="233591" cy="199525"/>
            </a:xfrm>
            <a:custGeom>
              <a:avLst/>
              <a:gdLst>
                <a:gd name="T0" fmla="*/ 60 w 63"/>
                <a:gd name="T1" fmla="*/ 46 h 54"/>
                <a:gd name="T2" fmla="*/ 56 w 63"/>
                <a:gd name="T3" fmla="*/ 0 h 54"/>
                <a:gd name="T4" fmla="*/ 3 w 63"/>
                <a:gd name="T5" fmla="*/ 7 h 54"/>
                <a:gd name="T6" fmla="*/ 2 w 63"/>
                <a:gd name="T7" fmla="*/ 52 h 54"/>
                <a:gd name="T8" fmla="*/ 60 w 63"/>
                <a:gd name="T9" fmla="*/ 46 h 54"/>
                <a:gd name="T10" fmla="*/ 49 w 63"/>
                <a:gd name="T11" fmla="*/ 40 h 54"/>
                <a:gd name="T12" fmla="*/ 52 w 63"/>
                <a:gd name="T13" fmla="*/ 31 h 54"/>
                <a:gd name="T14" fmla="*/ 49 w 63"/>
                <a:gd name="T15" fmla="*/ 40 h 54"/>
                <a:gd name="T16" fmla="*/ 52 w 63"/>
                <a:gd name="T17" fmla="*/ 18 h 54"/>
                <a:gd name="T18" fmla="*/ 40 w 63"/>
                <a:gd name="T19" fmla="*/ 41 h 54"/>
                <a:gd name="T20" fmla="*/ 52 w 63"/>
                <a:gd name="T21" fmla="*/ 18 h 54"/>
                <a:gd name="T22" fmla="*/ 28 w 63"/>
                <a:gd name="T23" fmla="*/ 43 h 54"/>
                <a:gd name="T24" fmla="*/ 34 w 63"/>
                <a:gd name="T25" fmla="*/ 29 h 54"/>
                <a:gd name="T26" fmla="*/ 28 w 63"/>
                <a:gd name="T27" fmla="*/ 43 h 54"/>
                <a:gd name="T28" fmla="*/ 34 w 63"/>
                <a:gd name="T29" fmla="*/ 15 h 54"/>
                <a:gd name="T30" fmla="*/ 22 w 63"/>
                <a:gd name="T31" fmla="*/ 41 h 54"/>
                <a:gd name="T32" fmla="*/ 14 w 63"/>
                <a:gd name="T33" fmla="*/ 44 h 54"/>
                <a:gd name="T34" fmla="*/ 30 w 63"/>
                <a:gd name="T35" fmla="*/ 15 h 54"/>
                <a:gd name="T36" fmla="*/ 34 w 63"/>
                <a:gd name="T37" fmla="*/ 15 h 54"/>
                <a:gd name="T38" fmla="*/ 20 w 63"/>
                <a:gd name="T39" fmla="*/ 13 h 54"/>
                <a:gd name="T40" fmla="*/ 24 w 63"/>
                <a:gd name="T41" fmla="*/ 15 h 54"/>
                <a:gd name="T42" fmla="*/ 11 w 63"/>
                <a:gd name="T43" fmla="*/ 41 h 54"/>
                <a:gd name="T44" fmla="*/ 20 w 63"/>
                <a:gd name="T45"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54">
                  <a:moveTo>
                    <a:pt x="60" y="46"/>
                  </a:moveTo>
                  <a:cubicBezTo>
                    <a:pt x="60" y="28"/>
                    <a:pt x="63" y="13"/>
                    <a:pt x="56" y="0"/>
                  </a:cubicBezTo>
                  <a:cubicBezTo>
                    <a:pt x="42" y="1"/>
                    <a:pt x="16" y="1"/>
                    <a:pt x="3" y="7"/>
                  </a:cubicBezTo>
                  <a:cubicBezTo>
                    <a:pt x="3" y="17"/>
                    <a:pt x="0" y="43"/>
                    <a:pt x="2" y="52"/>
                  </a:cubicBezTo>
                  <a:cubicBezTo>
                    <a:pt x="20" y="54"/>
                    <a:pt x="42" y="48"/>
                    <a:pt x="60" y="46"/>
                  </a:cubicBezTo>
                  <a:close/>
                  <a:moveTo>
                    <a:pt x="49" y="40"/>
                  </a:moveTo>
                  <a:cubicBezTo>
                    <a:pt x="48" y="35"/>
                    <a:pt x="52" y="35"/>
                    <a:pt x="52" y="31"/>
                  </a:cubicBezTo>
                  <a:cubicBezTo>
                    <a:pt x="54" y="34"/>
                    <a:pt x="54" y="41"/>
                    <a:pt x="49" y="40"/>
                  </a:cubicBezTo>
                  <a:close/>
                  <a:moveTo>
                    <a:pt x="52" y="18"/>
                  </a:moveTo>
                  <a:cubicBezTo>
                    <a:pt x="48" y="26"/>
                    <a:pt x="46" y="36"/>
                    <a:pt x="40" y="41"/>
                  </a:cubicBezTo>
                  <a:cubicBezTo>
                    <a:pt x="40" y="35"/>
                    <a:pt x="43" y="21"/>
                    <a:pt x="52" y="18"/>
                  </a:cubicBezTo>
                  <a:close/>
                  <a:moveTo>
                    <a:pt x="28" y="43"/>
                  </a:moveTo>
                  <a:cubicBezTo>
                    <a:pt x="30" y="38"/>
                    <a:pt x="33" y="35"/>
                    <a:pt x="34" y="29"/>
                  </a:cubicBezTo>
                  <a:cubicBezTo>
                    <a:pt x="38" y="30"/>
                    <a:pt x="32" y="42"/>
                    <a:pt x="28" y="43"/>
                  </a:cubicBezTo>
                  <a:close/>
                  <a:moveTo>
                    <a:pt x="34" y="15"/>
                  </a:moveTo>
                  <a:cubicBezTo>
                    <a:pt x="36" y="23"/>
                    <a:pt x="23" y="35"/>
                    <a:pt x="22" y="41"/>
                  </a:cubicBezTo>
                  <a:cubicBezTo>
                    <a:pt x="21" y="43"/>
                    <a:pt x="18" y="44"/>
                    <a:pt x="14" y="44"/>
                  </a:cubicBezTo>
                  <a:cubicBezTo>
                    <a:pt x="20" y="35"/>
                    <a:pt x="25" y="25"/>
                    <a:pt x="30" y="15"/>
                  </a:cubicBezTo>
                  <a:cubicBezTo>
                    <a:pt x="32" y="15"/>
                    <a:pt x="33" y="15"/>
                    <a:pt x="34" y="15"/>
                  </a:cubicBezTo>
                  <a:close/>
                  <a:moveTo>
                    <a:pt x="20" y="13"/>
                  </a:moveTo>
                  <a:cubicBezTo>
                    <a:pt x="21" y="14"/>
                    <a:pt x="22" y="15"/>
                    <a:pt x="24" y="15"/>
                  </a:cubicBezTo>
                  <a:cubicBezTo>
                    <a:pt x="20" y="24"/>
                    <a:pt x="14" y="31"/>
                    <a:pt x="11" y="41"/>
                  </a:cubicBezTo>
                  <a:cubicBezTo>
                    <a:pt x="8" y="31"/>
                    <a:pt x="17" y="21"/>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77" name="Freeform 886"/>
            <p:cNvSpPr>
              <a:spLocks noEditPoints="1"/>
            </p:cNvSpPr>
            <p:nvPr/>
          </p:nvSpPr>
          <p:spPr bwMode="auto">
            <a:xfrm>
              <a:off x="6964665" y="5940993"/>
              <a:ext cx="601010" cy="1209317"/>
            </a:xfrm>
            <a:custGeom>
              <a:avLst/>
              <a:gdLst>
                <a:gd name="T0" fmla="*/ 114 w 161"/>
                <a:gd name="T1" fmla="*/ 86 h 324"/>
                <a:gd name="T2" fmla="*/ 80 w 161"/>
                <a:gd name="T3" fmla="*/ 78 h 324"/>
                <a:gd name="T4" fmla="*/ 59 w 161"/>
                <a:gd name="T5" fmla="*/ 119 h 324"/>
                <a:gd name="T6" fmla="*/ 0 w 161"/>
                <a:gd name="T7" fmla="*/ 8 h 324"/>
                <a:gd name="T8" fmla="*/ 11 w 161"/>
                <a:gd name="T9" fmla="*/ 76 h 324"/>
                <a:gd name="T10" fmla="*/ 15 w 161"/>
                <a:gd name="T11" fmla="*/ 11 h 324"/>
                <a:gd name="T12" fmla="*/ 7 w 161"/>
                <a:gd name="T13" fmla="*/ 139 h 324"/>
                <a:gd name="T14" fmla="*/ 11 w 161"/>
                <a:gd name="T15" fmla="*/ 311 h 324"/>
                <a:gd name="T16" fmla="*/ 142 w 161"/>
                <a:gd name="T17" fmla="*/ 310 h 324"/>
                <a:gd name="T18" fmla="*/ 154 w 161"/>
                <a:gd name="T19" fmla="*/ 134 h 324"/>
                <a:gd name="T20" fmla="*/ 158 w 161"/>
                <a:gd name="T21" fmla="*/ 65 h 324"/>
                <a:gd name="T22" fmla="*/ 103 w 161"/>
                <a:gd name="T23" fmla="*/ 125 h 324"/>
                <a:gd name="T24" fmla="*/ 100 w 161"/>
                <a:gd name="T25" fmla="*/ 73 h 324"/>
                <a:gd name="T26" fmla="*/ 110 w 161"/>
                <a:gd name="T27" fmla="*/ 149 h 324"/>
                <a:gd name="T28" fmla="*/ 90 w 161"/>
                <a:gd name="T29" fmla="*/ 30 h 324"/>
                <a:gd name="T30" fmla="*/ 86 w 161"/>
                <a:gd name="T31" fmla="*/ 50 h 324"/>
                <a:gd name="T32" fmla="*/ 107 w 161"/>
                <a:gd name="T33" fmla="*/ 56 h 324"/>
                <a:gd name="T34" fmla="*/ 88 w 161"/>
                <a:gd name="T35" fmla="*/ 67 h 324"/>
                <a:gd name="T36" fmla="*/ 107 w 161"/>
                <a:gd name="T37" fmla="*/ 56 h 324"/>
                <a:gd name="T38" fmla="*/ 91 w 161"/>
                <a:gd name="T39" fmla="*/ 150 h 324"/>
                <a:gd name="T40" fmla="*/ 88 w 161"/>
                <a:gd name="T41" fmla="*/ 78 h 324"/>
                <a:gd name="T42" fmla="*/ 95 w 161"/>
                <a:gd name="T43" fmla="*/ 74 h 324"/>
                <a:gd name="T44" fmla="*/ 79 w 161"/>
                <a:gd name="T45" fmla="*/ 119 h 324"/>
                <a:gd name="T46" fmla="*/ 82 w 161"/>
                <a:gd name="T47" fmla="*/ 151 h 324"/>
                <a:gd name="T48" fmla="*/ 79 w 161"/>
                <a:gd name="T49" fmla="*/ 119 h 324"/>
                <a:gd name="T50" fmla="*/ 63 w 161"/>
                <a:gd name="T51" fmla="*/ 137 h 324"/>
                <a:gd name="T52" fmla="*/ 68 w 161"/>
                <a:gd name="T53" fmla="*/ 123 h 324"/>
                <a:gd name="T54" fmla="*/ 56 w 161"/>
                <a:gd name="T55" fmla="*/ 152 h 324"/>
                <a:gd name="T56" fmla="*/ 30 w 161"/>
                <a:gd name="T57" fmla="*/ 104 h 324"/>
                <a:gd name="T58" fmla="*/ 26 w 161"/>
                <a:gd name="T59" fmla="*/ 89 h 324"/>
                <a:gd name="T60" fmla="*/ 55 w 161"/>
                <a:gd name="T61" fmla="*/ 95 h 324"/>
                <a:gd name="T62" fmla="*/ 23 w 161"/>
                <a:gd name="T63" fmla="*/ 69 h 324"/>
                <a:gd name="T64" fmla="*/ 51 w 161"/>
                <a:gd name="T65" fmla="*/ 12 h 324"/>
                <a:gd name="T66" fmla="*/ 23 w 161"/>
                <a:gd name="T67" fmla="*/ 69 h 324"/>
                <a:gd name="T68" fmla="*/ 28 w 161"/>
                <a:gd name="T69" fmla="*/ 148 h 324"/>
                <a:gd name="T70" fmla="*/ 26 w 161"/>
                <a:gd name="T71" fmla="*/ 136 h 324"/>
                <a:gd name="T72" fmla="*/ 86 w 161"/>
                <a:gd name="T73" fmla="*/ 158 h 324"/>
                <a:gd name="T74" fmla="*/ 144 w 161"/>
                <a:gd name="T75" fmla="*/ 158 h 324"/>
                <a:gd name="T76" fmla="*/ 14 w 161"/>
                <a:gd name="T77" fmla="*/ 157 h 324"/>
                <a:gd name="T78" fmla="*/ 34 w 161"/>
                <a:gd name="T79" fmla="*/ 173 h 324"/>
                <a:gd name="T80" fmla="*/ 14 w 161"/>
                <a:gd name="T81" fmla="*/ 171 h 324"/>
                <a:gd name="T82" fmla="*/ 28 w 161"/>
                <a:gd name="T83" fmla="*/ 240 h 324"/>
                <a:gd name="T84" fmla="*/ 99 w 161"/>
                <a:gd name="T85" fmla="*/ 172 h 324"/>
                <a:gd name="T86" fmla="*/ 28 w 161"/>
                <a:gd name="T87" fmla="*/ 240 h 324"/>
                <a:gd name="T88" fmla="*/ 122 w 161"/>
                <a:gd name="T89" fmla="*/ 304 h 324"/>
                <a:gd name="T90" fmla="*/ 139 w 161"/>
                <a:gd name="T91" fmla="*/ 302 h 324"/>
                <a:gd name="T92" fmla="*/ 48 w 161"/>
                <a:gd name="T93" fmla="*/ 313 h 324"/>
                <a:gd name="T94" fmla="*/ 96 w 161"/>
                <a:gd name="T95" fmla="*/ 240 h 324"/>
                <a:gd name="T96" fmla="*/ 148 w 161"/>
                <a:gd name="T97" fmla="*/ 204 h 324"/>
                <a:gd name="T98" fmla="*/ 147 w 161"/>
                <a:gd name="T99" fmla="*/ 140 h 324"/>
                <a:gd name="T100" fmla="*/ 124 w 161"/>
                <a:gd name="T101" fmla="*/ 130 h 324"/>
                <a:gd name="T102" fmla="*/ 118 w 161"/>
                <a:gd name="T103" fmla="*/ 130 h 324"/>
                <a:gd name="T104" fmla="*/ 132 w 161"/>
                <a:gd name="T105" fmla="*/ 108 h 324"/>
                <a:gd name="T106" fmla="*/ 138 w 161"/>
                <a:gd name="T107" fmla="*/ 103 h 324"/>
                <a:gd name="T108" fmla="*/ 127 w 161"/>
                <a:gd name="T109" fmla="*/ 78 h 324"/>
                <a:gd name="T110" fmla="*/ 138 w 161"/>
                <a:gd name="T111" fmla="*/ 103 h 324"/>
                <a:gd name="T112" fmla="*/ 131 w 161"/>
                <a:gd name="T113" fmla="*/ 75 h 324"/>
                <a:gd name="T114" fmla="*/ 148 w 161"/>
                <a:gd name="T115" fmla="*/ 8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 h="324">
                  <a:moveTo>
                    <a:pt x="138" y="59"/>
                  </a:moveTo>
                  <a:cubicBezTo>
                    <a:pt x="128" y="65"/>
                    <a:pt x="120" y="81"/>
                    <a:pt x="114" y="86"/>
                  </a:cubicBezTo>
                  <a:cubicBezTo>
                    <a:pt x="114" y="62"/>
                    <a:pt x="115" y="39"/>
                    <a:pt x="104" y="21"/>
                  </a:cubicBezTo>
                  <a:cubicBezTo>
                    <a:pt x="77" y="13"/>
                    <a:pt x="78" y="48"/>
                    <a:pt x="80" y="78"/>
                  </a:cubicBezTo>
                  <a:cubicBezTo>
                    <a:pt x="81" y="96"/>
                    <a:pt x="81" y="110"/>
                    <a:pt x="74" y="118"/>
                  </a:cubicBezTo>
                  <a:cubicBezTo>
                    <a:pt x="67" y="115"/>
                    <a:pt x="61" y="121"/>
                    <a:pt x="59" y="119"/>
                  </a:cubicBezTo>
                  <a:cubicBezTo>
                    <a:pt x="61" y="89"/>
                    <a:pt x="62" y="39"/>
                    <a:pt x="58" y="7"/>
                  </a:cubicBezTo>
                  <a:cubicBezTo>
                    <a:pt x="40" y="0"/>
                    <a:pt x="16" y="0"/>
                    <a:pt x="0" y="8"/>
                  </a:cubicBezTo>
                  <a:cubicBezTo>
                    <a:pt x="1" y="26"/>
                    <a:pt x="4" y="43"/>
                    <a:pt x="6" y="57"/>
                  </a:cubicBezTo>
                  <a:cubicBezTo>
                    <a:pt x="6" y="64"/>
                    <a:pt x="2" y="74"/>
                    <a:pt x="11" y="76"/>
                  </a:cubicBezTo>
                  <a:cubicBezTo>
                    <a:pt x="16" y="66"/>
                    <a:pt x="10" y="49"/>
                    <a:pt x="8" y="35"/>
                  </a:cubicBezTo>
                  <a:cubicBezTo>
                    <a:pt x="8" y="26"/>
                    <a:pt x="5" y="13"/>
                    <a:pt x="15" y="11"/>
                  </a:cubicBezTo>
                  <a:cubicBezTo>
                    <a:pt x="14" y="51"/>
                    <a:pt x="21" y="91"/>
                    <a:pt x="26" y="129"/>
                  </a:cubicBezTo>
                  <a:cubicBezTo>
                    <a:pt x="18" y="131"/>
                    <a:pt x="13" y="135"/>
                    <a:pt x="7" y="139"/>
                  </a:cubicBezTo>
                  <a:cubicBezTo>
                    <a:pt x="3" y="151"/>
                    <a:pt x="6" y="160"/>
                    <a:pt x="7" y="172"/>
                  </a:cubicBezTo>
                  <a:cubicBezTo>
                    <a:pt x="10" y="217"/>
                    <a:pt x="4" y="270"/>
                    <a:pt x="11" y="311"/>
                  </a:cubicBezTo>
                  <a:cubicBezTo>
                    <a:pt x="28" y="324"/>
                    <a:pt x="54" y="321"/>
                    <a:pt x="76" y="319"/>
                  </a:cubicBezTo>
                  <a:cubicBezTo>
                    <a:pt x="99" y="318"/>
                    <a:pt x="120" y="311"/>
                    <a:pt x="142" y="310"/>
                  </a:cubicBezTo>
                  <a:cubicBezTo>
                    <a:pt x="151" y="293"/>
                    <a:pt x="149" y="269"/>
                    <a:pt x="151" y="244"/>
                  </a:cubicBezTo>
                  <a:cubicBezTo>
                    <a:pt x="154" y="212"/>
                    <a:pt x="158" y="173"/>
                    <a:pt x="154" y="134"/>
                  </a:cubicBezTo>
                  <a:cubicBezTo>
                    <a:pt x="148" y="128"/>
                    <a:pt x="140" y="124"/>
                    <a:pt x="130" y="123"/>
                  </a:cubicBezTo>
                  <a:cubicBezTo>
                    <a:pt x="142" y="108"/>
                    <a:pt x="161" y="92"/>
                    <a:pt x="158" y="65"/>
                  </a:cubicBezTo>
                  <a:cubicBezTo>
                    <a:pt x="154" y="60"/>
                    <a:pt x="141" y="61"/>
                    <a:pt x="138" y="59"/>
                  </a:cubicBezTo>
                  <a:close/>
                  <a:moveTo>
                    <a:pt x="103" y="125"/>
                  </a:moveTo>
                  <a:cubicBezTo>
                    <a:pt x="102" y="111"/>
                    <a:pt x="99" y="97"/>
                    <a:pt x="100" y="77"/>
                  </a:cubicBezTo>
                  <a:cubicBezTo>
                    <a:pt x="100" y="76"/>
                    <a:pt x="100" y="74"/>
                    <a:pt x="100" y="73"/>
                  </a:cubicBezTo>
                  <a:cubicBezTo>
                    <a:pt x="104" y="74"/>
                    <a:pt x="103" y="74"/>
                    <a:pt x="107" y="73"/>
                  </a:cubicBezTo>
                  <a:cubicBezTo>
                    <a:pt x="109" y="102"/>
                    <a:pt x="112" y="128"/>
                    <a:pt x="110" y="149"/>
                  </a:cubicBezTo>
                  <a:cubicBezTo>
                    <a:pt x="99" y="147"/>
                    <a:pt x="103" y="134"/>
                    <a:pt x="103" y="125"/>
                  </a:cubicBezTo>
                  <a:close/>
                  <a:moveTo>
                    <a:pt x="90" y="30"/>
                  </a:moveTo>
                  <a:cubicBezTo>
                    <a:pt x="101" y="22"/>
                    <a:pt x="105" y="37"/>
                    <a:pt x="107" y="48"/>
                  </a:cubicBezTo>
                  <a:cubicBezTo>
                    <a:pt x="101" y="50"/>
                    <a:pt x="93" y="50"/>
                    <a:pt x="86" y="50"/>
                  </a:cubicBezTo>
                  <a:cubicBezTo>
                    <a:pt x="86" y="43"/>
                    <a:pt x="89" y="37"/>
                    <a:pt x="90" y="30"/>
                  </a:cubicBezTo>
                  <a:close/>
                  <a:moveTo>
                    <a:pt x="107" y="56"/>
                  </a:moveTo>
                  <a:cubicBezTo>
                    <a:pt x="107" y="60"/>
                    <a:pt x="107" y="63"/>
                    <a:pt x="107" y="66"/>
                  </a:cubicBezTo>
                  <a:cubicBezTo>
                    <a:pt x="97" y="65"/>
                    <a:pt x="96" y="67"/>
                    <a:pt x="88" y="67"/>
                  </a:cubicBezTo>
                  <a:cubicBezTo>
                    <a:pt x="85" y="66"/>
                    <a:pt x="90" y="58"/>
                    <a:pt x="84" y="59"/>
                  </a:cubicBezTo>
                  <a:cubicBezTo>
                    <a:pt x="92" y="56"/>
                    <a:pt x="100" y="58"/>
                    <a:pt x="107" y="56"/>
                  </a:cubicBezTo>
                  <a:close/>
                  <a:moveTo>
                    <a:pt x="96" y="132"/>
                  </a:moveTo>
                  <a:cubicBezTo>
                    <a:pt x="97" y="139"/>
                    <a:pt x="101" y="152"/>
                    <a:pt x="91" y="150"/>
                  </a:cubicBezTo>
                  <a:cubicBezTo>
                    <a:pt x="89" y="150"/>
                    <a:pt x="87" y="142"/>
                    <a:pt x="87" y="139"/>
                  </a:cubicBezTo>
                  <a:cubicBezTo>
                    <a:pt x="85" y="117"/>
                    <a:pt x="88" y="99"/>
                    <a:pt x="88" y="78"/>
                  </a:cubicBezTo>
                  <a:cubicBezTo>
                    <a:pt x="88" y="77"/>
                    <a:pt x="88" y="75"/>
                    <a:pt x="88" y="74"/>
                  </a:cubicBezTo>
                  <a:cubicBezTo>
                    <a:pt x="91" y="74"/>
                    <a:pt x="93" y="74"/>
                    <a:pt x="95" y="74"/>
                  </a:cubicBezTo>
                  <a:cubicBezTo>
                    <a:pt x="95" y="90"/>
                    <a:pt x="96" y="111"/>
                    <a:pt x="96" y="132"/>
                  </a:cubicBezTo>
                  <a:close/>
                  <a:moveTo>
                    <a:pt x="79" y="119"/>
                  </a:moveTo>
                  <a:cubicBezTo>
                    <a:pt x="83" y="119"/>
                    <a:pt x="80" y="123"/>
                    <a:pt x="80" y="125"/>
                  </a:cubicBezTo>
                  <a:cubicBezTo>
                    <a:pt x="81" y="132"/>
                    <a:pt x="82" y="138"/>
                    <a:pt x="82" y="151"/>
                  </a:cubicBezTo>
                  <a:cubicBezTo>
                    <a:pt x="73" y="149"/>
                    <a:pt x="71" y="150"/>
                    <a:pt x="64" y="151"/>
                  </a:cubicBezTo>
                  <a:cubicBezTo>
                    <a:pt x="63" y="138"/>
                    <a:pt x="77" y="132"/>
                    <a:pt x="79" y="119"/>
                  </a:cubicBezTo>
                  <a:close/>
                  <a:moveTo>
                    <a:pt x="68" y="123"/>
                  </a:moveTo>
                  <a:cubicBezTo>
                    <a:pt x="71" y="127"/>
                    <a:pt x="63" y="131"/>
                    <a:pt x="63" y="137"/>
                  </a:cubicBezTo>
                  <a:cubicBezTo>
                    <a:pt x="61" y="134"/>
                    <a:pt x="60" y="129"/>
                    <a:pt x="60" y="124"/>
                  </a:cubicBezTo>
                  <a:cubicBezTo>
                    <a:pt x="62" y="127"/>
                    <a:pt x="67" y="125"/>
                    <a:pt x="68" y="123"/>
                  </a:cubicBezTo>
                  <a:close/>
                  <a:moveTo>
                    <a:pt x="51" y="105"/>
                  </a:moveTo>
                  <a:cubicBezTo>
                    <a:pt x="55" y="117"/>
                    <a:pt x="55" y="137"/>
                    <a:pt x="56" y="152"/>
                  </a:cubicBezTo>
                  <a:cubicBezTo>
                    <a:pt x="49" y="151"/>
                    <a:pt x="42" y="151"/>
                    <a:pt x="35" y="151"/>
                  </a:cubicBezTo>
                  <a:cubicBezTo>
                    <a:pt x="32" y="137"/>
                    <a:pt x="33" y="118"/>
                    <a:pt x="30" y="104"/>
                  </a:cubicBezTo>
                  <a:cubicBezTo>
                    <a:pt x="41" y="105"/>
                    <a:pt x="41" y="105"/>
                    <a:pt x="51" y="105"/>
                  </a:cubicBezTo>
                  <a:close/>
                  <a:moveTo>
                    <a:pt x="26" y="89"/>
                  </a:moveTo>
                  <a:cubicBezTo>
                    <a:pt x="37" y="90"/>
                    <a:pt x="43" y="85"/>
                    <a:pt x="55" y="87"/>
                  </a:cubicBezTo>
                  <a:cubicBezTo>
                    <a:pt x="55" y="90"/>
                    <a:pt x="55" y="92"/>
                    <a:pt x="55" y="95"/>
                  </a:cubicBezTo>
                  <a:cubicBezTo>
                    <a:pt x="47" y="98"/>
                    <a:pt x="27" y="100"/>
                    <a:pt x="26" y="89"/>
                  </a:cubicBezTo>
                  <a:close/>
                  <a:moveTo>
                    <a:pt x="23" y="69"/>
                  </a:moveTo>
                  <a:cubicBezTo>
                    <a:pt x="23" y="47"/>
                    <a:pt x="19" y="22"/>
                    <a:pt x="22" y="9"/>
                  </a:cubicBezTo>
                  <a:cubicBezTo>
                    <a:pt x="32" y="8"/>
                    <a:pt x="41" y="9"/>
                    <a:pt x="51" y="12"/>
                  </a:cubicBezTo>
                  <a:cubicBezTo>
                    <a:pt x="57" y="34"/>
                    <a:pt x="53" y="57"/>
                    <a:pt x="55" y="72"/>
                  </a:cubicBezTo>
                  <a:cubicBezTo>
                    <a:pt x="44" y="74"/>
                    <a:pt x="32" y="73"/>
                    <a:pt x="23" y="69"/>
                  </a:cubicBezTo>
                  <a:close/>
                  <a:moveTo>
                    <a:pt x="26" y="136"/>
                  </a:moveTo>
                  <a:cubicBezTo>
                    <a:pt x="30" y="140"/>
                    <a:pt x="25" y="145"/>
                    <a:pt x="28" y="148"/>
                  </a:cubicBezTo>
                  <a:cubicBezTo>
                    <a:pt x="25" y="152"/>
                    <a:pt x="19" y="148"/>
                    <a:pt x="15" y="148"/>
                  </a:cubicBezTo>
                  <a:cubicBezTo>
                    <a:pt x="14" y="139"/>
                    <a:pt x="21" y="139"/>
                    <a:pt x="26" y="136"/>
                  </a:cubicBezTo>
                  <a:close/>
                  <a:moveTo>
                    <a:pt x="34" y="159"/>
                  </a:moveTo>
                  <a:cubicBezTo>
                    <a:pt x="49" y="161"/>
                    <a:pt x="68" y="159"/>
                    <a:pt x="86" y="158"/>
                  </a:cubicBezTo>
                  <a:cubicBezTo>
                    <a:pt x="106" y="157"/>
                    <a:pt x="131" y="156"/>
                    <a:pt x="146" y="149"/>
                  </a:cubicBezTo>
                  <a:cubicBezTo>
                    <a:pt x="148" y="150"/>
                    <a:pt x="144" y="155"/>
                    <a:pt x="144" y="158"/>
                  </a:cubicBezTo>
                  <a:cubicBezTo>
                    <a:pt x="115" y="167"/>
                    <a:pt x="84" y="168"/>
                    <a:pt x="47" y="167"/>
                  </a:cubicBezTo>
                  <a:cubicBezTo>
                    <a:pt x="36" y="166"/>
                    <a:pt x="15" y="170"/>
                    <a:pt x="14" y="157"/>
                  </a:cubicBezTo>
                  <a:cubicBezTo>
                    <a:pt x="18" y="152"/>
                    <a:pt x="27" y="158"/>
                    <a:pt x="34" y="159"/>
                  </a:cubicBezTo>
                  <a:close/>
                  <a:moveTo>
                    <a:pt x="34" y="173"/>
                  </a:moveTo>
                  <a:cubicBezTo>
                    <a:pt x="34" y="185"/>
                    <a:pt x="20" y="194"/>
                    <a:pt x="16" y="207"/>
                  </a:cubicBezTo>
                  <a:cubicBezTo>
                    <a:pt x="14" y="196"/>
                    <a:pt x="14" y="187"/>
                    <a:pt x="14" y="171"/>
                  </a:cubicBezTo>
                  <a:cubicBezTo>
                    <a:pt x="21" y="173"/>
                    <a:pt x="28" y="175"/>
                    <a:pt x="34" y="173"/>
                  </a:cubicBezTo>
                  <a:close/>
                  <a:moveTo>
                    <a:pt x="28" y="240"/>
                  </a:moveTo>
                  <a:cubicBezTo>
                    <a:pt x="42" y="219"/>
                    <a:pt x="57" y="195"/>
                    <a:pt x="72" y="176"/>
                  </a:cubicBezTo>
                  <a:cubicBezTo>
                    <a:pt x="79" y="174"/>
                    <a:pt x="92" y="177"/>
                    <a:pt x="99" y="172"/>
                  </a:cubicBezTo>
                  <a:cubicBezTo>
                    <a:pt x="77" y="212"/>
                    <a:pt x="42" y="248"/>
                    <a:pt x="16" y="288"/>
                  </a:cubicBezTo>
                  <a:cubicBezTo>
                    <a:pt x="10" y="266"/>
                    <a:pt x="20" y="254"/>
                    <a:pt x="28" y="240"/>
                  </a:cubicBezTo>
                  <a:close/>
                  <a:moveTo>
                    <a:pt x="139" y="302"/>
                  </a:moveTo>
                  <a:cubicBezTo>
                    <a:pt x="133" y="302"/>
                    <a:pt x="128" y="304"/>
                    <a:pt x="122" y="304"/>
                  </a:cubicBezTo>
                  <a:cubicBezTo>
                    <a:pt x="126" y="292"/>
                    <a:pt x="135" y="284"/>
                    <a:pt x="140" y="273"/>
                  </a:cubicBezTo>
                  <a:cubicBezTo>
                    <a:pt x="147" y="280"/>
                    <a:pt x="140" y="294"/>
                    <a:pt x="139" y="302"/>
                  </a:cubicBezTo>
                  <a:close/>
                  <a:moveTo>
                    <a:pt x="79" y="311"/>
                  </a:moveTo>
                  <a:cubicBezTo>
                    <a:pt x="69" y="312"/>
                    <a:pt x="57" y="311"/>
                    <a:pt x="48" y="313"/>
                  </a:cubicBezTo>
                  <a:cubicBezTo>
                    <a:pt x="49" y="306"/>
                    <a:pt x="54" y="299"/>
                    <a:pt x="58" y="294"/>
                  </a:cubicBezTo>
                  <a:cubicBezTo>
                    <a:pt x="69" y="277"/>
                    <a:pt x="83" y="258"/>
                    <a:pt x="96" y="240"/>
                  </a:cubicBezTo>
                  <a:cubicBezTo>
                    <a:pt x="113" y="216"/>
                    <a:pt x="131" y="192"/>
                    <a:pt x="147" y="168"/>
                  </a:cubicBezTo>
                  <a:cubicBezTo>
                    <a:pt x="147" y="177"/>
                    <a:pt x="148" y="191"/>
                    <a:pt x="148" y="204"/>
                  </a:cubicBezTo>
                  <a:cubicBezTo>
                    <a:pt x="125" y="239"/>
                    <a:pt x="98" y="271"/>
                    <a:pt x="79" y="311"/>
                  </a:cubicBezTo>
                  <a:close/>
                  <a:moveTo>
                    <a:pt x="147" y="140"/>
                  </a:moveTo>
                  <a:cubicBezTo>
                    <a:pt x="139" y="144"/>
                    <a:pt x="125" y="148"/>
                    <a:pt x="116" y="147"/>
                  </a:cubicBezTo>
                  <a:cubicBezTo>
                    <a:pt x="118" y="138"/>
                    <a:pt x="124" y="138"/>
                    <a:pt x="124" y="130"/>
                  </a:cubicBezTo>
                  <a:cubicBezTo>
                    <a:pt x="132" y="130"/>
                    <a:pt x="145" y="132"/>
                    <a:pt x="147" y="140"/>
                  </a:cubicBezTo>
                  <a:close/>
                  <a:moveTo>
                    <a:pt x="118" y="130"/>
                  </a:moveTo>
                  <a:cubicBezTo>
                    <a:pt x="115" y="118"/>
                    <a:pt x="115" y="111"/>
                    <a:pt x="115" y="98"/>
                  </a:cubicBezTo>
                  <a:cubicBezTo>
                    <a:pt x="120" y="102"/>
                    <a:pt x="127" y="104"/>
                    <a:pt x="132" y="108"/>
                  </a:cubicBezTo>
                  <a:cubicBezTo>
                    <a:pt x="128" y="116"/>
                    <a:pt x="121" y="121"/>
                    <a:pt x="118" y="130"/>
                  </a:cubicBezTo>
                  <a:close/>
                  <a:moveTo>
                    <a:pt x="138" y="103"/>
                  </a:moveTo>
                  <a:cubicBezTo>
                    <a:pt x="130" y="101"/>
                    <a:pt x="127" y="94"/>
                    <a:pt x="118" y="94"/>
                  </a:cubicBezTo>
                  <a:cubicBezTo>
                    <a:pt x="121" y="88"/>
                    <a:pt x="125" y="84"/>
                    <a:pt x="127" y="78"/>
                  </a:cubicBezTo>
                  <a:cubicBezTo>
                    <a:pt x="131" y="84"/>
                    <a:pt x="141" y="85"/>
                    <a:pt x="144" y="92"/>
                  </a:cubicBezTo>
                  <a:cubicBezTo>
                    <a:pt x="143" y="97"/>
                    <a:pt x="140" y="99"/>
                    <a:pt x="138" y="103"/>
                  </a:cubicBezTo>
                  <a:close/>
                  <a:moveTo>
                    <a:pt x="148" y="85"/>
                  </a:moveTo>
                  <a:cubicBezTo>
                    <a:pt x="142" y="82"/>
                    <a:pt x="138" y="77"/>
                    <a:pt x="131" y="75"/>
                  </a:cubicBezTo>
                  <a:cubicBezTo>
                    <a:pt x="133" y="66"/>
                    <a:pt x="145" y="66"/>
                    <a:pt x="152" y="70"/>
                  </a:cubicBezTo>
                  <a:cubicBezTo>
                    <a:pt x="153" y="77"/>
                    <a:pt x="150" y="80"/>
                    <a:pt x="14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78" name="Freeform 887"/>
            <p:cNvSpPr/>
            <p:nvPr/>
          </p:nvSpPr>
          <p:spPr bwMode="auto">
            <a:xfrm>
              <a:off x="11836004" y="2755889"/>
              <a:ext cx="145994" cy="221424"/>
            </a:xfrm>
            <a:custGeom>
              <a:avLst/>
              <a:gdLst>
                <a:gd name="T0" fmla="*/ 4 w 39"/>
                <a:gd name="T1" fmla="*/ 59 h 59"/>
                <a:gd name="T2" fmla="*/ 39 w 39"/>
                <a:gd name="T3" fmla="*/ 52 h 59"/>
                <a:gd name="T4" fmla="*/ 39 w 39"/>
                <a:gd name="T5" fmla="*/ 46 h 59"/>
                <a:gd name="T6" fmla="*/ 9 w 39"/>
                <a:gd name="T7" fmla="*/ 51 h 59"/>
                <a:gd name="T8" fmla="*/ 15 w 39"/>
                <a:gd name="T9" fmla="*/ 0 h 59"/>
                <a:gd name="T10" fmla="*/ 10 w 39"/>
                <a:gd name="T11" fmla="*/ 0 h 59"/>
                <a:gd name="T12" fmla="*/ 9 w 39"/>
                <a:gd name="T13" fmla="*/ 11 h 59"/>
                <a:gd name="T14" fmla="*/ 4 w 39"/>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9">
                  <a:moveTo>
                    <a:pt x="4" y="59"/>
                  </a:moveTo>
                  <a:cubicBezTo>
                    <a:pt x="17" y="58"/>
                    <a:pt x="28" y="55"/>
                    <a:pt x="39" y="52"/>
                  </a:cubicBezTo>
                  <a:cubicBezTo>
                    <a:pt x="39" y="46"/>
                    <a:pt x="39" y="46"/>
                    <a:pt x="39" y="46"/>
                  </a:cubicBezTo>
                  <a:cubicBezTo>
                    <a:pt x="27" y="48"/>
                    <a:pt x="17" y="50"/>
                    <a:pt x="9" y="51"/>
                  </a:cubicBezTo>
                  <a:cubicBezTo>
                    <a:pt x="11" y="32"/>
                    <a:pt x="13" y="16"/>
                    <a:pt x="15" y="0"/>
                  </a:cubicBezTo>
                  <a:cubicBezTo>
                    <a:pt x="10" y="0"/>
                    <a:pt x="10" y="0"/>
                    <a:pt x="10" y="0"/>
                  </a:cubicBezTo>
                  <a:cubicBezTo>
                    <a:pt x="10" y="3"/>
                    <a:pt x="9" y="7"/>
                    <a:pt x="9" y="11"/>
                  </a:cubicBezTo>
                  <a:cubicBezTo>
                    <a:pt x="7" y="29"/>
                    <a:pt x="0" y="46"/>
                    <a:pt x="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79" name="Freeform 888"/>
            <p:cNvSpPr/>
            <p:nvPr/>
          </p:nvSpPr>
          <p:spPr bwMode="auto">
            <a:xfrm>
              <a:off x="11933334" y="2770489"/>
              <a:ext cx="48665" cy="109495"/>
            </a:xfrm>
            <a:custGeom>
              <a:avLst/>
              <a:gdLst>
                <a:gd name="T0" fmla="*/ 3 w 13"/>
                <a:gd name="T1" fmla="*/ 29 h 29"/>
                <a:gd name="T2" fmla="*/ 13 w 13"/>
                <a:gd name="T3" fmla="*/ 27 h 29"/>
                <a:gd name="T4" fmla="*/ 13 w 13"/>
                <a:gd name="T5" fmla="*/ 21 h 29"/>
                <a:gd name="T6" fmla="*/ 8 w 13"/>
                <a:gd name="T7" fmla="*/ 22 h 29"/>
                <a:gd name="T8" fmla="*/ 11 w 13"/>
                <a:gd name="T9" fmla="*/ 7 h 29"/>
                <a:gd name="T10" fmla="*/ 13 w 13"/>
                <a:gd name="T11" fmla="*/ 6 h 29"/>
                <a:gd name="T12" fmla="*/ 13 w 13"/>
                <a:gd name="T13" fmla="*/ 0 h 29"/>
                <a:gd name="T14" fmla="*/ 4 w 13"/>
                <a:gd name="T15" fmla="*/ 2 h 29"/>
                <a:gd name="T16" fmla="*/ 3 w 13"/>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3" y="29"/>
                  </a:moveTo>
                  <a:cubicBezTo>
                    <a:pt x="6" y="29"/>
                    <a:pt x="10" y="28"/>
                    <a:pt x="13" y="27"/>
                  </a:cubicBezTo>
                  <a:cubicBezTo>
                    <a:pt x="13" y="21"/>
                    <a:pt x="13" y="21"/>
                    <a:pt x="13" y="21"/>
                  </a:cubicBezTo>
                  <a:cubicBezTo>
                    <a:pt x="11" y="21"/>
                    <a:pt x="10" y="22"/>
                    <a:pt x="8" y="22"/>
                  </a:cubicBezTo>
                  <a:cubicBezTo>
                    <a:pt x="8" y="16"/>
                    <a:pt x="9" y="11"/>
                    <a:pt x="11" y="7"/>
                  </a:cubicBezTo>
                  <a:cubicBezTo>
                    <a:pt x="11" y="7"/>
                    <a:pt x="12" y="7"/>
                    <a:pt x="13" y="6"/>
                  </a:cubicBezTo>
                  <a:cubicBezTo>
                    <a:pt x="13" y="0"/>
                    <a:pt x="13" y="0"/>
                    <a:pt x="13" y="0"/>
                  </a:cubicBezTo>
                  <a:cubicBezTo>
                    <a:pt x="10" y="0"/>
                    <a:pt x="7" y="1"/>
                    <a:pt x="4" y="2"/>
                  </a:cubicBezTo>
                  <a:cubicBezTo>
                    <a:pt x="6" y="12"/>
                    <a:pt x="0" y="22"/>
                    <a:pt x="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80" name="Freeform 889"/>
            <p:cNvSpPr/>
            <p:nvPr/>
          </p:nvSpPr>
          <p:spPr bwMode="auto">
            <a:xfrm>
              <a:off x="11821405" y="3802180"/>
              <a:ext cx="160594" cy="798101"/>
            </a:xfrm>
            <a:custGeom>
              <a:avLst/>
              <a:gdLst>
                <a:gd name="T0" fmla="*/ 39 w 43"/>
                <a:gd name="T1" fmla="*/ 3 h 214"/>
                <a:gd name="T2" fmla="*/ 21 w 43"/>
                <a:gd name="T3" fmla="*/ 51 h 214"/>
                <a:gd name="T4" fmla="*/ 1 w 43"/>
                <a:gd name="T5" fmla="*/ 134 h 214"/>
                <a:gd name="T6" fmla="*/ 8 w 43"/>
                <a:gd name="T7" fmla="*/ 188 h 214"/>
                <a:gd name="T8" fmla="*/ 18 w 43"/>
                <a:gd name="T9" fmla="*/ 214 h 214"/>
                <a:gd name="T10" fmla="*/ 24 w 43"/>
                <a:gd name="T11" fmla="*/ 192 h 214"/>
                <a:gd name="T12" fmla="*/ 43 w 43"/>
                <a:gd name="T13" fmla="*/ 139 h 214"/>
                <a:gd name="T14" fmla="*/ 43 w 43"/>
                <a:gd name="T15" fmla="*/ 123 h 214"/>
                <a:gd name="T16" fmla="*/ 17 w 43"/>
                <a:gd name="T17" fmla="*/ 196 h 214"/>
                <a:gd name="T18" fmla="*/ 25 w 43"/>
                <a:gd name="T19" fmla="*/ 143 h 214"/>
                <a:gd name="T20" fmla="*/ 43 w 43"/>
                <a:gd name="T21" fmla="*/ 85 h 214"/>
                <a:gd name="T22" fmla="*/ 43 w 43"/>
                <a:gd name="T23" fmla="*/ 65 h 214"/>
                <a:gd name="T24" fmla="*/ 12 w 43"/>
                <a:gd name="T25" fmla="*/ 173 h 214"/>
                <a:gd name="T26" fmla="*/ 8 w 43"/>
                <a:gd name="T27" fmla="*/ 126 h 214"/>
                <a:gd name="T28" fmla="*/ 25 w 43"/>
                <a:gd name="T29" fmla="*/ 59 h 214"/>
                <a:gd name="T30" fmla="*/ 26 w 43"/>
                <a:gd name="T31" fmla="*/ 50 h 214"/>
                <a:gd name="T32" fmla="*/ 43 w 43"/>
                <a:gd name="T33" fmla="*/ 12 h 214"/>
                <a:gd name="T34" fmla="*/ 43 w 43"/>
                <a:gd name="T35" fmla="*/ 0 h 214"/>
                <a:gd name="T36" fmla="*/ 39 w 43"/>
                <a:gd name="T37" fmla="*/ 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214">
                  <a:moveTo>
                    <a:pt x="39" y="3"/>
                  </a:moveTo>
                  <a:cubicBezTo>
                    <a:pt x="31" y="18"/>
                    <a:pt x="27" y="33"/>
                    <a:pt x="21" y="51"/>
                  </a:cubicBezTo>
                  <a:cubicBezTo>
                    <a:pt x="12" y="77"/>
                    <a:pt x="3" y="108"/>
                    <a:pt x="1" y="134"/>
                  </a:cubicBezTo>
                  <a:cubicBezTo>
                    <a:pt x="0" y="158"/>
                    <a:pt x="4" y="171"/>
                    <a:pt x="8" y="188"/>
                  </a:cubicBezTo>
                  <a:cubicBezTo>
                    <a:pt x="10" y="196"/>
                    <a:pt x="9" y="210"/>
                    <a:pt x="18" y="214"/>
                  </a:cubicBezTo>
                  <a:cubicBezTo>
                    <a:pt x="24" y="208"/>
                    <a:pt x="21" y="198"/>
                    <a:pt x="24" y="192"/>
                  </a:cubicBezTo>
                  <a:cubicBezTo>
                    <a:pt x="30" y="174"/>
                    <a:pt x="36" y="157"/>
                    <a:pt x="43" y="139"/>
                  </a:cubicBezTo>
                  <a:cubicBezTo>
                    <a:pt x="43" y="123"/>
                    <a:pt x="43" y="123"/>
                    <a:pt x="43" y="123"/>
                  </a:cubicBezTo>
                  <a:cubicBezTo>
                    <a:pt x="33" y="147"/>
                    <a:pt x="25" y="171"/>
                    <a:pt x="17" y="196"/>
                  </a:cubicBezTo>
                  <a:cubicBezTo>
                    <a:pt x="13" y="176"/>
                    <a:pt x="21" y="159"/>
                    <a:pt x="25" y="143"/>
                  </a:cubicBezTo>
                  <a:cubicBezTo>
                    <a:pt x="30" y="122"/>
                    <a:pt x="36" y="104"/>
                    <a:pt x="43" y="85"/>
                  </a:cubicBezTo>
                  <a:cubicBezTo>
                    <a:pt x="43" y="65"/>
                    <a:pt x="43" y="65"/>
                    <a:pt x="43" y="65"/>
                  </a:cubicBezTo>
                  <a:cubicBezTo>
                    <a:pt x="30" y="99"/>
                    <a:pt x="20" y="134"/>
                    <a:pt x="12" y="173"/>
                  </a:cubicBezTo>
                  <a:cubicBezTo>
                    <a:pt x="6" y="160"/>
                    <a:pt x="6" y="144"/>
                    <a:pt x="8" y="126"/>
                  </a:cubicBezTo>
                  <a:cubicBezTo>
                    <a:pt x="10" y="105"/>
                    <a:pt x="18" y="82"/>
                    <a:pt x="25" y="59"/>
                  </a:cubicBezTo>
                  <a:cubicBezTo>
                    <a:pt x="26" y="56"/>
                    <a:pt x="25" y="53"/>
                    <a:pt x="26" y="50"/>
                  </a:cubicBezTo>
                  <a:cubicBezTo>
                    <a:pt x="30" y="38"/>
                    <a:pt x="36" y="24"/>
                    <a:pt x="43" y="12"/>
                  </a:cubicBezTo>
                  <a:cubicBezTo>
                    <a:pt x="43" y="0"/>
                    <a:pt x="43" y="0"/>
                    <a:pt x="43" y="0"/>
                  </a:cubicBezTo>
                  <a:cubicBezTo>
                    <a:pt x="41" y="1"/>
                    <a:pt x="40" y="2"/>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81" name="Freeform 890"/>
            <p:cNvSpPr/>
            <p:nvPr/>
          </p:nvSpPr>
          <p:spPr bwMode="auto">
            <a:xfrm>
              <a:off x="11877370" y="3167105"/>
              <a:ext cx="104630" cy="462315"/>
            </a:xfrm>
            <a:custGeom>
              <a:avLst/>
              <a:gdLst>
                <a:gd name="T0" fmla="*/ 28 w 28"/>
                <a:gd name="T1" fmla="*/ 124 h 124"/>
                <a:gd name="T2" fmla="*/ 28 w 28"/>
                <a:gd name="T3" fmla="*/ 114 h 124"/>
                <a:gd name="T4" fmla="*/ 10 w 28"/>
                <a:gd name="T5" fmla="*/ 46 h 124"/>
                <a:gd name="T6" fmla="*/ 27 w 28"/>
                <a:gd name="T7" fmla="*/ 8 h 124"/>
                <a:gd name="T8" fmla="*/ 28 w 28"/>
                <a:gd name="T9" fmla="*/ 7 h 124"/>
                <a:gd name="T10" fmla="*/ 28 w 28"/>
                <a:gd name="T11" fmla="*/ 0 h 124"/>
                <a:gd name="T12" fmla="*/ 3 w 28"/>
                <a:gd name="T13" fmla="*/ 50 h 124"/>
                <a:gd name="T14" fmla="*/ 28 w 28"/>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4">
                  <a:moveTo>
                    <a:pt x="28" y="124"/>
                  </a:moveTo>
                  <a:cubicBezTo>
                    <a:pt x="28" y="114"/>
                    <a:pt x="28" y="114"/>
                    <a:pt x="28" y="114"/>
                  </a:cubicBezTo>
                  <a:cubicBezTo>
                    <a:pt x="13" y="95"/>
                    <a:pt x="6" y="70"/>
                    <a:pt x="10" y="46"/>
                  </a:cubicBezTo>
                  <a:cubicBezTo>
                    <a:pt x="12" y="34"/>
                    <a:pt x="18" y="18"/>
                    <a:pt x="27" y="8"/>
                  </a:cubicBezTo>
                  <a:cubicBezTo>
                    <a:pt x="27" y="8"/>
                    <a:pt x="27" y="7"/>
                    <a:pt x="28" y="7"/>
                  </a:cubicBezTo>
                  <a:cubicBezTo>
                    <a:pt x="28" y="0"/>
                    <a:pt x="28" y="0"/>
                    <a:pt x="28" y="0"/>
                  </a:cubicBezTo>
                  <a:cubicBezTo>
                    <a:pt x="16" y="14"/>
                    <a:pt x="6" y="27"/>
                    <a:pt x="3" y="50"/>
                  </a:cubicBezTo>
                  <a:cubicBezTo>
                    <a:pt x="0" y="81"/>
                    <a:pt x="11" y="106"/>
                    <a:pt x="28"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82" name="Freeform 891"/>
            <p:cNvSpPr/>
            <p:nvPr/>
          </p:nvSpPr>
          <p:spPr bwMode="auto">
            <a:xfrm>
              <a:off x="11967399" y="3334999"/>
              <a:ext cx="14599" cy="111929"/>
            </a:xfrm>
            <a:custGeom>
              <a:avLst/>
              <a:gdLst>
                <a:gd name="T0" fmla="*/ 4 w 4"/>
                <a:gd name="T1" fmla="*/ 30 h 30"/>
                <a:gd name="T2" fmla="*/ 4 w 4"/>
                <a:gd name="T3" fmla="*/ 0 h 30"/>
                <a:gd name="T4" fmla="*/ 3 w 4"/>
                <a:gd name="T5" fmla="*/ 1 h 30"/>
                <a:gd name="T6" fmla="*/ 4 w 4"/>
                <a:gd name="T7" fmla="*/ 30 h 30"/>
              </a:gdLst>
              <a:ahLst/>
              <a:cxnLst>
                <a:cxn ang="0">
                  <a:pos x="T0" y="T1"/>
                </a:cxn>
                <a:cxn ang="0">
                  <a:pos x="T2" y="T3"/>
                </a:cxn>
                <a:cxn ang="0">
                  <a:pos x="T4" y="T5"/>
                </a:cxn>
                <a:cxn ang="0">
                  <a:pos x="T6" y="T7"/>
                </a:cxn>
              </a:cxnLst>
              <a:rect l="0" t="0" r="r" b="b"/>
              <a:pathLst>
                <a:path w="4" h="30">
                  <a:moveTo>
                    <a:pt x="4" y="30"/>
                  </a:moveTo>
                  <a:cubicBezTo>
                    <a:pt x="4" y="0"/>
                    <a:pt x="4" y="0"/>
                    <a:pt x="4" y="0"/>
                  </a:cubicBezTo>
                  <a:cubicBezTo>
                    <a:pt x="3" y="0"/>
                    <a:pt x="3" y="1"/>
                    <a:pt x="3" y="1"/>
                  </a:cubicBezTo>
                  <a:cubicBezTo>
                    <a:pt x="0" y="9"/>
                    <a:pt x="1" y="19"/>
                    <a:pt x="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83" name="Freeform 892"/>
            <p:cNvSpPr/>
            <p:nvPr/>
          </p:nvSpPr>
          <p:spPr bwMode="auto">
            <a:xfrm>
              <a:off x="11904135" y="4541884"/>
              <a:ext cx="77864" cy="160594"/>
            </a:xfrm>
            <a:custGeom>
              <a:avLst/>
              <a:gdLst>
                <a:gd name="T0" fmla="*/ 9 w 21"/>
                <a:gd name="T1" fmla="*/ 23 h 43"/>
                <a:gd name="T2" fmla="*/ 7 w 21"/>
                <a:gd name="T3" fmla="*/ 43 h 43"/>
                <a:gd name="T4" fmla="*/ 12 w 21"/>
                <a:gd name="T5" fmla="*/ 28 h 43"/>
                <a:gd name="T6" fmla="*/ 21 w 21"/>
                <a:gd name="T7" fmla="*/ 9 h 43"/>
                <a:gd name="T8" fmla="*/ 21 w 21"/>
                <a:gd name="T9" fmla="*/ 0 h 43"/>
                <a:gd name="T10" fmla="*/ 17 w 21"/>
                <a:gd name="T11" fmla="*/ 0 h 43"/>
                <a:gd name="T12" fmla="*/ 9 w 21"/>
                <a:gd name="T13" fmla="*/ 23 h 43"/>
              </a:gdLst>
              <a:ahLst/>
              <a:cxnLst>
                <a:cxn ang="0">
                  <a:pos x="T0" y="T1"/>
                </a:cxn>
                <a:cxn ang="0">
                  <a:pos x="T2" y="T3"/>
                </a:cxn>
                <a:cxn ang="0">
                  <a:pos x="T4" y="T5"/>
                </a:cxn>
                <a:cxn ang="0">
                  <a:pos x="T6" y="T7"/>
                </a:cxn>
                <a:cxn ang="0">
                  <a:pos x="T8" y="T9"/>
                </a:cxn>
                <a:cxn ang="0">
                  <a:pos x="T10" y="T11"/>
                </a:cxn>
                <a:cxn ang="0">
                  <a:pos x="T12" y="T13"/>
                </a:cxn>
              </a:cxnLst>
              <a:rect l="0" t="0" r="r" b="b"/>
              <a:pathLst>
                <a:path w="21" h="43">
                  <a:moveTo>
                    <a:pt x="9" y="23"/>
                  </a:moveTo>
                  <a:cubicBezTo>
                    <a:pt x="7" y="30"/>
                    <a:pt x="0" y="38"/>
                    <a:pt x="7" y="43"/>
                  </a:cubicBezTo>
                  <a:cubicBezTo>
                    <a:pt x="11" y="41"/>
                    <a:pt x="13" y="36"/>
                    <a:pt x="12" y="28"/>
                  </a:cubicBezTo>
                  <a:cubicBezTo>
                    <a:pt x="14" y="22"/>
                    <a:pt x="19" y="15"/>
                    <a:pt x="21" y="9"/>
                  </a:cubicBezTo>
                  <a:cubicBezTo>
                    <a:pt x="21" y="0"/>
                    <a:pt x="21" y="0"/>
                    <a:pt x="21" y="0"/>
                  </a:cubicBezTo>
                  <a:cubicBezTo>
                    <a:pt x="19" y="0"/>
                    <a:pt x="18" y="0"/>
                    <a:pt x="17" y="0"/>
                  </a:cubicBezTo>
                  <a:cubicBezTo>
                    <a:pt x="15" y="6"/>
                    <a:pt x="12" y="15"/>
                    <a:pt x="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84" name="Freeform 893"/>
            <p:cNvSpPr/>
            <p:nvPr/>
          </p:nvSpPr>
          <p:spPr bwMode="auto">
            <a:xfrm>
              <a:off x="11840871" y="4836304"/>
              <a:ext cx="141128" cy="82730"/>
            </a:xfrm>
            <a:custGeom>
              <a:avLst/>
              <a:gdLst>
                <a:gd name="T0" fmla="*/ 4 w 38"/>
                <a:gd name="T1" fmla="*/ 2 h 22"/>
                <a:gd name="T2" fmla="*/ 0 w 38"/>
                <a:gd name="T3" fmla="*/ 16 h 22"/>
                <a:gd name="T4" fmla="*/ 3 w 38"/>
                <a:gd name="T5" fmla="*/ 19 h 22"/>
                <a:gd name="T6" fmla="*/ 33 w 38"/>
                <a:gd name="T7" fmla="*/ 19 h 22"/>
                <a:gd name="T8" fmla="*/ 38 w 38"/>
                <a:gd name="T9" fmla="*/ 4 h 22"/>
                <a:gd name="T10" fmla="*/ 38 w 38"/>
                <a:gd name="T11" fmla="*/ 1 h 22"/>
                <a:gd name="T12" fmla="*/ 4 w 3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8" h="22">
                  <a:moveTo>
                    <a:pt x="4" y="2"/>
                  </a:moveTo>
                  <a:cubicBezTo>
                    <a:pt x="3" y="7"/>
                    <a:pt x="2" y="12"/>
                    <a:pt x="0" y="16"/>
                  </a:cubicBezTo>
                  <a:cubicBezTo>
                    <a:pt x="2" y="16"/>
                    <a:pt x="3" y="16"/>
                    <a:pt x="3" y="19"/>
                  </a:cubicBezTo>
                  <a:cubicBezTo>
                    <a:pt x="15" y="16"/>
                    <a:pt x="21" y="22"/>
                    <a:pt x="33" y="19"/>
                  </a:cubicBezTo>
                  <a:cubicBezTo>
                    <a:pt x="35" y="15"/>
                    <a:pt x="36" y="10"/>
                    <a:pt x="38" y="4"/>
                  </a:cubicBezTo>
                  <a:cubicBezTo>
                    <a:pt x="38" y="1"/>
                    <a:pt x="38" y="1"/>
                    <a:pt x="38" y="1"/>
                  </a:cubicBezTo>
                  <a:cubicBezTo>
                    <a:pt x="26" y="0"/>
                    <a:pt x="18"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85" name="Freeform 894"/>
            <p:cNvSpPr/>
            <p:nvPr/>
          </p:nvSpPr>
          <p:spPr bwMode="auto">
            <a:xfrm>
              <a:off x="11806805" y="5082062"/>
              <a:ext cx="175193" cy="545045"/>
            </a:xfrm>
            <a:custGeom>
              <a:avLst/>
              <a:gdLst>
                <a:gd name="T0" fmla="*/ 0 w 47"/>
                <a:gd name="T1" fmla="*/ 25 h 146"/>
                <a:gd name="T2" fmla="*/ 0 w 47"/>
                <a:gd name="T3" fmla="*/ 118 h 146"/>
                <a:gd name="T4" fmla="*/ 47 w 47"/>
                <a:gd name="T5" fmla="*/ 146 h 146"/>
                <a:gd name="T6" fmla="*/ 47 w 47"/>
                <a:gd name="T7" fmla="*/ 138 h 146"/>
                <a:gd name="T8" fmla="*/ 13 w 47"/>
                <a:gd name="T9" fmla="*/ 117 h 146"/>
                <a:gd name="T10" fmla="*/ 20 w 47"/>
                <a:gd name="T11" fmla="*/ 115 h 146"/>
                <a:gd name="T12" fmla="*/ 8 w 47"/>
                <a:gd name="T13" fmla="*/ 111 h 146"/>
                <a:gd name="T14" fmla="*/ 7 w 47"/>
                <a:gd name="T15" fmla="*/ 34 h 146"/>
                <a:gd name="T16" fmla="*/ 47 w 47"/>
                <a:gd name="T17" fmla="*/ 52 h 146"/>
                <a:gd name="T18" fmla="*/ 47 w 47"/>
                <a:gd name="T19" fmla="*/ 44 h 146"/>
                <a:gd name="T20" fmla="*/ 9 w 47"/>
                <a:gd name="T21" fmla="*/ 26 h 146"/>
                <a:gd name="T22" fmla="*/ 47 w 47"/>
                <a:gd name="T23" fmla="*/ 7 h 146"/>
                <a:gd name="T24" fmla="*/ 47 w 47"/>
                <a:gd name="T25" fmla="*/ 0 h 146"/>
                <a:gd name="T26" fmla="*/ 25 w 47"/>
                <a:gd name="T27" fmla="*/ 10 h 146"/>
                <a:gd name="T28" fmla="*/ 0 w 47"/>
                <a:gd name="T2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46">
                  <a:moveTo>
                    <a:pt x="0" y="25"/>
                  </a:moveTo>
                  <a:cubicBezTo>
                    <a:pt x="1" y="47"/>
                    <a:pt x="0" y="100"/>
                    <a:pt x="0" y="118"/>
                  </a:cubicBezTo>
                  <a:cubicBezTo>
                    <a:pt x="14" y="128"/>
                    <a:pt x="30" y="138"/>
                    <a:pt x="47" y="146"/>
                  </a:cubicBezTo>
                  <a:cubicBezTo>
                    <a:pt x="47" y="138"/>
                    <a:pt x="47" y="138"/>
                    <a:pt x="47" y="138"/>
                  </a:cubicBezTo>
                  <a:cubicBezTo>
                    <a:pt x="35" y="132"/>
                    <a:pt x="23" y="125"/>
                    <a:pt x="13" y="117"/>
                  </a:cubicBezTo>
                  <a:cubicBezTo>
                    <a:pt x="15" y="114"/>
                    <a:pt x="16" y="118"/>
                    <a:pt x="20" y="115"/>
                  </a:cubicBezTo>
                  <a:cubicBezTo>
                    <a:pt x="17" y="110"/>
                    <a:pt x="15" y="110"/>
                    <a:pt x="8" y="111"/>
                  </a:cubicBezTo>
                  <a:cubicBezTo>
                    <a:pt x="4" y="91"/>
                    <a:pt x="9" y="56"/>
                    <a:pt x="7" y="34"/>
                  </a:cubicBezTo>
                  <a:cubicBezTo>
                    <a:pt x="20" y="40"/>
                    <a:pt x="33" y="46"/>
                    <a:pt x="47" y="52"/>
                  </a:cubicBezTo>
                  <a:cubicBezTo>
                    <a:pt x="47" y="44"/>
                    <a:pt x="47" y="44"/>
                    <a:pt x="47" y="44"/>
                  </a:cubicBezTo>
                  <a:cubicBezTo>
                    <a:pt x="34" y="38"/>
                    <a:pt x="21" y="32"/>
                    <a:pt x="9" y="26"/>
                  </a:cubicBezTo>
                  <a:cubicBezTo>
                    <a:pt x="22" y="20"/>
                    <a:pt x="34" y="13"/>
                    <a:pt x="47" y="7"/>
                  </a:cubicBezTo>
                  <a:cubicBezTo>
                    <a:pt x="47" y="0"/>
                    <a:pt x="47" y="0"/>
                    <a:pt x="47" y="0"/>
                  </a:cubicBezTo>
                  <a:cubicBezTo>
                    <a:pt x="39" y="3"/>
                    <a:pt x="32" y="7"/>
                    <a:pt x="25" y="10"/>
                  </a:cubicBezTo>
                  <a:cubicBezTo>
                    <a:pt x="17" y="14"/>
                    <a:pt x="6"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86" name="Freeform 895"/>
            <p:cNvSpPr/>
            <p:nvPr/>
          </p:nvSpPr>
          <p:spPr bwMode="auto">
            <a:xfrm>
              <a:off x="11694877" y="5026097"/>
              <a:ext cx="126528" cy="158160"/>
            </a:xfrm>
            <a:custGeom>
              <a:avLst/>
              <a:gdLst>
                <a:gd name="T0" fmla="*/ 16 w 34"/>
                <a:gd name="T1" fmla="*/ 9 h 42"/>
                <a:gd name="T2" fmla="*/ 34 w 34"/>
                <a:gd name="T3" fmla="*/ 4 h 42"/>
                <a:gd name="T4" fmla="*/ 8 w 34"/>
                <a:gd name="T5" fmla="*/ 4 h 42"/>
                <a:gd name="T6" fmla="*/ 10 w 34"/>
                <a:gd name="T7" fmla="*/ 42 h 42"/>
                <a:gd name="T8" fmla="*/ 12 w 34"/>
                <a:gd name="T9" fmla="*/ 26 h 42"/>
                <a:gd name="T10" fmla="*/ 34 w 34"/>
                <a:gd name="T11" fmla="*/ 21 h 42"/>
                <a:gd name="T12" fmla="*/ 12 w 34"/>
                <a:gd name="T13" fmla="*/ 16 h 42"/>
                <a:gd name="T14" fmla="*/ 16 w 34"/>
                <a:gd name="T15" fmla="*/ 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2">
                  <a:moveTo>
                    <a:pt x="16" y="9"/>
                  </a:moveTo>
                  <a:cubicBezTo>
                    <a:pt x="23" y="9"/>
                    <a:pt x="33" y="11"/>
                    <a:pt x="34" y="4"/>
                  </a:cubicBezTo>
                  <a:cubicBezTo>
                    <a:pt x="26" y="0"/>
                    <a:pt x="15" y="2"/>
                    <a:pt x="8" y="4"/>
                  </a:cubicBezTo>
                  <a:cubicBezTo>
                    <a:pt x="8" y="12"/>
                    <a:pt x="0" y="39"/>
                    <a:pt x="10" y="42"/>
                  </a:cubicBezTo>
                  <a:cubicBezTo>
                    <a:pt x="14" y="39"/>
                    <a:pt x="7" y="30"/>
                    <a:pt x="12" y="26"/>
                  </a:cubicBezTo>
                  <a:cubicBezTo>
                    <a:pt x="17" y="28"/>
                    <a:pt x="30" y="27"/>
                    <a:pt x="34" y="21"/>
                  </a:cubicBezTo>
                  <a:cubicBezTo>
                    <a:pt x="26" y="20"/>
                    <a:pt x="15" y="22"/>
                    <a:pt x="12" y="16"/>
                  </a:cubicBezTo>
                  <a:cubicBezTo>
                    <a:pt x="14" y="15"/>
                    <a:pt x="13" y="10"/>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87" name="Freeform 896"/>
            <p:cNvSpPr/>
            <p:nvPr/>
          </p:nvSpPr>
          <p:spPr bwMode="auto">
            <a:xfrm>
              <a:off x="11977132" y="5456780"/>
              <a:ext cx="4866" cy="243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88" name="Freeform 897"/>
            <p:cNvSpPr/>
            <p:nvPr/>
          </p:nvSpPr>
          <p:spPr bwMode="auto">
            <a:xfrm>
              <a:off x="11889535" y="5425147"/>
              <a:ext cx="80298" cy="68131"/>
            </a:xfrm>
            <a:custGeom>
              <a:avLst/>
              <a:gdLst>
                <a:gd name="T0" fmla="*/ 21 w 22"/>
                <a:gd name="T1" fmla="*/ 13 h 18"/>
                <a:gd name="T2" fmla="*/ 0 w 22"/>
                <a:gd name="T3" fmla="*/ 18 h 18"/>
                <a:gd name="T4" fmla="*/ 21 w 22"/>
                <a:gd name="T5" fmla="*/ 13 h 18"/>
              </a:gdLst>
              <a:ahLst/>
              <a:cxnLst>
                <a:cxn ang="0">
                  <a:pos x="T0" y="T1"/>
                </a:cxn>
                <a:cxn ang="0">
                  <a:pos x="T2" y="T3"/>
                </a:cxn>
                <a:cxn ang="0">
                  <a:pos x="T4" y="T5"/>
                </a:cxn>
              </a:cxnLst>
              <a:rect l="0" t="0" r="r" b="b"/>
              <a:pathLst>
                <a:path w="22" h="18">
                  <a:moveTo>
                    <a:pt x="21" y="13"/>
                  </a:moveTo>
                  <a:cubicBezTo>
                    <a:pt x="22" y="0"/>
                    <a:pt x="1" y="10"/>
                    <a:pt x="0" y="18"/>
                  </a:cubicBezTo>
                  <a:cubicBezTo>
                    <a:pt x="9" y="18"/>
                    <a:pt x="12" y="12"/>
                    <a:pt x="2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89" name="Freeform 898"/>
            <p:cNvSpPr>
              <a:spLocks noEditPoints="1"/>
            </p:cNvSpPr>
            <p:nvPr/>
          </p:nvSpPr>
          <p:spPr bwMode="auto">
            <a:xfrm>
              <a:off x="11694877" y="5541943"/>
              <a:ext cx="121662" cy="141128"/>
            </a:xfrm>
            <a:custGeom>
              <a:avLst/>
              <a:gdLst>
                <a:gd name="T0" fmla="*/ 0 w 33"/>
                <a:gd name="T1" fmla="*/ 28 h 38"/>
                <a:gd name="T2" fmla="*/ 4 w 33"/>
                <a:gd name="T3" fmla="*/ 38 h 38"/>
                <a:gd name="T4" fmla="*/ 10 w 33"/>
                <a:gd name="T5" fmla="*/ 28 h 38"/>
                <a:gd name="T6" fmla="*/ 22 w 33"/>
                <a:gd name="T7" fmla="*/ 27 h 38"/>
                <a:gd name="T8" fmla="*/ 31 w 33"/>
                <a:gd name="T9" fmla="*/ 38 h 38"/>
                <a:gd name="T10" fmla="*/ 22 w 33"/>
                <a:gd name="T11" fmla="*/ 10 h 38"/>
                <a:gd name="T12" fmla="*/ 0 w 33"/>
                <a:gd name="T13" fmla="*/ 28 h 38"/>
                <a:gd name="T14" fmla="*/ 12 w 33"/>
                <a:gd name="T15" fmla="*/ 22 h 38"/>
                <a:gd name="T16" fmla="*/ 14 w 33"/>
                <a:gd name="T17" fmla="*/ 15 h 38"/>
                <a:gd name="T18" fmla="*/ 20 w 33"/>
                <a:gd name="T19" fmla="*/ 20 h 38"/>
                <a:gd name="T20" fmla="*/ 12 w 33"/>
                <a:gd name="T21"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8">
                  <a:moveTo>
                    <a:pt x="0" y="28"/>
                  </a:moveTo>
                  <a:cubicBezTo>
                    <a:pt x="0" y="31"/>
                    <a:pt x="1" y="37"/>
                    <a:pt x="4" y="38"/>
                  </a:cubicBezTo>
                  <a:cubicBezTo>
                    <a:pt x="7" y="35"/>
                    <a:pt x="7" y="30"/>
                    <a:pt x="10" y="28"/>
                  </a:cubicBezTo>
                  <a:cubicBezTo>
                    <a:pt x="16" y="29"/>
                    <a:pt x="18" y="27"/>
                    <a:pt x="22" y="27"/>
                  </a:cubicBezTo>
                  <a:cubicBezTo>
                    <a:pt x="25" y="32"/>
                    <a:pt x="26" y="38"/>
                    <a:pt x="31" y="38"/>
                  </a:cubicBezTo>
                  <a:cubicBezTo>
                    <a:pt x="33" y="29"/>
                    <a:pt x="22" y="21"/>
                    <a:pt x="22" y="10"/>
                  </a:cubicBezTo>
                  <a:cubicBezTo>
                    <a:pt x="14" y="0"/>
                    <a:pt x="0" y="24"/>
                    <a:pt x="0" y="28"/>
                  </a:cubicBezTo>
                  <a:close/>
                  <a:moveTo>
                    <a:pt x="12" y="22"/>
                  </a:moveTo>
                  <a:cubicBezTo>
                    <a:pt x="12" y="19"/>
                    <a:pt x="15" y="18"/>
                    <a:pt x="14" y="15"/>
                  </a:cubicBezTo>
                  <a:cubicBezTo>
                    <a:pt x="19" y="14"/>
                    <a:pt x="17" y="20"/>
                    <a:pt x="20" y="20"/>
                  </a:cubicBezTo>
                  <a:cubicBezTo>
                    <a:pt x="19" y="23"/>
                    <a:pt x="14" y="21"/>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90" name="Freeform 899"/>
            <p:cNvSpPr/>
            <p:nvPr/>
          </p:nvSpPr>
          <p:spPr bwMode="auto">
            <a:xfrm>
              <a:off x="11828705" y="6009124"/>
              <a:ext cx="153295" cy="861365"/>
            </a:xfrm>
            <a:custGeom>
              <a:avLst/>
              <a:gdLst>
                <a:gd name="T0" fmla="*/ 37 w 41"/>
                <a:gd name="T1" fmla="*/ 61 h 231"/>
                <a:gd name="T2" fmla="*/ 23 w 41"/>
                <a:gd name="T3" fmla="*/ 119 h 231"/>
                <a:gd name="T4" fmla="*/ 16 w 41"/>
                <a:gd name="T5" fmla="*/ 125 h 231"/>
                <a:gd name="T6" fmla="*/ 37 w 41"/>
                <a:gd name="T7" fmla="*/ 188 h 231"/>
                <a:gd name="T8" fmla="*/ 41 w 41"/>
                <a:gd name="T9" fmla="*/ 231 h 231"/>
                <a:gd name="T10" fmla="*/ 41 w 41"/>
                <a:gd name="T11" fmla="*/ 215 h 231"/>
                <a:gd name="T12" fmla="*/ 40 w 41"/>
                <a:gd name="T13" fmla="*/ 214 h 231"/>
                <a:gd name="T14" fmla="*/ 41 w 41"/>
                <a:gd name="T15" fmla="*/ 201 h 231"/>
                <a:gd name="T16" fmla="*/ 41 w 41"/>
                <a:gd name="T17" fmla="*/ 179 h 231"/>
                <a:gd name="T18" fmla="*/ 18 w 41"/>
                <a:gd name="T19" fmla="*/ 156 h 231"/>
                <a:gd name="T20" fmla="*/ 28 w 41"/>
                <a:gd name="T21" fmla="*/ 124 h 231"/>
                <a:gd name="T22" fmla="*/ 41 w 41"/>
                <a:gd name="T23" fmla="*/ 121 h 231"/>
                <a:gd name="T24" fmla="*/ 41 w 41"/>
                <a:gd name="T25" fmla="*/ 114 h 231"/>
                <a:gd name="T26" fmla="*/ 22 w 41"/>
                <a:gd name="T27" fmla="*/ 92 h 231"/>
                <a:gd name="T28" fmla="*/ 39 w 41"/>
                <a:gd name="T29" fmla="*/ 68 h 231"/>
                <a:gd name="T30" fmla="*/ 41 w 41"/>
                <a:gd name="T31" fmla="*/ 67 h 231"/>
                <a:gd name="T32" fmla="*/ 41 w 41"/>
                <a:gd name="T33" fmla="*/ 53 h 231"/>
                <a:gd name="T34" fmla="*/ 39 w 41"/>
                <a:gd name="T35" fmla="*/ 50 h 231"/>
                <a:gd name="T36" fmla="*/ 41 w 41"/>
                <a:gd name="T37" fmla="*/ 18 h 231"/>
                <a:gd name="T38" fmla="*/ 41 w 41"/>
                <a:gd name="T39" fmla="*/ 0 h 231"/>
                <a:gd name="T40" fmla="*/ 40 w 41"/>
                <a:gd name="T41" fmla="*/ 1 h 231"/>
                <a:gd name="T42" fmla="*/ 37 w 41"/>
                <a:gd name="T43" fmla="*/ 6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31">
                  <a:moveTo>
                    <a:pt x="37" y="61"/>
                  </a:moveTo>
                  <a:cubicBezTo>
                    <a:pt x="13" y="64"/>
                    <a:pt x="7" y="102"/>
                    <a:pt x="23" y="119"/>
                  </a:cubicBezTo>
                  <a:cubicBezTo>
                    <a:pt x="20" y="120"/>
                    <a:pt x="18" y="122"/>
                    <a:pt x="16" y="125"/>
                  </a:cubicBezTo>
                  <a:cubicBezTo>
                    <a:pt x="0" y="152"/>
                    <a:pt x="19" y="178"/>
                    <a:pt x="37" y="188"/>
                  </a:cubicBezTo>
                  <a:cubicBezTo>
                    <a:pt x="26" y="204"/>
                    <a:pt x="29" y="220"/>
                    <a:pt x="41" y="231"/>
                  </a:cubicBezTo>
                  <a:cubicBezTo>
                    <a:pt x="41" y="215"/>
                    <a:pt x="41" y="215"/>
                    <a:pt x="41" y="215"/>
                  </a:cubicBezTo>
                  <a:cubicBezTo>
                    <a:pt x="40" y="215"/>
                    <a:pt x="40" y="214"/>
                    <a:pt x="40" y="214"/>
                  </a:cubicBezTo>
                  <a:cubicBezTo>
                    <a:pt x="39" y="209"/>
                    <a:pt x="40" y="205"/>
                    <a:pt x="41" y="201"/>
                  </a:cubicBezTo>
                  <a:cubicBezTo>
                    <a:pt x="41" y="179"/>
                    <a:pt x="41" y="179"/>
                    <a:pt x="41" y="179"/>
                  </a:cubicBezTo>
                  <a:cubicBezTo>
                    <a:pt x="31" y="173"/>
                    <a:pt x="23" y="166"/>
                    <a:pt x="18" y="156"/>
                  </a:cubicBezTo>
                  <a:cubicBezTo>
                    <a:pt x="16" y="140"/>
                    <a:pt x="22" y="132"/>
                    <a:pt x="28" y="124"/>
                  </a:cubicBezTo>
                  <a:cubicBezTo>
                    <a:pt x="34" y="125"/>
                    <a:pt x="38" y="123"/>
                    <a:pt x="41" y="121"/>
                  </a:cubicBezTo>
                  <a:cubicBezTo>
                    <a:pt x="41" y="114"/>
                    <a:pt x="41" y="114"/>
                    <a:pt x="41" y="114"/>
                  </a:cubicBezTo>
                  <a:cubicBezTo>
                    <a:pt x="31" y="109"/>
                    <a:pt x="22" y="103"/>
                    <a:pt x="22" y="92"/>
                  </a:cubicBezTo>
                  <a:cubicBezTo>
                    <a:pt x="21" y="82"/>
                    <a:pt x="30" y="71"/>
                    <a:pt x="39" y="68"/>
                  </a:cubicBezTo>
                  <a:cubicBezTo>
                    <a:pt x="39" y="68"/>
                    <a:pt x="40" y="67"/>
                    <a:pt x="41" y="67"/>
                  </a:cubicBezTo>
                  <a:cubicBezTo>
                    <a:pt x="41" y="53"/>
                    <a:pt x="41" y="53"/>
                    <a:pt x="41" y="53"/>
                  </a:cubicBezTo>
                  <a:cubicBezTo>
                    <a:pt x="40" y="52"/>
                    <a:pt x="39" y="51"/>
                    <a:pt x="39" y="50"/>
                  </a:cubicBezTo>
                  <a:cubicBezTo>
                    <a:pt x="33" y="40"/>
                    <a:pt x="36" y="29"/>
                    <a:pt x="41" y="18"/>
                  </a:cubicBezTo>
                  <a:cubicBezTo>
                    <a:pt x="41" y="0"/>
                    <a:pt x="41" y="0"/>
                    <a:pt x="41" y="0"/>
                  </a:cubicBezTo>
                  <a:cubicBezTo>
                    <a:pt x="40" y="0"/>
                    <a:pt x="40" y="1"/>
                    <a:pt x="40" y="1"/>
                  </a:cubicBezTo>
                  <a:cubicBezTo>
                    <a:pt x="28" y="11"/>
                    <a:pt x="26" y="50"/>
                    <a:pt x="3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92" name="Freeform 901"/>
            <p:cNvSpPr>
              <a:spLocks noEditPoints="1"/>
            </p:cNvSpPr>
            <p:nvPr/>
          </p:nvSpPr>
          <p:spPr bwMode="auto">
            <a:xfrm>
              <a:off x="11736242" y="3021111"/>
              <a:ext cx="189792" cy="773769"/>
            </a:xfrm>
            <a:custGeom>
              <a:avLst/>
              <a:gdLst>
                <a:gd name="T0" fmla="*/ 9 w 51"/>
                <a:gd name="T1" fmla="*/ 49 h 207"/>
                <a:gd name="T2" fmla="*/ 13 w 51"/>
                <a:gd name="T3" fmla="*/ 111 h 207"/>
                <a:gd name="T4" fmla="*/ 16 w 51"/>
                <a:gd name="T5" fmla="*/ 150 h 207"/>
                <a:gd name="T6" fmla="*/ 26 w 51"/>
                <a:gd name="T7" fmla="*/ 182 h 207"/>
                <a:gd name="T8" fmla="*/ 51 w 51"/>
                <a:gd name="T9" fmla="*/ 188 h 207"/>
                <a:gd name="T10" fmla="*/ 33 w 51"/>
                <a:gd name="T11" fmla="*/ 196 h 207"/>
                <a:gd name="T12" fmla="*/ 31 w 51"/>
                <a:gd name="T13" fmla="*/ 186 h 207"/>
                <a:gd name="T14" fmla="*/ 41 w 51"/>
                <a:gd name="T15" fmla="*/ 168 h 207"/>
                <a:gd name="T16" fmla="*/ 28 w 51"/>
                <a:gd name="T17" fmla="*/ 174 h 207"/>
                <a:gd name="T18" fmla="*/ 22 w 51"/>
                <a:gd name="T19" fmla="*/ 152 h 207"/>
                <a:gd name="T20" fmla="*/ 35 w 51"/>
                <a:gd name="T21" fmla="*/ 148 h 207"/>
                <a:gd name="T22" fmla="*/ 19 w 51"/>
                <a:gd name="T23" fmla="*/ 142 h 207"/>
                <a:gd name="T24" fmla="*/ 19 w 51"/>
                <a:gd name="T25" fmla="*/ 115 h 207"/>
                <a:gd name="T26" fmla="*/ 32 w 51"/>
                <a:gd name="T27" fmla="*/ 105 h 207"/>
                <a:gd name="T28" fmla="*/ 15 w 51"/>
                <a:gd name="T29" fmla="*/ 104 h 207"/>
                <a:gd name="T30" fmla="*/ 14 w 51"/>
                <a:gd name="T31" fmla="*/ 89 h 207"/>
                <a:gd name="T32" fmla="*/ 27 w 51"/>
                <a:gd name="T33" fmla="*/ 75 h 207"/>
                <a:gd name="T34" fmla="*/ 23 w 51"/>
                <a:gd name="T35" fmla="*/ 71 h 207"/>
                <a:gd name="T36" fmla="*/ 11 w 51"/>
                <a:gd name="T37" fmla="*/ 74 h 207"/>
                <a:gd name="T38" fmla="*/ 14 w 51"/>
                <a:gd name="T39" fmla="*/ 52 h 207"/>
                <a:gd name="T40" fmla="*/ 28 w 51"/>
                <a:gd name="T41" fmla="*/ 38 h 207"/>
                <a:gd name="T42" fmla="*/ 24 w 51"/>
                <a:gd name="T43" fmla="*/ 36 h 207"/>
                <a:gd name="T44" fmla="*/ 11 w 51"/>
                <a:gd name="T45" fmla="*/ 40 h 207"/>
                <a:gd name="T46" fmla="*/ 23 w 51"/>
                <a:gd name="T47" fmla="*/ 17 h 207"/>
                <a:gd name="T48" fmla="*/ 19 w 51"/>
                <a:gd name="T49" fmla="*/ 29 h 207"/>
                <a:gd name="T50" fmla="*/ 37 w 51"/>
                <a:gd name="T51" fmla="*/ 8 h 207"/>
                <a:gd name="T52" fmla="*/ 41 w 51"/>
                <a:gd name="T53" fmla="*/ 0 h 207"/>
                <a:gd name="T54" fmla="*/ 31 w 51"/>
                <a:gd name="T55" fmla="*/ 7 h 207"/>
                <a:gd name="T56" fmla="*/ 9 w 51"/>
                <a:gd name="T57" fmla="*/ 49 h 207"/>
                <a:gd name="T58" fmla="*/ 36 w 51"/>
                <a:gd name="T59" fmla="*/ 175 h 207"/>
                <a:gd name="T60" fmla="*/ 33 w 51"/>
                <a:gd name="T61" fmla="*/ 181 h 207"/>
                <a:gd name="T62" fmla="*/ 36 w 51"/>
                <a:gd name="T63" fmla="*/ 175 h 207"/>
                <a:gd name="T64" fmla="*/ 19 w 51"/>
                <a:gd name="T65" fmla="*/ 78 h 207"/>
                <a:gd name="T66" fmla="*/ 15 w 51"/>
                <a:gd name="T67" fmla="*/ 83 h 207"/>
                <a:gd name="T68" fmla="*/ 19 w 51"/>
                <a:gd name="T69" fmla="*/ 78 h 207"/>
                <a:gd name="T70" fmla="*/ 23 w 51"/>
                <a:gd name="T71" fmla="*/ 43 h 207"/>
                <a:gd name="T72" fmla="*/ 15 w 51"/>
                <a:gd name="T73" fmla="*/ 47 h 207"/>
                <a:gd name="T74" fmla="*/ 23 w 51"/>
                <a:gd name="T75" fmla="*/ 43 h 207"/>
                <a:gd name="T76" fmla="*/ 32 w 51"/>
                <a:gd name="T77" fmla="*/ 14 h 207"/>
                <a:gd name="T78" fmla="*/ 24 w 51"/>
                <a:gd name="T79" fmla="*/ 26 h 207"/>
                <a:gd name="T80" fmla="*/ 32 w 51"/>
                <a:gd name="T81" fmla="*/ 1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207">
                  <a:moveTo>
                    <a:pt x="9" y="49"/>
                  </a:moveTo>
                  <a:cubicBezTo>
                    <a:pt x="3" y="72"/>
                    <a:pt x="7" y="93"/>
                    <a:pt x="13" y="111"/>
                  </a:cubicBezTo>
                  <a:cubicBezTo>
                    <a:pt x="10" y="125"/>
                    <a:pt x="11" y="141"/>
                    <a:pt x="16" y="150"/>
                  </a:cubicBezTo>
                  <a:cubicBezTo>
                    <a:pt x="13" y="161"/>
                    <a:pt x="21" y="172"/>
                    <a:pt x="26" y="182"/>
                  </a:cubicBezTo>
                  <a:cubicBezTo>
                    <a:pt x="18" y="206"/>
                    <a:pt x="48" y="207"/>
                    <a:pt x="51" y="188"/>
                  </a:cubicBezTo>
                  <a:cubicBezTo>
                    <a:pt x="41" y="186"/>
                    <a:pt x="42" y="196"/>
                    <a:pt x="33" y="196"/>
                  </a:cubicBezTo>
                  <a:cubicBezTo>
                    <a:pt x="32" y="193"/>
                    <a:pt x="30" y="191"/>
                    <a:pt x="31" y="186"/>
                  </a:cubicBezTo>
                  <a:cubicBezTo>
                    <a:pt x="40" y="191"/>
                    <a:pt x="49" y="177"/>
                    <a:pt x="41" y="168"/>
                  </a:cubicBezTo>
                  <a:cubicBezTo>
                    <a:pt x="35" y="164"/>
                    <a:pt x="32" y="175"/>
                    <a:pt x="28" y="174"/>
                  </a:cubicBezTo>
                  <a:cubicBezTo>
                    <a:pt x="23" y="172"/>
                    <a:pt x="22" y="162"/>
                    <a:pt x="22" y="152"/>
                  </a:cubicBezTo>
                  <a:cubicBezTo>
                    <a:pt x="27" y="155"/>
                    <a:pt x="32" y="151"/>
                    <a:pt x="35" y="148"/>
                  </a:cubicBezTo>
                  <a:cubicBezTo>
                    <a:pt x="34" y="141"/>
                    <a:pt x="25" y="141"/>
                    <a:pt x="19" y="142"/>
                  </a:cubicBezTo>
                  <a:cubicBezTo>
                    <a:pt x="16" y="135"/>
                    <a:pt x="15" y="122"/>
                    <a:pt x="19" y="115"/>
                  </a:cubicBezTo>
                  <a:cubicBezTo>
                    <a:pt x="25" y="118"/>
                    <a:pt x="32" y="112"/>
                    <a:pt x="32" y="105"/>
                  </a:cubicBezTo>
                  <a:cubicBezTo>
                    <a:pt x="28" y="99"/>
                    <a:pt x="21" y="100"/>
                    <a:pt x="15" y="104"/>
                  </a:cubicBezTo>
                  <a:cubicBezTo>
                    <a:pt x="15" y="99"/>
                    <a:pt x="13" y="95"/>
                    <a:pt x="14" y="89"/>
                  </a:cubicBezTo>
                  <a:cubicBezTo>
                    <a:pt x="21" y="92"/>
                    <a:pt x="28" y="85"/>
                    <a:pt x="27" y="75"/>
                  </a:cubicBezTo>
                  <a:cubicBezTo>
                    <a:pt x="25" y="75"/>
                    <a:pt x="24" y="73"/>
                    <a:pt x="23" y="71"/>
                  </a:cubicBezTo>
                  <a:cubicBezTo>
                    <a:pt x="16" y="68"/>
                    <a:pt x="13" y="76"/>
                    <a:pt x="11" y="74"/>
                  </a:cubicBezTo>
                  <a:cubicBezTo>
                    <a:pt x="11" y="69"/>
                    <a:pt x="10" y="56"/>
                    <a:pt x="14" y="52"/>
                  </a:cubicBezTo>
                  <a:cubicBezTo>
                    <a:pt x="21" y="54"/>
                    <a:pt x="30" y="49"/>
                    <a:pt x="28" y="38"/>
                  </a:cubicBezTo>
                  <a:cubicBezTo>
                    <a:pt x="26" y="39"/>
                    <a:pt x="25" y="37"/>
                    <a:pt x="24" y="36"/>
                  </a:cubicBezTo>
                  <a:cubicBezTo>
                    <a:pt x="17" y="34"/>
                    <a:pt x="16" y="39"/>
                    <a:pt x="11" y="40"/>
                  </a:cubicBezTo>
                  <a:cubicBezTo>
                    <a:pt x="9" y="26"/>
                    <a:pt x="17" y="17"/>
                    <a:pt x="23" y="17"/>
                  </a:cubicBezTo>
                  <a:cubicBezTo>
                    <a:pt x="19" y="18"/>
                    <a:pt x="19" y="23"/>
                    <a:pt x="19" y="29"/>
                  </a:cubicBezTo>
                  <a:cubicBezTo>
                    <a:pt x="29" y="44"/>
                    <a:pt x="50" y="21"/>
                    <a:pt x="37" y="8"/>
                  </a:cubicBezTo>
                  <a:cubicBezTo>
                    <a:pt x="37" y="5"/>
                    <a:pt x="48" y="1"/>
                    <a:pt x="41" y="0"/>
                  </a:cubicBezTo>
                  <a:cubicBezTo>
                    <a:pt x="37" y="1"/>
                    <a:pt x="36" y="7"/>
                    <a:pt x="31" y="7"/>
                  </a:cubicBezTo>
                  <a:cubicBezTo>
                    <a:pt x="13" y="4"/>
                    <a:pt x="0" y="29"/>
                    <a:pt x="9" y="49"/>
                  </a:cubicBezTo>
                  <a:close/>
                  <a:moveTo>
                    <a:pt x="36" y="175"/>
                  </a:moveTo>
                  <a:cubicBezTo>
                    <a:pt x="39" y="176"/>
                    <a:pt x="37" y="182"/>
                    <a:pt x="33" y="181"/>
                  </a:cubicBezTo>
                  <a:cubicBezTo>
                    <a:pt x="33" y="177"/>
                    <a:pt x="36" y="178"/>
                    <a:pt x="36" y="175"/>
                  </a:cubicBezTo>
                  <a:close/>
                  <a:moveTo>
                    <a:pt x="19" y="78"/>
                  </a:moveTo>
                  <a:cubicBezTo>
                    <a:pt x="23" y="80"/>
                    <a:pt x="19" y="85"/>
                    <a:pt x="15" y="83"/>
                  </a:cubicBezTo>
                  <a:cubicBezTo>
                    <a:pt x="14" y="79"/>
                    <a:pt x="19" y="81"/>
                    <a:pt x="19" y="78"/>
                  </a:cubicBezTo>
                  <a:close/>
                  <a:moveTo>
                    <a:pt x="23" y="43"/>
                  </a:moveTo>
                  <a:cubicBezTo>
                    <a:pt x="22" y="45"/>
                    <a:pt x="20" y="47"/>
                    <a:pt x="15" y="47"/>
                  </a:cubicBezTo>
                  <a:cubicBezTo>
                    <a:pt x="17" y="45"/>
                    <a:pt x="18" y="41"/>
                    <a:pt x="23" y="43"/>
                  </a:cubicBezTo>
                  <a:close/>
                  <a:moveTo>
                    <a:pt x="32" y="14"/>
                  </a:moveTo>
                  <a:cubicBezTo>
                    <a:pt x="41" y="18"/>
                    <a:pt x="32" y="32"/>
                    <a:pt x="24" y="26"/>
                  </a:cubicBezTo>
                  <a:cubicBezTo>
                    <a:pt x="24" y="19"/>
                    <a:pt x="30" y="19"/>
                    <a:pt x="3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893" name="Freeform 902"/>
            <p:cNvSpPr/>
            <p:nvPr/>
          </p:nvSpPr>
          <p:spPr bwMode="auto">
            <a:xfrm>
              <a:off x="11709476" y="5787700"/>
              <a:ext cx="267656" cy="416082"/>
            </a:xfrm>
            <a:custGeom>
              <a:avLst/>
              <a:gdLst>
                <a:gd name="T0" fmla="*/ 22 w 72"/>
                <a:gd name="T1" fmla="*/ 68 h 111"/>
                <a:gd name="T2" fmla="*/ 29 w 72"/>
                <a:gd name="T3" fmla="*/ 108 h 111"/>
                <a:gd name="T4" fmla="*/ 48 w 72"/>
                <a:gd name="T5" fmla="*/ 34 h 111"/>
                <a:gd name="T6" fmla="*/ 72 w 72"/>
                <a:gd name="T7" fmla="*/ 36 h 111"/>
                <a:gd name="T8" fmla="*/ 50 w 72"/>
                <a:gd name="T9" fmla="*/ 0 h 111"/>
                <a:gd name="T10" fmla="*/ 46 w 72"/>
                <a:gd name="T11" fmla="*/ 3 h 111"/>
                <a:gd name="T12" fmla="*/ 33 w 72"/>
                <a:gd name="T13" fmla="*/ 70 h 111"/>
                <a:gd name="T14" fmla="*/ 22 w 72"/>
                <a:gd name="T15" fmla="*/ 6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11">
                  <a:moveTo>
                    <a:pt x="22" y="68"/>
                  </a:moveTo>
                  <a:cubicBezTo>
                    <a:pt x="10" y="75"/>
                    <a:pt x="0" y="111"/>
                    <a:pt x="29" y="108"/>
                  </a:cubicBezTo>
                  <a:cubicBezTo>
                    <a:pt x="47" y="96"/>
                    <a:pt x="35" y="51"/>
                    <a:pt x="48" y="34"/>
                  </a:cubicBezTo>
                  <a:cubicBezTo>
                    <a:pt x="58" y="33"/>
                    <a:pt x="66" y="43"/>
                    <a:pt x="72" y="36"/>
                  </a:cubicBezTo>
                  <a:cubicBezTo>
                    <a:pt x="72" y="22"/>
                    <a:pt x="63" y="5"/>
                    <a:pt x="50" y="0"/>
                  </a:cubicBezTo>
                  <a:cubicBezTo>
                    <a:pt x="49" y="2"/>
                    <a:pt x="47" y="2"/>
                    <a:pt x="46" y="3"/>
                  </a:cubicBezTo>
                  <a:cubicBezTo>
                    <a:pt x="40" y="26"/>
                    <a:pt x="38" y="47"/>
                    <a:pt x="33" y="70"/>
                  </a:cubicBezTo>
                  <a:cubicBezTo>
                    <a:pt x="30" y="69"/>
                    <a:pt x="27" y="68"/>
                    <a:pt x="22"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931" name="Freeform 941"/>
            <p:cNvSpPr/>
            <p:nvPr/>
          </p:nvSpPr>
          <p:spPr bwMode="auto">
            <a:xfrm>
              <a:off x="11750842" y="2013753"/>
              <a:ext cx="107062" cy="294421"/>
            </a:xfrm>
            <a:custGeom>
              <a:avLst/>
              <a:gdLst>
                <a:gd name="T0" fmla="*/ 24 w 29"/>
                <a:gd name="T1" fmla="*/ 22 h 79"/>
                <a:gd name="T2" fmla="*/ 15 w 29"/>
                <a:gd name="T3" fmla="*/ 0 h 79"/>
                <a:gd name="T4" fmla="*/ 0 w 29"/>
                <a:gd name="T5" fmla="*/ 16 h 79"/>
                <a:gd name="T6" fmla="*/ 9 w 29"/>
                <a:gd name="T7" fmla="*/ 19 h 79"/>
                <a:gd name="T8" fmla="*/ 2 w 29"/>
                <a:gd name="T9" fmla="*/ 64 h 79"/>
                <a:gd name="T10" fmla="*/ 12 w 29"/>
                <a:gd name="T11" fmla="*/ 78 h 79"/>
                <a:gd name="T12" fmla="*/ 8 w 29"/>
                <a:gd name="T13" fmla="*/ 66 h 79"/>
                <a:gd name="T14" fmla="*/ 13 w 29"/>
                <a:gd name="T15" fmla="*/ 20 h 79"/>
                <a:gd name="T16" fmla="*/ 24 w 29"/>
                <a:gd name="T17"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9">
                  <a:moveTo>
                    <a:pt x="24" y="22"/>
                  </a:moveTo>
                  <a:cubicBezTo>
                    <a:pt x="29" y="12"/>
                    <a:pt x="21" y="6"/>
                    <a:pt x="15" y="0"/>
                  </a:cubicBezTo>
                  <a:cubicBezTo>
                    <a:pt x="10" y="6"/>
                    <a:pt x="4" y="10"/>
                    <a:pt x="0" y="16"/>
                  </a:cubicBezTo>
                  <a:cubicBezTo>
                    <a:pt x="2" y="20"/>
                    <a:pt x="5" y="17"/>
                    <a:pt x="9" y="19"/>
                  </a:cubicBezTo>
                  <a:cubicBezTo>
                    <a:pt x="2" y="32"/>
                    <a:pt x="20" y="53"/>
                    <a:pt x="2" y="64"/>
                  </a:cubicBezTo>
                  <a:cubicBezTo>
                    <a:pt x="3" y="69"/>
                    <a:pt x="3" y="79"/>
                    <a:pt x="12" y="78"/>
                  </a:cubicBezTo>
                  <a:cubicBezTo>
                    <a:pt x="13" y="73"/>
                    <a:pt x="7" y="71"/>
                    <a:pt x="8" y="66"/>
                  </a:cubicBezTo>
                  <a:cubicBezTo>
                    <a:pt x="25" y="57"/>
                    <a:pt x="12" y="34"/>
                    <a:pt x="13" y="20"/>
                  </a:cubicBezTo>
                  <a:cubicBezTo>
                    <a:pt x="18" y="22"/>
                    <a:pt x="22" y="23"/>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932" name="Freeform 942"/>
            <p:cNvSpPr/>
            <p:nvPr/>
          </p:nvSpPr>
          <p:spPr bwMode="auto">
            <a:xfrm>
              <a:off x="11760575" y="1624436"/>
              <a:ext cx="109496" cy="294421"/>
            </a:xfrm>
            <a:custGeom>
              <a:avLst/>
              <a:gdLst>
                <a:gd name="T0" fmla="*/ 15 w 29"/>
                <a:gd name="T1" fmla="*/ 0 h 79"/>
                <a:gd name="T2" fmla="*/ 0 w 29"/>
                <a:gd name="T3" fmla="*/ 16 h 79"/>
                <a:gd name="T4" fmla="*/ 10 w 29"/>
                <a:gd name="T5" fmla="*/ 19 h 79"/>
                <a:gd name="T6" fmla="*/ 3 w 29"/>
                <a:gd name="T7" fmla="*/ 64 h 79"/>
                <a:gd name="T8" fmla="*/ 12 w 29"/>
                <a:gd name="T9" fmla="*/ 78 h 79"/>
                <a:gd name="T10" fmla="*/ 9 w 29"/>
                <a:gd name="T11" fmla="*/ 66 h 79"/>
                <a:gd name="T12" fmla="*/ 13 w 29"/>
                <a:gd name="T13" fmla="*/ 20 h 79"/>
                <a:gd name="T14" fmla="*/ 25 w 29"/>
                <a:gd name="T15" fmla="*/ 22 h 79"/>
                <a:gd name="T16" fmla="*/ 15 w 29"/>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9">
                  <a:moveTo>
                    <a:pt x="15" y="0"/>
                  </a:moveTo>
                  <a:cubicBezTo>
                    <a:pt x="10" y="6"/>
                    <a:pt x="4" y="10"/>
                    <a:pt x="0" y="16"/>
                  </a:cubicBezTo>
                  <a:cubicBezTo>
                    <a:pt x="2" y="19"/>
                    <a:pt x="5" y="17"/>
                    <a:pt x="10" y="19"/>
                  </a:cubicBezTo>
                  <a:cubicBezTo>
                    <a:pt x="2" y="32"/>
                    <a:pt x="20" y="53"/>
                    <a:pt x="3" y="64"/>
                  </a:cubicBezTo>
                  <a:cubicBezTo>
                    <a:pt x="3" y="69"/>
                    <a:pt x="3" y="79"/>
                    <a:pt x="12" y="78"/>
                  </a:cubicBezTo>
                  <a:cubicBezTo>
                    <a:pt x="13" y="73"/>
                    <a:pt x="7" y="71"/>
                    <a:pt x="9" y="66"/>
                  </a:cubicBezTo>
                  <a:cubicBezTo>
                    <a:pt x="25" y="57"/>
                    <a:pt x="12" y="34"/>
                    <a:pt x="13" y="20"/>
                  </a:cubicBezTo>
                  <a:cubicBezTo>
                    <a:pt x="18" y="22"/>
                    <a:pt x="22" y="23"/>
                    <a:pt x="25" y="22"/>
                  </a:cubicBezTo>
                  <a:cubicBezTo>
                    <a:pt x="29" y="12"/>
                    <a:pt x="21" y="6"/>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933" name="Freeform 943"/>
            <p:cNvSpPr/>
            <p:nvPr/>
          </p:nvSpPr>
          <p:spPr bwMode="auto">
            <a:xfrm>
              <a:off x="9247041" y="1079391"/>
              <a:ext cx="150861" cy="411216"/>
            </a:xfrm>
            <a:custGeom>
              <a:avLst/>
              <a:gdLst>
                <a:gd name="T0" fmla="*/ 35 w 41"/>
                <a:gd name="T1" fmla="*/ 30 h 110"/>
                <a:gd name="T2" fmla="*/ 21 w 41"/>
                <a:gd name="T3" fmla="*/ 0 h 110"/>
                <a:gd name="T4" fmla="*/ 0 w 41"/>
                <a:gd name="T5" fmla="*/ 22 h 110"/>
                <a:gd name="T6" fmla="*/ 13 w 41"/>
                <a:gd name="T7" fmla="*/ 27 h 110"/>
                <a:gd name="T8" fmla="*/ 4 w 41"/>
                <a:gd name="T9" fmla="*/ 89 h 110"/>
                <a:gd name="T10" fmla="*/ 17 w 41"/>
                <a:gd name="T11" fmla="*/ 109 h 110"/>
                <a:gd name="T12" fmla="*/ 12 w 41"/>
                <a:gd name="T13" fmla="*/ 92 h 110"/>
                <a:gd name="T14" fmla="*/ 19 w 41"/>
                <a:gd name="T15" fmla="*/ 27 h 110"/>
                <a:gd name="T16" fmla="*/ 35 w 41"/>
                <a:gd name="T17"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10">
                  <a:moveTo>
                    <a:pt x="35" y="30"/>
                  </a:moveTo>
                  <a:cubicBezTo>
                    <a:pt x="41" y="16"/>
                    <a:pt x="30" y="8"/>
                    <a:pt x="21" y="0"/>
                  </a:cubicBezTo>
                  <a:cubicBezTo>
                    <a:pt x="14" y="8"/>
                    <a:pt x="6" y="13"/>
                    <a:pt x="0" y="22"/>
                  </a:cubicBezTo>
                  <a:cubicBezTo>
                    <a:pt x="3" y="27"/>
                    <a:pt x="7" y="23"/>
                    <a:pt x="13" y="27"/>
                  </a:cubicBezTo>
                  <a:cubicBezTo>
                    <a:pt x="3" y="44"/>
                    <a:pt x="28" y="73"/>
                    <a:pt x="4" y="89"/>
                  </a:cubicBezTo>
                  <a:cubicBezTo>
                    <a:pt x="4" y="96"/>
                    <a:pt x="4" y="110"/>
                    <a:pt x="17" y="109"/>
                  </a:cubicBezTo>
                  <a:cubicBezTo>
                    <a:pt x="18" y="102"/>
                    <a:pt x="9" y="99"/>
                    <a:pt x="12" y="92"/>
                  </a:cubicBezTo>
                  <a:cubicBezTo>
                    <a:pt x="35" y="79"/>
                    <a:pt x="17" y="47"/>
                    <a:pt x="19" y="27"/>
                  </a:cubicBezTo>
                  <a:cubicBezTo>
                    <a:pt x="25" y="30"/>
                    <a:pt x="31" y="32"/>
                    <a:pt x="3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980" name="Freeform 990"/>
            <p:cNvSpPr>
              <a:spLocks noEditPoints="1"/>
            </p:cNvSpPr>
            <p:nvPr/>
          </p:nvSpPr>
          <p:spPr bwMode="auto">
            <a:xfrm>
              <a:off x="11359090" y="-631174"/>
              <a:ext cx="435550" cy="990326"/>
            </a:xfrm>
            <a:custGeom>
              <a:avLst/>
              <a:gdLst>
                <a:gd name="T0" fmla="*/ 0 w 117"/>
                <a:gd name="T1" fmla="*/ 185 h 265"/>
                <a:gd name="T2" fmla="*/ 19 w 117"/>
                <a:gd name="T3" fmla="*/ 208 h 265"/>
                <a:gd name="T4" fmla="*/ 31 w 117"/>
                <a:gd name="T5" fmla="*/ 242 h 265"/>
                <a:gd name="T6" fmla="*/ 63 w 117"/>
                <a:gd name="T7" fmla="*/ 264 h 265"/>
                <a:gd name="T8" fmla="*/ 89 w 117"/>
                <a:gd name="T9" fmla="*/ 249 h 265"/>
                <a:gd name="T10" fmla="*/ 99 w 117"/>
                <a:gd name="T11" fmla="*/ 235 h 265"/>
                <a:gd name="T12" fmla="*/ 116 w 117"/>
                <a:gd name="T13" fmla="*/ 100 h 265"/>
                <a:gd name="T14" fmla="*/ 92 w 117"/>
                <a:gd name="T15" fmla="*/ 3 h 265"/>
                <a:gd name="T16" fmla="*/ 66 w 117"/>
                <a:gd name="T17" fmla="*/ 2 h 265"/>
                <a:gd name="T18" fmla="*/ 46 w 117"/>
                <a:gd name="T19" fmla="*/ 21 h 265"/>
                <a:gd name="T20" fmla="*/ 32 w 117"/>
                <a:gd name="T21" fmla="*/ 167 h 265"/>
                <a:gd name="T22" fmla="*/ 0 w 117"/>
                <a:gd name="T23" fmla="*/ 185 h 265"/>
                <a:gd name="T24" fmla="*/ 42 w 117"/>
                <a:gd name="T25" fmla="*/ 51 h 265"/>
                <a:gd name="T26" fmla="*/ 92 w 117"/>
                <a:gd name="T27" fmla="*/ 11 h 265"/>
                <a:gd name="T28" fmla="*/ 110 w 117"/>
                <a:gd name="T29" fmla="*/ 73 h 265"/>
                <a:gd name="T30" fmla="*/ 109 w 117"/>
                <a:gd name="T31" fmla="*/ 98 h 265"/>
                <a:gd name="T32" fmla="*/ 90 w 117"/>
                <a:gd name="T33" fmla="*/ 236 h 265"/>
                <a:gd name="T34" fmla="*/ 60 w 117"/>
                <a:gd name="T35" fmla="*/ 256 h 265"/>
                <a:gd name="T36" fmla="*/ 29 w 117"/>
                <a:gd name="T37" fmla="*/ 204 h 265"/>
                <a:gd name="T38" fmla="*/ 9 w 117"/>
                <a:gd name="T39" fmla="*/ 188 h 265"/>
                <a:gd name="T40" fmla="*/ 39 w 117"/>
                <a:gd name="T41" fmla="*/ 171 h 265"/>
                <a:gd name="T42" fmla="*/ 42 w 117"/>
                <a:gd name="T43" fmla="*/ 5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265">
                  <a:moveTo>
                    <a:pt x="0" y="185"/>
                  </a:moveTo>
                  <a:cubicBezTo>
                    <a:pt x="3" y="197"/>
                    <a:pt x="13" y="197"/>
                    <a:pt x="19" y="208"/>
                  </a:cubicBezTo>
                  <a:cubicBezTo>
                    <a:pt x="25" y="218"/>
                    <a:pt x="25" y="232"/>
                    <a:pt x="31" y="242"/>
                  </a:cubicBezTo>
                  <a:cubicBezTo>
                    <a:pt x="37" y="253"/>
                    <a:pt x="50" y="265"/>
                    <a:pt x="63" y="264"/>
                  </a:cubicBezTo>
                  <a:cubicBezTo>
                    <a:pt x="67" y="264"/>
                    <a:pt x="85" y="252"/>
                    <a:pt x="89" y="249"/>
                  </a:cubicBezTo>
                  <a:cubicBezTo>
                    <a:pt x="91" y="247"/>
                    <a:pt x="97" y="239"/>
                    <a:pt x="99" y="235"/>
                  </a:cubicBezTo>
                  <a:cubicBezTo>
                    <a:pt x="114" y="205"/>
                    <a:pt x="117" y="147"/>
                    <a:pt x="116" y="100"/>
                  </a:cubicBezTo>
                  <a:cubicBezTo>
                    <a:pt x="115" y="73"/>
                    <a:pt x="116" y="13"/>
                    <a:pt x="92" y="3"/>
                  </a:cubicBezTo>
                  <a:cubicBezTo>
                    <a:pt x="84" y="0"/>
                    <a:pt x="73" y="0"/>
                    <a:pt x="66" y="2"/>
                  </a:cubicBezTo>
                  <a:cubicBezTo>
                    <a:pt x="58" y="5"/>
                    <a:pt x="50" y="15"/>
                    <a:pt x="46" y="21"/>
                  </a:cubicBezTo>
                  <a:cubicBezTo>
                    <a:pt x="22" y="60"/>
                    <a:pt x="36" y="120"/>
                    <a:pt x="32" y="167"/>
                  </a:cubicBezTo>
                  <a:cubicBezTo>
                    <a:pt x="21" y="175"/>
                    <a:pt x="8" y="178"/>
                    <a:pt x="0" y="185"/>
                  </a:cubicBezTo>
                  <a:close/>
                  <a:moveTo>
                    <a:pt x="42" y="51"/>
                  </a:moveTo>
                  <a:cubicBezTo>
                    <a:pt x="47" y="28"/>
                    <a:pt x="60" y="2"/>
                    <a:pt x="92" y="11"/>
                  </a:cubicBezTo>
                  <a:cubicBezTo>
                    <a:pt x="101" y="24"/>
                    <a:pt x="109" y="47"/>
                    <a:pt x="110" y="73"/>
                  </a:cubicBezTo>
                  <a:cubicBezTo>
                    <a:pt x="110" y="82"/>
                    <a:pt x="108" y="90"/>
                    <a:pt x="109" y="98"/>
                  </a:cubicBezTo>
                  <a:cubicBezTo>
                    <a:pt x="110" y="145"/>
                    <a:pt x="110" y="209"/>
                    <a:pt x="90" y="236"/>
                  </a:cubicBezTo>
                  <a:cubicBezTo>
                    <a:pt x="84" y="245"/>
                    <a:pt x="70" y="256"/>
                    <a:pt x="60" y="256"/>
                  </a:cubicBezTo>
                  <a:cubicBezTo>
                    <a:pt x="37" y="255"/>
                    <a:pt x="31" y="224"/>
                    <a:pt x="29" y="204"/>
                  </a:cubicBezTo>
                  <a:cubicBezTo>
                    <a:pt x="24" y="197"/>
                    <a:pt x="14" y="195"/>
                    <a:pt x="9" y="188"/>
                  </a:cubicBezTo>
                  <a:cubicBezTo>
                    <a:pt x="19" y="182"/>
                    <a:pt x="30" y="177"/>
                    <a:pt x="39" y="171"/>
                  </a:cubicBezTo>
                  <a:cubicBezTo>
                    <a:pt x="43" y="142"/>
                    <a:pt x="33" y="87"/>
                    <a:pt x="4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983" name="Freeform 993"/>
            <p:cNvSpPr/>
            <p:nvPr/>
          </p:nvSpPr>
          <p:spPr bwMode="auto">
            <a:xfrm>
              <a:off x="9779920" y="2427403"/>
              <a:ext cx="75431" cy="68131"/>
            </a:xfrm>
            <a:custGeom>
              <a:avLst/>
              <a:gdLst>
                <a:gd name="T0" fmla="*/ 18 w 20"/>
                <a:gd name="T1" fmla="*/ 6 h 18"/>
                <a:gd name="T2" fmla="*/ 0 w 20"/>
                <a:gd name="T3" fmla="*/ 13 h 18"/>
                <a:gd name="T4" fmla="*/ 4 w 20"/>
                <a:gd name="T5" fmla="*/ 18 h 18"/>
                <a:gd name="T6" fmla="*/ 18 w 20"/>
                <a:gd name="T7" fmla="*/ 6 h 18"/>
              </a:gdLst>
              <a:ahLst/>
              <a:cxnLst>
                <a:cxn ang="0">
                  <a:pos x="T0" y="T1"/>
                </a:cxn>
                <a:cxn ang="0">
                  <a:pos x="T2" y="T3"/>
                </a:cxn>
                <a:cxn ang="0">
                  <a:pos x="T4" y="T5"/>
                </a:cxn>
                <a:cxn ang="0">
                  <a:pos x="T6" y="T7"/>
                </a:cxn>
              </a:cxnLst>
              <a:rect l="0" t="0" r="r" b="b"/>
              <a:pathLst>
                <a:path w="20" h="18">
                  <a:moveTo>
                    <a:pt x="18" y="6"/>
                  </a:moveTo>
                  <a:cubicBezTo>
                    <a:pt x="12" y="0"/>
                    <a:pt x="0" y="4"/>
                    <a:pt x="0" y="13"/>
                  </a:cubicBezTo>
                  <a:cubicBezTo>
                    <a:pt x="2" y="14"/>
                    <a:pt x="2" y="16"/>
                    <a:pt x="4" y="18"/>
                  </a:cubicBezTo>
                  <a:cubicBezTo>
                    <a:pt x="12" y="18"/>
                    <a:pt x="20" y="17"/>
                    <a:pt x="1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984" name="Freeform 994"/>
            <p:cNvSpPr/>
            <p:nvPr/>
          </p:nvSpPr>
          <p:spPr bwMode="auto">
            <a:xfrm>
              <a:off x="9750721" y="2495534"/>
              <a:ext cx="145994" cy="85162"/>
            </a:xfrm>
            <a:custGeom>
              <a:avLst/>
              <a:gdLst>
                <a:gd name="T0" fmla="*/ 37 w 39"/>
                <a:gd name="T1" fmla="*/ 2 h 23"/>
                <a:gd name="T2" fmla="*/ 18 w 39"/>
                <a:gd name="T3" fmla="*/ 4 h 23"/>
                <a:gd name="T4" fmla="*/ 0 w 39"/>
                <a:gd name="T5" fmla="*/ 11 h 23"/>
                <a:gd name="T6" fmla="*/ 38 w 39"/>
                <a:gd name="T7" fmla="*/ 10 h 23"/>
                <a:gd name="T8" fmla="*/ 37 w 39"/>
                <a:gd name="T9" fmla="*/ 2 h 23"/>
              </a:gdLst>
              <a:ahLst/>
              <a:cxnLst>
                <a:cxn ang="0">
                  <a:pos x="T0" y="T1"/>
                </a:cxn>
                <a:cxn ang="0">
                  <a:pos x="T2" y="T3"/>
                </a:cxn>
                <a:cxn ang="0">
                  <a:pos x="T4" y="T5"/>
                </a:cxn>
                <a:cxn ang="0">
                  <a:pos x="T6" y="T7"/>
                </a:cxn>
                <a:cxn ang="0">
                  <a:pos x="T8" y="T9"/>
                </a:cxn>
              </a:cxnLst>
              <a:rect l="0" t="0" r="r" b="b"/>
              <a:pathLst>
                <a:path w="39" h="23">
                  <a:moveTo>
                    <a:pt x="37" y="2"/>
                  </a:moveTo>
                  <a:cubicBezTo>
                    <a:pt x="32" y="0"/>
                    <a:pt x="25" y="3"/>
                    <a:pt x="18" y="4"/>
                  </a:cubicBezTo>
                  <a:cubicBezTo>
                    <a:pt x="12" y="6"/>
                    <a:pt x="2" y="5"/>
                    <a:pt x="0" y="11"/>
                  </a:cubicBezTo>
                  <a:cubicBezTo>
                    <a:pt x="7" y="23"/>
                    <a:pt x="30" y="13"/>
                    <a:pt x="38" y="10"/>
                  </a:cubicBezTo>
                  <a:cubicBezTo>
                    <a:pt x="36" y="6"/>
                    <a:pt x="39" y="5"/>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985" name="Freeform 995"/>
            <p:cNvSpPr/>
            <p:nvPr/>
          </p:nvSpPr>
          <p:spPr bwMode="auto">
            <a:xfrm>
              <a:off x="9782353" y="2553932"/>
              <a:ext cx="80298" cy="70563"/>
            </a:xfrm>
            <a:custGeom>
              <a:avLst/>
              <a:gdLst>
                <a:gd name="T0" fmla="*/ 0 w 21"/>
                <a:gd name="T1" fmla="*/ 14 h 19"/>
                <a:gd name="T2" fmla="*/ 15 w 21"/>
                <a:gd name="T3" fmla="*/ 16 h 19"/>
                <a:gd name="T4" fmla="*/ 0 w 21"/>
                <a:gd name="T5" fmla="*/ 14 h 19"/>
              </a:gdLst>
              <a:ahLst/>
              <a:cxnLst>
                <a:cxn ang="0">
                  <a:pos x="T0" y="T1"/>
                </a:cxn>
                <a:cxn ang="0">
                  <a:pos x="T2" y="T3"/>
                </a:cxn>
                <a:cxn ang="0">
                  <a:pos x="T4" y="T5"/>
                </a:cxn>
              </a:cxnLst>
              <a:rect l="0" t="0" r="r" b="b"/>
              <a:pathLst>
                <a:path w="21" h="19">
                  <a:moveTo>
                    <a:pt x="0" y="14"/>
                  </a:moveTo>
                  <a:cubicBezTo>
                    <a:pt x="4" y="19"/>
                    <a:pt x="9" y="19"/>
                    <a:pt x="15" y="16"/>
                  </a:cubicBezTo>
                  <a:cubicBezTo>
                    <a:pt x="21" y="0"/>
                    <a:pt x="0" y="1"/>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986" name="Freeform 996"/>
            <p:cNvSpPr/>
            <p:nvPr/>
          </p:nvSpPr>
          <p:spPr bwMode="auto">
            <a:xfrm>
              <a:off x="8125319" y="-597108"/>
              <a:ext cx="318755" cy="635074"/>
            </a:xfrm>
            <a:custGeom>
              <a:avLst/>
              <a:gdLst>
                <a:gd name="T0" fmla="*/ 49 w 85"/>
                <a:gd name="T1" fmla="*/ 125 h 170"/>
                <a:gd name="T2" fmla="*/ 12 w 85"/>
                <a:gd name="T3" fmla="*/ 129 h 170"/>
                <a:gd name="T4" fmla="*/ 84 w 85"/>
                <a:gd name="T5" fmla="*/ 112 h 170"/>
                <a:gd name="T6" fmla="*/ 57 w 85"/>
                <a:gd name="T7" fmla="*/ 60 h 170"/>
                <a:gd name="T8" fmla="*/ 74 w 85"/>
                <a:gd name="T9" fmla="*/ 28 h 170"/>
                <a:gd name="T10" fmla="*/ 20 w 85"/>
                <a:gd name="T11" fmla="*/ 5 h 170"/>
                <a:gd name="T12" fmla="*/ 1 w 85"/>
                <a:gd name="T13" fmla="*/ 23 h 170"/>
                <a:gd name="T14" fmla="*/ 15 w 85"/>
                <a:gd name="T15" fmla="*/ 44 h 170"/>
                <a:gd name="T16" fmla="*/ 45 w 85"/>
                <a:gd name="T17" fmla="*/ 32 h 170"/>
                <a:gd name="T18" fmla="*/ 20 w 85"/>
                <a:gd name="T19" fmla="*/ 50 h 170"/>
                <a:gd name="T20" fmla="*/ 15 w 85"/>
                <a:gd name="T21" fmla="*/ 70 h 170"/>
                <a:gd name="T22" fmla="*/ 49 w 85"/>
                <a:gd name="T23" fmla="*/ 92 h 170"/>
                <a:gd name="T24" fmla="*/ 49 w 85"/>
                <a:gd name="T25"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70">
                  <a:moveTo>
                    <a:pt x="49" y="125"/>
                  </a:moveTo>
                  <a:cubicBezTo>
                    <a:pt x="34" y="125"/>
                    <a:pt x="18" y="114"/>
                    <a:pt x="12" y="129"/>
                  </a:cubicBezTo>
                  <a:cubicBezTo>
                    <a:pt x="23" y="170"/>
                    <a:pt x="82" y="151"/>
                    <a:pt x="84" y="112"/>
                  </a:cubicBezTo>
                  <a:cubicBezTo>
                    <a:pt x="85" y="86"/>
                    <a:pt x="72" y="68"/>
                    <a:pt x="57" y="60"/>
                  </a:cubicBezTo>
                  <a:cubicBezTo>
                    <a:pt x="76" y="54"/>
                    <a:pt x="77" y="39"/>
                    <a:pt x="74" y="28"/>
                  </a:cubicBezTo>
                  <a:cubicBezTo>
                    <a:pt x="70" y="10"/>
                    <a:pt x="41" y="0"/>
                    <a:pt x="20" y="5"/>
                  </a:cubicBezTo>
                  <a:cubicBezTo>
                    <a:pt x="14" y="7"/>
                    <a:pt x="3" y="14"/>
                    <a:pt x="1" y="23"/>
                  </a:cubicBezTo>
                  <a:cubicBezTo>
                    <a:pt x="0" y="29"/>
                    <a:pt x="5" y="43"/>
                    <a:pt x="15" y="44"/>
                  </a:cubicBezTo>
                  <a:cubicBezTo>
                    <a:pt x="26" y="45"/>
                    <a:pt x="28" y="27"/>
                    <a:pt x="45" y="32"/>
                  </a:cubicBezTo>
                  <a:cubicBezTo>
                    <a:pt x="41" y="44"/>
                    <a:pt x="26" y="42"/>
                    <a:pt x="20" y="50"/>
                  </a:cubicBezTo>
                  <a:cubicBezTo>
                    <a:pt x="17" y="54"/>
                    <a:pt x="13" y="62"/>
                    <a:pt x="15" y="70"/>
                  </a:cubicBezTo>
                  <a:cubicBezTo>
                    <a:pt x="18" y="89"/>
                    <a:pt x="38" y="83"/>
                    <a:pt x="49" y="92"/>
                  </a:cubicBezTo>
                  <a:cubicBezTo>
                    <a:pt x="60" y="101"/>
                    <a:pt x="58" y="120"/>
                    <a:pt x="49"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994" name="Freeform 1004"/>
            <p:cNvSpPr>
              <a:spLocks noEditPoints="1"/>
            </p:cNvSpPr>
            <p:nvPr/>
          </p:nvSpPr>
          <p:spPr bwMode="auto">
            <a:xfrm>
              <a:off x="9334637" y="-309987"/>
              <a:ext cx="985462" cy="1214183"/>
            </a:xfrm>
            <a:custGeom>
              <a:avLst/>
              <a:gdLst>
                <a:gd name="T0" fmla="*/ 225 w 264"/>
                <a:gd name="T1" fmla="*/ 22 h 325"/>
                <a:gd name="T2" fmla="*/ 151 w 264"/>
                <a:gd name="T3" fmla="*/ 3 h 325"/>
                <a:gd name="T4" fmla="*/ 80 w 264"/>
                <a:gd name="T5" fmla="*/ 38 h 325"/>
                <a:gd name="T6" fmla="*/ 3 w 264"/>
                <a:gd name="T7" fmla="*/ 187 h 325"/>
                <a:gd name="T8" fmla="*/ 22 w 264"/>
                <a:gd name="T9" fmla="*/ 298 h 325"/>
                <a:gd name="T10" fmla="*/ 31 w 264"/>
                <a:gd name="T11" fmla="*/ 306 h 325"/>
                <a:gd name="T12" fmla="*/ 40 w 264"/>
                <a:gd name="T13" fmla="*/ 316 h 325"/>
                <a:gd name="T14" fmla="*/ 81 w 264"/>
                <a:gd name="T15" fmla="*/ 324 h 325"/>
                <a:gd name="T16" fmla="*/ 142 w 264"/>
                <a:gd name="T17" fmla="*/ 306 h 325"/>
                <a:gd name="T18" fmla="*/ 197 w 264"/>
                <a:gd name="T19" fmla="*/ 262 h 325"/>
                <a:gd name="T20" fmla="*/ 249 w 264"/>
                <a:gd name="T21" fmla="*/ 76 h 325"/>
                <a:gd name="T22" fmla="*/ 225 w 264"/>
                <a:gd name="T23" fmla="*/ 22 h 325"/>
                <a:gd name="T24" fmla="*/ 207 w 264"/>
                <a:gd name="T25" fmla="*/ 241 h 325"/>
                <a:gd name="T26" fmla="*/ 183 w 264"/>
                <a:gd name="T27" fmla="*/ 266 h 325"/>
                <a:gd name="T28" fmla="*/ 142 w 264"/>
                <a:gd name="T29" fmla="*/ 298 h 325"/>
                <a:gd name="T30" fmla="*/ 127 w 264"/>
                <a:gd name="T31" fmla="*/ 307 h 325"/>
                <a:gd name="T32" fmla="*/ 85 w 264"/>
                <a:gd name="T33" fmla="*/ 316 h 325"/>
                <a:gd name="T34" fmla="*/ 23 w 264"/>
                <a:gd name="T35" fmla="*/ 288 h 325"/>
                <a:gd name="T36" fmla="*/ 9 w 264"/>
                <a:gd name="T37" fmla="*/ 177 h 325"/>
                <a:gd name="T38" fmla="*/ 16 w 264"/>
                <a:gd name="T39" fmla="*/ 148 h 325"/>
                <a:gd name="T40" fmla="*/ 36 w 264"/>
                <a:gd name="T41" fmla="*/ 100 h 325"/>
                <a:gd name="T42" fmla="*/ 48 w 264"/>
                <a:gd name="T43" fmla="*/ 82 h 325"/>
                <a:gd name="T44" fmla="*/ 69 w 264"/>
                <a:gd name="T45" fmla="*/ 58 h 325"/>
                <a:gd name="T46" fmla="*/ 161 w 264"/>
                <a:gd name="T47" fmla="*/ 10 h 325"/>
                <a:gd name="T48" fmla="*/ 218 w 264"/>
                <a:gd name="T49" fmla="*/ 26 h 325"/>
                <a:gd name="T50" fmla="*/ 246 w 264"/>
                <a:gd name="T51" fmla="*/ 103 h 325"/>
                <a:gd name="T52" fmla="*/ 207 w 264"/>
                <a:gd name="T53" fmla="*/ 24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 h="325">
                  <a:moveTo>
                    <a:pt x="225" y="22"/>
                  </a:moveTo>
                  <a:cubicBezTo>
                    <a:pt x="210" y="5"/>
                    <a:pt x="174" y="0"/>
                    <a:pt x="151" y="3"/>
                  </a:cubicBezTo>
                  <a:cubicBezTo>
                    <a:pt x="120" y="6"/>
                    <a:pt x="98" y="21"/>
                    <a:pt x="80" y="38"/>
                  </a:cubicBezTo>
                  <a:cubicBezTo>
                    <a:pt x="42" y="73"/>
                    <a:pt x="7" y="119"/>
                    <a:pt x="3" y="187"/>
                  </a:cubicBezTo>
                  <a:cubicBezTo>
                    <a:pt x="0" y="228"/>
                    <a:pt x="6" y="275"/>
                    <a:pt x="22" y="298"/>
                  </a:cubicBezTo>
                  <a:cubicBezTo>
                    <a:pt x="24" y="301"/>
                    <a:pt x="28" y="303"/>
                    <a:pt x="31" y="306"/>
                  </a:cubicBezTo>
                  <a:cubicBezTo>
                    <a:pt x="34" y="309"/>
                    <a:pt x="36" y="314"/>
                    <a:pt x="40" y="316"/>
                  </a:cubicBezTo>
                  <a:cubicBezTo>
                    <a:pt x="48" y="322"/>
                    <a:pt x="67" y="325"/>
                    <a:pt x="81" y="324"/>
                  </a:cubicBezTo>
                  <a:cubicBezTo>
                    <a:pt x="106" y="324"/>
                    <a:pt x="127" y="314"/>
                    <a:pt x="142" y="306"/>
                  </a:cubicBezTo>
                  <a:cubicBezTo>
                    <a:pt x="164" y="294"/>
                    <a:pt x="181" y="280"/>
                    <a:pt x="197" y="262"/>
                  </a:cubicBezTo>
                  <a:cubicBezTo>
                    <a:pt x="231" y="225"/>
                    <a:pt x="264" y="145"/>
                    <a:pt x="249" y="76"/>
                  </a:cubicBezTo>
                  <a:cubicBezTo>
                    <a:pt x="245" y="59"/>
                    <a:pt x="235" y="33"/>
                    <a:pt x="225" y="22"/>
                  </a:cubicBezTo>
                  <a:close/>
                  <a:moveTo>
                    <a:pt x="207" y="241"/>
                  </a:moveTo>
                  <a:cubicBezTo>
                    <a:pt x="200" y="250"/>
                    <a:pt x="191" y="259"/>
                    <a:pt x="183" y="266"/>
                  </a:cubicBezTo>
                  <a:cubicBezTo>
                    <a:pt x="168" y="281"/>
                    <a:pt x="161" y="287"/>
                    <a:pt x="142" y="298"/>
                  </a:cubicBezTo>
                  <a:cubicBezTo>
                    <a:pt x="137" y="300"/>
                    <a:pt x="132" y="305"/>
                    <a:pt x="127" y="307"/>
                  </a:cubicBezTo>
                  <a:cubicBezTo>
                    <a:pt x="115" y="312"/>
                    <a:pt x="99" y="315"/>
                    <a:pt x="85" y="316"/>
                  </a:cubicBezTo>
                  <a:cubicBezTo>
                    <a:pt x="57" y="317"/>
                    <a:pt x="34" y="308"/>
                    <a:pt x="23" y="288"/>
                  </a:cubicBezTo>
                  <a:cubicBezTo>
                    <a:pt x="9" y="260"/>
                    <a:pt x="6" y="205"/>
                    <a:pt x="9" y="177"/>
                  </a:cubicBezTo>
                  <a:cubicBezTo>
                    <a:pt x="11" y="168"/>
                    <a:pt x="14" y="157"/>
                    <a:pt x="16" y="148"/>
                  </a:cubicBezTo>
                  <a:cubicBezTo>
                    <a:pt x="22" y="129"/>
                    <a:pt x="27" y="115"/>
                    <a:pt x="36" y="100"/>
                  </a:cubicBezTo>
                  <a:cubicBezTo>
                    <a:pt x="39" y="94"/>
                    <a:pt x="43" y="89"/>
                    <a:pt x="48" y="82"/>
                  </a:cubicBezTo>
                  <a:cubicBezTo>
                    <a:pt x="56" y="72"/>
                    <a:pt x="59" y="67"/>
                    <a:pt x="69" y="58"/>
                  </a:cubicBezTo>
                  <a:cubicBezTo>
                    <a:pt x="92" y="34"/>
                    <a:pt x="116" y="12"/>
                    <a:pt x="161" y="10"/>
                  </a:cubicBezTo>
                  <a:cubicBezTo>
                    <a:pt x="177" y="9"/>
                    <a:pt x="205" y="13"/>
                    <a:pt x="218" y="26"/>
                  </a:cubicBezTo>
                  <a:cubicBezTo>
                    <a:pt x="232" y="40"/>
                    <a:pt x="244" y="73"/>
                    <a:pt x="246" y="103"/>
                  </a:cubicBezTo>
                  <a:cubicBezTo>
                    <a:pt x="248" y="149"/>
                    <a:pt x="230" y="209"/>
                    <a:pt x="207" y="2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00" name="Freeform 1011"/>
            <p:cNvSpPr>
              <a:spLocks noEditPoints="1"/>
            </p:cNvSpPr>
            <p:nvPr/>
          </p:nvSpPr>
          <p:spPr bwMode="auto">
            <a:xfrm>
              <a:off x="9655824" y="-173724"/>
              <a:ext cx="262790" cy="289556"/>
            </a:xfrm>
            <a:custGeom>
              <a:avLst/>
              <a:gdLst>
                <a:gd name="T0" fmla="*/ 28 w 70"/>
                <a:gd name="T1" fmla="*/ 74 h 78"/>
                <a:gd name="T2" fmla="*/ 49 w 70"/>
                <a:gd name="T3" fmla="*/ 18 h 78"/>
                <a:gd name="T4" fmla="*/ 32 w 70"/>
                <a:gd name="T5" fmla="*/ 12 h 78"/>
                <a:gd name="T6" fmla="*/ 32 w 70"/>
                <a:gd name="T7" fmla="*/ 0 h 78"/>
                <a:gd name="T8" fmla="*/ 28 w 70"/>
                <a:gd name="T9" fmla="*/ 0 h 78"/>
                <a:gd name="T10" fmla="*/ 18 w 70"/>
                <a:gd name="T11" fmla="*/ 8 h 78"/>
                <a:gd name="T12" fmla="*/ 28 w 70"/>
                <a:gd name="T13" fmla="*/ 74 h 78"/>
                <a:gd name="T14" fmla="*/ 24 w 70"/>
                <a:gd name="T15" fmla="*/ 12 h 78"/>
                <a:gd name="T16" fmla="*/ 49 w 70"/>
                <a:gd name="T17" fmla="*/ 27 h 78"/>
                <a:gd name="T18" fmla="*/ 31 w 70"/>
                <a:gd name="T19" fmla="*/ 67 h 78"/>
                <a:gd name="T20" fmla="*/ 13 w 70"/>
                <a:gd name="T21" fmla="*/ 33 h 78"/>
                <a:gd name="T22" fmla="*/ 24 w 70"/>
                <a:gd name="T23"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8">
                  <a:moveTo>
                    <a:pt x="28" y="74"/>
                  </a:moveTo>
                  <a:cubicBezTo>
                    <a:pt x="51" y="78"/>
                    <a:pt x="70" y="35"/>
                    <a:pt x="49" y="18"/>
                  </a:cubicBezTo>
                  <a:cubicBezTo>
                    <a:pt x="42" y="18"/>
                    <a:pt x="36" y="16"/>
                    <a:pt x="32" y="12"/>
                  </a:cubicBezTo>
                  <a:cubicBezTo>
                    <a:pt x="35" y="7"/>
                    <a:pt x="36" y="4"/>
                    <a:pt x="32" y="0"/>
                  </a:cubicBezTo>
                  <a:cubicBezTo>
                    <a:pt x="31" y="0"/>
                    <a:pt x="30" y="0"/>
                    <a:pt x="28" y="0"/>
                  </a:cubicBezTo>
                  <a:cubicBezTo>
                    <a:pt x="28" y="5"/>
                    <a:pt x="21" y="5"/>
                    <a:pt x="18" y="8"/>
                  </a:cubicBezTo>
                  <a:cubicBezTo>
                    <a:pt x="4" y="24"/>
                    <a:pt x="0" y="69"/>
                    <a:pt x="28" y="74"/>
                  </a:cubicBezTo>
                  <a:close/>
                  <a:moveTo>
                    <a:pt x="24" y="12"/>
                  </a:moveTo>
                  <a:cubicBezTo>
                    <a:pt x="28" y="22"/>
                    <a:pt x="39" y="23"/>
                    <a:pt x="49" y="27"/>
                  </a:cubicBezTo>
                  <a:cubicBezTo>
                    <a:pt x="57" y="45"/>
                    <a:pt x="45" y="68"/>
                    <a:pt x="31" y="67"/>
                  </a:cubicBezTo>
                  <a:cubicBezTo>
                    <a:pt x="18" y="67"/>
                    <a:pt x="13" y="51"/>
                    <a:pt x="13" y="33"/>
                  </a:cubicBezTo>
                  <a:cubicBezTo>
                    <a:pt x="19" y="29"/>
                    <a:pt x="18" y="17"/>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07" name="Freeform 1018"/>
            <p:cNvSpPr/>
            <p:nvPr/>
          </p:nvSpPr>
          <p:spPr bwMode="auto">
            <a:xfrm>
              <a:off x="9723955" y="-59363"/>
              <a:ext cx="51099" cy="102196"/>
            </a:xfrm>
            <a:custGeom>
              <a:avLst/>
              <a:gdLst>
                <a:gd name="T0" fmla="*/ 14 w 14"/>
                <a:gd name="T1" fmla="*/ 25 h 27"/>
                <a:gd name="T2" fmla="*/ 9 w 14"/>
                <a:gd name="T3" fmla="*/ 0 h 27"/>
                <a:gd name="T4" fmla="*/ 5 w 14"/>
                <a:gd name="T5" fmla="*/ 0 h 27"/>
                <a:gd name="T6" fmla="*/ 14 w 14"/>
                <a:gd name="T7" fmla="*/ 25 h 27"/>
              </a:gdLst>
              <a:ahLst/>
              <a:cxnLst>
                <a:cxn ang="0">
                  <a:pos x="T0" y="T1"/>
                </a:cxn>
                <a:cxn ang="0">
                  <a:pos x="T2" y="T3"/>
                </a:cxn>
                <a:cxn ang="0">
                  <a:pos x="T4" y="T5"/>
                </a:cxn>
                <a:cxn ang="0">
                  <a:pos x="T6" y="T7"/>
                </a:cxn>
              </a:cxnLst>
              <a:rect l="0" t="0" r="r" b="b"/>
              <a:pathLst>
                <a:path w="14" h="27">
                  <a:moveTo>
                    <a:pt x="14" y="25"/>
                  </a:moveTo>
                  <a:cubicBezTo>
                    <a:pt x="11" y="18"/>
                    <a:pt x="8" y="7"/>
                    <a:pt x="9" y="0"/>
                  </a:cubicBezTo>
                  <a:cubicBezTo>
                    <a:pt x="7" y="0"/>
                    <a:pt x="6" y="0"/>
                    <a:pt x="5" y="0"/>
                  </a:cubicBezTo>
                  <a:cubicBezTo>
                    <a:pt x="0" y="10"/>
                    <a:pt x="7" y="27"/>
                    <a:pt x="1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09" name="Freeform 1020"/>
            <p:cNvSpPr>
              <a:spLocks noEditPoints="1"/>
            </p:cNvSpPr>
            <p:nvPr/>
          </p:nvSpPr>
          <p:spPr bwMode="auto">
            <a:xfrm>
              <a:off x="9480631" y="-44763"/>
              <a:ext cx="194659" cy="311454"/>
            </a:xfrm>
            <a:custGeom>
              <a:avLst/>
              <a:gdLst>
                <a:gd name="T0" fmla="*/ 49 w 52"/>
                <a:gd name="T1" fmla="*/ 30 h 83"/>
                <a:gd name="T2" fmla="*/ 32 w 52"/>
                <a:gd name="T3" fmla="*/ 15 h 83"/>
                <a:gd name="T4" fmla="*/ 34 w 52"/>
                <a:gd name="T5" fmla="*/ 2 h 83"/>
                <a:gd name="T6" fmla="*/ 27 w 52"/>
                <a:gd name="T7" fmla="*/ 1 h 83"/>
                <a:gd name="T8" fmla="*/ 9 w 52"/>
                <a:gd name="T9" fmla="*/ 21 h 83"/>
                <a:gd name="T10" fmla="*/ 12 w 52"/>
                <a:gd name="T11" fmla="*/ 70 h 83"/>
                <a:gd name="T12" fmla="*/ 49 w 52"/>
                <a:gd name="T13" fmla="*/ 30 h 83"/>
                <a:gd name="T14" fmla="*/ 19 w 52"/>
                <a:gd name="T15" fmla="*/ 66 h 83"/>
                <a:gd name="T16" fmla="*/ 9 w 52"/>
                <a:gd name="T17" fmla="*/ 51 h 83"/>
                <a:gd name="T18" fmla="*/ 23 w 52"/>
                <a:gd name="T19" fmla="*/ 16 h 83"/>
                <a:gd name="T20" fmla="*/ 28 w 52"/>
                <a:gd name="T21" fmla="*/ 24 h 83"/>
                <a:gd name="T22" fmla="*/ 43 w 52"/>
                <a:gd name="T23" fmla="*/ 33 h 83"/>
                <a:gd name="T24" fmla="*/ 19 w 52"/>
                <a:gd name="T25" fmla="*/ 6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3">
                  <a:moveTo>
                    <a:pt x="49" y="30"/>
                  </a:moveTo>
                  <a:cubicBezTo>
                    <a:pt x="46" y="23"/>
                    <a:pt x="34" y="24"/>
                    <a:pt x="32" y="15"/>
                  </a:cubicBezTo>
                  <a:cubicBezTo>
                    <a:pt x="31" y="8"/>
                    <a:pt x="38" y="6"/>
                    <a:pt x="34" y="2"/>
                  </a:cubicBezTo>
                  <a:cubicBezTo>
                    <a:pt x="32" y="1"/>
                    <a:pt x="30" y="0"/>
                    <a:pt x="27" y="1"/>
                  </a:cubicBezTo>
                  <a:cubicBezTo>
                    <a:pt x="23" y="10"/>
                    <a:pt x="14" y="13"/>
                    <a:pt x="9" y="21"/>
                  </a:cubicBezTo>
                  <a:cubicBezTo>
                    <a:pt x="0" y="36"/>
                    <a:pt x="1" y="57"/>
                    <a:pt x="12" y="70"/>
                  </a:cubicBezTo>
                  <a:cubicBezTo>
                    <a:pt x="36" y="83"/>
                    <a:pt x="52" y="59"/>
                    <a:pt x="49" y="30"/>
                  </a:cubicBezTo>
                  <a:close/>
                  <a:moveTo>
                    <a:pt x="19" y="66"/>
                  </a:moveTo>
                  <a:cubicBezTo>
                    <a:pt x="16" y="60"/>
                    <a:pt x="10" y="58"/>
                    <a:pt x="9" y="51"/>
                  </a:cubicBezTo>
                  <a:cubicBezTo>
                    <a:pt x="7" y="37"/>
                    <a:pt x="16" y="23"/>
                    <a:pt x="23" y="16"/>
                  </a:cubicBezTo>
                  <a:cubicBezTo>
                    <a:pt x="27" y="16"/>
                    <a:pt x="26" y="22"/>
                    <a:pt x="28" y="24"/>
                  </a:cubicBezTo>
                  <a:cubicBezTo>
                    <a:pt x="34" y="26"/>
                    <a:pt x="39" y="30"/>
                    <a:pt x="43" y="33"/>
                  </a:cubicBezTo>
                  <a:cubicBezTo>
                    <a:pt x="42" y="52"/>
                    <a:pt x="39" y="68"/>
                    <a:pt x="1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10" name="Freeform 1021"/>
            <p:cNvSpPr/>
            <p:nvPr/>
          </p:nvSpPr>
          <p:spPr bwMode="auto">
            <a:xfrm>
              <a:off x="6473151" y="-88562"/>
              <a:ext cx="197093" cy="260357"/>
            </a:xfrm>
            <a:custGeom>
              <a:avLst/>
              <a:gdLst>
                <a:gd name="T0" fmla="*/ 50 w 53"/>
                <a:gd name="T1" fmla="*/ 32 h 70"/>
                <a:gd name="T2" fmla="*/ 35 w 53"/>
                <a:gd name="T3" fmla="*/ 30 h 70"/>
                <a:gd name="T4" fmla="*/ 33 w 53"/>
                <a:gd name="T5" fmla="*/ 8 h 70"/>
                <a:gd name="T6" fmla="*/ 15 w 53"/>
                <a:gd name="T7" fmla="*/ 30 h 70"/>
                <a:gd name="T8" fmla="*/ 0 w 53"/>
                <a:gd name="T9" fmla="*/ 32 h 70"/>
                <a:gd name="T10" fmla="*/ 3 w 53"/>
                <a:gd name="T11" fmla="*/ 46 h 70"/>
                <a:gd name="T12" fmla="*/ 16 w 53"/>
                <a:gd name="T13" fmla="*/ 49 h 70"/>
                <a:gd name="T14" fmla="*/ 13 w 53"/>
                <a:gd name="T15" fmla="*/ 63 h 70"/>
                <a:gd name="T16" fmla="*/ 32 w 53"/>
                <a:gd name="T17" fmla="*/ 70 h 70"/>
                <a:gd name="T18" fmla="*/ 37 w 53"/>
                <a:gd name="T19" fmla="*/ 51 h 70"/>
                <a:gd name="T20" fmla="*/ 52 w 53"/>
                <a:gd name="T21" fmla="*/ 50 h 70"/>
                <a:gd name="T22" fmla="*/ 50 w 53"/>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70">
                  <a:moveTo>
                    <a:pt x="50" y="32"/>
                  </a:moveTo>
                  <a:cubicBezTo>
                    <a:pt x="45" y="31"/>
                    <a:pt x="38" y="33"/>
                    <a:pt x="35" y="30"/>
                  </a:cubicBezTo>
                  <a:cubicBezTo>
                    <a:pt x="36" y="25"/>
                    <a:pt x="34" y="17"/>
                    <a:pt x="33" y="8"/>
                  </a:cubicBezTo>
                  <a:cubicBezTo>
                    <a:pt x="13" y="0"/>
                    <a:pt x="23" y="18"/>
                    <a:pt x="15" y="30"/>
                  </a:cubicBezTo>
                  <a:cubicBezTo>
                    <a:pt x="10" y="27"/>
                    <a:pt x="4" y="29"/>
                    <a:pt x="0" y="32"/>
                  </a:cubicBezTo>
                  <a:cubicBezTo>
                    <a:pt x="1" y="40"/>
                    <a:pt x="0" y="40"/>
                    <a:pt x="3" y="46"/>
                  </a:cubicBezTo>
                  <a:cubicBezTo>
                    <a:pt x="8" y="49"/>
                    <a:pt x="12" y="45"/>
                    <a:pt x="16" y="49"/>
                  </a:cubicBezTo>
                  <a:cubicBezTo>
                    <a:pt x="16" y="57"/>
                    <a:pt x="16" y="58"/>
                    <a:pt x="13" y="63"/>
                  </a:cubicBezTo>
                  <a:cubicBezTo>
                    <a:pt x="18" y="66"/>
                    <a:pt x="24" y="69"/>
                    <a:pt x="32" y="70"/>
                  </a:cubicBezTo>
                  <a:cubicBezTo>
                    <a:pt x="35" y="65"/>
                    <a:pt x="32" y="53"/>
                    <a:pt x="37" y="51"/>
                  </a:cubicBezTo>
                  <a:cubicBezTo>
                    <a:pt x="42" y="50"/>
                    <a:pt x="49" y="52"/>
                    <a:pt x="52" y="50"/>
                  </a:cubicBezTo>
                  <a:cubicBezTo>
                    <a:pt x="52" y="45"/>
                    <a:pt x="53" y="38"/>
                    <a:pt x="5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11" name="Freeform 1022"/>
            <p:cNvSpPr>
              <a:spLocks noEditPoints="1"/>
            </p:cNvSpPr>
            <p:nvPr/>
          </p:nvSpPr>
          <p:spPr bwMode="auto">
            <a:xfrm>
              <a:off x="11541583" y="-3398"/>
              <a:ext cx="153295" cy="228724"/>
            </a:xfrm>
            <a:custGeom>
              <a:avLst/>
              <a:gdLst>
                <a:gd name="T0" fmla="*/ 31 w 41"/>
                <a:gd name="T1" fmla="*/ 13 h 61"/>
                <a:gd name="T2" fmla="*/ 3 w 41"/>
                <a:gd name="T3" fmla="*/ 6 h 61"/>
                <a:gd name="T4" fmla="*/ 1 w 41"/>
                <a:gd name="T5" fmla="*/ 55 h 61"/>
                <a:gd name="T6" fmla="*/ 31 w 41"/>
                <a:gd name="T7" fmla="*/ 13 h 61"/>
                <a:gd name="T8" fmla="*/ 10 w 41"/>
                <a:gd name="T9" fmla="*/ 12 h 61"/>
                <a:gd name="T10" fmla="*/ 9 w 41"/>
                <a:gd name="T11" fmla="*/ 48 h 61"/>
                <a:gd name="T12" fmla="*/ 10 w 41"/>
                <a:gd name="T13" fmla="*/ 12 h 61"/>
              </a:gdLst>
              <a:ahLst/>
              <a:cxnLst>
                <a:cxn ang="0">
                  <a:pos x="T0" y="T1"/>
                </a:cxn>
                <a:cxn ang="0">
                  <a:pos x="T2" y="T3"/>
                </a:cxn>
                <a:cxn ang="0">
                  <a:pos x="T4" y="T5"/>
                </a:cxn>
                <a:cxn ang="0">
                  <a:pos x="T6" y="T7"/>
                </a:cxn>
                <a:cxn ang="0">
                  <a:pos x="T8" y="T9"/>
                </a:cxn>
                <a:cxn ang="0">
                  <a:pos x="T10" y="T11"/>
                </a:cxn>
                <a:cxn ang="0">
                  <a:pos x="T12" y="T13"/>
                </a:cxn>
              </a:cxnLst>
              <a:rect l="0" t="0" r="r" b="b"/>
              <a:pathLst>
                <a:path w="41" h="61">
                  <a:moveTo>
                    <a:pt x="31" y="13"/>
                  </a:moveTo>
                  <a:cubicBezTo>
                    <a:pt x="25" y="7"/>
                    <a:pt x="12" y="0"/>
                    <a:pt x="3" y="6"/>
                  </a:cubicBezTo>
                  <a:cubicBezTo>
                    <a:pt x="3" y="22"/>
                    <a:pt x="0" y="42"/>
                    <a:pt x="1" y="55"/>
                  </a:cubicBezTo>
                  <a:cubicBezTo>
                    <a:pt x="21" y="61"/>
                    <a:pt x="41" y="37"/>
                    <a:pt x="31" y="13"/>
                  </a:cubicBezTo>
                  <a:close/>
                  <a:moveTo>
                    <a:pt x="10" y="12"/>
                  </a:moveTo>
                  <a:cubicBezTo>
                    <a:pt x="36" y="9"/>
                    <a:pt x="30" y="51"/>
                    <a:pt x="9" y="48"/>
                  </a:cubicBezTo>
                  <a:cubicBezTo>
                    <a:pt x="5" y="36"/>
                    <a:pt x="10" y="25"/>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12" name="Freeform 1023"/>
            <p:cNvSpPr>
              <a:spLocks noEditPoints="1"/>
            </p:cNvSpPr>
            <p:nvPr/>
          </p:nvSpPr>
          <p:spPr bwMode="auto">
            <a:xfrm>
              <a:off x="9624193" y="-10698"/>
              <a:ext cx="559644" cy="559644"/>
            </a:xfrm>
            <a:custGeom>
              <a:avLst/>
              <a:gdLst>
                <a:gd name="T0" fmla="*/ 99 w 150"/>
                <a:gd name="T1" fmla="*/ 10 h 150"/>
                <a:gd name="T2" fmla="*/ 36 w 150"/>
                <a:gd name="T3" fmla="*/ 57 h 150"/>
                <a:gd name="T4" fmla="*/ 12 w 150"/>
                <a:gd name="T5" fmla="*/ 85 h 150"/>
                <a:gd name="T6" fmla="*/ 18 w 150"/>
                <a:gd name="T7" fmla="*/ 141 h 150"/>
                <a:gd name="T8" fmla="*/ 54 w 150"/>
                <a:gd name="T9" fmla="*/ 141 h 150"/>
                <a:gd name="T10" fmla="*/ 117 w 150"/>
                <a:gd name="T11" fmla="*/ 136 h 150"/>
                <a:gd name="T12" fmla="*/ 140 w 150"/>
                <a:gd name="T13" fmla="*/ 88 h 150"/>
                <a:gd name="T14" fmla="*/ 149 w 150"/>
                <a:gd name="T15" fmla="*/ 31 h 150"/>
                <a:gd name="T16" fmla="*/ 99 w 150"/>
                <a:gd name="T17" fmla="*/ 10 h 150"/>
                <a:gd name="T18" fmla="*/ 137 w 150"/>
                <a:gd name="T19" fmla="*/ 74 h 150"/>
                <a:gd name="T20" fmla="*/ 124 w 150"/>
                <a:gd name="T21" fmla="*/ 115 h 150"/>
                <a:gd name="T22" fmla="*/ 98 w 150"/>
                <a:gd name="T23" fmla="*/ 137 h 150"/>
                <a:gd name="T24" fmla="*/ 50 w 150"/>
                <a:gd name="T25" fmla="*/ 134 h 150"/>
                <a:gd name="T26" fmla="*/ 39 w 150"/>
                <a:gd name="T27" fmla="*/ 137 h 150"/>
                <a:gd name="T28" fmla="*/ 22 w 150"/>
                <a:gd name="T29" fmla="*/ 135 h 150"/>
                <a:gd name="T30" fmla="*/ 63 w 150"/>
                <a:gd name="T31" fmla="*/ 45 h 150"/>
                <a:gd name="T32" fmla="*/ 126 w 150"/>
                <a:gd name="T33" fmla="*/ 12 h 150"/>
                <a:gd name="T34" fmla="*/ 137 w 150"/>
                <a:gd name="T35" fmla="*/ 15 h 150"/>
                <a:gd name="T36" fmla="*/ 137 w 150"/>
                <a:gd name="T37"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50">
                  <a:moveTo>
                    <a:pt x="99" y="10"/>
                  </a:moveTo>
                  <a:cubicBezTo>
                    <a:pt x="81" y="19"/>
                    <a:pt x="51" y="43"/>
                    <a:pt x="36" y="57"/>
                  </a:cubicBezTo>
                  <a:cubicBezTo>
                    <a:pt x="30" y="63"/>
                    <a:pt x="15" y="79"/>
                    <a:pt x="12" y="85"/>
                  </a:cubicBezTo>
                  <a:cubicBezTo>
                    <a:pt x="4" y="102"/>
                    <a:pt x="8" y="134"/>
                    <a:pt x="18" y="141"/>
                  </a:cubicBezTo>
                  <a:cubicBezTo>
                    <a:pt x="26" y="146"/>
                    <a:pt x="41" y="142"/>
                    <a:pt x="54" y="141"/>
                  </a:cubicBezTo>
                  <a:cubicBezTo>
                    <a:pt x="80" y="141"/>
                    <a:pt x="100" y="150"/>
                    <a:pt x="117" y="136"/>
                  </a:cubicBezTo>
                  <a:cubicBezTo>
                    <a:pt x="127" y="125"/>
                    <a:pt x="135" y="107"/>
                    <a:pt x="140" y="88"/>
                  </a:cubicBezTo>
                  <a:cubicBezTo>
                    <a:pt x="144" y="70"/>
                    <a:pt x="150" y="49"/>
                    <a:pt x="149" y="31"/>
                  </a:cubicBezTo>
                  <a:cubicBezTo>
                    <a:pt x="148" y="1"/>
                    <a:pt x="121" y="0"/>
                    <a:pt x="99" y="10"/>
                  </a:cubicBezTo>
                  <a:close/>
                  <a:moveTo>
                    <a:pt x="137" y="74"/>
                  </a:moveTo>
                  <a:cubicBezTo>
                    <a:pt x="133" y="89"/>
                    <a:pt x="129" y="106"/>
                    <a:pt x="124" y="115"/>
                  </a:cubicBezTo>
                  <a:cubicBezTo>
                    <a:pt x="119" y="125"/>
                    <a:pt x="110" y="135"/>
                    <a:pt x="98" y="137"/>
                  </a:cubicBezTo>
                  <a:cubicBezTo>
                    <a:pt x="86" y="139"/>
                    <a:pt x="67" y="133"/>
                    <a:pt x="50" y="134"/>
                  </a:cubicBezTo>
                  <a:cubicBezTo>
                    <a:pt x="46" y="135"/>
                    <a:pt x="42" y="137"/>
                    <a:pt x="39" y="137"/>
                  </a:cubicBezTo>
                  <a:cubicBezTo>
                    <a:pt x="37" y="137"/>
                    <a:pt x="27" y="132"/>
                    <a:pt x="22" y="135"/>
                  </a:cubicBezTo>
                  <a:cubicBezTo>
                    <a:pt x="0" y="92"/>
                    <a:pt x="36" y="67"/>
                    <a:pt x="63" y="45"/>
                  </a:cubicBezTo>
                  <a:cubicBezTo>
                    <a:pt x="83" y="29"/>
                    <a:pt x="108" y="10"/>
                    <a:pt x="126" y="12"/>
                  </a:cubicBezTo>
                  <a:cubicBezTo>
                    <a:pt x="130" y="12"/>
                    <a:pt x="133" y="12"/>
                    <a:pt x="137" y="15"/>
                  </a:cubicBezTo>
                  <a:cubicBezTo>
                    <a:pt x="145" y="30"/>
                    <a:pt x="142" y="50"/>
                    <a:pt x="137"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13" name="Freeform 1024"/>
            <p:cNvSpPr>
              <a:spLocks noEditPoints="1"/>
            </p:cNvSpPr>
            <p:nvPr/>
          </p:nvSpPr>
          <p:spPr bwMode="auto">
            <a:xfrm>
              <a:off x="8310245" y="-13130"/>
              <a:ext cx="946530" cy="820001"/>
            </a:xfrm>
            <a:custGeom>
              <a:avLst/>
              <a:gdLst>
                <a:gd name="T0" fmla="*/ 250 w 254"/>
                <a:gd name="T1" fmla="*/ 156 h 220"/>
                <a:gd name="T2" fmla="*/ 235 w 254"/>
                <a:gd name="T3" fmla="*/ 150 h 220"/>
                <a:gd name="T4" fmla="*/ 172 w 254"/>
                <a:gd name="T5" fmla="*/ 149 h 220"/>
                <a:gd name="T6" fmla="*/ 130 w 254"/>
                <a:gd name="T7" fmla="*/ 28 h 220"/>
                <a:gd name="T8" fmla="*/ 148 w 254"/>
                <a:gd name="T9" fmla="*/ 9 h 220"/>
                <a:gd name="T10" fmla="*/ 126 w 254"/>
                <a:gd name="T11" fmla="*/ 24 h 220"/>
                <a:gd name="T12" fmla="*/ 108 w 254"/>
                <a:gd name="T13" fmla="*/ 0 h 220"/>
                <a:gd name="T14" fmla="*/ 120 w 254"/>
                <a:gd name="T15" fmla="*/ 28 h 220"/>
                <a:gd name="T16" fmla="*/ 25 w 254"/>
                <a:gd name="T17" fmla="*/ 139 h 220"/>
                <a:gd name="T18" fmla="*/ 10 w 254"/>
                <a:gd name="T19" fmla="*/ 158 h 220"/>
                <a:gd name="T20" fmla="*/ 2 w 254"/>
                <a:gd name="T21" fmla="*/ 180 h 220"/>
                <a:gd name="T22" fmla="*/ 168 w 254"/>
                <a:gd name="T23" fmla="*/ 159 h 220"/>
                <a:gd name="T24" fmla="*/ 169 w 254"/>
                <a:gd name="T25" fmla="*/ 220 h 220"/>
                <a:gd name="T26" fmla="*/ 174 w 254"/>
                <a:gd name="T27" fmla="*/ 191 h 220"/>
                <a:gd name="T28" fmla="*/ 174 w 254"/>
                <a:gd name="T29" fmla="*/ 157 h 220"/>
                <a:gd name="T30" fmla="*/ 224 w 254"/>
                <a:gd name="T31" fmla="*/ 157 h 220"/>
                <a:gd name="T32" fmla="*/ 250 w 254"/>
                <a:gd name="T33" fmla="*/ 156 h 220"/>
                <a:gd name="T34" fmla="*/ 10 w 254"/>
                <a:gd name="T35" fmla="*/ 172 h 220"/>
                <a:gd name="T36" fmla="*/ 122 w 254"/>
                <a:gd name="T37" fmla="*/ 35 h 220"/>
                <a:gd name="T38" fmla="*/ 124 w 254"/>
                <a:gd name="T39" fmla="*/ 35 h 220"/>
                <a:gd name="T40" fmla="*/ 168 w 254"/>
                <a:gd name="T41" fmla="*/ 152 h 220"/>
                <a:gd name="T42" fmla="*/ 10 w 254"/>
                <a:gd name="T43"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 h="220">
                  <a:moveTo>
                    <a:pt x="250" y="156"/>
                  </a:moveTo>
                  <a:cubicBezTo>
                    <a:pt x="254" y="147"/>
                    <a:pt x="240" y="151"/>
                    <a:pt x="235" y="150"/>
                  </a:cubicBezTo>
                  <a:cubicBezTo>
                    <a:pt x="208" y="148"/>
                    <a:pt x="190" y="153"/>
                    <a:pt x="172" y="149"/>
                  </a:cubicBezTo>
                  <a:cubicBezTo>
                    <a:pt x="168" y="99"/>
                    <a:pt x="141" y="71"/>
                    <a:pt x="130" y="28"/>
                  </a:cubicBezTo>
                  <a:cubicBezTo>
                    <a:pt x="135" y="20"/>
                    <a:pt x="148" y="22"/>
                    <a:pt x="148" y="9"/>
                  </a:cubicBezTo>
                  <a:cubicBezTo>
                    <a:pt x="136" y="10"/>
                    <a:pt x="134" y="20"/>
                    <a:pt x="126" y="24"/>
                  </a:cubicBezTo>
                  <a:cubicBezTo>
                    <a:pt x="120" y="16"/>
                    <a:pt x="116" y="6"/>
                    <a:pt x="108" y="0"/>
                  </a:cubicBezTo>
                  <a:cubicBezTo>
                    <a:pt x="102" y="9"/>
                    <a:pt x="118" y="18"/>
                    <a:pt x="120" y="28"/>
                  </a:cubicBezTo>
                  <a:cubicBezTo>
                    <a:pt x="85" y="60"/>
                    <a:pt x="53" y="101"/>
                    <a:pt x="25" y="139"/>
                  </a:cubicBezTo>
                  <a:cubicBezTo>
                    <a:pt x="21" y="145"/>
                    <a:pt x="15" y="152"/>
                    <a:pt x="10" y="158"/>
                  </a:cubicBezTo>
                  <a:cubicBezTo>
                    <a:pt x="6" y="164"/>
                    <a:pt x="0" y="172"/>
                    <a:pt x="2" y="180"/>
                  </a:cubicBezTo>
                  <a:cubicBezTo>
                    <a:pt x="56" y="177"/>
                    <a:pt x="112" y="162"/>
                    <a:pt x="168" y="159"/>
                  </a:cubicBezTo>
                  <a:cubicBezTo>
                    <a:pt x="174" y="179"/>
                    <a:pt x="162" y="207"/>
                    <a:pt x="169" y="220"/>
                  </a:cubicBezTo>
                  <a:cubicBezTo>
                    <a:pt x="177" y="215"/>
                    <a:pt x="173" y="201"/>
                    <a:pt x="174" y="191"/>
                  </a:cubicBezTo>
                  <a:cubicBezTo>
                    <a:pt x="174" y="179"/>
                    <a:pt x="176" y="167"/>
                    <a:pt x="174" y="157"/>
                  </a:cubicBezTo>
                  <a:cubicBezTo>
                    <a:pt x="194" y="157"/>
                    <a:pt x="211" y="156"/>
                    <a:pt x="224" y="157"/>
                  </a:cubicBezTo>
                  <a:cubicBezTo>
                    <a:pt x="234" y="158"/>
                    <a:pt x="250" y="163"/>
                    <a:pt x="250" y="156"/>
                  </a:cubicBezTo>
                  <a:close/>
                  <a:moveTo>
                    <a:pt x="10" y="172"/>
                  </a:moveTo>
                  <a:cubicBezTo>
                    <a:pt x="42" y="121"/>
                    <a:pt x="78" y="74"/>
                    <a:pt x="122" y="35"/>
                  </a:cubicBezTo>
                  <a:cubicBezTo>
                    <a:pt x="123" y="35"/>
                    <a:pt x="124" y="35"/>
                    <a:pt x="124" y="35"/>
                  </a:cubicBezTo>
                  <a:cubicBezTo>
                    <a:pt x="139" y="74"/>
                    <a:pt x="161" y="105"/>
                    <a:pt x="168" y="152"/>
                  </a:cubicBezTo>
                  <a:cubicBezTo>
                    <a:pt x="112" y="156"/>
                    <a:pt x="64" y="169"/>
                    <a:pt x="10"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15" name="Freeform 1026"/>
            <p:cNvSpPr>
              <a:spLocks noEditPoints="1"/>
            </p:cNvSpPr>
            <p:nvPr/>
          </p:nvSpPr>
          <p:spPr bwMode="auto">
            <a:xfrm>
              <a:off x="7268820" y="30668"/>
              <a:ext cx="912464" cy="1194719"/>
            </a:xfrm>
            <a:custGeom>
              <a:avLst/>
              <a:gdLst>
                <a:gd name="T0" fmla="*/ 235 w 245"/>
                <a:gd name="T1" fmla="*/ 177 h 320"/>
                <a:gd name="T2" fmla="*/ 231 w 245"/>
                <a:gd name="T3" fmla="*/ 37 h 320"/>
                <a:gd name="T4" fmla="*/ 177 w 245"/>
                <a:gd name="T5" fmla="*/ 4 h 320"/>
                <a:gd name="T6" fmla="*/ 6 w 245"/>
                <a:gd name="T7" fmla="*/ 14 h 320"/>
                <a:gd name="T8" fmla="*/ 1 w 245"/>
                <a:gd name="T9" fmla="*/ 223 h 320"/>
                <a:gd name="T10" fmla="*/ 26 w 245"/>
                <a:gd name="T11" fmla="*/ 305 h 320"/>
                <a:gd name="T12" fmla="*/ 194 w 245"/>
                <a:gd name="T13" fmla="*/ 318 h 320"/>
                <a:gd name="T14" fmla="*/ 227 w 245"/>
                <a:gd name="T15" fmla="*/ 301 h 320"/>
                <a:gd name="T16" fmla="*/ 208 w 245"/>
                <a:gd name="T17" fmla="*/ 271 h 320"/>
                <a:gd name="T18" fmla="*/ 227 w 245"/>
                <a:gd name="T19" fmla="*/ 301 h 320"/>
                <a:gd name="T20" fmla="*/ 210 w 245"/>
                <a:gd name="T21" fmla="*/ 250 h 320"/>
                <a:gd name="T22" fmla="*/ 227 w 245"/>
                <a:gd name="T23" fmla="*/ 277 h 320"/>
                <a:gd name="T24" fmla="*/ 226 w 245"/>
                <a:gd name="T25" fmla="*/ 253 h 320"/>
                <a:gd name="T26" fmla="*/ 210 w 245"/>
                <a:gd name="T27" fmla="*/ 228 h 320"/>
                <a:gd name="T28" fmla="*/ 223 w 245"/>
                <a:gd name="T29" fmla="*/ 188 h 320"/>
                <a:gd name="T30" fmla="*/ 210 w 245"/>
                <a:gd name="T31" fmla="*/ 196 h 320"/>
                <a:gd name="T32" fmla="*/ 223 w 245"/>
                <a:gd name="T33" fmla="*/ 188 h 320"/>
                <a:gd name="T34" fmla="*/ 210 w 245"/>
                <a:gd name="T35" fmla="*/ 156 h 320"/>
                <a:gd name="T36" fmla="*/ 225 w 245"/>
                <a:gd name="T37" fmla="*/ 182 h 320"/>
                <a:gd name="T38" fmla="*/ 225 w 245"/>
                <a:gd name="T39" fmla="*/ 213 h 320"/>
                <a:gd name="T40" fmla="*/ 210 w 245"/>
                <a:gd name="T41" fmla="*/ 218 h 320"/>
                <a:gd name="T42" fmla="*/ 225 w 245"/>
                <a:gd name="T43" fmla="*/ 213 h 320"/>
                <a:gd name="T44" fmla="*/ 210 w 245"/>
                <a:gd name="T45" fmla="*/ 147 h 320"/>
                <a:gd name="T46" fmla="*/ 225 w 245"/>
                <a:gd name="T47" fmla="*/ 141 h 320"/>
                <a:gd name="T48" fmla="*/ 225 w 245"/>
                <a:gd name="T49" fmla="*/ 134 h 320"/>
                <a:gd name="T50" fmla="*/ 210 w 245"/>
                <a:gd name="T51" fmla="*/ 114 h 320"/>
                <a:gd name="T52" fmla="*/ 225 w 245"/>
                <a:gd name="T53" fmla="*/ 134 h 320"/>
                <a:gd name="T54" fmla="*/ 208 w 245"/>
                <a:gd name="T55" fmla="*/ 106 h 320"/>
                <a:gd name="T56" fmla="*/ 223 w 245"/>
                <a:gd name="T57" fmla="*/ 101 h 320"/>
                <a:gd name="T58" fmla="*/ 208 w 245"/>
                <a:gd name="T59" fmla="*/ 21 h 320"/>
                <a:gd name="T60" fmla="*/ 207 w 245"/>
                <a:gd name="T61" fmla="*/ 35 h 320"/>
                <a:gd name="T62" fmla="*/ 207 w 245"/>
                <a:gd name="T63" fmla="*/ 45 h 320"/>
                <a:gd name="T64" fmla="*/ 221 w 245"/>
                <a:gd name="T65" fmla="*/ 70 h 320"/>
                <a:gd name="T66" fmla="*/ 207 w 245"/>
                <a:gd name="T67" fmla="*/ 45 h 320"/>
                <a:gd name="T68" fmla="*/ 221 w 245"/>
                <a:gd name="T69" fmla="*/ 78 h 320"/>
                <a:gd name="T70" fmla="*/ 207 w 245"/>
                <a:gd name="T71" fmla="*/ 82 h 320"/>
                <a:gd name="T72" fmla="*/ 222 w 245"/>
                <a:gd name="T73" fmla="*/ 306 h 320"/>
                <a:gd name="T74" fmla="*/ 222 w 245"/>
                <a:gd name="T75" fmla="*/ 306 h 320"/>
                <a:gd name="T76" fmla="*/ 10 w 245"/>
                <a:gd name="T77" fmla="*/ 269 h 320"/>
                <a:gd name="T78" fmla="*/ 200 w 245"/>
                <a:gd name="T79" fmla="*/ 11 h 320"/>
                <a:gd name="T80" fmla="*/ 43 w 245"/>
                <a:gd name="T81" fmla="*/ 284 h 320"/>
                <a:gd name="T82" fmla="*/ 26 w 245"/>
                <a:gd name="T83" fmla="*/ 294 h 320"/>
                <a:gd name="T84" fmla="*/ 51 w 245"/>
                <a:gd name="T85" fmla="*/ 306 h 320"/>
                <a:gd name="T86" fmla="*/ 50 w 245"/>
                <a:gd name="T87" fmla="*/ 295 h 320"/>
                <a:gd name="T88" fmla="*/ 50 w 245"/>
                <a:gd name="T89" fmla="*/ 295 h 320"/>
                <a:gd name="T90" fmla="*/ 69 w 245"/>
                <a:gd name="T91" fmla="*/ 293 h 320"/>
                <a:gd name="T92" fmla="*/ 75 w 245"/>
                <a:gd name="T93" fmla="*/ 305 h 320"/>
                <a:gd name="T94" fmla="*/ 101 w 245"/>
                <a:gd name="T95" fmla="*/ 293 h 320"/>
                <a:gd name="T96" fmla="*/ 89 w 245"/>
                <a:gd name="T97" fmla="*/ 294 h 320"/>
                <a:gd name="T98" fmla="*/ 129 w 245"/>
                <a:gd name="T99" fmla="*/ 304 h 320"/>
                <a:gd name="T100" fmla="*/ 137 w 245"/>
                <a:gd name="T101" fmla="*/ 307 h 320"/>
                <a:gd name="T102" fmla="*/ 145 w 245"/>
                <a:gd name="T103" fmla="*/ 293 h 320"/>
                <a:gd name="T104" fmla="*/ 137 w 245"/>
                <a:gd name="T105" fmla="*/ 307 h 320"/>
                <a:gd name="T106" fmla="*/ 164 w 245"/>
                <a:gd name="T107" fmla="*/ 292 h 320"/>
                <a:gd name="T108" fmla="*/ 151 w 245"/>
                <a:gd name="T109" fmla="*/ 293 h 320"/>
                <a:gd name="T110" fmla="*/ 172 w 245"/>
                <a:gd name="T111" fmla="*/ 294 h 320"/>
                <a:gd name="T112" fmla="*/ 195 w 245"/>
                <a:gd name="T113" fmla="*/ 30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320">
                  <a:moveTo>
                    <a:pt x="237" y="313"/>
                  </a:moveTo>
                  <a:cubicBezTo>
                    <a:pt x="245" y="272"/>
                    <a:pt x="237" y="223"/>
                    <a:pt x="235" y="177"/>
                  </a:cubicBezTo>
                  <a:cubicBezTo>
                    <a:pt x="234" y="139"/>
                    <a:pt x="232" y="101"/>
                    <a:pt x="231" y="55"/>
                  </a:cubicBezTo>
                  <a:cubicBezTo>
                    <a:pt x="231" y="49"/>
                    <a:pt x="232" y="41"/>
                    <a:pt x="231" y="37"/>
                  </a:cubicBezTo>
                  <a:cubicBezTo>
                    <a:pt x="229" y="30"/>
                    <a:pt x="209" y="5"/>
                    <a:pt x="204" y="3"/>
                  </a:cubicBezTo>
                  <a:cubicBezTo>
                    <a:pt x="197" y="0"/>
                    <a:pt x="185" y="4"/>
                    <a:pt x="177" y="4"/>
                  </a:cubicBezTo>
                  <a:cubicBezTo>
                    <a:pt x="133" y="6"/>
                    <a:pt x="86" y="8"/>
                    <a:pt x="49" y="9"/>
                  </a:cubicBezTo>
                  <a:cubicBezTo>
                    <a:pt x="35" y="9"/>
                    <a:pt x="19" y="7"/>
                    <a:pt x="6" y="14"/>
                  </a:cubicBezTo>
                  <a:cubicBezTo>
                    <a:pt x="10" y="52"/>
                    <a:pt x="3" y="96"/>
                    <a:pt x="3" y="150"/>
                  </a:cubicBezTo>
                  <a:cubicBezTo>
                    <a:pt x="3" y="173"/>
                    <a:pt x="0" y="198"/>
                    <a:pt x="1" y="223"/>
                  </a:cubicBezTo>
                  <a:cubicBezTo>
                    <a:pt x="2" y="247"/>
                    <a:pt x="3" y="283"/>
                    <a:pt x="13" y="293"/>
                  </a:cubicBezTo>
                  <a:cubicBezTo>
                    <a:pt x="17" y="297"/>
                    <a:pt x="22" y="302"/>
                    <a:pt x="26" y="305"/>
                  </a:cubicBezTo>
                  <a:cubicBezTo>
                    <a:pt x="32" y="311"/>
                    <a:pt x="39" y="314"/>
                    <a:pt x="43" y="320"/>
                  </a:cubicBezTo>
                  <a:cubicBezTo>
                    <a:pt x="89" y="319"/>
                    <a:pt x="147" y="318"/>
                    <a:pt x="194" y="318"/>
                  </a:cubicBezTo>
                  <a:cubicBezTo>
                    <a:pt x="210" y="317"/>
                    <a:pt x="225" y="319"/>
                    <a:pt x="237" y="313"/>
                  </a:cubicBezTo>
                  <a:close/>
                  <a:moveTo>
                    <a:pt x="227" y="301"/>
                  </a:moveTo>
                  <a:cubicBezTo>
                    <a:pt x="222" y="293"/>
                    <a:pt x="213" y="289"/>
                    <a:pt x="207" y="282"/>
                  </a:cubicBezTo>
                  <a:cubicBezTo>
                    <a:pt x="211" y="279"/>
                    <a:pt x="209" y="276"/>
                    <a:pt x="208" y="271"/>
                  </a:cubicBezTo>
                  <a:cubicBezTo>
                    <a:pt x="216" y="275"/>
                    <a:pt x="221" y="280"/>
                    <a:pt x="227" y="285"/>
                  </a:cubicBezTo>
                  <a:cubicBezTo>
                    <a:pt x="227" y="290"/>
                    <a:pt x="227" y="295"/>
                    <a:pt x="227" y="301"/>
                  </a:cubicBezTo>
                  <a:close/>
                  <a:moveTo>
                    <a:pt x="208" y="263"/>
                  </a:moveTo>
                  <a:cubicBezTo>
                    <a:pt x="208" y="258"/>
                    <a:pt x="211" y="256"/>
                    <a:pt x="210" y="250"/>
                  </a:cubicBezTo>
                  <a:cubicBezTo>
                    <a:pt x="216" y="253"/>
                    <a:pt x="218" y="259"/>
                    <a:pt x="226" y="260"/>
                  </a:cubicBezTo>
                  <a:cubicBezTo>
                    <a:pt x="226" y="266"/>
                    <a:pt x="225" y="273"/>
                    <a:pt x="227" y="277"/>
                  </a:cubicBezTo>
                  <a:cubicBezTo>
                    <a:pt x="221" y="273"/>
                    <a:pt x="215" y="268"/>
                    <a:pt x="208" y="263"/>
                  </a:cubicBezTo>
                  <a:close/>
                  <a:moveTo>
                    <a:pt x="226" y="253"/>
                  </a:moveTo>
                  <a:cubicBezTo>
                    <a:pt x="219" y="251"/>
                    <a:pt x="215" y="245"/>
                    <a:pt x="210" y="242"/>
                  </a:cubicBezTo>
                  <a:cubicBezTo>
                    <a:pt x="210" y="236"/>
                    <a:pt x="211" y="231"/>
                    <a:pt x="210" y="228"/>
                  </a:cubicBezTo>
                  <a:cubicBezTo>
                    <a:pt x="219" y="229"/>
                    <a:pt x="229" y="238"/>
                    <a:pt x="226" y="253"/>
                  </a:cubicBezTo>
                  <a:close/>
                  <a:moveTo>
                    <a:pt x="223" y="188"/>
                  </a:moveTo>
                  <a:cubicBezTo>
                    <a:pt x="227" y="193"/>
                    <a:pt x="222" y="200"/>
                    <a:pt x="225" y="205"/>
                  </a:cubicBezTo>
                  <a:cubicBezTo>
                    <a:pt x="218" y="204"/>
                    <a:pt x="218" y="195"/>
                    <a:pt x="210" y="196"/>
                  </a:cubicBezTo>
                  <a:cubicBezTo>
                    <a:pt x="210" y="190"/>
                    <a:pt x="210" y="185"/>
                    <a:pt x="210" y="179"/>
                  </a:cubicBezTo>
                  <a:cubicBezTo>
                    <a:pt x="215" y="181"/>
                    <a:pt x="219" y="190"/>
                    <a:pt x="223" y="188"/>
                  </a:cubicBezTo>
                  <a:close/>
                  <a:moveTo>
                    <a:pt x="210" y="172"/>
                  </a:moveTo>
                  <a:cubicBezTo>
                    <a:pt x="210" y="167"/>
                    <a:pt x="210" y="161"/>
                    <a:pt x="210" y="156"/>
                  </a:cubicBezTo>
                  <a:cubicBezTo>
                    <a:pt x="216" y="158"/>
                    <a:pt x="218" y="163"/>
                    <a:pt x="225" y="164"/>
                  </a:cubicBezTo>
                  <a:cubicBezTo>
                    <a:pt x="225" y="170"/>
                    <a:pt x="225" y="176"/>
                    <a:pt x="225" y="182"/>
                  </a:cubicBezTo>
                  <a:cubicBezTo>
                    <a:pt x="219" y="180"/>
                    <a:pt x="215" y="175"/>
                    <a:pt x="210" y="172"/>
                  </a:cubicBezTo>
                  <a:close/>
                  <a:moveTo>
                    <a:pt x="225" y="213"/>
                  </a:moveTo>
                  <a:cubicBezTo>
                    <a:pt x="225" y="219"/>
                    <a:pt x="225" y="224"/>
                    <a:pt x="225" y="230"/>
                  </a:cubicBezTo>
                  <a:cubicBezTo>
                    <a:pt x="221" y="224"/>
                    <a:pt x="214" y="223"/>
                    <a:pt x="210" y="218"/>
                  </a:cubicBezTo>
                  <a:cubicBezTo>
                    <a:pt x="210" y="213"/>
                    <a:pt x="210" y="207"/>
                    <a:pt x="210" y="202"/>
                  </a:cubicBezTo>
                  <a:cubicBezTo>
                    <a:pt x="216" y="204"/>
                    <a:pt x="219" y="210"/>
                    <a:pt x="225" y="213"/>
                  </a:cubicBezTo>
                  <a:close/>
                  <a:moveTo>
                    <a:pt x="225" y="159"/>
                  </a:moveTo>
                  <a:cubicBezTo>
                    <a:pt x="220" y="155"/>
                    <a:pt x="215" y="151"/>
                    <a:pt x="210" y="147"/>
                  </a:cubicBezTo>
                  <a:cubicBezTo>
                    <a:pt x="209" y="143"/>
                    <a:pt x="211" y="136"/>
                    <a:pt x="208" y="134"/>
                  </a:cubicBezTo>
                  <a:cubicBezTo>
                    <a:pt x="214" y="130"/>
                    <a:pt x="218" y="140"/>
                    <a:pt x="225" y="141"/>
                  </a:cubicBezTo>
                  <a:cubicBezTo>
                    <a:pt x="224" y="149"/>
                    <a:pt x="226" y="153"/>
                    <a:pt x="225" y="159"/>
                  </a:cubicBezTo>
                  <a:close/>
                  <a:moveTo>
                    <a:pt x="225" y="134"/>
                  </a:moveTo>
                  <a:cubicBezTo>
                    <a:pt x="217" y="133"/>
                    <a:pt x="216" y="126"/>
                    <a:pt x="210" y="124"/>
                  </a:cubicBezTo>
                  <a:cubicBezTo>
                    <a:pt x="210" y="121"/>
                    <a:pt x="210" y="117"/>
                    <a:pt x="210" y="114"/>
                  </a:cubicBezTo>
                  <a:cubicBezTo>
                    <a:pt x="216" y="116"/>
                    <a:pt x="217" y="122"/>
                    <a:pt x="225" y="123"/>
                  </a:cubicBezTo>
                  <a:cubicBezTo>
                    <a:pt x="225" y="126"/>
                    <a:pt x="225" y="130"/>
                    <a:pt x="225" y="134"/>
                  </a:cubicBezTo>
                  <a:close/>
                  <a:moveTo>
                    <a:pt x="223" y="116"/>
                  </a:moveTo>
                  <a:cubicBezTo>
                    <a:pt x="217" y="114"/>
                    <a:pt x="215" y="108"/>
                    <a:pt x="208" y="106"/>
                  </a:cubicBezTo>
                  <a:cubicBezTo>
                    <a:pt x="210" y="102"/>
                    <a:pt x="207" y="98"/>
                    <a:pt x="208" y="91"/>
                  </a:cubicBezTo>
                  <a:cubicBezTo>
                    <a:pt x="214" y="94"/>
                    <a:pt x="217" y="98"/>
                    <a:pt x="223" y="101"/>
                  </a:cubicBezTo>
                  <a:cubicBezTo>
                    <a:pt x="223" y="106"/>
                    <a:pt x="223" y="111"/>
                    <a:pt x="223" y="116"/>
                  </a:cubicBezTo>
                  <a:close/>
                  <a:moveTo>
                    <a:pt x="208" y="21"/>
                  </a:moveTo>
                  <a:cubicBezTo>
                    <a:pt x="216" y="27"/>
                    <a:pt x="224" y="37"/>
                    <a:pt x="221" y="46"/>
                  </a:cubicBezTo>
                  <a:cubicBezTo>
                    <a:pt x="215" y="44"/>
                    <a:pt x="211" y="39"/>
                    <a:pt x="207" y="35"/>
                  </a:cubicBezTo>
                  <a:cubicBezTo>
                    <a:pt x="209" y="31"/>
                    <a:pt x="210" y="25"/>
                    <a:pt x="208" y="21"/>
                  </a:cubicBezTo>
                  <a:close/>
                  <a:moveTo>
                    <a:pt x="207" y="45"/>
                  </a:moveTo>
                  <a:cubicBezTo>
                    <a:pt x="211" y="48"/>
                    <a:pt x="216" y="52"/>
                    <a:pt x="221" y="55"/>
                  </a:cubicBezTo>
                  <a:cubicBezTo>
                    <a:pt x="220" y="62"/>
                    <a:pt x="222" y="64"/>
                    <a:pt x="221" y="70"/>
                  </a:cubicBezTo>
                  <a:cubicBezTo>
                    <a:pt x="215" y="69"/>
                    <a:pt x="214" y="63"/>
                    <a:pt x="207" y="64"/>
                  </a:cubicBezTo>
                  <a:cubicBezTo>
                    <a:pt x="207" y="58"/>
                    <a:pt x="207" y="51"/>
                    <a:pt x="207" y="45"/>
                  </a:cubicBezTo>
                  <a:close/>
                  <a:moveTo>
                    <a:pt x="207" y="70"/>
                  </a:moveTo>
                  <a:cubicBezTo>
                    <a:pt x="212" y="72"/>
                    <a:pt x="217" y="75"/>
                    <a:pt x="221" y="78"/>
                  </a:cubicBezTo>
                  <a:cubicBezTo>
                    <a:pt x="220" y="87"/>
                    <a:pt x="221" y="85"/>
                    <a:pt x="222" y="92"/>
                  </a:cubicBezTo>
                  <a:cubicBezTo>
                    <a:pt x="217" y="89"/>
                    <a:pt x="212" y="86"/>
                    <a:pt x="207" y="82"/>
                  </a:cubicBezTo>
                  <a:cubicBezTo>
                    <a:pt x="209" y="77"/>
                    <a:pt x="207" y="77"/>
                    <a:pt x="207" y="70"/>
                  </a:cubicBezTo>
                  <a:close/>
                  <a:moveTo>
                    <a:pt x="222" y="306"/>
                  </a:moveTo>
                  <a:cubicBezTo>
                    <a:pt x="208" y="311"/>
                    <a:pt x="196" y="302"/>
                    <a:pt x="192" y="293"/>
                  </a:cubicBezTo>
                  <a:cubicBezTo>
                    <a:pt x="207" y="287"/>
                    <a:pt x="214" y="301"/>
                    <a:pt x="222" y="306"/>
                  </a:cubicBezTo>
                  <a:close/>
                  <a:moveTo>
                    <a:pt x="17" y="283"/>
                  </a:moveTo>
                  <a:cubicBezTo>
                    <a:pt x="14" y="279"/>
                    <a:pt x="15" y="271"/>
                    <a:pt x="10" y="269"/>
                  </a:cubicBezTo>
                  <a:cubicBezTo>
                    <a:pt x="2" y="174"/>
                    <a:pt x="16" y="109"/>
                    <a:pt x="13" y="16"/>
                  </a:cubicBezTo>
                  <a:cubicBezTo>
                    <a:pt x="74" y="18"/>
                    <a:pt x="132" y="13"/>
                    <a:pt x="200" y="11"/>
                  </a:cubicBezTo>
                  <a:cubicBezTo>
                    <a:pt x="201" y="112"/>
                    <a:pt x="207" y="195"/>
                    <a:pt x="202" y="283"/>
                  </a:cubicBezTo>
                  <a:cubicBezTo>
                    <a:pt x="154" y="287"/>
                    <a:pt x="99" y="283"/>
                    <a:pt x="43" y="284"/>
                  </a:cubicBezTo>
                  <a:cubicBezTo>
                    <a:pt x="34" y="284"/>
                    <a:pt x="25" y="288"/>
                    <a:pt x="17" y="283"/>
                  </a:cubicBezTo>
                  <a:close/>
                  <a:moveTo>
                    <a:pt x="26" y="294"/>
                  </a:moveTo>
                  <a:cubicBezTo>
                    <a:pt x="29" y="291"/>
                    <a:pt x="37" y="294"/>
                    <a:pt x="42" y="293"/>
                  </a:cubicBezTo>
                  <a:cubicBezTo>
                    <a:pt x="45" y="297"/>
                    <a:pt x="48" y="302"/>
                    <a:pt x="51" y="306"/>
                  </a:cubicBezTo>
                  <a:cubicBezTo>
                    <a:pt x="40" y="310"/>
                    <a:pt x="33" y="299"/>
                    <a:pt x="26" y="294"/>
                  </a:cubicBezTo>
                  <a:close/>
                  <a:moveTo>
                    <a:pt x="50" y="295"/>
                  </a:moveTo>
                  <a:cubicBezTo>
                    <a:pt x="58" y="290"/>
                    <a:pt x="66" y="298"/>
                    <a:pt x="67" y="305"/>
                  </a:cubicBezTo>
                  <a:cubicBezTo>
                    <a:pt x="56" y="307"/>
                    <a:pt x="56" y="298"/>
                    <a:pt x="50" y="295"/>
                  </a:cubicBezTo>
                  <a:close/>
                  <a:moveTo>
                    <a:pt x="75" y="305"/>
                  </a:moveTo>
                  <a:cubicBezTo>
                    <a:pt x="76" y="298"/>
                    <a:pt x="69" y="299"/>
                    <a:pt x="69" y="293"/>
                  </a:cubicBezTo>
                  <a:cubicBezTo>
                    <a:pt x="77" y="293"/>
                    <a:pt x="83" y="297"/>
                    <a:pt x="86" y="303"/>
                  </a:cubicBezTo>
                  <a:cubicBezTo>
                    <a:pt x="82" y="306"/>
                    <a:pt x="80" y="304"/>
                    <a:pt x="75" y="305"/>
                  </a:cubicBezTo>
                  <a:close/>
                  <a:moveTo>
                    <a:pt x="89" y="294"/>
                  </a:moveTo>
                  <a:cubicBezTo>
                    <a:pt x="95" y="293"/>
                    <a:pt x="95" y="294"/>
                    <a:pt x="101" y="293"/>
                  </a:cubicBezTo>
                  <a:cubicBezTo>
                    <a:pt x="102" y="298"/>
                    <a:pt x="107" y="299"/>
                    <a:pt x="108" y="305"/>
                  </a:cubicBezTo>
                  <a:cubicBezTo>
                    <a:pt x="101" y="302"/>
                    <a:pt x="90" y="306"/>
                    <a:pt x="89" y="294"/>
                  </a:cubicBezTo>
                  <a:close/>
                  <a:moveTo>
                    <a:pt x="109" y="295"/>
                  </a:moveTo>
                  <a:cubicBezTo>
                    <a:pt x="118" y="290"/>
                    <a:pt x="126" y="298"/>
                    <a:pt x="129" y="304"/>
                  </a:cubicBezTo>
                  <a:cubicBezTo>
                    <a:pt x="120" y="309"/>
                    <a:pt x="111" y="301"/>
                    <a:pt x="109" y="295"/>
                  </a:cubicBezTo>
                  <a:close/>
                  <a:moveTo>
                    <a:pt x="137" y="307"/>
                  </a:moveTo>
                  <a:cubicBezTo>
                    <a:pt x="135" y="301"/>
                    <a:pt x="131" y="298"/>
                    <a:pt x="129" y="293"/>
                  </a:cubicBezTo>
                  <a:cubicBezTo>
                    <a:pt x="132" y="294"/>
                    <a:pt x="139" y="292"/>
                    <a:pt x="145" y="293"/>
                  </a:cubicBezTo>
                  <a:cubicBezTo>
                    <a:pt x="147" y="299"/>
                    <a:pt x="150" y="303"/>
                    <a:pt x="155" y="306"/>
                  </a:cubicBezTo>
                  <a:cubicBezTo>
                    <a:pt x="150" y="310"/>
                    <a:pt x="145" y="306"/>
                    <a:pt x="137" y="307"/>
                  </a:cubicBezTo>
                  <a:close/>
                  <a:moveTo>
                    <a:pt x="151" y="293"/>
                  </a:moveTo>
                  <a:cubicBezTo>
                    <a:pt x="151" y="292"/>
                    <a:pt x="158" y="292"/>
                    <a:pt x="164" y="292"/>
                  </a:cubicBezTo>
                  <a:cubicBezTo>
                    <a:pt x="168" y="297"/>
                    <a:pt x="171" y="303"/>
                    <a:pt x="176" y="306"/>
                  </a:cubicBezTo>
                  <a:cubicBezTo>
                    <a:pt x="163" y="312"/>
                    <a:pt x="156" y="299"/>
                    <a:pt x="151" y="293"/>
                  </a:cubicBezTo>
                  <a:close/>
                  <a:moveTo>
                    <a:pt x="185" y="308"/>
                  </a:moveTo>
                  <a:cubicBezTo>
                    <a:pt x="180" y="304"/>
                    <a:pt x="177" y="298"/>
                    <a:pt x="172" y="294"/>
                  </a:cubicBezTo>
                  <a:cubicBezTo>
                    <a:pt x="175" y="292"/>
                    <a:pt x="181" y="292"/>
                    <a:pt x="185" y="291"/>
                  </a:cubicBezTo>
                  <a:cubicBezTo>
                    <a:pt x="187" y="297"/>
                    <a:pt x="190" y="302"/>
                    <a:pt x="195" y="305"/>
                  </a:cubicBezTo>
                  <a:cubicBezTo>
                    <a:pt x="193" y="312"/>
                    <a:pt x="187" y="302"/>
                    <a:pt x="185"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16" name="Freeform 1027"/>
            <p:cNvSpPr/>
            <p:nvPr/>
          </p:nvSpPr>
          <p:spPr bwMode="auto">
            <a:xfrm>
              <a:off x="10449059" y="81765"/>
              <a:ext cx="58398" cy="87596"/>
            </a:xfrm>
            <a:custGeom>
              <a:avLst/>
              <a:gdLst>
                <a:gd name="T0" fmla="*/ 12 w 16"/>
                <a:gd name="T1" fmla="*/ 0 h 23"/>
                <a:gd name="T2" fmla="*/ 4 w 16"/>
                <a:gd name="T3" fmla="*/ 0 h 23"/>
                <a:gd name="T4" fmla="*/ 4 w 16"/>
                <a:gd name="T5" fmla="*/ 21 h 23"/>
                <a:gd name="T6" fmla="*/ 10 w 16"/>
                <a:gd name="T7" fmla="*/ 23 h 23"/>
                <a:gd name="T8" fmla="*/ 12 w 16"/>
                <a:gd name="T9" fmla="*/ 0 h 23"/>
              </a:gdLst>
              <a:ahLst/>
              <a:cxnLst>
                <a:cxn ang="0">
                  <a:pos x="T0" y="T1"/>
                </a:cxn>
                <a:cxn ang="0">
                  <a:pos x="T2" y="T3"/>
                </a:cxn>
                <a:cxn ang="0">
                  <a:pos x="T4" y="T5"/>
                </a:cxn>
                <a:cxn ang="0">
                  <a:pos x="T6" y="T7"/>
                </a:cxn>
                <a:cxn ang="0">
                  <a:pos x="T8" y="T9"/>
                </a:cxn>
              </a:cxnLst>
              <a:rect l="0" t="0" r="r" b="b"/>
              <a:pathLst>
                <a:path w="16" h="23">
                  <a:moveTo>
                    <a:pt x="12" y="0"/>
                  </a:moveTo>
                  <a:cubicBezTo>
                    <a:pt x="9" y="0"/>
                    <a:pt x="6" y="0"/>
                    <a:pt x="4" y="0"/>
                  </a:cubicBezTo>
                  <a:cubicBezTo>
                    <a:pt x="1" y="8"/>
                    <a:pt x="0" y="14"/>
                    <a:pt x="4" y="21"/>
                  </a:cubicBezTo>
                  <a:cubicBezTo>
                    <a:pt x="7" y="21"/>
                    <a:pt x="9" y="21"/>
                    <a:pt x="10" y="23"/>
                  </a:cubicBezTo>
                  <a:cubicBezTo>
                    <a:pt x="16" y="19"/>
                    <a:pt x="16"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17" name="Freeform 1028"/>
            <p:cNvSpPr/>
            <p:nvPr/>
          </p:nvSpPr>
          <p:spPr bwMode="auto">
            <a:xfrm>
              <a:off x="9534162" y="72032"/>
              <a:ext cx="36499" cy="99763"/>
            </a:xfrm>
            <a:custGeom>
              <a:avLst/>
              <a:gdLst>
                <a:gd name="T0" fmla="*/ 6 w 10"/>
                <a:gd name="T1" fmla="*/ 0 h 27"/>
                <a:gd name="T2" fmla="*/ 0 w 10"/>
                <a:gd name="T3" fmla="*/ 0 h 27"/>
                <a:gd name="T4" fmla="*/ 10 w 10"/>
                <a:gd name="T5" fmla="*/ 27 h 27"/>
                <a:gd name="T6" fmla="*/ 6 w 10"/>
                <a:gd name="T7" fmla="*/ 0 h 27"/>
              </a:gdLst>
              <a:ahLst/>
              <a:cxnLst>
                <a:cxn ang="0">
                  <a:pos x="T0" y="T1"/>
                </a:cxn>
                <a:cxn ang="0">
                  <a:pos x="T2" y="T3"/>
                </a:cxn>
                <a:cxn ang="0">
                  <a:pos x="T4" y="T5"/>
                </a:cxn>
                <a:cxn ang="0">
                  <a:pos x="T6" y="T7"/>
                </a:cxn>
              </a:cxnLst>
              <a:rect l="0" t="0" r="r" b="b"/>
              <a:pathLst>
                <a:path w="10" h="27">
                  <a:moveTo>
                    <a:pt x="6" y="0"/>
                  </a:moveTo>
                  <a:cubicBezTo>
                    <a:pt x="4" y="0"/>
                    <a:pt x="2" y="0"/>
                    <a:pt x="0" y="0"/>
                  </a:cubicBezTo>
                  <a:cubicBezTo>
                    <a:pt x="0" y="12"/>
                    <a:pt x="0" y="25"/>
                    <a:pt x="10" y="27"/>
                  </a:cubicBezTo>
                  <a:cubicBezTo>
                    <a:pt x="9" y="17"/>
                    <a:pt x="4" y="1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18" name="Freeform 1029"/>
            <p:cNvSpPr/>
            <p:nvPr/>
          </p:nvSpPr>
          <p:spPr bwMode="auto">
            <a:xfrm>
              <a:off x="8290779" y="74466"/>
              <a:ext cx="282255" cy="311454"/>
            </a:xfrm>
            <a:custGeom>
              <a:avLst/>
              <a:gdLst>
                <a:gd name="T0" fmla="*/ 53 w 76"/>
                <a:gd name="T1" fmla="*/ 24 h 83"/>
                <a:gd name="T2" fmla="*/ 71 w 76"/>
                <a:gd name="T3" fmla="*/ 34 h 83"/>
                <a:gd name="T4" fmla="*/ 57 w 76"/>
                <a:gd name="T5" fmla="*/ 0 h 83"/>
                <a:gd name="T6" fmla="*/ 32 w 76"/>
                <a:gd name="T7" fmla="*/ 51 h 83"/>
                <a:gd name="T8" fmla="*/ 2 w 76"/>
                <a:gd name="T9" fmla="*/ 72 h 83"/>
                <a:gd name="T10" fmla="*/ 53 w 76"/>
                <a:gd name="T11" fmla="*/ 24 h 83"/>
              </a:gdLst>
              <a:ahLst/>
              <a:cxnLst>
                <a:cxn ang="0">
                  <a:pos x="T0" y="T1"/>
                </a:cxn>
                <a:cxn ang="0">
                  <a:pos x="T2" y="T3"/>
                </a:cxn>
                <a:cxn ang="0">
                  <a:pos x="T4" y="T5"/>
                </a:cxn>
                <a:cxn ang="0">
                  <a:pos x="T6" y="T7"/>
                </a:cxn>
                <a:cxn ang="0">
                  <a:pos x="T8" y="T9"/>
                </a:cxn>
                <a:cxn ang="0">
                  <a:pos x="T10" y="T11"/>
                </a:cxn>
              </a:cxnLst>
              <a:rect l="0" t="0" r="r" b="b"/>
              <a:pathLst>
                <a:path w="76" h="83">
                  <a:moveTo>
                    <a:pt x="53" y="24"/>
                  </a:moveTo>
                  <a:cubicBezTo>
                    <a:pt x="59" y="28"/>
                    <a:pt x="66" y="30"/>
                    <a:pt x="71" y="34"/>
                  </a:cubicBezTo>
                  <a:cubicBezTo>
                    <a:pt x="76" y="19"/>
                    <a:pt x="70" y="5"/>
                    <a:pt x="57" y="0"/>
                  </a:cubicBezTo>
                  <a:cubicBezTo>
                    <a:pt x="46" y="17"/>
                    <a:pt x="43" y="34"/>
                    <a:pt x="32" y="51"/>
                  </a:cubicBezTo>
                  <a:cubicBezTo>
                    <a:pt x="15" y="45"/>
                    <a:pt x="0" y="59"/>
                    <a:pt x="2" y="72"/>
                  </a:cubicBezTo>
                  <a:cubicBezTo>
                    <a:pt x="35" y="83"/>
                    <a:pt x="40" y="42"/>
                    <a:pt x="5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19" name="Freeform 1030"/>
            <p:cNvSpPr/>
            <p:nvPr/>
          </p:nvSpPr>
          <p:spPr bwMode="auto">
            <a:xfrm>
              <a:off x="8310245" y="79332"/>
              <a:ext cx="36499" cy="111929"/>
            </a:xfrm>
            <a:custGeom>
              <a:avLst/>
              <a:gdLst>
                <a:gd name="T0" fmla="*/ 6 w 10"/>
                <a:gd name="T1" fmla="*/ 0 h 30"/>
                <a:gd name="T2" fmla="*/ 2 w 10"/>
                <a:gd name="T3" fmla="*/ 0 h 30"/>
                <a:gd name="T4" fmla="*/ 0 w 10"/>
                <a:gd name="T5" fmla="*/ 30 h 30"/>
                <a:gd name="T6" fmla="*/ 6 w 10"/>
                <a:gd name="T7" fmla="*/ 0 h 30"/>
              </a:gdLst>
              <a:ahLst/>
              <a:cxnLst>
                <a:cxn ang="0">
                  <a:pos x="T0" y="T1"/>
                </a:cxn>
                <a:cxn ang="0">
                  <a:pos x="T2" y="T3"/>
                </a:cxn>
                <a:cxn ang="0">
                  <a:pos x="T4" y="T5"/>
                </a:cxn>
                <a:cxn ang="0">
                  <a:pos x="T6" y="T7"/>
                </a:cxn>
              </a:cxnLst>
              <a:rect l="0" t="0" r="r" b="b"/>
              <a:pathLst>
                <a:path w="10" h="30">
                  <a:moveTo>
                    <a:pt x="6" y="0"/>
                  </a:moveTo>
                  <a:cubicBezTo>
                    <a:pt x="5" y="0"/>
                    <a:pt x="4" y="0"/>
                    <a:pt x="2" y="0"/>
                  </a:cubicBezTo>
                  <a:cubicBezTo>
                    <a:pt x="0" y="9"/>
                    <a:pt x="4" y="21"/>
                    <a:pt x="0" y="30"/>
                  </a:cubicBezTo>
                  <a:cubicBezTo>
                    <a:pt x="10" y="27"/>
                    <a:pt x="8" y="1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20" name="Freeform 1031"/>
            <p:cNvSpPr/>
            <p:nvPr/>
          </p:nvSpPr>
          <p:spPr bwMode="auto">
            <a:xfrm>
              <a:off x="8220215" y="81765"/>
              <a:ext cx="65698" cy="145994"/>
            </a:xfrm>
            <a:custGeom>
              <a:avLst/>
              <a:gdLst>
                <a:gd name="T0" fmla="*/ 7 w 18"/>
                <a:gd name="T1" fmla="*/ 39 h 39"/>
                <a:gd name="T2" fmla="*/ 7 w 18"/>
                <a:gd name="T3" fmla="*/ 1 h 39"/>
                <a:gd name="T4" fmla="*/ 2 w 18"/>
                <a:gd name="T5" fmla="*/ 0 h 39"/>
                <a:gd name="T6" fmla="*/ 1 w 18"/>
                <a:gd name="T7" fmla="*/ 5 h 39"/>
                <a:gd name="T8" fmla="*/ 7 w 18"/>
                <a:gd name="T9" fmla="*/ 39 h 39"/>
              </a:gdLst>
              <a:ahLst/>
              <a:cxnLst>
                <a:cxn ang="0">
                  <a:pos x="T0" y="T1"/>
                </a:cxn>
                <a:cxn ang="0">
                  <a:pos x="T2" y="T3"/>
                </a:cxn>
                <a:cxn ang="0">
                  <a:pos x="T4" y="T5"/>
                </a:cxn>
                <a:cxn ang="0">
                  <a:pos x="T6" y="T7"/>
                </a:cxn>
                <a:cxn ang="0">
                  <a:pos x="T8" y="T9"/>
                </a:cxn>
              </a:cxnLst>
              <a:rect l="0" t="0" r="r" b="b"/>
              <a:pathLst>
                <a:path w="18" h="39">
                  <a:moveTo>
                    <a:pt x="7" y="39"/>
                  </a:moveTo>
                  <a:cubicBezTo>
                    <a:pt x="18" y="31"/>
                    <a:pt x="13" y="9"/>
                    <a:pt x="7" y="1"/>
                  </a:cubicBezTo>
                  <a:cubicBezTo>
                    <a:pt x="5" y="1"/>
                    <a:pt x="4" y="0"/>
                    <a:pt x="2" y="0"/>
                  </a:cubicBezTo>
                  <a:cubicBezTo>
                    <a:pt x="2" y="2"/>
                    <a:pt x="0" y="2"/>
                    <a:pt x="1" y="5"/>
                  </a:cubicBezTo>
                  <a:cubicBezTo>
                    <a:pt x="11" y="14"/>
                    <a:pt x="7" y="23"/>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21" name="Freeform 1032"/>
            <p:cNvSpPr/>
            <p:nvPr/>
          </p:nvSpPr>
          <p:spPr bwMode="auto">
            <a:xfrm>
              <a:off x="10728882" y="115830"/>
              <a:ext cx="111929" cy="145994"/>
            </a:xfrm>
            <a:custGeom>
              <a:avLst/>
              <a:gdLst>
                <a:gd name="T0" fmla="*/ 18 w 30"/>
                <a:gd name="T1" fmla="*/ 39 h 39"/>
                <a:gd name="T2" fmla="*/ 29 w 30"/>
                <a:gd name="T3" fmla="*/ 22 h 39"/>
                <a:gd name="T4" fmla="*/ 18 w 30"/>
                <a:gd name="T5" fmla="*/ 39 h 39"/>
              </a:gdLst>
              <a:ahLst/>
              <a:cxnLst>
                <a:cxn ang="0">
                  <a:pos x="T0" y="T1"/>
                </a:cxn>
                <a:cxn ang="0">
                  <a:pos x="T2" y="T3"/>
                </a:cxn>
                <a:cxn ang="0">
                  <a:pos x="T4" y="T5"/>
                </a:cxn>
              </a:cxnLst>
              <a:rect l="0" t="0" r="r" b="b"/>
              <a:pathLst>
                <a:path w="30" h="39">
                  <a:moveTo>
                    <a:pt x="18" y="39"/>
                  </a:moveTo>
                  <a:cubicBezTo>
                    <a:pt x="23" y="34"/>
                    <a:pt x="30" y="30"/>
                    <a:pt x="29" y="22"/>
                  </a:cubicBezTo>
                  <a:cubicBezTo>
                    <a:pt x="27" y="0"/>
                    <a:pt x="0" y="28"/>
                    <a:pt x="1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22" name="Freeform 1033"/>
            <p:cNvSpPr>
              <a:spLocks noEditPoints="1"/>
            </p:cNvSpPr>
            <p:nvPr/>
          </p:nvSpPr>
          <p:spPr bwMode="auto">
            <a:xfrm>
              <a:off x="7368582" y="113398"/>
              <a:ext cx="608309" cy="175193"/>
            </a:xfrm>
            <a:custGeom>
              <a:avLst/>
              <a:gdLst>
                <a:gd name="T0" fmla="*/ 161 w 163"/>
                <a:gd name="T1" fmla="*/ 43 h 47"/>
                <a:gd name="T2" fmla="*/ 158 w 163"/>
                <a:gd name="T3" fmla="*/ 9 h 47"/>
                <a:gd name="T4" fmla="*/ 126 w 163"/>
                <a:gd name="T5" fmla="*/ 2 h 47"/>
                <a:gd name="T6" fmla="*/ 3 w 163"/>
                <a:gd name="T7" fmla="*/ 10 h 47"/>
                <a:gd name="T8" fmla="*/ 3 w 163"/>
                <a:gd name="T9" fmla="*/ 46 h 47"/>
                <a:gd name="T10" fmla="*/ 161 w 163"/>
                <a:gd name="T11" fmla="*/ 43 h 47"/>
                <a:gd name="T12" fmla="*/ 7 w 163"/>
                <a:gd name="T13" fmla="*/ 17 h 47"/>
                <a:gd name="T14" fmla="*/ 119 w 163"/>
                <a:gd name="T15" fmla="*/ 11 h 47"/>
                <a:gd name="T16" fmla="*/ 153 w 163"/>
                <a:gd name="T17" fmla="*/ 14 h 47"/>
                <a:gd name="T18" fmla="*/ 154 w 163"/>
                <a:gd name="T19" fmla="*/ 35 h 47"/>
                <a:gd name="T20" fmla="*/ 118 w 163"/>
                <a:gd name="T21" fmla="*/ 36 h 47"/>
                <a:gd name="T22" fmla="*/ 79 w 163"/>
                <a:gd name="T23" fmla="*/ 36 h 47"/>
                <a:gd name="T24" fmla="*/ 7 w 163"/>
                <a:gd name="T25" fmla="*/ 35 h 47"/>
                <a:gd name="T26" fmla="*/ 7 w 163"/>
                <a:gd name="T2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47">
                  <a:moveTo>
                    <a:pt x="161" y="43"/>
                  </a:moveTo>
                  <a:cubicBezTo>
                    <a:pt x="159" y="36"/>
                    <a:pt x="163" y="19"/>
                    <a:pt x="158" y="9"/>
                  </a:cubicBezTo>
                  <a:cubicBezTo>
                    <a:pt x="149" y="3"/>
                    <a:pt x="133" y="2"/>
                    <a:pt x="126" y="2"/>
                  </a:cubicBezTo>
                  <a:cubicBezTo>
                    <a:pt x="88" y="6"/>
                    <a:pt x="39" y="0"/>
                    <a:pt x="3" y="10"/>
                  </a:cubicBezTo>
                  <a:cubicBezTo>
                    <a:pt x="1" y="24"/>
                    <a:pt x="0" y="34"/>
                    <a:pt x="3" y="46"/>
                  </a:cubicBezTo>
                  <a:cubicBezTo>
                    <a:pt x="53" y="47"/>
                    <a:pt x="111" y="42"/>
                    <a:pt x="161" y="43"/>
                  </a:cubicBezTo>
                  <a:close/>
                  <a:moveTo>
                    <a:pt x="7" y="17"/>
                  </a:moveTo>
                  <a:cubicBezTo>
                    <a:pt x="40" y="9"/>
                    <a:pt x="83" y="11"/>
                    <a:pt x="119" y="11"/>
                  </a:cubicBezTo>
                  <a:cubicBezTo>
                    <a:pt x="131" y="11"/>
                    <a:pt x="143" y="10"/>
                    <a:pt x="153" y="14"/>
                  </a:cubicBezTo>
                  <a:cubicBezTo>
                    <a:pt x="156" y="19"/>
                    <a:pt x="153" y="32"/>
                    <a:pt x="154" y="35"/>
                  </a:cubicBezTo>
                  <a:cubicBezTo>
                    <a:pt x="144" y="38"/>
                    <a:pt x="131" y="35"/>
                    <a:pt x="118" y="36"/>
                  </a:cubicBezTo>
                  <a:cubicBezTo>
                    <a:pt x="106" y="36"/>
                    <a:pt x="92" y="36"/>
                    <a:pt x="79" y="36"/>
                  </a:cubicBezTo>
                  <a:cubicBezTo>
                    <a:pt x="54" y="37"/>
                    <a:pt x="28" y="43"/>
                    <a:pt x="7" y="35"/>
                  </a:cubicBezTo>
                  <a:cubicBezTo>
                    <a:pt x="7" y="27"/>
                    <a:pt x="8" y="21"/>
                    <a:pt x="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23" name="Freeform 1034"/>
            <p:cNvSpPr/>
            <p:nvPr/>
          </p:nvSpPr>
          <p:spPr bwMode="auto">
            <a:xfrm>
              <a:off x="10512324" y="157196"/>
              <a:ext cx="155727" cy="102196"/>
            </a:xfrm>
            <a:custGeom>
              <a:avLst/>
              <a:gdLst>
                <a:gd name="T0" fmla="*/ 12 w 42"/>
                <a:gd name="T1" fmla="*/ 27 h 27"/>
                <a:gd name="T2" fmla="*/ 24 w 42"/>
                <a:gd name="T3" fmla="*/ 12 h 27"/>
                <a:gd name="T4" fmla="*/ 34 w 42"/>
                <a:gd name="T5" fmla="*/ 23 h 27"/>
                <a:gd name="T6" fmla="*/ 30 w 42"/>
                <a:gd name="T7" fmla="*/ 5 h 27"/>
                <a:gd name="T8" fmla="*/ 12 w 42"/>
                <a:gd name="T9" fmla="*/ 27 h 27"/>
              </a:gdLst>
              <a:ahLst/>
              <a:cxnLst>
                <a:cxn ang="0">
                  <a:pos x="T0" y="T1"/>
                </a:cxn>
                <a:cxn ang="0">
                  <a:pos x="T2" y="T3"/>
                </a:cxn>
                <a:cxn ang="0">
                  <a:pos x="T4" y="T5"/>
                </a:cxn>
                <a:cxn ang="0">
                  <a:pos x="T6" y="T7"/>
                </a:cxn>
                <a:cxn ang="0">
                  <a:pos x="T8" y="T9"/>
                </a:cxn>
              </a:cxnLst>
              <a:rect l="0" t="0" r="r" b="b"/>
              <a:pathLst>
                <a:path w="42" h="27">
                  <a:moveTo>
                    <a:pt x="12" y="27"/>
                  </a:moveTo>
                  <a:cubicBezTo>
                    <a:pt x="14" y="19"/>
                    <a:pt x="17" y="11"/>
                    <a:pt x="24" y="12"/>
                  </a:cubicBezTo>
                  <a:cubicBezTo>
                    <a:pt x="31" y="12"/>
                    <a:pt x="29" y="18"/>
                    <a:pt x="34" y="23"/>
                  </a:cubicBezTo>
                  <a:cubicBezTo>
                    <a:pt x="42" y="17"/>
                    <a:pt x="35" y="9"/>
                    <a:pt x="30" y="5"/>
                  </a:cubicBezTo>
                  <a:cubicBezTo>
                    <a:pt x="14" y="0"/>
                    <a:pt x="0" y="21"/>
                    <a:pt x="1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24" name="Freeform 1035"/>
            <p:cNvSpPr/>
            <p:nvPr/>
          </p:nvSpPr>
          <p:spPr bwMode="auto">
            <a:xfrm>
              <a:off x="11093868" y="183961"/>
              <a:ext cx="75431" cy="99763"/>
            </a:xfrm>
            <a:custGeom>
              <a:avLst/>
              <a:gdLst>
                <a:gd name="T0" fmla="*/ 6 w 20"/>
                <a:gd name="T1" fmla="*/ 6 h 27"/>
                <a:gd name="T2" fmla="*/ 10 w 20"/>
                <a:gd name="T3" fmla="*/ 13 h 27"/>
                <a:gd name="T4" fmla="*/ 0 w 20"/>
                <a:gd name="T5" fmla="*/ 24 h 27"/>
                <a:gd name="T6" fmla="*/ 16 w 20"/>
                <a:gd name="T7" fmla="*/ 3 h 27"/>
                <a:gd name="T8" fmla="*/ 6 w 20"/>
                <a:gd name="T9" fmla="*/ 6 h 27"/>
              </a:gdLst>
              <a:ahLst/>
              <a:cxnLst>
                <a:cxn ang="0">
                  <a:pos x="T0" y="T1"/>
                </a:cxn>
                <a:cxn ang="0">
                  <a:pos x="T2" y="T3"/>
                </a:cxn>
                <a:cxn ang="0">
                  <a:pos x="T4" y="T5"/>
                </a:cxn>
                <a:cxn ang="0">
                  <a:pos x="T6" y="T7"/>
                </a:cxn>
                <a:cxn ang="0">
                  <a:pos x="T8" y="T9"/>
                </a:cxn>
              </a:cxnLst>
              <a:rect l="0" t="0" r="r" b="b"/>
              <a:pathLst>
                <a:path w="20" h="27">
                  <a:moveTo>
                    <a:pt x="6" y="6"/>
                  </a:moveTo>
                  <a:cubicBezTo>
                    <a:pt x="6" y="9"/>
                    <a:pt x="12" y="7"/>
                    <a:pt x="10" y="13"/>
                  </a:cubicBezTo>
                  <a:cubicBezTo>
                    <a:pt x="8" y="18"/>
                    <a:pt x="0" y="17"/>
                    <a:pt x="0" y="24"/>
                  </a:cubicBezTo>
                  <a:cubicBezTo>
                    <a:pt x="10" y="27"/>
                    <a:pt x="20" y="15"/>
                    <a:pt x="16" y="3"/>
                  </a:cubicBezTo>
                  <a:cubicBezTo>
                    <a:pt x="12" y="1"/>
                    <a:pt x="6" y="0"/>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25" name="Freeform 1036"/>
            <p:cNvSpPr/>
            <p:nvPr/>
          </p:nvSpPr>
          <p:spPr bwMode="auto">
            <a:xfrm>
              <a:off x="6297958" y="113398"/>
              <a:ext cx="114363" cy="148428"/>
            </a:xfrm>
            <a:custGeom>
              <a:avLst/>
              <a:gdLst>
                <a:gd name="T0" fmla="*/ 9 w 31"/>
                <a:gd name="T1" fmla="*/ 12 h 40"/>
                <a:gd name="T2" fmla="*/ 24 w 31"/>
                <a:gd name="T3" fmla="*/ 1 h 40"/>
                <a:gd name="T4" fmla="*/ 2 w 31"/>
                <a:gd name="T5" fmla="*/ 2 h 40"/>
                <a:gd name="T6" fmla="*/ 0 w 31"/>
                <a:gd name="T7" fmla="*/ 31 h 40"/>
                <a:gd name="T8" fmla="*/ 25 w 31"/>
                <a:gd name="T9" fmla="*/ 30 h 40"/>
                <a:gd name="T10" fmla="*/ 6 w 31"/>
                <a:gd name="T11" fmla="*/ 27 h 40"/>
                <a:gd name="T12" fmla="*/ 9 w 31"/>
                <a:gd name="T13" fmla="*/ 16 h 40"/>
                <a:gd name="T14" fmla="*/ 29 w 31"/>
                <a:gd name="T15" fmla="*/ 14 h 40"/>
                <a:gd name="T16" fmla="*/ 9 w 31"/>
                <a:gd name="T1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9" y="12"/>
                  </a:moveTo>
                  <a:cubicBezTo>
                    <a:pt x="8" y="3"/>
                    <a:pt x="27" y="14"/>
                    <a:pt x="24" y="1"/>
                  </a:cubicBezTo>
                  <a:cubicBezTo>
                    <a:pt x="16" y="1"/>
                    <a:pt x="8" y="0"/>
                    <a:pt x="2" y="2"/>
                  </a:cubicBezTo>
                  <a:cubicBezTo>
                    <a:pt x="5" y="10"/>
                    <a:pt x="0" y="18"/>
                    <a:pt x="0" y="31"/>
                  </a:cubicBezTo>
                  <a:cubicBezTo>
                    <a:pt x="4" y="38"/>
                    <a:pt x="23" y="40"/>
                    <a:pt x="25" y="30"/>
                  </a:cubicBezTo>
                  <a:cubicBezTo>
                    <a:pt x="22" y="27"/>
                    <a:pt x="9" y="34"/>
                    <a:pt x="6" y="27"/>
                  </a:cubicBezTo>
                  <a:cubicBezTo>
                    <a:pt x="5" y="25"/>
                    <a:pt x="7" y="19"/>
                    <a:pt x="9" y="16"/>
                  </a:cubicBezTo>
                  <a:cubicBezTo>
                    <a:pt x="10" y="23"/>
                    <a:pt x="31" y="22"/>
                    <a:pt x="29" y="14"/>
                  </a:cubicBezTo>
                  <a:cubicBezTo>
                    <a:pt x="21" y="14"/>
                    <a:pt x="11"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26" name="Freeform 1037"/>
            <p:cNvSpPr/>
            <p:nvPr/>
          </p:nvSpPr>
          <p:spPr bwMode="auto">
            <a:xfrm>
              <a:off x="6103299" y="137730"/>
              <a:ext cx="4866" cy="12167"/>
            </a:xfrm>
            <a:custGeom>
              <a:avLst/>
              <a:gdLst>
                <a:gd name="T0" fmla="*/ 0 w 1"/>
                <a:gd name="T1" fmla="*/ 0 h 3"/>
                <a:gd name="T2" fmla="*/ 0 w 1"/>
                <a:gd name="T3" fmla="*/ 3 h 3"/>
                <a:gd name="T4" fmla="*/ 1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3"/>
                    <a:pt x="0" y="3"/>
                    <a:pt x="0" y="3"/>
                  </a:cubicBezTo>
                  <a:cubicBezTo>
                    <a:pt x="0" y="2"/>
                    <a:pt x="0" y="1"/>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27" name="Freeform 1038"/>
            <p:cNvSpPr/>
            <p:nvPr/>
          </p:nvSpPr>
          <p:spPr bwMode="auto">
            <a:xfrm>
              <a:off x="10480692" y="283724"/>
              <a:ext cx="221425" cy="82730"/>
            </a:xfrm>
            <a:custGeom>
              <a:avLst/>
              <a:gdLst>
                <a:gd name="T0" fmla="*/ 0 w 59"/>
                <a:gd name="T1" fmla="*/ 0 h 22"/>
                <a:gd name="T2" fmla="*/ 0 w 59"/>
                <a:gd name="T3" fmla="*/ 4 h 22"/>
                <a:gd name="T4" fmla="*/ 59 w 59"/>
                <a:gd name="T5" fmla="*/ 20 h 22"/>
                <a:gd name="T6" fmla="*/ 59 w 59"/>
                <a:gd name="T7" fmla="*/ 12 h 22"/>
                <a:gd name="T8" fmla="*/ 0 w 59"/>
                <a:gd name="T9" fmla="*/ 0 h 22"/>
              </a:gdLst>
              <a:ahLst/>
              <a:cxnLst>
                <a:cxn ang="0">
                  <a:pos x="T0" y="T1"/>
                </a:cxn>
                <a:cxn ang="0">
                  <a:pos x="T2" y="T3"/>
                </a:cxn>
                <a:cxn ang="0">
                  <a:pos x="T4" y="T5"/>
                </a:cxn>
                <a:cxn ang="0">
                  <a:pos x="T6" y="T7"/>
                </a:cxn>
                <a:cxn ang="0">
                  <a:pos x="T8" y="T9"/>
                </a:cxn>
              </a:cxnLst>
              <a:rect l="0" t="0" r="r" b="b"/>
              <a:pathLst>
                <a:path w="59" h="22">
                  <a:moveTo>
                    <a:pt x="0" y="0"/>
                  </a:moveTo>
                  <a:cubicBezTo>
                    <a:pt x="0" y="1"/>
                    <a:pt x="0" y="2"/>
                    <a:pt x="0" y="4"/>
                  </a:cubicBezTo>
                  <a:cubicBezTo>
                    <a:pt x="15" y="13"/>
                    <a:pt x="37" y="22"/>
                    <a:pt x="59" y="20"/>
                  </a:cubicBezTo>
                  <a:cubicBezTo>
                    <a:pt x="57" y="16"/>
                    <a:pt x="59" y="17"/>
                    <a:pt x="59" y="12"/>
                  </a:cubicBezTo>
                  <a:cubicBezTo>
                    <a:pt x="32" y="16"/>
                    <a:pt x="1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28" name="Freeform 1039"/>
            <p:cNvSpPr>
              <a:spLocks noEditPoints="1"/>
            </p:cNvSpPr>
            <p:nvPr/>
          </p:nvSpPr>
          <p:spPr bwMode="auto">
            <a:xfrm>
              <a:off x="9380869" y="269125"/>
              <a:ext cx="231158" cy="306588"/>
            </a:xfrm>
            <a:custGeom>
              <a:avLst/>
              <a:gdLst>
                <a:gd name="T0" fmla="*/ 36 w 62"/>
                <a:gd name="T1" fmla="*/ 19 h 82"/>
                <a:gd name="T2" fmla="*/ 35 w 62"/>
                <a:gd name="T3" fmla="*/ 0 h 82"/>
                <a:gd name="T4" fmla="*/ 26 w 62"/>
                <a:gd name="T5" fmla="*/ 73 h 82"/>
                <a:gd name="T6" fmla="*/ 54 w 62"/>
                <a:gd name="T7" fmla="*/ 27 h 82"/>
                <a:gd name="T8" fmla="*/ 36 w 62"/>
                <a:gd name="T9" fmla="*/ 19 h 82"/>
                <a:gd name="T10" fmla="*/ 40 w 62"/>
                <a:gd name="T11" fmla="*/ 66 h 82"/>
                <a:gd name="T12" fmla="*/ 17 w 62"/>
                <a:gd name="T13" fmla="*/ 28 h 82"/>
                <a:gd name="T14" fmla="*/ 26 w 62"/>
                <a:gd name="T15" fmla="*/ 11 h 82"/>
                <a:gd name="T16" fmla="*/ 50 w 62"/>
                <a:gd name="T17" fmla="*/ 33 h 82"/>
                <a:gd name="T18" fmla="*/ 40 w 62"/>
                <a:gd name="T19" fmla="*/ 6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82">
                  <a:moveTo>
                    <a:pt x="36" y="19"/>
                  </a:moveTo>
                  <a:cubicBezTo>
                    <a:pt x="31" y="13"/>
                    <a:pt x="38" y="5"/>
                    <a:pt x="35" y="0"/>
                  </a:cubicBezTo>
                  <a:cubicBezTo>
                    <a:pt x="6" y="6"/>
                    <a:pt x="0" y="63"/>
                    <a:pt x="26" y="73"/>
                  </a:cubicBezTo>
                  <a:cubicBezTo>
                    <a:pt x="51" y="82"/>
                    <a:pt x="62" y="51"/>
                    <a:pt x="54" y="27"/>
                  </a:cubicBezTo>
                  <a:cubicBezTo>
                    <a:pt x="48" y="24"/>
                    <a:pt x="40" y="24"/>
                    <a:pt x="36" y="19"/>
                  </a:cubicBezTo>
                  <a:close/>
                  <a:moveTo>
                    <a:pt x="40" y="66"/>
                  </a:moveTo>
                  <a:cubicBezTo>
                    <a:pt x="17" y="69"/>
                    <a:pt x="14" y="47"/>
                    <a:pt x="17" y="28"/>
                  </a:cubicBezTo>
                  <a:cubicBezTo>
                    <a:pt x="23" y="23"/>
                    <a:pt x="22" y="19"/>
                    <a:pt x="26" y="11"/>
                  </a:cubicBezTo>
                  <a:cubicBezTo>
                    <a:pt x="27" y="25"/>
                    <a:pt x="38" y="30"/>
                    <a:pt x="50" y="33"/>
                  </a:cubicBezTo>
                  <a:cubicBezTo>
                    <a:pt x="53" y="47"/>
                    <a:pt x="48" y="60"/>
                    <a:pt x="40"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29" name="Freeform 1040"/>
            <p:cNvSpPr/>
            <p:nvPr/>
          </p:nvSpPr>
          <p:spPr bwMode="auto">
            <a:xfrm>
              <a:off x="8675231" y="308057"/>
              <a:ext cx="85164" cy="94897"/>
            </a:xfrm>
            <a:custGeom>
              <a:avLst/>
              <a:gdLst>
                <a:gd name="T0" fmla="*/ 7 w 23"/>
                <a:gd name="T1" fmla="*/ 3 h 26"/>
                <a:gd name="T2" fmla="*/ 7 w 23"/>
                <a:gd name="T3" fmla="*/ 10 h 26"/>
                <a:gd name="T4" fmla="*/ 16 w 23"/>
                <a:gd name="T5" fmla="*/ 9 h 26"/>
                <a:gd name="T6" fmla="*/ 10 w 23"/>
                <a:gd name="T7" fmla="*/ 17 h 26"/>
                <a:gd name="T8" fmla="*/ 3 w 23"/>
                <a:gd name="T9" fmla="*/ 9 h 26"/>
                <a:gd name="T10" fmla="*/ 16 w 23"/>
                <a:gd name="T11" fmla="*/ 24 h 26"/>
                <a:gd name="T12" fmla="*/ 22 w 23"/>
                <a:gd name="T13" fmla="*/ 6 h 26"/>
                <a:gd name="T14" fmla="*/ 7 w 23"/>
                <a:gd name="T15" fmla="*/ 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6">
                  <a:moveTo>
                    <a:pt x="7" y="3"/>
                  </a:moveTo>
                  <a:cubicBezTo>
                    <a:pt x="7" y="5"/>
                    <a:pt x="7" y="8"/>
                    <a:pt x="7" y="10"/>
                  </a:cubicBezTo>
                  <a:cubicBezTo>
                    <a:pt x="11" y="11"/>
                    <a:pt x="14" y="5"/>
                    <a:pt x="16" y="9"/>
                  </a:cubicBezTo>
                  <a:cubicBezTo>
                    <a:pt x="15" y="13"/>
                    <a:pt x="15" y="17"/>
                    <a:pt x="10" y="17"/>
                  </a:cubicBezTo>
                  <a:cubicBezTo>
                    <a:pt x="9" y="13"/>
                    <a:pt x="8" y="9"/>
                    <a:pt x="3" y="9"/>
                  </a:cubicBezTo>
                  <a:cubicBezTo>
                    <a:pt x="0" y="16"/>
                    <a:pt x="5" y="26"/>
                    <a:pt x="16" y="24"/>
                  </a:cubicBezTo>
                  <a:cubicBezTo>
                    <a:pt x="18" y="18"/>
                    <a:pt x="23" y="15"/>
                    <a:pt x="22" y="6"/>
                  </a:cubicBezTo>
                  <a:cubicBezTo>
                    <a:pt x="21" y="2"/>
                    <a:pt x="12" y="0"/>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30" name="Freeform 1041"/>
            <p:cNvSpPr>
              <a:spLocks noEditPoints="1"/>
            </p:cNvSpPr>
            <p:nvPr/>
          </p:nvSpPr>
          <p:spPr bwMode="auto">
            <a:xfrm>
              <a:off x="6103299" y="281290"/>
              <a:ext cx="540179" cy="722672"/>
            </a:xfrm>
            <a:custGeom>
              <a:avLst/>
              <a:gdLst>
                <a:gd name="T0" fmla="*/ 56 w 145"/>
                <a:gd name="T1" fmla="*/ 193 h 194"/>
                <a:gd name="T2" fmla="*/ 56 w 145"/>
                <a:gd name="T3" fmla="*/ 192 h 194"/>
                <a:gd name="T4" fmla="*/ 145 w 145"/>
                <a:gd name="T5" fmla="*/ 154 h 194"/>
                <a:gd name="T6" fmla="*/ 143 w 145"/>
                <a:gd name="T7" fmla="*/ 45 h 194"/>
                <a:gd name="T8" fmla="*/ 56 w 145"/>
                <a:gd name="T9" fmla="*/ 0 h 194"/>
                <a:gd name="T10" fmla="*/ 0 w 145"/>
                <a:gd name="T11" fmla="*/ 26 h 194"/>
                <a:gd name="T12" fmla="*/ 0 w 145"/>
                <a:gd name="T13" fmla="*/ 33 h 194"/>
                <a:gd name="T14" fmla="*/ 52 w 145"/>
                <a:gd name="T15" fmla="*/ 9 h 194"/>
                <a:gd name="T16" fmla="*/ 53 w 145"/>
                <a:gd name="T17" fmla="*/ 20 h 194"/>
                <a:gd name="T18" fmla="*/ 57 w 145"/>
                <a:gd name="T19" fmla="*/ 8 h 194"/>
                <a:gd name="T20" fmla="*/ 132 w 145"/>
                <a:gd name="T21" fmla="*/ 48 h 194"/>
                <a:gd name="T22" fmla="*/ 61 w 145"/>
                <a:gd name="T23" fmla="*/ 92 h 194"/>
                <a:gd name="T24" fmla="*/ 0 w 145"/>
                <a:gd name="T25" fmla="*/ 70 h 194"/>
                <a:gd name="T26" fmla="*/ 0 w 145"/>
                <a:gd name="T27" fmla="*/ 78 h 194"/>
                <a:gd name="T28" fmla="*/ 52 w 145"/>
                <a:gd name="T29" fmla="*/ 98 h 194"/>
                <a:gd name="T30" fmla="*/ 53 w 145"/>
                <a:gd name="T31" fmla="*/ 107 h 194"/>
                <a:gd name="T32" fmla="*/ 52 w 145"/>
                <a:gd name="T33" fmla="*/ 185 h 194"/>
                <a:gd name="T34" fmla="*/ 0 w 145"/>
                <a:gd name="T35" fmla="*/ 164 h 194"/>
                <a:gd name="T36" fmla="*/ 0 w 145"/>
                <a:gd name="T37" fmla="*/ 172 h 194"/>
                <a:gd name="T38" fmla="*/ 28 w 145"/>
                <a:gd name="T39" fmla="*/ 184 h 194"/>
                <a:gd name="T40" fmla="*/ 56 w 145"/>
                <a:gd name="T41" fmla="*/ 193 h 194"/>
                <a:gd name="T42" fmla="*/ 60 w 145"/>
                <a:gd name="T43" fmla="*/ 108 h 194"/>
                <a:gd name="T44" fmla="*/ 68 w 145"/>
                <a:gd name="T45" fmla="*/ 107 h 194"/>
                <a:gd name="T46" fmla="*/ 61 w 145"/>
                <a:gd name="T47" fmla="*/ 99 h 194"/>
                <a:gd name="T48" fmla="*/ 135 w 145"/>
                <a:gd name="T49" fmla="*/ 53 h 194"/>
                <a:gd name="T50" fmla="*/ 139 w 145"/>
                <a:gd name="T51" fmla="*/ 145 h 194"/>
                <a:gd name="T52" fmla="*/ 123 w 145"/>
                <a:gd name="T53" fmla="*/ 141 h 194"/>
                <a:gd name="T54" fmla="*/ 130 w 145"/>
                <a:gd name="T55" fmla="*/ 147 h 194"/>
                <a:gd name="T56" fmla="*/ 60 w 145"/>
                <a:gd name="T57" fmla="*/ 183 h 194"/>
                <a:gd name="T58" fmla="*/ 60 w 145"/>
                <a:gd name="T59" fmla="*/ 10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94">
                  <a:moveTo>
                    <a:pt x="56" y="193"/>
                  </a:moveTo>
                  <a:cubicBezTo>
                    <a:pt x="55" y="193"/>
                    <a:pt x="54" y="192"/>
                    <a:pt x="56" y="192"/>
                  </a:cubicBezTo>
                  <a:cubicBezTo>
                    <a:pt x="83" y="182"/>
                    <a:pt x="113" y="158"/>
                    <a:pt x="145" y="154"/>
                  </a:cubicBezTo>
                  <a:cubicBezTo>
                    <a:pt x="144" y="121"/>
                    <a:pt x="144" y="87"/>
                    <a:pt x="143" y="45"/>
                  </a:cubicBezTo>
                  <a:cubicBezTo>
                    <a:pt x="120" y="24"/>
                    <a:pt x="85" y="14"/>
                    <a:pt x="56" y="0"/>
                  </a:cubicBezTo>
                  <a:cubicBezTo>
                    <a:pt x="38" y="9"/>
                    <a:pt x="19" y="18"/>
                    <a:pt x="0" y="26"/>
                  </a:cubicBezTo>
                  <a:cubicBezTo>
                    <a:pt x="0" y="33"/>
                    <a:pt x="0" y="33"/>
                    <a:pt x="0" y="33"/>
                  </a:cubicBezTo>
                  <a:cubicBezTo>
                    <a:pt x="17" y="25"/>
                    <a:pt x="34" y="17"/>
                    <a:pt x="52" y="9"/>
                  </a:cubicBezTo>
                  <a:cubicBezTo>
                    <a:pt x="53" y="13"/>
                    <a:pt x="50" y="19"/>
                    <a:pt x="53" y="20"/>
                  </a:cubicBezTo>
                  <a:cubicBezTo>
                    <a:pt x="58" y="19"/>
                    <a:pt x="58" y="14"/>
                    <a:pt x="57" y="8"/>
                  </a:cubicBezTo>
                  <a:cubicBezTo>
                    <a:pt x="80" y="23"/>
                    <a:pt x="115" y="27"/>
                    <a:pt x="132" y="48"/>
                  </a:cubicBezTo>
                  <a:cubicBezTo>
                    <a:pt x="107" y="61"/>
                    <a:pt x="84" y="76"/>
                    <a:pt x="61" y="92"/>
                  </a:cubicBezTo>
                  <a:cubicBezTo>
                    <a:pt x="41" y="89"/>
                    <a:pt x="20" y="80"/>
                    <a:pt x="0" y="70"/>
                  </a:cubicBezTo>
                  <a:cubicBezTo>
                    <a:pt x="0" y="78"/>
                    <a:pt x="0" y="78"/>
                    <a:pt x="0" y="78"/>
                  </a:cubicBezTo>
                  <a:cubicBezTo>
                    <a:pt x="17" y="85"/>
                    <a:pt x="34" y="92"/>
                    <a:pt x="52" y="98"/>
                  </a:cubicBezTo>
                  <a:cubicBezTo>
                    <a:pt x="48" y="102"/>
                    <a:pt x="53" y="104"/>
                    <a:pt x="53" y="107"/>
                  </a:cubicBezTo>
                  <a:cubicBezTo>
                    <a:pt x="56" y="127"/>
                    <a:pt x="50" y="158"/>
                    <a:pt x="52" y="185"/>
                  </a:cubicBezTo>
                  <a:cubicBezTo>
                    <a:pt x="33" y="179"/>
                    <a:pt x="16" y="172"/>
                    <a:pt x="0" y="164"/>
                  </a:cubicBezTo>
                  <a:cubicBezTo>
                    <a:pt x="0" y="172"/>
                    <a:pt x="0" y="172"/>
                    <a:pt x="0" y="172"/>
                  </a:cubicBezTo>
                  <a:cubicBezTo>
                    <a:pt x="9" y="176"/>
                    <a:pt x="19" y="180"/>
                    <a:pt x="28" y="184"/>
                  </a:cubicBezTo>
                  <a:cubicBezTo>
                    <a:pt x="37" y="188"/>
                    <a:pt x="46" y="194"/>
                    <a:pt x="56" y="193"/>
                  </a:cubicBezTo>
                  <a:close/>
                  <a:moveTo>
                    <a:pt x="60" y="108"/>
                  </a:moveTo>
                  <a:cubicBezTo>
                    <a:pt x="60" y="102"/>
                    <a:pt x="64" y="111"/>
                    <a:pt x="68" y="107"/>
                  </a:cubicBezTo>
                  <a:cubicBezTo>
                    <a:pt x="69" y="101"/>
                    <a:pt x="61" y="104"/>
                    <a:pt x="61" y="99"/>
                  </a:cubicBezTo>
                  <a:cubicBezTo>
                    <a:pt x="86" y="84"/>
                    <a:pt x="109" y="67"/>
                    <a:pt x="135" y="53"/>
                  </a:cubicBezTo>
                  <a:cubicBezTo>
                    <a:pt x="140" y="80"/>
                    <a:pt x="138" y="123"/>
                    <a:pt x="139" y="145"/>
                  </a:cubicBezTo>
                  <a:cubicBezTo>
                    <a:pt x="133" y="144"/>
                    <a:pt x="129" y="137"/>
                    <a:pt x="123" y="141"/>
                  </a:cubicBezTo>
                  <a:cubicBezTo>
                    <a:pt x="123" y="145"/>
                    <a:pt x="124" y="146"/>
                    <a:pt x="130" y="147"/>
                  </a:cubicBezTo>
                  <a:cubicBezTo>
                    <a:pt x="107" y="160"/>
                    <a:pt x="82" y="170"/>
                    <a:pt x="60" y="183"/>
                  </a:cubicBezTo>
                  <a:cubicBezTo>
                    <a:pt x="56" y="168"/>
                    <a:pt x="60" y="128"/>
                    <a:pt x="60"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31" name="Freeform 1042"/>
            <p:cNvSpPr/>
            <p:nvPr/>
          </p:nvSpPr>
          <p:spPr bwMode="auto">
            <a:xfrm>
              <a:off x="9264074" y="337255"/>
              <a:ext cx="55965" cy="153295"/>
            </a:xfrm>
            <a:custGeom>
              <a:avLst/>
              <a:gdLst>
                <a:gd name="T0" fmla="*/ 8 w 15"/>
                <a:gd name="T1" fmla="*/ 41 h 41"/>
                <a:gd name="T2" fmla="*/ 15 w 15"/>
                <a:gd name="T3" fmla="*/ 2 h 41"/>
                <a:gd name="T4" fmla="*/ 8 w 15"/>
                <a:gd name="T5" fmla="*/ 1 h 41"/>
                <a:gd name="T6" fmla="*/ 8 w 15"/>
                <a:gd name="T7" fmla="*/ 41 h 41"/>
              </a:gdLst>
              <a:ahLst/>
              <a:cxnLst>
                <a:cxn ang="0">
                  <a:pos x="T0" y="T1"/>
                </a:cxn>
                <a:cxn ang="0">
                  <a:pos x="T2" y="T3"/>
                </a:cxn>
                <a:cxn ang="0">
                  <a:pos x="T4" y="T5"/>
                </a:cxn>
                <a:cxn ang="0">
                  <a:pos x="T6" y="T7"/>
                </a:cxn>
              </a:cxnLst>
              <a:rect l="0" t="0" r="r" b="b"/>
              <a:pathLst>
                <a:path w="15" h="41">
                  <a:moveTo>
                    <a:pt x="8" y="41"/>
                  </a:moveTo>
                  <a:cubicBezTo>
                    <a:pt x="12" y="33"/>
                    <a:pt x="9" y="13"/>
                    <a:pt x="15" y="2"/>
                  </a:cubicBezTo>
                  <a:cubicBezTo>
                    <a:pt x="13" y="1"/>
                    <a:pt x="11" y="0"/>
                    <a:pt x="8" y="1"/>
                  </a:cubicBezTo>
                  <a:cubicBezTo>
                    <a:pt x="6" y="13"/>
                    <a:pt x="0" y="35"/>
                    <a:pt x="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32" name="Freeform 1043"/>
            <p:cNvSpPr>
              <a:spLocks noEditPoints="1"/>
            </p:cNvSpPr>
            <p:nvPr/>
          </p:nvSpPr>
          <p:spPr bwMode="auto">
            <a:xfrm>
              <a:off x="11480752" y="378620"/>
              <a:ext cx="313888" cy="525579"/>
            </a:xfrm>
            <a:custGeom>
              <a:avLst/>
              <a:gdLst>
                <a:gd name="T0" fmla="*/ 61 w 84"/>
                <a:gd name="T1" fmla="*/ 93 h 141"/>
                <a:gd name="T2" fmla="*/ 46 w 84"/>
                <a:gd name="T3" fmla="*/ 110 h 141"/>
                <a:gd name="T4" fmla="*/ 37 w 84"/>
                <a:gd name="T5" fmla="*/ 91 h 141"/>
                <a:gd name="T6" fmla="*/ 36 w 84"/>
                <a:gd name="T7" fmla="*/ 65 h 141"/>
                <a:gd name="T8" fmla="*/ 47 w 84"/>
                <a:gd name="T9" fmla="*/ 31 h 141"/>
                <a:gd name="T10" fmla="*/ 25 w 84"/>
                <a:gd name="T11" fmla="*/ 1 h 141"/>
                <a:gd name="T12" fmla="*/ 6 w 84"/>
                <a:gd name="T13" fmla="*/ 82 h 141"/>
                <a:gd name="T14" fmla="*/ 29 w 84"/>
                <a:gd name="T15" fmla="*/ 134 h 141"/>
                <a:gd name="T16" fmla="*/ 54 w 84"/>
                <a:gd name="T17" fmla="*/ 140 h 141"/>
                <a:gd name="T18" fmla="*/ 61 w 84"/>
                <a:gd name="T19" fmla="*/ 93 h 141"/>
                <a:gd name="T20" fmla="*/ 13 w 84"/>
                <a:gd name="T21" fmla="*/ 72 h 141"/>
                <a:gd name="T22" fmla="*/ 12 w 84"/>
                <a:gd name="T23" fmla="*/ 38 h 141"/>
                <a:gd name="T24" fmla="*/ 25 w 84"/>
                <a:gd name="T25" fmla="*/ 8 h 141"/>
                <a:gd name="T26" fmla="*/ 40 w 84"/>
                <a:gd name="T27" fmla="*/ 31 h 141"/>
                <a:gd name="T28" fmla="*/ 30 w 84"/>
                <a:gd name="T29" fmla="*/ 64 h 141"/>
                <a:gd name="T30" fmla="*/ 39 w 84"/>
                <a:gd name="T31" fmla="*/ 115 h 141"/>
                <a:gd name="T32" fmla="*/ 61 w 84"/>
                <a:gd name="T33" fmla="*/ 100 h 141"/>
                <a:gd name="T34" fmla="*/ 59 w 84"/>
                <a:gd name="T35" fmla="*/ 130 h 141"/>
                <a:gd name="T36" fmla="*/ 13 w 84"/>
                <a:gd name="T37"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141">
                  <a:moveTo>
                    <a:pt x="61" y="93"/>
                  </a:moveTo>
                  <a:cubicBezTo>
                    <a:pt x="52" y="94"/>
                    <a:pt x="53" y="112"/>
                    <a:pt x="46" y="110"/>
                  </a:cubicBezTo>
                  <a:cubicBezTo>
                    <a:pt x="39" y="109"/>
                    <a:pt x="38" y="98"/>
                    <a:pt x="37" y="91"/>
                  </a:cubicBezTo>
                  <a:cubicBezTo>
                    <a:pt x="36" y="83"/>
                    <a:pt x="35" y="72"/>
                    <a:pt x="36" y="65"/>
                  </a:cubicBezTo>
                  <a:cubicBezTo>
                    <a:pt x="37" y="52"/>
                    <a:pt x="48" y="45"/>
                    <a:pt x="47" y="31"/>
                  </a:cubicBezTo>
                  <a:cubicBezTo>
                    <a:pt x="47" y="19"/>
                    <a:pt x="32" y="2"/>
                    <a:pt x="25" y="1"/>
                  </a:cubicBezTo>
                  <a:cubicBezTo>
                    <a:pt x="0" y="0"/>
                    <a:pt x="4" y="54"/>
                    <a:pt x="6" y="82"/>
                  </a:cubicBezTo>
                  <a:cubicBezTo>
                    <a:pt x="8" y="106"/>
                    <a:pt x="19" y="127"/>
                    <a:pt x="29" y="134"/>
                  </a:cubicBezTo>
                  <a:cubicBezTo>
                    <a:pt x="33" y="136"/>
                    <a:pt x="48" y="141"/>
                    <a:pt x="54" y="140"/>
                  </a:cubicBezTo>
                  <a:cubicBezTo>
                    <a:pt x="69" y="137"/>
                    <a:pt x="84" y="102"/>
                    <a:pt x="61" y="93"/>
                  </a:cubicBezTo>
                  <a:close/>
                  <a:moveTo>
                    <a:pt x="13" y="72"/>
                  </a:moveTo>
                  <a:cubicBezTo>
                    <a:pt x="12" y="59"/>
                    <a:pt x="11" y="47"/>
                    <a:pt x="12" y="38"/>
                  </a:cubicBezTo>
                  <a:cubicBezTo>
                    <a:pt x="13" y="23"/>
                    <a:pt x="15" y="13"/>
                    <a:pt x="25" y="8"/>
                  </a:cubicBezTo>
                  <a:cubicBezTo>
                    <a:pt x="27" y="15"/>
                    <a:pt x="39" y="20"/>
                    <a:pt x="40" y="31"/>
                  </a:cubicBezTo>
                  <a:cubicBezTo>
                    <a:pt x="41" y="40"/>
                    <a:pt x="31" y="51"/>
                    <a:pt x="30" y="64"/>
                  </a:cubicBezTo>
                  <a:cubicBezTo>
                    <a:pt x="29" y="83"/>
                    <a:pt x="31" y="109"/>
                    <a:pt x="39" y="115"/>
                  </a:cubicBezTo>
                  <a:cubicBezTo>
                    <a:pt x="50" y="123"/>
                    <a:pt x="59" y="113"/>
                    <a:pt x="61" y="100"/>
                  </a:cubicBezTo>
                  <a:cubicBezTo>
                    <a:pt x="70" y="107"/>
                    <a:pt x="63" y="124"/>
                    <a:pt x="59" y="130"/>
                  </a:cubicBezTo>
                  <a:cubicBezTo>
                    <a:pt x="22" y="137"/>
                    <a:pt x="15" y="102"/>
                    <a:pt x="13"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33" name="Freeform 1044"/>
            <p:cNvSpPr/>
            <p:nvPr/>
          </p:nvSpPr>
          <p:spPr bwMode="auto">
            <a:xfrm>
              <a:off x="9212975" y="346988"/>
              <a:ext cx="55965" cy="124096"/>
            </a:xfrm>
            <a:custGeom>
              <a:avLst/>
              <a:gdLst>
                <a:gd name="T0" fmla="*/ 10 w 15"/>
                <a:gd name="T1" fmla="*/ 33 h 33"/>
                <a:gd name="T2" fmla="*/ 10 w 15"/>
                <a:gd name="T3" fmla="*/ 0 h 33"/>
                <a:gd name="T4" fmla="*/ 5 w 15"/>
                <a:gd name="T5" fmla="*/ 3 h 33"/>
                <a:gd name="T6" fmla="*/ 10 w 15"/>
                <a:gd name="T7" fmla="*/ 33 h 33"/>
              </a:gdLst>
              <a:ahLst/>
              <a:cxnLst>
                <a:cxn ang="0">
                  <a:pos x="T0" y="T1"/>
                </a:cxn>
                <a:cxn ang="0">
                  <a:pos x="T2" y="T3"/>
                </a:cxn>
                <a:cxn ang="0">
                  <a:pos x="T4" y="T5"/>
                </a:cxn>
                <a:cxn ang="0">
                  <a:pos x="T6" y="T7"/>
                </a:cxn>
              </a:cxnLst>
              <a:rect l="0" t="0" r="r" b="b"/>
              <a:pathLst>
                <a:path w="15" h="33">
                  <a:moveTo>
                    <a:pt x="10" y="33"/>
                  </a:moveTo>
                  <a:cubicBezTo>
                    <a:pt x="11" y="20"/>
                    <a:pt x="15" y="11"/>
                    <a:pt x="10" y="0"/>
                  </a:cubicBezTo>
                  <a:cubicBezTo>
                    <a:pt x="9" y="2"/>
                    <a:pt x="7" y="2"/>
                    <a:pt x="5" y="3"/>
                  </a:cubicBezTo>
                  <a:cubicBezTo>
                    <a:pt x="10" y="14"/>
                    <a:pt x="0" y="25"/>
                    <a:pt x="1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34" name="Freeform 1045"/>
            <p:cNvSpPr>
              <a:spLocks noEditPoints="1"/>
            </p:cNvSpPr>
            <p:nvPr/>
          </p:nvSpPr>
          <p:spPr bwMode="auto">
            <a:xfrm>
              <a:off x="11254462" y="364020"/>
              <a:ext cx="236025" cy="545045"/>
            </a:xfrm>
            <a:custGeom>
              <a:avLst/>
              <a:gdLst>
                <a:gd name="T0" fmla="*/ 4 w 63"/>
                <a:gd name="T1" fmla="*/ 15 h 146"/>
                <a:gd name="T2" fmla="*/ 6 w 63"/>
                <a:gd name="T3" fmla="*/ 63 h 146"/>
                <a:gd name="T4" fmla="*/ 40 w 63"/>
                <a:gd name="T5" fmla="*/ 139 h 146"/>
                <a:gd name="T6" fmla="*/ 60 w 63"/>
                <a:gd name="T7" fmla="*/ 96 h 146"/>
                <a:gd name="T8" fmla="*/ 52 w 63"/>
                <a:gd name="T9" fmla="*/ 81 h 146"/>
                <a:gd name="T10" fmla="*/ 36 w 63"/>
                <a:gd name="T11" fmla="*/ 10 h 146"/>
                <a:gd name="T12" fmla="*/ 4 w 63"/>
                <a:gd name="T13" fmla="*/ 15 h 146"/>
                <a:gd name="T14" fmla="*/ 39 w 63"/>
                <a:gd name="T15" fmla="*/ 85 h 146"/>
                <a:gd name="T16" fmla="*/ 52 w 63"/>
                <a:gd name="T17" fmla="*/ 93 h 146"/>
                <a:gd name="T18" fmla="*/ 32 w 63"/>
                <a:gd name="T19" fmla="*/ 131 h 146"/>
                <a:gd name="T20" fmla="*/ 9 w 63"/>
                <a:gd name="T21" fmla="*/ 19 h 146"/>
                <a:gd name="T22" fmla="*/ 39 w 63"/>
                <a:gd name="T23" fmla="*/ 8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46">
                  <a:moveTo>
                    <a:pt x="4" y="15"/>
                  </a:moveTo>
                  <a:cubicBezTo>
                    <a:pt x="0" y="27"/>
                    <a:pt x="4" y="45"/>
                    <a:pt x="6" y="63"/>
                  </a:cubicBezTo>
                  <a:cubicBezTo>
                    <a:pt x="10" y="91"/>
                    <a:pt x="5" y="146"/>
                    <a:pt x="40" y="139"/>
                  </a:cubicBezTo>
                  <a:cubicBezTo>
                    <a:pt x="55" y="137"/>
                    <a:pt x="63" y="111"/>
                    <a:pt x="60" y="96"/>
                  </a:cubicBezTo>
                  <a:cubicBezTo>
                    <a:pt x="59" y="89"/>
                    <a:pt x="52" y="87"/>
                    <a:pt x="52" y="81"/>
                  </a:cubicBezTo>
                  <a:cubicBezTo>
                    <a:pt x="61" y="57"/>
                    <a:pt x="61" y="17"/>
                    <a:pt x="36" y="10"/>
                  </a:cubicBezTo>
                  <a:cubicBezTo>
                    <a:pt x="22" y="9"/>
                    <a:pt x="11" y="10"/>
                    <a:pt x="4" y="15"/>
                  </a:cubicBezTo>
                  <a:close/>
                  <a:moveTo>
                    <a:pt x="39" y="85"/>
                  </a:moveTo>
                  <a:cubicBezTo>
                    <a:pt x="39" y="91"/>
                    <a:pt x="50" y="88"/>
                    <a:pt x="52" y="93"/>
                  </a:cubicBezTo>
                  <a:cubicBezTo>
                    <a:pt x="57" y="105"/>
                    <a:pt x="51" y="138"/>
                    <a:pt x="32" y="131"/>
                  </a:cubicBezTo>
                  <a:cubicBezTo>
                    <a:pt x="9" y="121"/>
                    <a:pt x="15" y="55"/>
                    <a:pt x="9" y="19"/>
                  </a:cubicBezTo>
                  <a:cubicBezTo>
                    <a:pt x="54" y="0"/>
                    <a:pt x="61" y="61"/>
                    <a:pt x="3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35" name="Freeform 1046"/>
            <p:cNvSpPr>
              <a:spLocks noEditPoints="1"/>
            </p:cNvSpPr>
            <p:nvPr/>
          </p:nvSpPr>
          <p:spPr bwMode="auto">
            <a:xfrm>
              <a:off x="7823598" y="346988"/>
              <a:ext cx="165460" cy="192226"/>
            </a:xfrm>
            <a:custGeom>
              <a:avLst/>
              <a:gdLst>
                <a:gd name="T0" fmla="*/ 7 w 44"/>
                <a:gd name="T1" fmla="*/ 5 h 51"/>
                <a:gd name="T2" fmla="*/ 4 w 44"/>
                <a:gd name="T3" fmla="*/ 50 h 51"/>
                <a:gd name="T4" fmla="*/ 39 w 44"/>
                <a:gd name="T5" fmla="*/ 47 h 51"/>
                <a:gd name="T6" fmla="*/ 42 w 44"/>
                <a:gd name="T7" fmla="*/ 4 h 51"/>
                <a:gd name="T8" fmla="*/ 7 w 44"/>
                <a:gd name="T9" fmla="*/ 5 h 51"/>
                <a:gd name="T10" fmla="*/ 35 w 44"/>
                <a:gd name="T11" fmla="*/ 40 h 51"/>
                <a:gd name="T12" fmla="*/ 11 w 44"/>
                <a:gd name="T13" fmla="*/ 43 h 51"/>
                <a:gd name="T14" fmla="*/ 12 w 44"/>
                <a:gd name="T15" fmla="*/ 9 h 51"/>
                <a:gd name="T16" fmla="*/ 36 w 44"/>
                <a:gd name="T17" fmla="*/ 9 h 51"/>
                <a:gd name="T18" fmla="*/ 35 w 44"/>
                <a:gd name="T19"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1">
                  <a:moveTo>
                    <a:pt x="7" y="5"/>
                  </a:moveTo>
                  <a:cubicBezTo>
                    <a:pt x="5" y="18"/>
                    <a:pt x="0" y="35"/>
                    <a:pt x="4" y="50"/>
                  </a:cubicBezTo>
                  <a:cubicBezTo>
                    <a:pt x="15" y="51"/>
                    <a:pt x="28" y="49"/>
                    <a:pt x="39" y="47"/>
                  </a:cubicBezTo>
                  <a:cubicBezTo>
                    <a:pt x="44" y="35"/>
                    <a:pt x="44" y="14"/>
                    <a:pt x="42" y="4"/>
                  </a:cubicBezTo>
                  <a:cubicBezTo>
                    <a:pt x="28" y="0"/>
                    <a:pt x="20" y="0"/>
                    <a:pt x="7" y="5"/>
                  </a:cubicBezTo>
                  <a:close/>
                  <a:moveTo>
                    <a:pt x="35" y="40"/>
                  </a:moveTo>
                  <a:cubicBezTo>
                    <a:pt x="30" y="44"/>
                    <a:pt x="17" y="41"/>
                    <a:pt x="11" y="43"/>
                  </a:cubicBezTo>
                  <a:cubicBezTo>
                    <a:pt x="7" y="33"/>
                    <a:pt x="11" y="18"/>
                    <a:pt x="12" y="9"/>
                  </a:cubicBezTo>
                  <a:cubicBezTo>
                    <a:pt x="24" y="8"/>
                    <a:pt x="25" y="9"/>
                    <a:pt x="36" y="9"/>
                  </a:cubicBezTo>
                  <a:cubicBezTo>
                    <a:pt x="37" y="16"/>
                    <a:pt x="36" y="30"/>
                    <a:pt x="3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36" name="Freeform 1047"/>
            <p:cNvSpPr/>
            <p:nvPr/>
          </p:nvSpPr>
          <p:spPr bwMode="auto">
            <a:xfrm>
              <a:off x="9439267" y="385920"/>
              <a:ext cx="55965" cy="104630"/>
            </a:xfrm>
            <a:custGeom>
              <a:avLst/>
              <a:gdLst>
                <a:gd name="T0" fmla="*/ 12 w 15"/>
                <a:gd name="T1" fmla="*/ 1 h 28"/>
                <a:gd name="T2" fmla="*/ 8 w 15"/>
                <a:gd name="T3" fmla="*/ 0 h 28"/>
                <a:gd name="T4" fmla="*/ 14 w 15"/>
                <a:gd name="T5" fmla="*/ 28 h 28"/>
                <a:gd name="T6" fmla="*/ 12 w 15"/>
                <a:gd name="T7" fmla="*/ 1 h 28"/>
              </a:gdLst>
              <a:ahLst/>
              <a:cxnLst>
                <a:cxn ang="0">
                  <a:pos x="T0" y="T1"/>
                </a:cxn>
                <a:cxn ang="0">
                  <a:pos x="T2" y="T3"/>
                </a:cxn>
                <a:cxn ang="0">
                  <a:pos x="T4" y="T5"/>
                </a:cxn>
                <a:cxn ang="0">
                  <a:pos x="T6" y="T7"/>
                </a:cxn>
              </a:cxnLst>
              <a:rect l="0" t="0" r="r" b="b"/>
              <a:pathLst>
                <a:path w="15" h="28">
                  <a:moveTo>
                    <a:pt x="12" y="1"/>
                  </a:moveTo>
                  <a:cubicBezTo>
                    <a:pt x="10" y="1"/>
                    <a:pt x="10" y="0"/>
                    <a:pt x="8" y="0"/>
                  </a:cubicBezTo>
                  <a:cubicBezTo>
                    <a:pt x="0" y="7"/>
                    <a:pt x="7" y="23"/>
                    <a:pt x="14" y="28"/>
                  </a:cubicBezTo>
                  <a:cubicBezTo>
                    <a:pt x="15" y="18"/>
                    <a:pt x="7" y="1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37" name="Freeform 1048"/>
            <p:cNvSpPr>
              <a:spLocks noEditPoints="1"/>
            </p:cNvSpPr>
            <p:nvPr/>
          </p:nvSpPr>
          <p:spPr bwMode="auto">
            <a:xfrm>
              <a:off x="10969772" y="395653"/>
              <a:ext cx="321187" cy="513413"/>
            </a:xfrm>
            <a:custGeom>
              <a:avLst/>
              <a:gdLst>
                <a:gd name="T0" fmla="*/ 8 w 86"/>
                <a:gd name="T1" fmla="*/ 128 h 137"/>
                <a:gd name="T2" fmla="*/ 37 w 86"/>
                <a:gd name="T3" fmla="*/ 133 h 137"/>
                <a:gd name="T4" fmla="*/ 43 w 86"/>
                <a:gd name="T5" fmla="*/ 89 h 137"/>
                <a:gd name="T6" fmla="*/ 65 w 86"/>
                <a:gd name="T7" fmla="*/ 132 h 137"/>
                <a:gd name="T8" fmla="*/ 78 w 86"/>
                <a:gd name="T9" fmla="*/ 117 h 137"/>
                <a:gd name="T10" fmla="*/ 50 w 86"/>
                <a:gd name="T11" fmla="*/ 8 h 137"/>
                <a:gd name="T12" fmla="*/ 18 w 86"/>
                <a:gd name="T13" fmla="*/ 19 h 137"/>
                <a:gd name="T14" fmla="*/ 9 w 86"/>
                <a:gd name="T15" fmla="*/ 34 h 137"/>
                <a:gd name="T16" fmla="*/ 8 w 86"/>
                <a:gd name="T17" fmla="*/ 128 h 137"/>
                <a:gd name="T18" fmla="*/ 37 w 86"/>
                <a:gd name="T19" fmla="*/ 14 h 137"/>
                <a:gd name="T20" fmla="*/ 65 w 86"/>
                <a:gd name="T21" fmla="*/ 64 h 137"/>
                <a:gd name="T22" fmla="*/ 72 w 86"/>
                <a:gd name="T23" fmla="*/ 108 h 137"/>
                <a:gd name="T24" fmla="*/ 61 w 86"/>
                <a:gd name="T25" fmla="*/ 125 h 137"/>
                <a:gd name="T26" fmla="*/ 41 w 86"/>
                <a:gd name="T27" fmla="*/ 79 h 137"/>
                <a:gd name="T28" fmla="*/ 32 w 86"/>
                <a:gd name="T29" fmla="*/ 127 h 137"/>
                <a:gd name="T30" fmla="*/ 9 w 86"/>
                <a:gd name="T31" fmla="*/ 80 h 137"/>
                <a:gd name="T32" fmla="*/ 37 w 86"/>
                <a:gd name="T33"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37">
                  <a:moveTo>
                    <a:pt x="8" y="128"/>
                  </a:moveTo>
                  <a:cubicBezTo>
                    <a:pt x="14" y="136"/>
                    <a:pt x="27" y="137"/>
                    <a:pt x="37" y="133"/>
                  </a:cubicBezTo>
                  <a:cubicBezTo>
                    <a:pt x="45" y="116"/>
                    <a:pt x="30" y="99"/>
                    <a:pt x="43" y="89"/>
                  </a:cubicBezTo>
                  <a:cubicBezTo>
                    <a:pt x="54" y="100"/>
                    <a:pt x="43" y="135"/>
                    <a:pt x="65" y="132"/>
                  </a:cubicBezTo>
                  <a:cubicBezTo>
                    <a:pt x="71" y="131"/>
                    <a:pt x="77" y="122"/>
                    <a:pt x="78" y="117"/>
                  </a:cubicBezTo>
                  <a:cubicBezTo>
                    <a:pt x="86" y="89"/>
                    <a:pt x="61" y="15"/>
                    <a:pt x="50" y="8"/>
                  </a:cubicBezTo>
                  <a:cubicBezTo>
                    <a:pt x="36" y="0"/>
                    <a:pt x="31" y="11"/>
                    <a:pt x="18" y="19"/>
                  </a:cubicBezTo>
                  <a:cubicBezTo>
                    <a:pt x="19" y="23"/>
                    <a:pt x="11" y="30"/>
                    <a:pt x="9" y="34"/>
                  </a:cubicBezTo>
                  <a:cubicBezTo>
                    <a:pt x="0" y="57"/>
                    <a:pt x="1" y="118"/>
                    <a:pt x="8" y="128"/>
                  </a:cubicBezTo>
                  <a:close/>
                  <a:moveTo>
                    <a:pt x="37" y="14"/>
                  </a:moveTo>
                  <a:cubicBezTo>
                    <a:pt x="54" y="9"/>
                    <a:pt x="62" y="48"/>
                    <a:pt x="65" y="64"/>
                  </a:cubicBezTo>
                  <a:cubicBezTo>
                    <a:pt x="69" y="81"/>
                    <a:pt x="74" y="95"/>
                    <a:pt x="72" y="108"/>
                  </a:cubicBezTo>
                  <a:cubicBezTo>
                    <a:pt x="71" y="116"/>
                    <a:pt x="70" y="125"/>
                    <a:pt x="61" y="125"/>
                  </a:cubicBezTo>
                  <a:cubicBezTo>
                    <a:pt x="52" y="112"/>
                    <a:pt x="57" y="85"/>
                    <a:pt x="41" y="79"/>
                  </a:cubicBezTo>
                  <a:cubicBezTo>
                    <a:pt x="26" y="86"/>
                    <a:pt x="34" y="118"/>
                    <a:pt x="32" y="127"/>
                  </a:cubicBezTo>
                  <a:cubicBezTo>
                    <a:pt x="7" y="131"/>
                    <a:pt x="8" y="107"/>
                    <a:pt x="9" y="80"/>
                  </a:cubicBezTo>
                  <a:cubicBezTo>
                    <a:pt x="10" y="52"/>
                    <a:pt x="17" y="20"/>
                    <a:pt x="3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38" name="Freeform 1049"/>
            <p:cNvSpPr>
              <a:spLocks noEditPoints="1"/>
            </p:cNvSpPr>
            <p:nvPr/>
          </p:nvSpPr>
          <p:spPr bwMode="auto">
            <a:xfrm>
              <a:off x="7597306" y="354287"/>
              <a:ext cx="218991" cy="209258"/>
            </a:xfrm>
            <a:custGeom>
              <a:avLst/>
              <a:gdLst>
                <a:gd name="T0" fmla="*/ 56 w 59"/>
                <a:gd name="T1" fmla="*/ 2 h 56"/>
                <a:gd name="T2" fmla="*/ 5 w 59"/>
                <a:gd name="T3" fmla="*/ 4 h 56"/>
                <a:gd name="T4" fmla="*/ 2 w 59"/>
                <a:gd name="T5" fmla="*/ 51 h 56"/>
                <a:gd name="T6" fmla="*/ 52 w 59"/>
                <a:gd name="T7" fmla="*/ 49 h 56"/>
                <a:gd name="T8" fmla="*/ 56 w 59"/>
                <a:gd name="T9" fmla="*/ 2 h 56"/>
                <a:gd name="T10" fmla="*/ 48 w 59"/>
                <a:gd name="T11" fmla="*/ 41 h 56"/>
                <a:gd name="T12" fmla="*/ 10 w 59"/>
                <a:gd name="T13" fmla="*/ 46 h 56"/>
                <a:gd name="T14" fmla="*/ 10 w 59"/>
                <a:gd name="T15" fmla="*/ 10 h 56"/>
                <a:gd name="T16" fmla="*/ 50 w 59"/>
                <a:gd name="T17" fmla="*/ 9 h 56"/>
                <a:gd name="T18" fmla="*/ 48 w 59"/>
                <a:gd name="T19"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6">
                  <a:moveTo>
                    <a:pt x="56" y="2"/>
                  </a:moveTo>
                  <a:cubicBezTo>
                    <a:pt x="45" y="2"/>
                    <a:pt x="19" y="0"/>
                    <a:pt x="5" y="4"/>
                  </a:cubicBezTo>
                  <a:cubicBezTo>
                    <a:pt x="0" y="19"/>
                    <a:pt x="2" y="33"/>
                    <a:pt x="2" y="51"/>
                  </a:cubicBezTo>
                  <a:cubicBezTo>
                    <a:pt x="20" y="56"/>
                    <a:pt x="32" y="49"/>
                    <a:pt x="52" y="49"/>
                  </a:cubicBezTo>
                  <a:cubicBezTo>
                    <a:pt x="56" y="38"/>
                    <a:pt x="59" y="16"/>
                    <a:pt x="56" y="2"/>
                  </a:cubicBezTo>
                  <a:close/>
                  <a:moveTo>
                    <a:pt x="48" y="41"/>
                  </a:moveTo>
                  <a:cubicBezTo>
                    <a:pt x="35" y="42"/>
                    <a:pt x="24" y="45"/>
                    <a:pt x="10" y="46"/>
                  </a:cubicBezTo>
                  <a:cubicBezTo>
                    <a:pt x="6" y="30"/>
                    <a:pt x="7" y="22"/>
                    <a:pt x="10" y="10"/>
                  </a:cubicBezTo>
                  <a:cubicBezTo>
                    <a:pt x="21" y="7"/>
                    <a:pt x="42" y="9"/>
                    <a:pt x="50" y="9"/>
                  </a:cubicBezTo>
                  <a:cubicBezTo>
                    <a:pt x="51" y="22"/>
                    <a:pt x="49" y="30"/>
                    <a:pt x="4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39" name="Freeform 1050"/>
            <p:cNvSpPr>
              <a:spLocks noEditPoints="1"/>
            </p:cNvSpPr>
            <p:nvPr/>
          </p:nvSpPr>
          <p:spPr bwMode="auto">
            <a:xfrm>
              <a:off x="7375882" y="351855"/>
              <a:ext cx="172761" cy="223858"/>
            </a:xfrm>
            <a:custGeom>
              <a:avLst/>
              <a:gdLst>
                <a:gd name="T0" fmla="*/ 45 w 46"/>
                <a:gd name="T1" fmla="*/ 8 h 60"/>
                <a:gd name="T2" fmla="*/ 2 w 46"/>
                <a:gd name="T3" fmla="*/ 3 h 60"/>
                <a:gd name="T4" fmla="*/ 2 w 46"/>
                <a:gd name="T5" fmla="*/ 5 h 60"/>
                <a:gd name="T6" fmla="*/ 2 w 46"/>
                <a:gd name="T7" fmla="*/ 33 h 60"/>
                <a:gd name="T8" fmla="*/ 4 w 46"/>
                <a:gd name="T9" fmla="*/ 55 h 60"/>
                <a:gd name="T10" fmla="*/ 20 w 46"/>
                <a:gd name="T11" fmla="*/ 55 h 60"/>
                <a:gd name="T12" fmla="*/ 42 w 46"/>
                <a:gd name="T13" fmla="*/ 56 h 60"/>
                <a:gd name="T14" fmla="*/ 45 w 46"/>
                <a:gd name="T15" fmla="*/ 8 h 60"/>
                <a:gd name="T16" fmla="*/ 37 w 46"/>
                <a:gd name="T17" fmla="*/ 49 h 60"/>
                <a:gd name="T18" fmla="*/ 9 w 46"/>
                <a:gd name="T19" fmla="*/ 50 h 60"/>
                <a:gd name="T20" fmla="*/ 8 w 46"/>
                <a:gd name="T21" fmla="*/ 8 h 60"/>
                <a:gd name="T22" fmla="*/ 38 w 46"/>
                <a:gd name="T23" fmla="*/ 12 h 60"/>
                <a:gd name="T24" fmla="*/ 37 w 46"/>
                <a:gd name="T2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60">
                  <a:moveTo>
                    <a:pt x="45" y="8"/>
                  </a:moveTo>
                  <a:cubicBezTo>
                    <a:pt x="35" y="2"/>
                    <a:pt x="12" y="0"/>
                    <a:pt x="2" y="3"/>
                  </a:cubicBezTo>
                  <a:cubicBezTo>
                    <a:pt x="2" y="4"/>
                    <a:pt x="2" y="4"/>
                    <a:pt x="2" y="5"/>
                  </a:cubicBezTo>
                  <a:cubicBezTo>
                    <a:pt x="2" y="11"/>
                    <a:pt x="2" y="23"/>
                    <a:pt x="2" y="33"/>
                  </a:cubicBezTo>
                  <a:cubicBezTo>
                    <a:pt x="2" y="40"/>
                    <a:pt x="0" y="52"/>
                    <a:pt x="4" y="55"/>
                  </a:cubicBezTo>
                  <a:cubicBezTo>
                    <a:pt x="4" y="60"/>
                    <a:pt x="12" y="56"/>
                    <a:pt x="20" y="55"/>
                  </a:cubicBezTo>
                  <a:cubicBezTo>
                    <a:pt x="28" y="55"/>
                    <a:pt x="37" y="58"/>
                    <a:pt x="42" y="56"/>
                  </a:cubicBezTo>
                  <a:cubicBezTo>
                    <a:pt x="45" y="42"/>
                    <a:pt x="46" y="20"/>
                    <a:pt x="45" y="8"/>
                  </a:cubicBezTo>
                  <a:close/>
                  <a:moveTo>
                    <a:pt x="37" y="49"/>
                  </a:moveTo>
                  <a:cubicBezTo>
                    <a:pt x="28" y="49"/>
                    <a:pt x="16" y="47"/>
                    <a:pt x="9" y="50"/>
                  </a:cubicBezTo>
                  <a:cubicBezTo>
                    <a:pt x="6" y="40"/>
                    <a:pt x="12" y="22"/>
                    <a:pt x="8" y="8"/>
                  </a:cubicBezTo>
                  <a:cubicBezTo>
                    <a:pt x="17" y="7"/>
                    <a:pt x="28" y="10"/>
                    <a:pt x="38" y="12"/>
                  </a:cubicBezTo>
                  <a:cubicBezTo>
                    <a:pt x="41" y="24"/>
                    <a:pt x="38" y="32"/>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40" name="Freeform 1051"/>
            <p:cNvSpPr>
              <a:spLocks noEditPoints="1"/>
            </p:cNvSpPr>
            <p:nvPr/>
          </p:nvSpPr>
          <p:spPr bwMode="auto">
            <a:xfrm>
              <a:off x="11317726" y="451617"/>
              <a:ext cx="107062" cy="153295"/>
            </a:xfrm>
            <a:custGeom>
              <a:avLst/>
              <a:gdLst>
                <a:gd name="T0" fmla="*/ 19 w 29"/>
                <a:gd name="T1" fmla="*/ 37 h 41"/>
                <a:gd name="T2" fmla="*/ 16 w 29"/>
                <a:gd name="T3" fmla="*/ 0 h 41"/>
                <a:gd name="T4" fmla="*/ 1 w 29"/>
                <a:gd name="T5" fmla="*/ 8 h 41"/>
                <a:gd name="T6" fmla="*/ 19 w 29"/>
                <a:gd name="T7" fmla="*/ 37 h 41"/>
                <a:gd name="T8" fmla="*/ 9 w 29"/>
                <a:gd name="T9" fmla="*/ 7 h 41"/>
                <a:gd name="T10" fmla="*/ 12 w 29"/>
                <a:gd name="T11" fmla="*/ 7 h 41"/>
                <a:gd name="T12" fmla="*/ 18 w 29"/>
                <a:gd name="T13" fmla="*/ 30 h 41"/>
                <a:gd name="T14" fmla="*/ 9 w 29"/>
                <a:gd name="T15" fmla="*/ 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19" y="37"/>
                  </a:moveTo>
                  <a:cubicBezTo>
                    <a:pt x="29" y="29"/>
                    <a:pt x="25" y="7"/>
                    <a:pt x="16" y="0"/>
                  </a:cubicBezTo>
                  <a:cubicBezTo>
                    <a:pt x="8" y="0"/>
                    <a:pt x="6" y="6"/>
                    <a:pt x="1" y="8"/>
                  </a:cubicBezTo>
                  <a:cubicBezTo>
                    <a:pt x="0" y="17"/>
                    <a:pt x="4" y="41"/>
                    <a:pt x="19" y="37"/>
                  </a:cubicBezTo>
                  <a:close/>
                  <a:moveTo>
                    <a:pt x="9" y="7"/>
                  </a:moveTo>
                  <a:cubicBezTo>
                    <a:pt x="10" y="7"/>
                    <a:pt x="11" y="7"/>
                    <a:pt x="12" y="7"/>
                  </a:cubicBezTo>
                  <a:cubicBezTo>
                    <a:pt x="20" y="12"/>
                    <a:pt x="21" y="20"/>
                    <a:pt x="18" y="30"/>
                  </a:cubicBezTo>
                  <a:cubicBezTo>
                    <a:pt x="6" y="30"/>
                    <a:pt x="7" y="16"/>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41" name="Freeform 1052"/>
            <p:cNvSpPr/>
            <p:nvPr/>
          </p:nvSpPr>
          <p:spPr bwMode="auto">
            <a:xfrm>
              <a:off x="7879562" y="393219"/>
              <a:ext cx="85164" cy="104630"/>
            </a:xfrm>
            <a:custGeom>
              <a:avLst/>
              <a:gdLst>
                <a:gd name="T0" fmla="*/ 3 w 23"/>
                <a:gd name="T1" fmla="*/ 5 h 28"/>
                <a:gd name="T2" fmla="*/ 8 w 23"/>
                <a:gd name="T3" fmla="*/ 8 h 28"/>
                <a:gd name="T4" fmla="*/ 3 w 23"/>
                <a:gd name="T5" fmla="*/ 8 h 28"/>
                <a:gd name="T6" fmla="*/ 1 w 23"/>
                <a:gd name="T7" fmla="*/ 12 h 28"/>
                <a:gd name="T8" fmla="*/ 8 w 23"/>
                <a:gd name="T9" fmla="*/ 18 h 28"/>
                <a:gd name="T10" fmla="*/ 0 w 23"/>
                <a:gd name="T11" fmla="*/ 19 h 28"/>
                <a:gd name="T12" fmla="*/ 0 w 23"/>
                <a:gd name="T13" fmla="*/ 25 h 28"/>
                <a:gd name="T14" fmla="*/ 5 w 23"/>
                <a:gd name="T15" fmla="*/ 0 h 28"/>
                <a:gd name="T16" fmla="*/ 3 w 23"/>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8">
                  <a:moveTo>
                    <a:pt x="3" y="5"/>
                  </a:moveTo>
                  <a:cubicBezTo>
                    <a:pt x="5" y="5"/>
                    <a:pt x="7" y="6"/>
                    <a:pt x="8" y="8"/>
                  </a:cubicBezTo>
                  <a:cubicBezTo>
                    <a:pt x="6" y="8"/>
                    <a:pt x="4" y="8"/>
                    <a:pt x="3" y="8"/>
                  </a:cubicBezTo>
                  <a:cubicBezTo>
                    <a:pt x="3" y="10"/>
                    <a:pt x="2" y="11"/>
                    <a:pt x="1" y="12"/>
                  </a:cubicBezTo>
                  <a:cubicBezTo>
                    <a:pt x="3" y="14"/>
                    <a:pt x="7" y="15"/>
                    <a:pt x="8" y="18"/>
                  </a:cubicBezTo>
                  <a:cubicBezTo>
                    <a:pt x="4" y="17"/>
                    <a:pt x="4" y="20"/>
                    <a:pt x="0" y="19"/>
                  </a:cubicBezTo>
                  <a:cubicBezTo>
                    <a:pt x="0" y="21"/>
                    <a:pt x="0" y="23"/>
                    <a:pt x="0" y="25"/>
                  </a:cubicBezTo>
                  <a:cubicBezTo>
                    <a:pt x="16" y="28"/>
                    <a:pt x="23" y="3"/>
                    <a:pt x="5" y="0"/>
                  </a:cubicBezTo>
                  <a:cubicBezTo>
                    <a:pt x="5" y="3"/>
                    <a:pt x="2" y="1"/>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42" name="Freeform 1053"/>
            <p:cNvSpPr>
              <a:spLocks noEditPoints="1"/>
            </p:cNvSpPr>
            <p:nvPr/>
          </p:nvSpPr>
          <p:spPr bwMode="auto">
            <a:xfrm>
              <a:off x="6655644" y="359154"/>
              <a:ext cx="116795" cy="167894"/>
            </a:xfrm>
            <a:custGeom>
              <a:avLst/>
              <a:gdLst>
                <a:gd name="T0" fmla="*/ 3 w 31"/>
                <a:gd name="T1" fmla="*/ 4 h 45"/>
                <a:gd name="T2" fmla="*/ 1 w 31"/>
                <a:gd name="T3" fmla="*/ 30 h 45"/>
                <a:gd name="T4" fmla="*/ 3 w 31"/>
                <a:gd name="T5" fmla="*/ 4 h 45"/>
                <a:gd name="T6" fmla="*/ 17 w 31"/>
                <a:gd name="T7" fmla="*/ 25 h 45"/>
                <a:gd name="T8" fmla="*/ 7 w 31"/>
                <a:gd name="T9" fmla="*/ 27 h 45"/>
                <a:gd name="T10" fmla="*/ 7 w 31"/>
                <a:gd name="T11" fmla="*/ 11 h 45"/>
                <a:gd name="T12" fmla="*/ 17 w 31"/>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31" h="45">
                  <a:moveTo>
                    <a:pt x="3" y="4"/>
                  </a:moveTo>
                  <a:cubicBezTo>
                    <a:pt x="0" y="10"/>
                    <a:pt x="2" y="21"/>
                    <a:pt x="1" y="30"/>
                  </a:cubicBezTo>
                  <a:cubicBezTo>
                    <a:pt x="27" y="45"/>
                    <a:pt x="31" y="0"/>
                    <a:pt x="3" y="4"/>
                  </a:cubicBezTo>
                  <a:close/>
                  <a:moveTo>
                    <a:pt x="17" y="25"/>
                  </a:moveTo>
                  <a:cubicBezTo>
                    <a:pt x="15" y="27"/>
                    <a:pt x="12" y="28"/>
                    <a:pt x="7" y="27"/>
                  </a:cubicBezTo>
                  <a:cubicBezTo>
                    <a:pt x="7" y="22"/>
                    <a:pt x="7" y="16"/>
                    <a:pt x="7" y="11"/>
                  </a:cubicBezTo>
                  <a:cubicBezTo>
                    <a:pt x="15" y="10"/>
                    <a:pt x="18" y="16"/>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43" name="Freeform 1054"/>
            <p:cNvSpPr/>
            <p:nvPr/>
          </p:nvSpPr>
          <p:spPr bwMode="auto">
            <a:xfrm>
              <a:off x="8517070" y="400519"/>
              <a:ext cx="82730" cy="175193"/>
            </a:xfrm>
            <a:custGeom>
              <a:avLst/>
              <a:gdLst>
                <a:gd name="T0" fmla="*/ 22 w 22"/>
                <a:gd name="T1" fmla="*/ 14 h 47"/>
                <a:gd name="T2" fmla="*/ 5 w 22"/>
                <a:gd name="T3" fmla="*/ 4 h 47"/>
                <a:gd name="T4" fmla="*/ 17 w 22"/>
                <a:gd name="T5" fmla="*/ 18 h 47"/>
                <a:gd name="T6" fmla="*/ 2 w 22"/>
                <a:gd name="T7" fmla="*/ 23 h 47"/>
                <a:gd name="T8" fmla="*/ 13 w 22"/>
                <a:gd name="T9" fmla="*/ 36 h 47"/>
                <a:gd name="T10" fmla="*/ 0 w 22"/>
                <a:gd name="T11" fmla="*/ 43 h 47"/>
                <a:gd name="T12" fmla="*/ 21 w 22"/>
                <a:gd name="T13" fmla="*/ 35 h 47"/>
                <a:gd name="T14" fmla="*/ 14 w 22"/>
                <a:gd name="T15" fmla="*/ 26 h 47"/>
                <a:gd name="T16" fmla="*/ 22 w 22"/>
                <a:gd name="T17"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7">
                  <a:moveTo>
                    <a:pt x="22" y="14"/>
                  </a:moveTo>
                  <a:cubicBezTo>
                    <a:pt x="18" y="9"/>
                    <a:pt x="12" y="0"/>
                    <a:pt x="5" y="4"/>
                  </a:cubicBezTo>
                  <a:cubicBezTo>
                    <a:pt x="4" y="12"/>
                    <a:pt x="18" y="12"/>
                    <a:pt x="17" y="18"/>
                  </a:cubicBezTo>
                  <a:cubicBezTo>
                    <a:pt x="16" y="23"/>
                    <a:pt x="8" y="20"/>
                    <a:pt x="2" y="23"/>
                  </a:cubicBezTo>
                  <a:cubicBezTo>
                    <a:pt x="1" y="32"/>
                    <a:pt x="12" y="29"/>
                    <a:pt x="13" y="36"/>
                  </a:cubicBezTo>
                  <a:cubicBezTo>
                    <a:pt x="9" y="38"/>
                    <a:pt x="2" y="37"/>
                    <a:pt x="0" y="43"/>
                  </a:cubicBezTo>
                  <a:cubicBezTo>
                    <a:pt x="5" y="47"/>
                    <a:pt x="19" y="41"/>
                    <a:pt x="21" y="35"/>
                  </a:cubicBezTo>
                  <a:cubicBezTo>
                    <a:pt x="20" y="31"/>
                    <a:pt x="17" y="29"/>
                    <a:pt x="14" y="26"/>
                  </a:cubicBezTo>
                  <a:cubicBezTo>
                    <a:pt x="20" y="25"/>
                    <a:pt x="22" y="21"/>
                    <a:pt x="2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44" name="Freeform 1055"/>
            <p:cNvSpPr/>
            <p:nvPr/>
          </p:nvSpPr>
          <p:spPr bwMode="auto">
            <a:xfrm>
              <a:off x="6285792" y="378620"/>
              <a:ext cx="41366" cy="58398"/>
            </a:xfrm>
            <a:custGeom>
              <a:avLst/>
              <a:gdLst>
                <a:gd name="T0" fmla="*/ 8 w 11"/>
                <a:gd name="T1" fmla="*/ 0 h 16"/>
                <a:gd name="T2" fmla="*/ 4 w 11"/>
                <a:gd name="T3" fmla="*/ 0 h 16"/>
                <a:gd name="T4" fmla="*/ 5 w 11"/>
                <a:gd name="T5" fmla="*/ 16 h 16"/>
                <a:gd name="T6" fmla="*/ 8 w 11"/>
                <a:gd name="T7" fmla="*/ 0 h 16"/>
              </a:gdLst>
              <a:ahLst/>
              <a:cxnLst>
                <a:cxn ang="0">
                  <a:pos x="T0" y="T1"/>
                </a:cxn>
                <a:cxn ang="0">
                  <a:pos x="T2" y="T3"/>
                </a:cxn>
                <a:cxn ang="0">
                  <a:pos x="T4" y="T5"/>
                </a:cxn>
                <a:cxn ang="0">
                  <a:pos x="T6" y="T7"/>
                </a:cxn>
              </a:cxnLst>
              <a:rect l="0" t="0" r="r" b="b"/>
              <a:pathLst>
                <a:path w="11" h="16">
                  <a:moveTo>
                    <a:pt x="8" y="0"/>
                  </a:moveTo>
                  <a:cubicBezTo>
                    <a:pt x="7" y="0"/>
                    <a:pt x="5" y="0"/>
                    <a:pt x="4" y="0"/>
                  </a:cubicBezTo>
                  <a:cubicBezTo>
                    <a:pt x="5" y="7"/>
                    <a:pt x="0" y="12"/>
                    <a:pt x="5" y="16"/>
                  </a:cubicBezTo>
                  <a:cubicBezTo>
                    <a:pt x="8" y="10"/>
                    <a:pt x="11" y="6"/>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45" name="Freeform 1056"/>
            <p:cNvSpPr/>
            <p:nvPr/>
          </p:nvSpPr>
          <p:spPr bwMode="auto">
            <a:xfrm>
              <a:off x="8611967" y="427284"/>
              <a:ext cx="97329" cy="99763"/>
            </a:xfrm>
            <a:custGeom>
              <a:avLst/>
              <a:gdLst>
                <a:gd name="T0" fmla="*/ 24 w 26"/>
                <a:gd name="T1" fmla="*/ 2 h 27"/>
                <a:gd name="T2" fmla="*/ 4 w 26"/>
                <a:gd name="T3" fmla="*/ 7 h 27"/>
                <a:gd name="T4" fmla="*/ 20 w 26"/>
                <a:gd name="T5" fmla="*/ 7 h 27"/>
                <a:gd name="T6" fmla="*/ 12 w 26"/>
                <a:gd name="T7" fmla="*/ 20 h 27"/>
                <a:gd name="T8" fmla="*/ 7 w 26"/>
                <a:gd name="T9" fmla="*/ 10 h 27"/>
                <a:gd name="T10" fmla="*/ 15 w 26"/>
                <a:gd name="T11" fmla="*/ 27 h 27"/>
                <a:gd name="T12" fmla="*/ 26 w 26"/>
                <a:gd name="T13" fmla="*/ 5 h 27"/>
                <a:gd name="T14" fmla="*/ 24 w 26"/>
                <a:gd name="T15" fmla="*/ 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4" y="2"/>
                  </a:moveTo>
                  <a:cubicBezTo>
                    <a:pt x="18" y="0"/>
                    <a:pt x="6" y="0"/>
                    <a:pt x="4" y="7"/>
                  </a:cubicBezTo>
                  <a:cubicBezTo>
                    <a:pt x="7" y="9"/>
                    <a:pt x="14" y="6"/>
                    <a:pt x="20" y="7"/>
                  </a:cubicBezTo>
                  <a:cubicBezTo>
                    <a:pt x="18" y="11"/>
                    <a:pt x="19" y="20"/>
                    <a:pt x="12" y="20"/>
                  </a:cubicBezTo>
                  <a:cubicBezTo>
                    <a:pt x="10" y="16"/>
                    <a:pt x="14" y="11"/>
                    <a:pt x="7" y="10"/>
                  </a:cubicBezTo>
                  <a:cubicBezTo>
                    <a:pt x="0" y="19"/>
                    <a:pt x="8" y="27"/>
                    <a:pt x="15" y="27"/>
                  </a:cubicBezTo>
                  <a:cubicBezTo>
                    <a:pt x="23" y="26"/>
                    <a:pt x="24" y="13"/>
                    <a:pt x="26" y="5"/>
                  </a:cubicBezTo>
                  <a:cubicBezTo>
                    <a:pt x="25" y="4"/>
                    <a:pt x="24" y="3"/>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46" name="Freeform 1057"/>
            <p:cNvSpPr/>
            <p:nvPr/>
          </p:nvSpPr>
          <p:spPr bwMode="auto">
            <a:xfrm>
              <a:off x="7446446" y="407818"/>
              <a:ext cx="41366" cy="92463"/>
            </a:xfrm>
            <a:custGeom>
              <a:avLst/>
              <a:gdLst>
                <a:gd name="T0" fmla="*/ 3 w 11"/>
                <a:gd name="T1" fmla="*/ 25 h 25"/>
                <a:gd name="T2" fmla="*/ 6 w 11"/>
                <a:gd name="T3" fmla="*/ 0 h 25"/>
                <a:gd name="T4" fmla="*/ 3 w 11"/>
                <a:gd name="T5" fmla="*/ 25 h 25"/>
              </a:gdLst>
              <a:ahLst/>
              <a:cxnLst>
                <a:cxn ang="0">
                  <a:pos x="T0" y="T1"/>
                </a:cxn>
                <a:cxn ang="0">
                  <a:pos x="T2" y="T3"/>
                </a:cxn>
                <a:cxn ang="0">
                  <a:pos x="T4" y="T5"/>
                </a:cxn>
              </a:cxnLst>
              <a:rect l="0" t="0" r="r" b="b"/>
              <a:pathLst>
                <a:path w="11" h="25">
                  <a:moveTo>
                    <a:pt x="3" y="25"/>
                  </a:moveTo>
                  <a:cubicBezTo>
                    <a:pt x="11" y="23"/>
                    <a:pt x="11" y="6"/>
                    <a:pt x="6" y="0"/>
                  </a:cubicBezTo>
                  <a:cubicBezTo>
                    <a:pt x="0" y="3"/>
                    <a:pt x="1" y="17"/>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47" name="Freeform 1058"/>
            <p:cNvSpPr/>
            <p:nvPr/>
          </p:nvSpPr>
          <p:spPr bwMode="auto">
            <a:xfrm>
              <a:off x="7670303" y="402952"/>
              <a:ext cx="90031" cy="104630"/>
            </a:xfrm>
            <a:custGeom>
              <a:avLst/>
              <a:gdLst>
                <a:gd name="T0" fmla="*/ 16 w 24"/>
                <a:gd name="T1" fmla="*/ 17 h 28"/>
                <a:gd name="T2" fmla="*/ 18 w 24"/>
                <a:gd name="T3" fmla="*/ 13 h 28"/>
                <a:gd name="T4" fmla="*/ 4 w 24"/>
                <a:gd name="T5" fmla="*/ 4 h 28"/>
                <a:gd name="T6" fmla="*/ 12 w 24"/>
                <a:gd name="T7" fmla="*/ 14 h 28"/>
                <a:gd name="T8" fmla="*/ 1 w 24"/>
                <a:gd name="T9" fmla="*/ 18 h 28"/>
                <a:gd name="T10" fmla="*/ 22 w 24"/>
                <a:gd name="T11" fmla="*/ 22 h 28"/>
                <a:gd name="T12" fmla="*/ 16 w 24"/>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16" y="17"/>
                  </a:moveTo>
                  <a:cubicBezTo>
                    <a:pt x="18" y="16"/>
                    <a:pt x="17" y="14"/>
                    <a:pt x="18" y="13"/>
                  </a:cubicBezTo>
                  <a:cubicBezTo>
                    <a:pt x="15" y="9"/>
                    <a:pt x="10" y="0"/>
                    <a:pt x="4" y="4"/>
                  </a:cubicBezTo>
                  <a:cubicBezTo>
                    <a:pt x="2" y="12"/>
                    <a:pt x="11" y="8"/>
                    <a:pt x="12" y="14"/>
                  </a:cubicBezTo>
                  <a:cubicBezTo>
                    <a:pt x="8" y="18"/>
                    <a:pt x="5" y="16"/>
                    <a:pt x="1" y="18"/>
                  </a:cubicBezTo>
                  <a:cubicBezTo>
                    <a:pt x="0" y="28"/>
                    <a:pt x="17" y="23"/>
                    <a:pt x="22" y="22"/>
                  </a:cubicBezTo>
                  <a:cubicBezTo>
                    <a:pt x="24" y="17"/>
                    <a:pt x="17" y="20"/>
                    <a:pt x="1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48" name="Freeform 1059"/>
            <p:cNvSpPr>
              <a:spLocks noEditPoints="1"/>
            </p:cNvSpPr>
            <p:nvPr/>
          </p:nvSpPr>
          <p:spPr bwMode="auto">
            <a:xfrm>
              <a:off x="11050070" y="458917"/>
              <a:ext cx="114363" cy="194659"/>
            </a:xfrm>
            <a:custGeom>
              <a:avLst/>
              <a:gdLst>
                <a:gd name="T0" fmla="*/ 28 w 31"/>
                <a:gd name="T1" fmla="*/ 18 h 52"/>
                <a:gd name="T2" fmla="*/ 9 w 31"/>
                <a:gd name="T3" fmla="*/ 46 h 52"/>
                <a:gd name="T4" fmla="*/ 28 w 31"/>
                <a:gd name="T5" fmla="*/ 18 h 52"/>
                <a:gd name="T6" fmla="*/ 16 w 31"/>
                <a:gd name="T7" fmla="*/ 19 h 52"/>
                <a:gd name="T8" fmla="*/ 19 w 31"/>
                <a:gd name="T9" fmla="*/ 41 h 52"/>
                <a:gd name="T10" fmla="*/ 16 w 31"/>
                <a:gd name="T11" fmla="*/ 19 h 52"/>
              </a:gdLst>
              <a:ahLst/>
              <a:cxnLst>
                <a:cxn ang="0">
                  <a:pos x="T0" y="T1"/>
                </a:cxn>
                <a:cxn ang="0">
                  <a:pos x="T2" y="T3"/>
                </a:cxn>
                <a:cxn ang="0">
                  <a:pos x="T4" y="T5"/>
                </a:cxn>
                <a:cxn ang="0">
                  <a:pos x="T6" y="T7"/>
                </a:cxn>
                <a:cxn ang="0">
                  <a:pos x="T8" y="T9"/>
                </a:cxn>
                <a:cxn ang="0">
                  <a:pos x="T10" y="T11"/>
                </a:cxn>
              </a:cxnLst>
              <a:rect l="0" t="0" r="r" b="b"/>
              <a:pathLst>
                <a:path w="31" h="52">
                  <a:moveTo>
                    <a:pt x="28" y="18"/>
                  </a:moveTo>
                  <a:cubicBezTo>
                    <a:pt x="11" y="0"/>
                    <a:pt x="0" y="30"/>
                    <a:pt x="9" y="46"/>
                  </a:cubicBezTo>
                  <a:cubicBezTo>
                    <a:pt x="28" y="52"/>
                    <a:pt x="31" y="36"/>
                    <a:pt x="28" y="18"/>
                  </a:cubicBezTo>
                  <a:close/>
                  <a:moveTo>
                    <a:pt x="16" y="19"/>
                  </a:moveTo>
                  <a:cubicBezTo>
                    <a:pt x="22" y="22"/>
                    <a:pt x="24" y="37"/>
                    <a:pt x="19" y="41"/>
                  </a:cubicBezTo>
                  <a:cubicBezTo>
                    <a:pt x="7" y="40"/>
                    <a:pt x="15" y="27"/>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49" name="Freeform 1060"/>
            <p:cNvSpPr/>
            <p:nvPr/>
          </p:nvSpPr>
          <p:spPr bwMode="auto">
            <a:xfrm>
              <a:off x="6297958" y="458917"/>
              <a:ext cx="34065" cy="60832"/>
            </a:xfrm>
            <a:custGeom>
              <a:avLst/>
              <a:gdLst>
                <a:gd name="T0" fmla="*/ 2 w 9"/>
                <a:gd name="T1" fmla="*/ 0 h 16"/>
                <a:gd name="T2" fmla="*/ 6 w 9"/>
                <a:gd name="T3" fmla="*/ 16 h 16"/>
                <a:gd name="T4" fmla="*/ 6 w 9"/>
                <a:gd name="T5" fmla="*/ 0 h 16"/>
                <a:gd name="T6" fmla="*/ 2 w 9"/>
                <a:gd name="T7" fmla="*/ 0 h 16"/>
              </a:gdLst>
              <a:ahLst/>
              <a:cxnLst>
                <a:cxn ang="0">
                  <a:pos x="T0" y="T1"/>
                </a:cxn>
                <a:cxn ang="0">
                  <a:pos x="T2" y="T3"/>
                </a:cxn>
                <a:cxn ang="0">
                  <a:pos x="T4" y="T5"/>
                </a:cxn>
                <a:cxn ang="0">
                  <a:pos x="T6" y="T7"/>
                </a:cxn>
              </a:cxnLst>
              <a:rect l="0" t="0" r="r" b="b"/>
              <a:pathLst>
                <a:path w="9" h="16">
                  <a:moveTo>
                    <a:pt x="2" y="0"/>
                  </a:moveTo>
                  <a:cubicBezTo>
                    <a:pt x="3" y="6"/>
                    <a:pt x="0" y="16"/>
                    <a:pt x="6" y="16"/>
                  </a:cubicBezTo>
                  <a:cubicBezTo>
                    <a:pt x="9" y="10"/>
                    <a:pt x="7" y="4"/>
                    <a:pt x="6" y="0"/>
                  </a:cubicBezTo>
                  <a:cubicBezTo>
                    <a:pt x="5" y="0"/>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50" name="Freeform 1061"/>
            <p:cNvSpPr/>
            <p:nvPr/>
          </p:nvSpPr>
          <p:spPr bwMode="auto">
            <a:xfrm>
              <a:off x="9660691" y="512448"/>
              <a:ext cx="167894" cy="189792"/>
            </a:xfrm>
            <a:custGeom>
              <a:avLst/>
              <a:gdLst>
                <a:gd name="T0" fmla="*/ 29 w 45"/>
                <a:gd name="T1" fmla="*/ 21 h 51"/>
                <a:gd name="T2" fmla="*/ 45 w 45"/>
                <a:gd name="T3" fmla="*/ 11 h 51"/>
                <a:gd name="T4" fmla="*/ 2 w 45"/>
                <a:gd name="T5" fmla="*/ 51 h 51"/>
                <a:gd name="T6" fmla="*/ 13 w 45"/>
                <a:gd name="T7" fmla="*/ 35 h 51"/>
                <a:gd name="T8" fmla="*/ 29 w 45"/>
                <a:gd name="T9" fmla="*/ 21 h 51"/>
              </a:gdLst>
              <a:ahLst/>
              <a:cxnLst>
                <a:cxn ang="0">
                  <a:pos x="T0" y="T1"/>
                </a:cxn>
                <a:cxn ang="0">
                  <a:pos x="T2" y="T3"/>
                </a:cxn>
                <a:cxn ang="0">
                  <a:pos x="T4" y="T5"/>
                </a:cxn>
                <a:cxn ang="0">
                  <a:pos x="T6" y="T7"/>
                </a:cxn>
                <a:cxn ang="0">
                  <a:pos x="T8" y="T9"/>
                </a:cxn>
              </a:cxnLst>
              <a:rect l="0" t="0" r="r" b="b"/>
              <a:pathLst>
                <a:path w="45" h="51">
                  <a:moveTo>
                    <a:pt x="29" y="21"/>
                  </a:moveTo>
                  <a:cubicBezTo>
                    <a:pt x="34" y="17"/>
                    <a:pt x="40" y="16"/>
                    <a:pt x="45" y="11"/>
                  </a:cubicBezTo>
                  <a:cubicBezTo>
                    <a:pt x="26" y="0"/>
                    <a:pt x="0" y="36"/>
                    <a:pt x="2" y="51"/>
                  </a:cubicBezTo>
                  <a:cubicBezTo>
                    <a:pt x="11" y="50"/>
                    <a:pt x="10" y="40"/>
                    <a:pt x="13" y="35"/>
                  </a:cubicBezTo>
                  <a:cubicBezTo>
                    <a:pt x="17" y="30"/>
                    <a:pt x="24" y="24"/>
                    <a:pt x="2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51" name="Freeform 1062"/>
            <p:cNvSpPr>
              <a:spLocks noEditPoints="1"/>
            </p:cNvSpPr>
            <p:nvPr/>
          </p:nvSpPr>
          <p:spPr bwMode="auto">
            <a:xfrm>
              <a:off x="9680157" y="546514"/>
              <a:ext cx="309022" cy="257923"/>
            </a:xfrm>
            <a:custGeom>
              <a:avLst/>
              <a:gdLst>
                <a:gd name="T0" fmla="*/ 50 w 83"/>
                <a:gd name="T1" fmla="*/ 3 h 69"/>
                <a:gd name="T2" fmla="*/ 10 w 83"/>
                <a:gd name="T3" fmla="*/ 28 h 69"/>
                <a:gd name="T4" fmla="*/ 7 w 83"/>
                <a:gd name="T5" fmla="*/ 62 h 69"/>
                <a:gd name="T6" fmla="*/ 54 w 83"/>
                <a:gd name="T7" fmla="*/ 56 h 69"/>
                <a:gd name="T8" fmla="*/ 50 w 83"/>
                <a:gd name="T9" fmla="*/ 3 h 69"/>
                <a:gd name="T10" fmla="*/ 12 w 83"/>
                <a:gd name="T11" fmla="*/ 57 h 69"/>
                <a:gd name="T12" fmla="*/ 65 w 83"/>
                <a:gd name="T13" fmla="*/ 14 h 69"/>
                <a:gd name="T14" fmla="*/ 12 w 83"/>
                <a:gd name="T15" fmla="*/ 5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69">
                  <a:moveTo>
                    <a:pt x="50" y="3"/>
                  </a:moveTo>
                  <a:cubicBezTo>
                    <a:pt x="38" y="3"/>
                    <a:pt x="15" y="21"/>
                    <a:pt x="10" y="28"/>
                  </a:cubicBezTo>
                  <a:cubicBezTo>
                    <a:pt x="3" y="38"/>
                    <a:pt x="0" y="53"/>
                    <a:pt x="7" y="62"/>
                  </a:cubicBezTo>
                  <a:cubicBezTo>
                    <a:pt x="19" y="69"/>
                    <a:pt x="41" y="65"/>
                    <a:pt x="54" y="56"/>
                  </a:cubicBezTo>
                  <a:cubicBezTo>
                    <a:pt x="75" y="42"/>
                    <a:pt x="83" y="0"/>
                    <a:pt x="50" y="3"/>
                  </a:cubicBezTo>
                  <a:close/>
                  <a:moveTo>
                    <a:pt x="12" y="57"/>
                  </a:moveTo>
                  <a:cubicBezTo>
                    <a:pt x="6" y="29"/>
                    <a:pt x="39" y="7"/>
                    <a:pt x="65" y="14"/>
                  </a:cubicBezTo>
                  <a:cubicBezTo>
                    <a:pt x="70" y="42"/>
                    <a:pt x="41" y="61"/>
                    <a:pt x="1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52" name="Freeform 1063"/>
            <p:cNvSpPr/>
            <p:nvPr/>
          </p:nvSpPr>
          <p:spPr bwMode="auto">
            <a:xfrm>
              <a:off x="6300392" y="548946"/>
              <a:ext cx="31633" cy="48665"/>
            </a:xfrm>
            <a:custGeom>
              <a:avLst/>
              <a:gdLst>
                <a:gd name="T0" fmla="*/ 3 w 8"/>
                <a:gd name="T1" fmla="*/ 0 h 13"/>
                <a:gd name="T2" fmla="*/ 4 w 8"/>
                <a:gd name="T3" fmla="*/ 13 h 13"/>
                <a:gd name="T4" fmla="*/ 3 w 8"/>
                <a:gd name="T5" fmla="*/ 0 h 13"/>
              </a:gdLst>
              <a:ahLst/>
              <a:cxnLst>
                <a:cxn ang="0">
                  <a:pos x="T0" y="T1"/>
                </a:cxn>
                <a:cxn ang="0">
                  <a:pos x="T2" y="T3"/>
                </a:cxn>
                <a:cxn ang="0">
                  <a:pos x="T4" y="T5"/>
                </a:cxn>
              </a:cxnLst>
              <a:rect l="0" t="0" r="r" b="b"/>
              <a:pathLst>
                <a:path w="8" h="13">
                  <a:moveTo>
                    <a:pt x="3" y="0"/>
                  </a:moveTo>
                  <a:cubicBezTo>
                    <a:pt x="1" y="3"/>
                    <a:pt x="0" y="12"/>
                    <a:pt x="4" y="13"/>
                  </a:cubicBezTo>
                  <a:cubicBezTo>
                    <a:pt x="5" y="11"/>
                    <a:pt x="8"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53" name="Freeform 1064"/>
            <p:cNvSpPr>
              <a:spLocks noEditPoints="1"/>
            </p:cNvSpPr>
            <p:nvPr/>
          </p:nvSpPr>
          <p:spPr bwMode="auto">
            <a:xfrm>
              <a:off x="7823598" y="575712"/>
              <a:ext cx="145994" cy="167894"/>
            </a:xfrm>
            <a:custGeom>
              <a:avLst/>
              <a:gdLst>
                <a:gd name="T0" fmla="*/ 3 w 39"/>
                <a:gd name="T1" fmla="*/ 6 h 45"/>
                <a:gd name="T2" fmla="*/ 2 w 39"/>
                <a:gd name="T3" fmla="*/ 43 h 45"/>
                <a:gd name="T4" fmla="*/ 32 w 39"/>
                <a:gd name="T5" fmla="*/ 42 h 45"/>
                <a:gd name="T6" fmla="*/ 39 w 39"/>
                <a:gd name="T7" fmla="*/ 4 h 45"/>
                <a:gd name="T8" fmla="*/ 3 w 39"/>
                <a:gd name="T9" fmla="*/ 6 h 45"/>
                <a:gd name="T10" fmla="*/ 16 w 39"/>
                <a:gd name="T11" fmla="*/ 32 h 45"/>
                <a:gd name="T12" fmla="*/ 22 w 39"/>
                <a:gd name="T13" fmla="*/ 28 h 45"/>
                <a:gd name="T14" fmla="*/ 16 w 39"/>
                <a:gd name="T15" fmla="*/ 32 h 45"/>
                <a:gd name="T16" fmla="*/ 32 w 39"/>
                <a:gd name="T17" fmla="*/ 11 h 45"/>
                <a:gd name="T18" fmla="*/ 23 w 39"/>
                <a:gd name="T19" fmla="*/ 37 h 45"/>
                <a:gd name="T20" fmla="*/ 27 w 39"/>
                <a:gd name="T21" fmla="*/ 27 h 45"/>
                <a:gd name="T22" fmla="*/ 18 w 39"/>
                <a:gd name="T23" fmla="*/ 23 h 45"/>
                <a:gd name="T24" fmla="*/ 24 w 39"/>
                <a:gd name="T25" fmla="*/ 12 h 45"/>
                <a:gd name="T26" fmla="*/ 12 w 39"/>
                <a:gd name="T27" fmla="*/ 37 h 45"/>
                <a:gd name="T28" fmla="*/ 10 w 39"/>
                <a:gd name="T29" fmla="*/ 9 h 45"/>
                <a:gd name="T30" fmla="*/ 32 w 39"/>
                <a:gd name="T3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5">
                  <a:moveTo>
                    <a:pt x="3" y="6"/>
                  </a:moveTo>
                  <a:cubicBezTo>
                    <a:pt x="3" y="19"/>
                    <a:pt x="0" y="34"/>
                    <a:pt x="2" y="43"/>
                  </a:cubicBezTo>
                  <a:cubicBezTo>
                    <a:pt x="8" y="45"/>
                    <a:pt x="27" y="42"/>
                    <a:pt x="32" y="42"/>
                  </a:cubicBezTo>
                  <a:cubicBezTo>
                    <a:pt x="37" y="32"/>
                    <a:pt x="36" y="15"/>
                    <a:pt x="39" y="4"/>
                  </a:cubicBezTo>
                  <a:cubicBezTo>
                    <a:pt x="29" y="1"/>
                    <a:pt x="9" y="0"/>
                    <a:pt x="3" y="6"/>
                  </a:cubicBezTo>
                  <a:close/>
                  <a:moveTo>
                    <a:pt x="16" y="32"/>
                  </a:moveTo>
                  <a:cubicBezTo>
                    <a:pt x="16" y="29"/>
                    <a:pt x="19" y="29"/>
                    <a:pt x="22" y="28"/>
                  </a:cubicBezTo>
                  <a:cubicBezTo>
                    <a:pt x="21" y="30"/>
                    <a:pt x="21" y="34"/>
                    <a:pt x="16" y="32"/>
                  </a:cubicBezTo>
                  <a:close/>
                  <a:moveTo>
                    <a:pt x="32" y="11"/>
                  </a:moveTo>
                  <a:cubicBezTo>
                    <a:pt x="29" y="19"/>
                    <a:pt x="34" y="36"/>
                    <a:pt x="23" y="37"/>
                  </a:cubicBezTo>
                  <a:cubicBezTo>
                    <a:pt x="23" y="32"/>
                    <a:pt x="27" y="32"/>
                    <a:pt x="27" y="27"/>
                  </a:cubicBezTo>
                  <a:cubicBezTo>
                    <a:pt x="26" y="24"/>
                    <a:pt x="23" y="22"/>
                    <a:pt x="18" y="23"/>
                  </a:cubicBezTo>
                  <a:cubicBezTo>
                    <a:pt x="19" y="18"/>
                    <a:pt x="24" y="17"/>
                    <a:pt x="24" y="12"/>
                  </a:cubicBezTo>
                  <a:cubicBezTo>
                    <a:pt x="13" y="7"/>
                    <a:pt x="9" y="30"/>
                    <a:pt x="12" y="37"/>
                  </a:cubicBezTo>
                  <a:cubicBezTo>
                    <a:pt x="3" y="36"/>
                    <a:pt x="10" y="17"/>
                    <a:pt x="10" y="9"/>
                  </a:cubicBezTo>
                  <a:cubicBezTo>
                    <a:pt x="20" y="10"/>
                    <a:pt x="26" y="7"/>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54" name="Freeform 1065"/>
            <p:cNvSpPr>
              <a:spLocks noEditPoints="1"/>
            </p:cNvSpPr>
            <p:nvPr/>
          </p:nvSpPr>
          <p:spPr bwMode="auto">
            <a:xfrm>
              <a:off x="7570541" y="580579"/>
              <a:ext cx="218991" cy="182493"/>
            </a:xfrm>
            <a:custGeom>
              <a:avLst/>
              <a:gdLst>
                <a:gd name="T0" fmla="*/ 5 w 59"/>
                <a:gd name="T1" fmla="*/ 2 h 49"/>
                <a:gd name="T2" fmla="*/ 4 w 59"/>
                <a:gd name="T3" fmla="*/ 49 h 49"/>
                <a:gd name="T4" fmla="*/ 55 w 59"/>
                <a:gd name="T5" fmla="*/ 43 h 49"/>
                <a:gd name="T6" fmla="*/ 59 w 59"/>
                <a:gd name="T7" fmla="*/ 3 h 49"/>
                <a:gd name="T8" fmla="*/ 5 w 59"/>
                <a:gd name="T9" fmla="*/ 2 h 49"/>
                <a:gd name="T10" fmla="*/ 48 w 59"/>
                <a:gd name="T11" fmla="*/ 36 h 49"/>
                <a:gd name="T12" fmla="*/ 9 w 59"/>
                <a:gd name="T13" fmla="*/ 41 h 49"/>
                <a:gd name="T14" fmla="*/ 9 w 59"/>
                <a:gd name="T15" fmla="*/ 9 h 49"/>
                <a:gd name="T16" fmla="*/ 52 w 59"/>
                <a:gd name="T17" fmla="*/ 10 h 49"/>
                <a:gd name="T18" fmla="*/ 48 w 59"/>
                <a:gd name="T1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9">
                  <a:moveTo>
                    <a:pt x="5" y="2"/>
                  </a:moveTo>
                  <a:cubicBezTo>
                    <a:pt x="0" y="17"/>
                    <a:pt x="2" y="32"/>
                    <a:pt x="4" y="49"/>
                  </a:cubicBezTo>
                  <a:cubicBezTo>
                    <a:pt x="22" y="47"/>
                    <a:pt x="39" y="44"/>
                    <a:pt x="55" y="43"/>
                  </a:cubicBezTo>
                  <a:cubicBezTo>
                    <a:pt x="56" y="23"/>
                    <a:pt x="58" y="20"/>
                    <a:pt x="59" y="3"/>
                  </a:cubicBezTo>
                  <a:cubicBezTo>
                    <a:pt x="35" y="5"/>
                    <a:pt x="26" y="0"/>
                    <a:pt x="5" y="2"/>
                  </a:cubicBezTo>
                  <a:close/>
                  <a:moveTo>
                    <a:pt x="48" y="36"/>
                  </a:moveTo>
                  <a:cubicBezTo>
                    <a:pt x="35" y="37"/>
                    <a:pt x="22" y="40"/>
                    <a:pt x="9" y="41"/>
                  </a:cubicBezTo>
                  <a:cubicBezTo>
                    <a:pt x="8" y="27"/>
                    <a:pt x="9" y="23"/>
                    <a:pt x="9" y="9"/>
                  </a:cubicBezTo>
                  <a:cubicBezTo>
                    <a:pt x="19" y="7"/>
                    <a:pt x="34" y="11"/>
                    <a:pt x="52" y="10"/>
                  </a:cubicBezTo>
                  <a:cubicBezTo>
                    <a:pt x="50" y="18"/>
                    <a:pt x="51" y="29"/>
                    <a:pt x="4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55" name="Freeform 1066"/>
            <p:cNvSpPr>
              <a:spLocks noEditPoints="1"/>
            </p:cNvSpPr>
            <p:nvPr/>
          </p:nvSpPr>
          <p:spPr bwMode="auto">
            <a:xfrm>
              <a:off x="7349116" y="590312"/>
              <a:ext cx="160594" cy="172760"/>
            </a:xfrm>
            <a:custGeom>
              <a:avLst/>
              <a:gdLst>
                <a:gd name="T0" fmla="*/ 39 w 43"/>
                <a:gd name="T1" fmla="*/ 46 h 46"/>
                <a:gd name="T2" fmla="*/ 43 w 43"/>
                <a:gd name="T3" fmla="*/ 1 h 46"/>
                <a:gd name="T4" fmla="*/ 3 w 43"/>
                <a:gd name="T5" fmla="*/ 6 h 46"/>
                <a:gd name="T6" fmla="*/ 3 w 43"/>
                <a:gd name="T7" fmla="*/ 42 h 46"/>
                <a:gd name="T8" fmla="*/ 39 w 43"/>
                <a:gd name="T9" fmla="*/ 46 h 46"/>
                <a:gd name="T10" fmla="*/ 9 w 43"/>
                <a:gd name="T11" fmla="*/ 9 h 46"/>
                <a:gd name="T12" fmla="*/ 36 w 43"/>
                <a:gd name="T13" fmla="*/ 8 h 46"/>
                <a:gd name="T14" fmla="*/ 35 w 43"/>
                <a:gd name="T15" fmla="*/ 37 h 46"/>
                <a:gd name="T16" fmla="*/ 8 w 43"/>
                <a:gd name="T17" fmla="*/ 37 h 46"/>
                <a:gd name="T18" fmla="*/ 9 w 43"/>
                <a:gd name="T19"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6">
                  <a:moveTo>
                    <a:pt x="39" y="46"/>
                  </a:moveTo>
                  <a:cubicBezTo>
                    <a:pt x="42" y="34"/>
                    <a:pt x="42" y="11"/>
                    <a:pt x="43" y="1"/>
                  </a:cubicBezTo>
                  <a:cubicBezTo>
                    <a:pt x="31" y="0"/>
                    <a:pt x="13" y="2"/>
                    <a:pt x="3" y="6"/>
                  </a:cubicBezTo>
                  <a:cubicBezTo>
                    <a:pt x="2" y="13"/>
                    <a:pt x="0" y="35"/>
                    <a:pt x="3" y="42"/>
                  </a:cubicBezTo>
                  <a:cubicBezTo>
                    <a:pt x="13" y="45"/>
                    <a:pt x="27" y="44"/>
                    <a:pt x="39" y="46"/>
                  </a:cubicBezTo>
                  <a:close/>
                  <a:moveTo>
                    <a:pt x="9" y="9"/>
                  </a:moveTo>
                  <a:cubicBezTo>
                    <a:pt x="14" y="13"/>
                    <a:pt x="28" y="5"/>
                    <a:pt x="36" y="8"/>
                  </a:cubicBezTo>
                  <a:cubicBezTo>
                    <a:pt x="35" y="24"/>
                    <a:pt x="36" y="23"/>
                    <a:pt x="35" y="37"/>
                  </a:cubicBezTo>
                  <a:cubicBezTo>
                    <a:pt x="30" y="38"/>
                    <a:pt x="13" y="35"/>
                    <a:pt x="8" y="37"/>
                  </a:cubicBezTo>
                  <a:cubicBezTo>
                    <a:pt x="7" y="26"/>
                    <a:pt x="8" y="18"/>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56" name="Freeform 1067"/>
            <p:cNvSpPr/>
            <p:nvPr/>
          </p:nvSpPr>
          <p:spPr bwMode="auto">
            <a:xfrm>
              <a:off x="7648405" y="619511"/>
              <a:ext cx="82730" cy="104630"/>
            </a:xfrm>
            <a:custGeom>
              <a:avLst/>
              <a:gdLst>
                <a:gd name="T0" fmla="*/ 11 w 22"/>
                <a:gd name="T1" fmla="*/ 0 h 28"/>
                <a:gd name="T2" fmla="*/ 7 w 22"/>
                <a:gd name="T3" fmla="*/ 0 h 28"/>
                <a:gd name="T4" fmla="*/ 0 w 22"/>
                <a:gd name="T5" fmla="*/ 11 h 28"/>
                <a:gd name="T6" fmla="*/ 8 w 22"/>
                <a:gd name="T7" fmla="*/ 21 h 28"/>
                <a:gd name="T8" fmla="*/ 2 w 22"/>
                <a:gd name="T9" fmla="*/ 25 h 28"/>
                <a:gd name="T10" fmla="*/ 15 w 22"/>
                <a:gd name="T11" fmla="*/ 25 h 28"/>
                <a:gd name="T12" fmla="*/ 16 w 22"/>
                <a:gd name="T13" fmla="*/ 21 h 28"/>
                <a:gd name="T14" fmla="*/ 7 w 22"/>
                <a:gd name="T15" fmla="*/ 11 h 28"/>
                <a:gd name="T16" fmla="*/ 22 w 22"/>
                <a:gd name="T17" fmla="*/ 7 h 28"/>
                <a:gd name="T18" fmla="*/ 11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11" y="0"/>
                  </a:moveTo>
                  <a:cubicBezTo>
                    <a:pt x="10" y="0"/>
                    <a:pt x="8" y="0"/>
                    <a:pt x="7" y="0"/>
                  </a:cubicBezTo>
                  <a:cubicBezTo>
                    <a:pt x="5" y="4"/>
                    <a:pt x="3" y="8"/>
                    <a:pt x="0" y="11"/>
                  </a:cubicBezTo>
                  <a:cubicBezTo>
                    <a:pt x="1" y="16"/>
                    <a:pt x="6" y="17"/>
                    <a:pt x="8" y="21"/>
                  </a:cubicBezTo>
                  <a:cubicBezTo>
                    <a:pt x="6" y="22"/>
                    <a:pt x="1" y="20"/>
                    <a:pt x="2" y="25"/>
                  </a:cubicBezTo>
                  <a:cubicBezTo>
                    <a:pt x="4" y="28"/>
                    <a:pt x="12" y="26"/>
                    <a:pt x="15" y="25"/>
                  </a:cubicBezTo>
                  <a:cubicBezTo>
                    <a:pt x="15" y="23"/>
                    <a:pt x="16" y="22"/>
                    <a:pt x="16" y="21"/>
                  </a:cubicBezTo>
                  <a:cubicBezTo>
                    <a:pt x="14" y="16"/>
                    <a:pt x="9" y="15"/>
                    <a:pt x="7" y="11"/>
                  </a:cubicBezTo>
                  <a:cubicBezTo>
                    <a:pt x="15" y="10"/>
                    <a:pt x="21" y="13"/>
                    <a:pt x="22" y="7"/>
                  </a:cubicBezTo>
                  <a:cubicBezTo>
                    <a:pt x="19" y="4"/>
                    <a:pt x="8" y="9"/>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57" name="Freeform 1068"/>
            <p:cNvSpPr>
              <a:spLocks noEditPoints="1"/>
            </p:cNvSpPr>
            <p:nvPr/>
          </p:nvSpPr>
          <p:spPr bwMode="auto">
            <a:xfrm>
              <a:off x="11317726" y="682775"/>
              <a:ext cx="124096" cy="153295"/>
            </a:xfrm>
            <a:custGeom>
              <a:avLst/>
              <a:gdLst>
                <a:gd name="T0" fmla="*/ 25 w 33"/>
                <a:gd name="T1" fmla="*/ 39 h 41"/>
                <a:gd name="T2" fmla="*/ 23 w 33"/>
                <a:gd name="T3" fmla="*/ 9 h 41"/>
                <a:gd name="T4" fmla="*/ 25 w 33"/>
                <a:gd name="T5" fmla="*/ 39 h 41"/>
                <a:gd name="T6" fmla="*/ 23 w 33"/>
                <a:gd name="T7" fmla="*/ 32 h 41"/>
                <a:gd name="T8" fmla="*/ 16 w 33"/>
                <a:gd name="T9" fmla="*/ 15 h 41"/>
                <a:gd name="T10" fmla="*/ 20 w 33"/>
                <a:gd name="T11" fmla="*/ 15 h 41"/>
                <a:gd name="T12" fmla="*/ 23 w 33"/>
                <a:gd name="T13" fmla="*/ 32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25" y="39"/>
                  </a:moveTo>
                  <a:cubicBezTo>
                    <a:pt x="33" y="33"/>
                    <a:pt x="31" y="13"/>
                    <a:pt x="23" y="9"/>
                  </a:cubicBezTo>
                  <a:cubicBezTo>
                    <a:pt x="6" y="0"/>
                    <a:pt x="0" y="41"/>
                    <a:pt x="25" y="39"/>
                  </a:cubicBezTo>
                  <a:close/>
                  <a:moveTo>
                    <a:pt x="23" y="32"/>
                  </a:moveTo>
                  <a:cubicBezTo>
                    <a:pt x="14" y="32"/>
                    <a:pt x="12" y="19"/>
                    <a:pt x="16" y="15"/>
                  </a:cubicBezTo>
                  <a:cubicBezTo>
                    <a:pt x="18" y="15"/>
                    <a:pt x="19" y="15"/>
                    <a:pt x="20" y="15"/>
                  </a:cubicBezTo>
                  <a:cubicBezTo>
                    <a:pt x="23" y="20"/>
                    <a:pt x="26" y="25"/>
                    <a:pt x="2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58" name="Freeform 1069"/>
            <p:cNvSpPr/>
            <p:nvPr/>
          </p:nvSpPr>
          <p:spPr bwMode="auto">
            <a:xfrm>
              <a:off x="7397781" y="636542"/>
              <a:ext cx="75431" cy="72997"/>
            </a:xfrm>
            <a:custGeom>
              <a:avLst/>
              <a:gdLst>
                <a:gd name="T0" fmla="*/ 20 w 20"/>
                <a:gd name="T1" fmla="*/ 15 h 20"/>
                <a:gd name="T2" fmla="*/ 15 w 20"/>
                <a:gd name="T3" fmla="*/ 6 h 20"/>
                <a:gd name="T4" fmla="*/ 8 w 20"/>
                <a:gd name="T5" fmla="*/ 10 h 20"/>
                <a:gd name="T6" fmla="*/ 12 w 20"/>
                <a:gd name="T7" fmla="*/ 0 h 20"/>
                <a:gd name="T8" fmla="*/ 0 w 20"/>
                <a:gd name="T9" fmla="*/ 14 h 20"/>
                <a:gd name="T10" fmla="*/ 14 w 20"/>
                <a:gd name="T11" fmla="*/ 20 h 20"/>
                <a:gd name="T12" fmla="*/ 20 w 20"/>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15"/>
                  </a:moveTo>
                  <a:cubicBezTo>
                    <a:pt x="19" y="12"/>
                    <a:pt x="16" y="10"/>
                    <a:pt x="15" y="6"/>
                  </a:cubicBezTo>
                  <a:cubicBezTo>
                    <a:pt x="14" y="7"/>
                    <a:pt x="11" y="14"/>
                    <a:pt x="8" y="10"/>
                  </a:cubicBezTo>
                  <a:cubicBezTo>
                    <a:pt x="10" y="7"/>
                    <a:pt x="13" y="5"/>
                    <a:pt x="12" y="0"/>
                  </a:cubicBezTo>
                  <a:cubicBezTo>
                    <a:pt x="5" y="1"/>
                    <a:pt x="2" y="7"/>
                    <a:pt x="0" y="14"/>
                  </a:cubicBezTo>
                  <a:cubicBezTo>
                    <a:pt x="6" y="14"/>
                    <a:pt x="9" y="18"/>
                    <a:pt x="14" y="20"/>
                  </a:cubicBezTo>
                  <a:cubicBezTo>
                    <a:pt x="13" y="15"/>
                    <a:pt x="18" y="17"/>
                    <a:pt x="2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59" name="Freeform 1070"/>
            <p:cNvSpPr/>
            <p:nvPr/>
          </p:nvSpPr>
          <p:spPr bwMode="auto">
            <a:xfrm>
              <a:off x="6207929" y="668175"/>
              <a:ext cx="63264" cy="46232"/>
            </a:xfrm>
            <a:custGeom>
              <a:avLst/>
              <a:gdLst>
                <a:gd name="T0" fmla="*/ 2 w 17"/>
                <a:gd name="T1" fmla="*/ 12 h 12"/>
                <a:gd name="T2" fmla="*/ 17 w 17"/>
                <a:gd name="T3" fmla="*/ 1 h 12"/>
                <a:gd name="T4" fmla="*/ 2 w 17"/>
                <a:gd name="T5" fmla="*/ 12 h 12"/>
              </a:gdLst>
              <a:ahLst/>
              <a:cxnLst>
                <a:cxn ang="0">
                  <a:pos x="T0" y="T1"/>
                </a:cxn>
                <a:cxn ang="0">
                  <a:pos x="T2" y="T3"/>
                </a:cxn>
                <a:cxn ang="0">
                  <a:pos x="T4" y="T5"/>
                </a:cxn>
              </a:cxnLst>
              <a:rect l="0" t="0" r="r" b="b"/>
              <a:pathLst>
                <a:path w="17" h="12">
                  <a:moveTo>
                    <a:pt x="2" y="12"/>
                  </a:moveTo>
                  <a:cubicBezTo>
                    <a:pt x="6" y="8"/>
                    <a:pt x="16" y="8"/>
                    <a:pt x="17" y="1"/>
                  </a:cubicBezTo>
                  <a:cubicBezTo>
                    <a:pt x="8" y="0"/>
                    <a:pt x="0" y="6"/>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60" name="Freeform 1071"/>
            <p:cNvSpPr/>
            <p:nvPr/>
          </p:nvSpPr>
          <p:spPr bwMode="auto">
            <a:xfrm>
              <a:off x="6363656" y="675474"/>
              <a:ext cx="46232" cy="34065"/>
            </a:xfrm>
            <a:custGeom>
              <a:avLst/>
              <a:gdLst>
                <a:gd name="T0" fmla="*/ 12 w 12"/>
                <a:gd name="T1" fmla="*/ 8 h 9"/>
                <a:gd name="T2" fmla="*/ 2 w 12"/>
                <a:gd name="T3" fmla="*/ 0 h 9"/>
                <a:gd name="T4" fmla="*/ 0 w 12"/>
                <a:gd name="T5" fmla="*/ 4 h 9"/>
                <a:gd name="T6" fmla="*/ 12 w 12"/>
                <a:gd name="T7" fmla="*/ 8 h 9"/>
              </a:gdLst>
              <a:ahLst/>
              <a:cxnLst>
                <a:cxn ang="0">
                  <a:pos x="T0" y="T1"/>
                </a:cxn>
                <a:cxn ang="0">
                  <a:pos x="T2" y="T3"/>
                </a:cxn>
                <a:cxn ang="0">
                  <a:pos x="T4" y="T5"/>
                </a:cxn>
                <a:cxn ang="0">
                  <a:pos x="T6" y="T7"/>
                </a:cxn>
              </a:cxnLst>
              <a:rect l="0" t="0" r="r" b="b"/>
              <a:pathLst>
                <a:path w="12" h="9">
                  <a:moveTo>
                    <a:pt x="12" y="8"/>
                  </a:moveTo>
                  <a:cubicBezTo>
                    <a:pt x="12" y="1"/>
                    <a:pt x="6" y="1"/>
                    <a:pt x="2" y="0"/>
                  </a:cubicBezTo>
                  <a:cubicBezTo>
                    <a:pt x="2" y="1"/>
                    <a:pt x="1" y="3"/>
                    <a:pt x="0" y="4"/>
                  </a:cubicBezTo>
                  <a:cubicBezTo>
                    <a:pt x="4" y="5"/>
                    <a:pt x="5" y="9"/>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61" name="Freeform 1072"/>
            <p:cNvSpPr/>
            <p:nvPr/>
          </p:nvSpPr>
          <p:spPr bwMode="auto">
            <a:xfrm>
              <a:off x="8256714" y="731439"/>
              <a:ext cx="138695" cy="53531"/>
            </a:xfrm>
            <a:custGeom>
              <a:avLst/>
              <a:gdLst>
                <a:gd name="T0" fmla="*/ 37 w 37"/>
                <a:gd name="T1" fmla="*/ 4 h 14"/>
                <a:gd name="T2" fmla="*/ 0 w 37"/>
                <a:gd name="T3" fmla="*/ 0 h 14"/>
                <a:gd name="T4" fmla="*/ 37 w 37"/>
                <a:gd name="T5" fmla="*/ 4 h 14"/>
              </a:gdLst>
              <a:ahLst/>
              <a:cxnLst>
                <a:cxn ang="0">
                  <a:pos x="T0" y="T1"/>
                </a:cxn>
                <a:cxn ang="0">
                  <a:pos x="T2" y="T3"/>
                </a:cxn>
                <a:cxn ang="0">
                  <a:pos x="T4" y="T5"/>
                </a:cxn>
              </a:cxnLst>
              <a:rect l="0" t="0" r="r" b="b"/>
              <a:pathLst>
                <a:path w="37" h="14">
                  <a:moveTo>
                    <a:pt x="37" y="4"/>
                  </a:moveTo>
                  <a:cubicBezTo>
                    <a:pt x="23" y="4"/>
                    <a:pt x="10" y="1"/>
                    <a:pt x="0" y="0"/>
                  </a:cubicBezTo>
                  <a:cubicBezTo>
                    <a:pt x="2" y="11"/>
                    <a:pt x="31" y="14"/>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62" name="Freeform 1073"/>
            <p:cNvSpPr>
              <a:spLocks noEditPoints="1"/>
            </p:cNvSpPr>
            <p:nvPr/>
          </p:nvSpPr>
          <p:spPr bwMode="auto">
            <a:xfrm>
              <a:off x="8677663" y="743605"/>
              <a:ext cx="111929" cy="175193"/>
            </a:xfrm>
            <a:custGeom>
              <a:avLst/>
              <a:gdLst>
                <a:gd name="T0" fmla="*/ 26 w 30"/>
                <a:gd name="T1" fmla="*/ 9 h 47"/>
                <a:gd name="T2" fmla="*/ 4 w 30"/>
                <a:gd name="T3" fmla="*/ 0 h 47"/>
                <a:gd name="T4" fmla="*/ 0 w 30"/>
                <a:gd name="T5" fmla="*/ 36 h 47"/>
                <a:gd name="T6" fmla="*/ 25 w 30"/>
                <a:gd name="T7" fmla="*/ 32 h 47"/>
                <a:gd name="T8" fmla="*/ 22 w 30"/>
                <a:gd name="T9" fmla="*/ 21 h 47"/>
                <a:gd name="T10" fmla="*/ 26 w 30"/>
                <a:gd name="T11" fmla="*/ 9 h 47"/>
                <a:gd name="T12" fmla="*/ 8 w 30"/>
                <a:gd name="T13" fmla="*/ 36 h 47"/>
                <a:gd name="T14" fmla="*/ 8 w 30"/>
                <a:gd name="T15" fmla="*/ 25 h 47"/>
                <a:gd name="T16" fmla="*/ 19 w 30"/>
                <a:gd name="T17" fmla="*/ 29 h 47"/>
                <a:gd name="T18" fmla="*/ 8 w 30"/>
                <a:gd name="T19" fmla="*/ 36 h 47"/>
                <a:gd name="T20" fmla="*/ 10 w 30"/>
                <a:gd name="T21" fmla="*/ 19 h 47"/>
                <a:gd name="T22" fmla="*/ 10 w 30"/>
                <a:gd name="T23" fmla="*/ 8 h 47"/>
                <a:gd name="T24" fmla="*/ 21 w 30"/>
                <a:gd name="T25" fmla="*/ 13 h 47"/>
                <a:gd name="T26" fmla="*/ 10 w 30"/>
                <a:gd name="T27"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6" y="9"/>
                  </a:moveTo>
                  <a:cubicBezTo>
                    <a:pt x="21" y="3"/>
                    <a:pt x="12" y="2"/>
                    <a:pt x="4" y="0"/>
                  </a:cubicBezTo>
                  <a:cubicBezTo>
                    <a:pt x="1" y="9"/>
                    <a:pt x="6" y="29"/>
                    <a:pt x="0" y="36"/>
                  </a:cubicBezTo>
                  <a:cubicBezTo>
                    <a:pt x="8" y="47"/>
                    <a:pt x="21" y="42"/>
                    <a:pt x="25" y="32"/>
                  </a:cubicBezTo>
                  <a:cubicBezTo>
                    <a:pt x="26" y="28"/>
                    <a:pt x="22" y="25"/>
                    <a:pt x="22" y="21"/>
                  </a:cubicBezTo>
                  <a:cubicBezTo>
                    <a:pt x="22" y="19"/>
                    <a:pt x="30" y="14"/>
                    <a:pt x="26" y="9"/>
                  </a:cubicBezTo>
                  <a:close/>
                  <a:moveTo>
                    <a:pt x="8" y="36"/>
                  </a:moveTo>
                  <a:cubicBezTo>
                    <a:pt x="8" y="32"/>
                    <a:pt x="8" y="29"/>
                    <a:pt x="8" y="25"/>
                  </a:cubicBezTo>
                  <a:cubicBezTo>
                    <a:pt x="11" y="27"/>
                    <a:pt x="17" y="26"/>
                    <a:pt x="19" y="29"/>
                  </a:cubicBezTo>
                  <a:cubicBezTo>
                    <a:pt x="18" y="34"/>
                    <a:pt x="15" y="37"/>
                    <a:pt x="8" y="36"/>
                  </a:cubicBezTo>
                  <a:close/>
                  <a:moveTo>
                    <a:pt x="10" y="19"/>
                  </a:moveTo>
                  <a:cubicBezTo>
                    <a:pt x="8" y="15"/>
                    <a:pt x="10" y="15"/>
                    <a:pt x="10" y="8"/>
                  </a:cubicBezTo>
                  <a:cubicBezTo>
                    <a:pt x="14" y="9"/>
                    <a:pt x="17" y="11"/>
                    <a:pt x="21" y="13"/>
                  </a:cubicBezTo>
                  <a:cubicBezTo>
                    <a:pt x="20" y="18"/>
                    <a:pt x="16" y="20"/>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63" name="Freeform 1074"/>
            <p:cNvSpPr>
              <a:spLocks noEditPoints="1"/>
            </p:cNvSpPr>
            <p:nvPr/>
          </p:nvSpPr>
          <p:spPr bwMode="auto">
            <a:xfrm>
              <a:off x="10359030" y="1758265"/>
              <a:ext cx="111929" cy="177627"/>
            </a:xfrm>
            <a:custGeom>
              <a:avLst/>
              <a:gdLst>
                <a:gd name="T0" fmla="*/ 26 w 30"/>
                <a:gd name="T1" fmla="*/ 9 h 47"/>
                <a:gd name="T2" fmla="*/ 4 w 30"/>
                <a:gd name="T3" fmla="*/ 0 h 47"/>
                <a:gd name="T4" fmla="*/ 0 w 30"/>
                <a:gd name="T5" fmla="*/ 36 h 47"/>
                <a:gd name="T6" fmla="*/ 25 w 30"/>
                <a:gd name="T7" fmla="*/ 33 h 47"/>
                <a:gd name="T8" fmla="*/ 22 w 30"/>
                <a:gd name="T9" fmla="*/ 21 h 47"/>
                <a:gd name="T10" fmla="*/ 26 w 30"/>
                <a:gd name="T11" fmla="*/ 9 h 47"/>
                <a:gd name="T12" fmla="*/ 8 w 30"/>
                <a:gd name="T13" fmla="*/ 36 h 47"/>
                <a:gd name="T14" fmla="*/ 8 w 30"/>
                <a:gd name="T15" fmla="*/ 25 h 47"/>
                <a:gd name="T16" fmla="*/ 19 w 30"/>
                <a:gd name="T17" fmla="*/ 30 h 47"/>
                <a:gd name="T18" fmla="*/ 8 w 30"/>
                <a:gd name="T19" fmla="*/ 36 h 47"/>
                <a:gd name="T20" fmla="*/ 10 w 30"/>
                <a:gd name="T21" fmla="*/ 20 h 47"/>
                <a:gd name="T22" fmla="*/ 10 w 30"/>
                <a:gd name="T23" fmla="*/ 9 h 47"/>
                <a:gd name="T24" fmla="*/ 20 w 30"/>
                <a:gd name="T25" fmla="*/ 13 h 47"/>
                <a:gd name="T26" fmla="*/ 10 w 30"/>
                <a:gd name="T2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47">
                  <a:moveTo>
                    <a:pt x="26" y="9"/>
                  </a:moveTo>
                  <a:cubicBezTo>
                    <a:pt x="21" y="3"/>
                    <a:pt x="12" y="2"/>
                    <a:pt x="4" y="0"/>
                  </a:cubicBezTo>
                  <a:cubicBezTo>
                    <a:pt x="0" y="10"/>
                    <a:pt x="6" y="29"/>
                    <a:pt x="0" y="36"/>
                  </a:cubicBezTo>
                  <a:cubicBezTo>
                    <a:pt x="8" y="47"/>
                    <a:pt x="21" y="42"/>
                    <a:pt x="25" y="33"/>
                  </a:cubicBezTo>
                  <a:cubicBezTo>
                    <a:pt x="26" y="28"/>
                    <a:pt x="22" y="26"/>
                    <a:pt x="22" y="21"/>
                  </a:cubicBezTo>
                  <a:cubicBezTo>
                    <a:pt x="22" y="20"/>
                    <a:pt x="30" y="14"/>
                    <a:pt x="26" y="9"/>
                  </a:cubicBezTo>
                  <a:close/>
                  <a:moveTo>
                    <a:pt x="8" y="36"/>
                  </a:moveTo>
                  <a:cubicBezTo>
                    <a:pt x="8" y="33"/>
                    <a:pt x="8" y="29"/>
                    <a:pt x="8" y="25"/>
                  </a:cubicBezTo>
                  <a:cubicBezTo>
                    <a:pt x="11" y="27"/>
                    <a:pt x="17" y="26"/>
                    <a:pt x="19" y="30"/>
                  </a:cubicBezTo>
                  <a:cubicBezTo>
                    <a:pt x="18" y="34"/>
                    <a:pt x="15" y="37"/>
                    <a:pt x="8" y="36"/>
                  </a:cubicBezTo>
                  <a:close/>
                  <a:moveTo>
                    <a:pt x="10" y="20"/>
                  </a:moveTo>
                  <a:cubicBezTo>
                    <a:pt x="8" y="15"/>
                    <a:pt x="10" y="15"/>
                    <a:pt x="10" y="9"/>
                  </a:cubicBezTo>
                  <a:cubicBezTo>
                    <a:pt x="14" y="9"/>
                    <a:pt x="17" y="11"/>
                    <a:pt x="20" y="13"/>
                  </a:cubicBezTo>
                  <a:cubicBezTo>
                    <a:pt x="20" y="18"/>
                    <a:pt x="16" y="20"/>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64" name="Freeform 1075"/>
            <p:cNvSpPr/>
            <p:nvPr/>
          </p:nvSpPr>
          <p:spPr bwMode="auto">
            <a:xfrm>
              <a:off x="9032916" y="763071"/>
              <a:ext cx="97329" cy="155727"/>
            </a:xfrm>
            <a:custGeom>
              <a:avLst/>
              <a:gdLst>
                <a:gd name="T0" fmla="*/ 21 w 26"/>
                <a:gd name="T1" fmla="*/ 33 h 42"/>
                <a:gd name="T2" fmla="*/ 25 w 26"/>
                <a:gd name="T3" fmla="*/ 1 h 42"/>
                <a:gd name="T4" fmla="*/ 3 w 26"/>
                <a:gd name="T5" fmla="*/ 17 h 42"/>
                <a:gd name="T6" fmla="*/ 16 w 26"/>
                <a:gd name="T7" fmla="*/ 12 h 42"/>
                <a:gd name="T8" fmla="*/ 14 w 26"/>
                <a:gd name="T9" fmla="*/ 34 h 42"/>
                <a:gd name="T10" fmla="*/ 0 w 26"/>
                <a:gd name="T11" fmla="*/ 31 h 42"/>
                <a:gd name="T12" fmla="*/ 25 w 26"/>
                <a:gd name="T13" fmla="*/ 41 h 42"/>
                <a:gd name="T14" fmla="*/ 21 w 26"/>
                <a:gd name="T15" fmla="*/ 33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2">
                  <a:moveTo>
                    <a:pt x="21" y="33"/>
                  </a:moveTo>
                  <a:cubicBezTo>
                    <a:pt x="21" y="26"/>
                    <a:pt x="22" y="12"/>
                    <a:pt x="25" y="1"/>
                  </a:cubicBezTo>
                  <a:cubicBezTo>
                    <a:pt x="17" y="0"/>
                    <a:pt x="7" y="9"/>
                    <a:pt x="3" y="17"/>
                  </a:cubicBezTo>
                  <a:cubicBezTo>
                    <a:pt x="9" y="21"/>
                    <a:pt x="11" y="12"/>
                    <a:pt x="16" y="12"/>
                  </a:cubicBezTo>
                  <a:cubicBezTo>
                    <a:pt x="14" y="18"/>
                    <a:pt x="16" y="28"/>
                    <a:pt x="14" y="34"/>
                  </a:cubicBezTo>
                  <a:cubicBezTo>
                    <a:pt x="11" y="34"/>
                    <a:pt x="6" y="28"/>
                    <a:pt x="0" y="31"/>
                  </a:cubicBezTo>
                  <a:cubicBezTo>
                    <a:pt x="0" y="42"/>
                    <a:pt x="18" y="42"/>
                    <a:pt x="25" y="41"/>
                  </a:cubicBezTo>
                  <a:cubicBezTo>
                    <a:pt x="26" y="36"/>
                    <a:pt x="23" y="34"/>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65" name="Freeform 1076"/>
            <p:cNvSpPr/>
            <p:nvPr/>
          </p:nvSpPr>
          <p:spPr bwMode="auto">
            <a:xfrm>
              <a:off x="11690010" y="1084258"/>
              <a:ext cx="102196" cy="155727"/>
            </a:xfrm>
            <a:custGeom>
              <a:avLst/>
              <a:gdLst>
                <a:gd name="T0" fmla="*/ 0 w 27"/>
                <a:gd name="T1" fmla="*/ 31 h 42"/>
                <a:gd name="T2" fmla="*/ 25 w 27"/>
                <a:gd name="T3" fmla="*/ 41 h 42"/>
                <a:gd name="T4" fmla="*/ 21 w 27"/>
                <a:gd name="T5" fmla="*/ 33 h 42"/>
                <a:gd name="T6" fmla="*/ 25 w 27"/>
                <a:gd name="T7" fmla="*/ 1 h 42"/>
                <a:gd name="T8" fmla="*/ 3 w 27"/>
                <a:gd name="T9" fmla="*/ 17 h 42"/>
                <a:gd name="T10" fmla="*/ 17 w 27"/>
                <a:gd name="T11" fmla="*/ 12 h 42"/>
                <a:gd name="T12" fmla="*/ 14 w 27"/>
                <a:gd name="T13" fmla="*/ 34 h 42"/>
                <a:gd name="T14" fmla="*/ 0 w 27"/>
                <a:gd name="T15" fmla="*/ 3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0" y="31"/>
                  </a:moveTo>
                  <a:cubicBezTo>
                    <a:pt x="0" y="42"/>
                    <a:pt x="18" y="42"/>
                    <a:pt x="25" y="41"/>
                  </a:cubicBezTo>
                  <a:cubicBezTo>
                    <a:pt x="27" y="36"/>
                    <a:pt x="24" y="34"/>
                    <a:pt x="21" y="33"/>
                  </a:cubicBezTo>
                  <a:cubicBezTo>
                    <a:pt x="21" y="26"/>
                    <a:pt x="22" y="12"/>
                    <a:pt x="25" y="1"/>
                  </a:cubicBezTo>
                  <a:cubicBezTo>
                    <a:pt x="17" y="0"/>
                    <a:pt x="7" y="9"/>
                    <a:pt x="3" y="17"/>
                  </a:cubicBezTo>
                  <a:cubicBezTo>
                    <a:pt x="9" y="22"/>
                    <a:pt x="11" y="12"/>
                    <a:pt x="17" y="12"/>
                  </a:cubicBezTo>
                  <a:cubicBezTo>
                    <a:pt x="15" y="18"/>
                    <a:pt x="17" y="29"/>
                    <a:pt x="14" y="34"/>
                  </a:cubicBezTo>
                  <a:cubicBezTo>
                    <a:pt x="11" y="34"/>
                    <a:pt x="6" y="28"/>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66" name="Freeform 1077"/>
            <p:cNvSpPr/>
            <p:nvPr/>
          </p:nvSpPr>
          <p:spPr bwMode="auto">
            <a:xfrm>
              <a:off x="6424486" y="714406"/>
              <a:ext cx="58398" cy="43798"/>
            </a:xfrm>
            <a:custGeom>
              <a:avLst/>
              <a:gdLst>
                <a:gd name="T0" fmla="*/ 16 w 16"/>
                <a:gd name="T1" fmla="*/ 9 h 12"/>
                <a:gd name="T2" fmla="*/ 4 w 16"/>
                <a:gd name="T3" fmla="*/ 0 h 12"/>
                <a:gd name="T4" fmla="*/ 16 w 16"/>
                <a:gd name="T5" fmla="*/ 9 h 12"/>
              </a:gdLst>
              <a:ahLst/>
              <a:cxnLst>
                <a:cxn ang="0">
                  <a:pos x="T0" y="T1"/>
                </a:cxn>
                <a:cxn ang="0">
                  <a:pos x="T2" y="T3"/>
                </a:cxn>
                <a:cxn ang="0">
                  <a:pos x="T4" y="T5"/>
                </a:cxn>
              </a:cxnLst>
              <a:rect l="0" t="0" r="r" b="b"/>
              <a:pathLst>
                <a:path w="16" h="12">
                  <a:moveTo>
                    <a:pt x="16" y="9"/>
                  </a:moveTo>
                  <a:cubicBezTo>
                    <a:pt x="15" y="3"/>
                    <a:pt x="8" y="3"/>
                    <a:pt x="4" y="0"/>
                  </a:cubicBezTo>
                  <a:cubicBezTo>
                    <a:pt x="0" y="6"/>
                    <a:pt x="11" y="12"/>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67" name="Freeform 1078"/>
            <p:cNvSpPr>
              <a:spLocks noEditPoints="1"/>
            </p:cNvSpPr>
            <p:nvPr/>
          </p:nvSpPr>
          <p:spPr bwMode="auto">
            <a:xfrm>
              <a:off x="8521936" y="758204"/>
              <a:ext cx="116795" cy="153295"/>
            </a:xfrm>
            <a:custGeom>
              <a:avLst/>
              <a:gdLst>
                <a:gd name="T0" fmla="*/ 24 w 31"/>
                <a:gd name="T1" fmla="*/ 41 h 41"/>
                <a:gd name="T2" fmla="*/ 19 w 31"/>
                <a:gd name="T3" fmla="*/ 0 h 41"/>
                <a:gd name="T4" fmla="*/ 12 w 31"/>
                <a:gd name="T5" fmla="*/ 0 h 41"/>
                <a:gd name="T6" fmla="*/ 2 w 31"/>
                <a:gd name="T7" fmla="*/ 30 h 41"/>
                <a:gd name="T8" fmla="*/ 5 w 31"/>
                <a:gd name="T9" fmla="*/ 41 h 41"/>
                <a:gd name="T10" fmla="*/ 9 w 31"/>
                <a:gd name="T11" fmla="*/ 28 h 41"/>
                <a:gd name="T12" fmla="*/ 20 w 31"/>
                <a:gd name="T13" fmla="*/ 25 h 41"/>
                <a:gd name="T14" fmla="*/ 24 w 31"/>
                <a:gd name="T15" fmla="*/ 41 h 41"/>
                <a:gd name="T16" fmla="*/ 12 w 31"/>
                <a:gd name="T17" fmla="*/ 19 h 41"/>
                <a:gd name="T18" fmla="*/ 14 w 31"/>
                <a:gd name="T19" fmla="*/ 10 h 41"/>
                <a:gd name="T20" fmla="*/ 19 w 31"/>
                <a:gd name="T21" fmla="*/ 19 h 41"/>
                <a:gd name="T22" fmla="*/ 12 w 31"/>
                <a:gd name="T2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24" y="41"/>
                  </a:moveTo>
                  <a:cubicBezTo>
                    <a:pt x="31" y="29"/>
                    <a:pt x="22" y="11"/>
                    <a:pt x="19" y="0"/>
                  </a:cubicBezTo>
                  <a:cubicBezTo>
                    <a:pt x="16" y="0"/>
                    <a:pt x="14" y="0"/>
                    <a:pt x="12" y="0"/>
                  </a:cubicBezTo>
                  <a:cubicBezTo>
                    <a:pt x="9" y="7"/>
                    <a:pt x="3" y="20"/>
                    <a:pt x="2" y="30"/>
                  </a:cubicBezTo>
                  <a:cubicBezTo>
                    <a:pt x="2" y="33"/>
                    <a:pt x="0" y="40"/>
                    <a:pt x="5" y="41"/>
                  </a:cubicBezTo>
                  <a:cubicBezTo>
                    <a:pt x="9" y="40"/>
                    <a:pt x="8" y="33"/>
                    <a:pt x="9" y="28"/>
                  </a:cubicBezTo>
                  <a:cubicBezTo>
                    <a:pt x="14" y="28"/>
                    <a:pt x="17" y="26"/>
                    <a:pt x="20" y="25"/>
                  </a:cubicBezTo>
                  <a:cubicBezTo>
                    <a:pt x="23" y="29"/>
                    <a:pt x="19" y="39"/>
                    <a:pt x="24" y="41"/>
                  </a:cubicBezTo>
                  <a:close/>
                  <a:moveTo>
                    <a:pt x="12" y="19"/>
                  </a:moveTo>
                  <a:cubicBezTo>
                    <a:pt x="12" y="15"/>
                    <a:pt x="14" y="14"/>
                    <a:pt x="14" y="10"/>
                  </a:cubicBezTo>
                  <a:cubicBezTo>
                    <a:pt x="17" y="12"/>
                    <a:pt x="17" y="16"/>
                    <a:pt x="19" y="19"/>
                  </a:cubicBezTo>
                  <a:cubicBezTo>
                    <a:pt x="16" y="22"/>
                    <a:pt x="16" y="19"/>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68" name="Freeform 1079"/>
            <p:cNvSpPr>
              <a:spLocks noEditPoints="1"/>
            </p:cNvSpPr>
            <p:nvPr/>
          </p:nvSpPr>
          <p:spPr bwMode="auto">
            <a:xfrm>
              <a:off x="10376062" y="1561172"/>
              <a:ext cx="111929" cy="158161"/>
            </a:xfrm>
            <a:custGeom>
              <a:avLst/>
              <a:gdLst>
                <a:gd name="T0" fmla="*/ 24 w 30"/>
                <a:gd name="T1" fmla="*/ 41 h 42"/>
                <a:gd name="T2" fmla="*/ 18 w 30"/>
                <a:gd name="T3" fmla="*/ 1 h 42"/>
                <a:gd name="T4" fmla="*/ 11 w 30"/>
                <a:gd name="T5" fmla="*/ 0 h 42"/>
                <a:gd name="T6" fmla="*/ 2 w 30"/>
                <a:gd name="T7" fmla="*/ 31 h 42"/>
                <a:gd name="T8" fmla="*/ 5 w 30"/>
                <a:gd name="T9" fmla="*/ 42 h 42"/>
                <a:gd name="T10" fmla="*/ 9 w 30"/>
                <a:gd name="T11" fmla="*/ 28 h 42"/>
                <a:gd name="T12" fmla="*/ 20 w 30"/>
                <a:gd name="T13" fmla="*/ 26 h 42"/>
                <a:gd name="T14" fmla="*/ 24 w 30"/>
                <a:gd name="T15" fmla="*/ 41 h 42"/>
                <a:gd name="T16" fmla="*/ 11 w 30"/>
                <a:gd name="T17" fmla="*/ 20 h 42"/>
                <a:gd name="T18" fmla="*/ 14 w 30"/>
                <a:gd name="T19" fmla="*/ 10 h 42"/>
                <a:gd name="T20" fmla="*/ 18 w 30"/>
                <a:gd name="T21" fmla="*/ 20 h 42"/>
                <a:gd name="T22" fmla="*/ 11 w 30"/>
                <a:gd name="T2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2">
                  <a:moveTo>
                    <a:pt x="24" y="41"/>
                  </a:moveTo>
                  <a:cubicBezTo>
                    <a:pt x="30" y="30"/>
                    <a:pt x="21" y="11"/>
                    <a:pt x="18" y="1"/>
                  </a:cubicBezTo>
                  <a:cubicBezTo>
                    <a:pt x="16" y="1"/>
                    <a:pt x="14" y="1"/>
                    <a:pt x="11" y="0"/>
                  </a:cubicBezTo>
                  <a:cubicBezTo>
                    <a:pt x="9" y="8"/>
                    <a:pt x="3" y="21"/>
                    <a:pt x="2" y="31"/>
                  </a:cubicBezTo>
                  <a:cubicBezTo>
                    <a:pt x="2" y="34"/>
                    <a:pt x="0" y="41"/>
                    <a:pt x="5" y="42"/>
                  </a:cubicBezTo>
                  <a:cubicBezTo>
                    <a:pt x="9" y="40"/>
                    <a:pt x="8" y="33"/>
                    <a:pt x="9" y="28"/>
                  </a:cubicBezTo>
                  <a:cubicBezTo>
                    <a:pt x="14" y="29"/>
                    <a:pt x="16" y="27"/>
                    <a:pt x="20" y="26"/>
                  </a:cubicBezTo>
                  <a:cubicBezTo>
                    <a:pt x="23" y="29"/>
                    <a:pt x="19" y="40"/>
                    <a:pt x="24" y="41"/>
                  </a:cubicBezTo>
                  <a:close/>
                  <a:moveTo>
                    <a:pt x="11" y="20"/>
                  </a:moveTo>
                  <a:cubicBezTo>
                    <a:pt x="12" y="16"/>
                    <a:pt x="14" y="14"/>
                    <a:pt x="14" y="10"/>
                  </a:cubicBezTo>
                  <a:cubicBezTo>
                    <a:pt x="17" y="12"/>
                    <a:pt x="17" y="17"/>
                    <a:pt x="18" y="20"/>
                  </a:cubicBezTo>
                  <a:cubicBezTo>
                    <a:pt x="16" y="23"/>
                    <a:pt x="16" y="19"/>
                    <a:pt x="1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69" name="Freeform 1080"/>
            <p:cNvSpPr/>
            <p:nvPr/>
          </p:nvSpPr>
          <p:spPr bwMode="auto">
            <a:xfrm>
              <a:off x="8782293" y="836068"/>
              <a:ext cx="145994" cy="209258"/>
            </a:xfrm>
            <a:custGeom>
              <a:avLst/>
              <a:gdLst>
                <a:gd name="T0" fmla="*/ 39 w 39"/>
                <a:gd name="T1" fmla="*/ 11 h 56"/>
                <a:gd name="T2" fmla="*/ 21 w 39"/>
                <a:gd name="T3" fmla="*/ 7 h 56"/>
                <a:gd name="T4" fmla="*/ 39 w 39"/>
                <a:gd name="T5" fmla="*/ 38 h 56"/>
                <a:gd name="T6" fmla="*/ 39 w 39"/>
                <a:gd name="T7" fmla="*/ 11 h 56"/>
              </a:gdLst>
              <a:ahLst/>
              <a:cxnLst>
                <a:cxn ang="0">
                  <a:pos x="T0" y="T1"/>
                </a:cxn>
                <a:cxn ang="0">
                  <a:pos x="T2" y="T3"/>
                </a:cxn>
                <a:cxn ang="0">
                  <a:pos x="T4" y="T5"/>
                </a:cxn>
                <a:cxn ang="0">
                  <a:pos x="T6" y="T7"/>
                </a:cxn>
              </a:cxnLst>
              <a:rect l="0" t="0" r="r" b="b"/>
              <a:pathLst>
                <a:path w="39" h="56">
                  <a:moveTo>
                    <a:pt x="39" y="11"/>
                  </a:moveTo>
                  <a:cubicBezTo>
                    <a:pt x="37" y="0"/>
                    <a:pt x="25" y="5"/>
                    <a:pt x="21" y="7"/>
                  </a:cubicBezTo>
                  <a:cubicBezTo>
                    <a:pt x="0" y="19"/>
                    <a:pt x="19" y="56"/>
                    <a:pt x="39" y="38"/>
                  </a:cubicBezTo>
                  <a:cubicBezTo>
                    <a:pt x="13" y="42"/>
                    <a:pt x="13" y="6"/>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70" name="Freeform 1081"/>
            <p:cNvSpPr/>
            <p:nvPr/>
          </p:nvSpPr>
          <p:spPr bwMode="auto">
            <a:xfrm>
              <a:off x="6103299" y="721706"/>
              <a:ext cx="70565" cy="34065"/>
            </a:xfrm>
            <a:custGeom>
              <a:avLst/>
              <a:gdLst>
                <a:gd name="T0" fmla="*/ 19 w 19"/>
                <a:gd name="T1" fmla="*/ 0 h 9"/>
                <a:gd name="T2" fmla="*/ 0 w 19"/>
                <a:gd name="T3" fmla="*/ 8 h 9"/>
                <a:gd name="T4" fmla="*/ 0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cubicBezTo>
                    <a:pt x="11" y="0"/>
                    <a:pt x="3" y="1"/>
                    <a:pt x="0" y="8"/>
                  </a:cubicBezTo>
                  <a:cubicBezTo>
                    <a:pt x="0" y="9"/>
                    <a:pt x="0" y="9"/>
                    <a:pt x="0" y="9"/>
                  </a:cubicBezTo>
                  <a:cubicBezTo>
                    <a:pt x="7" y="7"/>
                    <a:pt x="17" y="8"/>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71" name="Freeform 1082"/>
            <p:cNvSpPr/>
            <p:nvPr/>
          </p:nvSpPr>
          <p:spPr bwMode="auto">
            <a:xfrm>
              <a:off x="9164311" y="770371"/>
              <a:ext cx="111929" cy="189792"/>
            </a:xfrm>
            <a:custGeom>
              <a:avLst/>
              <a:gdLst>
                <a:gd name="T0" fmla="*/ 28 w 30"/>
                <a:gd name="T1" fmla="*/ 40 h 51"/>
                <a:gd name="T2" fmla="*/ 18 w 30"/>
                <a:gd name="T3" fmla="*/ 34 h 51"/>
                <a:gd name="T4" fmla="*/ 2 w 30"/>
                <a:gd name="T5" fmla="*/ 9 h 51"/>
                <a:gd name="T6" fmla="*/ 3 w 30"/>
                <a:gd name="T7" fmla="*/ 19 h 51"/>
                <a:gd name="T8" fmla="*/ 12 w 30"/>
                <a:gd name="T9" fmla="*/ 15 h 51"/>
                <a:gd name="T10" fmla="*/ 2 w 30"/>
                <a:gd name="T11" fmla="*/ 38 h 51"/>
                <a:gd name="T12" fmla="*/ 17 w 30"/>
                <a:gd name="T13" fmla="*/ 44 h 51"/>
                <a:gd name="T14" fmla="*/ 28 w 30"/>
                <a:gd name="T15" fmla="*/ 4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1">
                  <a:moveTo>
                    <a:pt x="28" y="40"/>
                  </a:moveTo>
                  <a:cubicBezTo>
                    <a:pt x="26" y="37"/>
                    <a:pt x="19" y="39"/>
                    <a:pt x="18" y="34"/>
                  </a:cubicBezTo>
                  <a:cubicBezTo>
                    <a:pt x="30" y="24"/>
                    <a:pt x="18" y="0"/>
                    <a:pt x="2" y="9"/>
                  </a:cubicBezTo>
                  <a:cubicBezTo>
                    <a:pt x="0" y="13"/>
                    <a:pt x="1" y="16"/>
                    <a:pt x="3" y="19"/>
                  </a:cubicBezTo>
                  <a:cubicBezTo>
                    <a:pt x="8" y="19"/>
                    <a:pt x="7" y="14"/>
                    <a:pt x="12" y="15"/>
                  </a:cubicBezTo>
                  <a:cubicBezTo>
                    <a:pt x="28" y="28"/>
                    <a:pt x="4" y="32"/>
                    <a:pt x="2" y="38"/>
                  </a:cubicBezTo>
                  <a:cubicBezTo>
                    <a:pt x="5" y="42"/>
                    <a:pt x="13" y="41"/>
                    <a:pt x="17" y="44"/>
                  </a:cubicBezTo>
                  <a:cubicBezTo>
                    <a:pt x="18" y="41"/>
                    <a:pt x="30" y="51"/>
                    <a:pt x="2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72" name="Freeform 1083"/>
            <p:cNvSpPr/>
            <p:nvPr/>
          </p:nvSpPr>
          <p:spPr bwMode="auto">
            <a:xfrm>
              <a:off x="9295705" y="797136"/>
              <a:ext cx="94897" cy="204392"/>
            </a:xfrm>
            <a:custGeom>
              <a:avLst/>
              <a:gdLst>
                <a:gd name="T0" fmla="*/ 26 w 26"/>
                <a:gd name="T1" fmla="*/ 20 h 55"/>
                <a:gd name="T2" fmla="*/ 4 w 26"/>
                <a:gd name="T3" fmla="*/ 3 h 55"/>
                <a:gd name="T4" fmla="*/ 19 w 26"/>
                <a:gd name="T5" fmla="*/ 21 h 55"/>
                <a:gd name="T6" fmla="*/ 3 w 26"/>
                <a:gd name="T7" fmla="*/ 25 h 55"/>
                <a:gd name="T8" fmla="*/ 19 w 26"/>
                <a:gd name="T9" fmla="*/ 41 h 55"/>
                <a:gd name="T10" fmla="*/ 15 w 26"/>
                <a:gd name="T11" fmla="*/ 45 h 55"/>
                <a:gd name="T12" fmla="*/ 0 w 26"/>
                <a:gd name="T13" fmla="*/ 42 h 55"/>
                <a:gd name="T14" fmla="*/ 26 w 26"/>
                <a:gd name="T15" fmla="*/ 39 h 55"/>
                <a:gd name="T16" fmla="*/ 20 w 26"/>
                <a:gd name="T17" fmla="*/ 27 h 55"/>
                <a:gd name="T18" fmla="*/ 26 w 26"/>
                <a:gd name="T19"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5">
                  <a:moveTo>
                    <a:pt x="26" y="20"/>
                  </a:moveTo>
                  <a:cubicBezTo>
                    <a:pt x="23" y="11"/>
                    <a:pt x="14" y="0"/>
                    <a:pt x="4" y="3"/>
                  </a:cubicBezTo>
                  <a:cubicBezTo>
                    <a:pt x="5" y="13"/>
                    <a:pt x="19" y="10"/>
                    <a:pt x="19" y="21"/>
                  </a:cubicBezTo>
                  <a:cubicBezTo>
                    <a:pt x="12" y="25"/>
                    <a:pt x="5" y="17"/>
                    <a:pt x="3" y="25"/>
                  </a:cubicBezTo>
                  <a:cubicBezTo>
                    <a:pt x="7" y="31"/>
                    <a:pt x="18" y="31"/>
                    <a:pt x="19" y="41"/>
                  </a:cubicBezTo>
                  <a:cubicBezTo>
                    <a:pt x="18" y="43"/>
                    <a:pt x="17" y="44"/>
                    <a:pt x="15" y="45"/>
                  </a:cubicBezTo>
                  <a:cubicBezTo>
                    <a:pt x="7" y="47"/>
                    <a:pt x="7" y="41"/>
                    <a:pt x="0" y="42"/>
                  </a:cubicBezTo>
                  <a:cubicBezTo>
                    <a:pt x="2" y="55"/>
                    <a:pt x="26" y="54"/>
                    <a:pt x="26" y="39"/>
                  </a:cubicBezTo>
                  <a:cubicBezTo>
                    <a:pt x="26" y="34"/>
                    <a:pt x="21" y="32"/>
                    <a:pt x="20" y="27"/>
                  </a:cubicBezTo>
                  <a:cubicBezTo>
                    <a:pt x="24" y="27"/>
                    <a:pt x="26" y="24"/>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73" name="Freeform 1084"/>
            <p:cNvSpPr/>
            <p:nvPr/>
          </p:nvSpPr>
          <p:spPr bwMode="auto">
            <a:xfrm>
              <a:off x="6499917" y="755772"/>
              <a:ext cx="31633" cy="36499"/>
            </a:xfrm>
            <a:custGeom>
              <a:avLst/>
              <a:gdLst>
                <a:gd name="T0" fmla="*/ 9 w 9"/>
                <a:gd name="T1" fmla="*/ 8 h 10"/>
                <a:gd name="T2" fmla="*/ 2 w 9"/>
                <a:gd name="T3" fmla="*/ 0 h 10"/>
                <a:gd name="T4" fmla="*/ 0 w 9"/>
                <a:gd name="T5" fmla="*/ 1 h 10"/>
                <a:gd name="T6" fmla="*/ 9 w 9"/>
                <a:gd name="T7" fmla="*/ 8 h 10"/>
              </a:gdLst>
              <a:ahLst/>
              <a:cxnLst>
                <a:cxn ang="0">
                  <a:pos x="T0" y="T1"/>
                </a:cxn>
                <a:cxn ang="0">
                  <a:pos x="T2" y="T3"/>
                </a:cxn>
                <a:cxn ang="0">
                  <a:pos x="T4" y="T5"/>
                </a:cxn>
                <a:cxn ang="0">
                  <a:pos x="T6" y="T7"/>
                </a:cxn>
              </a:cxnLst>
              <a:rect l="0" t="0" r="r" b="b"/>
              <a:pathLst>
                <a:path w="9" h="10">
                  <a:moveTo>
                    <a:pt x="9" y="8"/>
                  </a:moveTo>
                  <a:cubicBezTo>
                    <a:pt x="8" y="4"/>
                    <a:pt x="7" y="0"/>
                    <a:pt x="2" y="0"/>
                  </a:cubicBezTo>
                  <a:cubicBezTo>
                    <a:pt x="2" y="1"/>
                    <a:pt x="1" y="2"/>
                    <a:pt x="0" y="1"/>
                  </a:cubicBezTo>
                  <a:cubicBezTo>
                    <a:pt x="0" y="6"/>
                    <a:pt x="6"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74" name="Freeform 1085"/>
            <p:cNvSpPr/>
            <p:nvPr/>
          </p:nvSpPr>
          <p:spPr bwMode="auto">
            <a:xfrm>
              <a:off x="8268879" y="804436"/>
              <a:ext cx="111929" cy="43798"/>
            </a:xfrm>
            <a:custGeom>
              <a:avLst/>
              <a:gdLst>
                <a:gd name="T0" fmla="*/ 0 w 30"/>
                <a:gd name="T1" fmla="*/ 4 h 12"/>
                <a:gd name="T2" fmla="*/ 30 w 30"/>
                <a:gd name="T3" fmla="*/ 2 h 12"/>
                <a:gd name="T4" fmla="*/ 0 w 30"/>
                <a:gd name="T5" fmla="*/ 4 h 12"/>
              </a:gdLst>
              <a:ahLst/>
              <a:cxnLst>
                <a:cxn ang="0">
                  <a:pos x="T0" y="T1"/>
                </a:cxn>
                <a:cxn ang="0">
                  <a:pos x="T2" y="T3"/>
                </a:cxn>
                <a:cxn ang="0">
                  <a:pos x="T4" y="T5"/>
                </a:cxn>
              </a:cxnLst>
              <a:rect l="0" t="0" r="r" b="b"/>
              <a:pathLst>
                <a:path w="30" h="12">
                  <a:moveTo>
                    <a:pt x="0" y="4"/>
                  </a:moveTo>
                  <a:cubicBezTo>
                    <a:pt x="3" y="12"/>
                    <a:pt x="29" y="11"/>
                    <a:pt x="30" y="2"/>
                  </a:cubicBezTo>
                  <a:cubicBezTo>
                    <a:pt x="23" y="1"/>
                    <a:pt x="6"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75" name="Freeform 1086"/>
            <p:cNvSpPr>
              <a:spLocks noEditPoints="1"/>
            </p:cNvSpPr>
            <p:nvPr/>
          </p:nvSpPr>
          <p:spPr bwMode="auto">
            <a:xfrm>
              <a:off x="7346684" y="814169"/>
              <a:ext cx="145994" cy="194659"/>
            </a:xfrm>
            <a:custGeom>
              <a:avLst/>
              <a:gdLst>
                <a:gd name="T0" fmla="*/ 38 w 39"/>
                <a:gd name="T1" fmla="*/ 5 h 52"/>
                <a:gd name="T2" fmla="*/ 6 w 39"/>
                <a:gd name="T3" fmla="*/ 0 h 52"/>
                <a:gd name="T4" fmla="*/ 5 w 39"/>
                <a:gd name="T5" fmla="*/ 52 h 52"/>
                <a:gd name="T6" fmla="*/ 37 w 39"/>
                <a:gd name="T7" fmla="*/ 48 h 52"/>
                <a:gd name="T8" fmla="*/ 38 w 39"/>
                <a:gd name="T9" fmla="*/ 5 h 52"/>
                <a:gd name="T10" fmla="*/ 30 w 39"/>
                <a:gd name="T11" fmla="*/ 43 h 52"/>
                <a:gd name="T12" fmla="*/ 13 w 39"/>
                <a:gd name="T13" fmla="*/ 46 h 52"/>
                <a:gd name="T14" fmla="*/ 9 w 39"/>
                <a:gd name="T15" fmla="*/ 7 h 52"/>
                <a:gd name="T16" fmla="*/ 32 w 39"/>
                <a:gd name="T17" fmla="*/ 9 h 52"/>
                <a:gd name="T18" fmla="*/ 30 w 39"/>
                <a:gd name="T1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52">
                  <a:moveTo>
                    <a:pt x="38" y="5"/>
                  </a:moveTo>
                  <a:cubicBezTo>
                    <a:pt x="29" y="2"/>
                    <a:pt x="16" y="3"/>
                    <a:pt x="6" y="0"/>
                  </a:cubicBezTo>
                  <a:cubicBezTo>
                    <a:pt x="0" y="14"/>
                    <a:pt x="4" y="33"/>
                    <a:pt x="5" y="52"/>
                  </a:cubicBezTo>
                  <a:cubicBezTo>
                    <a:pt x="16" y="52"/>
                    <a:pt x="28" y="51"/>
                    <a:pt x="37" y="48"/>
                  </a:cubicBezTo>
                  <a:cubicBezTo>
                    <a:pt x="38" y="37"/>
                    <a:pt x="39" y="21"/>
                    <a:pt x="38" y="5"/>
                  </a:cubicBezTo>
                  <a:close/>
                  <a:moveTo>
                    <a:pt x="30" y="43"/>
                  </a:moveTo>
                  <a:cubicBezTo>
                    <a:pt x="23" y="43"/>
                    <a:pt x="16" y="45"/>
                    <a:pt x="13" y="46"/>
                  </a:cubicBezTo>
                  <a:cubicBezTo>
                    <a:pt x="6" y="39"/>
                    <a:pt x="11" y="18"/>
                    <a:pt x="9" y="7"/>
                  </a:cubicBezTo>
                  <a:cubicBezTo>
                    <a:pt x="17" y="11"/>
                    <a:pt x="21" y="8"/>
                    <a:pt x="32" y="9"/>
                  </a:cubicBezTo>
                  <a:cubicBezTo>
                    <a:pt x="32" y="22"/>
                    <a:pt x="32" y="35"/>
                    <a:pt x="3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76" name="Freeform 1087"/>
            <p:cNvSpPr>
              <a:spLocks noEditPoints="1"/>
            </p:cNvSpPr>
            <p:nvPr/>
          </p:nvSpPr>
          <p:spPr bwMode="auto">
            <a:xfrm>
              <a:off x="7534042" y="821468"/>
              <a:ext cx="245758" cy="192226"/>
            </a:xfrm>
            <a:custGeom>
              <a:avLst/>
              <a:gdLst>
                <a:gd name="T0" fmla="*/ 62 w 66"/>
                <a:gd name="T1" fmla="*/ 2 h 51"/>
                <a:gd name="T2" fmla="*/ 3 w 66"/>
                <a:gd name="T3" fmla="*/ 0 h 51"/>
                <a:gd name="T4" fmla="*/ 2 w 66"/>
                <a:gd name="T5" fmla="*/ 50 h 51"/>
                <a:gd name="T6" fmla="*/ 57 w 66"/>
                <a:gd name="T7" fmla="*/ 50 h 51"/>
                <a:gd name="T8" fmla="*/ 62 w 66"/>
                <a:gd name="T9" fmla="*/ 2 h 51"/>
                <a:gd name="T10" fmla="*/ 54 w 66"/>
                <a:gd name="T11" fmla="*/ 43 h 51"/>
                <a:gd name="T12" fmla="*/ 7 w 66"/>
                <a:gd name="T13" fmla="*/ 42 h 51"/>
                <a:gd name="T14" fmla="*/ 7 w 66"/>
                <a:gd name="T15" fmla="*/ 10 h 51"/>
                <a:gd name="T16" fmla="*/ 55 w 66"/>
                <a:gd name="T17" fmla="*/ 9 h 51"/>
                <a:gd name="T18" fmla="*/ 54 w 66"/>
                <a:gd name="T19"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1">
                  <a:moveTo>
                    <a:pt x="62" y="2"/>
                  </a:moveTo>
                  <a:cubicBezTo>
                    <a:pt x="50" y="3"/>
                    <a:pt x="22" y="4"/>
                    <a:pt x="3" y="0"/>
                  </a:cubicBezTo>
                  <a:cubicBezTo>
                    <a:pt x="0" y="20"/>
                    <a:pt x="0" y="32"/>
                    <a:pt x="2" y="50"/>
                  </a:cubicBezTo>
                  <a:cubicBezTo>
                    <a:pt x="24" y="50"/>
                    <a:pt x="39" y="51"/>
                    <a:pt x="57" y="50"/>
                  </a:cubicBezTo>
                  <a:cubicBezTo>
                    <a:pt x="66" y="39"/>
                    <a:pt x="60" y="17"/>
                    <a:pt x="62" y="2"/>
                  </a:cubicBezTo>
                  <a:close/>
                  <a:moveTo>
                    <a:pt x="54" y="43"/>
                  </a:moveTo>
                  <a:cubicBezTo>
                    <a:pt x="39" y="44"/>
                    <a:pt x="25" y="45"/>
                    <a:pt x="7" y="42"/>
                  </a:cubicBezTo>
                  <a:cubicBezTo>
                    <a:pt x="7" y="31"/>
                    <a:pt x="7" y="21"/>
                    <a:pt x="7" y="10"/>
                  </a:cubicBezTo>
                  <a:cubicBezTo>
                    <a:pt x="29" y="7"/>
                    <a:pt x="30" y="10"/>
                    <a:pt x="55" y="9"/>
                  </a:cubicBezTo>
                  <a:cubicBezTo>
                    <a:pt x="55" y="21"/>
                    <a:pt x="59" y="32"/>
                    <a:pt x="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77" name="Freeform 1088"/>
            <p:cNvSpPr>
              <a:spLocks noEditPoints="1"/>
            </p:cNvSpPr>
            <p:nvPr/>
          </p:nvSpPr>
          <p:spPr bwMode="auto">
            <a:xfrm>
              <a:off x="7806565" y="828769"/>
              <a:ext cx="158161" cy="180059"/>
            </a:xfrm>
            <a:custGeom>
              <a:avLst/>
              <a:gdLst>
                <a:gd name="T0" fmla="*/ 2 w 43"/>
                <a:gd name="T1" fmla="*/ 0 h 48"/>
                <a:gd name="T2" fmla="*/ 2 w 43"/>
                <a:gd name="T3" fmla="*/ 47 h 48"/>
                <a:gd name="T4" fmla="*/ 37 w 43"/>
                <a:gd name="T5" fmla="*/ 48 h 48"/>
                <a:gd name="T6" fmla="*/ 43 w 43"/>
                <a:gd name="T7" fmla="*/ 2 h 48"/>
                <a:gd name="T8" fmla="*/ 2 w 43"/>
                <a:gd name="T9" fmla="*/ 0 h 48"/>
                <a:gd name="T10" fmla="*/ 25 w 43"/>
                <a:gd name="T11" fmla="*/ 21 h 48"/>
                <a:gd name="T12" fmla="*/ 17 w 43"/>
                <a:gd name="T13" fmla="*/ 21 h 48"/>
                <a:gd name="T14" fmla="*/ 23 w 43"/>
                <a:gd name="T15" fmla="*/ 17 h 48"/>
                <a:gd name="T16" fmla="*/ 25 w 43"/>
                <a:gd name="T17" fmla="*/ 19 h 48"/>
                <a:gd name="T18" fmla="*/ 25 w 43"/>
                <a:gd name="T19" fmla="*/ 21 h 48"/>
                <a:gd name="T20" fmla="*/ 29 w 43"/>
                <a:gd name="T21" fmla="*/ 42 h 48"/>
                <a:gd name="T22" fmla="*/ 32 w 43"/>
                <a:gd name="T23" fmla="*/ 16 h 48"/>
                <a:gd name="T24" fmla="*/ 12 w 43"/>
                <a:gd name="T25" fmla="*/ 17 h 48"/>
                <a:gd name="T26" fmla="*/ 12 w 43"/>
                <a:gd name="T27" fmla="*/ 24 h 48"/>
                <a:gd name="T28" fmla="*/ 24 w 43"/>
                <a:gd name="T29" fmla="*/ 27 h 48"/>
                <a:gd name="T30" fmla="*/ 21 w 43"/>
                <a:gd name="T31" fmla="*/ 41 h 48"/>
                <a:gd name="T32" fmla="*/ 7 w 43"/>
                <a:gd name="T33" fmla="*/ 39 h 48"/>
                <a:gd name="T34" fmla="*/ 7 w 43"/>
                <a:gd name="T35" fmla="*/ 8 h 48"/>
                <a:gd name="T36" fmla="*/ 36 w 43"/>
                <a:gd name="T37" fmla="*/ 8 h 48"/>
                <a:gd name="T38" fmla="*/ 29 w 43"/>
                <a:gd name="T39"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8">
                  <a:moveTo>
                    <a:pt x="2" y="0"/>
                  </a:moveTo>
                  <a:cubicBezTo>
                    <a:pt x="1" y="13"/>
                    <a:pt x="0" y="34"/>
                    <a:pt x="2" y="47"/>
                  </a:cubicBezTo>
                  <a:cubicBezTo>
                    <a:pt x="14" y="47"/>
                    <a:pt x="26" y="48"/>
                    <a:pt x="37" y="48"/>
                  </a:cubicBezTo>
                  <a:cubicBezTo>
                    <a:pt x="41" y="34"/>
                    <a:pt x="43" y="23"/>
                    <a:pt x="43" y="2"/>
                  </a:cubicBezTo>
                  <a:cubicBezTo>
                    <a:pt x="26" y="1"/>
                    <a:pt x="20" y="4"/>
                    <a:pt x="2" y="0"/>
                  </a:cubicBezTo>
                  <a:close/>
                  <a:moveTo>
                    <a:pt x="25" y="21"/>
                  </a:moveTo>
                  <a:cubicBezTo>
                    <a:pt x="22" y="22"/>
                    <a:pt x="20" y="24"/>
                    <a:pt x="17" y="21"/>
                  </a:cubicBezTo>
                  <a:cubicBezTo>
                    <a:pt x="17" y="17"/>
                    <a:pt x="22" y="20"/>
                    <a:pt x="23" y="17"/>
                  </a:cubicBezTo>
                  <a:cubicBezTo>
                    <a:pt x="24" y="17"/>
                    <a:pt x="24" y="19"/>
                    <a:pt x="25" y="19"/>
                  </a:cubicBezTo>
                  <a:cubicBezTo>
                    <a:pt x="25" y="20"/>
                    <a:pt x="25" y="20"/>
                    <a:pt x="25" y="21"/>
                  </a:cubicBezTo>
                  <a:close/>
                  <a:moveTo>
                    <a:pt x="29" y="42"/>
                  </a:moveTo>
                  <a:cubicBezTo>
                    <a:pt x="26" y="34"/>
                    <a:pt x="32" y="27"/>
                    <a:pt x="32" y="16"/>
                  </a:cubicBezTo>
                  <a:cubicBezTo>
                    <a:pt x="28" y="10"/>
                    <a:pt x="15" y="14"/>
                    <a:pt x="12" y="17"/>
                  </a:cubicBezTo>
                  <a:cubicBezTo>
                    <a:pt x="12" y="19"/>
                    <a:pt x="12" y="22"/>
                    <a:pt x="12" y="24"/>
                  </a:cubicBezTo>
                  <a:cubicBezTo>
                    <a:pt x="13" y="28"/>
                    <a:pt x="20" y="29"/>
                    <a:pt x="24" y="27"/>
                  </a:cubicBezTo>
                  <a:cubicBezTo>
                    <a:pt x="24" y="32"/>
                    <a:pt x="21" y="35"/>
                    <a:pt x="21" y="41"/>
                  </a:cubicBezTo>
                  <a:cubicBezTo>
                    <a:pt x="16" y="40"/>
                    <a:pt x="9" y="42"/>
                    <a:pt x="7" y="39"/>
                  </a:cubicBezTo>
                  <a:cubicBezTo>
                    <a:pt x="7" y="30"/>
                    <a:pt x="7" y="19"/>
                    <a:pt x="7" y="8"/>
                  </a:cubicBezTo>
                  <a:cubicBezTo>
                    <a:pt x="17" y="9"/>
                    <a:pt x="27" y="9"/>
                    <a:pt x="36" y="8"/>
                  </a:cubicBezTo>
                  <a:cubicBezTo>
                    <a:pt x="37" y="20"/>
                    <a:pt x="38" y="39"/>
                    <a:pt x="2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78" name="Freeform 1089"/>
            <p:cNvSpPr/>
            <p:nvPr/>
          </p:nvSpPr>
          <p:spPr bwMode="auto">
            <a:xfrm>
              <a:off x="6628878" y="806869"/>
              <a:ext cx="90031" cy="201959"/>
            </a:xfrm>
            <a:custGeom>
              <a:avLst/>
              <a:gdLst>
                <a:gd name="T0" fmla="*/ 24 w 24"/>
                <a:gd name="T1" fmla="*/ 11 h 54"/>
                <a:gd name="T2" fmla="*/ 24 w 24"/>
                <a:gd name="T3" fmla="*/ 33 h 54"/>
                <a:gd name="T4" fmla="*/ 12 w 24"/>
                <a:gd name="T5" fmla="*/ 20 h 54"/>
                <a:gd name="T6" fmla="*/ 24 w 24"/>
                <a:gd name="T7" fmla="*/ 11 h 54"/>
              </a:gdLst>
              <a:ahLst/>
              <a:cxnLst>
                <a:cxn ang="0">
                  <a:pos x="T0" y="T1"/>
                </a:cxn>
                <a:cxn ang="0">
                  <a:pos x="T2" y="T3"/>
                </a:cxn>
                <a:cxn ang="0">
                  <a:pos x="T4" y="T5"/>
                </a:cxn>
                <a:cxn ang="0">
                  <a:pos x="T6" y="T7"/>
                </a:cxn>
              </a:cxnLst>
              <a:rect l="0" t="0" r="r" b="b"/>
              <a:pathLst>
                <a:path w="24" h="54">
                  <a:moveTo>
                    <a:pt x="24" y="11"/>
                  </a:moveTo>
                  <a:cubicBezTo>
                    <a:pt x="0" y="0"/>
                    <a:pt x="3" y="54"/>
                    <a:pt x="24" y="33"/>
                  </a:cubicBezTo>
                  <a:cubicBezTo>
                    <a:pt x="19" y="31"/>
                    <a:pt x="10" y="32"/>
                    <a:pt x="12" y="20"/>
                  </a:cubicBezTo>
                  <a:cubicBezTo>
                    <a:pt x="16" y="14"/>
                    <a:pt x="23" y="19"/>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79" name="Freeform 1090"/>
            <p:cNvSpPr>
              <a:spLocks noEditPoints="1"/>
            </p:cNvSpPr>
            <p:nvPr/>
          </p:nvSpPr>
          <p:spPr bwMode="auto">
            <a:xfrm>
              <a:off x="7604607" y="867701"/>
              <a:ext cx="87597" cy="111929"/>
            </a:xfrm>
            <a:custGeom>
              <a:avLst/>
              <a:gdLst>
                <a:gd name="T0" fmla="*/ 4 w 24"/>
                <a:gd name="T1" fmla="*/ 7 h 30"/>
                <a:gd name="T2" fmla="*/ 7 w 24"/>
                <a:gd name="T3" fmla="*/ 15 h 30"/>
                <a:gd name="T4" fmla="*/ 5 w 24"/>
                <a:gd name="T5" fmla="*/ 30 h 30"/>
                <a:gd name="T6" fmla="*/ 20 w 24"/>
                <a:gd name="T7" fmla="*/ 25 h 30"/>
                <a:gd name="T8" fmla="*/ 18 w 24"/>
                <a:gd name="T9" fmla="*/ 17 h 30"/>
                <a:gd name="T10" fmla="*/ 24 w 24"/>
                <a:gd name="T11" fmla="*/ 6 h 30"/>
                <a:gd name="T12" fmla="*/ 4 w 24"/>
                <a:gd name="T13" fmla="*/ 7 h 30"/>
                <a:gd name="T14" fmla="*/ 7 w 24"/>
                <a:gd name="T15" fmla="*/ 24 h 30"/>
                <a:gd name="T16" fmla="*/ 11 w 24"/>
                <a:gd name="T17" fmla="*/ 18 h 30"/>
                <a:gd name="T18" fmla="*/ 15 w 24"/>
                <a:gd name="T19" fmla="*/ 24 h 30"/>
                <a:gd name="T20" fmla="*/ 7 w 24"/>
                <a:gd name="T21" fmla="*/ 24 h 30"/>
                <a:gd name="T22" fmla="*/ 11 w 24"/>
                <a:gd name="T23" fmla="*/ 10 h 30"/>
                <a:gd name="T24" fmla="*/ 19 w 24"/>
                <a:gd name="T25" fmla="*/ 9 h 30"/>
                <a:gd name="T26" fmla="*/ 11 w 24"/>
                <a:gd name="T2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0">
                  <a:moveTo>
                    <a:pt x="4" y="7"/>
                  </a:moveTo>
                  <a:cubicBezTo>
                    <a:pt x="4" y="11"/>
                    <a:pt x="7" y="11"/>
                    <a:pt x="7" y="15"/>
                  </a:cubicBezTo>
                  <a:cubicBezTo>
                    <a:pt x="0" y="17"/>
                    <a:pt x="2" y="25"/>
                    <a:pt x="5" y="30"/>
                  </a:cubicBezTo>
                  <a:cubicBezTo>
                    <a:pt x="14" y="30"/>
                    <a:pt x="15" y="29"/>
                    <a:pt x="20" y="25"/>
                  </a:cubicBezTo>
                  <a:cubicBezTo>
                    <a:pt x="21" y="20"/>
                    <a:pt x="19" y="19"/>
                    <a:pt x="18" y="17"/>
                  </a:cubicBezTo>
                  <a:cubicBezTo>
                    <a:pt x="22" y="16"/>
                    <a:pt x="24" y="12"/>
                    <a:pt x="24" y="6"/>
                  </a:cubicBezTo>
                  <a:cubicBezTo>
                    <a:pt x="19" y="0"/>
                    <a:pt x="10" y="3"/>
                    <a:pt x="4" y="7"/>
                  </a:cubicBezTo>
                  <a:close/>
                  <a:moveTo>
                    <a:pt x="7" y="24"/>
                  </a:moveTo>
                  <a:cubicBezTo>
                    <a:pt x="6" y="19"/>
                    <a:pt x="11" y="22"/>
                    <a:pt x="11" y="18"/>
                  </a:cubicBezTo>
                  <a:cubicBezTo>
                    <a:pt x="13" y="19"/>
                    <a:pt x="15" y="20"/>
                    <a:pt x="15" y="24"/>
                  </a:cubicBezTo>
                  <a:cubicBezTo>
                    <a:pt x="12" y="24"/>
                    <a:pt x="9" y="26"/>
                    <a:pt x="7" y="24"/>
                  </a:cubicBezTo>
                  <a:close/>
                  <a:moveTo>
                    <a:pt x="11" y="10"/>
                  </a:moveTo>
                  <a:cubicBezTo>
                    <a:pt x="13" y="6"/>
                    <a:pt x="15" y="7"/>
                    <a:pt x="19" y="9"/>
                  </a:cubicBezTo>
                  <a:cubicBezTo>
                    <a:pt x="19" y="12"/>
                    <a:pt x="13" y="12"/>
                    <a:pt x="1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80" name="Freeform 1091"/>
            <p:cNvSpPr/>
            <p:nvPr/>
          </p:nvSpPr>
          <p:spPr bwMode="auto">
            <a:xfrm>
              <a:off x="7388048" y="870133"/>
              <a:ext cx="55965" cy="94897"/>
            </a:xfrm>
            <a:custGeom>
              <a:avLst/>
              <a:gdLst>
                <a:gd name="T0" fmla="*/ 2 w 15"/>
                <a:gd name="T1" fmla="*/ 0 h 25"/>
                <a:gd name="T2" fmla="*/ 9 w 15"/>
                <a:gd name="T3" fmla="*/ 9 h 25"/>
                <a:gd name="T4" fmla="*/ 11 w 15"/>
                <a:gd name="T5" fmla="*/ 25 h 25"/>
                <a:gd name="T6" fmla="*/ 15 w 15"/>
                <a:gd name="T7" fmla="*/ 2 h 25"/>
                <a:gd name="T8" fmla="*/ 2 w 15"/>
                <a:gd name="T9" fmla="*/ 0 h 25"/>
              </a:gdLst>
              <a:ahLst/>
              <a:cxnLst>
                <a:cxn ang="0">
                  <a:pos x="T0" y="T1"/>
                </a:cxn>
                <a:cxn ang="0">
                  <a:pos x="T2" y="T3"/>
                </a:cxn>
                <a:cxn ang="0">
                  <a:pos x="T4" y="T5"/>
                </a:cxn>
                <a:cxn ang="0">
                  <a:pos x="T6" y="T7"/>
                </a:cxn>
                <a:cxn ang="0">
                  <a:pos x="T8" y="T9"/>
                </a:cxn>
              </a:cxnLst>
              <a:rect l="0" t="0" r="r" b="b"/>
              <a:pathLst>
                <a:path w="15" h="25">
                  <a:moveTo>
                    <a:pt x="2" y="0"/>
                  </a:moveTo>
                  <a:cubicBezTo>
                    <a:pt x="0" y="8"/>
                    <a:pt x="6" y="6"/>
                    <a:pt x="9" y="9"/>
                  </a:cubicBezTo>
                  <a:cubicBezTo>
                    <a:pt x="7" y="12"/>
                    <a:pt x="2" y="25"/>
                    <a:pt x="11" y="25"/>
                  </a:cubicBezTo>
                  <a:cubicBezTo>
                    <a:pt x="10" y="15"/>
                    <a:pt x="15" y="11"/>
                    <a:pt x="15" y="2"/>
                  </a:cubicBezTo>
                  <a:cubicBezTo>
                    <a:pt x="9" y="3"/>
                    <a:pt x="8"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81" name="Freeform 1092"/>
            <p:cNvSpPr>
              <a:spLocks noEditPoints="1"/>
            </p:cNvSpPr>
            <p:nvPr/>
          </p:nvSpPr>
          <p:spPr bwMode="auto">
            <a:xfrm>
              <a:off x="9242174" y="952863"/>
              <a:ext cx="1116856" cy="1131455"/>
            </a:xfrm>
            <a:custGeom>
              <a:avLst/>
              <a:gdLst>
                <a:gd name="T0" fmla="*/ 289 w 299"/>
                <a:gd name="T1" fmla="*/ 217 h 303"/>
                <a:gd name="T2" fmla="*/ 268 w 299"/>
                <a:gd name="T3" fmla="*/ 159 h 303"/>
                <a:gd name="T4" fmla="*/ 269 w 299"/>
                <a:gd name="T5" fmla="*/ 89 h 303"/>
                <a:gd name="T6" fmla="*/ 264 w 299"/>
                <a:gd name="T7" fmla="*/ 0 h 303"/>
                <a:gd name="T8" fmla="*/ 62 w 299"/>
                <a:gd name="T9" fmla="*/ 13 h 303"/>
                <a:gd name="T10" fmla="*/ 17 w 299"/>
                <a:gd name="T11" fmla="*/ 228 h 303"/>
                <a:gd name="T12" fmla="*/ 0 w 299"/>
                <a:gd name="T13" fmla="*/ 262 h 303"/>
                <a:gd name="T14" fmla="*/ 76 w 299"/>
                <a:gd name="T15" fmla="*/ 298 h 303"/>
                <a:gd name="T16" fmla="*/ 285 w 299"/>
                <a:gd name="T17" fmla="*/ 278 h 303"/>
                <a:gd name="T18" fmla="*/ 226 w 299"/>
                <a:gd name="T19" fmla="*/ 283 h 303"/>
                <a:gd name="T20" fmla="*/ 235 w 299"/>
                <a:gd name="T21" fmla="*/ 264 h 303"/>
                <a:gd name="T22" fmla="*/ 254 w 299"/>
                <a:gd name="T23" fmla="*/ 280 h 303"/>
                <a:gd name="T24" fmla="*/ 244 w 299"/>
                <a:gd name="T25" fmla="*/ 263 h 303"/>
                <a:gd name="T26" fmla="*/ 254 w 299"/>
                <a:gd name="T27" fmla="*/ 280 h 303"/>
                <a:gd name="T28" fmla="*/ 260 w 299"/>
                <a:gd name="T29" fmla="*/ 280 h 303"/>
                <a:gd name="T30" fmla="*/ 267 w 299"/>
                <a:gd name="T31" fmla="*/ 260 h 303"/>
                <a:gd name="T32" fmla="*/ 275 w 299"/>
                <a:gd name="T33" fmla="*/ 273 h 303"/>
                <a:gd name="T34" fmla="*/ 285 w 299"/>
                <a:gd name="T35" fmla="*/ 258 h 303"/>
                <a:gd name="T36" fmla="*/ 69 w 299"/>
                <a:gd name="T37" fmla="*/ 19 h 303"/>
                <a:gd name="T38" fmla="*/ 261 w 299"/>
                <a:gd name="T39" fmla="*/ 76 h 303"/>
                <a:gd name="T40" fmla="*/ 200 w 299"/>
                <a:gd name="T41" fmla="*/ 161 h 303"/>
                <a:gd name="T42" fmla="*/ 69 w 299"/>
                <a:gd name="T43" fmla="*/ 19 h 303"/>
                <a:gd name="T44" fmla="*/ 8 w 299"/>
                <a:gd name="T45" fmla="*/ 265 h 303"/>
                <a:gd name="T46" fmla="*/ 15 w 299"/>
                <a:gd name="T47" fmla="*/ 289 h 303"/>
                <a:gd name="T48" fmla="*/ 21 w 299"/>
                <a:gd name="T49" fmla="*/ 269 h 303"/>
                <a:gd name="T50" fmla="*/ 26 w 299"/>
                <a:gd name="T51" fmla="*/ 290 h 303"/>
                <a:gd name="T52" fmla="*/ 32 w 299"/>
                <a:gd name="T53" fmla="*/ 272 h 303"/>
                <a:gd name="T54" fmla="*/ 40 w 299"/>
                <a:gd name="T55" fmla="*/ 290 h 303"/>
                <a:gd name="T56" fmla="*/ 47 w 299"/>
                <a:gd name="T57" fmla="*/ 272 h 303"/>
                <a:gd name="T58" fmla="*/ 54 w 299"/>
                <a:gd name="T59" fmla="*/ 291 h 303"/>
                <a:gd name="T60" fmla="*/ 70 w 299"/>
                <a:gd name="T61" fmla="*/ 291 h 303"/>
                <a:gd name="T62" fmla="*/ 59 w 299"/>
                <a:gd name="T63" fmla="*/ 273 h 303"/>
                <a:gd name="T64" fmla="*/ 70 w 299"/>
                <a:gd name="T65" fmla="*/ 291 h 303"/>
                <a:gd name="T66" fmla="*/ 56 w 299"/>
                <a:gd name="T67" fmla="*/ 166 h 303"/>
                <a:gd name="T68" fmla="*/ 285 w 299"/>
                <a:gd name="T69" fmla="*/ 226 h 303"/>
                <a:gd name="T70" fmla="*/ 233 w 299"/>
                <a:gd name="T71" fmla="*/ 257 h 303"/>
                <a:gd name="T72" fmla="*/ 10 w 299"/>
                <a:gd name="T73" fmla="*/ 257 h 303"/>
                <a:gd name="T74" fmla="*/ 77 w 299"/>
                <a:gd name="T75" fmla="*/ 291 h 303"/>
                <a:gd name="T76" fmla="*/ 87 w 299"/>
                <a:gd name="T77" fmla="*/ 273 h 303"/>
                <a:gd name="T78" fmla="*/ 105 w 299"/>
                <a:gd name="T79" fmla="*/ 291 h 303"/>
                <a:gd name="T80" fmla="*/ 94 w 299"/>
                <a:gd name="T81" fmla="*/ 272 h 303"/>
                <a:gd name="T82" fmla="*/ 105 w 299"/>
                <a:gd name="T83" fmla="*/ 291 h 303"/>
                <a:gd name="T84" fmla="*/ 112 w 299"/>
                <a:gd name="T85" fmla="*/ 291 h 303"/>
                <a:gd name="T86" fmla="*/ 121 w 299"/>
                <a:gd name="T87" fmla="*/ 274 h 303"/>
                <a:gd name="T88" fmla="*/ 138 w 299"/>
                <a:gd name="T89" fmla="*/ 290 h 303"/>
                <a:gd name="T90" fmla="*/ 127 w 299"/>
                <a:gd name="T91" fmla="*/ 272 h 303"/>
                <a:gd name="T92" fmla="*/ 138 w 299"/>
                <a:gd name="T93" fmla="*/ 290 h 303"/>
                <a:gd name="T94" fmla="*/ 145 w 299"/>
                <a:gd name="T95" fmla="*/ 291 h 303"/>
                <a:gd name="T96" fmla="*/ 154 w 299"/>
                <a:gd name="T97" fmla="*/ 273 h 303"/>
                <a:gd name="T98" fmla="*/ 160 w 299"/>
                <a:gd name="T99" fmla="*/ 291 h 303"/>
                <a:gd name="T100" fmla="*/ 170 w 299"/>
                <a:gd name="T101" fmla="*/ 272 h 303"/>
                <a:gd name="T102" fmla="*/ 160 w 299"/>
                <a:gd name="T103" fmla="*/ 291 h 303"/>
                <a:gd name="T104" fmla="*/ 179 w 299"/>
                <a:gd name="T105" fmla="*/ 290 h 303"/>
                <a:gd name="T106" fmla="*/ 186 w 299"/>
                <a:gd name="T107" fmla="*/ 289 h 303"/>
                <a:gd name="T108" fmla="*/ 192 w 299"/>
                <a:gd name="T109" fmla="*/ 268 h 303"/>
                <a:gd name="T110" fmla="*/ 193 w 299"/>
                <a:gd name="T111" fmla="*/ 288 h 303"/>
                <a:gd name="T112" fmla="*/ 207 w 299"/>
                <a:gd name="T113" fmla="*/ 267 h 303"/>
                <a:gd name="T114" fmla="*/ 221 w 299"/>
                <a:gd name="T115" fmla="*/ 28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303">
                  <a:moveTo>
                    <a:pt x="285" y="278"/>
                  </a:moveTo>
                  <a:cubicBezTo>
                    <a:pt x="299" y="263"/>
                    <a:pt x="293" y="235"/>
                    <a:pt x="289" y="217"/>
                  </a:cubicBezTo>
                  <a:cubicBezTo>
                    <a:pt x="287" y="211"/>
                    <a:pt x="287" y="204"/>
                    <a:pt x="285" y="198"/>
                  </a:cubicBezTo>
                  <a:cubicBezTo>
                    <a:pt x="280" y="183"/>
                    <a:pt x="270" y="170"/>
                    <a:pt x="268" y="159"/>
                  </a:cubicBezTo>
                  <a:cubicBezTo>
                    <a:pt x="266" y="150"/>
                    <a:pt x="269" y="138"/>
                    <a:pt x="269" y="128"/>
                  </a:cubicBezTo>
                  <a:cubicBezTo>
                    <a:pt x="269" y="115"/>
                    <a:pt x="270" y="102"/>
                    <a:pt x="269" y="89"/>
                  </a:cubicBezTo>
                  <a:cubicBezTo>
                    <a:pt x="268" y="59"/>
                    <a:pt x="274" y="25"/>
                    <a:pt x="267" y="1"/>
                  </a:cubicBezTo>
                  <a:cubicBezTo>
                    <a:pt x="265" y="1"/>
                    <a:pt x="265" y="0"/>
                    <a:pt x="264" y="0"/>
                  </a:cubicBezTo>
                  <a:cubicBezTo>
                    <a:pt x="231" y="1"/>
                    <a:pt x="195" y="2"/>
                    <a:pt x="160" y="6"/>
                  </a:cubicBezTo>
                  <a:cubicBezTo>
                    <a:pt x="127" y="9"/>
                    <a:pt x="93" y="11"/>
                    <a:pt x="62" y="13"/>
                  </a:cubicBezTo>
                  <a:cubicBezTo>
                    <a:pt x="57" y="62"/>
                    <a:pt x="51" y="112"/>
                    <a:pt x="52" y="162"/>
                  </a:cubicBezTo>
                  <a:cubicBezTo>
                    <a:pt x="39" y="186"/>
                    <a:pt x="28" y="208"/>
                    <a:pt x="17" y="228"/>
                  </a:cubicBezTo>
                  <a:cubicBezTo>
                    <a:pt x="12" y="236"/>
                    <a:pt x="7" y="242"/>
                    <a:pt x="4" y="251"/>
                  </a:cubicBezTo>
                  <a:cubicBezTo>
                    <a:pt x="3" y="255"/>
                    <a:pt x="4" y="260"/>
                    <a:pt x="0" y="262"/>
                  </a:cubicBezTo>
                  <a:cubicBezTo>
                    <a:pt x="3" y="270"/>
                    <a:pt x="2" y="283"/>
                    <a:pt x="4" y="292"/>
                  </a:cubicBezTo>
                  <a:cubicBezTo>
                    <a:pt x="25" y="303"/>
                    <a:pt x="53" y="298"/>
                    <a:pt x="76" y="298"/>
                  </a:cubicBezTo>
                  <a:cubicBezTo>
                    <a:pt x="126" y="299"/>
                    <a:pt x="167" y="299"/>
                    <a:pt x="218" y="293"/>
                  </a:cubicBezTo>
                  <a:cubicBezTo>
                    <a:pt x="239" y="290"/>
                    <a:pt x="274" y="289"/>
                    <a:pt x="285" y="278"/>
                  </a:cubicBezTo>
                  <a:close/>
                  <a:moveTo>
                    <a:pt x="237" y="282"/>
                  </a:moveTo>
                  <a:cubicBezTo>
                    <a:pt x="232" y="281"/>
                    <a:pt x="232" y="284"/>
                    <a:pt x="226" y="283"/>
                  </a:cubicBezTo>
                  <a:cubicBezTo>
                    <a:pt x="226" y="276"/>
                    <a:pt x="230" y="273"/>
                    <a:pt x="226" y="266"/>
                  </a:cubicBezTo>
                  <a:cubicBezTo>
                    <a:pt x="226" y="262"/>
                    <a:pt x="235" y="268"/>
                    <a:pt x="235" y="264"/>
                  </a:cubicBezTo>
                  <a:cubicBezTo>
                    <a:pt x="241" y="265"/>
                    <a:pt x="236" y="277"/>
                    <a:pt x="237" y="282"/>
                  </a:cubicBezTo>
                  <a:close/>
                  <a:moveTo>
                    <a:pt x="254" y="280"/>
                  </a:moveTo>
                  <a:cubicBezTo>
                    <a:pt x="248" y="280"/>
                    <a:pt x="250" y="281"/>
                    <a:pt x="243" y="281"/>
                  </a:cubicBezTo>
                  <a:cubicBezTo>
                    <a:pt x="243" y="272"/>
                    <a:pt x="244" y="268"/>
                    <a:pt x="244" y="263"/>
                  </a:cubicBezTo>
                  <a:cubicBezTo>
                    <a:pt x="247" y="263"/>
                    <a:pt x="250" y="263"/>
                    <a:pt x="253" y="263"/>
                  </a:cubicBezTo>
                  <a:cubicBezTo>
                    <a:pt x="254" y="268"/>
                    <a:pt x="255" y="273"/>
                    <a:pt x="254" y="280"/>
                  </a:cubicBezTo>
                  <a:close/>
                  <a:moveTo>
                    <a:pt x="269" y="277"/>
                  </a:moveTo>
                  <a:cubicBezTo>
                    <a:pt x="265" y="277"/>
                    <a:pt x="265" y="281"/>
                    <a:pt x="260" y="280"/>
                  </a:cubicBezTo>
                  <a:cubicBezTo>
                    <a:pt x="263" y="273"/>
                    <a:pt x="259" y="270"/>
                    <a:pt x="260" y="262"/>
                  </a:cubicBezTo>
                  <a:cubicBezTo>
                    <a:pt x="262" y="261"/>
                    <a:pt x="267" y="264"/>
                    <a:pt x="267" y="260"/>
                  </a:cubicBezTo>
                  <a:cubicBezTo>
                    <a:pt x="270" y="264"/>
                    <a:pt x="270" y="271"/>
                    <a:pt x="269" y="277"/>
                  </a:cubicBezTo>
                  <a:close/>
                  <a:moveTo>
                    <a:pt x="275" y="273"/>
                  </a:moveTo>
                  <a:cubicBezTo>
                    <a:pt x="275" y="269"/>
                    <a:pt x="277" y="266"/>
                    <a:pt x="274" y="262"/>
                  </a:cubicBezTo>
                  <a:cubicBezTo>
                    <a:pt x="276" y="259"/>
                    <a:pt x="283" y="261"/>
                    <a:pt x="285" y="258"/>
                  </a:cubicBezTo>
                  <a:cubicBezTo>
                    <a:pt x="287" y="264"/>
                    <a:pt x="281" y="273"/>
                    <a:pt x="275" y="273"/>
                  </a:cubicBezTo>
                  <a:close/>
                  <a:moveTo>
                    <a:pt x="69" y="19"/>
                  </a:moveTo>
                  <a:cubicBezTo>
                    <a:pt x="127" y="20"/>
                    <a:pt x="192" y="7"/>
                    <a:pt x="261" y="10"/>
                  </a:cubicBezTo>
                  <a:cubicBezTo>
                    <a:pt x="267" y="32"/>
                    <a:pt x="261" y="55"/>
                    <a:pt x="261" y="76"/>
                  </a:cubicBezTo>
                  <a:cubicBezTo>
                    <a:pt x="262" y="99"/>
                    <a:pt x="264" y="125"/>
                    <a:pt x="262" y="156"/>
                  </a:cubicBezTo>
                  <a:cubicBezTo>
                    <a:pt x="244" y="160"/>
                    <a:pt x="222" y="159"/>
                    <a:pt x="200" y="161"/>
                  </a:cubicBezTo>
                  <a:cubicBezTo>
                    <a:pt x="152" y="166"/>
                    <a:pt x="104" y="169"/>
                    <a:pt x="59" y="159"/>
                  </a:cubicBezTo>
                  <a:cubicBezTo>
                    <a:pt x="57" y="117"/>
                    <a:pt x="63" y="67"/>
                    <a:pt x="69" y="19"/>
                  </a:cubicBezTo>
                  <a:close/>
                  <a:moveTo>
                    <a:pt x="15" y="289"/>
                  </a:moveTo>
                  <a:cubicBezTo>
                    <a:pt x="8" y="286"/>
                    <a:pt x="9" y="275"/>
                    <a:pt x="8" y="265"/>
                  </a:cubicBezTo>
                  <a:cubicBezTo>
                    <a:pt x="10" y="267"/>
                    <a:pt x="12" y="267"/>
                    <a:pt x="14" y="267"/>
                  </a:cubicBezTo>
                  <a:cubicBezTo>
                    <a:pt x="14" y="275"/>
                    <a:pt x="16" y="281"/>
                    <a:pt x="15" y="289"/>
                  </a:cubicBezTo>
                  <a:close/>
                  <a:moveTo>
                    <a:pt x="26" y="290"/>
                  </a:moveTo>
                  <a:cubicBezTo>
                    <a:pt x="18" y="289"/>
                    <a:pt x="22" y="277"/>
                    <a:pt x="21" y="269"/>
                  </a:cubicBezTo>
                  <a:cubicBezTo>
                    <a:pt x="25" y="268"/>
                    <a:pt x="24" y="271"/>
                    <a:pt x="28" y="270"/>
                  </a:cubicBezTo>
                  <a:cubicBezTo>
                    <a:pt x="24" y="274"/>
                    <a:pt x="28" y="288"/>
                    <a:pt x="26" y="290"/>
                  </a:cubicBezTo>
                  <a:close/>
                  <a:moveTo>
                    <a:pt x="40" y="290"/>
                  </a:moveTo>
                  <a:cubicBezTo>
                    <a:pt x="29" y="290"/>
                    <a:pt x="34" y="281"/>
                    <a:pt x="32" y="272"/>
                  </a:cubicBezTo>
                  <a:cubicBezTo>
                    <a:pt x="34" y="270"/>
                    <a:pt x="40" y="270"/>
                    <a:pt x="41" y="272"/>
                  </a:cubicBezTo>
                  <a:cubicBezTo>
                    <a:pt x="40" y="281"/>
                    <a:pt x="40" y="281"/>
                    <a:pt x="40" y="290"/>
                  </a:cubicBezTo>
                  <a:close/>
                  <a:moveTo>
                    <a:pt x="47" y="290"/>
                  </a:moveTo>
                  <a:cubicBezTo>
                    <a:pt x="47" y="284"/>
                    <a:pt x="47" y="278"/>
                    <a:pt x="47" y="272"/>
                  </a:cubicBezTo>
                  <a:cubicBezTo>
                    <a:pt x="48" y="272"/>
                    <a:pt x="49" y="272"/>
                    <a:pt x="50" y="272"/>
                  </a:cubicBezTo>
                  <a:cubicBezTo>
                    <a:pt x="55" y="274"/>
                    <a:pt x="51" y="285"/>
                    <a:pt x="54" y="291"/>
                  </a:cubicBezTo>
                  <a:cubicBezTo>
                    <a:pt x="51" y="291"/>
                    <a:pt x="49" y="290"/>
                    <a:pt x="47" y="290"/>
                  </a:cubicBezTo>
                  <a:close/>
                  <a:moveTo>
                    <a:pt x="70" y="291"/>
                  </a:moveTo>
                  <a:cubicBezTo>
                    <a:pt x="67" y="291"/>
                    <a:pt x="63" y="291"/>
                    <a:pt x="59" y="291"/>
                  </a:cubicBezTo>
                  <a:cubicBezTo>
                    <a:pt x="59" y="285"/>
                    <a:pt x="59" y="279"/>
                    <a:pt x="59" y="273"/>
                  </a:cubicBezTo>
                  <a:cubicBezTo>
                    <a:pt x="63" y="273"/>
                    <a:pt x="67" y="273"/>
                    <a:pt x="70" y="273"/>
                  </a:cubicBezTo>
                  <a:cubicBezTo>
                    <a:pt x="70" y="279"/>
                    <a:pt x="70" y="285"/>
                    <a:pt x="70" y="291"/>
                  </a:cubicBezTo>
                  <a:close/>
                  <a:moveTo>
                    <a:pt x="10" y="257"/>
                  </a:moveTo>
                  <a:cubicBezTo>
                    <a:pt x="22" y="223"/>
                    <a:pt x="43" y="199"/>
                    <a:pt x="56" y="166"/>
                  </a:cubicBezTo>
                  <a:cubicBezTo>
                    <a:pt x="125" y="185"/>
                    <a:pt x="191" y="167"/>
                    <a:pt x="264" y="167"/>
                  </a:cubicBezTo>
                  <a:cubicBezTo>
                    <a:pt x="273" y="183"/>
                    <a:pt x="279" y="203"/>
                    <a:pt x="285" y="226"/>
                  </a:cubicBezTo>
                  <a:cubicBezTo>
                    <a:pt x="286" y="232"/>
                    <a:pt x="289" y="242"/>
                    <a:pt x="288" y="246"/>
                  </a:cubicBezTo>
                  <a:cubicBezTo>
                    <a:pt x="283" y="256"/>
                    <a:pt x="246" y="255"/>
                    <a:pt x="233" y="257"/>
                  </a:cubicBezTo>
                  <a:cubicBezTo>
                    <a:pt x="191" y="262"/>
                    <a:pt x="137" y="266"/>
                    <a:pt x="85" y="265"/>
                  </a:cubicBezTo>
                  <a:cubicBezTo>
                    <a:pt x="58" y="265"/>
                    <a:pt x="28" y="264"/>
                    <a:pt x="10" y="257"/>
                  </a:cubicBezTo>
                  <a:close/>
                  <a:moveTo>
                    <a:pt x="87" y="292"/>
                  </a:moveTo>
                  <a:cubicBezTo>
                    <a:pt x="84" y="289"/>
                    <a:pt x="82" y="293"/>
                    <a:pt x="77" y="291"/>
                  </a:cubicBezTo>
                  <a:cubicBezTo>
                    <a:pt x="75" y="283"/>
                    <a:pt x="78" y="282"/>
                    <a:pt x="76" y="273"/>
                  </a:cubicBezTo>
                  <a:cubicBezTo>
                    <a:pt x="81" y="271"/>
                    <a:pt x="82" y="273"/>
                    <a:pt x="87" y="273"/>
                  </a:cubicBezTo>
                  <a:cubicBezTo>
                    <a:pt x="87" y="279"/>
                    <a:pt x="87" y="286"/>
                    <a:pt x="87" y="292"/>
                  </a:cubicBezTo>
                  <a:close/>
                  <a:moveTo>
                    <a:pt x="105" y="291"/>
                  </a:moveTo>
                  <a:cubicBezTo>
                    <a:pt x="101" y="291"/>
                    <a:pt x="96" y="291"/>
                    <a:pt x="92" y="290"/>
                  </a:cubicBezTo>
                  <a:cubicBezTo>
                    <a:pt x="92" y="282"/>
                    <a:pt x="92" y="275"/>
                    <a:pt x="94" y="272"/>
                  </a:cubicBezTo>
                  <a:cubicBezTo>
                    <a:pt x="98" y="275"/>
                    <a:pt x="102" y="270"/>
                    <a:pt x="106" y="274"/>
                  </a:cubicBezTo>
                  <a:cubicBezTo>
                    <a:pt x="105" y="283"/>
                    <a:pt x="105" y="285"/>
                    <a:pt x="105" y="291"/>
                  </a:cubicBezTo>
                  <a:close/>
                  <a:moveTo>
                    <a:pt x="121" y="290"/>
                  </a:moveTo>
                  <a:cubicBezTo>
                    <a:pt x="118" y="291"/>
                    <a:pt x="112" y="288"/>
                    <a:pt x="112" y="291"/>
                  </a:cubicBezTo>
                  <a:cubicBezTo>
                    <a:pt x="109" y="286"/>
                    <a:pt x="113" y="282"/>
                    <a:pt x="112" y="273"/>
                  </a:cubicBezTo>
                  <a:cubicBezTo>
                    <a:pt x="115" y="273"/>
                    <a:pt x="119" y="272"/>
                    <a:pt x="121" y="274"/>
                  </a:cubicBezTo>
                  <a:cubicBezTo>
                    <a:pt x="121" y="280"/>
                    <a:pt x="121" y="285"/>
                    <a:pt x="121" y="290"/>
                  </a:cubicBezTo>
                  <a:close/>
                  <a:moveTo>
                    <a:pt x="138" y="290"/>
                  </a:moveTo>
                  <a:cubicBezTo>
                    <a:pt x="134" y="290"/>
                    <a:pt x="130" y="290"/>
                    <a:pt x="127" y="290"/>
                  </a:cubicBezTo>
                  <a:cubicBezTo>
                    <a:pt x="127" y="284"/>
                    <a:pt x="127" y="278"/>
                    <a:pt x="127" y="272"/>
                  </a:cubicBezTo>
                  <a:cubicBezTo>
                    <a:pt x="130" y="272"/>
                    <a:pt x="134" y="272"/>
                    <a:pt x="138" y="272"/>
                  </a:cubicBezTo>
                  <a:cubicBezTo>
                    <a:pt x="137" y="281"/>
                    <a:pt x="140" y="287"/>
                    <a:pt x="138" y="290"/>
                  </a:cubicBezTo>
                  <a:close/>
                  <a:moveTo>
                    <a:pt x="153" y="291"/>
                  </a:moveTo>
                  <a:cubicBezTo>
                    <a:pt x="150" y="291"/>
                    <a:pt x="147" y="291"/>
                    <a:pt x="145" y="291"/>
                  </a:cubicBezTo>
                  <a:cubicBezTo>
                    <a:pt x="143" y="283"/>
                    <a:pt x="145" y="281"/>
                    <a:pt x="143" y="272"/>
                  </a:cubicBezTo>
                  <a:cubicBezTo>
                    <a:pt x="149" y="274"/>
                    <a:pt x="151" y="269"/>
                    <a:pt x="154" y="273"/>
                  </a:cubicBezTo>
                  <a:cubicBezTo>
                    <a:pt x="152" y="277"/>
                    <a:pt x="153" y="284"/>
                    <a:pt x="153" y="291"/>
                  </a:cubicBezTo>
                  <a:close/>
                  <a:moveTo>
                    <a:pt x="160" y="291"/>
                  </a:moveTo>
                  <a:cubicBezTo>
                    <a:pt x="160" y="284"/>
                    <a:pt x="160" y="278"/>
                    <a:pt x="160" y="271"/>
                  </a:cubicBezTo>
                  <a:cubicBezTo>
                    <a:pt x="163" y="271"/>
                    <a:pt x="166" y="272"/>
                    <a:pt x="170" y="272"/>
                  </a:cubicBezTo>
                  <a:cubicBezTo>
                    <a:pt x="169" y="279"/>
                    <a:pt x="170" y="285"/>
                    <a:pt x="171" y="290"/>
                  </a:cubicBezTo>
                  <a:cubicBezTo>
                    <a:pt x="166" y="289"/>
                    <a:pt x="163" y="290"/>
                    <a:pt x="160" y="291"/>
                  </a:cubicBezTo>
                  <a:close/>
                  <a:moveTo>
                    <a:pt x="186" y="289"/>
                  </a:moveTo>
                  <a:cubicBezTo>
                    <a:pt x="184" y="290"/>
                    <a:pt x="179" y="287"/>
                    <a:pt x="179" y="290"/>
                  </a:cubicBezTo>
                  <a:cubicBezTo>
                    <a:pt x="176" y="286"/>
                    <a:pt x="176" y="278"/>
                    <a:pt x="176" y="270"/>
                  </a:cubicBezTo>
                  <a:cubicBezTo>
                    <a:pt x="189" y="265"/>
                    <a:pt x="186" y="279"/>
                    <a:pt x="186" y="289"/>
                  </a:cubicBezTo>
                  <a:close/>
                  <a:moveTo>
                    <a:pt x="193" y="288"/>
                  </a:moveTo>
                  <a:cubicBezTo>
                    <a:pt x="190" y="284"/>
                    <a:pt x="192" y="275"/>
                    <a:pt x="192" y="268"/>
                  </a:cubicBezTo>
                  <a:cubicBezTo>
                    <a:pt x="204" y="263"/>
                    <a:pt x="202" y="276"/>
                    <a:pt x="203" y="287"/>
                  </a:cubicBezTo>
                  <a:cubicBezTo>
                    <a:pt x="198" y="286"/>
                    <a:pt x="196" y="287"/>
                    <a:pt x="193" y="288"/>
                  </a:cubicBezTo>
                  <a:close/>
                  <a:moveTo>
                    <a:pt x="210" y="286"/>
                  </a:moveTo>
                  <a:cubicBezTo>
                    <a:pt x="209" y="279"/>
                    <a:pt x="208" y="273"/>
                    <a:pt x="207" y="267"/>
                  </a:cubicBezTo>
                  <a:cubicBezTo>
                    <a:pt x="212" y="268"/>
                    <a:pt x="215" y="265"/>
                    <a:pt x="221" y="266"/>
                  </a:cubicBezTo>
                  <a:cubicBezTo>
                    <a:pt x="221" y="272"/>
                    <a:pt x="221" y="278"/>
                    <a:pt x="221" y="284"/>
                  </a:cubicBezTo>
                  <a:cubicBezTo>
                    <a:pt x="216" y="284"/>
                    <a:pt x="213" y="285"/>
                    <a:pt x="210" y="2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82" name="Freeform 1093"/>
            <p:cNvSpPr>
              <a:spLocks noEditPoints="1"/>
            </p:cNvSpPr>
            <p:nvPr/>
          </p:nvSpPr>
          <p:spPr bwMode="auto">
            <a:xfrm>
              <a:off x="7069295" y="904198"/>
              <a:ext cx="153295" cy="167894"/>
            </a:xfrm>
            <a:custGeom>
              <a:avLst/>
              <a:gdLst>
                <a:gd name="T0" fmla="*/ 24 w 41"/>
                <a:gd name="T1" fmla="*/ 0 h 45"/>
                <a:gd name="T2" fmla="*/ 0 w 41"/>
                <a:gd name="T3" fmla="*/ 35 h 45"/>
                <a:gd name="T4" fmla="*/ 40 w 41"/>
                <a:gd name="T5" fmla="*/ 39 h 45"/>
                <a:gd name="T6" fmla="*/ 30 w 41"/>
                <a:gd name="T7" fmla="*/ 0 h 45"/>
                <a:gd name="T8" fmla="*/ 24 w 41"/>
                <a:gd name="T9" fmla="*/ 0 h 45"/>
                <a:gd name="T10" fmla="*/ 11 w 41"/>
                <a:gd name="T11" fmla="*/ 32 h 45"/>
                <a:gd name="T12" fmla="*/ 24 w 41"/>
                <a:gd name="T13" fmla="*/ 11 h 45"/>
                <a:gd name="T14" fmla="*/ 34 w 41"/>
                <a:gd name="T15" fmla="*/ 34 h 45"/>
                <a:gd name="T16" fmla="*/ 11 w 41"/>
                <a:gd name="T17"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5">
                  <a:moveTo>
                    <a:pt x="24" y="0"/>
                  </a:moveTo>
                  <a:cubicBezTo>
                    <a:pt x="19" y="14"/>
                    <a:pt x="7" y="22"/>
                    <a:pt x="0" y="35"/>
                  </a:cubicBezTo>
                  <a:cubicBezTo>
                    <a:pt x="10" y="42"/>
                    <a:pt x="33" y="45"/>
                    <a:pt x="40" y="39"/>
                  </a:cubicBezTo>
                  <a:cubicBezTo>
                    <a:pt x="41" y="22"/>
                    <a:pt x="30" y="11"/>
                    <a:pt x="30" y="0"/>
                  </a:cubicBezTo>
                  <a:cubicBezTo>
                    <a:pt x="28" y="0"/>
                    <a:pt x="26" y="0"/>
                    <a:pt x="24" y="0"/>
                  </a:cubicBezTo>
                  <a:close/>
                  <a:moveTo>
                    <a:pt x="11" y="32"/>
                  </a:moveTo>
                  <a:cubicBezTo>
                    <a:pt x="13" y="23"/>
                    <a:pt x="23" y="21"/>
                    <a:pt x="24" y="11"/>
                  </a:cubicBezTo>
                  <a:cubicBezTo>
                    <a:pt x="30" y="16"/>
                    <a:pt x="31" y="26"/>
                    <a:pt x="34" y="34"/>
                  </a:cubicBezTo>
                  <a:cubicBezTo>
                    <a:pt x="25" y="35"/>
                    <a:pt x="19" y="33"/>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83" name="Freeform 1094"/>
            <p:cNvSpPr>
              <a:spLocks noEditPoints="1"/>
            </p:cNvSpPr>
            <p:nvPr/>
          </p:nvSpPr>
          <p:spPr bwMode="auto">
            <a:xfrm>
              <a:off x="10463659" y="1023428"/>
              <a:ext cx="968428" cy="1090089"/>
            </a:xfrm>
            <a:custGeom>
              <a:avLst/>
              <a:gdLst>
                <a:gd name="T0" fmla="*/ 30 w 260"/>
                <a:gd name="T1" fmla="*/ 10 h 292"/>
                <a:gd name="T2" fmla="*/ 6 w 260"/>
                <a:gd name="T3" fmla="*/ 231 h 292"/>
                <a:gd name="T4" fmla="*/ 1 w 260"/>
                <a:gd name="T5" fmla="*/ 245 h 292"/>
                <a:gd name="T6" fmla="*/ 22 w 260"/>
                <a:gd name="T7" fmla="*/ 247 h 292"/>
                <a:gd name="T8" fmla="*/ 19 w 260"/>
                <a:gd name="T9" fmla="*/ 271 h 292"/>
                <a:gd name="T10" fmla="*/ 37 w 260"/>
                <a:gd name="T11" fmla="*/ 275 h 292"/>
                <a:gd name="T12" fmla="*/ 40 w 260"/>
                <a:gd name="T13" fmla="*/ 292 h 292"/>
                <a:gd name="T14" fmla="*/ 225 w 260"/>
                <a:gd name="T15" fmla="*/ 273 h 292"/>
                <a:gd name="T16" fmla="*/ 254 w 260"/>
                <a:gd name="T17" fmla="*/ 164 h 292"/>
                <a:gd name="T18" fmla="*/ 254 w 260"/>
                <a:gd name="T19" fmla="*/ 36 h 292"/>
                <a:gd name="T20" fmla="*/ 237 w 260"/>
                <a:gd name="T21" fmla="*/ 30 h 292"/>
                <a:gd name="T22" fmla="*/ 237 w 260"/>
                <a:gd name="T23" fmla="*/ 19 h 292"/>
                <a:gd name="T24" fmla="*/ 224 w 260"/>
                <a:gd name="T25" fmla="*/ 18 h 292"/>
                <a:gd name="T26" fmla="*/ 225 w 260"/>
                <a:gd name="T27" fmla="*/ 7 h 292"/>
                <a:gd name="T28" fmla="*/ 176 w 260"/>
                <a:gd name="T29" fmla="*/ 0 h 292"/>
                <a:gd name="T30" fmla="*/ 65 w 260"/>
                <a:gd name="T31" fmla="*/ 8 h 292"/>
                <a:gd name="T32" fmla="*/ 30 w 260"/>
                <a:gd name="T33" fmla="*/ 10 h 292"/>
                <a:gd name="T34" fmla="*/ 240 w 260"/>
                <a:gd name="T35" fmla="*/ 40 h 292"/>
                <a:gd name="T36" fmla="*/ 247 w 260"/>
                <a:gd name="T37" fmla="*/ 53 h 292"/>
                <a:gd name="T38" fmla="*/ 221 w 260"/>
                <a:gd name="T39" fmla="*/ 265 h 292"/>
                <a:gd name="T40" fmla="*/ 67 w 260"/>
                <a:gd name="T41" fmla="*/ 283 h 292"/>
                <a:gd name="T42" fmla="*/ 46 w 260"/>
                <a:gd name="T43" fmla="*/ 280 h 292"/>
                <a:gd name="T44" fmla="*/ 55 w 260"/>
                <a:gd name="T45" fmla="*/ 276 h 292"/>
                <a:gd name="T46" fmla="*/ 210 w 260"/>
                <a:gd name="T47" fmla="*/ 264 h 292"/>
                <a:gd name="T48" fmla="*/ 235 w 260"/>
                <a:gd name="T49" fmla="*/ 43 h 292"/>
                <a:gd name="T50" fmla="*/ 240 w 260"/>
                <a:gd name="T51" fmla="*/ 40 h 292"/>
                <a:gd name="T52" fmla="*/ 224 w 260"/>
                <a:gd name="T53" fmla="*/ 27 h 292"/>
                <a:gd name="T54" fmla="*/ 228 w 260"/>
                <a:gd name="T55" fmla="*/ 26 h 292"/>
                <a:gd name="T56" fmla="*/ 204 w 260"/>
                <a:gd name="T57" fmla="*/ 256 h 292"/>
                <a:gd name="T58" fmla="*/ 116 w 260"/>
                <a:gd name="T59" fmla="*/ 264 h 292"/>
                <a:gd name="T60" fmla="*/ 26 w 260"/>
                <a:gd name="T61" fmla="*/ 267 h 292"/>
                <a:gd name="T62" fmla="*/ 29 w 260"/>
                <a:gd name="T63" fmla="*/ 246 h 292"/>
                <a:gd name="T64" fmla="*/ 189 w 260"/>
                <a:gd name="T65" fmla="*/ 242 h 292"/>
                <a:gd name="T66" fmla="*/ 192 w 260"/>
                <a:gd name="T67" fmla="*/ 181 h 292"/>
                <a:gd name="T68" fmla="*/ 196 w 260"/>
                <a:gd name="T69" fmla="*/ 143 h 292"/>
                <a:gd name="T70" fmla="*/ 200 w 260"/>
                <a:gd name="T71" fmla="*/ 106 h 292"/>
                <a:gd name="T72" fmla="*/ 217 w 260"/>
                <a:gd name="T73" fmla="*/ 45 h 292"/>
                <a:gd name="T74" fmla="*/ 224 w 260"/>
                <a:gd name="T75" fmla="*/ 27 h 292"/>
                <a:gd name="T76" fmla="*/ 217 w 260"/>
                <a:gd name="T77" fmla="*/ 14 h 292"/>
                <a:gd name="T78" fmla="*/ 186 w 260"/>
                <a:gd name="T79" fmla="*/ 181 h 292"/>
                <a:gd name="T80" fmla="*/ 185 w 260"/>
                <a:gd name="T81" fmla="*/ 235 h 292"/>
                <a:gd name="T82" fmla="*/ 12 w 260"/>
                <a:gd name="T83" fmla="*/ 239 h 292"/>
                <a:gd name="T84" fmla="*/ 25 w 260"/>
                <a:gd name="T85" fmla="*/ 175 h 292"/>
                <a:gd name="T86" fmla="*/ 30 w 260"/>
                <a:gd name="T87" fmla="*/ 101 h 292"/>
                <a:gd name="T88" fmla="*/ 36 w 260"/>
                <a:gd name="T89" fmla="*/ 17 h 292"/>
                <a:gd name="T90" fmla="*/ 217 w 260"/>
                <a:gd name="T91" fmla="*/ 1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0" h="292">
                  <a:moveTo>
                    <a:pt x="30" y="10"/>
                  </a:moveTo>
                  <a:cubicBezTo>
                    <a:pt x="23" y="81"/>
                    <a:pt x="27" y="171"/>
                    <a:pt x="6" y="231"/>
                  </a:cubicBezTo>
                  <a:cubicBezTo>
                    <a:pt x="5" y="236"/>
                    <a:pt x="0" y="239"/>
                    <a:pt x="1" y="245"/>
                  </a:cubicBezTo>
                  <a:cubicBezTo>
                    <a:pt x="5" y="249"/>
                    <a:pt x="19" y="244"/>
                    <a:pt x="22" y="247"/>
                  </a:cubicBezTo>
                  <a:cubicBezTo>
                    <a:pt x="19" y="255"/>
                    <a:pt x="20" y="260"/>
                    <a:pt x="19" y="271"/>
                  </a:cubicBezTo>
                  <a:cubicBezTo>
                    <a:pt x="25" y="275"/>
                    <a:pt x="27" y="274"/>
                    <a:pt x="37" y="275"/>
                  </a:cubicBezTo>
                  <a:cubicBezTo>
                    <a:pt x="35" y="283"/>
                    <a:pt x="36" y="287"/>
                    <a:pt x="40" y="292"/>
                  </a:cubicBezTo>
                  <a:cubicBezTo>
                    <a:pt x="110" y="292"/>
                    <a:pt x="173" y="290"/>
                    <a:pt x="225" y="273"/>
                  </a:cubicBezTo>
                  <a:cubicBezTo>
                    <a:pt x="239" y="241"/>
                    <a:pt x="247" y="203"/>
                    <a:pt x="254" y="164"/>
                  </a:cubicBezTo>
                  <a:cubicBezTo>
                    <a:pt x="260" y="126"/>
                    <a:pt x="254" y="82"/>
                    <a:pt x="254" y="36"/>
                  </a:cubicBezTo>
                  <a:cubicBezTo>
                    <a:pt x="250" y="32"/>
                    <a:pt x="241" y="33"/>
                    <a:pt x="237" y="30"/>
                  </a:cubicBezTo>
                  <a:cubicBezTo>
                    <a:pt x="235" y="25"/>
                    <a:pt x="240" y="22"/>
                    <a:pt x="237" y="19"/>
                  </a:cubicBezTo>
                  <a:cubicBezTo>
                    <a:pt x="232" y="19"/>
                    <a:pt x="228" y="19"/>
                    <a:pt x="224" y="18"/>
                  </a:cubicBezTo>
                  <a:cubicBezTo>
                    <a:pt x="225" y="15"/>
                    <a:pt x="226" y="12"/>
                    <a:pt x="225" y="7"/>
                  </a:cubicBezTo>
                  <a:cubicBezTo>
                    <a:pt x="207" y="0"/>
                    <a:pt x="188" y="0"/>
                    <a:pt x="176" y="0"/>
                  </a:cubicBezTo>
                  <a:cubicBezTo>
                    <a:pt x="143" y="0"/>
                    <a:pt x="103" y="7"/>
                    <a:pt x="65" y="8"/>
                  </a:cubicBezTo>
                  <a:cubicBezTo>
                    <a:pt x="53" y="8"/>
                    <a:pt x="41" y="6"/>
                    <a:pt x="30" y="10"/>
                  </a:cubicBezTo>
                  <a:close/>
                  <a:moveTo>
                    <a:pt x="240" y="40"/>
                  </a:moveTo>
                  <a:cubicBezTo>
                    <a:pt x="249" y="39"/>
                    <a:pt x="246" y="46"/>
                    <a:pt x="247" y="53"/>
                  </a:cubicBezTo>
                  <a:cubicBezTo>
                    <a:pt x="257" y="124"/>
                    <a:pt x="243" y="215"/>
                    <a:pt x="221" y="265"/>
                  </a:cubicBezTo>
                  <a:cubicBezTo>
                    <a:pt x="181" y="281"/>
                    <a:pt x="128" y="283"/>
                    <a:pt x="67" y="283"/>
                  </a:cubicBezTo>
                  <a:cubicBezTo>
                    <a:pt x="60" y="283"/>
                    <a:pt x="50" y="288"/>
                    <a:pt x="46" y="280"/>
                  </a:cubicBezTo>
                  <a:cubicBezTo>
                    <a:pt x="44" y="273"/>
                    <a:pt x="53" y="276"/>
                    <a:pt x="55" y="276"/>
                  </a:cubicBezTo>
                  <a:cubicBezTo>
                    <a:pt x="103" y="272"/>
                    <a:pt x="162" y="271"/>
                    <a:pt x="210" y="264"/>
                  </a:cubicBezTo>
                  <a:cubicBezTo>
                    <a:pt x="219" y="203"/>
                    <a:pt x="229" y="119"/>
                    <a:pt x="235" y="43"/>
                  </a:cubicBezTo>
                  <a:cubicBezTo>
                    <a:pt x="236" y="42"/>
                    <a:pt x="238" y="41"/>
                    <a:pt x="240" y="40"/>
                  </a:cubicBezTo>
                  <a:close/>
                  <a:moveTo>
                    <a:pt x="224" y="27"/>
                  </a:moveTo>
                  <a:cubicBezTo>
                    <a:pt x="226" y="27"/>
                    <a:pt x="228" y="27"/>
                    <a:pt x="228" y="26"/>
                  </a:cubicBezTo>
                  <a:cubicBezTo>
                    <a:pt x="226" y="103"/>
                    <a:pt x="214" y="183"/>
                    <a:pt x="204" y="256"/>
                  </a:cubicBezTo>
                  <a:cubicBezTo>
                    <a:pt x="178" y="264"/>
                    <a:pt x="152" y="262"/>
                    <a:pt x="116" y="264"/>
                  </a:cubicBezTo>
                  <a:cubicBezTo>
                    <a:pt x="82" y="265"/>
                    <a:pt x="50" y="272"/>
                    <a:pt x="26" y="267"/>
                  </a:cubicBezTo>
                  <a:cubicBezTo>
                    <a:pt x="27" y="262"/>
                    <a:pt x="27" y="253"/>
                    <a:pt x="29" y="246"/>
                  </a:cubicBezTo>
                  <a:cubicBezTo>
                    <a:pt x="85" y="240"/>
                    <a:pt x="147" y="258"/>
                    <a:pt x="189" y="242"/>
                  </a:cubicBezTo>
                  <a:cubicBezTo>
                    <a:pt x="198" y="225"/>
                    <a:pt x="191" y="202"/>
                    <a:pt x="192" y="181"/>
                  </a:cubicBezTo>
                  <a:cubicBezTo>
                    <a:pt x="192" y="169"/>
                    <a:pt x="194" y="156"/>
                    <a:pt x="196" y="143"/>
                  </a:cubicBezTo>
                  <a:cubicBezTo>
                    <a:pt x="197" y="130"/>
                    <a:pt x="198" y="117"/>
                    <a:pt x="200" y="106"/>
                  </a:cubicBezTo>
                  <a:cubicBezTo>
                    <a:pt x="205" y="85"/>
                    <a:pt x="212" y="66"/>
                    <a:pt x="217" y="45"/>
                  </a:cubicBezTo>
                  <a:cubicBezTo>
                    <a:pt x="218" y="39"/>
                    <a:pt x="217" y="30"/>
                    <a:pt x="224" y="27"/>
                  </a:cubicBezTo>
                  <a:close/>
                  <a:moveTo>
                    <a:pt x="217" y="14"/>
                  </a:moveTo>
                  <a:cubicBezTo>
                    <a:pt x="206" y="68"/>
                    <a:pt x="187" y="121"/>
                    <a:pt x="186" y="181"/>
                  </a:cubicBezTo>
                  <a:cubicBezTo>
                    <a:pt x="186" y="198"/>
                    <a:pt x="191" y="217"/>
                    <a:pt x="185" y="235"/>
                  </a:cubicBezTo>
                  <a:cubicBezTo>
                    <a:pt x="139" y="250"/>
                    <a:pt x="62" y="229"/>
                    <a:pt x="12" y="239"/>
                  </a:cubicBezTo>
                  <a:cubicBezTo>
                    <a:pt x="13" y="219"/>
                    <a:pt x="22" y="199"/>
                    <a:pt x="25" y="175"/>
                  </a:cubicBezTo>
                  <a:cubicBezTo>
                    <a:pt x="28" y="151"/>
                    <a:pt x="27" y="125"/>
                    <a:pt x="30" y="101"/>
                  </a:cubicBezTo>
                  <a:cubicBezTo>
                    <a:pt x="34" y="76"/>
                    <a:pt x="36" y="40"/>
                    <a:pt x="36" y="17"/>
                  </a:cubicBezTo>
                  <a:cubicBezTo>
                    <a:pt x="97" y="18"/>
                    <a:pt x="158" y="4"/>
                    <a:pt x="2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84" name="Freeform 1095"/>
            <p:cNvSpPr/>
            <p:nvPr/>
          </p:nvSpPr>
          <p:spPr bwMode="auto">
            <a:xfrm>
              <a:off x="8327277" y="1008828"/>
              <a:ext cx="111929" cy="116795"/>
            </a:xfrm>
            <a:custGeom>
              <a:avLst/>
              <a:gdLst>
                <a:gd name="T0" fmla="*/ 9 w 30"/>
                <a:gd name="T1" fmla="*/ 21 h 31"/>
                <a:gd name="T2" fmla="*/ 30 w 30"/>
                <a:gd name="T3" fmla="*/ 4 h 31"/>
                <a:gd name="T4" fmla="*/ 28 w 30"/>
                <a:gd name="T5" fmla="*/ 0 h 31"/>
                <a:gd name="T6" fmla="*/ 0 w 30"/>
                <a:gd name="T7" fmla="*/ 30 h 31"/>
                <a:gd name="T8" fmla="*/ 9 w 30"/>
                <a:gd name="T9" fmla="*/ 21 h 31"/>
              </a:gdLst>
              <a:ahLst/>
              <a:cxnLst>
                <a:cxn ang="0">
                  <a:pos x="T0" y="T1"/>
                </a:cxn>
                <a:cxn ang="0">
                  <a:pos x="T2" y="T3"/>
                </a:cxn>
                <a:cxn ang="0">
                  <a:pos x="T4" y="T5"/>
                </a:cxn>
                <a:cxn ang="0">
                  <a:pos x="T6" y="T7"/>
                </a:cxn>
                <a:cxn ang="0">
                  <a:pos x="T8" y="T9"/>
                </a:cxn>
              </a:cxnLst>
              <a:rect l="0" t="0" r="r" b="b"/>
              <a:pathLst>
                <a:path w="30" h="31">
                  <a:moveTo>
                    <a:pt x="9" y="21"/>
                  </a:moveTo>
                  <a:cubicBezTo>
                    <a:pt x="15" y="14"/>
                    <a:pt x="22" y="9"/>
                    <a:pt x="30" y="4"/>
                  </a:cubicBezTo>
                  <a:cubicBezTo>
                    <a:pt x="30" y="3"/>
                    <a:pt x="30" y="1"/>
                    <a:pt x="28" y="0"/>
                  </a:cubicBezTo>
                  <a:cubicBezTo>
                    <a:pt x="16" y="6"/>
                    <a:pt x="1" y="16"/>
                    <a:pt x="0" y="30"/>
                  </a:cubicBezTo>
                  <a:cubicBezTo>
                    <a:pt x="6" y="31"/>
                    <a:pt x="7" y="24"/>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85" name="Freeform 1096"/>
            <p:cNvSpPr>
              <a:spLocks noEditPoints="1"/>
            </p:cNvSpPr>
            <p:nvPr/>
          </p:nvSpPr>
          <p:spPr bwMode="auto">
            <a:xfrm>
              <a:off x="8310245" y="989362"/>
              <a:ext cx="905164" cy="995194"/>
            </a:xfrm>
            <a:custGeom>
              <a:avLst/>
              <a:gdLst>
                <a:gd name="T0" fmla="*/ 216 w 243"/>
                <a:gd name="T1" fmla="*/ 221 h 266"/>
                <a:gd name="T2" fmla="*/ 96 w 243"/>
                <a:gd name="T3" fmla="*/ 10 h 266"/>
                <a:gd name="T4" fmla="*/ 12 w 243"/>
                <a:gd name="T5" fmla="*/ 166 h 266"/>
                <a:gd name="T6" fmla="*/ 43 w 243"/>
                <a:gd name="T7" fmla="*/ 228 h 266"/>
                <a:gd name="T8" fmla="*/ 153 w 243"/>
                <a:gd name="T9" fmla="*/ 259 h 266"/>
                <a:gd name="T10" fmla="*/ 159 w 243"/>
                <a:gd name="T11" fmla="*/ 239 h 266"/>
                <a:gd name="T12" fmla="*/ 169 w 243"/>
                <a:gd name="T13" fmla="*/ 201 h 266"/>
                <a:gd name="T14" fmla="*/ 202 w 243"/>
                <a:gd name="T15" fmla="*/ 195 h 266"/>
                <a:gd name="T16" fmla="*/ 226 w 243"/>
                <a:gd name="T17" fmla="*/ 164 h 266"/>
                <a:gd name="T18" fmla="*/ 159 w 243"/>
                <a:gd name="T19" fmla="*/ 32 h 266"/>
                <a:gd name="T20" fmla="*/ 208 w 243"/>
                <a:gd name="T21" fmla="*/ 72 h 266"/>
                <a:gd name="T22" fmla="*/ 187 w 243"/>
                <a:gd name="T23" fmla="*/ 75 h 266"/>
                <a:gd name="T24" fmla="*/ 176 w 243"/>
                <a:gd name="T25" fmla="*/ 92 h 266"/>
                <a:gd name="T26" fmla="*/ 161 w 243"/>
                <a:gd name="T27" fmla="*/ 74 h 266"/>
                <a:gd name="T28" fmla="*/ 161 w 243"/>
                <a:gd name="T29" fmla="*/ 50 h 266"/>
                <a:gd name="T30" fmla="*/ 152 w 243"/>
                <a:gd name="T31" fmla="*/ 53 h 266"/>
                <a:gd name="T32" fmla="*/ 153 w 243"/>
                <a:gd name="T33" fmla="*/ 23 h 266"/>
                <a:gd name="T34" fmla="*/ 137 w 243"/>
                <a:gd name="T35" fmla="*/ 59 h 266"/>
                <a:gd name="T36" fmla="*/ 168 w 243"/>
                <a:gd name="T37" fmla="*/ 60 h 266"/>
                <a:gd name="T38" fmla="*/ 171 w 243"/>
                <a:gd name="T39" fmla="*/ 81 h 266"/>
                <a:gd name="T40" fmla="*/ 193 w 243"/>
                <a:gd name="T41" fmla="*/ 76 h 266"/>
                <a:gd name="T42" fmla="*/ 220 w 243"/>
                <a:gd name="T43" fmla="*/ 102 h 266"/>
                <a:gd name="T44" fmla="*/ 183 w 243"/>
                <a:gd name="T45" fmla="*/ 133 h 266"/>
                <a:gd name="T46" fmla="*/ 122 w 243"/>
                <a:gd name="T47" fmla="*/ 120 h 266"/>
                <a:gd name="T48" fmla="*/ 111 w 243"/>
                <a:gd name="T49" fmla="*/ 48 h 266"/>
                <a:gd name="T50" fmla="*/ 153 w 243"/>
                <a:gd name="T51" fmla="*/ 23 h 266"/>
                <a:gd name="T52" fmla="*/ 17 w 243"/>
                <a:gd name="T53" fmla="*/ 123 h 266"/>
                <a:gd name="T54" fmla="*/ 55 w 243"/>
                <a:gd name="T55" fmla="*/ 52 h 266"/>
                <a:gd name="T56" fmla="*/ 66 w 243"/>
                <a:gd name="T57" fmla="*/ 83 h 266"/>
                <a:gd name="T58" fmla="*/ 46 w 243"/>
                <a:gd name="T59" fmla="*/ 102 h 266"/>
                <a:gd name="T60" fmla="*/ 76 w 243"/>
                <a:gd name="T61" fmla="*/ 139 h 266"/>
                <a:gd name="T62" fmla="*/ 108 w 243"/>
                <a:gd name="T63" fmla="*/ 173 h 266"/>
                <a:gd name="T64" fmla="*/ 55 w 243"/>
                <a:gd name="T65" fmla="*/ 213 h 266"/>
                <a:gd name="T66" fmla="*/ 65 w 243"/>
                <a:gd name="T67" fmla="*/ 237 h 266"/>
                <a:gd name="T68" fmla="*/ 52 w 243"/>
                <a:gd name="T69" fmla="*/ 221 h 266"/>
                <a:gd name="T70" fmla="*/ 108 w 243"/>
                <a:gd name="T71" fmla="*/ 181 h 266"/>
                <a:gd name="T72" fmla="*/ 88 w 243"/>
                <a:gd name="T73" fmla="*/ 151 h 266"/>
                <a:gd name="T74" fmla="*/ 51 w 243"/>
                <a:gd name="T75" fmla="*/ 131 h 266"/>
                <a:gd name="T76" fmla="*/ 90 w 243"/>
                <a:gd name="T77" fmla="*/ 115 h 266"/>
                <a:gd name="T78" fmla="*/ 62 w 243"/>
                <a:gd name="T79" fmla="*/ 63 h 266"/>
                <a:gd name="T80" fmla="*/ 131 w 243"/>
                <a:gd name="T81" fmla="*/ 17 h 266"/>
                <a:gd name="T82" fmla="*/ 105 w 243"/>
                <a:gd name="T83" fmla="*/ 63 h 266"/>
                <a:gd name="T84" fmla="*/ 115 w 243"/>
                <a:gd name="T85" fmla="*/ 122 h 266"/>
                <a:gd name="T86" fmla="*/ 180 w 243"/>
                <a:gd name="T87" fmla="*/ 143 h 266"/>
                <a:gd name="T88" fmla="*/ 221 w 243"/>
                <a:gd name="T89" fmla="*/ 109 h 266"/>
                <a:gd name="T90" fmla="*/ 213 w 243"/>
                <a:gd name="T91" fmla="*/ 156 h 266"/>
                <a:gd name="T92" fmla="*/ 195 w 243"/>
                <a:gd name="T93" fmla="*/ 192 h 266"/>
                <a:gd name="T94" fmla="*/ 171 w 243"/>
                <a:gd name="T95" fmla="*/ 193 h 266"/>
                <a:gd name="T96" fmla="*/ 165 w 243"/>
                <a:gd name="T97" fmla="*/ 230 h 266"/>
                <a:gd name="T98" fmla="*/ 153 w 243"/>
                <a:gd name="T99" fmla="*/ 252 h 266"/>
                <a:gd name="T100" fmla="*/ 135 w 243"/>
                <a:gd name="T101" fmla="*/ 236 h 266"/>
                <a:gd name="T102" fmla="*/ 65 w 243"/>
                <a:gd name="T103" fmla="*/ 237 h 266"/>
                <a:gd name="T104" fmla="*/ 71 w 243"/>
                <a:gd name="T105" fmla="*/ 233 h 266"/>
                <a:gd name="T106" fmla="*/ 133 w 243"/>
                <a:gd name="T107" fmla="*/ 243 h 266"/>
                <a:gd name="T108" fmla="*/ 70 w 243"/>
                <a:gd name="T109" fmla="*/ 23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3" h="266">
                  <a:moveTo>
                    <a:pt x="153" y="259"/>
                  </a:moveTo>
                  <a:cubicBezTo>
                    <a:pt x="179" y="254"/>
                    <a:pt x="206" y="236"/>
                    <a:pt x="216" y="221"/>
                  </a:cubicBezTo>
                  <a:cubicBezTo>
                    <a:pt x="243" y="179"/>
                    <a:pt x="238" y="111"/>
                    <a:pt x="215" y="70"/>
                  </a:cubicBezTo>
                  <a:cubicBezTo>
                    <a:pt x="193" y="31"/>
                    <a:pt x="151" y="0"/>
                    <a:pt x="96" y="10"/>
                  </a:cubicBezTo>
                  <a:cubicBezTo>
                    <a:pt x="83" y="15"/>
                    <a:pt x="69" y="22"/>
                    <a:pt x="61" y="31"/>
                  </a:cubicBezTo>
                  <a:cubicBezTo>
                    <a:pt x="31" y="60"/>
                    <a:pt x="0" y="108"/>
                    <a:pt x="12" y="166"/>
                  </a:cubicBezTo>
                  <a:cubicBezTo>
                    <a:pt x="16" y="185"/>
                    <a:pt x="25" y="209"/>
                    <a:pt x="35" y="222"/>
                  </a:cubicBezTo>
                  <a:cubicBezTo>
                    <a:pt x="36" y="224"/>
                    <a:pt x="41" y="226"/>
                    <a:pt x="43" y="228"/>
                  </a:cubicBezTo>
                  <a:cubicBezTo>
                    <a:pt x="45" y="231"/>
                    <a:pt x="46" y="235"/>
                    <a:pt x="48" y="237"/>
                  </a:cubicBezTo>
                  <a:cubicBezTo>
                    <a:pt x="72" y="257"/>
                    <a:pt x="119" y="266"/>
                    <a:pt x="153" y="259"/>
                  </a:cubicBezTo>
                  <a:close/>
                  <a:moveTo>
                    <a:pt x="160" y="250"/>
                  </a:moveTo>
                  <a:cubicBezTo>
                    <a:pt x="159" y="246"/>
                    <a:pt x="158" y="243"/>
                    <a:pt x="159" y="239"/>
                  </a:cubicBezTo>
                  <a:cubicBezTo>
                    <a:pt x="170" y="239"/>
                    <a:pt x="171" y="234"/>
                    <a:pt x="174" y="228"/>
                  </a:cubicBezTo>
                  <a:cubicBezTo>
                    <a:pt x="171" y="220"/>
                    <a:pt x="161" y="208"/>
                    <a:pt x="169" y="201"/>
                  </a:cubicBezTo>
                  <a:cubicBezTo>
                    <a:pt x="178" y="199"/>
                    <a:pt x="177" y="213"/>
                    <a:pt x="186" y="214"/>
                  </a:cubicBezTo>
                  <a:cubicBezTo>
                    <a:pt x="197" y="216"/>
                    <a:pt x="199" y="206"/>
                    <a:pt x="202" y="195"/>
                  </a:cubicBezTo>
                  <a:cubicBezTo>
                    <a:pt x="207" y="193"/>
                    <a:pt x="212" y="190"/>
                    <a:pt x="215" y="186"/>
                  </a:cubicBezTo>
                  <a:cubicBezTo>
                    <a:pt x="215" y="174"/>
                    <a:pt x="209" y="157"/>
                    <a:pt x="226" y="164"/>
                  </a:cubicBezTo>
                  <a:cubicBezTo>
                    <a:pt x="225" y="210"/>
                    <a:pt x="199" y="240"/>
                    <a:pt x="160" y="250"/>
                  </a:cubicBezTo>
                  <a:close/>
                  <a:moveTo>
                    <a:pt x="159" y="32"/>
                  </a:moveTo>
                  <a:cubicBezTo>
                    <a:pt x="160" y="32"/>
                    <a:pt x="160" y="28"/>
                    <a:pt x="160" y="26"/>
                  </a:cubicBezTo>
                  <a:cubicBezTo>
                    <a:pt x="182" y="36"/>
                    <a:pt x="195" y="54"/>
                    <a:pt x="208" y="72"/>
                  </a:cubicBezTo>
                  <a:cubicBezTo>
                    <a:pt x="206" y="74"/>
                    <a:pt x="199" y="69"/>
                    <a:pt x="195" y="68"/>
                  </a:cubicBezTo>
                  <a:cubicBezTo>
                    <a:pt x="192" y="69"/>
                    <a:pt x="189" y="71"/>
                    <a:pt x="187" y="75"/>
                  </a:cubicBezTo>
                  <a:cubicBezTo>
                    <a:pt x="187" y="78"/>
                    <a:pt x="186" y="83"/>
                    <a:pt x="190" y="83"/>
                  </a:cubicBezTo>
                  <a:cubicBezTo>
                    <a:pt x="185" y="86"/>
                    <a:pt x="185" y="94"/>
                    <a:pt x="176" y="92"/>
                  </a:cubicBezTo>
                  <a:cubicBezTo>
                    <a:pt x="178" y="88"/>
                    <a:pt x="179" y="80"/>
                    <a:pt x="175" y="74"/>
                  </a:cubicBezTo>
                  <a:cubicBezTo>
                    <a:pt x="169" y="73"/>
                    <a:pt x="165" y="78"/>
                    <a:pt x="161" y="74"/>
                  </a:cubicBezTo>
                  <a:cubicBezTo>
                    <a:pt x="165" y="69"/>
                    <a:pt x="171" y="66"/>
                    <a:pt x="175" y="62"/>
                  </a:cubicBezTo>
                  <a:cubicBezTo>
                    <a:pt x="174" y="53"/>
                    <a:pt x="166" y="51"/>
                    <a:pt x="161" y="50"/>
                  </a:cubicBezTo>
                  <a:cubicBezTo>
                    <a:pt x="156" y="54"/>
                    <a:pt x="152" y="59"/>
                    <a:pt x="146" y="64"/>
                  </a:cubicBezTo>
                  <a:cubicBezTo>
                    <a:pt x="140" y="60"/>
                    <a:pt x="151" y="57"/>
                    <a:pt x="152" y="53"/>
                  </a:cubicBezTo>
                  <a:cubicBezTo>
                    <a:pt x="153" y="44"/>
                    <a:pt x="146" y="31"/>
                    <a:pt x="159" y="32"/>
                  </a:cubicBezTo>
                  <a:close/>
                  <a:moveTo>
                    <a:pt x="153" y="23"/>
                  </a:moveTo>
                  <a:cubicBezTo>
                    <a:pt x="147" y="27"/>
                    <a:pt x="139" y="40"/>
                    <a:pt x="146" y="48"/>
                  </a:cubicBezTo>
                  <a:cubicBezTo>
                    <a:pt x="145" y="54"/>
                    <a:pt x="139" y="54"/>
                    <a:pt x="137" y="59"/>
                  </a:cubicBezTo>
                  <a:cubicBezTo>
                    <a:pt x="137" y="65"/>
                    <a:pt x="141" y="67"/>
                    <a:pt x="144" y="71"/>
                  </a:cubicBezTo>
                  <a:cubicBezTo>
                    <a:pt x="154" y="70"/>
                    <a:pt x="158" y="52"/>
                    <a:pt x="168" y="60"/>
                  </a:cubicBezTo>
                  <a:cubicBezTo>
                    <a:pt x="166" y="67"/>
                    <a:pt x="157" y="66"/>
                    <a:pt x="153" y="71"/>
                  </a:cubicBezTo>
                  <a:cubicBezTo>
                    <a:pt x="153" y="80"/>
                    <a:pt x="164" y="83"/>
                    <a:pt x="171" y="81"/>
                  </a:cubicBezTo>
                  <a:cubicBezTo>
                    <a:pt x="171" y="88"/>
                    <a:pt x="170" y="96"/>
                    <a:pt x="174" y="99"/>
                  </a:cubicBezTo>
                  <a:cubicBezTo>
                    <a:pt x="187" y="100"/>
                    <a:pt x="196" y="89"/>
                    <a:pt x="193" y="76"/>
                  </a:cubicBezTo>
                  <a:cubicBezTo>
                    <a:pt x="200" y="74"/>
                    <a:pt x="206" y="83"/>
                    <a:pt x="213" y="82"/>
                  </a:cubicBezTo>
                  <a:cubicBezTo>
                    <a:pt x="216" y="89"/>
                    <a:pt x="218" y="95"/>
                    <a:pt x="220" y="102"/>
                  </a:cubicBezTo>
                  <a:cubicBezTo>
                    <a:pt x="210" y="104"/>
                    <a:pt x="216" y="116"/>
                    <a:pt x="212" y="123"/>
                  </a:cubicBezTo>
                  <a:cubicBezTo>
                    <a:pt x="199" y="123"/>
                    <a:pt x="194" y="133"/>
                    <a:pt x="183" y="133"/>
                  </a:cubicBezTo>
                  <a:cubicBezTo>
                    <a:pt x="172" y="133"/>
                    <a:pt x="159" y="122"/>
                    <a:pt x="149" y="120"/>
                  </a:cubicBezTo>
                  <a:cubicBezTo>
                    <a:pt x="138" y="117"/>
                    <a:pt x="133" y="125"/>
                    <a:pt x="122" y="120"/>
                  </a:cubicBezTo>
                  <a:cubicBezTo>
                    <a:pt x="122" y="105"/>
                    <a:pt x="115" y="90"/>
                    <a:pt x="105" y="81"/>
                  </a:cubicBezTo>
                  <a:cubicBezTo>
                    <a:pt x="109" y="71"/>
                    <a:pt x="115" y="60"/>
                    <a:pt x="111" y="48"/>
                  </a:cubicBezTo>
                  <a:cubicBezTo>
                    <a:pt x="127" y="46"/>
                    <a:pt x="134" y="35"/>
                    <a:pt x="138" y="20"/>
                  </a:cubicBezTo>
                  <a:cubicBezTo>
                    <a:pt x="146" y="21"/>
                    <a:pt x="146" y="21"/>
                    <a:pt x="153" y="23"/>
                  </a:cubicBezTo>
                  <a:close/>
                  <a:moveTo>
                    <a:pt x="39" y="213"/>
                  </a:moveTo>
                  <a:cubicBezTo>
                    <a:pt x="23" y="189"/>
                    <a:pt x="13" y="155"/>
                    <a:pt x="17" y="123"/>
                  </a:cubicBezTo>
                  <a:cubicBezTo>
                    <a:pt x="22" y="93"/>
                    <a:pt x="38" y="69"/>
                    <a:pt x="51" y="50"/>
                  </a:cubicBezTo>
                  <a:cubicBezTo>
                    <a:pt x="53" y="50"/>
                    <a:pt x="53" y="52"/>
                    <a:pt x="55" y="52"/>
                  </a:cubicBezTo>
                  <a:cubicBezTo>
                    <a:pt x="58" y="54"/>
                    <a:pt x="52" y="62"/>
                    <a:pt x="55" y="64"/>
                  </a:cubicBezTo>
                  <a:cubicBezTo>
                    <a:pt x="59" y="73"/>
                    <a:pt x="65" y="75"/>
                    <a:pt x="66" y="83"/>
                  </a:cubicBezTo>
                  <a:cubicBezTo>
                    <a:pt x="71" y="94"/>
                    <a:pt x="88" y="94"/>
                    <a:pt x="89" y="108"/>
                  </a:cubicBezTo>
                  <a:cubicBezTo>
                    <a:pt x="75" y="103"/>
                    <a:pt x="61" y="98"/>
                    <a:pt x="46" y="102"/>
                  </a:cubicBezTo>
                  <a:cubicBezTo>
                    <a:pt x="42" y="107"/>
                    <a:pt x="50" y="119"/>
                    <a:pt x="42" y="127"/>
                  </a:cubicBezTo>
                  <a:cubicBezTo>
                    <a:pt x="46" y="141"/>
                    <a:pt x="61" y="145"/>
                    <a:pt x="76" y="139"/>
                  </a:cubicBezTo>
                  <a:cubicBezTo>
                    <a:pt x="79" y="155"/>
                    <a:pt x="89" y="164"/>
                    <a:pt x="108" y="165"/>
                  </a:cubicBezTo>
                  <a:cubicBezTo>
                    <a:pt x="108" y="167"/>
                    <a:pt x="108" y="170"/>
                    <a:pt x="108" y="173"/>
                  </a:cubicBezTo>
                  <a:cubicBezTo>
                    <a:pt x="93" y="166"/>
                    <a:pt x="57" y="159"/>
                    <a:pt x="47" y="171"/>
                  </a:cubicBezTo>
                  <a:cubicBezTo>
                    <a:pt x="52" y="185"/>
                    <a:pt x="56" y="197"/>
                    <a:pt x="55" y="213"/>
                  </a:cubicBezTo>
                  <a:cubicBezTo>
                    <a:pt x="49" y="214"/>
                    <a:pt x="43" y="209"/>
                    <a:pt x="39" y="213"/>
                  </a:cubicBezTo>
                  <a:close/>
                  <a:moveTo>
                    <a:pt x="65" y="237"/>
                  </a:moveTo>
                  <a:cubicBezTo>
                    <a:pt x="55" y="233"/>
                    <a:pt x="48" y="227"/>
                    <a:pt x="43" y="218"/>
                  </a:cubicBezTo>
                  <a:cubicBezTo>
                    <a:pt x="48" y="218"/>
                    <a:pt x="49" y="220"/>
                    <a:pt x="52" y="221"/>
                  </a:cubicBezTo>
                  <a:cubicBezTo>
                    <a:pt x="69" y="218"/>
                    <a:pt x="62" y="186"/>
                    <a:pt x="55" y="174"/>
                  </a:cubicBezTo>
                  <a:cubicBezTo>
                    <a:pt x="70" y="167"/>
                    <a:pt x="94" y="172"/>
                    <a:pt x="108" y="181"/>
                  </a:cubicBezTo>
                  <a:cubicBezTo>
                    <a:pt x="115" y="179"/>
                    <a:pt x="116" y="166"/>
                    <a:pt x="114" y="158"/>
                  </a:cubicBezTo>
                  <a:cubicBezTo>
                    <a:pt x="106" y="155"/>
                    <a:pt x="93" y="157"/>
                    <a:pt x="88" y="151"/>
                  </a:cubicBezTo>
                  <a:cubicBezTo>
                    <a:pt x="85" y="144"/>
                    <a:pt x="84" y="135"/>
                    <a:pt x="77" y="132"/>
                  </a:cubicBezTo>
                  <a:cubicBezTo>
                    <a:pt x="68" y="133"/>
                    <a:pt x="58" y="138"/>
                    <a:pt x="51" y="131"/>
                  </a:cubicBezTo>
                  <a:cubicBezTo>
                    <a:pt x="53" y="125"/>
                    <a:pt x="53" y="120"/>
                    <a:pt x="51" y="109"/>
                  </a:cubicBezTo>
                  <a:cubicBezTo>
                    <a:pt x="66" y="104"/>
                    <a:pt x="78" y="113"/>
                    <a:pt x="90" y="115"/>
                  </a:cubicBezTo>
                  <a:cubicBezTo>
                    <a:pt x="104" y="102"/>
                    <a:pt x="83" y="88"/>
                    <a:pt x="73" y="81"/>
                  </a:cubicBezTo>
                  <a:cubicBezTo>
                    <a:pt x="72" y="73"/>
                    <a:pt x="66" y="68"/>
                    <a:pt x="62" y="63"/>
                  </a:cubicBezTo>
                  <a:cubicBezTo>
                    <a:pt x="63" y="54"/>
                    <a:pt x="60" y="49"/>
                    <a:pt x="58" y="43"/>
                  </a:cubicBezTo>
                  <a:cubicBezTo>
                    <a:pt x="74" y="27"/>
                    <a:pt x="98" y="12"/>
                    <a:pt x="131" y="17"/>
                  </a:cubicBezTo>
                  <a:cubicBezTo>
                    <a:pt x="132" y="35"/>
                    <a:pt x="116" y="43"/>
                    <a:pt x="103" y="42"/>
                  </a:cubicBezTo>
                  <a:cubicBezTo>
                    <a:pt x="100" y="49"/>
                    <a:pt x="106" y="56"/>
                    <a:pt x="105" y="63"/>
                  </a:cubicBezTo>
                  <a:cubicBezTo>
                    <a:pt x="105" y="69"/>
                    <a:pt x="99" y="73"/>
                    <a:pt x="97" y="81"/>
                  </a:cubicBezTo>
                  <a:cubicBezTo>
                    <a:pt x="104" y="94"/>
                    <a:pt x="117" y="100"/>
                    <a:pt x="115" y="122"/>
                  </a:cubicBezTo>
                  <a:cubicBezTo>
                    <a:pt x="119" y="134"/>
                    <a:pt x="132" y="125"/>
                    <a:pt x="142" y="126"/>
                  </a:cubicBezTo>
                  <a:cubicBezTo>
                    <a:pt x="157" y="128"/>
                    <a:pt x="168" y="136"/>
                    <a:pt x="180" y="143"/>
                  </a:cubicBezTo>
                  <a:cubicBezTo>
                    <a:pt x="191" y="138"/>
                    <a:pt x="205" y="129"/>
                    <a:pt x="217" y="130"/>
                  </a:cubicBezTo>
                  <a:cubicBezTo>
                    <a:pt x="220" y="124"/>
                    <a:pt x="222" y="117"/>
                    <a:pt x="221" y="109"/>
                  </a:cubicBezTo>
                  <a:cubicBezTo>
                    <a:pt x="228" y="120"/>
                    <a:pt x="227" y="145"/>
                    <a:pt x="227" y="158"/>
                  </a:cubicBezTo>
                  <a:cubicBezTo>
                    <a:pt x="222" y="157"/>
                    <a:pt x="217" y="155"/>
                    <a:pt x="213" y="156"/>
                  </a:cubicBezTo>
                  <a:cubicBezTo>
                    <a:pt x="204" y="162"/>
                    <a:pt x="207" y="170"/>
                    <a:pt x="208" y="183"/>
                  </a:cubicBezTo>
                  <a:cubicBezTo>
                    <a:pt x="205" y="187"/>
                    <a:pt x="198" y="188"/>
                    <a:pt x="195" y="192"/>
                  </a:cubicBezTo>
                  <a:cubicBezTo>
                    <a:pt x="194" y="201"/>
                    <a:pt x="193" y="203"/>
                    <a:pt x="189" y="207"/>
                  </a:cubicBezTo>
                  <a:cubicBezTo>
                    <a:pt x="179" y="204"/>
                    <a:pt x="180" y="193"/>
                    <a:pt x="171" y="193"/>
                  </a:cubicBezTo>
                  <a:cubicBezTo>
                    <a:pt x="163" y="193"/>
                    <a:pt x="159" y="201"/>
                    <a:pt x="159" y="209"/>
                  </a:cubicBezTo>
                  <a:cubicBezTo>
                    <a:pt x="159" y="217"/>
                    <a:pt x="166" y="223"/>
                    <a:pt x="165" y="230"/>
                  </a:cubicBezTo>
                  <a:cubicBezTo>
                    <a:pt x="161" y="230"/>
                    <a:pt x="160" y="233"/>
                    <a:pt x="154" y="231"/>
                  </a:cubicBezTo>
                  <a:cubicBezTo>
                    <a:pt x="151" y="238"/>
                    <a:pt x="151" y="243"/>
                    <a:pt x="153" y="252"/>
                  </a:cubicBezTo>
                  <a:cubicBezTo>
                    <a:pt x="151" y="253"/>
                    <a:pt x="145" y="250"/>
                    <a:pt x="145" y="253"/>
                  </a:cubicBezTo>
                  <a:cubicBezTo>
                    <a:pt x="139" y="250"/>
                    <a:pt x="139" y="242"/>
                    <a:pt x="135" y="236"/>
                  </a:cubicBezTo>
                  <a:cubicBezTo>
                    <a:pt x="112" y="231"/>
                    <a:pt x="92" y="230"/>
                    <a:pt x="71" y="225"/>
                  </a:cubicBezTo>
                  <a:cubicBezTo>
                    <a:pt x="68" y="228"/>
                    <a:pt x="64" y="230"/>
                    <a:pt x="65" y="237"/>
                  </a:cubicBezTo>
                  <a:close/>
                  <a:moveTo>
                    <a:pt x="70" y="237"/>
                  </a:moveTo>
                  <a:cubicBezTo>
                    <a:pt x="70" y="235"/>
                    <a:pt x="71" y="235"/>
                    <a:pt x="71" y="233"/>
                  </a:cubicBezTo>
                  <a:cubicBezTo>
                    <a:pt x="77" y="228"/>
                    <a:pt x="83" y="236"/>
                    <a:pt x="89" y="238"/>
                  </a:cubicBezTo>
                  <a:cubicBezTo>
                    <a:pt x="104" y="242"/>
                    <a:pt x="123" y="238"/>
                    <a:pt x="133" y="243"/>
                  </a:cubicBezTo>
                  <a:cubicBezTo>
                    <a:pt x="134" y="247"/>
                    <a:pt x="130" y="253"/>
                    <a:pt x="133" y="253"/>
                  </a:cubicBezTo>
                  <a:cubicBezTo>
                    <a:pt x="114" y="254"/>
                    <a:pt x="81" y="253"/>
                    <a:pt x="70"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86" name="Freeform 1097"/>
            <p:cNvSpPr/>
            <p:nvPr/>
          </p:nvSpPr>
          <p:spPr bwMode="auto">
            <a:xfrm>
              <a:off x="9108347" y="1035593"/>
              <a:ext cx="104630" cy="90030"/>
            </a:xfrm>
            <a:custGeom>
              <a:avLst/>
              <a:gdLst>
                <a:gd name="T0" fmla="*/ 18 w 28"/>
                <a:gd name="T1" fmla="*/ 24 h 24"/>
                <a:gd name="T2" fmla="*/ 7 w 28"/>
                <a:gd name="T3" fmla="*/ 0 h 24"/>
                <a:gd name="T4" fmla="*/ 18 w 28"/>
                <a:gd name="T5" fmla="*/ 24 h 24"/>
              </a:gdLst>
              <a:ahLst/>
              <a:cxnLst>
                <a:cxn ang="0">
                  <a:pos x="T0" y="T1"/>
                </a:cxn>
                <a:cxn ang="0">
                  <a:pos x="T2" y="T3"/>
                </a:cxn>
                <a:cxn ang="0">
                  <a:pos x="T4" y="T5"/>
                </a:cxn>
              </a:cxnLst>
              <a:rect l="0" t="0" r="r" b="b"/>
              <a:pathLst>
                <a:path w="28" h="24">
                  <a:moveTo>
                    <a:pt x="18" y="24"/>
                  </a:moveTo>
                  <a:cubicBezTo>
                    <a:pt x="28" y="18"/>
                    <a:pt x="15" y="2"/>
                    <a:pt x="7" y="0"/>
                  </a:cubicBezTo>
                  <a:cubicBezTo>
                    <a:pt x="0" y="10"/>
                    <a:pt x="19" y="1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87" name="Freeform 1098"/>
            <p:cNvSpPr/>
            <p:nvPr/>
          </p:nvSpPr>
          <p:spPr bwMode="auto">
            <a:xfrm>
              <a:off x="9040216" y="1038027"/>
              <a:ext cx="82730" cy="116795"/>
            </a:xfrm>
            <a:custGeom>
              <a:avLst/>
              <a:gdLst>
                <a:gd name="T0" fmla="*/ 20 w 22"/>
                <a:gd name="T1" fmla="*/ 31 h 31"/>
                <a:gd name="T2" fmla="*/ 21 w 22"/>
                <a:gd name="T3" fmla="*/ 16 h 31"/>
                <a:gd name="T4" fmla="*/ 2 w 22"/>
                <a:gd name="T5" fmla="*/ 0 h 31"/>
                <a:gd name="T6" fmla="*/ 1 w 22"/>
                <a:gd name="T7" fmla="*/ 6 h 31"/>
                <a:gd name="T8" fmla="*/ 17 w 22"/>
                <a:gd name="T9" fmla="*/ 22 h 31"/>
                <a:gd name="T10" fmla="*/ 20 w 22"/>
                <a:gd name="T11" fmla="*/ 31 h 31"/>
              </a:gdLst>
              <a:ahLst/>
              <a:cxnLst>
                <a:cxn ang="0">
                  <a:pos x="T0" y="T1"/>
                </a:cxn>
                <a:cxn ang="0">
                  <a:pos x="T2" y="T3"/>
                </a:cxn>
                <a:cxn ang="0">
                  <a:pos x="T4" y="T5"/>
                </a:cxn>
                <a:cxn ang="0">
                  <a:pos x="T6" y="T7"/>
                </a:cxn>
                <a:cxn ang="0">
                  <a:pos x="T8" y="T9"/>
                </a:cxn>
                <a:cxn ang="0">
                  <a:pos x="T10" y="T11"/>
                </a:cxn>
              </a:cxnLst>
              <a:rect l="0" t="0" r="r" b="b"/>
              <a:pathLst>
                <a:path w="22" h="31">
                  <a:moveTo>
                    <a:pt x="20" y="31"/>
                  </a:moveTo>
                  <a:cubicBezTo>
                    <a:pt x="22" y="29"/>
                    <a:pt x="21" y="21"/>
                    <a:pt x="21" y="16"/>
                  </a:cubicBezTo>
                  <a:cubicBezTo>
                    <a:pt x="16" y="10"/>
                    <a:pt x="11" y="4"/>
                    <a:pt x="2" y="0"/>
                  </a:cubicBezTo>
                  <a:cubicBezTo>
                    <a:pt x="2" y="2"/>
                    <a:pt x="0" y="3"/>
                    <a:pt x="1" y="6"/>
                  </a:cubicBezTo>
                  <a:cubicBezTo>
                    <a:pt x="5" y="13"/>
                    <a:pt x="14" y="14"/>
                    <a:pt x="17" y="22"/>
                  </a:cubicBezTo>
                  <a:cubicBezTo>
                    <a:pt x="17" y="26"/>
                    <a:pt x="16" y="31"/>
                    <a:pt x="2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88" name="Freeform 1099"/>
            <p:cNvSpPr>
              <a:spLocks noEditPoints="1"/>
            </p:cNvSpPr>
            <p:nvPr/>
          </p:nvSpPr>
          <p:spPr bwMode="auto">
            <a:xfrm>
              <a:off x="6276060" y="1003962"/>
              <a:ext cx="92463" cy="160594"/>
            </a:xfrm>
            <a:custGeom>
              <a:avLst/>
              <a:gdLst>
                <a:gd name="T0" fmla="*/ 23 w 25"/>
                <a:gd name="T1" fmla="*/ 7 h 43"/>
                <a:gd name="T2" fmla="*/ 2 w 25"/>
                <a:gd name="T3" fmla="*/ 4 h 43"/>
                <a:gd name="T4" fmla="*/ 1 w 25"/>
                <a:gd name="T5" fmla="*/ 36 h 43"/>
                <a:gd name="T6" fmla="*/ 23 w 25"/>
                <a:gd name="T7" fmla="*/ 36 h 43"/>
                <a:gd name="T8" fmla="*/ 16 w 25"/>
                <a:gd name="T9" fmla="*/ 21 h 43"/>
                <a:gd name="T10" fmla="*/ 23 w 25"/>
                <a:gd name="T11" fmla="*/ 7 h 43"/>
                <a:gd name="T12" fmla="*/ 18 w 25"/>
                <a:gd name="T13" fmla="*/ 10 h 43"/>
                <a:gd name="T14" fmla="*/ 7 w 25"/>
                <a:gd name="T15" fmla="*/ 19 h 43"/>
                <a:gd name="T16" fmla="*/ 18 w 25"/>
                <a:gd name="T17" fmla="*/ 10 h 43"/>
                <a:gd name="T18" fmla="*/ 18 w 25"/>
                <a:gd name="T19" fmla="*/ 32 h 43"/>
                <a:gd name="T20" fmla="*/ 5 w 25"/>
                <a:gd name="T21" fmla="*/ 25 h 43"/>
                <a:gd name="T22" fmla="*/ 18 w 25"/>
                <a:gd name="T23"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3">
                  <a:moveTo>
                    <a:pt x="23" y="7"/>
                  </a:moveTo>
                  <a:cubicBezTo>
                    <a:pt x="19" y="2"/>
                    <a:pt x="9" y="0"/>
                    <a:pt x="2" y="4"/>
                  </a:cubicBezTo>
                  <a:cubicBezTo>
                    <a:pt x="2" y="15"/>
                    <a:pt x="0" y="24"/>
                    <a:pt x="1" y="36"/>
                  </a:cubicBezTo>
                  <a:cubicBezTo>
                    <a:pt x="6" y="41"/>
                    <a:pt x="17" y="43"/>
                    <a:pt x="23" y="36"/>
                  </a:cubicBezTo>
                  <a:cubicBezTo>
                    <a:pt x="25" y="27"/>
                    <a:pt x="19" y="25"/>
                    <a:pt x="16" y="21"/>
                  </a:cubicBezTo>
                  <a:cubicBezTo>
                    <a:pt x="22" y="20"/>
                    <a:pt x="24" y="15"/>
                    <a:pt x="23" y="7"/>
                  </a:cubicBezTo>
                  <a:close/>
                  <a:moveTo>
                    <a:pt x="18" y="10"/>
                  </a:moveTo>
                  <a:cubicBezTo>
                    <a:pt x="19" y="18"/>
                    <a:pt x="11" y="17"/>
                    <a:pt x="7" y="19"/>
                  </a:cubicBezTo>
                  <a:cubicBezTo>
                    <a:pt x="1" y="16"/>
                    <a:pt x="10" y="3"/>
                    <a:pt x="18" y="10"/>
                  </a:cubicBezTo>
                  <a:close/>
                  <a:moveTo>
                    <a:pt x="18" y="32"/>
                  </a:moveTo>
                  <a:cubicBezTo>
                    <a:pt x="15" y="40"/>
                    <a:pt x="2" y="35"/>
                    <a:pt x="5" y="25"/>
                  </a:cubicBezTo>
                  <a:cubicBezTo>
                    <a:pt x="11" y="25"/>
                    <a:pt x="17" y="26"/>
                    <a:pt x="1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89" name="Freeform 1100"/>
            <p:cNvSpPr/>
            <p:nvPr/>
          </p:nvSpPr>
          <p:spPr bwMode="auto">
            <a:xfrm>
              <a:off x="10653451" y="1128056"/>
              <a:ext cx="552345" cy="102196"/>
            </a:xfrm>
            <a:custGeom>
              <a:avLst/>
              <a:gdLst>
                <a:gd name="T0" fmla="*/ 32 w 148"/>
                <a:gd name="T1" fmla="*/ 15 h 27"/>
                <a:gd name="T2" fmla="*/ 52 w 148"/>
                <a:gd name="T3" fmla="*/ 22 h 27"/>
                <a:gd name="T4" fmla="*/ 83 w 148"/>
                <a:gd name="T5" fmla="*/ 18 h 27"/>
                <a:gd name="T6" fmla="*/ 112 w 148"/>
                <a:gd name="T7" fmla="*/ 15 h 27"/>
                <a:gd name="T8" fmla="*/ 125 w 148"/>
                <a:gd name="T9" fmla="*/ 21 h 27"/>
                <a:gd name="T10" fmla="*/ 148 w 148"/>
                <a:gd name="T11" fmla="*/ 8 h 27"/>
                <a:gd name="T12" fmla="*/ 125 w 148"/>
                <a:gd name="T13" fmla="*/ 13 h 27"/>
                <a:gd name="T14" fmla="*/ 96 w 148"/>
                <a:gd name="T15" fmla="*/ 16 h 27"/>
                <a:gd name="T16" fmla="*/ 46 w 148"/>
                <a:gd name="T17" fmla="*/ 13 h 27"/>
                <a:gd name="T18" fmla="*/ 32 w 148"/>
                <a:gd name="T19" fmla="*/ 8 h 27"/>
                <a:gd name="T20" fmla="*/ 13 w 148"/>
                <a:gd name="T21" fmla="*/ 12 h 27"/>
                <a:gd name="T22" fmla="*/ 0 w 148"/>
                <a:gd name="T23" fmla="*/ 10 h 27"/>
                <a:gd name="T24" fmla="*/ 32 w 148"/>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7">
                  <a:moveTo>
                    <a:pt x="32" y="15"/>
                  </a:moveTo>
                  <a:cubicBezTo>
                    <a:pt x="40" y="16"/>
                    <a:pt x="45" y="22"/>
                    <a:pt x="52" y="22"/>
                  </a:cubicBezTo>
                  <a:cubicBezTo>
                    <a:pt x="63" y="22"/>
                    <a:pt x="71" y="15"/>
                    <a:pt x="83" y="18"/>
                  </a:cubicBezTo>
                  <a:cubicBezTo>
                    <a:pt x="93" y="27"/>
                    <a:pt x="105" y="20"/>
                    <a:pt x="112" y="15"/>
                  </a:cubicBezTo>
                  <a:cubicBezTo>
                    <a:pt x="118" y="16"/>
                    <a:pt x="119" y="20"/>
                    <a:pt x="125" y="21"/>
                  </a:cubicBezTo>
                  <a:cubicBezTo>
                    <a:pt x="132" y="16"/>
                    <a:pt x="144" y="16"/>
                    <a:pt x="148" y="8"/>
                  </a:cubicBezTo>
                  <a:cubicBezTo>
                    <a:pt x="140" y="5"/>
                    <a:pt x="132" y="12"/>
                    <a:pt x="125" y="13"/>
                  </a:cubicBezTo>
                  <a:cubicBezTo>
                    <a:pt x="116" y="0"/>
                    <a:pt x="106" y="12"/>
                    <a:pt x="96" y="16"/>
                  </a:cubicBezTo>
                  <a:cubicBezTo>
                    <a:pt x="85" y="4"/>
                    <a:pt x="64" y="16"/>
                    <a:pt x="46" y="13"/>
                  </a:cubicBezTo>
                  <a:cubicBezTo>
                    <a:pt x="41" y="12"/>
                    <a:pt x="37" y="9"/>
                    <a:pt x="32" y="8"/>
                  </a:cubicBezTo>
                  <a:cubicBezTo>
                    <a:pt x="26" y="8"/>
                    <a:pt x="19" y="13"/>
                    <a:pt x="13" y="12"/>
                  </a:cubicBezTo>
                  <a:cubicBezTo>
                    <a:pt x="7" y="12"/>
                    <a:pt x="5" y="6"/>
                    <a:pt x="0" y="10"/>
                  </a:cubicBezTo>
                  <a:cubicBezTo>
                    <a:pt x="4" y="27"/>
                    <a:pt x="21" y="15"/>
                    <a:pt x="3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90" name="Freeform 1101"/>
            <p:cNvSpPr/>
            <p:nvPr/>
          </p:nvSpPr>
          <p:spPr bwMode="auto">
            <a:xfrm>
              <a:off x="8655765" y="2439570"/>
              <a:ext cx="172761" cy="209258"/>
            </a:xfrm>
            <a:custGeom>
              <a:avLst/>
              <a:gdLst>
                <a:gd name="T0" fmla="*/ 26 w 46"/>
                <a:gd name="T1" fmla="*/ 0 h 56"/>
                <a:gd name="T2" fmla="*/ 16 w 46"/>
                <a:gd name="T3" fmla="*/ 36 h 56"/>
                <a:gd name="T4" fmla="*/ 5 w 46"/>
                <a:gd name="T5" fmla="*/ 37 h 56"/>
                <a:gd name="T6" fmla="*/ 13 w 46"/>
                <a:gd name="T7" fmla="*/ 56 h 56"/>
                <a:gd name="T8" fmla="*/ 28 w 46"/>
                <a:gd name="T9" fmla="*/ 16 h 56"/>
                <a:gd name="T10" fmla="*/ 40 w 46"/>
                <a:gd name="T11" fmla="*/ 21 h 56"/>
                <a:gd name="T12" fmla="*/ 26 w 46"/>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6" h="56">
                  <a:moveTo>
                    <a:pt x="26" y="0"/>
                  </a:moveTo>
                  <a:cubicBezTo>
                    <a:pt x="22" y="11"/>
                    <a:pt x="21" y="25"/>
                    <a:pt x="16" y="36"/>
                  </a:cubicBezTo>
                  <a:cubicBezTo>
                    <a:pt x="11" y="36"/>
                    <a:pt x="9" y="35"/>
                    <a:pt x="5" y="37"/>
                  </a:cubicBezTo>
                  <a:cubicBezTo>
                    <a:pt x="0" y="45"/>
                    <a:pt x="6" y="54"/>
                    <a:pt x="13" y="56"/>
                  </a:cubicBezTo>
                  <a:cubicBezTo>
                    <a:pt x="29" y="52"/>
                    <a:pt x="19" y="25"/>
                    <a:pt x="28" y="16"/>
                  </a:cubicBezTo>
                  <a:cubicBezTo>
                    <a:pt x="33" y="17"/>
                    <a:pt x="36" y="19"/>
                    <a:pt x="40" y="21"/>
                  </a:cubicBezTo>
                  <a:cubicBezTo>
                    <a:pt x="46" y="11"/>
                    <a:pt x="33"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91" name="Freeform 1102"/>
            <p:cNvSpPr>
              <a:spLocks noEditPoints="1"/>
            </p:cNvSpPr>
            <p:nvPr/>
          </p:nvSpPr>
          <p:spPr bwMode="auto">
            <a:xfrm>
              <a:off x="11473453" y="1205919"/>
              <a:ext cx="262790" cy="871098"/>
            </a:xfrm>
            <a:custGeom>
              <a:avLst/>
              <a:gdLst>
                <a:gd name="T0" fmla="*/ 66 w 70"/>
                <a:gd name="T1" fmla="*/ 69 h 233"/>
                <a:gd name="T2" fmla="*/ 61 w 70"/>
                <a:gd name="T3" fmla="*/ 60 h 233"/>
                <a:gd name="T4" fmla="*/ 32 w 70"/>
                <a:gd name="T5" fmla="*/ 0 h 233"/>
                <a:gd name="T6" fmla="*/ 28 w 70"/>
                <a:gd name="T7" fmla="*/ 0 h 233"/>
                <a:gd name="T8" fmla="*/ 15 w 70"/>
                <a:gd name="T9" fmla="*/ 38 h 233"/>
                <a:gd name="T10" fmla="*/ 7 w 70"/>
                <a:gd name="T11" fmla="*/ 72 h 233"/>
                <a:gd name="T12" fmla="*/ 7 w 70"/>
                <a:gd name="T13" fmla="*/ 224 h 233"/>
                <a:gd name="T14" fmla="*/ 61 w 70"/>
                <a:gd name="T15" fmla="*/ 228 h 233"/>
                <a:gd name="T16" fmla="*/ 68 w 70"/>
                <a:gd name="T17" fmla="*/ 156 h 233"/>
                <a:gd name="T18" fmla="*/ 68 w 70"/>
                <a:gd name="T19" fmla="*/ 112 h 233"/>
                <a:gd name="T20" fmla="*/ 66 w 70"/>
                <a:gd name="T21" fmla="*/ 69 h 233"/>
                <a:gd name="T22" fmla="*/ 21 w 70"/>
                <a:gd name="T23" fmla="*/ 36 h 233"/>
                <a:gd name="T24" fmla="*/ 42 w 70"/>
                <a:gd name="T25" fmla="*/ 36 h 233"/>
                <a:gd name="T26" fmla="*/ 55 w 70"/>
                <a:gd name="T27" fmla="*/ 64 h 233"/>
                <a:gd name="T28" fmla="*/ 17 w 70"/>
                <a:gd name="T29" fmla="*/ 68 h 233"/>
                <a:gd name="T30" fmla="*/ 21 w 70"/>
                <a:gd name="T31" fmla="*/ 36 h 233"/>
                <a:gd name="T32" fmla="*/ 32 w 70"/>
                <a:gd name="T33" fmla="*/ 77 h 233"/>
                <a:gd name="T34" fmla="*/ 44 w 70"/>
                <a:gd name="T35" fmla="*/ 74 h 233"/>
                <a:gd name="T36" fmla="*/ 45 w 70"/>
                <a:gd name="T37" fmla="*/ 164 h 233"/>
                <a:gd name="T38" fmla="*/ 41 w 70"/>
                <a:gd name="T39" fmla="*/ 179 h 233"/>
                <a:gd name="T40" fmla="*/ 36 w 70"/>
                <a:gd name="T41" fmla="*/ 172 h 233"/>
                <a:gd name="T42" fmla="*/ 32 w 70"/>
                <a:gd name="T43" fmla="*/ 77 h 233"/>
                <a:gd name="T44" fmla="*/ 17 w 70"/>
                <a:gd name="T45" fmla="*/ 76 h 233"/>
                <a:gd name="T46" fmla="*/ 25 w 70"/>
                <a:gd name="T47" fmla="*/ 76 h 233"/>
                <a:gd name="T48" fmla="*/ 31 w 70"/>
                <a:gd name="T49" fmla="*/ 180 h 233"/>
                <a:gd name="T50" fmla="*/ 14 w 70"/>
                <a:gd name="T51" fmla="*/ 180 h 233"/>
                <a:gd name="T52" fmla="*/ 17 w 70"/>
                <a:gd name="T53" fmla="*/ 76 h 233"/>
                <a:gd name="T54" fmla="*/ 46 w 70"/>
                <a:gd name="T55" fmla="*/ 188 h 233"/>
                <a:gd name="T56" fmla="*/ 61 w 70"/>
                <a:gd name="T57" fmla="*/ 191 h 233"/>
                <a:gd name="T58" fmla="*/ 35 w 70"/>
                <a:gd name="T59" fmla="*/ 195 h 233"/>
                <a:gd name="T60" fmla="*/ 12 w 70"/>
                <a:gd name="T61" fmla="*/ 188 h 233"/>
                <a:gd name="T62" fmla="*/ 46 w 70"/>
                <a:gd name="T63" fmla="*/ 188 h 233"/>
                <a:gd name="T64" fmla="*/ 55 w 70"/>
                <a:gd name="T65" fmla="*/ 222 h 233"/>
                <a:gd name="T66" fmla="*/ 15 w 70"/>
                <a:gd name="T67" fmla="*/ 220 h 233"/>
                <a:gd name="T68" fmla="*/ 12 w 70"/>
                <a:gd name="T69" fmla="*/ 201 h 233"/>
                <a:gd name="T70" fmla="*/ 61 w 70"/>
                <a:gd name="T71" fmla="*/ 204 h 233"/>
                <a:gd name="T72" fmla="*/ 55 w 70"/>
                <a:gd name="T73" fmla="*/ 222 h 233"/>
                <a:gd name="T74" fmla="*/ 61 w 70"/>
                <a:gd name="T75" fmla="*/ 164 h 233"/>
                <a:gd name="T76" fmla="*/ 55 w 70"/>
                <a:gd name="T77" fmla="*/ 180 h 233"/>
                <a:gd name="T78" fmla="*/ 52 w 70"/>
                <a:gd name="T79" fmla="*/ 157 h 233"/>
                <a:gd name="T80" fmla="*/ 52 w 70"/>
                <a:gd name="T81" fmla="*/ 73 h 233"/>
                <a:gd name="T82" fmla="*/ 56 w 70"/>
                <a:gd name="T83" fmla="*/ 72 h 233"/>
                <a:gd name="T84" fmla="*/ 59 w 70"/>
                <a:gd name="T85" fmla="*/ 74 h 233"/>
                <a:gd name="T86" fmla="*/ 61 w 70"/>
                <a:gd name="T87" fmla="*/ 16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233">
                  <a:moveTo>
                    <a:pt x="66" y="69"/>
                  </a:moveTo>
                  <a:cubicBezTo>
                    <a:pt x="66" y="66"/>
                    <a:pt x="62" y="64"/>
                    <a:pt x="61" y="60"/>
                  </a:cubicBezTo>
                  <a:cubicBezTo>
                    <a:pt x="50" y="40"/>
                    <a:pt x="42" y="17"/>
                    <a:pt x="32" y="0"/>
                  </a:cubicBezTo>
                  <a:cubicBezTo>
                    <a:pt x="31" y="0"/>
                    <a:pt x="29" y="0"/>
                    <a:pt x="28" y="0"/>
                  </a:cubicBezTo>
                  <a:cubicBezTo>
                    <a:pt x="22" y="11"/>
                    <a:pt x="19" y="24"/>
                    <a:pt x="15" y="38"/>
                  </a:cubicBezTo>
                  <a:cubicBezTo>
                    <a:pt x="12" y="50"/>
                    <a:pt x="11" y="65"/>
                    <a:pt x="7" y="72"/>
                  </a:cubicBezTo>
                  <a:cubicBezTo>
                    <a:pt x="14" y="125"/>
                    <a:pt x="0" y="183"/>
                    <a:pt x="7" y="224"/>
                  </a:cubicBezTo>
                  <a:cubicBezTo>
                    <a:pt x="18" y="232"/>
                    <a:pt x="44" y="233"/>
                    <a:pt x="61" y="228"/>
                  </a:cubicBezTo>
                  <a:cubicBezTo>
                    <a:pt x="70" y="210"/>
                    <a:pt x="68" y="184"/>
                    <a:pt x="68" y="156"/>
                  </a:cubicBezTo>
                  <a:cubicBezTo>
                    <a:pt x="68" y="142"/>
                    <a:pt x="68" y="127"/>
                    <a:pt x="68" y="112"/>
                  </a:cubicBezTo>
                  <a:cubicBezTo>
                    <a:pt x="68" y="98"/>
                    <a:pt x="69" y="81"/>
                    <a:pt x="66" y="69"/>
                  </a:cubicBezTo>
                  <a:close/>
                  <a:moveTo>
                    <a:pt x="21" y="36"/>
                  </a:moveTo>
                  <a:cubicBezTo>
                    <a:pt x="25" y="36"/>
                    <a:pt x="37" y="34"/>
                    <a:pt x="42" y="36"/>
                  </a:cubicBezTo>
                  <a:cubicBezTo>
                    <a:pt x="46" y="46"/>
                    <a:pt x="53" y="53"/>
                    <a:pt x="55" y="64"/>
                  </a:cubicBezTo>
                  <a:cubicBezTo>
                    <a:pt x="41" y="67"/>
                    <a:pt x="30" y="71"/>
                    <a:pt x="17" y="68"/>
                  </a:cubicBezTo>
                  <a:cubicBezTo>
                    <a:pt x="16" y="58"/>
                    <a:pt x="19" y="48"/>
                    <a:pt x="21" y="36"/>
                  </a:cubicBezTo>
                  <a:close/>
                  <a:moveTo>
                    <a:pt x="32" y="77"/>
                  </a:moveTo>
                  <a:cubicBezTo>
                    <a:pt x="35" y="75"/>
                    <a:pt x="39" y="74"/>
                    <a:pt x="44" y="74"/>
                  </a:cubicBezTo>
                  <a:cubicBezTo>
                    <a:pt x="43" y="107"/>
                    <a:pt x="45" y="134"/>
                    <a:pt x="45" y="164"/>
                  </a:cubicBezTo>
                  <a:cubicBezTo>
                    <a:pt x="45" y="168"/>
                    <a:pt x="47" y="178"/>
                    <a:pt x="41" y="179"/>
                  </a:cubicBezTo>
                  <a:cubicBezTo>
                    <a:pt x="37" y="179"/>
                    <a:pt x="37" y="173"/>
                    <a:pt x="36" y="172"/>
                  </a:cubicBezTo>
                  <a:cubicBezTo>
                    <a:pt x="31" y="138"/>
                    <a:pt x="41" y="114"/>
                    <a:pt x="32" y="77"/>
                  </a:cubicBezTo>
                  <a:close/>
                  <a:moveTo>
                    <a:pt x="17" y="76"/>
                  </a:moveTo>
                  <a:cubicBezTo>
                    <a:pt x="19" y="76"/>
                    <a:pt x="22" y="76"/>
                    <a:pt x="25" y="76"/>
                  </a:cubicBezTo>
                  <a:cubicBezTo>
                    <a:pt x="33" y="111"/>
                    <a:pt x="28" y="151"/>
                    <a:pt x="31" y="180"/>
                  </a:cubicBezTo>
                  <a:cubicBezTo>
                    <a:pt x="25" y="180"/>
                    <a:pt x="19" y="180"/>
                    <a:pt x="14" y="180"/>
                  </a:cubicBezTo>
                  <a:cubicBezTo>
                    <a:pt x="11" y="155"/>
                    <a:pt x="19" y="113"/>
                    <a:pt x="17" y="76"/>
                  </a:cubicBezTo>
                  <a:close/>
                  <a:moveTo>
                    <a:pt x="46" y="188"/>
                  </a:moveTo>
                  <a:cubicBezTo>
                    <a:pt x="50" y="188"/>
                    <a:pt x="58" y="186"/>
                    <a:pt x="61" y="191"/>
                  </a:cubicBezTo>
                  <a:cubicBezTo>
                    <a:pt x="60" y="199"/>
                    <a:pt x="44" y="195"/>
                    <a:pt x="35" y="195"/>
                  </a:cubicBezTo>
                  <a:cubicBezTo>
                    <a:pt x="26" y="194"/>
                    <a:pt x="13" y="196"/>
                    <a:pt x="12" y="188"/>
                  </a:cubicBezTo>
                  <a:cubicBezTo>
                    <a:pt x="26" y="190"/>
                    <a:pt x="34" y="188"/>
                    <a:pt x="46" y="188"/>
                  </a:cubicBezTo>
                  <a:close/>
                  <a:moveTo>
                    <a:pt x="55" y="222"/>
                  </a:moveTo>
                  <a:cubicBezTo>
                    <a:pt x="42" y="224"/>
                    <a:pt x="30" y="222"/>
                    <a:pt x="15" y="220"/>
                  </a:cubicBezTo>
                  <a:cubicBezTo>
                    <a:pt x="13" y="215"/>
                    <a:pt x="14" y="206"/>
                    <a:pt x="12" y="201"/>
                  </a:cubicBezTo>
                  <a:cubicBezTo>
                    <a:pt x="32" y="201"/>
                    <a:pt x="40" y="204"/>
                    <a:pt x="61" y="204"/>
                  </a:cubicBezTo>
                  <a:cubicBezTo>
                    <a:pt x="62" y="213"/>
                    <a:pt x="58" y="218"/>
                    <a:pt x="55" y="222"/>
                  </a:cubicBezTo>
                  <a:close/>
                  <a:moveTo>
                    <a:pt x="61" y="164"/>
                  </a:moveTo>
                  <a:cubicBezTo>
                    <a:pt x="60" y="170"/>
                    <a:pt x="64" y="179"/>
                    <a:pt x="55" y="180"/>
                  </a:cubicBezTo>
                  <a:cubicBezTo>
                    <a:pt x="49" y="176"/>
                    <a:pt x="52" y="166"/>
                    <a:pt x="52" y="157"/>
                  </a:cubicBezTo>
                  <a:cubicBezTo>
                    <a:pt x="51" y="132"/>
                    <a:pt x="49" y="99"/>
                    <a:pt x="52" y="73"/>
                  </a:cubicBezTo>
                  <a:cubicBezTo>
                    <a:pt x="54" y="73"/>
                    <a:pt x="56" y="73"/>
                    <a:pt x="56" y="72"/>
                  </a:cubicBezTo>
                  <a:cubicBezTo>
                    <a:pt x="58" y="72"/>
                    <a:pt x="59" y="73"/>
                    <a:pt x="59" y="74"/>
                  </a:cubicBezTo>
                  <a:cubicBezTo>
                    <a:pt x="62" y="102"/>
                    <a:pt x="64" y="144"/>
                    <a:pt x="61"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92" name="Freeform 1103"/>
            <p:cNvSpPr/>
            <p:nvPr/>
          </p:nvSpPr>
          <p:spPr bwMode="auto">
            <a:xfrm>
              <a:off x="6103299" y="1115891"/>
              <a:ext cx="824868" cy="1180120"/>
            </a:xfrm>
            <a:custGeom>
              <a:avLst/>
              <a:gdLst>
                <a:gd name="T0" fmla="*/ 60 w 221"/>
                <a:gd name="T1" fmla="*/ 291 h 316"/>
                <a:gd name="T2" fmla="*/ 78 w 221"/>
                <a:gd name="T3" fmla="*/ 308 h 316"/>
                <a:gd name="T4" fmla="*/ 135 w 221"/>
                <a:gd name="T5" fmla="*/ 273 h 316"/>
                <a:gd name="T6" fmla="*/ 194 w 221"/>
                <a:gd name="T7" fmla="*/ 217 h 316"/>
                <a:gd name="T8" fmla="*/ 189 w 221"/>
                <a:gd name="T9" fmla="*/ 149 h 316"/>
                <a:gd name="T10" fmla="*/ 188 w 221"/>
                <a:gd name="T11" fmla="*/ 93 h 316"/>
                <a:gd name="T12" fmla="*/ 161 w 221"/>
                <a:gd name="T13" fmla="*/ 84 h 316"/>
                <a:gd name="T14" fmla="*/ 123 w 221"/>
                <a:gd name="T15" fmla="*/ 27 h 316"/>
                <a:gd name="T16" fmla="*/ 97 w 221"/>
                <a:gd name="T17" fmla="*/ 0 h 316"/>
                <a:gd name="T18" fmla="*/ 89 w 221"/>
                <a:gd name="T19" fmla="*/ 29 h 316"/>
                <a:gd name="T20" fmla="*/ 37 w 221"/>
                <a:gd name="T21" fmla="*/ 55 h 316"/>
                <a:gd name="T22" fmla="*/ 0 w 221"/>
                <a:gd name="T23" fmla="*/ 51 h 316"/>
                <a:gd name="T24" fmla="*/ 0 w 221"/>
                <a:gd name="T25" fmla="*/ 68 h 316"/>
                <a:gd name="T26" fmla="*/ 5 w 221"/>
                <a:gd name="T27" fmla="*/ 58 h 316"/>
                <a:gd name="T28" fmla="*/ 47 w 221"/>
                <a:gd name="T29" fmla="*/ 66 h 316"/>
                <a:gd name="T30" fmla="*/ 44 w 221"/>
                <a:gd name="T31" fmla="*/ 47 h 316"/>
                <a:gd name="T32" fmla="*/ 93 w 221"/>
                <a:gd name="T33" fmla="*/ 43 h 316"/>
                <a:gd name="T34" fmla="*/ 99 w 221"/>
                <a:gd name="T35" fmla="*/ 14 h 316"/>
                <a:gd name="T36" fmla="*/ 122 w 221"/>
                <a:gd name="T37" fmla="*/ 39 h 316"/>
                <a:gd name="T38" fmla="*/ 155 w 221"/>
                <a:gd name="T39" fmla="*/ 50 h 316"/>
                <a:gd name="T40" fmla="*/ 160 w 221"/>
                <a:gd name="T41" fmla="*/ 63 h 316"/>
                <a:gd name="T42" fmla="*/ 156 w 221"/>
                <a:gd name="T43" fmla="*/ 81 h 316"/>
                <a:gd name="T44" fmla="*/ 151 w 221"/>
                <a:gd name="T45" fmla="*/ 92 h 316"/>
                <a:gd name="T46" fmla="*/ 180 w 221"/>
                <a:gd name="T47" fmla="*/ 97 h 316"/>
                <a:gd name="T48" fmla="*/ 184 w 221"/>
                <a:gd name="T49" fmla="*/ 147 h 316"/>
                <a:gd name="T50" fmla="*/ 173 w 221"/>
                <a:gd name="T51" fmla="*/ 155 h 316"/>
                <a:gd name="T52" fmla="*/ 186 w 221"/>
                <a:gd name="T53" fmla="*/ 158 h 316"/>
                <a:gd name="T54" fmla="*/ 202 w 221"/>
                <a:gd name="T55" fmla="*/ 175 h 316"/>
                <a:gd name="T56" fmla="*/ 193 w 221"/>
                <a:gd name="T57" fmla="*/ 209 h 316"/>
                <a:gd name="T58" fmla="*/ 173 w 221"/>
                <a:gd name="T59" fmla="*/ 210 h 316"/>
                <a:gd name="T60" fmla="*/ 190 w 221"/>
                <a:gd name="T61" fmla="*/ 225 h 316"/>
                <a:gd name="T62" fmla="*/ 140 w 221"/>
                <a:gd name="T63" fmla="*/ 266 h 316"/>
                <a:gd name="T64" fmla="*/ 128 w 221"/>
                <a:gd name="T65" fmla="*/ 262 h 316"/>
                <a:gd name="T66" fmla="*/ 110 w 221"/>
                <a:gd name="T67" fmla="*/ 294 h 316"/>
                <a:gd name="T68" fmla="*/ 70 w 221"/>
                <a:gd name="T69" fmla="*/ 293 h 316"/>
                <a:gd name="T70" fmla="*/ 60 w 221"/>
                <a:gd name="T71" fmla="*/ 280 h 316"/>
                <a:gd name="T72" fmla="*/ 0 w 221"/>
                <a:gd name="T73" fmla="*/ 265 h 316"/>
                <a:gd name="T74" fmla="*/ 0 w 221"/>
                <a:gd name="T75" fmla="*/ 282 h 316"/>
                <a:gd name="T76" fmla="*/ 60 w 221"/>
                <a:gd name="T77" fmla="*/ 29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316">
                  <a:moveTo>
                    <a:pt x="60" y="291"/>
                  </a:moveTo>
                  <a:cubicBezTo>
                    <a:pt x="66" y="298"/>
                    <a:pt x="69" y="306"/>
                    <a:pt x="78" y="308"/>
                  </a:cubicBezTo>
                  <a:cubicBezTo>
                    <a:pt x="108" y="316"/>
                    <a:pt x="128" y="292"/>
                    <a:pt x="135" y="273"/>
                  </a:cubicBezTo>
                  <a:cubicBezTo>
                    <a:pt x="174" y="291"/>
                    <a:pt x="207" y="249"/>
                    <a:pt x="194" y="217"/>
                  </a:cubicBezTo>
                  <a:cubicBezTo>
                    <a:pt x="215" y="205"/>
                    <a:pt x="221" y="155"/>
                    <a:pt x="189" y="149"/>
                  </a:cubicBezTo>
                  <a:cubicBezTo>
                    <a:pt x="200" y="135"/>
                    <a:pt x="204" y="106"/>
                    <a:pt x="188" y="93"/>
                  </a:cubicBezTo>
                  <a:cubicBezTo>
                    <a:pt x="180" y="87"/>
                    <a:pt x="169" y="88"/>
                    <a:pt x="161" y="84"/>
                  </a:cubicBezTo>
                  <a:cubicBezTo>
                    <a:pt x="177" y="55"/>
                    <a:pt x="157" y="23"/>
                    <a:pt x="123" y="27"/>
                  </a:cubicBezTo>
                  <a:cubicBezTo>
                    <a:pt x="112" y="20"/>
                    <a:pt x="109" y="5"/>
                    <a:pt x="97" y="0"/>
                  </a:cubicBezTo>
                  <a:cubicBezTo>
                    <a:pt x="88" y="6"/>
                    <a:pt x="95" y="20"/>
                    <a:pt x="89" y="29"/>
                  </a:cubicBezTo>
                  <a:cubicBezTo>
                    <a:pt x="68" y="17"/>
                    <a:pt x="31" y="26"/>
                    <a:pt x="37" y="55"/>
                  </a:cubicBezTo>
                  <a:cubicBezTo>
                    <a:pt x="26" y="48"/>
                    <a:pt x="9" y="44"/>
                    <a:pt x="0" y="51"/>
                  </a:cubicBezTo>
                  <a:cubicBezTo>
                    <a:pt x="0" y="68"/>
                    <a:pt x="0" y="68"/>
                    <a:pt x="0" y="68"/>
                  </a:cubicBezTo>
                  <a:cubicBezTo>
                    <a:pt x="1" y="65"/>
                    <a:pt x="3" y="61"/>
                    <a:pt x="5" y="58"/>
                  </a:cubicBezTo>
                  <a:cubicBezTo>
                    <a:pt x="19" y="51"/>
                    <a:pt x="35" y="61"/>
                    <a:pt x="47" y="66"/>
                  </a:cubicBezTo>
                  <a:cubicBezTo>
                    <a:pt x="53" y="59"/>
                    <a:pt x="43" y="55"/>
                    <a:pt x="44" y="47"/>
                  </a:cubicBezTo>
                  <a:cubicBezTo>
                    <a:pt x="47" y="31"/>
                    <a:pt x="82" y="31"/>
                    <a:pt x="93" y="43"/>
                  </a:cubicBezTo>
                  <a:cubicBezTo>
                    <a:pt x="101" y="36"/>
                    <a:pt x="98" y="25"/>
                    <a:pt x="99" y="14"/>
                  </a:cubicBezTo>
                  <a:cubicBezTo>
                    <a:pt x="109" y="20"/>
                    <a:pt x="112" y="33"/>
                    <a:pt x="122" y="39"/>
                  </a:cubicBezTo>
                  <a:cubicBezTo>
                    <a:pt x="135" y="36"/>
                    <a:pt x="146" y="44"/>
                    <a:pt x="155" y="50"/>
                  </a:cubicBezTo>
                  <a:cubicBezTo>
                    <a:pt x="157" y="54"/>
                    <a:pt x="157" y="60"/>
                    <a:pt x="160" y="63"/>
                  </a:cubicBezTo>
                  <a:cubicBezTo>
                    <a:pt x="159" y="70"/>
                    <a:pt x="157" y="75"/>
                    <a:pt x="156" y="81"/>
                  </a:cubicBezTo>
                  <a:cubicBezTo>
                    <a:pt x="154" y="85"/>
                    <a:pt x="147" y="87"/>
                    <a:pt x="151" y="92"/>
                  </a:cubicBezTo>
                  <a:cubicBezTo>
                    <a:pt x="161" y="94"/>
                    <a:pt x="173" y="95"/>
                    <a:pt x="180" y="97"/>
                  </a:cubicBezTo>
                  <a:cubicBezTo>
                    <a:pt x="191" y="107"/>
                    <a:pt x="194" y="134"/>
                    <a:pt x="184" y="147"/>
                  </a:cubicBezTo>
                  <a:cubicBezTo>
                    <a:pt x="181" y="150"/>
                    <a:pt x="175" y="150"/>
                    <a:pt x="173" y="155"/>
                  </a:cubicBezTo>
                  <a:cubicBezTo>
                    <a:pt x="176" y="161"/>
                    <a:pt x="179" y="157"/>
                    <a:pt x="186" y="158"/>
                  </a:cubicBezTo>
                  <a:cubicBezTo>
                    <a:pt x="191" y="162"/>
                    <a:pt x="200" y="165"/>
                    <a:pt x="202" y="175"/>
                  </a:cubicBezTo>
                  <a:cubicBezTo>
                    <a:pt x="205" y="186"/>
                    <a:pt x="200" y="204"/>
                    <a:pt x="193" y="209"/>
                  </a:cubicBezTo>
                  <a:cubicBezTo>
                    <a:pt x="186" y="213"/>
                    <a:pt x="182" y="209"/>
                    <a:pt x="173" y="210"/>
                  </a:cubicBezTo>
                  <a:cubicBezTo>
                    <a:pt x="172" y="221"/>
                    <a:pt x="188" y="216"/>
                    <a:pt x="190" y="225"/>
                  </a:cubicBezTo>
                  <a:cubicBezTo>
                    <a:pt x="189" y="257"/>
                    <a:pt x="169" y="278"/>
                    <a:pt x="140" y="266"/>
                  </a:cubicBezTo>
                  <a:cubicBezTo>
                    <a:pt x="136" y="265"/>
                    <a:pt x="133" y="261"/>
                    <a:pt x="128" y="262"/>
                  </a:cubicBezTo>
                  <a:cubicBezTo>
                    <a:pt x="120" y="272"/>
                    <a:pt x="121" y="286"/>
                    <a:pt x="110" y="294"/>
                  </a:cubicBezTo>
                  <a:cubicBezTo>
                    <a:pt x="99" y="302"/>
                    <a:pt x="81" y="301"/>
                    <a:pt x="70" y="293"/>
                  </a:cubicBezTo>
                  <a:cubicBezTo>
                    <a:pt x="66" y="289"/>
                    <a:pt x="66" y="282"/>
                    <a:pt x="60" y="280"/>
                  </a:cubicBezTo>
                  <a:cubicBezTo>
                    <a:pt x="42" y="297"/>
                    <a:pt x="11" y="280"/>
                    <a:pt x="0" y="265"/>
                  </a:cubicBezTo>
                  <a:cubicBezTo>
                    <a:pt x="0" y="282"/>
                    <a:pt x="0" y="282"/>
                    <a:pt x="0" y="282"/>
                  </a:cubicBezTo>
                  <a:cubicBezTo>
                    <a:pt x="14" y="296"/>
                    <a:pt x="40" y="303"/>
                    <a:pt x="60" y="2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93" name="Freeform 1104"/>
            <p:cNvSpPr/>
            <p:nvPr/>
          </p:nvSpPr>
          <p:spPr bwMode="auto">
            <a:xfrm>
              <a:off x="6103299" y="1502774"/>
              <a:ext cx="60832" cy="58398"/>
            </a:xfrm>
            <a:custGeom>
              <a:avLst/>
              <a:gdLst>
                <a:gd name="T0" fmla="*/ 9 w 16"/>
                <a:gd name="T1" fmla="*/ 15 h 16"/>
                <a:gd name="T2" fmla="*/ 16 w 16"/>
                <a:gd name="T3" fmla="*/ 11 h 16"/>
                <a:gd name="T4" fmla="*/ 0 w 16"/>
                <a:gd name="T5" fmla="*/ 0 h 16"/>
                <a:gd name="T6" fmla="*/ 0 w 16"/>
                <a:gd name="T7" fmla="*/ 15 h 16"/>
                <a:gd name="T8" fmla="*/ 9 w 16"/>
                <a:gd name="T9" fmla="*/ 15 h 16"/>
              </a:gdLst>
              <a:ahLst/>
              <a:cxnLst>
                <a:cxn ang="0">
                  <a:pos x="T0" y="T1"/>
                </a:cxn>
                <a:cxn ang="0">
                  <a:pos x="T2" y="T3"/>
                </a:cxn>
                <a:cxn ang="0">
                  <a:pos x="T4" y="T5"/>
                </a:cxn>
                <a:cxn ang="0">
                  <a:pos x="T6" y="T7"/>
                </a:cxn>
                <a:cxn ang="0">
                  <a:pos x="T8" y="T9"/>
                </a:cxn>
              </a:cxnLst>
              <a:rect l="0" t="0" r="r" b="b"/>
              <a:pathLst>
                <a:path w="16" h="16">
                  <a:moveTo>
                    <a:pt x="9" y="15"/>
                  </a:moveTo>
                  <a:cubicBezTo>
                    <a:pt x="13" y="15"/>
                    <a:pt x="13" y="14"/>
                    <a:pt x="16" y="11"/>
                  </a:cubicBezTo>
                  <a:cubicBezTo>
                    <a:pt x="12" y="5"/>
                    <a:pt x="4" y="5"/>
                    <a:pt x="0" y="0"/>
                  </a:cubicBezTo>
                  <a:cubicBezTo>
                    <a:pt x="0" y="15"/>
                    <a:pt x="0" y="15"/>
                    <a:pt x="0" y="15"/>
                  </a:cubicBezTo>
                  <a:cubicBezTo>
                    <a:pt x="3" y="15"/>
                    <a:pt x="6" y="16"/>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94" name="Freeform 1105"/>
            <p:cNvSpPr/>
            <p:nvPr/>
          </p:nvSpPr>
          <p:spPr bwMode="auto">
            <a:xfrm>
              <a:off x="6103299" y="1729066"/>
              <a:ext cx="19466" cy="26766"/>
            </a:xfrm>
            <a:custGeom>
              <a:avLst/>
              <a:gdLst>
                <a:gd name="T0" fmla="*/ 5 w 5"/>
                <a:gd name="T1" fmla="*/ 2 h 7"/>
                <a:gd name="T2" fmla="*/ 0 w 5"/>
                <a:gd name="T3" fmla="*/ 0 h 7"/>
                <a:gd name="T4" fmla="*/ 0 w 5"/>
                <a:gd name="T5" fmla="*/ 7 h 7"/>
                <a:gd name="T6" fmla="*/ 5 w 5"/>
                <a:gd name="T7" fmla="*/ 2 h 7"/>
              </a:gdLst>
              <a:ahLst/>
              <a:cxnLst>
                <a:cxn ang="0">
                  <a:pos x="T0" y="T1"/>
                </a:cxn>
                <a:cxn ang="0">
                  <a:pos x="T2" y="T3"/>
                </a:cxn>
                <a:cxn ang="0">
                  <a:pos x="T4" y="T5"/>
                </a:cxn>
                <a:cxn ang="0">
                  <a:pos x="T6" y="T7"/>
                </a:cxn>
              </a:cxnLst>
              <a:rect l="0" t="0" r="r" b="b"/>
              <a:pathLst>
                <a:path w="5" h="7">
                  <a:moveTo>
                    <a:pt x="5" y="2"/>
                  </a:moveTo>
                  <a:cubicBezTo>
                    <a:pt x="3" y="1"/>
                    <a:pt x="1" y="1"/>
                    <a:pt x="0" y="0"/>
                  </a:cubicBezTo>
                  <a:cubicBezTo>
                    <a:pt x="0" y="7"/>
                    <a:pt x="0" y="7"/>
                    <a:pt x="0" y="7"/>
                  </a:cubicBezTo>
                  <a:cubicBezTo>
                    <a:pt x="1" y="6"/>
                    <a:pt x="3" y="4"/>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95" name="Freeform 1106"/>
            <p:cNvSpPr/>
            <p:nvPr/>
          </p:nvSpPr>
          <p:spPr bwMode="auto">
            <a:xfrm>
              <a:off x="6103299" y="1972389"/>
              <a:ext cx="34065" cy="85164"/>
            </a:xfrm>
            <a:custGeom>
              <a:avLst/>
              <a:gdLst>
                <a:gd name="T0" fmla="*/ 0 w 9"/>
                <a:gd name="T1" fmla="*/ 0 h 23"/>
                <a:gd name="T2" fmla="*/ 0 w 9"/>
                <a:gd name="T3" fmla="*/ 23 h 23"/>
                <a:gd name="T4" fmla="*/ 9 w 9"/>
                <a:gd name="T5" fmla="*/ 4 h 23"/>
                <a:gd name="T6" fmla="*/ 0 w 9"/>
                <a:gd name="T7" fmla="*/ 0 h 23"/>
              </a:gdLst>
              <a:ahLst/>
              <a:cxnLst>
                <a:cxn ang="0">
                  <a:pos x="T0" y="T1"/>
                </a:cxn>
                <a:cxn ang="0">
                  <a:pos x="T2" y="T3"/>
                </a:cxn>
                <a:cxn ang="0">
                  <a:pos x="T4" y="T5"/>
                </a:cxn>
                <a:cxn ang="0">
                  <a:pos x="T6" y="T7"/>
                </a:cxn>
              </a:cxnLst>
              <a:rect l="0" t="0" r="r" b="b"/>
              <a:pathLst>
                <a:path w="9" h="23">
                  <a:moveTo>
                    <a:pt x="0" y="0"/>
                  </a:moveTo>
                  <a:cubicBezTo>
                    <a:pt x="0" y="23"/>
                    <a:pt x="0" y="23"/>
                    <a:pt x="0" y="23"/>
                  </a:cubicBezTo>
                  <a:cubicBezTo>
                    <a:pt x="2" y="15"/>
                    <a:pt x="8" y="10"/>
                    <a:pt x="9" y="4"/>
                  </a:cubicBezTo>
                  <a:cubicBezTo>
                    <a:pt x="6" y="3"/>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96" name="Freeform 1107"/>
            <p:cNvSpPr/>
            <p:nvPr/>
          </p:nvSpPr>
          <p:spPr bwMode="auto">
            <a:xfrm>
              <a:off x="10648585" y="1252152"/>
              <a:ext cx="530446" cy="97329"/>
            </a:xfrm>
            <a:custGeom>
              <a:avLst/>
              <a:gdLst>
                <a:gd name="T0" fmla="*/ 40 w 142"/>
                <a:gd name="T1" fmla="*/ 7 h 26"/>
                <a:gd name="T2" fmla="*/ 75 w 142"/>
                <a:gd name="T3" fmla="*/ 10 h 26"/>
                <a:gd name="T4" fmla="*/ 112 w 142"/>
                <a:gd name="T5" fmla="*/ 13 h 26"/>
                <a:gd name="T6" fmla="*/ 142 w 142"/>
                <a:gd name="T7" fmla="*/ 11 h 26"/>
                <a:gd name="T8" fmla="*/ 112 w 142"/>
                <a:gd name="T9" fmla="*/ 4 h 26"/>
                <a:gd name="T10" fmla="*/ 91 w 142"/>
                <a:gd name="T11" fmla="*/ 12 h 26"/>
                <a:gd name="T12" fmla="*/ 77 w 142"/>
                <a:gd name="T13" fmla="*/ 3 h 26"/>
                <a:gd name="T14" fmla="*/ 57 w 142"/>
                <a:gd name="T15" fmla="*/ 8 h 26"/>
                <a:gd name="T16" fmla="*/ 40 w 142"/>
                <a:gd name="T17" fmla="*/ 0 h 26"/>
                <a:gd name="T18" fmla="*/ 15 w 142"/>
                <a:gd name="T19" fmla="*/ 12 h 26"/>
                <a:gd name="T20" fmla="*/ 0 w 142"/>
                <a:gd name="T21" fmla="*/ 8 h 26"/>
                <a:gd name="T22" fmla="*/ 40 w 142"/>
                <a:gd name="T23"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26">
                  <a:moveTo>
                    <a:pt x="40" y="7"/>
                  </a:moveTo>
                  <a:cubicBezTo>
                    <a:pt x="47" y="17"/>
                    <a:pt x="65" y="17"/>
                    <a:pt x="75" y="10"/>
                  </a:cubicBezTo>
                  <a:cubicBezTo>
                    <a:pt x="84" y="23"/>
                    <a:pt x="100" y="18"/>
                    <a:pt x="112" y="13"/>
                  </a:cubicBezTo>
                  <a:cubicBezTo>
                    <a:pt x="119" y="20"/>
                    <a:pt x="138" y="24"/>
                    <a:pt x="142" y="11"/>
                  </a:cubicBezTo>
                  <a:cubicBezTo>
                    <a:pt x="130" y="16"/>
                    <a:pt x="120" y="10"/>
                    <a:pt x="112" y="4"/>
                  </a:cubicBezTo>
                  <a:cubicBezTo>
                    <a:pt x="107" y="9"/>
                    <a:pt x="98" y="10"/>
                    <a:pt x="91" y="12"/>
                  </a:cubicBezTo>
                  <a:cubicBezTo>
                    <a:pt x="87" y="9"/>
                    <a:pt x="83" y="5"/>
                    <a:pt x="77" y="3"/>
                  </a:cubicBezTo>
                  <a:cubicBezTo>
                    <a:pt x="70" y="5"/>
                    <a:pt x="64" y="9"/>
                    <a:pt x="57" y="8"/>
                  </a:cubicBezTo>
                  <a:cubicBezTo>
                    <a:pt x="50" y="7"/>
                    <a:pt x="47" y="0"/>
                    <a:pt x="40" y="0"/>
                  </a:cubicBezTo>
                  <a:cubicBezTo>
                    <a:pt x="30" y="0"/>
                    <a:pt x="30" y="11"/>
                    <a:pt x="15" y="12"/>
                  </a:cubicBezTo>
                  <a:cubicBezTo>
                    <a:pt x="11" y="10"/>
                    <a:pt x="5" y="5"/>
                    <a:pt x="0" y="8"/>
                  </a:cubicBezTo>
                  <a:cubicBezTo>
                    <a:pt x="9" y="26"/>
                    <a:pt x="30" y="15"/>
                    <a:pt x="4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97" name="Freeform 1108"/>
            <p:cNvSpPr/>
            <p:nvPr/>
          </p:nvSpPr>
          <p:spPr bwMode="auto">
            <a:xfrm>
              <a:off x="6850303" y="1184021"/>
              <a:ext cx="92463" cy="160594"/>
            </a:xfrm>
            <a:custGeom>
              <a:avLst/>
              <a:gdLst>
                <a:gd name="T0" fmla="*/ 16 w 25"/>
                <a:gd name="T1" fmla="*/ 43 h 43"/>
                <a:gd name="T2" fmla="*/ 16 w 25"/>
                <a:gd name="T3" fmla="*/ 17 h 43"/>
                <a:gd name="T4" fmla="*/ 20 w 25"/>
                <a:gd name="T5" fmla="*/ 0 h 43"/>
                <a:gd name="T6" fmla="*/ 16 w 25"/>
                <a:gd name="T7" fmla="*/ 43 h 43"/>
              </a:gdLst>
              <a:ahLst/>
              <a:cxnLst>
                <a:cxn ang="0">
                  <a:pos x="T0" y="T1"/>
                </a:cxn>
                <a:cxn ang="0">
                  <a:pos x="T2" y="T3"/>
                </a:cxn>
                <a:cxn ang="0">
                  <a:pos x="T4" y="T5"/>
                </a:cxn>
                <a:cxn ang="0">
                  <a:pos x="T6" y="T7"/>
                </a:cxn>
              </a:cxnLst>
              <a:rect l="0" t="0" r="r" b="b"/>
              <a:pathLst>
                <a:path w="25" h="43">
                  <a:moveTo>
                    <a:pt x="16" y="43"/>
                  </a:moveTo>
                  <a:cubicBezTo>
                    <a:pt x="15" y="34"/>
                    <a:pt x="15" y="29"/>
                    <a:pt x="16" y="17"/>
                  </a:cubicBezTo>
                  <a:cubicBezTo>
                    <a:pt x="18" y="13"/>
                    <a:pt x="25" y="5"/>
                    <a:pt x="20" y="0"/>
                  </a:cubicBezTo>
                  <a:cubicBezTo>
                    <a:pt x="13" y="4"/>
                    <a:pt x="0" y="37"/>
                    <a:pt x="1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98" name="Freeform 1109"/>
            <p:cNvSpPr/>
            <p:nvPr/>
          </p:nvSpPr>
          <p:spPr bwMode="auto">
            <a:xfrm>
              <a:off x="6816238" y="1198621"/>
              <a:ext cx="55965" cy="126528"/>
            </a:xfrm>
            <a:custGeom>
              <a:avLst/>
              <a:gdLst>
                <a:gd name="T0" fmla="*/ 13 w 15"/>
                <a:gd name="T1" fmla="*/ 3 h 34"/>
                <a:gd name="T2" fmla="*/ 9 w 15"/>
                <a:gd name="T3" fmla="*/ 0 h 34"/>
                <a:gd name="T4" fmla="*/ 15 w 15"/>
                <a:gd name="T5" fmla="*/ 30 h 34"/>
                <a:gd name="T6" fmla="*/ 13 w 15"/>
                <a:gd name="T7" fmla="*/ 3 h 34"/>
              </a:gdLst>
              <a:ahLst/>
              <a:cxnLst>
                <a:cxn ang="0">
                  <a:pos x="T0" y="T1"/>
                </a:cxn>
                <a:cxn ang="0">
                  <a:pos x="T2" y="T3"/>
                </a:cxn>
                <a:cxn ang="0">
                  <a:pos x="T4" y="T5"/>
                </a:cxn>
                <a:cxn ang="0">
                  <a:pos x="T6" y="T7"/>
                </a:cxn>
              </a:cxnLst>
              <a:rect l="0" t="0" r="r" b="b"/>
              <a:pathLst>
                <a:path w="15" h="34">
                  <a:moveTo>
                    <a:pt x="13" y="3"/>
                  </a:moveTo>
                  <a:cubicBezTo>
                    <a:pt x="11" y="2"/>
                    <a:pt x="10" y="0"/>
                    <a:pt x="9" y="0"/>
                  </a:cubicBezTo>
                  <a:cubicBezTo>
                    <a:pt x="0" y="7"/>
                    <a:pt x="3" y="34"/>
                    <a:pt x="15" y="30"/>
                  </a:cubicBezTo>
                  <a:cubicBezTo>
                    <a:pt x="12" y="23"/>
                    <a:pt x="8" y="11"/>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099" name="Freeform 1110"/>
            <p:cNvSpPr/>
            <p:nvPr/>
          </p:nvSpPr>
          <p:spPr bwMode="auto">
            <a:xfrm>
              <a:off x="10653451" y="1393279"/>
              <a:ext cx="476914" cy="77864"/>
            </a:xfrm>
            <a:custGeom>
              <a:avLst/>
              <a:gdLst>
                <a:gd name="T0" fmla="*/ 110 w 128"/>
                <a:gd name="T1" fmla="*/ 13 h 21"/>
                <a:gd name="T2" fmla="*/ 97 w 128"/>
                <a:gd name="T3" fmla="*/ 4 h 21"/>
                <a:gd name="T4" fmla="*/ 55 w 128"/>
                <a:gd name="T5" fmla="*/ 9 h 21"/>
                <a:gd name="T6" fmla="*/ 39 w 128"/>
                <a:gd name="T7" fmla="*/ 0 h 21"/>
                <a:gd name="T8" fmla="*/ 18 w 128"/>
                <a:gd name="T9" fmla="*/ 11 h 21"/>
                <a:gd name="T10" fmla="*/ 0 w 128"/>
                <a:gd name="T11" fmla="*/ 0 h 21"/>
                <a:gd name="T12" fmla="*/ 39 w 128"/>
                <a:gd name="T13" fmla="*/ 8 h 21"/>
                <a:gd name="T14" fmla="*/ 70 w 128"/>
                <a:gd name="T15" fmla="*/ 12 h 21"/>
                <a:gd name="T16" fmla="*/ 81 w 128"/>
                <a:gd name="T17" fmla="*/ 16 h 21"/>
                <a:gd name="T18" fmla="*/ 97 w 128"/>
                <a:gd name="T19" fmla="*/ 13 h 21"/>
                <a:gd name="T20" fmla="*/ 108 w 128"/>
                <a:gd name="T21" fmla="*/ 20 h 21"/>
                <a:gd name="T22" fmla="*/ 128 w 128"/>
                <a:gd name="T23" fmla="*/ 6 h 21"/>
                <a:gd name="T24" fmla="*/ 110 w 128"/>
                <a:gd name="T2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21">
                  <a:moveTo>
                    <a:pt x="110" y="13"/>
                  </a:moveTo>
                  <a:cubicBezTo>
                    <a:pt x="105" y="10"/>
                    <a:pt x="101" y="7"/>
                    <a:pt x="97" y="4"/>
                  </a:cubicBezTo>
                  <a:cubicBezTo>
                    <a:pt x="84" y="16"/>
                    <a:pt x="72" y="0"/>
                    <a:pt x="55" y="9"/>
                  </a:cubicBezTo>
                  <a:cubicBezTo>
                    <a:pt x="48" y="7"/>
                    <a:pt x="46" y="1"/>
                    <a:pt x="39" y="0"/>
                  </a:cubicBezTo>
                  <a:cubicBezTo>
                    <a:pt x="33" y="5"/>
                    <a:pt x="28" y="9"/>
                    <a:pt x="18" y="11"/>
                  </a:cubicBezTo>
                  <a:cubicBezTo>
                    <a:pt x="12" y="8"/>
                    <a:pt x="9" y="1"/>
                    <a:pt x="0" y="0"/>
                  </a:cubicBezTo>
                  <a:cubicBezTo>
                    <a:pt x="5" y="19"/>
                    <a:pt x="28" y="21"/>
                    <a:pt x="39" y="8"/>
                  </a:cubicBezTo>
                  <a:cubicBezTo>
                    <a:pt x="48" y="21"/>
                    <a:pt x="59" y="12"/>
                    <a:pt x="70" y="12"/>
                  </a:cubicBezTo>
                  <a:cubicBezTo>
                    <a:pt x="74" y="12"/>
                    <a:pt x="78" y="16"/>
                    <a:pt x="81" y="16"/>
                  </a:cubicBezTo>
                  <a:cubicBezTo>
                    <a:pt x="88" y="17"/>
                    <a:pt x="91" y="13"/>
                    <a:pt x="97" y="13"/>
                  </a:cubicBezTo>
                  <a:cubicBezTo>
                    <a:pt x="100" y="16"/>
                    <a:pt x="104" y="18"/>
                    <a:pt x="108" y="20"/>
                  </a:cubicBezTo>
                  <a:cubicBezTo>
                    <a:pt x="115" y="15"/>
                    <a:pt x="126" y="15"/>
                    <a:pt x="128" y="6"/>
                  </a:cubicBezTo>
                  <a:cubicBezTo>
                    <a:pt x="124" y="3"/>
                    <a:pt x="116" y="11"/>
                    <a:pt x="11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00" name="Freeform 1111"/>
            <p:cNvSpPr/>
            <p:nvPr/>
          </p:nvSpPr>
          <p:spPr bwMode="auto">
            <a:xfrm>
              <a:off x="7789533" y="1349481"/>
              <a:ext cx="55965" cy="29199"/>
            </a:xfrm>
            <a:custGeom>
              <a:avLst/>
              <a:gdLst>
                <a:gd name="T0" fmla="*/ 1 w 15"/>
                <a:gd name="T1" fmla="*/ 5 h 8"/>
                <a:gd name="T2" fmla="*/ 15 w 15"/>
                <a:gd name="T3" fmla="*/ 5 h 8"/>
                <a:gd name="T4" fmla="*/ 1 w 15"/>
                <a:gd name="T5" fmla="*/ 5 h 8"/>
              </a:gdLst>
              <a:ahLst/>
              <a:cxnLst>
                <a:cxn ang="0">
                  <a:pos x="T0" y="T1"/>
                </a:cxn>
                <a:cxn ang="0">
                  <a:pos x="T2" y="T3"/>
                </a:cxn>
                <a:cxn ang="0">
                  <a:pos x="T4" y="T5"/>
                </a:cxn>
              </a:cxnLst>
              <a:rect l="0" t="0" r="r" b="b"/>
              <a:pathLst>
                <a:path w="15" h="8">
                  <a:moveTo>
                    <a:pt x="1" y="5"/>
                  </a:moveTo>
                  <a:cubicBezTo>
                    <a:pt x="4" y="8"/>
                    <a:pt x="12" y="5"/>
                    <a:pt x="15" y="5"/>
                  </a:cubicBezTo>
                  <a:cubicBezTo>
                    <a:pt x="15" y="1"/>
                    <a:pt x="0" y="0"/>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01" name="Freeform 1112"/>
            <p:cNvSpPr/>
            <p:nvPr/>
          </p:nvSpPr>
          <p:spPr bwMode="auto">
            <a:xfrm>
              <a:off x="10633985" y="1512507"/>
              <a:ext cx="486647" cy="111929"/>
            </a:xfrm>
            <a:custGeom>
              <a:avLst/>
              <a:gdLst>
                <a:gd name="T0" fmla="*/ 35 w 130"/>
                <a:gd name="T1" fmla="*/ 11 h 30"/>
                <a:gd name="T2" fmla="*/ 64 w 130"/>
                <a:gd name="T3" fmla="*/ 14 h 30"/>
                <a:gd name="T4" fmla="*/ 98 w 130"/>
                <a:gd name="T5" fmla="*/ 17 h 30"/>
                <a:gd name="T6" fmla="*/ 130 w 130"/>
                <a:gd name="T7" fmla="*/ 15 h 30"/>
                <a:gd name="T8" fmla="*/ 115 w 130"/>
                <a:gd name="T9" fmla="*/ 19 h 30"/>
                <a:gd name="T10" fmla="*/ 101 w 130"/>
                <a:gd name="T11" fmla="*/ 10 h 30"/>
                <a:gd name="T12" fmla="*/ 81 w 130"/>
                <a:gd name="T13" fmla="*/ 15 h 30"/>
                <a:gd name="T14" fmla="*/ 49 w 130"/>
                <a:gd name="T15" fmla="*/ 12 h 30"/>
                <a:gd name="T16" fmla="*/ 33 w 130"/>
                <a:gd name="T17" fmla="*/ 4 h 30"/>
                <a:gd name="T18" fmla="*/ 18 w 130"/>
                <a:gd name="T19" fmla="*/ 11 h 30"/>
                <a:gd name="T20" fmla="*/ 0 w 130"/>
                <a:gd name="T21" fmla="*/ 5 h 30"/>
                <a:gd name="T22" fmla="*/ 35 w 130"/>
                <a:gd name="T23"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30">
                  <a:moveTo>
                    <a:pt x="35" y="11"/>
                  </a:moveTo>
                  <a:cubicBezTo>
                    <a:pt x="41" y="21"/>
                    <a:pt x="55" y="18"/>
                    <a:pt x="64" y="14"/>
                  </a:cubicBezTo>
                  <a:cubicBezTo>
                    <a:pt x="73" y="21"/>
                    <a:pt x="87" y="26"/>
                    <a:pt x="98" y="17"/>
                  </a:cubicBezTo>
                  <a:cubicBezTo>
                    <a:pt x="105" y="28"/>
                    <a:pt x="126" y="30"/>
                    <a:pt x="130" y="15"/>
                  </a:cubicBezTo>
                  <a:cubicBezTo>
                    <a:pt x="125" y="13"/>
                    <a:pt x="121" y="20"/>
                    <a:pt x="115" y="19"/>
                  </a:cubicBezTo>
                  <a:cubicBezTo>
                    <a:pt x="109" y="19"/>
                    <a:pt x="105" y="13"/>
                    <a:pt x="101" y="10"/>
                  </a:cubicBezTo>
                  <a:cubicBezTo>
                    <a:pt x="94" y="12"/>
                    <a:pt x="89" y="15"/>
                    <a:pt x="81" y="15"/>
                  </a:cubicBezTo>
                  <a:cubicBezTo>
                    <a:pt x="73" y="6"/>
                    <a:pt x="60" y="5"/>
                    <a:pt x="49" y="12"/>
                  </a:cubicBezTo>
                  <a:cubicBezTo>
                    <a:pt x="42" y="10"/>
                    <a:pt x="41" y="4"/>
                    <a:pt x="33" y="4"/>
                  </a:cubicBezTo>
                  <a:cubicBezTo>
                    <a:pt x="26" y="5"/>
                    <a:pt x="25" y="11"/>
                    <a:pt x="18" y="11"/>
                  </a:cubicBezTo>
                  <a:cubicBezTo>
                    <a:pt x="10" y="11"/>
                    <a:pt x="8" y="0"/>
                    <a:pt x="0" y="5"/>
                  </a:cubicBezTo>
                  <a:cubicBezTo>
                    <a:pt x="4" y="20"/>
                    <a:pt x="24" y="20"/>
                    <a:pt x="3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02" name="Freeform 1113"/>
            <p:cNvSpPr>
              <a:spLocks noEditPoints="1"/>
            </p:cNvSpPr>
            <p:nvPr/>
          </p:nvSpPr>
          <p:spPr bwMode="auto">
            <a:xfrm>
              <a:off x="6200628" y="1427345"/>
              <a:ext cx="138695" cy="226292"/>
            </a:xfrm>
            <a:custGeom>
              <a:avLst/>
              <a:gdLst>
                <a:gd name="T0" fmla="*/ 22 w 37"/>
                <a:gd name="T1" fmla="*/ 28 h 61"/>
                <a:gd name="T2" fmla="*/ 28 w 37"/>
                <a:gd name="T3" fmla="*/ 12 h 61"/>
                <a:gd name="T4" fmla="*/ 6 w 37"/>
                <a:gd name="T5" fmla="*/ 0 h 61"/>
                <a:gd name="T6" fmla="*/ 0 w 37"/>
                <a:gd name="T7" fmla="*/ 54 h 61"/>
                <a:gd name="T8" fmla="*/ 22 w 37"/>
                <a:gd name="T9" fmla="*/ 28 h 61"/>
                <a:gd name="T10" fmla="*/ 11 w 37"/>
                <a:gd name="T11" fmla="*/ 13 h 61"/>
                <a:gd name="T12" fmla="*/ 23 w 37"/>
                <a:gd name="T13" fmla="*/ 17 h 61"/>
                <a:gd name="T14" fmla="*/ 10 w 37"/>
                <a:gd name="T15" fmla="*/ 28 h 61"/>
                <a:gd name="T16" fmla="*/ 11 w 37"/>
                <a:gd name="T17" fmla="*/ 13 h 61"/>
                <a:gd name="T18" fmla="*/ 9 w 37"/>
                <a:gd name="T19" fmla="*/ 35 h 61"/>
                <a:gd name="T20" fmla="*/ 21 w 37"/>
                <a:gd name="T21" fmla="*/ 38 h 61"/>
                <a:gd name="T22" fmla="*/ 10 w 37"/>
                <a:gd name="T23" fmla="*/ 48 h 61"/>
                <a:gd name="T24" fmla="*/ 9 w 37"/>
                <a:gd name="T25" fmla="*/ 3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1">
                  <a:moveTo>
                    <a:pt x="22" y="28"/>
                  </a:moveTo>
                  <a:cubicBezTo>
                    <a:pt x="27" y="26"/>
                    <a:pt x="29" y="20"/>
                    <a:pt x="28" y="12"/>
                  </a:cubicBezTo>
                  <a:cubicBezTo>
                    <a:pt x="22" y="7"/>
                    <a:pt x="13" y="5"/>
                    <a:pt x="6" y="0"/>
                  </a:cubicBezTo>
                  <a:cubicBezTo>
                    <a:pt x="4" y="14"/>
                    <a:pt x="5" y="40"/>
                    <a:pt x="0" y="54"/>
                  </a:cubicBezTo>
                  <a:cubicBezTo>
                    <a:pt x="11" y="61"/>
                    <a:pt x="37" y="42"/>
                    <a:pt x="22" y="28"/>
                  </a:cubicBezTo>
                  <a:close/>
                  <a:moveTo>
                    <a:pt x="11" y="13"/>
                  </a:moveTo>
                  <a:cubicBezTo>
                    <a:pt x="16" y="13"/>
                    <a:pt x="20" y="15"/>
                    <a:pt x="23" y="17"/>
                  </a:cubicBezTo>
                  <a:cubicBezTo>
                    <a:pt x="21" y="23"/>
                    <a:pt x="17" y="27"/>
                    <a:pt x="10" y="28"/>
                  </a:cubicBezTo>
                  <a:cubicBezTo>
                    <a:pt x="9" y="21"/>
                    <a:pt x="12" y="19"/>
                    <a:pt x="11" y="13"/>
                  </a:cubicBezTo>
                  <a:close/>
                  <a:moveTo>
                    <a:pt x="9" y="35"/>
                  </a:moveTo>
                  <a:cubicBezTo>
                    <a:pt x="16" y="36"/>
                    <a:pt x="17" y="34"/>
                    <a:pt x="21" y="38"/>
                  </a:cubicBezTo>
                  <a:cubicBezTo>
                    <a:pt x="19" y="43"/>
                    <a:pt x="13" y="44"/>
                    <a:pt x="10" y="48"/>
                  </a:cubicBezTo>
                  <a:cubicBezTo>
                    <a:pt x="7" y="46"/>
                    <a:pt x="10" y="39"/>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03" name="Freeform 1114"/>
            <p:cNvSpPr>
              <a:spLocks noEditPoints="1"/>
            </p:cNvSpPr>
            <p:nvPr/>
          </p:nvSpPr>
          <p:spPr bwMode="auto">
            <a:xfrm>
              <a:off x="6307691" y="1429777"/>
              <a:ext cx="111929" cy="201959"/>
            </a:xfrm>
            <a:custGeom>
              <a:avLst/>
              <a:gdLst>
                <a:gd name="T0" fmla="*/ 6 w 30"/>
                <a:gd name="T1" fmla="*/ 54 h 54"/>
                <a:gd name="T2" fmla="*/ 10 w 30"/>
                <a:gd name="T3" fmla="*/ 35 h 54"/>
                <a:gd name="T4" fmla="*/ 19 w 30"/>
                <a:gd name="T5" fmla="*/ 32 h 54"/>
                <a:gd name="T6" fmla="*/ 26 w 30"/>
                <a:gd name="T7" fmla="*/ 54 h 54"/>
                <a:gd name="T8" fmla="*/ 21 w 30"/>
                <a:gd name="T9" fmla="*/ 2 h 54"/>
                <a:gd name="T10" fmla="*/ 11 w 30"/>
                <a:gd name="T11" fmla="*/ 2 h 54"/>
                <a:gd name="T12" fmla="*/ 5 w 30"/>
                <a:gd name="T13" fmla="*/ 30 h 54"/>
                <a:gd name="T14" fmla="*/ 6 w 30"/>
                <a:gd name="T15" fmla="*/ 54 h 54"/>
                <a:gd name="T16" fmla="*/ 15 w 30"/>
                <a:gd name="T17" fmla="*/ 11 h 54"/>
                <a:gd name="T18" fmla="*/ 13 w 30"/>
                <a:gd name="T19" fmla="*/ 25 h 54"/>
                <a:gd name="T20" fmla="*/ 15 w 30"/>
                <a:gd name="T21"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4">
                  <a:moveTo>
                    <a:pt x="6" y="54"/>
                  </a:moveTo>
                  <a:cubicBezTo>
                    <a:pt x="10" y="50"/>
                    <a:pt x="9" y="41"/>
                    <a:pt x="10" y="35"/>
                  </a:cubicBezTo>
                  <a:cubicBezTo>
                    <a:pt x="13" y="34"/>
                    <a:pt x="15" y="32"/>
                    <a:pt x="19" y="32"/>
                  </a:cubicBezTo>
                  <a:cubicBezTo>
                    <a:pt x="23" y="37"/>
                    <a:pt x="18" y="52"/>
                    <a:pt x="26" y="54"/>
                  </a:cubicBezTo>
                  <a:cubicBezTo>
                    <a:pt x="30" y="39"/>
                    <a:pt x="22" y="16"/>
                    <a:pt x="21" y="2"/>
                  </a:cubicBezTo>
                  <a:cubicBezTo>
                    <a:pt x="16" y="0"/>
                    <a:pt x="16" y="2"/>
                    <a:pt x="11" y="2"/>
                  </a:cubicBezTo>
                  <a:cubicBezTo>
                    <a:pt x="9" y="9"/>
                    <a:pt x="6" y="20"/>
                    <a:pt x="5" y="30"/>
                  </a:cubicBezTo>
                  <a:cubicBezTo>
                    <a:pt x="3" y="38"/>
                    <a:pt x="0" y="50"/>
                    <a:pt x="6" y="54"/>
                  </a:cubicBezTo>
                  <a:close/>
                  <a:moveTo>
                    <a:pt x="15" y="11"/>
                  </a:moveTo>
                  <a:cubicBezTo>
                    <a:pt x="17" y="14"/>
                    <a:pt x="22" y="28"/>
                    <a:pt x="13" y="25"/>
                  </a:cubicBezTo>
                  <a:cubicBezTo>
                    <a:pt x="13" y="20"/>
                    <a:pt x="14" y="16"/>
                    <a:pt x="1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04" name="Freeform 1115"/>
            <p:cNvSpPr/>
            <p:nvPr/>
          </p:nvSpPr>
          <p:spPr bwMode="auto">
            <a:xfrm>
              <a:off x="6509650" y="1454109"/>
              <a:ext cx="111929" cy="182493"/>
            </a:xfrm>
            <a:custGeom>
              <a:avLst/>
              <a:gdLst>
                <a:gd name="T0" fmla="*/ 1 w 30"/>
                <a:gd name="T1" fmla="*/ 34 h 49"/>
                <a:gd name="T2" fmla="*/ 7 w 30"/>
                <a:gd name="T3" fmla="*/ 49 h 49"/>
                <a:gd name="T4" fmla="*/ 7 w 30"/>
                <a:gd name="T5" fmla="*/ 24 h 49"/>
                <a:gd name="T6" fmla="*/ 30 w 30"/>
                <a:gd name="T7" fmla="*/ 42 h 49"/>
                <a:gd name="T8" fmla="*/ 17 w 30"/>
                <a:gd name="T9" fmla="*/ 21 h 49"/>
                <a:gd name="T10" fmla="*/ 30 w 30"/>
                <a:gd name="T11" fmla="*/ 5 h 49"/>
                <a:gd name="T12" fmla="*/ 6 w 30"/>
                <a:gd name="T13" fmla="*/ 20 h 49"/>
                <a:gd name="T14" fmla="*/ 6 w 30"/>
                <a:gd name="T15" fmla="*/ 0 h 49"/>
                <a:gd name="T16" fmla="*/ 1 w 30"/>
                <a:gd name="T17" fmla="*/ 0 h 49"/>
                <a:gd name="T18" fmla="*/ 1 w 30"/>
                <a:gd name="T19"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9">
                  <a:moveTo>
                    <a:pt x="1" y="34"/>
                  </a:moveTo>
                  <a:cubicBezTo>
                    <a:pt x="1" y="40"/>
                    <a:pt x="1" y="48"/>
                    <a:pt x="7" y="49"/>
                  </a:cubicBezTo>
                  <a:cubicBezTo>
                    <a:pt x="10" y="44"/>
                    <a:pt x="5" y="33"/>
                    <a:pt x="7" y="24"/>
                  </a:cubicBezTo>
                  <a:cubicBezTo>
                    <a:pt x="15" y="30"/>
                    <a:pt x="18" y="40"/>
                    <a:pt x="30" y="42"/>
                  </a:cubicBezTo>
                  <a:cubicBezTo>
                    <a:pt x="30" y="30"/>
                    <a:pt x="19" y="30"/>
                    <a:pt x="17" y="21"/>
                  </a:cubicBezTo>
                  <a:cubicBezTo>
                    <a:pt x="22" y="17"/>
                    <a:pt x="30" y="15"/>
                    <a:pt x="30" y="5"/>
                  </a:cubicBezTo>
                  <a:cubicBezTo>
                    <a:pt x="19" y="6"/>
                    <a:pt x="16" y="17"/>
                    <a:pt x="6" y="20"/>
                  </a:cubicBezTo>
                  <a:cubicBezTo>
                    <a:pt x="9" y="15"/>
                    <a:pt x="4" y="8"/>
                    <a:pt x="6" y="0"/>
                  </a:cubicBezTo>
                  <a:cubicBezTo>
                    <a:pt x="4" y="0"/>
                    <a:pt x="3" y="0"/>
                    <a:pt x="1" y="0"/>
                  </a:cubicBezTo>
                  <a:cubicBezTo>
                    <a:pt x="2" y="10"/>
                    <a:pt x="0" y="24"/>
                    <a:pt x="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05" name="Freeform 1116"/>
            <p:cNvSpPr/>
            <p:nvPr/>
          </p:nvSpPr>
          <p:spPr bwMode="auto">
            <a:xfrm>
              <a:off x="6402588" y="1434644"/>
              <a:ext cx="85164" cy="189792"/>
            </a:xfrm>
            <a:custGeom>
              <a:avLst/>
              <a:gdLst>
                <a:gd name="T0" fmla="*/ 22 w 23"/>
                <a:gd name="T1" fmla="*/ 39 h 51"/>
                <a:gd name="T2" fmla="*/ 23 w 23"/>
                <a:gd name="T3" fmla="*/ 17 h 51"/>
                <a:gd name="T4" fmla="*/ 2 w 23"/>
                <a:gd name="T5" fmla="*/ 33 h 51"/>
                <a:gd name="T6" fmla="*/ 22 w 23"/>
                <a:gd name="T7" fmla="*/ 39 h 51"/>
              </a:gdLst>
              <a:ahLst/>
              <a:cxnLst>
                <a:cxn ang="0">
                  <a:pos x="T0" y="T1"/>
                </a:cxn>
                <a:cxn ang="0">
                  <a:pos x="T2" y="T3"/>
                </a:cxn>
                <a:cxn ang="0">
                  <a:pos x="T4" y="T5"/>
                </a:cxn>
                <a:cxn ang="0">
                  <a:pos x="T6" y="T7"/>
                </a:cxn>
              </a:cxnLst>
              <a:rect l="0" t="0" r="r" b="b"/>
              <a:pathLst>
                <a:path w="23" h="51">
                  <a:moveTo>
                    <a:pt x="22" y="39"/>
                  </a:moveTo>
                  <a:cubicBezTo>
                    <a:pt x="1" y="41"/>
                    <a:pt x="9" y="11"/>
                    <a:pt x="23" y="17"/>
                  </a:cubicBezTo>
                  <a:cubicBezTo>
                    <a:pt x="16" y="0"/>
                    <a:pt x="0" y="19"/>
                    <a:pt x="2" y="33"/>
                  </a:cubicBezTo>
                  <a:cubicBezTo>
                    <a:pt x="4" y="42"/>
                    <a:pt x="16" y="51"/>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06" name="Freeform 1117"/>
            <p:cNvSpPr>
              <a:spLocks noEditPoints="1"/>
            </p:cNvSpPr>
            <p:nvPr/>
          </p:nvSpPr>
          <p:spPr bwMode="auto">
            <a:xfrm>
              <a:off x="9402768" y="1595237"/>
              <a:ext cx="844334" cy="245757"/>
            </a:xfrm>
            <a:custGeom>
              <a:avLst/>
              <a:gdLst>
                <a:gd name="T0" fmla="*/ 226 w 226"/>
                <a:gd name="T1" fmla="*/ 56 h 66"/>
                <a:gd name="T2" fmla="*/ 194 w 226"/>
                <a:gd name="T3" fmla="*/ 2 h 66"/>
                <a:gd name="T4" fmla="*/ 24 w 226"/>
                <a:gd name="T5" fmla="*/ 0 h 66"/>
                <a:gd name="T6" fmla="*/ 107 w 226"/>
                <a:gd name="T7" fmla="*/ 60 h 66"/>
                <a:gd name="T8" fmla="*/ 40 w 226"/>
                <a:gd name="T9" fmla="*/ 27 h 66"/>
                <a:gd name="T10" fmla="*/ 37 w 226"/>
                <a:gd name="T11" fmla="*/ 35 h 66"/>
                <a:gd name="T12" fmla="*/ 58 w 226"/>
                <a:gd name="T13" fmla="*/ 54 h 66"/>
                <a:gd name="T14" fmla="*/ 85 w 226"/>
                <a:gd name="T15" fmla="*/ 45 h 66"/>
                <a:gd name="T16" fmla="*/ 190 w 226"/>
                <a:gd name="T17" fmla="*/ 54 h 66"/>
                <a:gd name="T18" fmla="*/ 218 w 226"/>
                <a:gd name="T19" fmla="*/ 46 h 66"/>
                <a:gd name="T20" fmla="*/ 213 w 226"/>
                <a:gd name="T21" fmla="*/ 30 h 66"/>
                <a:gd name="T22" fmla="*/ 189 w 226"/>
                <a:gd name="T23" fmla="*/ 38 h 66"/>
                <a:gd name="T24" fmla="*/ 213 w 226"/>
                <a:gd name="T25" fmla="*/ 30 h 66"/>
                <a:gd name="T26" fmla="*/ 185 w 226"/>
                <a:gd name="T27" fmla="*/ 24 h 66"/>
                <a:gd name="T28" fmla="*/ 208 w 226"/>
                <a:gd name="T29" fmla="*/ 25 h 66"/>
                <a:gd name="T30" fmla="*/ 158 w 226"/>
                <a:gd name="T31" fmla="*/ 53 h 66"/>
                <a:gd name="T32" fmla="*/ 181 w 226"/>
                <a:gd name="T33" fmla="*/ 44 h 66"/>
                <a:gd name="T34" fmla="*/ 153 w 226"/>
                <a:gd name="T35" fmla="*/ 12 h 66"/>
                <a:gd name="T36" fmla="*/ 178 w 226"/>
                <a:gd name="T37" fmla="*/ 24 h 66"/>
                <a:gd name="T38" fmla="*/ 153 w 226"/>
                <a:gd name="T39" fmla="*/ 12 h 66"/>
                <a:gd name="T40" fmla="*/ 181 w 226"/>
                <a:gd name="T41" fmla="*/ 35 h 66"/>
                <a:gd name="T42" fmla="*/ 153 w 226"/>
                <a:gd name="T43" fmla="*/ 33 h 66"/>
                <a:gd name="T44" fmla="*/ 150 w 226"/>
                <a:gd name="T45" fmla="*/ 54 h 66"/>
                <a:gd name="T46" fmla="*/ 124 w 226"/>
                <a:gd name="T47" fmla="*/ 45 h 66"/>
                <a:gd name="T48" fmla="*/ 150 w 226"/>
                <a:gd name="T49" fmla="*/ 54 h 66"/>
                <a:gd name="T50" fmla="*/ 122 w 226"/>
                <a:gd name="T51" fmla="*/ 38 h 66"/>
                <a:gd name="T52" fmla="*/ 147 w 226"/>
                <a:gd name="T53" fmla="*/ 34 h 66"/>
                <a:gd name="T54" fmla="*/ 145 w 226"/>
                <a:gd name="T55" fmla="*/ 14 h 66"/>
                <a:gd name="T56" fmla="*/ 124 w 226"/>
                <a:gd name="T57" fmla="*/ 26 h 66"/>
                <a:gd name="T58" fmla="*/ 96 w 226"/>
                <a:gd name="T59" fmla="*/ 16 h 66"/>
                <a:gd name="T60" fmla="*/ 116 w 226"/>
                <a:gd name="T61" fmla="*/ 25 h 66"/>
                <a:gd name="T62" fmla="*/ 96 w 226"/>
                <a:gd name="T63" fmla="*/ 16 h 66"/>
                <a:gd name="T64" fmla="*/ 116 w 226"/>
                <a:gd name="T65" fmla="*/ 35 h 66"/>
                <a:gd name="T66" fmla="*/ 93 w 226"/>
                <a:gd name="T67" fmla="*/ 33 h 66"/>
                <a:gd name="T68" fmla="*/ 116 w 226"/>
                <a:gd name="T69" fmla="*/ 45 h 66"/>
                <a:gd name="T70" fmla="*/ 91 w 226"/>
                <a:gd name="T71" fmla="*/ 54 h 66"/>
                <a:gd name="T72" fmla="*/ 71 w 226"/>
                <a:gd name="T73" fmla="*/ 12 h 66"/>
                <a:gd name="T74" fmla="*/ 88 w 226"/>
                <a:gd name="T75" fmla="*/ 25 h 66"/>
                <a:gd name="T76" fmla="*/ 71 w 226"/>
                <a:gd name="T77" fmla="*/ 12 h 66"/>
                <a:gd name="T78" fmla="*/ 63 w 226"/>
                <a:gd name="T79" fmla="*/ 36 h 66"/>
                <a:gd name="T80" fmla="*/ 45 w 226"/>
                <a:gd name="T81" fmla="*/ 12 h 66"/>
                <a:gd name="T82" fmla="*/ 60 w 226"/>
                <a:gd name="T83" fmla="*/ 23 h 66"/>
                <a:gd name="T84" fmla="*/ 45 w 226"/>
                <a:gd name="T85" fmla="*/ 12 h 66"/>
                <a:gd name="T86" fmla="*/ 40 w 226"/>
                <a:gd name="T87" fmla="*/ 12 h 66"/>
                <a:gd name="T88" fmla="*/ 24 w 226"/>
                <a:gd name="T89" fmla="*/ 20 h 66"/>
                <a:gd name="T90" fmla="*/ 23 w 226"/>
                <a:gd name="T91" fmla="*/ 52 h 66"/>
                <a:gd name="T92" fmla="*/ 11 w 226"/>
                <a:gd name="T93" fmla="*/ 39 h 66"/>
                <a:gd name="T94" fmla="*/ 23 w 226"/>
                <a:gd name="T95" fmla="*/ 52 h 66"/>
                <a:gd name="T96" fmla="*/ 33 w 226"/>
                <a:gd name="T97" fmla="*/ 27 h 66"/>
                <a:gd name="T98" fmla="*/ 16 w 226"/>
                <a:gd name="T99" fmla="*/ 33 h 66"/>
                <a:gd name="T100" fmla="*/ 34 w 226"/>
                <a:gd name="T101" fmla="*/ 41 h 66"/>
                <a:gd name="T102" fmla="*/ 49 w 226"/>
                <a:gd name="T103"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 h="66">
                  <a:moveTo>
                    <a:pt x="107" y="60"/>
                  </a:moveTo>
                  <a:cubicBezTo>
                    <a:pt x="149" y="59"/>
                    <a:pt x="188" y="65"/>
                    <a:pt x="226" y="56"/>
                  </a:cubicBezTo>
                  <a:cubicBezTo>
                    <a:pt x="226" y="39"/>
                    <a:pt x="215" y="20"/>
                    <a:pt x="208" y="5"/>
                  </a:cubicBezTo>
                  <a:cubicBezTo>
                    <a:pt x="202" y="2"/>
                    <a:pt x="199" y="1"/>
                    <a:pt x="194" y="2"/>
                  </a:cubicBezTo>
                  <a:cubicBezTo>
                    <a:pt x="166" y="4"/>
                    <a:pt x="119" y="9"/>
                    <a:pt x="80" y="6"/>
                  </a:cubicBezTo>
                  <a:cubicBezTo>
                    <a:pt x="56" y="4"/>
                    <a:pt x="37" y="8"/>
                    <a:pt x="24" y="0"/>
                  </a:cubicBezTo>
                  <a:cubicBezTo>
                    <a:pt x="17" y="19"/>
                    <a:pt x="2" y="30"/>
                    <a:pt x="0" y="55"/>
                  </a:cubicBezTo>
                  <a:cubicBezTo>
                    <a:pt x="32" y="66"/>
                    <a:pt x="70" y="61"/>
                    <a:pt x="107" y="60"/>
                  </a:cubicBezTo>
                  <a:close/>
                  <a:moveTo>
                    <a:pt x="37" y="35"/>
                  </a:moveTo>
                  <a:cubicBezTo>
                    <a:pt x="38" y="32"/>
                    <a:pt x="40" y="31"/>
                    <a:pt x="40" y="27"/>
                  </a:cubicBezTo>
                  <a:cubicBezTo>
                    <a:pt x="44" y="29"/>
                    <a:pt x="49" y="31"/>
                    <a:pt x="56" y="30"/>
                  </a:cubicBezTo>
                  <a:cubicBezTo>
                    <a:pt x="53" y="41"/>
                    <a:pt x="45" y="32"/>
                    <a:pt x="37" y="35"/>
                  </a:cubicBezTo>
                  <a:close/>
                  <a:moveTo>
                    <a:pt x="84" y="55"/>
                  </a:moveTo>
                  <a:cubicBezTo>
                    <a:pt x="80" y="53"/>
                    <a:pt x="68" y="55"/>
                    <a:pt x="58" y="54"/>
                  </a:cubicBezTo>
                  <a:cubicBezTo>
                    <a:pt x="59" y="51"/>
                    <a:pt x="58" y="46"/>
                    <a:pt x="60" y="43"/>
                  </a:cubicBezTo>
                  <a:cubicBezTo>
                    <a:pt x="72" y="44"/>
                    <a:pt x="74" y="45"/>
                    <a:pt x="85" y="45"/>
                  </a:cubicBezTo>
                  <a:cubicBezTo>
                    <a:pt x="85" y="48"/>
                    <a:pt x="83" y="50"/>
                    <a:pt x="84" y="55"/>
                  </a:cubicBezTo>
                  <a:close/>
                  <a:moveTo>
                    <a:pt x="190" y="54"/>
                  </a:moveTo>
                  <a:cubicBezTo>
                    <a:pt x="192" y="52"/>
                    <a:pt x="191" y="48"/>
                    <a:pt x="189" y="47"/>
                  </a:cubicBezTo>
                  <a:cubicBezTo>
                    <a:pt x="194" y="43"/>
                    <a:pt x="215" y="43"/>
                    <a:pt x="218" y="46"/>
                  </a:cubicBezTo>
                  <a:cubicBezTo>
                    <a:pt x="214" y="54"/>
                    <a:pt x="199" y="50"/>
                    <a:pt x="190" y="54"/>
                  </a:cubicBezTo>
                  <a:close/>
                  <a:moveTo>
                    <a:pt x="213" y="30"/>
                  </a:moveTo>
                  <a:cubicBezTo>
                    <a:pt x="212" y="34"/>
                    <a:pt x="213" y="36"/>
                    <a:pt x="215" y="36"/>
                  </a:cubicBezTo>
                  <a:cubicBezTo>
                    <a:pt x="202" y="39"/>
                    <a:pt x="198" y="37"/>
                    <a:pt x="189" y="38"/>
                  </a:cubicBezTo>
                  <a:cubicBezTo>
                    <a:pt x="187" y="37"/>
                    <a:pt x="189" y="33"/>
                    <a:pt x="186" y="32"/>
                  </a:cubicBezTo>
                  <a:cubicBezTo>
                    <a:pt x="194" y="29"/>
                    <a:pt x="200" y="30"/>
                    <a:pt x="213" y="30"/>
                  </a:cubicBezTo>
                  <a:close/>
                  <a:moveTo>
                    <a:pt x="208" y="25"/>
                  </a:moveTo>
                  <a:cubicBezTo>
                    <a:pt x="202" y="23"/>
                    <a:pt x="194" y="25"/>
                    <a:pt x="185" y="24"/>
                  </a:cubicBezTo>
                  <a:cubicBezTo>
                    <a:pt x="185" y="18"/>
                    <a:pt x="182" y="15"/>
                    <a:pt x="182" y="10"/>
                  </a:cubicBezTo>
                  <a:cubicBezTo>
                    <a:pt x="196" y="8"/>
                    <a:pt x="207" y="8"/>
                    <a:pt x="208" y="25"/>
                  </a:cubicBezTo>
                  <a:close/>
                  <a:moveTo>
                    <a:pt x="185" y="52"/>
                  </a:moveTo>
                  <a:cubicBezTo>
                    <a:pt x="179" y="55"/>
                    <a:pt x="167" y="52"/>
                    <a:pt x="158" y="53"/>
                  </a:cubicBezTo>
                  <a:cubicBezTo>
                    <a:pt x="157" y="50"/>
                    <a:pt x="155" y="45"/>
                    <a:pt x="157" y="43"/>
                  </a:cubicBezTo>
                  <a:cubicBezTo>
                    <a:pt x="162" y="45"/>
                    <a:pt x="175" y="46"/>
                    <a:pt x="181" y="44"/>
                  </a:cubicBezTo>
                  <a:cubicBezTo>
                    <a:pt x="185" y="46"/>
                    <a:pt x="177" y="53"/>
                    <a:pt x="185" y="52"/>
                  </a:cubicBezTo>
                  <a:close/>
                  <a:moveTo>
                    <a:pt x="153" y="12"/>
                  </a:moveTo>
                  <a:cubicBezTo>
                    <a:pt x="161" y="13"/>
                    <a:pt x="165" y="10"/>
                    <a:pt x="174" y="11"/>
                  </a:cubicBezTo>
                  <a:cubicBezTo>
                    <a:pt x="176" y="14"/>
                    <a:pt x="177" y="19"/>
                    <a:pt x="178" y="24"/>
                  </a:cubicBezTo>
                  <a:cubicBezTo>
                    <a:pt x="170" y="25"/>
                    <a:pt x="162" y="25"/>
                    <a:pt x="153" y="24"/>
                  </a:cubicBezTo>
                  <a:cubicBezTo>
                    <a:pt x="153" y="20"/>
                    <a:pt x="153" y="16"/>
                    <a:pt x="153" y="12"/>
                  </a:cubicBezTo>
                  <a:close/>
                  <a:moveTo>
                    <a:pt x="181" y="32"/>
                  </a:moveTo>
                  <a:cubicBezTo>
                    <a:pt x="181" y="33"/>
                    <a:pt x="181" y="34"/>
                    <a:pt x="181" y="35"/>
                  </a:cubicBezTo>
                  <a:cubicBezTo>
                    <a:pt x="180" y="41"/>
                    <a:pt x="170" y="36"/>
                    <a:pt x="165" y="38"/>
                  </a:cubicBezTo>
                  <a:cubicBezTo>
                    <a:pt x="159" y="38"/>
                    <a:pt x="154" y="38"/>
                    <a:pt x="153" y="33"/>
                  </a:cubicBezTo>
                  <a:cubicBezTo>
                    <a:pt x="160" y="32"/>
                    <a:pt x="174" y="29"/>
                    <a:pt x="181" y="32"/>
                  </a:cubicBezTo>
                  <a:close/>
                  <a:moveTo>
                    <a:pt x="150" y="54"/>
                  </a:moveTo>
                  <a:cubicBezTo>
                    <a:pt x="138" y="53"/>
                    <a:pt x="135" y="53"/>
                    <a:pt x="122" y="52"/>
                  </a:cubicBezTo>
                  <a:cubicBezTo>
                    <a:pt x="125" y="48"/>
                    <a:pt x="121" y="47"/>
                    <a:pt x="124" y="45"/>
                  </a:cubicBezTo>
                  <a:cubicBezTo>
                    <a:pt x="131" y="45"/>
                    <a:pt x="137" y="44"/>
                    <a:pt x="149" y="44"/>
                  </a:cubicBezTo>
                  <a:cubicBezTo>
                    <a:pt x="150" y="49"/>
                    <a:pt x="149" y="48"/>
                    <a:pt x="150" y="54"/>
                  </a:cubicBezTo>
                  <a:close/>
                  <a:moveTo>
                    <a:pt x="147" y="34"/>
                  </a:moveTo>
                  <a:cubicBezTo>
                    <a:pt x="143" y="42"/>
                    <a:pt x="131" y="35"/>
                    <a:pt x="122" y="38"/>
                  </a:cubicBezTo>
                  <a:cubicBezTo>
                    <a:pt x="122" y="36"/>
                    <a:pt x="122" y="34"/>
                    <a:pt x="122" y="32"/>
                  </a:cubicBezTo>
                  <a:cubicBezTo>
                    <a:pt x="130" y="35"/>
                    <a:pt x="144" y="28"/>
                    <a:pt x="147" y="34"/>
                  </a:cubicBezTo>
                  <a:close/>
                  <a:moveTo>
                    <a:pt x="122" y="17"/>
                  </a:moveTo>
                  <a:cubicBezTo>
                    <a:pt x="128" y="14"/>
                    <a:pt x="136" y="14"/>
                    <a:pt x="145" y="14"/>
                  </a:cubicBezTo>
                  <a:cubicBezTo>
                    <a:pt x="143" y="19"/>
                    <a:pt x="147" y="20"/>
                    <a:pt x="146" y="24"/>
                  </a:cubicBezTo>
                  <a:cubicBezTo>
                    <a:pt x="140" y="27"/>
                    <a:pt x="126" y="24"/>
                    <a:pt x="124" y="26"/>
                  </a:cubicBezTo>
                  <a:cubicBezTo>
                    <a:pt x="121" y="26"/>
                    <a:pt x="123" y="20"/>
                    <a:pt x="122" y="17"/>
                  </a:cubicBezTo>
                  <a:close/>
                  <a:moveTo>
                    <a:pt x="96" y="16"/>
                  </a:moveTo>
                  <a:cubicBezTo>
                    <a:pt x="100" y="15"/>
                    <a:pt x="107" y="14"/>
                    <a:pt x="116" y="15"/>
                  </a:cubicBezTo>
                  <a:cubicBezTo>
                    <a:pt x="117" y="19"/>
                    <a:pt x="111" y="23"/>
                    <a:pt x="116" y="25"/>
                  </a:cubicBezTo>
                  <a:cubicBezTo>
                    <a:pt x="111" y="28"/>
                    <a:pt x="101" y="25"/>
                    <a:pt x="95" y="26"/>
                  </a:cubicBezTo>
                  <a:cubicBezTo>
                    <a:pt x="95" y="20"/>
                    <a:pt x="95" y="21"/>
                    <a:pt x="96" y="16"/>
                  </a:cubicBezTo>
                  <a:close/>
                  <a:moveTo>
                    <a:pt x="93" y="33"/>
                  </a:moveTo>
                  <a:cubicBezTo>
                    <a:pt x="100" y="34"/>
                    <a:pt x="111" y="31"/>
                    <a:pt x="116" y="35"/>
                  </a:cubicBezTo>
                  <a:cubicBezTo>
                    <a:pt x="112" y="40"/>
                    <a:pt x="102" y="38"/>
                    <a:pt x="93" y="38"/>
                  </a:cubicBezTo>
                  <a:cubicBezTo>
                    <a:pt x="93" y="36"/>
                    <a:pt x="93" y="35"/>
                    <a:pt x="93" y="33"/>
                  </a:cubicBezTo>
                  <a:close/>
                  <a:moveTo>
                    <a:pt x="92" y="45"/>
                  </a:moveTo>
                  <a:cubicBezTo>
                    <a:pt x="103" y="46"/>
                    <a:pt x="104" y="44"/>
                    <a:pt x="116" y="45"/>
                  </a:cubicBezTo>
                  <a:cubicBezTo>
                    <a:pt x="116" y="47"/>
                    <a:pt x="116" y="50"/>
                    <a:pt x="116" y="53"/>
                  </a:cubicBezTo>
                  <a:cubicBezTo>
                    <a:pt x="106" y="52"/>
                    <a:pt x="99" y="54"/>
                    <a:pt x="91" y="54"/>
                  </a:cubicBezTo>
                  <a:cubicBezTo>
                    <a:pt x="90" y="49"/>
                    <a:pt x="93" y="50"/>
                    <a:pt x="92" y="45"/>
                  </a:cubicBezTo>
                  <a:close/>
                  <a:moveTo>
                    <a:pt x="71" y="12"/>
                  </a:moveTo>
                  <a:cubicBezTo>
                    <a:pt x="79" y="12"/>
                    <a:pt x="82" y="14"/>
                    <a:pt x="89" y="14"/>
                  </a:cubicBezTo>
                  <a:cubicBezTo>
                    <a:pt x="90" y="19"/>
                    <a:pt x="87" y="20"/>
                    <a:pt x="88" y="25"/>
                  </a:cubicBezTo>
                  <a:cubicBezTo>
                    <a:pt x="79" y="23"/>
                    <a:pt x="76" y="26"/>
                    <a:pt x="69" y="24"/>
                  </a:cubicBezTo>
                  <a:cubicBezTo>
                    <a:pt x="68" y="18"/>
                    <a:pt x="73" y="19"/>
                    <a:pt x="71" y="12"/>
                  </a:cubicBezTo>
                  <a:close/>
                  <a:moveTo>
                    <a:pt x="86" y="34"/>
                  </a:moveTo>
                  <a:cubicBezTo>
                    <a:pt x="85" y="44"/>
                    <a:pt x="70" y="35"/>
                    <a:pt x="63" y="36"/>
                  </a:cubicBezTo>
                  <a:cubicBezTo>
                    <a:pt x="66" y="28"/>
                    <a:pt x="80" y="32"/>
                    <a:pt x="86" y="34"/>
                  </a:cubicBezTo>
                  <a:close/>
                  <a:moveTo>
                    <a:pt x="45" y="12"/>
                  </a:moveTo>
                  <a:cubicBezTo>
                    <a:pt x="51" y="12"/>
                    <a:pt x="57" y="12"/>
                    <a:pt x="63" y="12"/>
                  </a:cubicBezTo>
                  <a:cubicBezTo>
                    <a:pt x="63" y="17"/>
                    <a:pt x="61" y="19"/>
                    <a:pt x="60" y="23"/>
                  </a:cubicBezTo>
                  <a:cubicBezTo>
                    <a:pt x="53" y="24"/>
                    <a:pt x="50" y="22"/>
                    <a:pt x="44" y="21"/>
                  </a:cubicBezTo>
                  <a:cubicBezTo>
                    <a:pt x="44" y="18"/>
                    <a:pt x="46" y="16"/>
                    <a:pt x="45" y="12"/>
                  </a:cubicBezTo>
                  <a:close/>
                  <a:moveTo>
                    <a:pt x="27" y="10"/>
                  </a:moveTo>
                  <a:cubicBezTo>
                    <a:pt x="32" y="10"/>
                    <a:pt x="34" y="12"/>
                    <a:pt x="40" y="12"/>
                  </a:cubicBezTo>
                  <a:cubicBezTo>
                    <a:pt x="39" y="14"/>
                    <a:pt x="37" y="17"/>
                    <a:pt x="37" y="20"/>
                  </a:cubicBezTo>
                  <a:cubicBezTo>
                    <a:pt x="32" y="21"/>
                    <a:pt x="25" y="18"/>
                    <a:pt x="24" y="20"/>
                  </a:cubicBezTo>
                  <a:cubicBezTo>
                    <a:pt x="21" y="17"/>
                    <a:pt x="27" y="13"/>
                    <a:pt x="27" y="10"/>
                  </a:cubicBezTo>
                  <a:close/>
                  <a:moveTo>
                    <a:pt x="23" y="52"/>
                  </a:moveTo>
                  <a:cubicBezTo>
                    <a:pt x="17" y="52"/>
                    <a:pt x="14" y="53"/>
                    <a:pt x="8" y="50"/>
                  </a:cubicBezTo>
                  <a:cubicBezTo>
                    <a:pt x="7" y="44"/>
                    <a:pt x="12" y="44"/>
                    <a:pt x="11" y="39"/>
                  </a:cubicBezTo>
                  <a:cubicBezTo>
                    <a:pt x="16" y="40"/>
                    <a:pt x="20" y="41"/>
                    <a:pt x="26" y="41"/>
                  </a:cubicBezTo>
                  <a:cubicBezTo>
                    <a:pt x="27" y="46"/>
                    <a:pt x="23" y="47"/>
                    <a:pt x="23" y="52"/>
                  </a:cubicBezTo>
                  <a:close/>
                  <a:moveTo>
                    <a:pt x="16" y="33"/>
                  </a:moveTo>
                  <a:cubicBezTo>
                    <a:pt x="14" y="24"/>
                    <a:pt x="23" y="23"/>
                    <a:pt x="33" y="27"/>
                  </a:cubicBezTo>
                  <a:cubicBezTo>
                    <a:pt x="33" y="31"/>
                    <a:pt x="30" y="31"/>
                    <a:pt x="30" y="35"/>
                  </a:cubicBezTo>
                  <a:cubicBezTo>
                    <a:pt x="25" y="36"/>
                    <a:pt x="18" y="31"/>
                    <a:pt x="16" y="33"/>
                  </a:cubicBezTo>
                  <a:close/>
                  <a:moveTo>
                    <a:pt x="30" y="53"/>
                  </a:moveTo>
                  <a:cubicBezTo>
                    <a:pt x="31" y="49"/>
                    <a:pt x="33" y="45"/>
                    <a:pt x="34" y="41"/>
                  </a:cubicBezTo>
                  <a:cubicBezTo>
                    <a:pt x="42" y="40"/>
                    <a:pt x="47" y="44"/>
                    <a:pt x="52" y="41"/>
                  </a:cubicBezTo>
                  <a:cubicBezTo>
                    <a:pt x="53" y="47"/>
                    <a:pt x="50" y="49"/>
                    <a:pt x="49" y="54"/>
                  </a:cubicBezTo>
                  <a:cubicBezTo>
                    <a:pt x="43" y="54"/>
                    <a:pt x="36" y="54"/>
                    <a:pt x="3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07" name="Freeform 1118"/>
            <p:cNvSpPr>
              <a:spLocks noEditPoints="1"/>
            </p:cNvSpPr>
            <p:nvPr/>
          </p:nvSpPr>
          <p:spPr bwMode="auto">
            <a:xfrm>
              <a:off x="8687396" y="1561172"/>
              <a:ext cx="214125" cy="245757"/>
            </a:xfrm>
            <a:custGeom>
              <a:avLst/>
              <a:gdLst>
                <a:gd name="T0" fmla="*/ 51 w 58"/>
                <a:gd name="T1" fmla="*/ 45 h 66"/>
                <a:gd name="T2" fmla="*/ 58 w 58"/>
                <a:gd name="T3" fmla="*/ 16 h 66"/>
                <a:gd name="T4" fmla="*/ 19 w 58"/>
                <a:gd name="T5" fmla="*/ 34 h 66"/>
                <a:gd name="T6" fmla="*/ 0 w 58"/>
                <a:gd name="T7" fmla="*/ 50 h 66"/>
                <a:gd name="T8" fmla="*/ 51 w 58"/>
                <a:gd name="T9" fmla="*/ 45 h 66"/>
                <a:gd name="T10" fmla="*/ 26 w 58"/>
                <a:gd name="T11" fmla="*/ 37 h 66"/>
                <a:gd name="T12" fmla="*/ 32 w 58"/>
                <a:gd name="T13" fmla="*/ 22 h 66"/>
                <a:gd name="T14" fmla="*/ 43 w 58"/>
                <a:gd name="T15" fmla="*/ 19 h 66"/>
                <a:gd name="T16" fmla="*/ 43 w 58"/>
                <a:gd name="T17" fmla="*/ 15 h 66"/>
                <a:gd name="T18" fmla="*/ 49 w 58"/>
                <a:gd name="T19" fmla="*/ 18 h 66"/>
                <a:gd name="T20" fmla="*/ 45 w 58"/>
                <a:gd name="T21" fmla="*/ 41 h 66"/>
                <a:gd name="T22" fmla="*/ 7 w 58"/>
                <a:gd name="T23" fmla="*/ 49 h 66"/>
                <a:gd name="T24" fmla="*/ 26 w 58"/>
                <a:gd name="T25"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6">
                  <a:moveTo>
                    <a:pt x="51" y="45"/>
                  </a:moveTo>
                  <a:cubicBezTo>
                    <a:pt x="52" y="33"/>
                    <a:pt x="54" y="27"/>
                    <a:pt x="58" y="16"/>
                  </a:cubicBezTo>
                  <a:cubicBezTo>
                    <a:pt x="42" y="0"/>
                    <a:pt x="22" y="15"/>
                    <a:pt x="19" y="34"/>
                  </a:cubicBezTo>
                  <a:cubicBezTo>
                    <a:pt x="10" y="36"/>
                    <a:pt x="0" y="38"/>
                    <a:pt x="0" y="50"/>
                  </a:cubicBezTo>
                  <a:cubicBezTo>
                    <a:pt x="15" y="66"/>
                    <a:pt x="38" y="52"/>
                    <a:pt x="51" y="45"/>
                  </a:cubicBezTo>
                  <a:close/>
                  <a:moveTo>
                    <a:pt x="26" y="37"/>
                  </a:moveTo>
                  <a:cubicBezTo>
                    <a:pt x="27" y="29"/>
                    <a:pt x="32" y="26"/>
                    <a:pt x="32" y="22"/>
                  </a:cubicBezTo>
                  <a:cubicBezTo>
                    <a:pt x="36" y="22"/>
                    <a:pt x="38" y="19"/>
                    <a:pt x="43" y="19"/>
                  </a:cubicBezTo>
                  <a:cubicBezTo>
                    <a:pt x="43" y="18"/>
                    <a:pt x="43" y="17"/>
                    <a:pt x="43" y="15"/>
                  </a:cubicBezTo>
                  <a:cubicBezTo>
                    <a:pt x="46" y="15"/>
                    <a:pt x="47" y="18"/>
                    <a:pt x="49" y="18"/>
                  </a:cubicBezTo>
                  <a:cubicBezTo>
                    <a:pt x="47" y="24"/>
                    <a:pt x="46" y="33"/>
                    <a:pt x="45" y="41"/>
                  </a:cubicBezTo>
                  <a:cubicBezTo>
                    <a:pt x="33" y="45"/>
                    <a:pt x="22" y="56"/>
                    <a:pt x="7" y="49"/>
                  </a:cubicBezTo>
                  <a:cubicBezTo>
                    <a:pt x="9" y="40"/>
                    <a:pt x="22" y="43"/>
                    <a:pt x="2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08" name="Freeform 1119"/>
            <p:cNvSpPr/>
            <p:nvPr/>
          </p:nvSpPr>
          <p:spPr bwMode="auto">
            <a:xfrm>
              <a:off x="10633985" y="1643902"/>
              <a:ext cx="489081" cy="99763"/>
            </a:xfrm>
            <a:custGeom>
              <a:avLst/>
              <a:gdLst>
                <a:gd name="T0" fmla="*/ 102 w 131"/>
                <a:gd name="T1" fmla="*/ 8 h 27"/>
                <a:gd name="T2" fmla="*/ 81 w 131"/>
                <a:gd name="T3" fmla="*/ 16 h 27"/>
                <a:gd name="T4" fmla="*/ 46 w 131"/>
                <a:gd name="T5" fmla="*/ 12 h 27"/>
                <a:gd name="T6" fmla="*/ 35 w 131"/>
                <a:gd name="T7" fmla="*/ 2 h 27"/>
                <a:gd name="T8" fmla="*/ 16 w 131"/>
                <a:gd name="T9" fmla="*/ 11 h 27"/>
                <a:gd name="T10" fmla="*/ 1 w 131"/>
                <a:gd name="T11" fmla="*/ 0 h 27"/>
                <a:gd name="T12" fmla="*/ 15 w 131"/>
                <a:gd name="T13" fmla="*/ 18 h 27"/>
                <a:gd name="T14" fmla="*/ 33 w 131"/>
                <a:gd name="T15" fmla="*/ 10 h 27"/>
                <a:gd name="T16" fmla="*/ 65 w 131"/>
                <a:gd name="T17" fmla="*/ 14 h 27"/>
                <a:gd name="T18" fmla="*/ 98 w 131"/>
                <a:gd name="T19" fmla="*/ 15 h 27"/>
                <a:gd name="T20" fmla="*/ 131 w 131"/>
                <a:gd name="T21" fmla="*/ 14 h 27"/>
                <a:gd name="T22" fmla="*/ 102 w 131"/>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27">
                  <a:moveTo>
                    <a:pt x="102" y="8"/>
                  </a:moveTo>
                  <a:cubicBezTo>
                    <a:pt x="94" y="10"/>
                    <a:pt x="89" y="15"/>
                    <a:pt x="81" y="16"/>
                  </a:cubicBezTo>
                  <a:cubicBezTo>
                    <a:pt x="73" y="6"/>
                    <a:pt x="58" y="9"/>
                    <a:pt x="46" y="12"/>
                  </a:cubicBezTo>
                  <a:cubicBezTo>
                    <a:pt x="41" y="10"/>
                    <a:pt x="39" y="5"/>
                    <a:pt x="35" y="2"/>
                  </a:cubicBezTo>
                  <a:cubicBezTo>
                    <a:pt x="27" y="5"/>
                    <a:pt x="23" y="12"/>
                    <a:pt x="16" y="11"/>
                  </a:cubicBezTo>
                  <a:cubicBezTo>
                    <a:pt x="8" y="10"/>
                    <a:pt x="10" y="0"/>
                    <a:pt x="1" y="0"/>
                  </a:cubicBezTo>
                  <a:cubicBezTo>
                    <a:pt x="0" y="7"/>
                    <a:pt x="7" y="17"/>
                    <a:pt x="15" y="18"/>
                  </a:cubicBezTo>
                  <a:cubicBezTo>
                    <a:pt x="23" y="19"/>
                    <a:pt x="26" y="12"/>
                    <a:pt x="33" y="10"/>
                  </a:cubicBezTo>
                  <a:cubicBezTo>
                    <a:pt x="39" y="23"/>
                    <a:pt x="54" y="18"/>
                    <a:pt x="65" y="14"/>
                  </a:cubicBezTo>
                  <a:cubicBezTo>
                    <a:pt x="74" y="25"/>
                    <a:pt x="88" y="23"/>
                    <a:pt x="98" y="15"/>
                  </a:cubicBezTo>
                  <a:cubicBezTo>
                    <a:pt x="105" y="27"/>
                    <a:pt x="125" y="25"/>
                    <a:pt x="131" y="14"/>
                  </a:cubicBezTo>
                  <a:cubicBezTo>
                    <a:pt x="120" y="17"/>
                    <a:pt x="106" y="19"/>
                    <a:pt x="10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09" name="Freeform 1120"/>
            <p:cNvSpPr/>
            <p:nvPr/>
          </p:nvSpPr>
          <p:spPr bwMode="auto">
            <a:xfrm>
              <a:off x="9193509" y="1629302"/>
              <a:ext cx="60832" cy="133829"/>
            </a:xfrm>
            <a:custGeom>
              <a:avLst/>
              <a:gdLst>
                <a:gd name="T0" fmla="*/ 4 w 16"/>
                <a:gd name="T1" fmla="*/ 36 h 36"/>
                <a:gd name="T2" fmla="*/ 16 w 16"/>
                <a:gd name="T3" fmla="*/ 2 h 36"/>
                <a:gd name="T4" fmla="*/ 12 w 16"/>
                <a:gd name="T5" fmla="*/ 0 h 36"/>
                <a:gd name="T6" fmla="*/ 9 w 16"/>
                <a:gd name="T7" fmla="*/ 4 h 36"/>
                <a:gd name="T8" fmla="*/ 4 w 16"/>
                <a:gd name="T9" fmla="*/ 36 h 36"/>
              </a:gdLst>
              <a:ahLst/>
              <a:cxnLst>
                <a:cxn ang="0">
                  <a:pos x="T0" y="T1"/>
                </a:cxn>
                <a:cxn ang="0">
                  <a:pos x="T2" y="T3"/>
                </a:cxn>
                <a:cxn ang="0">
                  <a:pos x="T4" y="T5"/>
                </a:cxn>
                <a:cxn ang="0">
                  <a:pos x="T6" y="T7"/>
                </a:cxn>
                <a:cxn ang="0">
                  <a:pos x="T8" y="T9"/>
                </a:cxn>
              </a:cxnLst>
              <a:rect l="0" t="0" r="r" b="b"/>
              <a:pathLst>
                <a:path w="16" h="36">
                  <a:moveTo>
                    <a:pt x="4" y="36"/>
                  </a:moveTo>
                  <a:cubicBezTo>
                    <a:pt x="13" y="30"/>
                    <a:pt x="14" y="12"/>
                    <a:pt x="16" y="2"/>
                  </a:cubicBezTo>
                  <a:cubicBezTo>
                    <a:pt x="14" y="2"/>
                    <a:pt x="13" y="1"/>
                    <a:pt x="12" y="0"/>
                  </a:cubicBezTo>
                  <a:cubicBezTo>
                    <a:pt x="12" y="2"/>
                    <a:pt x="8" y="1"/>
                    <a:pt x="9" y="4"/>
                  </a:cubicBezTo>
                  <a:cubicBezTo>
                    <a:pt x="13" y="15"/>
                    <a:pt x="0" y="26"/>
                    <a:pt x="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10" name="Freeform 1121"/>
            <p:cNvSpPr/>
            <p:nvPr/>
          </p:nvSpPr>
          <p:spPr bwMode="auto">
            <a:xfrm>
              <a:off x="9242174" y="1653635"/>
              <a:ext cx="63264" cy="116795"/>
            </a:xfrm>
            <a:custGeom>
              <a:avLst/>
              <a:gdLst>
                <a:gd name="T0" fmla="*/ 17 w 17"/>
                <a:gd name="T1" fmla="*/ 2 h 31"/>
                <a:gd name="T2" fmla="*/ 13 w 17"/>
                <a:gd name="T3" fmla="*/ 1 h 31"/>
                <a:gd name="T4" fmla="*/ 0 w 17"/>
                <a:gd name="T5" fmla="*/ 31 h 31"/>
                <a:gd name="T6" fmla="*/ 17 w 17"/>
                <a:gd name="T7" fmla="*/ 2 h 31"/>
              </a:gdLst>
              <a:ahLst/>
              <a:cxnLst>
                <a:cxn ang="0">
                  <a:pos x="T0" y="T1"/>
                </a:cxn>
                <a:cxn ang="0">
                  <a:pos x="T2" y="T3"/>
                </a:cxn>
                <a:cxn ang="0">
                  <a:pos x="T4" y="T5"/>
                </a:cxn>
                <a:cxn ang="0">
                  <a:pos x="T6" y="T7"/>
                </a:cxn>
              </a:cxnLst>
              <a:rect l="0" t="0" r="r" b="b"/>
              <a:pathLst>
                <a:path w="17" h="31">
                  <a:moveTo>
                    <a:pt x="17" y="2"/>
                  </a:moveTo>
                  <a:cubicBezTo>
                    <a:pt x="15" y="2"/>
                    <a:pt x="15" y="0"/>
                    <a:pt x="13" y="1"/>
                  </a:cubicBezTo>
                  <a:cubicBezTo>
                    <a:pt x="8" y="10"/>
                    <a:pt x="4" y="21"/>
                    <a:pt x="0" y="31"/>
                  </a:cubicBezTo>
                  <a:cubicBezTo>
                    <a:pt x="12" y="29"/>
                    <a:pt x="12" y="13"/>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11" name="Freeform 1122"/>
            <p:cNvSpPr/>
            <p:nvPr/>
          </p:nvSpPr>
          <p:spPr bwMode="auto">
            <a:xfrm>
              <a:off x="7748167" y="1665802"/>
              <a:ext cx="272522" cy="60832"/>
            </a:xfrm>
            <a:custGeom>
              <a:avLst/>
              <a:gdLst>
                <a:gd name="T0" fmla="*/ 71 w 73"/>
                <a:gd name="T1" fmla="*/ 8 h 16"/>
                <a:gd name="T2" fmla="*/ 44 w 73"/>
                <a:gd name="T3" fmla="*/ 4 h 16"/>
                <a:gd name="T4" fmla="*/ 3 w 73"/>
                <a:gd name="T5" fmla="*/ 0 h 16"/>
                <a:gd name="T6" fmla="*/ 0 w 73"/>
                <a:gd name="T7" fmla="*/ 1 h 16"/>
                <a:gd name="T8" fmla="*/ 0 w 73"/>
                <a:gd name="T9" fmla="*/ 6 h 16"/>
                <a:gd name="T10" fmla="*/ 71 w 73"/>
                <a:gd name="T11" fmla="*/ 13 h 16"/>
                <a:gd name="T12" fmla="*/ 71 w 73"/>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73" h="16">
                  <a:moveTo>
                    <a:pt x="71" y="8"/>
                  </a:moveTo>
                  <a:cubicBezTo>
                    <a:pt x="65" y="2"/>
                    <a:pt x="54" y="4"/>
                    <a:pt x="44" y="4"/>
                  </a:cubicBezTo>
                  <a:cubicBezTo>
                    <a:pt x="27" y="4"/>
                    <a:pt x="10" y="4"/>
                    <a:pt x="3" y="0"/>
                  </a:cubicBezTo>
                  <a:cubicBezTo>
                    <a:pt x="1" y="0"/>
                    <a:pt x="1" y="1"/>
                    <a:pt x="0" y="1"/>
                  </a:cubicBezTo>
                  <a:cubicBezTo>
                    <a:pt x="0" y="3"/>
                    <a:pt x="0" y="4"/>
                    <a:pt x="0" y="6"/>
                  </a:cubicBezTo>
                  <a:cubicBezTo>
                    <a:pt x="14" y="16"/>
                    <a:pt x="51" y="11"/>
                    <a:pt x="71" y="13"/>
                  </a:cubicBezTo>
                  <a:cubicBezTo>
                    <a:pt x="67" y="12"/>
                    <a:pt x="73" y="10"/>
                    <a:pt x="7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12" name="Freeform 1123"/>
            <p:cNvSpPr/>
            <p:nvPr/>
          </p:nvSpPr>
          <p:spPr bwMode="auto">
            <a:xfrm>
              <a:off x="10604787" y="1767997"/>
              <a:ext cx="474482" cy="94897"/>
            </a:xfrm>
            <a:custGeom>
              <a:avLst/>
              <a:gdLst>
                <a:gd name="T0" fmla="*/ 38 w 127"/>
                <a:gd name="T1" fmla="*/ 10 h 26"/>
                <a:gd name="T2" fmla="*/ 68 w 127"/>
                <a:gd name="T3" fmla="*/ 13 h 26"/>
                <a:gd name="T4" fmla="*/ 80 w 127"/>
                <a:gd name="T5" fmla="*/ 21 h 26"/>
                <a:gd name="T6" fmla="*/ 97 w 127"/>
                <a:gd name="T7" fmla="*/ 13 h 26"/>
                <a:gd name="T8" fmla="*/ 104 w 127"/>
                <a:gd name="T9" fmla="*/ 20 h 26"/>
                <a:gd name="T10" fmla="*/ 127 w 127"/>
                <a:gd name="T11" fmla="*/ 15 h 26"/>
                <a:gd name="T12" fmla="*/ 109 w 127"/>
                <a:gd name="T13" fmla="*/ 13 h 26"/>
                <a:gd name="T14" fmla="*/ 99 w 127"/>
                <a:gd name="T15" fmla="*/ 6 h 26"/>
                <a:gd name="T16" fmla="*/ 79 w 127"/>
                <a:gd name="T17" fmla="*/ 14 h 26"/>
                <a:gd name="T18" fmla="*/ 72 w 127"/>
                <a:gd name="T19" fmla="*/ 5 h 26"/>
                <a:gd name="T20" fmla="*/ 40 w 127"/>
                <a:gd name="T21" fmla="*/ 3 h 26"/>
                <a:gd name="T22" fmla="*/ 19 w 127"/>
                <a:gd name="T23" fmla="*/ 13 h 26"/>
                <a:gd name="T24" fmla="*/ 1 w 127"/>
                <a:gd name="T25" fmla="*/ 0 h 26"/>
                <a:gd name="T26" fmla="*/ 38 w 127"/>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26">
                  <a:moveTo>
                    <a:pt x="38" y="10"/>
                  </a:moveTo>
                  <a:cubicBezTo>
                    <a:pt x="44" y="19"/>
                    <a:pt x="60" y="21"/>
                    <a:pt x="68" y="13"/>
                  </a:cubicBezTo>
                  <a:cubicBezTo>
                    <a:pt x="73" y="15"/>
                    <a:pt x="73" y="22"/>
                    <a:pt x="80" y="21"/>
                  </a:cubicBezTo>
                  <a:cubicBezTo>
                    <a:pt x="86" y="18"/>
                    <a:pt x="91" y="15"/>
                    <a:pt x="97" y="13"/>
                  </a:cubicBezTo>
                  <a:cubicBezTo>
                    <a:pt x="98" y="17"/>
                    <a:pt x="102" y="17"/>
                    <a:pt x="104" y="20"/>
                  </a:cubicBezTo>
                  <a:cubicBezTo>
                    <a:pt x="113" y="20"/>
                    <a:pt x="123" y="21"/>
                    <a:pt x="127" y="15"/>
                  </a:cubicBezTo>
                  <a:cubicBezTo>
                    <a:pt x="124" y="8"/>
                    <a:pt x="116" y="15"/>
                    <a:pt x="109" y="13"/>
                  </a:cubicBezTo>
                  <a:cubicBezTo>
                    <a:pt x="103" y="12"/>
                    <a:pt x="103" y="7"/>
                    <a:pt x="99" y="6"/>
                  </a:cubicBezTo>
                  <a:cubicBezTo>
                    <a:pt x="93" y="9"/>
                    <a:pt x="86" y="12"/>
                    <a:pt x="79" y="14"/>
                  </a:cubicBezTo>
                  <a:cubicBezTo>
                    <a:pt x="75" y="12"/>
                    <a:pt x="76" y="7"/>
                    <a:pt x="72" y="5"/>
                  </a:cubicBezTo>
                  <a:cubicBezTo>
                    <a:pt x="61" y="12"/>
                    <a:pt x="49" y="13"/>
                    <a:pt x="40" y="3"/>
                  </a:cubicBezTo>
                  <a:cubicBezTo>
                    <a:pt x="33" y="6"/>
                    <a:pt x="28" y="12"/>
                    <a:pt x="19" y="13"/>
                  </a:cubicBezTo>
                  <a:cubicBezTo>
                    <a:pt x="11" y="11"/>
                    <a:pt x="11" y="1"/>
                    <a:pt x="1" y="0"/>
                  </a:cubicBezTo>
                  <a:cubicBezTo>
                    <a:pt x="0" y="16"/>
                    <a:pt x="28" y="26"/>
                    <a:pt x="3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13" name="Freeform 1124"/>
            <p:cNvSpPr/>
            <p:nvPr/>
          </p:nvSpPr>
          <p:spPr bwMode="auto">
            <a:xfrm>
              <a:off x="8293212" y="1719333"/>
              <a:ext cx="75431" cy="99763"/>
            </a:xfrm>
            <a:custGeom>
              <a:avLst/>
              <a:gdLst>
                <a:gd name="T0" fmla="*/ 20 w 20"/>
                <a:gd name="T1" fmla="*/ 27 h 27"/>
                <a:gd name="T2" fmla="*/ 4 w 20"/>
                <a:gd name="T3" fmla="*/ 0 h 27"/>
                <a:gd name="T4" fmla="*/ 20 w 20"/>
                <a:gd name="T5" fmla="*/ 27 h 27"/>
              </a:gdLst>
              <a:ahLst/>
              <a:cxnLst>
                <a:cxn ang="0">
                  <a:pos x="T0" y="T1"/>
                </a:cxn>
                <a:cxn ang="0">
                  <a:pos x="T2" y="T3"/>
                </a:cxn>
                <a:cxn ang="0">
                  <a:pos x="T4" y="T5"/>
                </a:cxn>
              </a:cxnLst>
              <a:rect l="0" t="0" r="r" b="b"/>
              <a:pathLst>
                <a:path w="20" h="27">
                  <a:moveTo>
                    <a:pt x="20" y="27"/>
                  </a:moveTo>
                  <a:cubicBezTo>
                    <a:pt x="15" y="18"/>
                    <a:pt x="12" y="6"/>
                    <a:pt x="4" y="0"/>
                  </a:cubicBezTo>
                  <a:cubicBezTo>
                    <a:pt x="0" y="8"/>
                    <a:pt x="8" y="25"/>
                    <a:pt x="2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14" name="Freeform 1125"/>
            <p:cNvSpPr/>
            <p:nvPr/>
          </p:nvSpPr>
          <p:spPr bwMode="auto">
            <a:xfrm>
              <a:off x="6256594" y="1665802"/>
              <a:ext cx="131395" cy="167894"/>
            </a:xfrm>
            <a:custGeom>
              <a:avLst/>
              <a:gdLst>
                <a:gd name="T0" fmla="*/ 35 w 35"/>
                <a:gd name="T1" fmla="*/ 9 h 45"/>
                <a:gd name="T2" fmla="*/ 33 w 35"/>
                <a:gd name="T3" fmla="*/ 5 h 45"/>
                <a:gd name="T4" fmla="*/ 29 w 35"/>
                <a:gd name="T5" fmla="*/ 5 h 45"/>
                <a:gd name="T6" fmla="*/ 0 w 35"/>
                <a:gd name="T7" fmla="*/ 12 h 45"/>
                <a:gd name="T8" fmla="*/ 13 w 35"/>
                <a:gd name="T9" fmla="*/ 16 h 45"/>
                <a:gd name="T10" fmla="*/ 13 w 35"/>
                <a:gd name="T11" fmla="*/ 45 h 45"/>
                <a:gd name="T12" fmla="*/ 21 w 35"/>
                <a:gd name="T13" fmla="*/ 14 h 45"/>
                <a:gd name="T14" fmla="*/ 35 w 35"/>
                <a:gd name="T15" fmla="*/ 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5">
                  <a:moveTo>
                    <a:pt x="35" y="9"/>
                  </a:moveTo>
                  <a:cubicBezTo>
                    <a:pt x="33" y="9"/>
                    <a:pt x="33" y="7"/>
                    <a:pt x="33" y="5"/>
                  </a:cubicBezTo>
                  <a:cubicBezTo>
                    <a:pt x="32" y="5"/>
                    <a:pt x="31" y="5"/>
                    <a:pt x="29" y="5"/>
                  </a:cubicBezTo>
                  <a:cubicBezTo>
                    <a:pt x="23" y="11"/>
                    <a:pt x="1" y="0"/>
                    <a:pt x="0" y="12"/>
                  </a:cubicBezTo>
                  <a:cubicBezTo>
                    <a:pt x="0" y="18"/>
                    <a:pt x="12" y="12"/>
                    <a:pt x="13" y="16"/>
                  </a:cubicBezTo>
                  <a:cubicBezTo>
                    <a:pt x="14" y="26"/>
                    <a:pt x="7" y="38"/>
                    <a:pt x="13" y="45"/>
                  </a:cubicBezTo>
                  <a:cubicBezTo>
                    <a:pt x="21" y="40"/>
                    <a:pt x="16" y="22"/>
                    <a:pt x="21" y="14"/>
                  </a:cubicBezTo>
                  <a:cubicBezTo>
                    <a:pt x="27" y="14"/>
                    <a:pt x="33" y="13"/>
                    <a:pt x="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15" name="Freeform 1126"/>
            <p:cNvSpPr>
              <a:spLocks noEditPoints="1"/>
            </p:cNvSpPr>
            <p:nvPr/>
          </p:nvSpPr>
          <p:spPr bwMode="auto">
            <a:xfrm>
              <a:off x="6370955" y="1695000"/>
              <a:ext cx="150861" cy="153295"/>
            </a:xfrm>
            <a:custGeom>
              <a:avLst/>
              <a:gdLst>
                <a:gd name="T0" fmla="*/ 14 w 40"/>
                <a:gd name="T1" fmla="*/ 37 h 41"/>
                <a:gd name="T2" fmla="*/ 35 w 40"/>
                <a:gd name="T3" fmla="*/ 7 h 41"/>
                <a:gd name="T4" fmla="*/ 17 w 40"/>
                <a:gd name="T5" fmla="*/ 0 h 41"/>
                <a:gd name="T6" fmla="*/ 14 w 40"/>
                <a:gd name="T7" fmla="*/ 37 h 41"/>
                <a:gd name="T8" fmla="*/ 30 w 40"/>
                <a:gd name="T9" fmla="*/ 13 h 41"/>
                <a:gd name="T10" fmla="*/ 15 w 40"/>
                <a:gd name="T11" fmla="*/ 9 h 41"/>
                <a:gd name="T12" fmla="*/ 30 w 40"/>
                <a:gd name="T13" fmla="*/ 13 h 41"/>
              </a:gdLst>
              <a:ahLst/>
              <a:cxnLst>
                <a:cxn ang="0">
                  <a:pos x="T0" y="T1"/>
                </a:cxn>
                <a:cxn ang="0">
                  <a:pos x="T2" y="T3"/>
                </a:cxn>
                <a:cxn ang="0">
                  <a:pos x="T4" y="T5"/>
                </a:cxn>
                <a:cxn ang="0">
                  <a:pos x="T6" y="T7"/>
                </a:cxn>
                <a:cxn ang="0">
                  <a:pos x="T8" y="T9"/>
                </a:cxn>
                <a:cxn ang="0">
                  <a:pos x="T10" y="T11"/>
                </a:cxn>
                <a:cxn ang="0">
                  <a:pos x="T12" y="T13"/>
                </a:cxn>
              </a:cxnLst>
              <a:rect l="0" t="0" r="r" b="b"/>
              <a:pathLst>
                <a:path w="40" h="41">
                  <a:moveTo>
                    <a:pt x="14" y="37"/>
                  </a:moveTo>
                  <a:cubicBezTo>
                    <a:pt x="27" y="41"/>
                    <a:pt x="40" y="25"/>
                    <a:pt x="35" y="7"/>
                  </a:cubicBezTo>
                  <a:cubicBezTo>
                    <a:pt x="28" y="2"/>
                    <a:pt x="22" y="4"/>
                    <a:pt x="17" y="0"/>
                  </a:cubicBezTo>
                  <a:cubicBezTo>
                    <a:pt x="7" y="6"/>
                    <a:pt x="0" y="32"/>
                    <a:pt x="14" y="37"/>
                  </a:cubicBezTo>
                  <a:close/>
                  <a:moveTo>
                    <a:pt x="30" y="13"/>
                  </a:moveTo>
                  <a:cubicBezTo>
                    <a:pt x="34" y="34"/>
                    <a:pt x="4" y="35"/>
                    <a:pt x="15" y="9"/>
                  </a:cubicBezTo>
                  <a:cubicBezTo>
                    <a:pt x="19" y="11"/>
                    <a:pt x="27" y="8"/>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16" name="Freeform 1127"/>
            <p:cNvSpPr/>
            <p:nvPr/>
          </p:nvSpPr>
          <p:spPr bwMode="auto">
            <a:xfrm>
              <a:off x="8242115" y="1763131"/>
              <a:ext cx="85164" cy="77864"/>
            </a:xfrm>
            <a:custGeom>
              <a:avLst/>
              <a:gdLst>
                <a:gd name="T0" fmla="*/ 23 w 23"/>
                <a:gd name="T1" fmla="*/ 21 h 21"/>
                <a:gd name="T2" fmla="*/ 4 w 23"/>
                <a:gd name="T3" fmla="*/ 0 h 21"/>
                <a:gd name="T4" fmla="*/ 0 w 23"/>
                <a:gd name="T5" fmla="*/ 0 h 21"/>
                <a:gd name="T6" fmla="*/ 23 w 23"/>
                <a:gd name="T7" fmla="*/ 21 h 21"/>
              </a:gdLst>
              <a:ahLst/>
              <a:cxnLst>
                <a:cxn ang="0">
                  <a:pos x="T0" y="T1"/>
                </a:cxn>
                <a:cxn ang="0">
                  <a:pos x="T2" y="T3"/>
                </a:cxn>
                <a:cxn ang="0">
                  <a:pos x="T4" y="T5"/>
                </a:cxn>
                <a:cxn ang="0">
                  <a:pos x="T6" y="T7"/>
                </a:cxn>
              </a:cxnLst>
              <a:rect l="0" t="0" r="r" b="b"/>
              <a:pathLst>
                <a:path w="23" h="21">
                  <a:moveTo>
                    <a:pt x="23" y="21"/>
                  </a:moveTo>
                  <a:cubicBezTo>
                    <a:pt x="21" y="10"/>
                    <a:pt x="8" y="10"/>
                    <a:pt x="4" y="0"/>
                  </a:cubicBezTo>
                  <a:cubicBezTo>
                    <a:pt x="3" y="0"/>
                    <a:pt x="1" y="0"/>
                    <a:pt x="0" y="0"/>
                  </a:cubicBezTo>
                  <a:cubicBezTo>
                    <a:pt x="0" y="15"/>
                    <a:pt x="13" y="16"/>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17" name="Freeform 1128"/>
            <p:cNvSpPr/>
            <p:nvPr/>
          </p:nvSpPr>
          <p:spPr bwMode="auto">
            <a:xfrm>
              <a:off x="6548582" y="1719333"/>
              <a:ext cx="141128" cy="80298"/>
            </a:xfrm>
            <a:custGeom>
              <a:avLst/>
              <a:gdLst>
                <a:gd name="T0" fmla="*/ 0 w 38"/>
                <a:gd name="T1" fmla="*/ 15 h 22"/>
                <a:gd name="T2" fmla="*/ 12 w 38"/>
                <a:gd name="T3" fmla="*/ 13 h 22"/>
                <a:gd name="T4" fmla="*/ 25 w 38"/>
                <a:gd name="T5" fmla="*/ 22 h 22"/>
                <a:gd name="T6" fmla="*/ 38 w 38"/>
                <a:gd name="T7" fmla="*/ 5 h 22"/>
                <a:gd name="T8" fmla="*/ 24 w 38"/>
                <a:gd name="T9" fmla="*/ 13 h 22"/>
                <a:gd name="T10" fmla="*/ 0 w 38"/>
                <a:gd name="T11" fmla="*/ 15 h 22"/>
              </a:gdLst>
              <a:ahLst/>
              <a:cxnLst>
                <a:cxn ang="0">
                  <a:pos x="T0" y="T1"/>
                </a:cxn>
                <a:cxn ang="0">
                  <a:pos x="T2" y="T3"/>
                </a:cxn>
                <a:cxn ang="0">
                  <a:pos x="T4" y="T5"/>
                </a:cxn>
                <a:cxn ang="0">
                  <a:pos x="T6" y="T7"/>
                </a:cxn>
                <a:cxn ang="0">
                  <a:pos x="T8" y="T9"/>
                </a:cxn>
                <a:cxn ang="0">
                  <a:pos x="T10" y="T11"/>
                </a:cxn>
              </a:cxnLst>
              <a:rect l="0" t="0" r="r" b="b"/>
              <a:pathLst>
                <a:path w="38" h="22">
                  <a:moveTo>
                    <a:pt x="0" y="15"/>
                  </a:moveTo>
                  <a:cubicBezTo>
                    <a:pt x="5" y="20"/>
                    <a:pt x="5" y="10"/>
                    <a:pt x="12" y="13"/>
                  </a:cubicBezTo>
                  <a:cubicBezTo>
                    <a:pt x="17" y="15"/>
                    <a:pt x="18" y="21"/>
                    <a:pt x="25" y="22"/>
                  </a:cubicBezTo>
                  <a:cubicBezTo>
                    <a:pt x="31" y="18"/>
                    <a:pt x="37" y="14"/>
                    <a:pt x="38" y="5"/>
                  </a:cubicBezTo>
                  <a:cubicBezTo>
                    <a:pt x="32" y="7"/>
                    <a:pt x="31" y="13"/>
                    <a:pt x="24" y="13"/>
                  </a:cubicBezTo>
                  <a:cubicBezTo>
                    <a:pt x="20" y="4"/>
                    <a:pt x="0" y="0"/>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18" name="Freeform 1129"/>
            <p:cNvSpPr>
              <a:spLocks noEditPoints="1"/>
            </p:cNvSpPr>
            <p:nvPr/>
          </p:nvSpPr>
          <p:spPr bwMode="auto">
            <a:xfrm>
              <a:off x="9704489" y="1833694"/>
              <a:ext cx="172761" cy="102196"/>
            </a:xfrm>
            <a:custGeom>
              <a:avLst/>
              <a:gdLst>
                <a:gd name="T0" fmla="*/ 0 w 46"/>
                <a:gd name="T1" fmla="*/ 16 h 27"/>
                <a:gd name="T2" fmla="*/ 15 w 46"/>
                <a:gd name="T3" fmla="*/ 25 h 27"/>
                <a:gd name="T4" fmla="*/ 46 w 46"/>
                <a:gd name="T5" fmla="*/ 10 h 27"/>
                <a:gd name="T6" fmla="*/ 0 w 46"/>
                <a:gd name="T7" fmla="*/ 16 h 27"/>
                <a:gd name="T8" fmla="*/ 10 w 46"/>
                <a:gd name="T9" fmla="*/ 18 h 27"/>
                <a:gd name="T10" fmla="*/ 39 w 46"/>
                <a:gd name="T11" fmla="*/ 13 h 27"/>
                <a:gd name="T12" fmla="*/ 10 w 46"/>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0" y="16"/>
                  </a:moveTo>
                  <a:cubicBezTo>
                    <a:pt x="1" y="24"/>
                    <a:pt x="8" y="24"/>
                    <a:pt x="15" y="25"/>
                  </a:cubicBezTo>
                  <a:cubicBezTo>
                    <a:pt x="30" y="27"/>
                    <a:pt x="45" y="22"/>
                    <a:pt x="46" y="10"/>
                  </a:cubicBezTo>
                  <a:cubicBezTo>
                    <a:pt x="35" y="0"/>
                    <a:pt x="3" y="2"/>
                    <a:pt x="0" y="16"/>
                  </a:cubicBezTo>
                  <a:close/>
                  <a:moveTo>
                    <a:pt x="10" y="18"/>
                  </a:moveTo>
                  <a:cubicBezTo>
                    <a:pt x="12" y="7"/>
                    <a:pt x="30" y="10"/>
                    <a:pt x="39" y="13"/>
                  </a:cubicBezTo>
                  <a:cubicBezTo>
                    <a:pt x="33" y="21"/>
                    <a:pt x="20" y="19"/>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19" name="Freeform 1130"/>
            <p:cNvSpPr>
              <a:spLocks noEditPoints="1"/>
            </p:cNvSpPr>
            <p:nvPr/>
          </p:nvSpPr>
          <p:spPr bwMode="auto">
            <a:xfrm>
              <a:off x="8310245" y="1875060"/>
              <a:ext cx="192226" cy="180059"/>
            </a:xfrm>
            <a:custGeom>
              <a:avLst/>
              <a:gdLst>
                <a:gd name="T0" fmla="*/ 1 w 52"/>
                <a:gd name="T1" fmla="*/ 21 h 48"/>
                <a:gd name="T2" fmla="*/ 13 w 52"/>
                <a:gd name="T3" fmla="*/ 39 h 48"/>
                <a:gd name="T4" fmla="*/ 25 w 52"/>
                <a:gd name="T5" fmla="*/ 37 h 48"/>
                <a:gd name="T6" fmla="*/ 39 w 52"/>
                <a:gd name="T7" fmla="*/ 45 h 48"/>
                <a:gd name="T8" fmla="*/ 52 w 52"/>
                <a:gd name="T9" fmla="*/ 19 h 48"/>
                <a:gd name="T10" fmla="*/ 1 w 52"/>
                <a:gd name="T11" fmla="*/ 21 h 48"/>
                <a:gd name="T12" fmla="*/ 29 w 52"/>
                <a:gd name="T13" fmla="*/ 21 h 48"/>
                <a:gd name="T14" fmla="*/ 44 w 52"/>
                <a:gd name="T15" fmla="*/ 25 h 48"/>
                <a:gd name="T16" fmla="*/ 36 w 52"/>
                <a:gd name="T17" fmla="*/ 38 h 48"/>
                <a:gd name="T18" fmla="*/ 29 w 52"/>
                <a:gd name="T19" fmla="*/ 21 h 48"/>
                <a:gd name="T20" fmla="*/ 19 w 52"/>
                <a:gd name="T21" fmla="*/ 32 h 48"/>
                <a:gd name="T22" fmla="*/ 10 w 52"/>
                <a:gd name="T23" fmla="*/ 31 h 48"/>
                <a:gd name="T24" fmla="*/ 8 w 52"/>
                <a:gd name="T25" fmla="*/ 18 h 48"/>
                <a:gd name="T26" fmla="*/ 21 w 52"/>
                <a:gd name="T27" fmla="*/ 20 h 48"/>
                <a:gd name="T28" fmla="*/ 19 w 52"/>
                <a:gd name="T2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48">
                  <a:moveTo>
                    <a:pt x="1" y="21"/>
                  </a:moveTo>
                  <a:cubicBezTo>
                    <a:pt x="0" y="29"/>
                    <a:pt x="6" y="37"/>
                    <a:pt x="13" y="39"/>
                  </a:cubicBezTo>
                  <a:cubicBezTo>
                    <a:pt x="19" y="41"/>
                    <a:pt x="24" y="36"/>
                    <a:pt x="25" y="37"/>
                  </a:cubicBezTo>
                  <a:cubicBezTo>
                    <a:pt x="29" y="37"/>
                    <a:pt x="33" y="48"/>
                    <a:pt x="39" y="45"/>
                  </a:cubicBezTo>
                  <a:cubicBezTo>
                    <a:pt x="48" y="41"/>
                    <a:pt x="52" y="32"/>
                    <a:pt x="52" y="19"/>
                  </a:cubicBezTo>
                  <a:cubicBezTo>
                    <a:pt x="35" y="17"/>
                    <a:pt x="3" y="0"/>
                    <a:pt x="1" y="21"/>
                  </a:cubicBezTo>
                  <a:close/>
                  <a:moveTo>
                    <a:pt x="29" y="21"/>
                  </a:moveTo>
                  <a:cubicBezTo>
                    <a:pt x="35" y="22"/>
                    <a:pt x="38" y="25"/>
                    <a:pt x="44" y="25"/>
                  </a:cubicBezTo>
                  <a:cubicBezTo>
                    <a:pt x="43" y="31"/>
                    <a:pt x="41" y="36"/>
                    <a:pt x="36" y="38"/>
                  </a:cubicBezTo>
                  <a:cubicBezTo>
                    <a:pt x="29" y="37"/>
                    <a:pt x="26" y="28"/>
                    <a:pt x="29" y="21"/>
                  </a:cubicBezTo>
                  <a:close/>
                  <a:moveTo>
                    <a:pt x="19" y="32"/>
                  </a:moveTo>
                  <a:cubicBezTo>
                    <a:pt x="14" y="33"/>
                    <a:pt x="15" y="30"/>
                    <a:pt x="10" y="31"/>
                  </a:cubicBezTo>
                  <a:cubicBezTo>
                    <a:pt x="8" y="27"/>
                    <a:pt x="7" y="24"/>
                    <a:pt x="8" y="18"/>
                  </a:cubicBezTo>
                  <a:cubicBezTo>
                    <a:pt x="14" y="17"/>
                    <a:pt x="16" y="20"/>
                    <a:pt x="21" y="20"/>
                  </a:cubicBezTo>
                  <a:cubicBezTo>
                    <a:pt x="20" y="24"/>
                    <a:pt x="21" y="27"/>
                    <a:pt x="1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20" name="Freeform 1131"/>
            <p:cNvSpPr/>
            <p:nvPr/>
          </p:nvSpPr>
          <p:spPr bwMode="auto">
            <a:xfrm>
              <a:off x="6314991" y="1860460"/>
              <a:ext cx="131395" cy="170326"/>
            </a:xfrm>
            <a:custGeom>
              <a:avLst/>
              <a:gdLst>
                <a:gd name="T0" fmla="*/ 29 w 35"/>
                <a:gd name="T1" fmla="*/ 2 h 46"/>
                <a:gd name="T2" fmla="*/ 28 w 35"/>
                <a:gd name="T3" fmla="*/ 20 h 46"/>
                <a:gd name="T4" fmla="*/ 13 w 35"/>
                <a:gd name="T5" fmla="*/ 23 h 46"/>
                <a:gd name="T6" fmla="*/ 13 w 35"/>
                <a:gd name="T7" fmla="*/ 1 h 46"/>
                <a:gd name="T8" fmla="*/ 9 w 35"/>
                <a:gd name="T9" fmla="*/ 0 h 46"/>
                <a:gd name="T10" fmla="*/ 11 w 35"/>
                <a:gd name="T11" fmla="*/ 46 h 46"/>
                <a:gd name="T12" fmla="*/ 11 w 35"/>
                <a:gd name="T13" fmla="*/ 28 h 46"/>
                <a:gd name="T14" fmla="*/ 28 w 35"/>
                <a:gd name="T15" fmla="*/ 27 h 46"/>
                <a:gd name="T16" fmla="*/ 32 w 35"/>
                <a:gd name="T17" fmla="*/ 42 h 46"/>
                <a:gd name="T18" fmla="*/ 34 w 35"/>
                <a:gd name="T19" fmla="*/ 23 h 46"/>
                <a:gd name="T20" fmla="*/ 29 w 35"/>
                <a:gd name="T21"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6">
                  <a:moveTo>
                    <a:pt x="29" y="2"/>
                  </a:moveTo>
                  <a:cubicBezTo>
                    <a:pt x="23" y="5"/>
                    <a:pt x="29" y="14"/>
                    <a:pt x="28" y="20"/>
                  </a:cubicBezTo>
                  <a:cubicBezTo>
                    <a:pt x="25" y="21"/>
                    <a:pt x="19" y="21"/>
                    <a:pt x="13" y="23"/>
                  </a:cubicBezTo>
                  <a:cubicBezTo>
                    <a:pt x="10" y="17"/>
                    <a:pt x="15" y="9"/>
                    <a:pt x="13" y="1"/>
                  </a:cubicBezTo>
                  <a:cubicBezTo>
                    <a:pt x="12" y="1"/>
                    <a:pt x="11" y="1"/>
                    <a:pt x="9" y="0"/>
                  </a:cubicBezTo>
                  <a:cubicBezTo>
                    <a:pt x="9" y="12"/>
                    <a:pt x="0" y="37"/>
                    <a:pt x="11" y="46"/>
                  </a:cubicBezTo>
                  <a:cubicBezTo>
                    <a:pt x="13" y="42"/>
                    <a:pt x="9" y="35"/>
                    <a:pt x="11" y="28"/>
                  </a:cubicBezTo>
                  <a:cubicBezTo>
                    <a:pt x="17" y="32"/>
                    <a:pt x="22" y="28"/>
                    <a:pt x="28" y="27"/>
                  </a:cubicBezTo>
                  <a:cubicBezTo>
                    <a:pt x="29" y="35"/>
                    <a:pt x="25" y="42"/>
                    <a:pt x="32" y="42"/>
                  </a:cubicBezTo>
                  <a:cubicBezTo>
                    <a:pt x="33" y="39"/>
                    <a:pt x="34" y="31"/>
                    <a:pt x="34" y="23"/>
                  </a:cubicBezTo>
                  <a:cubicBezTo>
                    <a:pt x="34" y="16"/>
                    <a:pt x="35" y="4"/>
                    <a:pt x="2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21" name="Freeform 1132"/>
            <p:cNvSpPr/>
            <p:nvPr/>
          </p:nvSpPr>
          <p:spPr bwMode="auto">
            <a:xfrm>
              <a:off x="6641045" y="1870193"/>
              <a:ext cx="75431" cy="143562"/>
            </a:xfrm>
            <a:custGeom>
              <a:avLst/>
              <a:gdLst>
                <a:gd name="T0" fmla="*/ 7 w 20"/>
                <a:gd name="T1" fmla="*/ 29 h 38"/>
                <a:gd name="T2" fmla="*/ 7 w 20"/>
                <a:gd name="T3" fmla="*/ 0 h 38"/>
                <a:gd name="T4" fmla="*/ 1 w 20"/>
                <a:gd name="T5" fmla="*/ 0 h 38"/>
                <a:gd name="T6" fmla="*/ 0 w 20"/>
                <a:gd name="T7" fmla="*/ 35 h 38"/>
                <a:gd name="T8" fmla="*/ 20 w 20"/>
                <a:gd name="T9" fmla="*/ 32 h 38"/>
                <a:gd name="T10" fmla="*/ 7 w 20"/>
                <a:gd name="T11" fmla="*/ 29 h 38"/>
              </a:gdLst>
              <a:ahLst/>
              <a:cxnLst>
                <a:cxn ang="0">
                  <a:pos x="T0" y="T1"/>
                </a:cxn>
                <a:cxn ang="0">
                  <a:pos x="T2" y="T3"/>
                </a:cxn>
                <a:cxn ang="0">
                  <a:pos x="T4" y="T5"/>
                </a:cxn>
                <a:cxn ang="0">
                  <a:pos x="T6" y="T7"/>
                </a:cxn>
                <a:cxn ang="0">
                  <a:pos x="T8" y="T9"/>
                </a:cxn>
                <a:cxn ang="0">
                  <a:pos x="T10" y="T11"/>
                </a:cxn>
              </a:cxnLst>
              <a:rect l="0" t="0" r="r" b="b"/>
              <a:pathLst>
                <a:path w="20" h="38">
                  <a:moveTo>
                    <a:pt x="7" y="29"/>
                  </a:moveTo>
                  <a:cubicBezTo>
                    <a:pt x="9" y="19"/>
                    <a:pt x="10" y="8"/>
                    <a:pt x="7" y="0"/>
                  </a:cubicBezTo>
                  <a:cubicBezTo>
                    <a:pt x="5" y="0"/>
                    <a:pt x="3" y="0"/>
                    <a:pt x="1" y="0"/>
                  </a:cubicBezTo>
                  <a:cubicBezTo>
                    <a:pt x="4" y="15"/>
                    <a:pt x="1" y="21"/>
                    <a:pt x="0" y="35"/>
                  </a:cubicBezTo>
                  <a:cubicBezTo>
                    <a:pt x="6" y="38"/>
                    <a:pt x="18" y="38"/>
                    <a:pt x="20" y="32"/>
                  </a:cubicBezTo>
                  <a:cubicBezTo>
                    <a:pt x="17" y="27"/>
                    <a:pt x="10" y="31"/>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22" name="Freeform 1133"/>
            <p:cNvSpPr/>
            <p:nvPr/>
          </p:nvSpPr>
          <p:spPr bwMode="auto">
            <a:xfrm>
              <a:off x="6147097" y="1860460"/>
              <a:ext cx="97329" cy="175193"/>
            </a:xfrm>
            <a:custGeom>
              <a:avLst/>
              <a:gdLst>
                <a:gd name="T0" fmla="*/ 3 w 26"/>
                <a:gd name="T1" fmla="*/ 36 h 47"/>
                <a:gd name="T2" fmla="*/ 23 w 26"/>
                <a:gd name="T3" fmla="*/ 35 h 47"/>
                <a:gd name="T4" fmla="*/ 10 w 26"/>
                <a:gd name="T5" fmla="*/ 9 h 47"/>
                <a:gd name="T6" fmla="*/ 15 w 26"/>
                <a:gd name="T7" fmla="*/ 6 h 47"/>
                <a:gd name="T8" fmla="*/ 23 w 26"/>
                <a:gd name="T9" fmla="*/ 12 h 47"/>
                <a:gd name="T10" fmla="*/ 20 w 26"/>
                <a:gd name="T11" fmla="*/ 1 h 47"/>
                <a:gd name="T12" fmla="*/ 4 w 26"/>
                <a:gd name="T13" fmla="*/ 4 h 47"/>
                <a:gd name="T14" fmla="*/ 16 w 26"/>
                <a:gd name="T15" fmla="*/ 36 h 47"/>
                <a:gd name="T16" fmla="*/ 3 w 26"/>
                <a:gd name="T1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7">
                  <a:moveTo>
                    <a:pt x="3" y="36"/>
                  </a:moveTo>
                  <a:cubicBezTo>
                    <a:pt x="9" y="47"/>
                    <a:pt x="22" y="43"/>
                    <a:pt x="23" y="35"/>
                  </a:cubicBezTo>
                  <a:cubicBezTo>
                    <a:pt x="24" y="25"/>
                    <a:pt x="7" y="20"/>
                    <a:pt x="10" y="9"/>
                  </a:cubicBezTo>
                  <a:cubicBezTo>
                    <a:pt x="12" y="8"/>
                    <a:pt x="13" y="7"/>
                    <a:pt x="15" y="6"/>
                  </a:cubicBezTo>
                  <a:cubicBezTo>
                    <a:pt x="18" y="7"/>
                    <a:pt x="18" y="12"/>
                    <a:pt x="23" y="12"/>
                  </a:cubicBezTo>
                  <a:cubicBezTo>
                    <a:pt x="26" y="8"/>
                    <a:pt x="22" y="3"/>
                    <a:pt x="20" y="1"/>
                  </a:cubicBezTo>
                  <a:cubicBezTo>
                    <a:pt x="13" y="0"/>
                    <a:pt x="8" y="1"/>
                    <a:pt x="4" y="4"/>
                  </a:cubicBezTo>
                  <a:cubicBezTo>
                    <a:pt x="0" y="20"/>
                    <a:pt x="13" y="25"/>
                    <a:pt x="16" y="36"/>
                  </a:cubicBezTo>
                  <a:cubicBezTo>
                    <a:pt x="11" y="38"/>
                    <a:pt x="10" y="36"/>
                    <a:pt x="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23" name="Freeform 1134"/>
            <p:cNvSpPr/>
            <p:nvPr/>
          </p:nvSpPr>
          <p:spPr bwMode="auto">
            <a:xfrm>
              <a:off x="6222528" y="1862893"/>
              <a:ext cx="102196" cy="167894"/>
            </a:xfrm>
            <a:custGeom>
              <a:avLst/>
              <a:gdLst>
                <a:gd name="T0" fmla="*/ 26 w 27"/>
                <a:gd name="T1" fmla="*/ 10 h 45"/>
                <a:gd name="T2" fmla="*/ 15 w 27"/>
                <a:gd name="T3" fmla="*/ 4 h 45"/>
                <a:gd name="T4" fmla="*/ 21 w 27"/>
                <a:gd name="T5" fmla="*/ 42 h 45"/>
                <a:gd name="T6" fmla="*/ 24 w 27"/>
                <a:gd name="T7" fmla="*/ 33 h 45"/>
                <a:gd name="T8" fmla="*/ 17 w 27"/>
                <a:gd name="T9" fmla="*/ 36 h 45"/>
                <a:gd name="T10" fmla="*/ 26 w 27"/>
                <a:gd name="T11" fmla="*/ 10 h 45"/>
              </a:gdLst>
              <a:ahLst/>
              <a:cxnLst>
                <a:cxn ang="0">
                  <a:pos x="T0" y="T1"/>
                </a:cxn>
                <a:cxn ang="0">
                  <a:pos x="T2" y="T3"/>
                </a:cxn>
                <a:cxn ang="0">
                  <a:pos x="T4" y="T5"/>
                </a:cxn>
                <a:cxn ang="0">
                  <a:pos x="T6" y="T7"/>
                </a:cxn>
                <a:cxn ang="0">
                  <a:pos x="T8" y="T9"/>
                </a:cxn>
                <a:cxn ang="0">
                  <a:pos x="T10" y="T11"/>
                </a:cxn>
              </a:cxnLst>
              <a:rect l="0" t="0" r="r" b="b"/>
              <a:pathLst>
                <a:path w="27" h="45">
                  <a:moveTo>
                    <a:pt x="26" y="10"/>
                  </a:moveTo>
                  <a:cubicBezTo>
                    <a:pt x="27" y="0"/>
                    <a:pt x="18" y="3"/>
                    <a:pt x="15" y="4"/>
                  </a:cubicBezTo>
                  <a:cubicBezTo>
                    <a:pt x="3" y="9"/>
                    <a:pt x="0" y="45"/>
                    <a:pt x="21" y="42"/>
                  </a:cubicBezTo>
                  <a:cubicBezTo>
                    <a:pt x="22" y="39"/>
                    <a:pt x="27" y="37"/>
                    <a:pt x="24" y="33"/>
                  </a:cubicBezTo>
                  <a:cubicBezTo>
                    <a:pt x="20" y="29"/>
                    <a:pt x="22" y="37"/>
                    <a:pt x="17" y="36"/>
                  </a:cubicBezTo>
                  <a:cubicBezTo>
                    <a:pt x="7" y="28"/>
                    <a:pt x="14" y="8"/>
                    <a:pt x="2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24" name="Freeform 1135"/>
            <p:cNvSpPr>
              <a:spLocks noEditPoints="1"/>
            </p:cNvSpPr>
            <p:nvPr/>
          </p:nvSpPr>
          <p:spPr bwMode="auto">
            <a:xfrm>
              <a:off x="6446386" y="1862893"/>
              <a:ext cx="194659" cy="143562"/>
            </a:xfrm>
            <a:custGeom>
              <a:avLst/>
              <a:gdLst>
                <a:gd name="T0" fmla="*/ 28 w 52"/>
                <a:gd name="T1" fmla="*/ 9 h 38"/>
                <a:gd name="T2" fmla="*/ 24 w 52"/>
                <a:gd name="T3" fmla="*/ 20 h 38"/>
                <a:gd name="T4" fmla="*/ 20 w 52"/>
                <a:gd name="T5" fmla="*/ 9 h 38"/>
                <a:gd name="T6" fmla="*/ 7 w 52"/>
                <a:gd name="T7" fmla="*/ 9 h 38"/>
                <a:gd name="T8" fmla="*/ 15 w 52"/>
                <a:gd name="T9" fmla="*/ 38 h 38"/>
                <a:gd name="T10" fmla="*/ 26 w 52"/>
                <a:gd name="T11" fmla="*/ 22 h 38"/>
                <a:gd name="T12" fmla="*/ 38 w 52"/>
                <a:gd name="T13" fmla="*/ 37 h 38"/>
                <a:gd name="T14" fmla="*/ 28 w 52"/>
                <a:gd name="T15" fmla="*/ 9 h 38"/>
                <a:gd name="T16" fmla="*/ 15 w 52"/>
                <a:gd name="T17" fmla="*/ 31 h 38"/>
                <a:gd name="T18" fmla="*/ 18 w 52"/>
                <a:gd name="T19" fmla="*/ 14 h 38"/>
                <a:gd name="T20" fmla="*/ 15 w 52"/>
                <a:gd name="T21" fmla="*/ 31 h 38"/>
                <a:gd name="T22" fmla="*/ 36 w 52"/>
                <a:gd name="T23" fmla="*/ 30 h 38"/>
                <a:gd name="T24" fmla="*/ 31 w 52"/>
                <a:gd name="T25" fmla="*/ 29 h 38"/>
                <a:gd name="T26" fmla="*/ 36 w 52"/>
                <a:gd name="T27" fmla="*/ 14 h 38"/>
                <a:gd name="T28" fmla="*/ 36 w 52"/>
                <a:gd name="T2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38">
                  <a:moveTo>
                    <a:pt x="28" y="9"/>
                  </a:moveTo>
                  <a:cubicBezTo>
                    <a:pt x="26" y="12"/>
                    <a:pt x="27" y="18"/>
                    <a:pt x="24" y="20"/>
                  </a:cubicBezTo>
                  <a:cubicBezTo>
                    <a:pt x="25" y="14"/>
                    <a:pt x="22" y="12"/>
                    <a:pt x="20" y="9"/>
                  </a:cubicBezTo>
                  <a:cubicBezTo>
                    <a:pt x="17" y="8"/>
                    <a:pt x="10" y="6"/>
                    <a:pt x="7" y="9"/>
                  </a:cubicBezTo>
                  <a:cubicBezTo>
                    <a:pt x="2" y="19"/>
                    <a:pt x="0" y="38"/>
                    <a:pt x="15" y="38"/>
                  </a:cubicBezTo>
                  <a:cubicBezTo>
                    <a:pt x="22" y="36"/>
                    <a:pt x="21" y="25"/>
                    <a:pt x="26" y="22"/>
                  </a:cubicBezTo>
                  <a:cubicBezTo>
                    <a:pt x="22" y="32"/>
                    <a:pt x="31" y="38"/>
                    <a:pt x="38" y="37"/>
                  </a:cubicBezTo>
                  <a:cubicBezTo>
                    <a:pt x="51" y="34"/>
                    <a:pt x="52" y="0"/>
                    <a:pt x="28" y="9"/>
                  </a:cubicBezTo>
                  <a:close/>
                  <a:moveTo>
                    <a:pt x="15" y="31"/>
                  </a:moveTo>
                  <a:cubicBezTo>
                    <a:pt x="7" y="31"/>
                    <a:pt x="8" y="11"/>
                    <a:pt x="18" y="14"/>
                  </a:cubicBezTo>
                  <a:cubicBezTo>
                    <a:pt x="21" y="21"/>
                    <a:pt x="17" y="26"/>
                    <a:pt x="15" y="31"/>
                  </a:cubicBezTo>
                  <a:close/>
                  <a:moveTo>
                    <a:pt x="36" y="30"/>
                  </a:moveTo>
                  <a:cubicBezTo>
                    <a:pt x="34" y="30"/>
                    <a:pt x="33" y="28"/>
                    <a:pt x="31" y="29"/>
                  </a:cubicBezTo>
                  <a:cubicBezTo>
                    <a:pt x="30" y="21"/>
                    <a:pt x="33" y="17"/>
                    <a:pt x="36" y="14"/>
                  </a:cubicBezTo>
                  <a:cubicBezTo>
                    <a:pt x="43" y="16"/>
                    <a:pt x="42" y="27"/>
                    <a:pt x="3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25" name="Freeform 1136"/>
            <p:cNvSpPr>
              <a:spLocks noEditPoints="1"/>
            </p:cNvSpPr>
            <p:nvPr/>
          </p:nvSpPr>
          <p:spPr bwMode="auto">
            <a:xfrm>
              <a:off x="9969713" y="2047819"/>
              <a:ext cx="1725165" cy="379585"/>
            </a:xfrm>
            <a:custGeom>
              <a:avLst/>
              <a:gdLst>
                <a:gd name="T0" fmla="*/ 374 w 462"/>
                <a:gd name="T1" fmla="*/ 96 h 102"/>
                <a:gd name="T2" fmla="*/ 451 w 462"/>
                <a:gd name="T3" fmla="*/ 83 h 102"/>
                <a:gd name="T4" fmla="*/ 459 w 462"/>
                <a:gd name="T5" fmla="*/ 29 h 102"/>
                <a:gd name="T6" fmla="*/ 418 w 462"/>
                <a:gd name="T7" fmla="*/ 27 h 102"/>
                <a:gd name="T8" fmla="*/ 279 w 462"/>
                <a:gd name="T9" fmla="*/ 33 h 102"/>
                <a:gd name="T10" fmla="*/ 243 w 462"/>
                <a:gd name="T11" fmla="*/ 38 h 102"/>
                <a:gd name="T12" fmla="*/ 120 w 462"/>
                <a:gd name="T13" fmla="*/ 30 h 102"/>
                <a:gd name="T14" fmla="*/ 90 w 462"/>
                <a:gd name="T15" fmla="*/ 2 h 102"/>
                <a:gd name="T16" fmla="*/ 87 w 462"/>
                <a:gd name="T17" fmla="*/ 2 h 102"/>
                <a:gd name="T18" fmla="*/ 77 w 462"/>
                <a:gd name="T19" fmla="*/ 30 h 102"/>
                <a:gd name="T20" fmla="*/ 9 w 462"/>
                <a:gd name="T21" fmla="*/ 33 h 102"/>
                <a:gd name="T22" fmla="*/ 4 w 462"/>
                <a:gd name="T23" fmla="*/ 92 h 102"/>
                <a:gd name="T24" fmla="*/ 47 w 462"/>
                <a:gd name="T25" fmla="*/ 98 h 102"/>
                <a:gd name="T26" fmla="*/ 144 w 462"/>
                <a:gd name="T27" fmla="*/ 101 h 102"/>
                <a:gd name="T28" fmla="*/ 297 w 462"/>
                <a:gd name="T29" fmla="*/ 96 h 102"/>
                <a:gd name="T30" fmla="*/ 374 w 462"/>
                <a:gd name="T31" fmla="*/ 96 h 102"/>
                <a:gd name="T32" fmla="*/ 221 w 462"/>
                <a:gd name="T33" fmla="*/ 89 h 102"/>
                <a:gd name="T34" fmla="*/ 116 w 462"/>
                <a:gd name="T35" fmla="*/ 90 h 102"/>
                <a:gd name="T36" fmla="*/ 61 w 462"/>
                <a:gd name="T37" fmla="*/ 90 h 102"/>
                <a:gd name="T38" fmla="*/ 11 w 462"/>
                <a:gd name="T39" fmla="*/ 87 h 102"/>
                <a:gd name="T40" fmla="*/ 13 w 462"/>
                <a:gd name="T41" fmla="*/ 40 h 102"/>
                <a:gd name="T42" fmla="*/ 83 w 462"/>
                <a:gd name="T43" fmla="*/ 38 h 102"/>
                <a:gd name="T44" fmla="*/ 90 w 462"/>
                <a:gd name="T45" fmla="*/ 15 h 102"/>
                <a:gd name="T46" fmla="*/ 115 w 462"/>
                <a:gd name="T47" fmla="*/ 36 h 102"/>
                <a:gd name="T48" fmla="*/ 245 w 462"/>
                <a:gd name="T49" fmla="*/ 45 h 102"/>
                <a:gd name="T50" fmla="*/ 297 w 462"/>
                <a:gd name="T51" fmla="*/ 39 h 102"/>
                <a:gd name="T52" fmla="*/ 452 w 462"/>
                <a:gd name="T53" fmla="*/ 33 h 102"/>
                <a:gd name="T54" fmla="*/ 445 w 462"/>
                <a:gd name="T55" fmla="*/ 77 h 102"/>
                <a:gd name="T56" fmla="*/ 390 w 462"/>
                <a:gd name="T57" fmla="*/ 85 h 102"/>
                <a:gd name="T58" fmla="*/ 338 w 462"/>
                <a:gd name="T59" fmla="*/ 89 h 102"/>
                <a:gd name="T60" fmla="*/ 221 w 462"/>
                <a:gd name="T61"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2" h="102">
                  <a:moveTo>
                    <a:pt x="374" y="96"/>
                  </a:moveTo>
                  <a:cubicBezTo>
                    <a:pt x="397" y="94"/>
                    <a:pt x="437" y="95"/>
                    <a:pt x="451" y="83"/>
                  </a:cubicBezTo>
                  <a:cubicBezTo>
                    <a:pt x="462" y="72"/>
                    <a:pt x="462" y="47"/>
                    <a:pt x="459" y="29"/>
                  </a:cubicBezTo>
                  <a:cubicBezTo>
                    <a:pt x="447" y="22"/>
                    <a:pt x="432" y="27"/>
                    <a:pt x="418" y="27"/>
                  </a:cubicBezTo>
                  <a:cubicBezTo>
                    <a:pt x="372" y="30"/>
                    <a:pt x="323" y="30"/>
                    <a:pt x="279" y="33"/>
                  </a:cubicBezTo>
                  <a:cubicBezTo>
                    <a:pt x="267" y="34"/>
                    <a:pt x="255" y="37"/>
                    <a:pt x="243" y="38"/>
                  </a:cubicBezTo>
                  <a:cubicBezTo>
                    <a:pt x="200" y="40"/>
                    <a:pt x="157" y="28"/>
                    <a:pt x="120" y="30"/>
                  </a:cubicBezTo>
                  <a:cubicBezTo>
                    <a:pt x="108" y="22"/>
                    <a:pt x="100" y="11"/>
                    <a:pt x="90" y="2"/>
                  </a:cubicBezTo>
                  <a:cubicBezTo>
                    <a:pt x="89" y="0"/>
                    <a:pt x="88" y="1"/>
                    <a:pt x="87" y="2"/>
                  </a:cubicBezTo>
                  <a:cubicBezTo>
                    <a:pt x="82" y="10"/>
                    <a:pt x="83" y="23"/>
                    <a:pt x="77" y="30"/>
                  </a:cubicBezTo>
                  <a:cubicBezTo>
                    <a:pt x="62" y="31"/>
                    <a:pt x="31" y="28"/>
                    <a:pt x="9" y="33"/>
                  </a:cubicBezTo>
                  <a:cubicBezTo>
                    <a:pt x="0" y="49"/>
                    <a:pt x="0" y="73"/>
                    <a:pt x="4" y="92"/>
                  </a:cubicBezTo>
                  <a:cubicBezTo>
                    <a:pt x="14" y="102"/>
                    <a:pt x="39" y="98"/>
                    <a:pt x="47" y="98"/>
                  </a:cubicBezTo>
                  <a:cubicBezTo>
                    <a:pt x="74" y="97"/>
                    <a:pt x="114" y="100"/>
                    <a:pt x="144" y="101"/>
                  </a:cubicBezTo>
                  <a:cubicBezTo>
                    <a:pt x="191" y="102"/>
                    <a:pt x="243" y="96"/>
                    <a:pt x="297" y="96"/>
                  </a:cubicBezTo>
                  <a:cubicBezTo>
                    <a:pt x="313" y="96"/>
                    <a:pt x="347" y="98"/>
                    <a:pt x="374" y="96"/>
                  </a:cubicBezTo>
                  <a:close/>
                  <a:moveTo>
                    <a:pt x="221" y="89"/>
                  </a:moveTo>
                  <a:cubicBezTo>
                    <a:pt x="186" y="91"/>
                    <a:pt x="144" y="92"/>
                    <a:pt x="116" y="90"/>
                  </a:cubicBezTo>
                  <a:cubicBezTo>
                    <a:pt x="95" y="89"/>
                    <a:pt x="77" y="90"/>
                    <a:pt x="61" y="90"/>
                  </a:cubicBezTo>
                  <a:cubicBezTo>
                    <a:pt x="44" y="90"/>
                    <a:pt x="27" y="93"/>
                    <a:pt x="11" y="87"/>
                  </a:cubicBezTo>
                  <a:cubicBezTo>
                    <a:pt x="7" y="72"/>
                    <a:pt x="10" y="55"/>
                    <a:pt x="13" y="40"/>
                  </a:cubicBezTo>
                  <a:cubicBezTo>
                    <a:pt x="28" y="35"/>
                    <a:pt x="64" y="38"/>
                    <a:pt x="83" y="38"/>
                  </a:cubicBezTo>
                  <a:cubicBezTo>
                    <a:pt x="86" y="31"/>
                    <a:pt x="87" y="22"/>
                    <a:pt x="90" y="15"/>
                  </a:cubicBezTo>
                  <a:cubicBezTo>
                    <a:pt x="99" y="20"/>
                    <a:pt x="106" y="30"/>
                    <a:pt x="115" y="36"/>
                  </a:cubicBezTo>
                  <a:cubicBezTo>
                    <a:pt x="162" y="36"/>
                    <a:pt x="204" y="47"/>
                    <a:pt x="245" y="45"/>
                  </a:cubicBezTo>
                  <a:cubicBezTo>
                    <a:pt x="263" y="44"/>
                    <a:pt x="280" y="40"/>
                    <a:pt x="297" y="39"/>
                  </a:cubicBezTo>
                  <a:cubicBezTo>
                    <a:pt x="350" y="38"/>
                    <a:pt x="398" y="35"/>
                    <a:pt x="452" y="33"/>
                  </a:cubicBezTo>
                  <a:cubicBezTo>
                    <a:pt x="456" y="48"/>
                    <a:pt x="454" y="68"/>
                    <a:pt x="445" y="77"/>
                  </a:cubicBezTo>
                  <a:cubicBezTo>
                    <a:pt x="436" y="85"/>
                    <a:pt x="411" y="83"/>
                    <a:pt x="390" y="85"/>
                  </a:cubicBezTo>
                  <a:cubicBezTo>
                    <a:pt x="373" y="86"/>
                    <a:pt x="352" y="89"/>
                    <a:pt x="338" y="89"/>
                  </a:cubicBezTo>
                  <a:cubicBezTo>
                    <a:pt x="292" y="89"/>
                    <a:pt x="259" y="87"/>
                    <a:pt x="221"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26" name="Freeform 1137"/>
            <p:cNvSpPr>
              <a:spLocks noEditPoints="1"/>
            </p:cNvSpPr>
            <p:nvPr/>
          </p:nvSpPr>
          <p:spPr bwMode="auto">
            <a:xfrm>
              <a:off x="8478138" y="2023486"/>
              <a:ext cx="764036" cy="221425"/>
            </a:xfrm>
            <a:custGeom>
              <a:avLst/>
              <a:gdLst>
                <a:gd name="T0" fmla="*/ 77 w 205"/>
                <a:gd name="T1" fmla="*/ 58 h 59"/>
                <a:gd name="T2" fmla="*/ 104 w 205"/>
                <a:gd name="T3" fmla="*/ 55 h 59"/>
                <a:gd name="T4" fmla="*/ 157 w 205"/>
                <a:gd name="T5" fmla="*/ 52 h 59"/>
                <a:gd name="T6" fmla="*/ 190 w 205"/>
                <a:gd name="T7" fmla="*/ 35 h 59"/>
                <a:gd name="T8" fmla="*/ 205 w 205"/>
                <a:gd name="T9" fmla="*/ 19 h 59"/>
                <a:gd name="T10" fmla="*/ 145 w 205"/>
                <a:gd name="T11" fmla="*/ 0 h 59"/>
                <a:gd name="T12" fmla="*/ 108 w 205"/>
                <a:gd name="T13" fmla="*/ 3 h 59"/>
                <a:gd name="T14" fmla="*/ 10 w 205"/>
                <a:gd name="T15" fmla="*/ 27 h 59"/>
                <a:gd name="T16" fmla="*/ 77 w 205"/>
                <a:gd name="T17" fmla="*/ 58 h 59"/>
                <a:gd name="T18" fmla="*/ 153 w 205"/>
                <a:gd name="T19" fmla="*/ 44 h 59"/>
                <a:gd name="T20" fmla="*/ 78 w 205"/>
                <a:gd name="T21" fmla="*/ 50 h 59"/>
                <a:gd name="T22" fmla="*/ 77 w 205"/>
                <a:gd name="T23" fmla="*/ 32 h 59"/>
                <a:gd name="T24" fmla="*/ 160 w 205"/>
                <a:gd name="T25" fmla="*/ 36 h 59"/>
                <a:gd name="T26" fmla="*/ 153 w 205"/>
                <a:gd name="T27" fmla="*/ 44 h 59"/>
                <a:gd name="T28" fmla="*/ 155 w 205"/>
                <a:gd name="T29" fmla="*/ 12 h 59"/>
                <a:gd name="T30" fmla="*/ 179 w 205"/>
                <a:gd name="T31" fmla="*/ 15 h 59"/>
                <a:gd name="T32" fmla="*/ 182 w 205"/>
                <a:gd name="T33" fmla="*/ 29 h 59"/>
                <a:gd name="T34" fmla="*/ 171 w 205"/>
                <a:gd name="T35" fmla="*/ 36 h 59"/>
                <a:gd name="T36" fmla="*/ 150 w 205"/>
                <a:gd name="T37" fmla="*/ 27 h 59"/>
                <a:gd name="T38" fmla="*/ 155 w 205"/>
                <a:gd name="T39" fmla="*/ 12 h 59"/>
                <a:gd name="T40" fmla="*/ 75 w 205"/>
                <a:gd name="T41" fmla="*/ 11 h 59"/>
                <a:gd name="T42" fmla="*/ 149 w 205"/>
                <a:gd name="T43" fmla="*/ 11 h 59"/>
                <a:gd name="T44" fmla="*/ 115 w 205"/>
                <a:gd name="T45" fmla="*/ 22 h 59"/>
                <a:gd name="T46" fmla="*/ 75 w 205"/>
                <a:gd name="T47" fmla="*/ 25 h 59"/>
                <a:gd name="T48" fmla="*/ 75 w 205"/>
                <a:gd name="T49" fmla="*/ 11 h 59"/>
                <a:gd name="T50" fmla="*/ 16 w 205"/>
                <a:gd name="T51" fmla="*/ 38 h 59"/>
                <a:gd name="T52" fmla="*/ 48 w 205"/>
                <a:gd name="T53" fmla="*/ 13 h 59"/>
                <a:gd name="T54" fmla="*/ 51 w 205"/>
                <a:gd name="T55" fmla="*/ 49 h 59"/>
                <a:gd name="T56" fmla="*/ 16 w 205"/>
                <a:gd name="T57" fmla="*/ 38 h 59"/>
                <a:gd name="T58" fmla="*/ 58 w 205"/>
                <a:gd name="T59" fmla="*/ 50 h 59"/>
                <a:gd name="T60" fmla="*/ 56 w 205"/>
                <a:gd name="T61" fmla="*/ 11 h 59"/>
                <a:gd name="T62" fmla="*/ 67 w 205"/>
                <a:gd name="T63" fmla="*/ 12 h 59"/>
                <a:gd name="T64" fmla="*/ 71 w 205"/>
                <a:gd name="T65" fmla="*/ 50 h 59"/>
                <a:gd name="T66" fmla="*/ 58 w 205"/>
                <a:gd name="T6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5" h="59">
                  <a:moveTo>
                    <a:pt x="77" y="58"/>
                  </a:moveTo>
                  <a:cubicBezTo>
                    <a:pt x="88" y="58"/>
                    <a:pt x="95" y="56"/>
                    <a:pt x="104" y="55"/>
                  </a:cubicBezTo>
                  <a:cubicBezTo>
                    <a:pt x="123" y="52"/>
                    <a:pt x="146" y="52"/>
                    <a:pt x="157" y="52"/>
                  </a:cubicBezTo>
                  <a:cubicBezTo>
                    <a:pt x="167" y="46"/>
                    <a:pt x="178" y="34"/>
                    <a:pt x="190" y="35"/>
                  </a:cubicBezTo>
                  <a:cubicBezTo>
                    <a:pt x="191" y="27"/>
                    <a:pt x="202" y="28"/>
                    <a:pt x="205" y="19"/>
                  </a:cubicBezTo>
                  <a:cubicBezTo>
                    <a:pt x="190" y="13"/>
                    <a:pt x="166" y="2"/>
                    <a:pt x="145" y="0"/>
                  </a:cubicBezTo>
                  <a:cubicBezTo>
                    <a:pt x="137" y="0"/>
                    <a:pt x="119" y="3"/>
                    <a:pt x="108" y="3"/>
                  </a:cubicBezTo>
                  <a:cubicBezTo>
                    <a:pt x="71" y="4"/>
                    <a:pt x="18" y="2"/>
                    <a:pt x="10" y="27"/>
                  </a:cubicBezTo>
                  <a:cubicBezTo>
                    <a:pt x="0" y="59"/>
                    <a:pt x="52" y="58"/>
                    <a:pt x="77" y="58"/>
                  </a:cubicBezTo>
                  <a:close/>
                  <a:moveTo>
                    <a:pt x="153" y="44"/>
                  </a:moveTo>
                  <a:cubicBezTo>
                    <a:pt x="128" y="44"/>
                    <a:pt x="97" y="52"/>
                    <a:pt x="78" y="50"/>
                  </a:cubicBezTo>
                  <a:cubicBezTo>
                    <a:pt x="79" y="42"/>
                    <a:pt x="76" y="39"/>
                    <a:pt x="77" y="32"/>
                  </a:cubicBezTo>
                  <a:cubicBezTo>
                    <a:pt x="105" y="28"/>
                    <a:pt x="134" y="24"/>
                    <a:pt x="160" y="36"/>
                  </a:cubicBezTo>
                  <a:cubicBezTo>
                    <a:pt x="158" y="39"/>
                    <a:pt x="154" y="40"/>
                    <a:pt x="153" y="44"/>
                  </a:cubicBezTo>
                  <a:close/>
                  <a:moveTo>
                    <a:pt x="155" y="12"/>
                  </a:moveTo>
                  <a:cubicBezTo>
                    <a:pt x="163" y="7"/>
                    <a:pt x="170" y="15"/>
                    <a:pt x="179" y="15"/>
                  </a:cubicBezTo>
                  <a:cubicBezTo>
                    <a:pt x="178" y="22"/>
                    <a:pt x="182" y="23"/>
                    <a:pt x="182" y="29"/>
                  </a:cubicBezTo>
                  <a:cubicBezTo>
                    <a:pt x="177" y="30"/>
                    <a:pt x="174" y="33"/>
                    <a:pt x="171" y="36"/>
                  </a:cubicBezTo>
                  <a:cubicBezTo>
                    <a:pt x="173" y="26"/>
                    <a:pt x="157" y="29"/>
                    <a:pt x="150" y="27"/>
                  </a:cubicBezTo>
                  <a:cubicBezTo>
                    <a:pt x="152" y="23"/>
                    <a:pt x="157" y="15"/>
                    <a:pt x="155" y="12"/>
                  </a:cubicBezTo>
                  <a:close/>
                  <a:moveTo>
                    <a:pt x="75" y="11"/>
                  </a:moveTo>
                  <a:cubicBezTo>
                    <a:pt x="101" y="13"/>
                    <a:pt x="132" y="5"/>
                    <a:pt x="149" y="11"/>
                  </a:cubicBezTo>
                  <a:cubicBezTo>
                    <a:pt x="146" y="26"/>
                    <a:pt x="127" y="21"/>
                    <a:pt x="115" y="22"/>
                  </a:cubicBezTo>
                  <a:cubicBezTo>
                    <a:pt x="102" y="22"/>
                    <a:pt x="88" y="24"/>
                    <a:pt x="75" y="25"/>
                  </a:cubicBezTo>
                  <a:cubicBezTo>
                    <a:pt x="77" y="19"/>
                    <a:pt x="74" y="13"/>
                    <a:pt x="75" y="11"/>
                  </a:cubicBezTo>
                  <a:close/>
                  <a:moveTo>
                    <a:pt x="16" y="38"/>
                  </a:moveTo>
                  <a:cubicBezTo>
                    <a:pt x="16" y="18"/>
                    <a:pt x="34" y="17"/>
                    <a:pt x="48" y="13"/>
                  </a:cubicBezTo>
                  <a:cubicBezTo>
                    <a:pt x="49" y="27"/>
                    <a:pt x="48" y="35"/>
                    <a:pt x="51" y="49"/>
                  </a:cubicBezTo>
                  <a:cubicBezTo>
                    <a:pt x="38" y="52"/>
                    <a:pt x="22" y="46"/>
                    <a:pt x="16" y="38"/>
                  </a:cubicBezTo>
                  <a:close/>
                  <a:moveTo>
                    <a:pt x="58" y="50"/>
                  </a:moveTo>
                  <a:cubicBezTo>
                    <a:pt x="57" y="39"/>
                    <a:pt x="56" y="27"/>
                    <a:pt x="56" y="11"/>
                  </a:cubicBezTo>
                  <a:cubicBezTo>
                    <a:pt x="59" y="15"/>
                    <a:pt x="62" y="10"/>
                    <a:pt x="67" y="12"/>
                  </a:cubicBezTo>
                  <a:cubicBezTo>
                    <a:pt x="69" y="25"/>
                    <a:pt x="68" y="36"/>
                    <a:pt x="71" y="50"/>
                  </a:cubicBezTo>
                  <a:cubicBezTo>
                    <a:pt x="69" y="53"/>
                    <a:pt x="62" y="50"/>
                    <a:pt x="5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27" name="Freeform 1138"/>
            <p:cNvSpPr>
              <a:spLocks noEditPoints="1"/>
            </p:cNvSpPr>
            <p:nvPr/>
          </p:nvSpPr>
          <p:spPr bwMode="auto">
            <a:xfrm>
              <a:off x="8310245" y="1994288"/>
              <a:ext cx="206826" cy="158161"/>
            </a:xfrm>
            <a:custGeom>
              <a:avLst/>
              <a:gdLst>
                <a:gd name="T0" fmla="*/ 35 w 56"/>
                <a:gd name="T1" fmla="*/ 40 h 42"/>
                <a:gd name="T2" fmla="*/ 1 w 56"/>
                <a:gd name="T3" fmla="*/ 20 h 42"/>
                <a:gd name="T4" fmla="*/ 35 w 56"/>
                <a:gd name="T5" fmla="*/ 40 h 42"/>
                <a:gd name="T6" fmla="*/ 33 w 56"/>
                <a:gd name="T7" fmla="*/ 26 h 42"/>
                <a:gd name="T8" fmla="*/ 32 w 56"/>
                <a:gd name="T9" fmla="*/ 33 h 42"/>
                <a:gd name="T10" fmla="*/ 9 w 56"/>
                <a:gd name="T11" fmla="*/ 21 h 42"/>
                <a:gd name="T12" fmla="*/ 33 w 56"/>
                <a:gd name="T13" fmla="*/ 26 h 42"/>
              </a:gdLst>
              <a:ahLst/>
              <a:cxnLst>
                <a:cxn ang="0">
                  <a:pos x="T0" y="T1"/>
                </a:cxn>
                <a:cxn ang="0">
                  <a:pos x="T2" y="T3"/>
                </a:cxn>
                <a:cxn ang="0">
                  <a:pos x="T4" y="T5"/>
                </a:cxn>
                <a:cxn ang="0">
                  <a:pos x="T6" y="T7"/>
                </a:cxn>
                <a:cxn ang="0">
                  <a:pos x="T8" y="T9"/>
                </a:cxn>
                <a:cxn ang="0">
                  <a:pos x="T10" y="T11"/>
                </a:cxn>
                <a:cxn ang="0">
                  <a:pos x="T12" y="T13"/>
                </a:cxn>
              </a:cxnLst>
              <a:rect l="0" t="0" r="r" b="b"/>
              <a:pathLst>
                <a:path w="56" h="42">
                  <a:moveTo>
                    <a:pt x="35" y="40"/>
                  </a:moveTo>
                  <a:cubicBezTo>
                    <a:pt x="56" y="16"/>
                    <a:pt x="3" y="0"/>
                    <a:pt x="1" y="20"/>
                  </a:cubicBezTo>
                  <a:cubicBezTo>
                    <a:pt x="0" y="33"/>
                    <a:pt x="21" y="42"/>
                    <a:pt x="35" y="40"/>
                  </a:cubicBezTo>
                  <a:close/>
                  <a:moveTo>
                    <a:pt x="33" y="26"/>
                  </a:moveTo>
                  <a:cubicBezTo>
                    <a:pt x="32" y="27"/>
                    <a:pt x="32" y="29"/>
                    <a:pt x="32" y="33"/>
                  </a:cubicBezTo>
                  <a:cubicBezTo>
                    <a:pt x="22" y="36"/>
                    <a:pt x="10" y="31"/>
                    <a:pt x="9" y="21"/>
                  </a:cubicBezTo>
                  <a:cubicBezTo>
                    <a:pt x="17" y="15"/>
                    <a:pt x="27" y="21"/>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28" name="Freeform 1139"/>
            <p:cNvSpPr>
              <a:spLocks noEditPoints="1"/>
            </p:cNvSpPr>
            <p:nvPr/>
          </p:nvSpPr>
          <p:spPr bwMode="auto">
            <a:xfrm>
              <a:off x="8536536" y="2113517"/>
              <a:ext cx="1362612" cy="304155"/>
            </a:xfrm>
            <a:custGeom>
              <a:avLst/>
              <a:gdLst>
                <a:gd name="T0" fmla="*/ 350 w 365"/>
                <a:gd name="T1" fmla="*/ 38 h 81"/>
                <a:gd name="T2" fmla="*/ 327 w 365"/>
                <a:gd name="T3" fmla="*/ 0 h 81"/>
                <a:gd name="T4" fmla="*/ 313 w 365"/>
                <a:gd name="T5" fmla="*/ 31 h 81"/>
                <a:gd name="T6" fmla="*/ 4 w 365"/>
                <a:gd name="T7" fmla="*/ 39 h 81"/>
                <a:gd name="T8" fmla="*/ 4 w 365"/>
                <a:gd name="T9" fmla="*/ 73 h 81"/>
                <a:gd name="T10" fmla="*/ 57 w 365"/>
                <a:gd name="T11" fmla="*/ 76 h 81"/>
                <a:gd name="T12" fmla="*/ 312 w 365"/>
                <a:gd name="T13" fmla="*/ 65 h 81"/>
                <a:gd name="T14" fmla="*/ 314 w 365"/>
                <a:gd name="T15" fmla="*/ 81 h 81"/>
                <a:gd name="T16" fmla="*/ 365 w 365"/>
                <a:gd name="T17" fmla="*/ 56 h 81"/>
                <a:gd name="T18" fmla="*/ 350 w 365"/>
                <a:gd name="T19" fmla="*/ 38 h 81"/>
                <a:gd name="T20" fmla="*/ 318 w 365"/>
                <a:gd name="T21" fmla="*/ 70 h 81"/>
                <a:gd name="T22" fmla="*/ 316 w 365"/>
                <a:gd name="T23" fmla="*/ 52 h 81"/>
                <a:gd name="T24" fmla="*/ 306 w 365"/>
                <a:gd name="T25" fmla="*/ 59 h 81"/>
                <a:gd name="T26" fmla="*/ 12 w 365"/>
                <a:gd name="T27" fmla="*/ 67 h 81"/>
                <a:gd name="T28" fmla="*/ 10 w 365"/>
                <a:gd name="T29" fmla="*/ 45 h 81"/>
                <a:gd name="T30" fmla="*/ 317 w 365"/>
                <a:gd name="T31" fmla="*/ 39 h 81"/>
                <a:gd name="T32" fmla="*/ 325 w 365"/>
                <a:gd name="T33" fmla="*/ 14 h 81"/>
                <a:gd name="T34" fmla="*/ 352 w 365"/>
                <a:gd name="T35" fmla="*/ 55 h 81"/>
                <a:gd name="T36" fmla="*/ 318 w 365"/>
                <a:gd name="T37"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5" h="81">
                  <a:moveTo>
                    <a:pt x="350" y="38"/>
                  </a:moveTo>
                  <a:cubicBezTo>
                    <a:pt x="344" y="30"/>
                    <a:pt x="329" y="0"/>
                    <a:pt x="327" y="0"/>
                  </a:cubicBezTo>
                  <a:cubicBezTo>
                    <a:pt x="314" y="1"/>
                    <a:pt x="321" y="19"/>
                    <a:pt x="313" y="31"/>
                  </a:cubicBezTo>
                  <a:cubicBezTo>
                    <a:pt x="206" y="41"/>
                    <a:pt x="101" y="43"/>
                    <a:pt x="4" y="39"/>
                  </a:cubicBezTo>
                  <a:cubicBezTo>
                    <a:pt x="0" y="49"/>
                    <a:pt x="5" y="61"/>
                    <a:pt x="4" y="73"/>
                  </a:cubicBezTo>
                  <a:cubicBezTo>
                    <a:pt x="21" y="77"/>
                    <a:pt x="35" y="76"/>
                    <a:pt x="57" y="76"/>
                  </a:cubicBezTo>
                  <a:cubicBezTo>
                    <a:pt x="141" y="74"/>
                    <a:pt x="218" y="74"/>
                    <a:pt x="312" y="65"/>
                  </a:cubicBezTo>
                  <a:cubicBezTo>
                    <a:pt x="313" y="73"/>
                    <a:pt x="311" y="77"/>
                    <a:pt x="314" y="81"/>
                  </a:cubicBezTo>
                  <a:cubicBezTo>
                    <a:pt x="331" y="72"/>
                    <a:pt x="348" y="61"/>
                    <a:pt x="365" y="56"/>
                  </a:cubicBezTo>
                  <a:cubicBezTo>
                    <a:pt x="365" y="50"/>
                    <a:pt x="357" y="46"/>
                    <a:pt x="350" y="38"/>
                  </a:cubicBezTo>
                  <a:close/>
                  <a:moveTo>
                    <a:pt x="318" y="70"/>
                  </a:moveTo>
                  <a:cubicBezTo>
                    <a:pt x="317" y="63"/>
                    <a:pt x="320" y="58"/>
                    <a:pt x="316" y="52"/>
                  </a:cubicBezTo>
                  <a:cubicBezTo>
                    <a:pt x="309" y="50"/>
                    <a:pt x="311" y="58"/>
                    <a:pt x="306" y="59"/>
                  </a:cubicBezTo>
                  <a:cubicBezTo>
                    <a:pt x="213" y="65"/>
                    <a:pt x="105" y="70"/>
                    <a:pt x="12" y="67"/>
                  </a:cubicBezTo>
                  <a:cubicBezTo>
                    <a:pt x="9" y="62"/>
                    <a:pt x="11" y="52"/>
                    <a:pt x="10" y="45"/>
                  </a:cubicBezTo>
                  <a:cubicBezTo>
                    <a:pt x="113" y="58"/>
                    <a:pt x="211" y="45"/>
                    <a:pt x="317" y="39"/>
                  </a:cubicBezTo>
                  <a:cubicBezTo>
                    <a:pt x="322" y="33"/>
                    <a:pt x="322" y="25"/>
                    <a:pt x="325" y="14"/>
                  </a:cubicBezTo>
                  <a:cubicBezTo>
                    <a:pt x="334" y="28"/>
                    <a:pt x="343" y="41"/>
                    <a:pt x="352" y="55"/>
                  </a:cubicBezTo>
                  <a:cubicBezTo>
                    <a:pt x="339" y="58"/>
                    <a:pt x="331" y="66"/>
                    <a:pt x="31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29" name="Freeform 1140"/>
            <p:cNvSpPr>
              <a:spLocks noEditPoints="1"/>
            </p:cNvSpPr>
            <p:nvPr/>
          </p:nvSpPr>
          <p:spPr bwMode="auto">
            <a:xfrm>
              <a:off x="6828403" y="2035653"/>
              <a:ext cx="141128" cy="165460"/>
            </a:xfrm>
            <a:custGeom>
              <a:avLst/>
              <a:gdLst>
                <a:gd name="T0" fmla="*/ 12 w 38"/>
                <a:gd name="T1" fmla="*/ 28 h 44"/>
                <a:gd name="T2" fmla="*/ 26 w 38"/>
                <a:gd name="T3" fmla="*/ 27 h 44"/>
                <a:gd name="T4" fmla="*/ 34 w 38"/>
                <a:gd name="T5" fmla="*/ 39 h 44"/>
                <a:gd name="T6" fmla="*/ 30 w 38"/>
                <a:gd name="T7" fmla="*/ 2 h 44"/>
                <a:gd name="T8" fmla="*/ 20 w 38"/>
                <a:gd name="T9" fmla="*/ 1 h 44"/>
                <a:gd name="T10" fmla="*/ 3 w 38"/>
                <a:gd name="T11" fmla="*/ 44 h 44"/>
                <a:gd name="T12" fmla="*/ 12 w 38"/>
                <a:gd name="T13" fmla="*/ 28 h 44"/>
                <a:gd name="T14" fmla="*/ 22 w 38"/>
                <a:gd name="T15" fmla="*/ 10 h 44"/>
                <a:gd name="T16" fmla="*/ 24 w 38"/>
                <a:gd name="T17" fmla="*/ 21 h 44"/>
                <a:gd name="T18" fmla="*/ 18 w 38"/>
                <a:gd name="T19" fmla="*/ 21 h 44"/>
                <a:gd name="T20" fmla="*/ 22 w 38"/>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4">
                  <a:moveTo>
                    <a:pt x="12" y="28"/>
                  </a:moveTo>
                  <a:cubicBezTo>
                    <a:pt x="17" y="28"/>
                    <a:pt x="23" y="29"/>
                    <a:pt x="26" y="27"/>
                  </a:cubicBezTo>
                  <a:cubicBezTo>
                    <a:pt x="29" y="30"/>
                    <a:pt x="28" y="39"/>
                    <a:pt x="34" y="39"/>
                  </a:cubicBezTo>
                  <a:cubicBezTo>
                    <a:pt x="38" y="29"/>
                    <a:pt x="27" y="15"/>
                    <a:pt x="30" y="2"/>
                  </a:cubicBezTo>
                  <a:cubicBezTo>
                    <a:pt x="26" y="0"/>
                    <a:pt x="23" y="2"/>
                    <a:pt x="20" y="1"/>
                  </a:cubicBezTo>
                  <a:cubicBezTo>
                    <a:pt x="13" y="13"/>
                    <a:pt x="0" y="26"/>
                    <a:pt x="3" y="44"/>
                  </a:cubicBezTo>
                  <a:cubicBezTo>
                    <a:pt x="11" y="44"/>
                    <a:pt x="6" y="30"/>
                    <a:pt x="12" y="28"/>
                  </a:cubicBezTo>
                  <a:close/>
                  <a:moveTo>
                    <a:pt x="22" y="10"/>
                  </a:moveTo>
                  <a:cubicBezTo>
                    <a:pt x="24" y="12"/>
                    <a:pt x="24" y="16"/>
                    <a:pt x="24" y="21"/>
                  </a:cubicBezTo>
                  <a:cubicBezTo>
                    <a:pt x="23" y="20"/>
                    <a:pt x="18" y="18"/>
                    <a:pt x="18" y="21"/>
                  </a:cubicBezTo>
                  <a:cubicBezTo>
                    <a:pt x="15" y="19"/>
                    <a:pt x="21" y="13"/>
                    <a:pt x="2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30" name="Freeform 1141"/>
            <p:cNvSpPr>
              <a:spLocks noEditPoints="1"/>
            </p:cNvSpPr>
            <p:nvPr/>
          </p:nvSpPr>
          <p:spPr bwMode="auto">
            <a:xfrm>
              <a:off x="8828524" y="2539332"/>
              <a:ext cx="141128" cy="167894"/>
            </a:xfrm>
            <a:custGeom>
              <a:avLst/>
              <a:gdLst>
                <a:gd name="T0" fmla="*/ 29 w 38"/>
                <a:gd name="T1" fmla="*/ 3 h 45"/>
                <a:gd name="T2" fmla="*/ 20 w 38"/>
                <a:gd name="T3" fmla="*/ 1 h 45"/>
                <a:gd name="T4" fmla="*/ 2 w 38"/>
                <a:gd name="T5" fmla="*/ 45 h 45"/>
                <a:gd name="T6" fmla="*/ 12 w 38"/>
                <a:gd name="T7" fmla="*/ 29 h 45"/>
                <a:gd name="T8" fmla="*/ 25 w 38"/>
                <a:gd name="T9" fmla="*/ 28 h 45"/>
                <a:gd name="T10" fmla="*/ 33 w 38"/>
                <a:gd name="T11" fmla="*/ 40 h 45"/>
                <a:gd name="T12" fmla="*/ 29 w 38"/>
                <a:gd name="T13" fmla="*/ 3 h 45"/>
                <a:gd name="T14" fmla="*/ 24 w 38"/>
                <a:gd name="T15" fmla="*/ 22 h 45"/>
                <a:gd name="T16" fmla="*/ 17 w 38"/>
                <a:gd name="T17" fmla="*/ 22 h 45"/>
                <a:gd name="T18" fmla="*/ 21 w 38"/>
                <a:gd name="T19" fmla="*/ 11 h 45"/>
                <a:gd name="T20" fmla="*/ 24 w 38"/>
                <a:gd name="T21"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5">
                  <a:moveTo>
                    <a:pt x="29" y="3"/>
                  </a:moveTo>
                  <a:cubicBezTo>
                    <a:pt x="25" y="0"/>
                    <a:pt x="22" y="3"/>
                    <a:pt x="20" y="1"/>
                  </a:cubicBezTo>
                  <a:cubicBezTo>
                    <a:pt x="13" y="14"/>
                    <a:pt x="0" y="26"/>
                    <a:pt x="2" y="45"/>
                  </a:cubicBezTo>
                  <a:cubicBezTo>
                    <a:pt x="11" y="45"/>
                    <a:pt x="6" y="31"/>
                    <a:pt x="12" y="29"/>
                  </a:cubicBezTo>
                  <a:cubicBezTo>
                    <a:pt x="16" y="28"/>
                    <a:pt x="22" y="30"/>
                    <a:pt x="25" y="28"/>
                  </a:cubicBezTo>
                  <a:cubicBezTo>
                    <a:pt x="28" y="31"/>
                    <a:pt x="27" y="39"/>
                    <a:pt x="33" y="40"/>
                  </a:cubicBezTo>
                  <a:cubicBezTo>
                    <a:pt x="38" y="30"/>
                    <a:pt x="27" y="16"/>
                    <a:pt x="29" y="3"/>
                  </a:cubicBezTo>
                  <a:close/>
                  <a:moveTo>
                    <a:pt x="24" y="22"/>
                  </a:moveTo>
                  <a:cubicBezTo>
                    <a:pt x="23" y="21"/>
                    <a:pt x="17" y="19"/>
                    <a:pt x="17" y="22"/>
                  </a:cubicBezTo>
                  <a:cubicBezTo>
                    <a:pt x="14" y="19"/>
                    <a:pt x="20" y="14"/>
                    <a:pt x="21" y="11"/>
                  </a:cubicBezTo>
                  <a:cubicBezTo>
                    <a:pt x="23" y="13"/>
                    <a:pt x="24" y="17"/>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31" name="Freeform 1142"/>
            <p:cNvSpPr/>
            <p:nvPr/>
          </p:nvSpPr>
          <p:spPr bwMode="auto">
            <a:xfrm>
              <a:off x="9283540" y="2125682"/>
              <a:ext cx="396618" cy="70565"/>
            </a:xfrm>
            <a:custGeom>
              <a:avLst/>
              <a:gdLst>
                <a:gd name="T0" fmla="*/ 23 w 106"/>
                <a:gd name="T1" fmla="*/ 8 h 19"/>
                <a:gd name="T2" fmla="*/ 48 w 106"/>
                <a:gd name="T3" fmla="*/ 15 h 19"/>
                <a:gd name="T4" fmla="*/ 63 w 106"/>
                <a:gd name="T5" fmla="*/ 8 h 19"/>
                <a:gd name="T6" fmla="*/ 106 w 106"/>
                <a:gd name="T7" fmla="*/ 4 h 19"/>
                <a:gd name="T8" fmla="*/ 62 w 106"/>
                <a:gd name="T9" fmla="*/ 0 h 19"/>
                <a:gd name="T10" fmla="*/ 43 w 106"/>
                <a:gd name="T11" fmla="*/ 7 h 19"/>
                <a:gd name="T12" fmla="*/ 29 w 106"/>
                <a:gd name="T13" fmla="*/ 1 h 19"/>
                <a:gd name="T14" fmla="*/ 17 w 106"/>
                <a:gd name="T15" fmla="*/ 2 h 19"/>
                <a:gd name="T16" fmla="*/ 3 w 106"/>
                <a:gd name="T17" fmla="*/ 16 h 19"/>
                <a:gd name="T18" fmla="*/ 23 w 106"/>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9">
                  <a:moveTo>
                    <a:pt x="23" y="8"/>
                  </a:moveTo>
                  <a:cubicBezTo>
                    <a:pt x="31" y="8"/>
                    <a:pt x="39" y="15"/>
                    <a:pt x="48" y="15"/>
                  </a:cubicBezTo>
                  <a:cubicBezTo>
                    <a:pt x="54" y="14"/>
                    <a:pt x="57" y="11"/>
                    <a:pt x="63" y="8"/>
                  </a:cubicBezTo>
                  <a:cubicBezTo>
                    <a:pt x="74" y="19"/>
                    <a:pt x="106" y="18"/>
                    <a:pt x="106" y="4"/>
                  </a:cubicBezTo>
                  <a:cubicBezTo>
                    <a:pt x="92" y="12"/>
                    <a:pt x="75" y="7"/>
                    <a:pt x="62" y="0"/>
                  </a:cubicBezTo>
                  <a:cubicBezTo>
                    <a:pt x="55" y="4"/>
                    <a:pt x="52" y="9"/>
                    <a:pt x="43" y="7"/>
                  </a:cubicBezTo>
                  <a:cubicBezTo>
                    <a:pt x="38" y="7"/>
                    <a:pt x="34" y="2"/>
                    <a:pt x="29" y="1"/>
                  </a:cubicBezTo>
                  <a:cubicBezTo>
                    <a:pt x="26" y="1"/>
                    <a:pt x="20" y="1"/>
                    <a:pt x="17" y="2"/>
                  </a:cubicBezTo>
                  <a:cubicBezTo>
                    <a:pt x="11" y="4"/>
                    <a:pt x="0" y="10"/>
                    <a:pt x="3" y="16"/>
                  </a:cubicBezTo>
                  <a:cubicBezTo>
                    <a:pt x="12" y="19"/>
                    <a:pt x="13" y="8"/>
                    <a:pt x="2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32" name="Freeform 1143"/>
            <p:cNvSpPr/>
            <p:nvPr/>
          </p:nvSpPr>
          <p:spPr bwMode="auto">
            <a:xfrm>
              <a:off x="11548882" y="2201113"/>
              <a:ext cx="63264" cy="77864"/>
            </a:xfrm>
            <a:custGeom>
              <a:avLst/>
              <a:gdLst>
                <a:gd name="T0" fmla="*/ 9 w 17"/>
                <a:gd name="T1" fmla="*/ 21 h 21"/>
                <a:gd name="T2" fmla="*/ 12 w 17"/>
                <a:gd name="T3" fmla="*/ 18 h 21"/>
                <a:gd name="T4" fmla="*/ 14 w 17"/>
                <a:gd name="T5" fmla="*/ 0 h 21"/>
                <a:gd name="T6" fmla="*/ 9 w 17"/>
                <a:gd name="T7" fmla="*/ 21 h 21"/>
              </a:gdLst>
              <a:ahLst/>
              <a:cxnLst>
                <a:cxn ang="0">
                  <a:pos x="T0" y="T1"/>
                </a:cxn>
                <a:cxn ang="0">
                  <a:pos x="T2" y="T3"/>
                </a:cxn>
                <a:cxn ang="0">
                  <a:pos x="T4" y="T5"/>
                </a:cxn>
                <a:cxn ang="0">
                  <a:pos x="T6" y="T7"/>
                </a:cxn>
              </a:cxnLst>
              <a:rect l="0" t="0" r="r" b="b"/>
              <a:pathLst>
                <a:path w="17" h="21">
                  <a:moveTo>
                    <a:pt x="9" y="21"/>
                  </a:moveTo>
                  <a:cubicBezTo>
                    <a:pt x="9" y="19"/>
                    <a:pt x="12" y="20"/>
                    <a:pt x="12" y="18"/>
                  </a:cubicBezTo>
                  <a:cubicBezTo>
                    <a:pt x="9" y="15"/>
                    <a:pt x="17" y="4"/>
                    <a:pt x="14" y="0"/>
                  </a:cubicBezTo>
                  <a:cubicBezTo>
                    <a:pt x="6" y="1"/>
                    <a:pt x="0" y="20"/>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33" name="Freeform 1144"/>
            <p:cNvSpPr/>
            <p:nvPr/>
          </p:nvSpPr>
          <p:spPr bwMode="auto">
            <a:xfrm>
              <a:off x="11429655" y="2201113"/>
              <a:ext cx="82730" cy="148428"/>
            </a:xfrm>
            <a:custGeom>
              <a:avLst/>
              <a:gdLst>
                <a:gd name="T0" fmla="*/ 20 w 22"/>
                <a:gd name="T1" fmla="*/ 26 h 40"/>
                <a:gd name="T2" fmla="*/ 9 w 22"/>
                <a:gd name="T3" fmla="*/ 24 h 40"/>
                <a:gd name="T4" fmla="*/ 7 w 22"/>
                <a:gd name="T5" fmla="*/ 0 h 40"/>
                <a:gd name="T6" fmla="*/ 0 w 22"/>
                <a:gd name="T7" fmla="*/ 31 h 40"/>
                <a:gd name="T8" fmla="*/ 20 w 22"/>
                <a:gd name="T9" fmla="*/ 26 h 40"/>
              </a:gdLst>
              <a:ahLst/>
              <a:cxnLst>
                <a:cxn ang="0">
                  <a:pos x="T0" y="T1"/>
                </a:cxn>
                <a:cxn ang="0">
                  <a:pos x="T2" y="T3"/>
                </a:cxn>
                <a:cxn ang="0">
                  <a:pos x="T4" y="T5"/>
                </a:cxn>
                <a:cxn ang="0">
                  <a:pos x="T6" y="T7"/>
                </a:cxn>
                <a:cxn ang="0">
                  <a:pos x="T8" y="T9"/>
                </a:cxn>
              </a:cxnLst>
              <a:rect l="0" t="0" r="r" b="b"/>
              <a:pathLst>
                <a:path w="22" h="40">
                  <a:moveTo>
                    <a:pt x="20" y="26"/>
                  </a:moveTo>
                  <a:cubicBezTo>
                    <a:pt x="19" y="23"/>
                    <a:pt x="11" y="29"/>
                    <a:pt x="9" y="24"/>
                  </a:cubicBezTo>
                  <a:cubicBezTo>
                    <a:pt x="7" y="16"/>
                    <a:pt x="17" y="4"/>
                    <a:pt x="7" y="0"/>
                  </a:cubicBezTo>
                  <a:cubicBezTo>
                    <a:pt x="2" y="7"/>
                    <a:pt x="2" y="20"/>
                    <a:pt x="0" y="31"/>
                  </a:cubicBezTo>
                  <a:cubicBezTo>
                    <a:pt x="9" y="31"/>
                    <a:pt x="22" y="40"/>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34" name="Freeform 1145"/>
            <p:cNvSpPr/>
            <p:nvPr/>
          </p:nvSpPr>
          <p:spPr bwMode="auto">
            <a:xfrm>
              <a:off x="11052502" y="2218145"/>
              <a:ext cx="126528" cy="172760"/>
            </a:xfrm>
            <a:custGeom>
              <a:avLst/>
              <a:gdLst>
                <a:gd name="T0" fmla="*/ 32 w 34"/>
                <a:gd name="T1" fmla="*/ 0 h 46"/>
                <a:gd name="T2" fmla="*/ 28 w 34"/>
                <a:gd name="T3" fmla="*/ 0 h 46"/>
                <a:gd name="T4" fmla="*/ 25 w 34"/>
                <a:gd name="T5" fmla="*/ 12 h 46"/>
                <a:gd name="T6" fmla="*/ 14 w 34"/>
                <a:gd name="T7" fmla="*/ 11 h 46"/>
                <a:gd name="T8" fmla="*/ 15 w 34"/>
                <a:gd name="T9" fmla="*/ 2 h 46"/>
                <a:gd name="T10" fmla="*/ 18 w 34"/>
                <a:gd name="T11" fmla="*/ 26 h 46"/>
                <a:gd name="T12" fmla="*/ 12 w 34"/>
                <a:gd name="T13" fmla="*/ 19 h 46"/>
                <a:gd name="T14" fmla="*/ 25 w 34"/>
                <a:gd name="T15" fmla="*/ 18 h 46"/>
                <a:gd name="T16" fmla="*/ 32 w 34"/>
                <a:gd name="T17" fmla="*/ 31 h 46"/>
                <a:gd name="T18" fmla="*/ 32 w 34"/>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6">
                  <a:moveTo>
                    <a:pt x="32" y="0"/>
                  </a:moveTo>
                  <a:cubicBezTo>
                    <a:pt x="31" y="0"/>
                    <a:pt x="29" y="0"/>
                    <a:pt x="28" y="0"/>
                  </a:cubicBezTo>
                  <a:cubicBezTo>
                    <a:pt x="25" y="4"/>
                    <a:pt x="29" y="8"/>
                    <a:pt x="25" y="12"/>
                  </a:cubicBezTo>
                  <a:cubicBezTo>
                    <a:pt x="20" y="13"/>
                    <a:pt x="19" y="10"/>
                    <a:pt x="14" y="11"/>
                  </a:cubicBezTo>
                  <a:cubicBezTo>
                    <a:pt x="15" y="9"/>
                    <a:pt x="15" y="6"/>
                    <a:pt x="15" y="2"/>
                  </a:cubicBezTo>
                  <a:cubicBezTo>
                    <a:pt x="0" y="1"/>
                    <a:pt x="8" y="46"/>
                    <a:pt x="18" y="26"/>
                  </a:cubicBezTo>
                  <a:cubicBezTo>
                    <a:pt x="13" y="27"/>
                    <a:pt x="13" y="23"/>
                    <a:pt x="12" y="19"/>
                  </a:cubicBezTo>
                  <a:cubicBezTo>
                    <a:pt x="18" y="20"/>
                    <a:pt x="22" y="19"/>
                    <a:pt x="25" y="18"/>
                  </a:cubicBezTo>
                  <a:cubicBezTo>
                    <a:pt x="28" y="22"/>
                    <a:pt x="25" y="31"/>
                    <a:pt x="32" y="31"/>
                  </a:cubicBezTo>
                  <a:cubicBezTo>
                    <a:pt x="34" y="24"/>
                    <a:pt x="34" y="7"/>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35" name="Freeform 1146"/>
            <p:cNvSpPr>
              <a:spLocks noEditPoints="1"/>
            </p:cNvSpPr>
            <p:nvPr/>
          </p:nvSpPr>
          <p:spPr bwMode="auto">
            <a:xfrm>
              <a:off x="10159505" y="2196247"/>
              <a:ext cx="131395" cy="160594"/>
            </a:xfrm>
            <a:custGeom>
              <a:avLst/>
              <a:gdLst>
                <a:gd name="T0" fmla="*/ 21 w 35"/>
                <a:gd name="T1" fmla="*/ 2 h 43"/>
                <a:gd name="T2" fmla="*/ 16 w 35"/>
                <a:gd name="T3" fmla="*/ 1 h 43"/>
                <a:gd name="T4" fmla="*/ 4 w 35"/>
                <a:gd name="T5" fmla="*/ 37 h 43"/>
                <a:gd name="T6" fmla="*/ 11 w 35"/>
                <a:gd name="T7" fmla="*/ 27 h 43"/>
                <a:gd name="T8" fmla="*/ 23 w 35"/>
                <a:gd name="T9" fmla="*/ 26 h 43"/>
                <a:gd name="T10" fmla="*/ 29 w 35"/>
                <a:gd name="T11" fmla="*/ 43 h 43"/>
                <a:gd name="T12" fmla="*/ 25 w 35"/>
                <a:gd name="T13" fmla="*/ 14 h 43"/>
                <a:gd name="T14" fmla="*/ 21 w 35"/>
                <a:gd name="T15" fmla="*/ 2 h 43"/>
                <a:gd name="T16" fmla="*/ 15 w 35"/>
                <a:gd name="T17" fmla="*/ 19 h 43"/>
                <a:gd name="T18" fmla="*/ 16 w 35"/>
                <a:gd name="T19" fmla="*/ 13 h 43"/>
                <a:gd name="T20" fmla="*/ 21 w 35"/>
                <a:gd name="T21" fmla="*/ 18 h 43"/>
                <a:gd name="T22" fmla="*/ 15 w 35"/>
                <a:gd name="T23"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3">
                  <a:moveTo>
                    <a:pt x="21" y="2"/>
                  </a:moveTo>
                  <a:cubicBezTo>
                    <a:pt x="19" y="2"/>
                    <a:pt x="19" y="0"/>
                    <a:pt x="16" y="1"/>
                  </a:cubicBezTo>
                  <a:cubicBezTo>
                    <a:pt x="13" y="13"/>
                    <a:pt x="0" y="26"/>
                    <a:pt x="4" y="37"/>
                  </a:cubicBezTo>
                  <a:cubicBezTo>
                    <a:pt x="11" y="38"/>
                    <a:pt x="9" y="31"/>
                    <a:pt x="11" y="27"/>
                  </a:cubicBezTo>
                  <a:cubicBezTo>
                    <a:pt x="15" y="27"/>
                    <a:pt x="18" y="25"/>
                    <a:pt x="23" y="26"/>
                  </a:cubicBezTo>
                  <a:cubicBezTo>
                    <a:pt x="26" y="31"/>
                    <a:pt x="22" y="43"/>
                    <a:pt x="29" y="43"/>
                  </a:cubicBezTo>
                  <a:cubicBezTo>
                    <a:pt x="35" y="34"/>
                    <a:pt x="28" y="20"/>
                    <a:pt x="25" y="14"/>
                  </a:cubicBezTo>
                  <a:cubicBezTo>
                    <a:pt x="23" y="9"/>
                    <a:pt x="24" y="4"/>
                    <a:pt x="21" y="2"/>
                  </a:cubicBezTo>
                  <a:close/>
                  <a:moveTo>
                    <a:pt x="15" y="19"/>
                  </a:moveTo>
                  <a:cubicBezTo>
                    <a:pt x="16" y="18"/>
                    <a:pt x="17" y="16"/>
                    <a:pt x="16" y="13"/>
                  </a:cubicBezTo>
                  <a:cubicBezTo>
                    <a:pt x="21" y="11"/>
                    <a:pt x="17" y="18"/>
                    <a:pt x="21" y="18"/>
                  </a:cubicBezTo>
                  <a:cubicBezTo>
                    <a:pt x="20" y="20"/>
                    <a:pt x="17" y="19"/>
                    <a:pt x="1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36" name="Freeform 1147"/>
            <p:cNvSpPr/>
            <p:nvPr/>
          </p:nvSpPr>
          <p:spPr bwMode="auto">
            <a:xfrm>
              <a:off x="10962473" y="2201113"/>
              <a:ext cx="109496" cy="143562"/>
            </a:xfrm>
            <a:custGeom>
              <a:avLst/>
              <a:gdLst>
                <a:gd name="T0" fmla="*/ 25 w 29"/>
                <a:gd name="T1" fmla="*/ 38 h 39"/>
                <a:gd name="T2" fmla="*/ 15 w 29"/>
                <a:gd name="T3" fmla="*/ 21 h 39"/>
                <a:gd name="T4" fmla="*/ 29 w 29"/>
                <a:gd name="T5" fmla="*/ 11 h 39"/>
                <a:gd name="T6" fmla="*/ 25 w 29"/>
                <a:gd name="T7" fmla="*/ 38 h 39"/>
              </a:gdLst>
              <a:ahLst/>
              <a:cxnLst>
                <a:cxn ang="0">
                  <a:pos x="T0" y="T1"/>
                </a:cxn>
                <a:cxn ang="0">
                  <a:pos x="T2" y="T3"/>
                </a:cxn>
                <a:cxn ang="0">
                  <a:pos x="T4" y="T5"/>
                </a:cxn>
                <a:cxn ang="0">
                  <a:pos x="T6" y="T7"/>
                </a:cxn>
              </a:cxnLst>
              <a:rect l="0" t="0" r="r" b="b"/>
              <a:pathLst>
                <a:path w="29" h="39">
                  <a:moveTo>
                    <a:pt x="25" y="38"/>
                  </a:moveTo>
                  <a:cubicBezTo>
                    <a:pt x="27" y="27"/>
                    <a:pt x="13" y="32"/>
                    <a:pt x="15" y="21"/>
                  </a:cubicBezTo>
                  <a:cubicBezTo>
                    <a:pt x="17" y="14"/>
                    <a:pt x="29" y="19"/>
                    <a:pt x="29" y="11"/>
                  </a:cubicBezTo>
                  <a:cubicBezTo>
                    <a:pt x="4" y="0"/>
                    <a:pt x="0" y="39"/>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37" name="Freeform 1148"/>
            <p:cNvSpPr>
              <a:spLocks noEditPoints="1"/>
            </p:cNvSpPr>
            <p:nvPr/>
          </p:nvSpPr>
          <p:spPr bwMode="auto">
            <a:xfrm>
              <a:off x="11171731" y="2201113"/>
              <a:ext cx="131395" cy="150861"/>
            </a:xfrm>
            <a:custGeom>
              <a:avLst/>
              <a:gdLst>
                <a:gd name="T0" fmla="*/ 21 w 35"/>
                <a:gd name="T1" fmla="*/ 38 h 41"/>
                <a:gd name="T2" fmla="*/ 28 w 35"/>
                <a:gd name="T3" fmla="*/ 13 h 41"/>
                <a:gd name="T4" fmla="*/ 21 w 35"/>
                <a:gd name="T5" fmla="*/ 38 h 41"/>
                <a:gd name="T6" fmla="*/ 26 w 35"/>
                <a:gd name="T7" fmla="*/ 21 h 41"/>
                <a:gd name="T8" fmla="*/ 20 w 35"/>
                <a:gd name="T9" fmla="*/ 31 h 41"/>
                <a:gd name="T10" fmla="*/ 13 w 35"/>
                <a:gd name="T11" fmla="*/ 19 h 41"/>
                <a:gd name="T12" fmla="*/ 26 w 35"/>
                <a:gd name="T13" fmla="*/ 21 h 41"/>
              </a:gdLst>
              <a:ahLst/>
              <a:cxnLst>
                <a:cxn ang="0">
                  <a:pos x="T0" y="T1"/>
                </a:cxn>
                <a:cxn ang="0">
                  <a:pos x="T2" y="T3"/>
                </a:cxn>
                <a:cxn ang="0">
                  <a:pos x="T4" y="T5"/>
                </a:cxn>
                <a:cxn ang="0">
                  <a:pos x="T6" y="T7"/>
                </a:cxn>
                <a:cxn ang="0">
                  <a:pos x="T8" y="T9"/>
                </a:cxn>
                <a:cxn ang="0">
                  <a:pos x="T10" y="T11"/>
                </a:cxn>
                <a:cxn ang="0">
                  <a:pos x="T12" y="T13"/>
                </a:cxn>
              </a:cxnLst>
              <a:rect l="0" t="0" r="r" b="b"/>
              <a:pathLst>
                <a:path w="35" h="41">
                  <a:moveTo>
                    <a:pt x="21" y="38"/>
                  </a:moveTo>
                  <a:cubicBezTo>
                    <a:pt x="31" y="37"/>
                    <a:pt x="35" y="23"/>
                    <a:pt x="28" y="13"/>
                  </a:cubicBezTo>
                  <a:cubicBezTo>
                    <a:pt x="0" y="0"/>
                    <a:pt x="0" y="41"/>
                    <a:pt x="21" y="38"/>
                  </a:cubicBezTo>
                  <a:close/>
                  <a:moveTo>
                    <a:pt x="26" y="21"/>
                  </a:moveTo>
                  <a:cubicBezTo>
                    <a:pt x="26" y="27"/>
                    <a:pt x="23" y="29"/>
                    <a:pt x="20" y="31"/>
                  </a:cubicBezTo>
                  <a:cubicBezTo>
                    <a:pt x="15" y="30"/>
                    <a:pt x="13" y="26"/>
                    <a:pt x="13" y="19"/>
                  </a:cubicBezTo>
                  <a:cubicBezTo>
                    <a:pt x="18" y="17"/>
                    <a:pt x="22" y="16"/>
                    <a:pt x="2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38" name="Freeform 1149"/>
            <p:cNvSpPr>
              <a:spLocks noEditPoints="1"/>
            </p:cNvSpPr>
            <p:nvPr/>
          </p:nvSpPr>
          <p:spPr bwMode="auto">
            <a:xfrm>
              <a:off x="11281226" y="2196247"/>
              <a:ext cx="155727" cy="148428"/>
            </a:xfrm>
            <a:custGeom>
              <a:avLst/>
              <a:gdLst>
                <a:gd name="T0" fmla="*/ 19 w 42"/>
                <a:gd name="T1" fmla="*/ 40 h 40"/>
                <a:gd name="T2" fmla="*/ 11 w 42"/>
                <a:gd name="T3" fmla="*/ 14 h 40"/>
                <a:gd name="T4" fmla="*/ 19 w 42"/>
                <a:gd name="T5" fmla="*/ 40 h 40"/>
                <a:gd name="T6" fmla="*/ 13 w 42"/>
                <a:gd name="T7" fmla="*/ 21 h 40"/>
                <a:gd name="T8" fmla="*/ 26 w 42"/>
                <a:gd name="T9" fmla="*/ 23 h 40"/>
                <a:gd name="T10" fmla="*/ 16 w 42"/>
                <a:gd name="T11" fmla="*/ 33 h 40"/>
                <a:gd name="T12" fmla="*/ 13 w 42"/>
                <a:gd name="T13" fmla="*/ 21 h 40"/>
              </a:gdLst>
              <a:ahLst/>
              <a:cxnLst>
                <a:cxn ang="0">
                  <a:pos x="T0" y="T1"/>
                </a:cxn>
                <a:cxn ang="0">
                  <a:pos x="T2" y="T3"/>
                </a:cxn>
                <a:cxn ang="0">
                  <a:pos x="T4" y="T5"/>
                </a:cxn>
                <a:cxn ang="0">
                  <a:pos x="T6" y="T7"/>
                </a:cxn>
                <a:cxn ang="0">
                  <a:pos x="T8" y="T9"/>
                </a:cxn>
                <a:cxn ang="0">
                  <a:pos x="T10" y="T11"/>
                </a:cxn>
                <a:cxn ang="0">
                  <a:pos x="T12" y="T13"/>
                </a:cxn>
              </a:cxnLst>
              <a:rect l="0" t="0" r="r" b="b"/>
              <a:pathLst>
                <a:path w="42" h="40">
                  <a:moveTo>
                    <a:pt x="19" y="40"/>
                  </a:moveTo>
                  <a:cubicBezTo>
                    <a:pt x="42" y="40"/>
                    <a:pt x="31" y="0"/>
                    <a:pt x="11" y="14"/>
                  </a:cubicBezTo>
                  <a:cubicBezTo>
                    <a:pt x="0" y="21"/>
                    <a:pt x="8" y="40"/>
                    <a:pt x="19" y="40"/>
                  </a:cubicBezTo>
                  <a:close/>
                  <a:moveTo>
                    <a:pt x="13" y="21"/>
                  </a:moveTo>
                  <a:cubicBezTo>
                    <a:pt x="17" y="19"/>
                    <a:pt x="24" y="20"/>
                    <a:pt x="26" y="23"/>
                  </a:cubicBezTo>
                  <a:cubicBezTo>
                    <a:pt x="26" y="30"/>
                    <a:pt x="23" y="33"/>
                    <a:pt x="16" y="33"/>
                  </a:cubicBezTo>
                  <a:cubicBezTo>
                    <a:pt x="15" y="29"/>
                    <a:pt x="13" y="26"/>
                    <a:pt x="1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39" name="Freeform 1150"/>
            <p:cNvSpPr/>
            <p:nvPr/>
          </p:nvSpPr>
          <p:spPr bwMode="auto">
            <a:xfrm>
              <a:off x="10891908" y="2232745"/>
              <a:ext cx="97329" cy="111929"/>
            </a:xfrm>
            <a:custGeom>
              <a:avLst/>
              <a:gdLst>
                <a:gd name="T0" fmla="*/ 2 w 26"/>
                <a:gd name="T1" fmla="*/ 5 h 30"/>
                <a:gd name="T2" fmla="*/ 13 w 26"/>
                <a:gd name="T3" fmla="*/ 19 h 30"/>
                <a:gd name="T4" fmla="*/ 1 w 26"/>
                <a:gd name="T5" fmla="*/ 23 h 30"/>
                <a:gd name="T6" fmla="*/ 2 w 26"/>
                <a:gd name="T7" fmla="*/ 29 h 30"/>
                <a:gd name="T8" fmla="*/ 20 w 26"/>
                <a:gd name="T9" fmla="*/ 21 h 30"/>
                <a:gd name="T10" fmla="*/ 13 w 26"/>
                <a:gd name="T11" fmla="*/ 8 h 30"/>
                <a:gd name="T12" fmla="*/ 26 w 26"/>
                <a:gd name="T13" fmla="*/ 10 h 30"/>
                <a:gd name="T14" fmla="*/ 26 w 26"/>
                <a:gd name="T15" fmla="*/ 3 h 30"/>
                <a:gd name="T16" fmla="*/ 2 w 26"/>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0">
                  <a:moveTo>
                    <a:pt x="2" y="5"/>
                  </a:moveTo>
                  <a:cubicBezTo>
                    <a:pt x="3" y="12"/>
                    <a:pt x="9" y="15"/>
                    <a:pt x="13" y="19"/>
                  </a:cubicBezTo>
                  <a:cubicBezTo>
                    <a:pt x="9" y="23"/>
                    <a:pt x="5" y="22"/>
                    <a:pt x="1" y="23"/>
                  </a:cubicBezTo>
                  <a:cubicBezTo>
                    <a:pt x="0" y="26"/>
                    <a:pt x="2" y="26"/>
                    <a:pt x="2" y="29"/>
                  </a:cubicBezTo>
                  <a:cubicBezTo>
                    <a:pt x="11" y="30"/>
                    <a:pt x="16" y="26"/>
                    <a:pt x="20" y="21"/>
                  </a:cubicBezTo>
                  <a:cubicBezTo>
                    <a:pt x="20" y="14"/>
                    <a:pt x="14" y="14"/>
                    <a:pt x="13" y="8"/>
                  </a:cubicBezTo>
                  <a:cubicBezTo>
                    <a:pt x="21" y="8"/>
                    <a:pt x="19" y="9"/>
                    <a:pt x="26" y="10"/>
                  </a:cubicBezTo>
                  <a:cubicBezTo>
                    <a:pt x="26" y="7"/>
                    <a:pt x="26" y="5"/>
                    <a:pt x="26" y="3"/>
                  </a:cubicBezTo>
                  <a:cubicBezTo>
                    <a:pt x="18" y="0"/>
                    <a:pt x="7"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40" name="Freeform 1151"/>
            <p:cNvSpPr>
              <a:spLocks noEditPoints="1"/>
            </p:cNvSpPr>
            <p:nvPr/>
          </p:nvSpPr>
          <p:spPr bwMode="auto">
            <a:xfrm>
              <a:off x="8305379" y="2152449"/>
              <a:ext cx="131395" cy="141128"/>
            </a:xfrm>
            <a:custGeom>
              <a:avLst/>
              <a:gdLst>
                <a:gd name="T0" fmla="*/ 34 w 35"/>
                <a:gd name="T1" fmla="*/ 25 h 38"/>
                <a:gd name="T2" fmla="*/ 32 w 35"/>
                <a:gd name="T3" fmla="*/ 9 h 38"/>
                <a:gd name="T4" fmla="*/ 1 w 35"/>
                <a:gd name="T5" fmla="*/ 13 h 38"/>
                <a:gd name="T6" fmla="*/ 34 w 35"/>
                <a:gd name="T7" fmla="*/ 25 h 38"/>
                <a:gd name="T8" fmla="*/ 28 w 35"/>
                <a:gd name="T9" fmla="*/ 22 h 38"/>
                <a:gd name="T10" fmla="*/ 7 w 35"/>
                <a:gd name="T11" fmla="*/ 13 h 38"/>
                <a:gd name="T12" fmla="*/ 28 w 35"/>
                <a:gd name="T13" fmla="*/ 22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34" y="25"/>
                  </a:moveTo>
                  <a:cubicBezTo>
                    <a:pt x="35" y="19"/>
                    <a:pt x="33" y="14"/>
                    <a:pt x="32" y="9"/>
                  </a:cubicBezTo>
                  <a:cubicBezTo>
                    <a:pt x="21" y="0"/>
                    <a:pt x="1" y="0"/>
                    <a:pt x="1" y="13"/>
                  </a:cubicBezTo>
                  <a:cubicBezTo>
                    <a:pt x="0" y="25"/>
                    <a:pt x="24" y="38"/>
                    <a:pt x="34" y="25"/>
                  </a:cubicBezTo>
                  <a:close/>
                  <a:moveTo>
                    <a:pt x="28" y="22"/>
                  </a:moveTo>
                  <a:cubicBezTo>
                    <a:pt x="20" y="28"/>
                    <a:pt x="11" y="20"/>
                    <a:pt x="7" y="13"/>
                  </a:cubicBezTo>
                  <a:cubicBezTo>
                    <a:pt x="13" y="6"/>
                    <a:pt x="29" y="11"/>
                    <a:pt x="2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41" name="Freeform 1152"/>
            <p:cNvSpPr/>
            <p:nvPr/>
          </p:nvSpPr>
          <p:spPr bwMode="auto">
            <a:xfrm>
              <a:off x="10359030" y="2223012"/>
              <a:ext cx="141128" cy="136261"/>
            </a:xfrm>
            <a:custGeom>
              <a:avLst/>
              <a:gdLst>
                <a:gd name="T0" fmla="*/ 29 w 38"/>
                <a:gd name="T1" fmla="*/ 6 h 37"/>
                <a:gd name="T2" fmla="*/ 12 w 38"/>
                <a:gd name="T3" fmla="*/ 16 h 37"/>
                <a:gd name="T4" fmla="*/ 14 w 38"/>
                <a:gd name="T5" fmla="*/ 2 h 37"/>
                <a:gd name="T6" fmla="*/ 9 w 38"/>
                <a:gd name="T7" fmla="*/ 1 h 37"/>
                <a:gd name="T8" fmla="*/ 11 w 38"/>
                <a:gd name="T9" fmla="*/ 36 h 37"/>
                <a:gd name="T10" fmla="*/ 14 w 38"/>
                <a:gd name="T11" fmla="*/ 29 h 37"/>
                <a:gd name="T12" fmla="*/ 30 w 38"/>
                <a:gd name="T13" fmla="*/ 37 h 37"/>
                <a:gd name="T14" fmla="*/ 19 w 38"/>
                <a:gd name="T15" fmla="*/ 24 h 37"/>
                <a:gd name="T16" fmla="*/ 29 w 3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29" y="6"/>
                  </a:moveTo>
                  <a:cubicBezTo>
                    <a:pt x="24" y="10"/>
                    <a:pt x="21" y="16"/>
                    <a:pt x="12" y="16"/>
                  </a:cubicBezTo>
                  <a:cubicBezTo>
                    <a:pt x="11" y="10"/>
                    <a:pt x="16" y="6"/>
                    <a:pt x="14" y="2"/>
                  </a:cubicBezTo>
                  <a:cubicBezTo>
                    <a:pt x="12" y="2"/>
                    <a:pt x="12" y="0"/>
                    <a:pt x="9" y="1"/>
                  </a:cubicBezTo>
                  <a:cubicBezTo>
                    <a:pt x="7" y="8"/>
                    <a:pt x="0" y="32"/>
                    <a:pt x="11" y="36"/>
                  </a:cubicBezTo>
                  <a:cubicBezTo>
                    <a:pt x="17" y="36"/>
                    <a:pt x="10" y="30"/>
                    <a:pt x="14" y="29"/>
                  </a:cubicBezTo>
                  <a:cubicBezTo>
                    <a:pt x="18" y="32"/>
                    <a:pt x="23" y="35"/>
                    <a:pt x="30" y="37"/>
                  </a:cubicBezTo>
                  <a:cubicBezTo>
                    <a:pt x="35" y="28"/>
                    <a:pt x="22" y="29"/>
                    <a:pt x="19" y="24"/>
                  </a:cubicBezTo>
                  <a:cubicBezTo>
                    <a:pt x="21" y="17"/>
                    <a:pt x="38" y="14"/>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42" name="Freeform 1153"/>
            <p:cNvSpPr>
              <a:spLocks noEditPoints="1"/>
            </p:cNvSpPr>
            <p:nvPr/>
          </p:nvSpPr>
          <p:spPr bwMode="auto">
            <a:xfrm>
              <a:off x="10037843" y="2218145"/>
              <a:ext cx="114363" cy="138695"/>
            </a:xfrm>
            <a:custGeom>
              <a:avLst/>
              <a:gdLst>
                <a:gd name="T0" fmla="*/ 8 w 31"/>
                <a:gd name="T1" fmla="*/ 0 h 37"/>
                <a:gd name="T2" fmla="*/ 4 w 31"/>
                <a:gd name="T3" fmla="*/ 35 h 37"/>
                <a:gd name="T4" fmla="*/ 27 w 31"/>
                <a:gd name="T5" fmla="*/ 33 h 37"/>
                <a:gd name="T6" fmla="*/ 30 w 31"/>
                <a:gd name="T7" fmla="*/ 14 h 37"/>
                <a:gd name="T8" fmla="*/ 8 w 31"/>
                <a:gd name="T9" fmla="*/ 0 h 37"/>
                <a:gd name="T10" fmla="*/ 12 w 31"/>
                <a:gd name="T11" fmla="*/ 9 h 37"/>
                <a:gd name="T12" fmla="*/ 22 w 31"/>
                <a:gd name="T13" fmla="*/ 16 h 37"/>
                <a:gd name="T14" fmla="*/ 11 w 31"/>
                <a:gd name="T15" fmla="*/ 17 h 37"/>
                <a:gd name="T16" fmla="*/ 12 w 31"/>
                <a:gd name="T17" fmla="*/ 9 h 37"/>
                <a:gd name="T18" fmla="*/ 9 w 31"/>
                <a:gd name="T19" fmla="*/ 30 h 37"/>
                <a:gd name="T20" fmla="*/ 23 w 31"/>
                <a:gd name="T21" fmla="*/ 26 h 37"/>
                <a:gd name="T22" fmla="*/ 9 w 31"/>
                <a:gd name="T23"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7">
                  <a:moveTo>
                    <a:pt x="8" y="0"/>
                  </a:moveTo>
                  <a:cubicBezTo>
                    <a:pt x="4" y="10"/>
                    <a:pt x="0" y="23"/>
                    <a:pt x="4" y="35"/>
                  </a:cubicBezTo>
                  <a:cubicBezTo>
                    <a:pt x="9" y="37"/>
                    <a:pt x="20" y="37"/>
                    <a:pt x="27" y="33"/>
                  </a:cubicBezTo>
                  <a:cubicBezTo>
                    <a:pt x="31" y="24"/>
                    <a:pt x="23" y="20"/>
                    <a:pt x="30" y="14"/>
                  </a:cubicBezTo>
                  <a:cubicBezTo>
                    <a:pt x="24" y="8"/>
                    <a:pt x="20" y="0"/>
                    <a:pt x="8" y="0"/>
                  </a:cubicBezTo>
                  <a:close/>
                  <a:moveTo>
                    <a:pt x="12" y="9"/>
                  </a:moveTo>
                  <a:cubicBezTo>
                    <a:pt x="16" y="10"/>
                    <a:pt x="22" y="11"/>
                    <a:pt x="22" y="16"/>
                  </a:cubicBezTo>
                  <a:cubicBezTo>
                    <a:pt x="17" y="16"/>
                    <a:pt x="16" y="19"/>
                    <a:pt x="11" y="17"/>
                  </a:cubicBezTo>
                  <a:cubicBezTo>
                    <a:pt x="10" y="14"/>
                    <a:pt x="10" y="11"/>
                    <a:pt x="12" y="9"/>
                  </a:cubicBezTo>
                  <a:close/>
                  <a:moveTo>
                    <a:pt x="9" y="30"/>
                  </a:moveTo>
                  <a:cubicBezTo>
                    <a:pt x="10" y="21"/>
                    <a:pt x="17" y="27"/>
                    <a:pt x="23" y="26"/>
                  </a:cubicBezTo>
                  <a:cubicBezTo>
                    <a:pt x="20" y="29"/>
                    <a:pt x="15" y="30"/>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43" name="Freeform 1154"/>
            <p:cNvSpPr/>
            <p:nvPr/>
          </p:nvSpPr>
          <p:spPr bwMode="auto">
            <a:xfrm>
              <a:off x="10269000" y="2208412"/>
              <a:ext cx="92463" cy="150861"/>
            </a:xfrm>
            <a:custGeom>
              <a:avLst/>
              <a:gdLst>
                <a:gd name="T0" fmla="*/ 10 w 25"/>
                <a:gd name="T1" fmla="*/ 36 h 41"/>
                <a:gd name="T2" fmla="*/ 19 w 25"/>
                <a:gd name="T3" fmla="*/ 35 h 41"/>
                <a:gd name="T4" fmla="*/ 14 w 25"/>
                <a:gd name="T5" fmla="*/ 27 h 41"/>
                <a:gd name="T6" fmla="*/ 25 w 25"/>
                <a:gd name="T7" fmla="*/ 11 h 41"/>
                <a:gd name="T8" fmla="*/ 10 w 25"/>
                <a:gd name="T9" fmla="*/ 36 h 41"/>
              </a:gdLst>
              <a:ahLst/>
              <a:cxnLst>
                <a:cxn ang="0">
                  <a:pos x="T0" y="T1"/>
                </a:cxn>
                <a:cxn ang="0">
                  <a:pos x="T2" y="T3"/>
                </a:cxn>
                <a:cxn ang="0">
                  <a:pos x="T4" y="T5"/>
                </a:cxn>
                <a:cxn ang="0">
                  <a:pos x="T6" y="T7"/>
                </a:cxn>
                <a:cxn ang="0">
                  <a:pos x="T8" y="T9"/>
                </a:cxn>
              </a:cxnLst>
              <a:rect l="0" t="0" r="r" b="b"/>
              <a:pathLst>
                <a:path w="25" h="41">
                  <a:moveTo>
                    <a:pt x="10" y="36"/>
                  </a:moveTo>
                  <a:cubicBezTo>
                    <a:pt x="14" y="36"/>
                    <a:pt x="18" y="41"/>
                    <a:pt x="19" y="35"/>
                  </a:cubicBezTo>
                  <a:cubicBezTo>
                    <a:pt x="17" y="33"/>
                    <a:pt x="14" y="31"/>
                    <a:pt x="14" y="27"/>
                  </a:cubicBezTo>
                  <a:cubicBezTo>
                    <a:pt x="11" y="15"/>
                    <a:pt x="23" y="18"/>
                    <a:pt x="25" y="11"/>
                  </a:cubicBezTo>
                  <a:cubicBezTo>
                    <a:pt x="11" y="0"/>
                    <a:pt x="0" y="27"/>
                    <a:pt x="1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44" name="Freeform 1155"/>
            <p:cNvSpPr>
              <a:spLocks noEditPoints="1"/>
            </p:cNvSpPr>
            <p:nvPr/>
          </p:nvSpPr>
          <p:spPr bwMode="auto">
            <a:xfrm>
              <a:off x="10646152" y="2196247"/>
              <a:ext cx="160594" cy="167894"/>
            </a:xfrm>
            <a:custGeom>
              <a:avLst/>
              <a:gdLst>
                <a:gd name="T0" fmla="*/ 23 w 43"/>
                <a:gd name="T1" fmla="*/ 43 h 45"/>
                <a:gd name="T2" fmla="*/ 41 w 43"/>
                <a:gd name="T3" fmla="*/ 21 h 45"/>
                <a:gd name="T4" fmla="*/ 23 w 43"/>
                <a:gd name="T5" fmla="*/ 43 h 45"/>
                <a:gd name="T6" fmla="*/ 32 w 43"/>
                <a:gd name="T7" fmla="*/ 36 h 45"/>
                <a:gd name="T8" fmla="*/ 22 w 43"/>
                <a:gd name="T9" fmla="*/ 35 h 45"/>
                <a:gd name="T10" fmla="*/ 34 w 43"/>
                <a:gd name="T11" fmla="*/ 22 h 45"/>
                <a:gd name="T12" fmla="*/ 32 w 43"/>
                <a:gd name="T13" fmla="*/ 36 h 45"/>
              </a:gdLst>
              <a:ahLst/>
              <a:cxnLst>
                <a:cxn ang="0">
                  <a:pos x="T0" y="T1"/>
                </a:cxn>
                <a:cxn ang="0">
                  <a:pos x="T2" y="T3"/>
                </a:cxn>
                <a:cxn ang="0">
                  <a:pos x="T4" y="T5"/>
                </a:cxn>
                <a:cxn ang="0">
                  <a:pos x="T6" y="T7"/>
                </a:cxn>
                <a:cxn ang="0">
                  <a:pos x="T8" y="T9"/>
                </a:cxn>
                <a:cxn ang="0">
                  <a:pos x="T10" y="T11"/>
                </a:cxn>
                <a:cxn ang="0">
                  <a:pos x="T12" y="T13"/>
                </a:cxn>
              </a:cxnLst>
              <a:rect l="0" t="0" r="r" b="b"/>
              <a:pathLst>
                <a:path w="43" h="45">
                  <a:moveTo>
                    <a:pt x="23" y="43"/>
                  </a:moveTo>
                  <a:cubicBezTo>
                    <a:pt x="34" y="45"/>
                    <a:pt x="43" y="37"/>
                    <a:pt x="41" y="21"/>
                  </a:cubicBezTo>
                  <a:cubicBezTo>
                    <a:pt x="24" y="0"/>
                    <a:pt x="0" y="39"/>
                    <a:pt x="23" y="43"/>
                  </a:cubicBezTo>
                  <a:close/>
                  <a:moveTo>
                    <a:pt x="32" y="36"/>
                  </a:moveTo>
                  <a:cubicBezTo>
                    <a:pt x="28" y="36"/>
                    <a:pt x="24" y="37"/>
                    <a:pt x="22" y="35"/>
                  </a:cubicBezTo>
                  <a:cubicBezTo>
                    <a:pt x="21" y="25"/>
                    <a:pt x="26" y="22"/>
                    <a:pt x="34" y="22"/>
                  </a:cubicBezTo>
                  <a:cubicBezTo>
                    <a:pt x="37" y="28"/>
                    <a:pt x="34" y="33"/>
                    <a:pt x="3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45" name="Freeform 1156"/>
            <p:cNvSpPr/>
            <p:nvPr/>
          </p:nvSpPr>
          <p:spPr bwMode="auto">
            <a:xfrm>
              <a:off x="10607221" y="2247344"/>
              <a:ext cx="104630" cy="116795"/>
            </a:xfrm>
            <a:custGeom>
              <a:avLst/>
              <a:gdLst>
                <a:gd name="T0" fmla="*/ 25 w 28"/>
                <a:gd name="T1" fmla="*/ 6 h 31"/>
                <a:gd name="T2" fmla="*/ 0 w 28"/>
                <a:gd name="T3" fmla="*/ 3 h 31"/>
                <a:gd name="T4" fmla="*/ 0 w 28"/>
                <a:gd name="T5" fmla="*/ 8 h 31"/>
                <a:gd name="T6" fmla="*/ 8 w 28"/>
                <a:gd name="T7" fmla="*/ 10 h 31"/>
                <a:gd name="T8" fmla="*/ 11 w 28"/>
                <a:gd name="T9" fmla="*/ 31 h 31"/>
                <a:gd name="T10" fmla="*/ 16 w 28"/>
                <a:gd name="T11" fmla="*/ 9 h 31"/>
                <a:gd name="T12" fmla="*/ 25 w 2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25" y="6"/>
                  </a:moveTo>
                  <a:cubicBezTo>
                    <a:pt x="28" y="0"/>
                    <a:pt x="5" y="0"/>
                    <a:pt x="0" y="3"/>
                  </a:cubicBezTo>
                  <a:cubicBezTo>
                    <a:pt x="0" y="4"/>
                    <a:pt x="0" y="6"/>
                    <a:pt x="0" y="8"/>
                  </a:cubicBezTo>
                  <a:cubicBezTo>
                    <a:pt x="2" y="9"/>
                    <a:pt x="8" y="7"/>
                    <a:pt x="8" y="10"/>
                  </a:cubicBezTo>
                  <a:cubicBezTo>
                    <a:pt x="9" y="18"/>
                    <a:pt x="0" y="30"/>
                    <a:pt x="11" y="31"/>
                  </a:cubicBezTo>
                  <a:cubicBezTo>
                    <a:pt x="13" y="24"/>
                    <a:pt x="13" y="14"/>
                    <a:pt x="16" y="9"/>
                  </a:cubicBezTo>
                  <a:cubicBezTo>
                    <a:pt x="19" y="8"/>
                    <a:pt x="26" y="11"/>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46" name="Freeform 1157"/>
            <p:cNvSpPr/>
            <p:nvPr/>
          </p:nvSpPr>
          <p:spPr bwMode="auto">
            <a:xfrm>
              <a:off x="11556183" y="2303309"/>
              <a:ext cx="29199" cy="34065"/>
            </a:xfrm>
            <a:custGeom>
              <a:avLst/>
              <a:gdLst>
                <a:gd name="T0" fmla="*/ 6 w 8"/>
                <a:gd name="T1" fmla="*/ 9 h 9"/>
                <a:gd name="T2" fmla="*/ 6 w 8"/>
                <a:gd name="T3" fmla="*/ 0 h 9"/>
                <a:gd name="T4" fmla="*/ 2 w 8"/>
                <a:gd name="T5" fmla="*/ 0 h 9"/>
                <a:gd name="T6" fmla="*/ 6 w 8"/>
                <a:gd name="T7" fmla="*/ 9 h 9"/>
              </a:gdLst>
              <a:ahLst/>
              <a:cxnLst>
                <a:cxn ang="0">
                  <a:pos x="T0" y="T1"/>
                </a:cxn>
                <a:cxn ang="0">
                  <a:pos x="T2" y="T3"/>
                </a:cxn>
                <a:cxn ang="0">
                  <a:pos x="T4" y="T5"/>
                </a:cxn>
                <a:cxn ang="0">
                  <a:pos x="T6" y="T7"/>
                </a:cxn>
              </a:cxnLst>
              <a:rect l="0" t="0" r="r" b="b"/>
              <a:pathLst>
                <a:path w="8" h="9">
                  <a:moveTo>
                    <a:pt x="6" y="9"/>
                  </a:moveTo>
                  <a:cubicBezTo>
                    <a:pt x="8" y="7"/>
                    <a:pt x="8" y="2"/>
                    <a:pt x="6" y="0"/>
                  </a:cubicBezTo>
                  <a:cubicBezTo>
                    <a:pt x="5" y="0"/>
                    <a:pt x="3" y="0"/>
                    <a:pt x="2" y="0"/>
                  </a:cubicBezTo>
                  <a:cubicBezTo>
                    <a:pt x="0" y="4"/>
                    <a:pt x="0" y="8"/>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47" name="Freeform 1158"/>
            <p:cNvSpPr>
              <a:spLocks noEditPoints="1"/>
            </p:cNvSpPr>
            <p:nvPr/>
          </p:nvSpPr>
          <p:spPr bwMode="auto">
            <a:xfrm>
              <a:off x="6867335" y="2223012"/>
              <a:ext cx="109496" cy="182493"/>
            </a:xfrm>
            <a:custGeom>
              <a:avLst/>
              <a:gdLst>
                <a:gd name="T0" fmla="*/ 25 w 29"/>
                <a:gd name="T1" fmla="*/ 12 h 49"/>
                <a:gd name="T2" fmla="*/ 7 w 29"/>
                <a:gd name="T3" fmla="*/ 0 h 49"/>
                <a:gd name="T4" fmla="*/ 0 w 29"/>
                <a:gd name="T5" fmla="*/ 41 h 49"/>
                <a:gd name="T6" fmla="*/ 28 w 29"/>
                <a:gd name="T7" fmla="*/ 42 h 49"/>
                <a:gd name="T8" fmla="*/ 20 w 29"/>
                <a:gd name="T9" fmla="*/ 22 h 49"/>
                <a:gd name="T10" fmla="*/ 25 w 29"/>
                <a:gd name="T11" fmla="*/ 12 h 49"/>
                <a:gd name="T12" fmla="*/ 8 w 29"/>
                <a:gd name="T13" fmla="*/ 8 h 49"/>
                <a:gd name="T14" fmla="*/ 19 w 29"/>
                <a:gd name="T15" fmla="*/ 16 h 49"/>
                <a:gd name="T16" fmla="*/ 7 w 29"/>
                <a:gd name="T17" fmla="*/ 19 h 49"/>
                <a:gd name="T18" fmla="*/ 8 w 29"/>
                <a:gd name="T19" fmla="*/ 8 h 49"/>
                <a:gd name="T20" fmla="*/ 23 w 29"/>
                <a:gd name="T21" fmla="*/ 36 h 49"/>
                <a:gd name="T22" fmla="*/ 5 w 29"/>
                <a:gd name="T23" fmla="*/ 38 h 49"/>
                <a:gd name="T24" fmla="*/ 7 w 29"/>
                <a:gd name="T25" fmla="*/ 25 h 49"/>
                <a:gd name="T26" fmla="*/ 23 w 29"/>
                <a:gd name="T2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9">
                  <a:moveTo>
                    <a:pt x="25" y="12"/>
                  </a:moveTo>
                  <a:cubicBezTo>
                    <a:pt x="20" y="6"/>
                    <a:pt x="15" y="1"/>
                    <a:pt x="7" y="0"/>
                  </a:cubicBezTo>
                  <a:cubicBezTo>
                    <a:pt x="0" y="9"/>
                    <a:pt x="0" y="25"/>
                    <a:pt x="0" y="41"/>
                  </a:cubicBezTo>
                  <a:cubicBezTo>
                    <a:pt x="7" y="44"/>
                    <a:pt x="23" y="49"/>
                    <a:pt x="28" y="42"/>
                  </a:cubicBezTo>
                  <a:cubicBezTo>
                    <a:pt x="29" y="32"/>
                    <a:pt x="24" y="27"/>
                    <a:pt x="20" y="22"/>
                  </a:cubicBezTo>
                  <a:cubicBezTo>
                    <a:pt x="23" y="21"/>
                    <a:pt x="26" y="18"/>
                    <a:pt x="25" y="12"/>
                  </a:cubicBezTo>
                  <a:close/>
                  <a:moveTo>
                    <a:pt x="8" y="8"/>
                  </a:moveTo>
                  <a:cubicBezTo>
                    <a:pt x="13" y="9"/>
                    <a:pt x="17" y="11"/>
                    <a:pt x="19" y="16"/>
                  </a:cubicBezTo>
                  <a:cubicBezTo>
                    <a:pt x="15" y="17"/>
                    <a:pt x="11" y="18"/>
                    <a:pt x="7" y="19"/>
                  </a:cubicBezTo>
                  <a:cubicBezTo>
                    <a:pt x="7" y="16"/>
                    <a:pt x="8" y="13"/>
                    <a:pt x="8" y="8"/>
                  </a:cubicBezTo>
                  <a:close/>
                  <a:moveTo>
                    <a:pt x="23" y="36"/>
                  </a:moveTo>
                  <a:cubicBezTo>
                    <a:pt x="20" y="43"/>
                    <a:pt x="11" y="39"/>
                    <a:pt x="5" y="38"/>
                  </a:cubicBezTo>
                  <a:cubicBezTo>
                    <a:pt x="6" y="32"/>
                    <a:pt x="6" y="32"/>
                    <a:pt x="7" y="25"/>
                  </a:cubicBezTo>
                  <a:cubicBezTo>
                    <a:pt x="14" y="26"/>
                    <a:pt x="20" y="30"/>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48" name="Freeform 1159"/>
            <p:cNvSpPr/>
            <p:nvPr/>
          </p:nvSpPr>
          <p:spPr bwMode="auto">
            <a:xfrm>
              <a:off x="6726208" y="2225446"/>
              <a:ext cx="60832" cy="46232"/>
            </a:xfrm>
            <a:custGeom>
              <a:avLst/>
              <a:gdLst>
                <a:gd name="T0" fmla="*/ 14 w 16"/>
                <a:gd name="T1" fmla="*/ 12 h 12"/>
                <a:gd name="T2" fmla="*/ 14 w 16"/>
                <a:gd name="T3" fmla="*/ 4 h 12"/>
                <a:gd name="T4" fmla="*/ 6 w 16"/>
                <a:gd name="T5" fmla="*/ 1 h 12"/>
                <a:gd name="T6" fmla="*/ 14 w 16"/>
                <a:gd name="T7" fmla="*/ 12 h 12"/>
              </a:gdLst>
              <a:ahLst/>
              <a:cxnLst>
                <a:cxn ang="0">
                  <a:pos x="T0" y="T1"/>
                </a:cxn>
                <a:cxn ang="0">
                  <a:pos x="T2" y="T3"/>
                </a:cxn>
                <a:cxn ang="0">
                  <a:pos x="T4" y="T5"/>
                </a:cxn>
                <a:cxn ang="0">
                  <a:pos x="T6" y="T7"/>
                </a:cxn>
              </a:cxnLst>
              <a:rect l="0" t="0" r="r" b="b"/>
              <a:pathLst>
                <a:path w="16" h="12">
                  <a:moveTo>
                    <a:pt x="14" y="12"/>
                  </a:moveTo>
                  <a:cubicBezTo>
                    <a:pt x="16" y="7"/>
                    <a:pt x="14" y="9"/>
                    <a:pt x="14" y="4"/>
                  </a:cubicBezTo>
                  <a:cubicBezTo>
                    <a:pt x="10" y="4"/>
                    <a:pt x="10" y="0"/>
                    <a:pt x="6" y="1"/>
                  </a:cubicBezTo>
                  <a:cubicBezTo>
                    <a:pt x="0" y="6"/>
                    <a:pt x="8" y="11"/>
                    <a:pt x="1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49" name="Freeform 1160"/>
            <p:cNvSpPr/>
            <p:nvPr/>
          </p:nvSpPr>
          <p:spPr bwMode="auto">
            <a:xfrm>
              <a:off x="8256714" y="2274110"/>
              <a:ext cx="228724" cy="126528"/>
            </a:xfrm>
            <a:custGeom>
              <a:avLst/>
              <a:gdLst>
                <a:gd name="T0" fmla="*/ 26 w 61"/>
                <a:gd name="T1" fmla="*/ 3 h 34"/>
                <a:gd name="T2" fmla="*/ 0 w 61"/>
                <a:gd name="T3" fmla="*/ 5 h 34"/>
                <a:gd name="T4" fmla="*/ 3 w 61"/>
                <a:gd name="T5" fmla="*/ 9 h 34"/>
                <a:gd name="T6" fmla="*/ 20 w 61"/>
                <a:gd name="T7" fmla="*/ 11 h 34"/>
                <a:gd name="T8" fmla="*/ 14 w 61"/>
                <a:gd name="T9" fmla="*/ 23 h 34"/>
                <a:gd name="T10" fmla="*/ 28 w 61"/>
                <a:gd name="T11" fmla="*/ 17 h 34"/>
                <a:gd name="T12" fmla="*/ 52 w 61"/>
                <a:gd name="T13" fmla="*/ 34 h 34"/>
                <a:gd name="T14" fmla="*/ 38 w 61"/>
                <a:gd name="T15" fmla="*/ 13 h 34"/>
                <a:gd name="T16" fmla="*/ 61 w 61"/>
                <a:gd name="T17" fmla="*/ 16 h 34"/>
                <a:gd name="T18" fmla="*/ 26 w 61"/>
                <a:gd name="T1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34">
                  <a:moveTo>
                    <a:pt x="26" y="3"/>
                  </a:moveTo>
                  <a:cubicBezTo>
                    <a:pt x="17" y="2"/>
                    <a:pt x="6" y="0"/>
                    <a:pt x="0" y="5"/>
                  </a:cubicBezTo>
                  <a:cubicBezTo>
                    <a:pt x="2" y="5"/>
                    <a:pt x="2" y="8"/>
                    <a:pt x="3" y="9"/>
                  </a:cubicBezTo>
                  <a:cubicBezTo>
                    <a:pt x="8" y="10"/>
                    <a:pt x="17" y="8"/>
                    <a:pt x="20" y="11"/>
                  </a:cubicBezTo>
                  <a:cubicBezTo>
                    <a:pt x="17" y="13"/>
                    <a:pt x="9" y="17"/>
                    <a:pt x="14" y="23"/>
                  </a:cubicBezTo>
                  <a:cubicBezTo>
                    <a:pt x="22" y="25"/>
                    <a:pt x="20" y="16"/>
                    <a:pt x="28" y="17"/>
                  </a:cubicBezTo>
                  <a:cubicBezTo>
                    <a:pt x="38" y="20"/>
                    <a:pt x="41" y="31"/>
                    <a:pt x="52" y="34"/>
                  </a:cubicBezTo>
                  <a:cubicBezTo>
                    <a:pt x="55" y="25"/>
                    <a:pt x="37" y="19"/>
                    <a:pt x="38" y="13"/>
                  </a:cubicBezTo>
                  <a:cubicBezTo>
                    <a:pt x="47" y="12"/>
                    <a:pt x="53" y="20"/>
                    <a:pt x="61" y="16"/>
                  </a:cubicBezTo>
                  <a:cubicBezTo>
                    <a:pt x="58" y="7"/>
                    <a:pt x="40" y="4"/>
                    <a:pt x="2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50" name="Freeform 1161"/>
            <p:cNvSpPr/>
            <p:nvPr/>
          </p:nvSpPr>
          <p:spPr bwMode="auto">
            <a:xfrm>
              <a:off x="6446386" y="2278977"/>
              <a:ext cx="158161" cy="133829"/>
            </a:xfrm>
            <a:custGeom>
              <a:avLst/>
              <a:gdLst>
                <a:gd name="T0" fmla="*/ 28 w 42"/>
                <a:gd name="T1" fmla="*/ 18 h 36"/>
                <a:gd name="T2" fmla="*/ 40 w 42"/>
                <a:gd name="T3" fmla="*/ 4 h 36"/>
                <a:gd name="T4" fmla="*/ 22 w 42"/>
                <a:gd name="T5" fmla="*/ 15 h 36"/>
                <a:gd name="T6" fmla="*/ 6 w 42"/>
                <a:gd name="T7" fmla="*/ 6 h 36"/>
                <a:gd name="T8" fmla="*/ 16 w 42"/>
                <a:gd name="T9" fmla="*/ 21 h 36"/>
                <a:gd name="T10" fmla="*/ 3 w 42"/>
                <a:gd name="T11" fmla="*/ 36 h 36"/>
                <a:gd name="T12" fmla="*/ 23 w 42"/>
                <a:gd name="T13" fmla="*/ 24 h 36"/>
                <a:gd name="T14" fmla="*/ 40 w 42"/>
                <a:gd name="T15" fmla="*/ 32 h 36"/>
                <a:gd name="T16" fmla="*/ 28 w 42"/>
                <a:gd name="T1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6">
                  <a:moveTo>
                    <a:pt x="28" y="18"/>
                  </a:moveTo>
                  <a:cubicBezTo>
                    <a:pt x="34" y="15"/>
                    <a:pt x="39" y="12"/>
                    <a:pt x="40" y="4"/>
                  </a:cubicBezTo>
                  <a:cubicBezTo>
                    <a:pt x="32" y="0"/>
                    <a:pt x="30" y="14"/>
                    <a:pt x="22" y="15"/>
                  </a:cubicBezTo>
                  <a:cubicBezTo>
                    <a:pt x="17" y="11"/>
                    <a:pt x="15" y="5"/>
                    <a:pt x="6" y="6"/>
                  </a:cubicBezTo>
                  <a:cubicBezTo>
                    <a:pt x="2" y="15"/>
                    <a:pt x="15" y="14"/>
                    <a:pt x="16" y="21"/>
                  </a:cubicBezTo>
                  <a:cubicBezTo>
                    <a:pt x="12" y="26"/>
                    <a:pt x="0" y="27"/>
                    <a:pt x="3" y="36"/>
                  </a:cubicBezTo>
                  <a:cubicBezTo>
                    <a:pt x="12" y="34"/>
                    <a:pt x="16" y="28"/>
                    <a:pt x="23" y="24"/>
                  </a:cubicBezTo>
                  <a:cubicBezTo>
                    <a:pt x="28" y="27"/>
                    <a:pt x="34" y="34"/>
                    <a:pt x="40" y="32"/>
                  </a:cubicBezTo>
                  <a:cubicBezTo>
                    <a:pt x="42" y="21"/>
                    <a:pt x="31" y="24"/>
                    <a:pt x="2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51" name="Freeform 1162"/>
            <p:cNvSpPr/>
            <p:nvPr/>
          </p:nvSpPr>
          <p:spPr bwMode="auto">
            <a:xfrm>
              <a:off x="6684843" y="2293576"/>
              <a:ext cx="145994" cy="48665"/>
            </a:xfrm>
            <a:custGeom>
              <a:avLst/>
              <a:gdLst>
                <a:gd name="T0" fmla="*/ 0 w 39"/>
                <a:gd name="T1" fmla="*/ 5 h 13"/>
                <a:gd name="T2" fmla="*/ 13 w 39"/>
                <a:gd name="T3" fmla="*/ 8 h 13"/>
                <a:gd name="T4" fmla="*/ 37 w 39"/>
                <a:gd name="T5" fmla="*/ 7 h 13"/>
                <a:gd name="T6" fmla="*/ 38 w 39"/>
                <a:gd name="T7" fmla="*/ 2 h 13"/>
                <a:gd name="T8" fmla="*/ 0 w 39"/>
                <a:gd name="T9" fmla="*/ 5 h 13"/>
              </a:gdLst>
              <a:ahLst/>
              <a:cxnLst>
                <a:cxn ang="0">
                  <a:pos x="T0" y="T1"/>
                </a:cxn>
                <a:cxn ang="0">
                  <a:pos x="T2" y="T3"/>
                </a:cxn>
                <a:cxn ang="0">
                  <a:pos x="T4" y="T5"/>
                </a:cxn>
                <a:cxn ang="0">
                  <a:pos x="T6" y="T7"/>
                </a:cxn>
                <a:cxn ang="0">
                  <a:pos x="T8" y="T9"/>
                </a:cxn>
              </a:cxnLst>
              <a:rect l="0" t="0" r="r" b="b"/>
              <a:pathLst>
                <a:path w="39" h="13">
                  <a:moveTo>
                    <a:pt x="0" y="5"/>
                  </a:moveTo>
                  <a:cubicBezTo>
                    <a:pt x="0" y="13"/>
                    <a:pt x="9" y="8"/>
                    <a:pt x="13" y="8"/>
                  </a:cubicBezTo>
                  <a:cubicBezTo>
                    <a:pt x="21" y="9"/>
                    <a:pt x="32" y="11"/>
                    <a:pt x="37" y="7"/>
                  </a:cubicBezTo>
                  <a:cubicBezTo>
                    <a:pt x="33" y="6"/>
                    <a:pt x="39" y="4"/>
                    <a:pt x="38" y="2"/>
                  </a:cubicBezTo>
                  <a:cubicBezTo>
                    <a:pt x="28" y="1"/>
                    <a:pt x="5" y="0"/>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52" name="Freeform 1163"/>
            <p:cNvSpPr/>
            <p:nvPr/>
          </p:nvSpPr>
          <p:spPr bwMode="auto">
            <a:xfrm>
              <a:off x="6222528" y="2334940"/>
              <a:ext cx="145994" cy="63264"/>
            </a:xfrm>
            <a:custGeom>
              <a:avLst/>
              <a:gdLst>
                <a:gd name="T0" fmla="*/ 0 w 39"/>
                <a:gd name="T1" fmla="*/ 9 h 17"/>
                <a:gd name="T2" fmla="*/ 36 w 39"/>
                <a:gd name="T3" fmla="*/ 13 h 17"/>
                <a:gd name="T4" fmla="*/ 38 w 39"/>
                <a:gd name="T5" fmla="*/ 5 h 17"/>
                <a:gd name="T6" fmla="*/ 0 w 39"/>
                <a:gd name="T7" fmla="*/ 9 h 17"/>
              </a:gdLst>
              <a:ahLst/>
              <a:cxnLst>
                <a:cxn ang="0">
                  <a:pos x="T0" y="T1"/>
                </a:cxn>
                <a:cxn ang="0">
                  <a:pos x="T2" y="T3"/>
                </a:cxn>
                <a:cxn ang="0">
                  <a:pos x="T4" y="T5"/>
                </a:cxn>
                <a:cxn ang="0">
                  <a:pos x="T6" y="T7"/>
                </a:cxn>
              </a:cxnLst>
              <a:rect l="0" t="0" r="r" b="b"/>
              <a:pathLst>
                <a:path w="39" h="17">
                  <a:moveTo>
                    <a:pt x="0" y="9"/>
                  </a:moveTo>
                  <a:cubicBezTo>
                    <a:pt x="10" y="17"/>
                    <a:pt x="27" y="10"/>
                    <a:pt x="36" y="13"/>
                  </a:cubicBezTo>
                  <a:cubicBezTo>
                    <a:pt x="36" y="10"/>
                    <a:pt x="39" y="10"/>
                    <a:pt x="38" y="5"/>
                  </a:cubicBezTo>
                  <a:cubicBezTo>
                    <a:pt x="25" y="7"/>
                    <a:pt x="6" y="0"/>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53" name="Freeform 1164"/>
            <p:cNvSpPr/>
            <p:nvPr/>
          </p:nvSpPr>
          <p:spPr bwMode="auto">
            <a:xfrm>
              <a:off x="6731074" y="2359273"/>
              <a:ext cx="58398" cy="53531"/>
            </a:xfrm>
            <a:custGeom>
              <a:avLst/>
              <a:gdLst>
                <a:gd name="T0" fmla="*/ 5 w 16"/>
                <a:gd name="T1" fmla="*/ 0 h 14"/>
                <a:gd name="T2" fmla="*/ 16 w 16"/>
                <a:gd name="T3" fmla="*/ 13 h 14"/>
                <a:gd name="T4" fmla="*/ 5 w 16"/>
                <a:gd name="T5" fmla="*/ 0 h 14"/>
              </a:gdLst>
              <a:ahLst/>
              <a:cxnLst>
                <a:cxn ang="0">
                  <a:pos x="T0" y="T1"/>
                </a:cxn>
                <a:cxn ang="0">
                  <a:pos x="T2" y="T3"/>
                </a:cxn>
                <a:cxn ang="0">
                  <a:pos x="T4" y="T5"/>
                </a:cxn>
              </a:cxnLst>
              <a:rect l="0" t="0" r="r" b="b"/>
              <a:pathLst>
                <a:path w="16" h="14">
                  <a:moveTo>
                    <a:pt x="5" y="0"/>
                  </a:moveTo>
                  <a:cubicBezTo>
                    <a:pt x="0" y="5"/>
                    <a:pt x="7" y="14"/>
                    <a:pt x="16" y="13"/>
                  </a:cubicBezTo>
                  <a:cubicBezTo>
                    <a:pt x="16" y="5"/>
                    <a:pt x="12"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55" name="Freeform 1166"/>
            <p:cNvSpPr/>
            <p:nvPr/>
          </p:nvSpPr>
          <p:spPr bwMode="auto">
            <a:xfrm>
              <a:off x="8920987" y="-151826"/>
              <a:ext cx="391752" cy="384451"/>
            </a:xfrm>
            <a:custGeom>
              <a:avLst/>
              <a:gdLst>
                <a:gd name="T0" fmla="*/ 31 w 105"/>
                <a:gd name="T1" fmla="*/ 2 h 103"/>
                <a:gd name="T2" fmla="*/ 27 w 105"/>
                <a:gd name="T3" fmla="*/ 52 h 103"/>
                <a:gd name="T4" fmla="*/ 12 w 105"/>
                <a:gd name="T5" fmla="*/ 56 h 103"/>
                <a:gd name="T6" fmla="*/ 11 w 105"/>
                <a:gd name="T7" fmla="*/ 91 h 103"/>
                <a:gd name="T8" fmla="*/ 44 w 105"/>
                <a:gd name="T9" fmla="*/ 78 h 103"/>
                <a:gd name="T10" fmla="*/ 48 w 105"/>
                <a:gd name="T11" fmla="*/ 44 h 103"/>
                <a:gd name="T12" fmla="*/ 79 w 105"/>
                <a:gd name="T13" fmla="*/ 42 h 103"/>
                <a:gd name="T14" fmla="*/ 79 w 105"/>
                <a:gd name="T15" fmla="*/ 64 h 103"/>
                <a:gd name="T16" fmla="*/ 60 w 105"/>
                <a:gd name="T17" fmla="*/ 92 h 103"/>
                <a:gd name="T18" fmla="*/ 97 w 105"/>
                <a:gd name="T19" fmla="*/ 87 h 103"/>
                <a:gd name="T20" fmla="*/ 105 w 105"/>
                <a:gd name="T21" fmla="*/ 16 h 103"/>
                <a:gd name="T22" fmla="*/ 31 w 105"/>
                <a:gd name="T23"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03">
                  <a:moveTo>
                    <a:pt x="31" y="2"/>
                  </a:moveTo>
                  <a:cubicBezTo>
                    <a:pt x="30" y="19"/>
                    <a:pt x="28" y="33"/>
                    <a:pt x="27" y="52"/>
                  </a:cubicBezTo>
                  <a:cubicBezTo>
                    <a:pt x="22" y="54"/>
                    <a:pt x="18" y="56"/>
                    <a:pt x="12" y="56"/>
                  </a:cubicBezTo>
                  <a:cubicBezTo>
                    <a:pt x="5" y="67"/>
                    <a:pt x="0" y="82"/>
                    <a:pt x="11" y="91"/>
                  </a:cubicBezTo>
                  <a:cubicBezTo>
                    <a:pt x="24" y="93"/>
                    <a:pt x="36" y="86"/>
                    <a:pt x="44" y="78"/>
                  </a:cubicBezTo>
                  <a:cubicBezTo>
                    <a:pt x="43" y="70"/>
                    <a:pt x="42" y="53"/>
                    <a:pt x="48" y="44"/>
                  </a:cubicBezTo>
                  <a:cubicBezTo>
                    <a:pt x="59" y="45"/>
                    <a:pt x="68" y="42"/>
                    <a:pt x="79" y="42"/>
                  </a:cubicBezTo>
                  <a:cubicBezTo>
                    <a:pt x="79" y="49"/>
                    <a:pt x="79" y="57"/>
                    <a:pt x="79" y="64"/>
                  </a:cubicBezTo>
                  <a:cubicBezTo>
                    <a:pt x="65" y="65"/>
                    <a:pt x="53" y="77"/>
                    <a:pt x="60" y="92"/>
                  </a:cubicBezTo>
                  <a:cubicBezTo>
                    <a:pt x="73" y="103"/>
                    <a:pt x="86" y="91"/>
                    <a:pt x="97" y="87"/>
                  </a:cubicBezTo>
                  <a:cubicBezTo>
                    <a:pt x="99" y="63"/>
                    <a:pt x="99" y="36"/>
                    <a:pt x="105" y="16"/>
                  </a:cubicBezTo>
                  <a:cubicBezTo>
                    <a:pt x="88" y="4"/>
                    <a:pt x="53"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56" name="Freeform 1167"/>
            <p:cNvSpPr/>
            <p:nvPr/>
          </p:nvSpPr>
          <p:spPr bwMode="auto">
            <a:xfrm>
              <a:off x="11672978" y="2461469"/>
              <a:ext cx="184926" cy="180059"/>
            </a:xfrm>
            <a:custGeom>
              <a:avLst/>
              <a:gdLst>
                <a:gd name="T0" fmla="*/ 15 w 50"/>
                <a:gd name="T1" fmla="*/ 1 h 48"/>
                <a:gd name="T2" fmla="*/ 13 w 50"/>
                <a:gd name="T3" fmla="*/ 24 h 48"/>
                <a:gd name="T4" fmla="*/ 6 w 50"/>
                <a:gd name="T5" fmla="*/ 26 h 48"/>
                <a:gd name="T6" fmla="*/ 6 w 50"/>
                <a:gd name="T7" fmla="*/ 42 h 48"/>
                <a:gd name="T8" fmla="*/ 21 w 50"/>
                <a:gd name="T9" fmla="*/ 36 h 48"/>
                <a:gd name="T10" fmla="*/ 23 w 50"/>
                <a:gd name="T11" fmla="*/ 20 h 48"/>
                <a:gd name="T12" fmla="*/ 38 w 50"/>
                <a:gd name="T13" fmla="*/ 19 h 48"/>
                <a:gd name="T14" fmla="*/ 38 w 50"/>
                <a:gd name="T15" fmla="*/ 30 h 48"/>
                <a:gd name="T16" fmla="*/ 29 w 50"/>
                <a:gd name="T17" fmla="*/ 43 h 48"/>
                <a:gd name="T18" fmla="*/ 46 w 50"/>
                <a:gd name="T19" fmla="*/ 40 h 48"/>
                <a:gd name="T20" fmla="*/ 50 w 50"/>
                <a:gd name="T21" fmla="*/ 7 h 48"/>
                <a:gd name="T22" fmla="*/ 15 w 50"/>
                <a:gd name="T23"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8">
                  <a:moveTo>
                    <a:pt x="15" y="1"/>
                  </a:moveTo>
                  <a:cubicBezTo>
                    <a:pt x="15" y="8"/>
                    <a:pt x="14" y="15"/>
                    <a:pt x="13" y="24"/>
                  </a:cubicBezTo>
                  <a:cubicBezTo>
                    <a:pt x="11" y="25"/>
                    <a:pt x="9" y="26"/>
                    <a:pt x="6" y="26"/>
                  </a:cubicBezTo>
                  <a:cubicBezTo>
                    <a:pt x="3" y="31"/>
                    <a:pt x="0" y="38"/>
                    <a:pt x="6" y="42"/>
                  </a:cubicBezTo>
                  <a:cubicBezTo>
                    <a:pt x="12" y="43"/>
                    <a:pt x="17" y="40"/>
                    <a:pt x="21" y="36"/>
                  </a:cubicBezTo>
                  <a:cubicBezTo>
                    <a:pt x="21" y="32"/>
                    <a:pt x="20" y="24"/>
                    <a:pt x="23" y="20"/>
                  </a:cubicBezTo>
                  <a:cubicBezTo>
                    <a:pt x="28" y="20"/>
                    <a:pt x="32" y="19"/>
                    <a:pt x="38" y="19"/>
                  </a:cubicBezTo>
                  <a:cubicBezTo>
                    <a:pt x="38" y="23"/>
                    <a:pt x="38" y="26"/>
                    <a:pt x="38" y="30"/>
                  </a:cubicBezTo>
                  <a:cubicBezTo>
                    <a:pt x="31" y="30"/>
                    <a:pt x="25" y="35"/>
                    <a:pt x="29" y="43"/>
                  </a:cubicBezTo>
                  <a:cubicBezTo>
                    <a:pt x="35" y="48"/>
                    <a:pt x="41" y="42"/>
                    <a:pt x="46" y="40"/>
                  </a:cubicBezTo>
                  <a:cubicBezTo>
                    <a:pt x="47" y="29"/>
                    <a:pt x="47" y="16"/>
                    <a:pt x="50" y="7"/>
                  </a:cubicBezTo>
                  <a:cubicBezTo>
                    <a:pt x="42" y="1"/>
                    <a:pt x="25"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57" name="Freeform 1168"/>
            <p:cNvSpPr/>
            <p:nvPr/>
          </p:nvSpPr>
          <p:spPr bwMode="auto">
            <a:xfrm>
              <a:off x="8346743" y="1052626"/>
              <a:ext cx="153295" cy="116795"/>
            </a:xfrm>
            <a:custGeom>
              <a:avLst/>
              <a:gdLst>
                <a:gd name="T0" fmla="*/ 26 w 41"/>
                <a:gd name="T1" fmla="*/ 16 h 31"/>
                <a:gd name="T2" fmla="*/ 41 w 41"/>
                <a:gd name="T3" fmla="*/ 3 h 31"/>
                <a:gd name="T4" fmla="*/ 38 w 41"/>
                <a:gd name="T5" fmla="*/ 0 h 31"/>
                <a:gd name="T6" fmla="*/ 11 w 41"/>
                <a:gd name="T7" fmla="*/ 26 h 31"/>
                <a:gd name="T8" fmla="*/ 13 w 41"/>
                <a:gd name="T9" fmla="*/ 31 h 31"/>
                <a:gd name="T10" fmla="*/ 26 w 41"/>
                <a:gd name="T11" fmla="*/ 16 h 31"/>
              </a:gdLst>
              <a:ahLst/>
              <a:cxnLst>
                <a:cxn ang="0">
                  <a:pos x="T0" y="T1"/>
                </a:cxn>
                <a:cxn ang="0">
                  <a:pos x="T2" y="T3"/>
                </a:cxn>
                <a:cxn ang="0">
                  <a:pos x="T4" y="T5"/>
                </a:cxn>
                <a:cxn ang="0">
                  <a:pos x="T6" y="T7"/>
                </a:cxn>
                <a:cxn ang="0">
                  <a:pos x="T8" y="T9"/>
                </a:cxn>
                <a:cxn ang="0">
                  <a:pos x="T10" y="T11"/>
                </a:cxn>
              </a:cxnLst>
              <a:rect l="0" t="0" r="r" b="b"/>
              <a:pathLst>
                <a:path w="41" h="31">
                  <a:moveTo>
                    <a:pt x="26" y="16"/>
                  </a:moveTo>
                  <a:cubicBezTo>
                    <a:pt x="31" y="11"/>
                    <a:pt x="38" y="9"/>
                    <a:pt x="41" y="3"/>
                  </a:cubicBezTo>
                  <a:cubicBezTo>
                    <a:pt x="39" y="2"/>
                    <a:pt x="38" y="2"/>
                    <a:pt x="38" y="0"/>
                  </a:cubicBezTo>
                  <a:cubicBezTo>
                    <a:pt x="25" y="4"/>
                    <a:pt x="21" y="17"/>
                    <a:pt x="11" y="26"/>
                  </a:cubicBezTo>
                  <a:cubicBezTo>
                    <a:pt x="0" y="16"/>
                    <a:pt x="10" y="29"/>
                    <a:pt x="13" y="31"/>
                  </a:cubicBezTo>
                  <a:cubicBezTo>
                    <a:pt x="21" y="30"/>
                    <a:pt x="22" y="21"/>
                    <a:pt x="2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58" name="Freeform 1169"/>
            <p:cNvSpPr/>
            <p:nvPr/>
          </p:nvSpPr>
          <p:spPr bwMode="auto">
            <a:xfrm>
              <a:off x="6103299" y="2334940"/>
              <a:ext cx="34065" cy="34065"/>
            </a:xfrm>
            <a:custGeom>
              <a:avLst/>
              <a:gdLst>
                <a:gd name="T0" fmla="*/ 9 w 9"/>
                <a:gd name="T1" fmla="*/ 9 h 9"/>
                <a:gd name="T2" fmla="*/ 9 w 9"/>
                <a:gd name="T3" fmla="*/ 0 h 9"/>
                <a:gd name="T4" fmla="*/ 0 w 9"/>
                <a:gd name="T5" fmla="*/ 0 h 9"/>
                <a:gd name="T6" fmla="*/ 0 w 9"/>
                <a:gd name="T7" fmla="*/ 8 h 9"/>
                <a:gd name="T8" fmla="*/ 9 w 9"/>
                <a:gd name="T9" fmla="*/ 9 h 9"/>
              </a:gdLst>
              <a:ahLst/>
              <a:cxnLst>
                <a:cxn ang="0">
                  <a:pos x="T0" y="T1"/>
                </a:cxn>
                <a:cxn ang="0">
                  <a:pos x="T2" y="T3"/>
                </a:cxn>
                <a:cxn ang="0">
                  <a:pos x="T4" y="T5"/>
                </a:cxn>
                <a:cxn ang="0">
                  <a:pos x="T6" y="T7"/>
                </a:cxn>
                <a:cxn ang="0">
                  <a:pos x="T8" y="T9"/>
                </a:cxn>
              </a:cxnLst>
              <a:rect l="0" t="0" r="r" b="b"/>
              <a:pathLst>
                <a:path w="9" h="9">
                  <a:moveTo>
                    <a:pt x="9" y="9"/>
                  </a:moveTo>
                  <a:cubicBezTo>
                    <a:pt x="9" y="6"/>
                    <a:pt x="9" y="3"/>
                    <a:pt x="9" y="0"/>
                  </a:cubicBezTo>
                  <a:cubicBezTo>
                    <a:pt x="6" y="0"/>
                    <a:pt x="3" y="0"/>
                    <a:pt x="0" y="0"/>
                  </a:cubicBezTo>
                  <a:cubicBezTo>
                    <a:pt x="0" y="8"/>
                    <a:pt x="0" y="8"/>
                    <a:pt x="0" y="8"/>
                  </a:cubicBezTo>
                  <a:cubicBezTo>
                    <a:pt x="3" y="8"/>
                    <a:pt x="6"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66" name="Freeform 1177"/>
            <p:cNvSpPr/>
            <p:nvPr/>
          </p:nvSpPr>
          <p:spPr bwMode="auto">
            <a:xfrm>
              <a:off x="11444254" y="960163"/>
              <a:ext cx="228724" cy="187360"/>
            </a:xfrm>
            <a:custGeom>
              <a:avLst/>
              <a:gdLst>
                <a:gd name="T0" fmla="*/ 0 w 61"/>
                <a:gd name="T1" fmla="*/ 23 h 50"/>
                <a:gd name="T2" fmla="*/ 29 w 61"/>
                <a:gd name="T3" fmla="*/ 50 h 50"/>
                <a:gd name="T4" fmla="*/ 33 w 61"/>
                <a:gd name="T5" fmla="*/ 5 h 50"/>
                <a:gd name="T6" fmla="*/ 22 w 61"/>
                <a:gd name="T7" fmla="*/ 16 h 50"/>
                <a:gd name="T8" fmla="*/ 20 w 61"/>
                <a:gd name="T9" fmla="*/ 8 h 50"/>
                <a:gd name="T10" fmla="*/ 0 w 61"/>
                <a:gd name="T11" fmla="*/ 23 h 50"/>
              </a:gdLst>
              <a:ahLst/>
              <a:cxnLst>
                <a:cxn ang="0">
                  <a:pos x="T0" y="T1"/>
                </a:cxn>
                <a:cxn ang="0">
                  <a:pos x="T2" y="T3"/>
                </a:cxn>
                <a:cxn ang="0">
                  <a:pos x="T4" y="T5"/>
                </a:cxn>
                <a:cxn ang="0">
                  <a:pos x="T6" y="T7"/>
                </a:cxn>
                <a:cxn ang="0">
                  <a:pos x="T8" y="T9"/>
                </a:cxn>
                <a:cxn ang="0">
                  <a:pos x="T10" y="T11"/>
                </a:cxn>
              </a:cxnLst>
              <a:rect l="0" t="0" r="r" b="b"/>
              <a:pathLst>
                <a:path w="61" h="50">
                  <a:moveTo>
                    <a:pt x="0" y="23"/>
                  </a:moveTo>
                  <a:cubicBezTo>
                    <a:pt x="0" y="39"/>
                    <a:pt x="18" y="50"/>
                    <a:pt x="29" y="50"/>
                  </a:cubicBezTo>
                  <a:cubicBezTo>
                    <a:pt x="38" y="42"/>
                    <a:pt x="61" y="0"/>
                    <a:pt x="33" y="5"/>
                  </a:cubicBezTo>
                  <a:cubicBezTo>
                    <a:pt x="27" y="6"/>
                    <a:pt x="27" y="13"/>
                    <a:pt x="22" y="16"/>
                  </a:cubicBezTo>
                  <a:cubicBezTo>
                    <a:pt x="23" y="12"/>
                    <a:pt x="19" y="12"/>
                    <a:pt x="20" y="8"/>
                  </a:cubicBezTo>
                  <a:cubicBezTo>
                    <a:pt x="7" y="1"/>
                    <a:pt x="0" y="14"/>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73" name="Freeform 1184"/>
            <p:cNvSpPr>
              <a:spLocks noEditPoints="1"/>
            </p:cNvSpPr>
            <p:nvPr/>
          </p:nvSpPr>
          <p:spPr bwMode="auto">
            <a:xfrm>
              <a:off x="10242235" y="-872063"/>
              <a:ext cx="1194720" cy="1323680"/>
            </a:xfrm>
            <a:custGeom>
              <a:avLst/>
              <a:gdLst>
                <a:gd name="T0" fmla="*/ 25 w 320"/>
                <a:gd name="T1" fmla="*/ 138 h 355"/>
                <a:gd name="T2" fmla="*/ 29 w 320"/>
                <a:gd name="T3" fmla="*/ 212 h 355"/>
                <a:gd name="T4" fmla="*/ 40 w 320"/>
                <a:gd name="T5" fmla="*/ 328 h 355"/>
                <a:gd name="T6" fmla="*/ 269 w 320"/>
                <a:gd name="T7" fmla="*/ 302 h 355"/>
                <a:gd name="T8" fmla="*/ 286 w 320"/>
                <a:gd name="T9" fmla="*/ 145 h 355"/>
                <a:gd name="T10" fmla="*/ 293 w 320"/>
                <a:gd name="T11" fmla="*/ 213 h 355"/>
                <a:gd name="T12" fmla="*/ 306 w 320"/>
                <a:gd name="T13" fmla="*/ 169 h 355"/>
                <a:gd name="T14" fmla="*/ 297 w 320"/>
                <a:gd name="T15" fmla="*/ 155 h 355"/>
                <a:gd name="T16" fmla="*/ 291 w 320"/>
                <a:gd name="T17" fmla="*/ 67 h 355"/>
                <a:gd name="T18" fmla="*/ 123 w 320"/>
                <a:gd name="T19" fmla="*/ 7 h 355"/>
                <a:gd name="T20" fmla="*/ 304 w 320"/>
                <a:gd name="T21" fmla="*/ 185 h 355"/>
                <a:gd name="T22" fmla="*/ 8 w 320"/>
                <a:gd name="T23" fmla="*/ 123 h 355"/>
                <a:gd name="T24" fmla="*/ 8 w 320"/>
                <a:gd name="T25" fmla="*/ 108 h 355"/>
                <a:gd name="T26" fmla="*/ 199 w 320"/>
                <a:gd name="T27" fmla="*/ 200 h 355"/>
                <a:gd name="T28" fmla="*/ 207 w 320"/>
                <a:gd name="T29" fmla="*/ 210 h 355"/>
                <a:gd name="T30" fmla="*/ 204 w 320"/>
                <a:gd name="T31" fmla="*/ 210 h 355"/>
                <a:gd name="T32" fmla="*/ 194 w 320"/>
                <a:gd name="T33" fmla="*/ 218 h 355"/>
                <a:gd name="T34" fmla="*/ 183 w 320"/>
                <a:gd name="T35" fmla="*/ 218 h 355"/>
                <a:gd name="T36" fmla="*/ 161 w 320"/>
                <a:gd name="T37" fmla="*/ 202 h 355"/>
                <a:gd name="T38" fmla="*/ 175 w 320"/>
                <a:gd name="T39" fmla="*/ 218 h 355"/>
                <a:gd name="T40" fmla="*/ 147 w 320"/>
                <a:gd name="T41" fmla="*/ 192 h 355"/>
                <a:gd name="T42" fmla="*/ 147 w 320"/>
                <a:gd name="T43" fmla="*/ 192 h 355"/>
                <a:gd name="T44" fmla="*/ 141 w 320"/>
                <a:gd name="T45" fmla="*/ 188 h 355"/>
                <a:gd name="T46" fmla="*/ 113 w 320"/>
                <a:gd name="T47" fmla="*/ 175 h 355"/>
                <a:gd name="T48" fmla="*/ 107 w 320"/>
                <a:gd name="T49" fmla="*/ 193 h 355"/>
                <a:gd name="T50" fmla="*/ 121 w 320"/>
                <a:gd name="T51" fmla="*/ 179 h 355"/>
                <a:gd name="T52" fmla="*/ 95 w 320"/>
                <a:gd name="T53" fmla="*/ 186 h 355"/>
                <a:gd name="T54" fmla="*/ 95 w 320"/>
                <a:gd name="T55" fmla="*/ 186 h 355"/>
                <a:gd name="T56" fmla="*/ 79 w 320"/>
                <a:gd name="T57" fmla="*/ 160 h 355"/>
                <a:gd name="T58" fmla="*/ 67 w 320"/>
                <a:gd name="T59" fmla="*/ 173 h 355"/>
                <a:gd name="T60" fmla="*/ 68 w 320"/>
                <a:gd name="T61" fmla="*/ 164 h 355"/>
                <a:gd name="T62" fmla="*/ 54 w 320"/>
                <a:gd name="T63" fmla="*/ 153 h 355"/>
                <a:gd name="T64" fmla="*/ 42 w 320"/>
                <a:gd name="T65" fmla="*/ 150 h 355"/>
                <a:gd name="T66" fmla="*/ 235 w 320"/>
                <a:gd name="T67" fmla="*/ 311 h 355"/>
                <a:gd name="T68" fmla="*/ 68 w 320"/>
                <a:gd name="T69" fmla="*/ 332 h 355"/>
                <a:gd name="T70" fmla="*/ 36 w 320"/>
                <a:gd name="T71" fmla="*/ 206 h 355"/>
                <a:gd name="T72" fmla="*/ 50 w 320"/>
                <a:gd name="T73" fmla="*/ 250 h 355"/>
                <a:gd name="T74" fmla="*/ 119 w 320"/>
                <a:gd name="T75" fmla="*/ 237 h 355"/>
                <a:gd name="T76" fmla="*/ 168 w 320"/>
                <a:gd name="T77" fmla="*/ 276 h 355"/>
                <a:gd name="T78" fmla="*/ 218 w 320"/>
                <a:gd name="T79" fmla="*/ 256 h 355"/>
                <a:gd name="T80" fmla="*/ 235 w 320"/>
                <a:gd name="T81" fmla="*/ 311 h 355"/>
                <a:gd name="T82" fmla="*/ 220 w 320"/>
                <a:gd name="T83" fmla="*/ 246 h 355"/>
                <a:gd name="T84" fmla="*/ 172 w 320"/>
                <a:gd name="T85" fmla="*/ 266 h 355"/>
                <a:gd name="T86" fmla="*/ 123 w 320"/>
                <a:gd name="T87" fmla="*/ 227 h 355"/>
                <a:gd name="T88" fmla="*/ 52 w 320"/>
                <a:gd name="T89" fmla="*/ 236 h 355"/>
                <a:gd name="T90" fmla="*/ 45 w 320"/>
                <a:gd name="T91" fmla="*/ 171 h 355"/>
                <a:gd name="T92" fmla="*/ 211 w 320"/>
                <a:gd name="T93" fmla="*/ 220 h 355"/>
                <a:gd name="T94" fmla="*/ 259 w 320"/>
                <a:gd name="T95" fmla="*/ 303 h 355"/>
                <a:gd name="T96" fmla="*/ 222 w 320"/>
                <a:gd name="T97" fmla="*/ 203 h 355"/>
                <a:gd name="T98" fmla="*/ 306 w 320"/>
                <a:gd name="T99" fmla="*/ 109 h 355"/>
                <a:gd name="T100" fmla="*/ 266 w 320"/>
                <a:gd name="T101" fmla="*/ 143 h 355"/>
                <a:gd name="T102" fmla="*/ 306 w 320"/>
                <a:gd name="T103" fmla="*/ 109 h 355"/>
                <a:gd name="T104" fmla="*/ 114 w 320"/>
                <a:gd name="T105" fmla="*/ 12 h 355"/>
                <a:gd name="T106" fmla="*/ 265 w 320"/>
                <a:gd name="T107" fmla="*/ 136 h 355"/>
                <a:gd name="T108" fmla="*/ 161 w 320"/>
                <a:gd name="T109" fmla="*/ 16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0" h="355">
                  <a:moveTo>
                    <a:pt x="0" y="103"/>
                  </a:moveTo>
                  <a:cubicBezTo>
                    <a:pt x="0" y="115"/>
                    <a:pt x="0" y="121"/>
                    <a:pt x="1" y="129"/>
                  </a:cubicBezTo>
                  <a:cubicBezTo>
                    <a:pt x="11" y="131"/>
                    <a:pt x="16" y="137"/>
                    <a:pt x="25" y="138"/>
                  </a:cubicBezTo>
                  <a:cubicBezTo>
                    <a:pt x="23" y="147"/>
                    <a:pt x="33" y="157"/>
                    <a:pt x="35" y="167"/>
                  </a:cubicBezTo>
                  <a:cubicBezTo>
                    <a:pt x="18" y="172"/>
                    <a:pt x="11" y="195"/>
                    <a:pt x="14" y="216"/>
                  </a:cubicBezTo>
                  <a:cubicBezTo>
                    <a:pt x="20" y="221"/>
                    <a:pt x="25" y="208"/>
                    <a:pt x="29" y="212"/>
                  </a:cubicBezTo>
                  <a:cubicBezTo>
                    <a:pt x="30" y="230"/>
                    <a:pt x="35" y="245"/>
                    <a:pt x="36" y="263"/>
                  </a:cubicBezTo>
                  <a:cubicBezTo>
                    <a:pt x="33" y="269"/>
                    <a:pt x="28" y="271"/>
                    <a:pt x="26" y="276"/>
                  </a:cubicBezTo>
                  <a:cubicBezTo>
                    <a:pt x="19" y="299"/>
                    <a:pt x="29" y="319"/>
                    <a:pt x="40" y="328"/>
                  </a:cubicBezTo>
                  <a:cubicBezTo>
                    <a:pt x="62" y="343"/>
                    <a:pt x="103" y="355"/>
                    <a:pt x="141" y="353"/>
                  </a:cubicBezTo>
                  <a:cubicBezTo>
                    <a:pt x="184" y="352"/>
                    <a:pt x="230" y="344"/>
                    <a:pt x="239" y="320"/>
                  </a:cubicBezTo>
                  <a:cubicBezTo>
                    <a:pt x="255" y="314"/>
                    <a:pt x="261" y="312"/>
                    <a:pt x="269" y="302"/>
                  </a:cubicBezTo>
                  <a:cubicBezTo>
                    <a:pt x="289" y="277"/>
                    <a:pt x="281" y="229"/>
                    <a:pt x="266" y="205"/>
                  </a:cubicBezTo>
                  <a:cubicBezTo>
                    <a:pt x="258" y="193"/>
                    <a:pt x="249" y="189"/>
                    <a:pt x="253" y="178"/>
                  </a:cubicBezTo>
                  <a:cubicBezTo>
                    <a:pt x="265" y="168"/>
                    <a:pt x="274" y="154"/>
                    <a:pt x="286" y="145"/>
                  </a:cubicBezTo>
                  <a:cubicBezTo>
                    <a:pt x="286" y="150"/>
                    <a:pt x="286" y="156"/>
                    <a:pt x="286" y="162"/>
                  </a:cubicBezTo>
                  <a:cubicBezTo>
                    <a:pt x="276" y="168"/>
                    <a:pt x="274" y="196"/>
                    <a:pt x="282" y="210"/>
                  </a:cubicBezTo>
                  <a:cubicBezTo>
                    <a:pt x="288" y="210"/>
                    <a:pt x="291" y="207"/>
                    <a:pt x="293" y="213"/>
                  </a:cubicBezTo>
                  <a:cubicBezTo>
                    <a:pt x="297" y="209"/>
                    <a:pt x="301" y="211"/>
                    <a:pt x="306" y="213"/>
                  </a:cubicBezTo>
                  <a:cubicBezTo>
                    <a:pt x="310" y="208"/>
                    <a:pt x="314" y="210"/>
                    <a:pt x="320" y="208"/>
                  </a:cubicBezTo>
                  <a:cubicBezTo>
                    <a:pt x="319" y="191"/>
                    <a:pt x="312" y="181"/>
                    <a:pt x="306" y="169"/>
                  </a:cubicBezTo>
                  <a:cubicBezTo>
                    <a:pt x="301" y="169"/>
                    <a:pt x="300" y="175"/>
                    <a:pt x="299" y="169"/>
                  </a:cubicBezTo>
                  <a:cubicBezTo>
                    <a:pt x="301" y="169"/>
                    <a:pt x="303" y="169"/>
                    <a:pt x="304" y="168"/>
                  </a:cubicBezTo>
                  <a:cubicBezTo>
                    <a:pt x="303" y="162"/>
                    <a:pt x="299" y="161"/>
                    <a:pt x="297" y="155"/>
                  </a:cubicBezTo>
                  <a:cubicBezTo>
                    <a:pt x="295" y="147"/>
                    <a:pt x="299" y="137"/>
                    <a:pt x="296" y="129"/>
                  </a:cubicBezTo>
                  <a:cubicBezTo>
                    <a:pt x="315" y="119"/>
                    <a:pt x="312" y="95"/>
                    <a:pt x="314" y="77"/>
                  </a:cubicBezTo>
                  <a:cubicBezTo>
                    <a:pt x="308" y="70"/>
                    <a:pt x="299" y="69"/>
                    <a:pt x="291" y="67"/>
                  </a:cubicBezTo>
                  <a:cubicBezTo>
                    <a:pt x="283" y="64"/>
                    <a:pt x="276" y="61"/>
                    <a:pt x="267" y="58"/>
                  </a:cubicBezTo>
                  <a:cubicBezTo>
                    <a:pt x="235" y="46"/>
                    <a:pt x="202" y="37"/>
                    <a:pt x="170" y="24"/>
                  </a:cubicBezTo>
                  <a:cubicBezTo>
                    <a:pt x="154" y="18"/>
                    <a:pt x="137" y="13"/>
                    <a:pt x="123" y="7"/>
                  </a:cubicBezTo>
                  <a:cubicBezTo>
                    <a:pt x="119" y="5"/>
                    <a:pt x="116" y="4"/>
                    <a:pt x="114" y="0"/>
                  </a:cubicBezTo>
                  <a:cubicBezTo>
                    <a:pt x="74" y="32"/>
                    <a:pt x="35" y="66"/>
                    <a:pt x="0" y="103"/>
                  </a:cubicBezTo>
                  <a:close/>
                  <a:moveTo>
                    <a:pt x="304" y="185"/>
                  </a:moveTo>
                  <a:cubicBezTo>
                    <a:pt x="305" y="186"/>
                    <a:pt x="309" y="185"/>
                    <a:pt x="308" y="189"/>
                  </a:cubicBezTo>
                  <a:cubicBezTo>
                    <a:pt x="307" y="187"/>
                    <a:pt x="303" y="188"/>
                    <a:pt x="304" y="185"/>
                  </a:cubicBezTo>
                  <a:close/>
                  <a:moveTo>
                    <a:pt x="8" y="123"/>
                  </a:moveTo>
                  <a:cubicBezTo>
                    <a:pt x="5" y="120"/>
                    <a:pt x="9" y="110"/>
                    <a:pt x="6" y="108"/>
                  </a:cubicBezTo>
                  <a:cubicBezTo>
                    <a:pt x="5" y="107"/>
                    <a:pt x="6" y="107"/>
                    <a:pt x="7" y="107"/>
                  </a:cubicBezTo>
                  <a:cubicBezTo>
                    <a:pt x="8" y="107"/>
                    <a:pt x="8" y="108"/>
                    <a:pt x="8" y="108"/>
                  </a:cubicBezTo>
                  <a:cubicBezTo>
                    <a:pt x="67" y="132"/>
                    <a:pt x="126" y="164"/>
                    <a:pt x="189" y="186"/>
                  </a:cubicBezTo>
                  <a:cubicBezTo>
                    <a:pt x="196" y="188"/>
                    <a:pt x="212" y="188"/>
                    <a:pt x="210" y="202"/>
                  </a:cubicBezTo>
                  <a:cubicBezTo>
                    <a:pt x="210" y="206"/>
                    <a:pt x="203" y="202"/>
                    <a:pt x="199" y="200"/>
                  </a:cubicBezTo>
                  <a:cubicBezTo>
                    <a:pt x="190" y="197"/>
                    <a:pt x="180" y="195"/>
                    <a:pt x="170" y="191"/>
                  </a:cubicBezTo>
                  <a:cubicBezTo>
                    <a:pt x="121" y="173"/>
                    <a:pt x="63" y="143"/>
                    <a:pt x="8" y="123"/>
                  </a:cubicBezTo>
                  <a:close/>
                  <a:moveTo>
                    <a:pt x="207" y="210"/>
                  </a:moveTo>
                  <a:cubicBezTo>
                    <a:pt x="207" y="211"/>
                    <a:pt x="207" y="212"/>
                    <a:pt x="207" y="213"/>
                  </a:cubicBezTo>
                  <a:cubicBezTo>
                    <a:pt x="206" y="213"/>
                    <a:pt x="205" y="213"/>
                    <a:pt x="204" y="213"/>
                  </a:cubicBezTo>
                  <a:cubicBezTo>
                    <a:pt x="204" y="212"/>
                    <a:pt x="204" y="211"/>
                    <a:pt x="204" y="210"/>
                  </a:cubicBezTo>
                  <a:cubicBezTo>
                    <a:pt x="205" y="210"/>
                    <a:pt x="206" y="210"/>
                    <a:pt x="207" y="210"/>
                  </a:cubicBezTo>
                  <a:close/>
                  <a:moveTo>
                    <a:pt x="200" y="217"/>
                  </a:moveTo>
                  <a:cubicBezTo>
                    <a:pt x="198" y="217"/>
                    <a:pt x="195" y="216"/>
                    <a:pt x="194" y="218"/>
                  </a:cubicBezTo>
                  <a:cubicBezTo>
                    <a:pt x="190" y="216"/>
                    <a:pt x="191" y="210"/>
                    <a:pt x="187" y="207"/>
                  </a:cubicBezTo>
                  <a:cubicBezTo>
                    <a:pt x="192" y="204"/>
                    <a:pt x="200" y="211"/>
                    <a:pt x="200" y="217"/>
                  </a:cubicBezTo>
                  <a:close/>
                  <a:moveTo>
                    <a:pt x="183" y="218"/>
                  </a:moveTo>
                  <a:cubicBezTo>
                    <a:pt x="181" y="213"/>
                    <a:pt x="177" y="209"/>
                    <a:pt x="177" y="201"/>
                  </a:cubicBezTo>
                  <a:cubicBezTo>
                    <a:pt x="182" y="203"/>
                    <a:pt x="185" y="214"/>
                    <a:pt x="183" y="218"/>
                  </a:cubicBezTo>
                  <a:close/>
                  <a:moveTo>
                    <a:pt x="161" y="202"/>
                  </a:moveTo>
                  <a:cubicBezTo>
                    <a:pt x="159" y="201"/>
                    <a:pt x="158" y="199"/>
                    <a:pt x="158" y="195"/>
                  </a:cubicBezTo>
                  <a:cubicBezTo>
                    <a:pt x="164" y="195"/>
                    <a:pt x="164" y="199"/>
                    <a:pt x="170" y="198"/>
                  </a:cubicBezTo>
                  <a:cubicBezTo>
                    <a:pt x="170" y="206"/>
                    <a:pt x="173" y="209"/>
                    <a:pt x="175" y="218"/>
                  </a:cubicBezTo>
                  <a:cubicBezTo>
                    <a:pt x="170" y="215"/>
                    <a:pt x="166" y="208"/>
                    <a:pt x="165" y="198"/>
                  </a:cubicBezTo>
                  <a:cubicBezTo>
                    <a:pt x="162" y="198"/>
                    <a:pt x="160" y="199"/>
                    <a:pt x="161" y="202"/>
                  </a:cubicBezTo>
                  <a:close/>
                  <a:moveTo>
                    <a:pt x="147" y="192"/>
                  </a:moveTo>
                  <a:cubicBezTo>
                    <a:pt x="155" y="189"/>
                    <a:pt x="151" y="208"/>
                    <a:pt x="158" y="214"/>
                  </a:cubicBezTo>
                  <a:cubicBezTo>
                    <a:pt x="158" y="217"/>
                    <a:pt x="154" y="212"/>
                    <a:pt x="151" y="214"/>
                  </a:cubicBezTo>
                  <a:cubicBezTo>
                    <a:pt x="157" y="208"/>
                    <a:pt x="146" y="201"/>
                    <a:pt x="147" y="192"/>
                  </a:cubicBezTo>
                  <a:close/>
                  <a:moveTo>
                    <a:pt x="145" y="205"/>
                  </a:moveTo>
                  <a:cubicBezTo>
                    <a:pt x="140" y="207"/>
                    <a:pt x="138" y="193"/>
                    <a:pt x="135" y="186"/>
                  </a:cubicBezTo>
                  <a:cubicBezTo>
                    <a:pt x="138" y="186"/>
                    <a:pt x="138" y="188"/>
                    <a:pt x="141" y="188"/>
                  </a:cubicBezTo>
                  <a:cubicBezTo>
                    <a:pt x="141" y="195"/>
                    <a:pt x="142" y="201"/>
                    <a:pt x="145" y="205"/>
                  </a:cubicBezTo>
                  <a:close/>
                  <a:moveTo>
                    <a:pt x="106" y="175"/>
                  </a:moveTo>
                  <a:cubicBezTo>
                    <a:pt x="107" y="171"/>
                    <a:pt x="110" y="177"/>
                    <a:pt x="113" y="175"/>
                  </a:cubicBezTo>
                  <a:cubicBezTo>
                    <a:pt x="117" y="183"/>
                    <a:pt x="120" y="193"/>
                    <a:pt x="124" y="200"/>
                  </a:cubicBezTo>
                  <a:cubicBezTo>
                    <a:pt x="112" y="203"/>
                    <a:pt x="112" y="183"/>
                    <a:pt x="106" y="175"/>
                  </a:cubicBezTo>
                  <a:close/>
                  <a:moveTo>
                    <a:pt x="107" y="193"/>
                  </a:moveTo>
                  <a:cubicBezTo>
                    <a:pt x="101" y="192"/>
                    <a:pt x="96" y="178"/>
                    <a:pt x="98" y="169"/>
                  </a:cubicBezTo>
                  <a:cubicBezTo>
                    <a:pt x="103" y="174"/>
                    <a:pt x="102" y="187"/>
                    <a:pt x="107" y="193"/>
                  </a:cubicBezTo>
                  <a:close/>
                  <a:moveTo>
                    <a:pt x="121" y="179"/>
                  </a:moveTo>
                  <a:cubicBezTo>
                    <a:pt x="132" y="180"/>
                    <a:pt x="129" y="194"/>
                    <a:pt x="134" y="201"/>
                  </a:cubicBezTo>
                  <a:cubicBezTo>
                    <a:pt x="128" y="201"/>
                    <a:pt x="125" y="186"/>
                    <a:pt x="121" y="179"/>
                  </a:cubicBezTo>
                  <a:close/>
                  <a:moveTo>
                    <a:pt x="95" y="186"/>
                  </a:moveTo>
                  <a:cubicBezTo>
                    <a:pt x="89" y="182"/>
                    <a:pt x="90" y="170"/>
                    <a:pt x="85" y="164"/>
                  </a:cubicBezTo>
                  <a:cubicBezTo>
                    <a:pt x="87" y="160"/>
                    <a:pt x="89" y="168"/>
                    <a:pt x="93" y="166"/>
                  </a:cubicBezTo>
                  <a:cubicBezTo>
                    <a:pt x="85" y="170"/>
                    <a:pt x="94" y="179"/>
                    <a:pt x="95" y="186"/>
                  </a:cubicBezTo>
                  <a:close/>
                  <a:moveTo>
                    <a:pt x="85" y="181"/>
                  </a:moveTo>
                  <a:cubicBezTo>
                    <a:pt x="77" y="178"/>
                    <a:pt x="76" y="168"/>
                    <a:pt x="74" y="159"/>
                  </a:cubicBezTo>
                  <a:cubicBezTo>
                    <a:pt x="75" y="160"/>
                    <a:pt x="77" y="160"/>
                    <a:pt x="79" y="160"/>
                  </a:cubicBezTo>
                  <a:cubicBezTo>
                    <a:pt x="80" y="165"/>
                    <a:pt x="82" y="175"/>
                    <a:pt x="85" y="181"/>
                  </a:cubicBezTo>
                  <a:close/>
                  <a:moveTo>
                    <a:pt x="70" y="171"/>
                  </a:moveTo>
                  <a:cubicBezTo>
                    <a:pt x="75" y="171"/>
                    <a:pt x="67" y="175"/>
                    <a:pt x="67" y="173"/>
                  </a:cubicBezTo>
                  <a:cubicBezTo>
                    <a:pt x="67" y="172"/>
                    <a:pt x="69" y="171"/>
                    <a:pt x="70" y="171"/>
                  </a:cubicBezTo>
                  <a:close/>
                  <a:moveTo>
                    <a:pt x="63" y="156"/>
                  </a:moveTo>
                  <a:cubicBezTo>
                    <a:pt x="66" y="152"/>
                    <a:pt x="67" y="161"/>
                    <a:pt x="68" y="164"/>
                  </a:cubicBezTo>
                  <a:cubicBezTo>
                    <a:pt x="66" y="167"/>
                    <a:pt x="66" y="156"/>
                    <a:pt x="63" y="156"/>
                  </a:cubicBezTo>
                  <a:close/>
                  <a:moveTo>
                    <a:pt x="63" y="168"/>
                  </a:moveTo>
                  <a:cubicBezTo>
                    <a:pt x="56" y="172"/>
                    <a:pt x="57" y="157"/>
                    <a:pt x="54" y="153"/>
                  </a:cubicBezTo>
                  <a:cubicBezTo>
                    <a:pt x="59" y="150"/>
                    <a:pt x="58" y="166"/>
                    <a:pt x="63" y="168"/>
                  </a:cubicBezTo>
                  <a:close/>
                  <a:moveTo>
                    <a:pt x="50" y="161"/>
                  </a:moveTo>
                  <a:cubicBezTo>
                    <a:pt x="46" y="159"/>
                    <a:pt x="47" y="151"/>
                    <a:pt x="42" y="150"/>
                  </a:cubicBezTo>
                  <a:cubicBezTo>
                    <a:pt x="43" y="145"/>
                    <a:pt x="46" y="149"/>
                    <a:pt x="49" y="150"/>
                  </a:cubicBezTo>
                  <a:cubicBezTo>
                    <a:pt x="48" y="155"/>
                    <a:pt x="50" y="157"/>
                    <a:pt x="50" y="161"/>
                  </a:cubicBezTo>
                  <a:close/>
                  <a:moveTo>
                    <a:pt x="235" y="311"/>
                  </a:moveTo>
                  <a:cubicBezTo>
                    <a:pt x="231" y="313"/>
                    <a:pt x="232" y="319"/>
                    <a:pt x="229" y="322"/>
                  </a:cubicBezTo>
                  <a:cubicBezTo>
                    <a:pt x="217" y="339"/>
                    <a:pt x="178" y="340"/>
                    <a:pt x="148" y="344"/>
                  </a:cubicBezTo>
                  <a:cubicBezTo>
                    <a:pt x="122" y="347"/>
                    <a:pt x="95" y="343"/>
                    <a:pt x="68" y="332"/>
                  </a:cubicBezTo>
                  <a:cubicBezTo>
                    <a:pt x="42" y="321"/>
                    <a:pt x="26" y="310"/>
                    <a:pt x="33" y="277"/>
                  </a:cubicBezTo>
                  <a:cubicBezTo>
                    <a:pt x="37" y="273"/>
                    <a:pt x="41" y="270"/>
                    <a:pt x="45" y="267"/>
                  </a:cubicBezTo>
                  <a:cubicBezTo>
                    <a:pt x="41" y="248"/>
                    <a:pt x="35" y="225"/>
                    <a:pt x="36" y="206"/>
                  </a:cubicBezTo>
                  <a:cubicBezTo>
                    <a:pt x="40" y="207"/>
                    <a:pt x="40" y="204"/>
                    <a:pt x="43" y="205"/>
                  </a:cubicBezTo>
                  <a:cubicBezTo>
                    <a:pt x="48" y="204"/>
                    <a:pt x="43" y="211"/>
                    <a:pt x="43" y="213"/>
                  </a:cubicBezTo>
                  <a:cubicBezTo>
                    <a:pt x="45" y="225"/>
                    <a:pt x="44" y="240"/>
                    <a:pt x="50" y="250"/>
                  </a:cubicBezTo>
                  <a:cubicBezTo>
                    <a:pt x="60" y="241"/>
                    <a:pt x="67" y="229"/>
                    <a:pt x="78" y="221"/>
                  </a:cubicBezTo>
                  <a:cubicBezTo>
                    <a:pt x="82" y="232"/>
                    <a:pt x="84" y="250"/>
                    <a:pt x="93" y="262"/>
                  </a:cubicBezTo>
                  <a:cubicBezTo>
                    <a:pt x="105" y="257"/>
                    <a:pt x="105" y="240"/>
                    <a:pt x="119" y="237"/>
                  </a:cubicBezTo>
                  <a:cubicBezTo>
                    <a:pt x="123" y="252"/>
                    <a:pt x="127" y="269"/>
                    <a:pt x="135" y="277"/>
                  </a:cubicBezTo>
                  <a:cubicBezTo>
                    <a:pt x="143" y="271"/>
                    <a:pt x="146" y="260"/>
                    <a:pt x="154" y="255"/>
                  </a:cubicBezTo>
                  <a:cubicBezTo>
                    <a:pt x="161" y="259"/>
                    <a:pt x="164" y="268"/>
                    <a:pt x="168" y="276"/>
                  </a:cubicBezTo>
                  <a:cubicBezTo>
                    <a:pt x="180" y="272"/>
                    <a:pt x="185" y="259"/>
                    <a:pt x="194" y="252"/>
                  </a:cubicBezTo>
                  <a:cubicBezTo>
                    <a:pt x="200" y="255"/>
                    <a:pt x="201" y="262"/>
                    <a:pt x="204" y="267"/>
                  </a:cubicBezTo>
                  <a:cubicBezTo>
                    <a:pt x="211" y="266"/>
                    <a:pt x="212" y="258"/>
                    <a:pt x="218" y="256"/>
                  </a:cubicBezTo>
                  <a:cubicBezTo>
                    <a:pt x="220" y="265"/>
                    <a:pt x="219" y="279"/>
                    <a:pt x="220" y="285"/>
                  </a:cubicBezTo>
                  <a:cubicBezTo>
                    <a:pt x="232" y="287"/>
                    <a:pt x="229" y="272"/>
                    <a:pt x="238" y="270"/>
                  </a:cubicBezTo>
                  <a:cubicBezTo>
                    <a:pt x="257" y="274"/>
                    <a:pt x="263" y="315"/>
                    <a:pt x="235" y="311"/>
                  </a:cubicBezTo>
                  <a:close/>
                  <a:moveTo>
                    <a:pt x="259" y="303"/>
                  </a:moveTo>
                  <a:cubicBezTo>
                    <a:pt x="266" y="280"/>
                    <a:pt x="243" y="251"/>
                    <a:pt x="225" y="270"/>
                  </a:cubicBezTo>
                  <a:cubicBezTo>
                    <a:pt x="225" y="260"/>
                    <a:pt x="225" y="250"/>
                    <a:pt x="220" y="246"/>
                  </a:cubicBezTo>
                  <a:cubicBezTo>
                    <a:pt x="211" y="245"/>
                    <a:pt x="213" y="255"/>
                    <a:pt x="206" y="255"/>
                  </a:cubicBezTo>
                  <a:cubicBezTo>
                    <a:pt x="203" y="250"/>
                    <a:pt x="200" y="246"/>
                    <a:pt x="194" y="244"/>
                  </a:cubicBezTo>
                  <a:cubicBezTo>
                    <a:pt x="183" y="248"/>
                    <a:pt x="182" y="261"/>
                    <a:pt x="172" y="266"/>
                  </a:cubicBezTo>
                  <a:cubicBezTo>
                    <a:pt x="167" y="259"/>
                    <a:pt x="162" y="251"/>
                    <a:pt x="156" y="245"/>
                  </a:cubicBezTo>
                  <a:cubicBezTo>
                    <a:pt x="148" y="249"/>
                    <a:pt x="142" y="257"/>
                    <a:pt x="137" y="266"/>
                  </a:cubicBezTo>
                  <a:cubicBezTo>
                    <a:pt x="129" y="256"/>
                    <a:pt x="127" y="241"/>
                    <a:pt x="123" y="227"/>
                  </a:cubicBezTo>
                  <a:cubicBezTo>
                    <a:pt x="108" y="230"/>
                    <a:pt x="103" y="241"/>
                    <a:pt x="95" y="251"/>
                  </a:cubicBezTo>
                  <a:cubicBezTo>
                    <a:pt x="87" y="240"/>
                    <a:pt x="87" y="223"/>
                    <a:pt x="86" y="211"/>
                  </a:cubicBezTo>
                  <a:cubicBezTo>
                    <a:pt x="69" y="213"/>
                    <a:pt x="64" y="229"/>
                    <a:pt x="52" y="236"/>
                  </a:cubicBezTo>
                  <a:cubicBezTo>
                    <a:pt x="49" y="220"/>
                    <a:pt x="51" y="210"/>
                    <a:pt x="54" y="197"/>
                  </a:cubicBezTo>
                  <a:cubicBezTo>
                    <a:pt x="42" y="194"/>
                    <a:pt x="30" y="203"/>
                    <a:pt x="20" y="206"/>
                  </a:cubicBezTo>
                  <a:cubicBezTo>
                    <a:pt x="19" y="190"/>
                    <a:pt x="29" y="170"/>
                    <a:pt x="45" y="171"/>
                  </a:cubicBezTo>
                  <a:cubicBezTo>
                    <a:pt x="52" y="172"/>
                    <a:pt x="62" y="179"/>
                    <a:pt x="72" y="185"/>
                  </a:cubicBezTo>
                  <a:cubicBezTo>
                    <a:pt x="98" y="200"/>
                    <a:pt x="129" y="217"/>
                    <a:pt x="156" y="224"/>
                  </a:cubicBezTo>
                  <a:cubicBezTo>
                    <a:pt x="172" y="227"/>
                    <a:pt x="198" y="228"/>
                    <a:pt x="211" y="220"/>
                  </a:cubicBezTo>
                  <a:cubicBezTo>
                    <a:pt x="213" y="219"/>
                    <a:pt x="215" y="216"/>
                    <a:pt x="218" y="215"/>
                  </a:cubicBezTo>
                  <a:cubicBezTo>
                    <a:pt x="231" y="208"/>
                    <a:pt x="242" y="209"/>
                    <a:pt x="248" y="194"/>
                  </a:cubicBezTo>
                  <a:cubicBezTo>
                    <a:pt x="271" y="213"/>
                    <a:pt x="288" y="279"/>
                    <a:pt x="259" y="303"/>
                  </a:cubicBezTo>
                  <a:close/>
                  <a:moveTo>
                    <a:pt x="222" y="203"/>
                  </a:moveTo>
                  <a:cubicBezTo>
                    <a:pt x="227" y="205"/>
                    <a:pt x="221" y="206"/>
                    <a:pt x="221" y="208"/>
                  </a:cubicBezTo>
                  <a:cubicBezTo>
                    <a:pt x="217" y="207"/>
                    <a:pt x="223" y="205"/>
                    <a:pt x="222" y="203"/>
                  </a:cubicBezTo>
                  <a:close/>
                  <a:moveTo>
                    <a:pt x="239" y="192"/>
                  </a:moveTo>
                  <a:cubicBezTo>
                    <a:pt x="243" y="192"/>
                    <a:pt x="227" y="199"/>
                    <a:pt x="239" y="192"/>
                  </a:cubicBezTo>
                  <a:close/>
                  <a:moveTo>
                    <a:pt x="306" y="109"/>
                  </a:moveTo>
                  <a:cubicBezTo>
                    <a:pt x="276" y="138"/>
                    <a:pt x="252" y="179"/>
                    <a:pt x="217" y="198"/>
                  </a:cubicBezTo>
                  <a:cubicBezTo>
                    <a:pt x="225" y="181"/>
                    <a:pt x="240" y="172"/>
                    <a:pt x="252" y="160"/>
                  </a:cubicBezTo>
                  <a:cubicBezTo>
                    <a:pt x="257" y="155"/>
                    <a:pt x="261" y="148"/>
                    <a:pt x="266" y="143"/>
                  </a:cubicBezTo>
                  <a:cubicBezTo>
                    <a:pt x="271" y="138"/>
                    <a:pt x="278" y="134"/>
                    <a:pt x="282" y="129"/>
                  </a:cubicBezTo>
                  <a:cubicBezTo>
                    <a:pt x="290" y="117"/>
                    <a:pt x="295" y="104"/>
                    <a:pt x="306" y="94"/>
                  </a:cubicBezTo>
                  <a:cubicBezTo>
                    <a:pt x="310" y="98"/>
                    <a:pt x="305" y="104"/>
                    <a:pt x="306" y="109"/>
                  </a:cubicBezTo>
                  <a:close/>
                  <a:moveTo>
                    <a:pt x="60" y="55"/>
                  </a:moveTo>
                  <a:cubicBezTo>
                    <a:pt x="77" y="40"/>
                    <a:pt x="93" y="22"/>
                    <a:pt x="109" y="12"/>
                  </a:cubicBezTo>
                  <a:cubicBezTo>
                    <a:pt x="108" y="12"/>
                    <a:pt x="115" y="10"/>
                    <a:pt x="114" y="12"/>
                  </a:cubicBezTo>
                  <a:cubicBezTo>
                    <a:pt x="178" y="34"/>
                    <a:pt x="241" y="57"/>
                    <a:pt x="304" y="80"/>
                  </a:cubicBezTo>
                  <a:cubicBezTo>
                    <a:pt x="307" y="86"/>
                    <a:pt x="299" y="90"/>
                    <a:pt x="296" y="94"/>
                  </a:cubicBezTo>
                  <a:cubicBezTo>
                    <a:pt x="285" y="107"/>
                    <a:pt x="277" y="122"/>
                    <a:pt x="265" y="136"/>
                  </a:cubicBezTo>
                  <a:cubicBezTo>
                    <a:pt x="258" y="143"/>
                    <a:pt x="248" y="151"/>
                    <a:pt x="239" y="160"/>
                  </a:cubicBezTo>
                  <a:cubicBezTo>
                    <a:pt x="233" y="166"/>
                    <a:pt x="221" y="182"/>
                    <a:pt x="214" y="183"/>
                  </a:cubicBezTo>
                  <a:cubicBezTo>
                    <a:pt x="206" y="185"/>
                    <a:pt x="171" y="172"/>
                    <a:pt x="161" y="167"/>
                  </a:cubicBezTo>
                  <a:cubicBezTo>
                    <a:pt x="109" y="145"/>
                    <a:pt x="58" y="123"/>
                    <a:pt x="11" y="100"/>
                  </a:cubicBezTo>
                  <a:cubicBezTo>
                    <a:pt x="25" y="85"/>
                    <a:pt x="43" y="71"/>
                    <a:pt x="6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74" name="Freeform 1185"/>
            <p:cNvSpPr>
              <a:spLocks noEditPoints="1"/>
            </p:cNvSpPr>
            <p:nvPr/>
          </p:nvSpPr>
          <p:spPr bwMode="auto">
            <a:xfrm>
              <a:off x="6808938" y="91498"/>
              <a:ext cx="291988" cy="973294"/>
            </a:xfrm>
            <a:custGeom>
              <a:avLst/>
              <a:gdLst>
                <a:gd name="T0" fmla="*/ 41 w 78"/>
                <a:gd name="T1" fmla="*/ 259 h 261"/>
                <a:gd name="T2" fmla="*/ 78 w 78"/>
                <a:gd name="T3" fmla="*/ 24 h 261"/>
                <a:gd name="T4" fmla="*/ 0 w 78"/>
                <a:gd name="T5" fmla="*/ 30 h 261"/>
                <a:gd name="T6" fmla="*/ 15 w 78"/>
                <a:gd name="T7" fmla="*/ 48 h 261"/>
                <a:gd name="T8" fmla="*/ 15 w 78"/>
                <a:gd name="T9" fmla="*/ 110 h 261"/>
                <a:gd name="T10" fmla="*/ 56 w 78"/>
                <a:gd name="T11" fmla="*/ 138 h 261"/>
                <a:gd name="T12" fmla="*/ 54 w 78"/>
                <a:gd name="T13" fmla="*/ 166 h 261"/>
                <a:gd name="T14" fmla="*/ 33 w 78"/>
                <a:gd name="T15" fmla="*/ 180 h 261"/>
                <a:gd name="T16" fmla="*/ 35 w 78"/>
                <a:gd name="T17" fmla="*/ 201 h 261"/>
                <a:gd name="T18" fmla="*/ 23 w 78"/>
                <a:gd name="T19" fmla="*/ 188 h 261"/>
                <a:gd name="T20" fmla="*/ 42 w 78"/>
                <a:gd name="T21" fmla="*/ 131 h 261"/>
                <a:gd name="T22" fmla="*/ 49 w 78"/>
                <a:gd name="T23" fmla="*/ 133 h 261"/>
                <a:gd name="T24" fmla="*/ 16 w 78"/>
                <a:gd name="T25" fmla="*/ 131 h 261"/>
                <a:gd name="T26" fmla="*/ 16 w 78"/>
                <a:gd name="T27" fmla="*/ 131 h 261"/>
                <a:gd name="T28" fmla="*/ 28 w 78"/>
                <a:gd name="T29" fmla="*/ 131 h 261"/>
                <a:gd name="T30" fmla="*/ 24 w 78"/>
                <a:gd name="T31" fmla="*/ 153 h 261"/>
                <a:gd name="T32" fmla="*/ 36 w 78"/>
                <a:gd name="T33" fmla="*/ 131 h 261"/>
                <a:gd name="T34" fmla="*/ 39 w 78"/>
                <a:gd name="T35" fmla="*/ 171 h 261"/>
                <a:gd name="T36" fmla="*/ 39 w 78"/>
                <a:gd name="T37" fmla="*/ 168 h 261"/>
                <a:gd name="T38" fmla="*/ 39 w 78"/>
                <a:gd name="T39" fmla="*/ 168 h 261"/>
                <a:gd name="T40" fmla="*/ 15 w 78"/>
                <a:gd name="T41" fmla="*/ 198 h 261"/>
                <a:gd name="T42" fmla="*/ 17 w 78"/>
                <a:gd name="T43" fmla="*/ 212 h 261"/>
                <a:gd name="T44" fmla="*/ 20 w 78"/>
                <a:gd name="T45" fmla="*/ 232 h 261"/>
                <a:gd name="T46" fmla="*/ 20 w 78"/>
                <a:gd name="T47" fmla="*/ 235 h 261"/>
                <a:gd name="T48" fmla="*/ 28 w 78"/>
                <a:gd name="T49" fmla="*/ 248 h 261"/>
                <a:gd name="T50" fmla="*/ 27 w 78"/>
                <a:gd name="T51" fmla="*/ 230 h 261"/>
                <a:gd name="T52" fmla="*/ 39 w 78"/>
                <a:gd name="T53" fmla="*/ 238 h 261"/>
                <a:gd name="T54" fmla="*/ 53 w 78"/>
                <a:gd name="T55" fmla="*/ 244 h 261"/>
                <a:gd name="T56" fmla="*/ 57 w 78"/>
                <a:gd name="T57" fmla="*/ 231 h 261"/>
                <a:gd name="T58" fmla="*/ 54 w 78"/>
                <a:gd name="T59" fmla="*/ 210 h 261"/>
                <a:gd name="T60" fmla="*/ 61 w 78"/>
                <a:gd name="T61" fmla="*/ 217 h 261"/>
                <a:gd name="T62" fmla="*/ 61 w 78"/>
                <a:gd name="T63" fmla="*/ 218 h 261"/>
                <a:gd name="T64" fmla="*/ 64 w 78"/>
                <a:gd name="T65" fmla="*/ 184 h 261"/>
                <a:gd name="T66" fmla="*/ 61 w 78"/>
                <a:gd name="T67" fmla="*/ 170 h 261"/>
                <a:gd name="T68" fmla="*/ 48 w 78"/>
                <a:gd name="T69" fmla="*/ 193 h 261"/>
                <a:gd name="T70" fmla="*/ 39 w 78"/>
                <a:gd name="T71" fmla="*/ 194 h 261"/>
                <a:gd name="T72" fmla="*/ 34 w 78"/>
                <a:gd name="T73" fmla="*/ 193 h 261"/>
                <a:gd name="T74" fmla="*/ 45 w 78"/>
                <a:gd name="T75" fmla="*/ 185 h 261"/>
                <a:gd name="T76" fmla="*/ 66 w 78"/>
                <a:gd name="T77" fmla="*/ 169 h 261"/>
                <a:gd name="T78" fmla="*/ 64 w 78"/>
                <a:gd name="T79" fmla="*/ 132 h 261"/>
                <a:gd name="T80" fmla="*/ 39 w 78"/>
                <a:gd name="T81" fmla="*/ 13 h 261"/>
                <a:gd name="T82" fmla="*/ 11 w 78"/>
                <a:gd name="T83" fmla="*/ 22 h 261"/>
                <a:gd name="T84" fmla="*/ 72 w 78"/>
                <a:gd name="T85" fmla="*/ 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261">
                  <a:moveTo>
                    <a:pt x="8" y="90"/>
                  </a:moveTo>
                  <a:cubicBezTo>
                    <a:pt x="7" y="140"/>
                    <a:pt x="12" y="193"/>
                    <a:pt x="9" y="234"/>
                  </a:cubicBezTo>
                  <a:cubicBezTo>
                    <a:pt x="18" y="245"/>
                    <a:pt x="22" y="261"/>
                    <a:pt x="41" y="259"/>
                  </a:cubicBezTo>
                  <a:cubicBezTo>
                    <a:pt x="61" y="257"/>
                    <a:pt x="67" y="226"/>
                    <a:pt x="69" y="206"/>
                  </a:cubicBezTo>
                  <a:cubicBezTo>
                    <a:pt x="72" y="182"/>
                    <a:pt x="72" y="144"/>
                    <a:pt x="77" y="121"/>
                  </a:cubicBezTo>
                  <a:cubicBezTo>
                    <a:pt x="71" y="92"/>
                    <a:pt x="75" y="46"/>
                    <a:pt x="78" y="24"/>
                  </a:cubicBezTo>
                  <a:cubicBezTo>
                    <a:pt x="75" y="18"/>
                    <a:pt x="73" y="11"/>
                    <a:pt x="66" y="8"/>
                  </a:cubicBezTo>
                  <a:cubicBezTo>
                    <a:pt x="50" y="0"/>
                    <a:pt x="18" y="10"/>
                    <a:pt x="5" y="13"/>
                  </a:cubicBezTo>
                  <a:cubicBezTo>
                    <a:pt x="6" y="19"/>
                    <a:pt x="0" y="24"/>
                    <a:pt x="0" y="30"/>
                  </a:cubicBezTo>
                  <a:cubicBezTo>
                    <a:pt x="0" y="36"/>
                    <a:pt x="8" y="41"/>
                    <a:pt x="9" y="48"/>
                  </a:cubicBezTo>
                  <a:cubicBezTo>
                    <a:pt x="12" y="59"/>
                    <a:pt x="8" y="75"/>
                    <a:pt x="8" y="90"/>
                  </a:cubicBezTo>
                  <a:close/>
                  <a:moveTo>
                    <a:pt x="15" y="48"/>
                  </a:moveTo>
                  <a:cubicBezTo>
                    <a:pt x="32" y="52"/>
                    <a:pt x="53" y="56"/>
                    <a:pt x="68" y="48"/>
                  </a:cubicBezTo>
                  <a:cubicBezTo>
                    <a:pt x="71" y="69"/>
                    <a:pt x="68" y="95"/>
                    <a:pt x="68" y="110"/>
                  </a:cubicBezTo>
                  <a:cubicBezTo>
                    <a:pt x="53" y="104"/>
                    <a:pt x="27" y="102"/>
                    <a:pt x="15" y="110"/>
                  </a:cubicBezTo>
                  <a:cubicBezTo>
                    <a:pt x="13" y="80"/>
                    <a:pt x="17" y="69"/>
                    <a:pt x="15" y="48"/>
                  </a:cubicBezTo>
                  <a:close/>
                  <a:moveTo>
                    <a:pt x="56" y="141"/>
                  </a:moveTo>
                  <a:cubicBezTo>
                    <a:pt x="54" y="144"/>
                    <a:pt x="56" y="140"/>
                    <a:pt x="56" y="138"/>
                  </a:cubicBezTo>
                  <a:cubicBezTo>
                    <a:pt x="56" y="133"/>
                    <a:pt x="59" y="142"/>
                    <a:pt x="56" y="141"/>
                  </a:cubicBezTo>
                  <a:close/>
                  <a:moveTo>
                    <a:pt x="66" y="143"/>
                  </a:moveTo>
                  <a:cubicBezTo>
                    <a:pt x="66" y="149"/>
                    <a:pt x="64" y="164"/>
                    <a:pt x="54" y="166"/>
                  </a:cubicBezTo>
                  <a:cubicBezTo>
                    <a:pt x="57" y="156"/>
                    <a:pt x="64" y="153"/>
                    <a:pt x="66" y="143"/>
                  </a:cubicBezTo>
                  <a:close/>
                  <a:moveTo>
                    <a:pt x="33" y="180"/>
                  </a:moveTo>
                  <a:cubicBezTo>
                    <a:pt x="35" y="184"/>
                    <a:pt x="28" y="188"/>
                    <a:pt x="33" y="180"/>
                  </a:cubicBezTo>
                  <a:close/>
                  <a:moveTo>
                    <a:pt x="35" y="201"/>
                  </a:moveTo>
                  <a:cubicBezTo>
                    <a:pt x="37" y="203"/>
                    <a:pt x="32" y="208"/>
                    <a:pt x="32" y="212"/>
                  </a:cubicBezTo>
                  <a:cubicBezTo>
                    <a:pt x="28" y="209"/>
                    <a:pt x="34" y="204"/>
                    <a:pt x="35" y="201"/>
                  </a:cubicBezTo>
                  <a:close/>
                  <a:moveTo>
                    <a:pt x="23" y="188"/>
                  </a:moveTo>
                  <a:cubicBezTo>
                    <a:pt x="23" y="182"/>
                    <a:pt x="31" y="174"/>
                    <a:pt x="32" y="164"/>
                  </a:cubicBezTo>
                  <a:cubicBezTo>
                    <a:pt x="39" y="169"/>
                    <a:pt x="25" y="181"/>
                    <a:pt x="23" y="188"/>
                  </a:cubicBezTo>
                  <a:close/>
                  <a:moveTo>
                    <a:pt x="24" y="166"/>
                  </a:moveTo>
                  <a:cubicBezTo>
                    <a:pt x="22" y="175"/>
                    <a:pt x="20" y="184"/>
                    <a:pt x="15" y="188"/>
                  </a:cubicBezTo>
                  <a:cubicBezTo>
                    <a:pt x="21" y="166"/>
                    <a:pt x="32" y="149"/>
                    <a:pt x="42" y="131"/>
                  </a:cubicBezTo>
                  <a:cubicBezTo>
                    <a:pt x="47" y="129"/>
                    <a:pt x="50" y="135"/>
                    <a:pt x="52" y="131"/>
                  </a:cubicBezTo>
                  <a:cubicBezTo>
                    <a:pt x="53" y="141"/>
                    <a:pt x="41" y="149"/>
                    <a:pt x="37" y="158"/>
                  </a:cubicBezTo>
                  <a:cubicBezTo>
                    <a:pt x="36" y="151"/>
                    <a:pt x="51" y="141"/>
                    <a:pt x="49" y="133"/>
                  </a:cubicBezTo>
                  <a:cubicBezTo>
                    <a:pt x="48" y="133"/>
                    <a:pt x="47" y="133"/>
                    <a:pt x="46" y="133"/>
                  </a:cubicBezTo>
                  <a:cubicBezTo>
                    <a:pt x="37" y="142"/>
                    <a:pt x="33" y="157"/>
                    <a:pt x="24" y="166"/>
                  </a:cubicBezTo>
                  <a:close/>
                  <a:moveTo>
                    <a:pt x="16" y="131"/>
                  </a:moveTo>
                  <a:cubicBezTo>
                    <a:pt x="18" y="131"/>
                    <a:pt x="19" y="131"/>
                    <a:pt x="21" y="131"/>
                  </a:cubicBezTo>
                  <a:cubicBezTo>
                    <a:pt x="21" y="134"/>
                    <a:pt x="17" y="135"/>
                    <a:pt x="17" y="139"/>
                  </a:cubicBezTo>
                  <a:cubicBezTo>
                    <a:pt x="14" y="139"/>
                    <a:pt x="17" y="133"/>
                    <a:pt x="16" y="131"/>
                  </a:cubicBezTo>
                  <a:close/>
                  <a:moveTo>
                    <a:pt x="24" y="142"/>
                  </a:moveTo>
                  <a:cubicBezTo>
                    <a:pt x="22" y="146"/>
                    <a:pt x="19" y="151"/>
                    <a:pt x="17" y="154"/>
                  </a:cubicBezTo>
                  <a:cubicBezTo>
                    <a:pt x="13" y="144"/>
                    <a:pt x="25" y="138"/>
                    <a:pt x="28" y="131"/>
                  </a:cubicBezTo>
                  <a:cubicBezTo>
                    <a:pt x="32" y="132"/>
                    <a:pt x="26" y="138"/>
                    <a:pt x="24" y="142"/>
                  </a:cubicBezTo>
                  <a:close/>
                  <a:moveTo>
                    <a:pt x="32" y="138"/>
                  </a:moveTo>
                  <a:cubicBezTo>
                    <a:pt x="33" y="142"/>
                    <a:pt x="27" y="148"/>
                    <a:pt x="24" y="153"/>
                  </a:cubicBezTo>
                  <a:cubicBezTo>
                    <a:pt x="21" y="158"/>
                    <a:pt x="19" y="164"/>
                    <a:pt x="16" y="166"/>
                  </a:cubicBezTo>
                  <a:cubicBezTo>
                    <a:pt x="18" y="153"/>
                    <a:pt x="28" y="149"/>
                    <a:pt x="32" y="138"/>
                  </a:cubicBezTo>
                  <a:close/>
                  <a:moveTo>
                    <a:pt x="36" y="131"/>
                  </a:moveTo>
                  <a:cubicBezTo>
                    <a:pt x="40" y="132"/>
                    <a:pt x="34" y="135"/>
                    <a:pt x="35" y="136"/>
                  </a:cubicBezTo>
                  <a:cubicBezTo>
                    <a:pt x="31" y="136"/>
                    <a:pt x="36" y="133"/>
                    <a:pt x="36" y="131"/>
                  </a:cubicBezTo>
                  <a:close/>
                  <a:moveTo>
                    <a:pt x="39" y="171"/>
                  </a:moveTo>
                  <a:cubicBezTo>
                    <a:pt x="42" y="168"/>
                    <a:pt x="37" y="177"/>
                    <a:pt x="36" y="179"/>
                  </a:cubicBezTo>
                  <a:cubicBezTo>
                    <a:pt x="32" y="177"/>
                    <a:pt x="39" y="174"/>
                    <a:pt x="39" y="171"/>
                  </a:cubicBezTo>
                  <a:close/>
                  <a:moveTo>
                    <a:pt x="39" y="168"/>
                  </a:moveTo>
                  <a:cubicBezTo>
                    <a:pt x="41" y="157"/>
                    <a:pt x="49" y="152"/>
                    <a:pt x="53" y="144"/>
                  </a:cubicBezTo>
                  <a:cubicBezTo>
                    <a:pt x="54" y="148"/>
                    <a:pt x="49" y="151"/>
                    <a:pt x="46" y="156"/>
                  </a:cubicBezTo>
                  <a:cubicBezTo>
                    <a:pt x="44" y="160"/>
                    <a:pt x="43" y="166"/>
                    <a:pt x="39" y="168"/>
                  </a:cubicBezTo>
                  <a:close/>
                  <a:moveTo>
                    <a:pt x="16" y="192"/>
                  </a:moveTo>
                  <a:cubicBezTo>
                    <a:pt x="18" y="194"/>
                    <a:pt x="18" y="193"/>
                    <a:pt x="20" y="193"/>
                  </a:cubicBezTo>
                  <a:cubicBezTo>
                    <a:pt x="22" y="189"/>
                    <a:pt x="18" y="198"/>
                    <a:pt x="15" y="198"/>
                  </a:cubicBezTo>
                  <a:cubicBezTo>
                    <a:pt x="16" y="197"/>
                    <a:pt x="16" y="195"/>
                    <a:pt x="16" y="192"/>
                  </a:cubicBezTo>
                  <a:close/>
                  <a:moveTo>
                    <a:pt x="24" y="195"/>
                  </a:moveTo>
                  <a:cubicBezTo>
                    <a:pt x="26" y="199"/>
                    <a:pt x="18" y="206"/>
                    <a:pt x="17" y="212"/>
                  </a:cubicBezTo>
                  <a:cubicBezTo>
                    <a:pt x="14" y="206"/>
                    <a:pt x="23" y="201"/>
                    <a:pt x="24" y="195"/>
                  </a:cubicBezTo>
                  <a:close/>
                  <a:moveTo>
                    <a:pt x="23" y="216"/>
                  </a:moveTo>
                  <a:cubicBezTo>
                    <a:pt x="27" y="221"/>
                    <a:pt x="19" y="226"/>
                    <a:pt x="20" y="232"/>
                  </a:cubicBezTo>
                  <a:cubicBezTo>
                    <a:pt x="13" y="228"/>
                    <a:pt x="23" y="222"/>
                    <a:pt x="23" y="216"/>
                  </a:cubicBezTo>
                  <a:close/>
                  <a:moveTo>
                    <a:pt x="28" y="248"/>
                  </a:moveTo>
                  <a:cubicBezTo>
                    <a:pt x="24" y="245"/>
                    <a:pt x="21" y="241"/>
                    <a:pt x="20" y="235"/>
                  </a:cubicBezTo>
                  <a:cubicBezTo>
                    <a:pt x="21" y="236"/>
                    <a:pt x="22" y="237"/>
                    <a:pt x="23" y="235"/>
                  </a:cubicBezTo>
                  <a:cubicBezTo>
                    <a:pt x="24" y="236"/>
                    <a:pt x="25" y="243"/>
                    <a:pt x="28" y="238"/>
                  </a:cubicBezTo>
                  <a:cubicBezTo>
                    <a:pt x="30" y="238"/>
                    <a:pt x="27" y="244"/>
                    <a:pt x="28" y="248"/>
                  </a:cubicBezTo>
                  <a:close/>
                  <a:moveTo>
                    <a:pt x="27" y="230"/>
                  </a:moveTo>
                  <a:cubicBezTo>
                    <a:pt x="24" y="231"/>
                    <a:pt x="30" y="221"/>
                    <a:pt x="31" y="216"/>
                  </a:cubicBezTo>
                  <a:cubicBezTo>
                    <a:pt x="34" y="220"/>
                    <a:pt x="28" y="226"/>
                    <a:pt x="27" y="230"/>
                  </a:cubicBezTo>
                  <a:close/>
                  <a:moveTo>
                    <a:pt x="32" y="251"/>
                  </a:moveTo>
                  <a:cubicBezTo>
                    <a:pt x="34" y="236"/>
                    <a:pt x="41" y="227"/>
                    <a:pt x="45" y="214"/>
                  </a:cubicBezTo>
                  <a:cubicBezTo>
                    <a:pt x="51" y="220"/>
                    <a:pt x="41" y="232"/>
                    <a:pt x="39" y="238"/>
                  </a:cubicBezTo>
                  <a:cubicBezTo>
                    <a:pt x="45" y="237"/>
                    <a:pt x="38" y="251"/>
                    <a:pt x="44" y="248"/>
                  </a:cubicBezTo>
                  <a:cubicBezTo>
                    <a:pt x="48" y="252"/>
                    <a:pt x="36" y="251"/>
                    <a:pt x="32" y="251"/>
                  </a:cubicBezTo>
                  <a:close/>
                  <a:moveTo>
                    <a:pt x="53" y="244"/>
                  </a:moveTo>
                  <a:cubicBezTo>
                    <a:pt x="52" y="243"/>
                    <a:pt x="49" y="242"/>
                    <a:pt x="49" y="244"/>
                  </a:cubicBezTo>
                  <a:cubicBezTo>
                    <a:pt x="48" y="239"/>
                    <a:pt x="42" y="239"/>
                    <a:pt x="45" y="234"/>
                  </a:cubicBezTo>
                  <a:cubicBezTo>
                    <a:pt x="49" y="240"/>
                    <a:pt x="55" y="235"/>
                    <a:pt x="57" y="231"/>
                  </a:cubicBezTo>
                  <a:cubicBezTo>
                    <a:pt x="60" y="234"/>
                    <a:pt x="53" y="239"/>
                    <a:pt x="53" y="244"/>
                  </a:cubicBezTo>
                  <a:close/>
                  <a:moveTo>
                    <a:pt x="57" y="204"/>
                  </a:moveTo>
                  <a:cubicBezTo>
                    <a:pt x="61" y="206"/>
                    <a:pt x="55" y="208"/>
                    <a:pt x="54" y="210"/>
                  </a:cubicBezTo>
                  <a:cubicBezTo>
                    <a:pt x="52" y="213"/>
                    <a:pt x="56" y="206"/>
                    <a:pt x="57" y="204"/>
                  </a:cubicBezTo>
                  <a:close/>
                  <a:moveTo>
                    <a:pt x="61" y="218"/>
                  </a:moveTo>
                  <a:cubicBezTo>
                    <a:pt x="60" y="221"/>
                    <a:pt x="59" y="217"/>
                    <a:pt x="61" y="217"/>
                  </a:cubicBezTo>
                  <a:cubicBezTo>
                    <a:pt x="60" y="215"/>
                    <a:pt x="59" y="214"/>
                    <a:pt x="57" y="214"/>
                  </a:cubicBezTo>
                  <a:cubicBezTo>
                    <a:pt x="57" y="211"/>
                    <a:pt x="61" y="211"/>
                    <a:pt x="61" y="209"/>
                  </a:cubicBezTo>
                  <a:cubicBezTo>
                    <a:pt x="63" y="212"/>
                    <a:pt x="62" y="215"/>
                    <a:pt x="61" y="218"/>
                  </a:cubicBezTo>
                  <a:close/>
                  <a:moveTo>
                    <a:pt x="64" y="195"/>
                  </a:moveTo>
                  <a:cubicBezTo>
                    <a:pt x="61" y="195"/>
                    <a:pt x="61" y="192"/>
                    <a:pt x="57" y="193"/>
                  </a:cubicBezTo>
                  <a:cubicBezTo>
                    <a:pt x="57" y="187"/>
                    <a:pt x="63" y="188"/>
                    <a:pt x="64" y="184"/>
                  </a:cubicBezTo>
                  <a:cubicBezTo>
                    <a:pt x="67" y="185"/>
                    <a:pt x="62" y="190"/>
                    <a:pt x="64" y="195"/>
                  </a:cubicBezTo>
                  <a:close/>
                  <a:moveTo>
                    <a:pt x="66" y="169"/>
                  </a:moveTo>
                  <a:cubicBezTo>
                    <a:pt x="64" y="169"/>
                    <a:pt x="64" y="170"/>
                    <a:pt x="61" y="170"/>
                  </a:cubicBezTo>
                  <a:cubicBezTo>
                    <a:pt x="59" y="190"/>
                    <a:pt x="44" y="196"/>
                    <a:pt x="41" y="215"/>
                  </a:cubicBezTo>
                  <a:cubicBezTo>
                    <a:pt x="39" y="215"/>
                    <a:pt x="38" y="213"/>
                    <a:pt x="36" y="214"/>
                  </a:cubicBezTo>
                  <a:cubicBezTo>
                    <a:pt x="40" y="207"/>
                    <a:pt x="43" y="199"/>
                    <a:pt x="48" y="193"/>
                  </a:cubicBezTo>
                  <a:cubicBezTo>
                    <a:pt x="48" y="192"/>
                    <a:pt x="46" y="192"/>
                    <a:pt x="46" y="190"/>
                  </a:cubicBezTo>
                  <a:cubicBezTo>
                    <a:pt x="42" y="191"/>
                    <a:pt x="39" y="192"/>
                    <a:pt x="39" y="197"/>
                  </a:cubicBezTo>
                  <a:cubicBezTo>
                    <a:pt x="37" y="197"/>
                    <a:pt x="37" y="194"/>
                    <a:pt x="39" y="194"/>
                  </a:cubicBezTo>
                  <a:cubicBezTo>
                    <a:pt x="39" y="193"/>
                    <a:pt x="35" y="192"/>
                    <a:pt x="34" y="193"/>
                  </a:cubicBezTo>
                  <a:cubicBezTo>
                    <a:pt x="33" y="193"/>
                    <a:pt x="33" y="194"/>
                    <a:pt x="33" y="194"/>
                  </a:cubicBezTo>
                  <a:cubicBezTo>
                    <a:pt x="33" y="194"/>
                    <a:pt x="33" y="193"/>
                    <a:pt x="34" y="193"/>
                  </a:cubicBezTo>
                  <a:cubicBezTo>
                    <a:pt x="36" y="187"/>
                    <a:pt x="42" y="178"/>
                    <a:pt x="46" y="168"/>
                  </a:cubicBezTo>
                  <a:cubicBezTo>
                    <a:pt x="51" y="177"/>
                    <a:pt x="35" y="183"/>
                    <a:pt x="40" y="192"/>
                  </a:cubicBezTo>
                  <a:cubicBezTo>
                    <a:pt x="43" y="191"/>
                    <a:pt x="44" y="188"/>
                    <a:pt x="45" y="185"/>
                  </a:cubicBezTo>
                  <a:cubicBezTo>
                    <a:pt x="47" y="185"/>
                    <a:pt x="46" y="189"/>
                    <a:pt x="48" y="189"/>
                  </a:cubicBezTo>
                  <a:cubicBezTo>
                    <a:pt x="57" y="183"/>
                    <a:pt x="60" y="169"/>
                    <a:pt x="66" y="160"/>
                  </a:cubicBezTo>
                  <a:cubicBezTo>
                    <a:pt x="69" y="161"/>
                    <a:pt x="65" y="165"/>
                    <a:pt x="66" y="169"/>
                  </a:cubicBezTo>
                  <a:close/>
                  <a:moveTo>
                    <a:pt x="69" y="139"/>
                  </a:moveTo>
                  <a:cubicBezTo>
                    <a:pt x="67" y="138"/>
                    <a:pt x="66" y="138"/>
                    <a:pt x="64" y="138"/>
                  </a:cubicBezTo>
                  <a:cubicBezTo>
                    <a:pt x="65" y="134"/>
                    <a:pt x="65" y="136"/>
                    <a:pt x="64" y="132"/>
                  </a:cubicBezTo>
                  <a:cubicBezTo>
                    <a:pt x="66" y="132"/>
                    <a:pt x="67" y="132"/>
                    <a:pt x="68" y="130"/>
                  </a:cubicBezTo>
                  <a:cubicBezTo>
                    <a:pt x="71" y="130"/>
                    <a:pt x="68" y="136"/>
                    <a:pt x="69" y="139"/>
                  </a:cubicBezTo>
                  <a:close/>
                  <a:moveTo>
                    <a:pt x="39" y="13"/>
                  </a:moveTo>
                  <a:cubicBezTo>
                    <a:pt x="50" y="12"/>
                    <a:pt x="65" y="11"/>
                    <a:pt x="68" y="20"/>
                  </a:cubicBezTo>
                  <a:cubicBezTo>
                    <a:pt x="59" y="30"/>
                    <a:pt x="35" y="32"/>
                    <a:pt x="19" y="27"/>
                  </a:cubicBezTo>
                  <a:cubicBezTo>
                    <a:pt x="16" y="27"/>
                    <a:pt x="11" y="25"/>
                    <a:pt x="11" y="22"/>
                  </a:cubicBezTo>
                  <a:cubicBezTo>
                    <a:pt x="12" y="14"/>
                    <a:pt x="28" y="13"/>
                    <a:pt x="39" y="13"/>
                  </a:cubicBezTo>
                  <a:close/>
                  <a:moveTo>
                    <a:pt x="70" y="26"/>
                  </a:moveTo>
                  <a:cubicBezTo>
                    <a:pt x="72" y="28"/>
                    <a:pt x="71" y="30"/>
                    <a:pt x="72" y="35"/>
                  </a:cubicBezTo>
                  <a:cubicBezTo>
                    <a:pt x="57" y="51"/>
                    <a:pt x="20" y="48"/>
                    <a:pt x="5" y="31"/>
                  </a:cubicBezTo>
                  <a:cubicBezTo>
                    <a:pt x="22" y="34"/>
                    <a:pt x="59" y="42"/>
                    <a:pt x="7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75" name="Freeform 1186"/>
            <p:cNvSpPr>
              <a:spLocks noEditPoints="1"/>
            </p:cNvSpPr>
            <p:nvPr/>
          </p:nvSpPr>
          <p:spPr bwMode="auto">
            <a:xfrm>
              <a:off x="10015943" y="419985"/>
              <a:ext cx="924630" cy="545045"/>
            </a:xfrm>
            <a:custGeom>
              <a:avLst/>
              <a:gdLst>
                <a:gd name="T0" fmla="*/ 54 w 248"/>
                <a:gd name="T1" fmla="*/ 79 h 146"/>
                <a:gd name="T2" fmla="*/ 0 w 248"/>
                <a:gd name="T3" fmla="*/ 116 h 146"/>
                <a:gd name="T4" fmla="*/ 55 w 248"/>
                <a:gd name="T5" fmla="*/ 86 h 146"/>
                <a:gd name="T6" fmla="*/ 117 w 248"/>
                <a:gd name="T7" fmla="*/ 137 h 146"/>
                <a:gd name="T8" fmla="*/ 215 w 248"/>
                <a:gd name="T9" fmla="*/ 35 h 146"/>
                <a:gd name="T10" fmla="*/ 138 w 248"/>
                <a:gd name="T11" fmla="*/ 49 h 146"/>
                <a:gd name="T12" fmla="*/ 107 w 248"/>
                <a:gd name="T13" fmla="*/ 92 h 146"/>
                <a:gd name="T14" fmla="*/ 124 w 248"/>
                <a:gd name="T15" fmla="*/ 65 h 146"/>
                <a:gd name="T16" fmla="*/ 106 w 248"/>
                <a:gd name="T17" fmla="*/ 35 h 146"/>
                <a:gd name="T18" fmla="*/ 135 w 248"/>
                <a:gd name="T19" fmla="*/ 39 h 146"/>
                <a:gd name="T20" fmla="*/ 85 w 248"/>
                <a:gd name="T21" fmla="*/ 50 h 146"/>
                <a:gd name="T22" fmla="*/ 75 w 248"/>
                <a:gd name="T23" fmla="*/ 53 h 146"/>
                <a:gd name="T24" fmla="*/ 93 w 248"/>
                <a:gd name="T25" fmla="*/ 120 h 146"/>
                <a:gd name="T26" fmla="*/ 108 w 248"/>
                <a:gd name="T27" fmla="*/ 100 h 146"/>
                <a:gd name="T28" fmla="*/ 108 w 248"/>
                <a:gd name="T29" fmla="*/ 100 h 146"/>
                <a:gd name="T30" fmla="*/ 117 w 248"/>
                <a:gd name="T31" fmla="*/ 96 h 146"/>
                <a:gd name="T32" fmla="*/ 124 w 248"/>
                <a:gd name="T33" fmla="*/ 93 h 146"/>
                <a:gd name="T34" fmla="*/ 131 w 248"/>
                <a:gd name="T35" fmla="*/ 129 h 146"/>
                <a:gd name="T36" fmla="*/ 140 w 248"/>
                <a:gd name="T37" fmla="*/ 129 h 146"/>
                <a:gd name="T38" fmla="*/ 150 w 248"/>
                <a:gd name="T39" fmla="*/ 129 h 146"/>
                <a:gd name="T40" fmla="*/ 154 w 248"/>
                <a:gd name="T41" fmla="*/ 131 h 146"/>
                <a:gd name="T42" fmla="*/ 152 w 248"/>
                <a:gd name="T43" fmla="*/ 97 h 146"/>
                <a:gd name="T44" fmla="*/ 154 w 248"/>
                <a:gd name="T45" fmla="*/ 131 h 146"/>
                <a:gd name="T46" fmla="*/ 161 w 248"/>
                <a:gd name="T47" fmla="*/ 130 h 146"/>
                <a:gd name="T48" fmla="*/ 166 w 248"/>
                <a:gd name="T49" fmla="*/ 99 h 146"/>
                <a:gd name="T50" fmla="*/ 178 w 248"/>
                <a:gd name="T51" fmla="*/ 123 h 146"/>
                <a:gd name="T52" fmla="*/ 171 w 248"/>
                <a:gd name="T53" fmla="*/ 100 h 146"/>
                <a:gd name="T54" fmla="*/ 178 w 248"/>
                <a:gd name="T55" fmla="*/ 123 h 146"/>
                <a:gd name="T56" fmla="*/ 182 w 248"/>
                <a:gd name="T57" fmla="*/ 122 h 146"/>
                <a:gd name="T58" fmla="*/ 189 w 248"/>
                <a:gd name="T59" fmla="*/ 100 h 146"/>
                <a:gd name="T60" fmla="*/ 196 w 248"/>
                <a:gd name="T61" fmla="*/ 116 h 146"/>
                <a:gd name="T62" fmla="*/ 198 w 248"/>
                <a:gd name="T63" fmla="*/ 99 h 146"/>
                <a:gd name="T64" fmla="*/ 196 w 248"/>
                <a:gd name="T65" fmla="*/ 116 h 146"/>
                <a:gd name="T66" fmla="*/ 203 w 248"/>
                <a:gd name="T67" fmla="*/ 98 h 146"/>
                <a:gd name="T68" fmla="*/ 210 w 248"/>
                <a:gd name="T69" fmla="*/ 105 h 146"/>
                <a:gd name="T70" fmla="*/ 215 w 248"/>
                <a:gd name="T71" fmla="*/ 102 h 146"/>
                <a:gd name="T72" fmla="*/ 215 w 248"/>
                <a:gd name="T73" fmla="*/ 102 h 146"/>
                <a:gd name="T74" fmla="*/ 150 w 248"/>
                <a:gd name="T75" fmla="*/ 88 h 146"/>
                <a:gd name="T76" fmla="*/ 161 w 248"/>
                <a:gd name="T77" fmla="*/ 25 h 146"/>
                <a:gd name="T78" fmla="*/ 227 w 248"/>
                <a:gd name="T7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146">
                  <a:moveTo>
                    <a:pt x="215" y="35"/>
                  </a:moveTo>
                  <a:cubicBezTo>
                    <a:pt x="164" y="0"/>
                    <a:pt x="57" y="27"/>
                    <a:pt x="54" y="79"/>
                  </a:cubicBezTo>
                  <a:cubicBezTo>
                    <a:pt x="22" y="76"/>
                    <a:pt x="32" y="110"/>
                    <a:pt x="10" y="114"/>
                  </a:cubicBezTo>
                  <a:cubicBezTo>
                    <a:pt x="7" y="114"/>
                    <a:pt x="1" y="111"/>
                    <a:pt x="0" y="116"/>
                  </a:cubicBezTo>
                  <a:cubicBezTo>
                    <a:pt x="4" y="122"/>
                    <a:pt x="13" y="119"/>
                    <a:pt x="21" y="119"/>
                  </a:cubicBezTo>
                  <a:cubicBezTo>
                    <a:pt x="34" y="111"/>
                    <a:pt x="34" y="81"/>
                    <a:pt x="55" y="86"/>
                  </a:cubicBezTo>
                  <a:cubicBezTo>
                    <a:pt x="58" y="95"/>
                    <a:pt x="58" y="102"/>
                    <a:pt x="62" y="109"/>
                  </a:cubicBezTo>
                  <a:cubicBezTo>
                    <a:pt x="71" y="122"/>
                    <a:pt x="100" y="135"/>
                    <a:pt x="117" y="137"/>
                  </a:cubicBezTo>
                  <a:cubicBezTo>
                    <a:pt x="177" y="146"/>
                    <a:pt x="248" y="108"/>
                    <a:pt x="234" y="58"/>
                  </a:cubicBezTo>
                  <a:cubicBezTo>
                    <a:pt x="231" y="47"/>
                    <a:pt x="223" y="40"/>
                    <a:pt x="215" y="35"/>
                  </a:cubicBezTo>
                  <a:close/>
                  <a:moveTo>
                    <a:pt x="118" y="50"/>
                  </a:moveTo>
                  <a:cubicBezTo>
                    <a:pt x="125" y="45"/>
                    <a:pt x="128" y="49"/>
                    <a:pt x="138" y="49"/>
                  </a:cubicBezTo>
                  <a:cubicBezTo>
                    <a:pt x="141" y="59"/>
                    <a:pt x="146" y="73"/>
                    <a:pt x="142" y="87"/>
                  </a:cubicBezTo>
                  <a:cubicBezTo>
                    <a:pt x="132" y="86"/>
                    <a:pt x="116" y="87"/>
                    <a:pt x="107" y="92"/>
                  </a:cubicBezTo>
                  <a:cubicBezTo>
                    <a:pt x="101" y="86"/>
                    <a:pt x="94" y="81"/>
                    <a:pt x="92" y="72"/>
                  </a:cubicBezTo>
                  <a:cubicBezTo>
                    <a:pt x="100" y="67"/>
                    <a:pt x="113" y="67"/>
                    <a:pt x="124" y="65"/>
                  </a:cubicBezTo>
                  <a:cubicBezTo>
                    <a:pt x="124" y="58"/>
                    <a:pt x="120" y="55"/>
                    <a:pt x="118" y="50"/>
                  </a:cubicBezTo>
                  <a:close/>
                  <a:moveTo>
                    <a:pt x="106" y="35"/>
                  </a:moveTo>
                  <a:cubicBezTo>
                    <a:pt x="113" y="32"/>
                    <a:pt x="121" y="30"/>
                    <a:pt x="129" y="29"/>
                  </a:cubicBezTo>
                  <a:cubicBezTo>
                    <a:pt x="130" y="33"/>
                    <a:pt x="133" y="36"/>
                    <a:pt x="135" y="39"/>
                  </a:cubicBezTo>
                  <a:cubicBezTo>
                    <a:pt x="129" y="39"/>
                    <a:pt x="114" y="44"/>
                    <a:pt x="111" y="35"/>
                  </a:cubicBezTo>
                  <a:cubicBezTo>
                    <a:pt x="102" y="40"/>
                    <a:pt x="93" y="45"/>
                    <a:pt x="85" y="50"/>
                  </a:cubicBezTo>
                  <a:cubicBezTo>
                    <a:pt x="88" y="42"/>
                    <a:pt x="98" y="39"/>
                    <a:pt x="106" y="35"/>
                  </a:cubicBezTo>
                  <a:close/>
                  <a:moveTo>
                    <a:pt x="75" y="53"/>
                  </a:moveTo>
                  <a:cubicBezTo>
                    <a:pt x="80" y="71"/>
                    <a:pt x="87" y="87"/>
                    <a:pt x="101" y="96"/>
                  </a:cubicBezTo>
                  <a:cubicBezTo>
                    <a:pt x="97" y="101"/>
                    <a:pt x="90" y="111"/>
                    <a:pt x="93" y="120"/>
                  </a:cubicBezTo>
                  <a:cubicBezTo>
                    <a:pt x="65" y="115"/>
                    <a:pt x="50" y="71"/>
                    <a:pt x="75" y="53"/>
                  </a:cubicBezTo>
                  <a:close/>
                  <a:moveTo>
                    <a:pt x="108" y="100"/>
                  </a:moveTo>
                  <a:cubicBezTo>
                    <a:pt x="110" y="103"/>
                    <a:pt x="106" y="118"/>
                    <a:pt x="110" y="126"/>
                  </a:cubicBezTo>
                  <a:cubicBezTo>
                    <a:pt x="96" y="129"/>
                    <a:pt x="97" y="104"/>
                    <a:pt x="108" y="100"/>
                  </a:cubicBezTo>
                  <a:close/>
                  <a:moveTo>
                    <a:pt x="114" y="127"/>
                  </a:moveTo>
                  <a:cubicBezTo>
                    <a:pt x="116" y="117"/>
                    <a:pt x="110" y="98"/>
                    <a:pt x="117" y="96"/>
                  </a:cubicBezTo>
                  <a:cubicBezTo>
                    <a:pt x="124" y="100"/>
                    <a:pt x="113" y="116"/>
                    <a:pt x="121" y="129"/>
                  </a:cubicBezTo>
                  <a:cubicBezTo>
                    <a:pt x="128" y="125"/>
                    <a:pt x="122" y="105"/>
                    <a:pt x="124" y="93"/>
                  </a:cubicBezTo>
                  <a:cubicBezTo>
                    <a:pt x="125" y="93"/>
                    <a:pt x="126" y="93"/>
                    <a:pt x="128" y="94"/>
                  </a:cubicBezTo>
                  <a:cubicBezTo>
                    <a:pt x="129" y="105"/>
                    <a:pt x="125" y="122"/>
                    <a:pt x="131" y="129"/>
                  </a:cubicBezTo>
                  <a:cubicBezTo>
                    <a:pt x="137" y="121"/>
                    <a:pt x="129" y="105"/>
                    <a:pt x="135" y="95"/>
                  </a:cubicBezTo>
                  <a:cubicBezTo>
                    <a:pt x="144" y="94"/>
                    <a:pt x="131" y="126"/>
                    <a:pt x="140" y="129"/>
                  </a:cubicBezTo>
                  <a:cubicBezTo>
                    <a:pt x="145" y="121"/>
                    <a:pt x="143" y="104"/>
                    <a:pt x="143" y="95"/>
                  </a:cubicBezTo>
                  <a:cubicBezTo>
                    <a:pt x="154" y="98"/>
                    <a:pt x="142" y="124"/>
                    <a:pt x="150" y="129"/>
                  </a:cubicBezTo>
                  <a:cubicBezTo>
                    <a:pt x="141" y="132"/>
                    <a:pt x="124" y="131"/>
                    <a:pt x="114" y="127"/>
                  </a:cubicBezTo>
                  <a:close/>
                  <a:moveTo>
                    <a:pt x="154" y="131"/>
                  </a:moveTo>
                  <a:cubicBezTo>
                    <a:pt x="150" y="129"/>
                    <a:pt x="154" y="111"/>
                    <a:pt x="153" y="101"/>
                  </a:cubicBezTo>
                  <a:cubicBezTo>
                    <a:pt x="153" y="101"/>
                    <a:pt x="151" y="99"/>
                    <a:pt x="152" y="97"/>
                  </a:cubicBezTo>
                  <a:cubicBezTo>
                    <a:pt x="153" y="97"/>
                    <a:pt x="154" y="97"/>
                    <a:pt x="156" y="97"/>
                  </a:cubicBezTo>
                  <a:cubicBezTo>
                    <a:pt x="155" y="104"/>
                    <a:pt x="155" y="123"/>
                    <a:pt x="154" y="131"/>
                  </a:cubicBezTo>
                  <a:close/>
                  <a:moveTo>
                    <a:pt x="166" y="128"/>
                  </a:moveTo>
                  <a:cubicBezTo>
                    <a:pt x="164" y="128"/>
                    <a:pt x="162" y="128"/>
                    <a:pt x="161" y="130"/>
                  </a:cubicBezTo>
                  <a:cubicBezTo>
                    <a:pt x="157" y="121"/>
                    <a:pt x="164" y="107"/>
                    <a:pt x="160" y="98"/>
                  </a:cubicBezTo>
                  <a:cubicBezTo>
                    <a:pt x="162" y="98"/>
                    <a:pt x="164" y="99"/>
                    <a:pt x="166" y="99"/>
                  </a:cubicBezTo>
                  <a:cubicBezTo>
                    <a:pt x="165" y="108"/>
                    <a:pt x="166" y="123"/>
                    <a:pt x="166" y="128"/>
                  </a:cubicBezTo>
                  <a:close/>
                  <a:moveTo>
                    <a:pt x="178" y="123"/>
                  </a:moveTo>
                  <a:cubicBezTo>
                    <a:pt x="176" y="125"/>
                    <a:pt x="173" y="126"/>
                    <a:pt x="170" y="127"/>
                  </a:cubicBezTo>
                  <a:cubicBezTo>
                    <a:pt x="172" y="123"/>
                    <a:pt x="171" y="110"/>
                    <a:pt x="171" y="100"/>
                  </a:cubicBezTo>
                  <a:cubicBezTo>
                    <a:pt x="174" y="100"/>
                    <a:pt x="176" y="100"/>
                    <a:pt x="178" y="100"/>
                  </a:cubicBezTo>
                  <a:cubicBezTo>
                    <a:pt x="177" y="103"/>
                    <a:pt x="175" y="117"/>
                    <a:pt x="178" y="123"/>
                  </a:cubicBezTo>
                  <a:close/>
                  <a:moveTo>
                    <a:pt x="189" y="120"/>
                  </a:moveTo>
                  <a:cubicBezTo>
                    <a:pt x="186" y="120"/>
                    <a:pt x="186" y="123"/>
                    <a:pt x="182" y="122"/>
                  </a:cubicBezTo>
                  <a:cubicBezTo>
                    <a:pt x="182" y="114"/>
                    <a:pt x="182" y="107"/>
                    <a:pt x="182" y="100"/>
                  </a:cubicBezTo>
                  <a:cubicBezTo>
                    <a:pt x="185" y="100"/>
                    <a:pt x="187" y="100"/>
                    <a:pt x="189" y="100"/>
                  </a:cubicBezTo>
                  <a:cubicBezTo>
                    <a:pt x="188" y="105"/>
                    <a:pt x="188" y="112"/>
                    <a:pt x="189" y="120"/>
                  </a:cubicBezTo>
                  <a:close/>
                  <a:moveTo>
                    <a:pt x="196" y="116"/>
                  </a:moveTo>
                  <a:cubicBezTo>
                    <a:pt x="190" y="111"/>
                    <a:pt x="197" y="105"/>
                    <a:pt x="194" y="101"/>
                  </a:cubicBezTo>
                  <a:cubicBezTo>
                    <a:pt x="194" y="99"/>
                    <a:pt x="196" y="99"/>
                    <a:pt x="198" y="99"/>
                  </a:cubicBezTo>
                  <a:cubicBezTo>
                    <a:pt x="199" y="103"/>
                    <a:pt x="195" y="112"/>
                    <a:pt x="201" y="112"/>
                  </a:cubicBezTo>
                  <a:cubicBezTo>
                    <a:pt x="201" y="115"/>
                    <a:pt x="197" y="114"/>
                    <a:pt x="196" y="116"/>
                  </a:cubicBezTo>
                  <a:close/>
                  <a:moveTo>
                    <a:pt x="203" y="112"/>
                  </a:moveTo>
                  <a:cubicBezTo>
                    <a:pt x="201" y="108"/>
                    <a:pt x="204" y="105"/>
                    <a:pt x="203" y="98"/>
                  </a:cubicBezTo>
                  <a:cubicBezTo>
                    <a:pt x="205" y="98"/>
                    <a:pt x="207" y="98"/>
                    <a:pt x="209" y="98"/>
                  </a:cubicBezTo>
                  <a:cubicBezTo>
                    <a:pt x="209" y="101"/>
                    <a:pt x="206" y="104"/>
                    <a:pt x="210" y="105"/>
                  </a:cubicBezTo>
                  <a:cubicBezTo>
                    <a:pt x="209" y="109"/>
                    <a:pt x="204" y="108"/>
                    <a:pt x="203" y="112"/>
                  </a:cubicBezTo>
                  <a:close/>
                  <a:moveTo>
                    <a:pt x="215" y="102"/>
                  </a:moveTo>
                  <a:cubicBezTo>
                    <a:pt x="210" y="98"/>
                    <a:pt x="217" y="93"/>
                    <a:pt x="222" y="93"/>
                  </a:cubicBezTo>
                  <a:cubicBezTo>
                    <a:pt x="219" y="96"/>
                    <a:pt x="217" y="99"/>
                    <a:pt x="215" y="102"/>
                  </a:cubicBezTo>
                  <a:close/>
                  <a:moveTo>
                    <a:pt x="227" y="79"/>
                  </a:moveTo>
                  <a:cubicBezTo>
                    <a:pt x="209" y="96"/>
                    <a:pt x="177" y="95"/>
                    <a:pt x="150" y="88"/>
                  </a:cubicBezTo>
                  <a:cubicBezTo>
                    <a:pt x="153" y="67"/>
                    <a:pt x="149" y="42"/>
                    <a:pt x="136" y="29"/>
                  </a:cubicBezTo>
                  <a:cubicBezTo>
                    <a:pt x="143" y="25"/>
                    <a:pt x="153" y="25"/>
                    <a:pt x="161" y="25"/>
                  </a:cubicBezTo>
                  <a:cubicBezTo>
                    <a:pt x="181" y="26"/>
                    <a:pt x="207" y="35"/>
                    <a:pt x="217" y="46"/>
                  </a:cubicBezTo>
                  <a:cubicBezTo>
                    <a:pt x="225" y="53"/>
                    <a:pt x="228" y="65"/>
                    <a:pt x="227"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76" name="Freeform 1187"/>
            <p:cNvSpPr>
              <a:spLocks noEditPoints="1"/>
            </p:cNvSpPr>
            <p:nvPr/>
          </p:nvSpPr>
          <p:spPr bwMode="auto">
            <a:xfrm>
              <a:off x="9264074" y="2412804"/>
              <a:ext cx="321187" cy="306588"/>
            </a:xfrm>
            <a:custGeom>
              <a:avLst/>
              <a:gdLst>
                <a:gd name="T0" fmla="*/ 45 w 86"/>
                <a:gd name="T1" fmla="*/ 24 h 82"/>
                <a:gd name="T2" fmla="*/ 13 w 86"/>
                <a:gd name="T3" fmla="*/ 7 h 82"/>
                <a:gd name="T4" fmla="*/ 57 w 86"/>
                <a:gd name="T5" fmla="*/ 82 h 82"/>
                <a:gd name="T6" fmla="*/ 80 w 86"/>
                <a:gd name="T7" fmla="*/ 10 h 82"/>
                <a:gd name="T8" fmla="*/ 45 w 86"/>
                <a:gd name="T9" fmla="*/ 24 h 82"/>
                <a:gd name="T10" fmla="*/ 51 w 86"/>
                <a:gd name="T11" fmla="*/ 64 h 82"/>
                <a:gd name="T12" fmla="*/ 29 w 86"/>
                <a:gd name="T13" fmla="*/ 25 h 82"/>
                <a:gd name="T14" fmla="*/ 45 w 86"/>
                <a:gd name="T15" fmla="*/ 34 h 82"/>
                <a:gd name="T16" fmla="*/ 63 w 86"/>
                <a:gd name="T17" fmla="*/ 27 h 82"/>
                <a:gd name="T18" fmla="*/ 51 w 86"/>
                <a:gd name="T19"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2">
                  <a:moveTo>
                    <a:pt x="45" y="24"/>
                  </a:moveTo>
                  <a:cubicBezTo>
                    <a:pt x="36" y="17"/>
                    <a:pt x="27" y="3"/>
                    <a:pt x="13" y="7"/>
                  </a:cubicBezTo>
                  <a:cubicBezTo>
                    <a:pt x="0" y="40"/>
                    <a:pt x="28" y="73"/>
                    <a:pt x="57" y="82"/>
                  </a:cubicBezTo>
                  <a:cubicBezTo>
                    <a:pt x="68" y="62"/>
                    <a:pt x="86" y="43"/>
                    <a:pt x="80" y="10"/>
                  </a:cubicBezTo>
                  <a:cubicBezTo>
                    <a:pt x="67" y="0"/>
                    <a:pt x="48" y="10"/>
                    <a:pt x="45" y="24"/>
                  </a:cubicBezTo>
                  <a:close/>
                  <a:moveTo>
                    <a:pt x="51" y="64"/>
                  </a:moveTo>
                  <a:cubicBezTo>
                    <a:pt x="37" y="59"/>
                    <a:pt x="22" y="42"/>
                    <a:pt x="29" y="25"/>
                  </a:cubicBezTo>
                  <a:cubicBezTo>
                    <a:pt x="36" y="23"/>
                    <a:pt x="41" y="30"/>
                    <a:pt x="45" y="34"/>
                  </a:cubicBezTo>
                  <a:cubicBezTo>
                    <a:pt x="47" y="26"/>
                    <a:pt x="57" y="21"/>
                    <a:pt x="63" y="27"/>
                  </a:cubicBezTo>
                  <a:cubicBezTo>
                    <a:pt x="67" y="43"/>
                    <a:pt x="57" y="54"/>
                    <a:pt x="51"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77" name="Freeform 1188"/>
            <p:cNvSpPr/>
            <p:nvPr/>
          </p:nvSpPr>
          <p:spPr bwMode="auto">
            <a:xfrm>
              <a:off x="10305499" y="1084258"/>
              <a:ext cx="236025" cy="399051"/>
            </a:xfrm>
            <a:custGeom>
              <a:avLst/>
              <a:gdLst>
                <a:gd name="T0" fmla="*/ 62 w 63"/>
                <a:gd name="T1" fmla="*/ 46 h 107"/>
                <a:gd name="T2" fmla="*/ 33 w 63"/>
                <a:gd name="T3" fmla="*/ 0 h 107"/>
                <a:gd name="T4" fmla="*/ 28 w 63"/>
                <a:gd name="T5" fmla="*/ 65 h 107"/>
                <a:gd name="T6" fmla="*/ 12 w 63"/>
                <a:gd name="T7" fmla="*/ 66 h 107"/>
                <a:gd name="T8" fmla="*/ 8 w 63"/>
                <a:gd name="T9" fmla="*/ 101 h 107"/>
                <a:gd name="T10" fmla="*/ 39 w 63"/>
                <a:gd name="T11" fmla="*/ 82 h 107"/>
                <a:gd name="T12" fmla="*/ 42 w 63"/>
                <a:gd name="T13" fmla="*/ 34 h 107"/>
                <a:gd name="T14" fmla="*/ 62 w 63"/>
                <a:gd name="T15" fmla="*/ 46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07">
                  <a:moveTo>
                    <a:pt x="62" y="46"/>
                  </a:moveTo>
                  <a:cubicBezTo>
                    <a:pt x="63" y="25"/>
                    <a:pt x="54" y="4"/>
                    <a:pt x="33" y="0"/>
                  </a:cubicBezTo>
                  <a:cubicBezTo>
                    <a:pt x="27" y="21"/>
                    <a:pt x="30" y="49"/>
                    <a:pt x="28" y="65"/>
                  </a:cubicBezTo>
                  <a:cubicBezTo>
                    <a:pt x="22" y="64"/>
                    <a:pt x="16" y="64"/>
                    <a:pt x="12" y="66"/>
                  </a:cubicBezTo>
                  <a:cubicBezTo>
                    <a:pt x="5" y="71"/>
                    <a:pt x="0" y="92"/>
                    <a:pt x="8" y="101"/>
                  </a:cubicBezTo>
                  <a:cubicBezTo>
                    <a:pt x="19" y="107"/>
                    <a:pt x="36" y="89"/>
                    <a:pt x="39" y="82"/>
                  </a:cubicBezTo>
                  <a:cubicBezTo>
                    <a:pt x="43" y="69"/>
                    <a:pt x="36" y="48"/>
                    <a:pt x="42" y="34"/>
                  </a:cubicBezTo>
                  <a:cubicBezTo>
                    <a:pt x="50" y="37"/>
                    <a:pt x="52" y="45"/>
                    <a:pt x="6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78" name="Freeform 1189"/>
            <p:cNvSpPr/>
            <p:nvPr/>
          </p:nvSpPr>
          <p:spPr bwMode="auto">
            <a:xfrm>
              <a:off x="10694817" y="2495534"/>
              <a:ext cx="121662" cy="209258"/>
            </a:xfrm>
            <a:custGeom>
              <a:avLst/>
              <a:gdLst>
                <a:gd name="T0" fmla="*/ 17 w 33"/>
                <a:gd name="T1" fmla="*/ 0 h 56"/>
                <a:gd name="T2" fmla="*/ 15 w 33"/>
                <a:gd name="T3" fmla="*/ 34 h 56"/>
                <a:gd name="T4" fmla="*/ 7 w 33"/>
                <a:gd name="T5" fmla="*/ 34 h 56"/>
                <a:gd name="T6" fmla="*/ 4 w 33"/>
                <a:gd name="T7" fmla="*/ 53 h 56"/>
                <a:gd name="T8" fmla="*/ 20 w 33"/>
                <a:gd name="T9" fmla="*/ 43 h 56"/>
                <a:gd name="T10" fmla="*/ 22 w 33"/>
                <a:gd name="T11" fmla="*/ 18 h 56"/>
                <a:gd name="T12" fmla="*/ 33 w 33"/>
                <a:gd name="T13" fmla="*/ 24 h 56"/>
                <a:gd name="T14" fmla="*/ 17 w 33"/>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56">
                  <a:moveTo>
                    <a:pt x="17" y="0"/>
                  </a:moveTo>
                  <a:cubicBezTo>
                    <a:pt x="14" y="11"/>
                    <a:pt x="16" y="26"/>
                    <a:pt x="15" y="34"/>
                  </a:cubicBezTo>
                  <a:cubicBezTo>
                    <a:pt x="12" y="34"/>
                    <a:pt x="9" y="33"/>
                    <a:pt x="7" y="34"/>
                  </a:cubicBezTo>
                  <a:cubicBezTo>
                    <a:pt x="3" y="37"/>
                    <a:pt x="0" y="48"/>
                    <a:pt x="4" y="53"/>
                  </a:cubicBezTo>
                  <a:cubicBezTo>
                    <a:pt x="10" y="56"/>
                    <a:pt x="19" y="46"/>
                    <a:pt x="20" y="43"/>
                  </a:cubicBezTo>
                  <a:cubicBezTo>
                    <a:pt x="23" y="36"/>
                    <a:pt x="19" y="25"/>
                    <a:pt x="22" y="18"/>
                  </a:cubicBezTo>
                  <a:cubicBezTo>
                    <a:pt x="26" y="19"/>
                    <a:pt x="27" y="24"/>
                    <a:pt x="33" y="24"/>
                  </a:cubicBezTo>
                  <a:cubicBezTo>
                    <a:pt x="33" y="13"/>
                    <a:pt x="28" y="2"/>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79" name="Freeform 1190"/>
            <p:cNvSpPr>
              <a:spLocks noEditPoints="1"/>
            </p:cNvSpPr>
            <p:nvPr/>
          </p:nvSpPr>
          <p:spPr bwMode="auto">
            <a:xfrm>
              <a:off x="7648405" y="1266751"/>
              <a:ext cx="637508" cy="1119288"/>
            </a:xfrm>
            <a:custGeom>
              <a:avLst/>
              <a:gdLst>
                <a:gd name="T0" fmla="*/ 151 w 171"/>
                <a:gd name="T1" fmla="*/ 6 h 300"/>
                <a:gd name="T2" fmla="*/ 30 w 171"/>
                <a:gd name="T3" fmla="*/ 9 h 300"/>
                <a:gd name="T4" fmla="*/ 8 w 171"/>
                <a:gd name="T5" fmla="*/ 33 h 300"/>
                <a:gd name="T6" fmla="*/ 4 w 171"/>
                <a:gd name="T7" fmla="*/ 229 h 300"/>
                <a:gd name="T8" fmla="*/ 127 w 171"/>
                <a:gd name="T9" fmla="*/ 300 h 300"/>
                <a:gd name="T10" fmla="*/ 158 w 171"/>
                <a:gd name="T11" fmla="*/ 138 h 300"/>
                <a:gd name="T12" fmla="*/ 36 w 171"/>
                <a:gd name="T13" fmla="*/ 16 h 300"/>
                <a:gd name="T14" fmla="*/ 141 w 171"/>
                <a:gd name="T15" fmla="*/ 12 h 300"/>
                <a:gd name="T16" fmla="*/ 112 w 171"/>
                <a:gd name="T17" fmla="*/ 16 h 300"/>
                <a:gd name="T18" fmla="*/ 121 w 171"/>
                <a:gd name="T19" fmla="*/ 26 h 300"/>
                <a:gd name="T20" fmla="*/ 28 w 171"/>
                <a:gd name="T21" fmla="*/ 29 h 300"/>
                <a:gd name="T22" fmla="*/ 124 w 171"/>
                <a:gd name="T23" fmla="*/ 290 h 300"/>
                <a:gd name="T24" fmla="*/ 44 w 171"/>
                <a:gd name="T25" fmla="*/ 270 h 300"/>
                <a:gd name="T26" fmla="*/ 34 w 171"/>
                <a:gd name="T27" fmla="*/ 248 h 300"/>
                <a:gd name="T28" fmla="*/ 30 w 171"/>
                <a:gd name="T29" fmla="*/ 287 h 300"/>
                <a:gd name="T30" fmla="*/ 22 w 171"/>
                <a:gd name="T31" fmla="*/ 256 h 300"/>
                <a:gd name="T32" fmla="*/ 19 w 171"/>
                <a:gd name="T33" fmla="*/ 284 h 300"/>
                <a:gd name="T34" fmla="*/ 18 w 171"/>
                <a:gd name="T35" fmla="*/ 215 h 300"/>
                <a:gd name="T36" fmla="*/ 14 w 171"/>
                <a:gd name="T37" fmla="*/ 285 h 300"/>
                <a:gd name="T38" fmla="*/ 10 w 171"/>
                <a:gd name="T39" fmla="*/ 246 h 300"/>
                <a:gd name="T40" fmla="*/ 12 w 171"/>
                <a:gd name="T41" fmla="*/ 172 h 300"/>
                <a:gd name="T42" fmla="*/ 120 w 171"/>
                <a:gd name="T43" fmla="*/ 37 h 300"/>
                <a:gd name="T44" fmla="*/ 127 w 171"/>
                <a:gd name="T45" fmla="*/ 36 h 300"/>
                <a:gd name="T46" fmla="*/ 146 w 171"/>
                <a:gd name="T47" fmla="*/ 27 h 300"/>
                <a:gd name="T48" fmla="*/ 129 w 171"/>
                <a:gd name="T49" fmla="*/ 85 h 300"/>
                <a:gd name="T50" fmla="*/ 159 w 171"/>
                <a:gd name="T51" fmla="*/ 232 h 300"/>
                <a:gd name="T52" fmla="*/ 152 w 171"/>
                <a:gd name="T53" fmla="*/ 269 h 300"/>
                <a:gd name="T54" fmla="*/ 146 w 171"/>
                <a:gd name="T55" fmla="*/ 235 h 300"/>
                <a:gd name="T56" fmla="*/ 143 w 171"/>
                <a:gd name="T57" fmla="*/ 280 h 300"/>
                <a:gd name="T58" fmla="*/ 139 w 171"/>
                <a:gd name="T59" fmla="*/ 196 h 300"/>
                <a:gd name="T60" fmla="*/ 136 w 171"/>
                <a:gd name="T61" fmla="*/ 277 h 300"/>
                <a:gd name="T62" fmla="*/ 133 w 171"/>
                <a:gd name="T63" fmla="*/ 289 h 300"/>
                <a:gd name="T64" fmla="*/ 147 w 171"/>
                <a:gd name="T65" fmla="*/ 127 h 300"/>
                <a:gd name="T66" fmla="*/ 159 w 171"/>
                <a:gd name="T67" fmla="*/ 23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300">
                  <a:moveTo>
                    <a:pt x="158" y="138"/>
                  </a:moveTo>
                  <a:cubicBezTo>
                    <a:pt x="153" y="95"/>
                    <a:pt x="155" y="51"/>
                    <a:pt x="151" y="6"/>
                  </a:cubicBezTo>
                  <a:cubicBezTo>
                    <a:pt x="145" y="0"/>
                    <a:pt x="139" y="0"/>
                    <a:pt x="132" y="0"/>
                  </a:cubicBezTo>
                  <a:cubicBezTo>
                    <a:pt x="101" y="2"/>
                    <a:pt x="60" y="4"/>
                    <a:pt x="30" y="9"/>
                  </a:cubicBezTo>
                  <a:cubicBezTo>
                    <a:pt x="26" y="14"/>
                    <a:pt x="30" y="16"/>
                    <a:pt x="27" y="21"/>
                  </a:cubicBezTo>
                  <a:cubicBezTo>
                    <a:pt x="23" y="28"/>
                    <a:pt x="13" y="26"/>
                    <a:pt x="8" y="33"/>
                  </a:cubicBezTo>
                  <a:cubicBezTo>
                    <a:pt x="6" y="59"/>
                    <a:pt x="6" y="90"/>
                    <a:pt x="4" y="123"/>
                  </a:cubicBezTo>
                  <a:cubicBezTo>
                    <a:pt x="3" y="158"/>
                    <a:pt x="6" y="195"/>
                    <a:pt x="4" y="229"/>
                  </a:cubicBezTo>
                  <a:cubicBezTo>
                    <a:pt x="3" y="254"/>
                    <a:pt x="0" y="274"/>
                    <a:pt x="4" y="293"/>
                  </a:cubicBezTo>
                  <a:cubicBezTo>
                    <a:pt x="44" y="298"/>
                    <a:pt x="84" y="295"/>
                    <a:pt x="127" y="300"/>
                  </a:cubicBezTo>
                  <a:cubicBezTo>
                    <a:pt x="145" y="292"/>
                    <a:pt x="157" y="278"/>
                    <a:pt x="166" y="260"/>
                  </a:cubicBezTo>
                  <a:cubicBezTo>
                    <a:pt x="171" y="220"/>
                    <a:pt x="163" y="182"/>
                    <a:pt x="158" y="138"/>
                  </a:cubicBezTo>
                  <a:close/>
                  <a:moveTo>
                    <a:pt x="66" y="19"/>
                  </a:moveTo>
                  <a:cubicBezTo>
                    <a:pt x="57" y="12"/>
                    <a:pt x="46" y="21"/>
                    <a:pt x="36" y="16"/>
                  </a:cubicBezTo>
                  <a:cubicBezTo>
                    <a:pt x="63" y="13"/>
                    <a:pt x="93" y="9"/>
                    <a:pt x="119" y="8"/>
                  </a:cubicBezTo>
                  <a:cubicBezTo>
                    <a:pt x="127" y="8"/>
                    <a:pt x="137" y="6"/>
                    <a:pt x="141" y="12"/>
                  </a:cubicBezTo>
                  <a:cubicBezTo>
                    <a:pt x="129" y="19"/>
                    <a:pt x="107" y="5"/>
                    <a:pt x="97" y="16"/>
                  </a:cubicBezTo>
                  <a:cubicBezTo>
                    <a:pt x="99" y="21"/>
                    <a:pt x="107" y="17"/>
                    <a:pt x="112" y="16"/>
                  </a:cubicBezTo>
                  <a:cubicBezTo>
                    <a:pt x="110" y="24"/>
                    <a:pt x="124" y="24"/>
                    <a:pt x="133" y="24"/>
                  </a:cubicBezTo>
                  <a:cubicBezTo>
                    <a:pt x="133" y="30"/>
                    <a:pt x="125" y="28"/>
                    <a:pt x="121" y="26"/>
                  </a:cubicBezTo>
                  <a:cubicBezTo>
                    <a:pt x="120" y="27"/>
                    <a:pt x="120" y="29"/>
                    <a:pt x="119" y="29"/>
                  </a:cubicBezTo>
                  <a:cubicBezTo>
                    <a:pt x="87" y="29"/>
                    <a:pt x="57" y="29"/>
                    <a:pt x="28" y="29"/>
                  </a:cubicBezTo>
                  <a:cubicBezTo>
                    <a:pt x="32" y="17"/>
                    <a:pt x="55" y="27"/>
                    <a:pt x="66" y="19"/>
                  </a:cubicBezTo>
                  <a:close/>
                  <a:moveTo>
                    <a:pt x="124" y="290"/>
                  </a:moveTo>
                  <a:cubicBezTo>
                    <a:pt x="100" y="288"/>
                    <a:pt x="72" y="290"/>
                    <a:pt x="50" y="286"/>
                  </a:cubicBezTo>
                  <a:cubicBezTo>
                    <a:pt x="44" y="284"/>
                    <a:pt x="49" y="270"/>
                    <a:pt x="44" y="270"/>
                  </a:cubicBezTo>
                  <a:cubicBezTo>
                    <a:pt x="36" y="265"/>
                    <a:pt x="43" y="284"/>
                    <a:pt x="40" y="286"/>
                  </a:cubicBezTo>
                  <a:cubicBezTo>
                    <a:pt x="30" y="284"/>
                    <a:pt x="42" y="255"/>
                    <a:pt x="34" y="248"/>
                  </a:cubicBezTo>
                  <a:cubicBezTo>
                    <a:pt x="29" y="252"/>
                    <a:pt x="30" y="262"/>
                    <a:pt x="30" y="269"/>
                  </a:cubicBezTo>
                  <a:cubicBezTo>
                    <a:pt x="30" y="276"/>
                    <a:pt x="31" y="281"/>
                    <a:pt x="30" y="287"/>
                  </a:cubicBezTo>
                  <a:cubicBezTo>
                    <a:pt x="24" y="271"/>
                    <a:pt x="29" y="250"/>
                    <a:pt x="28" y="234"/>
                  </a:cubicBezTo>
                  <a:cubicBezTo>
                    <a:pt x="20" y="237"/>
                    <a:pt x="22" y="248"/>
                    <a:pt x="22" y="256"/>
                  </a:cubicBezTo>
                  <a:cubicBezTo>
                    <a:pt x="21" y="266"/>
                    <a:pt x="23" y="276"/>
                    <a:pt x="20" y="287"/>
                  </a:cubicBezTo>
                  <a:cubicBezTo>
                    <a:pt x="16" y="287"/>
                    <a:pt x="19" y="284"/>
                    <a:pt x="19" y="284"/>
                  </a:cubicBezTo>
                  <a:cubicBezTo>
                    <a:pt x="19" y="274"/>
                    <a:pt x="20" y="242"/>
                    <a:pt x="20" y="230"/>
                  </a:cubicBezTo>
                  <a:cubicBezTo>
                    <a:pt x="20" y="225"/>
                    <a:pt x="23" y="218"/>
                    <a:pt x="18" y="215"/>
                  </a:cubicBezTo>
                  <a:cubicBezTo>
                    <a:pt x="12" y="218"/>
                    <a:pt x="15" y="228"/>
                    <a:pt x="15" y="237"/>
                  </a:cubicBezTo>
                  <a:cubicBezTo>
                    <a:pt x="14" y="254"/>
                    <a:pt x="11" y="273"/>
                    <a:pt x="14" y="285"/>
                  </a:cubicBezTo>
                  <a:cubicBezTo>
                    <a:pt x="8" y="286"/>
                    <a:pt x="8" y="271"/>
                    <a:pt x="8" y="267"/>
                  </a:cubicBezTo>
                  <a:cubicBezTo>
                    <a:pt x="8" y="260"/>
                    <a:pt x="9" y="253"/>
                    <a:pt x="10" y="246"/>
                  </a:cubicBezTo>
                  <a:cubicBezTo>
                    <a:pt x="10" y="229"/>
                    <a:pt x="10" y="211"/>
                    <a:pt x="10" y="196"/>
                  </a:cubicBezTo>
                  <a:cubicBezTo>
                    <a:pt x="10" y="188"/>
                    <a:pt x="12" y="180"/>
                    <a:pt x="12" y="172"/>
                  </a:cubicBezTo>
                  <a:cubicBezTo>
                    <a:pt x="14" y="136"/>
                    <a:pt x="10" y="86"/>
                    <a:pt x="15" y="37"/>
                  </a:cubicBezTo>
                  <a:cubicBezTo>
                    <a:pt x="53" y="39"/>
                    <a:pt x="85" y="38"/>
                    <a:pt x="120" y="37"/>
                  </a:cubicBezTo>
                  <a:cubicBezTo>
                    <a:pt x="123" y="125"/>
                    <a:pt x="131" y="215"/>
                    <a:pt x="124" y="290"/>
                  </a:cubicBezTo>
                  <a:close/>
                  <a:moveTo>
                    <a:pt x="127" y="36"/>
                  </a:moveTo>
                  <a:cubicBezTo>
                    <a:pt x="134" y="34"/>
                    <a:pt x="141" y="32"/>
                    <a:pt x="143" y="24"/>
                  </a:cubicBezTo>
                  <a:cubicBezTo>
                    <a:pt x="145" y="24"/>
                    <a:pt x="145" y="25"/>
                    <a:pt x="146" y="27"/>
                  </a:cubicBezTo>
                  <a:cubicBezTo>
                    <a:pt x="144" y="37"/>
                    <a:pt x="146" y="64"/>
                    <a:pt x="147" y="77"/>
                  </a:cubicBezTo>
                  <a:cubicBezTo>
                    <a:pt x="138" y="77"/>
                    <a:pt x="137" y="85"/>
                    <a:pt x="129" y="85"/>
                  </a:cubicBezTo>
                  <a:cubicBezTo>
                    <a:pt x="129" y="63"/>
                    <a:pt x="129" y="54"/>
                    <a:pt x="127" y="36"/>
                  </a:cubicBezTo>
                  <a:close/>
                  <a:moveTo>
                    <a:pt x="159" y="232"/>
                  </a:moveTo>
                  <a:cubicBezTo>
                    <a:pt x="158" y="231"/>
                    <a:pt x="158" y="228"/>
                    <a:pt x="155" y="229"/>
                  </a:cubicBezTo>
                  <a:cubicBezTo>
                    <a:pt x="150" y="241"/>
                    <a:pt x="154" y="256"/>
                    <a:pt x="152" y="269"/>
                  </a:cubicBezTo>
                  <a:cubicBezTo>
                    <a:pt x="144" y="254"/>
                    <a:pt x="157" y="223"/>
                    <a:pt x="150" y="210"/>
                  </a:cubicBezTo>
                  <a:cubicBezTo>
                    <a:pt x="142" y="213"/>
                    <a:pt x="146" y="226"/>
                    <a:pt x="146" y="235"/>
                  </a:cubicBezTo>
                  <a:cubicBezTo>
                    <a:pt x="145" y="246"/>
                    <a:pt x="144" y="257"/>
                    <a:pt x="144" y="266"/>
                  </a:cubicBezTo>
                  <a:cubicBezTo>
                    <a:pt x="145" y="271"/>
                    <a:pt x="151" y="279"/>
                    <a:pt x="143" y="280"/>
                  </a:cubicBezTo>
                  <a:cubicBezTo>
                    <a:pt x="144" y="274"/>
                    <a:pt x="141" y="266"/>
                    <a:pt x="141" y="259"/>
                  </a:cubicBezTo>
                  <a:cubicBezTo>
                    <a:pt x="142" y="239"/>
                    <a:pt x="147" y="213"/>
                    <a:pt x="139" y="196"/>
                  </a:cubicBezTo>
                  <a:cubicBezTo>
                    <a:pt x="134" y="202"/>
                    <a:pt x="137" y="211"/>
                    <a:pt x="137" y="220"/>
                  </a:cubicBezTo>
                  <a:cubicBezTo>
                    <a:pt x="138" y="239"/>
                    <a:pt x="137" y="263"/>
                    <a:pt x="136" y="277"/>
                  </a:cubicBezTo>
                  <a:cubicBezTo>
                    <a:pt x="136" y="280"/>
                    <a:pt x="137" y="283"/>
                    <a:pt x="140" y="282"/>
                  </a:cubicBezTo>
                  <a:cubicBezTo>
                    <a:pt x="139" y="286"/>
                    <a:pt x="134" y="285"/>
                    <a:pt x="133" y="289"/>
                  </a:cubicBezTo>
                  <a:cubicBezTo>
                    <a:pt x="134" y="230"/>
                    <a:pt x="134" y="192"/>
                    <a:pt x="131" y="133"/>
                  </a:cubicBezTo>
                  <a:cubicBezTo>
                    <a:pt x="139" y="135"/>
                    <a:pt x="143" y="131"/>
                    <a:pt x="147" y="127"/>
                  </a:cubicBezTo>
                  <a:cubicBezTo>
                    <a:pt x="148" y="127"/>
                    <a:pt x="149" y="127"/>
                    <a:pt x="150" y="128"/>
                  </a:cubicBezTo>
                  <a:cubicBezTo>
                    <a:pt x="151" y="163"/>
                    <a:pt x="161" y="191"/>
                    <a:pt x="159"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80" name="Freeform 1191"/>
            <p:cNvSpPr>
              <a:spLocks noEditPoints="1"/>
            </p:cNvSpPr>
            <p:nvPr/>
          </p:nvSpPr>
          <p:spPr bwMode="auto">
            <a:xfrm>
              <a:off x="9492798" y="1020994"/>
              <a:ext cx="715372" cy="489081"/>
            </a:xfrm>
            <a:custGeom>
              <a:avLst/>
              <a:gdLst>
                <a:gd name="T0" fmla="*/ 173 w 192"/>
                <a:gd name="T1" fmla="*/ 128 h 131"/>
                <a:gd name="T2" fmla="*/ 179 w 192"/>
                <a:gd name="T3" fmla="*/ 2 h 131"/>
                <a:gd name="T4" fmla="*/ 3 w 192"/>
                <a:gd name="T5" fmla="*/ 73 h 131"/>
                <a:gd name="T6" fmla="*/ 173 w 192"/>
                <a:gd name="T7" fmla="*/ 98 h 131"/>
                <a:gd name="T8" fmla="*/ 169 w 192"/>
                <a:gd name="T9" fmla="*/ 85 h 131"/>
                <a:gd name="T10" fmla="*/ 165 w 192"/>
                <a:gd name="T11" fmla="*/ 82 h 131"/>
                <a:gd name="T12" fmla="*/ 166 w 192"/>
                <a:gd name="T13" fmla="*/ 81 h 131"/>
                <a:gd name="T14" fmla="*/ 175 w 192"/>
                <a:gd name="T15" fmla="*/ 53 h 131"/>
                <a:gd name="T16" fmla="*/ 114 w 192"/>
                <a:gd name="T17" fmla="*/ 119 h 131"/>
                <a:gd name="T18" fmla="*/ 123 w 192"/>
                <a:gd name="T19" fmla="*/ 115 h 131"/>
                <a:gd name="T20" fmla="*/ 162 w 192"/>
                <a:gd name="T21" fmla="*/ 50 h 131"/>
                <a:gd name="T22" fmla="*/ 152 w 192"/>
                <a:gd name="T23" fmla="*/ 62 h 131"/>
                <a:gd name="T24" fmla="*/ 179 w 192"/>
                <a:gd name="T25" fmla="*/ 15 h 131"/>
                <a:gd name="T26" fmla="*/ 146 w 192"/>
                <a:gd name="T27" fmla="*/ 62 h 131"/>
                <a:gd name="T28" fmla="*/ 179 w 192"/>
                <a:gd name="T29" fmla="*/ 15 h 131"/>
                <a:gd name="T30" fmla="*/ 126 w 192"/>
                <a:gd name="T31" fmla="*/ 73 h 131"/>
                <a:gd name="T32" fmla="*/ 94 w 192"/>
                <a:gd name="T33" fmla="*/ 119 h 131"/>
                <a:gd name="T34" fmla="*/ 147 w 192"/>
                <a:gd name="T35" fmla="*/ 28 h 131"/>
                <a:gd name="T36" fmla="*/ 148 w 192"/>
                <a:gd name="T37" fmla="*/ 17 h 131"/>
                <a:gd name="T38" fmla="*/ 93 w 192"/>
                <a:gd name="T39" fmla="*/ 117 h 131"/>
                <a:gd name="T40" fmla="*/ 105 w 192"/>
                <a:gd name="T41" fmla="*/ 72 h 131"/>
                <a:gd name="T42" fmla="*/ 122 w 192"/>
                <a:gd name="T43" fmla="*/ 12 h 131"/>
                <a:gd name="T44" fmla="*/ 65 w 192"/>
                <a:gd name="T45" fmla="*/ 115 h 131"/>
                <a:gd name="T46" fmla="*/ 92 w 192"/>
                <a:gd name="T47" fmla="*/ 71 h 131"/>
                <a:gd name="T48" fmla="*/ 98 w 192"/>
                <a:gd name="T49" fmla="*/ 71 h 131"/>
                <a:gd name="T50" fmla="*/ 54 w 192"/>
                <a:gd name="T51" fmla="*/ 116 h 131"/>
                <a:gd name="T52" fmla="*/ 115 w 192"/>
                <a:gd name="T53" fmla="*/ 14 h 131"/>
                <a:gd name="T54" fmla="*/ 79 w 192"/>
                <a:gd name="T55" fmla="*/ 52 h 131"/>
                <a:gd name="T56" fmla="*/ 47 w 192"/>
                <a:gd name="T57" fmla="*/ 100 h 131"/>
                <a:gd name="T58" fmla="*/ 76 w 192"/>
                <a:gd name="T59" fmla="*/ 52 h 131"/>
                <a:gd name="T60" fmla="*/ 107 w 192"/>
                <a:gd name="T61" fmla="*/ 13 h 131"/>
                <a:gd name="T62" fmla="*/ 64 w 192"/>
                <a:gd name="T63" fmla="*/ 53 h 131"/>
                <a:gd name="T64" fmla="*/ 34 w 192"/>
                <a:gd name="T65" fmla="*/ 114 h 131"/>
                <a:gd name="T66" fmla="*/ 62 w 192"/>
                <a:gd name="T67" fmla="*/ 43 h 131"/>
                <a:gd name="T68" fmla="*/ 50 w 192"/>
                <a:gd name="T69" fmla="*/ 51 h 131"/>
                <a:gd name="T70" fmla="*/ 40 w 192"/>
                <a:gd name="T71" fmla="*/ 79 h 131"/>
                <a:gd name="T72" fmla="*/ 46 w 192"/>
                <a:gd name="T73" fmla="*/ 48 h 131"/>
                <a:gd name="T74" fmla="*/ 60 w 192"/>
                <a:gd name="T75" fmla="*/ 14 h 131"/>
                <a:gd name="T76" fmla="*/ 31 w 192"/>
                <a:gd name="T77" fmla="*/ 85 h 131"/>
                <a:gd name="T78" fmla="*/ 35 w 192"/>
                <a:gd name="T79" fmla="*/ 55 h 131"/>
                <a:gd name="T80" fmla="*/ 51 w 192"/>
                <a:gd name="T81" fmla="*/ 14 h 131"/>
                <a:gd name="T82" fmla="*/ 38 w 192"/>
                <a:gd name="T83" fmla="*/ 30 h 131"/>
                <a:gd name="T84" fmla="*/ 27 w 192"/>
                <a:gd name="T85" fmla="*/ 14 h 131"/>
                <a:gd name="T86" fmla="*/ 34 w 192"/>
                <a:gd name="T87" fmla="*/ 20 h 131"/>
                <a:gd name="T88" fmla="*/ 14 w 192"/>
                <a:gd name="T89" fmla="*/ 49 h 131"/>
                <a:gd name="T90" fmla="*/ 14 w 192"/>
                <a:gd name="T91" fmla="*/ 63 h 131"/>
                <a:gd name="T92" fmla="*/ 17 w 192"/>
                <a:gd name="T93" fmla="*/ 7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31">
                  <a:moveTo>
                    <a:pt x="35" y="128"/>
                  </a:moveTo>
                  <a:cubicBezTo>
                    <a:pt x="58" y="131"/>
                    <a:pt x="84" y="129"/>
                    <a:pt x="107" y="129"/>
                  </a:cubicBezTo>
                  <a:cubicBezTo>
                    <a:pt x="131" y="128"/>
                    <a:pt x="154" y="131"/>
                    <a:pt x="173" y="128"/>
                  </a:cubicBezTo>
                  <a:cubicBezTo>
                    <a:pt x="184" y="109"/>
                    <a:pt x="187" y="87"/>
                    <a:pt x="187" y="59"/>
                  </a:cubicBezTo>
                  <a:cubicBezTo>
                    <a:pt x="187" y="40"/>
                    <a:pt x="192" y="19"/>
                    <a:pt x="184" y="8"/>
                  </a:cubicBezTo>
                  <a:cubicBezTo>
                    <a:pt x="182" y="5"/>
                    <a:pt x="177" y="7"/>
                    <a:pt x="179" y="2"/>
                  </a:cubicBezTo>
                  <a:cubicBezTo>
                    <a:pt x="133" y="0"/>
                    <a:pt x="98" y="6"/>
                    <a:pt x="43" y="5"/>
                  </a:cubicBezTo>
                  <a:cubicBezTo>
                    <a:pt x="22" y="4"/>
                    <a:pt x="12" y="1"/>
                    <a:pt x="9" y="17"/>
                  </a:cubicBezTo>
                  <a:cubicBezTo>
                    <a:pt x="6" y="30"/>
                    <a:pt x="5" y="55"/>
                    <a:pt x="3" y="73"/>
                  </a:cubicBezTo>
                  <a:cubicBezTo>
                    <a:pt x="3" y="80"/>
                    <a:pt x="0" y="88"/>
                    <a:pt x="0" y="94"/>
                  </a:cubicBezTo>
                  <a:cubicBezTo>
                    <a:pt x="2" y="119"/>
                    <a:pt x="17" y="126"/>
                    <a:pt x="35" y="128"/>
                  </a:cubicBezTo>
                  <a:close/>
                  <a:moveTo>
                    <a:pt x="173" y="98"/>
                  </a:moveTo>
                  <a:cubicBezTo>
                    <a:pt x="168" y="102"/>
                    <a:pt x="160" y="112"/>
                    <a:pt x="162" y="119"/>
                  </a:cubicBezTo>
                  <a:cubicBezTo>
                    <a:pt x="159" y="121"/>
                    <a:pt x="156" y="121"/>
                    <a:pt x="152" y="120"/>
                  </a:cubicBezTo>
                  <a:cubicBezTo>
                    <a:pt x="156" y="106"/>
                    <a:pt x="166" y="99"/>
                    <a:pt x="169" y="85"/>
                  </a:cubicBezTo>
                  <a:cubicBezTo>
                    <a:pt x="160" y="87"/>
                    <a:pt x="147" y="109"/>
                    <a:pt x="150" y="121"/>
                  </a:cubicBezTo>
                  <a:cubicBezTo>
                    <a:pt x="148" y="120"/>
                    <a:pt x="146" y="119"/>
                    <a:pt x="143" y="120"/>
                  </a:cubicBezTo>
                  <a:cubicBezTo>
                    <a:pt x="146" y="104"/>
                    <a:pt x="156" y="93"/>
                    <a:pt x="165" y="82"/>
                  </a:cubicBezTo>
                  <a:cubicBezTo>
                    <a:pt x="162" y="71"/>
                    <a:pt x="174" y="65"/>
                    <a:pt x="177" y="55"/>
                  </a:cubicBezTo>
                  <a:cubicBezTo>
                    <a:pt x="182" y="60"/>
                    <a:pt x="172" y="63"/>
                    <a:pt x="170" y="67"/>
                  </a:cubicBezTo>
                  <a:cubicBezTo>
                    <a:pt x="171" y="74"/>
                    <a:pt x="167" y="76"/>
                    <a:pt x="166" y="81"/>
                  </a:cubicBezTo>
                  <a:cubicBezTo>
                    <a:pt x="173" y="87"/>
                    <a:pt x="173" y="73"/>
                    <a:pt x="179" y="70"/>
                  </a:cubicBezTo>
                  <a:cubicBezTo>
                    <a:pt x="176" y="78"/>
                    <a:pt x="174" y="88"/>
                    <a:pt x="173" y="98"/>
                  </a:cubicBezTo>
                  <a:close/>
                  <a:moveTo>
                    <a:pt x="175" y="53"/>
                  </a:moveTo>
                  <a:cubicBezTo>
                    <a:pt x="167" y="49"/>
                    <a:pt x="165" y="72"/>
                    <a:pt x="157" y="75"/>
                  </a:cubicBezTo>
                  <a:cubicBezTo>
                    <a:pt x="158" y="91"/>
                    <a:pt x="137" y="104"/>
                    <a:pt x="137" y="118"/>
                  </a:cubicBezTo>
                  <a:cubicBezTo>
                    <a:pt x="130" y="122"/>
                    <a:pt x="125" y="119"/>
                    <a:pt x="114" y="119"/>
                  </a:cubicBezTo>
                  <a:cubicBezTo>
                    <a:pt x="117" y="103"/>
                    <a:pt x="128" y="93"/>
                    <a:pt x="134" y="80"/>
                  </a:cubicBezTo>
                  <a:cubicBezTo>
                    <a:pt x="137" y="79"/>
                    <a:pt x="139" y="85"/>
                    <a:pt x="140" y="80"/>
                  </a:cubicBezTo>
                  <a:cubicBezTo>
                    <a:pt x="139" y="91"/>
                    <a:pt x="127" y="102"/>
                    <a:pt x="123" y="115"/>
                  </a:cubicBezTo>
                  <a:cubicBezTo>
                    <a:pt x="131" y="118"/>
                    <a:pt x="133" y="107"/>
                    <a:pt x="136" y="103"/>
                  </a:cubicBezTo>
                  <a:cubicBezTo>
                    <a:pt x="145" y="86"/>
                    <a:pt x="158" y="69"/>
                    <a:pt x="168" y="53"/>
                  </a:cubicBezTo>
                  <a:cubicBezTo>
                    <a:pt x="167" y="50"/>
                    <a:pt x="165" y="50"/>
                    <a:pt x="162" y="50"/>
                  </a:cubicBezTo>
                  <a:cubicBezTo>
                    <a:pt x="169" y="42"/>
                    <a:pt x="173" y="30"/>
                    <a:pt x="182" y="24"/>
                  </a:cubicBezTo>
                  <a:cubicBezTo>
                    <a:pt x="181" y="31"/>
                    <a:pt x="178" y="44"/>
                    <a:pt x="175" y="53"/>
                  </a:cubicBezTo>
                  <a:close/>
                  <a:moveTo>
                    <a:pt x="152" y="62"/>
                  </a:moveTo>
                  <a:cubicBezTo>
                    <a:pt x="155" y="66"/>
                    <a:pt x="148" y="72"/>
                    <a:pt x="146" y="76"/>
                  </a:cubicBezTo>
                  <a:cubicBezTo>
                    <a:pt x="142" y="72"/>
                    <a:pt x="150" y="66"/>
                    <a:pt x="152" y="62"/>
                  </a:cubicBezTo>
                  <a:close/>
                  <a:moveTo>
                    <a:pt x="179" y="15"/>
                  </a:moveTo>
                  <a:cubicBezTo>
                    <a:pt x="172" y="24"/>
                    <a:pt x="166" y="34"/>
                    <a:pt x="161" y="44"/>
                  </a:cubicBezTo>
                  <a:cubicBezTo>
                    <a:pt x="159" y="44"/>
                    <a:pt x="158" y="44"/>
                    <a:pt x="157" y="44"/>
                  </a:cubicBezTo>
                  <a:cubicBezTo>
                    <a:pt x="154" y="50"/>
                    <a:pt x="149" y="56"/>
                    <a:pt x="146" y="62"/>
                  </a:cubicBezTo>
                  <a:cubicBezTo>
                    <a:pt x="142" y="68"/>
                    <a:pt x="139" y="77"/>
                    <a:pt x="133" y="76"/>
                  </a:cubicBezTo>
                  <a:cubicBezTo>
                    <a:pt x="143" y="52"/>
                    <a:pt x="159" y="33"/>
                    <a:pt x="172" y="12"/>
                  </a:cubicBezTo>
                  <a:cubicBezTo>
                    <a:pt x="175" y="13"/>
                    <a:pt x="175" y="15"/>
                    <a:pt x="179" y="15"/>
                  </a:cubicBezTo>
                  <a:close/>
                  <a:moveTo>
                    <a:pt x="158" y="13"/>
                  </a:moveTo>
                  <a:cubicBezTo>
                    <a:pt x="158" y="10"/>
                    <a:pt x="163" y="13"/>
                    <a:pt x="165" y="12"/>
                  </a:cubicBezTo>
                  <a:cubicBezTo>
                    <a:pt x="152" y="32"/>
                    <a:pt x="138" y="52"/>
                    <a:pt x="126" y="73"/>
                  </a:cubicBezTo>
                  <a:cubicBezTo>
                    <a:pt x="126" y="75"/>
                    <a:pt x="125" y="80"/>
                    <a:pt x="129" y="79"/>
                  </a:cubicBezTo>
                  <a:cubicBezTo>
                    <a:pt x="122" y="92"/>
                    <a:pt x="112" y="104"/>
                    <a:pt x="107" y="119"/>
                  </a:cubicBezTo>
                  <a:cubicBezTo>
                    <a:pt x="103" y="119"/>
                    <a:pt x="98" y="119"/>
                    <a:pt x="94" y="119"/>
                  </a:cubicBezTo>
                  <a:cubicBezTo>
                    <a:pt x="104" y="105"/>
                    <a:pt x="112" y="88"/>
                    <a:pt x="123" y="76"/>
                  </a:cubicBezTo>
                  <a:cubicBezTo>
                    <a:pt x="123" y="74"/>
                    <a:pt x="122" y="73"/>
                    <a:pt x="119" y="73"/>
                  </a:cubicBezTo>
                  <a:cubicBezTo>
                    <a:pt x="130" y="60"/>
                    <a:pt x="137" y="42"/>
                    <a:pt x="147" y="28"/>
                  </a:cubicBezTo>
                  <a:cubicBezTo>
                    <a:pt x="150" y="24"/>
                    <a:pt x="160" y="18"/>
                    <a:pt x="158" y="13"/>
                  </a:cubicBezTo>
                  <a:close/>
                  <a:moveTo>
                    <a:pt x="151" y="12"/>
                  </a:moveTo>
                  <a:cubicBezTo>
                    <a:pt x="157" y="13"/>
                    <a:pt x="148" y="17"/>
                    <a:pt x="148" y="17"/>
                  </a:cubicBezTo>
                  <a:cubicBezTo>
                    <a:pt x="137" y="34"/>
                    <a:pt x="124" y="57"/>
                    <a:pt x="112" y="74"/>
                  </a:cubicBezTo>
                  <a:cubicBezTo>
                    <a:pt x="108" y="76"/>
                    <a:pt x="116" y="78"/>
                    <a:pt x="112" y="80"/>
                  </a:cubicBezTo>
                  <a:cubicBezTo>
                    <a:pt x="108" y="93"/>
                    <a:pt x="92" y="103"/>
                    <a:pt x="93" y="117"/>
                  </a:cubicBezTo>
                  <a:cubicBezTo>
                    <a:pt x="89" y="121"/>
                    <a:pt x="84" y="115"/>
                    <a:pt x="80" y="118"/>
                  </a:cubicBezTo>
                  <a:cubicBezTo>
                    <a:pt x="88" y="102"/>
                    <a:pt x="99" y="89"/>
                    <a:pt x="109" y="77"/>
                  </a:cubicBezTo>
                  <a:cubicBezTo>
                    <a:pt x="110" y="74"/>
                    <a:pt x="108" y="72"/>
                    <a:pt x="105" y="72"/>
                  </a:cubicBezTo>
                  <a:cubicBezTo>
                    <a:pt x="112" y="62"/>
                    <a:pt x="117" y="52"/>
                    <a:pt x="127" y="46"/>
                  </a:cubicBezTo>
                  <a:cubicBezTo>
                    <a:pt x="133" y="32"/>
                    <a:pt x="140" y="20"/>
                    <a:pt x="151" y="12"/>
                  </a:cubicBezTo>
                  <a:close/>
                  <a:moveTo>
                    <a:pt x="122" y="12"/>
                  </a:moveTo>
                  <a:cubicBezTo>
                    <a:pt x="124" y="13"/>
                    <a:pt x="125" y="15"/>
                    <a:pt x="123" y="15"/>
                  </a:cubicBezTo>
                  <a:cubicBezTo>
                    <a:pt x="116" y="27"/>
                    <a:pt x="109" y="39"/>
                    <a:pt x="98" y="47"/>
                  </a:cubicBezTo>
                  <a:cubicBezTo>
                    <a:pt x="90" y="73"/>
                    <a:pt x="74" y="90"/>
                    <a:pt x="65" y="115"/>
                  </a:cubicBezTo>
                  <a:cubicBezTo>
                    <a:pt x="71" y="117"/>
                    <a:pt x="71" y="110"/>
                    <a:pt x="74" y="107"/>
                  </a:cubicBezTo>
                  <a:cubicBezTo>
                    <a:pt x="79" y="98"/>
                    <a:pt x="85" y="86"/>
                    <a:pt x="93" y="78"/>
                  </a:cubicBezTo>
                  <a:cubicBezTo>
                    <a:pt x="93" y="74"/>
                    <a:pt x="90" y="75"/>
                    <a:pt x="92" y="71"/>
                  </a:cubicBezTo>
                  <a:cubicBezTo>
                    <a:pt x="105" y="52"/>
                    <a:pt x="121" y="29"/>
                    <a:pt x="132" y="13"/>
                  </a:cubicBezTo>
                  <a:cubicBezTo>
                    <a:pt x="134" y="13"/>
                    <a:pt x="137" y="13"/>
                    <a:pt x="140" y="13"/>
                  </a:cubicBezTo>
                  <a:cubicBezTo>
                    <a:pt x="129" y="35"/>
                    <a:pt x="112" y="51"/>
                    <a:pt x="98" y="71"/>
                  </a:cubicBezTo>
                  <a:cubicBezTo>
                    <a:pt x="99" y="73"/>
                    <a:pt x="97" y="78"/>
                    <a:pt x="100" y="78"/>
                  </a:cubicBezTo>
                  <a:cubicBezTo>
                    <a:pt x="92" y="92"/>
                    <a:pt x="82" y="104"/>
                    <a:pt x="74" y="118"/>
                  </a:cubicBezTo>
                  <a:cubicBezTo>
                    <a:pt x="66" y="118"/>
                    <a:pt x="61" y="117"/>
                    <a:pt x="54" y="116"/>
                  </a:cubicBezTo>
                  <a:cubicBezTo>
                    <a:pt x="61" y="102"/>
                    <a:pt x="68" y="89"/>
                    <a:pt x="79" y="79"/>
                  </a:cubicBezTo>
                  <a:cubicBezTo>
                    <a:pt x="75" y="64"/>
                    <a:pt x="95" y="59"/>
                    <a:pt x="90" y="44"/>
                  </a:cubicBezTo>
                  <a:cubicBezTo>
                    <a:pt x="99" y="34"/>
                    <a:pt x="106" y="23"/>
                    <a:pt x="115" y="14"/>
                  </a:cubicBezTo>
                  <a:cubicBezTo>
                    <a:pt x="117" y="13"/>
                    <a:pt x="122" y="15"/>
                    <a:pt x="122" y="12"/>
                  </a:cubicBezTo>
                  <a:close/>
                  <a:moveTo>
                    <a:pt x="107" y="13"/>
                  </a:moveTo>
                  <a:cubicBezTo>
                    <a:pt x="97" y="26"/>
                    <a:pt x="89" y="40"/>
                    <a:pt x="79" y="52"/>
                  </a:cubicBezTo>
                  <a:cubicBezTo>
                    <a:pt x="81" y="62"/>
                    <a:pt x="74" y="67"/>
                    <a:pt x="69" y="74"/>
                  </a:cubicBezTo>
                  <a:cubicBezTo>
                    <a:pt x="68" y="90"/>
                    <a:pt x="54" y="102"/>
                    <a:pt x="47" y="116"/>
                  </a:cubicBezTo>
                  <a:cubicBezTo>
                    <a:pt x="41" y="112"/>
                    <a:pt x="46" y="104"/>
                    <a:pt x="47" y="100"/>
                  </a:cubicBezTo>
                  <a:cubicBezTo>
                    <a:pt x="49" y="97"/>
                    <a:pt x="54" y="92"/>
                    <a:pt x="57" y="88"/>
                  </a:cubicBezTo>
                  <a:cubicBezTo>
                    <a:pt x="60" y="83"/>
                    <a:pt x="64" y="78"/>
                    <a:pt x="67" y="76"/>
                  </a:cubicBezTo>
                  <a:cubicBezTo>
                    <a:pt x="67" y="65"/>
                    <a:pt x="73" y="59"/>
                    <a:pt x="76" y="52"/>
                  </a:cubicBezTo>
                  <a:cubicBezTo>
                    <a:pt x="77" y="48"/>
                    <a:pt x="75" y="47"/>
                    <a:pt x="75" y="44"/>
                  </a:cubicBezTo>
                  <a:cubicBezTo>
                    <a:pt x="83" y="33"/>
                    <a:pt x="91" y="24"/>
                    <a:pt x="98" y="13"/>
                  </a:cubicBezTo>
                  <a:cubicBezTo>
                    <a:pt x="101" y="16"/>
                    <a:pt x="102" y="13"/>
                    <a:pt x="107" y="13"/>
                  </a:cubicBezTo>
                  <a:close/>
                  <a:moveTo>
                    <a:pt x="89" y="14"/>
                  </a:moveTo>
                  <a:cubicBezTo>
                    <a:pt x="93" y="16"/>
                    <a:pt x="86" y="21"/>
                    <a:pt x="85" y="23"/>
                  </a:cubicBezTo>
                  <a:cubicBezTo>
                    <a:pt x="78" y="31"/>
                    <a:pt x="69" y="43"/>
                    <a:pt x="64" y="53"/>
                  </a:cubicBezTo>
                  <a:cubicBezTo>
                    <a:pt x="65" y="57"/>
                    <a:pt x="66" y="55"/>
                    <a:pt x="69" y="55"/>
                  </a:cubicBezTo>
                  <a:cubicBezTo>
                    <a:pt x="65" y="66"/>
                    <a:pt x="58" y="75"/>
                    <a:pt x="51" y="85"/>
                  </a:cubicBezTo>
                  <a:cubicBezTo>
                    <a:pt x="45" y="95"/>
                    <a:pt x="42" y="107"/>
                    <a:pt x="34" y="114"/>
                  </a:cubicBezTo>
                  <a:cubicBezTo>
                    <a:pt x="36" y="100"/>
                    <a:pt x="45" y="91"/>
                    <a:pt x="51" y="81"/>
                  </a:cubicBezTo>
                  <a:cubicBezTo>
                    <a:pt x="52" y="77"/>
                    <a:pt x="48" y="78"/>
                    <a:pt x="49" y="74"/>
                  </a:cubicBezTo>
                  <a:cubicBezTo>
                    <a:pt x="53" y="63"/>
                    <a:pt x="62" y="57"/>
                    <a:pt x="62" y="43"/>
                  </a:cubicBezTo>
                  <a:cubicBezTo>
                    <a:pt x="73" y="35"/>
                    <a:pt x="78" y="22"/>
                    <a:pt x="89" y="14"/>
                  </a:cubicBezTo>
                  <a:close/>
                  <a:moveTo>
                    <a:pt x="79" y="14"/>
                  </a:moveTo>
                  <a:cubicBezTo>
                    <a:pt x="71" y="28"/>
                    <a:pt x="60" y="40"/>
                    <a:pt x="50" y="51"/>
                  </a:cubicBezTo>
                  <a:cubicBezTo>
                    <a:pt x="57" y="62"/>
                    <a:pt x="37" y="70"/>
                    <a:pt x="43" y="83"/>
                  </a:cubicBezTo>
                  <a:cubicBezTo>
                    <a:pt x="35" y="92"/>
                    <a:pt x="32" y="110"/>
                    <a:pt x="23" y="112"/>
                  </a:cubicBezTo>
                  <a:cubicBezTo>
                    <a:pt x="24" y="102"/>
                    <a:pt x="33" y="88"/>
                    <a:pt x="40" y="79"/>
                  </a:cubicBezTo>
                  <a:cubicBezTo>
                    <a:pt x="41" y="76"/>
                    <a:pt x="39" y="75"/>
                    <a:pt x="36" y="75"/>
                  </a:cubicBezTo>
                  <a:cubicBezTo>
                    <a:pt x="36" y="67"/>
                    <a:pt x="50" y="56"/>
                    <a:pt x="49" y="50"/>
                  </a:cubicBezTo>
                  <a:cubicBezTo>
                    <a:pt x="49" y="50"/>
                    <a:pt x="46" y="48"/>
                    <a:pt x="46" y="48"/>
                  </a:cubicBezTo>
                  <a:cubicBezTo>
                    <a:pt x="52" y="35"/>
                    <a:pt x="64" y="29"/>
                    <a:pt x="71" y="14"/>
                  </a:cubicBezTo>
                  <a:cubicBezTo>
                    <a:pt x="74" y="14"/>
                    <a:pt x="76" y="14"/>
                    <a:pt x="79" y="14"/>
                  </a:cubicBezTo>
                  <a:close/>
                  <a:moveTo>
                    <a:pt x="60" y="14"/>
                  </a:moveTo>
                  <a:cubicBezTo>
                    <a:pt x="61" y="14"/>
                    <a:pt x="62" y="15"/>
                    <a:pt x="64" y="15"/>
                  </a:cubicBezTo>
                  <a:cubicBezTo>
                    <a:pt x="55" y="28"/>
                    <a:pt x="47" y="42"/>
                    <a:pt x="36" y="52"/>
                  </a:cubicBezTo>
                  <a:cubicBezTo>
                    <a:pt x="41" y="66"/>
                    <a:pt x="26" y="71"/>
                    <a:pt x="31" y="85"/>
                  </a:cubicBezTo>
                  <a:cubicBezTo>
                    <a:pt x="24" y="90"/>
                    <a:pt x="22" y="101"/>
                    <a:pt x="16" y="107"/>
                  </a:cubicBezTo>
                  <a:cubicBezTo>
                    <a:pt x="14" y="94"/>
                    <a:pt x="20" y="90"/>
                    <a:pt x="24" y="83"/>
                  </a:cubicBezTo>
                  <a:cubicBezTo>
                    <a:pt x="21" y="72"/>
                    <a:pt x="30" y="63"/>
                    <a:pt x="35" y="55"/>
                  </a:cubicBezTo>
                  <a:cubicBezTo>
                    <a:pt x="36" y="51"/>
                    <a:pt x="31" y="52"/>
                    <a:pt x="32" y="48"/>
                  </a:cubicBezTo>
                  <a:cubicBezTo>
                    <a:pt x="42" y="37"/>
                    <a:pt x="48" y="23"/>
                    <a:pt x="60" y="14"/>
                  </a:cubicBezTo>
                  <a:close/>
                  <a:moveTo>
                    <a:pt x="51" y="14"/>
                  </a:moveTo>
                  <a:cubicBezTo>
                    <a:pt x="47" y="20"/>
                    <a:pt x="42" y="27"/>
                    <a:pt x="38" y="34"/>
                  </a:cubicBezTo>
                  <a:cubicBezTo>
                    <a:pt x="34" y="40"/>
                    <a:pt x="29" y="51"/>
                    <a:pt x="21" y="49"/>
                  </a:cubicBezTo>
                  <a:cubicBezTo>
                    <a:pt x="28" y="44"/>
                    <a:pt x="30" y="35"/>
                    <a:pt x="38" y="30"/>
                  </a:cubicBezTo>
                  <a:cubicBezTo>
                    <a:pt x="41" y="23"/>
                    <a:pt x="43" y="15"/>
                    <a:pt x="51" y="14"/>
                  </a:cubicBezTo>
                  <a:close/>
                  <a:moveTo>
                    <a:pt x="18" y="13"/>
                  </a:moveTo>
                  <a:cubicBezTo>
                    <a:pt x="22" y="13"/>
                    <a:pt x="22" y="15"/>
                    <a:pt x="27" y="14"/>
                  </a:cubicBezTo>
                  <a:cubicBezTo>
                    <a:pt x="25" y="20"/>
                    <a:pt x="20" y="23"/>
                    <a:pt x="18" y="30"/>
                  </a:cubicBezTo>
                  <a:cubicBezTo>
                    <a:pt x="15" y="24"/>
                    <a:pt x="19" y="18"/>
                    <a:pt x="18" y="13"/>
                  </a:cubicBezTo>
                  <a:close/>
                  <a:moveTo>
                    <a:pt x="34" y="20"/>
                  </a:moveTo>
                  <a:cubicBezTo>
                    <a:pt x="35" y="17"/>
                    <a:pt x="30" y="15"/>
                    <a:pt x="34" y="14"/>
                  </a:cubicBezTo>
                  <a:cubicBezTo>
                    <a:pt x="35" y="11"/>
                    <a:pt x="38" y="17"/>
                    <a:pt x="39" y="13"/>
                  </a:cubicBezTo>
                  <a:cubicBezTo>
                    <a:pt x="37" y="26"/>
                    <a:pt x="24" y="40"/>
                    <a:pt x="14" y="49"/>
                  </a:cubicBezTo>
                  <a:cubicBezTo>
                    <a:pt x="18" y="37"/>
                    <a:pt x="23" y="25"/>
                    <a:pt x="34" y="20"/>
                  </a:cubicBezTo>
                  <a:close/>
                  <a:moveTo>
                    <a:pt x="14" y="56"/>
                  </a:moveTo>
                  <a:cubicBezTo>
                    <a:pt x="20" y="56"/>
                    <a:pt x="14" y="61"/>
                    <a:pt x="14" y="63"/>
                  </a:cubicBezTo>
                  <a:cubicBezTo>
                    <a:pt x="10" y="62"/>
                    <a:pt x="16" y="60"/>
                    <a:pt x="14" y="56"/>
                  </a:cubicBezTo>
                  <a:close/>
                  <a:moveTo>
                    <a:pt x="20" y="62"/>
                  </a:moveTo>
                  <a:cubicBezTo>
                    <a:pt x="26" y="63"/>
                    <a:pt x="18" y="72"/>
                    <a:pt x="17" y="76"/>
                  </a:cubicBezTo>
                  <a:cubicBezTo>
                    <a:pt x="16" y="79"/>
                    <a:pt x="18" y="86"/>
                    <a:pt x="14" y="90"/>
                  </a:cubicBezTo>
                  <a:cubicBezTo>
                    <a:pt x="9" y="79"/>
                    <a:pt x="18" y="70"/>
                    <a:pt x="2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81" name="Freeform 1192"/>
            <p:cNvSpPr>
              <a:spLocks noEditPoints="1"/>
            </p:cNvSpPr>
            <p:nvPr/>
          </p:nvSpPr>
          <p:spPr bwMode="auto">
            <a:xfrm>
              <a:off x="7772499" y="1446810"/>
              <a:ext cx="233591" cy="197093"/>
            </a:xfrm>
            <a:custGeom>
              <a:avLst/>
              <a:gdLst>
                <a:gd name="T0" fmla="*/ 60 w 63"/>
                <a:gd name="T1" fmla="*/ 46 h 53"/>
                <a:gd name="T2" fmla="*/ 56 w 63"/>
                <a:gd name="T3" fmla="*/ 0 h 53"/>
                <a:gd name="T4" fmla="*/ 3 w 63"/>
                <a:gd name="T5" fmla="*/ 7 h 53"/>
                <a:gd name="T6" fmla="*/ 2 w 63"/>
                <a:gd name="T7" fmla="*/ 51 h 53"/>
                <a:gd name="T8" fmla="*/ 60 w 63"/>
                <a:gd name="T9" fmla="*/ 46 h 53"/>
                <a:gd name="T10" fmla="*/ 49 w 63"/>
                <a:gd name="T11" fmla="*/ 40 h 53"/>
                <a:gd name="T12" fmla="*/ 52 w 63"/>
                <a:gd name="T13" fmla="*/ 30 h 53"/>
                <a:gd name="T14" fmla="*/ 49 w 63"/>
                <a:gd name="T15" fmla="*/ 40 h 53"/>
                <a:gd name="T16" fmla="*/ 52 w 63"/>
                <a:gd name="T17" fmla="*/ 18 h 53"/>
                <a:gd name="T18" fmla="*/ 40 w 63"/>
                <a:gd name="T19" fmla="*/ 41 h 53"/>
                <a:gd name="T20" fmla="*/ 52 w 63"/>
                <a:gd name="T21" fmla="*/ 18 h 53"/>
                <a:gd name="T22" fmla="*/ 28 w 63"/>
                <a:gd name="T23" fmla="*/ 42 h 53"/>
                <a:gd name="T24" fmla="*/ 34 w 63"/>
                <a:gd name="T25" fmla="*/ 28 h 53"/>
                <a:gd name="T26" fmla="*/ 28 w 63"/>
                <a:gd name="T27" fmla="*/ 42 h 53"/>
                <a:gd name="T28" fmla="*/ 34 w 63"/>
                <a:gd name="T29" fmla="*/ 14 h 53"/>
                <a:gd name="T30" fmla="*/ 22 w 63"/>
                <a:gd name="T31" fmla="*/ 40 h 53"/>
                <a:gd name="T32" fmla="*/ 14 w 63"/>
                <a:gd name="T33" fmla="*/ 43 h 53"/>
                <a:gd name="T34" fmla="*/ 30 w 63"/>
                <a:gd name="T35" fmla="*/ 14 h 53"/>
                <a:gd name="T36" fmla="*/ 34 w 63"/>
                <a:gd name="T37" fmla="*/ 14 h 53"/>
                <a:gd name="T38" fmla="*/ 20 w 63"/>
                <a:gd name="T39" fmla="*/ 13 h 53"/>
                <a:gd name="T40" fmla="*/ 24 w 63"/>
                <a:gd name="T41" fmla="*/ 14 h 53"/>
                <a:gd name="T42" fmla="*/ 11 w 63"/>
                <a:gd name="T43" fmla="*/ 40 h 53"/>
                <a:gd name="T44" fmla="*/ 20 w 63"/>
                <a:gd name="T45"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53">
                  <a:moveTo>
                    <a:pt x="60" y="46"/>
                  </a:moveTo>
                  <a:cubicBezTo>
                    <a:pt x="60" y="27"/>
                    <a:pt x="63" y="12"/>
                    <a:pt x="56" y="0"/>
                  </a:cubicBezTo>
                  <a:cubicBezTo>
                    <a:pt x="42" y="0"/>
                    <a:pt x="16" y="0"/>
                    <a:pt x="3" y="7"/>
                  </a:cubicBezTo>
                  <a:cubicBezTo>
                    <a:pt x="3" y="17"/>
                    <a:pt x="0" y="42"/>
                    <a:pt x="2" y="51"/>
                  </a:cubicBezTo>
                  <a:cubicBezTo>
                    <a:pt x="20" y="53"/>
                    <a:pt x="42" y="48"/>
                    <a:pt x="60" y="46"/>
                  </a:cubicBezTo>
                  <a:close/>
                  <a:moveTo>
                    <a:pt x="49" y="40"/>
                  </a:moveTo>
                  <a:cubicBezTo>
                    <a:pt x="48" y="35"/>
                    <a:pt x="52" y="34"/>
                    <a:pt x="52" y="30"/>
                  </a:cubicBezTo>
                  <a:cubicBezTo>
                    <a:pt x="54" y="34"/>
                    <a:pt x="54" y="40"/>
                    <a:pt x="49" y="40"/>
                  </a:cubicBezTo>
                  <a:close/>
                  <a:moveTo>
                    <a:pt x="52" y="18"/>
                  </a:moveTo>
                  <a:cubicBezTo>
                    <a:pt x="48" y="26"/>
                    <a:pt x="46" y="36"/>
                    <a:pt x="40" y="41"/>
                  </a:cubicBezTo>
                  <a:cubicBezTo>
                    <a:pt x="40" y="34"/>
                    <a:pt x="43" y="20"/>
                    <a:pt x="52" y="18"/>
                  </a:cubicBezTo>
                  <a:close/>
                  <a:moveTo>
                    <a:pt x="28" y="42"/>
                  </a:moveTo>
                  <a:cubicBezTo>
                    <a:pt x="30" y="38"/>
                    <a:pt x="33" y="34"/>
                    <a:pt x="34" y="28"/>
                  </a:cubicBezTo>
                  <a:cubicBezTo>
                    <a:pt x="38" y="29"/>
                    <a:pt x="32" y="41"/>
                    <a:pt x="28" y="42"/>
                  </a:cubicBezTo>
                  <a:close/>
                  <a:moveTo>
                    <a:pt x="34" y="14"/>
                  </a:moveTo>
                  <a:cubicBezTo>
                    <a:pt x="36" y="23"/>
                    <a:pt x="23" y="34"/>
                    <a:pt x="22" y="40"/>
                  </a:cubicBezTo>
                  <a:cubicBezTo>
                    <a:pt x="21" y="43"/>
                    <a:pt x="18" y="43"/>
                    <a:pt x="14" y="43"/>
                  </a:cubicBezTo>
                  <a:cubicBezTo>
                    <a:pt x="20" y="34"/>
                    <a:pt x="25" y="24"/>
                    <a:pt x="30" y="14"/>
                  </a:cubicBezTo>
                  <a:cubicBezTo>
                    <a:pt x="32" y="14"/>
                    <a:pt x="33" y="14"/>
                    <a:pt x="34" y="14"/>
                  </a:cubicBezTo>
                  <a:close/>
                  <a:moveTo>
                    <a:pt x="20" y="13"/>
                  </a:moveTo>
                  <a:cubicBezTo>
                    <a:pt x="21" y="13"/>
                    <a:pt x="22" y="14"/>
                    <a:pt x="24" y="14"/>
                  </a:cubicBezTo>
                  <a:cubicBezTo>
                    <a:pt x="20" y="23"/>
                    <a:pt x="14" y="30"/>
                    <a:pt x="11" y="40"/>
                  </a:cubicBezTo>
                  <a:cubicBezTo>
                    <a:pt x="8" y="30"/>
                    <a:pt x="17" y="21"/>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82" name="Freeform 1193"/>
            <p:cNvSpPr>
              <a:spLocks noEditPoints="1"/>
            </p:cNvSpPr>
            <p:nvPr/>
          </p:nvSpPr>
          <p:spPr bwMode="auto">
            <a:xfrm>
              <a:off x="6964665" y="1237552"/>
              <a:ext cx="601010" cy="1209319"/>
            </a:xfrm>
            <a:custGeom>
              <a:avLst/>
              <a:gdLst>
                <a:gd name="T0" fmla="*/ 114 w 161"/>
                <a:gd name="T1" fmla="*/ 86 h 324"/>
                <a:gd name="T2" fmla="*/ 80 w 161"/>
                <a:gd name="T3" fmla="*/ 78 h 324"/>
                <a:gd name="T4" fmla="*/ 59 w 161"/>
                <a:gd name="T5" fmla="*/ 119 h 324"/>
                <a:gd name="T6" fmla="*/ 0 w 161"/>
                <a:gd name="T7" fmla="*/ 9 h 324"/>
                <a:gd name="T8" fmla="*/ 11 w 161"/>
                <a:gd name="T9" fmla="*/ 76 h 324"/>
                <a:gd name="T10" fmla="*/ 15 w 161"/>
                <a:gd name="T11" fmla="*/ 12 h 324"/>
                <a:gd name="T12" fmla="*/ 7 w 161"/>
                <a:gd name="T13" fmla="*/ 140 h 324"/>
                <a:gd name="T14" fmla="*/ 11 w 161"/>
                <a:gd name="T15" fmla="*/ 312 h 324"/>
                <a:gd name="T16" fmla="*/ 142 w 161"/>
                <a:gd name="T17" fmla="*/ 311 h 324"/>
                <a:gd name="T18" fmla="*/ 154 w 161"/>
                <a:gd name="T19" fmla="*/ 134 h 324"/>
                <a:gd name="T20" fmla="*/ 158 w 161"/>
                <a:gd name="T21" fmla="*/ 65 h 324"/>
                <a:gd name="T22" fmla="*/ 103 w 161"/>
                <a:gd name="T23" fmla="*/ 126 h 324"/>
                <a:gd name="T24" fmla="*/ 100 w 161"/>
                <a:gd name="T25" fmla="*/ 73 h 324"/>
                <a:gd name="T26" fmla="*/ 110 w 161"/>
                <a:gd name="T27" fmla="*/ 149 h 324"/>
                <a:gd name="T28" fmla="*/ 90 w 161"/>
                <a:gd name="T29" fmla="*/ 30 h 324"/>
                <a:gd name="T30" fmla="*/ 86 w 161"/>
                <a:gd name="T31" fmla="*/ 51 h 324"/>
                <a:gd name="T32" fmla="*/ 107 w 161"/>
                <a:gd name="T33" fmla="*/ 57 h 324"/>
                <a:gd name="T34" fmla="*/ 88 w 161"/>
                <a:gd name="T35" fmla="*/ 67 h 324"/>
                <a:gd name="T36" fmla="*/ 107 w 161"/>
                <a:gd name="T37" fmla="*/ 57 h 324"/>
                <a:gd name="T38" fmla="*/ 91 w 161"/>
                <a:gd name="T39" fmla="*/ 150 h 324"/>
                <a:gd name="T40" fmla="*/ 88 w 161"/>
                <a:gd name="T41" fmla="*/ 78 h 324"/>
                <a:gd name="T42" fmla="*/ 95 w 161"/>
                <a:gd name="T43" fmla="*/ 74 h 324"/>
                <a:gd name="T44" fmla="*/ 79 w 161"/>
                <a:gd name="T45" fmla="*/ 120 h 324"/>
                <a:gd name="T46" fmla="*/ 82 w 161"/>
                <a:gd name="T47" fmla="*/ 151 h 324"/>
                <a:gd name="T48" fmla="*/ 79 w 161"/>
                <a:gd name="T49" fmla="*/ 120 h 324"/>
                <a:gd name="T50" fmla="*/ 63 w 161"/>
                <a:gd name="T51" fmla="*/ 137 h 324"/>
                <a:gd name="T52" fmla="*/ 68 w 161"/>
                <a:gd name="T53" fmla="*/ 123 h 324"/>
                <a:gd name="T54" fmla="*/ 56 w 161"/>
                <a:gd name="T55" fmla="*/ 152 h 324"/>
                <a:gd name="T56" fmla="*/ 30 w 161"/>
                <a:gd name="T57" fmla="*/ 104 h 324"/>
                <a:gd name="T58" fmla="*/ 26 w 161"/>
                <a:gd name="T59" fmla="*/ 89 h 324"/>
                <a:gd name="T60" fmla="*/ 55 w 161"/>
                <a:gd name="T61" fmla="*/ 95 h 324"/>
                <a:gd name="T62" fmla="*/ 23 w 161"/>
                <a:gd name="T63" fmla="*/ 70 h 324"/>
                <a:gd name="T64" fmla="*/ 51 w 161"/>
                <a:gd name="T65" fmla="*/ 13 h 324"/>
                <a:gd name="T66" fmla="*/ 23 w 161"/>
                <a:gd name="T67" fmla="*/ 70 h 324"/>
                <a:gd name="T68" fmla="*/ 28 w 161"/>
                <a:gd name="T69" fmla="*/ 148 h 324"/>
                <a:gd name="T70" fmla="*/ 26 w 161"/>
                <a:gd name="T71" fmla="*/ 136 h 324"/>
                <a:gd name="T72" fmla="*/ 86 w 161"/>
                <a:gd name="T73" fmla="*/ 158 h 324"/>
                <a:gd name="T74" fmla="*/ 144 w 161"/>
                <a:gd name="T75" fmla="*/ 159 h 324"/>
                <a:gd name="T76" fmla="*/ 14 w 161"/>
                <a:gd name="T77" fmla="*/ 158 h 324"/>
                <a:gd name="T78" fmla="*/ 34 w 161"/>
                <a:gd name="T79" fmla="*/ 173 h 324"/>
                <a:gd name="T80" fmla="*/ 14 w 161"/>
                <a:gd name="T81" fmla="*/ 171 h 324"/>
                <a:gd name="T82" fmla="*/ 28 w 161"/>
                <a:gd name="T83" fmla="*/ 241 h 324"/>
                <a:gd name="T84" fmla="*/ 99 w 161"/>
                <a:gd name="T85" fmla="*/ 173 h 324"/>
                <a:gd name="T86" fmla="*/ 28 w 161"/>
                <a:gd name="T87" fmla="*/ 241 h 324"/>
                <a:gd name="T88" fmla="*/ 122 w 161"/>
                <a:gd name="T89" fmla="*/ 304 h 324"/>
                <a:gd name="T90" fmla="*/ 139 w 161"/>
                <a:gd name="T91" fmla="*/ 302 h 324"/>
                <a:gd name="T92" fmla="*/ 48 w 161"/>
                <a:gd name="T93" fmla="*/ 313 h 324"/>
                <a:gd name="T94" fmla="*/ 96 w 161"/>
                <a:gd name="T95" fmla="*/ 240 h 324"/>
                <a:gd name="T96" fmla="*/ 148 w 161"/>
                <a:gd name="T97" fmla="*/ 204 h 324"/>
                <a:gd name="T98" fmla="*/ 147 w 161"/>
                <a:gd name="T99" fmla="*/ 141 h 324"/>
                <a:gd name="T100" fmla="*/ 124 w 161"/>
                <a:gd name="T101" fmla="*/ 131 h 324"/>
                <a:gd name="T102" fmla="*/ 118 w 161"/>
                <a:gd name="T103" fmla="*/ 130 h 324"/>
                <a:gd name="T104" fmla="*/ 132 w 161"/>
                <a:gd name="T105" fmla="*/ 109 h 324"/>
                <a:gd name="T106" fmla="*/ 138 w 161"/>
                <a:gd name="T107" fmla="*/ 103 h 324"/>
                <a:gd name="T108" fmla="*/ 127 w 161"/>
                <a:gd name="T109" fmla="*/ 78 h 324"/>
                <a:gd name="T110" fmla="*/ 138 w 161"/>
                <a:gd name="T111" fmla="*/ 103 h 324"/>
                <a:gd name="T112" fmla="*/ 131 w 161"/>
                <a:gd name="T113" fmla="*/ 75 h 324"/>
                <a:gd name="T114" fmla="*/ 148 w 161"/>
                <a:gd name="T115"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 h="324">
                  <a:moveTo>
                    <a:pt x="138" y="59"/>
                  </a:moveTo>
                  <a:cubicBezTo>
                    <a:pt x="128" y="65"/>
                    <a:pt x="120" y="81"/>
                    <a:pt x="114" y="86"/>
                  </a:cubicBezTo>
                  <a:cubicBezTo>
                    <a:pt x="114" y="62"/>
                    <a:pt x="115" y="39"/>
                    <a:pt x="104" y="21"/>
                  </a:cubicBezTo>
                  <a:cubicBezTo>
                    <a:pt x="77" y="13"/>
                    <a:pt x="78" y="49"/>
                    <a:pt x="80" y="78"/>
                  </a:cubicBezTo>
                  <a:cubicBezTo>
                    <a:pt x="81" y="96"/>
                    <a:pt x="81" y="111"/>
                    <a:pt x="74" y="118"/>
                  </a:cubicBezTo>
                  <a:cubicBezTo>
                    <a:pt x="67" y="115"/>
                    <a:pt x="61" y="121"/>
                    <a:pt x="59" y="119"/>
                  </a:cubicBezTo>
                  <a:cubicBezTo>
                    <a:pt x="61" y="90"/>
                    <a:pt x="62" y="40"/>
                    <a:pt x="58" y="7"/>
                  </a:cubicBezTo>
                  <a:cubicBezTo>
                    <a:pt x="40" y="0"/>
                    <a:pt x="16" y="0"/>
                    <a:pt x="0" y="9"/>
                  </a:cubicBezTo>
                  <a:cubicBezTo>
                    <a:pt x="1" y="26"/>
                    <a:pt x="4" y="43"/>
                    <a:pt x="6" y="57"/>
                  </a:cubicBezTo>
                  <a:cubicBezTo>
                    <a:pt x="6" y="64"/>
                    <a:pt x="2" y="74"/>
                    <a:pt x="11" y="76"/>
                  </a:cubicBezTo>
                  <a:cubicBezTo>
                    <a:pt x="16" y="67"/>
                    <a:pt x="10" y="49"/>
                    <a:pt x="8" y="35"/>
                  </a:cubicBezTo>
                  <a:cubicBezTo>
                    <a:pt x="8" y="27"/>
                    <a:pt x="5" y="13"/>
                    <a:pt x="15" y="12"/>
                  </a:cubicBezTo>
                  <a:cubicBezTo>
                    <a:pt x="14" y="52"/>
                    <a:pt x="21" y="91"/>
                    <a:pt x="26" y="129"/>
                  </a:cubicBezTo>
                  <a:cubicBezTo>
                    <a:pt x="18" y="131"/>
                    <a:pt x="13" y="135"/>
                    <a:pt x="7" y="140"/>
                  </a:cubicBezTo>
                  <a:cubicBezTo>
                    <a:pt x="3" y="151"/>
                    <a:pt x="6" y="160"/>
                    <a:pt x="7" y="173"/>
                  </a:cubicBezTo>
                  <a:cubicBezTo>
                    <a:pt x="10" y="217"/>
                    <a:pt x="4" y="271"/>
                    <a:pt x="11" y="312"/>
                  </a:cubicBezTo>
                  <a:cubicBezTo>
                    <a:pt x="28" y="324"/>
                    <a:pt x="54" y="321"/>
                    <a:pt x="76" y="320"/>
                  </a:cubicBezTo>
                  <a:cubicBezTo>
                    <a:pt x="99" y="318"/>
                    <a:pt x="120" y="311"/>
                    <a:pt x="142" y="311"/>
                  </a:cubicBezTo>
                  <a:cubicBezTo>
                    <a:pt x="151" y="293"/>
                    <a:pt x="149" y="269"/>
                    <a:pt x="151" y="245"/>
                  </a:cubicBezTo>
                  <a:cubicBezTo>
                    <a:pt x="154" y="212"/>
                    <a:pt x="158" y="174"/>
                    <a:pt x="154" y="134"/>
                  </a:cubicBezTo>
                  <a:cubicBezTo>
                    <a:pt x="148" y="129"/>
                    <a:pt x="140" y="124"/>
                    <a:pt x="130" y="124"/>
                  </a:cubicBezTo>
                  <a:cubicBezTo>
                    <a:pt x="142" y="108"/>
                    <a:pt x="161" y="92"/>
                    <a:pt x="158" y="65"/>
                  </a:cubicBezTo>
                  <a:cubicBezTo>
                    <a:pt x="154" y="60"/>
                    <a:pt x="141" y="61"/>
                    <a:pt x="138" y="59"/>
                  </a:cubicBezTo>
                  <a:close/>
                  <a:moveTo>
                    <a:pt x="103" y="126"/>
                  </a:moveTo>
                  <a:cubicBezTo>
                    <a:pt x="102" y="111"/>
                    <a:pt x="99" y="97"/>
                    <a:pt x="100" y="77"/>
                  </a:cubicBezTo>
                  <a:cubicBezTo>
                    <a:pt x="100" y="76"/>
                    <a:pt x="100" y="75"/>
                    <a:pt x="100" y="73"/>
                  </a:cubicBezTo>
                  <a:cubicBezTo>
                    <a:pt x="104" y="74"/>
                    <a:pt x="103" y="74"/>
                    <a:pt x="107" y="73"/>
                  </a:cubicBezTo>
                  <a:cubicBezTo>
                    <a:pt x="109" y="102"/>
                    <a:pt x="112" y="129"/>
                    <a:pt x="110" y="149"/>
                  </a:cubicBezTo>
                  <a:cubicBezTo>
                    <a:pt x="99" y="147"/>
                    <a:pt x="103" y="134"/>
                    <a:pt x="103" y="126"/>
                  </a:cubicBezTo>
                  <a:close/>
                  <a:moveTo>
                    <a:pt x="90" y="30"/>
                  </a:moveTo>
                  <a:cubicBezTo>
                    <a:pt x="101" y="22"/>
                    <a:pt x="105" y="38"/>
                    <a:pt x="107" y="49"/>
                  </a:cubicBezTo>
                  <a:cubicBezTo>
                    <a:pt x="101" y="51"/>
                    <a:pt x="93" y="51"/>
                    <a:pt x="86" y="51"/>
                  </a:cubicBezTo>
                  <a:cubicBezTo>
                    <a:pt x="86" y="43"/>
                    <a:pt x="89" y="37"/>
                    <a:pt x="90" y="30"/>
                  </a:cubicBezTo>
                  <a:close/>
                  <a:moveTo>
                    <a:pt x="107" y="57"/>
                  </a:moveTo>
                  <a:cubicBezTo>
                    <a:pt x="107" y="60"/>
                    <a:pt x="107" y="63"/>
                    <a:pt x="107" y="66"/>
                  </a:cubicBezTo>
                  <a:cubicBezTo>
                    <a:pt x="97" y="66"/>
                    <a:pt x="96" y="67"/>
                    <a:pt x="88" y="67"/>
                  </a:cubicBezTo>
                  <a:cubicBezTo>
                    <a:pt x="85" y="66"/>
                    <a:pt x="90" y="58"/>
                    <a:pt x="84" y="59"/>
                  </a:cubicBezTo>
                  <a:cubicBezTo>
                    <a:pt x="92" y="56"/>
                    <a:pt x="100" y="58"/>
                    <a:pt x="107" y="57"/>
                  </a:cubicBezTo>
                  <a:close/>
                  <a:moveTo>
                    <a:pt x="96" y="132"/>
                  </a:moveTo>
                  <a:cubicBezTo>
                    <a:pt x="97" y="140"/>
                    <a:pt x="101" y="152"/>
                    <a:pt x="91" y="150"/>
                  </a:cubicBezTo>
                  <a:cubicBezTo>
                    <a:pt x="89" y="150"/>
                    <a:pt x="87" y="143"/>
                    <a:pt x="87" y="139"/>
                  </a:cubicBezTo>
                  <a:cubicBezTo>
                    <a:pt x="85" y="117"/>
                    <a:pt x="88" y="99"/>
                    <a:pt x="88" y="78"/>
                  </a:cubicBezTo>
                  <a:cubicBezTo>
                    <a:pt x="88" y="77"/>
                    <a:pt x="88" y="76"/>
                    <a:pt x="88" y="74"/>
                  </a:cubicBezTo>
                  <a:cubicBezTo>
                    <a:pt x="91" y="74"/>
                    <a:pt x="93" y="74"/>
                    <a:pt x="95" y="74"/>
                  </a:cubicBezTo>
                  <a:cubicBezTo>
                    <a:pt x="95" y="91"/>
                    <a:pt x="96" y="111"/>
                    <a:pt x="96" y="132"/>
                  </a:cubicBezTo>
                  <a:close/>
                  <a:moveTo>
                    <a:pt x="79" y="120"/>
                  </a:moveTo>
                  <a:cubicBezTo>
                    <a:pt x="83" y="119"/>
                    <a:pt x="80" y="123"/>
                    <a:pt x="80" y="125"/>
                  </a:cubicBezTo>
                  <a:cubicBezTo>
                    <a:pt x="81" y="132"/>
                    <a:pt x="82" y="139"/>
                    <a:pt x="82" y="151"/>
                  </a:cubicBezTo>
                  <a:cubicBezTo>
                    <a:pt x="73" y="150"/>
                    <a:pt x="71" y="150"/>
                    <a:pt x="64" y="151"/>
                  </a:cubicBezTo>
                  <a:cubicBezTo>
                    <a:pt x="63" y="139"/>
                    <a:pt x="77" y="132"/>
                    <a:pt x="79" y="120"/>
                  </a:cubicBezTo>
                  <a:close/>
                  <a:moveTo>
                    <a:pt x="68" y="123"/>
                  </a:moveTo>
                  <a:cubicBezTo>
                    <a:pt x="71" y="128"/>
                    <a:pt x="63" y="131"/>
                    <a:pt x="63" y="137"/>
                  </a:cubicBezTo>
                  <a:cubicBezTo>
                    <a:pt x="61" y="134"/>
                    <a:pt x="60" y="130"/>
                    <a:pt x="60" y="125"/>
                  </a:cubicBezTo>
                  <a:cubicBezTo>
                    <a:pt x="62" y="127"/>
                    <a:pt x="67" y="125"/>
                    <a:pt x="68" y="123"/>
                  </a:cubicBezTo>
                  <a:close/>
                  <a:moveTo>
                    <a:pt x="51" y="105"/>
                  </a:moveTo>
                  <a:cubicBezTo>
                    <a:pt x="55" y="117"/>
                    <a:pt x="55" y="138"/>
                    <a:pt x="56" y="152"/>
                  </a:cubicBezTo>
                  <a:cubicBezTo>
                    <a:pt x="49" y="152"/>
                    <a:pt x="42" y="152"/>
                    <a:pt x="35" y="151"/>
                  </a:cubicBezTo>
                  <a:cubicBezTo>
                    <a:pt x="32" y="137"/>
                    <a:pt x="33" y="119"/>
                    <a:pt x="30" y="104"/>
                  </a:cubicBezTo>
                  <a:cubicBezTo>
                    <a:pt x="41" y="105"/>
                    <a:pt x="41" y="106"/>
                    <a:pt x="51" y="105"/>
                  </a:cubicBezTo>
                  <a:close/>
                  <a:moveTo>
                    <a:pt x="26" y="89"/>
                  </a:moveTo>
                  <a:cubicBezTo>
                    <a:pt x="37" y="90"/>
                    <a:pt x="43" y="86"/>
                    <a:pt x="55" y="87"/>
                  </a:cubicBezTo>
                  <a:cubicBezTo>
                    <a:pt x="55" y="90"/>
                    <a:pt x="55" y="93"/>
                    <a:pt x="55" y="95"/>
                  </a:cubicBezTo>
                  <a:cubicBezTo>
                    <a:pt x="47" y="98"/>
                    <a:pt x="27" y="100"/>
                    <a:pt x="26" y="89"/>
                  </a:cubicBezTo>
                  <a:close/>
                  <a:moveTo>
                    <a:pt x="23" y="70"/>
                  </a:moveTo>
                  <a:cubicBezTo>
                    <a:pt x="23" y="48"/>
                    <a:pt x="19" y="22"/>
                    <a:pt x="22" y="9"/>
                  </a:cubicBezTo>
                  <a:cubicBezTo>
                    <a:pt x="32" y="8"/>
                    <a:pt x="41" y="10"/>
                    <a:pt x="51" y="13"/>
                  </a:cubicBezTo>
                  <a:cubicBezTo>
                    <a:pt x="57" y="34"/>
                    <a:pt x="53" y="58"/>
                    <a:pt x="55" y="72"/>
                  </a:cubicBezTo>
                  <a:cubicBezTo>
                    <a:pt x="44" y="74"/>
                    <a:pt x="32" y="74"/>
                    <a:pt x="23" y="70"/>
                  </a:cubicBezTo>
                  <a:close/>
                  <a:moveTo>
                    <a:pt x="26" y="136"/>
                  </a:moveTo>
                  <a:cubicBezTo>
                    <a:pt x="30" y="140"/>
                    <a:pt x="25" y="146"/>
                    <a:pt x="28" y="148"/>
                  </a:cubicBezTo>
                  <a:cubicBezTo>
                    <a:pt x="25" y="152"/>
                    <a:pt x="19" y="148"/>
                    <a:pt x="15" y="148"/>
                  </a:cubicBezTo>
                  <a:cubicBezTo>
                    <a:pt x="14" y="139"/>
                    <a:pt x="21" y="139"/>
                    <a:pt x="26" y="136"/>
                  </a:cubicBezTo>
                  <a:close/>
                  <a:moveTo>
                    <a:pt x="34" y="160"/>
                  </a:moveTo>
                  <a:cubicBezTo>
                    <a:pt x="49" y="161"/>
                    <a:pt x="68" y="159"/>
                    <a:pt x="86" y="158"/>
                  </a:cubicBezTo>
                  <a:cubicBezTo>
                    <a:pt x="106" y="157"/>
                    <a:pt x="131" y="156"/>
                    <a:pt x="146" y="149"/>
                  </a:cubicBezTo>
                  <a:cubicBezTo>
                    <a:pt x="148" y="150"/>
                    <a:pt x="144" y="156"/>
                    <a:pt x="144" y="159"/>
                  </a:cubicBezTo>
                  <a:cubicBezTo>
                    <a:pt x="115" y="167"/>
                    <a:pt x="84" y="168"/>
                    <a:pt x="47" y="167"/>
                  </a:cubicBezTo>
                  <a:cubicBezTo>
                    <a:pt x="36" y="167"/>
                    <a:pt x="15" y="171"/>
                    <a:pt x="14" y="158"/>
                  </a:cubicBezTo>
                  <a:cubicBezTo>
                    <a:pt x="18" y="152"/>
                    <a:pt x="27" y="159"/>
                    <a:pt x="34" y="160"/>
                  </a:cubicBezTo>
                  <a:close/>
                  <a:moveTo>
                    <a:pt x="34" y="173"/>
                  </a:moveTo>
                  <a:cubicBezTo>
                    <a:pt x="34" y="186"/>
                    <a:pt x="20" y="194"/>
                    <a:pt x="16" y="207"/>
                  </a:cubicBezTo>
                  <a:cubicBezTo>
                    <a:pt x="14" y="196"/>
                    <a:pt x="14" y="187"/>
                    <a:pt x="14" y="171"/>
                  </a:cubicBezTo>
                  <a:cubicBezTo>
                    <a:pt x="21" y="173"/>
                    <a:pt x="28" y="176"/>
                    <a:pt x="34" y="173"/>
                  </a:cubicBezTo>
                  <a:close/>
                  <a:moveTo>
                    <a:pt x="28" y="241"/>
                  </a:moveTo>
                  <a:cubicBezTo>
                    <a:pt x="42" y="219"/>
                    <a:pt x="57" y="195"/>
                    <a:pt x="72" y="176"/>
                  </a:cubicBezTo>
                  <a:cubicBezTo>
                    <a:pt x="79" y="174"/>
                    <a:pt x="92" y="177"/>
                    <a:pt x="99" y="173"/>
                  </a:cubicBezTo>
                  <a:cubicBezTo>
                    <a:pt x="77" y="212"/>
                    <a:pt x="42" y="249"/>
                    <a:pt x="16" y="289"/>
                  </a:cubicBezTo>
                  <a:cubicBezTo>
                    <a:pt x="10" y="266"/>
                    <a:pt x="20" y="255"/>
                    <a:pt x="28" y="241"/>
                  </a:cubicBezTo>
                  <a:close/>
                  <a:moveTo>
                    <a:pt x="139" y="302"/>
                  </a:moveTo>
                  <a:cubicBezTo>
                    <a:pt x="133" y="303"/>
                    <a:pt x="128" y="304"/>
                    <a:pt x="122" y="304"/>
                  </a:cubicBezTo>
                  <a:cubicBezTo>
                    <a:pt x="126" y="293"/>
                    <a:pt x="135" y="285"/>
                    <a:pt x="140" y="273"/>
                  </a:cubicBezTo>
                  <a:cubicBezTo>
                    <a:pt x="147" y="280"/>
                    <a:pt x="140" y="295"/>
                    <a:pt x="139" y="302"/>
                  </a:cubicBezTo>
                  <a:close/>
                  <a:moveTo>
                    <a:pt x="79" y="311"/>
                  </a:moveTo>
                  <a:cubicBezTo>
                    <a:pt x="69" y="312"/>
                    <a:pt x="57" y="311"/>
                    <a:pt x="48" y="313"/>
                  </a:cubicBezTo>
                  <a:cubicBezTo>
                    <a:pt x="49" y="306"/>
                    <a:pt x="54" y="299"/>
                    <a:pt x="58" y="294"/>
                  </a:cubicBezTo>
                  <a:cubicBezTo>
                    <a:pt x="69" y="277"/>
                    <a:pt x="83" y="259"/>
                    <a:pt x="96" y="240"/>
                  </a:cubicBezTo>
                  <a:cubicBezTo>
                    <a:pt x="113" y="216"/>
                    <a:pt x="131" y="193"/>
                    <a:pt x="147" y="168"/>
                  </a:cubicBezTo>
                  <a:cubicBezTo>
                    <a:pt x="147" y="178"/>
                    <a:pt x="148" y="191"/>
                    <a:pt x="148" y="204"/>
                  </a:cubicBezTo>
                  <a:cubicBezTo>
                    <a:pt x="125" y="240"/>
                    <a:pt x="98" y="272"/>
                    <a:pt x="79" y="311"/>
                  </a:cubicBezTo>
                  <a:close/>
                  <a:moveTo>
                    <a:pt x="147" y="141"/>
                  </a:moveTo>
                  <a:cubicBezTo>
                    <a:pt x="139" y="144"/>
                    <a:pt x="125" y="149"/>
                    <a:pt x="116" y="147"/>
                  </a:cubicBezTo>
                  <a:cubicBezTo>
                    <a:pt x="118" y="138"/>
                    <a:pt x="124" y="139"/>
                    <a:pt x="124" y="131"/>
                  </a:cubicBezTo>
                  <a:cubicBezTo>
                    <a:pt x="132" y="130"/>
                    <a:pt x="145" y="132"/>
                    <a:pt x="147" y="141"/>
                  </a:cubicBezTo>
                  <a:close/>
                  <a:moveTo>
                    <a:pt x="118" y="130"/>
                  </a:moveTo>
                  <a:cubicBezTo>
                    <a:pt x="115" y="118"/>
                    <a:pt x="115" y="112"/>
                    <a:pt x="115" y="98"/>
                  </a:cubicBezTo>
                  <a:cubicBezTo>
                    <a:pt x="120" y="102"/>
                    <a:pt x="127" y="105"/>
                    <a:pt x="132" y="109"/>
                  </a:cubicBezTo>
                  <a:cubicBezTo>
                    <a:pt x="128" y="117"/>
                    <a:pt x="121" y="121"/>
                    <a:pt x="118" y="130"/>
                  </a:cubicBezTo>
                  <a:close/>
                  <a:moveTo>
                    <a:pt x="138" y="103"/>
                  </a:moveTo>
                  <a:cubicBezTo>
                    <a:pt x="130" y="101"/>
                    <a:pt x="127" y="94"/>
                    <a:pt x="118" y="94"/>
                  </a:cubicBezTo>
                  <a:cubicBezTo>
                    <a:pt x="121" y="89"/>
                    <a:pt x="125" y="84"/>
                    <a:pt x="127" y="78"/>
                  </a:cubicBezTo>
                  <a:cubicBezTo>
                    <a:pt x="131" y="84"/>
                    <a:pt x="141" y="86"/>
                    <a:pt x="144" y="92"/>
                  </a:cubicBezTo>
                  <a:cubicBezTo>
                    <a:pt x="143" y="97"/>
                    <a:pt x="140" y="100"/>
                    <a:pt x="138" y="103"/>
                  </a:cubicBezTo>
                  <a:close/>
                  <a:moveTo>
                    <a:pt x="148" y="86"/>
                  </a:moveTo>
                  <a:cubicBezTo>
                    <a:pt x="142" y="83"/>
                    <a:pt x="138" y="77"/>
                    <a:pt x="131" y="75"/>
                  </a:cubicBezTo>
                  <a:cubicBezTo>
                    <a:pt x="133" y="67"/>
                    <a:pt x="145" y="66"/>
                    <a:pt x="152" y="70"/>
                  </a:cubicBezTo>
                  <a:cubicBezTo>
                    <a:pt x="153" y="78"/>
                    <a:pt x="150" y="81"/>
                    <a:pt x="148"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89" name="Freeform 1200"/>
            <p:cNvSpPr/>
            <p:nvPr/>
          </p:nvSpPr>
          <p:spPr bwMode="auto">
            <a:xfrm>
              <a:off x="11840871" y="135296"/>
              <a:ext cx="141128" cy="82730"/>
            </a:xfrm>
            <a:custGeom>
              <a:avLst/>
              <a:gdLst>
                <a:gd name="T0" fmla="*/ 4 w 38"/>
                <a:gd name="T1" fmla="*/ 2 h 22"/>
                <a:gd name="T2" fmla="*/ 0 w 38"/>
                <a:gd name="T3" fmla="*/ 15 h 22"/>
                <a:gd name="T4" fmla="*/ 3 w 38"/>
                <a:gd name="T5" fmla="*/ 18 h 22"/>
                <a:gd name="T6" fmla="*/ 33 w 38"/>
                <a:gd name="T7" fmla="*/ 18 h 22"/>
                <a:gd name="T8" fmla="*/ 38 w 38"/>
                <a:gd name="T9" fmla="*/ 4 h 22"/>
                <a:gd name="T10" fmla="*/ 38 w 38"/>
                <a:gd name="T11" fmla="*/ 1 h 22"/>
                <a:gd name="T12" fmla="*/ 4 w 3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8" h="22">
                  <a:moveTo>
                    <a:pt x="4" y="2"/>
                  </a:moveTo>
                  <a:cubicBezTo>
                    <a:pt x="3" y="6"/>
                    <a:pt x="2" y="11"/>
                    <a:pt x="0" y="15"/>
                  </a:cubicBezTo>
                  <a:cubicBezTo>
                    <a:pt x="2" y="15"/>
                    <a:pt x="3" y="16"/>
                    <a:pt x="3" y="18"/>
                  </a:cubicBezTo>
                  <a:cubicBezTo>
                    <a:pt x="15" y="15"/>
                    <a:pt x="21" y="22"/>
                    <a:pt x="33" y="18"/>
                  </a:cubicBezTo>
                  <a:cubicBezTo>
                    <a:pt x="35" y="14"/>
                    <a:pt x="36" y="9"/>
                    <a:pt x="38" y="4"/>
                  </a:cubicBezTo>
                  <a:cubicBezTo>
                    <a:pt x="38" y="1"/>
                    <a:pt x="38" y="1"/>
                    <a:pt x="38" y="1"/>
                  </a:cubicBezTo>
                  <a:cubicBezTo>
                    <a:pt x="26" y="0"/>
                    <a:pt x="18"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90" name="Freeform 1201"/>
            <p:cNvSpPr/>
            <p:nvPr/>
          </p:nvSpPr>
          <p:spPr bwMode="auto">
            <a:xfrm>
              <a:off x="11806805" y="378620"/>
              <a:ext cx="175193" cy="545045"/>
            </a:xfrm>
            <a:custGeom>
              <a:avLst/>
              <a:gdLst>
                <a:gd name="T0" fmla="*/ 0 w 47"/>
                <a:gd name="T1" fmla="*/ 25 h 146"/>
                <a:gd name="T2" fmla="*/ 0 w 47"/>
                <a:gd name="T3" fmla="*/ 118 h 146"/>
                <a:gd name="T4" fmla="*/ 47 w 47"/>
                <a:gd name="T5" fmla="*/ 146 h 146"/>
                <a:gd name="T6" fmla="*/ 47 w 47"/>
                <a:gd name="T7" fmla="*/ 138 h 146"/>
                <a:gd name="T8" fmla="*/ 13 w 47"/>
                <a:gd name="T9" fmla="*/ 117 h 146"/>
                <a:gd name="T10" fmla="*/ 20 w 47"/>
                <a:gd name="T11" fmla="*/ 116 h 146"/>
                <a:gd name="T12" fmla="*/ 8 w 47"/>
                <a:gd name="T13" fmla="*/ 111 h 146"/>
                <a:gd name="T14" fmla="*/ 7 w 47"/>
                <a:gd name="T15" fmla="*/ 35 h 146"/>
                <a:gd name="T16" fmla="*/ 47 w 47"/>
                <a:gd name="T17" fmla="*/ 52 h 146"/>
                <a:gd name="T18" fmla="*/ 47 w 47"/>
                <a:gd name="T19" fmla="*/ 44 h 146"/>
                <a:gd name="T20" fmla="*/ 9 w 47"/>
                <a:gd name="T21" fmla="*/ 27 h 146"/>
                <a:gd name="T22" fmla="*/ 47 w 47"/>
                <a:gd name="T23" fmla="*/ 7 h 146"/>
                <a:gd name="T24" fmla="*/ 47 w 47"/>
                <a:gd name="T25" fmla="*/ 0 h 146"/>
                <a:gd name="T26" fmla="*/ 25 w 47"/>
                <a:gd name="T27" fmla="*/ 11 h 146"/>
                <a:gd name="T28" fmla="*/ 0 w 47"/>
                <a:gd name="T29"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46">
                  <a:moveTo>
                    <a:pt x="0" y="25"/>
                  </a:moveTo>
                  <a:cubicBezTo>
                    <a:pt x="1" y="47"/>
                    <a:pt x="0" y="101"/>
                    <a:pt x="0" y="118"/>
                  </a:cubicBezTo>
                  <a:cubicBezTo>
                    <a:pt x="14" y="129"/>
                    <a:pt x="30" y="138"/>
                    <a:pt x="47" y="146"/>
                  </a:cubicBezTo>
                  <a:cubicBezTo>
                    <a:pt x="47" y="138"/>
                    <a:pt x="47" y="138"/>
                    <a:pt x="47" y="138"/>
                  </a:cubicBezTo>
                  <a:cubicBezTo>
                    <a:pt x="35" y="132"/>
                    <a:pt x="23" y="125"/>
                    <a:pt x="13" y="117"/>
                  </a:cubicBezTo>
                  <a:cubicBezTo>
                    <a:pt x="15" y="114"/>
                    <a:pt x="16" y="118"/>
                    <a:pt x="20" y="116"/>
                  </a:cubicBezTo>
                  <a:cubicBezTo>
                    <a:pt x="17" y="110"/>
                    <a:pt x="15" y="110"/>
                    <a:pt x="8" y="111"/>
                  </a:cubicBezTo>
                  <a:cubicBezTo>
                    <a:pt x="4" y="91"/>
                    <a:pt x="9" y="56"/>
                    <a:pt x="7" y="35"/>
                  </a:cubicBezTo>
                  <a:cubicBezTo>
                    <a:pt x="20" y="40"/>
                    <a:pt x="33" y="46"/>
                    <a:pt x="47" y="52"/>
                  </a:cubicBezTo>
                  <a:cubicBezTo>
                    <a:pt x="47" y="44"/>
                    <a:pt x="47" y="44"/>
                    <a:pt x="47" y="44"/>
                  </a:cubicBezTo>
                  <a:cubicBezTo>
                    <a:pt x="34" y="38"/>
                    <a:pt x="21" y="32"/>
                    <a:pt x="9" y="27"/>
                  </a:cubicBezTo>
                  <a:cubicBezTo>
                    <a:pt x="22" y="20"/>
                    <a:pt x="34" y="14"/>
                    <a:pt x="47" y="7"/>
                  </a:cubicBezTo>
                  <a:cubicBezTo>
                    <a:pt x="47" y="0"/>
                    <a:pt x="47" y="0"/>
                    <a:pt x="47" y="0"/>
                  </a:cubicBezTo>
                  <a:cubicBezTo>
                    <a:pt x="39" y="4"/>
                    <a:pt x="32" y="7"/>
                    <a:pt x="25" y="11"/>
                  </a:cubicBezTo>
                  <a:cubicBezTo>
                    <a:pt x="17" y="15"/>
                    <a:pt x="6" y="17"/>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91" name="Freeform 1202"/>
            <p:cNvSpPr/>
            <p:nvPr/>
          </p:nvSpPr>
          <p:spPr bwMode="auto">
            <a:xfrm>
              <a:off x="11694877" y="325088"/>
              <a:ext cx="126528" cy="153295"/>
            </a:xfrm>
            <a:custGeom>
              <a:avLst/>
              <a:gdLst>
                <a:gd name="T0" fmla="*/ 16 w 34"/>
                <a:gd name="T1" fmla="*/ 9 h 41"/>
                <a:gd name="T2" fmla="*/ 34 w 34"/>
                <a:gd name="T3" fmla="*/ 4 h 41"/>
                <a:gd name="T4" fmla="*/ 8 w 34"/>
                <a:gd name="T5" fmla="*/ 3 h 41"/>
                <a:gd name="T6" fmla="*/ 10 w 34"/>
                <a:gd name="T7" fmla="*/ 41 h 41"/>
                <a:gd name="T8" fmla="*/ 12 w 34"/>
                <a:gd name="T9" fmla="*/ 25 h 41"/>
                <a:gd name="T10" fmla="*/ 34 w 34"/>
                <a:gd name="T11" fmla="*/ 20 h 41"/>
                <a:gd name="T12" fmla="*/ 12 w 34"/>
                <a:gd name="T13" fmla="*/ 16 h 41"/>
                <a:gd name="T14" fmla="*/ 16 w 34"/>
                <a:gd name="T15" fmla="*/ 9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1">
                  <a:moveTo>
                    <a:pt x="16" y="9"/>
                  </a:moveTo>
                  <a:cubicBezTo>
                    <a:pt x="23" y="8"/>
                    <a:pt x="33" y="10"/>
                    <a:pt x="34" y="4"/>
                  </a:cubicBezTo>
                  <a:cubicBezTo>
                    <a:pt x="26" y="0"/>
                    <a:pt x="15" y="1"/>
                    <a:pt x="8" y="3"/>
                  </a:cubicBezTo>
                  <a:cubicBezTo>
                    <a:pt x="8" y="11"/>
                    <a:pt x="0" y="38"/>
                    <a:pt x="10" y="41"/>
                  </a:cubicBezTo>
                  <a:cubicBezTo>
                    <a:pt x="14" y="38"/>
                    <a:pt x="7" y="29"/>
                    <a:pt x="12" y="25"/>
                  </a:cubicBezTo>
                  <a:cubicBezTo>
                    <a:pt x="17" y="27"/>
                    <a:pt x="30" y="26"/>
                    <a:pt x="34" y="20"/>
                  </a:cubicBezTo>
                  <a:cubicBezTo>
                    <a:pt x="26" y="20"/>
                    <a:pt x="15" y="21"/>
                    <a:pt x="12" y="16"/>
                  </a:cubicBezTo>
                  <a:cubicBezTo>
                    <a:pt x="14" y="15"/>
                    <a:pt x="13"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92" name="Freeform 1203"/>
            <p:cNvSpPr/>
            <p:nvPr/>
          </p:nvSpPr>
          <p:spPr bwMode="auto">
            <a:xfrm>
              <a:off x="11977132" y="750905"/>
              <a:ext cx="4866" cy="4866"/>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1"/>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93" name="Freeform 1204"/>
            <p:cNvSpPr/>
            <p:nvPr/>
          </p:nvSpPr>
          <p:spPr bwMode="auto">
            <a:xfrm>
              <a:off x="11889535" y="724139"/>
              <a:ext cx="80298" cy="63264"/>
            </a:xfrm>
            <a:custGeom>
              <a:avLst/>
              <a:gdLst>
                <a:gd name="T0" fmla="*/ 21 w 22"/>
                <a:gd name="T1" fmla="*/ 12 h 17"/>
                <a:gd name="T2" fmla="*/ 0 w 22"/>
                <a:gd name="T3" fmla="*/ 17 h 17"/>
                <a:gd name="T4" fmla="*/ 21 w 22"/>
                <a:gd name="T5" fmla="*/ 12 h 17"/>
              </a:gdLst>
              <a:ahLst/>
              <a:cxnLst>
                <a:cxn ang="0">
                  <a:pos x="T0" y="T1"/>
                </a:cxn>
                <a:cxn ang="0">
                  <a:pos x="T2" y="T3"/>
                </a:cxn>
                <a:cxn ang="0">
                  <a:pos x="T4" y="T5"/>
                </a:cxn>
              </a:cxnLst>
              <a:rect l="0" t="0" r="r" b="b"/>
              <a:pathLst>
                <a:path w="22" h="17">
                  <a:moveTo>
                    <a:pt x="21" y="12"/>
                  </a:moveTo>
                  <a:cubicBezTo>
                    <a:pt x="22" y="0"/>
                    <a:pt x="1" y="10"/>
                    <a:pt x="0" y="17"/>
                  </a:cubicBezTo>
                  <a:cubicBezTo>
                    <a:pt x="9" y="17"/>
                    <a:pt x="12" y="11"/>
                    <a:pt x="2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94" name="Freeform 1205"/>
            <p:cNvSpPr>
              <a:spLocks noEditPoints="1"/>
            </p:cNvSpPr>
            <p:nvPr/>
          </p:nvSpPr>
          <p:spPr bwMode="auto">
            <a:xfrm>
              <a:off x="11694877" y="836068"/>
              <a:ext cx="121662" cy="145994"/>
            </a:xfrm>
            <a:custGeom>
              <a:avLst/>
              <a:gdLst>
                <a:gd name="T0" fmla="*/ 0 w 33"/>
                <a:gd name="T1" fmla="*/ 29 h 39"/>
                <a:gd name="T2" fmla="*/ 4 w 33"/>
                <a:gd name="T3" fmla="*/ 38 h 39"/>
                <a:gd name="T4" fmla="*/ 10 w 33"/>
                <a:gd name="T5" fmla="*/ 29 h 39"/>
                <a:gd name="T6" fmla="*/ 22 w 33"/>
                <a:gd name="T7" fmla="*/ 28 h 39"/>
                <a:gd name="T8" fmla="*/ 31 w 33"/>
                <a:gd name="T9" fmla="*/ 39 h 39"/>
                <a:gd name="T10" fmla="*/ 22 w 33"/>
                <a:gd name="T11" fmla="*/ 10 h 39"/>
                <a:gd name="T12" fmla="*/ 0 w 33"/>
                <a:gd name="T13" fmla="*/ 29 h 39"/>
                <a:gd name="T14" fmla="*/ 12 w 33"/>
                <a:gd name="T15" fmla="*/ 22 h 39"/>
                <a:gd name="T16" fmla="*/ 14 w 33"/>
                <a:gd name="T17" fmla="*/ 15 h 39"/>
                <a:gd name="T18" fmla="*/ 20 w 33"/>
                <a:gd name="T19" fmla="*/ 21 h 39"/>
                <a:gd name="T20" fmla="*/ 12 w 33"/>
                <a:gd name="T21"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9">
                  <a:moveTo>
                    <a:pt x="0" y="29"/>
                  </a:moveTo>
                  <a:cubicBezTo>
                    <a:pt x="0" y="32"/>
                    <a:pt x="1" y="37"/>
                    <a:pt x="4" y="38"/>
                  </a:cubicBezTo>
                  <a:cubicBezTo>
                    <a:pt x="7" y="36"/>
                    <a:pt x="7" y="30"/>
                    <a:pt x="10" y="29"/>
                  </a:cubicBezTo>
                  <a:cubicBezTo>
                    <a:pt x="16" y="30"/>
                    <a:pt x="18" y="28"/>
                    <a:pt x="22" y="28"/>
                  </a:cubicBezTo>
                  <a:cubicBezTo>
                    <a:pt x="25" y="32"/>
                    <a:pt x="26" y="38"/>
                    <a:pt x="31" y="39"/>
                  </a:cubicBezTo>
                  <a:cubicBezTo>
                    <a:pt x="33" y="29"/>
                    <a:pt x="22" y="22"/>
                    <a:pt x="22" y="10"/>
                  </a:cubicBezTo>
                  <a:cubicBezTo>
                    <a:pt x="14" y="0"/>
                    <a:pt x="0" y="25"/>
                    <a:pt x="0" y="29"/>
                  </a:cubicBezTo>
                  <a:close/>
                  <a:moveTo>
                    <a:pt x="12" y="22"/>
                  </a:moveTo>
                  <a:cubicBezTo>
                    <a:pt x="12" y="19"/>
                    <a:pt x="15" y="19"/>
                    <a:pt x="14" y="15"/>
                  </a:cubicBezTo>
                  <a:cubicBezTo>
                    <a:pt x="19" y="14"/>
                    <a:pt x="17" y="20"/>
                    <a:pt x="20" y="21"/>
                  </a:cubicBezTo>
                  <a:cubicBezTo>
                    <a:pt x="19" y="24"/>
                    <a:pt x="14" y="21"/>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95" name="Freeform 1206"/>
            <p:cNvSpPr/>
            <p:nvPr/>
          </p:nvSpPr>
          <p:spPr bwMode="auto">
            <a:xfrm>
              <a:off x="11828705" y="1308115"/>
              <a:ext cx="153295" cy="861365"/>
            </a:xfrm>
            <a:custGeom>
              <a:avLst/>
              <a:gdLst>
                <a:gd name="T0" fmla="*/ 37 w 41"/>
                <a:gd name="T1" fmla="*/ 60 h 231"/>
                <a:gd name="T2" fmla="*/ 23 w 41"/>
                <a:gd name="T3" fmla="*/ 119 h 231"/>
                <a:gd name="T4" fmla="*/ 16 w 41"/>
                <a:gd name="T5" fmla="*/ 124 h 231"/>
                <a:gd name="T6" fmla="*/ 37 w 41"/>
                <a:gd name="T7" fmla="*/ 187 h 231"/>
                <a:gd name="T8" fmla="*/ 41 w 41"/>
                <a:gd name="T9" fmla="*/ 231 h 231"/>
                <a:gd name="T10" fmla="*/ 41 w 41"/>
                <a:gd name="T11" fmla="*/ 214 h 231"/>
                <a:gd name="T12" fmla="*/ 40 w 41"/>
                <a:gd name="T13" fmla="*/ 214 h 231"/>
                <a:gd name="T14" fmla="*/ 41 w 41"/>
                <a:gd name="T15" fmla="*/ 201 h 231"/>
                <a:gd name="T16" fmla="*/ 41 w 41"/>
                <a:gd name="T17" fmla="*/ 178 h 231"/>
                <a:gd name="T18" fmla="*/ 18 w 41"/>
                <a:gd name="T19" fmla="*/ 155 h 231"/>
                <a:gd name="T20" fmla="*/ 28 w 41"/>
                <a:gd name="T21" fmla="*/ 123 h 231"/>
                <a:gd name="T22" fmla="*/ 41 w 41"/>
                <a:gd name="T23" fmla="*/ 120 h 231"/>
                <a:gd name="T24" fmla="*/ 41 w 41"/>
                <a:gd name="T25" fmla="*/ 113 h 231"/>
                <a:gd name="T26" fmla="*/ 22 w 41"/>
                <a:gd name="T27" fmla="*/ 91 h 231"/>
                <a:gd name="T28" fmla="*/ 39 w 41"/>
                <a:gd name="T29" fmla="*/ 67 h 231"/>
                <a:gd name="T30" fmla="*/ 41 w 41"/>
                <a:gd name="T31" fmla="*/ 67 h 231"/>
                <a:gd name="T32" fmla="*/ 41 w 41"/>
                <a:gd name="T33" fmla="*/ 52 h 231"/>
                <a:gd name="T34" fmla="*/ 39 w 41"/>
                <a:gd name="T35" fmla="*/ 49 h 231"/>
                <a:gd name="T36" fmla="*/ 41 w 41"/>
                <a:gd name="T37" fmla="*/ 17 h 231"/>
                <a:gd name="T38" fmla="*/ 41 w 41"/>
                <a:gd name="T39" fmla="*/ 0 h 231"/>
                <a:gd name="T40" fmla="*/ 40 w 41"/>
                <a:gd name="T41" fmla="*/ 0 h 231"/>
                <a:gd name="T42" fmla="*/ 37 w 41"/>
                <a:gd name="T43"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31">
                  <a:moveTo>
                    <a:pt x="37" y="60"/>
                  </a:moveTo>
                  <a:cubicBezTo>
                    <a:pt x="13" y="64"/>
                    <a:pt x="7" y="101"/>
                    <a:pt x="23" y="119"/>
                  </a:cubicBezTo>
                  <a:cubicBezTo>
                    <a:pt x="20" y="119"/>
                    <a:pt x="18" y="122"/>
                    <a:pt x="16" y="124"/>
                  </a:cubicBezTo>
                  <a:cubicBezTo>
                    <a:pt x="0" y="152"/>
                    <a:pt x="19" y="178"/>
                    <a:pt x="37" y="187"/>
                  </a:cubicBezTo>
                  <a:cubicBezTo>
                    <a:pt x="26" y="203"/>
                    <a:pt x="29" y="219"/>
                    <a:pt x="41" y="231"/>
                  </a:cubicBezTo>
                  <a:cubicBezTo>
                    <a:pt x="41" y="214"/>
                    <a:pt x="41" y="214"/>
                    <a:pt x="41" y="214"/>
                  </a:cubicBezTo>
                  <a:cubicBezTo>
                    <a:pt x="40" y="214"/>
                    <a:pt x="40" y="214"/>
                    <a:pt x="40" y="214"/>
                  </a:cubicBezTo>
                  <a:cubicBezTo>
                    <a:pt x="39" y="208"/>
                    <a:pt x="40" y="204"/>
                    <a:pt x="41" y="201"/>
                  </a:cubicBezTo>
                  <a:cubicBezTo>
                    <a:pt x="41" y="178"/>
                    <a:pt x="41" y="178"/>
                    <a:pt x="41" y="178"/>
                  </a:cubicBezTo>
                  <a:cubicBezTo>
                    <a:pt x="31" y="172"/>
                    <a:pt x="23" y="165"/>
                    <a:pt x="18" y="155"/>
                  </a:cubicBezTo>
                  <a:cubicBezTo>
                    <a:pt x="16" y="139"/>
                    <a:pt x="22" y="131"/>
                    <a:pt x="28" y="123"/>
                  </a:cubicBezTo>
                  <a:cubicBezTo>
                    <a:pt x="34" y="124"/>
                    <a:pt x="38" y="123"/>
                    <a:pt x="41" y="120"/>
                  </a:cubicBezTo>
                  <a:cubicBezTo>
                    <a:pt x="41" y="113"/>
                    <a:pt x="41" y="113"/>
                    <a:pt x="41" y="113"/>
                  </a:cubicBezTo>
                  <a:cubicBezTo>
                    <a:pt x="31" y="108"/>
                    <a:pt x="22" y="102"/>
                    <a:pt x="22" y="91"/>
                  </a:cubicBezTo>
                  <a:cubicBezTo>
                    <a:pt x="21" y="82"/>
                    <a:pt x="30" y="70"/>
                    <a:pt x="39" y="67"/>
                  </a:cubicBezTo>
                  <a:cubicBezTo>
                    <a:pt x="39" y="67"/>
                    <a:pt x="40" y="67"/>
                    <a:pt x="41" y="67"/>
                  </a:cubicBezTo>
                  <a:cubicBezTo>
                    <a:pt x="41" y="52"/>
                    <a:pt x="41" y="52"/>
                    <a:pt x="41" y="52"/>
                  </a:cubicBezTo>
                  <a:cubicBezTo>
                    <a:pt x="40" y="51"/>
                    <a:pt x="39" y="50"/>
                    <a:pt x="39" y="49"/>
                  </a:cubicBezTo>
                  <a:cubicBezTo>
                    <a:pt x="33" y="39"/>
                    <a:pt x="36" y="28"/>
                    <a:pt x="41" y="17"/>
                  </a:cubicBezTo>
                  <a:cubicBezTo>
                    <a:pt x="41" y="0"/>
                    <a:pt x="41" y="0"/>
                    <a:pt x="41" y="0"/>
                  </a:cubicBezTo>
                  <a:cubicBezTo>
                    <a:pt x="40" y="0"/>
                    <a:pt x="40" y="0"/>
                    <a:pt x="40" y="0"/>
                  </a:cubicBezTo>
                  <a:cubicBezTo>
                    <a:pt x="28" y="10"/>
                    <a:pt x="26" y="49"/>
                    <a:pt x="3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96" name="Freeform 1207"/>
            <p:cNvSpPr/>
            <p:nvPr/>
          </p:nvSpPr>
          <p:spPr bwMode="auto">
            <a:xfrm>
              <a:off x="11870070" y="2257077"/>
              <a:ext cx="111929" cy="182493"/>
            </a:xfrm>
            <a:custGeom>
              <a:avLst/>
              <a:gdLst>
                <a:gd name="T0" fmla="*/ 21 w 30"/>
                <a:gd name="T1" fmla="*/ 0 h 49"/>
                <a:gd name="T2" fmla="*/ 15 w 30"/>
                <a:gd name="T3" fmla="*/ 23 h 49"/>
                <a:gd name="T4" fmla="*/ 0 w 30"/>
                <a:gd name="T5" fmla="*/ 27 h 49"/>
                <a:gd name="T6" fmla="*/ 16 w 30"/>
                <a:gd name="T7" fmla="*/ 30 h 49"/>
                <a:gd name="T8" fmla="*/ 18 w 30"/>
                <a:gd name="T9" fmla="*/ 49 h 49"/>
                <a:gd name="T10" fmla="*/ 25 w 30"/>
                <a:gd name="T11" fmla="*/ 41 h 49"/>
                <a:gd name="T12" fmla="*/ 22 w 30"/>
                <a:gd name="T13" fmla="*/ 30 h 49"/>
                <a:gd name="T14" fmla="*/ 30 w 30"/>
                <a:gd name="T15" fmla="*/ 29 h 49"/>
                <a:gd name="T16" fmla="*/ 30 w 30"/>
                <a:gd name="T17" fmla="*/ 21 h 49"/>
                <a:gd name="T18" fmla="*/ 22 w 30"/>
                <a:gd name="T19" fmla="*/ 22 h 49"/>
                <a:gd name="T20" fmla="*/ 21 w 30"/>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9">
                  <a:moveTo>
                    <a:pt x="21" y="0"/>
                  </a:moveTo>
                  <a:cubicBezTo>
                    <a:pt x="10" y="2"/>
                    <a:pt x="21" y="17"/>
                    <a:pt x="15" y="23"/>
                  </a:cubicBezTo>
                  <a:cubicBezTo>
                    <a:pt x="9" y="24"/>
                    <a:pt x="0" y="21"/>
                    <a:pt x="0" y="27"/>
                  </a:cubicBezTo>
                  <a:cubicBezTo>
                    <a:pt x="0" y="34"/>
                    <a:pt x="12" y="31"/>
                    <a:pt x="16" y="30"/>
                  </a:cubicBezTo>
                  <a:cubicBezTo>
                    <a:pt x="17" y="39"/>
                    <a:pt x="14" y="45"/>
                    <a:pt x="18" y="49"/>
                  </a:cubicBezTo>
                  <a:cubicBezTo>
                    <a:pt x="23" y="48"/>
                    <a:pt x="22" y="41"/>
                    <a:pt x="25" y="41"/>
                  </a:cubicBezTo>
                  <a:cubicBezTo>
                    <a:pt x="22" y="40"/>
                    <a:pt x="22" y="35"/>
                    <a:pt x="22" y="30"/>
                  </a:cubicBezTo>
                  <a:cubicBezTo>
                    <a:pt x="24" y="29"/>
                    <a:pt x="27" y="29"/>
                    <a:pt x="30" y="29"/>
                  </a:cubicBezTo>
                  <a:cubicBezTo>
                    <a:pt x="30" y="21"/>
                    <a:pt x="30" y="21"/>
                    <a:pt x="30" y="21"/>
                  </a:cubicBezTo>
                  <a:cubicBezTo>
                    <a:pt x="27" y="21"/>
                    <a:pt x="24" y="21"/>
                    <a:pt x="22" y="22"/>
                  </a:cubicBezTo>
                  <a:cubicBezTo>
                    <a:pt x="22" y="15"/>
                    <a:pt x="24" y="5"/>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98" name="Freeform 1209"/>
            <p:cNvSpPr/>
            <p:nvPr/>
          </p:nvSpPr>
          <p:spPr bwMode="auto">
            <a:xfrm>
              <a:off x="11709476" y="1086692"/>
              <a:ext cx="267656" cy="411217"/>
            </a:xfrm>
            <a:custGeom>
              <a:avLst/>
              <a:gdLst>
                <a:gd name="T0" fmla="*/ 22 w 72"/>
                <a:gd name="T1" fmla="*/ 67 h 110"/>
                <a:gd name="T2" fmla="*/ 29 w 72"/>
                <a:gd name="T3" fmla="*/ 107 h 110"/>
                <a:gd name="T4" fmla="*/ 48 w 72"/>
                <a:gd name="T5" fmla="*/ 34 h 110"/>
                <a:gd name="T6" fmla="*/ 72 w 72"/>
                <a:gd name="T7" fmla="*/ 36 h 110"/>
                <a:gd name="T8" fmla="*/ 50 w 72"/>
                <a:gd name="T9" fmla="*/ 0 h 110"/>
                <a:gd name="T10" fmla="*/ 46 w 72"/>
                <a:gd name="T11" fmla="*/ 2 h 110"/>
                <a:gd name="T12" fmla="*/ 33 w 72"/>
                <a:gd name="T13" fmla="*/ 69 h 110"/>
                <a:gd name="T14" fmla="*/ 22 w 72"/>
                <a:gd name="T15" fmla="*/ 67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10">
                  <a:moveTo>
                    <a:pt x="22" y="67"/>
                  </a:moveTo>
                  <a:cubicBezTo>
                    <a:pt x="10" y="75"/>
                    <a:pt x="0" y="110"/>
                    <a:pt x="29" y="107"/>
                  </a:cubicBezTo>
                  <a:cubicBezTo>
                    <a:pt x="47" y="96"/>
                    <a:pt x="35" y="51"/>
                    <a:pt x="48" y="34"/>
                  </a:cubicBezTo>
                  <a:cubicBezTo>
                    <a:pt x="58" y="32"/>
                    <a:pt x="66" y="42"/>
                    <a:pt x="72" y="36"/>
                  </a:cubicBezTo>
                  <a:cubicBezTo>
                    <a:pt x="72" y="22"/>
                    <a:pt x="63" y="5"/>
                    <a:pt x="50" y="0"/>
                  </a:cubicBezTo>
                  <a:cubicBezTo>
                    <a:pt x="49" y="2"/>
                    <a:pt x="47" y="1"/>
                    <a:pt x="46" y="2"/>
                  </a:cubicBezTo>
                  <a:cubicBezTo>
                    <a:pt x="40" y="26"/>
                    <a:pt x="38" y="47"/>
                    <a:pt x="33" y="69"/>
                  </a:cubicBezTo>
                  <a:cubicBezTo>
                    <a:pt x="30" y="68"/>
                    <a:pt x="27" y="67"/>
                    <a:pt x="2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199" name="Freeform 1211"/>
            <p:cNvSpPr>
              <a:spLocks noEditPoints="1"/>
            </p:cNvSpPr>
            <p:nvPr/>
          </p:nvSpPr>
          <p:spPr bwMode="auto">
            <a:xfrm>
              <a:off x="6103299" y="2424969"/>
              <a:ext cx="844334" cy="335786"/>
            </a:xfrm>
            <a:custGeom>
              <a:avLst/>
              <a:gdLst>
                <a:gd name="T0" fmla="*/ 205 w 226"/>
                <a:gd name="T1" fmla="*/ 61 h 90"/>
                <a:gd name="T2" fmla="*/ 221 w 226"/>
                <a:gd name="T3" fmla="*/ 29 h 90"/>
                <a:gd name="T4" fmla="*/ 200 w 226"/>
                <a:gd name="T5" fmla="*/ 17 h 90"/>
                <a:gd name="T6" fmla="*/ 190 w 226"/>
                <a:gd name="T7" fmla="*/ 32 h 90"/>
                <a:gd name="T8" fmla="*/ 189 w 226"/>
                <a:gd name="T9" fmla="*/ 2 h 90"/>
                <a:gd name="T10" fmla="*/ 156 w 226"/>
                <a:gd name="T11" fmla="*/ 2 h 90"/>
                <a:gd name="T12" fmla="*/ 153 w 226"/>
                <a:gd name="T13" fmla="*/ 24 h 90"/>
                <a:gd name="T14" fmla="*/ 107 w 226"/>
                <a:gd name="T15" fmla="*/ 35 h 90"/>
                <a:gd name="T16" fmla="*/ 102 w 226"/>
                <a:gd name="T17" fmla="*/ 14 h 90"/>
                <a:gd name="T18" fmla="*/ 54 w 226"/>
                <a:gd name="T19" fmla="*/ 14 h 90"/>
                <a:gd name="T20" fmla="*/ 48 w 226"/>
                <a:gd name="T21" fmla="*/ 26 h 90"/>
                <a:gd name="T22" fmla="*/ 0 w 226"/>
                <a:gd name="T23" fmla="*/ 19 h 90"/>
                <a:gd name="T24" fmla="*/ 0 w 226"/>
                <a:gd name="T25" fmla="*/ 26 h 90"/>
                <a:gd name="T26" fmla="*/ 49 w 226"/>
                <a:gd name="T27" fmla="*/ 36 h 90"/>
                <a:gd name="T28" fmla="*/ 51 w 226"/>
                <a:gd name="T29" fmla="*/ 41 h 90"/>
                <a:gd name="T30" fmla="*/ 26 w 226"/>
                <a:gd name="T31" fmla="*/ 81 h 90"/>
                <a:gd name="T32" fmla="*/ 50 w 226"/>
                <a:gd name="T33" fmla="*/ 89 h 90"/>
                <a:gd name="T34" fmla="*/ 57 w 226"/>
                <a:gd name="T35" fmla="*/ 89 h 90"/>
                <a:gd name="T36" fmla="*/ 37 w 226"/>
                <a:gd name="T37" fmla="*/ 77 h 90"/>
                <a:gd name="T38" fmla="*/ 54 w 226"/>
                <a:gd name="T39" fmla="*/ 55 h 90"/>
                <a:gd name="T40" fmla="*/ 57 w 226"/>
                <a:gd name="T41" fmla="*/ 21 h 90"/>
                <a:gd name="T42" fmla="*/ 97 w 226"/>
                <a:gd name="T43" fmla="*/ 21 h 90"/>
                <a:gd name="T44" fmla="*/ 110 w 226"/>
                <a:gd name="T45" fmla="*/ 89 h 90"/>
                <a:gd name="T46" fmla="*/ 117 w 226"/>
                <a:gd name="T47" fmla="*/ 89 h 90"/>
                <a:gd name="T48" fmla="*/ 112 w 226"/>
                <a:gd name="T49" fmla="*/ 69 h 90"/>
                <a:gd name="T50" fmla="*/ 108 w 226"/>
                <a:gd name="T51" fmla="*/ 46 h 90"/>
                <a:gd name="T52" fmla="*/ 155 w 226"/>
                <a:gd name="T53" fmla="*/ 32 h 90"/>
                <a:gd name="T54" fmla="*/ 151 w 226"/>
                <a:gd name="T55" fmla="*/ 51 h 90"/>
                <a:gd name="T56" fmla="*/ 128 w 226"/>
                <a:gd name="T57" fmla="*/ 50 h 90"/>
                <a:gd name="T58" fmla="*/ 132 w 226"/>
                <a:gd name="T59" fmla="*/ 87 h 90"/>
                <a:gd name="T60" fmla="*/ 164 w 226"/>
                <a:gd name="T61" fmla="*/ 84 h 90"/>
                <a:gd name="T62" fmla="*/ 166 w 226"/>
                <a:gd name="T63" fmla="*/ 89 h 90"/>
                <a:gd name="T64" fmla="*/ 173 w 226"/>
                <a:gd name="T65" fmla="*/ 89 h 90"/>
                <a:gd name="T66" fmla="*/ 168 w 226"/>
                <a:gd name="T67" fmla="*/ 77 h 90"/>
                <a:gd name="T68" fmla="*/ 160 w 226"/>
                <a:gd name="T69" fmla="*/ 76 h 90"/>
                <a:gd name="T70" fmla="*/ 163 w 226"/>
                <a:gd name="T71" fmla="*/ 30 h 90"/>
                <a:gd name="T72" fmla="*/ 161 w 226"/>
                <a:gd name="T73" fmla="*/ 8 h 90"/>
                <a:gd name="T74" fmla="*/ 184 w 226"/>
                <a:gd name="T75" fmla="*/ 8 h 90"/>
                <a:gd name="T76" fmla="*/ 186 w 226"/>
                <a:gd name="T77" fmla="*/ 46 h 90"/>
                <a:gd name="T78" fmla="*/ 201 w 226"/>
                <a:gd name="T79" fmla="*/ 25 h 90"/>
                <a:gd name="T80" fmla="*/ 213 w 226"/>
                <a:gd name="T81" fmla="*/ 35 h 90"/>
                <a:gd name="T82" fmla="*/ 196 w 226"/>
                <a:gd name="T83" fmla="*/ 62 h 90"/>
                <a:gd name="T84" fmla="*/ 217 w 226"/>
                <a:gd name="T85" fmla="*/ 89 h 90"/>
                <a:gd name="T86" fmla="*/ 226 w 226"/>
                <a:gd name="T87" fmla="*/ 89 h 90"/>
                <a:gd name="T88" fmla="*/ 226 w 226"/>
                <a:gd name="T89" fmla="*/ 87 h 90"/>
                <a:gd name="T90" fmla="*/ 205 w 226"/>
                <a:gd name="T91" fmla="*/ 61 h 90"/>
                <a:gd name="T92" fmla="*/ 136 w 226"/>
                <a:gd name="T93" fmla="*/ 81 h 90"/>
                <a:gd name="T94" fmla="*/ 149 w 226"/>
                <a:gd name="T95" fmla="*/ 58 h 90"/>
                <a:gd name="T96" fmla="*/ 153 w 226"/>
                <a:gd name="T97" fmla="*/ 77 h 90"/>
                <a:gd name="T98" fmla="*/ 136 w 226"/>
                <a:gd name="T9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 h="90">
                  <a:moveTo>
                    <a:pt x="205" y="61"/>
                  </a:moveTo>
                  <a:cubicBezTo>
                    <a:pt x="211" y="51"/>
                    <a:pt x="219" y="43"/>
                    <a:pt x="221" y="29"/>
                  </a:cubicBezTo>
                  <a:cubicBezTo>
                    <a:pt x="212" y="26"/>
                    <a:pt x="208" y="20"/>
                    <a:pt x="200" y="17"/>
                  </a:cubicBezTo>
                  <a:cubicBezTo>
                    <a:pt x="196" y="21"/>
                    <a:pt x="195" y="29"/>
                    <a:pt x="190" y="32"/>
                  </a:cubicBezTo>
                  <a:cubicBezTo>
                    <a:pt x="190" y="22"/>
                    <a:pt x="192" y="9"/>
                    <a:pt x="189" y="2"/>
                  </a:cubicBezTo>
                  <a:cubicBezTo>
                    <a:pt x="177" y="4"/>
                    <a:pt x="168" y="0"/>
                    <a:pt x="156" y="2"/>
                  </a:cubicBezTo>
                  <a:cubicBezTo>
                    <a:pt x="156" y="5"/>
                    <a:pt x="156" y="16"/>
                    <a:pt x="153" y="24"/>
                  </a:cubicBezTo>
                  <a:cubicBezTo>
                    <a:pt x="140" y="16"/>
                    <a:pt x="116" y="22"/>
                    <a:pt x="107" y="35"/>
                  </a:cubicBezTo>
                  <a:cubicBezTo>
                    <a:pt x="107" y="27"/>
                    <a:pt x="105" y="21"/>
                    <a:pt x="102" y="14"/>
                  </a:cubicBezTo>
                  <a:cubicBezTo>
                    <a:pt x="83" y="16"/>
                    <a:pt x="73" y="15"/>
                    <a:pt x="54" y="14"/>
                  </a:cubicBezTo>
                  <a:cubicBezTo>
                    <a:pt x="51" y="17"/>
                    <a:pt x="52" y="24"/>
                    <a:pt x="48" y="26"/>
                  </a:cubicBezTo>
                  <a:cubicBezTo>
                    <a:pt x="35" y="17"/>
                    <a:pt x="17" y="17"/>
                    <a:pt x="0" y="19"/>
                  </a:cubicBezTo>
                  <a:cubicBezTo>
                    <a:pt x="0" y="26"/>
                    <a:pt x="0" y="26"/>
                    <a:pt x="0" y="26"/>
                  </a:cubicBezTo>
                  <a:cubicBezTo>
                    <a:pt x="18" y="23"/>
                    <a:pt x="40" y="26"/>
                    <a:pt x="49" y="36"/>
                  </a:cubicBezTo>
                  <a:cubicBezTo>
                    <a:pt x="48" y="38"/>
                    <a:pt x="51" y="41"/>
                    <a:pt x="51" y="41"/>
                  </a:cubicBezTo>
                  <a:cubicBezTo>
                    <a:pt x="52" y="62"/>
                    <a:pt x="32" y="67"/>
                    <a:pt x="26" y="81"/>
                  </a:cubicBezTo>
                  <a:cubicBezTo>
                    <a:pt x="31" y="84"/>
                    <a:pt x="44" y="84"/>
                    <a:pt x="50" y="89"/>
                  </a:cubicBezTo>
                  <a:cubicBezTo>
                    <a:pt x="57" y="89"/>
                    <a:pt x="57" y="89"/>
                    <a:pt x="57" y="89"/>
                  </a:cubicBezTo>
                  <a:cubicBezTo>
                    <a:pt x="54" y="81"/>
                    <a:pt x="47" y="77"/>
                    <a:pt x="37" y="77"/>
                  </a:cubicBezTo>
                  <a:cubicBezTo>
                    <a:pt x="42" y="67"/>
                    <a:pt x="51" y="65"/>
                    <a:pt x="54" y="55"/>
                  </a:cubicBezTo>
                  <a:cubicBezTo>
                    <a:pt x="58" y="44"/>
                    <a:pt x="52" y="31"/>
                    <a:pt x="57" y="21"/>
                  </a:cubicBezTo>
                  <a:cubicBezTo>
                    <a:pt x="68" y="22"/>
                    <a:pt x="79" y="23"/>
                    <a:pt x="97" y="21"/>
                  </a:cubicBezTo>
                  <a:cubicBezTo>
                    <a:pt x="104" y="41"/>
                    <a:pt x="105" y="67"/>
                    <a:pt x="110" y="89"/>
                  </a:cubicBezTo>
                  <a:cubicBezTo>
                    <a:pt x="117" y="89"/>
                    <a:pt x="117" y="89"/>
                    <a:pt x="117" y="89"/>
                  </a:cubicBezTo>
                  <a:cubicBezTo>
                    <a:pt x="116" y="83"/>
                    <a:pt x="114" y="76"/>
                    <a:pt x="112" y="69"/>
                  </a:cubicBezTo>
                  <a:cubicBezTo>
                    <a:pt x="111" y="61"/>
                    <a:pt x="107" y="51"/>
                    <a:pt x="108" y="46"/>
                  </a:cubicBezTo>
                  <a:cubicBezTo>
                    <a:pt x="112" y="28"/>
                    <a:pt x="137" y="22"/>
                    <a:pt x="155" y="32"/>
                  </a:cubicBezTo>
                  <a:cubicBezTo>
                    <a:pt x="157" y="39"/>
                    <a:pt x="153" y="44"/>
                    <a:pt x="151" y="51"/>
                  </a:cubicBezTo>
                  <a:cubicBezTo>
                    <a:pt x="144" y="48"/>
                    <a:pt x="135" y="44"/>
                    <a:pt x="128" y="50"/>
                  </a:cubicBezTo>
                  <a:cubicBezTo>
                    <a:pt x="120" y="56"/>
                    <a:pt x="118" y="83"/>
                    <a:pt x="132" y="87"/>
                  </a:cubicBezTo>
                  <a:cubicBezTo>
                    <a:pt x="143" y="90"/>
                    <a:pt x="148" y="80"/>
                    <a:pt x="164" y="84"/>
                  </a:cubicBezTo>
                  <a:cubicBezTo>
                    <a:pt x="165" y="86"/>
                    <a:pt x="166" y="87"/>
                    <a:pt x="166" y="89"/>
                  </a:cubicBezTo>
                  <a:cubicBezTo>
                    <a:pt x="173" y="89"/>
                    <a:pt x="173" y="89"/>
                    <a:pt x="173" y="89"/>
                  </a:cubicBezTo>
                  <a:cubicBezTo>
                    <a:pt x="172" y="85"/>
                    <a:pt x="170" y="82"/>
                    <a:pt x="168" y="77"/>
                  </a:cubicBezTo>
                  <a:cubicBezTo>
                    <a:pt x="166" y="75"/>
                    <a:pt x="163" y="79"/>
                    <a:pt x="160" y="76"/>
                  </a:cubicBezTo>
                  <a:cubicBezTo>
                    <a:pt x="150" y="60"/>
                    <a:pt x="162" y="47"/>
                    <a:pt x="163" y="30"/>
                  </a:cubicBezTo>
                  <a:cubicBezTo>
                    <a:pt x="163" y="22"/>
                    <a:pt x="158" y="16"/>
                    <a:pt x="161" y="8"/>
                  </a:cubicBezTo>
                  <a:cubicBezTo>
                    <a:pt x="169" y="8"/>
                    <a:pt x="176" y="8"/>
                    <a:pt x="184" y="8"/>
                  </a:cubicBezTo>
                  <a:cubicBezTo>
                    <a:pt x="184" y="22"/>
                    <a:pt x="184" y="34"/>
                    <a:pt x="186" y="46"/>
                  </a:cubicBezTo>
                  <a:cubicBezTo>
                    <a:pt x="196" y="44"/>
                    <a:pt x="196" y="32"/>
                    <a:pt x="201" y="25"/>
                  </a:cubicBezTo>
                  <a:cubicBezTo>
                    <a:pt x="205" y="29"/>
                    <a:pt x="210" y="30"/>
                    <a:pt x="213" y="35"/>
                  </a:cubicBezTo>
                  <a:cubicBezTo>
                    <a:pt x="209" y="46"/>
                    <a:pt x="203" y="54"/>
                    <a:pt x="196" y="62"/>
                  </a:cubicBezTo>
                  <a:cubicBezTo>
                    <a:pt x="201" y="72"/>
                    <a:pt x="211" y="79"/>
                    <a:pt x="217" y="89"/>
                  </a:cubicBezTo>
                  <a:cubicBezTo>
                    <a:pt x="226" y="89"/>
                    <a:pt x="226" y="89"/>
                    <a:pt x="226" y="89"/>
                  </a:cubicBezTo>
                  <a:cubicBezTo>
                    <a:pt x="226" y="88"/>
                    <a:pt x="226" y="88"/>
                    <a:pt x="226" y="87"/>
                  </a:cubicBezTo>
                  <a:cubicBezTo>
                    <a:pt x="218" y="79"/>
                    <a:pt x="210" y="72"/>
                    <a:pt x="205" y="61"/>
                  </a:cubicBezTo>
                  <a:close/>
                  <a:moveTo>
                    <a:pt x="136" y="81"/>
                  </a:moveTo>
                  <a:cubicBezTo>
                    <a:pt x="120" y="74"/>
                    <a:pt x="130" y="43"/>
                    <a:pt x="149" y="58"/>
                  </a:cubicBezTo>
                  <a:cubicBezTo>
                    <a:pt x="150" y="65"/>
                    <a:pt x="151" y="71"/>
                    <a:pt x="153" y="77"/>
                  </a:cubicBezTo>
                  <a:cubicBezTo>
                    <a:pt x="149" y="80"/>
                    <a:pt x="139" y="77"/>
                    <a:pt x="136"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00" name="Freeform 1212"/>
            <p:cNvSpPr/>
            <p:nvPr/>
          </p:nvSpPr>
          <p:spPr bwMode="auto">
            <a:xfrm>
              <a:off x="6796772" y="2753457"/>
              <a:ext cx="4866" cy="2432"/>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01" name="Freeform 1213"/>
            <p:cNvSpPr>
              <a:spLocks noEditPoints="1"/>
            </p:cNvSpPr>
            <p:nvPr/>
          </p:nvSpPr>
          <p:spPr bwMode="auto">
            <a:xfrm>
              <a:off x="7453746" y="2386038"/>
              <a:ext cx="1284749" cy="391750"/>
            </a:xfrm>
            <a:custGeom>
              <a:avLst/>
              <a:gdLst>
                <a:gd name="T0" fmla="*/ 311 w 344"/>
                <a:gd name="T1" fmla="*/ 87 h 105"/>
                <a:gd name="T2" fmla="*/ 283 w 344"/>
                <a:gd name="T3" fmla="*/ 12 h 105"/>
                <a:gd name="T4" fmla="*/ 225 w 344"/>
                <a:gd name="T5" fmla="*/ 55 h 105"/>
                <a:gd name="T6" fmla="*/ 169 w 344"/>
                <a:gd name="T7" fmla="*/ 48 h 105"/>
                <a:gd name="T8" fmla="*/ 140 w 344"/>
                <a:gd name="T9" fmla="*/ 25 h 105"/>
                <a:gd name="T10" fmla="*/ 127 w 344"/>
                <a:gd name="T11" fmla="*/ 49 h 105"/>
                <a:gd name="T12" fmla="*/ 101 w 344"/>
                <a:gd name="T13" fmla="*/ 24 h 105"/>
                <a:gd name="T14" fmla="*/ 64 w 344"/>
                <a:gd name="T15" fmla="*/ 66 h 105"/>
                <a:gd name="T16" fmla="*/ 63 w 344"/>
                <a:gd name="T17" fmla="*/ 46 h 105"/>
                <a:gd name="T18" fmla="*/ 17 w 344"/>
                <a:gd name="T19" fmla="*/ 43 h 105"/>
                <a:gd name="T20" fmla="*/ 19 w 344"/>
                <a:gd name="T21" fmla="*/ 78 h 105"/>
                <a:gd name="T22" fmla="*/ 6 w 344"/>
                <a:gd name="T23" fmla="*/ 99 h 105"/>
                <a:gd name="T24" fmla="*/ 30 w 344"/>
                <a:gd name="T25" fmla="*/ 99 h 105"/>
                <a:gd name="T26" fmla="*/ 52 w 344"/>
                <a:gd name="T27" fmla="*/ 90 h 105"/>
                <a:gd name="T28" fmla="*/ 58 w 344"/>
                <a:gd name="T29" fmla="*/ 42 h 105"/>
                <a:gd name="T30" fmla="*/ 67 w 344"/>
                <a:gd name="T31" fmla="*/ 86 h 105"/>
                <a:gd name="T32" fmla="*/ 70 w 344"/>
                <a:gd name="T33" fmla="*/ 99 h 105"/>
                <a:gd name="T34" fmla="*/ 105 w 344"/>
                <a:gd name="T35" fmla="*/ 57 h 105"/>
                <a:gd name="T36" fmla="*/ 88 w 344"/>
                <a:gd name="T37" fmla="*/ 70 h 105"/>
                <a:gd name="T38" fmla="*/ 111 w 344"/>
                <a:gd name="T39" fmla="*/ 99 h 105"/>
                <a:gd name="T40" fmla="*/ 117 w 344"/>
                <a:gd name="T41" fmla="*/ 92 h 105"/>
                <a:gd name="T42" fmla="*/ 111 w 344"/>
                <a:gd name="T43" fmla="*/ 59 h 105"/>
                <a:gd name="T44" fmla="*/ 115 w 344"/>
                <a:gd name="T45" fmla="*/ 28 h 105"/>
                <a:gd name="T46" fmla="*/ 145 w 344"/>
                <a:gd name="T47" fmla="*/ 32 h 105"/>
                <a:gd name="T48" fmla="*/ 160 w 344"/>
                <a:gd name="T49" fmla="*/ 99 h 105"/>
                <a:gd name="T50" fmla="*/ 171 w 344"/>
                <a:gd name="T51" fmla="*/ 57 h 105"/>
                <a:gd name="T52" fmla="*/ 227 w 344"/>
                <a:gd name="T53" fmla="*/ 94 h 105"/>
                <a:gd name="T54" fmla="*/ 233 w 344"/>
                <a:gd name="T55" fmla="*/ 99 h 105"/>
                <a:gd name="T56" fmla="*/ 229 w 344"/>
                <a:gd name="T57" fmla="*/ 60 h 105"/>
                <a:gd name="T58" fmla="*/ 262 w 344"/>
                <a:gd name="T59" fmla="*/ 48 h 105"/>
                <a:gd name="T60" fmla="*/ 278 w 344"/>
                <a:gd name="T61" fmla="*/ 99 h 105"/>
                <a:gd name="T62" fmla="*/ 287 w 344"/>
                <a:gd name="T63" fmla="*/ 78 h 105"/>
                <a:gd name="T64" fmla="*/ 285 w 344"/>
                <a:gd name="T65" fmla="*/ 19 h 105"/>
                <a:gd name="T66" fmla="*/ 306 w 344"/>
                <a:gd name="T67" fmla="*/ 94 h 105"/>
                <a:gd name="T68" fmla="*/ 344 w 344"/>
                <a:gd name="T69" fmla="*/ 99 h 105"/>
                <a:gd name="T70" fmla="*/ 95 w 344"/>
                <a:gd name="T71" fmla="*/ 92 h 105"/>
                <a:gd name="T72" fmla="*/ 95 w 344"/>
                <a:gd name="T73" fmla="*/ 7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4" h="105">
                  <a:moveTo>
                    <a:pt x="344" y="94"/>
                  </a:moveTo>
                  <a:cubicBezTo>
                    <a:pt x="333" y="92"/>
                    <a:pt x="318" y="93"/>
                    <a:pt x="311" y="87"/>
                  </a:cubicBezTo>
                  <a:cubicBezTo>
                    <a:pt x="307" y="66"/>
                    <a:pt x="310" y="35"/>
                    <a:pt x="302" y="14"/>
                  </a:cubicBezTo>
                  <a:cubicBezTo>
                    <a:pt x="296" y="13"/>
                    <a:pt x="291" y="11"/>
                    <a:pt x="283" y="12"/>
                  </a:cubicBezTo>
                  <a:cubicBezTo>
                    <a:pt x="276" y="20"/>
                    <a:pt x="274" y="34"/>
                    <a:pt x="271" y="45"/>
                  </a:cubicBezTo>
                  <a:cubicBezTo>
                    <a:pt x="257" y="34"/>
                    <a:pt x="229" y="40"/>
                    <a:pt x="225" y="55"/>
                  </a:cubicBezTo>
                  <a:cubicBezTo>
                    <a:pt x="219" y="48"/>
                    <a:pt x="210" y="38"/>
                    <a:pt x="199" y="37"/>
                  </a:cubicBezTo>
                  <a:cubicBezTo>
                    <a:pt x="186" y="35"/>
                    <a:pt x="178" y="41"/>
                    <a:pt x="169" y="48"/>
                  </a:cubicBezTo>
                  <a:cubicBezTo>
                    <a:pt x="171" y="40"/>
                    <a:pt x="167" y="26"/>
                    <a:pt x="160" y="23"/>
                  </a:cubicBezTo>
                  <a:cubicBezTo>
                    <a:pt x="154" y="25"/>
                    <a:pt x="145" y="24"/>
                    <a:pt x="140" y="25"/>
                  </a:cubicBezTo>
                  <a:cubicBezTo>
                    <a:pt x="136" y="37"/>
                    <a:pt x="139" y="59"/>
                    <a:pt x="134" y="70"/>
                  </a:cubicBezTo>
                  <a:cubicBezTo>
                    <a:pt x="121" y="71"/>
                    <a:pt x="128" y="56"/>
                    <a:pt x="127" y="49"/>
                  </a:cubicBezTo>
                  <a:cubicBezTo>
                    <a:pt x="127" y="38"/>
                    <a:pt x="124" y="28"/>
                    <a:pt x="121" y="23"/>
                  </a:cubicBezTo>
                  <a:cubicBezTo>
                    <a:pt x="115" y="20"/>
                    <a:pt x="106" y="23"/>
                    <a:pt x="101" y="24"/>
                  </a:cubicBezTo>
                  <a:cubicBezTo>
                    <a:pt x="101" y="35"/>
                    <a:pt x="99" y="36"/>
                    <a:pt x="99" y="48"/>
                  </a:cubicBezTo>
                  <a:cubicBezTo>
                    <a:pt x="83" y="44"/>
                    <a:pt x="70" y="55"/>
                    <a:pt x="64" y="66"/>
                  </a:cubicBezTo>
                  <a:cubicBezTo>
                    <a:pt x="61" y="59"/>
                    <a:pt x="54" y="57"/>
                    <a:pt x="52" y="50"/>
                  </a:cubicBezTo>
                  <a:cubicBezTo>
                    <a:pt x="58" y="52"/>
                    <a:pt x="60" y="48"/>
                    <a:pt x="63" y="46"/>
                  </a:cubicBezTo>
                  <a:cubicBezTo>
                    <a:pt x="66" y="39"/>
                    <a:pt x="66" y="31"/>
                    <a:pt x="63" y="21"/>
                  </a:cubicBezTo>
                  <a:cubicBezTo>
                    <a:pt x="39" y="0"/>
                    <a:pt x="14" y="18"/>
                    <a:pt x="17" y="43"/>
                  </a:cubicBezTo>
                  <a:cubicBezTo>
                    <a:pt x="20" y="66"/>
                    <a:pt x="49" y="67"/>
                    <a:pt x="45" y="92"/>
                  </a:cubicBezTo>
                  <a:cubicBezTo>
                    <a:pt x="31" y="101"/>
                    <a:pt x="25" y="85"/>
                    <a:pt x="19" y="78"/>
                  </a:cubicBezTo>
                  <a:cubicBezTo>
                    <a:pt x="6" y="77"/>
                    <a:pt x="0" y="87"/>
                    <a:pt x="0" y="99"/>
                  </a:cubicBezTo>
                  <a:cubicBezTo>
                    <a:pt x="6" y="99"/>
                    <a:pt x="6" y="99"/>
                    <a:pt x="6" y="99"/>
                  </a:cubicBezTo>
                  <a:cubicBezTo>
                    <a:pt x="7" y="93"/>
                    <a:pt x="9" y="88"/>
                    <a:pt x="15" y="85"/>
                  </a:cubicBezTo>
                  <a:cubicBezTo>
                    <a:pt x="20" y="89"/>
                    <a:pt x="24" y="95"/>
                    <a:pt x="30" y="99"/>
                  </a:cubicBezTo>
                  <a:cubicBezTo>
                    <a:pt x="46" y="99"/>
                    <a:pt x="46" y="99"/>
                    <a:pt x="46" y="99"/>
                  </a:cubicBezTo>
                  <a:cubicBezTo>
                    <a:pt x="49" y="97"/>
                    <a:pt x="51" y="94"/>
                    <a:pt x="52" y="90"/>
                  </a:cubicBezTo>
                  <a:cubicBezTo>
                    <a:pt x="58" y="65"/>
                    <a:pt x="10" y="54"/>
                    <a:pt x="25" y="27"/>
                  </a:cubicBezTo>
                  <a:cubicBezTo>
                    <a:pt x="33" y="12"/>
                    <a:pt x="67" y="17"/>
                    <a:pt x="58" y="42"/>
                  </a:cubicBezTo>
                  <a:cubicBezTo>
                    <a:pt x="53" y="45"/>
                    <a:pt x="44" y="39"/>
                    <a:pt x="41" y="46"/>
                  </a:cubicBezTo>
                  <a:cubicBezTo>
                    <a:pt x="46" y="61"/>
                    <a:pt x="66" y="67"/>
                    <a:pt x="67" y="86"/>
                  </a:cubicBezTo>
                  <a:cubicBezTo>
                    <a:pt x="67" y="90"/>
                    <a:pt x="66" y="94"/>
                    <a:pt x="65" y="99"/>
                  </a:cubicBezTo>
                  <a:cubicBezTo>
                    <a:pt x="70" y="99"/>
                    <a:pt x="70" y="99"/>
                    <a:pt x="70" y="99"/>
                  </a:cubicBezTo>
                  <a:cubicBezTo>
                    <a:pt x="73" y="90"/>
                    <a:pt x="73" y="80"/>
                    <a:pt x="70" y="71"/>
                  </a:cubicBezTo>
                  <a:cubicBezTo>
                    <a:pt x="73" y="58"/>
                    <a:pt x="91" y="48"/>
                    <a:pt x="105" y="57"/>
                  </a:cubicBezTo>
                  <a:cubicBezTo>
                    <a:pt x="104" y="63"/>
                    <a:pt x="101" y="66"/>
                    <a:pt x="99" y="71"/>
                  </a:cubicBezTo>
                  <a:cubicBezTo>
                    <a:pt x="95" y="71"/>
                    <a:pt x="93" y="69"/>
                    <a:pt x="88" y="70"/>
                  </a:cubicBezTo>
                  <a:cubicBezTo>
                    <a:pt x="72" y="84"/>
                    <a:pt x="87" y="105"/>
                    <a:pt x="111" y="96"/>
                  </a:cubicBezTo>
                  <a:cubicBezTo>
                    <a:pt x="111" y="97"/>
                    <a:pt x="111" y="98"/>
                    <a:pt x="111" y="99"/>
                  </a:cubicBezTo>
                  <a:cubicBezTo>
                    <a:pt x="117" y="99"/>
                    <a:pt x="117" y="99"/>
                    <a:pt x="117" y="99"/>
                  </a:cubicBezTo>
                  <a:cubicBezTo>
                    <a:pt x="117" y="97"/>
                    <a:pt x="117" y="94"/>
                    <a:pt x="117" y="92"/>
                  </a:cubicBezTo>
                  <a:cubicBezTo>
                    <a:pt x="112" y="89"/>
                    <a:pt x="108" y="90"/>
                    <a:pt x="102" y="91"/>
                  </a:cubicBezTo>
                  <a:cubicBezTo>
                    <a:pt x="97" y="75"/>
                    <a:pt x="110" y="72"/>
                    <a:pt x="111" y="59"/>
                  </a:cubicBezTo>
                  <a:cubicBezTo>
                    <a:pt x="105" y="49"/>
                    <a:pt x="104" y="43"/>
                    <a:pt x="106" y="30"/>
                  </a:cubicBezTo>
                  <a:cubicBezTo>
                    <a:pt x="111" y="29"/>
                    <a:pt x="114" y="29"/>
                    <a:pt x="115" y="28"/>
                  </a:cubicBezTo>
                  <a:cubicBezTo>
                    <a:pt x="125" y="42"/>
                    <a:pt x="108" y="84"/>
                    <a:pt x="138" y="77"/>
                  </a:cubicBezTo>
                  <a:cubicBezTo>
                    <a:pt x="147" y="66"/>
                    <a:pt x="142" y="46"/>
                    <a:pt x="145" y="32"/>
                  </a:cubicBezTo>
                  <a:cubicBezTo>
                    <a:pt x="149" y="31"/>
                    <a:pt x="154" y="31"/>
                    <a:pt x="160" y="31"/>
                  </a:cubicBezTo>
                  <a:cubicBezTo>
                    <a:pt x="166" y="52"/>
                    <a:pt x="163" y="74"/>
                    <a:pt x="160" y="99"/>
                  </a:cubicBezTo>
                  <a:cubicBezTo>
                    <a:pt x="166" y="99"/>
                    <a:pt x="166" y="99"/>
                    <a:pt x="166" y="99"/>
                  </a:cubicBezTo>
                  <a:cubicBezTo>
                    <a:pt x="169" y="86"/>
                    <a:pt x="170" y="72"/>
                    <a:pt x="171" y="57"/>
                  </a:cubicBezTo>
                  <a:cubicBezTo>
                    <a:pt x="185" y="37"/>
                    <a:pt x="210" y="43"/>
                    <a:pt x="220" y="60"/>
                  </a:cubicBezTo>
                  <a:cubicBezTo>
                    <a:pt x="225" y="68"/>
                    <a:pt x="230" y="84"/>
                    <a:pt x="227" y="94"/>
                  </a:cubicBezTo>
                  <a:cubicBezTo>
                    <a:pt x="227" y="95"/>
                    <a:pt x="226" y="97"/>
                    <a:pt x="225" y="99"/>
                  </a:cubicBezTo>
                  <a:cubicBezTo>
                    <a:pt x="233" y="99"/>
                    <a:pt x="233" y="99"/>
                    <a:pt x="233" y="99"/>
                  </a:cubicBezTo>
                  <a:cubicBezTo>
                    <a:pt x="234" y="96"/>
                    <a:pt x="235" y="94"/>
                    <a:pt x="235" y="89"/>
                  </a:cubicBezTo>
                  <a:cubicBezTo>
                    <a:pt x="236" y="78"/>
                    <a:pt x="227" y="68"/>
                    <a:pt x="229" y="60"/>
                  </a:cubicBezTo>
                  <a:cubicBezTo>
                    <a:pt x="230" y="53"/>
                    <a:pt x="237" y="51"/>
                    <a:pt x="243" y="49"/>
                  </a:cubicBezTo>
                  <a:cubicBezTo>
                    <a:pt x="249" y="48"/>
                    <a:pt x="255" y="47"/>
                    <a:pt x="262" y="48"/>
                  </a:cubicBezTo>
                  <a:cubicBezTo>
                    <a:pt x="275" y="57"/>
                    <a:pt x="284" y="74"/>
                    <a:pt x="280" y="92"/>
                  </a:cubicBezTo>
                  <a:cubicBezTo>
                    <a:pt x="280" y="95"/>
                    <a:pt x="279" y="97"/>
                    <a:pt x="278" y="99"/>
                  </a:cubicBezTo>
                  <a:cubicBezTo>
                    <a:pt x="285" y="99"/>
                    <a:pt x="285" y="99"/>
                    <a:pt x="285" y="99"/>
                  </a:cubicBezTo>
                  <a:cubicBezTo>
                    <a:pt x="287" y="93"/>
                    <a:pt x="288" y="86"/>
                    <a:pt x="287" y="78"/>
                  </a:cubicBezTo>
                  <a:cubicBezTo>
                    <a:pt x="286" y="69"/>
                    <a:pt x="278" y="61"/>
                    <a:pt x="277" y="51"/>
                  </a:cubicBezTo>
                  <a:cubicBezTo>
                    <a:pt x="276" y="39"/>
                    <a:pt x="282" y="29"/>
                    <a:pt x="285" y="19"/>
                  </a:cubicBezTo>
                  <a:cubicBezTo>
                    <a:pt x="290" y="18"/>
                    <a:pt x="293" y="19"/>
                    <a:pt x="296" y="20"/>
                  </a:cubicBezTo>
                  <a:cubicBezTo>
                    <a:pt x="304" y="40"/>
                    <a:pt x="299" y="73"/>
                    <a:pt x="306" y="94"/>
                  </a:cubicBezTo>
                  <a:cubicBezTo>
                    <a:pt x="312" y="96"/>
                    <a:pt x="318" y="97"/>
                    <a:pt x="325" y="99"/>
                  </a:cubicBezTo>
                  <a:cubicBezTo>
                    <a:pt x="344" y="99"/>
                    <a:pt x="344" y="99"/>
                    <a:pt x="344" y="99"/>
                  </a:cubicBezTo>
                  <a:cubicBezTo>
                    <a:pt x="344" y="97"/>
                    <a:pt x="344" y="95"/>
                    <a:pt x="344" y="94"/>
                  </a:cubicBezTo>
                  <a:close/>
                  <a:moveTo>
                    <a:pt x="95" y="92"/>
                  </a:moveTo>
                  <a:cubicBezTo>
                    <a:pt x="89" y="92"/>
                    <a:pt x="86" y="81"/>
                    <a:pt x="91" y="77"/>
                  </a:cubicBezTo>
                  <a:cubicBezTo>
                    <a:pt x="92" y="77"/>
                    <a:pt x="93" y="78"/>
                    <a:pt x="95" y="78"/>
                  </a:cubicBezTo>
                  <a:cubicBezTo>
                    <a:pt x="94" y="85"/>
                    <a:pt x="97" y="88"/>
                    <a:pt x="95"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02" name="Freeform 1214"/>
            <p:cNvSpPr/>
            <p:nvPr/>
          </p:nvSpPr>
          <p:spPr bwMode="auto">
            <a:xfrm>
              <a:off x="7913627" y="2729125"/>
              <a:ext cx="68131" cy="26765"/>
            </a:xfrm>
            <a:custGeom>
              <a:avLst/>
              <a:gdLst>
                <a:gd name="T0" fmla="*/ 2 w 18"/>
                <a:gd name="T1" fmla="*/ 4 h 7"/>
                <a:gd name="T2" fmla="*/ 0 w 18"/>
                <a:gd name="T3" fmla="*/ 7 h 7"/>
                <a:gd name="T4" fmla="*/ 18 w 18"/>
                <a:gd name="T5" fmla="*/ 7 h 7"/>
                <a:gd name="T6" fmla="*/ 18 w 18"/>
                <a:gd name="T7" fmla="*/ 6 h 7"/>
                <a:gd name="T8" fmla="*/ 2 w 18"/>
                <a:gd name="T9" fmla="*/ 4 h 7"/>
              </a:gdLst>
              <a:ahLst/>
              <a:cxnLst>
                <a:cxn ang="0">
                  <a:pos x="T0" y="T1"/>
                </a:cxn>
                <a:cxn ang="0">
                  <a:pos x="T2" y="T3"/>
                </a:cxn>
                <a:cxn ang="0">
                  <a:pos x="T4" y="T5"/>
                </a:cxn>
                <a:cxn ang="0">
                  <a:pos x="T6" y="T7"/>
                </a:cxn>
                <a:cxn ang="0">
                  <a:pos x="T8" y="T9"/>
                </a:cxn>
              </a:cxnLst>
              <a:rect l="0" t="0" r="r" b="b"/>
              <a:pathLst>
                <a:path w="18" h="7">
                  <a:moveTo>
                    <a:pt x="2" y="4"/>
                  </a:moveTo>
                  <a:cubicBezTo>
                    <a:pt x="1" y="5"/>
                    <a:pt x="1" y="6"/>
                    <a:pt x="0" y="7"/>
                  </a:cubicBezTo>
                  <a:cubicBezTo>
                    <a:pt x="18" y="7"/>
                    <a:pt x="18" y="7"/>
                    <a:pt x="18" y="7"/>
                  </a:cubicBezTo>
                  <a:cubicBezTo>
                    <a:pt x="18" y="6"/>
                    <a:pt x="18" y="6"/>
                    <a:pt x="18" y="6"/>
                  </a:cubicBezTo>
                  <a:cubicBezTo>
                    <a:pt x="16" y="0"/>
                    <a:pt x="7"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03" name="Freeform 1215"/>
            <p:cNvSpPr>
              <a:spLocks noEditPoints="1"/>
            </p:cNvSpPr>
            <p:nvPr/>
          </p:nvSpPr>
          <p:spPr bwMode="auto">
            <a:xfrm>
              <a:off x="8996418" y="2461469"/>
              <a:ext cx="282255" cy="294421"/>
            </a:xfrm>
            <a:custGeom>
              <a:avLst/>
              <a:gdLst>
                <a:gd name="T0" fmla="*/ 55 w 76"/>
                <a:gd name="T1" fmla="*/ 39 h 79"/>
                <a:gd name="T2" fmla="*/ 69 w 76"/>
                <a:gd name="T3" fmla="*/ 14 h 79"/>
                <a:gd name="T4" fmla="*/ 0 w 76"/>
                <a:gd name="T5" fmla="*/ 25 h 79"/>
                <a:gd name="T6" fmla="*/ 17 w 76"/>
                <a:gd name="T7" fmla="*/ 39 h 79"/>
                <a:gd name="T8" fmla="*/ 17 w 76"/>
                <a:gd name="T9" fmla="*/ 59 h 79"/>
                <a:gd name="T10" fmla="*/ 8 w 76"/>
                <a:gd name="T11" fmla="*/ 79 h 79"/>
                <a:gd name="T12" fmla="*/ 15 w 76"/>
                <a:gd name="T13" fmla="*/ 79 h 79"/>
                <a:gd name="T14" fmla="*/ 25 w 76"/>
                <a:gd name="T15" fmla="*/ 62 h 79"/>
                <a:gd name="T16" fmla="*/ 25 w 76"/>
                <a:gd name="T17" fmla="*/ 32 h 79"/>
                <a:gd name="T18" fmla="*/ 7 w 76"/>
                <a:gd name="T19" fmla="*/ 27 h 79"/>
                <a:gd name="T20" fmla="*/ 18 w 76"/>
                <a:gd name="T21" fmla="*/ 18 h 79"/>
                <a:gd name="T22" fmla="*/ 63 w 76"/>
                <a:gd name="T23" fmla="*/ 21 h 79"/>
                <a:gd name="T24" fmla="*/ 47 w 76"/>
                <a:gd name="T25" fmla="*/ 29 h 79"/>
                <a:gd name="T26" fmla="*/ 48 w 76"/>
                <a:gd name="T27" fmla="*/ 56 h 79"/>
                <a:gd name="T28" fmla="*/ 67 w 76"/>
                <a:gd name="T29" fmla="*/ 79 h 79"/>
                <a:gd name="T30" fmla="*/ 76 w 76"/>
                <a:gd name="T31" fmla="*/ 79 h 79"/>
                <a:gd name="T32" fmla="*/ 76 w 76"/>
                <a:gd name="T33" fmla="*/ 78 h 79"/>
                <a:gd name="T34" fmla="*/ 55 w 76"/>
                <a:gd name="T35" fmla="*/ 39 h 79"/>
                <a:gd name="T36" fmla="*/ 26 w 76"/>
                <a:gd name="T37" fmla="*/ 15 h 79"/>
                <a:gd name="T38" fmla="*/ 57 w 76"/>
                <a:gd name="T39" fmla="*/ 15 h 79"/>
                <a:gd name="T40" fmla="*/ 26 w 76"/>
                <a:gd name="T41"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9">
                  <a:moveTo>
                    <a:pt x="55" y="39"/>
                  </a:moveTo>
                  <a:cubicBezTo>
                    <a:pt x="62" y="33"/>
                    <a:pt x="72" y="30"/>
                    <a:pt x="69" y="14"/>
                  </a:cubicBezTo>
                  <a:cubicBezTo>
                    <a:pt x="56" y="0"/>
                    <a:pt x="0" y="8"/>
                    <a:pt x="0" y="25"/>
                  </a:cubicBezTo>
                  <a:cubicBezTo>
                    <a:pt x="1" y="34"/>
                    <a:pt x="10" y="34"/>
                    <a:pt x="17" y="39"/>
                  </a:cubicBezTo>
                  <a:cubicBezTo>
                    <a:pt x="16" y="45"/>
                    <a:pt x="18" y="50"/>
                    <a:pt x="17" y="59"/>
                  </a:cubicBezTo>
                  <a:cubicBezTo>
                    <a:pt x="14" y="66"/>
                    <a:pt x="11" y="72"/>
                    <a:pt x="8" y="79"/>
                  </a:cubicBezTo>
                  <a:cubicBezTo>
                    <a:pt x="15" y="79"/>
                    <a:pt x="15" y="79"/>
                    <a:pt x="15" y="79"/>
                  </a:cubicBezTo>
                  <a:cubicBezTo>
                    <a:pt x="18" y="73"/>
                    <a:pt x="22" y="67"/>
                    <a:pt x="25" y="62"/>
                  </a:cubicBezTo>
                  <a:cubicBezTo>
                    <a:pt x="21" y="53"/>
                    <a:pt x="23" y="42"/>
                    <a:pt x="25" y="32"/>
                  </a:cubicBezTo>
                  <a:cubicBezTo>
                    <a:pt x="23" y="26"/>
                    <a:pt x="10" y="32"/>
                    <a:pt x="7" y="27"/>
                  </a:cubicBezTo>
                  <a:cubicBezTo>
                    <a:pt x="9" y="22"/>
                    <a:pt x="15" y="21"/>
                    <a:pt x="18" y="18"/>
                  </a:cubicBezTo>
                  <a:cubicBezTo>
                    <a:pt x="27" y="30"/>
                    <a:pt x="52" y="28"/>
                    <a:pt x="63" y="21"/>
                  </a:cubicBezTo>
                  <a:cubicBezTo>
                    <a:pt x="63" y="29"/>
                    <a:pt x="54" y="28"/>
                    <a:pt x="47" y="29"/>
                  </a:cubicBezTo>
                  <a:cubicBezTo>
                    <a:pt x="50" y="40"/>
                    <a:pt x="46" y="48"/>
                    <a:pt x="48" y="56"/>
                  </a:cubicBezTo>
                  <a:cubicBezTo>
                    <a:pt x="51" y="65"/>
                    <a:pt x="61" y="70"/>
                    <a:pt x="67" y="79"/>
                  </a:cubicBezTo>
                  <a:cubicBezTo>
                    <a:pt x="76" y="79"/>
                    <a:pt x="76" y="79"/>
                    <a:pt x="76" y="79"/>
                  </a:cubicBezTo>
                  <a:cubicBezTo>
                    <a:pt x="76" y="78"/>
                    <a:pt x="76" y="78"/>
                    <a:pt x="76" y="78"/>
                  </a:cubicBezTo>
                  <a:cubicBezTo>
                    <a:pt x="63" y="63"/>
                    <a:pt x="55" y="56"/>
                    <a:pt x="55" y="39"/>
                  </a:cubicBezTo>
                  <a:close/>
                  <a:moveTo>
                    <a:pt x="26" y="15"/>
                  </a:moveTo>
                  <a:cubicBezTo>
                    <a:pt x="35" y="18"/>
                    <a:pt x="46" y="13"/>
                    <a:pt x="57" y="15"/>
                  </a:cubicBezTo>
                  <a:cubicBezTo>
                    <a:pt x="50" y="19"/>
                    <a:pt x="33" y="24"/>
                    <a:pt x="2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04" name="Freeform 1216"/>
            <p:cNvSpPr/>
            <p:nvPr/>
          </p:nvSpPr>
          <p:spPr bwMode="auto">
            <a:xfrm>
              <a:off x="9086447" y="2692625"/>
              <a:ext cx="48665" cy="63264"/>
            </a:xfrm>
            <a:custGeom>
              <a:avLst/>
              <a:gdLst>
                <a:gd name="T0" fmla="*/ 0 w 13"/>
                <a:gd name="T1" fmla="*/ 17 h 17"/>
                <a:gd name="T2" fmla="*/ 9 w 13"/>
                <a:gd name="T3" fmla="*/ 17 h 17"/>
                <a:gd name="T4" fmla="*/ 13 w 13"/>
                <a:gd name="T5" fmla="*/ 1 h 17"/>
                <a:gd name="T6" fmla="*/ 0 w 13"/>
                <a:gd name="T7" fmla="*/ 17 h 17"/>
              </a:gdLst>
              <a:ahLst/>
              <a:cxnLst>
                <a:cxn ang="0">
                  <a:pos x="T0" y="T1"/>
                </a:cxn>
                <a:cxn ang="0">
                  <a:pos x="T2" y="T3"/>
                </a:cxn>
                <a:cxn ang="0">
                  <a:pos x="T4" y="T5"/>
                </a:cxn>
                <a:cxn ang="0">
                  <a:pos x="T6" y="T7"/>
                </a:cxn>
              </a:cxnLst>
              <a:rect l="0" t="0" r="r" b="b"/>
              <a:pathLst>
                <a:path w="13" h="17">
                  <a:moveTo>
                    <a:pt x="0" y="17"/>
                  </a:moveTo>
                  <a:cubicBezTo>
                    <a:pt x="9" y="17"/>
                    <a:pt x="9" y="17"/>
                    <a:pt x="9" y="17"/>
                  </a:cubicBezTo>
                  <a:cubicBezTo>
                    <a:pt x="11" y="12"/>
                    <a:pt x="13" y="7"/>
                    <a:pt x="13" y="1"/>
                  </a:cubicBezTo>
                  <a:cubicBezTo>
                    <a:pt x="3" y="0"/>
                    <a:pt x="5" y="12"/>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05" name="Freeform 1217"/>
            <p:cNvSpPr>
              <a:spLocks noEditPoints="1"/>
            </p:cNvSpPr>
            <p:nvPr/>
          </p:nvSpPr>
          <p:spPr bwMode="auto">
            <a:xfrm>
              <a:off x="9899148" y="2488233"/>
              <a:ext cx="754303" cy="267656"/>
            </a:xfrm>
            <a:custGeom>
              <a:avLst/>
              <a:gdLst>
                <a:gd name="T0" fmla="*/ 202 w 202"/>
                <a:gd name="T1" fmla="*/ 65 h 72"/>
                <a:gd name="T2" fmla="*/ 199 w 202"/>
                <a:gd name="T3" fmla="*/ 0 h 72"/>
                <a:gd name="T4" fmla="*/ 167 w 202"/>
                <a:gd name="T5" fmla="*/ 2 h 72"/>
                <a:gd name="T6" fmla="*/ 61 w 202"/>
                <a:gd name="T7" fmla="*/ 4 h 72"/>
                <a:gd name="T8" fmla="*/ 2 w 202"/>
                <a:gd name="T9" fmla="*/ 14 h 72"/>
                <a:gd name="T10" fmla="*/ 3 w 202"/>
                <a:gd name="T11" fmla="*/ 48 h 72"/>
                <a:gd name="T12" fmla="*/ 6 w 202"/>
                <a:gd name="T13" fmla="*/ 72 h 72"/>
                <a:gd name="T14" fmla="*/ 58 w 202"/>
                <a:gd name="T15" fmla="*/ 72 h 72"/>
                <a:gd name="T16" fmla="*/ 144 w 202"/>
                <a:gd name="T17" fmla="*/ 68 h 72"/>
                <a:gd name="T18" fmla="*/ 202 w 202"/>
                <a:gd name="T19" fmla="*/ 65 h 72"/>
                <a:gd name="T20" fmla="*/ 13 w 202"/>
                <a:gd name="T21" fmla="*/ 69 h 72"/>
                <a:gd name="T22" fmla="*/ 7 w 202"/>
                <a:gd name="T23" fmla="*/ 20 h 72"/>
                <a:gd name="T24" fmla="*/ 18 w 202"/>
                <a:gd name="T25" fmla="*/ 17 h 72"/>
                <a:gd name="T26" fmla="*/ 23 w 202"/>
                <a:gd name="T27" fmla="*/ 32 h 72"/>
                <a:gd name="T28" fmla="*/ 27 w 202"/>
                <a:gd name="T29" fmla="*/ 17 h 72"/>
                <a:gd name="T30" fmla="*/ 30 w 202"/>
                <a:gd name="T31" fmla="*/ 17 h 72"/>
                <a:gd name="T32" fmla="*/ 34 w 202"/>
                <a:gd name="T33" fmla="*/ 27 h 72"/>
                <a:gd name="T34" fmla="*/ 38 w 202"/>
                <a:gd name="T35" fmla="*/ 16 h 72"/>
                <a:gd name="T36" fmla="*/ 48 w 202"/>
                <a:gd name="T37" fmla="*/ 14 h 72"/>
                <a:gd name="T38" fmla="*/ 52 w 202"/>
                <a:gd name="T39" fmla="*/ 37 h 72"/>
                <a:gd name="T40" fmla="*/ 55 w 202"/>
                <a:gd name="T41" fmla="*/ 13 h 72"/>
                <a:gd name="T42" fmla="*/ 64 w 202"/>
                <a:gd name="T43" fmla="*/ 13 h 72"/>
                <a:gd name="T44" fmla="*/ 61 w 202"/>
                <a:gd name="T45" fmla="*/ 23 h 72"/>
                <a:gd name="T46" fmla="*/ 70 w 202"/>
                <a:gd name="T47" fmla="*/ 27 h 72"/>
                <a:gd name="T48" fmla="*/ 71 w 202"/>
                <a:gd name="T49" fmla="*/ 13 h 72"/>
                <a:gd name="T50" fmla="*/ 78 w 202"/>
                <a:gd name="T51" fmla="*/ 24 h 72"/>
                <a:gd name="T52" fmla="*/ 81 w 202"/>
                <a:gd name="T53" fmla="*/ 13 h 72"/>
                <a:gd name="T54" fmla="*/ 93 w 202"/>
                <a:gd name="T55" fmla="*/ 11 h 72"/>
                <a:gd name="T56" fmla="*/ 93 w 202"/>
                <a:gd name="T57" fmla="*/ 31 h 72"/>
                <a:gd name="T58" fmla="*/ 99 w 202"/>
                <a:gd name="T59" fmla="*/ 34 h 72"/>
                <a:gd name="T60" fmla="*/ 99 w 202"/>
                <a:gd name="T61" fmla="*/ 11 h 72"/>
                <a:gd name="T62" fmla="*/ 114 w 202"/>
                <a:gd name="T63" fmla="*/ 10 h 72"/>
                <a:gd name="T64" fmla="*/ 118 w 202"/>
                <a:gd name="T65" fmla="*/ 23 h 72"/>
                <a:gd name="T66" fmla="*/ 124 w 202"/>
                <a:gd name="T67" fmla="*/ 10 h 72"/>
                <a:gd name="T68" fmla="*/ 128 w 202"/>
                <a:gd name="T69" fmla="*/ 20 h 72"/>
                <a:gd name="T70" fmla="*/ 132 w 202"/>
                <a:gd name="T71" fmla="*/ 10 h 72"/>
                <a:gd name="T72" fmla="*/ 146 w 202"/>
                <a:gd name="T73" fmla="*/ 9 h 72"/>
                <a:gd name="T74" fmla="*/ 149 w 202"/>
                <a:gd name="T75" fmla="*/ 34 h 72"/>
                <a:gd name="T76" fmla="*/ 153 w 202"/>
                <a:gd name="T77" fmla="*/ 10 h 72"/>
                <a:gd name="T78" fmla="*/ 194 w 202"/>
                <a:gd name="T79" fmla="*/ 9 h 72"/>
                <a:gd name="T80" fmla="*/ 195 w 202"/>
                <a:gd name="T81" fmla="*/ 61 h 72"/>
                <a:gd name="T82" fmla="*/ 130 w 202"/>
                <a:gd name="T83" fmla="*/ 61 h 72"/>
                <a:gd name="T84" fmla="*/ 13 w 202"/>
                <a:gd name="T85" fmla="*/ 6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2" h="72">
                  <a:moveTo>
                    <a:pt x="202" y="65"/>
                  </a:moveTo>
                  <a:cubicBezTo>
                    <a:pt x="200" y="45"/>
                    <a:pt x="202" y="16"/>
                    <a:pt x="199" y="0"/>
                  </a:cubicBezTo>
                  <a:cubicBezTo>
                    <a:pt x="188" y="1"/>
                    <a:pt x="175" y="1"/>
                    <a:pt x="167" y="2"/>
                  </a:cubicBezTo>
                  <a:cubicBezTo>
                    <a:pt x="129" y="5"/>
                    <a:pt x="95" y="2"/>
                    <a:pt x="61" y="4"/>
                  </a:cubicBezTo>
                  <a:cubicBezTo>
                    <a:pt x="42" y="6"/>
                    <a:pt x="22" y="9"/>
                    <a:pt x="2" y="14"/>
                  </a:cubicBezTo>
                  <a:cubicBezTo>
                    <a:pt x="0" y="24"/>
                    <a:pt x="2" y="36"/>
                    <a:pt x="3" y="48"/>
                  </a:cubicBezTo>
                  <a:cubicBezTo>
                    <a:pt x="4" y="56"/>
                    <a:pt x="5" y="65"/>
                    <a:pt x="6" y="72"/>
                  </a:cubicBezTo>
                  <a:cubicBezTo>
                    <a:pt x="58" y="72"/>
                    <a:pt x="58" y="72"/>
                    <a:pt x="58" y="72"/>
                  </a:cubicBezTo>
                  <a:cubicBezTo>
                    <a:pt x="85" y="69"/>
                    <a:pt x="115" y="68"/>
                    <a:pt x="144" y="68"/>
                  </a:cubicBezTo>
                  <a:cubicBezTo>
                    <a:pt x="163" y="68"/>
                    <a:pt x="183" y="70"/>
                    <a:pt x="202" y="65"/>
                  </a:cubicBezTo>
                  <a:close/>
                  <a:moveTo>
                    <a:pt x="13" y="69"/>
                  </a:moveTo>
                  <a:cubicBezTo>
                    <a:pt x="9" y="54"/>
                    <a:pt x="9" y="36"/>
                    <a:pt x="7" y="20"/>
                  </a:cubicBezTo>
                  <a:cubicBezTo>
                    <a:pt x="12" y="20"/>
                    <a:pt x="14" y="17"/>
                    <a:pt x="18" y="17"/>
                  </a:cubicBezTo>
                  <a:cubicBezTo>
                    <a:pt x="18" y="24"/>
                    <a:pt x="18" y="31"/>
                    <a:pt x="23" y="32"/>
                  </a:cubicBezTo>
                  <a:cubicBezTo>
                    <a:pt x="29" y="29"/>
                    <a:pt x="22" y="22"/>
                    <a:pt x="27" y="17"/>
                  </a:cubicBezTo>
                  <a:cubicBezTo>
                    <a:pt x="28" y="17"/>
                    <a:pt x="29" y="17"/>
                    <a:pt x="30" y="17"/>
                  </a:cubicBezTo>
                  <a:cubicBezTo>
                    <a:pt x="35" y="16"/>
                    <a:pt x="30" y="26"/>
                    <a:pt x="34" y="27"/>
                  </a:cubicBezTo>
                  <a:cubicBezTo>
                    <a:pt x="37" y="25"/>
                    <a:pt x="38" y="21"/>
                    <a:pt x="38" y="16"/>
                  </a:cubicBezTo>
                  <a:cubicBezTo>
                    <a:pt x="42" y="16"/>
                    <a:pt x="44" y="15"/>
                    <a:pt x="48" y="14"/>
                  </a:cubicBezTo>
                  <a:cubicBezTo>
                    <a:pt x="48" y="25"/>
                    <a:pt x="46" y="32"/>
                    <a:pt x="52" y="37"/>
                  </a:cubicBezTo>
                  <a:cubicBezTo>
                    <a:pt x="57" y="32"/>
                    <a:pt x="51" y="19"/>
                    <a:pt x="55" y="13"/>
                  </a:cubicBezTo>
                  <a:cubicBezTo>
                    <a:pt x="58" y="13"/>
                    <a:pt x="61" y="13"/>
                    <a:pt x="64" y="13"/>
                  </a:cubicBezTo>
                  <a:cubicBezTo>
                    <a:pt x="63" y="16"/>
                    <a:pt x="67" y="24"/>
                    <a:pt x="61" y="23"/>
                  </a:cubicBezTo>
                  <a:cubicBezTo>
                    <a:pt x="63" y="26"/>
                    <a:pt x="68" y="25"/>
                    <a:pt x="70" y="27"/>
                  </a:cubicBezTo>
                  <a:cubicBezTo>
                    <a:pt x="73" y="24"/>
                    <a:pt x="67" y="16"/>
                    <a:pt x="71" y="13"/>
                  </a:cubicBezTo>
                  <a:cubicBezTo>
                    <a:pt x="79" y="11"/>
                    <a:pt x="75" y="22"/>
                    <a:pt x="78" y="24"/>
                  </a:cubicBezTo>
                  <a:cubicBezTo>
                    <a:pt x="84" y="24"/>
                    <a:pt x="82" y="16"/>
                    <a:pt x="81" y="13"/>
                  </a:cubicBezTo>
                  <a:cubicBezTo>
                    <a:pt x="87" y="14"/>
                    <a:pt x="89" y="11"/>
                    <a:pt x="93" y="11"/>
                  </a:cubicBezTo>
                  <a:cubicBezTo>
                    <a:pt x="94" y="16"/>
                    <a:pt x="95" y="23"/>
                    <a:pt x="93" y="31"/>
                  </a:cubicBezTo>
                  <a:cubicBezTo>
                    <a:pt x="94" y="33"/>
                    <a:pt x="96" y="34"/>
                    <a:pt x="99" y="34"/>
                  </a:cubicBezTo>
                  <a:cubicBezTo>
                    <a:pt x="101" y="28"/>
                    <a:pt x="100" y="22"/>
                    <a:pt x="99" y="11"/>
                  </a:cubicBezTo>
                  <a:cubicBezTo>
                    <a:pt x="108" y="12"/>
                    <a:pt x="108" y="10"/>
                    <a:pt x="114" y="10"/>
                  </a:cubicBezTo>
                  <a:cubicBezTo>
                    <a:pt x="115" y="14"/>
                    <a:pt x="111" y="25"/>
                    <a:pt x="118" y="23"/>
                  </a:cubicBezTo>
                  <a:cubicBezTo>
                    <a:pt x="122" y="19"/>
                    <a:pt x="114" y="9"/>
                    <a:pt x="124" y="10"/>
                  </a:cubicBezTo>
                  <a:cubicBezTo>
                    <a:pt x="132" y="10"/>
                    <a:pt x="122" y="20"/>
                    <a:pt x="128" y="20"/>
                  </a:cubicBezTo>
                  <a:cubicBezTo>
                    <a:pt x="133" y="20"/>
                    <a:pt x="132" y="15"/>
                    <a:pt x="132" y="10"/>
                  </a:cubicBezTo>
                  <a:cubicBezTo>
                    <a:pt x="137" y="9"/>
                    <a:pt x="144" y="12"/>
                    <a:pt x="146" y="9"/>
                  </a:cubicBezTo>
                  <a:cubicBezTo>
                    <a:pt x="151" y="10"/>
                    <a:pt x="145" y="28"/>
                    <a:pt x="149" y="34"/>
                  </a:cubicBezTo>
                  <a:cubicBezTo>
                    <a:pt x="157" y="33"/>
                    <a:pt x="152" y="18"/>
                    <a:pt x="153" y="10"/>
                  </a:cubicBezTo>
                  <a:cubicBezTo>
                    <a:pt x="167" y="7"/>
                    <a:pt x="179" y="10"/>
                    <a:pt x="194" y="9"/>
                  </a:cubicBezTo>
                  <a:cubicBezTo>
                    <a:pt x="193" y="31"/>
                    <a:pt x="195" y="45"/>
                    <a:pt x="195" y="61"/>
                  </a:cubicBezTo>
                  <a:cubicBezTo>
                    <a:pt x="177" y="58"/>
                    <a:pt x="153" y="60"/>
                    <a:pt x="130" y="61"/>
                  </a:cubicBezTo>
                  <a:cubicBezTo>
                    <a:pt x="88" y="63"/>
                    <a:pt x="46" y="63"/>
                    <a:pt x="1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06" name="Freeform 1218"/>
            <p:cNvSpPr/>
            <p:nvPr/>
          </p:nvSpPr>
          <p:spPr bwMode="auto">
            <a:xfrm>
              <a:off x="11120633" y="2476068"/>
              <a:ext cx="163028" cy="214125"/>
            </a:xfrm>
            <a:custGeom>
              <a:avLst/>
              <a:gdLst>
                <a:gd name="T0" fmla="*/ 32 w 44"/>
                <a:gd name="T1" fmla="*/ 29 h 57"/>
                <a:gd name="T2" fmla="*/ 14 w 44"/>
                <a:gd name="T3" fmla="*/ 27 h 57"/>
                <a:gd name="T4" fmla="*/ 14 w 44"/>
                <a:gd name="T5" fmla="*/ 12 h 57"/>
                <a:gd name="T6" fmla="*/ 16 w 44"/>
                <a:gd name="T7" fmla="*/ 54 h 57"/>
                <a:gd name="T8" fmla="*/ 13 w 44"/>
                <a:gd name="T9" fmla="*/ 36 h 57"/>
                <a:gd name="T10" fmla="*/ 31 w 44"/>
                <a:gd name="T11" fmla="*/ 37 h 57"/>
                <a:gd name="T12" fmla="*/ 34 w 44"/>
                <a:gd name="T13" fmla="*/ 57 h 57"/>
                <a:gd name="T14" fmla="*/ 38 w 44"/>
                <a:gd name="T15" fmla="*/ 37 h 57"/>
                <a:gd name="T16" fmla="*/ 40 w 44"/>
                <a:gd name="T17" fmla="*/ 19 h 57"/>
                <a:gd name="T18" fmla="*/ 44 w 44"/>
                <a:gd name="T19" fmla="*/ 6 h 57"/>
                <a:gd name="T20" fmla="*/ 32 w 44"/>
                <a:gd name="T2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57">
                  <a:moveTo>
                    <a:pt x="32" y="29"/>
                  </a:moveTo>
                  <a:cubicBezTo>
                    <a:pt x="27" y="31"/>
                    <a:pt x="19" y="30"/>
                    <a:pt x="14" y="27"/>
                  </a:cubicBezTo>
                  <a:cubicBezTo>
                    <a:pt x="13" y="22"/>
                    <a:pt x="22" y="14"/>
                    <a:pt x="14" y="12"/>
                  </a:cubicBezTo>
                  <a:cubicBezTo>
                    <a:pt x="8" y="16"/>
                    <a:pt x="0" y="54"/>
                    <a:pt x="16" y="54"/>
                  </a:cubicBezTo>
                  <a:cubicBezTo>
                    <a:pt x="18" y="48"/>
                    <a:pt x="9" y="45"/>
                    <a:pt x="13" y="36"/>
                  </a:cubicBezTo>
                  <a:cubicBezTo>
                    <a:pt x="18" y="40"/>
                    <a:pt x="27" y="35"/>
                    <a:pt x="31" y="37"/>
                  </a:cubicBezTo>
                  <a:cubicBezTo>
                    <a:pt x="35" y="41"/>
                    <a:pt x="29" y="57"/>
                    <a:pt x="34" y="57"/>
                  </a:cubicBezTo>
                  <a:cubicBezTo>
                    <a:pt x="41" y="54"/>
                    <a:pt x="37" y="44"/>
                    <a:pt x="38" y="37"/>
                  </a:cubicBezTo>
                  <a:cubicBezTo>
                    <a:pt x="39" y="31"/>
                    <a:pt x="41" y="26"/>
                    <a:pt x="40" y="19"/>
                  </a:cubicBezTo>
                  <a:cubicBezTo>
                    <a:pt x="42" y="15"/>
                    <a:pt x="42" y="10"/>
                    <a:pt x="44" y="6"/>
                  </a:cubicBezTo>
                  <a:cubicBezTo>
                    <a:pt x="31" y="0"/>
                    <a:pt x="33" y="18"/>
                    <a:pt x="3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07" name="Freeform 1219"/>
            <p:cNvSpPr/>
            <p:nvPr/>
          </p:nvSpPr>
          <p:spPr bwMode="auto">
            <a:xfrm>
              <a:off x="9575528" y="2502833"/>
              <a:ext cx="248190" cy="253056"/>
            </a:xfrm>
            <a:custGeom>
              <a:avLst/>
              <a:gdLst>
                <a:gd name="T0" fmla="*/ 6 w 67"/>
                <a:gd name="T1" fmla="*/ 4 h 68"/>
                <a:gd name="T2" fmla="*/ 6 w 67"/>
                <a:gd name="T3" fmla="*/ 38 h 68"/>
                <a:gd name="T4" fmla="*/ 5 w 67"/>
                <a:gd name="T5" fmla="*/ 49 h 68"/>
                <a:gd name="T6" fmla="*/ 4 w 67"/>
                <a:gd name="T7" fmla="*/ 68 h 68"/>
                <a:gd name="T8" fmla="*/ 20 w 67"/>
                <a:gd name="T9" fmla="*/ 68 h 68"/>
                <a:gd name="T10" fmla="*/ 12 w 67"/>
                <a:gd name="T11" fmla="*/ 65 h 68"/>
                <a:gd name="T12" fmla="*/ 12 w 67"/>
                <a:gd name="T13" fmla="*/ 55 h 68"/>
                <a:gd name="T14" fmla="*/ 23 w 67"/>
                <a:gd name="T15" fmla="*/ 54 h 68"/>
                <a:gd name="T16" fmla="*/ 12 w 67"/>
                <a:gd name="T17" fmla="*/ 48 h 68"/>
                <a:gd name="T18" fmla="*/ 21 w 67"/>
                <a:gd name="T19" fmla="*/ 41 h 68"/>
                <a:gd name="T20" fmla="*/ 12 w 67"/>
                <a:gd name="T21" fmla="*/ 34 h 68"/>
                <a:gd name="T22" fmla="*/ 10 w 67"/>
                <a:gd name="T23" fmla="*/ 14 h 68"/>
                <a:gd name="T24" fmla="*/ 21 w 67"/>
                <a:gd name="T25" fmla="*/ 23 h 68"/>
                <a:gd name="T26" fmla="*/ 56 w 67"/>
                <a:gd name="T27" fmla="*/ 68 h 68"/>
                <a:gd name="T28" fmla="*/ 67 w 67"/>
                <a:gd name="T29" fmla="*/ 68 h 68"/>
                <a:gd name="T30" fmla="*/ 27 w 67"/>
                <a:gd name="T31" fmla="*/ 16 h 68"/>
                <a:gd name="T32" fmla="*/ 6 w 67"/>
                <a:gd name="T33"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68">
                  <a:moveTo>
                    <a:pt x="6" y="4"/>
                  </a:moveTo>
                  <a:cubicBezTo>
                    <a:pt x="0" y="12"/>
                    <a:pt x="6" y="27"/>
                    <a:pt x="6" y="38"/>
                  </a:cubicBezTo>
                  <a:cubicBezTo>
                    <a:pt x="6" y="42"/>
                    <a:pt x="5" y="46"/>
                    <a:pt x="5" y="49"/>
                  </a:cubicBezTo>
                  <a:cubicBezTo>
                    <a:pt x="4" y="55"/>
                    <a:pt x="4" y="61"/>
                    <a:pt x="4" y="68"/>
                  </a:cubicBezTo>
                  <a:cubicBezTo>
                    <a:pt x="20" y="68"/>
                    <a:pt x="20" y="68"/>
                    <a:pt x="20" y="68"/>
                  </a:cubicBezTo>
                  <a:cubicBezTo>
                    <a:pt x="18" y="66"/>
                    <a:pt x="13" y="67"/>
                    <a:pt x="12" y="65"/>
                  </a:cubicBezTo>
                  <a:cubicBezTo>
                    <a:pt x="11" y="59"/>
                    <a:pt x="13" y="59"/>
                    <a:pt x="12" y="55"/>
                  </a:cubicBezTo>
                  <a:cubicBezTo>
                    <a:pt x="16" y="56"/>
                    <a:pt x="19" y="54"/>
                    <a:pt x="23" y="54"/>
                  </a:cubicBezTo>
                  <a:cubicBezTo>
                    <a:pt x="23" y="48"/>
                    <a:pt x="17" y="48"/>
                    <a:pt x="12" y="48"/>
                  </a:cubicBezTo>
                  <a:cubicBezTo>
                    <a:pt x="12" y="40"/>
                    <a:pt x="15" y="42"/>
                    <a:pt x="21" y="41"/>
                  </a:cubicBezTo>
                  <a:cubicBezTo>
                    <a:pt x="22" y="36"/>
                    <a:pt x="17" y="35"/>
                    <a:pt x="12" y="34"/>
                  </a:cubicBezTo>
                  <a:cubicBezTo>
                    <a:pt x="13" y="31"/>
                    <a:pt x="12" y="19"/>
                    <a:pt x="10" y="14"/>
                  </a:cubicBezTo>
                  <a:cubicBezTo>
                    <a:pt x="16" y="12"/>
                    <a:pt x="18" y="20"/>
                    <a:pt x="21" y="23"/>
                  </a:cubicBezTo>
                  <a:cubicBezTo>
                    <a:pt x="34" y="35"/>
                    <a:pt x="44" y="51"/>
                    <a:pt x="56" y="68"/>
                  </a:cubicBezTo>
                  <a:cubicBezTo>
                    <a:pt x="67" y="68"/>
                    <a:pt x="67" y="68"/>
                    <a:pt x="67" y="68"/>
                  </a:cubicBezTo>
                  <a:cubicBezTo>
                    <a:pt x="54" y="49"/>
                    <a:pt x="41" y="31"/>
                    <a:pt x="27" y="16"/>
                  </a:cubicBezTo>
                  <a:cubicBezTo>
                    <a:pt x="19" y="8"/>
                    <a:pt x="14" y="0"/>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08" name="Freeform 1220"/>
            <p:cNvSpPr/>
            <p:nvPr/>
          </p:nvSpPr>
          <p:spPr bwMode="auto">
            <a:xfrm>
              <a:off x="10814045" y="2490667"/>
              <a:ext cx="182494" cy="279821"/>
            </a:xfrm>
            <a:custGeom>
              <a:avLst/>
              <a:gdLst>
                <a:gd name="T0" fmla="*/ 9 w 49"/>
                <a:gd name="T1" fmla="*/ 20 h 75"/>
                <a:gd name="T2" fmla="*/ 33 w 49"/>
                <a:gd name="T3" fmla="*/ 57 h 75"/>
                <a:gd name="T4" fmla="*/ 27 w 49"/>
                <a:gd name="T5" fmla="*/ 62 h 75"/>
                <a:gd name="T6" fmla="*/ 9 w 49"/>
                <a:gd name="T7" fmla="*/ 47 h 75"/>
                <a:gd name="T8" fmla="*/ 38 w 49"/>
                <a:gd name="T9" fmla="*/ 63 h 75"/>
                <a:gd name="T10" fmla="*/ 16 w 49"/>
                <a:gd name="T11" fmla="*/ 20 h 75"/>
                <a:gd name="T12" fmla="*/ 31 w 49"/>
                <a:gd name="T13" fmla="*/ 12 h 75"/>
                <a:gd name="T14" fmla="*/ 46 w 49"/>
                <a:gd name="T15" fmla="*/ 19 h 75"/>
                <a:gd name="T16" fmla="*/ 9 w 49"/>
                <a:gd name="T17" fmla="*/ 2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9" y="20"/>
                  </a:moveTo>
                  <a:cubicBezTo>
                    <a:pt x="6" y="42"/>
                    <a:pt x="30" y="39"/>
                    <a:pt x="33" y="57"/>
                  </a:cubicBezTo>
                  <a:cubicBezTo>
                    <a:pt x="31" y="59"/>
                    <a:pt x="29" y="61"/>
                    <a:pt x="27" y="62"/>
                  </a:cubicBezTo>
                  <a:cubicBezTo>
                    <a:pt x="17" y="63"/>
                    <a:pt x="13" y="51"/>
                    <a:pt x="9" y="47"/>
                  </a:cubicBezTo>
                  <a:cubicBezTo>
                    <a:pt x="0" y="62"/>
                    <a:pt x="27" y="75"/>
                    <a:pt x="38" y="63"/>
                  </a:cubicBezTo>
                  <a:cubicBezTo>
                    <a:pt x="49" y="42"/>
                    <a:pt x="13" y="37"/>
                    <a:pt x="16" y="20"/>
                  </a:cubicBezTo>
                  <a:cubicBezTo>
                    <a:pt x="17" y="15"/>
                    <a:pt x="25" y="11"/>
                    <a:pt x="31" y="12"/>
                  </a:cubicBezTo>
                  <a:cubicBezTo>
                    <a:pt x="38" y="13"/>
                    <a:pt x="38" y="20"/>
                    <a:pt x="46" y="19"/>
                  </a:cubicBezTo>
                  <a:cubicBezTo>
                    <a:pt x="49" y="0"/>
                    <a:pt x="12" y="3"/>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09" name="Freeform 1221"/>
            <p:cNvSpPr/>
            <p:nvPr/>
          </p:nvSpPr>
          <p:spPr bwMode="auto">
            <a:xfrm>
              <a:off x="10505025" y="2524733"/>
              <a:ext cx="31633" cy="51097"/>
            </a:xfrm>
            <a:custGeom>
              <a:avLst/>
              <a:gdLst>
                <a:gd name="T0" fmla="*/ 8 w 9"/>
                <a:gd name="T1" fmla="*/ 14 h 14"/>
                <a:gd name="T2" fmla="*/ 9 w 9"/>
                <a:gd name="T3" fmla="*/ 0 h 14"/>
                <a:gd name="T4" fmla="*/ 5 w 9"/>
                <a:gd name="T5" fmla="*/ 0 h 14"/>
                <a:gd name="T6" fmla="*/ 8 w 9"/>
                <a:gd name="T7" fmla="*/ 14 h 14"/>
              </a:gdLst>
              <a:ahLst/>
              <a:cxnLst>
                <a:cxn ang="0">
                  <a:pos x="T0" y="T1"/>
                </a:cxn>
                <a:cxn ang="0">
                  <a:pos x="T2" y="T3"/>
                </a:cxn>
                <a:cxn ang="0">
                  <a:pos x="T4" y="T5"/>
                </a:cxn>
                <a:cxn ang="0">
                  <a:pos x="T6" y="T7"/>
                </a:cxn>
              </a:cxnLst>
              <a:rect l="0" t="0" r="r" b="b"/>
              <a:pathLst>
                <a:path w="9" h="14">
                  <a:moveTo>
                    <a:pt x="8" y="14"/>
                  </a:moveTo>
                  <a:cubicBezTo>
                    <a:pt x="9" y="11"/>
                    <a:pt x="8" y="6"/>
                    <a:pt x="9" y="0"/>
                  </a:cubicBezTo>
                  <a:cubicBezTo>
                    <a:pt x="8" y="0"/>
                    <a:pt x="7" y="0"/>
                    <a:pt x="5" y="0"/>
                  </a:cubicBezTo>
                  <a:cubicBezTo>
                    <a:pt x="4" y="5"/>
                    <a:pt x="0" y="13"/>
                    <a:pt x="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10" name="Freeform 1222"/>
            <p:cNvSpPr/>
            <p:nvPr/>
          </p:nvSpPr>
          <p:spPr bwMode="auto">
            <a:xfrm>
              <a:off x="10563422" y="2524733"/>
              <a:ext cx="36499" cy="51097"/>
            </a:xfrm>
            <a:custGeom>
              <a:avLst/>
              <a:gdLst>
                <a:gd name="T0" fmla="*/ 5 w 10"/>
                <a:gd name="T1" fmla="*/ 14 h 14"/>
                <a:gd name="T2" fmla="*/ 7 w 10"/>
                <a:gd name="T3" fmla="*/ 0 h 14"/>
                <a:gd name="T4" fmla="*/ 3 w 10"/>
                <a:gd name="T5" fmla="*/ 0 h 14"/>
                <a:gd name="T6" fmla="*/ 5 w 10"/>
                <a:gd name="T7" fmla="*/ 14 h 14"/>
              </a:gdLst>
              <a:ahLst/>
              <a:cxnLst>
                <a:cxn ang="0">
                  <a:pos x="T0" y="T1"/>
                </a:cxn>
                <a:cxn ang="0">
                  <a:pos x="T2" y="T3"/>
                </a:cxn>
                <a:cxn ang="0">
                  <a:pos x="T4" y="T5"/>
                </a:cxn>
                <a:cxn ang="0">
                  <a:pos x="T6" y="T7"/>
                </a:cxn>
              </a:cxnLst>
              <a:rect l="0" t="0" r="r" b="b"/>
              <a:pathLst>
                <a:path w="10" h="14">
                  <a:moveTo>
                    <a:pt x="5" y="14"/>
                  </a:moveTo>
                  <a:cubicBezTo>
                    <a:pt x="8" y="9"/>
                    <a:pt x="10" y="4"/>
                    <a:pt x="7" y="0"/>
                  </a:cubicBezTo>
                  <a:cubicBezTo>
                    <a:pt x="6" y="0"/>
                    <a:pt x="5" y="0"/>
                    <a:pt x="3" y="0"/>
                  </a:cubicBezTo>
                  <a:cubicBezTo>
                    <a:pt x="5" y="7"/>
                    <a:pt x="0" y="12"/>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11" name="Freeform 1223"/>
            <p:cNvSpPr/>
            <p:nvPr/>
          </p:nvSpPr>
          <p:spPr bwMode="auto">
            <a:xfrm>
              <a:off x="10962473" y="2524733"/>
              <a:ext cx="165460" cy="201958"/>
            </a:xfrm>
            <a:custGeom>
              <a:avLst/>
              <a:gdLst>
                <a:gd name="T0" fmla="*/ 29 w 44"/>
                <a:gd name="T1" fmla="*/ 7 h 54"/>
                <a:gd name="T2" fmla="*/ 43 w 44"/>
                <a:gd name="T3" fmla="*/ 13 h 54"/>
                <a:gd name="T4" fmla="*/ 28 w 44"/>
                <a:gd name="T5" fmla="*/ 0 h 54"/>
                <a:gd name="T6" fmla="*/ 13 w 44"/>
                <a:gd name="T7" fmla="*/ 45 h 54"/>
                <a:gd name="T8" fmla="*/ 43 w 44"/>
                <a:gd name="T9" fmla="*/ 40 h 54"/>
                <a:gd name="T10" fmla="*/ 17 w 44"/>
                <a:gd name="T11" fmla="*/ 37 h 54"/>
                <a:gd name="T12" fmla="*/ 29 w 44"/>
                <a:gd name="T13" fmla="*/ 7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29" y="7"/>
                  </a:moveTo>
                  <a:cubicBezTo>
                    <a:pt x="37" y="7"/>
                    <a:pt x="36" y="16"/>
                    <a:pt x="43" y="13"/>
                  </a:cubicBezTo>
                  <a:cubicBezTo>
                    <a:pt x="44" y="2"/>
                    <a:pt x="32" y="0"/>
                    <a:pt x="28" y="0"/>
                  </a:cubicBezTo>
                  <a:cubicBezTo>
                    <a:pt x="12" y="1"/>
                    <a:pt x="0" y="32"/>
                    <a:pt x="13" y="45"/>
                  </a:cubicBezTo>
                  <a:cubicBezTo>
                    <a:pt x="19" y="53"/>
                    <a:pt x="40" y="54"/>
                    <a:pt x="43" y="40"/>
                  </a:cubicBezTo>
                  <a:cubicBezTo>
                    <a:pt x="37" y="43"/>
                    <a:pt x="20" y="46"/>
                    <a:pt x="17" y="37"/>
                  </a:cubicBezTo>
                  <a:cubicBezTo>
                    <a:pt x="13" y="26"/>
                    <a:pt x="17" y="8"/>
                    <a:pt x="2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12" name="Freeform 1224"/>
            <p:cNvSpPr/>
            <p:nvPr/>
          </p:nvSpPr>
          <p:spPr bwMode="auto">
            <a:xfrm>
              <a:off x="11575649" y="2546631"/>
              <a:ext cx="138695" cy="175193"/>
            </a:xfrm>
            <a:custGeom>
              <a:avLst/>
              <a:gdLst>
                <a:gd name="T0" fmla="*/ 7 w 37"/>
                <a:gd name="T1" fmla="*/ 35 h 47"/>
                <a:gd name="T2" fmla="*/ 12 w 37"/>
                <a:gd name="T3" fmla="*/ 1 h 47"/>
                <a:gd name="T4" fmla="*/ 8 w 37"/>
                <a:gd name="T5" fmla="*/ 0 h 47"/>
                <a:gd name="T6" fmla="*/ 0 w 37"/>
                <a:gd name="T7" fmla="*/ 44 h 47"/>
                <a:gd name="T8" fmla="*/ 34 w 37"/>
                <a:gd name="T9" fmla="*/ 34 h 47"/>
                <a:gd name="T10" fmla="*/ 7 w 37"/>
                <a:gd name="T11" fmla="*/ 35 h 47"/>
              </a:gdLst>
              <a:ahLst/>
              <a:cxnLst>
                <a:cxn ang="0">
                  <a:pos x="T0" y="T1"/>
                </a:cxn>
                <a:cxn ang="0">
                  <a:pos x="T2" y="T3"/>
                </a:cxn>
                <a:cxn ang="0">
                  <a:pos x="T4" y="T5"/>
                </a:cxn>
                <a:cxn ang="0">
                  <a:pos x="T6" y="T7"/>
                </a:cxn>
                <a:cxn ang="0">
                  <a:pos x="T8" y="T9"/>
                </a:cxn>
                <a:cxn ang="0">
                  <a:pos x="T10" y="T11"/>
                </a:cxn>
              </a:cxnLst>
              <a:rect l="0" t="0" r="r" b="b"/>
              <a:pathLst>
                <a:path w="37" h="47">
                  <a:moveTo>
                    <a:pt x="7" y="35"/>
                  </a:moveTo>
                  <a:cubicBezTo>
                    <a:pt x="9" y="25"/>
                    <a:pt x="11" y="14"/>
                    <a:pt x="12" y="1"/>
                  </a:cubicBezTo>
                  <a:cubicBezTo>
                    <a:pt x="10" y="1"/>
                    <a:pt x="10" y="0"/>
                    <a:pt x="8" y="0"/>
                  </a:cubicBezTo>
                  <a:cubicBezTo>
                    <a:pt x="4" y="14"/>
                    <a:pt x="2" y="32"/>
                    <a:pt x="0" y="44"/>
                  </a:cubicBezTo>
                  <a:cubicBezTo>
                    <a:pt x="13" y="44"/>
                    <a:pt x="37" y="47"/>
                    <a:pt x="34" y="34"/>
                  </a:cubicBezTo>
                  <a:cubicBezTo>
                    <a:pt x="27" y="33"/>
                    <a:pt x="12" y="39"/>
                    <a:pt x="7"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13" name="Freeform 1225"/>
            <p:cNvSpPr>
              <a:spLocks noEditPoints="1"/>
            </p:cNvSpPr>
            <p:nvPr/>
          </p:nvSpPr>
          <p:spPr bwMode="auto">
            <a:xfrm>
              <a:off x="11281226" y="2539332"/>
              <a:ext cx="133829" cy="145994"/>
            </a:xfrm>
            <a:custGeom>
              <a:avLst/>
              <a:gdLst>
                <a:gd name="T0" fmla="*/ 18 w 36"/>
                <a:gd name="T1" fmla="*/ 9 h 39"/>
                <a:gd name="T2" fmla="*/ 11 w 36"/>
                <a:gd name="T3" fmla="*/ 5 h 39"/>
                <a:gd name="T4" fmla="*/ 19 w 36"/>
                <a:gd name="T5" fmla="*/ 39 h 39"/>
                <a:gd name="T6" fmla="*/ 36 w 36"/>
                <a:gd name="T7" fmla="*/ 15 h 39"/>
                <a:gd name="T8" fmla="*/ 18 w 36"/>
                <a:gd name="T9" fmla="*/ 9 h 39"/>
                <a:gd name="T10" fmla="*/ 22 w 36"/>
                <a:gd name="T11" fmla="*/ 33 h 39"/>
                <a:gd name="T12" fmla="*/ 12 w 36"/>
                <a:gd name="T13" fmla="*/ 19 h 39"/>
                <a:gd name="T14" fmla="*/ 29 w 36"/>
                <a:gd name="T15" fmla="*/ 16 h 39"/>
                <a:gd name="T16" fmla="*/ 22 w 36"/>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9">
                  <a:moveTo>
                    <a:pt x="18" y="9"/>
                  </a:moveTo>
                  <a:cubicBezTo>
                    <a:pt x="18" y="6"/>
                    <a:pt x="14" y="0"/>
                    <a:pt x="11" y="5"/>
                  </a:cubicBezTo>
                  <a:cubicBezTo>
                    <a:pt x="0" y="16"/>
                    <a:pt x="7" y="38"/>
                    <a:pt x="19" y="39"/>
                  </a:cubicBezTo>
                  <a:cubicBezTo>
                    <a:pt x="31" y="39"/>
                    <a:pt x="34" y="27"/>
                    <a:pt x="36" y="15"/>
                  </a:cubicBezTo>
                  <a:cubicBezTo>
                    <a:pt x="32" y="11"/>
                    <a:pt x="25" y="4"/>
                    <a:pt x="18" y="9"/>
                  </a:cubicBezTo>
                  <a:close/>
                  <a:moveTo>
                    <a:pt x="22" y="33"/>
                  </a:moveTo>
                  <a:cubicBezTo>
                    <a:pt x="16" y="31"/>
                    <a:pt x="12" y="27"/>
                    <a:pt x="12" y="19"/>
                  </a:cubicBezTo>
                  <a:cubicBezTo>
                    <a:pt x="12" y="13"/>
                    <a:pt x="25" y="14"/>
                    <a:pt x="29" y="16"/>
                  </a:cubicBezTo>
                  <a:cubicBezTo>
                    <a:pt x="30" y="25"/>
                    <a:pt x="27" y="30"/>
                    <a:pt x="2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14" name="Freeform 1226"/>
            <p:cNvSpPr>
              <a:spLocks noEditPoints="1"/>
            </p:cNvSpPr>
            <p:nvPr/>
          </p:nvSpPr>
          <p:spPr bwMode="auto">
            <a:xfrm>
              <a:off x="6096000" y="2553932"/>
              <a:ext cx="99763" cy="124094"/>
            </a:xfrm>
            <a:custGeom>
              <a:avLst/>
              <a:gdLst>
                <a:gd name="T0" fmla="*/ 26 w 27"/>
                <a:gd name="T1" fmla="*/ 6 h 33"/>
                <a:gd name="T2" fmla="*/ 2 w 27"/>
                <a:gd name="T3" fmla="*/ 4 h 33"/>
                <a:gd name="T4" fmla="*/ 2 w 27"/>
                <a:gd name="T5" fmla="*/ 33 h 33"/>
                <a:gd name="T6" fmla="*/ 26 w 27"/>
                <a:gd name="T7" fmla="*/ 6 h 33"/>
                <a:gd name="T8" fmla="*/ 5 w 27"/>
                <a:gd name="T9" fmla="*/ 25 h 33"/>
                <a:gd name="T10" fmla="*/ 20 w 27"/>
                <a:gd name="T11" fmla="*/ 9 h 33"/>
                <a:gd name="T12" fmla="*/ 5 w 27"/>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27" h="33">
                  <a:moveTo>
                    <a:pt x="26" y="6"/>
                  </a:moveTo>
                  <a:cubicBezTo>
                    <a:pt x="22" y="0"/>
                    <a:pt x="10" y="2"/>
                    <a:pt x="2" y="4"/>
                  </a:cubicBezTo>
                  <a:cubicBezTo>
                    <a:pt x="2" y="33"/>
                    <a:pt x="2" y="33"/>
                    <a:pt x="2" y="33"/>
                  </a:cubicBezTo>
                  <a:cubicBezTo>
                    <a:pt x="14" y="28"/>
                    <a:pt x="27" y="24"/>
                    <a:pt x="26" y="6"/>
                  </a:cubicBezTo>
                  <a:close/>
                  <a:moveTo>
                    <a:pt x="5" y="25"/>
                  </a:moveTo>
                  <a:cubicBezTo>
                    <a:pt x="0" y="15"/>
                    <a:pt x="7" y="5"/>
                    <a:pt x="20" y="9"/>
                  </a:cubicBezTo>
                  <a:cubicBezTo>
                    <a:pt x="20" y="20"/>
                    <a:pt x="11" y="21"/>
                    <a:pt x="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15" name="Freeform 1227"/>
            <p:cNvSpPr/>
            <p:nvPr/>
          </p:nvSpPr>
          <p:spPr bwMode="auto">
            <a:xfrm>
              <a:off x="6976832" y="2568531"/>
              <a:ext cx="447716" cy="187358"/>
            </a:xfrm>
            <a:custGeom>
              <a:avLst/>
              <a:gdLst>
                <a:gd name="T0" fmla="*/ 107 w 120"/>
                <a:gd name="T1" fmla="*/ 11 h 50"/>
                <a:gd name="T2" fmla="*/ 65 w 120"/>
                <a:gd name="T3" fmla="*/ 8 h 50"/>
                <a:gd name="T4" fmla="*/ 61 w 120"/>
                <a:gd name="T5" fmla="*/ 1 h 50"/>
                <a:gd name="T6" fmla="*/ 8 w 120"/>
                <a:gd name="T7" fmla="*/ 0 h 50"/>
                <a:gd name="T8" fmla="*/ 3 w 120"/>
                <a:gd name="T9" fmla="*/ 4 h 50"/>
                <a:gd name="T10" fmla="*/ 0 w 120"/>
                <a:gd name="T11" fmla="*/ 31 h 50"/>
                <a:gd name="T12" fmla="*/ 15 w 120"/>
                <a:gd name="T13" fmla="*/ 37 h 50"/>
                <a:gd name="T14" fmla="*/ 14 w 120"/>
                <a:gd name="T15" fmla="*/ 50 h 50"/>
                <a:gd name="T16" fmla="*/ 20 w 120"/>
                <a:gd name="T17" fmla="*/ 50 h 50"/>
                <a:gd name="T18" fmla="*/ 21 w 120"/>
                <a:gd name="T19" fmla="*/ 32 h 50"/>
                <a:gd name="T20" fmla="*/ 8 w 120"/>
                <a:gd name="T21" fmla="*/ 29 h 50"/>
                <a:gd name="T22" fmla="*/ 9 w 120"/>
                <a:gd name="T23" fmla="*/ 8 h 50"/>
                <a:gd name="T24" fmla="*/ 59 w 120"/>
                <a:gd name="T25" fmla="*/ 10 h 50"/>
                <a:gd name="T26" fmla="*/ 59 w 120"/>
                <a:gd name="T27" fmla="*/ 26 h 50"/>
                <a:gd name="T28" fmla="*/ 39 w 120"/>
                <a:gd name="T29" fmla="*/ 29 h 50"/>
                <a:gd name="T30" fmla="*/ 38 w 120"/>
                <a:gd name="T31" fmla="*/ 50 h 50"/>
                <a:gd name="T32" fmla="*/ 44 w 120"/>
                <a:gd name="T33" fmla="*/ 50 h 50"/>
                <a:gd name="T34" fmla="*/ 44 w 120"/>
                <a:gd name="T35" fmla="*/ 49 h 50"/>
                <a:gd name="T36" fmla="*/ 48 w 120"/>
                <a:gd name="T37" fmla="*/ 34 h 50"/>
                <a:gd name="T38" fmla="*/ 46 w 120"/>
                <a:gd name="T39" fmla="*/ 50 h 50"/>
                <a:gd name="T40" fmla="*/ 53 w 120"/>
                <a:gd name="T41" fmla="*/ 50 h 50"/>
                <a:gd name="T42" fmla="*/ 55 w 120"/>
                <a:gd name="T43" fmla="*/ 34 h 50"/>
                <a:gd name="T44" fmla="*/ 65 w 120"/>
                <a:gd name="T45" fmla="*/ 30 h 50"/>
                <a:gd name="T46" fmla="*/ 64 w 120"/>
                <a:gd name="T47" fmla="*/ 15 h 50"/>
                <a:gd name="T48" fmla="*/ 112 w 120"/>
                <a:gd name="T49" fmla="*/ 50 h 50"/>
                <a:gd name="T50" fmla="*/ 118 w 120"/>
                <a:gd name="T51" fmla="*/ 50 h 50"/>
                <a:gd name="T52" fmla="*/ 107 w 120"/>
                <a:gd name="T53"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50">
                  <a:moveTo>
                    <a:pt x="107" y="11"/>
                  </a:moveTo>
                  <a:cubicBezTo>
                    <a:pt x="98" y="4"/>
                    <a:pt x="82" y="0"/>
                    <a:pt x="65" y="8"/>
                  </a:cubicBezTo>
                  <a:cubicBezTo>
                    <a:pt x="66" y="4"/>
                    <a:pt x="65" y="1"/>
                    <a:pt x="61" y="1"/>
                  </a:cubicBezTo>
                  <a:cubicBezTo>
                    <a:pt x="45" y="4"/>
                    <a:pt x="22" y="4"/>
                    <a:pt x="8" y="0"/>
                  </a:cubicBezTo>
                  <a:cubicBezTo>
                    <a:pt x="6" y="1"/>
                    <a:pt x="6" y="4"/>
                    <a:pt x="3" y="4"/>
                  </a:cubicBezTo>
                  <a:cubicBezTo>
                    <a:pt x="1" y="12"/>
                    <a:pt x="2" y="24"/>
                    <a:pt x="0" y="31"/>
                  </a:cubicBezTo>
                  <a:cubicBezTo>
                    <a:pt x="4" y="35"/>
                    <a:pt x="12" y="33"/>
                    <a:pt x="15" y="37"/>
                  </a:cubicBezTo>
                  <a:cubicBezTo>
                    <a:pt x="14" y="42"/>
                    <a:pt x="14" y="46"/>
                    <a:pt x="14" y="50"/>
                  </a:cubicBezTo>
                  <a:cubicBezTo>
                    <a:pt x="20" y="50"/>
                    <a:pt x="20" y="50"/>
                    <a:pt x="20" y="50"/>
                  </a:cubicBezTo>
                  <a:cubicBezTo>
                    <a:pt x="20" y="43"/>
                    <a:pt x="20" y="37"/>
                    <a:pt x="21" y="32"/>
                  </a:cubicBezTo>
                  <a:cubicBezTo>
                    <a:pt x="21" y="27"/>
                    <a:pt x="13" y="29"/>
                    <a:pt x="8" y="29"/>
                  </a:cubicBezTo>
                  <a:cubicBezTo>
                    <a:pt x="8" y="22"/>
                    <a:pt x="7" y="13"/>
                    <a:pt x="9" y="8"/>
                  </a:cubicBezTo>
                  <a:cubicBezTo>
                    <a:pt x="24" y="10"/>
                    <a:pt x="42" y="9"/>
                    <a:pt x="59" y="10"/>
                  </a:cubicBezTo>
                  <a:cubicBezTo>
                    <a:pt x="59" y="15"/>
                    <a:pt x="59" y="21"/>
                    <a:pt x="59" y="26"/>
                  </a:cubicBezTo>
                  <a:cubicBezTo>
                    <a:pt x="53" y="27"/>
                    <a:pt x="45" y="29"/>
                    <a:pt x="39" y="29"/>
                  </a:cubicBezTo>
                  <a:cubicBezTo>
                    <a:pt x="38" y="36"/>
                    <a:pt x="38" y="43"/>
                    <a:pt x="38" y="50"/>
                  </a:cubicBezTo>
                  <a:cubicBezTo>
                    <a:pt x="44" y="50"/>
                    <a:pt x="44" y="50"/>
                    <a:pt x="44" y="50"/>
                  </a:cubicBezTo>
                  <a:cubicBezTo>
                    <a:pt x="44" y="50"/>
                    <a:pt x="44" y="49"/>
                    <a:pt x="44" y="49"/>
                  </a:cubicBezTo>
                  <a:cubicBezTo>
                    <a:pt x="44" y="44"/>
                    <a:pt x="44" y="36"/>
                    <a:pt x="48" y="34"/>
                  </a:cubicBezTo>
                  <a:cubicBezTo>
                    <a:pt x="49" y="43"/>
                    <a:pt x="46" y="44"/>
                    <a:pt x="46" y="50"/>
                  </a:cubicBezTo>
                  <a:cubicBezTo>
                    <a:pt x="53" y="50"/>
                    <a:pt x="53" y="50"/>
                    <a:pt x="53" y="50"/>
                  </a:cubicBezTo>
                  <a:cubicBezTo>
                    <a:pt x="53" y="45"/>
                    <a:pt x="53" y="40"/>
                    <a:pt x="55" y="34"/>
                  </a:cubicBezTo>
                  <a:cubicBezTo>
                    <a:pt x="59" y="34"/>
                    <a:pt x="61" y="31"/>
                    <a:pt x="65" y="30"/>
                  </a:cubicBezTo>
                  <a:cubicBezTo>
                    <a:pt x="64" y="25"/>
                    <a:pt x="66" y="21"/>
                    <a:pt x="64" y="15"/>
                  </a:cubicBezTo>
                  <a:cubicBezTo>
                    <a:pt x="90" y="3"/>
                    <a:pt x="115" y="18"/>
                    <a:pt x="112" y="50"/>
                  </a:cubicBezTo>
                  <a:cubicBezTo>
                    <a:pt x="118" y="50"/>
                    <a:pt x="118" y="50"/>
                    <a:pt x="118" y="50"/>
                  </a:cubicBezTo>
                  <a:cubicBezTo>
                    <a:pt x="120" y="35"/>
                    <a:pt x="115" y="18"/>
                    <a:pt x="10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16" name="Freeform 1228"/>
            <p:cNvSpPr>
              <a:spLocks noEditPoints="1"/>
            </p:cNvSpPr>
            <p:nvPr/>
          </p:nvSpPr>
          <p:spPr bwMode="auto">
            <a:xfrm>
              <a:off x="11380990" y="2566097"/>
              <a:ext cx="165460" cy="148427"/>
            </a:xfrm>
            <a:custGeom>
              <a:avLst/>
              <a:gdLst>
                <a:gd name="T0" fmla="*/ 12 w 44"/>
                <a:gd name="T1" fmla="*/ 5 h 40"/>
                <a:gd name="T2" fmla="*/ 43 w 44"/>
                <a:gd name="T3" fmla="*/ 18 h 40"/>
                <a:gd name="T4" fmla="*/ 12 w 44"/>
                <a:gd name="T5" fmla="*/ 5 h 40"/>
                <a:gd name="T6" fmla="*/ 18 w 44"/>
                <a:gd name="T7" fmla="*/ 11 h 40"/>
                <a:gd name="T8" fmla="*/ 36 w 44"/>
                <a:gd name="T9" fmla="*/ 16 h 40"/>
                <a:gd name="T10" fmla="*/ 18 w 44"/>
                <a:gd name="T11" fmla="*/ 11 h 40"/>
              </a:gdLst>
              <a:ahLst/>
              <a:cxnLst>
                <a:cxn ang="0">
                  <a:pos x="T0" y="T1"/>
                </a:cxn>
                <a:cxn ang="0">
                  <a:pos x="T2" y="T3"/>
                </a:cxn>
                <a:cxn ang="0">
                  <a:pos x="T4" y="T5"/>
                </a:cxn>
                <a:cxn ang="0">
                  <a:pos x="T6" y="T7"/>
                </a:cxn>
                <a:cxn ang="0">
                  <a:pos x="T8" y="T9"/>
                </a:cxn>
                <a:cxn ang="0">
                  <a:pos x="T10" y="T11"/>
                </a:cxn>
              </a:cxnLst>
              <a:rect l="0" t="0" r="r" b="b"/>
              <a:pathLst>
                <a:path w="44" h="40">
                  <a:moveTo>
                    <a:pt x="12" y="5"/>
                  </a:moveTo>
                  <a:cubicBezTo>
                    <a:pt x="0" y="35"/>
                    <a:pt x="42" y="40"/>
                    <a:pt x="43" y="18"/>
                  </a:cubicBezTo>
                  <a:cubicBezTo>
                    <a:pt x="44" y="2"/>
                    <a:pt x="26" y="0"/>
                    <a:pt x="12" y="5"/>
                  </a:cubicBezTo>
                  <a:close/>
                  <a:moveTo>
                    <a:pt x="18" y="11"/>
                  </a:moveTo>
                  <a:cubicBezTo>
                    <a:pt x="26" y="6"/>
                    <a:pt x="36" y="9"/>
                    <a:pt x="36" y="16"/>
                  </a:cubicBezTo>
                  <a:cubicBezTo>
                    <a:pt x="36" y="29"/>
                    <a:pt x="15" y="28"/>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17" name="Freeform 1229"/>
            <p:cNvSpPr>
              <a:spLocks noEditPoints="1"/>
            </p:cNvSpPr>
            <p:nvPr/>
          </p:nvSpPr>
          <p:spPr bwMode="auto">
            <a:xfrm>
              <a:off x="6319858" y="2568531"/>
              <a:ext cx="104630" cy="153293"/>
            </a:xfrm>
            <a:custGeom>
              <a:avLst/>
              <a:gdLst>
                <a:gd name="T0" fmla="*/ 4 w 28"/>
                <a:gd name="T1" fmla="*/ 6 h 41"/>
                <a:gd name="T2" fmla="*/ 0 w 28"/>
                <a:gd name="T3" fmla="*/ 37 h 41"/>
                <a:gd name="T4" fmla="*/ 25 w 28"/>
                <a:gd name="T5" fmla="*/ 37 h 41"/>
                <a:gd name="T6" fmla="*/ 28 w 28"/>
                <a:gd name="T7" fmla="*/ 7 h 41"/>
                <a:gd name="T8" fmla="*/ 4 w 28"/>
                <a:gd name="T9" fmla="*/ 6 h 41"/>
                <a:gd name="T10" fmla="*/ 21 w 28"/>
                <a:gd name="T11" fmla="*/ 12 h 41"/>
                <a:gd name="T12" fmla="*/ 20 w 28"/>
                <a:gd name="T13" fmla="*/ 31 h 41"/>
                <a:gd name="T14" fmla="*/ 8 w 28"/>
                <a:gd name="T15" fmla="*/ 31 h 41"/>
                <a:gd name="T16" fmla="*/ 11 w 28"/>
                <a:gd name="T17" fmla="*/ 11 h 41"/>
                <a:gd name="T18" fmla="*/ 21 w 28"/>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1">
                  <a:moveTo>
                    <a:pt x="4" y="6"/>
                  </a:moveTo>
                  <a:cubicBezTo>
                    <a:pt x="9" y="17"/>
                    <a:pt x="0" y="26"/>
                    <a:pt x="0" y="37"/>
                  </a:cubicBezTo>
                  <a:cubicBezTo>
                    <a:pt x="7" y="41"/>
                    <a:pt x="17" y="38"/>
                    <a:pt x="25" y="37"/>
                  </a:cubicBezTo>
                  <a:cubicBezTo>
                    <a:pt x="28" y="28"/>
                    <a:pt x="26" y="15"/>
                    <a:pt x="28" y="7"/>
                  </a:cubicBezTo>
                  <a:cubicBezTo>
                    <a:pt x="19" y="5"/>
                    <a:pt x="11" y="0"/>
                    <a:pt x="4" y="6"/>
                  </a:cubicBezTo>
                  <a:close/>
                  <a:moveTo>
                    <a:pt x="21" y="12"/>
                  </a:moveTo>
                  <a:cubicBezTo>
                    <a:pt x="22" y="20"/>
                    <a:pt x="20" y="24"/>
                    <a:pt x="20" y="31"/>
                  </a:cubicBezTo>
                  <a:cubicBezTo>
                    <a:pt x="14" y="32"/>
                    <a:pt x="14" y="33"/>
                    <a:pt x="8" y="31"/>
                  </a:cubicBezTo>
                  <a:cubicBezTo>
                    <a:pt x="8" y="23"/>
                    <a:pt x="12" y="19"/>
                    <a:pt x="11" y="11"/>
                  </a:cubicBezTo>
                  <a:cubicBezTo>
                    <a:pt x="15" y="11"/>
                    <a:pt x="20" y="10"/>
                    <a:pt x="2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18" name="Freeform 1230"/>
            <p:cNvSpPr>
              <a:spLocks noEditPoints="1"/>
            </p:cNvSpPr>
            <p:nvPr/>
          </p:nvSpPr>
          <p:spPr bwMode="auto">
            <a:xfrm>
              <a:off x="8108286" y="2629361"/>
              <a:ext cx="138695" cy="126528"/>
            </a:xfrm>
            <a:custGeom>
              <a:avLst/>
              <a:gdLst>
                <a:gd name="T0" fmla="*/ 16 w 37"/>
                <a:gd name="T1" fmla="*/ 2 h 34"/>
                <a:gd name="T2" fmla="*/ 21 w 37"/>
                <a:gd name="T3" fmla="*/ 33 h 34"/>
                <a:gd name="T4" fmla="*/ 36 w 37"/>
                <a:gd name="T5" fmla="*/ 15 h 34"/>
                <a:gd name="T6" fmla="*/ 16 w 37"/>
                <a:gd name="T7" fmla="*/ 2 h 34"/>
                <a:gd name="T8" fmla="*/ 16 w 37"/>
                <a:gd name="T9" fmla="*/ 26 h 34"/>
                <a:gd name="T10" fmla="*/ 29 w 37"/>
                <a:gd name="T11" fmla="*/ 16 h 34"/>
                <a:gd name="T12" fmla="*/ 16 w 37"/>
                <a:gd name="T13" fmla="*/ 26 h 34"/>
              </a:gdLst>
              <a:ahLst/>
              <a:cxnLst>
                <a:cxn ang="0">
                  <a:pos x="T0" y="T1"/>
                </a:cxn>
                <a:cxn ang="0">
                  <a:pos x="T2" y="T3"/>
                </a:cxn>
                <a:cxn ang="0">
                  <a:pos x="T4" y="T5"/>
                </a:cxn>
                <a:cxn ang="0">
                  <a:pos x="T6" y="T7"/>
                </a:cxn>
                <a:cxn ang="0">
                  <a:pos x="T8" y="T9"/>
                </a:cxn>
                <a:cxn ang="0">
                  <a:pos x="T10" y="T11"/>
                </a:cxn>
                <a:cxn ang="0">
                  <a:pos x="T12" y="T13"/>
                </a:cxn>
              </a:cxnLst>
              <a:rect l="0" t="0" r="r" b="b"/>
              <a:pathLst>
                <a:path w="37" h="34">
                  <a:moveTo>
                    <a:pt x="16" y="2"/>
                  </a:moveTo>
                  <a:cubicBezTo>
                    <a:pt x="0" y="9"/>
                    <a:pt x="4" y="34"/>
                    <a:pt x="21" y="33"/>
                  </a:cubicBezTo>
                  <a:cubicBezTo>
                    <a:pt x="27" y="32"/>
                    <a:pt x="37" y="26"/>
                    <a:pt x="36" y="15"/>
                  </a:cubicBezTo>
                  <a:cubicBezTo>
                    <a:pt x="35" y="3"/>
                    <a:pt x="21" y="0"/>
                    <a:pt x="16" y="2"/>
                  </a:cubicBezTo>
                  <a:close/>
                  <a:moveTo>
                    <a:pt x="16" y="26"/>
                  </a:moveTo>
                  <a:cubicBezTo>
                    <a:pt x="4" y="9"/>
                    <a:pt x="28" y="2"/>
                    <a:pt x="29" y="16"/>
                  </a:cubicBezTo>
                  <a:cubicBezTo>
                    <a:pt x="30" y="22"/>
                    <a:pt x="26" y="27"/>
                    <a:pt x="1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19" name="Freeform 1231"/>
            <p:cNvSpPr>
              <a:spLocks noEditPoints="1"/>
            </p:cNvSpPr>
            <p:nvPr/>
          </p:nvSpPr>
          <p:spPr bwMode="auto">
            <a:xfrm>
              <a:off x="8358910" y="2617196"/>
              <a:ext cx="99763" cy="138694"/>
            </a:xfrm>
            <a:custGeom>
              <a:avLst/>
              <a:gdLst>
                <a:gd name="T0" fmla="*/ 0 w 27"/>
                <a:gd name="T1" fmla="*/ 18 h 37"/>
                <a:gd name="T2" fmla="*/ 25 w 27"/>
                <a:gd name="T3" fmla="*/ 26 h 37"/>
                <a:gd name="T4" fmla="*/ 0 w 27"/>
                <a:gd name="T5" fmla="*/ 18 h 37"/>
                <a:gd name="T6" fmla="*/ 10 w 27"/>
                <a:gd name="T7" fmla="*/ 12 h 37"/>
                <a:gd name="T8" fmla="*/ 18 w 27"/>
                <a:gd name="T9" fmla="*/ 23 h 37"/>
                <a:gd name="T10" fmla="*/ 10 w 27"/>
                <a:gd name="T11" fmla="*/ 12 h 37"/>
              </a:gdLst>
              <a:ahLst/>
              <a:cxnLst>
                <a:cxn ang="0">
                  <a:pos x="T0" y="T1"/>
                </a:cxn>
                <a:cxn ang="0">
                  <a:pos x="T2" y="T3"/>
                </a:cxn>
                <a:cxn ang="0">
                  <a:pos x="T4" y="T5"/>
                </a:cxn>
                <a:cxn ang="0">
                  <a:pos x="T6" y="T7"/>
                </a:cxn>
                <a:cxn ang="0">
                  <a:pos x="T8" y="T9"/>
                </a:cxn>
                <a:cxn ang="0">
                  <a:pos x="T10" y="T11"/>
                </a:cxn>
              </a:cxnLst>
              <a:rect l="0" t="0" r="r" b="b"/>
              <a:pathLst>
                <a:path w="27" h="37">
                  <a:moveTo>
                    <a:pt x="0" y="18"/>
                  </a:moveTo>
                  <a:cubicBezTo>
                    <a:pt x="0" y="30"/>
                    <a:pt x="15" y="37"/>
                    <a:pt x="25" y="26"/>
                  </a:cubicBezTo>
                  <a:cubicBezTo>
                    <a:pt x="27" y="3"/>
                    <a:pt x="0" y="0"/>
                    <a:pt x="0" y="18"/>
                  </a:cubicBezTo>
                  <a:close/>
                  <a:moveTo>
                    <a:pt x="10" y="12"/>
                  </a:moveTo>
                  <a:cubicBezTo>
                    <a:pt x="15" y="13"/>
                    <a:pt x="17" y="17"/>
                    <a:pt x="18" y="23"/>
                  </a:cubicBezTo>
                  <a:cubicBezTo>
                    <a:pt x="10" y="29"/>
                    <a:pt x="4" y="16"/>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20" name="Freeform 1232"/>
            <p:cNvSpPr>
              <a:spLocks noEditPoints="1"/>
            </p:cNvSpPr>
            <p:nvPr/>
          </p:nvSpPr>
          <p:spPr bwMode="auto">
            <a:xfrm>
              <a:off x="7229888" y="2622062"/>
              <a:ext cx="111929" cy="133827"/>
            </a:xfrm>
            <a:custGeom>
              <a:avLst/>
              <a:gdLst>
                <a:gd name="T0" fmla="*/ 29 w 30"/>
                <a:gd name="T1" fmla="*/ 19 h 36"/>
                <a:gd name="T2" fmla="*/ 7 w 30"/>
                <a:gd name="T3" fmla="*/ 36 h 36"/>
                <a:gd name="T4" fmla="*/ 27 w 30"/>
                <a:gd name="T5" fmla="*/ 36 h 36"/>
                <a:gd name="T6" fmla="*/ 29 w 30"/>
                <a:gd name="T7" fmla="*/ 19 h 36"/>
                <a:gd name="T8" fmla="*/ 19 w 30"/>
                <a:gd name="T9" fmla="*/ 34 h 36"/>
                <a:gd name="T10" fmla="*/ 23 w 30"/>
                <a:gd name="T11" fmla="*/ 22 h 36"/>
                <a:gd name="T12" fmla="*/ 19 w 30"/>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0" h="36">
                  <a:moveTo>
                    <a:pt x="29" y="19"/>
                  </a:moveTo>
                  <a:cubicBezTo>
                    <a:pt x="13" y="0"/>
                    <a:pt x="0" y="24"/>
                    <a:pt x="7" y="36"/>
                  </a:cubicBezTo>
                  <a:cubicBezTo>
                    <a:pt x="27" y="36"/>
                    <a:pt x="27" y="36"/>
                    <a:pt x="27" y="36"/>
                  </a:cubicBezTo>
                  <a:cubicBezTo>
                    <a:pt x="29" y="31"/>
                    <a:pt x="30" y="25"/>
                    <a:pt x="29" y="19"/>
                  </a:cubicBezTo>
                  <a:close/>
                  <a:moveTo>
                    <a:pt x="19" y="34"/>
                  </a:moveTo>
                  <a:cubicBezTo>
                    <a:pt x="7" y="33"/>
                    <a:pt x="12" y="12"/>
                    <a:pt x="23" y="22"/>
                  </a:cubicBezTo>
                  <a:cubicBezTo>
                    <a:pt x="24" y="29"/>
                    <a:pt x="24" y="31"/>
                    <a:pt x="1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21" name="Freeform 1233"/>
            <p:cNvSpPr/>
            <p:nvPr/>
          </p:nvSpPr>
          <p:spPr bwMode="auto">
            <a:xfrm>
              <a:off x="11239862" y="2733991"/>
              <a:ext cx="197093" cy="21898"/>
            </a:xfrm>
            <a:custGeom>
              <a:avLst/>
              <a:gdLst>
                <a:gd name="T0" fmla="*/ 23 w 53"/>
                <a:gd name="T1" fmla="*/ 1 h 6"/>
                <a:gd name="T2" fmla="*/ 0 w 53"/>
                <a:gd name="T3" fmla="*/ 6 h 6"/>
                <a:gd name="T4" fmla="*/ 53 w 53"/>
                <a:gd name="T5" fmla="*/ 6 h 6"/>
                <a:gd name="T6" fmla="*/ 23 w 53"/>
                <a:gd name="T7" fmla="*/ 1 h 6"/>
              </a:gdLst>
              <a:ahLst/>
              <a:cxnLst>
                <a:cxn ang="0">
                  <a:pos x="T0" y="T1"/>
                </a:cxn>
                <a:cxn ang="0">
                  <a:pos x="T2" y="T3"/>
                </a:cxn>
                <a:cxn ang="0">
                  <a:pos x="T4" y="T5"/>
                </a:cxn>
                <a:cxn ang="0">
                  <a:pos x="T6" y="T7"/>
                </a:cxn>
              </a:cxnLst>
              <a:rect l="0" t="0" r="r" b="b"/>
              <a:pathLst>
                <a:path w="53" h="6">
                  <a:moveTo>
                    <a:pt x="23" y="1"/>
                  </a:moveTo>
                  <a:cubicBezTo>
                    <a:pt x="15" y="2"/>
                    <a:pt x="7" y="3"/>
                    <a:pt x="0" y="6"/>
                  </a:cubicBezTo>
                  <a:cubicBezTo>
                    <a:pt x="53" y="6"/>
                    <a:pt x="53" y="6"/>
                    <a:pt x="53" y="6"/>
                  </a:cubicBezTo>
                  <a:cubicBezTo>
                    <a:pt x="43" y="2"/>
                    <a:pt x="33" y="0"/>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22" name="Freeform 1234"/>
            <p:cNvSpPr/>
            <p:nvPr/>
          </p:nvSpPr>
          <p:spPr bwMode="auto">
            <a:xfrm>
              <a:off x="11874936" y="2495534"/>
              <a:ext cx="107062" cy="260355"/>
            </a:xfrm>
            <a:custGeom>
              <a:avLst/>
              <a:gdLst>
                <a:gd name="T0" fmla="*/ 6 w 29"/>
                <a:gd name="T1" fmla="*/ 24 h 70"/>
                <a:gd name="T2" fmla="*/ 0 w 29"/>
                <a:gd name="T3" fmla="*/ 70 h 70"/>
                <a:gd name="T4" fmla="*/ 5 w 29"/>
                <a:gd name="T5" fmla="*/ 70 h 70"/>
                <a:gd name="T6" fmla="*/ 14 w 29"/>
                <a:gd name="T7" fmla="*/ 10 h 70"/>
                <a:gd name="T8" fmla="*/ 29 w 29"/>
                <a:gd name="T9" fmla="*/ 7 h 70"/>
                <a:gd name="T10" fmla="*/ 29 w 29"/>
                <a:gd name="T11" fmla="*/ 0 h 70"/>
                <a:gd name="T12" fmla="*/ 11 w 29"/>
                <a:gd name="T13" fmla="*/ 3 h 70"/>
                <a:gd name="T14" fmla="*/ 6 w 29"/>
                <a:gd name="T15" fmla="*/ 24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70">
                  <a:moveTo>
                    <a:pt x="6" y="24"/>
                  </a:moveTo>
                  <a:cubicBezTo>
                    <a:pt x="4" y="38"/>
                    <a:pt x="2" y="54"/>
                    <a:pt x="0" y="70"/>
                  </a:cubicBezTo>
                  <a:cubicBezTo>
                    <a:pt x="5" y="70"/>
                    <a:pt x="5" y="70"/>
                    <a:pt x="5" y="70"/>
                  </a:cubicBezTo>
                  <a:cubicBezTo>
                    <a:pt x="7" y="50"/>
                    <a:pt x="10" y="31"/>
                    <a:pt x="14" y="10"/>
                  </a:cubicBezTo>
                  <a:cubicBezTo>
                    <a:pt x="18" y="9"/>
                    <a:pt x="23" y="8"/>
                    <a:pt x="29" y="7"/>
                  </a:cubicBezTo>
                  <a:cubicBezTo>
                    <a:pt x="29" y="0"/>
                    <a:pt x="29" y="0"/>
                    <a:pt x="29" y="0"/>
                  </a:cubicBezTo>
                  <a:cubicBezTo>
                    <a:pt x="22" y="1"/>
                    <a:pt x="16" y="2"/>
                    <a:pt x="11" y="3"/>
                  </a:cubicBezTo>
                  <a:cubicBezTo>
                    <a:pt x="6" y="9"/>
                    <a:pt x="7" y="15"/>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23" name="Freeform 1235"/>
            <p:cNvSpPr/>
            <p:nvPr/>
          </p:nvSpPr>
          <p:spPr bwMode="auto">
            <a:xfrm>
              <a:off x="11952800" y="2568531"/>
              <a:ext cx="29199" cy="111929"/>
            </a:xfrm>
            <a:custGeom>
              <a:avLst/>
              <a:gdLst>
                <a:gd name="T0" fmla="*/ 6 w 8"/>
                <a:gd name="T1" fmla="*/ 30 h 30"/>
                <a:gd name="T2" fmla="*/ 8 w 8"/>
                <a:gd name="T3" fmla="*/ 29 h 30"/>
                <a:gd name="T4" fmla="*/ 8 w 8"/>
                <a:gd name="T5" fmla="*/ 0 h 30"/>
                <a:gd name="T6" fmla="*/ 4 w 8"/>
                <a:gd name="T7" fmla="*/ 1 h 30"/>
                <a:gd name="T8" fmla="*/ 6 w 8"/>
                <a:gd name="T9" fmla="*/ 30 h 30"/>
              </a:gdLst>
              <a:ahLst/>
              <a:cxnLst>
                <a:cxn ang="0">
                  <a:pos x="T0" y="T1"/>
                </a:cxn>
                <a:cxn ang="0">
                  <a:pos x="T2" y="T3"/>
                </a:cxn>
                <a:cxn ang="0">
                  <a:pos x="T4" y="T5"/>
                </a:cxn>
                <a:cxn ang="0">
                  <a:pos x="T6" y="T7"/>
                </a:cxn>
                <a:cxn ang="0">
                  <a:pos x="T8" y="T9"/>
                </a:cxn>
              </a:cxnLst>
              <a:rect l="0" t="0" r="r" b="b"/>
              <a:pathLst>
                <a:path w="8" h="30">
                  <a:moveTo>
                    <a:pt x="6" y="30"/>
                  </a:moveTo>
                  <a:cubicBezTo>
                    <a:pt x="6" y="29"/>
                    <a:pt x="7" y="29"/>
                    <a:pt x="8" y="29"/>
                  </a:cubicBezTo>
                  <a:cubicBezTo>
                    <a:pt x="8" y="0"/>
                    <a:pt x="8" y="0"/>
                    <a:pt x="8" y="0"/>
                  </a:cubicBezTo>
                  <a:cubicBezTo>
                    <a:pt x="6" y="0"/>
                    <a:pt x="5" y="1"/>
                    <a:pt x="4" y="1"/>
                  </a:cubicBezTo>
                  <a:cubicBezTo>
                    <a:pt x="5" y="11"/>
                    <a:pt x="0" y="23"/>
                    <a:pt x="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grpSp>
      <p:grpSp>
        <p:nvGrpSpPr>
          <p:cNvPr id="1226" name="组 1225"/>
          <p:cNvGrpSpPr/>
          <p:nvPr userDrawn="1"/>
        </p:nvGrpSpPr>
        <p:grpSpPr>
          <a:xfrm>
            <a:off x="257728" y="236029"/>
            <a:ext cx="1313954" cy="749316"/>
            <a:chOff x="343638" y="314705"/>
            <a:chExt cx="1420240" cy="809928"/>
          </a:xfrm>
          <a:blipFill>
            <a:blip r:embed="rId2"/>
            <a:stretch>
              <a:fillRect/>
            </a:stretch>
          </a:blipFill>
        </p:grpSpPr>
        <p:grpSp>
          <p:nvGrpSpPr>
            <p:cNvPr id="1227" name="组 1226"/>
            <p:cNvGrpSpPr/>
            <p:nvPr/>
          </p:nvGrpSpPr>
          <p:grpSpPr>
            <a:xfrm>
              <a:off x="343638" y="314705"/>
              <a:ext cx="821894" cy="809928"/>
              <a:chOff x="2561321" y="682567"/>
              <a:chExt cx="821894" cy="809928"/>
            </a:xfrm>
            <a:grpFill/>
          </p:grpSpPr>
          <p:sp>
            <p:nvSpPr>
              <p:cNvPr id="1240" name="Freeform 788"/>
              <p:cNvSpPr>
                <a:spLocks noEditPoints="1"/>
              </p:cNvSpPr>
              <p:nvPr/>
            </p:nvSpPr>
            <p:spPr bwMode="auto">
              <a:xfrm>
                <a:off x="2609770" y="682567"/>
                <a:ext cx="643672" cy="692769"/>
              </a:xfrm>
              <a:custGeom>
                <a:avLst/>
                <a:gdLst>
                  <a:gd name="T0" fmla="*/ 216 w 243"/>
                  <a:gd name="T1" fmla="*/ 220 h 266"/>
                  <a:gd name="T2" fmla="*/ 96 w 243"/>
                  <a:gd name="T3" fmla="*/ 9 h 266"/>
                  <a:gd name="T4" fmla="*/ 12 w 243"/>
                  <a:gd name="T5" fmla="*/ 166 h 266"/>
                  <a:gd name="T6" fmla="*/ 43 w 243"/>
                  <a:gd name="T7" fmla="*/ 228 h 266"/>
                  <a:gd name="T8" fmla="*/ 153 w 243"/>
                  <a:gd name="T9" fmla="*/ 259 h 266"/>
                  <a:gd name="T10" fmla="*/ 159 w 243"/>
                  <a:gd name="T11" fmla="*/ 238 h 266"/>
                  <a:gd name="T12" fmla="*/ 169 w 243"/>
                  <a:gd name="T13" fmla="*/ 201 h 266"/>
                  <a:gd name="T14" fmla="*/ 202 w 243"/>
                  <a:gd name="T15" fmla="*/ 195 h 266"/>
                  <a:gd name="T16" fmla="*/ 226 w 243"/>
                  <a:gd name="T17" fmla="*/ 163 h 266"/>
                  <a:gd name="T18" fmla="*/ 159 w 243"/>
                  <a:gd name="T19" fmla="*/ 32 h 266"/>
                  <a:gd name="T20" fmla="*/ 208 w 243"/>
                  <a:gd name="T21" fmla="*/ 72 h 266"/>
                  <a:gd name="T22" fmla="*/ 187 w 243"/>
                  <a:gd name="T23" fmla="*/ 74 h 266"/>
                  <a:gd name="T24" fmla="*/ 176 w 243"/>
                  <a:gd name="T25" fmla="*/ 92 h 266"/>
                  <a:gd name="T26" fmla="*/ 161 w 243"/>
                  <a:gd name="T27" fmla="*/ 74 h 266"/>
                  <a:gd name="T28" fmla="*/ 161 w 243"/>
                  <a:gd name="T29" fmla="*/ 50 h 266"/>
                  <a:gd name="T30" fmla="*/ 152 w 243"/>
                  <a:gd name="T31" fmla="*/ 52 h 266"/>
                  <a:gd name="T32" fmla="*/ 153 w 243"/>
                  <a:gd name="T33" fmla="*/ 23 h 266"/>
                  <a:gd name="T34" fmla="*/ 137 w 243"/>
                  <a:gd name="T35" fmla="*/ 59 h 266"/>
                  <a:gd name="T36" fmla="*/ 168 w 243"/>
                  <a:gd name="T37" fmla="*/ 60 h 266"/>
                  <a:gd name="T38" fmla="*/ 171 w 243"/>
                  <a:gd name="T39" fmla="*/ 81 h 266"/>
                  <a:gd name="T40" fmla="*/ 193 w 243"/>
                  <a:gd name="T41" fmla="*/ 76 h 266"/>
                  <a:gd name="T42" fmla="*/ 220 w 243"/>
                  <a:gd name="T43" fmla="*/ 102 h 266"/>
                  <a:gd name="T44" fmla="*/ 183 w 243"/>
                  <a:gd name="T45" fmla="*/ 133 h 266"/>
                  <a:gd name="T46" fmla="*/ 122 w 243"/>
                  <a:gd name="T47" fmla="*/ 120 h 266"/>
                  <a:gd name="T48" fmla="*/ 111 w 243"/>
                  <a:gd name="T49" fmla="*/ 47 h 266"/>
                  <a:gd name="T50" fmla="*/ 153 w 243"/>
                  <a:gd name="T51" fmla="*/ 23 h 266"/>
                  <a:gd name="T52" fmla="*/ 17 w 243"/>
                  <a:gd name="T53" fmla="*/ 123 h 266"/>
                  <a:gd name="T54" fmla="*/ 55 w 243"/>
                  <a:gd name="T55" fmla="*/ 51 h 266"/>
                  <a:gd name="T56" fmla="*/ 66 w 243"/>
                  <a:gd name="T57" fmla="*/ 82 h 266"/>
                  <a:gd name="T58" fmla="*/ 46 w 243"/>
                  <a:gd name="T59" fmla="*/ 101 h 266"/>
                  <a:gd name="T60" fmla="*/ 76 w 243"/>
                  <a:gd name="T61" fmla="*/ 138 h 266"/>
                  <a:gd name="T62" fmla="*/ 108 w 243"/>
                  <a:gd name="T63" fmla="*/ 173 h 266"/>
                  <a:gd name="T64" fmla="*/ 55 w 243"/>
                  <a:gd name="T65" fmla="*/ 213 h 266"/>
                  <a:gd name="T66" fmla="*/ 65 w 243"/>
                  <a:gd name="T67" fmla="*/ 237 h 266"/>
                  <a:gd name="T68" fmla="*/ 52 w 243"/>
                  <a:gd name="T69" fmla="*/ 221 h 266"/>
                  <a:gd name="T70" fmla="*/ 108 w 243"/>
                  <a:gd name="T71" fmla="*/ 181 h 266"/>
                  <a:gd name="T72" fmla="*/ 88 w 243"/>
                  <a:gd name="T73" fmla="*/ 151 h 266"/>
                  <a:gd name="T74" fmla="*/ 51 w 243"/>
                  <a:gd name="T75" fmla="*/ 131 h 266"/>
                  <a:gd name="T76" fmla="*/ 90 w 243"/>
                  <a:gd name="T77" fmla="*/ 115 h 266"/>
                  <a:gd name="T78" fmla="*/ 62 w 243"/>
                  <a:gd name="T79" fmla="*/ 63 h 266"/>
                  <a:gd name="T80" fmla="*/ 131 w 243"/>
                  <a:gd name="T81" fmla="*/ 17 h 266"/>
                  <a:gd name="T82" fmla="*/ 105 w 243"/>
                  <a:gd name="T83" fmla="*/ 62 h 266"/>
                  <a:gd name="T84" fmla="*/ 115 w 243"/>
                  <a:gd name="T85" fmla="*/ 121 h 266"/>
                  <a:gd name="T86" fmla="*/ 180 w 243"/>
                  <a:gd name="T87" fmla="*/ 142 h 266"/>
                  <a:gd name="T88" fmla="*/ 221 w 243"/>
                  <a:gd name="T89" fmla="*/ 109 h 266"/>
                  <a:gd name="T90" fmla="*/ 213 w 243"/>
                  <a:gd name="T91" fmla="*/ 156 h 266"/>
                  <a:gd name="T92" fmla="*/ 195 w 243"/>
                  <a:gd name="T93" fmla="*/ 192 h 266"/>
                  <a:gd name="T94" fmla="*/ 171 w 243"/>
                  <a:gd name="T95" fmla="*/ 192 h 266"/>
                  <a:gd name="T96" fmla="*/ 165 w 243"/>
                  <a:gd name="T97" fmla="*/ 230 h 266"/>
                  <a:gd name="T98" fmla="*/ 153 w 243"/>
                  <a:gd name="T99" fmla="*/ 252 h 266"/>
                  <a:gd name="T100" fmla="*/ 135 w 243"/>
                  <a:gd name="T101" fmla="*/ 236 h 266"/>
                  <a:gd name="T102" fmla="*/ 65 w 243"/>
                  <a:gd name="T103" fmla="*/ 237 h 266"/>
                  <a:gd name="T104" fmla="*/ 71 w 243"/>
                  <a:gd name="T105" fmla="*/ 233 h 266"/>
                  <a:gd name="T106" fmla="*/ 133 w 243"/>
                  <a:gd name="T107" fmla="*/ 243 h 266"/>
                  <a:gd name="T108" fmla="*/ 70 w 243"/>
                  <a:gd name="T109" fmla="*/ 23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3" h="266">
                    <a:moveTo>
                      <a:pt x="153" y="259"/>
                    </a:moveTo>
                    <a:cubicBezTo>
                      <a:pt x="179" y="254"/>
                      <a:pt x="206" y="236"/>
                      <a:pt x="216" y="220"/>
                    </a:cubicBezTo>
                    <a:cubicBezTo>
                      <a:pt x="243" y="179"/>
                      <a:pt x="238" y="111"/>
                      <a:pt x="215" y="69"/>
                    </a:cubicBezTo>
                    <a:cubicBezTo>
                      <a:pt x="193" y="30"/>
                      <a:pt x="151" y="0"/>
                      <a:pt x="96" y="9"/>
                    </a:cubicBezTo>
                    <a:cubicBezTo>
                      <a:pt x="83" y="14"/>
                      <a:pt x="69" y="22"/>
                      <a:pt x="61" y="31"/>
                    </a:cubicBezTo>
                    <a:cubicBezTo>
                      <a:pt x="31" y="59"/>
                      <a:pt x="0" y="108"/>
                      <a:pt x="12" y="166"/>
                    </a:cubicBezTo>
                    <a:cubicBezTo>
                      <a:pt x="16" y="185"/>
                      <a:pt x="25" y="209"/>
                      <a:pt x="35" y="222"/>
                    </a:cubicBezTo>
                    <a:cubicBezTo>
                      <a:pt x="36" y="224"/>
                      <a:pt x="41" y="225"/>
                      <a:pt x="43" y="228"/>
                    </a:cubicBezTo>
                    <a:cubicBezTo>
                      <a:pt x="45" y="231"/>
                      <a:pt x="46" y="234"/>
                      <a:pt x="48" y="236"/>
                    </a:cubicBezTo>
                    <a:cubicBezTo>
                      <a:pt x="72" y="257"/>
                      <a:pt x="119" y="266"/>
                      <a:pt x="153" y="259"/>
                    </a:cubicBezTo>
                    <a:close/>
                    <a:moveTo>
                      <a:pt x="160" y="249"/>
                    </a:moveTo>
                    <a:cubicBezTo>
                      <a:pt x="159" y="246"/>
                      <a:pt x="158" y="243"/>
                      <a:pt x="159" y="238"/>
                    </a:cubicBezTo>
                    <a:cubicBezTo>
                      <a:pt x="170" y="239"/>
                      <a:pt x="171" y="234"/>
                      <a:pt x="174" y="227"/>
                    </a:cubicBezTo>
                    <a:cubicBezTo>
                      <a:pt x="171" y="220"/>
                      <a:pt x="161" y="208"/>
                      <a:pt x="169" y="201"/>
                    </a:cubicBezTo>
                    <a:cubicBezTo>
                      <a:pt x="178" y="199"/>
                      <a:pt x="177" y="213"/>
                      <a:pt x="186" y="214"/>
                    </a:cubicBezTo>
                    <a:cubicBezTo>
                      <a:pt x="197" y="215"/>
                      <a:pt x="199" y="206"/>
                      <a:pt x="202" y="195"/>
                    </a:cubicBezTo>
                    <a:cubicBezTo>
                      <a:pt x="207" y="193"/>
                      <a:pt x="212" y="190"/>
                      <a:pt x="215" y="185"/>
                    </a:cubicBezTo>
                    <a:cubicBezTo>
                      <a:pt x="215" y="174"/>
                      <a:pt x="209" y="157"/>
                      <a:pt x="226" y="163"/>
                    </a:cubicBezTo>
                    <a:cubicBezTo>
                      <a:pt x="225" y="209"/>
                      <a:pt x="199" y="239"/>
                      <a:pt x="160" y="249"/>
                    </a:cubicBezTo>
                    <a:close/>
                    <a:moveTo>
                      <a:pt x="159" y="32"/>
                    </a:moveTo>
                    <a:cubicBezTo>
                      <a:pt x="160" y="31"/>
                      <a:pt x="160" y="28"/>
                      <a:pt x="160" y="26"/>
                    </a:cubicBezTo>
                    <a:cubicBezTo>
                      <a:pt x="182" y="35"/>
                      <a:pt x="195" y="54"/>
                      <a:pt x="208" y="72"/>
                    </a:cubicBezTo>
                    <a:cubicBezTo>
                      <a:pt x="206" y="74"/>
                      <a:pt x="199" y="68"/>
                      <a:pt x="195" y="67"/>
                    </a:cubicBezTo>
                    <a:cubicBezTo>
                      <a:pt x="192" y="69"/>
                      <a:pt x="189" y="71"/>
                      <a:pt x="187" y="74"/>
                    </a:cubicBezTo>
                    <a:cubicBezTo>
                      <a:pt x="187" y="78"/>
                      <a:pt x="186" y="82"/>
                      <a:pt x="190" y="83"/>
                    </a:cubicBezTo>
                    <a:cubicBezTo>
                      <a:pt x="185" y="86"/>
                      <a:pt x="185" y="93"/>
                      <a:pt x="176" y="92"/>
                    </a:cubicBezTo>
                    <a:cubicBezTo>
                      <a:pt x="178" y="87"/>
                      <a:pt x="179" y="80"/>
                      <a:pt x="175" y="74"/>
                    </a:cubicBezTo>
                    <a:cubicBezTo>
                      <a:pt x="169" y="72"/>
                      <a:pt x="165" y="77"/>
                      <a:pt x="161" y="74"/>
                    </a:cubicBezTo>
                    <a:cubicBezTo>
                      <a:pt x="165" y="69"/>
                      <a:pt x="171" y="66"/>
                      <a:pt x="175" y="61"/>
                    </a:cubicBezTo>
                    <a:cubicBezTo>
                      <a:pt x="174" y="53"/>
                      <a:pt x="166" y="51"/>
                      <a:pt x="161" y="50"/>
                    </a:cubicBezTo>
                    <a:cubicBezTo>
                      <a:pt x="156" y="54"/>
                      <a:pt x="152" y="59"/>
                      <a:pt x="146" y="63"/>
                    </a:cubicBezTo>
                    <a:cubicBezTo>
                      <a:pt x="140" y="60"/>
                      <a:pt x="151" y="57"/>
                      <a:pt x="152" y="52"/>
                    </a:cubicBezTo>
                    <a:cubicBezTo>
                      <a:pt x="153" y="43"/>
                      <a:pt x="146" y="30"/>
                      <a:pt x="159" y="32"/>
                    </a:cubicBezTo>
                    <a:close/>
                    <a:moveTo>
                      <a:pt x="153" y="23"/>
                    </a:moveTo>
                    <a:cubicBezTo>
                      <a:pt x="147" y="26"/>
                      <a:pt x="139" y="39"/>
                      <a:pt x="146" y="48"/>
                    </a:cubicBezTo>
                    <a:cubicBezTo>
                      <a:pt x="145" y="54"/>
                      <a:pt x="139" y="54"/>
                      <a:pt x="137" y="59"/>
                    </a:cubicBezTo>
                    <a:cubicBezTo>
                      <a:pt x="137" y="65"/>
                      <a:pt x="141" y="67"/>
                      <a:pt x="144" y="70"/>
                    </a:cubicBezTo>
                    <a:cubicBezTo>
                      <a:pt x="154" y="70"/>
                      <a:pt x="158" y="51"/>
                      <a:pt x="168" y="60"/>
                    </a:cubicBezTo>
                    <a:cubicBezTo>
                      <a:pt x="166" y="66"/>
                      <a:pt x="157" y="65"/>
                      <a:pt x="153" y="71"/>
                    </a:cubicBezTo>
                    <a:cubicBezTo>
                      <a:pt x="153" y="80"/>
                      <a:pt x="164" y="83"/>
                      <a:pt x="171" y="81"/>
                    </a:cubicBezTo>
                    <a:cubicBezTo>
                      <a:pt x="171" y="88"/>
                      <a:pt x="170" y="95"/>
                      <a:pt x="174" y="99"/>
                    </a:cubicBezTo>
                    <a:cubicBezTo>
                      <a:pt x="187" y="99"/>
                      <a:pt x="196" y="89"/>
                      <a:pt x="193" y="76"/>
                    </a:cubicBezTo>
                    <a:cubicBezTo>
                      <a:pt x="200" y="74"/>
                      <a:pt x="206" y="83"/>
                      <a:pt x="213" y="82"/>
                    </a:cubicBezTo>
                    <a:cubicBezTo>
                      <a:pt x="216" y="88"/>
                      <a:pt x="218" y="94"/>
                      <a:pt x="220" y="102"/>
                    </a:cubicBezTo>
                    <a:cubicBezTo>
                      <a:pt x="210" y="103"/>
                      <a:pt x="216" y="116"/>
                      <a:pt x="212" y="122"/>
                    </a:cubicBezTo>
                    <a:cubicBezTo>
                      <a:pt x="199" y="123"/>
                      <a:pt x="194" y="132"/>
                      <a:pt x="183" y="133"/>
                    </a:cubicBezTo>
                    <a:cubicBezTo>
                      <a:pt x="172" y="133"/>
                      <a:pt x="159" y="121"/>
                      <a:pt x="149" y="119"/>
                    </a:cubicBezTo>
                    <a:cubicBezTo>
                      <a:pt x="138" y="117"/>
                      <a:pt x="133" y="125"/>
                      <a:pt x="122" y="120"/>
                    </a:cubicBezTo>
                    <a:cubicBezTo>
                      <a:pt x="122" y="105"/>
                      <a:pt x="115" y="90"/>
                      <a:pt x="105" y="80"/>
                    </a:cubicBezTo>
                    <a:cubicBezTo>
                      <a:pt x="109" y="71"/>
                      <a:pt x="115" y="60"/>
                      <a:pt x="111" y="47"/>
                    </a:cubicBezTo>
                    <a:cubicBezTo>
                      <a:pt x="127" y="46"/>
                      <a:pt x="134" y="34"/>
                      <a:pt x="138" y="20"/>
                    </a:cubicBezTo>
                    <a:cubicBezTo>
                      <a:pt x="146" y="20"/>
                      <a:pt x="146" y="21"/>
                      <a:pt x="153" y="23"/>
                    </a:cubicBezTo>
                    <a:close/>
                    <a:moveTo>
                      <a:pt x="39" y="212"/>
                    </a:moveTo>
                    <a:cubicBezTo>
                      <a:pt x="23" y="189"/>
                      <a:pt x="13" y="155"/>
                      <a:pt x="17" y="123"/>
                    </a:cubicBezTo>
                    <a:cubicBezTo>
                      <a:pt x="22" y="92"/>
                      <a:pt x="38" y="69"/>
                      <a:pt x="51" y="50"/>
                    </a:cubicBezTo>
                    <a:cubicBezTo>
                      <a:pt x="53" y="50"/>
                      <a:pt x="53" y="51"/>
                      <a:pt x="55" y="51"/>
                    </a:cubicBezTo>
                    <a:cubicBezTo>
                      <a:pt x="58" y="54"/>
                      <a:pt x="52" y="61"/>
                      <a:pt x="55" y="64"/>
                    </a:cubicBezTo>
                    <a:cubicBezTo>
                      <a:pt x="59" y="72"/>
                      <a:pt x="65" y="74"/>
                      <a:pt x="66" y="82"/>
                    </a:cubicBezTo>
                    <a:cubicBezTo>
                      <a:pt x="71" y="94"/>
                      <a:pt x="88" y="93"/>
                      <a:pt x="89" y="108"/>
                    </a:cubicBezTo>
                    <a:cubicBezTo>
                      <a:pt x="75" y="103"/>
                      <a:pt x="61" y="97"/>
                      <a:pt x="46" y="101"/>
                    </a:cubicBezTo>
                    <a:cubicBezTo>
                      <a:pt x="42" y="107"/>
                      <a:pt x="50" y="119"/>
                      <a:pt x="42" y="126"/>
                    </a:cubicBezTo>
                    <a:cubicBezTo>
                      <a:pt x="46" y="141"/>
                      <a:pt x="61" y="144"/>
                      <a:pt x="76" y="138"/>
                    </a:cubicBezTo>
                    <a:cubicBezTo>
                      <a:pt x="79" y="154"/>
                      <a:pt x="89" y="164"/>
                      <a:pt x="108" y="164"/>
                    </a:cubicBezTo>
                    <a:cubicBezTo>
                      <a:pt x="108" y="167"/>
                      <a:pt x="108" y="170"/>
                      <a:pt x="108" y="173"/>
                    </a:cubicBezTo>
                    <a:cubicBezTo>
                      <a:pt x="93" y="166"/>
                      <a:pt x="57" y="158"/>
                      <a:pt x="47" y="171"/>
                    </a:cubicBezTo>
                    <a:cubicBezTo>
                      <a:pt x="52" y="184"/>
                      <a:pt x="56" y="196"/>
                      <a:pt x="55" y="213"/>
                    </a:cubicBezTo>
                    <a:cubicBezTo>
                      <a:pt x="49" y="214"/>
                      <a:pt x="43" y="208"/>
                      <a:pt x="39" y="212"/>
                    </a:cubicBezTo>
                    <a:close/>
                    <a:moveTo>
                      <a:pt x="65" y="237"/>
                    </a:moveTo>
                    <a:cubicBezTo>
                      <a:pt x="55" y="233"/>
                      <a:pt x="48" y="227"/>
                      <a:pt x="43" y="218"/>
                    </a:cubicBezTo>
                    <a:cubicBezTo>
                      <a:pt x="48" y="217"/>
                      <a:pt x="49" y="220"/>
                      <a:pt x="52" y="221"/>
                    </a:cubicBezTo>
                    <a:cubicBezTo>
                      <a:pt x="69" y="217"/>
                      <a:pt x="62" y="185"/>
                      <a:pt x="55" y="174"/>
                    </a:cubicBezTo>
                    <a:cubicBezTo>
                      <a:pt x="70" y="167"/>
                      <a:pt x="94" y="172"/>
                      <a:pt x="108" y="181"/>
                    </a:cubicBezTo>
                    <a:cubicBezTo>
                      <a:pt x="115" y="178"/>
                      <a:pt x="116" y="166"/>
                      <a:pt x="114" y="157"/>
                    </a:cubicBezTo>
                    <a:cubicBezTo>
                      <a:pt x="106" y="155"/>
                      <a:pt x="93" y="157"/>
                      <a:pt x="88" y="151"/>
                    </a:cubicBezTo>
                    <a:cubicBezTo>
                      <a:pt x="85" y="143"/>
                      <a:pt x="84" y="135"/>
                      <a:pt x="77" y="131"/>
                    </a:cubicBezTo>
                    <a:cubicBezTo>
                      <a:pt x="68" y="133"/>
                      <a:pt x="58" y="138"/>
                      <a:pt x="51" y="131"/>
                    </a:cubicBezTo>
                    <a:cubicBezTo>
                      <a:pt x="53" y="125"/>
                      <a:pt x="53" y="119"/>
                      <a:pt x="51" y="108"/>
                    </a:cubicBezTo>
                    <a:cubicBezTo>
                      <a:pt x="66" y="103"/>
                      <a:pt x="78" y="113"/>
                      <a:pt x="90" y="115"/>
                    </a:cubicBezTo>
                    <a:cubicBezTo>
                      <a:pt x="104" y="101"/>
                      <a:pt x="83" y="88"/>
                      <a:pt x="73" y="81"/>
                    </a:cubicBezTo>
                    <a:cubicBezTo>
                      <a:pt x="72" y="72"/>
                      <a:pt x="66" y="68"/>
                      <a:pt x="62" y="63"/>
                    </a:cubicBezTo>
                    <a:cubicBezTo>
                      <a:pt x="63" y="54"/>
                      <a:pt x="60" y="48"/>
                      <a:pt x="58" y="43"/>
                    </a:cubicBezTo>
                    <a:cubicBezTo>
                      <a:pt x="74" y="26"/>
                      <a:pt x="98" y="12"/>
                      <a:pt x="131" y="17"/>
                    </a:cubicBezTo>
                    <a:cubicBezTo>
                      <a:pt x="132" y="35"/>
                      <a:pt x="116" y="43"/>
                      <a:pt x="103" y="41"/>
                    </a:cubicBezTo>
                    <a:cubicBezTo>
                      <a:pt x="100" y="49"/>
                      <a:pt x="106" y="55"/>
                      <a:pt x="105" y="62"/>
                    </a:cubicBezTo>
                    <a:cubicBezTo>
                      <a:pt x="105" y="69"/>
                      <a:pt x="99" y="73"/>
                      <a:pt x="97" y="80"/>
                    </a:cubicBezTo>
                    <a:cubicBezTo>
                      <a:pt x="104" y="93"/>
                      <a:pt x="117" y="100"/>
                      <a:pt x="115" y="121"/>
                    </a:cubicBezTo>
                    <a:cubicBezTo>
                      <a:pt x="119" y="133"/>
                      <a:pt x="132" y="125"/>
                      <a:pt x="142" y="126"/>
                    </a:cubicBezTo>
                    <a:cubicBezTo>
                      <a:pt x="157" y="127"/>
                      <a:pt x="168" y="136"/>
                      <a:pt x="180" y="142"/>
                    </a:cubicBezTo>
                    <a:cubicBezTo>
                      <a:pt x="191" y="137"/>
                      <a:pt x="205" y="129"/>
                      <a:pt x="217" y="129"/>
                    </a:cubicBezTo>
                    <a:cubicBezTo>
                      <a:pt x="220" y="124"/>
                      <a:pt x="222" y="117"/>
                      <a:pt x="221" y="109"/>
                    </a:cubicBezTo>
                    <a:cubicBezTo>
                      <a:pt x="228" y="120"/>
                      <a:pt x="227" y="145"/>
                      <a:pt x="227" y="158"/>
                    </a:cubicBezTo>
                    <a:cubicBezTo>
                      <a:pt x="222" y="157"/>
                      <a:pt x="217" y="154"/>
                      <a:pt x="213" y="156"/>
                    </a:cubicBezTo>
                    <a:cubicBezTo>
                      <a:pt x="204" y="162"/>
                      <a:pt x="207" y="169"/>
                      <a:pt x="208" y="182"/>
                    </a:cubicBezTo>
                    <a:cubicBezTo>
                      <a:pt x="205" y="187"/>
                      <a:pt x="198" y="188"/>
                      <a:pt x="195" y="192"/>
                    </a:cubicBezTo>
                    <a:cubicBezTo>
                      <a:pt x="194" y="201"/>
                      <a:pt x="193" y="203"/>
                      <a:pt x="189" y="207"/>
                    </a:cubicBezTo>
                    <a:cubicBezTo>
                      <a:pt x="179" y="204"/>
                      <a:pt x="180" y="193"/>
                      <a:pt x="171" y="192"/>
                    </a:cubicBezTo>
                    <a:cubicBezTo>
                      <a:pt x="163" y="192"/>
                      <a:pt x="159" y="200"/>
                      <a:pt x="159" y="209"/>
                    </a:cubicBezTo>
                    <a:cubicBezTo>
                      <a:pt x="159" y="217"/>
                      <a:pt x="166" y="223"/>
                      <a:pt x="165" y="230"/>
                    </a:cubicBezTo>
                    <a:cubicBezTo>
                      <a:pt x="161" y="230"/>
                      <a:pt x="160" y="232"/>
                      <a:pt x="154" y="231"/>
                    </a:cubicBezTo>
                    <a:cubicBezTo>
                      <a:pt x="151" y="237"/>
                      <a:pt x="151" y="243"/>
                      <a:pt x="153" y="252"/>
                    </a:cubicBezTo>
                    <a:cubicBezTo>
                      <a:pt x="151" y="253"/>
                      <a:pt x="145" y="250"/>
                      <a:pt x="145" y="253"/>
                    </a:cubicBezTo>
                    <a:cubicBezTo>
                      <a:pt x="139" y="250"/>
                      <a:pt x="139" y="242"/>
                      <a:pt x="135" y="236"/>
                    </a:cubicBezTo>
                    <a:cubicBezTo>
                      <a:pt x="112" y="231"/>
                      <a:pt x="92" y="230"/>
                      <a:pt x="71" y="224"/>
                    </a:cubicBezTo>
                    <a:cubicBezTo>
                      <a:pt x="68" y="227"/>
                      <a:pt x="64" y="230"/>
                      <a:pt x="65" y="237"/>
                    </a:cubicBezTo>
                    <a:close/>
                    <a:moveTo>
                      <a:pt x="70" y="237"/>
                    </a:moveTo>
                    <a:cubicBezTo>
                      <a:pt x="70" y="235"/>
                      <a:pt x="71" y="235"/>
                      <a:pt x="71" y="233"/>
                    </a:cubicBezTo>
                    <a:cubicBezTo>
                      <a:pt x="77" y="228"/>
                      <a:pt x="83" y="236"/>
                      <a:pt x="89" y="238"/>
                    </a:cubicBezTo>
                    <a:cubicBezTo>
                      <a:pt x="104" y="242"/>
                      <a:pt x="123" y="238"/>
                      <a:pt x="133" y="243"/>
                    </a:cubicBezTo>
                    <a:cubicBezTo>
                      <a:pt x="134" y="247"/>
                      <a:pt x="130" y="252"/>
                      <a:pt x="133" y="253"/>
                    </a:cubicBezTo>
                    <a:cubicBezTo>
                      <a:pt x="114" y="253"/>
                      <a:pt x="81" y="253"/>
                      <a:pt x="70" y="237"/>
                    </a:cubicBezTo>
                    <a:close/>
                  </a:path>
                </a:pathLst>
              </a:custGeom>
              <a:grpFill/>
              <a:ln>
                <a:noFill/>
              </a:ln>
            </p:spPr>
            <p:txBody>
              <a:bodyPr vert="horz" wrap="square" lIns="68580" tIns="34290" rIns="68580" bIns="34290" numCol="1" anchor="t" anchorCtr="0" compatLnSpc="1"/>
              <a:lstStyle/>
              <a:p>
                <a:endParaRPr lang="zh-CN" altLang="en-US" sz="1050"/>
              </a:p>
            </p:txBody>
          </p:sp>
          <p:sp>
            <p:nvSpPr>
              <p:cNvPr id="1241" name="Freeform 823"/>
              <p:cNvSpPr>
                <a:spLocks noEditPoints="1"/>
              </p:cNvSpPr>
              <p:nvPr/>
            </p:nvSpPr>
            <p:spPr bwMode="auto">
              <a:xfrm>
                <a:off x="2609770" y="1300626"/>
                <a:ext cx="136694" cy="123951"/>
              </a:xfrm>
              <a:custGeom>
                <a:avLst/>
                <a:gdLst>
                  <a:gd name="T0" fmla="*/ 1 w 52"/>
                  <a:gd name="T1" fmla="*/ 20 h 48"/>
                  <a:gd name="T2" fmla="*/ 13 w 52"/>
                  <a:gd name="T3" fmla="*/ 39 h 48"/>
                  <a:gd name="T4" fmla="*/ 25 w 52"/>
                  <a:gd name="T5" fmla="*/ 36 h 48"/>
                  <a:gd name="T6" fmla="*/ 39 w 52"/>
                  <a:gd name="T7" fmla="*/ 45 h 48"/>
                  <a:gd name="T8" fmla="*/ 52 w 52"/>
                  <a:gd name="T9" fmla="*/ 19 h 48"/>
                  <a:gd name="T10" fmla="*/ 1 w 52"/>
                  <a:gd name="T11" fmla="*/ 20 h 48"/>
                  <a:gd name="T12" fmla="*/ 29 w 52"/>
                  <a:gd name="T13" fmla="*/ 21 h 48"/>
                  <a:gd name="T14" fmla="*/ 44 w 52"/>
                  <a:gd name="T15" fmla="*/ 24 h 48"/>
                  <a:gd name="T16" fmla="*/ 36 w 52"/>
                  <a:gd name="T17" fmla="*/ 38 h 48"/>
                  <a:gd name="T18" fmla="*/ 29 w 52"/>
                  <a:gd name="T19" fmla="*/ 21 h 48"/>
                  <a:gd name="T20" fmla="*/ 19 w 52"/>
                  <a:gd name="T21" fmla="*/ 32 h 48"/>
                  <a:gd name="T22" fmla="*/ 10 w 52"/>
                  <a:gd name="T23" fmla="*/ 30 h 48"/>
                  <a:gd name="T24" fmla="*/ 8 w 52"/>
                  <a:gd name="T25" fmla="*/ 18 h 48"/>
                  <a:gd name="T26" fmla="*/ 21 w 52"/>
                  <a:gd name="T27" fmla="*/ 19 h 48"/>
                  <a:gd name="T28" fmla="*/ 19 w 52"/>
                  <a:gd name="T29"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48">
                    <a:moveTo>
                      <a:pt x="1" y="20"/>
                    </a:moveTo>
                    <a:cubicBezTo>
                      <a:pt x="0" y="28"/>
                      <a:pt x="6" y="36"/>
                      <a:pt x="13" y="39"/>
                    </a:cubicBezTo>
                    <a:cubicBezTo>
                      <a:pt x="19" y="41"/>
                      <a:pt x="24" y="36"/>
                      <a:pt x="25" y="36"/>
                    </a:cubicBezTo>
                    <a:cubicBezTo>
                      <a:pt x="29" y="37"/>
                      <a:pt x="33" y="48"/>
                      <a:pt x="39" y="45"/>
                    </a:cubicBezTo>
                    <a:cubicBezTo>
                      <a:pt x="48" y="41"/>
                      <a:pt x="52" y="32"/>
                      <a:pt x="52" y="19"/>
                    </a:cubicBezTo>
                    <a:cubicBezTo>
                      <a:pt x="35" y="17"/>
                      <a:pt x="3" y="0"/>
                      <a:pt x="1" y="20"/>
                    </a:cubicBezTo>
                    <a:close/>
                    <a:moveTo>
                      <a:pt x="29" y="21"/>
                    </a:moveTo>
                    <a:cubicBezTo>
                      <a:pt x="35" y="21"/>
                      <a:pt x="38" y="24"/>
                      <a:pt x="44" y="24"/>
                    </a:cubicBezTo>
                    <a:cubicBezTo>
                      <a:pt x="43" y="31"/>
                      <a:pt x="41" y="35"/>
                      <a:pt x="36" y="38"/>
                    </a:cubicBezTo>
                    <a:cubicBezTo>
                      <a:pt x="29" y="37"/>
                      <a:pt x="26" y="28"/>
                      <a:pt x="29" y="21"/>
                    </a:cubicBezTo>
                    <a:close/>
                    <a:moveTo>
                      <a:pt x="19" y="32"/>
                    </a:moveTo>
                    <a:cubicBezTo>
                      <a:pt x="14" y="33"/>
                      <a:pt x="15" y="29"/>
                      <a:pt x="10" y="30"/>
                    </a:cubicBezTo>
                    <a:cubicBezTo>
                      <a:pt x="8" y="27"/>
                      <a:pt x="7" y="23"/>
                      <a:pt x="8" y="18"/>
                    </a:cubicBezTo>
                    <a:cubicBezTo>
                      <a:pt x="14" y="17"/>
                      <a:pt x="16" y="20"/>
                      <a:pt x="21" y="19"/>
                    </a:cubicBezTo>
                    <a:cubicBezTo>
                      <a:pt x="20" y="24"/>
                      <a:pt x="21" y="27"/>
                      <a:pt x="19" y="32"/>
                    </a:cubicBezTo>
                    <a:close/>
                  </a:path>
                </a:pathLst>
              </a:custGeom>
              <a:grpFill/>
              <a:ln>
                <a:noFill/>
              </a:ln>
            </p:spPr>
            <p:txBody>
              <a:bodyPr vert="horz" wrap="square" lIns="68580" tIns="34290" rIns="68580" bIns="34290" numCol="1" anchor="t" anchorCtr="0" compatLnSpc="1"/>
              <a:lstStyle/>
              <a:p>
                <a:endParaRPr lang="zh-CN" altLang="en-US" sz="1050"/>
              </a:p>
            </p:txBody>
          </p:sp>
          <p:sp>
            <p:nvSpPr>
              <p:cNvPr id="1242" name="Freeform 831"/>
              <p:cNvSpPr>
                <a:spLocks noEditPoints="1"/>
              </p:cNvSpPr>
              <p:nvPr/>
            </p:nvSpPr>
            <p:spPr bwMode="auto">
              <a:xfrm>
                <a:off x="2609770" y="1380429"/>
                <a:ext cx="147076" cy="112066"/>
              </a:xfrm>
              <a:custGeom>
                <a:avLst/>
                <a:gdLst>
                  <a:gd name="T0" fmla="*/ 35 w 56"/>
                  <a:gd name="T1" fmla="*/ 40 h 43"/>
                  <a:gd name="T2" fmla="*/ 1 w 56"/>
                  <a:gd name="T3" fmla="*/ 21 h 43"/>
                  <a:gd name="T4" fmla="*/ 35 w 56"/>
                  <a:gd name="T5" fmla="*/ 40 h 43"/>
                  <a:gd name="T6" fmla="*/ 33 w 56"/>
                  <a:gd name="T7" fmla="*/ 26 h 43"/>
                  <a:gd name="T8" fmla="*/ 32 w 56"/>
                  <a:gd name="T9" fmla="*/ 33 h 43"/>
                  <a:gd name="T10" fmla="*/ 9 w 56"/>
                  <a:gd name="T11" fmla="*/ 21 h 43"/>
                  <a:gd name="T12" fmla="*/ 33 w 56"/>
                  <a:gd name="T13" fmla="*/ 26 h 43"/>
                </a:gdLst>
                <a:ahLst/>
                <a:cxnLst>
                  <a:cxn ang="0">
                    <a:pos x="T0" y="T1"/>
                  </a:cxn>
                  <a:cxn ang="0">
                    <a:pos x="T2" y="T3"/>
                  </a:cxn>
                  <a:cxn ang="0">
                    <a:pos x="T4" y="T5"/>
                  </a:cxn>
                  <a:cxn ang="0">
                    <a:pos x="T6" y="T7"/>
                  </a:cxn>
                  <a:cxn ang="0">
                    <a:pos x="T8" y="T9"/>
                  </a:cxn>
                  <a:cxn ang="0">
                    <a:pos x="T10" y="T11"/>
                  </a:cxn>
                  <a:cxn ang="0">
                    <a:pos x="T12" y="T13"/>
                  </a:cxn>
                </a:cxnLst>
                <a:rect l="0" t="0" r="r" b="b"/>
                <a:pathLst>
                  <a:path w="56" h="43">
                    <a:moveTo>
                      <a:pt x="35" y="40"/>
                    </a:moveTo>
                    <a:cubicBezTo>
                      <a:pt x="56" y="17"/>
                      <a:pt x="3" y="0"/>
                      <a:pt x="1" y="21"/>
                    </a:cubicBezTo>
                    <a:cubicBezTo>
                      <a:pt x="0" y="34"/>
                      <a:pt x="21" y="43"/>
                      <a:pt x="35" y="40"/>
                    </a:cubicBezTo>
                    <a:close/>
                    <a:moveTo>
                      <a:pt x="33" y="26"/>
                    </a:moveTo>
                    <a:cubicBezTo>
                      <a:pt x="32" y="28"/>
                      <a:pt x="32" y="30"/>
                      <a:pt x="32" y="33"/>
                    </a:cubicBezTo>
                    <a:cubicBezTo>
                      <a:pt x="22" y="37"/>
                      <a:pt x="10" y="31"/>
                      <a:pt x="9" y="21"/>
                    </a:cubicBezTo>
                    <a:cubicBezTo>
                      <a:pt x="17" y="16"/>
                      <a:pt x="27" y="22"/>
                      <a:pt x="33" y="26"/>
                    </a:cubicBezTo>
                    <a:close/>
                  </a:path>
                </a:pathLst>
              </a:custGeom>
              <a:grpFill/>
              <a:ln>
                <a:noFill/>
              </a:ln>
            </p:spPr>
            <p:txBody>
              <a:bodyPr vert="horz" wrap="square" lIns="68580" tIns="34290" rIns="68580" bIns="34290" numCol="1" anchor="t" anchorCtr="0" compatLnSpc="1"/>
              <a:lstStyle/>
              <a:p>
                <a:endParaRPr lang="zh-CN" altLang="en-US" sz="1050"/>
              </a:p>
            </p:txBody>
          </p:sp>
          <p:grpSp>
            <p:nvGrpSpPr>
              <p:cNvPr id="1243" name="组 1242"/>
              <p:cNvGrpSpPr/>
              <p:nvPr/>
            </p:nvGrpSpPr>
            <p:grpSpPr>
              <a:xfrm>
                <a:off x="2561321" y="694453"/>
                <a:ext cx="821894" cy="582400"/>
                <a:chOff x="2561321" y="694453"/>
                <a:chExt cx="821894" cy="582400"/>
              </a:xfrm>
              <a:grpFill/>
            </p:grpSpPr>
            <p:sp>
              <p:nvSpPr>
                <p:cNvPr id="1244" name="Freeform 636"/>
                <p:cNvSpPr/>
                <p:nvPr/>
              </p:nvSpPr>
              <p:spPr bwMode="auto">
                <a:xfrm>
                  <a:off x="3275936" y="745392"/>
                  <a:ext cx="107279" cy="283560"/>
                </a:xfrm>
                <a:custGeom>
                  <a:avLst/>
                  <a:gdLst>
                    <a:gd name="T0" fmla="*/ 35 w 41"/>
                    <a:gd name="T1" fmla="*/ 30 h 109"/>
                    <a:gd name="T2" fmla="*/ 21 w 41"/>
                    <a:gd name="T3" fmla="*/ 0 h 109"/>
                    <a:gd name="T4" fmla="*/ 0 w 41"/>
                    <a:gd name="T5" fmla="*/ 21 h 109"/>
                    <a:gd name="T6" fmla="*/ 13 w 41"/>
                    <a:gd name="T7" fmla="*/ 26 h 109"/>
                    <a:gd name="T8" fmla="*/ 4 w 41"/>
                    <a:gd name="T9" fmla="*/ 88 h 109"/>
                    <a:gd name="T10" fmla="*/ 17 w 41"/>
                    <a:gd name="T11" fmla="*/ 109 h 109"/>
                    <a:gd name="T12" fmla="*/ 12 w 41"/>
                    <a:gd name="T13" fmla="*/ 91 h 109"/>
                    <a:gd name="T14" fmla="*/ 19 w 41"/>
                    <a:gd name="T15" fmla="*/ 27 h 109"/>
                    <a:gd name="T16" fmla="*/ 35 w 41"/>
                    <a:gd name="T17" fmla="*/ 3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09">
                      <a:moveTo>
                        <a:pt x="35" y="30"/>
                      </a:moveTo>
                      <a:cubicBezTo>
                        <a:pt x="41" y="16"/>
                        <a:pt x="30" y="8"/>
                        <a:pt x="21" y="0"/>
                      </a:cubicBezTo>
                      <a:cubicBezTo>
                        <a:pt x="14" y="7"/>
                        <a:pt x="6" y="12"/>
                        <a:pt x="0" y="21"/>
                      </a:cubicBezTo>
                      <a:cubicBezTo>
                        <a:pt x="3" y="26"/>
                        <a:pt x="7" y="23"/>
                        <a:pt x="13" y="26"/>
                      </a:cubicBezTo>
                      <a:cubicBezTo>
                        <a:pt x="3" y="44"/>
                        <a:pt x="28" y="73"/>
                        <a:pt x="4" y="88"/>
                      </a:cubicBezTo>
                      <a:cubicBezTo>
                        <a:pt x="4" y="96"/>
                        <a:pt x="4" y="109"/>
                        <a:pt x="17" y="109"/>
                      </a:cubicBezTo>
                      <a:cubicBezTo>
                        <a:pt x="18" y="102"/>
                        <a:pt x="9" y="99"/>
                        <a:pt x="12" y="91"/>
                      </a:cubicBezTo>
                      <a:cubicBezTo>
                        <a:pt x="35" y="79"/>
                        <a:pt x="17" y="47"/>
                        <a:pt x="19" y="27"/>
                      </a:cubicBezTo>
                      <a:cubicBezTo>
                        <a:pt x="25" y="30"/>
                        <a:pt x="31" y="31"/>
                        <a:pt x="35" y="30"/>
                      </a:cubicBezTo>
                      <a:close/>
                    </a:path>
                  </a:pathLst>
                </a:custGeom>
                <a:grpFill/>
                <a:ln>
                  <a:noFill/>
                </a:ln>
              </p:spPr>
              <p:txBody>
                <a:bodyPr vert="horz" wrap="square" lIns="68580" tIns="34290" rIns="68580" bIns="34290" numCol="1" anchor="t" anchorCtr="0" compatLnSpc="1"/>
                <a:lstStyle/>
                <a:p>
                  <a:endParaRPr lang="zh-CN" altLang="en-US" sz="1050"/>
                </a:p>
              </p:txBody>
            </p:sp>
            <p:sp>
              <p:nvSpPr>
                <p:cNvPr id="1245" name="Freeform 787"/>
                <p:cNvSpPr/>
                <p:nvPr/>
              </p:nvSpPr>
              <p:spPr bwMode="auto">
                <a:xfrm>
                  <a:off x="2621882" y="694453"/>
                  <a:ext cx="79594" cy="81502"/>
                </a:xfrm>
                <a:custGeom>
                  <a:avLst/>
                  <a:gdLst>
                    <a:gd name="T0" fmla="*/ 9 w 30"/>
                    <a:gd name="T1" fmla="*/ 20 h 31"/>
                    <a:gd name="T2" fmla="*/ 30 w 30"/>
                    <a:gd name="T3" fmla="*/ 4 h 31"/>
                    <a:gd name="T4" fmla="*/ 28 w 30"/>
                    <a:gd name="T5" fmla="*/ 0 h 31"/>
                    <a:gd name="T6" fmla="*/ 0 w 30"/>
                    <a:gd name="T7" fmla="*/ 30 h 31"/>
                    <a:gd name="T8" fmla="*/ 9 w 30"/>
                    <a:gd name="T9" fmla="*/ 20 h 31"/>
                  </a:gdLst>
                  <a:ahLst/>
                  <a:cxnLst>
                    <a:cxn ang="0">
                      <a:pos x="T0" y="T1"/>
                    </a:cxn>
                    <a:cxn ang="0">
                      <a:pos x="T2" y="T3"/>
                    </a:cxn>
                    <a:cxn ang="0">
                      <a:pos x="T4" y="T5"/>
                    </a:cxn>
                    <a:cxn ang="0">
                      <a:pos x="T6" y="T7"/>
                    </a:cxn>
                    <a:cxn ang="0">
                      <a:pos x="T8" y="T9"/>
                    </a:cxn>
                  </a:cxnLst>
                  <a:rect l="0" t="0" r="r" b="b"/>
                  <a:pathLst>
                    <a:path w="30" h="31">
                      <a:moveTo>
                        <a:pt x="9" y="20"/>
                      </a:moveTo>
                      <a:cubicBezTo>
                        <a:pt x="15" y="14"/>
                        <a:pt x="22" y="9"/>
                        <a:pt x="30" y="4"/>
                      </a:cubicBezTo>
                      <a:cubicBezTo>
                        <a:pt x="30" y="2"/>
                        <a:pt x="30" y="0"/>
                        <a:pt x="28" y="0"/>
                      </a:cubicBezTo>
                      <a:cubicBezTo>
                        <a:pt x="16" y="6"/>
                        <a:pt x="1" y="16"/>
                        <a:pt x="0" y="30"/>
                      </a:cubicBezTo>
                      <a:cubicBezTo>
                        <a:pt x="6" y="31"/>
                        <a:pt x="7" y="23"/>
                        <a:pt x="9" y="20"/>
                      </a:cubicBezTo>
                      <a:close/>
                    </a:path>
                  </a:pathLst>
                </a:custGeom>
                <a:grpFill/>
                <a:ln>
                  <a:noFill/>
                </a:ln>
              </p:spPr>
              <p:txBody>
                <a:bodyPr vert="horz" wrap="square" lIns="68580" tIns="34290" rIns="68580" bIns="34290" numCol="1" anchor="t" anchorCtr="0" compatLnSpc="1"/>
                <a:lstStyle/>
                <a:p>
                  <a:endParaRPr lang="zh-CN" altLang="en-US" sz="1050"/>
                </a:p>
              </p:txBody>
            </p:sp>
            <p:sp>
              <p:nvSpPr>
                <p:cNvPr id="1246" name="Freeform 789"/>
                <p:cNvSpPr/>
                <p:nvPr/>
              </p:nvSpPr>
              <p:spPr bwMode="auto">
                <a:xfrm>
                  <a:off x="3177309" y="713130"/>
                  <a:ext cx="74404" cy="62825"/>
                </a:xfrm>
                <a:custGeom>
                  <a:avLst/>
                  <a:gdLst>
                    <a:gd name="T0" fmla="*/ 18 w 28"/>
                    <a:gd name="T1" fmla="*/ 24 h 24"/>
                    <a:gd name="T2" fmla="*/ 7 w 28"/>
                    <a:gd name="T3" fmla="*/ 0 h 24"/>
                    <a:gd name="T4" fmla="*/ 18 w 28"/>
                    <a:gd name="T5" fmla="*/ 24 h 24"/>
                  </a:gdLst>
                  <a:ahLst/>
                  <a:cxnLst>
                    <a:cxn ang="0">
                      <a:pos x="T0" y="T1"/>
                    </a:cxn>
                    <a:cxn ang="0">
                      <a:pos x="T2" y="T3"/>
                    </a:cxn>
                    <a:cxn ang="0">
                      <a:pos x="T4" y="T5"/>
                    </a:cxn>
                  </a:cxnLst>
                  <a:rect l="0" t="0" r="r" b="b"/>
                  <a:pathLst>
                    <a:path w="28" h="24">
                      <a:moveTo>
                        <a:pt x="18" y="24"/>
                      </a:moveTo>
                      <a:cubicBezTo>
                        <a:pt x="28" y="18"/>
                        <a:pt x="15" y="2"/>
                        <a:pt x="7" y="0"/>
                      </a:cubicBezTo>
                      <a:cubicBezTo>
                        <a:pt x="0" y="9"/>
                        <a:pt x="19" y="12"/>
                        <a:pt x="18" y="24"/>
                      </a:cubicBezTo>
                      <a:close/>
                    </a:path>
                  </a:pathLst>
                </a:custGeom>
                <a:grpFill/>
                <a:ln>
                  <a:noFill/>
                </a:ln>
              </p:spPr>
              <p:txBody>
                <a:bodyPr vert="horz" wrap="square" lIns="68580" tIns="34290" rIns="68580" bIns="34290" numCol="1" anchor="t" anchorCtr="0" compatLnSpc="1"/>
                <a:lstStyle/>
                <a:p>
                  <a:endParaRPr lang="zh-CN" altLang="en-US" sz="1050"/>
                </a:p>
              </p:txBody>
            </p:sp>
            <p:sp>
              <p:nvSpPr>
                <p:cNvPr id="1247" name="Freeform 790"/>
                <p:cNvSpPr/>
                <p:nvPr/>
              </p:nvSpPr>
              <p:spPr bwMode="auto">
                <a:xfrm>
                  <a:off x="3128860" y="716526"/>
                  <a:ext cx="58830" cy="79805"/>
                </a:xfrm>
                <a:custGeom>
                  <a:avLst/>
                  <a:gdLst>
                    <a:gd name="T0" fmla="*/ 20 w 22"/>
                    <a:gd name="T1" fmla="*/ 31 h 31"/>
                    <a:gd name="T2" fmla="*/ 21 w 22"/>
                    <a:gd name="T3" fmla="*/ 16 h 31"/>
                    <a:gd name="T4" fmla="*/ 2 w 22"/>
                    <a:gd name="T5" fmla="*/ 0 h 31"/>
                    <a:gd name="T6" fmla="*/ 1 w 22"/>
                    <a:gd name="T7" fmla="*/ 6 h 31"/>
                    <a:gd name="T8" fmla="*/ 17 w 22"/>
                    <a:gd name="T9" fmla="*/ 21 h 31"/>
                    <a:gd name="T10" fmla="*/ 20 w 22"/>
                    <a:gd name="T11" fmla="*/ 31 h 31"/>
                  </a:gdLst>
                  <a:ahLst/>
                  <a:cxnLst>
                    <a:cxn ang="0">
                      <a:pos x="T0" y="T1"/>
                    </a:cxn>
                    <a:cxn ang="0">
                      <a:pos x="T2" y="T3"/>
                    </a:cxn>
                    <a:cxn ang="0">
                      <a:pos x="T4" y="T5"/>
                    </a:cxn>
                    <a:cxn ang="0">
                      <a:pos x="T6" y="T7"/>
                    </a:cxn>
                    <a:cxn ang="0">
                      <a:pos x="T8" y="T9"/>
                    </a:cxn>
                    <a:cxn ang="0">
                      <a:pos x="T10" y="T11"/>
                    </a:cxn>
                  </a:cxnLst>
                  <a:rect l="0" t="0" r="r" b="b"/>
                  <a:pathLst>
                    <a:path w="22" h="31">
                      <a:moveTo>
                        <a:pt x="20" y="31"/>
                      </a:moveTo>
                      <a:cubicBezTo>
                        <a:pt x="22" y="28"/>
                        <a:pt x="21" y="21"/>
                        <a:pt x="21" y="16"/>
                      </a:cubicBezTo>
                      <a:cubicBezTo>
                        <a:pt x="16" y="10"/>
                        <a:pt x="11" y="3"/>
                        <a:pt x="2" y="0"/>
                      </a:cubicBezTo>
                      <a:cubicBezTo>
                        <a:pt x="2" y="2"/>
                        <a:pt x="0" y="3"/>
                        <a:pt x="1" y="6"/>
                      </a:cubicBezTo>
                      <a:cubicBezTo>
                        <a:pt x="5" y="12"/>
                        <a:pt x="14" y="14"/>
                        <a:pt x="17" y="21"/>
                      </a:cubicBezTo>
                      <a:cubicBezTo>
                        <a:pt x="17" y="25"/>
                        <a:pt x="16" y="31"/>
                        <a:pt x="20" y="31"/>
                      </a:cubicBezTo>
                      <a:close/>
                    </a:path>
                  </a:pathLst>
                </a:custGeom>
                <a:grpFill/>
                <a:ln>
                  <a:noFill/>
                </a:ln>
              </p:spPr>
              <p:txBody>
                <a:bodyPr vert="horz" wrap="square" lIns="68580" tIns="34290" rIns="68580" bIns="34290" numCol="1" anchor="t" anchorCtr="0" compatLnSpc="1"/>
                <a:lstStyle/>
                <a:p>
                  <a:endParaRPr lang="zh-CN" altLang="en-US" sz="1050"/>
                </a:p>
              </p:txBody>
            </p:sp>
            <p:sp>
              <p:nvSpPr>
                <p:cNvPr id="1248" name="Freeform 811"/>
                <p:cNvSpPr>
                  <a:spLocks noEditPoints="1"/>
                </p:cNvSpPr>
                <p:nvPr/>
              </p:nvSpPr>
              <p:spPr bwMode="auto">
                <a:xfrm>
                  <a:off x="2877966" y="1081588"/>
                  <a:ext cx="152267" cy="168098"/>
                </a:xfrm>
                <a:custGeom>
                  <a:avLst/>
                  <a:gdLst>
                    <a:gd name="T0" fmla="*/ 51 w 58"/>
                    <a:gd name="T1" fmla="*/ 44 h 65"/>
                    <a:gd name="T2" fmla="*/ 58 w 58"/>
                    <a:gd name="T3" fmla="*/ 15 h 65"/>
                    <a:gd name="T4" fmla="*/ 19 w 58"/>
                    <a:gd name="T5" fmla="*/ 34 h 65"/>
                    <a:gd name="T6" fmla="*/ 0 w 58"/>
                    <a:gd name="T7" fmla="*/ 50 h 65"/>
                    <a:gd name="T8" fmla="*/ 51 w 58"/>
                    <a:gd name="T9" fmla="*/ 44 h 65"/>
                    <a:gd name="T10" fmla="*/ 26 w 58"/>
                    <a:gd name="T11" fmla="*/ 37 h 65"/>
                    <a:gd name="T12" fmla="*/ 32 w 58"/>
                    <a:gd name="T13" fmla="*/ 22 h 65"/>
                    <a:gd name="T14" fmla="*/ 43 w 58"/>
                    <a:gd name="T15" fmla="*/ 19 h 65"/>
                    <a:gd name="T16" fmla="*/ 43 w 58"/>
                    <a:gd name="T17" fmla="*/ 15 h 65"/>
                    <a:gd name="T18" fmla="*/ 49 w 58"/>
                    <a:gd name="T19" fmla="*/ 18 h 65"/>
                    <a:gd name="T20" fmla="*/ 45 w 58"/>
                    <a:gd name="T21" fmla="*/ 40 h 65"/>
                    <a:gd name="T22" fmla="*/ 7 w 58"/>
                    <a:gd name="T23" fmla="*/ 49 h 65"/>
                    <a:gd name="T24" fmla="*/ 26 w 58"/>
                    <a:gd name="T25"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5">
                      <a:moveTo>
                        <a:pt x="51" y="44"/>
                      </a:moveTo>
                      <a:cubicBezTo>
                        <a:pt x="52" y="33"/>
                        <a:pt x="54" y="26"/>
                        <a:pt x="58" y="15"/>
                      </a:cubicBezTo>
                      <a:cubicBezTo>
                        <a:pt x="42" y="0"/>
                        <a:pt x="22" y="15"/>
                        <a:pt x="19" y="34"/>
                      </a:cubicBezTo>
                      <a:cubicBezTo>
                        <a:pt x="10" y="36"/>
                        <a:pt x="0" y="38"/>
                        <a:pt x="0" y="50"/>
                      </a:cubicBezTo>
                      <a:cubicBezTo>
                        <a:pt x="15" y="65"/>
                        <a:pt x="38" y="51"/>
                        <a:pt x="51" y="44"/>
                      </a:cubicBezTo>
                      <a:close/>
                      <a:moveTo>
                        <a:pt x="26" y="37"/>
                      </a:moveTo>
                      <a:cubicBezTo>
                        <a:pt x="27" y="29"/>
                        <a:pt x="32" y="26"/>
                        <a:pt x="32" y="22"/>
                      </a:cubicBezTo>
                      <a:cubicBezTo>
                        <a:pt x="36" y="22"/>
                        <a:pt x="38" y="19"/>
                        <a:pt x="43" y="19"/>
                      </a:cubicBezTo>
                      <a:cubicBezTo>
                        <a:pt x="43" y="18"/>
                        <a:pt x="43" y="16"/>
                        <a:pt x="43" y="15"/>
                      </a:cubicBezTo>
                      <a:cubicBezTo>
                        <a:pt x="46" y="15"/>
                        <a:pt x="47" y="17"/>
                        <a:pt x="49" y="18"/>
                      </a:cubicBezTo>
                      <a:cubicBezTo>
                        <a:pt x="47" y="24"/>
                        <a:pt x="46" y="32"/>
                        <a:pt x="45" y="40"/>
                      </a:cubicBezTo>
                      <a:cubicBezTo>
                        <a:pt x="33" y="44"/>
                        <a:pt x="22" y="56"/>
                        <a:pt x="7" y="49"/>
                      </a:cubicBezTo>
                      <a:cubicBezTo>
                        <a:pt x="9" y="40"/>
                        <a:pt x="22" y="43"/>
                        <a:pt x="26" y="37"/>
                      </a:cubicBezTo>
                      <a:close/>
                    </a:path>
                  </a:pathLst>
                </a:custGeom>
                <a:grpFill/>
                <a:ln>
                  <a:noFill/>
                </a:ln>
              </p:spPr>
              <p:txBody>
                <a:bodyPr vert="horz" wrap="square" lIns="68580" tIns="34290" rIns="68580" bIns="34290" numCol="1" anchor="t" anchorCtr="0" compatLnSpc="1"/>
                <a:lstStyle/>
                <a:p>
                  <a:endParaRPr lang="zh-CN" altLang="en-US" sz="1050"/>
                </a:p>
              </p:txBody>
            </p:sp>
            <p:sp>
              <p:nvSpPr>
                <p:cNvPr id="1249" name="Freeform 813"/>
                <p:cNvSpPr/>
                <p:nvPr/>
              </p:nvSpPr>
              <p:spPr bwMode="auto">
                <a:xfrm>
                  <a:off x="3237869" y="1127433"/>
                  <a:ext cx="43258" cy="93387"/>
                </a:xfrm>
                <a:custGeom>
                  <a:avLst/>
                  <a:gdLst>
                    <a:gd name="T0" fmla="*/ 4 w 16"/>
                    <a:gd name="T1" fmla="*/ 36 h 36"/>
                    <a:gd name="T2" fmla="*/ 16 w 16"/>
                    <a:gd name="T3" fmla="*/ 1 h 36"/>
                    <a:gd name="T4" fmla="*/ 12 w 16"/>
                    <a:gd name="T5" fmla="*/ 0 h 36"/>
                    <a:gd name="T6" fmla="*/ 9 w 16"/>
                    <a:gd name="T7" fmla="*/ 4 h 36"/>
                    <a:gd name="T8" fmla="*/ 4 w 16"/>
                    <a:gd name="T9" fmla="*/ 36 h 36"/>
                  </a:gdLst>
                  <a:ahLst/>
                  <a:cxnLst>
                    <a:cxn ang="0">
                      <a:pos x="T0" y="T1"/>
                    </a:cxn>
                    <a:cxn ang="0">
                      <a:pos x="T2" y="T3"/>
                    </a:cxn>
                    <a:cxn ang="0">
                      <a:pos x="T4" y="T5"/>
                    </a:cxn>
                    <a:cxn ang="0">
                      <a:pos x="T6" y="T7"/>
                    </a:cxn>
                    <a:cxn ang="0">
                      <a:pos x="T8" y="T9"/>
                    </a:cxn>
                  </a:cxnLst>
                  <a:rect l="0" t="0" r="r" b="b"/>
                  <a:pathLst>
                    <a:path w="16" h="36">
                      <a:moveTo>
                        <a:pt x="4" y="36"/>
                      </a:moveTo>
                      <a:cubicBezTo>
                        <a:pt x="13" y="30"/>
                        <a:pt x="14" y="11"/>
                        <a:pt x="16" y="1"/>
                      </a:cubicBezTo>
                      <a:cubicBezTo>
                        <a:pt x="14" y="1"/>
                        <a:pt x="13" y="1"/>
                        <a:pt x="12" y="0"/>
                      </a:cubicBezTo>
                      <a:cubicBezTo>
                        <a:pt x="12" y="2"/>
                        <a:pt x="8" y="1"/>
                        <a:pt x="9" y="4"/>
                      </a:cubicBezTo>
                      <a:cubicBezTo>
                        <a:pt x="13" y="15"/>
                        <a:pt x="0" y="26"/>
                        <a:pt x="4" y="36"/>
                      </a:cubicBezTo>
                      <a:close/>
                    </a:path>
                  </a:pathLst>
                </a:custGeom>
                <a:grpFill/>
                <a:ln>
                  <a:noFill/>
                </a:ln>
              </p:spPr>
              <p:txBody>
                <a:bodyPr vert="horz" wrap="square" lIns="68580" tIns="34290" rIns="68580" bIns="34290" numCol="1" anchor="t" anchorCtr="0" compatLnSpc="1"/>
                <a:lstStyle/>
                <a:p>
                  <a:endParaRPr lang="zh-CN" altLang="en-US" sz="1050"/>
                </a:p>
              </p:txBody>
            </p:sp>
            <p:sp>
              <p:nvSpPr>
                <p:cNvPr id="1250" name="Freeform 814"/>
                <p:cNvSpPr/>
                <p:nvPr/>
              </p:nvSpPr>
              <p:spPr bwMode="auto">
                <a:xfrm>
                  <a:off x="3272475" y="1146111"/>
                  <a:ext cx="44988" cy="81502"/>
                </a:xfrm>
                <a:custGeom>
                  <a:avLst/>
                  <a:gdLst>
                    <a:gd name="T0" fmla="*/ 17 w 17"/>
                    <a:gd name="T1" fmla="*/ 2 h 31"/>
                    <a:gd name="T2" fmla="*/ 13 w 17"/>
                    <a:gd name="T3" fmla="*/ 0 h 31"/>
                    <a:gd name="T4" fmla="*/ 0 w 17"/>
                    <a:gd name="T5" fmla="*/ 31 h 31"/>
                    <a:gd name="T6" fmla="*/ 17 w 17"/>
                    <a:gd name="T7" fmla="*/ 2 h 31"/>
                  </a:gdLst>
                  <a:ahLst/>
                  <a:cxnLst>
                    <a:cxn ang="0">
                      <a:pos x="T0" y="T1"/>
                    </a:cxn>
                    <a:cxn ang="0">
                      <a:pos x="T2" y="T3"/>
                    </a:cxn>
                    <a:cxn ang="0">
                      <a:pos x="T4" y="T5"/>
                    </a:cxn>
                    <a:cxn ang="0">
                      <a:pos x="T6" y="T7"/>
                    </a:cxn>
                  </a:cxnLst>
                  <a:rect l="0" t="0" r="r" b="b"/>
                  <a:pathLst>
                    <a:path w="17" h="31">
                      <a:moveTo>
                        <a:pt x="17" y="2"/>
                      </a:moveTo>
                      <a:cubicBezTo>
                        <a:pt x="15" y="2"/>
                        <a:pt x="15" y="0"/>
                        <a:pt x="13" y="0"/>
                      </a:cubicBezTo>
                      <a:cubicBezTo>
                        <a:pt x="8" y="10"/>
                        <a:pt x="4" y="20"/>
                        <a:pt x="0" y="31"/>
                      </a:cubicBezTo>
                      <a:cubicBezTo>
                        <a:pt x="12" y="28"/>
                        <a:pt x="12" y="12"/>
                        <a:pt x="17" y="2"/>
                      </a:cubicBezTo>
                      <a:close/>
                    </a:path>
                  </a:pathLst>
                </a:custGeom>
                <a:grpFill/>
                <a:ln>
                  <a:noFill/>
                </a:ln>
              </p:spPr>
              <p:txBody>
                <a:bodyPr vert="horz" wrap="square" lIns="68580" tIns="34290" rIns="68580" bIns="34290" numCol="1" anchor="t" anchorCtr="0" compatLnSpc="1"/>
                <a:lstStyle/>
                <a:p>
                  <a:endParaRPr lang="zh-CN" altLang="en-US" sz="1050"/>
                </a:p>
              </p:txBody>
            </p:sp>
            <p:sp>
              <p:nvSpPr>
                <p:cNvPr id="1251" name="Freeform 817"/>
                <p:cNvSpPr/>
                <p:nvPr/>
              </p:nvSpPr>
              <p:spPr bwMode="auto">
                <a:xfrm>
                  <a:off x="2597657" y="1190258"/>
                  <a:ext cx="53640" cy="67919"/>
                </a:xfrm>
                <a:custGeom>
                  <a:avLst/>
                  <a:gdLst>
                    <a:gd name="T0" fmla="*/ 20 w 20"/>
                    <a:gd name="T1" fmla="*/ 26 h 26"/>
                    <a:gd name="T2" fmla="*/ 4 w 20"/>
                    <a:gd name="T3" fmla="*/ 0 h 26"/>
                    <a:gd name="T4" fmla="*/ 20 w 20"/>
                    <a:gd name="T5" fmla="*/ 26 h 26"/>
                  </a:gdLst>
                  <a:ahLst/>
                  <a:cxnLst>
                    <a:cxn ang="0">
                      <a:pos x="T0" y="T1"/>
                    </a:cxn>
                    <a:cxn ang="0">
                      <a:pos x="T2" y="T3"/>
                    </a:cxn>
                    <a:cxn ang="0">
                      <a:pos x="T4" y="T5"/>
                    </a:cxn>
                  </a:cxnLst>
                  <a:rect l="0" t="0" r="r" b="b"/>
                  <a:pathLst>
                    <a:path w="20" h="26">
                      <a:moveTo>
                        <a:pt x="20" y="26"/>
                      </a:moveTo>
                      <a:cubicBezTo>
                        <a:pt x="15" y="17"/>
                        <a:pt x="12" y="5"/>
                        <a:pt x="4" y="0"/>
                      </a:cubicBezTo>
                      <a:cubicBezTo>
                        <a:pt x="0" y="7"/>
                        <a:pt x="8" y="25"/>
                        <a:pt x="20" y="26"/>
                      </a:cubicBezTo>
                      <a:close/>
                    </a:path>
                  </a:pathLst>
                </a:custGeom>
                <a:grpFill/>
                <a:ln>
                  <a:noFill/>
                </a:ln>
              </p:spPr>
              <p:txBody>
                <a:bodyPr vert="horz" wrap="square" lIns="68580" tIns="34290" rIns="68580" bIns="34290" numCol="1" anchor="t" anchorCtr="0" compatLnSpc="1"/>
                <a:lstStyle/>
                <a:p>
                  <a:endParaRPr lang="zh-CN" altLang="en-US" sz="1050"/>
                </a:p>
              </p:txBody>
            </p:sp>
            <p:sp>
              <p:nvSpPr>
                <p:cNvPr id="1252" name="Freeform 820"/>
                <p:cNvSpPr/>
                <p:nvPr/>
              </p:nvSpPr>
              <p:spPr bwMode="auto">
                <a:xfrm>
                  <a:off x="2561321" y="1220821"/>
                  <a:ext cx="60561" cy="56032"/>
                </a:xfrm>
                <a:custGeom>
                  <a:avLst/>
                  <a:gdLst>
                    <a:gd name="T0" fmla="*/ 23 w 23"/>
                    <a:gd name="T1" fmla="*/ 21 h 21"/>
                    <a:gd name="T2" fmla="*/ 4 w 23"/>
                    <a:gd name="T3" fmla="*/ 0 h 21"/>
                    <a:gd name="T4" fmla="*/ 0 w 23"/>
                    <a:gd name="T5" fmla="*/ 0 h 21"/>
                    <a:gd name="T6" fmla="*/ 23 w 23"/>
                    <a:gd name="T7" fmla="*/ 21 h 21"/>
                  </a:gdLst>
                  <a:ahLst/>
                  <a:cxnLst>
                    <a:cxn ang="0">
                      <a:pos x="T0" y="T1"/>
                    </a:cxn>
                    <a:cxn ang="0">
                      <a:pos x="T2" y="T3"/>
                    </a:cxn>
                    <a:cxn ang="0">
                      <a:pos x="T4" y="T5"/>
                    </a:cxn>
                    <a:cxn ang="0">
                      <a:pos x="T6" y="T7"/>
                    </a:cxn>
                  </a:cxnLst>
                  <a:rect l="0" t="0" r="r" b="b"/>
                  <a:pathLst>
                    <a:path w="23" h="21">
                      <a:moveTo>
                        <a:pt x="23" y="21"/>
                      </a:moveTo>
                      <a:cubicBezTo>
                        <a:pt x="21" y="10"/>
                        <a:pt x="8" y="9"/>
                        <a:pt x="4" y="0"/>
                      </a:cubicBezTo>
                      <a:cubicBezTo>
                        <a:pt x="3" y="0"/>
                        <a:pt x="1" y="0"/>
                        <a:pt x="0" y="0"/>
                      </a:cubicBezTo>
                      <a:cubicBezTo>
                        <a:pt x="0" y="14"/>
                        <a:pt x="13" y="16"/>
                        <a:pt x="23" y="21"/>
                      </a:cubicBezTo>
                      <a:close/>
                    </a:path>
                  </a:pathLst>
                </a:custGeom>
                <a:grpFill/>
                <a:ln>
                  <a:noFill/>
                </a:ln>
              </p:spPr>
              <p:txBody>
                <a:bodyPr vert="horz" wrap="square" lIns="68580" tIns="34290" rIns="68580" bIns="34290" numCol="1" anchor="t" anchorCtr="0" compatLnSpc="1"/>
                <a:lstStyle/>
                <a:p>
                  <a:endParaRPr lang="zh-CN" altLang="en-US" sz="1050"/>
                </a:p>
              </p:txBody>
            </p:sp>
            <p:sp>
              <p:nvSpPr>
                <p:cNvPr id="1253" name="Freeform 861"/>
                <p:cNvSpPr/>
                <p:nvPr/>
              </p:nvSpPr>
              <p:spPr bwMode="auto">
                <a:xfrm>
                  <a:off x="2635724" y="723318"/>
                  <a:ext cx="109010" cy="83200"/>
                </a:xfrm>
                <a:custGeom>
                  <a:avLst/>
                  <a:gdLst>
                    <a:gd name="T0" fmla="*/ 26 w 41"/>
                    <a:gd name="T1" fmla="*/ 17 h 32"/>
                    <a:gd name="T2" fmla="*/ 41 w 41"/>
                    <a:gd name="T3" fmla="*/ 3 h 32"/>
                    <a:gd name="T4" fmla="*/ 38 w 41"/>
                    <a:gd name="T5" fmla="*/ 0 h 32"/>
                    <a:gd name="T6" fmla="*/ 11 w 41"/>
                    <a:gd name="T7" fmla="*/ 26 h 32"/>
                    <a:gd name="T8" fmla="*/ 13 w 41"/>
                    <a:gd name="T9" fmla="*/ 32 h 32"/>
                    <a:gd name="T10" fmla="*/ 26 w 41"/>
                    <a:gd name="T11" fmla="*/ 17 h 32"/>
                  </a:gdLst>
                  <a:ahLst/>
                  <a:cxnLst>
                    <a:cxn ang="0">
                      <a:pos x="T0" y="T1"/>
                    </a:cxn>
                    <a:cxn ang="0">
                      <a:pos x="T2" y="T3"/>
                    </a:cxn>
                    <a:cxn ang="0">
                      <a:pos x="T4" y="T5"/>
                    </a:cxn>
                    <a:cxn ang="0">
                      <a:pos x="T6" y="T7"/>
                    </a:cxn>
                    <a:cxn ang="0">
                      <a:pos x="T8" y="T9"/>
                    </a:cxn>
                    <a:cxn ang="0">
                      <a:pos x="T10" y="T11"/>
                    </a:cxn>
                  </a:cxnLst>
                  <a:rect l="0" t="0" r="r" b="b"/>
                  <a:pathLst>
                    <a:path w="41" h="32">
                      <a:moveTo>
                        <a:pt x="26" y="17"/>
                      </a:moveTo>
                      <a:cubicBezTo>
                        <a:pt x="31" y="12"/>
                        <a:pt x="38" y="10"/>
                        <a:pt x="41" y="3"/>
                      </a:cubicBezTo>
                      <a:cubicBezTo>
                        <a:pt x="39" y="3"/>
                        <a:pt x="38" y="3"/>
                        <a:pt x="38" y="0"/>
                      </a:cubicBezTo>
                      <a:cubicBezTo>
                        <a:pt x="25" y="4"/>
                        <a:pt x="21" y="18"/>
                        <a:pt x="11" y="26"/>
                      </a:cubicBezTo>
                      <a:cubicBezTo>
                        <a:pt x="0" y="17"/>
                        <a:pt x="10" y="29"/>
                        <a:pt x="13" y="32"/>
                      </a:cubicBezTo>
                      <a:cubicBezTo>
                        <a:pt x="21" y="31"/>
                        <a:pt x="22" y="22"/>
                        <a:pt x="26" y="17"/>
                      </a:cubicBezTo>
                      <a:close/>
                    </a:path>
                  </a:pathLst>
                </a:custGeom>
                <a:grpFill/>
                <a:ln>
                  <a:noFill/>
                </a:ln>
              </p:spPr>
              <p:txBody>
                <a:bodyPr vert="horz" wrap="square" lIns="68580" tIns="34290" rIns="68580" bIns="34290" numCol="1" anchor="t" anchorCtr="0" compatLnSpc="1"/>
                <a:lstStyle/>
                <a:p>
                  <a:endParaRPr lang="zh-CN" altLang="en-US" sz="1050"/>
                </a:p>
              </p:txBody>
            </p:sp>
          </p:grpSp>
        </p:grpSp>
        <p:grpSp>
          <p:nvGrpSpPr>
            <p:cNvPr id="1228" name="组 1227"/>
            <p:cNvGrpSpPr/>
            <p:nvPr/>
          </p:nvGrpSpPr>
          <p:grpSpPr>
            <a:xfrm>
              <a:off x="1196676" y="437787"/>
              <a:ext cx="567202" cy="515392"/>
              <a:chOff x="9683751" y="4926012"/>
              <a:chExt cx="660399" cy="600076"/>
            </a:xfrm>
            <a:grpFill/>
          </p:grpSpPr>
          <p:sp>
            <p:nvSpPr>
              <p:cNvPr id="1229" name="Freeform 735"/>
              <p:cNvSpPr>
                <a:spLocks noEditPoints="1"/>
              </p:cNvSpPr>
              <p:nvPr/>
            </p:nvSpPr>
            <p:spPr bwMode="auto">
              <a:xfrm>
                <a:off x="10017126" y="4960938"/>
                <a:ext cx="204788" cy="346075"/>
              </a:xfrm>
              <a:custGeom>
                <a:avLst/>
                <a:gdLst>
                  <a:gd name="T0" fmla="*/ 61 w 84"/>
                  <a:gd name="T1" fmla="*/ 94 h 142"/>
                  <a:gd name="T2" fmla="*/ 46 w 84"/>
                  <a:gd name="T3" fmla="*/ 110 h 142"/>
                  <a:gd name="T4" fmla="*/ 37 w 84"/>
                  <a:gd name="T5" fmla="*/ 92 h 142"/>
                  <a:gd name="T6" fmla="*/ 36 w 84"/>
                  <a:gd name="T7" fmla="*/ 66 h 142"/>
                  <a:gd name="T8" fmla="*/ 47 w 84"/>
                  <a:gd name="T9" fmla="*/ 32 h 142"/>
                  <a:gd name="T10" fmla="*/ 25 w 84"/>
                  <a:gd name="T11" fmla="*/ 2 h 142"/>
                  <a:gd name="T12" fmla="*/ 6 w 84"/>
                  <a:gd name="T13" fmla="*/ 83 h 142"/>
                  <a:gd name="T14" fmla="*/ 29 w 84"/>
                  <a:gd name="T15" fmla="*/ 134 h 142"/>
                  <a:gd name="T16" fmla="*/ 54 w 84"/>
                  <a:gd name="T17" fmla="*/ 140 h 142"/>
                  <a:gd name="T18" fmla="*/ 61 w 84"/>
                  <a:gd name="T19" fmla="*/ 94 h 142"/>
                  <a:gd name="T20" fmla="*/ 13 w 84"/>
                  <a:gd name="T21" fmla="*/ 73 h 142"/>
                  <a:gd name="T22" fmla="*/ 12 w 84"/>
                  <a:gd name="T23" fmla="*/ 39 h 142"/>
                  <a:gd name="T24" fmla="*/ 25 w 84"/>
                  <a:gd name="T25" fmla="*/ 9 h 142"/>
                  <a:gd name="T26" fmla="*/ 40 w 84"/>
                  <a:gd name="T27" fmla="*/ 32 h 142"/>
                  <a:gd name="T28" fmla="*/ 30 w 84"/>
                  <a:gd name="T29" fmla="*/ 65 h 142"/>
                  <a:gd name="T30" fmla="*/ 39 w 84"/>
                  <a:gd name="T31" fmla="*/ 116 h 142"/>
                  <a:gd name="T32" fmla="*/ 61 w 84"/>
                  <a:gd name="T33" fmla="*/ 101 h 142"/>
                  <a:gd name="T34" fmla="*/ 59 w 84"/>
                  <a:gd name="T35" fmla="*/ 131 h 142"/>
                  <a:gd name="T36" fmla="*/ 13 w 84"/>
                  <a:gd name="T37"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142">
                    <a:moveTo>
                      <a:pt x="61" y="94"/>
                    </a:moveTo>
                    <a:cubicBezTo>
                      <a:pt x="52" y="95"/>
                      <a:pt x="53" y="112"/>
                      <a:pt x="46" y="110"/>
                    </a:cubicBezTo>
                    <a:cubicBezTo>
                      <a:pt x="39" y="110"/>
                      <a:pt x="38" y="98"/>
                      <a:pt x="37" y="92"/>
                    </a:cubicBezTo>
                    <a:cubicBezTo>
                      <a:pt x="36" y="84"/>
                      <a:pt x="35" y="73"/>
                      <a:pt x="36" y="66"/>
                    </a:cubicBezTo>
                    <a:cubicBezTo>
                      <a:pt x="37" y="53"/>
                      <a:pt x="48" y="46"/>
                      <a:pt x="47" y="32"/>
                    </a:cubicBezTo>
                    <a:cubicBezTo>
                      <a:pt x="47" y="20"/>
                      <a:pt x="32" y="2"/>
                      <a:pt x="25" y="2"/>
                    </a:cubicBezTo>
                    <a:cubicBezTo>
                      <a:pt x="0" y="0"/>
                      <a:pt x="4" y="54"/>
                      <a:pt x="6" y="83"/>
                    </a:cubicBezTo>
                    <a:cubicBezTo>
                      <a:pt x="8" y="107"/>
                      <a:pt x="19" y="127"/>
                      <a:pt x="29" y="134"/>
                    </a:cubicBezTo>
                    <a:cubicBezTo>
                      <a:pt x="33" y="137"/>
                      <a:pt x="48" y="142"/>
                      <a:pt x="54" y="140"/>
                    </a:cubicBezTo>
                    <a:cubicBezTo>
                      <a:pt x="69" y="138"/>
                      <a:pt x="84" y="103"/>
                      <a:pt x="61" y="94"/>
                    </a:cubicBezTo>
                    <a:close/>
                    <a:moveTo>
                      <a:pt x="13" y="73"/>
                    </a:moveTo>
                    <a:cubicBezTo>
                      <a:pt x="12" y="60"/>
                      <a:pt x="11" y="48"/>
                      <a:pt x="12" y="39"/>
                    </a:cubicBezTo>
                    <a:cubicBezTo>
                      <a:pt x="13" y="24"/>
                      <a:pt x="15" y="14"/>
                      <a:pt x="25" y="9"/>
                    </a:cubicBezTo>
                    <a:cubicBezTo>
                      <a:pt x="27" y="16"/>
                      <a:pt x="39" y="21"/>
                      <a:pt x="40" y="32"/>
                    </a:cubicBezTo>
                    <a:cubicBezTo>
                      <a:pt x="41" y="41"/>
                      <a:pt x="31" y="52"/>
                      <a:pt x="30" y="65"/>
                    </a:cubicBezTo>
                    <a:cubicBezTo>
                      <a:pt x="29" y="84"/>
                      <a:pt x="31" y="110"/>
                      <a:pt x="39" y="116"/>
                    </a:cubicBezTo>
                    <a:cubicBezTo>
                      <a:pt x="50" y="124"/>
                      <a:pt x="59" y="113"/>
                      <a:pt x="61" y="101"/>
                    </a:cubicBezTo>
                    <a:cubicBezTo>
                      <a:pt x="70" y="107"/>
                      <a:pt x="63" y="125"/>
                      <a:pt x="59" y="131"/>
                    </a:cubicBezTo>
                    <a:cubicBezTo>
                      <a:pt x="22" y="137"/>
                      <a:pt x="15" y="103"/>
                      <a:pt x="1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30" name="Freeform 737"/>
              <p:cNvSpPr>
                <a:spLocks noEditPoints="1"/>
              </p:cNvSpPr>
              <p:nvPr/>
            </p:nvSpPr>
            <p:spPr bwMode="auto">
              <a:xfrm>
                <a:off x="9869488" y="4953000"/>
                <a:ext cx="153988" cy="354013"/>
              </a:xfrm>
              <a:custGeom>
                <a:avLst/>
                <a:gdLst>
                  <a:gd name="T0" fmla="*/ 4 w 63"/>
                  <a:gd name="T1" fmla="*/ 15 h 145"/>
                  <a:gd name="T2" fmla="*/ 6 w 63"/>
                  <a:gd name="T3" fmla="*/ 63 h 145"/>
                  <a:gd name="T4" fmla="*/ 40 w 63"/>
                  <a:gd name="T5" fmla="*/ 139 h 145"/>
                  <a:gd name="T6" fmla="*/ 60 w 63"/>
                  <a:gd name="T7" fmla="*/ 95 h 145"/>
                  <a:gd name="T8" fmla="*/ 52 w 63"/>
                  <a:gd name="T9" fmla="*/ 81 h 145"/>
                  <a:gd name="T10" fmla="*/ 36 w 63"/>
                  <a:gd name="T11" fmla="*/ 10 h 145"/>
                  <a:gd name="T12" fmla="*/ 4 w 63"/>
                  <a:gd name="T13" fmla="*/ 15 h 145"/>
                  <a:gd name="T14" fmla="*/ 39 w 63"/>
                  <a:gd name="T15" fmla="*/ 85 h 145"/>
                  <a:gd name="T16" fmla="*/ 52 w 63"/>
                  <a:gd name="T17" fmla="*/ 92 h 145"/>
                  <a:gd name="T18" fmla="*/ 32 w 63"/>
                  <a:gd name="T19" fmla="*/ 130 h 145"/>
                  <a:gd name="T20" fmla="*/ 9 w 63"/>
                  <a:gd name="T21" fmla="*/ 19 h 145"/>
                  <a:gd name="T22" fmla="*/ 39 w 63"/>
                  <a:gd name="T23"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45">
                    <a:moveTo>
                      <a:pt x="4" y="15"/>
                    </a:moveTo>
                    <a:cubicBezTo>
                      <a:pt x="0" y="27"/>
                      <a:pt x="4" y="45"/>
                      <a:pt x="6" y="63"/>
                    </a:cubicBezTo>
                    <a:cubicBezTo>
                      <a:pt x="10" y="91"/>
                      <a:pt x="5" y="145"/>
                      <a:pt x="40" y="139"/>
                    </a:cubicBezTo>
                    <a:cubicBezTo>
                      <a:pt x="55" y="136"/>
                      <a:pt x="63" y="111"/>
                      <a:pt x="60" y="95"/>
                    </a:cubicBezTo>
                    <a:cubicBezTo>
                      <a:pt x="59" y="89"/>
                      <a:pt x="52" y="87"/>
                      <a:pt x="52" y="81"/>
                    </a:cubicBezTo>
                    <a:cubicBezTo>
                      <a:pt x="61" y="57"/>
                      <a:pt x="61" y="16"/>
                      <a:pt x="36" y="10"/>
                    </a:cubicBezTo>
                    <a:cubicBezTo>
                      <a:pt x="22" y="8"/>
                      <a:pt x="11" y="10"/>
                      <a:pt x="4" y="15"/>
                    </a:cubicBezTo>
                    <a:close/>
                    <a:moveTo>
                      <a:pt x="39" y="85"/>
                    </a:moveTo>
                    <a:cubicBezTo>
                      <a:pt x="39" y="91"/>
                      <a:pt x="50" y="88"/>
                      <a:pt x="52" y="92"/>
                    </a:cubicBezTo>
                    <a:cubicBezTo>
                      <a:pt x="57" y="105"/>
                      <a:pt x="51" y="138"/>
                      <a:pt x="32" y="130"/>
                    </a:cubicBezTo>
                    <a:cubicBezTo>
                      <a:pt x="9" y="121"/>
                      <a:pt x="15" y="55"/>
                      <a:pt x="9" y="19"/>
                    </a:cubicBezTo>
                    <a:cubicBezTo>
                      <a:pt x="54" y="0"/>
                      <a:pt x="61" y="61"/>
                      <a:pt x="3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31" name="Freeform 740"/>
              <p:cNvSpPr>
                <a:spLocks noEditPoints="1"/>
              </p:cNvSpPr>
              <p:nvPr/>
            </p:nvSpPr>
            <p:spPr bwMode="auto">
              <a:xfrm>
                <a:off x="9683751" y="4975225"/>
                <a:ext cx="209550" cy="333375"/>
              </a:xfrm>
              <a:custGeom>
                <a:avLst/>
                <a:gdLst>
                  <a:gd name="T0" fmla="*/ 8 w 86"/>
                  <a:gd name="T1" fmla="*/ 128 h 137"/>
                  <a:gd name="T2" fmla="*/ 37 w 86"/>
                  <a:gd name="T3" fmla="*/ 132 h 137"/>
                  <a:gd name="T4" fmla="*/ 43 w 86"/>
                  <a:gd name="T5" fmla="*/ 89 h 137"/>
                  <a:gd name="T6" fmla="*/ 65 w 86"/>
                  <a:gd name="T7" fmla="*/ 132 h 137"/>
                  <a:gd name="T8" fmla="*/ 78 w 86"/>
                  <a:gd name="T9" fmla="*/ 116 h 137"/>
                  <a:gd name="T10" fmla="*/ 50 w 86"/>
                  <a:gd name="T11" fmla="*/ 8 h 137"/>
                  <a:gd name="T12" fmla="*/ 18 w 86"/>
                  <a:gd name="T13" fmla="*/ 19 h 137"/>
                  <a:gd name="T14" fmla="*/ 9 w 86"/>
                  <a:gd name="T15" fmla="*/ 34 h 137"/>
                  <a:gd name="T16" fmla="*/ 8 w 86"/>
                  <a:gd name="T17" fmla="*/ 128 h 137"/>
                  <a:gd name="T18" fmla="*/ 37 w 86"/>
                  <a:gd name="T19" fmla="*/ 13 h 137"/>
                  <a:gd name="T20" fmla="*/ 65 w 86"/>
                  <a:gd name="T21" fmla="*/ 64 h 137"/>
                  <a:gd name="T22" fmla="*/ 72 w 86"/>
                  <a:gd name="T23" fmla="*/ 108 h 137"/>
                  <a:gd name="T24" fmla="*/ 61 w 86"/>
                  <a:gd name="T25" fmla="*/ 124 h 137"/>
                  <a:gd name="T26" fmla="*/ 41 w 86"/>
                  <a:gd name="T27" fmla="*/ 79 h 137"/>
                  <a:gd name="T28" fmla="*/ 32 w 86"/>
                  <a:gd name="T29" fmla="*/ 127 h 137"/>
                  <a:gd name="T30" fmla="*/ 9 w 86"/>
                  <a:gd name="T31" fmla="*/ 79 h 137"/>
                  <a:gd name="T32" fmla="*/ 37 w 86"/>
                  <a:gd name="T33" fmla="*/ 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37">
                    <a:moveTo>
                      <a:pt x="8" y="128"/>
                    </a:moveTo>
                    <a:cubicBezTo>
                      <a:pt x="14" y="136"/>
                      <a:pt x="27" y="137"/>
                      <a:pt x="37" y="132"/>
                    </a:cubicBezTo>
                    <a:cubicBezTo>
                      <a:pt x="45" y="116"/>
                      <a:pt x="30" y="99"/>
                      <a:pt x="43" y="89"/>
                    </a:cubicBezTo>
                    <a:cubicBezTo>
                      <a:pt x="54" y="100"/>
                      <a:pt x="43" y="134"/>
                      <a:pt x="65" y="132"/>
                    </a:cubicBezTo>
                    <a:cubicBezTo>
                      <a:pt x="71" y="131"/>
                      <a:pt x="77" y="122"/>
                      <a:pt x="78" y="116"/>
                    </a:cubicBezTo>
                    <a:cubicBezTo>
                      <a:pt x="86" y="88"/>
                      <a:pt x="61" y="15"/>
                      <a:pt x="50" y="8"/>
                    </a:cubicBezTo>
                    <a:cubicBezTo>
                      <a:pt x="36" y="0"/>
                      <a:pt x="31" y="11"/>
                      <a:pt x="18" y="19"/>
                    </a:cubicBezTo>
                    <a:cubicBezTo>
                      <a:pt x="19" y="23"/>
                      <a:pt x="11" y="29"/>
                      <a:pt x="9" y="34"/>
                    </a:cubicBezTo>
                    <a:cubicBezTo>
                      <a:pt x="0" y="57"/>
                      <a:pt x="1" y="118"/>
                      <a:pt x="8" y="128"/>
                    </a:cubicBezTo>
                    <a:close/>
                    <a:moveTo>
                      <a:pt x="37" y="13"/>
                    </a:moveTo>
                    <a:cubicBezTo>
                      <a:pt x="54" y="8"/>
                      <a:pt x="62" y="47"/>
                      <a:pt x="65" y="64"/>
                    </a:cubicBezTo>
                    <a:cubicBezTo>
                      <a:pt x="69" y="81"/>
                      <a:pt x="74" y="94"/>
                      <a:pt x="72" y="108"/>
                    </a:cubicBezTo>
                    <a:cubicBezTo>
                      <a:pt x="71" y="116"/>
                      <a:pt x="70" y="124"/>
                      <a:pt x="61" y="124"/>
                    </a:cubicBezTo>
                    <a:cubicBezTo>
                      <a:pt x="52" y="112"/>
                      <a:pt x="57" y="85"/>
                      <a:pt x="41" y="79"/>
                    </a:cubicBezTo>
                    <a:cubicBezTo>
                      <a:pt x="26" y="85"/>
                      <a:pt x="34" y="118"/>
                      <a:pt x="32" y="127"/>
                    </a:cubicBezTo>
                    <a:cubicBezTo>
                      <a:pt x="7" y="131"/>
                      <a:pt x="8" y="107"/>
                      <a:pt x="9" y="79"/>
                    </a:cubicBezTo>
                    <a:cubicBezTo>
                      <a:pt x="10" y="52"/>
                      <a:pt x="17" y="19"/>
                      <a:pt x="3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32" name="Freeform 743"/>
              <p:cNvSpPr>
                <a:spLocks noEditPoints="1"/>
              </p:cNvSpPr>
              <p:nvPr/>
            </p:nvSpPr>
            <p:spPr bwMode="auto">
              <a:xfrm>
                <a:off x="9910763" y="5011738"/>
                <a:ext cx="69850" cy="100013"/>
              </a:xfrm>
              <a:custGeom>
                <a:avLst/>
                <a:gdLst>
                  <a:gd name="T0" fmla="*/ 19 w 29"/>
                  <a:gd name="T1" fmla="*/ 37 h 41"/>
                  <a:gd name="T2" fmla="*/ 16 w 29"/>
                  <a:gd name="T3" fmla="*/ 0 h 41"/>
                  <a:gd name="T4" fmla="*/ 1 w 29"/>
                  <a:gd name="T5" fmla="*/ 8 h 41"/>
                  <a:gd name="T6" fmla="*/ 19 w 29"/>
                  <a:gd name="T7" fmla="*/ 37 h 41"/>
                  <a:gd name="T8" fmla="*/ 9 w 29"/>
                  <a:gd name="T9" fmla="*/ 7 h 41"/>
                  <a:gd name="T10" fmla="*/ 12 w 29"/>
                  <a:gd name="T11" fmla="*/ 7 h 41"/>
                  <a:gd name="T12" fmla="*/ 18 w 29"/>
                  <a:gd name="T13" fmla="*/ 30 h 41"/>
                  <a:gd name="T14" fmla="*/ 9 w 29"/>
                  <a:gd name="T15" fmla="*/ 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1">
                    <a:moveTo>
                      <a:pt x="19" y="37"/>
                    </a:moveTo>
                    <a:cubicBezTo>
                      <a:pt x="29" y="29"/>
                      <a:pt x="25" y="6"/>
                      <a:pt x="16" y="0"/>
                    </a:cubicBezTo>
                    <a:cubicBezTo>
                      <a:pt x="8" y="0"/>
                      <a:pt x="6" y="5"/>
                      <a:pt x="1" y="8"/>
                    </a:cubicBezTo>
                    <a:cubicBezTo>
                      <a:pt x="0" y="17"/>
                      <a:pt x="4" y="41"/>
                      <a:pt x="19" y="37"/>
                    </a:cubicBezTo>
                    <a:close/>
                    <a:moveTo>
                      <a:pt x="9" y="7"/>
                    </a:moveTo>
                    <a:cubicBezTo>
                      <a:pt x="10" y="7"/>
                      <a:pt x="11" y="7"/>
                      <a:pt x="12" y="7"/>
                    </a:cubicBezTo>
                    <a:cubicBezTo>
                      <a:pt x="20" y="12"/>
                      <a:pt x="21" y="20"/>
                      <a:pt x="18" y="30"/>
                    </a:cubicBezTo>
                    <a:cubicBezTo>
                      <a:pt x="6" y="30"/>
                      <a:pt x="7" y="15"/>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33" name="Freeform 751"/>
              <p:cNvSpPr>
                <a:spLocks noEditPoints="1"/>
              </p:cNvSpPr>
              <p:nvPr/>
            </p:nvSpPr>
            <p:spPr bwMode="auto">
              <a:xfrm>
                <a:off x="9736138" y="5016500"/>
                <a:ext cx="74613" cy="127000"/>
              </a:xfrm>
              <a:custGeom>
                <a:avLst/>
                <a:gdLst>
                  <a:gd name="T0" fmla="*/ 28 w 31"/>
                  <a:gd name="T1" fmla="*/ 18 h 52"/>
                  <a:gd name="T2" fmla="*/ 9 w 31"/>
                  <a:gd name="T3" fmla="*/ 46 h 52"/>
                  <a:gd name="T4" fmla="*/ 28 w 31"/>
                  <a:gd name="T5" fmla="*/ 18 h 52"/>
                  <a:gd name="T6" fmla="*/ 16 w 31"/>
                  <a:gd name="T7" fmla="*/ 19 h 52"/>
                  <a:gd name="T8" fmla="*/ 19 w 31"/>
                  <a:gd name="T9" fmla="*/ 40 h 52"/>
                  <a:gd name="T10" fmla="*/ 16 w 31"/>
                  <a:gd name="T11" fmla="*/ 19 h 52"/>
                </a:gdLst>
                <a:ahLst/>
                <a:cxnLst>
                  <a:cxn ang="0">
                    <a:pos x="T0" y="T1"/>
                  </a:cxn>
                  <a:cxn ang="0">
                    <a:pos x="T2" y="T3"/>
                  </a:cxn>
                  <a:cxn ang="0">
                    <a:pos x="T4" y="T5"/>
                  </a:cxn>
                  <a:cxn ang="0">
                    <a:pos x="T6" y="T7"/>
                  </a:cxn>
                  <a:cxn ang="0">
                    <a:pos x="T8" y="T9"/>
                  </a:cxn>
                  <a:cxn ang="0">
                    <a:pos x="T10" y="T11"/>
                  </a:cxn>
                </a:cxnLst>
                <a:rect l="0" t="0" r="r" b="b"/>
                <a:pathLst>
                  <a:path w="31" h="52">
                    <a:moveTo>
                      <a:pt x="28" y="18"/>
                    </a:moveTo>
                    <a:cubicBezTo>
                      <a:pt x="11" y="0"/>
                      <a:pt x="0" y="29"/>
                      <a:pt x="9" y="46"/>
                    </a:cubicBezTo>
                    <a:cubicBezTo>
                      <a:pt x="28" y="52"/>
                      <a:pt x="31" y="36"/>
                      <a:pt x="28" y="18"/>
                    </a:cubicBezTo>
                    <a:close/>
                    <a:moveTo>
                      <a:pt x="16" y="19"/>
                    </a:moveTo>
                    <a:cubicBezTo>
                      <a:pt x="22" y="21"/>
                      <a:pt x="24" y="36"/>
                      <a:pt x="19" y="40"/>
                    </a:cubicBezTo>
                    <a:cubicBezTo>
                      <a:pt x="7" y="39"/>
                      <a:pt x="15" y="26"/>
                      <a:pt x="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34" name="Freeform 760"/>
              <p:cNvSpPr>
                <a:spLocks noEditPoints="1"/>
              </p:cNvSpPr>
              <p:nvPr/>
            </p:nvSpPr>
            <p:spPr bwMode="auto">
              <a:xfrm>
                <a:off x="9910763" y="5162550"/>
                <a:ext cx="80963" cy="100013"/>
              </a:xfrm>
              <a:custGeom>
                <a:avLst/>
                <a:gdLst>
                  <a:gd name="T0" fmla="*/ 25 w 33"/>
                  <a:gd name="T1" fmla="*/ 39 h 41"/>
                  <a:gd name="T2" fmla="*/ 23 w 33"/>
                  <a:gd name="T3" fmla="*/ 9 h 41"/>
                  <a:gd name="T4" fmla="*/ 25 w 33"/>
                  <a:gd name="T5" fmla="*/ 39 h 41"/>
                  <a:gd name="T6" fmla="*/ 23 w 33"/>
                  <a:gd name="T7" fmla="*/ 32 h 41"/>
                  <a:gd name="T8" fmla="*/ 16 w 33"/>
                  <a:gd name="T9" fmla="*/ 14 h 41"/>
                  <a:gd name="T10" fmla="*/ 20 w 33"/>
                  <a:gd name="T11" fmla="*/ 15 h 41"/>
                  <a:gd name="T12" fmla="*/ 23 w 33"/>
                  <a:gd name="T13" fmla="*/ 32 h 41"/>
                </a:gdLst>
                <a:ahLst/>
                <a:cxnLst>
                  <a:cxn ang="0">
                    <a:pos x="T0" y="T1"/>
                  </a:cxn>
                  <a:cxn ang="0">
                    <a:pos x="T2" y="T3"/>
                  </a:cxn>
                  <a:cxn ang="0">
                    <a:pos x="T4" y="T5"/>
                  </a:cxn>
                  <a:cxn ang="0">
                    <a:pos x="T6" y="T7"/>
                  </a:cxn>
                  <a:cxn ang="0">
                    <a:pos x="T8" y="T9"/>
                  </a:cxn>
                  <a:cxn ang="0">
                    <a:pos x="T10" y="T11"/>
                  </a:cxn>
                  <a:cxn ang="0">
                    <a:pos x="T12" y="T13"/>
                  </a:cxn>
                </a:cxnLst>
                <a:rect l="0" t="0" r="r" b="b"/>
                <a:pathLst>
                  <a:path w="33" h="41">
                    <a:moveTo>
                      <a:pt x="25" y="39"/>
                    </a:moveTo>
                    <a:cubicBezTo>
                      <a:pt x="33" y="32"/>
                      <a:pt x="31" y="13"/>
                      <a:pt x="23" y="9"/>
                    </a:cubicBezTo>
                    <a:cubicBezTo>
                      <a:pt x="6" y="0"/>
                      <a:pt x="0" y="41"/>
                      <a:pt x="25" y="39"/>
                    </a:cubicBezTo>
                    <a:close/>
                    <a:moveTo>
                      <a:pt x="23" y="32"/>
                    </a:moveTo>
                    <a:cubicBezTo>
                      <a:pt x="14" y="32"/>
                      <a:pt x="12" y="19"/>
                      <a:pt x="16" y="14"/>
                    </a:cubicBezTo>
                    <a:cubicBezTo>
                      <a:pt x="18" y="14"/>
                      <a:pt x="19" y="14"/>
                      <a:pt x="20" y="15"/>
                    </a:cubicBezTo>
                    <a:cubicBezTo>
                      <a:pt x="23" y="20"/>
                      <a:pt x="26" y="25"/>
                      <a:pt x="2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35" name="Freeform 768"/>
              <p:cNvSpPr/>
              <p:nvPr/>
            </p:nvSpPr>
            <p:spPr bwMode="auto">
              <a:xfrm>
                <a:off x="10153651" y="5422900"/>
                <a:ext cx="66675" cy="103188"/>
              </a:xfrm>
              <a:custGeom>
                <a:avLst/>
                <a:gdLst>
                  <a:gd name="T0" fmla="*/ 0 w 27"/>
                  <a:gd name="T1" fmla="*/ 31 h 42"/>
                  <a:gd name="T2" fmla="*/ 25 w 27"/>
                  <a:gd name="T3" fmla="*/ 41 h 42"/>
                  <a:gd name="T4" fmla="*/ 21 w 27"/>
                  <a:gd name="T5" fmla="*/ 33 h 42"/>
                  <a:gd name="T6" fmla="*/ 25 w 27"/>
                  <a:gd name="T7" fmla="*/ 0 h 42"/>
                  <a:gd name="T8" fmla="*/ 3 w 27"/>
                  <a:gd name="T9" fmla="*/ 17 h 42"/>
                  <a:gd name="T10" fmla="*/ 17 w 27"/>
                  <a:gd name="T11" fmla="*/ 11 h 42"/>
                  <a:gd name="T12" fmla="*/ 14 w 27"/>
                  <a:gd name="T13" fmla="*/ 34 h 42"/>
                  <a:gd name="T14" fmla="*/ 0 w 27"/>
                  <a:gd name="T15" fmla="*/ 3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2">
                    <a:moveTo>
                      <a:pt x="0" y="31"/>
                    </a:moveTo>
                    <a:cubicBezTo>
                      <a:pt x="0" y="42"/>
                      <a:pt x="18" y="41"/>
                      <a:pt x="25" y="41"/>
                    </a:cubicBezTo>
                    <a:cubicBezTo>
                      <a:pt x="27" y="35"/>
                      <a:pt x="24" y="34"/>
                      <a:pt x="21" y="33"/>
                    </a:cubicBezTo>
                    <a:cubicBezTo>
                      <a:pt x="21" y="26"/>
                      <a:pt x="22" y="12"/>
                      <a:pt x="25" y="0"/>
                    </a:cubicBezTo>
                    <a:cubicBezTo>
                      <a:pt x="17" y="0"/>
                      <a:pt x="7" y="8"/>
                      <a:pt x="3" y="17"/>
                    </a:cubicBezTo>
                    <a:cubicBezTo>
                      <a:pt x="9" y="21"/>
                      <a:pt x="11" y="12"/>
                      <a:pt x="17" y="11"/>
                    </a:cubicBezTo>
                    <a:cubicBezTo>
                      <a:pt x="15" y="18"/>
                      <a:pt x="17" y="28"/>
                      <a:pt x="14" y="34"/>
                    </a:cubicBezTo>
                    <a:cubicBezTo>
                      <a:pt x="11" y="34"/>
                      <a:pt x="6" y="28"/>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36" name="Freeform 870"/>
              <p:cNvSpPr/>
              <p:nvPr/>
            </p:nvSpPr>
            <p:spPr bwMode="auto">
              <a:xfrm>
                <a:off x="9993313" y="5343525"/>
                <a:ext cx="149225" cy="120650"/>
              </a:xfrm>
              <a:custGeom>
                <a:avLst/>
                <a:gdLst>
                  <a:gd name="T0" fmla="*/ 0 w 61"/>
                  <a:gd name="T1" fmla="*/ 23 h 50"/>
                  <a:gd name="T2" fmla="*/ 29 w 61"/>
                  <a:gd name="T3" fmla="*/ 50 h 50"/>
                  <a:gd name="T4" fmla="*/ 33 w 61"/>
                  <a:gd name="T5" fmla="*/ 5 h 50"/>
                  <a:gd name="T6" fmla="*/ 22 w 61"/>
                  <a:gd name="T7" fmla="*/ 16 h 50"/>
                  <a:gd name="T8" fmla="*/ 20 w 61"/>
                  <a:gd name="T9" fmla="*/ 7 h 50"/>
                  <a:gd name="T10" fmla="*/ 0 w 61"/>
                  <a:gd name="T11" fmla="*/ 23 h 50"/>
                </a:gdLst>
                <a:ahLst/>
                <a:cxnLst>
                  <a:cxn ang="0">
                    <a:pos x="T0" y="T1"/>
                  </a:cxn>
                  <a:cxn ang="0">
                    <a:pos x="T2" y="T3"/>
                  </a:cxn>
                  <a:cxn ang="0">
                    <a:pos x="T4" y="T5"/>
                  </a:cxn>
                  <a:cxn ang="0">
                    <a:pos x="T6" y="T7"/>
                  </a:cxn>
                  <a:cxn ang="0">
                    <a:pos x="T8" y="T9"/>
                  </a:cxn>
                  <a:cxn ang="0">
                    <a:pos x="T10" y="T11"/>
                  </a:cxn>
                </a:cxnLst>
                <a:rect l="0" t="0" r="r" b="b"/>
                <a:pathLst>
                  <a:path w="61" h="50">
                    <a:moveTo>
                      <a:pt x="0" y="23"/>
                    </a:moveTo>
                    <a:cubicBezTo>
                      <a:pt x="0" y="39"/>
                      <a:pt x="18" y="49"/>
                      <a:pt x="29" y="50"/>
                    </a:cubicBezTo>
                    <a:cubicBezTo>
                      <a:pt x="38" y="42"/>
                      <a:pt x="61" y="0"/>
                      <a:pt x="33" y="5"/>
                    </a:cubicBezTo>
                    <a:cubicBezTo>
                      <a:pt x="27" y="6"/>
                      <a:pt x="27" y="12"/>
                      <a:pt x="22" y="16"/>
                    </a:cubicBezTo>
                    <a:cubicBezTo>
                      <a:pt x="23" y="12"/>
                      <a:pt x="19" y="12"/>
                      <a:pt x="20" y="7"/>
                    </a:cubicBezTo>
                    <a:cubicBezTo>
                      <a:pt x="7" y="1"/>
                      <a:pt x="0" y="14"/>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37" name="Freeform 895"/>
              <p:cNvSpPr/>
              <p:nvPr/>
            </p:nvSpPr>
            <p:spPr bwMode="auto">
              <a:xfrm>
                <a:off x="10156825" y="4926012"/>
                <a:ext cx="82550" cy="103187"/>
              </a:xfrm>
              <a:custGeom>
                <a:avLst/>
                <a:gdLst>
                  <a:gd name="T0" fmla="*/ 16 w 34"/>
                  <a:gd name="T1" fmla="*/ 9 h 42"/>
                  <a:gd name="T2" fmla="*/ 34 w 34"/>
                  <a:gd name="T3" fmla="*/ 4 h 42"/>
                  <a:gd name="T4" fmla="*/ 8 w 34"/>
                  <a:gd name="T5" fmla="*/ 4 h 42"/>
                  <a:gd name="T6" fmla="*/ 10 w 34"/>
                  <a:gd name="T7" fmla="*/ 42 h 42"/>
                  <a:gd name="T8" fmla="*/ 12 w 34"/>
                  <a:gd name="T9" fmla="*/ 26 h 42"/>
                  <a:gd name="T10" fmla="*/ 34 w 34"/>
                  <a:gd name="T11" fmla="*/ 21 h 42"/>
                  <a:gd name="T12" fmla="*/ 12 w 34"/>
                  <a:gd name="T13" fmla="*/ 16 h 42"/>
                  <a:gd name="T14" fmla="*/ 16 w 34"/>
                  <a:gd name="T15" fmla="*/ 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2">
                    <a:moveTo>
                      <a:pt x="16" y="9"/>
                    </a:moveTo>
                    <a:cubicBezTo>
                      <a:pt x="23" y="9"/>
                      <a:pt x="33" y="11"/>
                      <a:pt x="34" y="4"/>
                    </a:cubicBezTo>
                    <a:cubicBezTo>
                      <a:pt x="26" y="0"/>
                      <a:pt x="15" y="2"/>
                      <a:pt x="8" y="4"/>
                    </a:cubicBezTo>
                    <a:cubicBezTo>
                      <a:pt x="8" y="12"/>
                      <a:pt x="0" y="39"/>
                      <a:pt x="10" y="42"/>
                    </a:cubicBezTo>
                    <a:cubicBezTo>
                      <a:pt x="14" y="39"/>
                      <a:pt x="7" y="30"/>
                      <a:pt x="12" y="26"/>
                    </a:cubicBezTo>
                    <a:cubicBezTo>
                      <a:pt x="17" y="28"/>
                      <a:pt x="30" y="27"/>
                      <a:pt x="34" y="21"/>
                    </a:cubicBezTo>
                    <a:cubicBezTo>
                      <a:pt x="26" y="20"/>
                      <a:pt x="15" y="22"/>
                      <a:pt x="12" y="16"/>
                    </a:cubicBezTo>
                    <a:cubicBezTo>
                      <a:pt x="14" y="15"/>
                      <a:pt x="13" y="10"/>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38" name="Freeform 896"/>
              <p:cNvSpPr/>
              <p:nvPr/>
            </p:nvSpPr>
            <p:spPr bwMode="auto">
              <a:xfrm>
                <a:off x="10340975" y="5207000"/>
                <a:ext cx="3175" cy="1587"/>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0" y="0"/>
                      <a:pt x="0" y="0"/>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sp>
            <p:nvSpPr>
              <p:cNvPr id="1239" name="Freeform 898"/>
              <p:cNvSpPr>
                <a:spLocks noEditPoints="1"/>
              </p:cNvSpPr>
              <p:nvPr/>
            </p:nvSpPr>
            <p:spPr bwMode="auto">
              <a:xfrm>
                <a:off x="10156825" y="5262562"/>
                <a:ext cx="79375" cy="92075"/>
              </a:xfrm>
              <a:custGeom>
                <a:avLst/>
                <a:gdLst>
                  <a:gd name="T0" fmla="*/ 0 w 33"/>
                  <a:gd name="T1" fmla="*/ 28 h 38"/>
                  <a:gd name="T2" fmla="*/ 4 w 33"/>
                  <a:gd name="T3" fmla="*/ 38 h 38"/>
                  <a:gd name="T4" fmla="*/ 10 w 33"/>
                  <a:gd name="T5" fmla="*/ 28 h 38"/>
                  <a:gd name="T6" fmla="*/ 22 w 33"/>
                  <a:gd name="T7" fmla="*/ 27 h 38"/>
                  <a:gd name="T8" fmla="*/ 31 w 33"/>
                  <a:gd name="T9" fmla="*/ 38 h 38"/>
                  <a:gd name="T10" fmla="*/ 22 w 33"/>
                  <a:gd name="T11" fmla="*/ 10 h 38"/>
                  <a:gd name="T12" fmla="*/ 0 w 33"/>
                  <a:gd name="T13" fmla="*/ 28 h 38"/>
                  <a:gd name="T14" fmla="*/ 12 w 33"/>
                  <a:gd name="T15" fmla="*/ 22 h 38"/>
                  <a:gd name="T16" fmla="*/ 14 w 33"/>
                  <a:gd name="T17" fmla="*/ 15 h 38"/>
                  <a:gd name="T18" fmla="*/ 20 w 33"/>
                  <a:gd name="T19" fmla="*/ 20 h 38"/>
                  <a:gd name="T20" fmla="*/ 12 w 33"/>
                  <a:gd name="T21"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8">
                    <a:moveTo>
                      <a:pt x="0" y="28"/>
                    </a:moveTo>
                    <a:cubicBezTo>
                      <a:pt x="0" y="31"/>
                      <a:pt x="1" y="37"/>
                      <a:pt x="4" y="38"/>
                    </a:cubicBezTo>
                    <a:cubicBezTo>
                      <a:pt x="7" y="35"/>
                      <a:pt x="7" y="30"/>
                      <a:pt x="10" y="28"/>
                    </a:cubicBezTo>
                    <a:cubicBezTo>
                      <a:pt x="16" y="29"/>
                      <a:pt x="18" y="27"/>
                      <a:pt x="22" y="27"/>
                    </a:cubicBezTo>
                    <a:cubicBezTo>
                      <a:pt x="25" y="32"/>
                      <a:pt x="26" y="38"/>
                      <a:pt x="31" y="38"/>
                    </a:cubicBezTo>
                    <a:cubicBezTo>
                      <a:pt x="33" y="29"/>
                      <a:pt x="22" y="21"/>
                      <a:pt x="22" y="10"/>
                    </a:cubicBezTo>
                    <a:cubicBezTo>
                      <a:pt x="14" y="0"/>
                      <a:pt x="0" y="24"/>
                      <a:pt x="0" y="28"/>
                    </a:cubicBezTo>
                    <a:close/>
                    <a:moveTo>
                      <a:pt x="12" y="22"/>
                    </a:moveTo>
                    <a:cubicBezTo>
                      <a:pt x="12" y="19"/>
                      <a:pt x="15" y="18"/>
                      <a:pt x="14" y="15"/>
                    </a:cubicBezTo>
                    <a:cubicBezTo>
                      <a:pt x="19" y="14"/>
                      <a:pt x="17" y="20"/>
                      <a:pt x="20" y="20"/>
                    </a:cubicBezTo>
                    <a:cubicBezTo>
                      <a:pt x="19" y="23"/>
                      <a:pt x="14" y="21"/>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p>
            </p:txBody>
          </p:sp>
        </p:grpSp>
      </p:grpSp>
      <p:sp>
        <p:nvSpPr>
          <p:cNvPr id="937" name="文本占位符 7"/>
          <p:cNvSpPr>
            <a:spLocks noGrp="1"/>
          </p:cNvSpPr>
          <p:nvPr>
            <p:ph type="body" sz="quarter" idx="10" hasCustomPrompt="1"/>
          </p:nvPr>
        </p:nvSpPr>
        <p:spPr>
          <a:xfrm>
            <a:off x="1614394" y="368935"/>
            <a:ext cx="1951766" cy="397177"/>
          </a:xfrm>
          <a:prstGeom prst="rect">
            <a:avLst/>
          </a:prstGeom>
          <a:ln w="12700" cmpd="sng">
            <a:solidFill>
              <a:schemeClr val="bg1"/>
            </a:solidFill>
          </a:ln>
        </p:spPr>
        <p:txBody>
          <a:bodyPr vert="horz" anchor="ctr"/>
          <a:lstStyle>
            <a:lvl1pPr marL="0" indent="0" algn="l">
              <a:buNone/>
              <a:defRPr sz="1800" b="1">
                <a:blipFill>
                  <a:blip r:embed="rId2"/>
                  <a:stretch>
                    <a:fillRect/>
                  </a:stretch>
                </a:blipFill>
              </a:defRPr>
            </a:lvl1pPr>
          </a:lstStyle>
          <a:p>
            <a:pPr lvl="0"/>
            <a:r>
              <a:rPr kumimoji="1" lang="en-US" altLang="zh-CN" smtClean="0"/>
              <a:t>YOUR</a:t>
            </a:r>
            <a:r>
              <a:rPr kumimoji="1" lang="zh-CN" altLang="en-US" dirty="0" smtClean="0"/>
              <a:t> </a:t>
            </a:r>
            <a:r>
              <a:rPr kumimoji="1" lang="en-US" altLang="zh-CN" dirty="0" smtClean="0"/>
              <a:t>TITLE</a:t>
            </a:r>
            <a:r>
              <a:rPr kumimoji="1" lang="zh-CN" altLang="en-US" dirty="0" smtClean="0"/>
              <a:t> </a:t>
            </a:r>
            <a:r>
              <a:rPr kumimoji="1" lang="en-US" altLang="zh-CN" dirty="0" smtClean="0"/>
              <a:t>HERE</a:t>
            </a:r>
            <a:endParaRPr kumimoji="1" lang="zh-CN" alt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第一节">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57148"/>
          </a:xfrm>
          <a:prstGeom prst="rect">
            <a:avLst/>
          </a:prstGeom>
          <a:blipFill dpi="0" rotWithShape="1">
            <a:blip r:embed="rId3">
              <a:alphaModFix amt="29000"/>
              <a:duotone>
                <a:prstClr val="black"/>
                <a:srgbClr val="E4E4E4">
                  <a:tint val="45000"/>
                  <a:satMod val="400000"/>
                </a:srgbClr>
              </a:duotone>
            </a:blip>
            <a:srcRect/>
            <a:tile tx="0" ty="0" sx="100000" sy="100000" flip="none" algn="tl"/>
          </a:blipFill>
        </p:spPr>
      </p:pic>
      <p:grpSp>
        <p:nvGrpSpPr>
          <p:cNvPr id="51" name="组合 50"/>
          <p:cNvGrpSpPr/>
          <p:nvPr userDrawn="1"/>
        </p:nvGrpSpPr>
        <p:grpSpPr>
          <a:xfrm>
            <a:off x="608655" y="338544"/>
            <a:ext cx="126310" cy="126294"/>
            <a:chOff x="304800" y="673100"/>
            <a:chExt cx="4000500" cy="4000500"/>
          </a:xfrm>
          <a:effectLst>
            <a:outerShdw blurRad="444500" dist="254000" dir="8100000" algn="tr" rotWithShape="0">
              <a:prstClr val="black">
                <a:alpha val="24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3" name="椭圆 52"/>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4" name="组合 53"/>
          <p:cNvGrpSpPr/>
          <p:nvPr userDrawn="1"/>
        </p:nvGrpSpPr>
        <p:grpSpPr>
          <a:xfrm>
            <a:off x="711386" y="463940"/>
            <a:ext cx="82284" cy="82274"/>
            <a:chOff x="304800" y="673100"/>
            <a:chExt cx="4000500" cy="4000500"/>
          </a:xfrm>
          <a:effectLst>
            <a:outerShdw blurRad="444500" dist="254000" dir="8100000" algn="tr" rotWithShape="0">
              <a:prstClr val="black">
                <a:alpha val="24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6" name="椭圆 55"/>
            <p:cNvSpPr/>
            <p:nvPr/>
          </p:nvSpPr>
          <p:spPr>
            <a:xfrm>
              <a:off x="392109" y="760409"/>
              <a:ext cx="3825870" cy="382587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7" name="组合 56"/>
          <p:cNvGrpSpPr/>
          <p:nvPr userDrawn="1"/>
        </p:nvGrpSpPr>
        <p:grpSpPr>
          <a:xfrm>
            <a:off x="304970" y="346955"/>
            <a:ext cx="374107" cy="374058"/>
            <a:chOff x="304800" y="673100"/>
            <a:chExt cx="4000500" cy="4000500"/>
          </a:xfrm>
          <a:effectLst>
            <a:outerShdw blurRad="444500" dist="254000" dir="8100000" algn="tr" rotWithShape="0">
              <a:prstClr val="black">
                <a:alpha val="24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1" name="椭圆 60"/>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13" name="直接连接符 12"/>
          <p:cNvCxnSpPr/>
          <p:nvPr userDrawn="1"/>
        </p:nvCxnSpPr>
        <p:spPr>
          <a:xfrm>
            <a:off x="897462" y="608534"/>
            <a:ext cx="8246538"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bwMode="auto">
          <a:xfrm>
            <a:off x="7962036" y="8449"/>
            <a:ext cx="1146468" cy="585474"/>
            <a:chOff x="5332073" y="702337"/>
            <a:chExt cx="1527854" cy="858444"/>
          </a:xfrm>
        </p:grpSpPr>
        <p:sp>
          <p:nvSpPr>
            <p:cNvPr id="15" name="文本框 15"/>
            <p:cNvSpPr txBox="1">
              <a:spLocks noChangeArrowheads="1"/>
            </p:cNvSpPr>
            <p:nvPr/>
          </p:nvSpPr>
          <p:spPr bwMode="auto">
            <a:xfrm>
              <a:off x="5611323" y="702337"/>
              <a:ext cx="969350" cy="586656"/>
            </a:xfrm>
            <a:prstGeom prst="rect">
              <a:avLst/>
            </a:prstGeom>
            <a:noFill/>
            <a:ln w="9525">
              <a:noFill/>
              <a:miter lim="800000"/>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2000" b="1" spc="50" dirty="0">
                  <a:ln w="11430"/>
                  <a:solidFill>
                    <a:srgbClr val="0070C0"/>
                  </a:solidFill>
                  <a:effectLst>
                    <a:outerShdw blurRad="76200" dist="50800" dir="5400000" algn="tl" rotWithShape="0">
                      <a:srgbClr val="000000">
                        <a:alpha val="65000"/>
                      </a:srgbClr>
                    </a:outerShdw>
                  </a:effectLst>
                  <a:latin typeface="Impact" panose="020B0806030902050204" pitchFamily="34" charset="0"/>
                </a:rPr>
                <a:t>LOGO</a:t>
              </a:r>
              <a:endParaRPr lang="zh-CN" altLang="en-US" sz="2000" b="1" spc="50" dirty="0">
                <a:ln w="11430"/>
                <a:solidFill>
                  <a:srgbClr val="0070C0"/>
                </a:solidFill>
                <a:effectLst>
                  <a:outerShdw blurRad="76200" dist="50800" dir="5400000" algn="tl" rotWithShape="0">
                    <a:srgbClr val="000000">
                      <a:alpha val="65000"/>
                    </a:srgbClr>
                  </a:outerShdw>
                </a:effectLst>
                <a:latin typeface="Impact" panose="020B0806030902050204" pitchFamily="34" charset="0"/>
              </a:endParaRPr>
            </a:p>
          </p:txBody>
        </p:sp>
        <p:sp>
          <p:nvSpPr>
            <p:cNvPr id="16" name="文本框 2"/>
            <p:cNvSpPr txBox="1"/>
            <p:nvPr/>
          </p:nvSpPr>
          <p:spPr>
            <a:xfrm>
              <a:off x="5332073" y="1154635"/>
              <a:ext cx="1527854" cy="40614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685165" fontAlgn="auto">
                <a:spcBef>
                  <a:spcPts val="0"/>
                </a:spcBef>
                <a:spcAft>
                  <a:spcPts val="0"/>
                </a:spcAft>
                <a:defRPr/>
              </a:pPr>
              <a:r>
                <a:rPr lang="zh-CN" altLang="en-US" sz="1200" b="1" spc="50" dirty="0">
                  <a:ln w="11430"/>
                  <a:solidFill>
                    <a:srgbClr val="0070C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某某</a:t>
              </a:r>
              <a:r>
                <a:rPr lang="zh-CN" altLang="en-US" sz="1200" b="1" spc="50" dirty="0" smtClean="0">
                  <a:ln w="11430"/>
                  <a:solidFill>
                    <a:srgbClr val="0070C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科技集团</a:t>
              </a:r>
              <a:endParaRPr lang="zh-CN" altLang="en-US" sz="1200" b="1" spc="50" dirty="0">
                <a:ln w="11430"/>
                <a:solidFill>
                  <a:srgbClr val="0070C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1"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313"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0" Type="http://schemas.openxmlformats.org/officeDocument/2006/relationships/slideLayout" Target="../slideLayouts/slideLayout2.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7" Type="http://schemas.openxmlformats.org/officeDocument/2006/relationships/slideLayout" Target="../slideLayouts/slideLayout2.xml"/><Relationship Id="rId36" Type="http://schemas.openxmlformats.org/officeDocument/2006/relationships/tags" Target="../tags/tag58.xml"/><Relationship Id="rId35" Type="http://schemas.openxmlformats.org/officeDocument/2006/relationships/tags" Target="../tags/tag57.xml"/><Relationship Id="rId34" Type="http://schemas.openxmlformats.org/officeDocument/2006/relationships/tags" Target="../tags/tag56.xml"/><Relationship Id="rId33" Type="http://schemas.openxmlformats.org/officeDocument/2006/relationships/tags" Target="../tags/tag55.xml"/><Relationship Id="rId32" Type="http://schemas.openxmlformats.org/officeDocument/2006/relationships/tags" Target="../tags/tag54.xml"/><Relationship Id="rId31" Type="http://schemas.openxmlformats.org/officeDocument/2006/relationships/tags" Target="../tags/tag53.xml"/><Relationship Id="rId30" Type="http://schemas.openxmlformats.org/officeDocument/2006/relationships/tags" Target="../tags/tag52.xml"/><Relationship Id="rId3" Type="http://schemas.openxmlformats.org/officeDocument/2006/relationships/tags" Target="../tags/tag25.xml"/><Relationship Id="rId29" Type="http://schemas.openxmlformats.org/officeDocument/2006/relationships/tags" Target="../tags/tag51.xml"/><Relationship Id="rId28" Type="http://schemas.openxmlformats.org/officeDocument/2006/relationships/tags" Target="../tags/tag50.xml"/><Relationship Id="rId27" Type="http://schemas.openxmlformats.org/officeDocument/2006/relationships/tags" Target="../tags/tag49.xml"/><Relationship Id="rId26" Type="http://schemas.openxmlformats.org/officeDocument/2006/relationships/tags" Target="../tags/tag48.xml"/><Relationship Id="rId25" Type="http://schemas.openxmlformats.org/officeDocument/2006/relationships/tags" Target="../tags/tag47.xml"/><Relationship Id="rId24" Type="http://schemas.openxmlformats.org/officeDocument/2006/relationships/tags" Target="../tags/tag46.xml"/><Relationship Id="rId23" Type="http://schemas.openxmlformats.org/officeDocument/2006/relationships/tags" Target="../tags/tag45.xml"/><Relationship Id="rId22" Type="http://schemas.openxmlformats.org/officeDocument/2006/relationships/tags" Target="../tags/tag44.xml"/><Relationship Id="rId21" Type="http://schemas.openxmlformats.org/officeDocument/2006/relationships/tags" Target="../tags/tag43.xml"/><Relationship Id="rId20" Type="http://schemas.openxmlformats.org/officeDocument/2006/relationships/tags" Target="../tags/tag42.xml"/><Relationship Id="rId2" Type="http://schemas.openxmlformats.org/officeDocument/2006/relationships/tags" Target="../tags/tag24.xml"/><Relationship Id="rId19" Type="http://schemas.openxmlformats.org/officeDocument/2006/relationships/tags" Target="../tags/tag41.xml"/><Relationship Id="rId18" Type="http://schemas.openxmlformats.org/officeDocument/2006/relationships/tags" Target="../tags/tag40.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60.xml"/><Relationship Id="rId2" Type="http://schemas.openxmlformats.org/officeDocument/2006/relationships/image" Target="../media/image15.png"/><Relationship Id="rId1" Type="http://schemas.openxmlformats.org/officeDocument/2006/relationships/tags" Target="../tags/tag59.xml"/></Relationships>
</file>

<file path=ppt/slides/_rels/slide18.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6" Type="http://schemas.openxmlformats.org/officeDocument/2006/relationships/slideLayout" Target="../slideLayouts/slideLayout2.xml"/><Relationship Id="rId35" Type="http://schemas.openxmlformats.org/officeDocument/2006/relationships/tags" Target="../tags/tag95.xml"/><Relationship Id="rId34" Type="http://schemas.openxmlformats.org/officeDocument/2006/relationships/tags" Target="../tags/tag94.xml"/><Relationship Id="rId33" Type="http://schemas.openxmlformats.org/officeDocument/2006/relationships/tags" Target="../tags/tag93.xml"/><Relationship Id="rId32" Type="http://schemas.openxmlformats.org/officeDocument/2006/relationships/tags" Target="../tags/tag92.xml"/><Relationship Id="rId31" Type="http://schemas.openxmlformats.org/officeDocument/2006/relationships/tags" Target="../tags/tag91.xml"/><Relationship Id="rId30" Type="http://schemas.openxmlformats.org/officeDocument/2006/relationships/tags" Target="../tags/tag90.xml"/><Relationship Id="rId3" Type="http://schemas.openxmlformats.org/officeDocument/2006/relationships/tags" Target="../tags/tag63.xml"/><Relationship Id="rId29" Type="http://schemas.openxmlformats.org/officeDocument/2006/relationships/tags" Target="../tags/tag89.xml"/><Relationship Id="rId28" Type="http://schemas.openxmlformats.org/officeDocument/2006/relationships/tags" Target="../tags/tag88.xml"/><Relationship Id="rId27" Type="http://schemas.openxmlformats.org/officeDocument/2006/relationships/tags" Target="../tags/tag87.xml"/><Relationship Id="rId26" Type="http://schemas.openxmlformats.org/officeDocument/2006/relationships/tags" Target="../tags/tag86.xml"/><Relationship Id="rId25" Type="http://schemas.openxmlformats.org/officeDocument/2006/relationships/tags" Target="../tags/tag85.xml"/><Relationship Id="rId24" Type="http://schemas.openxmlformats.org/officeDocument/2006/relationships/tags" Target="../tags/tag84.xml"/><Relationship Id="rId23" Type="http://schemas.openxmlformats.org/officeDocument/2006/relationships/tags" Target="../tags/tag83.xml"/><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tags" Target="../tags/tag62.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1.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tags" Target="../tags/tag96.xml"/><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0" Type="http://schemas.openxmlformats.org/officeDocument/2006/relationships/slideLayout" Target="../slideLayouts/slideLayout2.xml"/><Relationship Id="rId1" Type="http://schemas.openxmlformats.org/officeDocument/2006/relationships/tags" Target="../tags/tag98.xml"/></Relationships>
</file>

<file path=ppt/slides/_rels/slide23.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44.png"/><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16.png"/><Relationship Id="rId10" Type="http://schemas.openxmlformats.org/officeDocument/2006/relationships/slideLayout" Target="../slideLayouts/slideLayout2.xml"/><Relationship Id="rId1" Type="http://schemas.openxmlformats.org/officeDocument/2006/relationships/tags" Target="../tags/tag9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100.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tags" Target="../tags/tag101.xml"/><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9" Type="http://schemas.openxmlformats.org/officeDocument/2006/relationships/notesSlide" Target="../notesSlides/notesSlide2.xml"/><Relationship Id="rId18" Type="http://schemas.openxmlformats.org/officeDocument/2006/relationships/slideLayout" Target="../slideLayouts/slideLayout6.xml"/><Relationship Id="rId17" Type="http://schemas.openxmlformats.org/officeDocument/2006/relationships/tags" Target="../tags/tag18.xml"/><Relationship Id="rId16" Type="http://schemas.openxmlformats.org/officeDocument/2006/relationships/image" Target="../media/image16.png"/><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pSp>
        <p:nvGrpSpPr>
          <p:cNvPr id="53" name="组合 52"/>
          <p:cNvGrpSpPr/>
          <p:nvPr/>
        </p:nvGrpSpPr>
        <p:grpSpPr>
          <a:xfrm>
            <a:off x="381333" y="1054249"/>
            <a:ext cx="1153284" cy="1153284"/>
            <a:chOff x="304800" y="673100"/>
            <a:chExt cx="4000500" cy="4000500"/>
          </a:xfrm>
          <a:effectLst>
            <a:outerShdw blurRad="444500" dist="254000" dir="6840000" algn="tr" rotWithShape="0">
              <a:prstClr val="black">
                <a:alpha val="24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2"/>
                </a:solidFill>
                <a:ea typeface="微软雅黑" panose="020B0503020204020204"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2"/>
                </a:solidFill>
                <a:ea typeface="微软雅黑" panose="020B0503020204020204" pitchFamily="34" charset="-122"/>
              </a:endParaRPr>
            </a:p>
          </p:txBody>
        </p:sp>
      </p:grpSp>
      <p:grpSp>
        <p:nvGrpSpPr>
          <p:cNvPr id="47" name="组合 46"/>
          <p:cNvGrpSpPr/>
          <p:nvPr/>
        </p:nvGrpSpPr>
        <p:grpSpPr>
          <a:xfrm>
            <a:off x="2685589" y="2341523"/>
            <a:ext cx="1153284" cy="1153284"/>
            <a:chOff x="304800" y="673100"/>
            <a:chExt cx="4000500" cy="4000500"/>
          </a:xfrm>
          <a:effectLst>
            <a:outerShdw blurRad="444500" dist="254000" dir="6840000" algn="tr" rotWithShape="0">
              <a:prstClr val="black">
                <a:alpha val="24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2"/>
                </a:solidFill>
                <a:ea typeface="微软雅黑" panose="020B0503020204020204" pitchFamily="34" charset="-122"/>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2"/>
                </a:solidFill>
                <a:ea typeface="微软雅黑" panose="020B0503020204020204" pitchFamily="34" charset="-122"/>
              </a:endParaRPr>
            </a:p>
          </p:txBody>
        </p:sp>
      </p:grpSp>
      <p:grpSp>
        <p:nvGrpSpPr>
          <p:cNvPr id="50" name="组合 49"/>
          <p:cNvGrpSpPr/>
          <p:nvPr/>
        </p:nvGrpSpPr>
        <p:grpSpPr>
          <a:xfrm>
            <a:off x="1644696" y="2791713"/>
            <a:ext cx="1436242" cy="1436242"/>
            <a:chOff x="304800" y="673100"/>
            <a:chExt cx="4000500" cy="4000500"/>
          </a:xfrm>
          <a:effectLst>
            <a:outerShdw blurRad="444500" dist="254000" dir="6840000" algn="tr" rotWithShape="0">
              <a:prstClr val="black">
                <a:alpha val="24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2"/>
                </a:solidFill>
                <a:ea typeface="微软雅黑" panose="020B0503020204020204" pitchFamily="34" charset="-122"/>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2"/>
                </a:solidFill>
                <a:ea typeface="微软雅黑" panose="020B0503020204020204" pitchFamily="34" charset="-122"/>
              </a:endParaRPr>
            </a:p>
          </p:txBody>
        </p:sp>
      </p:grpSp>
      <p:grpSp>
        <p:nvGrpSpPr>
          <p:cNvPr id="41" name="组合 40"/>
          <p:cNvGrpSpPr/>
          <p:nvPr/>
        </p:nvGrpSpPr>
        <p:grpSpPr>
          <a:xfrm>
            <a:off x="682308" y="699542"/>
            <a:ext cx="3010846" cy="3010846"/>
            <a:chOff x="304800" y="673100"/>
            <a:chExt cx="4000500" cy="4000500"/>
          </a:xfrm>
          <a:effectLst>
            <a:outerShdw blurRad="444500" dist="254000" dir="6840000" algn="tr" rotWithShape="0">
              <a:prstClr val="black">
                <a:alpha val="45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2"/>
                </a:solidFill>
                <a:ea typeface="微软雅黑" panose="020B0503020204020204" pitchFamily="34" charset="-122"/>
              </a:endParaRPr>
            </a:p>
          </p:txBody>
        </p:sp>
        <p:sp>
          <p:nvSpPr>
            <p:cNvPr id="44" name="椭圆 43"/>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2"/>
                </a:solidFill>
                <a:ea typeface="微软雅黑" panose="020B0503020204020204" pitchFamily="34" charset="-122"/>
              </a:endParaRPr>
            </a:p>
          </p:txBody>
        </p:sp>
      </p:grpSp>
      <p:grpSp>
        <p:nvGrpSpPr>
          <p:cNvPr id="57" name="组合 56"/>
          <p:cNvGrpSpPr/>
          <p:nvPr/>
        </p:nvGrpSpPr>
        <p:grpSpPr>
          <a:xfrm>
            <a:off x="3673633" y="825784"/>
            <a:ext cx="501312" cy="501312"/>
            <a:chOff x="304800" y="673100"/>
            <a:chExt cx="4000500" cy="4000500"/>
          </a:xfrm>
          <a:effectLst>
            <a:outerShdw blurRad="444500" dist="254000" dir="6840000" algn="tr" rotWithShape="0">
              <a:prstClr val="black">
                <a:alpha val="24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2"/>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2"/>
                </a:solidFill>
                <a:ea typeface="微软雅黑" panose="020B0503020204020204" pitchFamily="34" charset="-122"/>
              </a:endParaRPr>
            </a:p>
          </p:txBody>
        </p:sp>
      </p:grpSp>
      <p:sp>
        <p:nvSpPr>
          <p:cNvPr id="60" name="TextBox 59"/>
          <p:cNvSpPr txBox="1"/>
          <p:nvPr/>
        </p:nvSpPr>
        <p:spPr>
          <a:xfrm>
            <a:off x="5723799" y="2641995"/>
            <a:ext cx="3230880" cy="460375"/>
          </a:xfrm>
          <a:prstGeom prst="rect">
            <a:avLst/>
          </a:prstGeom>
          <a:noFill/>
        </p:spPr>
        <p:txBody>
          <a:bodyPr wrap="none" rtlCol="0">
            <a:spAutoFit/>
          </a:bodyPr>
          <a:p>
            <a:pPr algn="l"/>
            <a:r>
              <a:rPr lang="zh-CN" altLang="zh-CN" sz="2400" b="1" dirty="0">
                <a:solidFill>
                  <a:schemeClr val="tx2"/>
                </a:solidFill>
                <a:effectLst>
                  <a:reflection blurRad="6350" stA="53000" endA="300" endPos="35500" dir="5400000" sy="-90000" algn="bl" rotWithShape="0"/>
                </a:effectLst>
                <a:latin typeface="+mn-ea"/>
                <a:sym typeface="+mn-ea"/>
              </a:rPr>
              <a:t>《自动化生产线技术》</a:t>
            </a:r>
            <a:endParaRPr lang="zh-CN" altLang="zh-CN" sz="2400" b="1" dirty="0">
              <a:solidFill>
                <a:schemeClr val="tx2"/>
              </a:solidFill>
              <a:effectLst>
                <a:reflection blurRad="6350" stA="53000" endA="300" endPos="35500" dir="5400000" sy="-90000" algn="bl" rotWithShape="0"/>
              </a:effectLst>
              <a:latin typeface="+mn-ea"/>
              <a:ea typeface="+mj-ea"/>
              <a:sym typeface="+mn-ea"/>
            </a:endParaRPr>
          </a:p>
        </p:txBody>
      </p:sp>
      <p:sp>
        <p:nvSpPr>
          <p:cNvPr id="61" name="TextBox 60"/>
          <p:cNvSpPr txBox="1"/>
          <p:nvPr/>
        </p:nvSpPr>
        <p:spPr>
          <a:xfrm>
            <a:off x="905552" y="1536343"/>
            <a:ext cx="2586328" cy="1322070"/>
          </a:xfrm>
          <a:prstGeom prst="rect">
            <a:avLst/>
          </a:prstGeom>
          <a:noFill/>
        </p:spPr>
        <p:txBody>
          <a:bodyPr wrap="square" rtlCol="0">
            <a:spAutoFit/>
          </a:bodyPr>
          <a:p>
            <a:pPr algn="ctr"/>
            <a:r>
              <a:rPr lang="en-US" altLang="zh-CN" sz="8000" b="1" spc="-300" dirty="0" smtClean="0">
                <a:solidFill>
                  <a:schemeClr val="tx2"/>
                </a:solidFill>
                <a:latin typeface="+mj-ea"/>
                <a:ea typeface="+mj-ea"/>
              </a:rPr>
              <a:t>201</a:t>
            </a:r>
            <a:r>
              <a:rPr lang="en-US" sz="8000" b="1" spc="-300" dirty="0" smtClean="0">
                <a:solidFill>
                  <a:schemeClr val="tx2"/>
                </a:solidFill>
                <a:latin typeface="+mj-ea"/>
                <a:ea typeface="+mj-ea"/>
              </a:rPr>
              <a:t>9</a:t>
            </a:r>
            <a:endParaRPr lang="en-US" sz="8000" b="1" spc="-300" dirty="0" smtClean="0">
              <a:solidFill>
                <a:schemeClr val="tx2"/>
              </a:solidFill>
              <a:latin typeface="+mj-ea"/>
              <a:ea typeface="+mj-ea"/>
            </a:endParaRPr>
          </a:p>
        </p:txBody>
      </p:sp>
      <p:sp>
        <p:nvSpPr>
          <p:cNvPr id="62" name="TextBox 61"/>
          <p:cNvSpPr txBox="1"/>
          <p:nvPr/>
        </p:nvSpPr>
        <p:spPr>
          <a:xfrm>
            <a:off x="4024450" y="1598299"/>
            <a:ext cx="6800181" cy="768350"/>
          </a:xfrm>
          <a:prstGeom prst="rect">
            <a:avLst/>
          </a:prstGeom>
          <a:noFill/>
        </p:spPr>
        <p:txBody>
          <a:bodyPr wrap="square" rtlCol="0">
            <a:spAutoFit/>
          </a:bodyPr>
          <a:p>
            <a:r>
              <a:rPr lang="zh-CN" altLang="en-US" sz="4400" b="1" dirty="0">
                <a:solidFill>
                  <a:schemeClr val="tx2"/>
                </a:solidFill>
                <a:effectLst>
                  <a:reflection blurRad="6350" stA="53000" endA="300" endPos="35500" dir="5400000" sy="-90000" algn="bl" rotWithShape="0"/>
                </a:effectLst>
                <a:latin typeface="+mn-ea"/>
                <a:sym typeface="+mn-ea"/>
              </a:rPr>
              <a:t>课程诊改汇报</a:t>
            </a:r>
            <a:endParaRPr lang="zh-CN" altLang="en-US" sz="4400" b="1" dirty="0">
              <a:solidFill>
                <a:schemeClr val="tx2"/>
              </a:solidFill>
              <a:effectLst>
                <a:reflection blurRad="6350" stA="53000" endA="300" endPos="35500" dir="5400000" sy="-90000" algn="bl" rotWithShape="0"/>
              </a:effectLst>
              <a:latin typeface="+mn-ea"/>
              <a:ea typeface="+mj-ea"/>
              <a:sym typeface="+mn-ea"/>
            </a:endParaRPr>
          </a:p>
        </p:txBody>
      </p:sp>
      <p:sp>
        <p:nvSpPr>
          <p:cNvPr id="63" name="TextBox 62"/>
          <p:cNvSpPr txBox="1"/>
          <p:nvPr/>
        </p:nvSpPr>
        <p:spPr>
          <a:xfrm>
            <a:off x="4125912" y="3381683"/>
            <a:ext cx="5472608" cy="368300"/>
          </a:xfrm>
          <a:prstGeom prst="rect">
            <a:avLst/>
          </a:prstGeom>
          <a:noFill/>
          <a:effectLst/>
        </p:spPr>
        <p:txBody>
          <a:bodyPr wrap="square" rtlCol="0">
            <a:spAutoFit/>
          </a:bodyPr>
          <a:p>
            <a:r>
              <a:rPr lang="zh-CN" altLang="en-US" sz="1800" b="1" spc="120" dirty="0" smtClean="0">
                <a:solidFill>
                  <a:schemeClr val="tx2"/>
                </a:solidFill>
                <a:latin typeface="+mn-ea"/>
                <a:sym typeface="+mn-ea"/>
              </a:rPr>
              <a:t>汇报人：自动化与信息工程学院  付伟</a:t>
            </a:r>
            <a:endParaRPr lang="zh-CN" altLang="en-US" sz="1800" b="1" spc="120" dirty="0" smtClean="0">
              <a:solidFill>
                <a:schemeClr val="tx2"/>
              </a:solidFill>
              <a:latin typeface="+mn-ea"/>
              <a:ea typeface="微软雅黑" panose="020B0503020204020204" pitchFamily="34" charset="-122"/>
              <a:sym typeface="+mn-ea"/>
            </a:endParaRPr>
          </a:p>
        </p:txBody>
      </p:sp>
      <p:cxnSp>
        <p:nvCxnSpPr>
          <p:cNvPr id="84" name="直接连接符 83"/>
          <p:cNvCxnSpPr/>
          <p:nvPr/>
        </p:nvCxnSpPr>
        <p:spPr>
          <a:xfrm>
            <a:off x="4186588" y="3199173"/>
            <a:ext cx="3880999" cy="0"/>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3" name="图片 2" descr="logo"/>
          <p:cNvPicPr>
            <a:picLocks noChangeAspect="1"/>
          </p:cNvPicPr>
          <p:nvPr/>
        </p:nvPicPr>
        <p:blipFill>
          <a:blip r:embed="rId1"/>
          <a:stretch>
            <a:fillRect/>
          </a:stretch>
        </p:blipFill>
        <p:spPr>
          <a:xfrm>
            <a:off x="5969000" y="114300"/>
            <a:ext cx="3051810" cy="681990"/>
          </a:xfrm>
          <a:prstGeom prst="rect">
            <a:avLst/>
          </a:prstGeom>
          <a:solidFill>
            <a:schemeClr val="tx2"/>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6519474" y="-190338"/>
            <a:ext cx="3830429" cy="5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algn="ctr" eaLnBrk="1" hangingPunct="1">
              <a:defRPr sz="1400">
                <a:solidFill>
                  <a:srgbClr val="F4E3B6"/>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gn="l"/>
            <a:endParaRPr lang="zh-CN" altLang="en-US" sz="1350">
              <a:solidFill>
                <a:srgbClr val="000000"/>
              </a:solidFill>
            </a:endParaRPr>
          </a:p>
          <a:p>
            <a:pPr algn="l"/>
            <a:endParaRPr lang="zh-CN" altLang="en-US" sz="1350">
              <a:solidFill>
                <a:srgbClr val="000000"/>
              </a:solidFill>
            </a:endParaRPr>
          </a:p>
          <a:p>
            <a:pPr algn="l"/>
            <a:endParaRPr lang="zh-CN" altLang="da-DK" sz="1350">
              <a:solidFill>
                <a:srgbClr val="000000"/>
              </a:solidFill>
            </a:endParaRPr>
          </a:p>
          <a:p>
            <a:pPr algn="l"/>
            <a:endParaRPr lang="zh-CN" altLang="en-US" sz="1350">
              <a:solidFill>
                <a:srgbClr val="000000"/>
              </a:solidFill>
            </a:endParaRPr>
          </a:p>
        </p:txBody>
      </p:sp>
      <p:sp>
        <p:nvSpPr>
          <p:cNvPr id="53" name="矩形 52"/>
          <p:cNvSpPr/>
          <p:nvPr/>
        </p:nvSpPr>
        <p:spPr>
          <a:xfrm>
            <a:off x="4840172" y="159300"/>
            <a:ext cx="59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b="1" dirty="0">
                <a:solidFill>
                  <a:srgbClr val="FFFF00"/>
                </a:solidFill>
              </a:rPr>
              <a:t>标准</a:t>
            </a:r>
            <a:endParaRPr lang="zh-CN" altLang="en-US" sz="1050" b="1" dirty="0">
              <a:solidFill>
                <a:srgbClr val="FFFF00"/>
              </a:solidFill>
            </a:endParaRPr>
          </a:p>
        </p:txBody>
      </p:sp>
      <p:sp>
        <p:nvSpPr>
          <p:cNvPr id="60" name="矩形 59"/>
          <p:cNvSpPr/>
          <p:nvPr/>
        </p:nvSpPr>
        <p:spPr>
          <a:xfrm>
            <a:off x="5467874" y="139265"/>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设计</a:t>
            </a:r>
            <a:endParaRPr lang="zh-CN" altLang="en-US" sz="1050" dirty="0"/>
          </a:p>
        </p:txBody>
      </p:sp>
      <p:sp>
        <p:nvSpPr>
          <p:cNvPr id="62" name="矩形 61"/>
          <p:cNvSpPr/>
          <p:nvPr/>
        </p:nvSpPr>
        <p:spPr>
          <a:xfrm>
            <a:off x="6085074" y="137732"/>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组织</a:t>
            </a:r>
            <a:endParaRPr lang="zh-CN" altLang="en-US" sz="1050" dirty="0"/>
          </a:p>
        </p:txBody>
      </p:sp>
      <p:sp>
        <p:nvSpPr>
          <p:cNvPr id="63" name="矩形 62"/>
          <p:cNvSpPr/>
          <p:nvPr/>
        </p:nvSpPr>
        <p:spPr>
          <a:xfrm>
            <a:off x="6702266" y="139131"/>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实施</a:t>
            </a:r>
            <a:endParaRPr lang="zh-CN" altLang="en-US" sz="1050" dirty="0"/>
          </a:p>
        </p:txBody>
      </p:sp>
      <p:sp>
        <p:nvSpPr>
          <p:cNvPr id="96" name="矩形 95"/>
          <p:cNvSpPr/>
          <p:nvPr/>
        </p:nvSpPr>
        <p:spPr>
          <a:xfrm>
            <a:off x="7319467" y="1394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诊断</a:t>
            </a:r>
            <a:endParaRPr lang="zh-CN" altLang="en-US" sz="1050" dirty="0"/>
          </a:p>
        </p:txBody>
      </p:sp>
      <p:sp>
        <p:nvSpPr>
          <p:cNvPr id="97" name="矩形 96"/>
          <p:cNvSpPr/>
          <p:nvPr/>
        </p:nvSpPr>
        <p:spPr>
          <a:xfrm>
            <a:off x="7936664" y="137732"/>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创新</a:t>
            </a:r>
            <a:endParaRPr lang="zh-CN" altLang="en-US" sz="1050" dirty="0"/>
          </a:p>
        </p:txBody>
      </p:sp>
      <p:sp>
        <p:nvSpPr>
          <p:cNvPr id="98" name="矩形 97"/>
          <p:cNvSpPr/>
          <p:nvPr/>
        </p:nvSpPr>
        <p:spPr>
          <a:xfrm>
            <a:off x="4213481" y="137237"/>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目标</a:t>
            </a:r>
            <a:endParaRPr lang="zh-CN" altLang="en-US" sz="1050" dirty="0"/>
          </a:p>
        </p:txBody>
      </p:sp>
      <p:sp>
        <p:nvSpPr>
          <p:cNvPr id="99" name="矩形 98"/>
          <p:cNvSpPr/>
          <p:nvPr/>
        </p:nvSpPr>
        <p:spPr>
          <a:xfrm>
            <a:off x="8544537" y="138823"/>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改进</a:t>
            </a:r>
            <a:endParaRPr lang="zh-CN" altLang="en-US" sz="1050" dirty="0"/>
          </a:p>
        </p:txBody>
      </p:sp>
      <p:sp>
        <p:nvSpPr>
          <p:cNvPr id="55" name="文本框 54"/>
          <p:cNvSpPr txBox="1"/>
          <p:nvPr/>
        </p:nvSpPr>
        <p:spPr>
          <a:xfrm>
            <a:off x="332886" y="507258"/>
            <a:ext cx="1415374" cy="368300"/>
          </a:xfrm>
          <a:prstGeom prst="rect">
            <a:avLst/>
          </a:prstGeom>
          <a:noFill/>
        </p:spPr>
        <p:txBody>
          <a:bodyPr wrap="square" rtlCol="0">
            <a:spAutoFit/>
          </a:bodyPr>
          <a:p>
            <a:r>
              <a:rPr lang="zh-CN" altLang="en-US" sz="1800" b="1" dirty="0" smtClean="0">
                <a:latin typeface="微软雅黑" panose="020B0503020204020204" pitchFamily="34" charset="-122"/>
                <a:ea typeface="微软雅黑" panose="020B0503020204020204" pitchFamily="34" charset="-122"/>
              </a:rPr>
              <a:t>课程标准链</a:t>
            </a:r>
            <a:endParaRPr lang="zh-CN" altLang="en-US" sz="1800" b="1"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502031" y="1237270"/>
            <a:ext cx="8094565" cy="3061554"/>
            <a:chOff x="669375" y="2032387"/>
            <a:chExt cx="10792753" cy="4082072"/>
          </a:xfrm>
        </p:grpSpPr>
        <p:sp>
          <p:nvSpPr>
            <p:cNvPr id="56" name="矩形 55"/>
            <p:cNvSpPr/>
            <p:nvPr/>
          </p:nvSpPr>
          <p:spPr>
            <a:xfrm>
              <a:off x="3819818" y="2032387"/>
              <a:ext cx="4783004"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pitchFamily="34" charset="-122"/>
                  <a:ea typeface="微软雅黑" panose="020B0503020204020204" pitchFamily="34" charset="-122"/>
                </a:rPr>
                <a:t>院级优秀在线课程及优质课程资源</a:t>
              </a:r>
              <a:r>
                <a:rPr lang="zh-CN" altLang="en-US" sz="1200" dirty="0" smtClean="0">
                  <a:latin typeface="微软雅黑" panose="020B0503020204020204" pitchFamily="34" charset="-122"/>
                  <a:ea typeface="微软雅黑" panose="020B0503020204020204" pitchFamily="34" charset="-122"/>
                </a:rPr>
                <a:t>包建设标准</a:t>
              </a:r>
              <a:endParaRPr lang="zh-CN" altLang="en-US" sz="1200" dirty="0">
                <a:latin typeface="微软雅黑" panose="020B0503020204020204" pitchFamily="34" charset="-122"/>
                <a:ea typeface="微软雅黑" panose="020B0503020204020204" pitchFamily="34" charset="-122"/>
              </a:endParaRPr>
            </a:p>
          </p:txBody>
        </p:sp>
        <p:cxnSp>
          <p:nvCxnSpPr>
            <p:cNvPr id="65" name="直接箭头连接符 64"/>
            <p:cNvCxnSpPr/>
            <p:nvPr/>
          </p:nvCxnSpPr>
          <p:spPr>
            <a:xfrm flipH="1" flipV="1">
              <a:off x="1905849" y="2712274"/>
              <a:ext cx="8279655" cy="324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stCxn id="61" idx="0"/>
            </p:cNvCxnSpPr>
            <p:nvPr/>
          </p:nvCxnSpPr>
          <p:spPr>
            <a:xfrm flipV="1">
              <a:off x="10185504" y="2724853"/>
              <a:ext cx="0" cy="198935"/>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a:off x="4681120" y="2712274"/>
              <a:ext cx="1" cy="21216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a:off x="7297878" y="2712274"/>
              <a:ext cx="1" cy="21216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3681051" y="3646997"/>
              <a:ext cx="22507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师资标准</a:t>
              </a:r>
              <a:endParaRPr lang="zh-CN" altLang="en-US" sz="1200" dirty="0">
                <a:latin typeface="微软雅黑" panose="020B0503020204020204" pitchFamily="34" charset="-122"/>
                <a:ea typeface="微软雅黑" panose="020B0503020204020204" pitchFamily="34" charset="-122"/>
              </a:endParaRPr>
            </a:p>
          </p:txBody>
        </p:sp>
        <p:cxnSp>
          <p:nvCxnSpPr>
            <p:cNvPr id="73" name="肘形连接符 72"/>
            <p:cNvCxnSpPr>
              <a:stCxn id="58" idx="1"/>
              <a:endCxn id="71" idx="1"/>
            </p:cNvCxnSpPr>
            <p:nvPr/>
          </p:nvCxnSpPr>
          <p:spPr>
            <a:xfrm rot="10800000" flipH="1" flipV="1">
              <a:off x="3408685" y="3161715"/>
              <a:ext cx="272366" cy="713882"/>
            </a:xfrm>
            <a:prstGeom prst="bentConnector3">
              <a:avLst>
                <a:gd name="adj1" fmla="val 46248"/>
              </a:avLst>
            </a:prstGeom>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6355266" y="3639689"/>
              <a:ext cx="2250700" cy="457200"/>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在线课程建设标准</a:t>
              </a:r>
              <a:endParaRPr lang="zh-CN" altLang="en-US" sz="1200" dirty="0">
                <a:latin typeface="微软雅黑" panose="020B0503020204020204" pitchFamily="34" charset="-122"/>
                <a:ea typeface="微软雅黑" panose="020B0503020204020204" pitchFamily="34" charset="-122"/>
              </a:endParaRPr>
            </a:p>
          </p:txBody>
        </p:sp>
        <p:sp>
          <p:nvSpPr>
            <p:cNvPr id="78" name="矩形 77"/>
            <p:cNvSpPr/>
            <p:nvPr/>
          </p:nvSpPr>
          <p:spPr>
            <a:xfrm>
              <a:off x="6355266" y="4306088"/>
              <a:ext cx="2250700" cy="457200"/>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微课制作标准</a:t>
              </a:r>
              <a:endParaRPr lang="zh-CN" altLang="en-US" sz="1200" dirty="0">
                <a:latin typeface="微软雅黑" panose="020B0503020204020204" pitchFamily="34" charset="-122"/>
                <a:ea typeface="微软雅黑" panose="020B0503020204020204" pitchFamily="34" charset="-122"/>
              </a:endParaRPr>
            </a:p>
          </p:txBody>
        </p:sp>
        <p:cxnSp>
          <p:nvCxnSpPr>
            <p:cNvPr id="82" name="肘形连接符 81"/>
            <p:cNvCxnSpPr>
              <a:stCxn id="59" idx="1"/>
              <a:endCxn id="78" idx="1"/>
            </p:cNvCxnSpPr>
            <p:nvPr/>
          </p:nvCxnSpPr>
          <p:spPr>
            <a:xfrm rot="10800000" flipH="1" flipV="1">
              <a:off x="6086792" y="3161708"/>
              <a:ext cx="268473" cy="1372979"/>
            </a:xfrm>
            <a:prstGeom prst="bentConnector3">
              <a:avLst>
                <a:gd name="adj1" fmla="val 33017"/>
              </a:avLst>
            </a:prstGeom>
          </p:spPr>
          <p:style>
            <a:lnRef idx="1">
              <a:schemeClr val="accent1"/>
            </a:lnRef>
            <a:fillRef idx="0">
              <a:schemeClr val="accent1"/>
            </a:fillRef>
            <a:effectRef idx="0">
              <a:schemeClr val="accent1"/>
            </a:effectRef>
            <a:fontRef idx="minor">
              <a:schemeClr val="tx1"/>
            </a:fontRef>
          </p:style>
        </p:cxnSp>
        <p:cxnSp>
          <p:nvCxnSpPr>
            <p:cNvPr id="83" name="肘形连接符 82"/>
            <p:cNvCxnSpPr>
              <a:stCxn id="59" idx="1"/>
              <a:endCxn id="76" idx="1"/>
            </p:cNvCxnSpPr>
            <p:nvPr/>
          </p:nvCxnSpPr>
          <p:spPr>
            <a:xfrm rot="10800000" flipH="1" flipV="1">
              <a:off x="6086792" y="3161709"/>
              <a:ext cx="268473" cy="706580"/>
            </a:xfrm>
            <a:prstGeom prst="bentConnector3">
              <a:avLst>
                <a:gd name="adj1" fmla="val 33017"/>
              </a:avLst>
            </a:prstGeom>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9196337" y="3620164"/>
              <a:ext cx="2250700" cy="457200"/>
            </a:xfrm>
            <a:prstGeom prst="rect">
              <a:avLst/>
            </a:prstGeom>
            <a:solidFill>
              <a:srgbClr val="F6A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课程建设规划</a:t>
              </a:r>
              <a:endParaRPr lang="zh-CN" altLang="en-US" sz="1200" dirty="0">
                <a:latin typeface="微软雅黑" panose="020B0503020204020204" pitchFamily="34" charset="-122"/>
                <a:ea typeface="微软雅黑" panose="020B0503020204020204" pitchFamily="34" charset="-122"/>
              </a:endParaRPr>
            </a:p>
          </p:txBody>
        </p:sp>
        <p:sp>
          <p:nvSpPr>
            <p:cNvPr id="88" name="矩形 87"/>
            <p:cNvSpPr/>
            <p:nvPr/>
          </p:nvSpPr>
          <p:spPr>
            <a:xfrm>
              <a:off x="9196337" y="4342939"/>
              <a:ext cx="2250700" cy="457200"/>
            </a:xfrm>
            <a:prstGeom prst="rect">
              <a:avLst/>
            </a:prstGeom>
            <a:solidFill>
              <a:srgbClr val="F6A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课程诊改制度</a:t>
              </a:r>
              <a:endParaRPr lang="zh-CN" altLang="en-US" sz="1200" dirty="0">
                <a:latin typeface="微软雅黑" panose="020B0503020204020204" pitchFamily="34" charset="-122"/>
                <a:ea typeface="微软雅黑" panose="020B0503020204020204" pitchFamily="34" charset="-122"/>
              </a:endParaRPr>
            </a:p>
          </p:txBody>
        </p:sp>
        <p:cxnSp>
          <p:nvCxnSpPr>
            <p:cNvPr id="89" name="肘形连接符 88"/>
            <p:cNvCxnSpPr>
              <a:stCxn id="61" idx="1"/>
              <a:endCxn id="84" idx="1"/>
            </p:cNvCxnSpPr>
            <p:nvPr/>
          </p:nvCxnSpPr>
          <p:spPr>
            <a:xfrm rot="10800000" flipH="1" flipV="1">
              <a:off x="8923971" y="3152388"/>
              <a:ext cx="272366" cy="696376"/>
            </a:xfrm>
            <a:prstGeom prst="bentConnector3">
              <a:avLst>
                <a:gd name="adj1" fmla="val 35971"/>
              </a:avLst>
            </a:prstGeom>
          </p:spPr>
          <p:style>
            <a:lnRef idx="1">
              <a:schemeClr val="accent1"/>
            </a:lnRef>
            <a:fillRef idx="0">
              <a:schemeClr val="accent1"/>
            </a:fillRef>
            <a:effectRef idx="0">
              <a:schemeClr val="accent1"/>
            </a:effectRef>
            <a:fontRef idx="minor">
              <a:schemeClr val="tx1"/>
            </a:fontRef>
          </p:style>
        </p:cxnSp>
        <p:cxnSp>
          <p:nvCxnSpPr>
            <p:cNvPr id="94" name="肘形连接符 93"/>
            <p:cNvCxnSpPr>
              <a:stCxn id="61" idx="1"/>
              <a:endCxn id="88" idx="1"/>
            </p:cNvCxnSpPr>
            <p:nvPr/>
          </p:nvCxnSpPr>
          <p:spPr>
            <a:xfrm rot="10800000" flipH="1" flipV="1">
              <a:off x="8923971" y="3152387"/>
              <a:ext cx="272366" cy="1419151"/>
            </a:xfrm>
            <a:prstGeom prst="bentConnector3">
              <a:avLst>
                <a:gd name="adj1" fmla="val 35970"/>
              </a:avLst>
            </a:prstGeom>
          </p:spPr>
          <p:style>
            <a:lnRef idx="1">
              <a:schemeClr val="accent1"/>
            </a:lnRef>
            <a:fillRef idx="0">
              <a:schemeClr val="accent1"/>
            </a:fillRef>
            <a:effectRef idx="0">
              <a:schemeClr val="accent1"/>
            </a:effectRef>
            <a:fontRef idx="minor">
              <a:schemeClr val="tx1"/>
            </a:fontRef>
          </p:style>
        </p:cxnSp>
        <p:sp>
          <p:nvSpPr>
            <p:cNvPr id="95" name="矩形 94"/>
            <p:cNvSpPr/>
            <p:nvPr/>
          </p:nvSpPr>
          <p:spPr>
            <a:xfrm>
              <a:off x="937851" y="3682112"/>
              <a:ext cx="2250700" cy="457200"/>
            </a:xfrm>
            <a:prstGeom prst="rect">
              <a:avLst/>
            </a:pr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知识标准</a:t>
              </a:r>
              <a:endParaRPr lang="zh-CN" altLang="en-US" sz="1200" dirty="0">
                <a:latin typeface="微软雅黑" panose="020B0503020204020204" pitchFamily="34" charset="-122"/>
                <a:ea typeface="微软雅黑" panose="020B0503020204020204" pitchFamily="34" charset="-122"/>
              </a:endParaRPr>
            </a:p>
          </p:txBody>
        </p:sp>
        <p:sp>
          <p:nvSpPr>
            <p:cNvPr id="100" name="矩形 99"/>
            <p:cNvSpPr/>
            <p:nvPr/>
          </p:nvSpPr>
          <p:spPr>
            <a:xfrm>
              <a:off x="937851" y="4320912"/>
              <a:ext cx="2250700" cy="457200"/>
            </a:xfrm>
            <a:prstGeom prst="rect">
              <a:avLst/>
            </a:pr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技能标准</a:t>
              </a:r>
              <a:endParaRPr lang="zh-CN" altLang="en-US" sz="1200" dirty="0">
                <a:latin typeface="微软雅黑" panose="020B0503020204020204" pitchFamily="34" charset="-122"/>
                <a:ea typeface="微软雅黑" panose="020B0503020204020204" pitchFamily="34" charset="-122"/>
              </a:endParaRPr>
            </a:p>
          </p:txBody>
        </p:sp>
        <p:cxnSp>
          <p:nvCxnSpPr>
            <p:cNvPr id="101" name="肘形连接符 100"/>
            <p:cNvCxnSpPr>
              <a:endCxn id="95" idx="1"/>
            </p:cNvCxnSpPr>
            <p:nvPr/>
          </p:nvCxnSpPr>
          <p:spPr>
            <a:xfrm rot="10800000" flipH="1" flipV="1">
              <a:off x="669377" y="2933546"/>
              <a:ext cx="268473" cy="977165"/>
            </a:xfrm>
            <a:prstGeom prst="bentConnector3">
              <a:avLst>
                <a:gd name="adj1" fmla="val 34690"/>
              </a:avLst>
            </a:prstGeom>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nvCxnSpPr>
          <p:spPr>
            <a:xfrm>
              <a:off x="1905849" y="2720294"/>
              <a:ext cx="1" cy="21216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04" name="肘形连接符 103"/>
            <p:cNvCxnSpPr>
              <a:stCxn id="57" idx="1"/>
              <a:endCxn id="100" idx="1"/>
            </p:cNvCxnSpPr>
            <p:nvPr/>
          </p:nvCxnSpPr>
          <p:spPr>
            <a:xfrm rot="10800000" flipH="1" flipV="1">
              <a:off x="669375" y="3156286"/>
              <a:ext cx="268475" cy="1393226"/>
            </a:xfrm>
            <a:prstGeom prst="bentConnector3">
              <a:avLst>
                <a:gd name="adj1" fmla="val 33016"/>
              </a:avLst>
            </a:prstGeom>
          </p:spPr>
          <p:style>
            <a:lnRef idx="1">
              <a:schemeClr val="accent1"/>
            </a:lnRef>
            <a:fillRef idx="0">
              <a:schemeClr val="accent1"/>
            </a:fillRef>
            <a:effectRef idx="0">
              <a:schemeClr val="accent1"/>
            </a:effectRef>
            <a:fontRef idx="minor">
              <a:schemeClr val="tx1"/>
            </a:fontRef>
          </p:style>
        </p:cxnSp>
        <p:sp>
          <p:nvSpPr>
            <p:cNvPr id="105" name="矩形 104"/>
            <p:cNvSpPr/>
            <p:nvPr/>
          </p:nvSpPr>
          <p:spPr>
            <a:xfrm>
              <a:off x="937851" y="4950267"/>
              <a:ext cx="2250700" cy="457200"/>
            </a:xfrm>
            <a:prstGeom prst="rect">
              <a:avLst/>
            </a:prstGeom>
            <a:solidFill>
              <a:srgbClr val="00C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素质标准</a:t>
              </a:r>
              <a:endParaRPr lang="zh-CN" altLang="en-US" sz="1200" dirty="0">
                <a:latin typeface="微软雅黑" panose="020B0503020204020204" pitchFamily="34" charset="-122"/>
                <a:ea typeface="微软雅黑" panose="020B0503020204020204" pitchFamily="34" charset="-122"/>
              </a:endParaRPr>
            </a:p>
          </p:txBody>
        </p:sp>
        <p:cxnSp>
          <p:nvCxnSpPr>
            <p:cNvPr id="106" name="肘形连接符 105"/>
            <p:cNvCxnSpPr>
              <a:stCxn id="57" idx="1"/>
              <a:endCxn id="105" idx="1"/>
            </p:cNvCxnSpPr>
            <p:nvPr/>
          </p:nvCxnSpPr>
          <p:spPr>
            <a:xfrm rot="10800000" flipH="1" flipV="1">
              <a:off x="669375" y="3156285"/>
              <a:ext cx="268475" cy="2022581"/>
            </a:xfrm>
            <a:prstGeom prst="bentConnector3">
              <a:avLst>
                <a:gd name="adj1" fmla="val 33016"/>
              </a:avLst>
            </a:prstGeom>
          </p:spPr>
          <p:style>
            <a:lnRef idx="1">
              <a:schemeClr val="accent1"/>
            </a:lnRef>
            <a:fillRef idx="0">
              <a:schemeClr val="accent1"/>
            </a:fillRef>
            <a:effectRef idx="0">
              <a:schemeClr val="accent1"/>
            </a:effectRef>
            <a:fontRef idx="minor">
              <a:schemeClr val="tx1"/>
            </a:fontRef>
          </p:style>
        </p:cxnSp>
        <p:sp>
          <p:nvSpPr>
            <p:cNvPr id="111" name="矩形 110"/>
            <p:cNvSpPr/>
            <p:nvPr/>
          </p:nvSpPr>
          <p:spPr>
            <a:xfrm>
              <a:off x="6355266" y="4978943"/>
              <a:ext cx="2250700" cy="457200"/>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试题库建设标准</a:t>
              </a:r>
              <a:endParaRPr lang="zh-CN" altLang="en-US" sz="1200" dirty="0">
                <a:latin typeface="微软雅黑" panose="020B0503020204020204" pitchFamily="34" charset="-122"/>
                <a:ea typeface="微软雅黑" panose="020B0503020204020204" pitchFamily="34" charset="-122"/>
              </a:endParaRPr>
            </a:p>
          </p:txBody>
        </p:sp>
        <p:cxnSp>
          <p:nvCxnSpPr>
            <p:cNvPr id="112" name="肘形连接符 111"/>
            <p:cNvCxnSpPr>
              <a:stCxn id="59" idx="1"/>
              <a:endCxn id="111" idx="1"/>
            </p:cNvCxnSpPr>
            <p:nvPr/>
          </p:nvCxnSpPr>
          <p:spPr>
            <a:xfrm rot="10800000" flipH="1" flipV="1">
              <a:off x="6086792" y="3161709"/>
              <a:ext cx="268473" cy="2045834"/>
            </a:xfrm>
            <a:prstGeom prst="bentConnector3">
              <a:avLst>
                <a:gd name="adj1" fmla="val 33017"/>
              </a:avLst>
            </a:prstGeom>
          </p:spPr>
          <p:style>
            <a:lnRef idx="1">
              <a:schemeClr val="accent1"/>
            </a:lnRef>
            <a:fillRef idx="0">
              <a:schemeClr val="accent1"/>
            </a:fillRef>
            <a:effectRef idx="0">
              <a:schemeClr val="accent1"/>
            </a:effectRef>
            <a:fontRef idx="minor">
              <a:schemeClr val="tx1"/>
            </a:fontRef>
          </p:style>
        </p:cxnSp>
        <p:sp>
          <p:nvSpPr>
            <p:cNvPr id="113" name="矩形 112"/>
            <p:cNvSpPr/>
            <p:nvPr/>
          </p:nvSpPr>
          <p:spPr>
            <a:xfrm>
              <a:off x="6355266" y="5636928"/>
              <a:ext cx="2250700" cy="457200"/>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新型态一体化教材</a:t>
              </a:r>
              <a:endParaRPr lang="zh-CN" altLang="en-US" sz="1200" dirty="0">
                <a:latin typeface="微软雅黑" panose="020B0503020204020204" pitchFamily="34" charset="-122"/>
                <a:ea typeface="微软雅黑" panose="020B0503020204020204" pitchFamily="34" charset="-122"/>
              </a:endParaRPr>
            </a:p>
          </p:txBody>
        </p:sp>
        <p:cxnSp>
          <p:nvCxnSpPr>
            <p:cNvPr id="114" name="肘形连接符 113"/>
            <p:cNvCxnSpPr>
              <a:stCxn id="59" idx="1"/>
              <a:endCxn id="113" idx="1"/>
            </p:cNvCxnSpPr>
            <p:nvPr/>
          </p:nvCxnSpPr>
          <p:spPr>
            <a:xfrm rot="10800000" flipH="1" flipV="1">
              <a:off x="6086792" y="3161708"/>
              <a:ext cx="268473" cy="2703819"/>
            </a:xfrm>
            <a:prstGeom prst="bentConnector3">
              <a:avLst>
                <a:gd name="adj1" fmla="val 33017"/>
              </a:avLst>
            </a:prstGeom>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9192951" y="4970226"/>
              <a:ext cx="2250700" cy="457200"/>
            </a:xfrm>
            <a:prstGeom prst="rect">
              <a:avLst/>
            </a:prstGeom>
            <a:solidFill>
              <a:srgbClr val="F6A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实施运行监控</a:t>
              </a:r>
              <a:endParaRPr lang="zh-CN" altLang="en-US" sz="1200" dirty="0">
                <a:latin typeface="微软雅黑" panose="020B0503020204020204" pitchFamily="34" charset="-122"/>
                <a:ea typeface="微软雅黑" panose="020B0503020204020204" pitchFamily="34" charset="-122"/>
              </a:endParaRPr>
            </a:p>
          </p:txBody>
        </p:sp>
        <p:sp>
          <p:nvSpPr>
            <p:cNvPr id="117" name="矩形 116"/>
            <p:cNvSpPr/>
            <p:nvPr/>
          </p:nvSpPr>
          <p:spPr>
            <a:xfrm>
              <a:off x="9211428" y="5657259"/>
              <a:ext cx="2250700" cy="457200"/>
            </a:xfrm>
            <a:prstGeom prst="rect">
              <a:avLst/>
            </a:prstGeom>
            <a:solidFill>
              <a:srgbClr val="F6A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运行效果评估</a:t>
              </a:r>
              <a:endParaRPr lang="zh-CN" altLang="en-US" sz="1200" dirty="0">
                <a:latin typeface="微软雅黑" panose="020B0503020204020204" pitchFamily="34" charset="-122"/>
                <a:ea typeface="微软雅黑" panose="020B0503020204020204" pitchFamily="34" charset="-122"/>
              </a:endParaRPr>
            </a:p>
          </p:txBody>
        </p:sp>
        <p:cxnSp>
          <p:nvCxnSpPr>
            <p:cNvPr id="12" name="肘形连接符 11"/>
            <p:cNvCxnSpPr>
              <a:stCxn id="61" idx="1"/>
              <a:endCxn id="116" idx="1"/>
            </p:cNvCxnSpPr>
            <p:nvPr/>
          </p:nvCxnSpPr>
          <p:spPr>
            <a:xfrm rot="10800000" flipH="1" flipV="1">
              <a:off x="8923971" y="3152388"/>
              <a:ext cx="268980" cy="2046438"/>
            </a:xfrm>
            <a:prstGeom prst="bentConnector3">
              <a:avLst>
                <a:gd name="adj1" fmla="val 36423"/>
              </a:avLst>
            </a:prstGeom>
          </p:spPr>
          <p:style>
            <a:lnRef idx="1">
              <a:schemeClr val="accent1"/>
            </a:lnRef>
            <a:fillRef idx="0">
              <a:schemeClr val="accent1"/>
            </a:fillRef>
            <a:effectRef idx="0">
              <a:schemeClr val="accent1"/>
            </a:effectRef>
            <a:fontRef idx="minor">
              <a:schemeClr val="tx1"/>
            </a:fontRef>
          </p:style>
        </p:cxnSp>
        <p:cxnSp>
          <p:nvCxnSpPr>
            <p:cNvPr id="14" name="肘形连接符 13"/>
            <p:cNvCxnSpPr>
              <a:stCxn id="61" idx="1"/>
              <a:endCxn id="117" idx="1"/>
            </p:cNvCxnSpPr>
            <p:nvPr/>
          </p:nvCxnSpPr>
          <p:spPr>
            <a:xfrm rot="10800000" flipH="1" flipV="1">
              <a:off x="8923970" y="3152387"/>
              <a:ext cx="287457" cy="2733471"/>
            </a:xfrm>
            <a:prstGeom prst="bentConnector3">
              <a:avLst>
                <a:gd name="adj1" fmla="val 34082"/>
              </a:avLst>
            </a:prstGeom>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669376" y="2927686"/>
              <a:ext cx="2519175"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课程标准</a:t>
              </a:r>
              <a:endParaRPr lang="zh-CN" altLang="en-US" sz="1200" dirty="0" smtClean="0">
                <a:latin typeface="微软雅黑" panose="020B0503020204020204" pitchFamily="34" charset="-122"/>
                <a:ea typeface="微软雅黑" panose="020B0503020204020204" pitchFamily="34" charset="-122"/>
              </a:endParaRPr>
            </a:p>
          </p:txBody>
        </p:sp>
        <p:sp>
          <p:nvSpPr>
            <p:cNvPr id="58" name="矩形 57"/>
            <p:cNvSpPr/>
            <p:nvPr/>
          </p:nvSpPr>
          <p:spPr>
            <a:xfrm>
              <a:off x="3408685" y="2933115"/>
              <a:ext cx="2523066"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教学团队标准</a:t>
              </a:r>
              <a:endParaRPr lang="zh-CN" altLang="en-US" sz="1200" dirty="0" smtClean="0">
                <a:latin typeface="微软雅黑" panose="020B0503020204020204" pitchFamily="34" charset="-122"/>
                <a:ea typeface="微软雅黑" panose="020B0503020204020204" pitchFamily="34" charset="-122"/>
              </a:endParaRPr>
            </a:p>
          </p:txBody>
        </p:sp>
        <p:sp>
          <p:nvSpPr>
            <p:cNvPr id="59" name="矩形 58"/>
            <p:cNvSpPr/>
            <p:nvPr/>
          </p:nvSpPr>
          <p:spPr>
            <a:xfrm>
              <a:off x="6086793" y="2933109"/>
              <a:ext cx="2523066" cy="457200"/>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资源建设标准</a:t>
              </a:r>
              <a:endParaRPr lang="zh-CN" altLang="en-US" sz="1200" dirty="0" smtClean="0">
                <a:latin typeface="微软雅黑" panose="020B0503020204020204" pitchFamily="34" charset="-122"/>
                <a:ea typeface="微软雅黑" panose="020B0503020204020204" pitchFamily="34" charset="-122"/>
              </a:endParaRPr>
            </a:p>
          </p:txBody>
        </p:sp>
        <p:sp>
          <p:nvSpPr>
            <p:cNvPr id="61" name="矩形 60"/>
            <p:cNvSpPr/>
            <p:nvPr/>
          </p:nvSpPr>
          <p:spPr>
            <a:xfrm>
              <a:off x="8923971" y="2923788"/>
              <a:ext cx="2523066" cy="457200"/>
            </a:xfrm>
            <a:prstGeom prst="rect">
              <a:avLst/>
            </a:prstGeom>
            <a:solidFill>
              <a:srgbClr val="DC8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1200" dirty="0">
                  <a:latin typeface="微软雅黑" panose="020B0503020204020204" pitchFamily="34" charset="-122"/>
                  <a:ea typeface="微软雅黑" panose="020B0503020204020204" pitchFamily="34" charset="-122"/>
                </a:rPr>
                <a:t>课程</a:t>
              </a:r>
              <a:r>
                <a:rPr lang="zh-CN" altLang="zh-CN" sz="1200" dirty="0" smtClean="0">
                  <a:latin typeface="微软雅黑" panose="020B0503020204020204" pitchFamily="34" charset="-122"/>
                  <a:ea typeface="微软雅黑" panose="020B0503020204020204" pitchFamily="34" charset="-122"/>
                </a:rPr>
                <a:t>质量</a:t>
              </a:r>
              <a:r>
                <a:rPr lang="zh-CN" altLang="en-US" sz="1200" dirty="0" smtClean="0">
                  <a:latin typeface="微软雅黑" panose="020B0503020204020204" pitchFamily="34" charset="-122"/>
                  <a:ea typeface="微软雅黑" panose="020B0503020204020204" pitchFamily="34" charset="-122"/>
                </a:rPr>
                <a:t>标准</a:t>
              </a:r>
              <a:endParaRPr lang="zh-CN" altLang="en-US" sz="1200" dirty="0">
                <a:latin typeface="微软雅黑" panose="020B0503020204020204" pitchFamily="34" charset="-122"/>
                <a:ea typeface="微软雅黑" panose="020B0503020204020204" pitchFamily="34" charset="-122"/>
              </a:endParaRPr>
            </a:p>
          </p:txBody>
        </p:sp>
        <p:cxnSp>
          <p:nvCxnSpPr>
            <p:cNvPr id="75" name="直接箭头连接符 74"/>
            <p:cNvCxnSpPr/>
            <p:nvPr/>
          </p:nvCxnSpPr>
          <p:spPr>
            <a:xfrm>
              <a:off x="6202366" y="2440559"/>
              <a:ext cx="1" cy="28800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81" name="组合 80"/>
          <p:cNvGrpSpPr/>
          <p:nvPr/>
        </p:nvGrpSpPr>
        <p:grpSpPr>
          <a:xfrm>
            <a:off x="4454" y="4874534"/>
            <a:ext cx="9144000" cy="271067"/>
            <a:chOff x="0" y="6389330"/>
            <a:chExt cx="12192000" cy="361422"/>
          </a:xfrm>
        </p:grpSpPr>
        <p:sp>
          <p:nvSpPr>
            <p:cNvPr id="85" name="矩形 84"/>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86" name="矩形 85"/>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grpSp>
      <p:sp>
        <p:nvSpPr>
          <p:cNvPr id="5"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zh-CN" altLang="en-US" sz="2100" b="1" dirty="0">
                <a:solidFill>
                  <a:schemeClr val="tx2"/>
                </a:solidFill>
                <a:latin typeface="微软雅黑" panose="020B0503020204020204" pitchFamily="34" charset="-122"/>
                <a:ea typeface="微软雅黑" panose="020B0503020204020204" pitchFamily="34" charset="-122"/>
                <a:sym typeface="+mn-ea"/>
              </a:rPr>
              <a:t>2</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sz="2100" b="1" dirty="0">
                <a:solidFill>
                  <a:schemeClr val="tx2"/>
                </a:solidFill>
                <a:latin typeface="微软雅黑" panose="020B0503020204020204" pitchFamily="34" charset="-122"/>
                <a:ea typeface="微软雅黑" panose="020B0503020204020204" pitchFamily="34" charset="-122"/>
                <a:sym typeface="+mn-ea"/>
              </a:rPr>
              <a:t>课程诊改实施情况</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48921" y="171450"/>
            <a:ext cx="575218" cy="216932"/>
            <a:chOff x="472881" y="331470"/>
            <a:chExt cx="766957" cy="289243"/>
          </a:xfrm>
          <a:solidFill>
            <a:schemeClr val="tx2"/>
          </a:solidFill>
        </p:grpSpPr>
        <p:sp>
          <p:nvSpPr>
            <p:cNvPr id="7"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8"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9"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0"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4" name="直接连接符 3"/>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6519474" y="-190338"/>
            <a:ext cx="3830429" cy="5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algn="ctr" eaLnBrk="1" hangingPunct="1">
              <a:defRPr sz="1400">
                <a:solidFill>
                  <a:srgbClr val="F4E3B6"/>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gn="l"/>
            <a:endParaRPr lang="zh-CN" altLang="en-US" sz="1350">
              <a:solidFill>
                <a:srgbClr val="000000"/>
              </a:solidFill>
            </a:endParaRPr>
          </a:p>
          <a:p>
            <a:pPr algn="l"/>
            <a:endParaRPr lang="zh-CN" altLang="en-US" sz="1350">
              <a:solidFill>
                <a:srgbClr val="000000"/>
              </a:solidFill>
            </a:endParaRPr>
          </a:p>
          <a:p>
            <a:pPr algn="l"/>
            <a:endParaRPr lang="zh-CN" altLang="da-DK" sz="1350">
              <a:solidFill>
                <a:srgbClr val="000000"/>
              </a:solidFill>
            </a:endParaRPr>
          </a:p>
          <a:p>
            <a:pPr algn="l"/>
            <a:endParaRPr lang="zh-CN" altLang="en-US" sz="1350">
              <a:solidFill>
                <a:srgbClr val="000000"/>
              </a:solidFill>
            </a:endParaRPr>
          </a:p>
        </p:txBody>
      </p:sp>
      <p:grpSp>
        <p:nvGrpSpPr>
          <p:cNvPr id="16" name="组合 26"/>
          <p:cNvGrpSpPr/>
          <p:nvPr/>
        </p:nvGrpSpPr>
        <p:grpSpPr bwMode="auto">
          <a:xfrm>
            <a:off x="1721771" y="1240292"/>
            <a:ext cx="1250211" cy="1116806"/>
            <a:chOff x="7481" y="1998"/>
            <a:chExt cx="2626" cy="2345"/>
          </a:xfrm>
        </p:grpSpPr>
        <p:pic>
          <p:nvPicPr>
            <p:cNvPr id="17" name="图片 9"/>
            <p:cNvPicPr>
              <a:picLocks noChangeAspect="1"/>
            </p:cNvPicPr>
            <p:nvPr/>
          </p:nvPicPr>
          <p:blipFill>
            <a:blip r:embed="rId2" cstate="print"/>
            <a:srcRect t="6670"/>
            <a:stretch>
              <a:fillRect/>
            </a:stretch>
          </p:blipFill>
          <p:spPr bwMode="auto">
            <a:xfrm>
              <a:off x="7677" y="1998"/>
              <a:ext cx="1830" cy="1749"/>
            </a:xfrm>
            <a:prstGeom prst="rect">
              <a:avLst/>
            </a:prstGeom>
            <a:noFill/>
            <a:ln w="9525">
              <a:noFill/>
              <a:miter lim="800000"/>
              <a:headEnd/>
              <a:tailEnd/>
            </a:ln>
          </p:spPr>
        </p:pic>
        <p:sp>
          <p:nvSpPr>
            <p:cNvPr id="2" name="文本框 11"/>
            <p:cNvSpPr txBox="1">
              <a:spLocks noChangeArrowheads="1"/>
            </p:cNvSpPr>
            <p:nvPr/>
          </p:nvSpPr>
          <p:spPr bwMode="auto">
            <a:xfrm>
              <a:off x="7481" y="3812"/>
              <a:ext cx="2626" cy="531"/>
            </a:xfrm>
            <a:prstGeom prst="rect">
              <a:avLst/>
            </a:prstGeom>
            <a:noFill/>
            <a:ln w="9525">
              <a:noFill/>
              <a:miter lim="800000"/>
            </a:ln>
          </p:spPr>
          <p:txBody>
            <a:bodyPr>
              <a:spAutoFit/>
            </a:bodyPr>
            <a:p>
              <a:r>
                <a:rPr lang="en-US" altLang="zh-CN" sz="1050" dirty="0" smtClean="0">
                  <a:latin typeface="微软雅黑" panose="020B0503020204020204" pitchFamily="34" charset="-122"/>
                  <a:ea typeface="微软雅黑" panose="020B0503020204020204" pitchFamily="34" charset="-122"/>
                </a:rPr>
                <a:t> </a:t>
              </a:r>
              <a:r>
                <a:rPr lang="zh-CN" altLang="zh-CN" sz="1050" dirty="0" smtClean="0">
                  <a:latin typeface="微软雅黑" panose="020B0503020204020204" pitchFamily="34" charset="-122"/>
                  <a:ea typeface="微软雅黑" panose="020B0503020204020204" pitchFamily="34" charset="-122"/>
                </a:rPr>
                <a:t>课程</a:t>
              </a:r>
              <a:r>
                <a:rPr lang="zh-CN" altLang="en-US" sz="1050" dirty="0" smtClean="0">
                  <a:latin typeface="微软雅黑" panose="020B0503020204020204" pitchFamily="34" charset="-122"/>
                  <a:ea typeface="微软雅黑" panose="020B0503020204020204" pitchFamily="34" charset="-122"/>
                </a:rPr>
                <a:t>调研报告</a:t>
              </a:r>
              <a:endParaRPr lang="zh-CN" altLang="zh-CN" sz="1050" dirty="0">
                <a:latin typeface="微软雅黑" panose="020B0503020204020204" pitchFamily="34" charset="-122"/>
                <a:ea typeface="微软雅黑" panose="020B0503020204020204" pitchFamily="34" charset="-122"/>
              </a:endParaRPr>
            </a:p>
          </p:txBody>
        </p:sp>
      </p:grpSp>
      <p:grpSp>
        <p:nvGrpSpPr>
          <p:cNvPr id="19" name="组合 33"/>
          <p:cNvGrpSpPr/>
          <p:nvPr/>
        </p:nvGrpSpPr>
        <p:grpSpPr bwMode="auto">
          <a:xfrm>
            <a:off x="3506834" y="1402217"/>
            <a:ext cx="1304925" cy="954881"/>
            <a:chOff x="10512" y="2338"/>
            <a:chExt cx="2740" cy="2005"/>
          </a:xfrm>
        </p:grpSpPr>
        <p:pic>
          <p:nvPicPr>
            <p:cNvPr id="20" name="图片 12"/>
            <p:cNvPicPr>
              <a:picLocks noChangeAspect="1"/>
            </p:cNvPicPr>
            <p:nvPr/>
          </p:nvPicPr>
          <p:blipFill>
            <a:blip r:embed="rId3" cstate="print"/>
            <a:srcRect/>
            <a:stretch>
              <a:fillRect/>
            </a:stretch>
          </p:blipFill>
          <p:spPr bwMode="auto">
            <a:xfrm>
              <a:off x="10512" y="2338"/>
              <a:ext cx="1800" cy="1513"/>
            </a:xfrm>
            <a:prstGeom prst="rect">
              <a:avLst/>
            </a:prstGeom>
            <a:noFill/>
            <a:ln w="9525">
              <a:noFill/>
              <a:miter lim="800000"/>
              <a:headEnd/>
              <a:tailEnd/>
            </a:ln>
          </p:spPr>
        </p:pic>
        <p:sp>
          <p:nvSpPr>
            <p:cNvPr id="21" name="文本框 13"/>
            <p:cNvSpPr txBox="1">
              <a:spLocks noChangeArrowheads="1"/>
            </p:cNvSpPr>
            <p:nvPr/>
          </p:nvSpPr>
          <p:spPr bwMode="auto">
            <a:xfrm>
              <a:off x="10626" y="3812"/>
              <a:ext cx="2626" cy="531"/>
            </a:xfrm>
            <a:prstGeom prst="rect">
              <a:avLst/>
            </a:prstGeom>
            <a:noFill/>
            <a:ln w="9525">
              <a:noFill/>
              <a:miter lim="800000"/>
            </a:ln>
          </p:spPr>
          <p:txBody>
            <a:bodyPr>
              <a:spAutoFit/>
            </a:bodyPr>
            <a:p>
              <a:r>
                <a:rPr lang="zh-CN" altLang="zh-CN" sz="1050" dirty="0" smtClean="0">
                  <a:latin typeface="微软雅黑" panose="020B0503020204020204" pitchFamily="34" charset="-122"/>
                  <a:ea typeface="微软雅黑" panose="020B0503020204020204" pitchFamily="34" charset="-122"/>
                </a:rPr>
                <a:t>教学</a:t>
              </a:r>
              <a:r>
                <a:rPr lang="zh-CN" altLang="en-US" sz="1050" dirty="0" smtClean="0">
                  <a:latin typeface="微软雅黑" panose="020B0503020204020204" pitchFamily="34" charset="-122"/>
                  <a:ea typeface="微软雅黑" panose="020B0503020204020204" pitchFamily="34" charset="-122"/>
                </a:rPr>
                <a:t>标准</a:t>
              </a:r>
              <a:endParaRPr lang="zh-CN" altLang="zh-CN" sz="1050" dirty="0">
                <a:latin typeface="微软雅黑" panose="020B0503020204020204" pitchFamily="34" charset="-122"/>
                <a:ea typeface="微软雅黑" panose="020B0503020204020204" pitchFamily="34" charset="-122"/>
              </a:endParaRPr>
            </a:p>
          </p:txBody>
        </p:sp>
      </p:grpSp>
      <p:grpSp>
        <p:nvGrpSpPr>
          <p:cNvPr id="25" name="组合 35"/>
          <p:cNvGrpSpPr/>
          <p:nvPr/>
        </p:nvGrpSpPr>
        <p:grpSpPr bwMode="auto">
          <a:xfrm>
            <a:off x="6726406" y="1338369"/>
            <a:ext cx="1249949" cy="956045"/>
            <a:chOff x="7654" y="5173"/>
            <a:chExt cx="2626" cy="2007"/>
          </a:xfrm>
        </p:grpSpPr>
        <p:pic>
          <p:nvPicPr>
            <p:cNvPr id="26" name="图片 17"/>
            <p:cNvPicPr>
              <a:picLocks noChangeAspect="1"/>
            </p:cNvPicPr>
            <p:nvPr/>
          </p:nvPicPr>
          <p:blipFill>
            <a:blip r:embed="rId4" cstate="print"/>
            <a:srcRect r="3854"/>
            <a:stretch>
              <a:fillRect/>
            </a:stretch>
          </p:blipFill>
          <p:spPr bwMode="auto">
            <a:xfrm>
              <a:off x="7791" y="5173"/>
              <a:ext cx="1846" cy="1695"/>
            </a:xfrm>
            <a:prstGeom prst="rect">
              <a:avLst/>
            </a:prstGeom>
            <a:noFill/>
            <a:ln w="9525">
              <a:noFill/>
              <a:miter lim="800000"/>
              <a:headEnd/>
              <a:tailEnd/>
            </a:ln>
          </p:spPr>
        </p:pic>
        <p:sp>
          <p:nvSpPr>
            <p:cNvPr id="27" name="文本框 18"/>
            <p:cNvSpPr txBox="1">
              <a:spLocks noChangeArrowheads="1"/>
            </p:cNvSpPr>
            <p:nvPr/>
          </p:nvSpPr>
          <p:spPr bwMode="auto">
            <a:xfrm>
              <a:off x="7654" y="6649"/>
              <a:ext cx="2626" cy="531"/>
            </a:xfrm>
            <a:prstGeom prst="rect">
              <a:avLst/>
            </a:prstGeom>
            <a:noFill/>
            <a:ln w="9525">
              <a:noFill/>
              <a:miter lim="800000"/>
            </a:ln>
          </p:spPr>
          <p:txBody>
            <a:bodyPr>
              <a:spAutoFit/>
            </a:bodyPr>
            <a:p>
              <a:r>
                <a:rPr lang="zh-CN" altLang="zh-CN" sz="1050" dirty="0">
                  <a:latin typeface="微软雅黑" panose="020B0503020204020204" pitchFamily="34" charset="-122"/>
                  <a:ea typeface="微软雅黑" panose="020B0503020204020204" pitchFamily="34" charset="-122"/>
                </a:rPr>
                <a:t>多媒体课件</a:t>
              </a:r>
              <a:endParaRPr lang="zh-CN" altLang="zh-CN" sz="1050" dirty="0">
                <a:latin typeface="微软雅黑" panose="020B0503020204020204" pitchFamily="34" charset="-122"/>
                <a:ea typeface="微软雅黑" panose="020B0503020204020204" pitchFamily="34" charset="-122"/>
              </a:endParaRPr>
            </a:p>
          </p:txBody>
        </p:sp>
      </p:grpSp>
      <p:grpSp>
        <p:nvGrpSpPr>
          <p:cNvPr id="28" name="组合 36"/>
          <p:cNvGrpSpPr/>
          <p:nvPr/>
        </p:nvGrpSpPr>
        <p:grpSpPr bwMode="auto">
          <a:xfrm>
            <a:off x="1784625" y="3102906"/>
            <a:ext cx="1250156" cy="1171809"/>
            <a:chOff x="10526" y="4946"/>
            <a:chExt cx="2626" cy="2460"/>
          </a:xfrm>
        </p:grpSpPr>
        <p:pic>
          <p:nvPicPr>
            <p:cNvPr id="29" name="图片 19"/>
            <p:cNvPicPr>
              <a:picLocks noChangeAspect="1"/>
            </p:cNvPicPr>
            <p:nvPr/>
          </p:nvPicPr>
          <p:blipFill>
            <a:blip r:embed="rId5" cstate="print"/>
            <a:srcRect t="2731"/>
            <a:stretch>
              <a:fillRect/>
            </a:stretch>
          </p:blipFill>
          <p:spPr bwMode="auto">
            <a:xfrm>
              <a:off x="10739" y="4946"/>
              <a:ext cx="1740" cy="1780"/>
            </a:xfrm>
            <a:prstGeom prst="rect">
              <a:avLst/>
            </a:prstGeom>
            <a:noFill/>
            <a:ln w="9525">
              <a:noFill/>
              <a:miter lim="800000"/>
              <a:headEnd/>
              <a:tailEnd/>
            </a:ln>
          </p:spPr>
        </p:pic>
        <p:sp>
          <p:nvSpPr>
            <p:cNvPr id="30" name="文本框 20"/>
            <p:cNvSpPr txBox="1">
              <a:spLocks noChangeArrowheads="1"/>
            </p:cNvSpPr>
            <p:nvPr/>
          </p:nvSpPr>
          <p:spPr bwMode="auto">
            <a:xfrm>
              <a:off x="10526" y="6875"/>
              <a:ext cx="2626" cy="531"/>
            </a:xfrm>
            <a:prstGeom prst="rect">
              <a:avLst/>
            </a:prstGeom>
            <a:noFill/>
            <a:ln w="9525">
              <a:noFill/>
              <a:miter lim="800000"/>
            </a:ln>
          </p:spPr>
          <p:txBody>
            <a:bodyPr>
              <a:spAutoFit/>
            </a:bodyPr>
            <a:p>
              <a:pPr algn="ctr"/>
              <a:r>
                <a:rPr lang="zh-CN" altLang="zh-CN" sz="1050" dirty="0">
                  <a:latin typeface="微软雅黑" panose="020B0503020204020204" pitchFamily="34" charset="-122"/>
                  <a:ea typeface="微软雅黑" panose="020B0503020204020204" pitchFamily="34" charset="-122"/>
                </a:rPr>
                <a:t>教学</a:t>
              </a:r>
              <a:r>
                <a:rPr lang="en-US" altLang="zh-CN" sz="1050" dirty="0">
                  <a:latin typeface="微软雅黑" panose="020B0503020204020204" pitchFamily="34" charset="-122"/>
                  <a:ea typeface="微软雅黑" panose="020B0503020204020204" pitchFamily="34" charset="-122"/>
                </a:rPr>
                <a:t>PPT</a:t>
              </a:r>
              <a:endParaRPr lang="en-US" altLang="zh-CN" sz="1050" dirty="0">
                <a:latin typeface="微软雅黑" panose="020B0503020204020204" pitchFamily="34" charset="-122"/>
                <a:ea typeface="微软雅黑" panose="020B0503020204020204" pitchFamily="34" charset="-122"/>
              </a:endParaRPr>
            </a:p>
          </p:txBody>
        </p:sp>
      </p:grpSp>
      <p:grpSp>
        <p:nvGrpSpPr>
          <p:cNvPr id="31" name="组合 37"/>
          <p:cNvGrpSpPr/>
          <p:nvPr/>
        </p:nvGrpSpPr>
        <p:grpSpPr bwMode="auto">
          <a:xfrm>
            <a:off x="3376814" y="3210065"/>
            <a:ext cx="1250851" cy="1063221"/>
            <a:chOff x="12695" y="5059"/>
            <a:chExt cx="2626" cy="2232"/>
          </a:xfrm>
        </p:grpSpPr>
        <p:pic>
          <p:nvPicPr>
            <p:cNvPr id="33" name="图片 21"/>
            <p:cNvPicPr>
              <a:picLocks noChangeAspect="1"/>
            </p:cNvPicPr>
            <p:nvPr/>
          </p:nvPicPr>
          <p:blipFill>
            <a:blip r:embed="rId6" cstate="print"/>
            <a:srcRect t="7634"/>
            <a:stretch>
              <a:fillRect/>
            </a:stretch>
          </p:blipFill>
          <p:spPr bwMode="auto">
            <a:xfrm>
              <a:off x="12894" y="5059"/>
              <a:ext cx="1890" cy="1718"/>
            </a:xfrm>
            <a:prstGeom prst="rect">
              <a:avLst/>
            </a:prstGeom>
            <a:noFill/>
            <a:ln w="9525">
              <a:noFill/>
              <a:miter lim="800000"/>
              <a:headEnd/>
              <a:tailEnd/>
            </a:ln>
          </p:spPr>
        </p:pic>
        <p:sp>
          <p:nvSpPr>
            <p:cNvPr id="34" name="文本框 22"/>
            <p:cNvSpPr txBox="1">
              <a:spLocks noChangeArrowheads="1"/>
            </p:cNvSpPr>
            <p:nvPr/>
          </p:nvSpPr>
          <p:spPr bwMode="auto">
            <a:xfrm>
              <a:off x="12695" y="6760"/>
              <a:ext cx="2626" cy="531"/>
            </a:xfrm>
            <a:prstGeom prst="rect">
              <a:avLst/>
            </a:prstGeom>
            <a:noFill/>
            <a:ln w="9525">
              <a:noFill/>
              <a:miter lim="800000"/>
            </a:ln>
          </p:spPr>
          <p:txBody>
            <a:bodyPr>
              <a:spAutoFit/>
            </a:bodyPr>
            <a:p>
              <a:pPr algn="ctr"/>
              <a:r>
                <a:rPr lang="zh-CN" altLang="zh-CN" sz="1050" dirty="0">
                  <a:latin typeface="微软雅黑" panose="020B0503020204020204" pitchFamily="34" charset="-122"/>
                  <a:ea typeface="微软雅黑" panose="020B0503020204020204" pitchFamily="34" charset="-122"/>
                </a:rPr>
                <a:t>微</a:t>
              </a:r>
              <a:r>
                <a:rPr lang="zh-CN" altLang="zh-CN" sz="1050" dirty="0" smtClean="0">
                  <a:latin typeface="微软雅黑" panose="020B0503020204020204" pitchFamily="34" charset="-122"/>
                  <a:ea typeface="微软雅黑" panose="020B0503020204020204" pitchFamily="34" charset="-122"/>
                </a:rPr>
                <a:t>视频</a:t>
              </a:r>
              <a:endParaRPr lang="zh-CN" altLang="zh-CN" sz="1050" dirty="0">
                <a:latin typeface="微软雅黑" panose="020B0503020204020204" pitchFamily="34" charset="-122"/>
                <a:ea typeface="微软雅黑" panose="020B0503020204020204" pitchFamily="34" charset="-122"/>
              </a:endParaRPr>
            </a:p>
          </p:txBody>
        </p:sp>
      </p:grpSp>
      <p:grpSp>
        <p:nvGrpSpPr>
          <p:cNvPr id="35" name="组合 38"/>
          <p:cNvGrpSpPr/>
          <p:nvPr/>
        </p:nvGrpSpPr>
        <p:grpSpPr bwMode="auto">
          <a:xfrm>
            <a:off x="6791426" y="3209666"/>
            <a:ext cx="1304925" cy="1116806"/>
            <a:chOff x="7904" y="7781"/>
            <a:chExt cx="2739" cy="2345"/>
          </a:xfrm>
        </p:grpSpPr>
        <p:pic>
          <p:nvPicPr>
            <p:cNvPr id="36" name="图片 23"/>
            <p:cNvPicPr>
              <a:picLocks noChangeAspect="1"/>
            </p:cNvPicPr>
            <p:nvPr/>
          </p:nvPicPr>
          <p:blipFill>
            <a:blip r:embed="rId7" cstate="print"/>
            <a:srcRect/>
            <a:stretch>
              <a:fillRect/>
            </a:stretch>
          </p:blipFill>
          <p:spPr bwMode="auto">
            <a:xfrm>
              <a:off x="7904" y="7781"/>
              <a:ext cx="1830" cy="1890"/>
            </a:xfrm>
            <a:prstGeom prst="rect">
              <a:avLst/>
            </a:prstGeom>
            <a:noFill/>
            <a:ln w="9525">
              <a:noFill/>
              <a:miter lim="800000"/>
              <a:headEnd/>
              <a:tailEnd/>
            </a:ln>
          </p:spPr>
        </p:pic>
        <p:sp>
          <p:nvSpPr>
            <p:cNvPr id="37" name="文本框 24"/>
            <p:cNvSpPr txBox="1">
              <a:spLocks noChangeArrowheads="1"/>
            </p:cNvSpPr>
            <p:nvPr/>
          </p:nvSpPr>
          <p:spPr bwMode="auto">
            <a:xfrm>
              <a:off x="8017" y="9595"/>
              <a:ext cx="2626" cy="531"/>
            </a:xfrm>
            <a:prstGeom prst="rect">
              <a:avLst/>
            </a:prstGeom>
            <a:noFill/>
            <a:ln w="9525">
              <a:noFill/>
              <a:miter lim="800000"/>
            </a:ln>
          </p:spPr>
          <p:txBody>
            <a:bodyPr>
              <a:spAutoFit/>
            </a:bodyPr>
            <a:p>
              <a:r>
                <a:rPr lang="zh-CN" altLang="zh-CN" sz="1050" dirty="0">
                  <a:latin typeface="微软雅黑" panose="020B0503020204020204" pitchFamily="34" charset="-122"/>
                  <a:ea typeface="微软雅黑" panose="020B0503020204020204" pitchFamily="34" charset="-122"/>
                </a:rPr>
                <a:t>课后作业</a:t>
              </a:r>
              <a:endParaRPr lang="zh-CN" altLang="zh-CN" sz="1050" dirty="0">
                <a:latin typeface="微软雅黑" panose="020B0503020204020204" pitchFamily="34" charset="-122"/>
                <a:ea typeface="微软雅黑" panose="020B0503020204020204" pitchFamily="34" charset="-122"/>
              </a:endParaRPr>
            </a:p>
          </p:txBody>
        </p:sp>
      </p:grpSp>
      <p:grpSp>
        <p:nvGrpSpPr>
          <p:cNvPr id="38" name="组合 40"/>
          <p:cNvGrpSpPr/>
          <p:nvPr/>
        </p:nvGrpSpPr>
        <p:grpSpPr bwMode="auto">
          <a:xfrm>
            <a:off x="5259685" y="3203078"/>
            <a:ext cx="914400" cy="1117049"/>
            <a:chOff x="10626" y="7781"/>
            <a:chExt cx="1920" cy="2346"/>
          </a:xfrm>
        </p:grpSpPr>
        <p:pic>
          <p:nvPicPr>
            <p:cNvPr id="39" name="图片 25"/>
            <p:cNvPicPr>
              <a:picLocks noChangeAspect="1"/>
            </p:cNvPicPr>
            <p:nvPr/>
          </p:nvPicPr>
          <p:blipFill>
            <a:blip r:embed="rId8" cstate="print"/>
            <a:srcRect r="4807"/>
            <a:stretch>
              <a:fillRect/>
            </a:stretch>
          </p:blipFill>
          <p:spPr bwMode="auto">
            <a:xfrm>
              <a:off x="10626" y="7781"/>
              <a:ext cx="1842" cy="1860"/>
            </a:xfrm>
            <a:prstGeom prst="rect">
              <a:avLst/>
            </a:prstGeom>
            <a:noFill/>
            <a:ln w="9525">
              <a:noFill/>
              <a:miter lim="800000"/>
              <a:headEnd/>
              <a:tailEnd/>
            </a:ln>
          </p:spPr>
        </p:pic>
        <p:sp>
          <p:nvSpPr>
            <p:cNvPr id="40" name="文本框 39"/>
            <p:cNvSpPr txBox="1">
              <a:spLocks noChangeArrowheads="1"/>
            </p:cNvSpPr>
            <p:nvPr/>
          </p:nvSpPr>
          <p:spPr bwMode="auto">
            <a:xfrm>
              <a:off x="10626" y="9596"/>
              <a:ext cx="1920" cy="531"/>
            </a:xfrm>
            <a:prstGeom prst="rect">
              <a:avLst/>
            </a:prstGeom>
            <a:noFill/>
            <a:ln w="9525">
              <a:noFill/>
              <a:miter lim="800000"/>
            </a:ln>
          </p:spPr>
          <p:txBody>
            <a:bodyPr>
              <a:spAutoFit/>
            </a:bodyPr>
            <a:p>
              <a:r>
                <a:rPr lang="zh-CN" altLang="en-US" sz="1050" dirty="0">
                  <a:latin typeface="微软雅黑" panose="020B0503020204020204" pitchFamily="34" charset="-122"/>
                  <a:ea typeface="微软雅黑" panose="020B0503020204020204" pitchFamily="34" charset="-122"/>
                </a:rPr>
                <a:t>学习讨论</a:t>
              </a:r>
              <a:endParaRPr lang="zh-CN" altLang="en-US" sz="1050" dirty="0">
                <a:latin typeface="微软雅黑" panose="020B0503020204020204" pitchFamily="34" charset="-122"/>
                <a:ea typeface="微软雅黑" panose="020B0503020204020204" pitchFamily="34" charset="-122"/>
              </a:endParaRPr>
            </a:p>
          </p:txBody>
        </p:sp>
      </p:grpSp>
      <p:sp>
        <p:nvSpPr>
          <p:cNvPr id="42" name="矩形 41"/>
          <p:cNvSpPr/>
          <p:nvPr/>
        </p:nvSpPr>
        <p:spPr>
          <a:xfrm>
            <a:off x="4840172" y="13850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标准</a:t>
            </a:r>
            <a:endParaRPr lang="zh-CN" altLang="en-US" sz="1050" dirty="0"/>
          </a:p>
        </p:txBody>
      </p:sp>
      <p:sp>
        <p:nvSpPr>
          <p:cNvPr id="43" name="矩形 42"/>
          <p:cNvSpPr/>
          <p:nvPr/>
        </p:nvSpPr>
        <p:spPr>
          <a:xfrm>
            <a:off x="5467874" y="159262"/>
            <a:ext cx="59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b="1" dirty="0">
                <a:solidFill>
                  <a:srgbClr val="FFFF00"/>
                </a:solidFill>
              </a:rPr>
              <a:t>设计</a:t>
            </a:r>
            <a:endParaRPr lang="zh-CN" altLang="en-US" sz="1050" b="1" dirty="0">
              <a:solidFill>
                <a:srgbClr val="FFFF00"/>
              </a:solidFill>
            </a:endParaRPr>
          </a:p>
        </p:txBody>
      </p:sp>
      <p:sp>
        <p:nvSpPr>
          <p:cNvPr id="44" name="矩形 43"/>
          <p:cNvSpPr/>
          <p:nvPr/>
        </p:nvSpPr>
        <p:spPr>
          <a:xfrm>
            <a:off x="6085074" y="137732"/>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组织</a:t>
            </a:r>
            <a:endParaRPr lang="zh-CN" altLang="en-US" sz="1050" dirty="0"/>
          </a:p>
        </p:txBody>
      </p:sp>
      <p:sp>
        <p:nvSpPr>
          <p:cNvPr id="45" name="矩形 44"/>
          <p:cNvSpPr/>
          <p:nvPr/>
        </p:nvSpPr>
        <p:spPr>
          <a:xfrm>
            <a:off x="6702266" y="139131"/>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实施</a:t>
            </a:r>
            <a:endParaRPr lang="zh-CN" altLang="en-US" sz="1050" dirty="0"/>
          </a:p>
        </p:txBody>
      </p:sp>
      <p:sp>
        <p:nvSpPr>
          <p:cNvPr id="46" name="矩形 45"/>
          <p:cNvSpPr/>
          <p:nvPr/>
        </p:nvSpPr>
        <p:spPr>
          <a:xfrm>
            <a:off x="7319467" y="1394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诊断</a:t>
            </a:r>
            <a:endParaRPr lang="zh-CN" altLang="en-US" sz="1050" dirty="0"/>
          </a:p>
        </p:txBody>
      </p:sp>
      <p:sp>
        <p:nvSpPr>
          <p:cNvPr id="47" name="矩形 46"/>
          <p:cNvSpPr/>
          <p:nvPr/>
        </p:nvSpPr>
        <p:spPr>
          <a:xfrm>
            <a:off x="7936664" y="137732"/>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创新</a:t>
            </a:r>
            <a:endParaRPr lang="zh-CN" altLang="en-US" sz="1050" dirty="0"/>
          </a:p>
        </p:txBody>
      </p:sp>
      <p:sp>
        <p:nvSpPr>
          <p:cNvPr id="48" name="矩形 47"/>
          <p:cNvSpPr/>
          <p:nvPr/>
        </p:nvSpPr>
        <p:spPr>
          <a:xfrm>
            <a:off x="4213481" y="137237"/>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目标</a:t>
            </a:r>
            <a:endParaRPr lang="zh-CN" altLang="en-US" sz="1050" dirty="0"/>
          </a:p>
        </p:txBody>
      </p:sp>
      <p:sp>
        <p:nvSpPr>
          <p:cNvPr id="49" name="矩形 48"/>
          <p:cNvSpPr/>
          <p:nvPr/>
        </p:nvSpPr>
        <p:spPr>
          <a:xfrm>
            <a:off x="8544537" y="138823"/>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改进</a:t>
            </a:r>
            <a:endParaRPr lang="zh-CN" altLang="en-US" sz="1050" dirty="0"/>
          </a:p>
        </p:txBody>
      </p:sp>
      <p:sp>
        <p:nvSpPr>
          <p:cNvPr id="41" name="矩形 40"/>
          <p:cNvSpPr/>
          <p:nvPr/>
        </p:nvSpPr>
        <p:spPr>
          <a:xfrm>
            <a:off x="644720" y="667228"/>
            <a:ext cx="6675111" cy="368300"/>
          </a:xfrm>
          <a:prstGeom prst="rect">
            <a:avLst/>
          </a:prstGeom>
        </p:spPr>
        <p:txBody>
          <a:bodyPr wrap="square">
            <a:spAutoFit/>
          </a:bodyPr>
          <a:p>
            <a:r>
              <a:rPr lang="en-US" altLang="zh-CN" sz="1800" b="1" dirty="0">
                <a:latin typeface="微软雅黑" panose="020B0503020204020204" pitchFamily="34" charset="-122"/>
                <a:ea typeface="微软雅黑" panose="020B0503020204020204" pitchFamily="34" charset="-122"/>
              </a:rPr>
              <a:t>(1)  </a:t>
            </a:r>
            <a:r>
              <a:rPr lang="zh-CN" altLang="en-US" sz="1800" b="1" dirty="0">
                <a:latin typeface="微软雅黑" panose="020B0503020204020204" pitchFamily="34" charset="-122"/>
                <a:ea typeface="微软雅黑" panose="020B0503020204020204" pitchFamily="34" charset="-122"/>
              </a:rPr>
              <a:t>优化课程建设思路</a:t>
            </a:r>
            <a:r>
              <a:rPr lang="en-US" altLang="zh-CN" sz="1800" b="1" dirty="0">
                <a:latin typeface="微软雅黑" panose="020B0503020204020204" pitchFamily="34" charset="-122"/>
                <a:ea typeface="微软雅黑" panose="020B0503020204020204" pitchFamily="34" charset="-122"/>
              </a:rPr>
              <a:t>,</a:t>
            </a:r>
            <a:r>
              <a:rPr lang="zh-CN" altLang="en-US" sz="1800" b="1" dirty="0">
                <a:solidFill>
                  <a:srgbClr val="FF0000"/>
                </a:solidFill>
                <a:latin typeface="微软雅黑" panose="020B0503020204020204" pitchFamily="34" charset="-122"/>
                <a:ea typeface="微软雅黑" panose="020B0503020204020204" pitchFamily="34" charset="-122"/>
              </a:rPr>
              <a:t>规范</a:t>
            </a:r>
            <a:r>
              <a:rPr lang="zh-CN" altLang="en-US" sz="1800" b="1" dirty="0" smtClean="0">
                <a:solidFill>
                  <a:srgbClr val="FF0000"/>
                </a:solidFill>
                <a:latin typeface="微软雅黑" panose="020B0503020204020204" pitchFamily="34" charset="-122"/>
                <a:ea typeface="微软雅黑" panose="020B0503020204020204" pitchFamily="34" charset="-122"/>
              </a:rPr>
              <a:t>课程基本要素</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244724" y="1506504"/>
            <a:ext cx="1250156" cy="787628"/>
            <a:chOff x="8259763" y="1845585"/>
            <a:chExt cx="1666875" cy="1050170"/>
          </a:xfrm>
        </p:grpSpPr>
        <p:sp>
          <p:nvSpPr>
            <p:cNvPr id="24" name="文本框 16"/>
            <p:cNvSpPr txBox="1">
              <a:spLocks noChangeArrowheads="1"/>
            </p:cNvSpPr>
            <p:nvPr/>
          </p:nvSpPr>
          <p:spPr bwMode="auto">
            <a:xfrm>
              <a:off x="8259763" y="2558782"/>
              <a:ext cx="1666875" cy="336973"/>
            </a:xfrm>
            <a:prstGeom prst="rect">
              <a:avLst/>
            </a:prstGeom>
            <a:noFill/>
            <a:ln w="9525">
              <a:noFill/>
              <a:miter lim="800000"/>
            </a:ln>
          </p:spPr>
          <p:txBody>
            <a:bodyPr>
              <a:spAutoFit/>
            </a:bodyPr>
            <a:p>
              <a:r>
                <a:rPr lang="zh-CN" altLang="zh-CN" sz="1050" dirty="0">
                  <a:latin typeface="微软雅黑" panose="020B0503020204020204" pitchFamily="34" charset="-122"/>
                  <a:ea typeface="微软雅黑" panose="020B0503020204020204" pitchFamily="34" charset="-122"/>
                </a:rPr>
                <a:t>教学进程</a:t>
              </a:r>
              <a:endParaRPr lang="en-US" altLang="zh-CN" sz="105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80012" y="1845585"/>
              <a:ext cx="1000278" cy="620523"/>
            </a:xfrm>
            <a:prstGeom prst="rect">
              <a:avLst/>
            </a:prstGeom>
          </p:spPr>
        </p:pic>
      </p:grpSp>
      <p:grpSp>
        <p:nvGrpSpPr>
          <p:cNvPr id="60" name="组合 59"/>
          <p:cNvGrpSpPr/>
          <p:nvPr/>
        </p:nvGrpSpPr>
        <p:grpSpPr>
          <a:xfrm>
            <a:off x="4454" y="4874534"/>
            <a:ext cx="9144000" cy="271067"/>
            <a:chOff x="0" y="6389330"/>
            <a:chExt cx="12192000" cy="361422"/>
          </a:xfrm>
        </p:grpSpPr>
        <p:sp>
          <p:nvSpPr>
            <p:cNvPr id="61" name="矩形 60"/>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62" name="矩形 61"/>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grpSp>
      <p:sp>
        <p:nvSpPr>
          <p:cNvPr id="7" name="椭圆 6"/>
          <p:cNvSpPr/>
          <p:nvPr/>
        </p:nvSpPr>
        <p:spPr>
          <a:xfrm>
            <a:off x="1159510" y="1563370"/>
            <a:ext cx="559435" cy="559435"/>
          </a:xfrm>
          <a:prstGeom prst="ellips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500" b="1" smtClean="0"/>
              <a:t>01</a:t>
            </a:r>
            <a:endParaRPr kumimoji="1" lang="zh-CN" altLang="en-US" sz="1500" b="1" dirty="0"/>
          </a:p>
        </p:txBody>
      </p:sp>
      <p:sp>
        <p:nvSpPr>
          <p:cNvPr id="10" name="椭圆 9"/>
          <p:cNvSpPr/>
          <p:nvPr/>
        </p:nvSpPr>
        <p:spPr>
          <a:xfrm>
            <a:off x="2941955" y="1563370"/>
            <a:ext cx="559435" cy="559435"/>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500" b="1" dirty="0" smtClean="0"/>
              <a:t>02</a:t>
            </a:r>
            <a:endParaRPr kumimoji="1" lang="zh-CN" altLang="en-US" sz="1500" b="1" dirty="0"/>
          </a:p>
        </p:txBody>
      </p:sp>
      <p:sp>
        <p:nvSpPr>
          <p:cNvPr id="13" name="椭圆 12"/>
          <p:cNvSpPr/>
          <p:nvPr/>
        </p:nvSpPr>
        <p:spPr>
          <a:xfrm>
            <a:off x="4608830" y="1563370"/>
            <a:ext cx="559435" cy="559435"/>
          </a:xfrm>
          <a:prstGeom prst="ellips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500" b="1" dirty="0" smtClean="0"/>
              <a:t>03</a:t>
            </a:r>
            <a:endParaRPr kumimoji="1" lang="zh-CN" altLang="en-US" sz="1500" b="1" dirty="0"/>
          </a:p>
        </p:txBody>
      </p:sp>
      <p:sp>
        <p:nvSpPr>
          <p:cNvPr id="5" name="椭圆 4"/>
          <p:cNvSpPr/>
          <p:nvPr/>
        </p:nvSpPr>
        <p:spPr>
          <a:xfrm>
            <a:off x="6226175" y="1563370"/>
            <a:ext cx="559435" cy="559435"/>
          </a:xfrm>
          <a:prstGeom prst="ellipse">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500" b="1" dirty="0" smtClean="0"/>
              <a:t>04</a:t>
            </a:r>
            <a:endParaRPr kumimoji="1" lang="zh-CN" altLang="en-US" sz="1500" b="1" dirty="0"/>
          </a:p>
        </p:txBody>
      </p:sp>
      <p:sp>
        <p:nvSpPr>
          <p:cNvPr id="6" name="椭圆 5"/>
          <p:cNvSpPr/>
          <p:nvPr/>
        </p:nvSpPr>
        <p:spPr>
          <a:xfrm>
            <a:off x="1159510" y="3241040"/>
            <a:ext cx="559435" cy="559435"/>
          </a:xfrm>
          <a:prstGeom prst="ellipse">
            <a:avLst/>
          </a:pr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500" b="1" dirty="0" smtClean="0"/>
              <a:t>05</a:t>
            </a:r>
            <a:endParaRPr kumimoji="1" lang="zh-CN" altLang="en-US" sz="1500" b="1" dirty="0"/>
          </a:p>
        </p:txBody>
      </p:sp>
      <p:sp>
        <p:nvSpPr>
          <p:cNvPr id="8" name="椭圆 7"/>
          <p:cNvSpPr/>
          <p:nvPr/>
        </p:nvSpPr>
        <p:spPr>
          <a:xfrm>
            <a:off x="2941955" y="3241040"/>
            <a:ext cx="559435" cy="559435"/>
          </a:xfrm>
          <a:prstGeom prst="ellipse">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500" b="1" dirty="0" smtClean="0"/>
              <a:t>06</a:t>
            </a:r>
            <a:endParaRPr kumimoji="1" lang="zh-CN" altLang="en-US" sz="1500" b="1" dirty="0"/>
          </a:p>
        </p:txBody>
      </p:sp>
      <p:sp>
        <p:nvSpPr>
          <p:cNvPr id="9" name="椭圆 8"/>
          <p:cNvSpPr/>
          <p:nvPr/>
        </p:nvSpPr>
        <p:spPr>
          <a:xfrm>
            <a:off x="4608830" y="3241040"/>
            <a:ext cx="559435" cy="559435"/>
          </a:xfrm>
          <a:prstGeom prst="ellipse">
            <a:avLst/>
          </a:prstGeom>
          <a:solidFill>
            <a:schemeClr val="accent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500" b="1" dirty="0" smtClean="0"/>
              <a:t>07</a:t>
            </a:r>
            <a:endParaRPr kumimoji="1" lang="zh-CN" altLang="en-US" sz="1500" b="1" dirty="0"/>
          </a:p>
        </p:txBody>
      </p:sp>
      <p:sp>
        <p:nvSpPr>
          <p:cNvPr id="11" name="椭圆 10"/>
          <p:cNvSpPr/>
          <p:nvPr/>
        </p:nvSpPr>
        <p:spPr>
          <a:xfrm>
            <a:off x="6226175" y="3241040"/>
            <a:ext cx="559435" cy="559435"/>
          </a:xfrm>
          <a:prstGeom prst="ellipse">
            <a:avLst/>
          </a:prstGeom>
          <a:solidFill>
            <a:srgbClr val="1276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1500" b="1" dirty="0" smtClean="0"/>
              <a:t>08</a:t>
            </a:r>
            <a:endParaRPr kumimoji="1" lang="zh-CN" altLang="en-US" sz="1500" b="1" dirty="0"/>
          </a:p>
        </p:txBody>
      </p:sp>
      <p:sp>
        <p:nvSpPr>
          <p:cNvPr id="12"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zh-CN" altLang="en-US" sz="2100" b="1" dirty="0">
                <a:solidFill>
                  <a:schemeClr val="tx2"/>
                </a:solidFill>
                <a:latin typeface="微软雅黑" panose="020B0503020204020204" pitchFamily="34" charset="-122"/>
                <a:ea typeface="微软雅黑" panose="020B0503020204020204" pitchFamily="34" charset="-122"/>
                <a:sym typeface="+mn-ea"/>
              </a:rPr>
              <a:t>2</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sz="2100" b="1" dirty="0">
                <a:solidFill>
                  <a:schemeClr val="tx2"/>
                </a:solidFill>
                <a:latin typeface="微软雅黑" panose="020B0503020204020204" pitchFamily="34" charset="-122"/>
                <a:ea typeface="微软雅黑" panose="020B0503020204020204" pitchFamily="34" charset="-122"/>
                <a:sym typeface="+mn-ea"/>
              </a:rPr>
              <a:t>课程诊改实施情况</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48921" y="171450"/>
            <a:ext cx="575218" cy="216932"/>
            <a:chOff x="472881" y="331470"/>
            <a:chExt cx="766957" cy="289243"/>
          </a:xfrm>
          <a:solidFill>
            <a:schemeClr val="tx2"/>
          </a:solidFill>
        </p:grpSpPr>
        <p:sp>
          <p:nvSpPr>
            <p:cNvPr id="15"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22"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23"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56"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57" name="直接连接符 56"/>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4840172" y="13926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标准</a:t>
            </a:r>
            <a:endParaRPr lang="zh-CN" altLang="en-US" sz="1050" dirty="0"/>
          </a:p>
        </p:txBody>
      </p:sp>
      <p:sp>
        <p:nvSpPr>
          <p:cNvPr id="75" name="矩形 74"/>
          <p:cNvSpPr/>
          <p:nvPr/>
        </p:nvSpPr>
        <p:spPr>
          <a:xfrm>
            <a:off x="5467874" y="159300"/>
            <a:ext cx="59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rgbClr val="FFFF00"/>
                </a:solidFill>
              </a:rPr>
              <a:t>设计</a:t>
            </a:r>
            <a:endParaRPr lang="zh-CN" altLang="en-US" sz="1050" b="1" dirty="0">
              <a:solidFill>
                <a:srgbClr val="FFFF00"/>
              </a:solidFill>
            </a:endParaRPr>
          </a:p>
        </p:txBody>
      </p:sp>
      <p:sp>
        <p:nvSpPr>
          <p:cNvPr id="76" name="矩形 75"/>
          <p:cNvSpPr/>
          <p:nvPr/>
        </p:nvSpPr>
        <p:spPr>
          <a:xfrm>
            <a:off x="6085074" y="1375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组织</a:t>
            </a:r>
            <a:endParaRPr lang="zh-CN" altLang="en-US" sz="1050" dirty="0"/>
          </a:p>
        </p:txBody>
      </p:sp>
      <p:sp>
        <p:nvSpPr>
          <p:cNvPr id="77" name="矩形 76"/>
          <p:cNvSpPr/>
          <p:nvPr/>
        </p:nvSpPr>
        <p:spPr>
          <a:xfrm>
            <a:off x="6702266" y="1389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实施</a:t>
            </a:r>
            <a:endParaRPr lang="zh-CN" altLang="en-US" sz="1050" dirty="0"/>
          </a:p>
        </p:txBody>
      </p:sp>
      <p:sp>
        <p:nvSpPr>
          <p:cNvPr id="78" name="矩形 77"/>
          <p:cNvSpPr/>
          <p:nvPr/>
        </p:nvSpPr>
        <p:spPr>
          <a:xfrm>
            <a:off x="7319467" y="13926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诊断</a:t>
            </a:r>
            <a:endParaRPr lang="zh-CN" altLang="en-US" sz="1050" dirty="0"/>
          </a:p>
        </p:txBody>
      </p:sp>
      <p:sp>
        <p:nvSpPr>
          <p:cNvPr id="79" name="矩形 78"/>
          <p:cNvSpPr/>
          <p:nvPr/>
        </p:nvSpPr>
        <p:spPr>
          <a:xfrm>
            <a:off x="7936664" y="1375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创新</a:t>
            </a:r>
            <a:endParaRPr lang="zh-CN" altLang="en-US" sz="1050" dirty="0"/>
          </a:p>
        </p:txBody>
      </p:sp>
      <p:sp>
        <p:nvSpPr>
          <p:cNvPr id="80" name="矩形 79"/>
          <p:cNvSpPr/>
          <p:nvPr/>
        </p:nvSpPr>
        <p:spPr>
          <a:xfrm>
            <a:off x="4213481" y="137055"/>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目标</a:t>
            </a:r>
            <a:endParaRPr lang="zh-CN" altLang="en-US" sz="1050" dirty="0"/>
          </a:p>
        </p:txBody>
      </p:sp>
      <p:sp>
        <p:nvSpPr>
          <p:cNvPr id="81" name="矩形 80"/>
          <p:cNvSpPr/>
          <p:nvPr/>
        </p:nvSpPr>
        <p:spPr>
          <a:xfrm>
            <a:off x="8544537" y="138641"/>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改进</a:t>
            </a:r>
            <a:endParaRPr lang="zh-CN" altLang="en-US" sz="1050" dirty="0"/>
          </a:p>
        </p:txBody>
      </p:sp>
      <p:sp>
        <p:nvSpPr>
          <p:cNvPr id="91" name="圆角矩形 90"/>
          <p:cNvSpPr/>
          <p:nvPr/>
        </p:nvSpPr>
        <p:spPr>
          <a:xfrm>
            <a:off x="4118333" y="1016824"/>
            <a:ext cx="967915" cy="828604"/>
          </a:xfrm>
          <a:prstGeom prst="roundRect">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a:bodyPr>
          <a:lstStyle/>
          <a:p>
            <a:pPr algn="ctr" eaLnBrk="1" fontAlgn="auto" hangingPunct="1">
              <a:spcBef>
                <a:spcPts val="0"/>
              </a:spcBef>
              <a:spcAft>
                <a:spcPts val="0"/>
              </a:spcAft>
            </a:pPr>
            <a:endParaRPr lang="zh-CN" altLang="en-US" sz="2100" spc="100" dirty="0" smtClean="0">
              <a:solidFill>
                <a:srgbClr val="333333"/>
              </a:solidFill>
              <a:ea typeface="微软雅黑" panose="020B0503020204020204" pitchFamily="34" charset="-122"/>
            </a:endParaRPr>
          </a:p>
        </p:txBody>
      </p:sp>
      <p:sp>
        <p:nvSpPr>
          <p:cNvPr id="92" name="圆角矩形 91"/>
          <p:cNvSpPr/>
          <p:nvPr/>
        </p:nvSpPr>
        <p:spPr>
          <a:xfrm>
            <a:off x="2606807" y="1023968"/>
            <a:ext cx="704410" cy="827542"/>
          </a:xfrm>
          <a:prstGeom prst="round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a:bodyPr>
          <a:lstStyle/>
          <a:p>
            <a:pPr algn="ctr" eaLnBrk="1" fontAlgn="auto" hangingPunct="1">
              <a:spcBef>
                <a:spcPts val="0"/>
              </a:spcBef>
              <a:spcAft>
                <a:spcPts val="0"/>
              </a:spcAft>
            </a:pPr>
            <a:endParaRPr lang="zh-CN" altLang="en-US" sz="2100" spc="100" dirty="0" smtClean="0">
              <a:solidFill>
                <a:srgbClr val="333333"/>
              </a:solidFill>
              <a:ea typeface="微软雅黑" panose="020B0503020204020204" pitchFamily="34" charset="-122"/>
            </a:endParaRPr>
          </a:p>
        </p:txBody>
      </p:sp>
      <p:sp>
        <p:nvSpPr>
          <p:cNvPr id="93" name="圆角矩形 92"/>
          <p:cNvSpPr/>
          <p:nvPr/>
        </p:nvSpPr>
        <p:spPr>
          <a:xfrm>
            <a:off x="1100171" y="1023968"/>
            <a:ext cx="704410" cy="825941"/>
          </a:xfrm>
          <a:prstGeom prst="round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a:bodyPr>
          <a:lstStyle/>
          <a:p>
            <a:pPr algn="ctr" eaLnBrk="1" fontAlgn="auto" hangingPunct="1">
              <a:spcBef>
                <a:spcPts val="0"/>
              </a:spcBef>
              <a:spcAft>
                <a:spcPts val="0"/>
              </a:spcAft>
            </a:pPr>
            <a:endParaRPr lang="zh-CN" altLang="en-US" sz="2100" spc="100" dirty="0" smtClean="0">
              <a:solidFill>
                <a:srgbClr val="333333"/>
              </a:solidFill>
              <a:ea typeface="微软雅黑" panose="020B0503020204020204" pitchFamily="34" charset="-122"/>
            </a:endParaRPr>
          </a:p>
        </p:txBody>
      </p:sp>
      <p:sp>
        <p:nvSpPr>
          <p:cNvPr id="94" name="矩形 93"/>
          <p:cNvSpPr/>
          <p:nvPr/>
        </p:nvSpPr>
        <p:spPr>
          <a:xfrm>
            <a:off x="428412" y="593406"/>
            <a:ext cx="6561141" cy="368300"/>
          </a:xfrm>
          <a:prstGeom prst="rect">
            <a:avLst/>
          </a:prstGeom>
        </p:spPr>
        <p:txBody>
          <a:bodyPr wrap="square">
            <a:spAutoFit/>
          </a:bodyPr>
          <a:lstStyle/>
          <a:p>
            <a:r>
              <a:rPr lang="en-US" altLang="zh-CN" sz="1800" b="1" dirty="0" smtClean="0">
                <a:latin typeface="微软雅黑" panose="020B0503020204020204" pitchFamily="34" charset="-122"/>
                <a:ea typeface="微软雅黑" panose="020B0503020204020204" pitchFamily="34" charset="-122"/>
              </a:rPr>
              <a:t>(2) </a:t>
            </a:r>
            <a:r>
              <a:rPr lang="zh-CN" altLang="en-US" sz="1800" b="1" dirty="0" smtClean="0">
                <a:latin typeface="微软雅黑" panose="020B0503020204020204" pitchFamily="34" charset="-122"/>
                <a:ea typeface="微软雅黑" panose="020B0503020204020204" pitchFamily="34" charset="-122"/>
              </a:rPr>
              <a:t>建立</a:t>
            </a:r>
            <a:r>
              <a:rPr lang="zh-CN" altLang="en-US" sz="1800" b="1" dirty="0">
                <a:solidFill>
                  <a:srgbClr val="FF0000"/>
                </a:solidFill>
                <a:latin typeface="微软雅黑" panose="020B0503020204020204" pitchFamily="34" charset="-122"/>
                <a:ea typeface="微软雅黑" panose="020B0503020204020204" pitchFamily="34" charset="-122"/>
              </a:rPr>
              <a:t>课程教学数据分析机制</a:t>
            </a:r>
            <a:r>
              <a:rPr lang="zh-CN" altLang="en-US" sz="1800" b="1" dirty="0">
                <a:latin typeface="微软雅黑" panose="020B0503020204020204" pitchFamily="34" charset="-122"/>
                <a:ea typeface="微软雅黑" panose="020B0503020204020204" pitchFamily="34" charset="-122"/>
              </a:rPr>
              <a:t>，实行</a:t>
            </a:r>
            <a:r>
              <a:rPr lang="zh-CN" altLang="en-US" sz="1800" b="1" dirty="0">
                <a:solidFill>
                  <a:srgbClr val="FF0000"/>
                </a:solidFill>
                <a:latin typeface="微软雅黑" panose="020B0503020204020204" pitchFamily="34" charset="-122"/>
                <a:ea typeface="微软雅黑" panose="020B0503020204020204" pitchFamily="34" charset="-122"/>
              </a:rPr>
              <a:t>课程教学</a:t>
            </a:r>
            <a:r>
              <a:rPr lang="zh-CN" altLang="en-US" sz="1800" b="1" dirty="0" smtClean="0">
                <a:solidFill>
                  <a:srgbClr val="FF0000"/>
                </a:solidFill>
                <a:latin typeface="微软雅黑" panose="020B0503020204020204" pitchFamily="34" charset="-122"/>
                <a:ea typeface="微软雅黑" panose="020B0503020204020204" pitchFamily="34" charset="-122"/>
              </a:rPr>
              <a:t>考核</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grpSp>
        <p:nvGrpSpPr>
          <p:cNvPr id="153" name="组合 152"/>
          <p:cNvGrpSpPr/>
          <p:nvPr/>
        </p:nvGrpSpPr>
        <p:grpSpPr>
          <a:xfrm>
            <a:off x="446939" y="1014478"/>
            <a:ext cx="6551225" cy="3766649"/>
            <a:chOff x="1186951" y="1121373"/>
            <a:chExt cx="8734966" cy="5022198"/>
          </a:xfrm>
        </p:grpSpPr>
        <p:grpSp>
          <p:nvGrpSpPr>
            <p:cNvPr id="154" name="组合 153"/>
            <p:cNvGrpSpPr/>
            <p:nvPr/>
          </p:nvGrpSpPr>
          <p:grpSpPr>
            <a:xfrm>
              <a:off x="1186951" y="1121373"/>
              <a:ext cx="6605927" cy="5022198"/>
              <a:chOff x="355020" y="929629"/>
              <a:chExt cx="6605927" cy="5308270"/>
            </a:xfrm>
          </p:grpSpPr>
          <p:sp>
            <p:nvSpPr>
              <p:cNvPr id="155" name="椭圆 154"/>
              <p:cNvSpPr/>
              <p:nvPr/>
            </p:nvSpPr>
            <p:spPr>
              <a:xfrm>
                <a:off x="2694127" y="1045028"/>
                <a:ext cx="1141200" cy="11630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smtClean="0">
                    <a:latin typeface="微软雅黑" panose="020B0503020204020204" pitchFamily="34" charset="-122"/>
                    <a:ea typeface="微软雅黑" panose="020B0503020204020204" pitchFamily="34" charset="-122"/>
                  </a:rPr>
                  <a:t>学习达标率</a:t>
                </a:r>
                <a:endParaRPr lang="zh-CN" altLang="en-US" sz="1050" b="1" dirty="0">
                  <a:latin typeface="微软雅黑" panose="020B0503020204020204" pitchFamily="34" charset="-122"/>
                  <a:ea typeface="微软雅黑" panose="020B0503020204020204" pitchFamily="34" charset="-122"/>
                </a:endParaRPr>
              </a:p>
            </p:txBody>
          </p:sp>
          <p:sp>
            <p:nvSpPr>
              <p:cNvPr id="156" name="椭圆 155"/>
              <p:cNvSpPr/>
              <p:nvPr/>
            </p:nvSpPr>
            <p:spPr>
              <a:xfrm>
                <a:off x="4839143" y="1045028"/>
                <a:ext cx="1141200" cy="1163081"/>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smtClean="0">
                    <a:latin typeface="微软雅黑" panose="020B0503020204020204" pitchFamily="34" charset="-122"/>
                    <a:ea typeface="微软雅黑" panose="020B0503020204020204" pitchFamily="34" charset="-122"/>
                  </a:rPr>
                  <a:t>课程教学评测</a:t>
                </a:r>
                <a:endParaRPr lang="zh-CN" altLang="en-US" sz="1050" b="1" dirty="0">
                  <a:latin typeface="微软雅黑" panose="020B0503020204020204" pitchFamily="34" charset="-122"/>
                  <a:ea typeface="微软雅黑" panose="020B0503020204020204" pitchFamily="34" charset="-122"/>
                </a:endParaRPr>
              </a:p>
            </p:txBody>
          </p:sp>
          <p:cxnSp>
            <p:nvCxnSpPr>
              <p:cNvPr id="157" name="直接连接符 156"/>
              <p:cNvCxnSpPr>
                <a:stCxn id="155" idx="4"/>
                <a:endCxn id="158" idx="0"/>
              </p:cNvCxnSpPr>
              <p:nvPr/>
            </p:nvCxnSpPr>
            <p:spPr>
              <a:xfrm flipH="1">
                <a:off x="3263562" y="2208109"/>
                <a:ext cx="1165" cy="873537"/>
              </a:xfrm>
              <a:prstGeom prst="line">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8" name="椭圆 157"/>
              <p:cNvSpPr/>
              <p:nvPr/>
            </p:nvSpPr>
            <p:spPr>
              <a:xfrm>
                <a:off x="2621305" y="3081647"/>
                <a:ext cx="1284513" cy="1284513"/>
              </a:xfrm>
              <a:prstGeom prst="ellipse">
                <a:avLst/>
              </a:prstGeom>
              <a:solidFill>
                <a:srgbClr val="BF3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smtClean="0">
                    <a:latin typeface="微软雅黑" panose="020B0503020204020204" pitchFamily="34" charset="-122"/>
                    <a:ea typeface="微软雅黑" panose="020B0503020204020204" pitchFamily="34" charset="-122"/>
                  </a:rPr>
                  <a:t>课程质量分析报告</a:t>
                </a:r>
                <a:endParaRPr lang="zh-CN" altLang="en-US" sz="1050" b="1" dirty="0">
                  <a:latin typeface="微软雅黑" panose="020B0503020204020204" pitchFamily="34" charset="-122"/>
                  <a:ea typeface="微软雅黑" panose="020B0503020204020204" pitchFamily="34" charset="-122"/>
                </a:endParaRPr>
              </a:p>
            </p:txBody>
          </p:sp>
          <p:cxnSp>
            <p:nvCxnSpPr>
              <p:cNvPr id="159" name="直接连接符 158"/>
              <p:cNvCxnSpPr>
                <a:stCxn id="178" idx="4"/>
              </p:cNvCxnSpPr>
              <p:nvPr/>
            </p:nvCxnSpPr>
            <p:spPr>
              <a:xfrm>
                <a:off x="1337012" y="2208810"/>
                <a:ext cx="0" cy="424194"/>
              </a:xfrm>
              <a:prstGeom prst="line">
                <a:avLst/>
              </a:prstGeom>
              <a:ln w="635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321246" y="2633004"/>
                <a:ext cx="1568349" cy="0"/>
              </a:xfrm>
              <a:prstGeom prst="line">
                <a:avLst/>
              </a:prstGeom>
              <a:ln w="635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161" name="直接箭头连接符 160"/>
              <p:cNvCxnSpPr/>
              <p:nvPr/>
            </p:nvCxnSpPr>
            <p:spPr>
              <a:xfrm>
                <a:off x="2873829" y="2633004"/>
                <a:ext cx="0" cy="448643"/>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156" idx="4"/>
              </p:cNvCxnSpPr>
              <p:nvPr/>
            </p:nvCxnSpPr>
            <p:spPr>
              <a:xfrm>
                <a:off x="5409743" y="2208109"/>
                <a:ext cx="0" cy="448644"/>
              </a:xfrm>
              <a:prstGeom prst="line">
                <a:avLst/>
              </a:prstGeom>
              <a:ln w="63500">
                <a:solidFill>
                  <a:schemeClr val="accent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3618151" y="2633004"/>
                <a:ext cx="1816553" cy="0"/>
              </a:xfrm>
              <a:prstGeom prst="line">
                <a:avLst/>
              </a:prstGeom>
              <a:ln w="63500">
                <a:solidFill>
                  <a:schemeClr val="accent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4" name="直接箭头连接符 163"/>
              <p:cNvCxnSpPr/>
              <p:nvPr/>
            </p:nvCxnSpPr>
            <p:spPr>
              <a:xfrm>
                <a:off x="3649683" y="2633004"/>
                <a:ext cx="0" cy="448645"/>
              </a:xfrm>
              <a:prstGeom prst="straightConnector1">
                <a:avLst/>
              </a:prstGeom>
              <a:ln w="635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5" name="矩形 164"/>
              <p:cNvSpPr/>
              <p:nvPr/>
            </p:nvSpPr>
            <p:spPr>
              <a:xfrm>
                <a:off x="2200714" y="4714502"/>
                <a:ext cx="2132933" cy="525195"/>
              </a:xfrm>
              <a:prstGeom prst="rect">
                <a:avLst/>
              </a:prstGeom>
              <a:solidFill>
                <a:srgbClr val="EF8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课程教学考核性诊断</a:t>
                </a:r>
                <a:endParaRPr lang="zh-CN" altLang="en-US" sz="1200" b="1" dirty="0">
                  <a:latin typeface="微软雅黑" panose="020B0503020204020204" pitchFamily="34" charset="-122"/>
                  <a:ea typeface="微软雅黑" panose="020B0503020204020204" pitchFamily="34" charset="-122"/>
                </a:endParaRPr>
              </a:p>
            </p:txBody>
          </p:sp>
          <p:cxnSp>
            <p:nvCxnSpPr>
              <p:cNvPr id="166" name="直接箭头连接符 165"/>
              <p:cNvCxnSpPr>
                <a:stCxn id="158" idx="4"/>
                <a:endCxn id="165" idx="0"/>
              </p:cNvCxnSpPr>
              <p:nvPr/>
            </p:nvCxnSpPr>
            <p:spPr>
              <a:xfrm>
                <a:off x="3263562" y="4366159"/>
                <a:ext cx="3619" cy="348343"/>
              </a:xfrm>
              <a:prstGeom prst="straightConnector1">
                <a:avLst/>
              </a:prstGeom>
              <a:ln w="63500">
                <a:solidFill>
                  <a:srgbClr val="EF8B47"/>
                </a:solidFill>
                <a:tailEnd type="triangle"/>
              </a:ln>
            </p:spPr>
            <p:style>
              <a:lnRef idx="1">
                <a:schemeClr val="accent1"/>
              </a:lnRef>
              <a:fillRef idx="0">
                <a:schemeClr val="accent1"/>
              </a:fillRef>
              <a:effectRef idx="0">
                <a:schemeClr val="accent1"/>
              </a:effectRef>
              <a:fontRef idx="minor">
                <a:schemeClr val="tx1"/>
              </a:fontRef>
            </p:style>
          </p:cxnSp>
          <p:sp>
            <p:nvSpPr>
              <p:cNvPr id="167" name="椭圆 166"/>
              <p:cNvSpPr/>
              <p:nvPr/>
            </p:nvSpPr>
            <p:spPr>
              <a:xfrm>
                <a:off x="457179" y="4409435"/>
                <a:ext cx="1141200" cy="114486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smtClean="0">
                    <a:latin typeface="微软雅黑" panose="020B0503020204020204" pitchFamily="34" charset="-122"/>
                    <a:ea typeface="微软雅黑" panose="020B0503020204020204" pitchFamily="34" charset="-122"/>
                  </a:rPr>
                  <a:t>学生学习</a:t>
                </a:r>
                <a:r>
                  <a:rPr lang="zh-CN" altLang="en-US" sz="1050" b="1" dirty="0">
                    <a:latin typeface="微软雅黑" panose="020B0503020204020204" pitchFamily="34" charset="-122"/>
                    <a:ea typeface="微软雅黑" panose="020B0503020204020204" pitchFamily="34" charset="-122"/>
                  </a:rPr>
                  <a:t>效果</a:t>
                </a:r>
                <a:endParaRPr lang="zh-CN" altLang="en-US" sz="1050" b="1" dirty="0">
                  <a:latin typeface="微软雅黑" panose="020B0503020204020204" pitchFamily="34" charset="-122"/>
                  <a:ea typeface="微软雅黑" panose="020B0503020204020204" pitchFamily="34" charset="-122"/>
                </a:endParaRPr>
              </a:p>
            </p:txBody>
          </p:sp>
          <p:cxnSp>
            <p:nvCxnSpPr>
              <p:cNvPr id="168" name="直接箭头连接符 167"/>
              <p:cNvCxnSpPr>
                <a:stCxn id="167" idx="6"/>
                <a:endCxn id="165" idx="1"/>
              </p:cNvCxnSpPr>
              <p:nvPr/>
            </p:nvCxnSpPr>
            <p:spPr>
              <a:xfrm flipV="1">
                <a:off x="1598379" y="4977100"/>
                <a:ext cx="602335" cy="4768"/>
              </a:xfrm>
              <a:prstGeom prst="straightConnector1">
                <a:avLst/>
              </a:prstGeom>
              <a:ln w="635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69" name="矩形 168"/>
              <p:cNvSpPr/>
              <p:nvPr/>
            </p:nvSpPr>
            <p:spPr>
              <a:xfrm>
                <a:off x="4805197" y="3397217"/>
                <a:ext cx="1702477" cy="6422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课程学习标准</a:t>
                </a:r>
                <a:endParaRPr lang="zh-CN" altLang="en-US" sz="1200" b="1" dirty="0">
                  <a:latin typeface="微软雅黑" panose="020B0503020204020204" pitchFamily="34" charset="-122"/>
                  <a:ea typeface="微软雅黑" panose="020B0503020204020204" pitchFamily="34" charset="-122"/>
                </a:endParaRPr>
              </a:p>
            </p:txBody>
          </p:sp>
          <p:cxnSp>
            <p:nvCxnSpPr>
              <p:cNvPr id="170" name="直接箭头连接符 169"/>
              <p:cNvCxnSpPr>
                <a:stCxn id="158" idx="6"/>
                <a:endCxn id="169" idx="1"/>
              </p:cNvCxnSpPr>
              <p:nvPr/>
            </p:nvCxnSpPr>
            <p:spPr>
              <a:xfrm flipV="1">
                <a:off x="3905818" y="3718346"/>
                <a:ext cx="899379" cy="5556"/>
              </a:xfrm>
              <a:prstGeom prst="straightConnector1">
                <a:avLst/>
              </a:prstGeom>
              <a:ln w="635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71" name="矩形 170"/>
              <p:cNvSpPr/>
              <p:nvPr/>
            </p:nvSpPr>
            <p:spPr>
              <a:xfrm>
                <a:off x="4805196" y="4714502"/>
                <a:ext cx="1702477" cy="4868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反馈改进</a:t>
                </a:r>
                <a:endParaRPr lang="zh-CN" altLang="en-US" sz="1200" b="1" dirty="0">
                  <a:latin typeface="微软雅黑" panose="020B0503020204020204" pitchFamily="34" charset="-122"/>
                  <a:ea typeface="微软雅黑" panose="020B0503020204020204" pitchFamily="34" charset="-122"/>
                </a:endParaRPr>
              </a:p>
            </p:txBody>
          </p:sp>
          <p:sp>
            <p:nvSpPr>
              <p:cNvPr id="172" name="矩形 171"/>
              <p:cNvSpPr/>
              <p:nvPr/>
            </p:nvSpPr>
            <p:spPr>
              <a:xfrm>
                <a:off x="4805197" y="5622946"/>
                <a:ext cx="1702477" cy="4868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绩效考核</a:t>
                </a:r>
                <a:endParaRPr lang="zh-CN" altLang="en-US" sz="1200" b="1" dirty="0">
                  <a:latin typeface="微软雅黑" panose="020B0503020204020204" pitchFamily="34" charset="-122"/>
                  <a:ea typeface="微软雅黑" panose="020B0503020204020204" pitchFamily="34" charset="-122"/>
                </a:endParaRPr>
              </a:p>
            </p:txBody>
          </p:sp>
          <p:cxnSp>
            <p:nvCxnSpPr>
              <p:cNvPr id="173" name="直接箭头连接符 172"/>
              <p:cNvCxnSpPr>
                <a:stCxn id="171" idx="2"/>
                <a:endCxn id="172" idx="0"/>
              </p:cNvCxnSpPr>
              <p:nvPr/>
            </p:nvCxnSpPr>
            <p:spPr>
              <a:xfrm>
                <a:off x="5656435" y="5201390"/>
                <a:ext cx="1" cy="421556"/>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直接箭头连接符 173"/>
              <p:cNvCxnSpPr>
                <a:stCxn id="171" idx="0"/>
                <a:endCxn id="169" idx="2"/>
              </p:cNvCxnSpPr>
              <p:nvPr/>
            </p:nvCxnSpPr>
            <p:spPr>
              <a:xfrm flipV="1">
                <a:off x="5656435" y="4039475"/>
                <a:ext cx="1" cy="675027"/>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直接箭头连接符 174"/>
              <p:cNvCxnSpPr>
                <a:stCxn id="165" idx="3"/>
                <a:endCxn id="171" idx="1"/>
              </p:cNvCxnSpPr>
              <p:nvPr/>
            </p:nvCxnSpPr>
            <p:spPr>
              <a:xfrm flipV="1">
                <a:off x="4333647" y="4957947"/>
                <a:ext cx="471549" cy="19153"/>
              </a:xfrm>
              <a:prstGeom prst="straightConnector1">
                <a:avLst/>
              </a:prstGeom>
              <a:ln w="635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76" name="TextBox 84"/>
              <p:cNvSpPr txBox="1"/>
              <p:nvPr/>
            </p:nvSpPr>
            <p:spPr>
              <a:xfrm>
                <a:off x="3934827" y="3325090"/>
                <a:ext cx="803212" cy="356168"/>
              </a:xfrm>
              <a:prstGeom prst="rect">
                <a:avLst/>
              </a:prstGeom>
              <a:noFill/>
            </p:spPr>
            <p:txBody>
              <a:bodyPr wrap="square" rtlCol="0">
                <a:spAutoFit/>
              </a:bodyPr>
              <a:lstStyle/>
              <a:p>
                <a:pPr algn="ctr"/>
                <a:r>
                  <a:rPr lang="zh-CN" altLang="en-US" sz="1050" b="1" dirty="0" smtClean="0">
                    <a:latin typeface="微软雅黑" panose="020B0503020204020204" pitchFamily="34" charset="-122"/>
                    <a:ea typeface="微软雅黑" panose="020B0503020204020204" pitchFamily="34" charset="-122"/>
                  </a:rPr>
                  <a:t>修正</a:t>
                </a:r>
                <a:endParaRPr lang="zh-CN" altLang="en-US" sz="1050" b="1" dirty="0">
                  <a:latin typeface="微软雅黑" panose="020B0503020204020204" pitchFamily="34" charset="-122"/>
                  <a:ea typeface="微软雅黑" panose="020B0503020204020204" pitchFamily="34" charset="-122"/>
                </a:endParaRPr>
              </a:p>
            </p:txBody>
          </p:sp>
          <p:sp>
            <p:nvSpPr>
              <p:cNvPr id="177" name="圆角矩形 176"/>
              <p:cNvSpPr/>
              <p:nvPr/>
            </p:nvSpPr>
            <p:spPr>
              <a:xfrm>
                <a:off x="355020" y="929629"/>
                <a:ext cx="6605927" cy="5308270"/>
              </a:xfrm>
              <a:prstGeom prst="roundRect">
                <a:avLst/>
              </a:prstGeom>
              <a:no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78" name="椭圆 177"/>
              <p:cNvSpPr/>
              <p:nvPr/>
            </p:nvSpPr>
            <p:spPr>
              <a:xfrm>
                <a:off x="766149" y="1045028"/>
                <a:ext cx="1141726" cy="11637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smtClean="0">
                    <a:latin typeface="微软雅黑" panose="020B0503020204020204" pitchFamily="34" charset="-122"/>
                    <a:ea typeface="微软雅黑" panose="020B0503020204020204" pitchFamily="34" charset="-122"/>
                  </a:rPr>
                  <a:t>学习</a:t>
                </a:r>
                <a:endParaRPr lang="en-US" altLang="zh-CN" sz="1050" b="1" dirty="0" smtClean="0">
                  <a:latin typeface="微软雅黑" panose="020B0503020204020204" pitchFamily="34" charset="-122"/>
                  <a:ea typeface="微软雅黑" panose="020B0503020204020204" pitchFamily="34" charset="-122"/>
                </a:endParaRPr>
              </a:p>
              <a:p>
                <a:pPr algn="ctr"/>
                <a:r>
                  <a:rPr lang="zh-CN" altLang="en-US" sz="1050" b="1" dirty="0" smtClean="0">
                    <a:latin typeface="微软雅黑" panose="020B0503020204020204" pitchFamily="34" charset="-122"/>
                    <a:ea typeface="微软雅黑" panose="020B0503020204020204" pitchFamily="34" charset="-122"/>
                  </a:rPr>
                  <a:t>状态</a:t>
                </a:r>
                <a:endParaRPr lang="zh-CN" altLang="en-US" sz="1050" b="1" dirty="0">
                  <a:latin typeface="微软雅黑" panose="020B0503020204020204" pitchFamily="34" charset="-122"/>
                  <a:ea typeface="微软雅黑" panose="020B0503020204020204" pitchFamily="34" charset="-122"/>
                </a:endParaRPr>
              </a:p>
            </p:txBody>
          </p:sp>
        </p:grpSp>
        <p:sp>
          <p:nvSpPr>
            <p:cNvPr id="179" name="右箭头 178"/>
            <p:cNvSpPr/>
            <p:nvPr/>
          </p:nvSpPr>
          <p:spPr>
            <a:xfrm>
              <a:off x="7864057" y="3875404"/>
              <a:ext cx="469895" cy="47807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80" name="下箭头 179"/>
            <p:cNvSpPr/>
            <p:nvPr/>
          </p:nvSpPr>
          <p:spPr>
            <a:xfrm>
              <a:off x="8980857" y="4569222"/>
              <a:ext cx="294154" cy="64144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81" name="矩形 180"/>
            <p:cNvSpPr/>
            <p:nvPr/>
          </p:nvSpPr>
          <p:spPr>
            <a:xfrm>
              <a:off x="8333952" y="5240399"/>
              <a:ext cx="1587965" cy="4826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smtClean="0">
                  <a:latin typeface="微软雅黑" panose="020B0503020204020204" pitchFamily="34" charset="-122"/>
                  <a:ea typeface="微软雅黑" panose="020B0503020204020204" pitchFamily="34" charset="-122"/>
                </a:rPr>
                <a:t>奖励前</a:t>
              </a:r>
              <a:r>
                <a:rPr lang="en-US" altLang="zh-CN" sz="1050" b="1" dirty="0" smtClean="0">
                  <a:latin typeface="微软雅黑" panose="020B0503020204020204" pitchFamily="34" charset="-122"/>
                  <a:ea typeface="微软雅黑" panose="020B0503020204020204" pitchFamily="34" charset="-122"/>
                </a:rPr>
                <a:t>15%</a:t>
              </a:r>
              <a:endParaRPr lang="en-US" altLang="zh-CN" sz="1050" b="1" dirty="0" smtClean="0">
                <a:latin typeface="微软雅黑" panose="020B0503020204020204" pitchFamily="34" charset="-122"/>
                <a:ea typeface="微软雅黑" panose="020B0503020204020204" pitchFamily="34" charset="-122"/>
              </a:endParaRPr>
            </a:p>
          </p:txBody>
        </p:sp>
        <p:sp>
          <p:nvSpPr>
            <p:cNvPr id="182" name="圆柱形 181"/>
            <p:cNvSpPr/>
            <p:nvPr/>
          </p:nvSpPr>
          <p:spPr>
            <a:xfrm>
              <a:off x="8264970" y="3719396"/>
              <a:ext cx="1656947" cy="794610"/>
            </a:xfrm>
            <a:prstGeom prst="ca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latin typeface="微软雅黑" panose="020B0503020204020204" pitchFamily="34" charset="-122"/>
                  <a:ea typeface="微软雅黑" panose="020B0503020204020204" pitchFamily="34" charset="-122"/>
                </a:rPr>
                <a:t>大数据</a:t>
              </a:r>
              <a:endParaRPr lang="zh-CN" altLang="en-US" sz="1050" b="1" dirty="0">
                <a:latin typeface="微软雅黑" panose="020B0503020204020204" pitchFamily="34" charset="-122"/>
                <a:ea typeface="微软雅黑" panose="020B0503020204020204" pitchFamily="34" charset="-122"/>
              </a:endParaRPr>
            </a:p>
          </p:txBody>
        </p:sp>
        <p:sp>
          <p:nvSpPr>
            <p:cNvPr id="183" name="矩形 182"/>
            <p:cNvSpPr/>
            <p:nvPr/>
          </p:nvSpPr>
          <p:spPr>
            <a:xfrm>
              <a:off x="8333953" y="5721228"/>
              <a:ext cx="1587964" cy="336973"/>
            </a:xfrm>
            <a:prstGeom prst="rect">
              <a:avLst/>
            </a:prstGeom>
            <a:solidFill>
              <a:srgbClr val="BF3633"/>
            </a:solidFill>
          </p:spPr>
          <p:txBody>
            <a:bodyPr wrap="square">
              <a:spAutoFit/>
            </a:bodyPr>
            <a:lstStyle/>
            <a:p>
              <a:pPr algn="ctr"/>
              <a:r>
                <a:rPr lang="zh-CN" altLang="en-US" sz="1050" b="1" dirty="0">
                  <a:solidFill>
                    <a:schemeClr val="bg1"/>
                  </a:solidFill>
                  <a:latin typeface="微软雅黑" panose="020B0503020204020204" pitchFamily="34" charset="-122"/>
                  <a:ea typeface="微软雅黑" panose="020B0503020204020204" pitchFamily="34" charset="-122"/>
                </a:rPr>
                <a:t>问责后</a:t>
              </a:r>
              <a:r>
                <a:rPr lang="en-US" altLang="zh-CN" sz="1050" b="1" dirty="0">
                  <a:solidFill>
                    <a:schemeClr val="bg1"/>
                  </a:solidFill>
                  <a:latin typeface="微软雅黑" panose="020B0503020204020204" pitchFamily="34" charset="-122"/>
                  <a:ea typeface="微软雅黑" panose="020B0503020204020204" pitchFamily="34" charset="-122"/>
                </a:rPr>
                <a:t>10%</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grpSp>
      <p:sp>
        <p:nvSpPr>
          <p:cNvPr id="184" name="文本框 183"/>
          <p:cNvSpPr txBox="1"/>
          <p:nvPr/>
        </p:nvSpPr>
        <p:spPr>
          <a:xfrm>
            <a:off x="7129814" y="1024460"/>
            <a:ext cx="1409548"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①学生出勤率</a:t>
            </a:r>
            <a:endParaRPr lang="zh-CN" altLang="en-US" sz="1050" dirty="0">
              <a:latin typeface="微软雅黑" panose="020B0503020204020204" pitchFamily="34" charset="-122"/>
              <a:ea typeface="微软雅黑" panose="020B0503020204020204" pitchFamily="34" charset="-122"/>
            </a:endParaRPr>
          </a:p>
        </p:txBody>
      </p:sp>
      <p:sp>
        <p:nvSpPr>
          <p:cNvPr id="185" name="文本框 184"/>
          <p:cNvSpPr txBox="1"/>
          <p:nvPr/>
        </p:nvSpPr>
        <p:spPr>
          <a:xfrm>
            <a:off x="7129813" y="1214018"/>
            <a:ext cx="1571198"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②教师出勤率</a:t>
            </a:r>
            <a:endParaRPr lang="zh-CN" altLang="en-US" sz="1050" dirty="0">
              <a:latin typeface="微软雅黑" panose="020B0503020204020204" pitchFamily="34" charset="-122"/>
              <a:ea typeface="微软雅黑" panose="020B0503020204020204" pitchFamily="34" charset="-122"/>
            </a:endParaRPr>
          </a:p>
        </p:txBody>
      </p:sp>
      <p:sp>
        <p:nvSpPr>
          <p:cNvPr id="186" name="文本框 185"/>
          <p:cNvSpPr txBox="1"/>
          <p:nvPr/>
        </p:nvSpPr>
        <p:spPr>
          <a:xfrm>
            <a:off x="7129813" y="1416400"/>
            <a:ext cx="1677555"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③授课进度计划</a:t>
            </a:r>
            <a:endParaRPr lang="zh-CN" altLang="en-US" sz="1050" dirty="0">
              <a:latin typeface="微软雅黑" panose="020B0503020204020204" pitchFamily="34" charset="-122"/>
              <a:ea typeface="微软雅黑" panose="020B0503020204020204" pitchFamily="34" charset="-122"/>
            </a:endParaRPr>
          </a:p>
        </p:txBody>
      </p:sp>
      <p:sp>
        <p:nvSpPr>
          <p:cNvPr id="187" name="文本框 186"/>
          <p:cNvSpPr txBox="1"/>
          <p:nvPr/>
        </p:nvSpPr>
        <p:spPr>
          <a:xfrm>
            <a:off x="7129813" y="1621271"/>
            <a:ext cx="1677555"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④教学资料完整性</a:t>
            </a:r>
            <a:endParaRPr lang="zh-CN" altLang="en-US" sz="1050" dirty="0">
              <a:latin typeface="微软雅黑" panose="020B0503020204020204" pitchFamily="34" charset="-122"/>
              <a:ea typeface="微软雅黑" panose="020B0503020204020204" pitchFamily="34" charset="-122"/>
            </a:endParaRPr>
          </a:p>
        </p:txBody>
      </p:sp>
      <p:sp>
        <p:nvSpPr>
          <p:cNvPr id="188" name="文本框 187"/>
          <p:cNvSpPr txBox="1"/>
          <p:nvPr/>
        </p:nvSpPr>
        <p:spPr>
          <a:xfrm>
            <a:off x="7129813" y="1824242"/>
            <a:ext cx="1677555"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⑤</a:t>
            </a:r>
            <a:r>
              <a:rPr lang="zh-CN" altLang="en-US" sz="1050" dirty="0">
                <a:latin typeface="微软雅黑" panose="020B0503020204020204" pitchFamily="34" charset="-122"/>
                <a:ea typeface="微软雅黑" panose="020B0503020204020204" pitchFamily="34" charset="-122"/>
              </a:rPr>
              <a:t> </a:t>
            </a:r>
            <a:r>
              <a:rPr lang="zh-CN" altLang="en-US" sz="1050" dirty="0" smtClean="0">
                <a:latin typeface="微软雅黑" panose="020B0503020204020204" pitchFamily="34" charset="-122"/>
                <a:ea typeface="微软雅黑" panose="020B0503020204020204" pitchFamily="34" charset="-122"/>
              </a:rPr>
              <a:t>学生课程成绩达标率</a:t>
            </a:r>
            <a:endParaRPr lang="zh-CN" altLang="en-US" sz="1050" dirty="0">
              <a:latin typeface="微软雅黑" panose="020B0503020204020204" pitchFamily="34" charset="-122"/>
              <a:ea typeface="微软雅黑" panose="020B0503020204020204" pitchFamily="34" charset="-122"/>
            </a:endParaRPr>
          </a:p>
        </p:txBody>
      </p:sp>
      <p:sp>
        <p:nvSpPr>
          <p:cNvPr id="189" name="文本框 188"/>
          <p:cNvSpPr txBox="1"/>
          <p:nvPr/>
        </p:nvSpPr>
        <p:spPr>
          <a:xfrm>
            <a:off x="7129813" y="2031939"/>
            <a:ext cx="1573754"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⑥考核内容难度系数</a:t>
            </a:r>
            <a:endParaRPr lang="zh-CN" altLang="en-US" sz="1050" dirty="0">
              <a:latin typeface="微软雅黑" panose="020B0503020204020204" pitchFamily="34" charset="-122"/>
              <a:ea typeface="微软雅黑" panose="020B0503020204020204" pitchFamily="34" charset="-122"/>
            </a:endParaRPr>
          </a:p>
        </p:txBody>
      </p:sp>
      <p:sp>
        <p:nvSpPr>
          <p:cNvPr id="190" name="文本框 189"/>
          <p:cNvSpPr txBox="1"/>
          <p:nvPr/>
        </p:nvSpPr>
        <p:spPr>
          <a:xfrm>
            <a:off x="7129813" y="2259436"/>
            <a:ext cx="1573754"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⑦学生作业完成率</a:t>
            </a:r>
            <a:endParaRPr lang="zh-CN" altLang="en-US" sz="1050" dirty="0">
              <a:latin typeface="微软雅黑" panose="020B0503020204020204" pitchFamily="34" charset="-122"/>
              <a:ea typeface="微软雅黑" panose="020B0503020204020204" pitchFamily="34" charset="-122"/>
            </a:endParaRPr>
          </a:p>
        </p:txBody>
      </p:sp>
      <p:sp>
        <p:nvSpPr>
          <p:cNvPr id="191" name="文本框 190"/>
          <p:cNvSpPr txBox="1"/>
          <p:nvPr/>
        </p:nvSpPr>
        <p:spPr>
          <a:xfrm>
            <a:off x="7129813" y="2486018"/>
            <a:ext cx="1573754"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⑧学生对授课满意度</a:t>
            </a:r>
            <a:endParaRPr lang="zh-CN" altLang="en-US" sz="1050" dirty="0">
              <a:latin typeface="微软雅黑" panose="020B0503020204020204" pitchFamily="34" charset="-122"/>
              <a:ea typeface="微软雅黑" panose="020B0503020204020204" pitchFamily="34" charset="-122"/>
            </a:endParaRPr>
          </a:p>
        </p:txBody>
      </p:sp>
      <p:grpSp>
        <p:nvGrpSpPr>
          <p:cNvPr id="192" name="组合 191"/>
          <p:cNvGrpSpPr/>
          <p:nvPr/>
        </p:nvGrpSpPr>
        <p:grpSpPr>
          <a:xfrm>
            <a:off x="7058853" y="794594"/>
            <a:ext cx="1785586" cy="3020138"/>
            <a:chOff x="9547361" y="814040"/>
            <a:chExt cx="2380781" cy="3971783"/>
          </a:xfrm>
        </p:grpSpPr>
        <p:sp>
          <p:nvSpPr>
            <p:cNvPr id="193" name="圆角矩形 192"/>
            <p:cNvSpPr/>
            <p:nvPr/>
          </p:nvSpPr>
          <p:spPr>
            <a:xfrm>
              <a:off x="9547361" y="983317"/>
              <a:ext cx="2380781" cy="3802506"/>
            </a:xfrm>
            <a:prstGeom prst="roundRect">
              <a:avLst/>
            </a:prstGeom>
            <a:noFill/>
            <a:ln>
              <a:solidFill>
                <a:srgbClr val="FF0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a:bodyPr>
            <a:lstStyle/>
            <a:p>
              <a:pPr algn="ctr" eaLnBrk="1" fontAlgn="auto" hangingPunct="1">
                <a:spcBef>
                  <a:spcPts val="0"/>
                </a:spcBef>
                <a:spcAft>
                  <a:spcPts val="0"/>
                </a:spcAft>
              </a:pPr>
              <a:endParaRPr lang="zh-CN" altLang="en-US" sz="2100" spc="100" dirty="0" smtClean="0">
                <a:solidFill>
                  <a:srgbClr val="333333"/>
                </a:solidFill>
                <a:ea typeface="微软雅黑" panose="020B0503020204020204" pitchFamily="34" charset="-122"/>
              </a:endParaRPr>
            </a:p>
          </p:txBody>
        </p:sp>
        <p:sp>
          <p:nvSpPr>
            <p:cNvPr id="194" name="文本框 193"/>
            <p:cNvSpPr txBox="1"/>
            <p:nvPr/>
          </p:nvSpPr>
          <p:spPr>
            <a:xfrm>
              <a:off x="10089228" y="814040"/>
              <a:ext cx="1275926" cy="362428"/>
            </a:xfrm>
            <a:prstGeom prst="rect">
              <a:avLst/>
            </a:prstGeom>
            <a:solidFill>
              <a:srgbClr val="FFFFFF"/>
            </a:solidFill>
          </p:spPr>
          <p:txBody>
            <a:bodyPr wrap="square" rtlCol="0">
              <a:spAutoFit/>
            </a:bodyPr>
            <a:lstStyle/>
            <a:p>
              <a:pPr algn="ctr"/>
              <a:r>
                <a:rPr lang="zh-CN" altLang="en-US" sz="1200" b="1" dirty="0" smtClean="0">
                  <a:solidFill>
                    <a:srgbClr val="FF0000"/>
                  </a:solidFill>
                  <a:latin typeface="微软雅黑" panose="020B0503020204020204" pitchFamily="34" charset="-122"/>
                  <a:ea typeface="微软雅黑" panose="020B0503020204020204" pitchFamily="34" charset="-122"/>
                </a:rPr>
                <a:t>考核监测点</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grpSp>
      <p:sp>
        <p:nvSpPr>
          <p:cNvPr id="195" name="文本框 194"/>
          <p:cNvSpPr txBox="1"/>
          <p:nvPr/>
        </p:nvSpPr>
        <p:spPr>
          <a:xfrm>
            <a:off x="7131516" y="2709211"/>
            <a:ext cx="2016175" cy="252730"/>
          </a:xfrm>
          <a:prstGeom prst="rect">
            <a:avLst/>
          </a:prstGeom>
          <a:noFill/>
        </p:spPr>
        <p:txBody>
          <a:bodyPr wrap="square" rtlCol="0">
            <a:spAutoFit/>
          </a:bodyPr>
          <a:lstStyle/>
          <a:p>
            <a:r>
              <a:rPr lang="zh-CN" altLang="en-US" sz="1050" dirty="0">
                <a:latin typeface="微软雅黑" panose="020B0503020204020204" pitchFamily="34" charset="-122"/>
                <a:ea typeface="微软雅黑" panose="020B0503020204020204" pitchFamily="34" charset="-122"/>
              </a:rPr>
              <a:t>⑨教师</a:t>
            </a:r>
            <a:r>
              <a:rPr lang="zh-CN" altLang="en-US" sz="1050" dirty="0" smtClean="0">
                <a:latin typeface="微软雅黑" panose="020B0503020204020204" pitchFamily="34" charset="-122"/>
                <a:ea typeface="微软雅黑" panose="020B0503020204020204" pitchFamily="34" charset="-122"/>
              </a:rPr>
              <a:t>对学生学习状态调查</a:t>
            </a:r>
            <a:endParaRPr lang="zh-CN" altLang="en-US" sz="1050" dirty="0">
              <a:latin typeface="微软雅黑" panose="020B0503020204020204" pitchFamily="34" charset="-122"/>
              <a:ea typeface="微软雅黑" panose="020B0503020204020204" pitchFamily="34" charset="-122"/>
            </a:endParaRPr>
          </a:p>
        </p:txBody>
      </p:sp>
      <p:sp>
        <p:nvSpPr>
          <p:cNvPr id="196" name="文本框 195"/>
          <p:cNvSpPr txBox="1"/>
          <p:nvPr/>
        </p:nvSpPr>
        <p:spPr>
          <a:xfrm>
            <a:off x="7131517" y="2936707"/>
            <a:ext cx="1573754" cy="252730"/>
          </a:xfrm>
          <a:prstGeom prst="rect">
            <a:avLst/>
          </a:prstGeom>
          <a:noFill/>
        </p:spPr>
        <p:txBody>
          <a:bodyPr wrap="square" rtlCol="0">
            <a:spAutoFit/>
          </a:bodyPr>
          <a:lstStyle/>
          <a:p>
            <a:r>
              <a:rPr lang="zh-CN" altLang="en-US" sz="1050" dirty="0">
                <a:latin typeface="微软雅黑" panose="020B0503020204020204" pitchFamily="34" charset="-122"/>
                <a:ea typeface="微软雅黑" panose="020B0503020204020204" pitchFamily="34" charset="-122"/>
              </a:rPr>
              <a:t>⑩实</a:t>
            </a:r>
            <a:r>
              <a:rPr lang="zh-CN" altLang="en-US" sz="1050" dirty="0" smtClean="0">
                <a:latin typeface="微软雅黑" panose="020B0503020204020204" pitchFamily="34" charset="-122"/>
                <a:ea typeface="微软雅黑" panose="020B0503020204020204" pitchFamily="34" charset="-122"/>
              </a:rPr>
              <a:t>训条件的利用率</a:t>
            </a:r>
            <a:endParaRPr lang="zh-CN" altLang="en-US" sz="1050" dirty="0">
              <a:latin typeface="微软雅黑" panose="020B0503020204020204" pitchFamily="34" charset="-122"/>
              <a:ea typeface="微软雅黑" panose="020B0503020204020204" pitchFamily="34" charset="-122"/>
            </a:endParaRPr>
          </a:p>
        </p:txBody>
      </p:sp>
      <p:sp>
        <p:nvSpPr>
          <p:cNvPr id="197" name="文本框 196"/>
          <p:cNvSpPr txBox="1"/>
          <p:nvPr/>
        </p:nvSpPr>
        <p:spPr>
          <a:xfrm>
            <a:off x="7131517" y="3163289"/>
            <a:ext cx="1573754" cy="252730"/>
          </a:xfrm>
          <a:prstGeom prst="rect">
            <a:avLst/>
          </a:prstGeom>
          <a:noFill/>
        </p:spPr>
        <p:txBody>
          <a:bodyPr wrap="square" rtlCol="0">
            <a:spAutoFit/>
          </a:bodyPr>
          <a:lstStyle/>
          <a:p>
            <a:r>
              <a:rPr lang="zh-CN" altLang="en-US" sz="1050" dirty="0">
                <a:latin typeface="微软雅黑" panose="020B0503020204020204" pitchFamily="34" charset="-122"/>
                <a:ea typeface="微软雅黑" panose="020B0503020204020204" pitchFamily="34" charset="-122"/>
              </a:rPr>
              <a:t>⑾教学</a:t>
            </a:r>
            <a:r>
              <a:rPr lang="zh-CN" altLang="en-US" sz="1050" dirty="0" smtClean="0">
                <a:latin typeface="微软雅黑" panose="020B0503020204020204" pitchFamily="34" charset="-122"/>
                <a:ea typeface="微软雅黑" panose="020B0503020204020204" pitchFamily="34" charset="-122"/>
              </a:rPr>
              <a:t>内容完成情况</a:t>
            </a:r>
            <a:endParaRPr lang="zh-CN" altLang="en-US" sz="1050" dirty="0">
              <a:latin typeface="微软雅黑" panose="020B0503020204020204" pitchFamily="34" charset="-122"/>
              <a:ea typeface="微软雅黑" panose="020B0503020204020204" pitchFamily="34" charset="-122"/>
            </a:endParaRPr>
          </a:p>
        </p:txBody>
      </p:sp>
      <p:sp>
        <p:nvSpPr>
          <p:cNvPr id="198" name="文本框 197"/>
          <p:cNvSpPr txBox="1"/>
          <p:nvPr/>
        </p:nvSpPr>
        <p:spPr>
          <a:xfrm>
            <a:off x="7133221" y="3390185"/>
            <a:ext cx="1573754"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⑿课程</a:t>
            </a:r>
            <a:r>
              <a:rPr lang="zh-CN" altLang="en-US" sz="1050" dirty="0">
                <a:latin typeface="微软雅黑" panose="020B0503020204020204" pitchFamily="34" charset="-122"/>
                <a:ea typeface="微软雅黑" panose="020B0503020204020204" pitchFamily="34" charset="-122"/>
              </a:rPr>
              <a:t>成绩</a:t>
            </a:r>
            <a:r>
              <a:rPr lang="zh-CN" altLang="en-US" sz="1050" dirty="0" smtClean="0">
                <a:latin typeface="微软雅黑" panose="020B0503020204020204" pitchFamily="34" charset="-122"/>
                <a:ea typeface="微软雅黑" panose="020B0503020204020204" pitchFamily="34" charset="-122"/>
              </a:rPr>
              <a:t>分析</a:t>
            </a:r>
            <a:endParaRPr lang="zh-CN" altLang="en-US" sz="1050" dirty="0">
              <a:latin typeface="微软雅黑" panose="020B0503020204020204" pitchFamily="34" charset="-122"/>
              <a:ea typeface="微软雅黑" panose="020B0503020204020204" pitchFamily="34" charset="-122"/>
            </a:endParaRPr>
          </a:p>
        </p:txBody>
      </p:sp>
      <p:sp>
        <p:nvSpPr>
          <p:cNvPr id="199" name="矩形 198"/>
          <p:cNvSpPr/>
          <p:nvPr/>
        </p:nvSpPr>
        <p:spPr>
          <a:xfrm>
            <a:off x="1457238" y="1084204"/>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①</a:t>
            </a:r>
            <a:endParaRPr lang="zh-CN" altLang="en-US" sz="1050" b="1" dirty="0">
              <a:solidFill>
                <a:srgbClr val="FFFF00"/>
              </a:solidFill>
            </a:endParaRPr>
          </a:p>
        </p:txBody>
      </p:sp>
      <p:sp>
        <p:nvSpPr>
          <p:cNvPr id="200" name="矩形 199"/>
          <p:cNvSpPr/>
          <p:nvPr/>
        </p:nvSpPr>
        <p:spPr>
          <a:xfrm>
            <a:off x="2866021" y="1080180"/>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⑤</a:t>
            </a:r>
            <a:endParaRPr lang="zh-CN" altLang="en-US" sz="1050" b="1" dirty="0">
              <a:solidFill>
                <a:srgbClr val="FFFF00"/>
              </a:solidFill>
            </a:endParaRPr>
          </a:p>
        </p:txBody>
      </p:sp>
      <p:sp>
        <p:nvSpPr>
          <p:cNvPr id="201" name="矩形 200"/>
          <p:cNvSpPr/>
          <p:nvPr/>
        </p:nvSpPr>
        <p:spPr>
          <a:xfrm>
            <a:off x="4369238" y="1094311"/>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②</a:t>
            </a:r>
            <a:endParaRPr lang="zh-CN" altLang="en-US" sz="1050" b="1" dirty="0">
              <a:solidFill>
                <a:srgbClr val="FFFF00"/>
              </a:solidFill>
            </a:endParaRPr>
          </a:p>
        </p:txBody>
      </p:sp>
      <p:sp>
        <p:nvSpPr>
          <p:cNvPr id="202" name="矩形 201"/>
          <p:cNvSpPr/>
          <p:nvPr/>
        </p:nvSpPr>
        <p:spPr>
          <a:xfrm>
            <a:off x="4376945" y="1328408"/>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③</a:t>
            </a:r>
            <a:endParaRPr lang="zh-CN" altLang="en-US" sz="1050" b="1" dirty="0">
              <a:solidFill>
                <a:srgbClr val="FFFF00"/>
              </a:solidFill>
            </a:endParaRPr>
          </a:p>
        </p:txBody>
      </p:sp>
      <p:sp>
        <p:nvSpPr>
          <p:cNvPr id="203" name="矩形 202"/>
          <p:cNvSpPr/>
          <p:nvPr/>
        </p:nvSpPr>
        <p:spPr>
          <a:xfrm>
            <a:off x="4369238" y="1511326"/>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④</a:t>
            </a:r>
            <a:endParaRPr lang="zh-CN" altLang="en-US" sz="1050" b="1" dirty="0">
              <a:solidFill>
                <a:srgbClr val="FFFF00"/>
              </a:solidFill>
            </a:endParaRPr>
          </a:p>
        </p:txBody>
      </p:sp>
      <p:sp>
        <p:nvSpPr>
          <p:cNvPr id="204" name="矩形 203"/>
          <p:cNvSpPr/>
          <p:nvPr/>
        </p:nvSpPr>
        <p:spPr>
          <a:xfrm>
            <a:off x="4585935" y="1090388"/>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⑥</a:t>
            </a:r>
            <a:endParaRPr lang="zh-CN" altLang="en-US" sz="1050" b="1" dirty="0">
              <a:solidFill>
                <a:srgbClr val="FFFF00"/>
              </a:solidFill>
            </a:endParaRPr>
          </a:p>
        </p:txBody>
      </p:sp>
      <p:sp>
        <p:nvSpPr>
          <p:cNvPr id="205" name="矩形 204"/>
          <p:cNvSpPr/>
          <p:nvPr/>
        </p:nvSpPr>
        <p:spPr>
          <a:xfrm>
            <a:off x="1467490" y="1308797"/>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⑦</a:t>
            </a:r>
            <a:endParaRPr lang="zh-CN" altLang="en-US" sz="1050" b="1" dirty="0">
              <a:solidFill>
                <a:srgbClr val="FFFF00"/>
              </a:solidFill>
            </a:endParaRPr>
          </a:p>
        </p:txBody>
      </p:sp>
      <p:sp>
        <p:nvSpPr>
          <p:cNvPr id="206" name="矩形 205"/>
          <p:cNvSpPr/>
          <p:nvPr/>
        </p:nvSpPr>
        <p:spPr>
          <a:xfrm>
            <a:off x="1460378" y="1515377"/>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⑧</a:t>
            </a:r>
            <a:endParaRPr lang="zh-CN" altLang="en-US" sz="1050" b="1" dirty="0">
              <a:solidFill>
                <a:srgbClr val="FFFF00"/>
              </a:solidFill>
            </a:endParaRPr>
          </a:p>
        </p:txBody>
      </p:sp>
      <p:sp>
        <p:nvSpPr>
          <p:cNvPr id="207" name="矩形 206"/>
          <p:cNvSpPr/>
          <p:nvPr/>
        </p:nvSpPr>
        <p:spPr>
          <a:xfrm>
            <a:off x="4581749" y="1325922"/>
            <a:ext cx="311624" cy="252730"/>
          </a:xfrm>
          <a:prstGeom prst="rect">
            <a:avLst/>
          </a:prstGeom>
        </p:spPr>
        <p:txBody>
          <a:bodyPr wrap="squar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⑨</a:t>
            </a:r>
            <a:endParaRPr lang="zh-CN" altLang="en-US" sz="1050" b="1" dirty="0">
              <a:solidFill>
                <a:srgbClr val="FFFF00"/>
              </a:solidFill>
            </a:endParaRPr>
          </a:p>
        </p:txBody>
      </p:sp>
      <p:sp>
        <p:nvSpPr>
          <p:cNvPr id="208" name="矩形 207"/>
          <p:cNvSpPr/>
          <p:nvPr/>
        </p:nvSpPr>
        <p:spPr>
          <a:xfrm>
            <a:off x="4572141" y="1511426"/>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⑩</a:t>
            </a:r>
            <a:endParaRPr lang="zh-CN" altLang="en-US" sz="1050" b="1" dirty="0">
              <a:solidFill>
                <a:srgbClr val="FFFF00"/>
              </a:solidFill>
            </a:endParaRPr>
          </a:p>
        </p:txBody>
      </p:sp>
      <p:sp>
        <p:nvSpPr>
          <p:cNvPr id="209" name="矩形 208"/>
          <p:cNvSpPr/>
          <p:nvPr/>
        </p:nvSpPr>
        <p:spPr>
          <a:xfrm>
            <a:off x="4781768" y="1092549"/>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⑾</a:t>
            </a:r>
            <a:endParaRPr lang="zh-CN" altLang="en-US" sz="1050" b="1" dirty="0">
              <a:solidFill>
                <a:srgbClr val="FFFF00"/>
              </a:solidFill>
            </a:endParaRPr>
          </a:p>
        </p:txBody>
      </p:sp>
      <p:sp>
        <p:nvSpPr>
          <p:cNvPr id="210" name="矩形 209"/>
          <p:cNvSpPr/>
          <p:nvPr/>
        </p:nvSpPr>
        <p:spPr>
          <a:xfrm>
            <a:off x="2852798" y="1338063"/>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⑿</a:t>
            </a:r>
            <a:endParaRPr lang="zh-CN" altLang="en-US" sz="1050" b="1" dirty="0">
              <a:solidFill>
                <a:srgbClr val="FFFF00"/>
              </a:solidFill>
            </a:endParaRPr>
          </a:p>
        </p:txBody>
      </p:sp>
      <p:grpSp>
        <p:nvGrpSpPr>
          <p:cNvPr id="211" name="组合 210"/>
          <p:cNvGrpSpPr/>
          <p:nvPr/>
        </p:nvGrpSpPr>
        <p:grpSpPr>
          <a:xfrm>
            <a:off x="4454" y="4874534"/>
            <a:ext cx="9144000" cy="271067"/>
            <a:chOff x="0" y="6389330"/>
            <a:chExt cx="12192000" cy="361422"/>
          </a:xfrm>
        </p:grpSpPr>
        <p:sp>
          <p:nvSpPr>
            <p:cNvPr id="212" name="矩形 211"/>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13" name="矩形 212"/>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sp>
        <p:nvSpPr>
          <p:cNvPr id="214"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zh-CN" altLang="en-US" sz="2100" b="1" dirty="0">
                <a:solidFill>
                  <a:schemeClr val="tx2"/>
                </a:solidFill>
                <a:latin typeface="微软雅黑" panose="020B0503020204020204" pitchFamily="34" charset="-122"/>
                <a:ea typeface="微软雅黑" panose="020B0503020204020204" pitchFamily="34" charset="-122"/>
                <a:sym typeface="+mn-ea"/>
              </a:rPr>
              <a:t>2</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sz="2100" b="1" dirty="0">
                <a:solidFill>
                  <a:schemeClr val="tx2"/>
                </a:solidFill>
                <a:latin typeface="微软雅黑" panose="020B0503020204020204" pitchFamily="34" charset="-122"/>
                <a:ea typeface="微软雅黑" panose="020B0503020204020204" pitchFamily="34" charset="-122"/>
                <a:sym typeface="+mn-ea"/>
              </a:rPr>
              <a:t>课程诊改实施情况</a:t>
            </a:r>
            <a:r>
              <a:rPr lang="zh-CN" altLang="en-US" sz="2100" b="1" dirty="0">
                <a:solidFill>
                  <a:schemeClr val="tx2"/>
                </a:solidFill>
                <a:latin typeface="微软雅黑" panose="020B0503020204020204" pitchFamily="34" charset="-122"/>
                <a:ea typeface="微软雅黑" panose="020B0503020204020204" pitchFamily="34" charset="-122"/>
              </a:rPr>
              <a:t>绍</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215" name="组合 214"/>
          <p:cNvGrpSpPr/>
          <p:nvPr/>
        </p:nvGrpSpPr>
        <p:grpSpPr>
          <a:xfrm>
            <a:off x="148921" y="171450"/>
            <a:ext cx="575218" cy="216932"/>
            <a:chOff x="472881" y="331470"/>
            <a:chExt cx="766957" cy="289243"/>
          </a:xfrm>
          <a:solidFill>
            <a:schemeClr val="tx2"/>
          </a:solidFill>
        </p:grpSpPr>
        <p:sp>
          <p:nvSpPr>
            <p:cNvPr id="216"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217"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218"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219"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220" name="直接连接符 219"/>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4840172" y="13926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标准</a:t>
            </a:r>
            <a:endParaRPr lang="zh-CN" altLang="en-US" sz="1050" dirty="0"/>
          </a:p>
        </p:txBody>
      </p:sp>
      <p:sp>
        <p:nvSpPr>
          <p:cNvPr id="55" name="矩形 54"/>
          <p:cNvSpPr/>
          <p:nvPr/>
        </p:nvSpPr>
        <p:spPr>
          <a:xfrm>
            <a:off x="5467874" y="159300"/>
            <a:ext cx="59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rgbClr val="FFFF00"/>
                </a:solidFill>
              </a:rPr>
              <a:t>设计</a:t>
            </a:r>
            <a:endParaRPr lang="zh-CN" altLang="en-US" sz="1050" b="1" dirty="0">
              <a:solidFill>
                <a:srgbClr val="FFFF00"/>
              </a:solidFill>
            </a:endParaRPr>
          </a:p>
        </p:txBody>
      </p:sp>
      <p:sp>
        <p:nvSpPr>
          <p:cNvPr id="56" name="矩形 55"/>
          <p:cNvSpPr/>
          <p:nvPr/>
        </p:nvSpPr>
        <p:spPr>
          <a:xfrm>
            <a:off x="6085074" y="1375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组织</a:t>
            </a:r>
            <a:endParaRPr lang="zh-CN" altLang="en-US" sz="1050" dirty="0"/>
          </a:p>
        </p:txBody>
      </p:sp>
      <p:sp>
        <p:nvSpPr>
          <p:cNvPr id="57" name="矩形 56"/>
          <p:cNvSpPr/>
          <p:nvPr/>
        </p:nvSpPr>
        <p:spPr>
          <a:xfrm>
            <a:off x="6702266" y="1389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实施</a:t>
            </a:r>
            <a:endParaRPr lang="zh-CN" altLang="en-US" sz="1050" dirty="0"/>
          </a:p>
        </p:txBody>
      </p:sp>
      <p:sp>
        <p:nvSpPr>
          <p:cNvPr id="58" name="矩形 57"/>
          <p:cNvSpPr/>
          <p:nvPr/>
        </p:nvSpPr>
        <p:spPr>
          <a:xfrm>
            <a:off x="7319467" y="13926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诊断</a:t>
            </a:r>
            <a:endParaRPr lang="zh-CN" altLang="en-US" sz="1050" dirty="0"/>
          </a:p>
        </p:txBody>
      </p:sp>
      <p:sp>
        <p:nvSpPr>
          <p:cNvPr id="59" name="矩形 58"/>
          <p:cNvSpPr/>
          <p:nvPr/>
        </p:nvSpPr>
        <p:spPr>
          <a:xfrm>
            <a:off x="7936664" y="1375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创新</a:t>
            </a:r>
            <a:endParaRPr lang="zh-CN" altLang="en-US" sz="1050" dirty="0"/>
          </a:p>
        </p:txBody>
      </p:sp>
      <p:sp>
        <p:nvSpPr>
          <p:cNvPr id="61" name="矩形 60"/>
          <p:cNvSpPr/>
          <p:nvPr/>
        </p:nvSpPr>
        <p:spPr>
          <a:xfrm>
            <a:off x="4213481" y="137055"/>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目标</a:t>
            </a:r>
            <a:endParaRPr lang="zh-CN" altLang="en-US" sz="1050" dirty="0"/>
          </a:p>
        </p:txBody>
      </p:sp>
      <p:sp>
        <p:nvSpPr>
          <p:cNvPr id="64" name="矩形 63"/>
          <p:cNvSpPr/>
          <p:nvPr/>
        </p:nvSpPr>
        <p:spPr>
          <a:xfrm>
            <a:off x="8544537" y="138641"/>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改进</a:t>
            </a:r>
            <a:endParaRPr lang="zh-CN" altLang="en-US" sz="1050" dirty="0"/>
          </a:p>
        </p:txBody>
      </p:sp>
      <p:grpSp>
        <p:nvGrpSpPr>
          <p:cNvPr id="71" name="组合 70"/>
          <p:cNvGrpSpPr/>
          <p:nvPr/>
        </p:nvGrpSpPr>
        <p:grpSpPr>
          <a:xfrm>
            <a:off x="1423654" y="1213613"/>
            <a:ext cx="5550135" cy="3437907"/>
            <a:chOff x="3158835" y="1092530"/>
            <a:chExt cx="7400180" cy="4583876"/>
          </a:xfrm>
        </p:grpSpPr>
        <p:sp>
          <p:nvSpPr>
            <p:cNvPr id="72" name="右箭头 71"/>
            <p:cNvSpPr/>
            <p:nvPr/>
          </p:nvSpPr>
          <p:spPr>
            <a:xfrm>
              <a:off x="3158837" y="1340765"/>
              <a:ext cx="2600124" cy="199636"/>
            </a:xfrm>
            <a:prstGeom prst="rightArrow">
              <a:avLst/>
            </a:prstGeom>
            <a:solidFill>
              <a:srgbClr val="EF8B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73" name="矩形 72"/>
            <p:cNvSpPr/>
            <p:nvPr/>
          </p:nvSpPr>
          <p:spPr>
            <a:xfrm>
              <a:off x="5758961" y="1206231"/>
              <a:ext cx="2216363"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课程建设方案</a:t>
              </a:r>
              <a:endParaRPr lang="zh-CN" altLang="en-US" sz="1050" b="1" dirty="0">
                <a:latin typeface="微软雅黑" panose="020B0503020204020204" pitchFamily="34" charset="-122"/>
                <a:ea typeface="微软雅黑" panose="020B0503020204020204" pitchFamily="34" charset="-122"/>
              </a:endParaRPr>
            </a:p>
          </p:txBody>
        </p:sp>
        <p:sp>
          <p:nvSpPr>
            <p:cNvPr id="74" name="矩形 73"/>
            <p:cNvSpPr/>
            <p:nvPr/>
          </p:nvSpPr>
          <p:spPr>
            <a:xfrm>
              <a:off x="5758961" y="2064584"/>
              <a:ext cx="2216363"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课程年度建设任务</a:t>
              </a:r>
              <a:endParaRPr lang="zh-CN" altLang="en-US" sz="1200" b="1" dirty="0">
                <a:latin typeface="微软雅黑" panose="020B0503020204020204" pitchFamily="34" charset="-122"/>
                <a:ea typeface="微软雅黑" panose="020B0503020204020204" pitchFamily="34" charset="-122"/>
              </a:endParaRPr>
            </a:p>
          </p:txBody>
        </p:sp>
        <p:cxnSp>
          <p:nvCxnSpPr>
            <p:cNvPr id="75" name="直接箭头连接符 74"/>
            <p:cNvCxnSpPr>
              <a:stCxn id="73" idx="2"/>
              <a:endCxn id="74" idx="0"/>
            </p:cNvCxnSpPr>
            <p:nvPr/>
          </p:nvCxnSpPr>
          <p:spPr>
            <a:xfrm>
              <a:off x="6867143" y="1746231"/>
              <a:ext cx="0" cy="318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5758961" y="2902449"/>
              <a:ext cx="2216363"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事前、</a:t>
              </a:r>
              <a:r>
                <a:rPr lang="zh-CN" altLang="en-US" sz="1200" b="1" dirty="0" smtClean="0">
                  <a:latin typeface="微软雅黑" panose="020B0503020204020204" pitchFamily="34" charset="-122"/>
                  <a:ea typeface="微软雅黑" panose="020B0503020204020204" pitchFamily="34" charset="-122"/>
                  <a:sym typeface="+mn-ea"/>
                </a:rPr>
                <a:t>课</a:t>
              </a:r>
              <a:r>
                <a:rPr lang="zh-CN" altLang="en-US" sz="1200" b="1" dirty="0" smtClean="0">
                  <a:latin typeface="微软雅黑" panose="020B0503020204020204" pitchFamily="34" charset="-122"/>
                  <a:ea typeface="微软雅黑" panose="020B0503020204020204" pitchFamily="34" charset="-122"/>
                </a:rPr>
                <a:t>中、</a:t>
              </a:r>
              <a:r>
                <a:rPr lang="zh-CN" altLang="en-US" sz="1200" b="1" dirty="0" smtClean="0">
                  <a:latin typeface="微软雅黑" panose="020B0503020204020204" pitchFamily="34" charset="-122"/>
                  <a:ea typeface="微软雅黑" panose="020B0503020204020204" pitchFamily="34" charset="-122"/>
                  <a:sym typeface="+mn-ea"/>
                </a:rPr>
                <a:t>课</a:t>
              </a:r>
              <a:r>
                <a:rPr lang="zh-CN" altLang="en-US" sz="1200" b="1" dirty="0" smtClean="0">
                  <a:latin typeface="微软雅黑" panose="020B0503020204020204" pitchFamily="34" charset="-122"/>
                  <a:ea typeface="微软雅黑" panose="020B0503020204020204" pitchFamily="34" charset="-122"/>
                </a:rPr>
                <a:t>后管理</a:t>
              </a:r>
              <a:endParaRPr lang="zh-CN" altLang="en-US" sz="1200" b="1" dirty="0">
                <a:latin typeface="微软雅黑" panose="020B0503020204020204" pitchFamily="34" charset="-122"/>
                <a:ea typeface="微软雅黑" panose="020B0503020204020204" pitchFamily="34" charset="-122"/>
              </a:endParaRPr>
            </a:p>
          </p:txBody>
        </p:sp>
        <p:cxnSp>
          <p:nvCxnSpPr>
            <p:cNvPr id="77" name="直接箭头连接符 76"/>
            <p:cNvCxnSpPr>
              <a:stCxn id="74" idx="2"/>
              <a:endCxn id="76" idx="0"/>
            </p:cNvCxnSpPr>
            <p:nvPr/>
          </p:nvCxnSpPr>
          <p:spPr>
            <a:xfrm>
              <a:off x="6867143" y="2604584"/>
              <a:ext cx="0" cy="297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3745149" y="2902449"/>
              <a:ext cx="1731800"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课程教学团队</a:t>
              </a:r>
              <a:endParaRPr lang="zh-CN" altLang="en-US" sz="1200" b="1" dirty="0">
                <a:latin typeface="微软雅黑" panose="020B0503020204020204" pitchFamily="34" charset="-122"/>
                <a:ea typeface="微软雅黑" panose="020B0503020204020204" pitchFamily="34" charset="-122"/>
              </a:endParaRPr>
            </a:p>
          </p:txBody>
        </p:sp>
        <p:sp>
          <p:nvSpPr>
            <p:cNvPr id="79" name="矩形 78"/>
            <p:cNvSpPr/>
            <p:nvPr/>
          </p:nvSpPr>
          <p:spPr>
            <a:xfrm>
              <a:off x="3745149" y="3977810"/>
              <a:ext cx="1731800"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编制课程标准</a:t>
              </a:r>
              <a:endParaRPr lang="zh-CN" altLang="en-US" sz="1200" b="1" dirty="0">
                <a:latin typeface="微软雅黑" panose="020B0503020204020204" pitchFamily="34" charset="-122"/>
                <a:ea typeface="微软雅黑" panose="020B0503020204020204" pitchFamily="34" charset="-122"/>
              </a:endParaRPr>
            </a:p>
          </p:txBody>
        </p:sp>
        <p:sp>
          <p:nvSpPr>
            <p:cNvPr id="80" name="矩形 79"/>
            <p:cNvSpPr/>
            <p:nvPr/>
          </p:nvSpPr>
          <p:spPr>
            <a:xfrm>
              <a:off x="5758961" y="4039762"/>
              <a:ext cx="2216363" cy="4137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确定学生学习标准</a:t>
              </a:r>
              <a:endParaRPr lang="zh-CN" altLang="en-US" sz="1200" b="1" dirty="0">
                <a:latin typeface="微软雅黑" panose="020B0503020204020204" pitchFamily="34" charset="-122"/>
                <a:ea typeface="微软雅黑" panose="020B0503020204020204" pitchFamily="34" charset="-122"/>
              </a:endParaRPr>
            </a:p>
          </p:txBody>
        </p:sp>
        <p:sp>
          <p:nvSpPr>
            <p:cNvPr id="81" name="矩形 80"/>
            <p:cNvSpPr/>
            <p:nvPr/>
          </p:nvSpPr>
          <p:spPr>
            <a:xfrm>
              <a:off x="5758961" y="5020572"/>
              <a:ext cx="2216363" cy="54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课堂在线检测</a:t>
              </a:r>
              <a:endParaRPr lang="zh-CN" altLang="en-US" sz="1200" b="1" dirty="0">
                <a:latin typeface="微软雅黑" panose="020B0503020204020204" pitchFamily="34" charset="-122"/>
                <a:ea typeface="微软雅黑" panose="020B0503020204020204" pitchFamily="34" charset="-122"/>
              </a:endParaRPr>
            </a:p>
          </p:txBody>
        </p:sp>
        <p:cxnSp>
          <p:nvCxnSpPr>
            <p:cNvPr id="82" name="直接箭头连接符 81"/>
            <p:cNvCxnSpPr>
              <a:stCxn id="76" idx="1"/>
              <a:endCxn id="78" idx="3"/>
            </p:cNvCxnSpPr>
            <p:nvPr/>
          </p:nvCxnSpPr>
          <p:spPr>
            <a:xfrm flipH="1">
              <a:off x="5476949" y="3172449"/>
              <a:ext cx="2820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78" idx="2"/>
              <a:endCxn id="79" idx="0"/>
            </p:cNvCxnSpPr>
            <p:nvPr/>
          </p:nvCxnSpPr>
          <p:spPr>
            <a:xfrm>
              <a:off x="4611049" y="3442449"/>
              <a:ext cx="0" cy="535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79" idx="3"/>
              <a:endCxn id="80" idx="1"/>
            </p:cNvCxnSpPr>
            <p:nvPr/>
          </p:nvCxnSpPr>
          <p:spPr>
            <a:xfrm flipV="1">
              <a:off x="5476949" y="4246660"/>
              <a:ext cx="282012" cy="1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右箭头 84"/>
            <p:cNvSpPr/>
            <p:nvPr/>
          </p:nvSpPr>
          <p:spPr>
            <a:xfrm rot="10800000">
              <a:off x="3158835" y="5084917"/>
              <a:ext cx="2600125" cy="187741"/>
            </a:xfrm>
            <a:prstGeom prst="rightArrow">
              <a:avLst/>
            </a:prstGeom>
            <a:solidFill>
              <a:srgbClr val="EF8B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cxnSp>
          <p:nvCxnSpPr>
            <p:cNvPr id="86" name="直接箭头连接符 85"/>
            <p:cNvCxnSpPr>
              <a:stCxn id="80" idx="2"/>
              <a:endCxn id="81" idx="0"/>
            </p:cNvCxnSpPr>
            <p:nvPr/>
          </p:nvCxnSpPr>
          <p:spPr>
            <a:xfrm>
              <a:off x="6867143" y="4453557"/>
              <a:ext cx="0" cy="567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3517809" y="1092530"/>
              <a:ext cx="4689532" cy="458387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88" name="矩形 87"/>
            <p:cNvSpPr/>
            <p:nvPr/>
          </p:nvSpPr>
          <p:spPr>
            <a:xfrm>
              <a:off x="8424290" y="2064584"/>
              <a:ext cx="2128076" cy="540000"/>
            </a:xfrm>
            <a:prstGeom prst="rect">
              <a:avLst/>
            </a:prstGeom>
            <a:solidFill>
              <a:srgbClr val="BF3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明确目标、任务措施预期效果</a:t>
              </a:r>
              <a:endParaRPr lang="zh-CN" altLang="en-US" sz="1200" b="1" dirty="0">
                <a:latin typeface="微软雅黑" panose="020B0503020204020204" pitchFamily="34" charset="-122"/>
                <a:ea typeface="微软雅黑" panose="020B0503020204020204" pitchFamily="34" charset="-122"/>
              </a:endParaRPr>
            </a:p>
          </p:txBody>
        </p:sp>
        <p:sp>
          <p:nvSpPr>
            <p:cNvPr id="89" name="矩形 88"/>
            <p:cNvSpPr/>
            <p:nvPr/>
          </p:nvSpPr>
          <p:spPr>
            <a:xfrm>
              <a:off x="8402964" y="2988041"/>
              <a:ext cx="2152198" cy="3690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绩效考核</a:t>
              </a:r>
              <a:endParaRPr lang="zh-CN" altLang="en-US" sz="1200" b="1" dirty="0">
                <a:latin typeface="微软雅黑" panose="020B0503020204020204" pitchFamily="34" charset="-122"/>
                <a:ea typeface="微软雅黑" panose="020B0503020204020204" pitchFamily="34" charset="-122"/>
              </a:endParaRPr>
            </a:p>
          </p:txBody>
        </p:sp>
        <p:sp>
          <p:nvSpPr>
            <p:cNvPr id="90" name="矩形 89"/>
            <p:cNvSpPr/>
            <p:nvPr/>
          </p:nvSpPr>
          <p:spPr>
            <a:xfrm>
              <a:off x="8402963" y="3541326"/>
              <a:ext cx="2156052" cy="400859"/>
            </a:xfrm>
            <a:prstGeom prst="rect">
              <a:avLst/>
            </a:prstGeom>
            <a:solidFill>
              <a:srgbClr val="BF3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课程学习情况分析</a:t>
              </a:r>
              <a:endParaRPr lang="zh-CN" altLang="en-US" sz="1200" b="1" dirty="0">
                <a:latin typeface="微软雅黑" panose="020B0503020204020204" pitchFamily="34" charset="-122"/>
                <a:ea typeface="微软雅黑" panose="020B0503020204020204" pitchFamily="34" charset="-122"/>
              </a:endParaRPr>
            </a:p>
          </p:txBody>
        </p:sp>
        <p:sp>
          <p:nvSpPr>
            <p:cNvPr id="91" name="矩形 90"/>
            <p:cNvSpPr/>
            <p:nvPr/>
          </p:nvSpPr>
          <p:spPr>
            <a:xfrm>
              <a:off x="8402964" y="4069970"/>
              <a:ext cx="2152198" cy="35470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设计达标考核办法</a:t>
              </a:r>
              <a:endParaRPr lang="zh-CN" altLang="en-US" sz="1200" b="1" dirty="0">
                <a:latin typeface="微软雅黑" panose="020B0503020204020204" pitchFamily="34" charset="-122"/>
                <a:ea typeface="微软雅黑" panose="020B0503020204020204" pitchFamily="34" charset="-122"/>
              </a:endParaRPr>
            </a:p>
          </p:txBody>
        </p:sp>
        <p:cxnSp>
          <p:nvCxnSpPr>
            <p:cNvPr id="92" name="直接箭头连接符 91"/>
            <p:cNvCxnSpPr>
              <a:stCxn id="88" idx="1"/>
              <a:endCxn id="74" idx="3"/>
            </p:cNvCxnSpPr>
            <p:nvPr/>
          </p:nvCxnSpPr>
          <p:spPr>
            <a:xfrm flipH="1">
              <a:off x="7975324" y="2334584"/>
              <a:ext cx="4489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a:stCxn id="89" idx="1"/>
              <a:endCxn id="76" idx="3"/>
            </p:cNvCxnSpPr>
            <p:nvPr/>
          </p:nvCxnSpPr>
          <p:spPr>
            <a:xfrm flipH="1" flipV="1">
              <a:off x="7975324" y="3172449"/>
              <a:ext cx="427640"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flipV="1">
              <a:off x="6864957" y="3741755"/>
              <a:ext cx="152435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接箭头连接符 94"/>
            <p:cNvCxnSpPr>
              <a:endCxn id="80" idx="0"/>
            </p:cNvCxnSpPr>
            <p:nvPr/>
          </p:nvCxnSpPr>
          <p:spPr>
            <a:xfrm>
              <a:off x="6863756" y="3741755"/>
              <a:ext cx="3387" cy="298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80" idx="3"/>
              <a:endCxn id="91" idx="1"/>
            </p:cNvCxnSpPr>
            <p:nvPr/>
          </p:nvCxnSpPr>
          <p:spPr>
            <a:xfrm>
              <a:off x="7975324" y="4246660"/>
              <a:ext cx="427640" cy="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98" idx="1"/>
            </p:cNvCxnSpPr>
            <p:nvPr/>
          </p:nvCxnSpPr>
          <p:spPr>
            <a:xfrm flipH="1">
              <a:off x="6878606" y="4768964"/>
              <a:ext cx="1524358" cy="0"/>
            </a:xfrm>
            <a:prstGeom prst="line">
              <a:avLst/>
            </a:prstGeom>
          </p:spPr>
          <p:style>
            <a:lnRef idx="1">
              <a:schemeClr val="accent1"/>
            </a:lnRef>
            <a:fillRef idx="0">
              <a:schemeClr val="accent1"/>
            </a:fillRef>
            <a:effectRef idx="0">
              <a:schemeClr val="accent1"/>
            </a:effectRef>
            <a:fontRef idx="minor">
              <a:schemeClr val="tx1"/>
            </a:fontRef>
          </p:style>
        </p:cxnSp>
        <p:sp>
          <p:nvSpPr>
            <p:cNvPr id="98" name="矩形 97"/>
            <p:cNvSpPr/>
            <p:nvPr/>
          </p:nvSpPr>
          <p:spPr>
            <a:xfrm>
              <a:off x="8402964" y="4553473"/>
              <a:ext cx="2152198" cy="430982"/>
            </a:xfrm>
            <a:prstGeom prst="rect">
              <a:avLst/>
            </a:prstGeom>
            <a:solidFill>
              <a:srgbClr val="BF3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课程目标</a:t>
              </a:r>
              <a:endParaRPr lang="zh-CN" altLang="en-US" sz="1200" b="1" dirty="0">
                <a:latin typeface="微软雅黑" panose="020B0503020204020204" pitchFamily="34" charset="-122"/>
                <a:ea typeface="微软雅黑" panose="020B0503020204020204" pitchFamily="34" charset="-122"/>
              </a:endParaRPr>
            </a:p>
          </p:txBody>
        </p:sp>
        <p:sp>
          <p:nvSpPr>
            <p:cNvPr id="99" name="TextBox 55"/>
            <p:cNvSpPr txBox="1"/>
            <p:nvPr/>
          </p:nvSpPr>
          <p:spPr>
            <a:xfrm>
              <a:off x="3630290" y="1099558"/>
              <a:ext cx="1731800" cy="367453"/>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课程建设规划</a:t>
              </a:r>
              <a:endParaRPr lang="zh-CN" altLang="en-US" sz="1200" dirty="0">
                <a:latin typeface="微软雅黑" panose="020B0503020204020204" pitchFamily="34" charset="-122"/>
                <a:ea typeface="微软雅黑" panose="020B0503020204020204" pitchFamily="34" charset="-122"/>
              </a:endParaRPr>
            </a:p>
          </p:txBody>
        </p:sp>
        <p:sp>
          <p:nvSpPr>
            <p:cNvPr id="100" name="TextBox 56"/>
            <p:cNvSpPr txBox="1"/>
            <p:nvPr/>
          </p:nvSpPr>
          <p:spPr>
            <a:xfrm>
              <a:off x="3589058" y="4851295"/>
              <a:ext cx="1731800" cy="367453"/>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实时跟踪改进</a:t>
              </a:r>
              <a:endParaRPr lang="zh-CN" altLang="en-US" sz="1200" dirty="0">
                <a:latin typeface="微软雅黑" panose="020B0503020204020204" pitchFamily="34" charset="-122"/>
                <a:ea typeface="微软雅黑" panose="020B0503020204020204" pitchFamily="34" charset="-122"/>
              </a:endParaRPr>
            </a:p>
          </p:txBody>
        </p:sp>
        <p:sp>
          <p:nvSpPr>
            <p:cNvPr id="101" name="TextBox 57"/>
            <p:cNvSpPr txBox="1"/>
            <p:nvPr/>
          </p:nvSpPr>
          <p:spPr>
            <a:xfrm>
              <a:off x="3589058" y="5197449"/>
              <a:ext cx="1731800" cy="367453"/>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改进课堂状态</a:t>
              </a:r>
              <a:endParaRPr lang="zh-CN" altLang="en-US" sz="1200" dirty="0">
                <a:latin typeface="微软雅黑" panose="020B0503020204020204" pitchFamily="34" charset="-122"/>
                <a:ea typeface="微软雅黑" panose="020B0503020204020204" pitchFamily="34" charset="-122"/>
              </a:endParaRPr>
            </a:p>
          </p:txBody>
        </p:sp>
      </p:grpSp>
      <p:sp>
        <p:nvSpPr>
          <p:cNvPr id="102" name="右箭头 101"/>
          <p:cNvSpPr/>
          <p:nvPr/>
        </p:nvSpPr>
        <p:spPr>
          <a:xfrm rot="16200000">
            <a:off x="28340" y="2869931"/>
            <a:ext cx="1525697" cy="203203"/>
          </a:xfrm>
          <a:prstGeom prst="rightArrow">
            <a:avLst/>
          </a:prstGeom>
          <a:solidFill>
            <a:srgbClr val="EF8B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103" name="组合 102"/>
          <p:cNvGrpSpPr/>
          <p:nvPr/>
        </p:nvGrpSpPr>
        <p:grpSpPr>
          <a:xfrm>
            <a:off x="230120" y="3776723"/>
            <a:ext cx="1136147" cy="986585"/>
            <a:chOff x="1702640" y="1483660"/>
            <a:chExt cx="1514863" cy="1315447"/>
          </a:xfrm>
        </p:grpSpPr>
        <p:sp>
          <p:nvSpPr>
            <p:cNvPr id="104" name="KSO_Shape"/>
            <p:cNvSpPr>
              <a:spLocks noChangeAspect="1"/>
            </p:cNvSpPr>
            <p:nvPr/>
          </p:nvSpPr>
          <p:spPr bwMode="auto">
            <a:xfrm>
              <a:off x="1702640" y="1483660"/>
              <a:ext cx="1514863" cy="837371"/>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chemeClr val="accent1">
                <a:lumMod val="75000"/>
              </a:schemeClr>
            </a:solidFill>
            <a:ln>
              <a:noFill/>
            </a:ln>
          </p:spPr>
          <p:txBody>
            <a:bodyPr anchor="ctr">
              <a:scene3d>
                <a:camera prst="orthographicFront"/>
                <a:lightRig rig="threePt" dir="t"/>
              </a:scene3d>
              <a:sp3d contourW="12700">
                <a:contourClr>
                  <a:srgbClr val="FFFFFF"/>
                </a:contourClr>
              </a:sp3d>
            </a:bodyPr>
            <a:lstStyle/>
            <a:p>
              <a:pPr algn="ctr" defTabSz="1219200" fontAlgn="auto">
                <a:spcBef>
                  <a:spcPts val="0"/>
                </a:spcBef>
                <a:spcAft>
                  <a:spcPts val="0"/>
                </a:spcAft>
                <a:defRPr/>
              </a:pPr>
              <a:endParaRPr lang="zh-CN" altLang="en-US" sz="1050" b="1">
                <a:solidFill>
                  <a:srgbClr val="FFFFFF"/>
                </a:solidFill>
                <a:latin typeface="+mn-lt"/>
              </a:endParaRPr>
            </a:p>
          </p:txBody>
        </p:sp>
        <p:sp>
          <p:nvSpPr>
            <p:cNvPr id="105" name="TextBox 71"/>
            <p:cNvSpPr txBox="1"/>
            <p:nvPr/>
          </p:nvSpPr>
          <p:spPr>
            <a:xfrm>
              <a:off x="1828800" y="2369847"/>
              <a:ext cx="1213945" cy="429260"/>
            </a:xfrm>
            <a:prstGeom prst="rect">
              <a:avLst/>
            </a:prstGeom>
            <a:noFill/>
          </p:spPr>
          <p:txBody>
            <a:bodyPr wrap="square" rtlCol="0">
              <a:spAutoFit/>
            </a:bodyPr>
            <a:lstStyle/>
            <a:p>
              <a:pPr algn="ctr"/>
              <a:r>
                <a:rPr lang="zh-CN" altLang="en-US" sz="1500" b="1" dirty="0" smtClean="0">
                  <a:solidFill>
                    <a:srgbClr val="0070C0"/>
                  </a:solidFill>
                  <a:latin typeface="微软雅黑" panose="020B0503020204020204" pitchFamily="34" charset="-122"/>
                  <a:ea typeface="微软雅黑" panose="020B0503020204020204" pitchFamily="34" charset="-122"/>
                </a:rPr>
                <a:t>课程组</a:t>
              </a:r>
              <a:endParaRPr lang="zh-CN" altLang="en-US" sz="1500" b="1" dirty="0">
                <a:solidFill>
                  <a:srgbClr val="0070C0"/>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156788" y="1029457"/>
            <a:ext cx="1292250" cy="1130380"/>
            <a:chOff x="1576556" y="1388743"/>
            <a:chExt cx="1723000" cy="1507173"/>
          </a:xfrm>
        </p:grpSpPr>
        <p:sp>
          <p:nvSpPr>
            <p:cNvPr id="107" name="KSO_Shape"/>
            <p:cNvSpPr>
              <a:spLocks noChangeAspect="1"/>
            </p:cNvSpPr>
            <p:nvPr/>
          </p:nvSpPr>
          <p:spPr bwMode="auto">
            <a:xfrm>
              <a:off x="1999962" y="1388743"/>
              <a:ext cx="863600" cy="1041400"/>
            </a:xfrm>
            <a:custGeom>
              <a:avLst/>
              <a:gdLst>
                <a:gd name="T0" fmla="*/ 331508 w 2789238"/>
                <a:gd name="T1" fmla="*/ 2017550 h 3357562"/>
                <a:gd name="T2" fmla="*/ 181631 w 2789238"/>
                <a:gd name="T3" fmla="*/ 2232892 h 3357562"/>
                <a:gd name="T4" fmla="*/ 106692 w 2789238"/>
                <a:gd name="T5" fmla="*/ 2733769 h 3357562"/>
                <a:gd name="T6" fmla="*/ 550290 w 2789238"/>
                <a:gd name="T7" fmla="*/ 2596878 h 3357562"/>
                <a:gd name="T8" fmla="*/ 597286 w 2789238"/>
                <a:gd name="T9" fmla="*/ 2503817 h 3357562"/>
                <a:gd name="T10" fmla="*/ 1234898 w 2789238"/>
                <a:gd name="T11" fmla="*/ 2133162 h 3357562"/>
                <a:gd name="T12" fmla="*/ 1089149 w 2789238"/>
                <a:gd name="T13" fmla="*/ 2339611 h 3357562"/>
                <a:gd name="T14" fmla="*/ 921490 w 2789238"/>
                <a:gd name="T15" fmla="*/ 2098542 h 3357562"/>
                <a:gd name="T16" fmla="*/ 1959198 w 2789238"/>
                <a:gd name="T17" fmla="*/ 1818089 h 3357562"/>
                <a:gd name="T18" fmla="*/ 1826151 w 2789238"/>
                <a:gd name="T19" fmla="*/ 2146184 h 3357562"/>
                <a:gd name="T20" fmla="*/ 1678814 w 2789238"/>
                <a:gd name="T21" fmla="*/ 2334211 h 3357562"/>
                <a:gd name="T22" fmla="*/ 1477814 w 2789238"/>
                <a:gd name="T23" fmla="*/ 2242738 h 3357562"/>
                <a:gd name="T24" fmla="*/ 2150990 w 2789238"/>
                <a:gd name="T25" fmla="*/ 2817937 h 3357562"/>
                <a:gd name="T26" fmla="*/ 2201161 w 2789238"/>
                <a:gd name="T27" fmla="*/ 2503182 h 3357562"/>
                <a:gd name="T28" fmla="*/ 2516157 w 2789238"/>
                <a:gd name="T29" fmla="*/ 3210507 h 3357562"/>
                <a:gd name="T30" fmla="*/ 2641266 w 2789238"/>
                <a:gd name="T31" fmla="*/ 2341834 h 3357562"/>
                <a:gd name="T32" fmla="*/ 2519332 w 2789238"/>
                <a:gd name="T33" fmla="*/ 2076309 h 3357562"/>
                <a:gd name="T34" fmla="*/ 1782331 w 2789238"/>
                <a:gd name="T35" fmla="*/ 1695490 h 3357562"/>
                <a:gd name="T36" fmla="*/ 1612131 w 2789238"/>
                <a:gd name="T37" fmla="*/ 1899716 h 3357562"/>
                <a:gd name="T38" fmla="*/ 1707392 w 2789238"/>
                <a:gd name="T39" fmla="*/ 2184615 h 3357562"/>
                <a:gd name="T40" fmla="*/ 1859810 w 2789238"/>
                <a:gd name="T41" fmla="*/ 1880976 h 3357562"/>
                <a:gd name="T42" fmla="*/ 944353 w 2789238"/>
                <a:gd name="T43" fmla="*/ 1922584 h 3357562"/>
                <a:gd name="T44" fmla="*/ 1109154 w 2789238"/>
                <a:gd name="T45" fmla="*/ 2222411 h 3357562"/>
                <a:gd name="T46" fmla="*/ 1176789 w 2789238"/>
                <a:gd name="T47" fmla="*/ 1899716 h 3357562"/>
                <a:gd name="T48" fmla="*/ 1006907 w 2789238"/>
                <a:gd name="T49" fmla="*/ 1695490 h 3357562"/>
                <a:gd name="T50" fmla="*/ 1060889 w 2789238"/>
                <a:gd name="T51" fmla="*/ 1664046 h 3357562"/>
                <a:gd name="T52" fmla="*/ 1278718 w 2789238"/>
                <a:gd name="T53" fmla="*/ 1877165 h 3357562"/>
                <a:gd name="T54" fmla="*/ 1578155 w 2789238"/>
                <a:gd name="T55" fmla="*/ 1833652 h 3357562"/>
                <a:gd name="T56" fmla="*/ 1751847 w 2789238"/>
                <a:gd name="T57" fmla="*/ 1614499 h 3357562"/>
                <a:gd name="T58" fmla="*/ 1802018 w 2789238"/>
                <a:gd name="T59" fmla="*/ 1588137 h 3357562"/>
                <a:gd name="T60" fmla="*/ 2504726 w 2789238"/>
                <a:gd name="T61" fmla="*/ 1940370 h 3357562"/>
                <a:gd name="T62" fmla="*/ 2686039 w 2789238"/>
                <a:gd name="T63" fmla="*/ 2163335 h 3357562"/>
                <a:gd name="T64" fmla="*/ 2781617 w 2789238"/>
                <a:gd name="T65" fmla="*/ 2597830 h 3357562"/>
                <a:gd name="T66" fmla="*/ 2775584 w 2789238"/>
                <a:gd name="T67" fmla="*/ 3264501 h 3357562"/>
                <a:gd name="T68" fmla="*/ 1967137 w 2789238"/>
                <a:gd name="T69" fmla="*/ 3344858 h 3357562"/>
                <a:gd name="T70" fmla="*/ 745893 w 2789238"/>
                <a:gd name="T71" fmla="*/ 3342634 h 3357562"/>
                <a:gd name="T72" fmla="*/ 9209 w 2789238"/>
                <a:gd name="T73" fmla="*/ 3261008 h 3357562"/>
                <a:gd name="T74" fmla="*/ 15877 w 2789238"/>
                <a:gd name="T75" fmla="*/ 2510804 h 3357562"/>
                <a:gd name="T76" fmla="*/ 137493 w 2789238"/>
                <a:gd name="T77" fmla="*/ 2096318 h 3357562"/>
                <a:gd name="T78" fmla="*/ 426134 w 2789238"/>
                <a:gd name="T79" fmla="*/ 1872401 h 3357562"/>
                <a:gd name="T80" fmla="*/ 1002462 w 2789238"/>
                <a:gd name="T81" fmla="*/ 1582737 h 3357562"/>
                <a:gd name="T82" fmla="*/ 1636927 w 2789238"/>
                <a:gd name="T83" fmla="*/ 52060 h 3357562"/>
                <a:gd name="T84" fmla="*/ 1829059 w 2789238"/>
                <a:gd name="T85" fmla="*/ 205700 h 3357562"/>
                <a:gd name="T86" fmla="*/ 1951960 w 2789238"/>
                <a:gd name="T87" fmla="*/ 437112 h 3357562"/>
                <a:gd name="T88" fmla="*/ 2016745 w 2789238"/>
                <a:gd name="T89" fmla="*/ 679317 h 3357562"/>
                <a:gd name="T90" fmla="*/ 2078037 w 2789238"/>
                <a:gd name="T91" fmla="*/ 818672 h 3357562"/>
                <a:gd name="T92" fmla="*/ 2026273 w 2789238"/>
                <a:gd name="T93" fmla="*/ 978343 h 3357562"/>
                <a:gd name="T94" fmla="*/ 1899243 w 2789238"/>
                <a:gd name="T95" fmla="*/ 1210073 h 3357562"/>
                <a:gd name="T96" fmla="*/ 1742044 w 2789238"/>
                <a:gd name="T97" fmla="*/ 1466563 h 3357562"/>
                <a:gd name="T98" fmla="*/ 1567061 w 2789238"/>
                <a:gd name="T99" fmla="*/ 1590047 h 3357562"/>
                <a:gd name="T100" fmla="*/ 1348253 w 2789238"/>
                <a:gd name="T101" fmla="*/ 1619251 h 3357562"/>
                <a:gd name="T102" fmla="*/ 1149452 w 2789238"/>
                <a:gd name="T103" fmla="*/ 1543065 h 3357562"/>
                <a:gd name="T104" fmla="*/ 996699 w 2789238"/>
                <a:gd name="T105" fmla="*/ 1385616 h 3357562"/>
                <a:gd name="T106" fmla="*/ 834736 w 2789238"/>
                <a:gd name="T107" fmla="*/ 1043101 h 3357562"/>
                <a:gd name="T108" fmla="*/ 729937 w 2789238"/>
                <a:gd name="T109" fmla="*/ 914538 h 3357562"/>
                <a:gd name="T110" fmla="*/ 722633 w 2789238"/>
                <a:gd name="T111" fmla="*/ 735186 h 3357562"/>
                <a:gd name="T112" fmla="*/ 819175 w 2789238"/>
                <a:gd name="T113" fmla="*/ 578372 h 3357562"/>
                <a:gd name="T114" fmla="*/ 901109 w 2789238"/>
                <a:gd name="T115" fmla="*/ 317438 h 3357562"/>
                <a:gd name="T116" fmla="*/ 1057991 w 2789238"/>
                <a:gd name="T117" fmla="*/ 121261 h 3357562"/>
                <a:gd name="T118" fmla="*/ 1278704 w 2789238"/>
                <a:gd name="T119" fmla="*/ 13332 h 3357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9238" h="3357562">
                  <a:moveTo>
                    <a:pt x="823371" y="1838416"/>
                  </a:moveTo>
                  <a:lnTo>
                    <a:pt x="786220" y="1851756"/>
                  </a:lnTo>
                  <a:lnTo>
                    <a:pt x="750338" y="1864461"/>
                  </a:lnTo>
                  <a:lnTo>
                    <a:pt x="715409" y="1875895"/>
                  </a:lnTo>
                  <a:lnTo>
                    <a:pt x="681433" y="1886693"/>
                  </a:lnTo>
                  <a:lnTo>
                    <a:pt x="616338" y="1907338"/>
                  </a:lnTo>
                  <a:lnTo>
                    <a:pt x="554736" y="1927030"/>
                  </a:lnTo>
                  <a:lnTo>
                    <a:pt x="524570" y="1936876"/>
                  </a:lnTo>
                  <a:lnTo>
                    <a:pt x="494721" y="1947040"/>
                  </a:lnTo>
                  <a:lnTo>
                    <a:pt x="465191" y="1957839"/>
                  </a:lnTo>
                  <a:lnTo>
                    <a:pt x="435660" y="1969273"/>
                  </a:lnTo>
                  <a:lnTo>
                    <a:pt x="406129" y="1981660"/>
                  </a:lnTo>
                  <a:lnTo>
                    <a:pt x="391205" y="1988330"/>
                  </a:lnTo>
                  <a:lnTo>
                    <a:pt x="376598" y="1995000"/>
                  </a:lnTo>
                  <a:lnTo>
                    <a:pt x="361674" y="2002305"/>
                  </a:lnTo>
                  <a:lnTo>
                    <a:pt x="346750" y="2009928"/>
                  </a:lnTo>
                  <a:lnTo>
                    <a:pt x="331508" y="2017550"/>
                  </a:lnTo>
                  <a:lnTo>
                    <a:pt x="316266" y="2025808"/>
                  </a:lnTo>
                  <a:lnTo>
                    <a:pt x="303882" y="2038513"/>
                  </a:lnTo>
                  <a:lnTo>
                    <a:pt x="290546" y="2052488"/>
                  </a:lnTo>
                  <a:lnTo>
                    <a:pt x="276892" y="2068051"/>
                  </a:lnTo>
                  <a:lnTo>
                    <a:pt x="269906" y="2076309"/>
                  </a:lnTo>
                  <a:lnTo>
                    <a:pt x="262602" y="2085202"/>
                  </a:lnTo>
                  <a:lnTo>
                    <a:pt x="255617" y="2095048"/>
                  </a:lnTo>
                  <a:lnTo>
                    <a:pt x="248313" y="2104894"/>
                  </a:lnTo>
                  <a:lnTo>
                    <a:pt x="240692" y="2115693"/>
                  </a:lnTo>
                  <a:lnTo>
                    <a:pt x="233707" y="2127445"/>
                  </a:lnTo>
                  <a:lnTo>
                    <a:pt x="226403" y="2139514"/>
                  </a:lnTo>
                  <a:lnTo>
                    <a:pt x="218782" y="2152536"/>
                  </a:lnTo>
                  <a:lnTo>
                    <a:pt x="211479" y="2166829"/>
                  </a:lnTo>
                  <a:lnTo>
                    <a:pt x="204176" y="2181121"/>
                  </a:lnTo>
                  <a:lnTo>
                    <a:pt x="196555" y="2197637"/>
                  </a:lnTo>
                  <a:lnTo>
                    <a:pt x="189252" y="2214788"/>
                  </a:lnTo>
                  <a:lnTo>
                    <a:pt x="181631" y="2232892"/>
                  </a:lnTo>
                  <a:lnTo>
                    <a:pt x="174645" y="2252267"/>
                  </a:lnTo>
                  <a:lnTo>
                    <a:pt x="167659" y="2272594"/>
                  </a:lnTo>
                  <a:lnTo>
                    <a:pt x="160991" y="2294509"/>
                  </a:lnTo>
                  <a:lnTo>
                    <a:pt x="154323" y="2317695"/>
                  </a:lnTo>
                  <a:lnTo>
                    <a:pt x="147972" y="2341834"/>
                  </a:lnTo>
                  <a:lnTo>
                    <a:pt x="141939" y="2367561"/>
                  </a:lnTo>
                  <a:lnTo>
                    <a:pt x="135906" y="2394558"/>
                  </a:lnTo>
                  <a:lnTo>
                    <a:pt x="130825" y="2422825"/>
                  </a:lnTo>
                  <a:lnTo>
                    <a:pt x="125744" y="2452999"/>
                  </a:lnTo>
                  <a:lnTo>
                    <a:pt x="121299" y="2484125"/>
                  </a:lnTo>
                  <a:lnTo>
                    <a:pt x="116853" y="2517157"/>
                  </a:lnTo>
                  <a:lnTo>
                    <a:pt x="113043" y="2551776"/>
                  </a:lnTo>
                  <a:lnTo>
                    <a:pt x="109550" y="2588302"/>
                  </a:lnTo>
                  <a:lnTo>
                    <a:pt x="109232" y="2597195"/>
                  </a:lnTo>
                  <a:lnTo>
                    <a:pt x="108597" y="2613393"/>
                  </a:lnTo>
                  <a:lnTo>
                    <a:pt x="107645" y="2663576"/>
                  </a:lnTo>
                  <a:lnTo>
                    <a:pt x="106692" y="2733769"/>
                  </a:lnTo>
                  <a:lnTo>
                    <a:pt x="105422" y="2818572"/>
                  </a:lnTo>
                  <a:lnTo>
                    <a:pt x="103834" y="3000882"/>
                  </a:lnTo>
                  <a:lnTo>
                    <a:pt x="101929" y="3189862"/>
                  </a:lnTo>
                  <a:lnTo>
                    <a:pt x="154005" y="3196850"/>
                  </a:lnTo>
                  <a:lnTo>
                    <a:pt x="207351" y="3203837"/>
                  </a:lnTo>
                  <a:lnTo>
                    <a:pt x="261332" y="3210507"/>
                  </a:lnTo>
                  <a:lnTo>
                    <a:pt x="316266" y="3216542"/>
                  </a:lnTo>
                  <a:lnTo>
                    <a:pt x="371835" y="3222259"/>
                  </a:lnTo>
                  <a:lnTo>
                    <a:pt x="428039" y="3227976"/>
                  </a:lnTo>
                  <a:lnTo>
                    <a:pt x="484560" y="3233375"/>
                  </a:lnTo>
                  <a:lnTo>
                    <a:pt x="541082" y="3238139"/>
                  </a:lnTo>
                  <a:lnTo>
                    <a:pt x="542669" y="3047254"/>
                  </a:lnTo>
                  <a:lnTo>
                    <a:pt x="543940" y="2927831"/>
                  </a:lnTo>
                  <a:lnTo>
                    <a:pt x="545527" y="2805867"/>
                  </a:lnTo>
                  <a:lnTo>
                    <a:pt x="547750" y="2691844"/>
                  </a:lnTo>
                  <a:lnTo>
                    <a:pt x="548703" y="2641343"/>
                  </a:lnTo>
                  <a:lnTo>
                    <a:pt x="550290" y="2596878"/>
                  </a:lnTo>
                  <a:lnTo>
                    <a:pt x="552196" y="2559082"/>
                  </a:lnTo>
                  <a:lnTo>
                    <a:pt x="554101" y="2530179"/>
                  </a:lnTo>
                  <a:lnTo>
                    <a:pt x="554736" y="2519380"/>
                  </a:lnTo>
                  <a:lnTo>
                    <a:pt x="556006" y="2511122"/>
                  </a:lnTo>
                  <a:lnTo>
                    <a:pt x="556959" y="2505722"/>
                  </a:lnTo>
                  <a:lnTo>
                    <a:pt x="557276" y="2504134"/>
                  </a:lnTo>
                  <a:lnTo>
                    <a:pt x="558229" y="2503182"/>
                  </a:lnTo>
                  <a:lnTo>
                    <a:pt x="561404" y="2500958"/>
                  </a:lnTo>
                  <a:lnTo>
                    <a:pt x="565532" y="2498735"/>
                  </a:lnTo>
                  <a:lnTo>
                    <a:pt x="569342" y="2497464"/>
                  </a:lnTo>
                  <a:lnTo>
                    <a:pt x="573470" y="2496512"/>
                  </a:lnTo>
                  <a:lnTo>
                    <a:pt x="577916" y="2496512"/>
                  </a:lnTo>
                  <a:lnTo>
                    <a:pt x="582044" y="2496829"/>
                  </a:lnTo>
                  <a:lnTo>
                    <a:pt x="585854" y="2497464"/>
                  </a:lnTo>
                  <a:lnTo>
                    <a:pt x="589982" y="2499370"/>
                  </a:lnTo>
                  <a:lnTo>
                    <a:pt x="593793" y="2501276"/>
                  </a:lnTo>
                  <a:lnTo>
                    <a:pt x="597286" y="2503817"/>
                  </a:lnTo>
                  <a:lnTo>
                    <a:pt x="600144" y="2506675"/>
                  </a:lnTo>
                  <a:lnTo>
                    <a:pt x="602684" y="2510169"/>
                  </a:lnTo>
                  <a:lnTo>
                    <a:pt x="604589" y="2513980"/>
                  </a:lnTo>
                  <a:lnTo>
                    <a:pt x="606177" y="2517792"/>
                  </a:lnTo>
                  <a:lnTo>
                    <a:pt x="606812" y="2521921"/>
                  </a:lnTo>
                  <a:lnTo>
                    <a:pt x="607129" y="2526367"/>
                  </a:lnTo>
                  <a:lnTo>
                    <a:pt x="607129" y="3247985"/>
                  </a:lnTo>
                  <a:lnTo>
                    <a:pt x="668096" y="3251479"/>
                  </a:lnTo>
                  <a:lnTo>
                    <a:pt x="732874" y="3254973"/>
                  </a:lnTo>
                  <a:lnTo>
                    <a:pt x="800509" y="3257832"/>
                  </a:lnTo>
                  <a:lnTo>
                    <a:pt x="870367" y="3260690"/>
                  </a:lnTo>
                  <a:lnTo>
                    <a:pt x="940860" y="3263231"/>
                  </a:lnTo>
                  <a:lnTo>
                    <a:pt x="1011670" y="3265454"/>
                  </a:lnTo>
                  <a:lnTo>
                    <a:pt x="1081211" y="3267360"/>
                  </a:lnTo>
                  <a:lnTo>
                    <a:pt x="1148846" y="3268630"/>
                  </a:lnTo>
                  <a:lnTo>
                    <a:pt x="1313012" y="2233210"/>
                  </a:lnTo>
                  <a:lnTo>
                    <a:pt x="1234898" y="2133162"/>
                  </a:lnTo>
                  <a:lnTo>
                    <a:pt x="1232676" y="2135385"/>
                  </a:lnTo>
                  <a:lnTo>
                    <a:pt x="1229818" y="2138879"/>
                  </a:lnTo>
                  <a:lnTo>
                    <a:pt x="1223150" y="2148089"/>
                  </a:lnTo>
                  <a:lnTo>
                    <a:pt x="1215529" y="2160159"/>
                  </a:lnTo>
                  <a:lnTo>
                    <a:pt x="1206638" y="2174451"/>
                  </a:lnTo>
                  <a:lnTo>
                    <a:pt x="1185998" y="2207801"/>
                  </a:lnTo>
                  <a:lnTo>
                    <a:pt x="1164088" y="2244326"/>
                  </a:lnTo>
                  <a:lnTo>
                    <a:pt x="1143130" y="2280534"/>
                  </a:lnTo>
                  <a:lnTo>
                    <a:pt x="1124078" y="2311025"/>
                  </a:lnTo>
                  <a:lnTo>
                    <a:pt x="1116140" y="2323095"/>
                  </a:lnTo>
                  <a:lnTo>
                    <a:pt x="1109789" y="2332623"/>
                  </a:lnTo>
                  <a:lnTo>
                    <a:pt x="1105026" y="2338658"/>
                  </a:lnTo>
                  <a:lnTo>
                    <a:pt x="1103121" y="2340563"/>
                  </a:lnTo>
                  <a:lnTo>
                    <a:pt x="1102168" y="2340881"/>
                  </a:lnTo>
                  <a:lnTo>
                    <a:pt x="1097723" y="2341516"/>
                  </a:lnTo>
                  <a:lnTo>
                    <a:pt x="1093595" y="2340563"/>
                  </a:lnTo>
                  <a:lnTo>
                    <a:pt x="1089149" y="2339611"/>
                  </a:lnTo>
                  <a:lnTo>
                    <a:pt x="1084704" y="2337705"/>
                  </a:lnTo>
                  <a:lnTo>
                    <a:pt x="1080576" y="2335164"/>
                  </a:lnTo>
                  <a:lnTo>
                    <a:pt x="1076448" y="2332623"/>
                  </a:lnTo>
                  <a:lnTo>
                    <a:pt x="1073273" y="2329447"/>
                  </a:lnTo>
                  <a:lnTo>
                    <a:pt x="1070097" y="2326588"/>
                  </a:lnTo>
                  <a:lnTo>
                    <a:pt x="1054855" y="2307214"/>
                  </a:lnTo>
                  <a:lnTo>
                    <a:pt x="1040566" y="2287839"/>
                  </a:lnTo>
                  <a:lnTo>
                    <a:pt x="1025960" y="2268465"/>
                  </a:lnTo>
                  <a:lnTo>
                    <a:pt x="1012623" y="2249091"/>
                  </a:lnTo>
                  <a:lnTo>
                    <a:pt x="999287" y="2230034"/>
                  </a:lnTo>
                  <a:lnTo>
                    <a:pt x="986585" y="2210659"/>
                  </a:lnTo>
                  <a:lnTo>
                    <a:pt x="974519" y="2191603"/>
                  </a:lnTo>
                  <a:lnTo>
                    <a:pt x="963087" y="2172546"/>
                  </a:lnTo>
                  <a:lnTo>
                    <a:pt x="951974" y="2153807"/>
                  </a:lnTo>
                  <a:lnTo>
                    <a:pt x="941177" y="2135067"/>
                  </a:lnTo>
                  <a:lnTo>
                    <a:pt x="931334" y="2116963"/>
                  </a:lnTo>
                  <a:lnTo>
                    <a:pt x="921490" y="2098542"/>
                  </a:lnTo>
                  <a:lnTo>
                    <a:pt x="912599" y="2080755"/>
                  </a:lnTo>
                  <a:lnTo>
                    <a:pt x="904026" y="2063287"/>
                  </a:lnTo>
                  <a:lnTo>
                    <a:pt x="895770" y="2046136"/>
                  </a:lnTo>
                  <a:lnTo>
                    <a:pt x="888149" y="2029620"/>
                  </a:lnTo>
                  <a:lnTo>
                    <a:pt x="880528" y="2013104"/>
                  </a:lnTo>
                  <a:lnTo>
                    <a:pt x="873860" y="1997223"/>
                  </a:lnTo>
                  <a:lnTo>
                    <a:pt x="867509" y="1981978"/>
                  </a:lnTo>
                  <a:lnTo>
                    <a:pt x="861793" y="1967050"/>
                  </a:lnTo>
                  <a:lnTo>
                    <a:pt x="851315" y="1938782"/>
                  </a:lnTo>
                  <a:lnTo>
                    <a:pt x="842741" y="1913373"/>
                  </a:lnTo>
                  <a:lnTo>
                    <a:pt x="835438" y="1889870"/>
                  </a:lnTo>
                  <a:lnTo>
                    <a:pt x="830040" y="1869860"/>
                  </a:lnTo>
                  <a:lnTo>
                    <a:pt x="825912" y="1852391"/>
                  </a:lnTo>
                  <a:lnTo>
                    <a:pt x="824642" y="1844768"/>
                  </a:lnTo>
                  <a:lnTo>
                    <a:pt x="823371" y="1838416"/>
                  </a:lnTo>
                  <a:close/>
                  <a:moveTo>
                    <a:pt x="1960151" y="1811419"/>
                  </a:moveTo>
                  <a:lnTo>
                    <a:pt x="1959198" y="1818089"/>
                  </a:lnTo>
                  <a:lnTo>
                    <a:pt x="1957928" y="1825394"/>
                  </a:lnTo>
                  <a:lnTo>
                    <a:pt x="1953483" y="1843498"/>
                  </a:lnTo>
                  <a:lnTo>
                    <a:pt x="1947767" y="1864778"/>
                  </a:lnTo>
                  <a:lnTo>
                    <a:pt x="1940146" y="1889870"/>
                  </a:lnTo>
                  <a:lnTo>
                    <a:pt x="1930620" y="1917184"/>
                  </a:lnTo>
                  <a:lnTo>
                    <a:pt x="1919506" y="1947358"/>
                  </a:lnTo>
                  <a:lnTo>
                    <a:pt x="1913473" y="1963238"/>
                  </a:lnTo>
                  <a:lnTo>
                    <a:pt x="1906805" y="1980072"/>
                  </a:lnTo>
                  <a:lnTo>
                    <a:pt x="1899819" y="1997223"/>
                  </a:lnTo>
                  <a:lnTo>
                    <a:pt x="1892198" y="2014692"/>
                  </a:lnTo>
                  <a:lnTo>
                    <a:pt x="1884260" y="2032478"/>
                  </a:lnTo>
                  <a:lnTo>
                    <a:pt x="1875686" y="2050582"/>
                  </a:lnTo>
                  <a:lnTo>
                    <a:pt x="1866795" y="2069321"/>
                  </a:lnTo>
                  <a:lnTo>
                    <a:pt x="1857587" y="2088061"/>
                  </a:lnTo>
                  <a:lnTo>
                    <a:pt x="1847426" y="2107117"/>
                  </a:lnTo>
                  <a:lnTo>
                    <a:pt x="1836947" y="2126492"/>
                  </a:lnTo>
                  <a:lnTo>
                    <a:pt x="1826151" y="2146184"/>
                  </a:lnTo>
                  <a:lnTo>
                    <a:pt x="1814719" y="2165558"/>
                  </a:lnTo>
                  <a:lnTo>
                    <a:pt x="1803288" y="2185568"/>
                  </a:lnTo>
                  <a:lnTo>
                    <a:pt x="1790587" y="2205260"/>
                  </a:lnTo>
                  <a:lnTo>
                    <a:pt x="1777885" y="2224952"/>
                  </a:lnTo>
                  <a:lnTo>
                    <a:pt x="1764549" y="2245279"/>
                  </a:lnTo>
                  <a:lnTo>
                    <a:pt x="1750895" y="2264971"/>
                  </a:lnTo>
                  <a:lnTo>
                    <a:pt x="1736606" y="2284663"/>
                  </a:lnTo>
                  <a:lnTo>
                    <a:pt x="1721999" y="2304355"/>
                  </a:lnTo>
                  <a:lnTo>
                    <a:pt x="1706757" y="2323412"/>
                  </a:lnTo>
                  <a:lnTo>
                    <a:pt x="1703899" y="2326588"/>
                  </a:lnTo>
                  <a:lnTo>
                    <a:pt x="1700724" y="2328812"/>
                  </a:lnTo>
                  <a:lnTo>
                    <a:pt x="1697866" y="2331035"/>
                  </a:lnTo>
                  <a:lnTo>
                    <a:pt x="1694056" y="2332623"/>
                  </a:lnTo>
                  <a:lnTo>
                    <a:pt x="1690245" y="2333576"/>
                  </a:lnTo>
                  <a:lnTo>
                    <a:pt x="1686435" y="2334211"/>
                  </a:lnTo>
                  <a:lnTo>
                    <a:pt x="1682624" y="2334846"/>
                  </a:lnTo>
                  <a:lnTo>
                    <a:pt x="1678814" y="2334211"/>
                  </a:lnTo>
                  <a:lnTo>
                    <a:pt x="1677544" y="2333576"/>
                  </a:lnTo>
                  <a:lnTo>
                    <a:pt x="1675956" y="2331988"/>
                  </a:lnTo>
                  <a:lnTo>
                    <a:pt x="1670876" y="2326906"/>
                  </a:lnTo>
                  <a:lnTo>
                    <a:pt x="1664525" y="2318330"/>
                  </a:lnTo>
                  <a:lnTo>
                    <a:pt x="1657222" y="2307532"/>
                  </a:lnTo>
                  <a:lnTo>
                    <a:pt x="1638804" y="2280534"/>
                  </a:lnTo>
                  <a:lnTo>
                    <a:pt x="1618165" y="2248773"/>
                  </a:lnTo>
                  <a:lnTo>
                    <a:pt x="1596572" y="2216059"/>
                  </a:lnTo>
                  <a:lnTo>
                    <a:pt x="1576885" y="2185886"/>
                  </a:lnTo>
                  <a:lnTo>
                    <a:pt x="1568311" y="2173499"/>
                  </a:lnTo>
                  <a:lnTo>
                    <a:pt x="1560690" y="2162700"/>
                  </a:lnTo>
                  <a:lnTo>
                    <a:pt x="1554340" y="2154124"/>
                  </a:lnTo>
                  <a:lnTo>
                    <a:pt x="1549577" y="2148407"/>
                  </a:lnTo>
                  <a:lnTo>
                    <a:pt x="1537828" y="2161429"/>
                  </a:lnTo>
                  <a:lnTo>
                    <a:pt x="1512743" y="2190967"/>
                  </a:lnTo>
                  <a:lnTo>
                    <a:pt x="1475908" y="2233210"/>
                  </a:lnTo>
                  <a:lnTo>
                    <a:pt x="1477814" y="2242738"/>
                  </a:lnTo>
                  <a:lnTo>
                    <a:pt x="1482259" y="2270053"/>
                  </a:lnTo>
                  <a:lnTo>
                    <a:pt x="1498136" y="2368831"/>
                  </a:lnTo>
                  <a:lnTo>
                    <a:pt x="1546719" y="2680410"/>
                  </a:lnTo>
                  <a:lnTo>
                    <a:pt x="1601653" y="3027244"/>
                  </a:lnTo>
                  <a:lnTo>
                    <a:pt x="1624198" y="3169853"/>
                  </a:lnTo>
                  <a:lnTo>
                    <a:pt x="1640075" y="3268630"/>
                  </a:lnTo>
                  <a:lnTo>
                    <a:pt x="1706122" y="3267360"/>
                  </a:lnTo>
                  <a:lnTo>
                    <a:pt x="1772805" y="3265454"/>
                  </a:lnTo>
                  <a:lnTo>
                    <a:pt x="1838535" y="3263231"/>
                  </a:lnTo>
                  <a:lnTo>
                    <a:pt x="1903630" y="3261008"/>
                  </a:lnTo>
                  <a:lnTo>
                    <a:pt x="1967772" y="3257832"/>
                  </a:lnTo>
                  <a:lnTo>
                    <a:pt x="2030644" y="3254973"/>
                  </a:lnTo>
                  <a:lnTo>
                    <a:pt x="2091929" y="3251479"/>
                  </a:lnTo>
                  <a:lnTo>
                    <a:pt x="2151308" y="3247985"/>
                  </a:lnTo>
                  <a:lnTo>
                    <a:pt x="2150990" y="3163818"/>
                  </a:lnTo>
                  <a:lnTo>
                    <a:pt x="2150673" y="3057100"/>
                  </a:lnTo>
                  <a:lnTo>
                    <a:pt x="2150990" y="2817937"/>
                  </a:lnTo>
                  <a:lnTo>
                    <a:pt x="2152261" y="2526367"/>
                  </a:lnTo>
                  <a:lnTo>
                    <a:pt x="2152261" y="2521921"/>
                  </a:lnTo>
                  <a:lnTo>
                    <a:pt x="2153213" y="2517792"/>
                  </a:lnTo>
                  <a:lnTo>
                    <a:pt x="2154801" y="2513980"/>
                  </a:lnTo>
                  <a:lnTo>
                    <a:pt x="2156706" y="2510169"/>
                  </a:lnTo>
                  <a:lnTo>
                    <a:pt x="2159246" y="2506675"/>
                  </a:lnTo>
                  <a:lnTo>
                    <a:pt x="2162104" y="2503817"/>
                  </a:lnTo>
                  <a:lnTo>
                    <a:pt x="2165597" y="2501276"/>
                  </a:lnTo>
                  <a:lnTo>
                    <a:pt x="2169090" y="2499370"/>
                  </a:lnTo>
                  <a:lnTo>
                    <a:pt x="2173218" y="2497464"/>
                  </a:lnTo>
                  <a:lnTo>
                    <a:pt x="2177346" y="2496829"/>
                  </a:lnTo>
                  <a:lnTo>
                    <a:pt x="2181474" y="2496512"/>
                  </a:lnTo>
                  <a:lnTo>
                    <a:pt x="2185602" y="2496829"/>
                  </a:lnTo>
                  <a:lnTo>
                    <a:pt x="2189730" y="2497464"/>
                  </a:lnTo>
                  <a:lnTo>
                    <a:pt x="2193858" y="2498735"/>
                  </a:lnTo>
                  <a:lnTo>
                    <a:pt x="2197351" y="2500958"/>
                  </a:lnTo>
                  <a:lnTo>
                    <a:pt x="2201161" y="2503182"/>
                  </a:lnTo>
                  <a:lnTo>
                    <a:pt x="2201479" y="2504134"/>
                  </a:lnTo>
                  <a:lnTo>
                    <a:pt x="2201796" y="2506040"/>
                  </a:lnTo>
                  <a:lnTo>
                    <a:pt x="2202749" y="2512710"/>
                  </a:lnTo>
                  <a:lnTo>
                    <a:pt x="2203384" y="2523191"/>
                  </a:lnTo>
                  <a:lnTo>
                    <a:pt x="2204019" y="2537166"/>
                  </a:lnTo>
                  <a:lnTo>
                    <a:pt x="2205607" y="2574009"/>
                  </a:lnTo>
                  <a:lnTo>
                    <a:pt x="2206877" y="2621334"/>
                  </a:lnTo>
                  <a:lnTo>
                    <a:pt x="2207829" y="2676916"/>
                  </a:lnTo>
                  <a:lnTo>
                    <a:pt x="2208782" y="2739168"/>
                  </a:lnTo>
                  <a:lnTo>
                    <a:pt x="2210052" y="2873519"/>
                  </a:lnTo>
                  <a:lnTo>
                    <a:pt x="2211005" y="3007870"/>
                  </a:lnTo>
                  <a:lnTo>
                    <a:pt x="2211640" y="3124434"/>
                  </a:lnTo>
                  <a:lnTo>
                    <a:pt x="2211957" y="3238139"/>
                  </a:lnTo>
                  <a:lnTo>
                    <a:pt x="2330398" y="3227976"/>
                  </a:lnTo>
                  <a:lnTo>
                    <a:pt x="2392635" y="3222259"/>
                  </a:lnTo>
                  <a:lnTo>
                    <a:pt x="2454555" y="3216542"/>
                  </a:lnTo>
                  <a:lnTo>
                    <a:pt x="2516157" y="3210507"/>
                  </a:lnTo>
                  <a:lnTo>
                    <a:pt x="2576489" y="3203837"/>
                  </a:lnTo>
                  <a:lnTo>
                    <a:pt x="2633645" y="3196850"/>
                  </a:lnTo>
                  <a:lnTo>
                    <a:pt x="2687309" y="3189862"/>
                  </a:lnTo>
                  <a:lnTo>
                    <a:pt x="2684134" y="2851921"/>
                  </a:lnTo>
                  <a:lnTo>
                    <a:pt x="2682228" y="2709630"/>
                  </a:lnTo>
                  <a:lnTo>
                    <a:pt x="2681276" y="2654366"/>
                  </a:lnTo>
                  <a:lnTo>
                    <a:pt x="2680641" y="2613393"/>
                  </a:lnTo>
                  <a:lnTo>
                    <a:pt x="2680006" y="2597195"/>
                  </a:lnTo>
                  <a:lnTo>
                    <a:pt x="2679371" y="2588302"/>
                  </a:lnTo>
                  <a:lnTo>
                    <a:pt x="2676195" y="2551776"/>
                  </a:lnTo>
                  <a:lnTo>
                    <a:pt x="2672385" y="2517157"/>
                  </a:lnTo>
                  <a:lnTo>
                    <a:pt x="2668257" y="2484125"/>
                  </a:lnTo>
                  <a:lnTo>
                    <a:pt x="2663494" y="2452999"/>
                  </a:lnTo>
                  <a:lnTo>
                    <a:pt x="2658731" y="2422825"/>
                  </a:lnTo>
                  <a:lnTo>
                    <a:pt x="2653015" y="2394558"/>
                  </a:lnTo>
                  <a:lnTo>
                    <a:pt x="2647299" y="2367561"/>
                  </a:lnTo>
                  <a:lnTo>
                    <a:pt x="2641266" y="2341834"/>
                  </a:lnTo>
                  <a:lnTo>
                    <a:pt x="2634916" y="2317695"/>
                  </a:lnTo>
                  <a:lnTo>
                    <a:pt x="2628565" y="2294509"/>
                  </a:lnTo>
                  <a:lnTo>
                    <a:pt x="2621579" y="2272594"/>
                  </a:lnTo>
                  <a:lnTo>
                    <a:pt x="2614593" y="2252267"/>
                  </a:lnTo>
                  <a:lnTo>
                    <a:pt x="2607290" y="2232892"/>
                  </a:lnTo>
                  <a:lnTo>
                    <a:pt x="2600304" y="2214788"/>
                  </a:lnTo>
                  <a:lnTo>
                    <a:pt x="2592683" y="2197637"/>
                  </a:lnTo>
                  <a:lnTo>
                    <a:pt x="2585062" y="2181121"/>
                  </a:lnTo>
                  <a:lnTo>
                    <a:pt x="2578077" y="2166829"/>
                  </a:lnTo>
                  <a:lnTo>
                    <a:pt x="2570456" y="2152536"/>
                  </a:lnTo>
                  <a:lnTo>
                    <a:pt x="2563152" y="2139514"/>
                  </a:lnTo>
                  <a:lnTo>
                    <a:pt x="2555531" y="2127445"/>
                  </a:lnTo>
                  <a:lnTo>
                    <a:pt x="2548228" y="2115693"/>
                  </a:lnTo>
                  <a:lnTo>
                    <a:pt x="2540925" y="2104894"/>
                  </a:lnTo>
                  <a:lnTo>
                    <a:pt x="2533621" y="2095048"/>
                  </a:lnTo>
                  <a:lnTo>
                    <a:pt x="2526318" y="2085520"/>
                  </a:lnTo>
                  <a:lnTo>
                    <a:pt x="2519332" y="2076309"/>
                  </a:lnTo>
                  <a:lnTo>
                    <a:pt x="2512347" y="2068051"/>
                  </a:lnTo>
                  <a:lnTo>
                    <a:pt x="2498375" y="2052488"/>
                  </a:lnTo>
                  <a:lnTo>
                    <a:pt x="2485356" y="2038513"/>
                  </a:lnTo>
                  <a:lnTo>
                    <a:pt x="2472972" y="2025808"/>
                  </a:lnTo>
                  <a:lnTo>
                    <a:pt x="2442806" y="2009610"/>
                  </a:lnTo>
                  <a:lnTo>
                    <a:pt x="2412640" y="1993729"/>
                  </a:lnTo>
                  <a:lnTo>
                    <a:pt x="2382474" y="1979437"/>
                  </a:lnTo>
                  <a:lnTo>
                    <a:pt x="2352943" y="1965144"/>
                  </a:lnTo>
                  <a:lnTo>
                    <a:pt x="2322777" y="1951487"/>
                  </a:lnTo>
                  <a:lnTo>
                    <a:pt x="2292612" y="1938465"/>
                  </a:lnTo>
                  <a:lnTo>
                    <a:pt x="2262446" y="1925760"/>
                  </a:lnTo>
                  <a:lnTo>
                    <a:pt x="2231645" y="1913373"/>
                  </a:lnTo>
                  <a:lnTo>
                    <a:pt x="2200526" y="1900986"/>
                  </a:lnTo>
                  <a:lnTo>
                    <a:pt x="2168772" y="1888599"/>
                  </a:lnTo>
                  <a:lnTo>
                    <a:pt x="2103042" y="1864143"/>
                  </a:lnTo>
                  <a:lnTo>
                    <a:pt x="1960151" y="1811419"/>
                  </a:lnTo>
                  <a:close/>
                  <a:moveTo>
                    <a:pt x="1782331" y="1695490"/>
                  </a:moveTo>
                  <a:lnTo>
                    <a:pt x="1773122" y="1713594"/>
                  </a:lnTo>
                  <a:lnTo>
                    <a:pt x="1767724" y="1723440"/>
                  </a:lnTo>
                  <a:lnTo>
                    <a:pt x="1761691" y="1733286"/>
                  </a:lnTo>
                  <a:lnTo>
                    <a:pt x="1755340" y="1744085"/>
                  </a:lnTo>
                  <a:lnTo>
                    <a:pt x="1748037" y="1755201"/>
                  </a:lnTo>
                  <a:lnTo>
                    <a:pt x="1740416" y="1766636"/>
                  </a:lnTo>
                  <a:lnTo>
                    <a:pt x="1731843" y="1778705"/>
                  </a:lnTo>
                  <a:lnTo>
                    <a:pt x="1722951" y="1790139"/>
                  </a:lnTo>
                  <a:lnTo>
                    <a:pt x="1713425" y="1802526"/>
                  </a:lnTo>
                  <a:lnTo>
                    <a:pt x="1703264" y="1814278"/>
                  </a:lnTo>
                  <a:lnTo>
                    <a:pt x="1692468" y="1826665"/>
                  </a:lnTo>
                  <a:lnTo>
                    <a:pt x="1681037" y="1838734"/>
                  </a:lnTo>
                  <a:lnTo>
                    <a:pt x="1668653" y="1851121"/>
                  </a:lnTo>
                  <a:lnTo>
                    <a:pt x="1655634" y="1863508"/>
                  </a:lnTo>
                  <a:lnTo>
                    <a:pt x="1641980" y="1875577"/>
                  </a:lnTo>
                  <a:lnTo>
                    <a:pt x="1627373" y="1887964"/>
                  </a:lnTo>
                  <a:lnTo>
                    <a:pt x="1612131" y="1899716"/>
                  </a:lnTo>
                  <a:lnTo>
                    <a:pt x="1596255" y="1911467"/>
                  </a:lnTo>
                  <a:lnTo>
                    <a:pt x="1579425" y="1922901"/>
                  </a:lnTo>
                  <a:lnTo>
                    <a:pt x="1561643" y="1933700"/>
                  </a:lnTo>
                  <a:lnTo>
                    <a:pt x="1543544" y="1944499"/>
                  </a:lnTo>
                  <a:lnTo>
                    <a:pt x="1524174" y="1954980"/>
                  </a:lnTo>
                  <a:lnTo>
                    <a:pt x="1504169" y="1964509"/>
                  </a:lnTo>
                  <a:lnTo>
                    <a:pt x="1506392" y="1967050"/>
                  </a:lnTo>
                  <a:lnTo>
                    <a:pt x="1509250" y="1970543"/>
                  </a:lnTo>
                  <a:lnTo>
                    <a:pt x="1517188" y="1980707"/>
                  </a:lnTo>
                  <a:lnTo>
                    <a:pt x="1527032" y="1995000"/>
                  </a:lnTo>
                  <a:lnTo>
                    <a:pt x="1539416" y="2011833"/>
                  </a:lnTo>
                  <a:lnTo>
                    <a:pt x="1567041" y="2052488"/>
                  </a:lnTo>
                  <a:lnTo>
                    <a:pt x="1597525" y="2097589"/>
                  </a:lnTo>
                  <a:lnTo>
                    <a:pt x="1652776" y="2181439"/>
                  </a:lnTo>
                  <a:lnTo>
                    <a:pt x="1679767" y="2222411"/>
                  </a:lnTo>
                  <a:lnTo>
                    <a:pt x="1694056" y="2203354"/>
                  </a:lnTo>
                  <a:lnTo>
                    <a:pt x="1707392" y="2184615"/>
                  </a:lnTo>
                  <a:lnTo>
                    <a:pt x="1720411" y="2165558"/>
                  </a:lnTo>
                  <a:lnTo>
                    <a:pt x="1732795" y="2146501"/>
                  </a:lnTo>
                  <a:lnTo>
                    <a:pt x="1744544" y="2128080"/>
                  </a:lnTo>
                  <a:lnTo>
                    <a:pt x="1755658" y="2109341"/>
                  </a:lnTo>
                  <a:lnTo>
                    <a:pt x="1766136" y="2090919"/>
                  </a:lnTo>
                  <a:lnTo>
                    <a:pt x="1776615" y="2072815"/>
                  </a:lnTo>
                  <a:lnTo>
                    <a:pt x="1785824" y="2054393"/>
                  </a:lnTo>
                  <a:lnTo>
                    <a:pt x="1795032" y="2036925"/>
                  </a:lnTo>
                  <a:lnTo>
                    <a:pt x="1803606" y="2019456"/>
                  </a:lnTo>
                  <a:lnTo>
                    <a:pt x="1811862" y="2002305"/>
                  </a:lnTo>
                  <a:lnTo>
                    <a:pt x="1819165" y="1985471"/>
                  </a:lnTo>
                  <a:lnTo>
                    <a:pt x="1826151" y="1968955"/>
                  </a:lnTo>
                  <a:lnTo>
                    <a:pt x="1833137" y="1953075"/>
                  </a:lnTo>
                  <a:lnTo>
                    <a:pt x="1839170" y="1937829"/>
                  </a:lnTo>
                  <a:lnTo>
                    <a:pt x="1844885" y="1922584"/>
                  </a:lnTo>
                  <a:lnTo>
                    <a:pt x="1850601" y="1907974"/>
                  </a:lnTo>
                  <a:lnTo>
                    <a:pt x="1859810" y="1880976"/>
                  </a:lnTo>
                  <a:lnTo>
                    <a:pt x="1867430" y="1855885"/>
                  </a:lnTo>
                  <a:lnTo>
                    <a:pt x="1873781" y="1833970"/>
                  </a:lnTo>
                  <a:lnTo>
                    <a:pt x="1878544" y="1815230"/>
                  </a:lnTo>
                  <a:lnTo>
                    <a:pt x="1882037" y="1799032"/>
                  </a:lnTo>
                  <a:lnTo>
                    <a:pt x="1884260" y="1786963"/>
                  </a:lnTo>
                  <a:lnTo>
                    <a:pt x="1885212" y="1778387"/>
                  </a:lnTo>
                  <a:lnTo>
                    <a:pt x="1782331" y="1695490"/>
                  </a:lnTo>
                  <a:close/>
                  <a:moveTo>
                    <a:pt x="1006907" y="1695490"/>
                  </a:moveTo>
                  <a:lnTo>
                    <a:pt x="903708" y="1778387"/>
                  </a:lnTo>
                  <a:lnTo>
                    <a:pt x="904661" y="1786963"/>
                  </a:lnTo>
                  <a:lnTo>
                    <a:pt x="906883" y="1799032"/>
                  </a:lnTo>
                  <a:lnTo>
                    <a:pt x="910376" y="1815230"/>
                  </a:lnTo>
                  <a:lnTo>
                    <a:pt x="915139" y="1833970"/>
                  </a:lnTo>
                  <a:lnTo>
                    <a:pt x="921490" y="1855885"/>
                  </a:lnTo>
                  <a:lnTo>
                    <a:pt x="929428" y="1880976"/>
                  </a:lnTo>
                  <a:lnTo>
                    <a:pt x="938955" y="1907974"/>
                  </a:lnTo>
                  <a:lnTo>
                    <a:pt x="944353" y="1922584"/>
                  </a:lnTo>
                  <a:lnTo>
                    <a:pt x="949751" y="1937829"/>
                  </a:lnTo>
                  <a:lnTo>
                    <a:pt x="956102" y="1953075"/>
                  </a:lnTo>
                  <a:lnTo>
                    <a:pt x="962770" y="1968955"/>
                  </a:lnTo>
                  <a:lnTo>
                    <a:pt x="969756" y="1985471"/>
                  </a:lnTo>
                  <a:lnTo>
                    <a:pt x="977694" y="2002305"/>
                  </a:lnTo>
                  <a:lnTo>
                    <a:pt x="985315" y="2019456"/>
                  </a:lnTo>
                  <a:lnTo>
                    <a:pt x="993888" y="2036925"/>
                  </a:lnTo>
                  <a:lnTo>
                    <a:pt x="1003414" y="2054393"/>
                  </a:lnTo>
                  <a:lnTo>
                    <a:pt x="1012941" y="2072815"/>
                  </a:lnTo>
                  <a:lnTo>
                    <a:pt x="1023102" y="2090919"/>
                  </a:lnTo>
                  <a:lnTo>
                    <a:pt x="1033898" y="2109341"/>
                  </a:lnTo>
                  <a:lnTo>
                    <a:pt x="1045012" y="2128080"/>
                  </a:lnTo>
                  <a:lnTo>
                    <a:pt x="1056443" y="2146501"/>
                  </a:lnTo>
                  <a:lnTo>
                    <a:pt x="1068827" y="2165558"/>
                  </a:lnTo>
                  <a:lnTo>
                    <a:pt x="1081528" y="2184615"/>
                  </a:lnTo>
                  <a:lnTo>
                    <a:pt x="1095182" y="2203354"/>
                  </a:lnTo>
                  <a:lnTo>
                    <a:pt x="1109154" y="2222411"/>
                  </a:lnTo>
                  <a:lnTo>
                    <a:pt x="1134874" y="2183027"/>
                  </a:lnTo>
                  <a:lnTo>
                    <a:pt x="1159325" y="2145231"/>
                  </a:lnTo>
                  <a:lnTo>
                    <a:pt x="1187903" y="2101400"/>
                  </a:lnTo>
                  <a:lnTo>
                    <a:pt x="1217751" y="2056934"/>
                  </a:lnTo>
                  <a:lnTo>
                    <a:pt x="1231723" y="2035972"/>
                  </a:lnTo>
                  <a:lnTo>
                    <a:pt x="1245377" y="2016280"/>
                  </a:lnTo>
                  <a:lnTo>
                    <a:pt x="1258078" y="1998811"/>
                  </a:lnTo>
                  <a:lnTo>
                    <a:pt x="1268875" y="1983883"/>
                  </a:lnTo>
                  <a:lnTo>
                    <a:pt x="1278083" y="1972449"/>
                  </a:lnTo>
                  <a:lnTo>
                    <a:pt x="1281894" y="1968003"/>
                  </a:lnTo>
                  <a:lnTo>
                    <a:pt x="1285387" y="1964509"/>
                  </a:lnTo>
                  <a:lnTo>
                    <a:pt x="1264747" y="1954980"/>
                  </a:lnTo>
                  <a:lnTo>
                    <a:pt x="1246012" y="1944499"/>
                  </a:lnTo>
                  <a:lnTo>
                    <a:pt x="1227277" y="1933700"/>
                  </a:lnTo>
                  <a:lnTo>
                    <a:pt x="1209813" y="1922901"/>
                  </a:lnTo>
                  <a:lnTo>
                    <a:pt x="1192666" y="1911467"/>
                  </a:lnTo>
                  <a:lnTo>
                    <a:pt x="1176789" y="1899716"/>
                  </a:lnTo>
                  <a:lnTo>
                    <a:pt x="1161547" y="1887964"/>
                  </a:lnTo>
                  <a:lnTo>
                    <a:pt x="1146941" y="1875577"/>
                  </a:lnTo>
                  <a:lnTo>
                    <a:pt x="1133604" y="1863508"/>
                  </a:lnTo>
                  <a:lnTo>
                    <a:pt x="1120585" y="1851121"/>
                  </a:lnTo>
                  <a:lnTo>
                    <a:pt x="1108519" y="1838734"/>
                  </a:lnTo>
                  <a:lnTo>
                    <a:pt x="1096453" y="1826665"/>
                  </a:lnTo>
                  <a:lnTo>
                    <a:pt x="1085656" y="1814278"/>
                  </a:lnTo>
                  <a:lnTo>
                    <a:pt x="1075813" y="1802526"/>
                  </a:lnTo>
                  <a:lnTo>
                    <a:pt x="1065969" y="1790139"/>
                  </a:lnTo>
                  <a:lnTo>
                    <a:pt x="1057078" y="1778705"/>
                  </a:lnTo>
                  <a:lnTo>
                    <a:pt x="1048822" y="1766636"/>
                  </a:lnTo>
                  <a:lnTo>
                    <a:pt x="1041201" y="1755201"/>
                  </a:lnTo>
                  <a:lnTo>
                    <a:pt x="1034216" y="1744085"/>
                  </a:lnTo>
                  <a:lnTo>
                    <a:pt x="1027547" y="1733286"/>
                  </a:lnTo>
                  <a:lnTo>
                    <a:pt x="1021514" y="1723440"/>
                  </a:lnTo>
                  <a:lnTo>
                    <a:pt x="1016433" y="1713594"/>
                  </a:lnTo>
                  <a:lnTo>
                    <a:pt x="1006907" y="1695490"/>
                  </a:lnTo>
                  <a:close/>
                  <a:moveTo>
                    <a:pt x="1002462" y="1582737"/>
                  </a:moveTo>
                  <a:lnTo>
                    <a:pt x="1006590" y="1582737"/>
                  </a:lnTo>
                  <a:lnTo>
                    <a:pt x="1010718" y="1583690"/>
                  </a:lnTo>
                  <a:lnTo>
                    <a:pt x="1014528" y="1584643"/>
                  </a:lnTo>
                  <a:lnTo>
                    <a:pt x="1018656" y="1586231"/>
                  </a:lnTo>
                  <a:lnTo>
                    <a:pt x="1021832" y="1588454"/>
                  </a:lnTo>
                  <a:lnTo>
                    <a:pt x="1024689" y="1590995"/>
                  </a:lnTo>
                  <a:lnTo>
                    <a:pt x="1027865" y="1593854"/>
                  </a:lnTo>
                  <a:lnTo>
                    <a:pt x="1030088" y="1597347"/>
                  </a:lnTo>
                  <a:lnTo>
                    <a:pt x="1032310" y="1600524"/>
                  </a:lnTo>
                  <a:lnTo>
                    <a:pt x="1033898" y="1604653"/>
                  </a:lnTo>
                  <a:lnTo>
                    <a:pt x="1034216" y="1606241"/>
                  </a:lnTo>
                  <a:lnTo>
                    <a:pt x="1036756" y="1612593"/>
                  </a:lnTo>
                  <a:lnTo>
                    <a:pt x="1040884" y="1623074"/>
                  </a:lnTo>
                  <a:lnTo>
                    <a:pt x="1047234" y="1637049"/>
                  </a:lnTo>
                  <a:lnTo>
                    <a:pt x="1055808" y="1654518"/>
                  </a:lnTo>
                  <a:lnTo>
                    <a:pt x="1060889" y="1664046"/>
                  </a:lnTo>
                  <a:lnTo>
                    <a:pt x="1066922" y="1674528"/>
                  </a:lnTo>
                  <a:lnTo>
                    <a:pt x="1073273" y="1685326"/>
                  </a:lnTo>
                  <a:lnTo>
                    <a:pt x="1080258" y="1696443"/>
                  </a:lnTo>
                  <a:lnTo>
                    <a:pt x="1088514" y="1708195"/>
                  </a:lnTo>
                  <a:lnTo>
                    <a:pt x="1096770" y="1720264"/>
                  </a:lnTo>
                  <a:lnTo>
                    <a:pt x="1106296" y="1732651"/>
                  </a:lnTo>
                  <a:lnTo>
                    <a:pt x="1117092" y="1745355"/>
                  </a:lnTo>
                  <a:lnTo>
                    <a:pt x="1128841" y="1758695"/>
                  </a:lnTo>
                  <a:lnTo>
                    <a:pt x="1141860" y="1771717"/>
                  </a:lnTo>
                  <a:lnTo>
                    <a:pt x="1155832" y="1785057"/>
                  </a:lnTo>
                  <a:lnTo>
                    <a:pt x="1171074" y="1798715"/>
                  </a:lnTo>
                  <a:lnTo>
                    <a:pt x="1187268" y="1812054"/>
                  </a:lnTo>
                  <a:lnTo>
                    <a:pt x="1203780" y="1825394"/>
                  </a:lnTo>
                  <a:lnTo>
                    <a:pt x="1221244" y="1838734"/>
                  </a:lnTo>
                  <a:lnTo>
                    <a:pt x="1239979" y="1851756"/>
                  </a:lnTo>
                  <a:lnTo>
                    <a:pt x="1259031" y="1864778"/>
                  </a:lnTo>
                  <a:lnTo>
                    <a:pt x="1278718" y="1877165"/>
                  </a:lnTo>
                  <a:lnTo>
                    <a:pt x="1299041" y="1889552"/>
                  </a:lnTo>
                  <a:lnTo>
                    <a:pt x="1319998" y="1900986"/>
                  </a:lnTo>
                  <a:lnTo>
                    <a:pt x="1340955" y="1911785"/>
                  </a:lnTo>
                  <a:lnTo>
                    <a:pt x="1362548" y="1922266"/>
                  </a:lnTo>
                  <a:lnTo>
                    <a:pt x="1427008" y="1922266"/>
                  </a:lnTo>
                  <a:lnTo>
                    <a:pt x="1436216" y="1918772"/>
                  </a:lnTo>
                  <a:lnTo>
                    <a:pt x="1445742" y="1914643"/>
                  </a:lnTo>
                  <a:lnTo>
                    <a:pt x="1454951" y="1910515"/>
                  </a:lnTo>
                  <a:lnTo>
                    <a:pt x="1464795" y="1906068"/>
                  </a:lnTo>
                  <a:lnTo>
                    <a:pt x="1474321" y="1901304"/>
                  </a:lnTo>
                  <a:lnTo>
                    <a:pt x="1484164" y="1896222"/>
                  </a:lnTo>
                  <a:lnTo>
                    <a:pt x="1493690" y="1890822"/>
                  </a:lnTo>
                  <a:lnTo>
                    <a:pt x="1503534" y="1885423"/>
                  </a:lnTo>
                  <a:lnTo>
                    <a:pt x="1522586" y="1873354"/>
                  </a:lnTo>
                  <a:lnTo>
                    <a:pt x="1541638" y="1860967"/>
                  </a:lnTo>
                  <a:lnTo>
                    <a:pt x="1560373" y="1847309"/>
                  </a:lnTo>
                  <a:lnTo>
                    <a:pt x="1578155" y="1833652"/>
                  </a:lnTo>
                  <a:lnTo>
                    <a:pt x="1595619" y="1819677"/>
                  </a:lnTo>
                  <a:lnTo>
                    <a:pt x="1612131" y="1805067"/>
                  </a:lnTo>
                  <a:lnTo>
                    <a:pt x="1628326" y="1791092"/>
                  </a:lnTo>
                  <a:lnTo>
                    <a:pt x="1643250" y="1776482"/>
                  </a:lnTo>
                  <a:lnTo>
                    <a:pt x="1656904" y="1762189"/>
                  </a:lnTo>
                  <a:lnTo>
                    <a:pt x="1668970" y="1748849"/>
                  </a:lnTo>
                  <a:lnTo>
                    <a:pt x="1680719" y="1735509"/>
                  </a:lnTo>
                  <a:lnTo>
                    <a:pt x="1690245" y="1723440"/>
                  </a:lnTo>
                  <a:lnTo>
                    <a:pt x="1698819" y="1711371"/>
                  </a:lnTo>
                  <a:lnTo>
                    <a:pt x="1706757" y="1699937"/>
                  </a:lnTo>
                  <a:lnTo>
                    <a:pt x="1714060" y="1688820"/>
                  </a:lnTo>
                  <a:lnTo>
                    <a:pt x="1720411" y="1678021"/>
                  </a:lnTo>
                  <a:lnTo>
                    <a:pt x="1726444" y="1667540"/>
                  </a:lnTo>
                  <a:lnTo>
                    <a:pt x="1731843" y="1658012"/>
                  </a:lnTo>
                  <a:lnTo>
                    <a:pt x="1740734" y="1640543"/>
                  </a:lnTo>
                  <a:lnTo>
                    <a:pt x="1747084" y="1625615"/>
                  </a:lnTo>
                  <a:lnTo>
                    <a:pt x="1751847" y="1614499"/>
                  </a:lnTo>
                  <a:lnTo>
                    <a:pt x="1754705" y="1607193"/>
                  </a:lnTo>
                  <a:lnTo>
                    <a:pt x="1755340" y="1604335"/>
                  </a:lnTo>
                  <a:lnTo>
                    <a:pt x="1755658" y="1604335"/>
                  </a:lnTo>
                  <a:lnTo>
                    <a:pt x="1757245" y="1600524"/>
                  </a:lnTo>
                  <a:lnTo>
                    <a:pt x="1759151" y="1597347"/>
                  </a:lnTo>
                  <a:lnTo>
                    <a:pt x="1761373" y="1593854"/>
                  </a:lnTo>
                  <a:lnTo>
                    <a:pt x="1764231" y="1590995"/>
                  </a:lnTo>
                  <a:lnTo>
                    <a:pt x="1767089" y="1588454"/>
                  </a:lnTo>
                  <a:lnTo>
                    <a:pt x="1770899" y="1586231"/>
                  </a:lnTo>
                  <a:lnTo>
                    <a:pt x="1774710" y="1584643"/>
                  </a:lnTo>
                  <a:lnTo>
                    <a:pt x="1778838" y="1583690"/>
                  </a:lnTo>
                  <a:lnTo>
                    <a:pt x="1782966" y="1582737"/>
                  </a:lnTo>
                  <a:lnTo>
                    <a:pt x="1786776" y="1582737"/>
                  </a:lnTo>
                  <a:lnTo>
                    <a:pt x="1790904" y="1583690"/>
                  </a:lnTo>
                  <a:lnTo>
                    <a:pt x="1794715" y="1584325"/>
                  </a:lnTo>
                  <a:lnTo>
                    <a:pt x="1798525" y="1585913"/>
                  </a:lnTo>
                  <a:lnTo>
                    <a:pt x="1802018" y="1588137"/>
                  </a:lnTo>
                  <a:lnTo>
                    <a:pt x="1805511" y="1590360"/>
                  </a:lnTo>
                  <a:lnTo>
                    <a:pt x="1808051" y="1593218"/>
                  </a:lnTo>
                  <a:lnTo>
                    <a:pt x="1940781" y="1708195"/>
                  </a:lnTo>
                  <a:lnTo>
                    <a:pt x="1941734" y="1708512"/>
                  </a:lnTo>
                  <a:lnTo>
                    <a:pt x="1943004" y="1708512"/>
                  </a:lnTo>
                  <a:lnTo>
                    <a:pt x="2024611" y="1739321"/>
                  </a:lnTo>
                  <a:lnTo>
                    <a:pt x="2103995" y="1768859"/>
                  </a:lnTo>
                  <a:lnTo>
                    <a:pt x="2179886" y="1798079"/>
                  </a:lnTo>
                  <a:lnTo>
                    <a:pt x="2217673" y="1812372"/>
                  </a:lnTo>
                  <a:lnTo>
                    <a:pt x="2254190" y="1826982"/>
                  </a:lnTo>
                  <a:lnTo>
                    <a:pt x="2291024" y="1841910"/>
                  </a:lnTo>
                  <a:lnTo>
                    <a:pt x="2327223" y="1857155"/>
                  </a:lnTo>
                  <a:lnTo>
                    <a:pt x="2363105" y="1872401"/>
                  </a:lnTo>
                  <a:lnTo>
                    <a:pt x="2398351" y="1888282"/>
                  </a:lnTo>
                  <a:lnTo>
                    <a:pt x="2434233" y="1905115"/>
                  </a:lnTo>
                  <a:lnTo>
                    <a:pt x="2469479" y="1922584"/>
                  </a:lnTo>
                  <a:lnTo>
                    <a:pt x="2504726" y="1940370"/>
                  </a:lnTo>
                  <a:lnTo>
                    <a:pt x="2539655" y="1959427"/>
                  </a:lnTo>
                  <a:lnTo>
                    <a:pt x="2547276" y="1964826"/>
                  </a:lnTo>
                  <a:lnTo>
                    <a:pt x="2560612" y="1978484"/>
                  </a:lnTo>
                  <a:lnTo>
                    <a:pt x="2575219" y="1994365"/>
                  </a:lnTo>
                  <a:lnTo>
                    <a:pt x="2583157" y="2002940"/>
                  </a:lnTo>
                  <a:lnTo>
                    <a:pt x="2591413" y="2012151"/>
                  </a:lnTo>
                  <a:lnTo>
                    <a:pt x="2599669" y="2021679"/>
                  </a:lnTo>
                  <a:lnTo>
                    <a:pt x="2607925" y="2032478"/>
                  </a:lnTo>
                  <a:lnTo>
                    <a:pt x="2616498" y="2043595"/>
                  </a:lnTo>
                  <a:lnTo>
                    <a:pt x="2625072" y="2055664"/>
                  </a:lnTo>
                  <a:lnTo>
                    <a:pt x="2633963" y="2068051"/>
                  </a:lnTo>
                  <a:lnTo>
                    <a:pt x="2642854" y="2082026"/>
                  </a:lnTo>
                  <a:lnTo>
                    <a:pt x="2651427" y="2096318"/>
                  </a:lnTo>
                  <a:lnTo>
                    <a:pt x="2660318" y="2111564"/>
                  </a:lnTo>
                  <a:lnTo>
                    <a:pt x="2668892" y="2128080"/>
                  </a:lnTo>
                  <a:lnTo>
                    <a:pt x="2677465" y="2145231"/>
                  </a:lnTo>
                  <a:lnTo>
                    <a:pt x="2686039" y="2163335"/>
                  </a:lnTo>
                  <a:lnTo>
                    <a:pt x="2694612" y="2182709"/>
                  </a:lnTo>
                  <a:lnTo>
                    <a:pt x="2702868" y="2203037"/>
                  </a:lnTo>
                  <a:lnTo>
                    <a:pt x="2710489" y="2224317"/>
                  </a:lnTo>
                  <a:lnTo>
                    <a:pt x="2718428" y="2246867"/>
                  </a:lnTo>
                  <a:lnTo>
                    <a:pt x="2725731" y="2271006"/>
                  </a:lnTo>
                  <a:lnTo>
                    <a:pt x="2733034" y="2296097"/>
                  </a:lnTo>
                  <a:lnTo>
                    <a:pt x="2740020" y="2322459"/>
                  </a:lnTo>
                  <a:lnTo>
                    <a:pt x="2746371" y="2350409"/>
                  </a:lnTo>
                  <a:lnTo>
                    <a:pt x="2752721" y="2379630"/>
                  </a:lnTo>
                  <a:lnTo>
                    <a:pt x="2758437" y="2410121"/>
                  </a:lnTo>
                  <a:lnTo>
                    <a:pt x="2763835" y="2442200"/>
                  </a:lnTo>
                  <a:lnTo>
                    <a:pt x="2768598" y="2475867"/>
                  </a:lnTo>
                  <a:lnTo>
                    <a:pt x="2773361" y="2510804"/>
                  </a:lnTo>
                  <a:lnTo>
                    <a:pt x="2777172" y="2547647"/>
                  </a:lnTo>
                  <a:lnTo>
                    <a:pt x="2780982" y="2586396"/>
                  </a:lnTo>
                  <a:lnTo>
                    <a:pt x="2780982" y="2586079"/>
                  </a:lnTo>
                  <a:lnTo>
                    <a:pt x="2781617" y="2597830"/>
                  </a:lnTo>
                  <a:lnTo>
                    <a:pt x="2781935" y="2615617"/>
                  </a:lnTo>
                  <a:lnTo>
                    <a:pt x="2783522" y="2668023"/>
                  </a:lnTo>
                  <a:lnTo>
                    <a:pt x="2784158" y="2740439"/>
                  </a:lnTo>
                  <a:lnTo>
                    <a:pt x="2785428" y="2828418"/>
                  </a:lnTo>
                  <a:lnTo>
                    <a:pt x="2787650" y="3030738"/>
                  </a:lnTo>
                  <a:lnTo>
                    <a:pt x="2789238" y="3238775"/>
                  </a:lnTo>
                  <a:lnTo>
                    <a:pt x="2789238" y="3241633"/>
                  </a:lnTo>
                  <a:lnTo>
                    <a:pt x="2788921" y="3244174"/>
                  </a:lnTo>
                  <a:lnTo>
                    <a:pt x="2788286" y="3247033"/>
                  </a:lnTo>
                  <a:lnTo>
                    <a:pt x="2787650" y="3249891"/>
                  </a:lnTo>
                  <a:lnTo>
                    <a:pt x="2786380" y="3252114"/>
                  </a:lnTo>
                  <a:lnTo>
                    <a:pt x="2784793" y="3254655"/>
                  </a:lnTo>
                  <a:lnTo>
                    <a:pt x="2783522" y="3256879"/>
                  </a:lnTo>
                  <a:lnTo>
                    <a:pt x="2781935" y="3259102"/>
                  </a:lnTo>
                  <a:lnTo>
                    <a:pt x="2780030" y="3261008"/>
                  </a:lnTo>
                  <a:lnTo>
                    <a:pt x="2777807" y="3262913"/>
                  </a:lnTo>
                  <a:lnTo>
                    <a:pt x="2775584" y="3264501"/>
                  </a:lnTo>
                  <a:lnTo>
                    <a:pt x="2773361" y="3265772"/>
                  </a:lnTo>
                  <a:lnTo>
                    <a:pt x="2770821" y="3267360"/>
                  </a:lnTo>
                  <a:lnTo>
                    <a:pt x="2768281" y="3267995"/>
                  </a:lnTo>
                  <a:lnTo>
                    <a:pt x="2765740" y="3268948"/>
                  </a:lnTo>
                  <a:lnTo>
                    <a:pt x="2762565" y="3269583"/>
                  </a:lnTo>
                  <a:lnTo>
                    <a:pt x="2730176" y="3274030"/>
                  </a:lnTo>
                  <a:lnTo>
                    <a:pt x="2693660" y="3278476"/>
                  </a:lnTo>
                  <a:lnTo>
                    <a:pt x="2609830" y="3288322"/>
                  </a:lnTo>
                  <a:lnTo>
                    <a:pt x="2519332" y="3298486"/>
                  </a:lnTo>
                  <a:lnTo>
                    <a:pt x="2428199" y="3308650"/>
                  </a:lnTo>
                  <a:lnTo>
                    <a:pt x="2275465" y="3324530"/>
                  </a:lnTo>
                  <a:lnTo>
                    <a:pt x="2208782" y="3331200"/>
                  </a:lnTo>
                  <a:lnTo>
                    <a:pt x="2162422" y="3334376"/>
                  </a:lnTo>
                  <a:lnTo>
                    <a:pt x="2115109" y="3337235"/>
                  </a:lnTo>
                  <a:lnTo>
                    <a:pt x="2066843" y="3340093"/>
                  </a:lnTo>
                  <a:lnTo>
                    <a:pt x="2017308" y="3342634"/>
                  </a:lnTo>
                  <a:lnTo>
                    <a:pt x="1967137" y="3344858"/>
                  </a:lnTo>
                  <a:lnTo>
                    <a:pt x="1915696" y="3347081"/>
                  </a:lnTo>
                  <a:lnTo>
                    <a:pt x="1812497" y="3350575"/>
                  </a:lnTo>
                  <a:lnTo>
                    <a:pt x="1708027" y="3353433"/>
                  </a:lnTo>
                  <a:lnTo>
                    <a:pt x="1603875" y="3355657"/>
                  </a:lnTo>
                  <a:lnTo>
                    <a:pt x="1500359" y="3356927"/>
                  </a:lnTo>
                  <a:lnTo>
                    <a:pt x="1399382" y="3357562"/>
                  </a:lnTo>
                  <a:lnTo>
                    <a:pt x="1397159" y="3357245"/>
                  </a:lnTo>
                  <a:lnTo>
                    <a:pt x="1394619" y="3356292"/>
                  </a:lnTo>
                  <a:lnTo>
                    <a:pt x="1392396" y="3357245"/>
                  </a:lnTo>
                  <a:lnTo>
                    <a:pt x="1389856" y="3357562"/>
                  </a:lnTo>
                  <a:lnTo>
                    <a:pt x="1287609" y="3356927"/>
                  </a:lnTo>
                  <a:lnTo>
                    <a:pt x="1180917" y="3355657"/>
                  </a:lnTo>
                  <a:lnTo>
                    <a:pt x="1071367" y="3353433"/>
                  </a:lnTo>
                  <a:lnTo>
                    <a:pt x="961182" y="3350575"/>
                  </a:lnTo>
                  <a:lnTo>
                    <a:pt x="851950" y="3347081"/>
                  </a:lnTo>
                  <a:lnTo>
                    <a:pt x="798604" y="3344858"/>
                  </a:lnTo>
                  <a:lnTo>
                    <a:pt x="745893" y="3342634"/>
                  </a:lnTo>
                  <a:lnTo>
                    <a:pt x="694452" y="3340093"/>
                  </a:lnTo>
                  <a:lnTo>
                    <a:pt x="644281" y="3337235"/>
                  </a:lnTo>
                  <a:lnTo>
                    <a:pt x="596016" y="3334376"/>
                  </a:lnTo>
                  <a:lnTo>
                    <a:pt x="549973" y="3331200"/>
                  </a:lnTo>
                  <a:lnTo>
                    <a:pt x="488371" y="3324530"/>
                  </a:lnTo>
                  <a:lnTo>
                    <a:pt x="346432" y="3308650"/>
                  </a:lnTo>
                  <a:lnTo>
                    <a:pt x="261332" y="3298804"/>
                  </a:lnTo>
                  <a:lnTo>
                    <a:pt x="175280" y="3288322"/>
                  </a:lnTo>
                  <a:lnTo>
                    <a:pt x="95261" y="3278476"/>
                  </a:lnTo>
                  <a:lnTo>
                    <a:pt x="26356" y="3269583"/>
                  </a:lnTo>
                  <a:lnTo>
                    <a:pt x="23815" y="3268948"/>
                  </a:lnTo>
                  <a:lnTo>
                    <a:pt x="20957" y="3267995"/>
                  </a:lnTo>
                  <a:lnTo>
                    <a:pt x="18100" y="3267360"/>
                  </a:lnTo>
                  <a:lnTo>
                    <a:pt x="15877" y="3265772"/>
                  </a:lnTo>
                  <a:lnTo>
                    <a:pt x="13337" y="3264501"/>
                  </a:lnTo>
                  <a:lnTo>
                    <a:pt x="11114" y="3262913"/>
                  </a:lnTo>
                  <a:lnTo>
                    <a:pt x="9209" y="3261008"/>
                  </a:lnTo>
                  <a:lnTo>
                    <a:pt x="7621" y="3259102"/>
                  </a:lnTo>
                  <a:lnTo>
                    <a:pt x="5716" y="3256879"/>
                  </a:lnTo>
                  <a:lnTo>
                    <a:pt x="4128" y="3254655"/>
                  </a:lnTo>
                  <a:lnTo>
                    <a:pt x="3175" y="3252114"/>
                  </a:lnTo>
                  <a:lnTo>
                    <a:pt x="1905" y="3249891"/>
                  </a:lnTo>
                  <a:lnTo>
                    <a:pt x="635" y="3247033"/>
                  </a:lnTo>
                  <a:lnTo>
                    <a:pt x="318" y="3244174"/>
                  </a:lnTo>
                  <a:lnTo>
                    <a:pt x="0" y="3241633"/>
                  </a:lnTo>
                  <a:lnTo>
                    <a:pt x="0" y="3238775"/>
                  </a:lnTo>
                  <a:lnTo>
                    <a:pt x="3493" y="2876378"/>
                  </a:lnTo>
                  <a:lnTo>
                    <a:pt x="5398" y="2720747"/>
                  </a:lnTo>
                  <a:lnTo>
                    <a:pt x="6033" y="2660718"/>
                  </a:lnTo>
                  <a:lnTo>
                    <a:pt x="6986" y="2615617"/>
                  </a:lnTo>
                  <a:lnTo>
                    <a:pt x="7938" y="2597830"/>
                  </a:lnTo>
                  <a:lnTo>
                    <a:pt x="8256" y="2586396"/>
                  </a:lnTo>
                  <a:lnTo>
                    <a:pt x="12066" y="2547647"/>
                  </a:lnTo>
                  <a:lnTo>
                    <a:pt x="15877" y="2510804"/>
                  </a:lnTo>
                  <a:lnTo>
                    <a:pt x="20640" y="2475867"/>
                  </a:lnTo>
                  <a:lnTo>
                    <a:pt x="25403" y="2442200"/>
                  </a:lnTo>
                  <a:lnTo>
                    <a:pt x="30801" y="2410121"/>
                  </a:lnTo>
                  <a:lnTo>
                    <a:pt x="36517" y="2379630"/>
                  </a:lnTo>
                  <a:lnTo>
                    <a:pt x="42867" y="2350409"/>
                  </a:lnTo>
                  <a:lnTo>
                    <a:pt x="49536" y="2322459"/>
                  </a:lnTo>
                  <a:lnTo>
                    <a:pt x="56204" y="2296097"/>
                  </a:lnTo>
                  <a:lnTo>
                    <a:pt x="63507" y="2271006"/>
                  </a:lnTo>
                  <a:lnTo>
                    <a:pt x="71128" y="2246867"/>
                  </a:lnTo>
                  <a:lnTo>
                    <a:pt x="78431" y="2224317"/>
                  </a:lnTo>
                  <a:lnTo>
                    <a:pt x="86687" y="2203037"/>
                  </a:lnTo>
                  <a:lnTo>
                    <a:pt x="94943" y="2182709"/>
                  </a:lnTo>
                  <a:lnTo>
                    <a:pt x="102882" y="2163335"/>
                  </a:lnTo>
                  <a:lnTo>
                    <a:pt x="111455" y="2145231"/>
                  </a:lnTo>
                  <a:lnTo>
                    <a:pt x="120029" y="2128080"/>
                  </a:lnTo>
                  <a:lnTo>
                    <a:pt x="128602" y="2111564"/>
                  </a:lnTo>
                  <a:lnTo>
                    <a:pt x="137493" y="2096318"/>
                  </a:lnTo>
                  <a:lnTo>
                    <a:pt x="146384" y="2082026"/>
                  </a:lnTo>
                  <a:lnTo>
                    <a:pt x="154958" y="2068051"/>
                  </a:lnTo>
                  <a:lnTo>
                    <a:pt x="163849" y="2055664"/>
                  </a:lnTo>
                  <a:lnTo>
                    <a:pt x="172740" y="2043595"/>
                  </a:lnTo>
                  <a:lnTo>
                    <a:pt x="181313" y="2032478"/>
                  </a:lnTo>
                  <a:lnTo>
                    <a:pt x="189887" y="2021679"/>
                  </a:lnTo>
                  <a:lnTo>
                    <a:pt x="198143" y="2012151"/>
                  </a:lnTo>
                  <a:lnTo>
                    <a:pt x="206399" y="2002940"/>
                  </a:lnTo>
                  <a:lnTo>
                    <a:pt x="214019" y="1994365"/>
                  </a:lnTo>
                  <a:lnTo>
                    <a:pt x="228944" y="1978484"/>
                  </a:lnTo>
                  <a:lnTo>
                    <a:pt x="242280" y="1964826"/>
                  </a:lnTo>
                  <a:lnTo>
                    <a:pt x="249266" y="1959427"/>
                  </a:lnTo>
                  <a:lnTo>
                    <a:pt x="284512" y="1940370"/>
                  </a:lnTo>
                  <a:lnTo>
                    <a:pt x="320077" y="1922584"/>
                  </a:lnTo>
                  <a:lnTo>
                    <a:pt x="355323" y="1905115"/>
                  </a:lnTo>
                  <a:lnTo>
                    <a:pt x="390570" y="1888282"/>
                  </a:lnTo>
                  <a:lnTo>
                    <a:pt x="426134" y="1872401"/>
                  </a:lnTo>
                  <a:lnTo>
                    <a:pt x="462015" y="1857155"/>
                  </a:lnTo>
                  <a:lnTo>
                    <a:pt x="498214" y="1841910"/>
                  </a:lnTo>
                  <a:lnTo>
                    <a:pt x="534731" y="1826982"/>
                  </a:lnTo>
                  <a:lnTo>
                    <a:pt x="571565" y="1812372"/>
                  </a:lnTo>
                  <a:lnTo>
                    <a:pt x="609035" y="1798079"/>
                  </a:lnTo>
                  <a:lnTo>
                    <a:pt x="685561" y="1768859"/>
                  </a:lnTo>
                  <a:lnTo>
                    <a:pt x="764310" y="1739321"/>
                  </a:lnTo>
                  <a:lnTo>
                    <a:pt x="846234" y="1708512"/>
                  </a:lnTo>
                  <a:lnTo>
                    <a:pt x="847504" y="1708512"/>
                  </a:lnTo>
                  <a:lnTo>
                    <a:pt x="848774" y="1708195"/>
                  </a:lnTo>
                  <a:lnTo>
                    <a:pt x="980869" y="1593218"/>
                  </a:lnTo>
                  <a:lnTo>
                    <a:pt x="984045" y="1590360"/>
                  </a:lnTo>
                  <a:lnTo>
                    <a:pt x="987220" y="1588137"/>
                  </a:lnTo>
                  <a:lnTo>
                    <a:pt x="990713" y="1585913"/>
                  </a:lnTo>
                  <a:lnTo>
                    <a:pt x="994206" y="1584325"/>
                  </a:lnTo>
                  <a:lnTo>
                    <a:pt x="998334" y="1583690"/>
                  </a:lnTo>
                  <a:lnTo>
                    <a:pt x="1002462" y="1582737"/>
                  </a:lnTo>
                  <a:close/>
                  <a:moveTo>
                    <a:pt x="1401605" y="0"/>
                  </a:moveTo>
                  <a:lnTo>
                    <a:pt x="1417801" y="317"/>
                  </a:lnTo>
                  <a:lnTo>
                    <a:pt x="1433680" y="952"/>
                  </a:lnTo>
                  <a:lnTo>
                    <a:pt x="1449241" y="2222"/>
                  </a:lnTo>
                  <a:lnTo>
                    <a:pt x="1464802" y="3492"/>
                  </a:lnTo>
                  <a:lnTo>
                    <a:pt x="1480046" y="5396"/>
                  </a:lnTo>
                  <a:lnTo>
                    <a:pt x="1495289" y="7618"/>
                  </a:lnTo>
                  <a:lnTo>
                    <a:pt x="1510215" y="10158"/>
                  </a:lnTo>
                  <a:lnTo>
                    <a:pt x="1525141" y="13332"/>
                  </a:lnTo>
                  <a:lnTo>
                    <a:pt x="1540067" y="17142"/>
                  </a:lnTo>
                  <a:lnTo>
                    <a:pt x="1554358" y="20633"/>
                  </a:lnTo>
                  <a:lnTo>
                    <a:pt x="1568649" y="25077"/>
                  </a:lnTo>
                  <a:lnTo>
                    <a:pt x="1582622" y="29522"/>
                  </a:lnTo>
                  <a:lnTo>
                    <a:pt x="1596278" y="34918"/>
                  </a:lnTo>
                  <a:lnTo>
                    <a:pt x="1610251" y="39997"/>
                  </a:lnTo>
                  <a:lnTo>
                    <a:pt x="1623589" y="46028"/>
                  </a:lnTo>
                  <a:lnTo>
                    <a:pt x="1636927" y="52060"/>
                  </a:lnTo>
                  <a:lnTo>
                    <a:pt x="1649948" y="58726"/>
                  </a:lnTo>
                  <a:lnTo>
                    <a:pt x="1662651" y="65392"/>
                  </a:lnTo>
                  <a:lnTo>
                    <a:pt x="1675354" y="72376"/>
                  </a:lnTo>
                  <a:lnTo>
                    <a:pt x="1687739" y="79677"/>
                  </a:lnTo>
                  <a:lnTo>
                    <a:pt x="1700124" y="87613"/>
                  </a:lnTo>
                  <a:lnTo>
                    <a:pt x="1711875" y="95866"/>
                  </a:lnTo>
                  <a:lnTo>
                    <a:pt x="1723942" y="104437"/>
                  </a:lnTo>
                  <a:lnTo>
                    <a:pt x="1735375" y="113325"/>
                  </a:lnTo>
                  <a:lnTo>
                    <a:pt x="1746490" y="122213"/>
                  </a:lnTo>
                  <a:lnTo>
                    <a:pt x="1757605" y="131737"/>
                  </a:lnTo>
                  <a:lnTo>
                    <a:pt x="1768720" y="141577"/>
                  </a:lnTo>
                  <a:lnTo>
                    <a:pt x="1779200" y="151418"/>
                  </a:lnTo>
                  <a:lnTo>
                    <a:pt x="1789680" y="161893"/>
                  </a:lnTo>
                  <a:lnTo>
                    <a:pt x="1800160" y="172369"/>
                  </a:lnTo>
                  <a:lnTo>
                    <a:pt x="1810005" y="183162"/>
                  </a:lnTo>
                  <a:lnTo>
                    <a:pt x="1819850" y="194272"/>
                  </a:lnTo>
                  <a:lnTo>
                    <a:pt x="1829059" y="205700"/>
                  </a:lnTo>
                  <a:lnTo>
                    <a:pt x="1838269" y="217445"/>
                  </a:lnTo>
                  <a:lnTo>
                    <a:pt x="1847479" y="229507"/>
                  </a:lnTo>
                  <a:lnTo>
                    <a:pt x="1856053" y="241570"/>
                  </a:lnTo>
                  <a:lnTo>
                    <a:pt x="1864628" y="253950"/>
                  </a:lnTo>
                  <a:lnTo>
                    <a:pt x="1872884" y="266965"/>
                  </a:lnTo>
                  <a:lnTo>
                    <a:pt x="1881141" y="279980"/>
                  </a:lnTo>
                  <a:lnTo>
                    <a:pt x="1888763" y="292995"/>
                  </a:lnTo>
                  <a:lnTo>
                    <a:pt x="1896385" y="306327"/>
                  </a:lnTo>
                  <a:lnTo>
                    <a:pt x="1903372" y="319977"/>
                  </a:lnTo>
                  <a:lnTo>
                    <a:pt x="1910358" y="334262"/>
                  </a:lnTo>
                  <a:lnTo>
                    <a:pt x="1917027" y="347912"/>
                  </a:lnTo>
                  <a:lnTo>
                    <a:pt x="1923696" y="362514"/>
                  </a:lnTo>
                  <a:lnTo>
                    <a:pt x="1929730" y="376799"/>
                  </a:lnTo>
                  <a:lnTo>
                    <a:pt x="1935764" y="391718"/>
                  </a:lnTo>
                  <a:lnTo>
                    <a:pt x="1941163" y="406638"/>
                  </a:lnTo>
                  <a:lnTo>
                    <a:pt x="1946879" y="421875"/>
                  </a:lnTo>
                  <a:lnTo>
                    <a:pt x="1951960" y="437112"/>
                  </a:lnTo>
                  <a:lnTo>
                    <a:pt x="1956406" y="452666"/>
                  </a:lnTo>
                  <a:lnTo>
                    <a:pt x="1961488" y="468221"/>
                  </a:lnTo>
                  <a:lnTo>
                    <a:pt x="1965298" y="484410"/>
                  </a:lnTo>
                  <a:lnTo>
                    <a:pt x="1969427" y="500282"/>
                  </a:lnTo>
                  <a:lnTo>
                    <a:pt x="1973238" y="516154"/>
                  </a:lnTo>
                  <a:lnTo>
                    <a:pt x="1976731" y="532661"/>
                  </a:lnTo>
                  <a:lnTo>
                    <a:pt x="1979589" y="549167"/>
                  </a:lnTo>
                  <a:lnTo>
                    <a:pt x="1982447" y="565992"/>
                  </a:lnTo>
                  <a:lnTo>
                    <a:pt x="1984670" y="582816"/>
                  </a:lnTo>
                  <a:lnTo>
                    <a:pt x="1986893" y="599323"/>
                  </a:lnTo>
                  <a:lnTo>
                    <a:pt x="1989116" y="616464"/>
                  </a:lnTo>
                  <a:lnTo>
                    <a:pt x="1990704" y="633923"/>
                  </a:lnTo>
                  <a:lnTo>
                    <a:pt x="1991657" y="651065"/>
                  </a:lnTo>
                  <a:lnTo>
                    <a:pt x="1992927" y="668524"/>
                  </a:lnTo>
                  <a:lnTo>
                    <a:pt x="2001184" y="672016"/>
                  </a:lnTo>
                  <a:lnTo>
                    <a:pt x="2009124" y="675190"/>
                  </a:lnTo>
                  <a:lnTo>
                    <a:pt x="2016745" y="679317"/>
                  </a:lnTo>
                  <a:lnTo>
                    <a:pt x="2024050" y="684078"/>
                  </a:lnTo>
                  <a:lnTo>
                    <a:pt x="2030719" y="688840"/>
                  </a:lnTo>
                  <a:lnTo>
                    <a:pt x="2037070" y="694554"/>
                  </a:lnTo>
                  <a:lnTo>
                    <a:pt x="2043422" y="700903"/>
                  </a:lnTo>
                  <a:lnTo>
                    <a:pt x="2049138" y="707251"/>
                  </a:lnTo>
                  <a:lnTo>
                    <a:pt x="2054219" y="714552"/>
                  </a:lnTo>
                  <a:lnTo>
                    <a:pt x="2058983" y="722171"/>
                  </a:lnTo>
                  <a:lnTo>
                    <a:pt x="2063111" y="730742"/>
                  </a:lnTo>
                  <a:lnTo>
                    <a:pt x="2066922" y="739630"/>
                  </a:lnTo>
                  <a:lnTo>
                    <a:pt x="2070098" y="748836"/>
                  </a:lnTo>
                  <a:lnTo>
                    <a:pt x="2072956" y="758676"/>
                  </a:lnTo>
                  <a:lnTo>
                    <a:pt x="2075179" y="769469"/>
                  </a:lnTo>
                  <a:lnTo>
                    <a:pt x="2076767" y="781214"/>
                  </a:lnTo>
                  <a:lnTo>
                    <a:pt x="2077719" y="790420"/>
                  </a:lnTo>
                  <a:lnTo>
                    <a:pt x="2078037" y="799626"/>
                  </a:lnTo>
                  <a:lnTo>
                    <a:pt x="2078037" y="808831"/>
                  </a:lnTo>
                  <a:lnTo>
                    <a:pt x="2078037" y="818672"/>
                  </a:lnTo>
                  <a:lnTo>
                    <a:pt x="2077402" y="828195"/>
                  </a:lnTo>
                  <a:lnTo>
                    <a:pt x="2076449" y="838353"/>
                  </a:lnTo>
                  <a:lnTo>
                    <a:pt x="2075179" y="847876"/>
                  </a:lnTo>
                  <a:lnTo>
                    <a:pt x="2073591" y="858034"/>
                  </a:lnTo>
                  <a:lnTo>
                    <a:pt x="2071686" y="867558"/>
                  </a:lnTo>
                  <a:lnTo>
                    <a:pt x="2069463" y="877716"/>
                  </a:lnTo>
                  <a:lnTo>
                    <a:pt x="2066922" y="887239"/>
                  </a:lnTo>
                  <a:lnTo>
                    <a:pt x="2064381" y="897079"/>
                  </a:lnTo>
                  <a:lnTo>
                    <a:pt x="2061206" y="906602"/>
                  </a:lnTo>
                  <a:lnTo>
                    <a:pt x="2057712" y="916443"/>
                  </a:lnTo>
                  <a:lnTo>
                    <a:pt x="2054219" y="925966"/>
                  </a:lnTo>
                  <a:lnTo>
                    <a:pt x="2050091" y="935172"/>
                  </a:lnTo>
                  <a:lnTo>
                    <a:pt x="2045645" y="944060"/>
                  </a:lnTo>
                  <a:lnTo>
                    <a:pt x="2041199" y="952948"/>
                  </a:lnTo>
                  <a:lnTo>
                    <a:pt x="2036435" y="962154"/>
                  </a:lnTo>
                  <a:lnTo>
                    <a:pt x="2031671" y="970090"/>
                  </a:lnTo>
                  <a:lnTo>
                    <a:pt x="2026273" y="978343"/>
                  </a:lnTo>
                  <a:lnTo>
                    <a:pt x="2020874" y="986597"/>
                  </a:lnTo>
                  <a:lnTo>
                    <a:pt x="2014840" y="993898"/>
                  </a:lnTo>
                  <a:lnTo>
                    <a:pt x="2008806" y="1001516"/>
                  </a:lnTo>
                  <a:lnTo>
                    <a:pt x="2002455" y="1008182"/>
                  </a:lnTo>
                  <a:lnTo>
                    <a:pt x="1996421" y="1014849"/>
                  </a:lnTo>
                  <a:lnTo>
                    <a:pt x="1989434" y="1020563"/>
                  </a:lnTo>
                  <a:lnTo>
                    <a:pt x="1982765" y="1026276"/>
                  </a:lnTo>
                  <a:lnTo>
                    <a:pt x="1975778" y="1031355"/>
                  </a:lnTo>
                  <a:lnTo>
                    <a:pt x="1968474" y="1036434"/>
                  </a:lnTo>
                  <a:lnTo>
                    <a:pt x="1960852" y="1040244"/>
                  </a:lnTo>
                  <a:lnTo>
                    <a:pt x="1953231" y="1044053"/>
                  </a:lnTo>
                  <a:lnTo>
                    <a:pt x="1945609" y="1072622"/>
                  </a:lnTo>
                  <a:lnTo>
                    <a:pt x="1937987" y="1100557"/>
                  </a:lnTo>
                  <a:lnTo>
                    <a:pt x="1929095" y="1128491"/>
                  </a:lnTo>
                  <a:lnTo>
                    <a:pt x="1919568" y="1155791"/>
                  </a:lnTo>
                  <a:lnTo>
                    <a:pt x="1910041" y="1183408"/>
                  </a:lnTo>
                  <a:lnTo>
                    <a:pt x="1899243" y="1210073"/>
                  </a:lnTo>
                  <a:lnTo>
                    <a:pt x="1888128" y="1236420"/>
                  </a:lnTo>
                  <a:lnTo>
                    <a:pt x="1876695" y="1262133"/>
                  </a:lnTo>
                  <a:lnTo>
                    <a:pt x="1863992" y="1287845"/>
                  </a:lnTo>
                  <a:lnTo>
                    <a:pt x="1850972" y="1312288"/>
                  </a:lnTo>
                  <a:lnTo>
                    <a:pt x="1837316" y="1336731"/>
                  </a:lnTo>
                  <a:lnTo>
                    <a:pt x="1830012" y="1348793"/>
                  </a:lnTo>
                  <a:lnTo>
                    <a:pt x="1823025" y="1360221"/>
                  </a:lnTo>
                  <a:lnTo>
                    <a:pt x="1815721" y="1371649"/>
                  </a:lnTo>
                  <a:lnTo>
                    <a:pt x="1808099" y="1382759"/>
                  </a:lnTo>
                  <a:lnTo>
                    <a:pt x="1800478" y="1394187"/>
                  </a:lnTo>
                  <a:lnTo>
                    <a:pt x="1792538" y="1405297"/>
                  </a:lnTo>
                  <a:lnTo>
                    <a:pt x="1784599" y="1416090"/>
                  </a:lnTo>
                  <a:lnTo>
                    <a:pt x="1776342" y="1426248"/>
                  </a:lnTo>
                  <a:lnTo>
                    <a:pt x="1768085" y="1436724"/>
                  </a:lnTo>
                  <a:lnTo>
                    <a:pt x="1759511" y="1446882"/>
                  </a:lnTo>
                  <a:lnTo>
                    <a:pt x="1750619" y="1456722"/>
                  </a:lnTo>
                  <a:lnTo>
                    <a:pt x="1742044" y="1466563"/>
                  </a:lnTo>
                  <a:lnTo>
                    <a:pt x="1733152" y="1475769"/>
                  </a:lnTo>
                  <a:lnTo>
                    <a:pt x="1723942" y="1484974"/>
                  </a:lnTo>
                  <a:lnTo>
                    <a:pt x="1714733" y="1493862"/>
                  </a:lnTo>
                  <a:lnTo>
                    <a:pt x="1704888" y="1502433"/>
                  </a:lnTo>
                  <a:lnTo>
                    <a:pt x="1695361" y="1511004"/>
                  </a:lnTo>
                  <a:lnTo>
                    <a:pt x="1685516" y="1519258"/>
                  </a:lnTo>
                  <a:lnTo>
                    <a:pt x="1675671" y="1526876"/>
                  </a:lnTo>
                  <a:lnTo>
                    <a:pt x="1665509" y="1534812"/>
                  </a:lnTo>
                  <a:lnTo>
                    <a:pt x="1655029" y="1542113"/>
                  </a:lnTo>
                  <a:lnTo>
                    <a:pt x="1644867" y="1549414"/>
                  </a:lnTo>
                  <a:lnTo>
                    <a:pt x="1634387" y="1556080"/>
                  </a:lnTo>
                  <a:lnTo>
                    <a:pt x="1623589" y="1562746"/>
                  </a:lnTo>
                  <a:lnTo>
                    <a:pt x="1612474" y="1568778"/>
                  </a:lnTo>
                  <a:lnTo>
                    <a:pt x="1601677" y="1574492"/>
                  </a:lnTo>
                  <a:lnTo>
                    <a:pt x="1590244" y="1580206"/>
                  </a:lnTo>
                  <a:lnTo>
                    <a:pt x="1578811" y="1585285"/>
                  </a:lnTo>
                  <a:lnTo>
                    <a:pt x="1567061" y="1590047"/>
                  </a:lnTo>
                  <a:lnTo>
                    <a:pt x="1555628" y="1595126"/>
                  </a:lnTo>
                  <a:lnTo>
                    <a:pt x="1543561" y="1598935"/>
                  </a:lnTo>
                  <a:lnTo>
                    <a:pt x="1531493" y="1603061"/>
                  </a:lnTo>
                  <a:lnTo>
                    <a:pt x="1519107" y="1606553"/>
                  </a:lnTo>
                  <a:lnTo>
                    <a:pt x="1506722" y="1609728"/>
                  </a:lnTo>
                  <a:lnTo>
                    <a:pt x="1494337" y="1612902"/>
                  </a:lnTo>
                  <a:lnTo>
                    <a:pt x="1481634" y="1615442"/>
                  </a:lnTo>
                  <a:lnTo>
                    <a:pt x="1468613" y="1617346"/>
                  </a:lnTo>
                  <a:lnTo>
                    <a:pt x="1455593" y="1619251"/>
                  </a:lnTo>
                  <a:lnTo>
                    <a:pt x="1442255" y="1620521"/>
                  </a:lnTo>
                  <a:lnTo>
                    <a:pt x="1428916" y="1621473"/>
                  </a:lnTo>
                  <a:lnTo>
                    <a:pt x="1415578" y="1622108"/>
                  </a:lnTo>
                  <a:lnTo>
                    <a:pt x="1401605" y="1622425"/>
                  </a:lnTo>
                  <a:lnTo>
                    <a:pt x="1387949" y="1622108"/>
                  </a:lnTo>
                  <a:lnTo>
                    <a:pt x="1374611" y="1621473"/>
                  </a:lnTo>
                  <a:lnTo>
                    <a:pt x="1361273" y="1620521"/>
                  </a:lnTo>
                  <a:lnTo>
                    <a:pt x="1348253" y="1619251"/>
                  </a:lnTo>
                  <a:lnTo>
                    <a:pt x="1335232" y="1617664"/>
                  </a:lnTo>
                  <a:lnTo>
                    <a:pt x="1322212" y="1615442"/>
                  </a:lnTo>
                  <a:lnTo>
                    <a:pt x="1309509" y="1612902"/>
                  </a:lnTo>
                  <a:lnTo>
                    <a:pt x="1296806" y="1610363"/>
                  </a:lnTo>
                  <a:lnTo>
                    <a:pt x="1284738" y="1606871"/>
                  </a:lnTo>
                  <a:lnTo>
                    <a:pt x="1272353" y="1603061"/>
                  </a:lnTo>
                  <a:lnTo>
                    <a:pt x="1260602" y="1599570"/>
                  </a:lnTo>
                  <a:lnTo>
                    <a:pt x="1248535" y="1595443"/>
                  </a:lnTo>
                  <a:lnTo>
                    <a:pt x="1237102" y="1590681"/>
                  </a:lnTo>
                  <a:lnTo>
                    <a:pt x="1225669" y="1585602"/>
                  </a:lnTo>
                  <a:lnTo>
                    <a:pt x="1213919" y="1580523"/>
                  </a:lnTo>
                  <a:lnTo>
                    <a:pt x="1202804" y="1574809"/>
                  </a:lnTo>
                  <a:lnTo>
                    <a:pt x="1191689" y="1569413"/>
                  </a:lnTo>
                  <a:lnTo>
                    <a:pt x="1180891" y="1563064"/>
                  </a:lnTo>
                  <a:lnTo>
                    <a:pt x="1170094" y="1556715"/>
                  </a:lnTo>
                  <a:lnTo>
                    <a:pt x="1159932" y="1550049"/>
                  </a:lnTo>
                  <a:lnTo>
                    <a:pt x="1149452" y="1543065"/>
                  </a:lnTo>
                  <a:lnTo>
                    <a:pt x="1138972" y="1535447"/>
                  </a:lnTo>
                  <a:lnTo>
                    <a:pt x="1128809" y="1528146"/>
                  </a:lnTo>
                  <a:lnTo>
                    <a:pt x="1118965" y="1520210"/>
                  </a:lnTo>
                  <a:lnTo>
                    <a:pt x="1109120" y="1512274"/>
                  </a:lnTo>
                  <a:lnTo>
                    <a:pt x="1099593" y="1504020"/>
                  </a:lnTo>
                  <a:lnTo>
                    <a:pt x="1090383" y="1495450"/>
                  </a:lnTo>
                  <a:lnTo>
                    <a:pt x="1080856" y="1486561"/>
                  </a:lnTo>
                  <a:lnTo>
                    <a:pt x="1071646" y="1477356"/>
                  </a:lnTo>
                  <a:lnTo>
                    <a:pt x="1062754" y="1467833"/>
                  </a:lnTo>
                  <a:lnTo>
                    <a:pt x="1053862" y="1458309"/>
                  </a:lnTo>
                  <a:lnTo>
                    <a:pt x="1045287" y="1448786"/>
                  </a:lnTo>
                  <a:lnTo>
                    <a:pt x="1036713" y="1438628"/>
                  </a:lnTo>
                  <a:lnTo>
                    <a:pt x="1028456" y="1428153"/>
                  </a:lnTo>
                  <a:lnTo>
                    <a:pt x="1020517" y="1417677"/>
                  </a:lnTo>
                  <a:lnTo>
                    <a:pt x="1012260" y="1407519"/>
                  </a:lnTo>
                  <a:lnTo>
                    <a:pt x="1004320" y="1396409"/>
                  </a:lnTo>
                  <a:lnTo>
                    <a:pt x="996699" y="1385616"/>
                  </a:lnTo>
                  <a:lnTo>
                    <a:pt x="989077" y="1374506"/>
                  </a:lnTo>
                  <a:lnTo>
                    <a:pt x="981773" y="1362761"/>
                  </a:lnTo>
                  <a:lnTo>
                    <a:pt x="974786" y="1351333"/>
                  </a:lnTo>
                  <a:lnTo>
                    <a:pt x="967799" y="1339588"/>
                  </a:lnTo>
                  <a:lnTo>
                    <a:pt x="953826" y="1315145"/>
                  </a:lnTo>
                  <a:lnTo>
                    <a:pt x="940806" y="1290702"/>
                  </a:lnTo>
                  <a:lnTo>
                    <a:pt x="928738" y="1265942"/>
                  </a:lnTo>
                  <a:lnTo>
                    <a:pt x="916670" y="1239912"/>
                  </a:lnTo>
                  <a:lnTo>
                    <a:pt x="905555" y="1213882"/>
                  </a:lnTo>
                  <a:lnTo>
                    <a:pt x="894758" y="1187217"/>
                  </a:lnTo>
                  <a:lnTo>
                    <a:pt x="885230" y="1160235"/>
                  </a:lnTo>
                  <a:lnTo>
                    <a:pt x="876021" y="1132936"/>
                  </a:lnTo>
                  <a:lnTo>
                    <a:pt x="866811" y="1105319"/>
                  </a:lnTo>
                  <a:lnTo>
                    <a:pt x="858872" y="1077701"/>
                  </a:lnTo>
                  <a:lnTo>
                    <a:pt x="851250" y="1049449"/>
                  </a:lnTo>
                  <a:lnTo>
                    <a:pt x="842675" y="1046592"/>
                  </a:lnTo>
                  <a:lnTo>
                    <a:pt x="834736" y="1043101"/>
                  </a:lnTo>
                  <a:lnTo>
                    <a:pt x="826479" y="1039291"/>
                  </a:lnTo>
                  <a:lnTo>
                    <a:pt x="818222" y="1034530"/>
                  </a:lnTo>
                  <a:lnTo>
                    <a:pt x="810918" y="1029768"/>
                  </a:lnTo>
                  <a:lnTo>
                    <a:pt x="802979" y="1023737"/>
                  </a:lnTo>
                  <a:lnTo>
                    <a:pt x="795992" y="1017706"/>
                  </a:lnTo>
                  <a:lnTo>
                    <a:pt x="789006" y="1011039"/>
                  </a:lnTo>
                  <a:lnTo>
                    <a:pt x="782336" y="1004056"/>
                  </a:lnTo>
                  <a:lnTo>
                    <a:pt x="775667" y="996437"/>
                  </a:lnTo>
                  <a:lnTo>
                    <a:pt x="769316" y="988501"/>
                  </a:lnTo>
                  <a:lnTo>
                    <a:pt x="763282" y="980248"/>
                  </a:lnTo>
                  <a:lnTo>
                    <a:pt x="757566" y="971677"/>
                  </a:lnTo>
                  <a:lnTo>
                    <a:pt x="752167" y="962789"/>
                  </a:lnTo>
                  <a:lnTo>
                    <a:pt x="747403" y="953583"/>
                  </a:lnTo>
                  <a:lnTo>
                    <a:pt x="742322" y="944060"/>
                  </a:lnTo>
                  <a:lnTo>
                    <a:pt x="737876" y="934537"/>
                  </a:lnTo>
                  <a:lnTo>
                    <a:pt x="733430" y="924379"/>
                  </a:lnTo>
                  <a:lnTo>
                    <a:pt x="729937" y="914538"/>
                  </a:lnTo>
                  <a:lnTo>
                    <a:pt x="726126" y="904380"/>
                  </a:lnTo>
                  <a:lnTo>
                    <a:pt x="722633" y="893905"/>
                  </a:lnTo>
                  <a:lnTo>
                    <a:pt x="720092" y="883747"/>
                  </a:lnTo>
                  <a:lnTo>
                    <a:pt x="717551" y="873271"/>
                  </a:lnTo>
                  <a:lnTo>
                    <a:pt x="715328" y="862796"/>
                  </a:lnTo>
                  <a:lnTo>
                    <a:pt x="713423" y="852320"/>
                  </a:lnTo>
                  <a:lnTo>
                    <a:pt x="712153" y="842162"/>
                  </a:lnTo>
                  <a:lnTo>
                    <a:pt x="710882" y="831687"/>
                  </a:lnTo>
                  <a:lnTo>
                    <a:pt x="710247" y="821212"/>
                  </a:lnTo>
                  <a:lnTo>
                    <a:pt x="709612" y="810736"/>
                  </a:lnTo>
                  <a:lnTo>
                    <a:pt x="709612" y="800896"/>
                  </a:lnTo>
                  <a:lnTo>
                    <a:pt x="710565" y="790738"/>
                  </a:lnTo>
                  <a:lnTo>
                    <a:pt x="711200" y="781214"/>
                  </a:lnTo>
                  <a:lnTo>
                    <a:pt x="713105" y="768517"/>
                  </a:lnTo>
                  <a:lnTo>
                    <a:pt x="715646" y="756454"/>
                  </a:lnTo>
                  <a:lnTo>
                    <a:pt x="718822" y="745344"/>
                  </a:lnTo>
                  <a:lnTo>
                    <a:pt x="722633" y="735186"/>
                  </a:lnTo>
                  <a:lnTo>
                    <a:pt x="727079" y="725663"/>
                  </a:lnTo>
                  <a:lnTo>
                    <a:pt x="732160" y="716775"/>
                  </a:lnTo>
                  <a:lnTo>
                    <a:pt x="737559" y="708521"/>
                  </a:lnTo>
                  <a:lnTo>
                    <a:pt x="743910" y="701220"/>
                  </a:lnTo>
                  <a:lnTo>
                    <a:pt x="750579" y="694236"/>
                  </a:lnTo>
                  <a:lnTo>
                    <a:pt x="757566" y="688205"/>
                  </a:lnTo>
                  <a:lnTo>
                    <a:pt x="765505" y="682809"/>
                  </a:lnTo>
                  <a:lnTo>
                    <a:pt x="773762" y="677412"/>
                  </a:lnTo>
                  <a:lnTo>
                    <a:pt x="782336" y="673286"/>
                  </a:lnTo>
                  <a:lnTo>
                    <a:pt x="791546" y="669159"/>
                  </a:lnTo>
                  <a:lnTo>
                    <a:pt x="800756" y="666302"/>
                  </a:lnTo>
                  <a:lnTo>
                    <a:pt x="810600" y="663762"/>
                  </a:lnTo>
                  <a:lnTo>
                    <a:pt x="811553" y="646303"/>
                  </a:lnTo>
                  <a:lnTo>
                    <a:pt x="813141" y="629162"/>
                  </a:lnTo>
                  <a:lnTo>
                    <a:pt x="814411" y="612020"/>
                  </a:lnTo>
                  <a:lnTo>
                    <a:pt x="816634" y="594878"/>
                  </a:lnTo>
                  <a:lnTo>
                    <a:pt x="819175" y="578372"/>
                  </a:lnTo>
                  <a:lnTo>
                    <a:pt x="821716" y="561547"/>
                  </a:lnTo>
                  <a:lnTo>
                    <a:pt x="824574" y="544723"/>
                  </a:lnTo>
                  <a:lnTo>
                    <a:pt x="827432" y="528534"/>
                  </a:lnTo>
                  <a:lnTo>
                    <a:pt x="830925" y="512662"/>
                  </a:lnTo>
                  <a:lnTo>
                    <a:pt x="834736" y="496155"/>
                  </a:lnTo>
                  <a:lnTo>
                    <a:pt x="838865" y="480283"/>
                  </a:lnTo>
                  <a:lnTo>
                    <a:pt x="843311" y="464729"/>
                  </a:lnTo>
                  <a:lnTo>
                    <a:pt x="847757" y="448857"/>
                  </a:lnTo>
                  <a:lnTo>
                    <a:pt x="852520" y="433937"/>
                  </a:lnTo>
                  <a:lnTo>
                    <a:pt x="857601" y="418700"/>
                  </a:lnTo>
                  <a:lnTo>
                    <a:pt x="863318" y="403463"/>
                  </a:lnTo>
                  <a:lnTo>
                    <a:pt x="868717" y="388544"/>
                  </a:lnTo>
                  <a:lnTo>
                    <a:pt x="874750" y="373942"/>
                  </a:lnTo>
                  <a:lnTo>
                    <a:pt x="881102" y="359340"/>
                  </a:lnTo>
                  <a:lnTo>
                    <a:pt x="887453" y="345372"/>
                  </a:lnTo>
                  <a:lnTo>
                    <a:pt x="894122" y="331405"/>
                  </a:lnTo>
                  <a:lnTo>
                    <a:pt x="901109" y="317438"/>
                  </a:lnTo>
                  <a:lnTo>
                    <a:pt x="908731" y="304105"/>
                  </a:lnTo>
                  <a:lnTo>
                    <a:pt x="916035" y="290773"/>
                  </a:lnTo>
                  <a:lnTo>
                    <a:pt x="923657" y="277441"/>
                  </a:lnTo>
                  <a:lnTo>
                    <a:pt x="931596" y="264743"/>
                  </a:lnTo>
                  <a:lnTo>
                    <a:pt x="940171" y="252046"/>
                  </a:lnTo>
                  <a:lnTo>
                    <a:pt x="948427" y="239348"/>
                  </a:lnTo>
                  <a:lnTo>
                    <a:pt x="957320" y="227603"/>
                  </a:lnTo>
                  <a:lnTo>
                    <a:pt x="966212" y="215858"/>
                  </a:lnTo>
                  <a:lnTo>
                    <a:pt x="975421" y="204112"/>
                  </a:lnTo>
                  <a:lnTo>
                    <a:pt x="985266" y="192685"/>
                  </a:lnTo>
                  <a:lnTo>
                    <a:pt x="994793" y="181574"/>
                  </a:lnTo>
                  <a:lnTo>
                    <a:pt x="1004956" y="170781"/>
                  </a:lnTo>
                  <a:lnTo>
                    <a:pt x="1014800" y="160306"/>
                  </a:lnTo>
                  <a:lnTo>
                    <a:pt x="1025280" y="149831"/>
                  </a:lnTo>
                  <a:lnTo>
                    <a:pt x="1036078" y="140307"/>
                  </a:lnTo>
                  <a:lnTo>
                    <a:pt x="1046875" y="130784"/>
                  </a:lnTo>
                  <a:lnTo>
                    <a:pt x="1057991" y="121261"/>
                  </a:lnTo>
                  <a:lnTo>
                    <a:pt x="1069105" y="112055"/>
                  </a:lnTo>
                  <a:lnTo>
                    <a:pt x="1080538" y="103485"/>
                  </a:lnTo>
                  <a:lnTo>
                    <a:pt x="1092606" y="94914"/>
                  </a:lnTo>
                  <a:lnTo>
                    <a:pt x="1104356" y="86978"/>
                  </a:lnTo>
                  <a:lnTo>
                    <a:pt x="1116742" y="79359"/>
                  </a:lnTo>
                  <a:lnTo>
                    <a:pt x="1128809" y="72058"/>
                  </a:lnTo>
                  <a:lnTo>
                    <a:pt x="1141512" y="64440"/>
                  </a:lnTo>
                  <a:lnTo>
                    <a:pt x="1154533" y="57774"/>
                  </a:lnTo>
                  <a:lnTo>
                    <a:pt x="1167553" y="51425"/>
                  </a:lnTo>
                  <a:lnTo>
                    <a:pt x="1180574" y="45711"/>
                  </a:lnTo>
                  <a:lnTo>
                    <a:pt x="1193912" y="39680"/>
                  </a:lnTo>
                  <a:lnTo>
                    <a:pt x="1207568" y="34601"/>
                  </a:lnTo>
                  <a:lnTo>
                    <a:pt x="1221541" y="29522"/>
                  </a:lnTo>
                  <a:lnTo>
                    <a:pt x="1235514" y="24760"/>
                  </a:lnTo>
                  <a:lnTo>
                    <a:pt x="1249805" y="20633"/>
                  </a:lnTo>
                  <a:lnTo>
                    <a:pt x="1264096" y="16507"/>
                  </a:lnTo>
                  <a:lnTo>
                    <a:pt x="1278704" y="13332"/>
                  </a:lnTo>
                  <a:lnTo>
                    <a:pt x="1293630" y="10158"/>
                  </a:lnTo>
                  <a:lnTo>
                    <a:pt x="1308556" y="7618"/>
                  </a:lnTo>
                  <a:lnTo>
                    <a:pt x="1323164" y="5396"/>
                  </a:lnTo>
                  <a:lnTo>
                    <a:pt x="1339043" y="3174"/>
                  </a:lnTo>
                  <a:lnTo>
                    <a:pt x="1354287" y="1905"/>
                  </a:lnTo>
                  <a:lnTo>
                    <a:pt x="1369848" y="952"/>
                  </a:lnTo>
                  <a:lnTo>
                    <a:pt x="1385726" y="317"/>
                  </a:lnTo>
                  <a:lnTo>
                    <a:pt x="1401605" y="0"/>
                  </a:ln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defTabSz="1219200" fontAlgn="auto">
                <a:spcBef>
                  <a:spcPts val="0"/>
                </a:spcBef>
                <a:spcAft>
                  <a:spcPts val="0"/>
                </a:spcAft>
                <a:defRPr/>
              </a:pPr>
              <a:endParaRPr lang="zh-CN" altLang="en-US" sz="1050" b="1">
                <a:solidFill>
                  <a:srgbClr val="FFFFFF"/>
                </a:solidFill>
                <a:latin typeface="+mn-lt"/>
              </a:endParaRPr>
            </a:p>
          </p:txBody>
        </p:sp>
        <p:sp>
          <p:nvSpPr>
            <p:cNvPr id="108" name="TextBox 87"/>
            <p:cNvSpPr txBox="1">
              <a:spLocks noChangeArrowheads="1"/>
            </p:cNvSpPr>
            <p:nvPr/>
          </p:nvSpPr>
          <p:spPr bwMode="auto">
            <a:xfrm>
              <a:off x="1576556" y="2466656"/>
              <a:ext cx="1723000" cy="42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b="1" dirty="0" smtClean="0">
                  <a:solidFill>
                    <a:srgbClr val="00B0F0"/>
                  </a:solidFill>
                  <a:latin typeface="微软雅黑" panose="020B0503020204020204" pitchFamily="34" charset="-122"/>
                  <a:ea typeface="微软雅黑" panose="020B0503020204020204" pitchFamily="34" charset="-122"/>
                </a:rPr>
                <a:t>课程负责人</a:t>
              </a:r>
              <a:endParaRPr lang="zh-CN" altLang="en-US" sz="1500" b="1" dirty="0">
                <a:solidFill>
                  <a:srgbClr val="00B0F0"/>
                </a:solidFill>
                <a:latin typeface="微软雅黑" panose="020B0503020204020204" pitchFamily="34" charset="-122"/>
                <a:ea typeface="微软雅黑" panose="020B0503020204020204" pitchFamily="34" charset="-122"/>
              </a:endParaRPr>
            </a:p>
          </p:txBody>
        </p:sp>
      </p:grpSp>
      <p:sp>
        <p:nvSpPr>
          <p:cNvPr id="109" name="矩形 108"/>
          <p:cNvSpPr/>
          <p:nvPr/>
        </p:nvSpPr>
        <p:spPr>
          <a:xfrm>
            <a:off x="439254" y="583568"/>
            <a:ext cx="6675111" cy="368300"/>
          </a:xfrm>
          <a:prstGeom prst="rect">
            <a:avLst/>
          </a:prstGeom>
        </p:spPr>
        <p:txBody>
          <a:bodyPr wrap="square">
            <a:spAutoFit/>
          </a:bodyPr>
          <a:lstStyle/>
          <a:p>
            <a:r>
              <a:rPr lang="en-US" altLang="zh-CN" sz="1800" b="1" dirty="0" smtClean="0">
                <a:latin typeface="微软雅黑" panose="020B0503020204020204" pitchFamily="34" charset="-122"/>
                <a:ea typeface="微软雅黑" panose="020B0503020204020204" pitchFamily="34" charset="-122"/>
              </a:rPr>
              <a:t>(3) </a:t>
            </a:r>
            <a:r>
              <a:rPr lang="zh-CN" altLang="en-US" sz="1800" b="1" dirty="0" smtClean="0">
                <a:latin typeface="微软雅黑" panose="020B0503020204020204" pitchFamily="34" charset="-122"/>
                <a:ea typeface="微软雅黑" panose="020B0503020204020204" pitchFamily="34" charset="-122"/>
              </a:rPr>
              <a:t>以</a:t>
            </a:r>
            <a:r>
              <a:rPr lang="zh-CN" altLang="en-US" sz="1800" b="1" dirty="0">
                <a:solidFill>
                  <a:srgbClr val="FF0000"/>
                </a:solidFill>
                <a:latin typeface="微软雅黑" panose="020B0503020204020204" pitchFamily="34" charset="-122"/>
                <a:ea typeface="微软雅黑" panose="020B0503020204020204" pitchFamily="34" charset="-122"/>
              </a:rPr>
              <a:t>学习标准</a:t>
            </a:r>
            <a:r>
              <a:rPr lang="zh-CN" altLang="en-US" sz="1800" b="1" dirty="0">
                <a:latin typeface="微软雅黑" panose="020B0503020204020204" pitchFamily="34" charset="-122"/>
                <a:ea typeface="微软雅黑" panose="020B0503020204020204" pitchFamily="34" charset="-122"/>
              </a:rPr>
              <a:t>作为</a:t>
            </a:r>
            <a:r>
              <a:rPr lang="zh-CN" altLang="en-US" sz="1800" b="1" dirty="0">
                <a:solidFill>
                  <a:srgbClr val="FF0000"/>
                </a:solidFill>
                <a:latin typeface="微软雅黑" panose="020B0503020204020204" pitchFamily="34" charset="-122"/>
                <a:ea typeface="微软雅黑" panose="020B0503020204020204" pitchFamily="34" charset="-122"/>
              </a:rPr>
              <a:t>课堂教学检测依据</a:t>
            </a:r>
            <a:r>
              <a:rPr lang="zh-CN" altLang="en-US" sz="1800" b="1" dirty="0">
                <a:latin typeface="微软雅黑" panose="020B0503020204020204" pitchFamily="34" charset="-122"/>
                <a:ea typeface="微软雅黑" panose="020B0503020204020204" pitchFamily="34" charset="-122"/>
              </a:rPr>
              <a:t>，实施</a:t>
            </a:r>
            <a:r>
              <a:rPr lang="zh-CN" altLang="en-US" sz="1800" b="1" dirty="0">
                <a:solidFill>
                  <a:srgbClr val="FF0000"/>
                </a:solidFill>
                <a:latin typeface="微软雅黑" panose="020B0503020204020204" pitchFamily="34" charset="-122"/>
                <a:ea typeface="微软雅黑" panose="020B0503020204020204" pitchFamily="34" charset="-122"/>
              </a:rPr>
              <a:t>课程</a:t>
            </a:r>
            <a:r>
              <a:rPr lang="zh-CN" altLang="en-US" sz="1800" b="1" dirty="0" smtClean="0">
                <a:solidFill>
                  <a:srgbClr val="FF0000"/>
                </a:solidFill>
                <a:latin typeface="微软雅黑" panose="020B0503020204020204" pitchFamily="34" charset="-122"/>
                <a:ea typeface="微软雅黑" panose="020B0503020204020204" pitchFamily="34" charset="-122"/>
              </a:rPr>
              <a:t>质量监控</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sp>
        <p:nvSpPr>
          <p:cNvPr id="110" name="文本框 109"/>
          <p:cNvSpPr txBox="1"/>
          <p:nvPr/>
        </p:nvSpPr>
        <p:spPr>
          <a:xfrm>
            <a:off x="7149959" y="747128"/>
            <a:ext cx="1409548" cy="252730"/>
          </a:xfrm>
          <a:prstGeom prst="rect">
            <a:avLst/>
          </a:prstGeom>
          <a:noFill/>
        </p:spPr>
        <p:txBody>
          <a:bodyPr wrap="square" rtlCol="0">
            <a:spAutoFit/>
          </a:bodyPr>
          <a:lstStyle/>
          <a:p>
            <a:r>
              <a:rPr lang="zh-CN" altLang="en-US" sz="1050" dirty="0">
                <a:latin typeface="微软雅黑" panose="020B0503020204020204" pitchFamily="34" charset="-122"/>
                <a:ea typeface="微软雅黑" panose="020B0503020204020204" pitchFamily="34" charset="-122"/>
              </a:rPr>
              <a:t>①</a:t>
            </a:r>
            <a:r>
              <a:rPr lang="zh-CN" altLang="en-US" sz="1050" dirty="0" smtClean="0">
                <a:latin typeface="微软雅黑" panose="020B0503020204020204" pitchFamily="34" charset="-122"/>
                <a:ea typeface="微软雅黑" panose="020B0503020204020204" pitchFamily="34" charset="-122"/>
              </a:rPr>
              <a:t>课程建设规划</a:t>
            </a:r>
            <a:endParaRPr lang="zh-CN" altLang="en-US" sz="1050" dirty="0">
              <a:latin typeface="微软雅黑" panose="020B0503020204020204" pitchFamily="34" charset="-122"/>
              <a:ea typeface="微软雅黑" panose="020B0503020204020204" pitchFamily="34" charset="-122"/>
            </a:endParaRPr>
          </a:p>
        </p:txBody>
      </p:sp>
      <p:sp>
        <p:nvSpPr>
          <p:cNvPr id="111" name="文本框 110"/>
          <p:cNvSpPr txBox="1"/>
          <p:nvPr/>
        </p:nvSpPr>
        <p:spPr>
          <a:xfrm>
            <a:off x="7149958" y="936685"/>
            <a:ext cx="1571198" cy="252730"/>
          </a:xfrm>
          <a:prstGeom prst="rect">
            <a:avLst/>
          </a:prstGeom>
          <a:noFill/>
        </p:spPr>
        <p:txBody>
          <a:bodyPr wrap="square" rtlCol="0">
            <a:spAutoFit/>
          </a:bodyPr>
          <a:lstStyle/>
          <a:p>
            <a:r>
              <a:rPr lang="zh-CN" altLang="en-US" sz="1050" dirty="0">
                <a:latin typeface="微软雅黑" panose="020B0503020204020204" pitchFamily="34" charset="-122"/>
                <a:ea typeface="微软雅黑" panose="020B0503020204020204" pitchFamily="34" charset="-122"/>
              </a:rPr>
              <a:t>②</a:t>
            </a:r>
            <a:r>
              <a:rPr lang="zh-CN" altLang="en-US" sz="1050" dirty="0" smtClean="0">
                <a:latin typeface="微软雅黑" panose="020B0503020204020204" pitchFamily="34" charset="-122"/>
                <a:ea typeface="微软雅黑" panose="020B0503020204020204" pitchFamily="34" charset="-122"/>
              </a:rPr>
              <a:t>课程年度建设任务书</a:t>
            </a:r>
            <a:endParaRPr lang="zh-CN" altLang="en-US" sz="1050" dirty="0">
              <a:latin typeface="微软雅黑" panose="020B0503020204020204" pitchFamily="34" charset="-122"/>
              <a:ea typeface="微软雅黑" panose="020B0503020204020204" pitchFamily="34" charset="-122"/>
            </a:endParaRPr>
          </a:p>
        </p:txBody>
      </p:sp>
      <p:sp>
        <p:nvSpPr>
          <p:cNvPr id="112" name="文本框 111"/>
          <p:cNvSpPr txBox="1"/>
          <p:nvPr/>
        </p:nvSpPr>
        <p:spPr>
          <a:xfrm>
            <a:off x="7149958" y="1139067"/>
            <a:ext cx="1677555"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③课程建设任务实施方案</a:t>
            </a:r>
            <a:endParaRPr lang="zh-CN" altLang="en-US" sz="1050" dirty="0">
              <a:latin typeface="微软雅黑" panose="020B0503020204020204" pitchFamily="34" charset="-122"/>
              <a:ea typeface="微软雅黑" panose="020B0503020204020204" pitchFamily="34" charset="-122"/>
            </a:endParaRPr>
          </a:p>
        </p:txBody>
      </p:sp>
      <p:sp>
        <p:nvSpPr>
          <p:cNvPr id="113" name="文本框 112"/>
          <p:cNvSpPr txBox="1"/>
          <p:nvPr/>
        </p:nvSpPr>
        <p:spPr>
          <a:xfrm>
            <a:off x="7149958" y="1343939"/>
            <a:ext cx="1677555"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④课程质量管控实施方案</a:t>
            </a:r>
            <a:endParaRPr lang="zh-CN" altLang="en-US" sz="1050" dirty="0">
              <a:latin typeface="微软雅黑" panose="020B0503020204020204" pitchFamily="34" charset="-122"/>
              <a:ea typeface="微软雅黑" panose="020B0503020204020204" pitchFamily="34" charset="-122"/>
            </a:endParaRPr>
          </a:p>
        </p:txBody>
      </p:sp>
      <p:sp>
        <p:nvSpPr>
          <p:cNvPr id="114" name="文本框 113"/>
          <p:cNvSpPr txBox="1"/>
          <p:nvPr/>
        </p:nvSpPr>
        <p:spPr>
          <a:xfrm>
            <a:off x="7149958" y="1546910"/>
            <a:ext cx="1677555"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⑤课程绩效考核管理办法</a:t>
            </a:r>
            <a:endParaRPr lang="zh-CN" altLang="en-US" sz="1050" dirty="0">
              <a:latin typeface="微软雅黑" panose="020B0503020204020204" pitchFamily="34" charset="-122"/>
              <a:ea typeface="微软雅黑" panose="020B0503020204020204" pitchFamily="34" charset="-122"/>
            </a:endParaRPr>
          </a:p>
        </p:txBody>
      </p:sp>
      <p:sp>
        <p:nvSpPr>
          <p:cNvPr id="115" name="文本框 114"/>
          <p:cNvSpPr txBox="1"/>
          <p:nvPr/>
        </p:nvSpPr>
        <p:spPr>
          <a:xfrm>
            <a:off x="7149958" y="1754606"/>
            <a:ext cx="1573754"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⑥课程标准</a:t>
            </a:r>
            <a:endParaRPr lang="zh-CN" altLang="en-US" sz="1050" dirty="0">
              <a:latin typeface="微软雅黑" panose="020B0503020204020204" pitchFamily="34" charset="-122"/>
              <a:ea typeface="微软雅黑" panose="020B0503020204020204" pitchFamily="34" charset="-122"/>
            </a:endParaRPr>
          </a:p>
        </p:txBody>
      </p:sp>
      <p:sp>
        <p:nvSpPr>
          <p:cNvPr id="116" name="文本框 115"/>
          <p:cNvSpPr txBox="1"/>
          <p:nvPr/>
        </p:nvSpPr>
        <p:spPr>
          <a:xfrm>
            <a:off x="7149958" y="1982103"/>
            <a:ext cx="1573754"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⑦学习标准手册</a:t>
            </a:r>
            <a:endParaRPr lang="zh-CN" altLang="en-US" sz="1050" dirty="0">
              <a:latin typeface="微软雅黑" panose="020B0503020204020204" pitchFamily="34" charset="-122"/>
              <a:ea typeface="微软雅黑" panose="020B0503020204020204" pitchFamily="34" charset="-122"/>
            </a:endParaRPr>
          </a:p>
        </p:txBody>
      </p:sp>
      <p:sp>
        <p:nvSpPr>
          <p:cNvPr id="117" name="文本框 116"/>
          <p:cNvSpPr txBox="1"/>
          <p:nvPr/>
        </p:nvSpPr>
        <p:spPr>
          <a:xfrm>
            <a:off x="7149958" y="2208685"/>
            <a:ext cx="1573754" cy="252730"/>
          </a:xfrm>
          <a:prstGeom prst="rect">
            <a:avLst/>
          </a:prstGeom>
          <a:noFill/>
        </p:spPr>
        <p:txBody>
          <a:bodyPr wrap="square" rtlCol="0">
            <a:spAutoFit/>
          </a:bodyPr>
          <a:lstStyle/>
          <a:p>
            <a:r>
              <a:rPr lang="zh-CN" altLang="en-US" sz="1050" dirty="0">
                <a:latin typeface="微软雅黑" panose="020B0503020204020204" pitchFamily="34" charset="-122"/>
                <a:ea typeface="微软雅黑" panose="020B0503020204020204" pitchFamily="34" charset="-122"/>
              </a:rPr>
              <a:t>⑧</a:t>
            </a:r>
            <a:r>
              <a:rPr lang="zh-CN" altLang="en-US" sz="1050" dirty="0" smtClean="0">
                <a:latin typeface="微软雅黑" panose="020B0503020204020204" pitchFamily="34" charset="-122"/>
                <a:ea typeface="微软雅黑" panose="020B0503020204020204" pitchFamily="34" charset="-122"/>
              </a:rPr>
              <a:t>学情分析报告</a:t>
            </a:r>
            <a:endParaRPr lang="zh-CN" altLang="en-US" sz="1050" dirty="0">
              <a:latin typeface="微软雅黑" panose="020B0503020204020204" pitchFamily="34" charset="-122"/>
              <a:ea typeface="微软雅黑" panose="020B0503020204020204" pitchFamily="34" charset="-122"/>
            </a:endParaRPr>
          </a:p>
        </p:txBody>
      </p:sp>
      <p:sp>
        <p:nvSpPr>
          <p:cNvPr id="118" name="文本框 117"/>
          <p:cNvSpPr txBox="1"/>
          <p:nvPr/>
        </p:nvSpPr>
        <p:spPr>
          <a:xfrm>
            <a:off x="7149958" y="2425040"/>
            <a:ext cx="1573754"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⑨知识考核评测方案</a:t>
            </a:r>
            <a:endParaRPr lang="zh-CN" altLang="en-US" sz="1050" dirty="0">
              <a:latin typeface="微软雅黑" panose="020B0503020204020204" pitchFamily="34" charset="-122"/>
              <a:ea typeface="微软雅黑" panose="020B0503020204020204" pitchFamily="34" charset="-122"/>
            </a:endParaRPr>
          </a:p>
        </p:txBody>
      </p:sp>
      <p:sp>
        <p:nvSpPr>
          <p:cNvPr id="119" name="文本框 118"/>
          <p:cNvSpPr txBox="1"/>
          <p:nvPr/>
        </p:nvSpPr>
        <p:spPr>
          <a:xfrm>
            <a:off x="7149958" y="2631440"/>
            <a:ext cx="1573754"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⑩课程考核办法</a:t>
            </a:r>
            <a:endParaRPr lang="zh-CN" altLang="en-US" sz="1050" dirty="0">
              <a:latin typeface="微软雅黑" panose="020B0503020204020204" pitchFamily="34" charset="-122"/>
              <a:ea typeface="微软雅黑" panose="020B0503020204020204" pitchFamily="34" charset="-122"/>
            </a:endParaRPr>
          </a:p>
        </p:txBody>
      </p:sp>
      <p:sp>
        <p:nvSpPr>
          <p:cNvPr id="120" name="TextBox 55"/>
          <p:cNvSpPr txBox="1"/>
          <p:nvPr/>
        </p:nvSpPr>
        <p:spPr>
          <a:xfrm>
            <a:off x="1298575" y="2092325"/>
            <a:ext cx="335915" cy="1938020"/>
          </a:xfrm>
          <a:prstGeom prst="rect">
            <a:avLst/>
          </a:prstGeom>
          <a:solidFill>
            <a:schemeClr val="accent1"/>
          </a:solid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课程教学质量分析报告</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7149958" y="2860169"/>
            <a:ext cx="1573754"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⑾任务操作指导书</a:t>
            </a:r>
            <a:endParaRPr lang="zh-CN" altLang="en-US" sz="1050" dirty="0">
              <a:latin typeface="微软雅黑" panose="020B0503020204020204" pitchFamily="34" charset="-122"/>
              <a:ea typeface="微软雅黑" panose="020B0503020204020204" pitchFamily="34" charset="-122"/>
            </a:endParaRPr>
          </a:p>
        </p:txBody>
      </p:sp>
      <p:sp>
        <p:nvSpPr>
          <p:cNvPr id="122" name="文本框 121"/>
          <p:cNvSpPr txBox="1"/>
          <p:nvPr/>
        </p:nvSpPr>
        <p:spPr>
          <a:xfrm>
            <a:off x="7149958" y="3102389"/>
            <a:ext cx="1573754"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⑿教学日历</a:t>
            </a:r>
            <a:endParaRPr lang="zh-CN" altLang="en-US" sz="1050" dirty="0">
              <a:latin typeface="微软雅黑" panose="020B0503020204020204" pitchFamily="34" charset="-122"/>
              <a:ea typeface="微软雅黑" panose="020B0503020204020204" pitchFamily="34" charset="-122"/>
            </a:endParaRPr>
          </a:p>
        </p:txBody>
      </p:sp>
      <p:sp>
        <p:nvSpPr>
          <p:cNvPr id="123" name="文本框 122"/>
          <p:cNvSpPr txBox="1"/>
          <p:nvPr/>
        </p:nvSpPr>
        <p:spPr>
          <a:xfrm>
            <a:off x="7147403" y="3334612"/>
            <a:ext cx="1573754" cy="252730"/>
          </a:xfrm>
          <a:prstGeom prst="rect">
            <a:avLst/>
          </a:prstGeom>
          <a:noFill/>
        </p:spPr>
        <p:txBody>
          <a:bodyPr wrap="square" rtlCol="0">
            <a:spAutoFit/>
          </a:bodyPr>
          <a:lstStyle/>
          <a:p>
            <a:r>
              <a:rPr lang="zh-CN" altLang="en-US" sz="1050" dirty="0">
                <a:latin typeface="微软雅黑" panose="020B0503020204020204" pitchFamily="34" charset="-122"/>
                <a:ea typeface="微软雅黑" panose="020B0503020204020204" pitchFamily="34" charset="-122"/>
              </a:rPr>
              <a:t>⒀</a:t>
            </a:r>
            <a:r>
              <a:rPr lang="zh-CN" altLang="en-US" sz="1050" dirty="0" smtClean="0">
                <a:latin typeface="微软雅黑" panose="020B0503020204020204" pitchFamily="34" charset="-122"/>
                <a:ea typeface="微软雅黑" panose="020B0503020204020204" pitchFamily="34" charset="-122"/>
              </a:rPr>
              <a:t>课前任务预习反馈表</a:t>
            </a:r>
            <a:endParaRPr lang="zh-CN" altLang="en-US" sz="1050" dirty="0">
              <a:latin typeface="微软雅黑" panose="020B0503020204020204" pitchFamily="34" charset="-122"/>
              <a:ea typeface="微软雅黑" panose="020B0503020204020204" pitchFamily="34" charset="-122"/>
            </a:endParaRPr>
          </a:p>
        </p:txBody>
      </p:sp>
      <p:sp>
        <p:nvSpPr>
          <p:cNvPr id="124" name="文本框 123"/>
          <p:cNvSpPr txBox="1"/>
          <p:nvPr/>
        </p:nvSpPr>
        <p:spPr>
          <a:xfrm>
            <a:off x="7147403" y="3561194"/>
            <a:ext cx="1573754" cy="252730"/>
          </a:xfrm>
          <a:prstGeom prst="rect">
            <a:avLst/>
          </a:prstGeom>
          <a:noFill/>
        </p:spPr>
        <p:txBody>
          <a:bodyPr wrap="square" rtlCol="0">
            <a:spAutoFit/>
          </a:bodyPr>
          <a:lstStyle/>
          <a:p>
            <a:r>
              <a:rPr lang="zh-CN" altLang="en-US" sz="1050" dirty="0">
                <a:latin typeface="微软雅黑" panose="020B0503020204020204" pitchFamily="34" charset="-122"/>
                <a:ea typeface="微软雅黑" panose="020B0503020204020204" pitchFamily="34" charset="-122"/>
              </a:rPr>
              <a:t>⒁</a:t>
            </a:r>
            <a:r>
              <a:rPr lang="zh-CN" altLang="en-US" sz="1050" dirty="0" smtClean="0">
                <a:latin typeface="微软雅黑" panose="020B0503020204020204" pitchFamily="34" charset="-122"/>
                <a:ea typeface="微软雅黑" panose="020B0503020204020204" pitchFamily="34" charset="-122"/>
              </a:rPr>
              <a:t>课堂任务清单</a:t>
            </a:r>
            <a:endParaRPr lang="zh-CN" altLang="en-US" sz="1050" dirty="0">
              <a:latin typeface="微软雅黑" panose="020B0503020204020204" pitchFamily="34" charset="-122"/>
              <a:ea typeface="微软雅黑" panose="020B0503020204020204" pitchFamily="34" charset="-122"/>
            </a:endParaRPr>
          </a:p>
        </p:txBody>
      </p:sp>
      <p:sp>
        <p:nvSpPr>
          <p:cNvPr id="125" name="文本框 124"/>
          <p:cNvSpPr txBox="1"/>
          <p:nvPr/>
        </p:nvSpPr>
        <p:spPr>
          <a:xfrm>
            <a:off x="7147403" y="3777550"/>
            <a:ext cx="1573754" cy="252730"/>
          </a:xfrm>
          <a:prstGeom prst="rect">
            <a:avLst/>
          </a:prstGeom>
          <a:noFill/>
        </p:spPr>
        <p:txBody>
          <a:bodyPr wrap="square" rtlCol="0">
            <a:spAutoFit/>
          </a:bodyPr>
          <a:lstStyle/>
          <a:p>
            <a:r>
              <a:rPr lang="zh-CN" altLang="en-US" sz="1050" dirty="0">
                <a:latin typeface="微软雅黑" panose="020B0503020204020204" pitchFamily="34" charset="-122"/>
                <a:ea typeface="微软雅黑" panose="020B0503020204020204" pitchFamily="34" charset="-122"/>
              </a:rPr>
              <a:t>⒂</a:t>
            </a:r>
            <a:r>
              <a:rPr lang="zh-CN" altLang="en-US" sz="1050" dirty="0" smtClean="0">
                <a:latin typeface="微软雅黑" panose="020B0503020204020204" pitchFamily="34" charset="-122"/>
                <a:ea typeface="微软雅黑" panose="020B0503020204020204" pitchFamily="34" charset="-122"/>
              </a:rPr>
              <a:t>课堂任务操作流程</a:t>
            </a:r>
            <a:endParaRPr lang="zh-CN" altLang="en-US" sz="1050" dirty="0">
              <a:latin typeface="微软雅黑" panose="020B0503020204020204" pitchFamily="34" charset="-122"/>
              <a:ea typeface="微软雅黑" panose="020B0503020204020204" pitchFamily="34" charset="-122"/>
            </a:endParaRPr>
          </a:p>
        </p:txBody>
      </p:sp>
      <p:sp>
        <p:nvSpPr>
          <p:cNvPr id="126" name="文本框 125"/>
          <p:cNvSpPr txBox="1"/>
          <p:nvPr/>
        </p:nvSpPr>
        <p:spPr>
          <a:xfrm>
            <a:off x="7147403" y="3983949"/>
            <a:ext cx="1792943"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⒃课堂任务达标测试反馈表</a:t>
            </a:r>
            <a:endParaRPr lang="zh-CN" altLang="en-US" sz="1050" dirty="0">
              <a:latin typeface="微软雅黑" panose="020B0503020204020204" pitchFamily="34" charset="-122"/>
              <a:ea typeface="微软雅黑" panose="020B0503020204020204" pitchFamily="34" charset="-122"/>
            </a:endParaRPr>
          </a:p>
        </p:txBody>
      </p:sp>
      <p:sp>
        <p:nvSpPr>
          <p:cNvPr id="127" name="文本框 126"/>
          <p:cNvSpPr txBox="1"/>
          <p:nvPr/>
        </p:nvSpPr>
        <p:spPr>
          <a:xfrm>
            <a:off x="7147403" y="4212678"/>
            <a:ext cx="1573754"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⒄课堂教学情况调查表</a:t>
            </a:r>
            <a:endParaRPr lang="zh-CN" altLang="en-US" sz="1050" dirty="0">
              <a:latin typeface="微软雅黑" panose="020B0503020204020204" pitchFamily="34" charset="-122"/>
              <a:ea typeface="微软雅黑" panose="020B0503020204020204" pitchFamily="34" charset="-122"/>
            </a:endParaRPr>
          </a:p>
        </p:txBody>
      </p:sp>
      <p:sp>
        <p:nvSpPr>
          <p:cNvPr id="128" name="文本框 127"/>
          <p:cNvSpPr txBox="1"/>
          <p:nvPr/>
        </p:nvSpPr>
        <p:spPr>
          <a:xfrm>
            <a:off x="7147403" y="4454898"/>
            <a:ext cx="1680109" cy="252730"/>
          </a:xfrm>
          <a:prstGeom prst="rect">
            <a:avLst/>
          </a:prstGeom>
          <a:noFill/>
        </p:spPr>
        <p:txBody>
          <a:bodyPr wrap="square" rtlCol="0">
            <a:spAutoFit/>
          </a:bodyPr>
          <a:lstStyle/>
          <a:p>
            <a:r>
              <a:rPr lang="zh-CN" altLang="en-US" sz="1050" dirty="0" smtClean="0">
                <a:latin typeface="微软雅黑" panose="020B0503020204020204" pitchFamily="34" charset="-122"/>
                <a:ea typeface="微软雅黑" panose="020B0503020204020204" pitchFamily="34" charset="-122"/>
              </a:rPr>
              <a:t>⒅课程教学质量分析报告</a:t>
            </a:r>
            <a:endParaRPr lang="zh-CN" altLang="en-US" sz="1050" dirty="0">
              <a:latin typeface="微软雅黑" panose="020B0503020204020204" pitchFamily="34" charset="-122"/>
              <a:ea typeface="微软雅黑" panose="020B0503020204020204" pitchFamily="34" charset="-122"/>
            </a:endParaRPr>
          </a:p>
        </p:txBody>
      </p:sp>
      <p:sp>
        <p:nvSpPr>
          <p:cNvPr id="129" name="矩形 128"/>
          <p:cNvSpPr/>
          <p:nvPr/>
        </p:nvSpPr>
        <p:spPr>
          <a:xfrm>
            <a:off x="4829512" y="1496351"/>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①</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30" name="矩形 129"/>
          <p:cNvSpPr/>
          <p:nvPr/>
        </p:nvSpPr>
        <p:spPr>
          <a:xfrm>
            <a:off x="4831406" y="2138558"/>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②</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31" name="矩形 130"/>
          <p:cNvSpPr/>
          <p:nvPr/>
        </p:nvSpPr>
        <p:spPr>
          <a:xfrm>
            <a:off x="6738532" y="2113201"/>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③</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32" name="矩形 131"/>
          <p:cNvSpPr/>
          <p:nvPr/>
        </p:nvSpPr>
        <p:spPr>
          <a:xfrm>
            <a:off x="4817792" y="2782823"/>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④</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33" name="矩形 132"/>
          <p:cNvSpPr/>
          <p:nvPr/>
        </p:nvSpPr>
        <p:spPr>
          <a:xfrm>
            <a:off x="6753788" y="2722913"/>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⑤</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34" name="矩形 133"/>
          <p:cNvSpPr/>
          <p:nvPr/>
        </p:nvSpPr>
        <p:spPr>
          <a:xfrm>
            <a:off x="2949569" y="3590215"/>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⑥</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35" name="矩形 134"/>
          <p:cNvSpPr/>
          <p:nvPr/>
        </p:nvSpPr>
        <p:spPr>
          <a:xfrm>
            <a:off x="4814551" y="3541133"/>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⑦</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36" name="矩形 135"/>
          <p:cNvSpPr/>
          <p:nvPr/>
        </p:nvSpPr>
        <p:spPr>
          <a:xfrm>
            <a:off x="6762456" y="3148379"/>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⑧</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37" name="矩形 136"/>
          <p:cNvSpPr/>
          <p:nvPr/>
        </p:nvSpPr>
        <p:spPr>
          <a:xfrm>
            <a:off x="6753788" y="3406082"/>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⑨</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38" name="矩形 137"/>
          <p:cNvSpPr/>
          <p:nvPr/>
        </p:nvSpPr>
        <p:spPr>
          <a:xfrm>
            <a:off x="6754296" y="3541226"/>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⑩</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39" name="矩形 138"/>
          <p:cNvSpPr/>
          <p:nvPr/>
        </p:nvSpPr>
        <p:spPr>
          <a:xfrm>
            <a:off x="6748708" y="3796527"/>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⑾</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40" name="矩形 139"/>
          <p:cNvSpPr/>
          <p:nvPr/>
        </p:nvSpPr>
        <p:spPr>
          <a:xfrm>
            <a:off x="6753798" y="3931672"/>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⑿</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41" name="矩形 140"/>
          <p:cNvSpPr/>
          <p:nvPr/>
        </p:nvSpPr>
        <p:spPr>
          <a:xfrm>
            <a:off x="4663834" y="4155825"/>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⒀</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42" name="矩形 141"/>
          <p:cNvSpPr/>
          <p:nvPr/>
        </p:nvSpPr>
        <p:spPr>
          <a:xfrm>
            <a:off x="4663834" y="4354910"/>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⒁</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43" name="矩形 142"/>
          <p:cNvSpPr/>
          <p:nvPr/>
        </p:nvSpPr>
        <p:spPr>
          <a:xfrm>
            <a:off x="4808943" y="4155825"/>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⒂</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44" name="矩形 143"/>
          <p:cNvSpPr/>
          <p:nvPr/>
        </p:nvSpPr>
        <p:spPr>
          <a:xfrm>
            <a:off x="4798804" y="4355487"/>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⒃</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45" name="矩形 144"/>
          <p:cNvSpPr/>
          <p:nvPr/>
        </p:nvSpPr>
        <p:spPr>
          <a:xfrm>
            <a:off x="2683425" y="4309059"/>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⒄</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sp>
        <p:nvSpPr>
          <p:cNvPr id="146" name="矩形 145"/>
          <p:cNvSpPr/>
          <p:nvPr/>
        </p:nvSpPr>
        <p:spPr>
          <a:xfrm>
            <a:off x="506293" y="3363190"/>
            <a:ext cx="316230" cy="252730"/>
          </a:xfrm>
          <a:prstGeom prst="rect">
            <a:avLst/>
          </a:prstGeom>
        </p:spPr>
        <p:txBody>
          <a:bodyPr wrap="none">
            <a:spAutoFit/>
          </a:bodyPr>
          <a:lstStyle/>
          <a:p>
            <a:r>
              <a:rPr lang="zh-CN" altLang="en-US" sz="1050" b="1" dirty="0">
                <a:solidFill>
                  <a:srgbClr val="FFFF00"/>
                </a:solidFill>
                <a:latin typeface="微软雅黑" panose="020B0503020204020204" pitchFamily="34" charset="-122"/>
                <a:ea typeface="微软雅黑" panose="020B0503020204020204" pitchFamily="34" charset="-122"/>
              </a:rPr>
              <a:t>⒅</a:t>
            </a:r>
            <a:endParaRPr lang="zh-CN" altLang="en-US" sz="1050" b="1" dirty="0">
              <a:solidFill>
                <a:srgbClr val="FFFF00"/>
              </a:solidFill>
              <a:latin typeface="微软雅黑" panose="020B0503020204020204" pitchFamily="34" charset="-122"/>
              <a:ea typeface="微软雅黑" panose="020B0503020204020204" pitchFamily="34" charset="-122"/>
            </a:endParaRPr>
          </a:p>
        </p:txBody>
      </p:sp>
      <p:grpSp>
        <p:nvGrpSpPr>
          <p:cNvPr id="147" name="组合 146"/>
          <p:cNvGrpSpPr/>
          <p:nvPr/>
        </p:nvGrpSpPr>
        <p:grpSpPr>
          <a:xfrm>
            <a:off x="7078998" y="517262"/>
            <a:ext cx="1785586" cy="4217872"/>
            <a:chOff x="9547361" y="814040"/>
            <a:chExt cx="2380781" cy="5546921"/>
          </a:xfrm>
        </p:grpSpPr>
        <p:sp>
          <p:nvSpPr>
            <p:cNvPr id="148" name="圆角矩形 147"/>
            <p:cNvSpPr/>
            <p:nvPr/>
          </p:nvSpPr>
          <p:spPr>
            <a:xfrm>
              <a:off x="9547361" y="983317"/>
              <a:ext cx="2380781" cy="5377644"/>
            </a:xfrm>
            <a:prstGeom prst="roundRect">
              <a:avLst/>
            </a:prstGeom>
            <a:noFill/>
            <a:ln>
              <a:solidFill>
                <a:srgbClr val="FF0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a:bodyPr>
            <a:lstStyle/>
            <a:p>
              <a:pPr algn="ctr" eaLnBrk="1" fontAlgn="auto" hangingPunct="1">
                <a:spcBef>
                  <a:spcPts val="0"/>
                </a:spcBef>
                <a:spcAft>
                  <a:spcPts val="0"/>
                </a:spcAft>
              </a:pPr>
              <a:endParaRPr lang="zh-CN" altLang="en-US" sz="2100" spc="100" dirty="0" smtClean="0">
                <a:solidFill>
                  <a:srgbClr val="333333"/>
                </a:solidFill>
                <a:ea typeface="微软雅黑" panose="020B0503020204020204" pitchFamily="34" charset="-122"/>
              </a:endParaRPr>
            </a:p>
          </p:txBody>
        </p:sp>
        <p:sp>
          <p:nvSpPr>
            <p:cNvPr id="149" name="文本框 148"/>
            <p:cNvSpPr txBox="1"/>
            <p:nvPr/>
          </p:nvSpPr>
          <p:spPr>
            <a:xfrm>
              <a:off x="9762414" y="814040"/>
              <a:ext cx="1978660" cy="362428"/>
            </a:xfrm>
            <a:prstGeom prst="rect">
              <a:avLst/>
            </a:prstGeom>
            <a:solidFill>
              <a:srgbClr val="FFFFFF"/>
            </a:solid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sym typeface="+mn-ea"/>
                </a:rPr>
                <a:t>小螺旋</a:t>
              </a:r>
              <a:r>
                <a:rPr lang="zh-CN" altLang="en-US" sz="1200" b="1" dirty="0" smtClean="0">
                  <a:solidFill>
                    <a:srgbClr val="FF0000"/>
                  </a:solidFill>
                  <a:latin typeface="微软雅黑" panose="020B0503020204020204" pitchFamily="34" charset="-122"/>
                  <a:ea typeface="微软雅黑" panose="020B0503020204020204" pitchFamily="34" charset="-122"/>
                </a:rPr>
                <a:t>质量控制点</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grpSp>
      <p:grpSp>
        <p:nvGrpSpPr>
          <p:cNvPr id="153" name="组合 152"/>
          <p:cNvGrpSpPr/>
          <p:nvPr/>
        </p:nvGrpSpPr>
        <p:grpSpPr>
          <a:xfrm>
            <a:off x="4454" y="4874534"/>
            <a:ext cx="9144000" cy="271067"/>
            <a:chOff x="0" y="6389330"/>
            <a:chExt cx="12192000" cy="361422"/>
          </a:xfrm>
        </p:grpSpPr>
        <p:sp>
          <p:nvSpPr>
            <p:cNvPr id="154" name="矩形 153"/>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55" name="矩形 154"/>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sp>
        <p:nvSpPr>
          <p:cNvPr id="5"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zh-CN" altLang="en-US" sz="2100" b="1" dirty="0">
                <a:solidFill>
                  <a:schemeClr val="tx2"/>
                </a:solidFill>
                <a:latin typeface="微软雅黑" panose="020B0503020204020204" pitchFamily="34" charset="-122"/>
                <a:ea typeface="微软雅黑" panose="020B0503020204020204" pitchFamily="34" charset="-122"/>
                <a:sym typeface="+mn-ea"/>
              </a:rPr>
              <a:t>2</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sz="2100" b="1" dirty="0">
                <a:solidFill>
                  <a:schemeClr val="tx2"/>
                </a:solidFill>
                <a:latin typeface="微软雅黑" panose="020B0503020204020204" pitchFamily="34" charset="-122"/>
                <a:ea typeface="微软雅黑" panose="020B0503020204020204" pitchFamily="34" charset="-122"/>
                <a:sym typeface="+mn-ea"/>
              </a:rPr>
              <a:t>课程诊改实施情况</a:t>
            </a:r>
            <a:r>
              <a:rPr lang="zh-CN" altLang="en-US" sz="2100" b="1" dirty="0">
                <a:solidFill>
                  <a:schemeClr val="tx2"/>
                </a:solidFill>
                <a:latin typeface="微软雅黑" panose="020B0503020204020204" pitchFamily="34" charset="-122"/>
                <a:ea typeface="微软雅黑" panose="020B0503020204020204" pitchFamily="34" charset="-122"/>
              </a:rPr>
              <a:t>绍</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48921" y="171450"/>
            <a:ext cx="575218" cy="216932"/>
            <a:chOff x="472881" y="331470"/>
            <a:chExt cx="766957" cy="289243"/>
          </a:xfrm>
          <a:solidFill>
            <a:schemeClr val="tx2"/>
          </a:solidFill>
        </p:grpSpPr>
        <p:sp>
          <p:nvSpPr>
            <p:cNvPr id="7"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8"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9"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0"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4" name="直接连接符 3"/>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840172" y="138137"/>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标准</a:t>
            </a:r>
            <a:endParaRPr lang="zh-CN" altLang="en-US" sz="1050" dirty="0"/>
          </a:p>
        </p:txBody>
      </p:sp>
      <p:sp>
        <p:nvSpPr>
          <p:cNvPr id="15" name="矩形 14"/>
          <p:cNvSpPr/>
          <p:nvPr/>
        </p:nvSpPr>
        <p:spPr>
          <a:xfrm>
            <a:off x="5467874" y="138902"/>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设计</a:t>
            </a:r>
            <a:endParaRPr lang="zh-CN" altLang="en-US" sz="1050" dirty="0"/>
          </a:p>
        </p:txBody>
      </p:sp>
      <p:sp>
        <p:nvSpPr>
          <p:cNvPr id="16" name="矩形 15"/>
          <p:cNvSpPr/>
          <p:nvPr/>
        </p:nvSpPr>
        <p:spPr>
          <a:xfrm>
            <a:off x="6085074" y="159300"/>
            <a:ext cx="59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b="1" dirty="0">
                <a:solidFill>
                  <a:srgbClr val="FFFF00"/>
                </a:solidFill>
              </a:rPr>
              <a:t>组织</a:t>
            </a:r>
            <a:endParaRPr lang="zh-CN" altLang="en-US" sz="1050" b="1" dirty="0">
              <a:solidFill>
                <a:srgbClr val="FFFF00"/>
              </a:solidFill>
            </a:endParaRPr>
          </a:p>
        </p:txBody>
      </p:sp>
      <p:sp>
        <p:nvSpPr>
          <p:cNvPr id="17" name="矩形 16"/>
          <p:cNvSpPr/>
          <p:nvPr/>
        </p:nvSpPr>
        <p:spPr>
          <a:xfrm>
            <a:off x="6702266" y="13876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实施</a:t>
            </a:r>
            <a:endParaRPr lang="zh-CN" altLang="en-US" sz="1050" dirty="0"/>
          </a:p>
        </p:txBody>
      </p:sp>
      <p:sp>
        <p:nvSpPr>
          <p:cNvPr id="18" name="矩形 17"/>
          <p:cNvSpPr/>
          <p:nvPr/>
        </p:nvSpPr>
        <p:spPr>
          <a:xfrm>
            <a:off x="7319467" y="139087"/>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诊断</a:t>
            </a:r>
            <a:endParaRPr lang="zh-CN" altLang="en-US" sz="1050" dirty="0"/>
          </a:p>
        </p:txBody>
      </p:sp>
      <p:sp>
        <p:nvSpPr>
          <p:cNvPr id="19" name="矩形 18"/>
          <p:cNvSpPr/>
          <p:nvPr/>
        </p:nvSpPr>
        <p:spPr>
          <a:xfrm>
            <a:off x="7936664" y="137369"/>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创新</a:t>
            </a:r>
            <a:endParaRPr lang="zh-CN" altLang="en-US" sz="1050" dirty="0"/>
          </a:p>
        </p:txBody>
      </p:sp>
      <p:sp>
        <p:nvSpPr>
          <p:cNvPr id="20" name="矩形 19"/>
          <p:cNvSpPr/>
          <p:nvPr/>
        </p:nvSpPr>
        <p:spPr>
          <a:xfrm>
            <a:off x="4213481" y="136874"/>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目标</a:t>
            </a:r>
            <a:endParaRPr lang="zh-CN" altLang="en-US" sz="1050" dirty="0"/>
          </a:p>
        </p:txBody>
      </p:sp>
      <p:sp>
        <p:nvSpPr>
          <p:cNvPr id="21" name="矩形 20"/>
          <p:cNvSpPr/>
          <p:nvPr/>
        </p:nvSpPr>
        <p:spPr>
          <a:xfrm>
            <a:off x="8544537" y="13846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改进</a:t>
            </a:r>
            <a:endParaRPr lang="zh-CN" altLang="en-US" sz="1050" dirty="0"/>
          </a:p>
        </p:txBody>
      </p:sp>
      <p:graphicFrame>
        <p:nvGraphicFramePr>
          <p:cNvPr id="25" name="表格 24"/>
          <p:cNvGraphicFramePr>
            <a:graphicFrameLocks noGrp="1"/>
          </p:cNvGraphicFramePr>
          <p:nvPr/>
        </p:nvGraphicFramePr>
        <p:xfrm>
          <a:off x="2952500" y="1293309"/>
          <a:ext cx="6086475" cy="3007995"/>
        </p:xfrm>
        <a:graphic>
          <a:graphicData uri="http://schemas.openxmlformats.org/drawingml/2006/table">
            <a:tbl>
              <a:tblPr firstRow="1" bandRow="1">
                <a:tableStyleId>{5C22544A-7EE6-4342-B048-85BDC9FD1C3A}</a:tableStyleId>
              </a:tblPr>
              <a:tblGrid>
                <a:gridCol w="894715"/>
                <a:gridCol w="1454150"/>
                <a:gridCol w="2769870"/>
                <a:gridCol w="967740"/>
              </a:tblGrid>
              <a:tr h="278130">
                <a:tc>
                  <a:txBody>
                    <a:bodyPr/>
                    <a:p>
                      <a:pPr algn="ctr" fontAlgn="ctr">
                        <a:lnSpc>
                          <a:spcPts val="2000"/>
                        </a:lnSpc>
                        <a:spcAft>
                          <a:spcPts val="0"/>
                        </a:spcAft>
                      </a:pPr>
                      <a:r>
                        <a:rPr lang="zh-CN" sz="1050" b="1"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姓名</a:t>
                      </a:r>
                      <a:endParaRPr lang="zh-CN" sz="105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b="1"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职</a:t>
                      </a:r>
                      <a:r>
                        <a:rPr lang="en-US" altLang="zh-CN" sz="1050" b="1"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sz="1050" b="1"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务</a:t>
                      </a:r>
                      <a:endParaRPr lang="zh-CN" sz="105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b="1"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责</a:t>
                      </a:r>
                      <a:r>
                        <a:rPr lang="en-US" altLang="zh-CN" sz="1050" b="1"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sz="1050" b="1"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任</a:t>
                      </a:r>
                      <a:endParaRPr lang="zh-CN" sz="105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altLang="en-US" sz="1050" b="1" kern="100" dirty="0" smtClean="0">
                          <a:solidFill>
                            <a:schemeClr val="bg1"/>
                          </a:solidFill>
                          <a:effectLst/>
                          <a:latin typeface="微软雅黑" panose="020B0503020204020204" pitchFamily="34" charset="-122"/>
                          <a:ea typeface="微软雅黑" panose="020B0503020204020204" pitchFamily="34" charset="-122"/>
                          <a:cs typeface="Times New Roman" panose="02020603050405020304"/>
                        </a:rPr>
                        <a:t>备注</a:t>
                      </a:r>
                      <a:endParaRPr lang="zh-CN" sz="105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r>
              <a:tr h="278130">
                <a:tc>
                  <a:txBody>
                    <a:bodyPr/>
                    <a:p>
                      <a:pPr algn="ctr" fontAlgn="ctr">
                        <a:lnSpc>
                          <a:spcPts val="2000"/>
                        </a:lnSpc>
                        <a:spcAft>
                          <a:spcPts val="0"/>
                        </a:spcAft>
                      </a:pPr>
                      <a:r>
                        <a:rPr lang="zh-CN" sz="1050" b="0" kern="100" dirty="0">
                          <a:effectLst/>
                          <a:latin typeface="微软雅黑" panose="020B0503020204020204" pitchFamily="34" charset="-122"/>
                          <a:ea typeface="微软雅黑" panose="020B0503020204020204" pitchFamily="34" charset="-122"/>
                          <a:cs typeface="Times New Roman" panose="02020603050405020304"/>
                        </a:rPr>
                        <a:t>张朝霞</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altLang="en-US" sz="1050" b="0" kern="100" dirty="0" smtClean="0">
                          <a:effectLst/>
                          <a:latin typeface="微软雅黑" panose="020B0503020204020204" pitchFamily="34" charset="-122"/>
                          <a:ea typeface="微软雅黑" panose="020B0503020204020204" pitchFamily="34" charset="-122"/>
                          <a:cs typeface="Times New Roman" panose="02020603050405020304"/>
                        </a:rPr>
                        <a:t>教学办主任</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修订课程标准</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marL="0" marR="0" lvl="0" indent="0" algn="ctr" defTabSz="866775" rtl="0" eaLnBrk="1" fontAlgn="ctr" latinLnBrk="0" hangingPunct="1">
                        <a:lnSpc>
                          <a:spcPts val="2000"/>
                        </a:lnSpc>
                        <a:spcBef>
                          <a:spcPts val="0"/>
                        </a:spcBef>
                        <a:spcAft>
                          <a:spcPts val="0"/>
                        </a:spcAft>
                        <a:buClrTx/>
                        <a:buSzTx/>
                        <a:buFontTx/>
                        <a:buNone/>
                        <a:defRPr/>
                      </a:pP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r>
              <a:tr h="278130">
                <a:tc>
                  <a:txBody>
                    <a:bodyPr/>
                    <a:p>
                      <a:pPr algn="ctr" fontAlgn="ctr">
                        <a:lnSpc>
                          <a:spcPts val="2000"/>
                        </a:lnSpc>
                        <a:spcAft>
                          <a:spcPts val="0"/>
                        </a:spcAft>
                      </a:pPr>
                      <a:r>
                        <a:rPr lang="zh-CN" sz="1050" kern="100" dirty="0">
                          <a:effectLst/>
                          <a:latin typeface="微软雅黑" panose="020B0503020204020204" pitchFamily="34" charset="-122"/>
                          <a:ea typeface="微软雅黑" panose="020B0503020204020204" pitchFamily="34" charset="-122"/>
                          <a:cs typeface="Times New Roman" panose="02020603050405020304"/>
                          <a:sym typeface="+mn-ea"/>
                        </a:rPr>
                        <a:t>罗智勇</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altLang="en-US" sz="1050" b="0" kern="100" dirty="0" smtClean="0">
                          <a:effectLst/>
                          <a:latin typeface="微软雅黑" panose="020B0503020204020204" pitchFamily="34" charset="-122"/>
                          <a:ea typeface="微软雅黑" panose="020B0503020204020204" pitchFamily="34" charset="-122"/>
                          <a:cs typeface="Times New Roman" panose="02020603050405020304"/>
                        </a:rPr>
                        <a:t>教研室主任</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完善课程建设规划、</a:t>
                      </a:r>
                      <a:r>
                        <a:rPr lang="zh-CN" altLang="en-US" sz="1050" dirty="0">
                          <a:latin typeface="微软雅黑" panose="020B0503020204020204" pitchFamily="34" charset="-122"/>
                          <a:ea typeface="微软雅黑" panose="020B0503020204020204" pitchFamily="34" charset="-122"/>
                          <a:sym typeface="+mn-ea"/>
                        </a:rPr>
                        <a:t>课程团队建设</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marL="0" marR="0" lvl="0" indent="0" algn="ctr" defTabSz="866775" rtl="0" eaLnBrk="1" fontAlgn="ctr" latinLnBrk="0" hangingPunct="1">
                        <a:lnSpc>
                          <a:spcPts val="2000"/>
                        </a:lnSpc>
                        <a:spcBef>
                          <a:spcPts val="0"/>
                        </a:spcBef>
                        <a:spcAft>
                          <a:spcPts val="0"/>
                        </a:spcAft>
                        <a:buClrTx/>
                        <a:buSzTx/>
                        <a:buFontTx/>
                        <a:buNone/>
                        <a:defRPr/>
                      </a:pP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r>
              <a:tr h="304165">
                <a:tc>
                  <a:txBody>
                    <a:bodyPr/>
                    <a:p>
                      <a:pPr algn="ctr" fontAlgn="ctr">
                        <a:lnSpc>
                          <a:spcPts val="2000"/>
                        </a:lnSpc>
                        <a:spcAft>
                          <a:spcPts val="0"/>
                        </a:spcAft>
                      </a:pPr>
                      <a:r>
                        <a:rPr lang="zh-CN" sz="1050" b="0" kern="100" dirty="0">
                          <a:effectLst/>
                          <a:latin typeface="微软雅黑" panose="020B0503020204020204" pitchFamily="34" charset="-122"/>
                          <a:ea typeface="微软雅黑" panose="020B0503020204020204" pitchFamily="34" charset="-122"/>
                          <a:cs typeface="Times New Roman" panose="02020603050405020304"/>
                        </a:rPr>
                        <a:t>肖洪流</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专职骨干教师</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修订课程授课计划，课</a:t>
                      </a:r>
                      <a:r>
                        <a:rPr lang="zh-CN" altLang="en-US" sz="1050" dirty="0" smtClean="0">
                          <a:latin typeface="微软雅黑" panose="020B0503020204020204" pitchFamily="34" charset="-122"/>
                          <a:ea typeface="微软雅黑" panose="020B0503020204020204" pitchFamily="34" charset="-122"/>
                          <a:sym typeface="+mn-ea"/>
                        </a:rPr>
                        <a:t>程绩效考核管理办法</a:t>
                      </a: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1437" marR="51437" marT="0" marB="0"/>
                </a:tc>
                <a:tc>
                  <a:txBody>
                    <a:bodyPr/>
                    <a:p>
                      <a:pPr marL="0" marR="0" lvl="0" indent="0" algn="ctr" defTabSz="866775" rtl="0" eaLnBrk="1" fontAlgn="ctr" latinLnBrk="0" hangingPunct="1">
                        <a:lnSpc>
                          <a:spcPts val="2000"/>
                        </a:lnSpc>
                        <a:spcBef>
                          <a:spcPts val="0"/>
                        </a:spcBef>
                        <a:spcAft>
                          <a:spcPts val="0"/>
                        </a:spcAft>
                        <a:buClrTx/>
                        <a:buSzTx/>
                        <a:buFontTx/>
                        <a:buNone/>
                        <a:defRPr/>
                      </a:pP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r>
              <a:tr h="272415">
                <a:tc>
                  <a:txBody>
                    <a:bodyPr/>
                    <a:p>
                      <a:pPr algn="ctr" fontAlgn="ctr">
                        <a:lnSpc>
                          <a:spcPts val="2000"/>
                        </a:lnSpc>
                        <a:spcAft>
                          <a:spcPts val="0"/>
                        </a:spcAft>
                      </a:pPr>
                      <a:r>
                        <a:rPr lang="zh-CN" sz="1050" b="0" kern="100" dirty="0">
                          <a:effectLst/>
                          <a:latin typeface="微软雅黑" panose="020B0503020204020204" pitchFamily="34" charset="-122"/>
                          <a:ea typeface="微软雅黑" panose="020B0503020204020204" pitchFamily="34" charset="-122"/>
                          <a:cs typeface="Times New Roman" panose="02020603050405020304"/>
                        </a:rPr>
                        <a:t>欧阳志宏</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altLang="zh-CN" sz="1050" b="0" kern="0" dirty="0" smtClea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专职骨干教师</a:t>
                      </a:r>
                      <a:endParaRPr lang="zh-CN" alt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完善课程教学评价</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marL="0" marR="0" lvl="0" indent="0" algn="ctr" defTabSz="866775" rtl="0" eaLnBrk="1" fontAlgn="ctr" latinLnBrk="0" hangingPunct="1">
                        <a:lnSpc>
                          <a:spcPts val="2000"/>
                        </a:lnSpc>
                        <a:spcBef>
                          <a:spcPts val="0"/>
                        </a:spcBef>
                        <a:spcAft>
                          <a:spcPts val="0"/>
                        </a:spcAft>
                        <a:buClrTx/>
                        <a:buSzTx/>
                        <a:buFontTx/>
                        <a:buNone/>
                        <a:defRPr/>
                      </a:pP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r>
              <a:tr h="278130">
                <a:tc>
                  <a:txBody>
                    <a:bodyPr/>
                    <a:p>
                      <a:pPr algn="ctr" fontAlgn="ctr">
                        <a:lnSpc>
                          <a:spcPts val="2000"/>
                        </a:lnSpc>
                        <a:spcAft>
                          <a:spcPts val="0"/>
                        </a:spcAft>
                      </a:pPr>
                      <a:r>
                        <a:rPr lang="zh-CN" sz="1050" b="0" kern="100" dirty="0">
                          <a:effectLst/>
                          <a:latin typeface="微软雅黑" panose="020B0503020204020204" pitchFamily="34" charset="-122"/>
                          <a:ea typeface="微软雅黑" panose="020B0503020204020204" pitchFamily="34" charset="-122"/>
                          <a:cs typeface="Times New Roman" panose="02020603050405020304"/>
                        </a:rPr>
                        <a:t>徐伟杰</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altLang="zh-CN" sz="1050" b="0" kern="0" dirty="0" smtClea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专职骨干教师</a:t>
                      </a:r>
                      <a:endParaRPr lang="zh-CN" alt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教学组织实施创新</a:t>
                      </a: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1437" marR="51437" marT="0" marB="0"/>
                </a:tc>
                <a:tc>
                  <a:txBody>
                    <a:bodyPr/>
                    <a:p>
                      <a:pPr marL="0" marR="0" lvl="0" indent="0" algn="ctr" defTabSz="866775" rtl="0" eaLnBrk="1" fontAlgn="ctr" latinLnBrk="0" hangingPunct="1">
                        <a:lnSpc>
                          <a:spcPts val="2000"/>
                        </a:lnSpc>
                        <a:spcBef>
                          <a:spcPts val="0"/>
                        </a:spcBef>
                        <a:spcAft>
                          <a:spcPts val="0"/>
                        </a:spcAft>
                        <a:buClrTx/>
                        <a:buSzTx/>
                        <a:buFontTx/>
                        <a:buNone/>
                        <a:defRPr/>
                      </a:pP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r>
              <a:tr h="278765">
                <a:tc>
                  <a:txBody>
                    <a:bodyPr/>
                    <a:p>
                      <a:pPr algn="ctr" fontAlgn="ctr">
                        <a:lnSpc>
                          <a:spcPts val="2000"/>
                        </a:lnSpc>
                        <a:spcAft>
                          <a:spcPts val="0"/>
                        </a:spcAft>
                      </a:pPr>
                      <a:r>
                        <a:rPr lang="zh-CN" altLang="zh-CN" sz="1050" b="0" kern="100" dirty="0">
                          <a:effectLst/>
                          <a:latin typeface="微软雅黑" panose="020B0503020204020204" pitchFamily="34" charset="-122"/>
                          <a:ea typeface="微软雅黑" panose="020B0503020204020204" pitchFamily="34" charset="-122"/>
                          <a:cs typeface="Times New Roman" panose="02020603050405020304"/>
                        </a:rPr>
                        <a:t>黄秋姬</a:t>
                      </a:r>
                      <a:endParaRPr lang="zh-CN" alt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专职教师</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完善课程教学管理制度、</a:t>
                      </a: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课程改进举措</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marL="0" marR="0" lvl="0" indent="0" algn="ctr" defTabSz="866775" rtl="0" eaLnBrk="1" fontAlgn="ctr" latinLnBrk="0" hangingPunct="1">
                        <a:lnSpc>
                          <a:spcPts val="2000"/>
                        </a:lnSpc>
                        <a:spcBef>
                          <a:spcPts val="0"/>
                        </a:spcBef>
                        <a:spcAft>
                          <a:spcPts val="0"/>
                        </a:spcAft>
                        <a:buClrTx/>
                        <a:buSzTx/>
                        <a:buFontTx/>
                        <a:buNone/>
                        <a:defRPr/>
                      </a:pPr>
                      <a:endParaRPr lang="zh-CN" altLang="zh-CN" sz="1050" b="0" kern="100" dirty="0" smtClean="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r>
              <a:tr h="278130">
                <a:tc>
                  <a:txBody>
                    <a:bodyPr/>
                    <a:p>
                      <a:pPr algn="ctr" fontAlgn="ctr">
                        <a:lnSpc>
                          <a:spcPts val="2000"/>
                        </a:lnSpc>
                        <a:spcAft>
                          <a:spcPts val="0"/>
                        </a:spcAft>
                      </a:pP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p>
                      <a:pPr algn="ctr" fontAlgn="ctr">
                        <a:lnSpc>
                          <a:spcPts val="2000"/>
                        </a:lnSpc>
                        <a:spcAft>
                          <a:spcPts val="0"/>
                        </a:spcAft>
                      </a:pPr>
                      <a:r>
                        <a:rPr lang="zh-CN" sz="1050" b="0" kern="100" dirty="0">
                          <a:effectLst/>
                          <a:latin typeface="微软雅黑" panose="020B0503020204020204" pitchFamily="34" charset="-122"/>
                          <a:ea typeface="微软雅黑" panose="020B0503020204020204" pitchFamily="34" charset="-122"/>
                          <a:cs typeface="Times New Roman" panose="02020603050405020304"/>
                        </a:rPr>
                        <a:t>付伟</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p>
                      <a:pPr algn="ctr" fontAlgn="ctr">
                        <a:lnSpc>
                          <a:spcPts val="2000"/>
                        </a:lnSpc>
                        <a:spcAft>
                          <a:spcPts val="0"/>
                        </a:spcAft>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专职教师</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开展课程质量诊断、</a:t>
                      </a:r>
                      <a:r>
                        <a:rPr lang="en-US" altLang="zh-CN" sz="1050" dirty="0">
                          <a:latin typeface="微软雅黑" panose="020B0503020204020204" pitchFamily="34" charset="-122"/>
                          <a:ea typeface="微软雅黑" panose="020B0503020204020204" pitchFamily="34" charset="-122"/>
                          <a:sym typeface="+mn-ea"/>
                        </a:rPr>
                        <a:t>建设视频、案例、原理等各种资源库50个以上</a:t>
                      </a:r>
                      <a:r>
                        <a:rPr lang="zh-CN" altLang="en-US" sz="1050" dirty="0">
                          <a:latin typeface="微软雅黑" panose="020B0503020204020204" pitchFamily="34" charset="-122"/>
                          <a:ea typeface="微软雅黑" panose="020B0503020204020204" pitchFamily="34" charset="-122"/>
                          <a:sym typeface="+mn-ea"/>
                        </a:rPr>
                        <a:t>；录制微课</a:t>
                      </a:r>
                      <a:r>
                        <a:rPr lang="en-US" altLang="zh-CN" sz="1050" dirty="0">
                          <a:latin typeface="微软雅黑" panose="020B0503020204020204" pitchFamily="34" charset="-122"/>
                          <a:ea typeface="微软雅黑" panose="020B0503020204020204" pitchFamily="34" charset="-122"/>
                          <a:sym typeface="+mn-ea"/>
                        </a:rPr>
                        <a:t>5</a:t>
                      </a:r>
                      <a:r>
                        <a:rPr lang="zh-CN" altLang="en-US" sz="1050" dirty="0">
                          <a:latin typeface="微软雅黑" panose="020B0503020204020204" pitchFamily="34" charset="-122"/>
                          <a:ea typeface="微软雅黑" panose="020B0503020204020204" pitchFamily="34" charset="-122"/>
                          <a:sym typeface="+mn-ea"/>
                        </a:rPr>
                        <a:t>个左右，启动省级微课资源建设项目，启动慕课建设。</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endParaRPr lang="zh-CN" altLang="en-US" sz="1050" b="0" kern="100" dirty="0" smtClean="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r>
              <a:tr h="278130">
                <a:tc>
                  <a:txBody>
                    <a:bodyPr/>
                    <a:p>
                      <a:pPr algn="ctr" fontAlgn="ctr">
                        <a:lnSpc>
                          <a:spcPts val="2000"/>
                        </a:lnSpc>
                        <a:spcAft>
                          <a:spcPts val="0"/>
                        </a:spcAft>
                      </a:pPr>
                      <a:r>
                        <a:rPr lang="zh-CN" altLang="en-US" sz="1050" b="0" kern="100" dirty="0" smtClean="0">
                          <a:effectLst/>
                          <a:latin typeface="微软雅黑" panose="020B0503020204020204" pitchFamily="34" charset="-122"/>
                          <a:ea typeface="微软雅黑" panose="020B0503020204020204" pitchFamily="34" charset="-122"/>
                          <a:cs typeface="Times New Roman" panose="02020603050405020304"/>
                        </a:rPr>
                        <a:t>贺可恒</a:t>
                      </a:r>
                      <a:endParaRPr lang="en-US" altLang="zh-CN" sz="1050" b="0" kern="100" dirty="0" smtClean="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企业兼职教师</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跟踪企业生产课程教学动态</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r>
            </a:tbl>
          </a:graphicData>
        </a:graphic>
      </p:graphicFrame>
      <p:sp>
        <p:nvSpPr>
          <p:cNvPr id="2" name="文本框 1"/>
          <p:cNvSpPr txBox="1"/>
          <p:nvPr/>
        </p:nvSpPr>
        <p:spPr>
          <a:xfrm>
            <a:off x="993140" y="1321435"/>
            <a:ext cx="1385570" cy="306705"/>
          </a:xfrm>
          <a:prstGeom prst="rect">
            <a:avLst/>
          </a:prstGeom>
          <a:noFill/>
        </p:spPr>
        <p:txBody>
          <a:bodyPr wrap="square" rtlCol="0">
            <a:spAutoFit/>
          </a:bodyPr>
          <a:p>
            <a:r>
              <a:rPr lang="zh-CN" altLang="en-US" b="1" dirty="0" smtClean="0">
                <a:latin typeface="微软雅黑" panose="020B0503020204020204" pitchFamily="34" charset="-122"/>
                <a:ea typeface="微软雅黑" panose="020B0503020204020204" pitchFamily="34" charset="-122"/>
              </a:rPr>
              <a:t>诊改成员组成</a:t>
            </a:r>
            <a:endParaRPr lang="zh-CN" altLang="en-US" b="1" dirty="0" smtClean="0">
              <a:latin typeface="微软雅黑" panose="020B0503020204020204" pitchFamily="34" charset="-122"/>
              <a:ea typeface="微软雅黑" panose="020B0503020204020204" pitchFamily="34" charset="-122"/>
            </a:endParaRPr>
          </a:p>
        </p:txBody>
      </p:sp>
      <p:sp>
        <p:nvSpPr>
          <p:cNvPr id="53" name="矩形 52"/>
          <p:cNvSpPr/>
          <p:nvPr/>
        </p:nvSpPr>
        <p:spPr>
          <a:xfrm>
            <a:off x="381863" y="664309"/>
            <a:ext cx="8706248" cy="368300"/>
          </a:xfrm>
          <a:prstGeom prst="rect">
            <a:avLst/>
          </a:prstGeom>
        </p:spPr>
        <p:txBody>
          <a:bodyPr wrap="square">
            <a:spAutoFit/>
          </a:bodyPr>
          <a:p>
            <a:r>
              <a:rPr lang="zh-CN" altLang="en-US" sz="1800" b="1" dirty="0">
                <a:latin typeface="微软雅黑" panose="020B0503020204020204" pitchFamily="34" charset="-122"/>
                <a:ea typeface="微软雅黑" panose="020B0503020204020204" pitchFamily="34" charset="-122"/>
              </a:rPr>
              <a:t>形成</a:t>
            </a:r>
            <a:r>
              <a:rPr lang="zh-CN" altLang="en-US" sz="1800" b="1" dirty="0" smtClean="0">
                <a:latin typeface="微软雅黑" panose="020B0503020204020204" pitchFamily="34" charset="-122"/>
                <a:ea typeface="微软雅黑" panose="020B0503020204020204" pitchFamily="34" charset="-122"/>
              </a:rPr>
              <a:t>课程</a:t>
            </a:r>
            <a:r>
              <a:rPr lang="zh-CN" altLang="en-US" sz="1800" b="1" dirty="0" smtClean="0">
                <a:solidFill>
                  <a:srgbClr val="FF0000"/>
                </a:solidFill>
                <a:latin typeface="微软雅黑" panose="020B0503020204020204" pitchFamily="34" charset="-122"/>
                <a:ea typeface="微软雅黑" panose="020B0503020204020204" pitchFamily="34" charset="-122"/>
              </a:rPr>
              <a:t>负责人推动</a:t>
            </a:r>
            <a:r>
              <a:rPr lang="zh-CN" altLang="en-US" sz="1800" b="1" dirty="0" smtClean="0">
                <a:latin typeface="微软雅黑" panose="020B0503020204020204" pitchFamily="34" charset="-122"/>
                <a:ea typeface="微软雅黑" panose="020B0503020204020204" pitchFamily="34" charset="-122"/>
              </a:rPr>
              <a:t>、课程</a:t>
            </a:r>
            <a:r>
              <a:rPr lang="zh-CN" altLang="en-US" sz="1800" b="1" dirty="0">
                <a:solidFill>
                  <a:srgbClr val="FF0000"/>
                </a:solidFill>
                <a:latin typeface="微软雅黑" panose="020B0503020204020204" pitchFamily="34" charset="-122"/>
                <a:ea typeface="微软雅黑" panose="020B0503020204020204" pitchFamily="34" charset="-122"/>
              </a:rPr>
              <a:t>专家团队指导</a:t>
            </a:r>
            <a:r>
              <a:rPr lang="zh-CN" altLang="en-US" sz="1800" b="1" dirty="0" smtClean="0">
                <a:latin typeface="微软雅黑" panose="020B0503020204020204" pitchFamily="34" charset="-122"/>
                <a:ea typeface="微软雅黑" panose="020B0503020204020204" pitchFamily="34" charset="-122"/>
              </a:rPr>
              <a:t>，骨干</a:t>
            </a:r>
            <a:r>
              <a:rPr lang="zh-CN" altLang="en-US" sz="1800" b="1" dirty="0">
                <a:solidFill>
                  <a:srgbClr val="FF0000"/>
                </a:solidFill>
                <a:latin typeface="微软雅黑" panose="020B0503020204020204" pitchFamily="34" charset="-122"/>
                <a:ea typeface="微软雅黑" panose="020B0503020204020204" pitchFamily="34" charset="-122"/>
              </a:rPr>
              <a:t>教师实践</a:t>
            </a:r>
            <a:r>
              <a:rPr lang="zh-CN" altLang="en-US" sz="1800" b="1" dirty="0" smtClean="0">
                <a:latin typeface="微软雅黑" panose="020B0503020204020204" pitchFamily="34" charset="-122"/>
                <a:ea typeface="微软雅黑" panose="020B0503020204020204" pitchFamily="34" charset="-122"/>
              </a:rPr>
              <a:t>、校内外兼职教师</a:t>
            </a:r>
            <a:r>
              <a:rPr lang="zh-CN" altLang="en-US" sz="1800" b="1" dirty="0">
                <a:solidFill>
                  <a:srgbClr val="FF0000"/>
                </a:solidFill>
                <a:latin typeface="微软雅黑" panose="020B0503020204020204" pitchFamily="34" charset="-122"/>
                <a:ea typeface="微软雅黑" panose="020B0503020204020204" pitchFamily="34" charset="-122"/>
              </a:rPr>
              <a:t>协同</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4454" y="4874534"/>
            <a:ext cx="9144000" cy="271067"/>
            <a:chOff x="0" y="6389330"/>
            <a:chExt cx="12192000" cy="361422"/>
          </a:xfrm>
        </p:grpSpPr>
        <p:sp>
          <p:nvSpPr>
            <p:cNvPr id="58" name="矩形 57"/>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59" name="矩形 58"/>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grpSp>
      <p:cxnSp>
        <p:nvCxnSpPr>
          <p:cNvPr id="4" name="直接连接符 3"/>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5"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zh-CN" altLang="en-US" sz="2100" b="1" dirty="0">
                <a:solidFill>
                  <a:schemeClr val="tx2"/>
                </a:solidFill>
                <a:latin typeface="微软雅黑" panose="020B0503020204020204" pitchFamily="34" charset="-122"/>
                <a:ea typeface="微软雅黑" panose="020B0503020204020204" pitchFamily="34" charset="-122"/>
                <a:sym typeface="+mn-ea"/>
              </a:rPr>
              <a:t>2</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sz="2100" b="1" dirty="0">
                <a:solidFill>
                  <a:schemeClr val="tx2"/>
                </a:solidFill>
                <a:latin typeface="微软雅黑" panose="020B0503020204020204" pitchFamily="34" charset="-122"/>
                <a:ea typeface="微软雅黑" panose="020B0503020204020204" pitchFamily="34" charset="-122"/>
                <a:sym typeface="+mn-ea"/>
              </a:rPr>
              <a:t>课程诊改实施情况</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48921" y="171450"/>
            <a:ext cx="575218" cy="216932"/>
            <a:chOff x="472881" y="331470"/>
            <a:chExt cx="766957" cy="289243"/>
          </a:xfrm>
          <a:solidFill>
            <a:schemeClr val="tx2"/>
          </a:solidFill>
        </p:grpSpPr>
        <p:sp>
          <p:nvSpPr>
            <p:cNvPr id="7"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8"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9"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0"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grpSp>
        <p:nvGrpSpPr>
          <p:cNvPr id="12" name="组合 11"/>
          <p:cNvGrpSpPr/>
          <p:nvPr/>
        </p:nvGrpSpPr>
        <p:grpSpPr>
          <a:xfrm>
            <a:off x="381635" y="1788160"/>
            <a:ext cx="2508250" cy="2459990"/>
            <a:chOff x="2439" y="1924"/>
            <a:chExt cx="5016" cy="4961"/>
          </a:xfrm>
        </p:grpSpPr>
        <p:sp>
          <p:nvSpPr>
            <p:cNvPr id="13" name="五角星 12"/>
            <p:cNvSpPr/>
            <p:nvPr/>
          </p:nvSpPr>
          <p:spPr>
            <a:xfrm>
              <a:off x="3231" y="2737"/>
              <a:ext cx="3410" cy="3410"/>
            </a:xfrm>
            <a:prstGeom prst="star5">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latin typeface="微软雅黑" panose="020B0503020204020204" pitchFamily="34" charset="-122"/>
                <a:ea typeface="微软雅黑" panose="020B0503020204020204" pitchFamily="34" charset="-122"/>
              </a:endParaRPr>
            </a:p>
          </p:txBody>
        </p:sp>
        <p:grpSp>
          <p:nvGrpSpPr>
            <p:cNvPr id="29" name="组合 28"/>
            <p:cNvGrpSpPr/>
            <p:nvPr/>
          </p:nvGrpSpPr>
          <p:grpSpPr>
            <a:xfrm>
              <a:off x="3976" y="3707"/>
              <a:ext cx="1919" cy="1919"/>
              <a:chOff x="3962648" y="2819400"/>
              <a:chExt cx="1218704" cy="1218704"/>
            </a:xfrm>
          </p:grpSpPr>
          <p:grpSp>
            <p:nvGrpSpPr>
              <p:cNvPr id="30" name="组合 29"/>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55" name="椭圆 5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latin typeface="微软雅黑" panose="020B0503020204020204" pitchFamily="34" charset="-122"/>
                    <a:ea typeface="微软雅黑" panose="020B0503020204020204" pitchFamily="34" charset="-122"/>
                  </a:endParaRPr>
                </a:p>
              </p:txBody>
            </p:sp>
          </p:grpSp>
          <p:sp>
            <p:nvSpPr>
              <p:cNvPr id="56" name="TextBox 5"/>
              <p:cNvSpPr txBox="1"/>
              <p:nvPr/>
            </p:nvSpPr>
            <p:spPr>
              <a:xfrm>
                <a:off x="4080391" y="3011698"/>
                <a:ext cx="995174" cy="668505"/>
              </a:xfrm>
              <a:prstGeom prst="rect">
                <a:avLst/>
              </a:prstGeom>
              <a:noFill/>
            </p:spPr>
            <p:txBody>
              <a:bodyPr wrap="square" rtlCol="0">
                <a:spAutoFit/>
              </a:bodyPr>
              <a:p>
                <a:pPr algn="ctr"/>
                <a:r>
                  <a:rPr lang="zh-CN" altLang="zh-CN" b="1" dirty="0" smtClean="0">
                    <a:solidFill>
                      <a:schemeClr val="tx1"/>
                    </a:solidFill>
                    <a:latin typeface="微软雅黑" panose="020B0503020204020204" pitchFamily="34" charset="-122"/>
                    <a:ea typeface="微软雅黑" panose="020B0503020204020204" pitchFamily="34" charset="-122"/>
                  </a:rPr>
                  <a:t>效率</a:t>
                </a:r>
                <a:endParaRPr lang="en-US" altLang="zh-CN" b="1" dirty="0" smtClean="0">
                  <a:solidFill>
                    <a:schemeClr val="tx1"/>
                  </a:solidFill>
                  <a:latin typeface="微软雅黑" panose="020B0503020204020204" pitchFamily="34" charset="-122"/>
                  <a:ea typeface="微软雅黑" panose="020B0503020204020204" pitchFamily="34" charset="-122"/>
                </a:endParaRPr>
              </a:p>
              <a:p>
                <a:pPr algn="ctr"/>
                <a:r>
                  <a:rPr lang="zh-CN" altLang="en-US" b="1" dirty="0" smtClean="0">
                    <a:solidFill>
                      <a:schemeClr val="tx1"/>
                    </a:solidFill>
                    <a:latin typeface="微软雅黑" panose="020B0503020204020204" pitchFamily="34" charset="-122"/>
                    <a:ea typeface="微软雅黑" panose="020B0503020204020204" pitchFamily="34" charset="-122"/>
                  </a:rPr>
                  <a:t>最大化</a:t>
                </a:r>
                <a:endParaRPr lang="zh-CN" altLang="en-US" b="1" dirty="0" smtClean="0">
                  <a:solidFill>
                    <a:schemeClr val="tx1"/>
                  </a:solidFill>
                  <a:latin typeface="微软雅黑" panose="020B0503020204020204" pitchFamily="34" charset="-122"/>
                  <a:ea typeface="微软雅黑" panose="020B0503020204020204" pitchFamily="34" charset="-122"/>
                </a:endParaRPr>
              </a:p>
            </p:txBody>
          </p:sp>
        </p:grpSp>
        <p:sp>
          <p:nvSpPr>
            <p:cNvPr id="60" name="椭圆 59"/>
            <p:cNvSpPr/>
            <p:nvPr/>
          </p:nvSpPr>
          <p:spPr>
            <a:xfrm>
              <a:off x="2439" y="3494"/>
              <a:ext cx="1118" cy="1118"/>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latin typeface="微软雅黑" panose="020B0503020204020204" pitchFamily="34" charset="-122"/>
                <a:ea typeface="微软雅黑" panose="020B0503020204020204" pitchFamily="34" charset="-122"/>
              </a:endParaRPr>
            </a:p>
          </p:txBody>
        </p:sp>
        <p:sp>
          <p:nvSpPr>
            <p:cNvPr id="61" name="椭圆 60"/>
            <p:cNvSpPr/>
            <p:nvPr/>
          </p:nvSpPr>
          <p:spPr>
            <a:xfrm>
              <a:off x="4377" y="1924"/>
              <a:ext cx="1118" cy="1118"/>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dirty="0">
                <a:latin typeface="微软雅黑" panose="020B0503020204020204" pitchFamily="34" charset="-122"/>
                <a:ea typeface="微软雅黑" panose="020B0503020204020204" pitchFamily="34" charset="-122"/>
              </a:endParaRPr>
            </a:p>
          </p:txBody>
        </p:sp>
        <p:sp>
          <p:nvSpPr>
            <p:cNvPr id="62" name="椭圆 61"/>
            <p:cNvSpPr/>
            <p:nvPr/>
          </p:nvSpPr>
          <p:spPr>
            <a:xfrm>
              <a:off x="6337" y="3494"/>
              <a:ext cx="1118" cy="1118"/>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latin typeface="微软雅黑" panose="020B0503020204020204" pitchFamily="34" charset="-122"/>
                <a:ea typeface="微软雅黑" panose="020B0503020204020204" pitchFamily="34" charset="-122"/>
              </a:endParaRPr>
            </a:p>
          </p:txBody>
        </p:sp>
        <p:sp>
          <p:nvSpPr>
            <p:cNvPr id="63" name="椭圆 62"/>
            <p:cNvSpPr/>
            <p:nvPr/>
          </p:nvSpPr>
          <p:spPr>
            <a:xfrm>
              <a:off x="5563" y="5767"/>
              <a:ext cx="1118" cy="1118"/>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latin typeface="微软雅黑" panose="020B0503020204020204" pitchFamily="34" charset="-122"/>
                <a:ea typeface="微软雅黑" panose="020B0503020204020204" pitchFamily="34" charset="-122"/>
              </a:endParaRPr>
            </a:p>
          </p:txBody>
        </p:sp>
        <p:sp>
          <p:nvSpPr>
            <p:cNvPr id="64" name="椭圆 63"/>
            <p:cNvSpPr/>
            <p:nvPr/>
          </p:nvSpPr>
          <p:spPr>
            <a:xfrm>
              <a:off x="3211" y="5747"/>
              <a:ext cx="1118" cy="1118"/>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latin typeface="微软雅黑" panose="020B0503020204020204" pitchFamily="34" charset="-122"/>
                <a:ea typeface="微软雅黑" panose="020B0503020204020204" pitchFamily="34" charset="-122"/>
              </a:endParaRPr>
            </a:p>
          </p:txBody>
        </p:sp>
        <p:sp>
          <p:nvSpPr>
            <p:cNvPr id="65" name="TextBox 26"/>
            <p:cNvSpPr txBox="1"/>
            <p:nvPr/>
          </p:nvSpPr>
          <p:spPr>
            <a:xfrm>
              <a:off x="4409" y="2286"/>
              <a:ext cx="1057" cy="620"/>
            </a:xfrm>
            <a:prstGeom prst="rect">
              <a:avLst/>
            </a:prstGeom>
            <a:noFill/>
          </p:spPr>
          <p:txBody>
            <a:bodyPr wrap="square" lIns="0" tIns="0" rIns="0" bIns="0" rtlCol="0">
              <a:spAutoFit/>
            </a:bodyPr>
            <a:p>
              <a:pPr algn="ctr"/>
              <a:r>
                <a:rPr lang="zh-CN" altLang="en-US" sz="1000" b="1" dirty="0" smtClean="0">
                  <a:solidFill>
                    <a:schemeClr val="bg1"/>
                  </a:solidFill>
                  <a:latin typeface="微软雅黑" panose="020B0503020204020204" pitchFamily="34" charset="-122"/>
                  <a:ea typeface="微软雅黑" panose="020B0503020204020204" pitchFamily="34" charset="-122"/>
                </a:rPr>
                <a:t>课程负</a:t>
              </a:r>
              <a:endParaRPr lang="zh-CN" altLang="en-US" sz="1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000" b="1" dirty="0" smtClean="0">
                  <a:solidFill>
                    <a:schemeClr val="bg1"/>
                  </a:solidFill>
                  <a:latin typeface="微软雅黑" panose="020B0503020204020204" pitchFamily="34" charset="-122"/>
                  <a:ea typeface="微软雅黑" panose="020B0503020204020204" pitchFamily="34" charset="-122"/>
                </a:rPr>
                <a:t>责人</a:t>
              </a:r>
              <a:endParaRPr lang="zh-CN" altLang="en-US" sz="1000" b="1" dirty="0" smtClean="0">
                <a:solidFill>
                  <a:schemeClr val="bg1"/>
                </a:solidFill>
                <a:latin typeface="微软雅黑" panose="020B0503020204020204" pitchFamily="34" charset="-122"/>
                <a:ea typeface="微软雅黑" panose="020B0503020204020204" pitchFamily="34" charset="-122"/>
              </a:endParaRPr>
            </a:p>
          </p:txBody>
        </p:sp>
        <p:sp>
          <p:nvSpPr>
            <p:cNvPr id="66" name="TextBox 27"/>
            <p:cNvSpPr txBox="1"/>
            <p:nvPr/>
          </p:nvSpPr>
          <p:spPr>
            <a:xfrm>
              <a:off x="2460" y="3864"/>
              <a:ext cx="1057" cy="620"/>
            </a:xfrm>
            <a:prstGeom prst="rect">
              <a:avLst/>
            </a:prstGeom>
            <a:noFill/>
          </p:spPr>
          <p:txBody>
            <a:bodyPr wrap="square" lIns="0" tIns="0" rIns="0" bIns="0" rtlCol="0">
              <a:spAutoFit/>
            </a:bodyPr>
            <a:p>
              <a:pPr algn="ctr"/>
              <a:r>
                <a:rPr lang="zh-CN" altLang="en-US" sz="1000" b="1" dirty="0" smtClean="0">
                  <a:solidFill>
                    <a:schemeClr val="bg1"/>
                  </a:solidFill>
                  <a:latin typeface="微软雅黑" panose="020B0503020204020204" pitchFamily="34" charset="-122"/>
                  <a:ea typeface="微软雅黑" panose="020B0503020204020204" pitchFamily="34" charset="-122"/>
                </a:rPr>
                <a:t>企业外聘教师</a:t>
              </a:r>
              <a:endParaRPr lang="zh-CN" altLang="en-US" sz="1000" b="1" dirty="0" smtClean="0">
                <a:solidFill>
                  <a:schemeClr val="bg1"/>
                </a:solidFill>
                <a:latin typeface="微软雅黑" panose="020B0503020204020204" pitchFamily="34" charset="-122"/>
                <a:ea typeface="微软雅黑" panose="020B0503020204020204" pitchFamily="34" charset="-122"/>
              </a:endParaRPr>
            </a:p>
          </p:txBody>
        </p:sp>
        <p:sp>
          <p:nvSpPr>
            <p:cNvPr id="67" name="TextBox 28"/>
            <p:cNvSpPr txBox="1"/>
            <p:nvPr/>
          </p:nvSpPr>
          <p:spPr>
            <a:xfrm>
              <a:off x="6367" y="3864"/>
              <a:ext cx="1057" cy="310"/>
            </a:xfrm>
            <a:prstGeom prst="rect">
              <a:avLst/>
            </a:prstGeom>
            <a:noFill/>
          </p:spPr>
          <p:txBody>
            <a:bodyPr wrap="square" lIns="0" tIns="0" rIns="0" bIns="0" rtlCol="0">
              <a:spAutoFit/>
            </a:bodyPr>
            <a:p>
              <a:pPr algn="ctr"/>
              <a:r>
                <a:rPr lang="zh-CN" altLang="en-US" sz="1000" b="1" dirty="0" smtClean="0">
                  <a:solidFill>
                    <a:schemeClr val="bg1"/>
                  </a:solidFill>
                  <a:latin typeface="微软雅黑" panose="020B0503020204020204" pitchFamily="34" charset="-122"/>
                  <a:ea typeface="微软雅黑" panose="020B0503020204020204" pitchFamily="34" charset="-122"/>
                </a:rPr>
                <a:t>青年教师</a:t>
              </a:r>
              <a:endParaRPr lang="zh-CN" altLang="en-US" sz="1000" b="1" dirty="0" smtClean="0">
                <a:solidFill>
                  <a:schemeClr val="bg1"/>
                </a:solidFill>
                <a:latin typeface="微软雅黑" panose="020B0503020204020204" pitchFamily="34" charset="-122"/>
                <a:ea typeface="微软雅黑" panose="020B0503020204020204" pitchFamily="34" charset="-122"/>
              </a:endParaRPr>
            </a:p>
          </p:txBody>
        </p:sp>
        <p:sp>
          <p:nvSpPr>
            <p:cNvPr id="68" name="TextBox 29"/>
            <p:cNvSpPr txBox="1"/>
            <p:nvPr/>
          </p:nvSpPr>
          <p:spPr>
            <a:xfrm>
              <a:off x="3241" y="6132"/>
              <a:ext cx="1057" cy="620"/>
            </a:xfrm>
            <a:prstGeom prst="rect">
              <a:avLst/>
            </a:prstGeom>
            <a:noFill/>
          </p:spPr>
          <p:txBody>
            <a:bodyPr wrap="square" lIns="0" tIns="0" rIns="0" bIns="0" rtlCol="0">
              <a:spAutoFit/>
            </a:bodyPr>
            <a:p>
              <a:pPr algn="ctr"/>
              <a:r>
                <a:rPr lang="zh-CN" altLang="en-US" sz="1000" b="1" dirty="0" smtClean="0">
                  <a:solidFill>
                    <a:schemeClr val="bg1"/>
                  </a:solidFill>
                  <a:latin typeface="微软雅黑" panose="020B0503020204020204" pitchFamily="34" charset="-122"/>
                  <a:ea typeface="微软雅黑" panose="020B0503020204020204" pitchFamily="34" charset="-122"/>
                </a:rPr>
                <a:t>校内兼职教师</a:t>
              </a:r>
              <a:endParaRPr lang="zh-CN" altLang="en-US" sz="1000" b="1" dirty="0" smtClean="0">
                <a:solidFill>
                  <a:schemeClr val="bg1"/>
                </a:solidFill>
                <a:latin typeface="微软雅黑" panose="020B0503020204020204" pitchFamily="34" charset="-122"/>
                <a:ea typeface="微软雅黑" panose="020B0503020204020204" pitchFamily="34" charset="-122"/>
              </a:endParaRPr>
            </a:p>
          </p:txBody>
        </p:sp>
        <p:sp>
          <p:nvSpPr>
            <p:cNvPr id="69" name="TextBox 30"/>
            <p:cNvSpPr txBox="1"/>
            <p:nvPr/>
          </p:nvSpPr>
          <p:spPr>
            <a:xfrm>
              <a:off x="5584" y="6143"/>
              <a:ext cx="1057" cy="310"/>
            </a:xfrm>
            <a:prstGeom prst="rect">
              <a:avLst/>
            </a:prstGeom>
            <a:noFill/>
          </p:spPr>
          <p:txBody>
            <a:bodyPr wrap="square" lIns="0" tIns="0" rIns="0" bIns="0" rtlCol="0">
              <a:spAutoFit/>
            </a:bodyPr>
            <a:p>
              <a:pPr algn="ctr"/>
              <a:r>
                <a:rPr lang="zh-CN" altLang="en-US" sz="1000" b="1" dirty="0" smtClean="0">
                  <a:solidFill>
                    <a:schemeClr val="bg1"/>
                  </a:solidFill>
                  <a:latin typeface="微软雅黑" panose="020B0503020204020204" pitchFamily="34" charset="-122"/>
                  <a:ea typeface="微软雅黑" panose="020B0503020204020204" pitchFamily="34" charset="-122"/>
                </a:rPr>
                <a:t>骨干教师</a:t>
              </a:r>
              <a:endParaRPr lang="zh-CN" altLang="en-US" sz="1000" b="1"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6519474" y="-190338"/>
            <a:ext cx="3830429" cy="5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algn="ctr" eaLnBrk="1" hangingPunct="1">
              <a:defRPr sz="1400">
                <a:solidFill>
                  <a:srgbClr val="F4E3B6"/>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gn="l"/>
            <a:endParaRPr lang="zh-CN" altLang="en-US" sz="1350">
              <a:solidFill>
                <a:srgbClr val="000000"/>
              </a:solidFill>
            </a:endParaRPr>
          </a:p>
          <a:p>
            <a:pPr algn="l"/>
            <a:endParaRPr lang="zh-CN" altLang="en-US" sz="1350">
              <a:solidFill>
                <a:srgbClr val="000000"/>
              </a:solidFill>
            </a:endParaRPr>
          </a:p>
          <a:p>
            <a:pPr algn="l"/>
            <a:endParaRPr lang="zh-CN" altLang="da-DK" sz="1350">
              <a:solidFill>
                <a:srgbClr val="000000"/>
              </a:solidFill>
            </a:endParaRPr>
          </a:p>
          <a:p>
            <a:pPr algn="l"/>
            <a:endParaRPr lang="zh-CN" altLang="en-US" sz="1350">
              <a:solidFill>
                <a:srgbClr val="000000"/>
              </a:solidFill>
            </a:endParaRPr>
          </a:p>
        </p:txBody>
      </p:sp>
      <p:sp>
        <p:nvSpPr>
          <p:cNvPr id="15" name="矩形 14"/>
          <p:cNvSpPr/>
          <p:nvPr/>
        </p:nvSpPr>
        <p:spPr>
          <a:xfrm>
            <a:off x="4840172" y="138137"/>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标准</a:t>
            </a:r>
            <a:endParaRPr lang="zh-CN" altLang="en-US" sz="1050" dirty="0"/>
          </a:p>
        </p:txBody>
      </p:sp>
      <p:sp>
        <p:nvSpPr>
          <p:cNvPr id="16" name="矩形 15"/>
          <p:cNvSpPr/>
          <p:nvPr/>
        </p:nvSpPr>
        <p:spPr>
          <a:xfrm>
            <a:off x="5467874" y="139087"/>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设计</a:t>
            </a:r>
            <a:endParaRPr lang="zh-CN" altLang="en-US" sz="1050" dirty="0"/>
          </a:p>
        </p:txBody>
      </p:sp>
      <p:sp>
        <p:nvSpPr>
          <p:cNvPr id="17" name="矩形 16"/>
          <p:cNvSpPr/>
          <p:nvPr/>
        </p:nvSpPr>
        <p:spPr>
          <a:xfrm>
            <a:off x="6085074" y="137369"/>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组织</a:t>
            </a:r>
            <a:endParaRPr lang="zh-CN" altLang="en-US" sz="1050" dirty="0"/>
          </a:p>
        </p:txBody>
      </p:sp>
      <p:sp>
        <p:nvSpPr>
          <p:cNvPr id="2" name="矩形 1"/>
          <p:cNvSpPr/>
          <p:nvPr/>
        </p:nvSpPr>
        <p:spPr>
          <a:xfrm>
            <a:off x="6702266" y="159300"/>
            <a:ext cx="59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rgbClr val="FFFF00"/>
                </a:solidFill>
              </a:rPr>
              <a:t>实施</a:t>
            </a:r>
            <a:endParaRPr lang="zh-CN" altLang="en-US" sz="1050" b="1" dirty="0">
              <a:solidFill>
                <a:srgbClr val="FFFF00"/>
              </a:solidFill>
            </a:endParaRPr>
          </a:p>
        </p:txBody>
      </p:sp>
      <p:sp>
        <p:nvSpPr>
          <p:cNvPr id="19" name="矩形 18"/>
          <p:cNvSpPr/>
          <p:nvPr/>
        </p:nvSpPr>
        <p:spPr>
          <a:xfrm>
            <a:off x="7319467" y="139087"/>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诊断</a:t>
            </a:r>
            <a:endParaRPr lang="zh-CN" altLang="en-US" sz="1050" dirty="0"/>
          </a:p>
        </p:txBody>
      </p:sp>
      <p:sp>
        <p:nvSpPr>
          <p:cNvPr id="20" name="矩形 19"/>
          <p:cNvSpPr/>
          <p:nvPr/>
        </p:nvSpPr>
        <p:spPr>
          <a:xfrm>
            <a:off x="7936664" y="137369"/>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创新</a:t>
            </a:r>
            <a:endParaRPr lang="zh-CN" altLang="en-US" sz="1050" dirty="0"/>
          </a:p>
        </p:txBody>
      </p:sp>
      <p:sp>
        <p:nvSpPr>
          <p:cNvPr id="21" name="矩形 20"/>
          <p:cNvSpPr/>
          <p:nvPr/>
        </p:nvSpPr>
        <p:spPr>
          <a:xfrm>
            <a:off x="4213481" y="136874"/>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目标</a:t>
            </a:r>
            <a:endParaRPr lang="zh-CN" altLang="en-US" sz="1050" dirty="0"/>
          </a:p>
        </p:txBody>
      </p:sp>
      <p:sp>
        <p:nvSpPr>
          <p:cNvPr id="22" name="矩形 21"/>
          <p:cNvSpPr/>
          <p:nvPr/>
        </p:nvSpPr>
        <p:spPr>
          <a:xfrm>
            <a:off x="8544537" y="13846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改进</a:t>
            </a:r>
            <a:endParaRPr lang="zh-CN" altLang="en-US" sz="1050" dirty="0"/>
          </a:p>
        </p:txBody>
      </p:sp>
      <p:cxnSp>
        <p:nvCxnSpPr>
          <p:cNvPr id="47" name="MH_Other_1"/>
          <p:cNvCxnSpPr>
            <a:stCxn id="63" idx="6"/>
          </p:cNvCxnSpPr>
          <p:nvPr>
            <p:custDataLst>
              <p:tags r:id="rId2"/>
            </p:custDataLst>
          </p:nvPr>
        </p:nvCxnSpPr>
        <p:spPr>
          <a:xfrm>
            <a:off x="5477625" y="1857318"/>
            <a:ext cx="351234" cy="0"/>
          </a:xfrm>
          <a:prstGeom prst="line">
            <a:avLst/>
          </a:prstGeom>
          <a:ln w="47625">
            <a:solidFill>
              <a:srgbClr val="C5CDCD"/>
            </a:solidFill>
            <a:tailEnd type="oval" w="sm" len="sm"/>
          </a:ln>
        </p:spPr>
        <p:style>
          <a:lnRef idx="1">
            <a:schemeClr val="accent1"/>
          </a:lnRef>
          <a:fillRef idx="0">
            <a:schemeClr val="accent1"/>
          </a:fillRef>
          <a:effectRef idx="0">
            <a:schemeClr val="accent1"/>
          </a:effectRef>
          <a:fontRef idx="minor">
            <a:schemeClr val="tx1"/>
          </a:fontRef>
        </p:style>
      </p:cxnSp>
      <p:sp>
        <p:nvSpPr>
          <p:cNvPr id="48" name="MH_Other_2"/>
          <p:cNvSpPr/>
          <p:nvPr>
            <p:custDataLst>
              <p:tags r:id="rId3"/>
            </p:custDataLst>
          </p:nvPr>
        </p:nvSpPr>
        <p:spPr bwMode="auto">
          <a:xfrm>
            <a:off x="4595372" y="3903998"/>
            <a:ext cx="656034" cy="688181"/>
          </a:xfrm>
          <a:custGeom>
            <a:avLst/>
            <a:gdLst>
              <a:gd name="T0" fmla="*/ 2147483646 w 453"/>
              <a:gd name="T1" fmla="*/ 0 h 474"/>
              <a:gd name="T2" fmla="*/ 0 w 453"/>
              <a:gd name="T3" fmla="*/ 2147483646 h 474"/>
              <a:gd name="T4" fmla="*/ 0 w 453"/>
              <a:gd name="T5" fmla="*/ 2147483646 h 474"/>
              <a:gd name="T6" fmla="*/ 2147483646 w 453"/>
              <a:gd name="T7" fmla="*/ 2147483646 h 474"/>
              <a:gd name="T8" fmla="*/ 2147483646 w 453"/>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4">
                <a:moveTo>
                  <a:pt x="453" y="0"/>
                </a:moveTo>
                <a:lnTo>
                  <a:pt x="0" y="197"/>
                </a:lnTo>
                <a:lnTo>
                  <a:pt x="0" y="474"/>
                </a:lnTo>
                <a:lnTo>
                  <a:pt x="453" y="277"/>
                </a:lnTo>
                <a:lnTo>
                  <a:pt x="453" y="0"/>
                </a:lnTo>
                <a:close/>
              </a:path>
            </a:pathLst>
          </a:custGeom>
          <a:solidFill>
            <a:srgbClr val="2AA1D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49" name="MH_Other_3"/>
          <p:cNvSpPr/>
          <p:nvPr>
            <p:custDataLst>
              <p:tags r:id="rId4"/>
            </p:custDataLst>
          </p:nvPr>
        </p:nvSpPr>
        <p:spPr bwMode="auto">
          <a:xfrm>
            <a:off x="3938147" y="3903998"/>
            <a:ext cx="657225" cy="688181"/>
          </a:xfrm>
          <a:custGeom>
            <a:avLst/>
            <a:gdLst>
              <a:gd name="T0" fmla="*/ 0 w 453"/>
              <a:gd name="T1" fmla="*/ 0 h 474"/>
              <a:gd name="T2" fmla="*/ 2147483646 w 453"/>
              <a:gd name="T3" fmla="*/ 2147483646 h 474"/>
              <a:gd name="T4" fmla="*/ 2147483646 w 453"/>
              <a:gd name="T5" fmla="*/ 2147483646 h 474"/>
              <a:gd name="T6" fmla="*/ 0 w 453"/>
              <a:gd name="T7" fmla="*/ 2147483646 h 474"/>
              <a:gd name="T8" fmla="*/ 0 w 453"/>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4">
                <a:moveTo>
                  <a:pt x="0" y="0"/>
                </a:moveTo>
                <a:lnTo>
                  <a:pt x="453" y="197"/>
                </a:lnTo>
                <a:lnTo>
                  <a:pt x="453" y="474"/>
                </a:lnTo>
                <a:lnTo>
                  <a:pt x="0" y="277"/>
                </a:lnTo>
                <a:lnTo>
                  <a:pt x="0" y="0"/>
                </a:lnTo>
                <a:close/>
              </a:path>
            </a:pathLst>
          </a:custGeom>
          <a:solidFill>
            <a:srgbClr val="4BAEE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50" name="MH_Other_4"/>
          <p:cNvSpPr/>
          <p:nvPr>
            <p:custDataLst>
              <p:tags r:id="rId5"/>
            </p:custDataLst>
          </p:nvPr>
        </p:nvSpPr>
        <p:spPr bwMode="auto">
          <a:xfrm>
            <a:off x="4065147" y="4030998"/>
            <a:ext cx="657225" cy="688181"/>
          </a:xfrm>
          <a:custGeom>
            <a:avLst/>
            <a:gdLst>
              <a:gd name="T0" fmla="*/ 0 w 453"/>
              <a:gd name="T1" fmla="*/ 0 h 474"/>
              <a:gd name="T2" fmla="*/ 2147483646 w 453"/>
              <a:gd name="T3" fmla="*/ 2147483646 h 474"/>
              <a:gd name="T4" fmla="*/ 2147483646 w 453"/>
              <a:gd name="T5" fmla="*/ 2147483646 h 474"/>
              <a:gd name="T6" fmla="*/ 0 w 453"/>
              <a:gd name="T7" fmla="*/ 2147483646 h 474"/>
              <a:gd name="T8" fmla="*/ 0 w 453"/>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4">
                <a:moveTo>
                  <a:pt x="0" y="0"/>
                </a:moveTo>
                <a:lnTo>
                  <a:pt x="453" y="197"/>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51" name="MH_Other_5"/>
          <p:cNvSpPr/>
          <p:nvPr>
            <p:custDataLst>
              <p:tags r:id="rId6"/>
            </p:custDataLst>
          </p:nvPr>
        </p:nvSpPr>
        <p:spPr bwMode="auto">
          <a:xfrm>
            <a:off x="3938147" y="3623010"/>
            <a:ext cx="1313259" cy="566738"/>
          </a:xfrm>
          <a:custGeom>
            <a:avLst/>
            <a:gdLst>
              <a:gd name="T0" fmla="*/ 2147483646 w 906"/>
              <a:gd name="T1" fmla="*/ 0 h 391"/>
              <a:gd name="T2" fmla="*/ 0 w 906"/>
              <a:gd name="T3" fmla="*/ 2147483646 h 391"/>
              <a:gd name="T4" fmla="*/ 2147483646 w 906"/>
              <a:gd name="T5" fmla="*/ 2147483646 h 391"/>
              <a:gd name="T6" fmla="*/ 2147483646 w 906"/>
              <a:gd name="T7" fmla="*/ 2147483646 h 391"/>
              <a:gd name="T8" fmla="*/ 2147483646 w 906"/>
              <a:gd name="T9" fmla="*/ 0 h 3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6" h="391">
                <a:moveTo>
                  <a:pt x="453" y="0"/>
                </a:moveTo>
                <a:lnTo>
                  <a:pt x="0" y="194"/>
                </a:lnTo>
                <a:lnTo>
                  <a:pt x="453" y="391"/>
                </a:lnTo>
                <a:lnTo>
                  <a:pt x="906" y="194"/>
                </a:lnTo>
                <a:lnTo>
                  <a:pt x="453" y="0"/>
                </a:lnTo>
                <a:close/>
              </a:path>
            </a:pathLst>
          </a:custGeom>
          <a:solidFill>
            <a:srgbClr val="E9F5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52" name="MH_Other_6"/>
          <p:cNvSpPr/>
          <p:nvPr>
            <p:custDataLst>
              <p:tags r:id="rId7"/>
            </p:custDataLst>
          </p:nvPr>
        </p:nvSpPr>
        <p:spPr bwMode="auto">
          <a:xfrm>
            <a:off x="4595372" y="3108660"/>
            <a:ext cx="656034" cy="685800"/>
          </a:xfrm>
          <a:custGeom>
            <a:avLst/>
            <a:gdLst>
              <a:gd name="T0" fmla="*/ 2147483646 w 453"/>
              <a:gd name="T1" fmla="*/ 0 h 473"/>
              <a:gd name="T2" fmla="*/ 0 w 453"/>
              <a:gd name="T3" fmla="*/ 2147483646 h 473"/>
              <a:gd name="T4" fmla="*/ 0 w 453"/>
              <a:gd name="T5" fmla="*/ 2147483646 h 473"/>
              <a:gd name="T6" fmla="*/ 2147483646 w 453"/>
              <a:gd name="T7" fmla="*/ 2147483646 h 473"/>
              <a:gd name="T8" fmla="*/ 2147483646 w 453"/>
              <a:gd name="T9" fmla="*/ 0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3">
                <a:moveTo>
                  <a:pt x="453" y="0"/>
                </a:moveTo>
                <a:lnTo>
                  <a:pt x="0" y="194"/>
                </a:lnTo>
                <a:lnTo>
                  <a:pt x="0" y="473"/>
                </a:lnTo>
                <a:lnTo>
                  <a:pt x="453" y="277"/>
                </a:lnTo>
                <a:lnTo>
                  <a:pt x="453" y="0"/>
                </a:lnTo>
                <a:close/>
              </a:path>
            </a:pathLst>
          </a:custGeom>
          <a:solidFill>
            <a:srgbClr val="45444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53" name="MH_Other_7"/>
          <p:cNvSpPr/>
          <p:nvPr>
            <p:custDataLst>
              <p:tags r:id="rId8"/>
            </p:custDataLst>
          </p:nvPr>
        </p:nvSpPr>
        <p:spPr bwMode="auto">
          <a:xfrm>
            <a:off x="3938147" y="3108660"/>
            <a:ext cx="657225" cy="685800"/>
          </a:xfrm>
          <a:custGeom>
            <a:avLst/>
            <a:gdLst>
              <a:gd name="T0" fmla="*/ 0 w 453"/>
              <a:gd name="T1" fmla="*/ 0 h 473"/>
              <a:gd name="T2" fmla="*/ 2147483646 w 453"/>
              <a:gd name="T3" fmla="*/ 2147483646 h 473"/>
              <a:gd name="T4" fmla="*/ 2147483646 w 453"/>
              <a:gd name="T5" fmla="*/ 2147483646 h 473"/>
              <a:gd name="T6" fmla="*/ 0 w 453"/>
              <a:gd name="T7" fmla="*/ 2147483646 h 473"/>
              <a:gd name="T8" fmla="*/ 0 w 453"/>
              <a:gd name="T9" fmla="*/ 0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3">
                <a:moveTo>
                  <a:pt x="0" y="0"/>
                </a:moveTo>
                <a:lnTo>
                  <a:pt x="453" y="194"/>
                </a:lnTo>
                <a:lnTo>
                  <a:pt x="453" y="473"/>
                </a:lnTo>
                <a:lnTo>
                  <a:pt x="0" y="27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54" name="MH_Other_8"/>
          <p:cNvSpPr/>
          <p:nvPr>
            <p:custDataLst>
              <p:tags r:id="rId9"/>
            </p:custDataLst>
          </p:nvPr>
        </p:nvSpPr>
        <p:spPr bwMode="auto">
          <a:xfrm>
            <a:off x="3938147" y="2826483"/>
            <a:ext cx="1313259" cy="563165"/>
          </a:xfrm>
          <a:custGeom>
            <a:avLst/>
            <a:gdLst>
              <a:gd name="T0" fmla="*/ 2147483646 w 906"/>
              <a:gd name="T1" fmla="*/ 0 h 388"/>
              <a:gd name="T2" fmla="*/ 0 w 906"/>
              <a:gd name="T3" fmla="*/ 2147483646 h 388"/>
              <a:gd name="T4" fmla="*/ 2147483646 w 906"/>
              <a:gd name="T5" fmla="*/ 2147483646 h 388"/>
              <a:gd name="T6" fmla="*/ 2147483646 w 906"/>
              <a:gd name="T7" fmla="*/ 2147483646 h 388"/>
              <a:gd name="T8" fmla="*/ 2147483646 w 906"/>
              <a:gd name="T9" fmla="*/ 0 h 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6" h="388">
                <a:moveTo>
                  <a:pt x="453" y="0"/>
                </a:moveTo>
                <a:lnTo>
                  <a:pt x="0" y="194"/>
                </a:lnTo>
                <a:lnTo>
                  <a:pt x="453" y="388"/>
                </a:lnTo>
                <a:lnTo>
                  <a:pt x="906" y="194"/>
                </a:lnTo>
                <a:lnTo>
                  <a:pt x="453"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55" name="MH_Other_9"/>
          <p:cNvSpPr/>
          <p:nvPr>
            <p:custDataLst>
              <p:tags r:id="rId10"/>
            </p:custDataLst>
          </p:nvPr>
        </p:nvSpPr>
        <p:spPr bwMode="auto">
          <a:xfrm>
            <a:off x="4595372" y="2310941"/>
            <a:ext cx="656034" cy="686991"/>
          </a:xfrm>
          <a:custGeom>
            <a:avLst/>
            <a:gdLst>
              <a:gd name="T0" fmla="*/ 2147483646 w 453"/>
              <a:gd name="T1" fmla="*/ 0 h 474"/>
              <a:gd name="T2" fmla="*/ 0 w 453"/>
              <a:gd name="T3" fmla="*/ 2147483646 h 474"/>
              <a:gd name="T4" fmla="*/ 0 w 453"/>
              <a:gd name="T5" fmla="*/ 2147483646 h 474"/>
              <a:gd name="T6" fmla="*/ 2147483646 w 453"/>
              <a:gd name="T7" fmla="*/ 2147483646 h 474"/>
              <a:gd name="T8" fmla="*/ 2147483646 w 453"/>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4">
                <a:moveTo>
                  <a:pt x="453" y="0"/>
                </a:moveTo>
                <a:lnTo>
                  <a:pt x="0" y="194"/>
                </a:lnTo>
                <a:lnTo>
                  <a:pt x="0" y="474"/>
                </a:lnTo>
                <a:lnTo>
                  <a:pt x="453" y="277"/>
                </a:lnTo>
                <a:lnTo>
                  <a:pt x="453" y="0"/>
                </a:lnTo>
                <a:close/>
              </a:path>
            </a:pathLst>
          </a:custGeom>
          <a:solidFill>
            <a:srgbClr val="F046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56" name="MH_Other_10"/>
          <p:cNvSpPr/>
          <p:nvPr>
            <p:custDataLst>
              <p:tags r:id="rId11"/>
            </p:custDataLst>
          </p:nvPr>
        </p:nvSpPr>
        <p:spPr bwMode="auto">
          <a:xfrm>
            <a:off x="3938147" y="2310941"/>
            <a:ext cx="657225" cy="686991"/>
          </a:xfrm>
          <a:custGeom>
            <a:avLst/>
            <a:gdLst>
              <a:gd name="T0" fmla="*/ 0 w 453"/>
              <a:gd name="T1" fmla="*/ 0 h 474"/>
              <a:gd name="T2" fmla="*/ 2147483646 w 453"/>
              <a:gd name="T3" fmla="*/ 2147483646 h 474"/>
              <a:gd name="T4" fmla="*/ 2147483646 w 453"/>
              <a:gd name="T5" fmla="*/ 2147483646 h 474"/>
              <a:gd name="T6" fmla="*/ 0 w 453"/>
              <a:gd name="T7" fmla="*/ 2147483646 h 474"/>
              <a:gd name="T8" fmla="*/ 0 w 453"/>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4">
                <a:moveTo>
                  <a:pt x="0" y="0"/>
                </a:moveTo>
                <a:lnTo>
                  <a:pt x="453" y="194"/>
                </a:lnTo>
                <a:lnTo>
                  <a:pt x="453" y="474"/>
                </a:lnTo>
                <a:lnTo>
                  <a:pt x="0" y="277"/>
                </a:lnTo>
                <a:lnTo>
                  <a:pt x="0" y="0"/>
                </a:lnTo>
                <a:close/>
              </a:path>
            </a:pathLst>
          </a:custGeom>
          <a:solidFill>
            <a:srgbClr val="F3698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57" name="MH_Other_11"/>
          <p:cNvSpPr/>
          <p:nvPr>
            <p:custDataLst>
              <p:tags r:id="rId12"/>
            </p:custDataLst>
          </p:nvPr>
        </p:nvSpPr>
        <p:spPr bwMode="auto">
          <a:xfrm>
            <a:off x="4065147" y="2437941"/>
            <a:ext cx="657225" cy="686991"/>
          </a:xfrm>
          <a:custGeom>
            <a:avLst/>
            <a:gdLst>
              <a:gd name="T0" fmla="*/ 0 w 453"/>
              <a:gd name="T1" fmla="*/ 0 h 474"/>
              <a:gd name="T2" fmla="*/ 2147483646 w 453"/>
              <a:gd name="T3" fmla="*/ 2147483646 h 474"/>
              <a:gd name="T4" fmla="*/ 2147483646 w 453"/>
              <a:gd name="T5" fmla="*/ 2147483646 h 474"/>
              <a:gd name="T6" fmla="*/ 0 w 453"/>
              <a:gd name="T7" fmla="*/ 2147483646 h 474"/>
              <a:gd name="T8" fmla="*/ 0 w 453"/>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58" name="MH_Other_12"/>
          <p:cNvSpPr/>
          <p:nvPr>
            <p:custDataLst>
              <p:tags r:id="rId13"/>
            </p:custDataLst>
          </p:nvPr>
        </p:nvSpPr>
        <p:spPr bwMode="auto">
          <a:xfrm>
            <a:off x="3938147" y="2028764"/>
            <a:ext cx="1313259" cy="563165"/>
          </a:xfrm>
          <a:custGeom>
            <a:avLst/>
            <a:gdLst>
              <a:gd name="T0" fmla="*/ 2147483646 w 906"/>
              <a:gd name="T1" fmla="*/ 0 h 388"/>
              <a:gd name="T2" fmla="*/ 0 w 906"/>
              <a:gd name="T3" fmla="*/ 2147483646 h 388"/>
              <a:gd name="T4" fmla="*/ 2147483646 w 906"/>
              <a:gd name="T5" fmla="*/ 2147483646 h 388"/>
              <a:gd name="T6" fmla="*/ 2147483646 w 906"/>
              <a:gd name="T7" fmla="*/ 2147483646 h 388"/>
              <a:gd name="T8" fmla="*/ 2147483646 w 906"/>
              <a:gd name="T9" fmla="*/ 0 h 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6" h="388">
                <a:moveTo>
                  <a:pt x="453" y="0"/>
                </a:moveTo>
                <a:lnTo>
                  <a:pt x="0" y="194"/>
                </a:lnTo>
                <a:lnTo>
                  <a:pt x="453" y="388"/>
                </a:lnTo>
                <a:lnTo>
                  <a:pt x="906" y="194"/>
                </a:lnTo>
                <a:lnTo>
                  <a:pt x="453" y="0"/>
                </a:lnTo>
                <a:close/>
              </a:path>
            </a:pathLst>
          </a:custGeom>
          <a:solidFill>
            <a:srgbClr val="FDE3E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59" name="MH_Other_13"/>
          <p:cNvSpPr/>
          <p:nvPr>
            <p:custDataLst>
              <p:tags r:id="rId14"/>
            </p:custDataLst>
          </p:nvPr>
        </p:nvSpPr>
        <p:spPr bwMode="auto">
          <a:xfrm>
            <a:off x="4595372" y="1514414"/>
            <a:ext cx="656034" cy="686990"/>
          </a:xfrm>
          <a:custGeom>
            <a:avLst/>
            <a:gdLst>
              <a:gd name="T0" fmla="*/ 2147483646 w 453"/>
              <a:gd name="T1" fmla="*/ 0 h 474"/>
              <a:gd name="T2" fmla="*/ 0 w 453"/>
              <a:gd name="T3" fmla="*/ 2147483646 h 474"/>
              <a:gd name="T4" fmla="*/ 0 w 453"/>
              <a:gd name="T5" fmla="*/ 2147483646 h 474"/>
              <a:gd name="T6" fmla="*/ 2147483646 w 453"/>
              <a:gd name="T7" fmla="*/ 2147483646 h 474"/>
              <a:gd name="T8" fmla="*/ 2147483646 w 453"/>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4">
                <a:moveTo>
                  <a:pt x="453" y="0"/>
                </a:moveTo>
                <a:lnTo>
                  <a:pt x="0" y="194"/>
                </a:lnTo>
                <a:lnTo>
                  <a:pt x="0" y="474"/>
                </a:lnTo>
                <a:lnTo>
                  <a:pt x="453" y="277"/>
                </a:lnTo>
                <a:lnTo>
                  <a:pt x="453" y="0"/>
                </a:lnTo>
                <a:close/>
              </a:path>
            </a:pathLst>
          </a:custGeom>
          <a:solidFill>
            <a:srgbClr val="F49C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60" name="MH_Other_14"/>
          <p:cNvSpPr/>
          <p:nvPr>
            <p:custDataLst>
              <p:tags r:id="rId15"/>
            </p:custDataLst>
          </p:nvPr>
        </p:nvSpPr>
        <p:spPr bwMode="auto">
          <a:xfrm>
            <a:off x="3938147" y="1514414"/>
            <a:ext cx="657225" cy="686990"/>
          </a:xfrm>
          <a:custGeom>
            <a:avLst/>
            <a:gdLst>
              <a:gd name="T0" fmla="*/ 0 w 453"/>
              <a:gd name="T1" fmla="*/ 0 h 474"/>
              <a:gd name="T2" fmla="*/ 2147483646 w 453"/>
              <a:gd name="T3" fmla="*/ 2147483646 h 474"/>
              <a:gd name="T4" fmla="*/ 2147483646 w 453"/>
              <a:gd name="T5" fmla="*/ 2147483646 h 474"/>
              <a:gd name="T6" fmla="*/ 0 w 453"/>
              <a:gd name="T7" fmla="*/ 2147483646 h 474"/>
              <a:gd name="T8" fmla="*/ 0 w 453"/>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4">
                <a:moveTo>
                  <a:pt x="0" y="0"/>
                </a:moveTo>
                <a:lnTo>
                  <a:pt x="453" y="194"/>
                </a:lnTo>
                <a:lnTo>
                  <a:pt x="453" y="474"/>
                </a:lnTo>
                <a:lnTo>
                  <a:pt x="0" y="277"/>
                </a:lnTo>
                <a:lnTo>
                  <a:pt x="0" y="0"/>
                </a:lnTo>
                <a:close/>
              </a:path>
            </a:pathLst>
          </a:custGeom>
          <a:solidFill>
            <a:srgbClr val="F6AC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61" name="MH_Other_15"/>
          <p:cNvSpPr/>
          <p:nvPr>
            <p:custDataLst>
              <p:tags r:id="rId16"/>
            </p:custDataLst>
          </p:nvPr>
        </p:nvSpPr>
        <p:spPr bwMode="auto">
          <a:xfrm>
            <a:off x="4065147" y="1641414"/>
            <a:ext cx="657225" cy="686990"/>
          </a:xfrm>
          <a:custGeom>
            <a:avLst/>
            <a:gdLst>
              <a:gd name="T0" fmla="*/ 0 w 453"/>
              <a:gd name="T1" fmla="*/ 0 h 474"/>
              <a:gd name="T2" fmla="*/ 2147483646 w 453"/>
              <a:gd name="T3" fmla="*/ 2147483646 h 474"/>
              <a:gd name="T4" fmla="*/ 2147483646 w 453"/>
              <a:gd name="T5" fmla="*/ 2147483646 h 474"/>
              <a:gd name="T6" fmla="*/ 0 w 453"/>
              <a:gd name="T7" fmla="*/ 2147483646 h 474"/>
              <a:gd name="T8" fmla="*/ 0 w 453"/>
              <a:gd name="T9" fmla="*/ 0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62" name="MH_Other_16"/>
          <p:cNvSpPr/>
          <p:nvPr>
            <p:custDataLst>
              <p:tags r:id="rId17"/>
            </p:custDataLst>
          </p:nvPr>
        </p:nvSpPr>
        <p:spPr bwMode="auto">
          <a:xfrm>
            <a:off x="3938147" y="1233426"/>
            <a:ext cx="1313259" cy="561975"/>
          </a:xfrm>
          <a:custGeom>
            <a:avLst/>
            <a:gdLst>
              <a:gd name="T0" fmla="*/ 2147483646 w 906"/>
              <a:gd name="T1" fmla="*/ 0 h 388"/>
              <a:gd name="T2" fmla="*/ 0 w 906"/>
              <a:gd name="T3" fmla="*/ 2147483646 h 388"/>
              <a:gd name="T4" fmla="*/ 2147483646 w 906"/>
              <a:gd name="T5" fmla="*/ 2147483646 h 388"/>
              <a:gd name="T6" fmla="*/ 2147483646 w 906"/>
              <a:gd name="T7" fmla="*/ 2147483646 h 388"/>
              <a:gd name="T8" fmla="*/ 2147483646 w 906"/>
              <a:gd name="T9" fmla="*/ 0 h 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6" h="388">
                <a:moveTo>
                  <a:pt x="453" y="0"/>
                </a:moveTo>
                <a:lnTo>
                  <a:pt x="0" y="194"/>
                </a:lnTo>
                <a:lnTo>
                  <a:pt x="453" y="388"/>
                </a:lnTo>
                <a:lnTo>
                  <a:pt x="906" y="194"/>
                </a:lnTo>
                <a:lnTo>
                  <a:pt x="453" y="0"/>
                </a:lnTo>
                <a:close/>
              </a:path>
            </a:pathLst>
          </a:custGeom>
          <a:solidFill>
            <a:srgbClr val="FDF1D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63" name="MH_Other_17"/>
          <p:cNvSpPr>
            <a:spLocks noChangeArrowheads="1"/>
          </p:cNvSpPr>
          <p:nvPr>
            <p:custDataLst>
              <p:tags r:id="rId18"/>
            </p:custDataLst>
          </p:nvPr>
        </p:nvSpPr>
        <p:spPr bwMode="auto">
          <a:xfrm>
            <a:off x="5396663" y="1816837"/>
            <a:ext cx="80963" cy="80963"/>
          </a:xfrm>
          <a:prstGeom prst="ellipse">
            <a:avLst/>
          </a:prstGeom>
          <a:solidFill>
            <a:srgbClr val="FFFFFF"/>
          </a:solidFill>
          <a:ln w="47625">
            <a:solidFill>
              <a:srgbClr val="F49C1A"/>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050"/>
          </a:p>
        </p:txBody>
      </p:sp>
      <p:sp>
        <p:nvSpPr>
          <p:cNvPr id="64" name="MH_Other_18"/>
          <p:cNvSpPr>
            <a:spLocks noEditPoints="1"/>
          </p:cNvSpPr>
          <p:nvPr>
            <p:custDataLst>
              <p:tags r:id="rId19"/>
            </p:custDataLst>
          </p:nvPr>
        </p:nvSpPr>
        <p:spPr bwMode="auto">
          <a:xfrm>
            <a:off x="4103645" y="4080210"/>
            <a:ext cx="265510" cy="333375"/>
          </a:xfrm>
          <a:custGeom>
            <a:avLst/>
            <a:gdLst>
              <a:gd name="T0" fmla="*/ 2147483646 w 77"/>
              <a:gd name="T1" fmla="*/ 2147483646 h 97"/>
              <a:gd name="T2" fmla="*/ 2147483646 w 77"/>
              <a:gd name="T3" fmla="*/ 2147483646 h 97"/>
              <a:gd name="T4" fmla="*/ 2147483646 w 77"/>
              <a:gd name="T5" fmla="*/ 2147483646 h 97"/>
              <a:gd name="T6" fmla="*/ 2147483646 w 77"/>
              <a:gd name="T7" fmla="*/ 2147483646 h 97"/>
              <a:gd name="T8" fmla="*/ 2147483646 w 77"/>
              <a:gd name="T9" fmla="*/ 2147483646 h 97"/>
              <a:gd name="T10" fmla="*/ 2147483646 w 77"/>
              <a:gd name="T11" fmla="*/ 2147483646 h 97"/>
              <a:gd name="T12" fmla="*/ 2147483646 w 77"/>
              <a:gd name="T13" fmla="*/ 2147483646 h 97"/>
              <a:gd name="T14" fmla="*/ 2147483646 w 77"/>
              <a:gd name="T15" fmla="*/ 2147483646 h 97"/>
              <a:gd name="T16" fmla="*/ 0 w 77"/>
              <a:gd name="T17" fmla="*/ 2147483646 h 97"/>
              <a:gd name="T18" fmla="*/ 2147483646 w 77"/>
              <a:gd name="T19" fmla="*/ 2147483646 h 97"/>
              <a:gd name="T20" fmla="*/ 2147483646 w 77"/>
              <a:gd name="T21" fmla="*/ 2147483646 h 97"/>
              <a:gd name="T22" fmla="*/ 2147483646 w 77"/>
              <a:gd name="T23" fmla="*/ 2147483646 h 97"/>
              <a:gd name="T24" fmla="*/ 2147483646 w 77"/>
              <a:gd name="T25" fmla="*/ 2147483646 h 97"/>
              <a:gd name="T26" fmla="*/ 2147483646 w 77"/>
              <a:gd name="T27" fmla="*/ 2147483646 h 97"/>
              <a:gd name="T28" fmla="*/ 2147483646 w 77"/>
              <a:gd name="T29" fmla="*/ 2147483646 h 97"/>
              <a:gd name="T30" fmla="*/ 2147483646 w 77"/>
              <a:gd name="T31" fmla="*/ 2147483646 h 97"/>
              <a:gd name="T32" fmla="*/ 2147483646 w 77"/>
              <a:gd name="T33" fmla="*/ 2147483646 h 97"/>
              <a:gd name="T34" fmla="*/ 2147483646 w 77"/>
              <a:gd name="T35" fmla="*/ 2147483646 h 97"/>
              <a:gd name="T36" fmla="*/ 2147483646 w 77"/>
              <a:gd name="T37" fmla="*/ 2147483646 h 97"/>
              <a:gd name="T38" fmla="*/ 2147483646 w 77"/>
              <a:gd name="T39" fmla="*/ 2147483646 h 97"/>
              <a:gd name="T40" fmla="*/ 2147483646 w 77"/>
              <a:gd name="T41" fmla="*/ 2147483646 h 97"/>
              <a:gd name="T42" fmla="*/ 2147483646 w 77"/>
              <a:gd name="T43" fmla="*/ 2147483646 h 97"/>
              <a:gd name="T44" fmla="*/ 2147483646 w 77"/>
              <a:gd name="T45" fmla="*/ 2147483646 h 97"/>
              <a:gd name="T46" fmla="*/ 2147483646 w 77"/>
              <a:gd name="T47" fmla="*/ 2147483646 h 97"/>
              <a:gd name="T48" fmla="*/ 2147483646 w 77"/>
              <a:gd name="T49" fmla="*/ 2147483646 h 97"/>
              <a:gd name="T50" fmla="*/ 2147483646 w 77"/>
              <a:gd name="T51" fmla="*/ 2147483646 h 97"/>
              <a:gd name="T52" fmla="*/ 2147483646 w 77"/>
              <a:gd name="T53" fmla="*/ 0 h 97"/>
              <a:gd name="T54" fmla="*/ 2147483646 w 77"/>
              <a:gd name="T55" fmla="*/ 2147483646 h 97"/>
              <a:gd name="T56" fmla="*/ 2147483646 w 77"/>
              <a:gd name="T57" fmla="*/ 2147483646 h 97"/>
              <a:gd name="T58" fmla="*/ 2147483646 w 77"/>
              <a:gd name="T59" fmla="*/ 2147483646 h 97"/>
              <a:gd name="T60" fmla="*/ 2147483646 w 77"/>
              <a:gd name="T61" fmla="*/ 2147483646 h 97"/>
              <a:gd name="T62" fmla="*/ 2147483646 w 77"/>
              <a:gd name="T63" fmla="*/ 2147483646 h 97"/>
              <a:gd name="T64" fmla="*/ 2147483646 w 77"/>
              <a:gd name="T65" fmla="*/ 2147483646 h 97"/>
              <a:gd name="T66" fmla="*/ 2147483646 w 77"/>
              <a:gd name="T67" fmla="*/ 2147483646 h 97"/>
              <a:gd name="T68" fmla="*/ 2147483646 w 77"/>
              <a:gd name="T69" fmla="*/ 2147483646 h 97"/>
              <a:gd name="T70" fmla="*/ 2147483646 w 77"/>
              <a:gd name="T71" fmla="*/ 2147483646 h 97"/>
              <a:gd name="T72" fmla="*/ 2147483646 w 77"/>
              <a:gd name="T73" fmla="*/ 2147483646 h 97"/>
              <a:gd name="T74" fmla="*/ 2147483646 w 77"/>
              <a:gd name="T75" fmla="*/ 2147483646 h 97"/>
              <a:gd name="T76" fmla="*/ 2147483646 w 77"/>
              <a:gd name="T77" fmla="*/ 2147483646 h 97"/>
              <a:gd name="T78" fmla="*/ 2147483646 w 77"/>
              <a:gd name="T79" fmla="*/ 2147483646 h 97"/>
              <a:gd name="T80" fmla="*/ 2147483646 w 77"/>
              <a:gd name="T81" fmla="*/ 2147483646 h 97"/>
              <a:gd name="T82" fmla="*/ 2147483646 w 77"/>
              <a:gd name="T83" fmla="*/ 2147483646 h 97"/>
              <a:gd name="T84" fmla="*/ 2147483646 w 77"/>
              <a:gd name="T85" fmla="*/ 2147483646 h 97"/>
              <a:gd name="T86" fmla="*/ 2147483646 w 77"/>
              <a:gd name="T87" fmla="*/ 0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7" h="97">
                <a:moveTo>
                  <a:pt x="29" y="81"/>
                </a:moveTo>
                <a:cubicBezTo>
                  <a:pt x="28" y="81"/>
                  <a:pt x="26" y="81"/>
                  <a:pt x="25" y="80"/>
                </a:cubicBezTo>
                <a:cubicBezTo>
                  <a:pt x="25" y="80"/>
                  <a:pt x="25" y="80"/>
                  <a:pt x="25" y="80"/>
                </a:cubicBezTo>
                <a:cubicBezTo>
                  <a:pt x="16" y="76"/>
                  <a:pt x="9" y="61"/>
                  <a:pt x="9" y="46"/>
                </a:cubicBezTo>
                <a:cubicBezTo>
                  <a:pt x="10" y="34"/>
                  <a:pt x="15" y="26"/>
                  <a:pt x="22" y="26"/>
                </a:cubicBezTo>
                <a:cubicBezTo>
                  <a:pt x="23" y="26"/>
                  <a:pt x="24" y="26"/>
                  <a:pt x="25" y="26"/>
                </a:cubicBezTo>
                <a:cubicBezTo>
                  <a:pt x="26" y="27"/>
                  <a:pt x="26" y="27"/>
                  <a:pt x="26" y="27"/>
                </a:cubicBezTo>
                <a:cubicBezTo>
                  <a:pt x="34" y="30"/>
                  <a:pt x="41" y="46"/>
                  <a:pt x="41" y="60"/>
                </a:cubicBezTo>
                <a:cubicBezTo>
                  <a:pt x="41" y="73"/>
                  <a:pt x="36" y="81"/>
                  <a:pt x="29" y="81"/>
                </a:cubicBezTo>
                <a:moveTo>
                  <a:pt x="22" y="9"/>
                </a:moveTo>
                <a:cubicBezTo>
                  <a:pt x="22" y="17"/>
                  <a:pt x="22" y="17"/>
                  <a:pt x="22" y="17"/>
                </a:cubicBezTo>
                <a:cubicBezTo>
                  <a:pt x="21" y="17"/>
                  <a:pt x="21" y="17"/>
                  <a:pt x="20" y="17"/>
                </a:cubicBezTo>
                <a:cubicBezTo>
                  <a:pt x="18" y="17"/>
                  <a:pt x="16" y="18"/>
                  <a:pt x="14" y="19"/>
                </a:cubicBezTo>
                <a:cubicBezTo>
                  <a:pt x="11" y="12"/>
                  <a:pt x="11" y="12"/>
                  <a:pt x="11" y="12"/>
                </a:cubicBezTo>
                <a:cubicBezTo>
                  <a:pt x="5" y="19"/>
                  <a:pt x="5" y="19"/>
                  <a:pt x="5" y="19"/>
                </a:cubicBezTo>
                <a:cubicBezTo>
                  <a:pt x="8" y="26"/>
                  <a:pt x="8" y="26"/>
                  <a:pt x="8" y="26"/>
                </a:cubicBezTo>
                <a:cubicBezTo>
                  <a:pt x="7" y="29"/>
                  <a:pt x="6" y="33"/>
                  <a:pt x="5" y="38"/>
                </a:cubicBezTo>
                <a:cubicBezTo>
                  <a:pt x="0" y="36"/>
                  <a:pt x="0" y="36"/>
                  <a:pt x="0" y="36"/>
                </a:cubicBezTo>
                <a:cubicBezTo>
                  <a:pt x="0" y="49"/>
                  <a:pt x="0" y="49"/>
                  <a:pt x="0" y="49"/>
                </a:cubicBezTo>
                <a:cubicBezTo>
                  <a:pt x="5" y="51"/>
                  <a:pt x="5" y="51"/>
                  <a:pt x="5" y="51"/>
                </a:cubicBezTo>
                <a:cubicBezTo>
                  <a:pt x="5" y="56"/>
                  <a:pt x="6" y="61"/>
                  <a:pt x="8" y="65"/>
                </a:cubicBezTo>
                <a:cubicBezTo>
                  <a:pt x="5" y="70"/>
                  <a:pt x="5" y="70"/>
                  <a:pt x="5" y="70"/>
                </a:cubicBezTo>
                <a:cubicBezTo>
                  <a:pt x="10" y="81"/>
                  <a:pt x="10" y="81"/>
                  <a:pt x="10" y="81"/>
                </a:cubicBezTo>
                <a:cubicBezTo>
                  <a:pt x="13" y="77"/>
                  <a:pt x="13" y="77"/>
                  <a:pt x="13" y="77"/>
                </a:cubicBezTo>
                <a:cubicBezTo>
                  <a:pt x="16" y="81"/>
                  <a:pt x="18" y="84"/>
                  <a:pt x="21" y="86"/>
                </a:cubicBezTo>
                <a:cubicBezTo>
                  <a:pt x="21" y="94"/>
                  <a:pt x="21" y="94"/>
                  <a:pt x="21" y="94"/>
                </a:cubicBezTo>
                <a:cubicBezTo>
                  <a:pt x="29" y="97"/>
                  <a:pt x="29" y="97"/>
                  <a:pt x="29" y="97"/>
                </a:cubicBezTo>
                <a:cubicBezTo>
                  <a:pt x="29" y="89"/>
                  <a:pt x="29" y="89"/>
                  <a:pt x="29" y="89"/>
                </a:cubicBezTo>
                <a:cubicBezTo>
                  <a:pt x="29" y="90"/>
                  <a:pt x="30" y="90"/>
                  <a:pt x="30" y="90"/>
                </a:cubicBezTo>
                <a:cubicBezTo>
                  <a:pt x="32" y="90"/>
                  <a:pt x="34" y="89"/>
                  <a:pt x="36" y="87"/>
                </a:cubicBezTo>
                <a:cubicBezTo>
                  <a:pt x="40" y="94"/>
                  <a:pt x="40" y="94"/>
                  <a:pt x="40" y="94"/>
                </a:cubicBezTo>
                <a:cubicBezTo>
                  <a:pt x="45" y="88"/>
                  <a:pt x="45" y="88"/>
                  <a:pt x="45" y="88"/>
                </a:cubicBezTo>
                <a:cubicBezTo>
                  <a:pt x="42" y="81"/>
                  <a:pt x="42" y="81"/>
                  <a:pt x="42" y="81"/>
                </a:cubicBezTo>
                <a:cubicBezTo>
                  <a:pt x="44" y="77"/>
                  <a:pt x="45" y="73"/>
                  <a:pt x="45" y="69"/>
                </a:cubicBezTo>
                <a:cubicBezTo>
                  <a:pt x="50" y="71"/>
                  <a:pt x="50" y="71"/>
                  <a:pt x="50" y="71"/>
                </a:cubicBezTo>
                <a:cubicBezTo>
                  <a:pt x="50" y="58"/>
                  <a:pt x="50" y="58"/>
                  <a:pt x="50" y="58"/>
                </a:cubicBezTo>
                <a:cubicBezTo>
                  <a:pt x="45" y="56"/>
                  <a:pt x="45" y="56"/>
                  <a:pt x="45" y="56"/>
                </a:cubicBezTo>
                <a:cubicBezTo>
                  <a:pt x="45" y="51"/>
                  <a:pt x="44" y="46"/>
                  <a:pt x="42" y="41"/>
                </a:cubicBezTo>
                <a:cubicBezTo>
                  <a:pt x="46" y="37"/>
                  <a:pt x="46" y="37"/>
                  <a:pt x="46" y="37"/>
                </a:cubicBezTo>
                <a:cubicBezTo>
                  <a:pt x="40" y="25"/>
                  <a:pt x="40" y="25"/>
                  <a:pt x="40" y="25"/>
                </a:cubicBezTo>
                <a:cubicBezTo>
                  <a:pt x="37" y="29"/>
                  <a:pt x="37" y="29"/>
                  <a:pt x="37" y="29"/>
                </a:cubicBezTo>
                <a:cubicBezTo>
                  <a:pt x="35" y="26"/>
                  <a:pt x="32" y="23"/>
                  <a:pt x="30" y="21"/>
                </a:cubicBezTo>
                <a:cubicBezTo>
                  <a:pt x="30" y="13"/>
                  <a:pt x="30" y="13"/>
                  <a:pt x="30" y="13"/>
                </a:cubicBezTo>
                <a:cubicBezTo>
                  <a:pt x="22" y="9"/>
                  <a:pt x="22" y="9"/>
                  <a:pt x="22" y="9"/>
                </a:cubicBezTo>
                <a:moveTo>
                  <a:pt x="62" y="49"/>
                </a:moveTo>
                <a:cubicBezTo>
                  <a:pt x="61" y="49"/>
                  <a:pt x="61" y="49"/>
                  <a:pt x="60" y="48"/>
                </a:cubicBezTo>
                <a:cubicBezTo>
                  <a:pt x="60" y="48"/>
                  <a:pt x="60" y="48"/>
                  <a:pt x="60" y="48"/>
                </a:cubicBezTo>
                <a:cubicBezTo>
                  <a:pt x="54" y="46"/>
                  <a:pt x="49" y="35"/>
                  <a:pt x="49" y="25"/>
                </a:cubicBezTo>
                <a:cubicBezTo>
                  <a:pt x="49" y="17"/>
                  <a:pt x="53" y="11"/>
                  <a:pt x="57" y="11"/>
                </a:cubicBezTo>
                <a:cubicBezTo>
                  <a:pt x="58" y="11"/>
                  <a:pt x="59" y="11"/>
                  <a:pt x="60" y="12"/>
                </a:cubicBezTo>
                <a:cubicBezTo>
                  <a:pt x="60" y="12"/>
                  <a:pt x="60" y="12"/>
                  <a:pt x="60" y="12"/>
                </a:cubicBezTo>
                <a:cubicBezTo>
                  <a:pt x="66" y="14"/>
                  <a:pt x="71" y="25"/>
                  <a:pt x="70" y="35"/>
                </a:cubicBezTo>
                <a:cubicBezTo>
                  <a:pt x="70" y="43"/>
                  <a:pt x="67" y="49"/>
                  <a:pt x="62" y="49"/>
                </a:cubicBezTo>
                <a:moveTo>
                  <a:pt x="58" y="0"/>
                </a:moveTo>
                <a:cubicBezTo>
                  <a:pt x="57" y="5"/>
                  <a:pt x="57" y="5"/>
                  <a:pt x="57" y="5"/>
                </a:cubicBezTo>
                <a:cubicBezTo>
                  <a:pt x="57" y="5"/>
                  <a:pt x="57" y="5"/>
                  <a:pt x="57" y="5"/>
                </a:cubicBezTo>
                <a:cubicBezTo>
                  <a:pt x="55" y="5"/>
                  <a:pt x="54" y="6"/>
                  <a:pt x="52" y="7"/>
                </a:cubicBezTo>
                <a:cubicBezTo>
                  <a:pt x="50" y="2"/>
                  <a:pt x="50" y="2"/>
                  <a:pt x="50" y="2"/>
                </a:cubicBezTo>
                <a:cubicBezTo>
                  <a:pt x="46" y="7"/>
                  <a:pt x="46" y="7"/>
                  <a:pt x="46" y="7"/>
                </a:cubicBezTo>
                <a:cubicBezTo>
                  <a:pt x="48" y="11"/>
                  <a:pt x="48" y="11"/>
                  <a:pt x="48" y="11"/>
                </a:cubicBezTo>
                <a:cubicBezTo>
                  <a:pt x="47" y="14"/>
                  <a:pt x="47" y="16"/>
                  <a:pt x="46" y="19"/>
                </a:cubicBezTo>
                <a:cubicBezTo>
                  <a:pt x="43" y="18"/>
                  <a:pt x="43" y="18"/>
                  <a:pt x="43" y="18"/>
                </a:cubicBezTo>
                <a:cubicBezTo>
                  <a:pt x="43" y="27"/>
                  <a:pt x="43" y="27"/>
                  <a:pt x="43" y="27"/>
                </a:cubicBezTo>
                <a:cubicBezTo>
                  <a:pt x="46" y="28"/>
                  <a:pt x="46" y="28"/>
                  <a:pt x="46" y="28"/>
                </a:cubicBezTo>
                <a:cubicBezTo>
                  <a:pt x="46" y="32"/>
                  <a:pt x="47" y="35"/>
                  <a:pt x="48" y="38"/>
                </a:cubicBezTo>
                <a:cubicBezTo>
                  <a:pt x="46" y="41"/>
                  <a:pt x="46" y="41"/>
                  <a:pt x="46" y="41"/>
                </a:cubicBezTo>
                <a:cubicBezTo>
                  <a:pt x="49" y="49"/>
                  <a:pt x="49" y="49"/>
                  <a:pt x="49" y="49"/>
                </a:cubicBezTo>
                <a:cubicBezTo>
                  <a:pt x="52" y="46"/>
                  <a:pt x="52" y="46"/>
                  <a:pt x="52" y="46"/>
                </a:cubicBezTo>
                <a:cubicBezTo>
                  <a:pt x="53" y="49"/>
                  <a:pt x="55" y="51"/>
                  <a:pt x="57" y="52"/>
                </a:cubicBezTo>
                <a:cubicBezTo>
                  <a:pt x="57" y="57"/>
                  <a:pt x="57" y="57"/>
                  <a:pt x="57" y="57"/>
                </a:cubicBezTo>
                <a:cubicBezTo>
                  <a:pt x="62" y="60"/>
                  <a:pt x="62" y="60"/>
                  <a:pt x="62" y="60"/>
                </a:cubicBezTo>
                <a:cubicBezTo>
                  <a:pt x="62" y="55"/>
                  <a:pt x="62" y="55"/>
                  <a:pt x="62" y="55"/>
                </a:cubicBezTo>
                <a:cubicBezTo>
                  <a:pt x="62" y="55"/>
                  <a:pt x="63" y="55"/>
                  <a:pt x="63" y="55"/>
                </a:cubicBezTo>
                <a:cubicBezTo>
                  <a:pt x="65" y="55"/>
                  <a:pt x="66" y="54"/>
                  <a:pt x="67" y="53"/>
                </a:cubicBezTo>
                <a:cubicBezTo>
                  <a:pt x="70" y="58"/>
                  <a:pt x="70" y="58"/>
                  <a:pt x="70" y="58"/>
                </a:cubicBezTo>
                <a:cubicBezTo>
                  <a:pt x="73" y="53"/>
                  <a:pt x="73" y="53"/>
                  <a:pt x="73" y="53"/>
                </a:cubicBezTo>
                <a:cubicBezTo>
                  <a:pt x="71" y="48"/>
                  <a:pt x="71" y="48"/>
                  <a:pt x="71" y="48"/>
                </a:cubicBezTo>
                <a:cubicBezTo>
                  <a:pt x="72" y="46"/>
                  <a:pt x="73" y="44"/>
                  <a:pt x="73" y="41"/>
                </a:cubicBezTo>
                <a:cubicBezTo>
                  <a:pt x="77" y="42"/>
                  <a:pt x="77" y="42"/>
                  <a:pt x="77" y="42"/>
                </a:cubicBezTo>
                <a:cubicBezTo>
                  <a:pt x="77" y="33"/>
                  <a:pt x="77" y="33"/>
                  <a:pt x="77" y="33"/>
                </a:cubicBezTo>
                <a:cubicBezTo>
                  <a:pt x="74" y="32"/>
                  <a:pt x="74" y="32"/>
                  <a:pt x="74" y="32"/>
                </a:cubicBezTo>
                <a:cubicBezTo>
                  <a:pt x="73" y="28"/>
                  <a:pt x="73" y="25"/>
                  <a:pt x="72" y="22"/>
                </a:cubicBezTo>
                <a:cubicBezTo>
                  <a:pt x="74" y="19"/>
                  <a:pt x="74" y="19"/>
                  <a:pt x="74" y="19"/>
                </a:cubicBezTo>
                <a:cubicBezTo>
                  <a:pt x="70" y="11"/>
                  <a:pt x="70" y="11"/>
                  <a:pt x="70" y="11"/>
                </a:cubicBezTo>
                <a:cubicBezTo>
                  <a:pt x="68" y="14"/>
                  <a:pt x="68" y="14"/>
                  <a:pt x="68" y="14"/>
                </a:cubicBezTo>
                <a:cubicBezTo>
                  <a:pt x="66" y="11"/>
                  <a:pt x="65" y="9"/>
                  <a:pt x="63" y="8"/>
                </a:cubicBezTo>
                <a:cubicBezTo>
                  <a:pt x="63" y="2"/>
                  <a:pt x="63" y="2"/>
                  <a:pt x="63" y="2"/>
                </a:cubicBezTo>
                <a:cubicBezTo>
                  <a:pt x="58" y="0"/>
                  <a:pt x="58" y="0"/>
                  <a:pt x="5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65" name="MH_Other_19"/>
          <p:cNvSpPr>
            <a:spLocks noEditPoints="1"/>
          </p:cNvSpPr>
          <p:nvPr>
            <p:custDataLst>
              <p:tags r:id="rId20"/>
            </p:custDataLst>
          </p:nvPr>
        </p:nvSpPr>
        <p:spPr bwMode="auto">
          <a:xfrm>
            <a:off x="4165556" y="2447864"/>
            <a:ext cx="196454" cy="402431"/>
          </a:xfrm>
          <a:custGeom>
            <a:avLst/>
            <a:gdLst>
              <a:gd name="T0" fmla="*/ 2147483646 w 57"/>
              <a:gd name="T1" fmla="*/ 2147483646 h 117"/>
              <a:gd name="T2" fmla="*/ 2147483646 w 57"/>
              <a:gd name="T3" fmla="*/ 2147483646 h 117"/>
              <a:gd name="T4" fmla="*/ 2147483646 w 57"/>
              <a:gd name="T5" fmla="*/ 2147483646 h 117"/>
              <a:gd name="T6" fmla="*/ 2147483646 w 57"/>
              <a:gd name="T7" fmla="*/ 2147483646 h 117"/>
              <a:gd name="T8" fmla="*/ 2147483646 w 57"/>
              <a:gd name="T9" fmla="*/ 2147483646 h 117"/>
              <a:gd name="T10" fmla="*/ 2147483646 w 57"/>
              <a:gd name="T11" fmla="*/ 2147483646 h 117"/>
              <a:gd name="T12" fmla="*/ 2147483646 w 57"/>
              <a:gd name="T13" fmla="*/ 2147483646 h 117"/>
              <a:gd name="T14" fmla="*/ 2147483646 w 57"/>
              <a:gd name="T15" fmla="*/ 2147483646 h 117"/>
              <a:gd name="T16" fmla="*/ 2147483646 w 57"/>
              <a:gd name="T17" fmla="*/ 2147483646 h 117"/>
              <a:gd name="T18" fmla="*/ 2147483646 w 57"/>
              <a:gd name="T19" fmla="*/ 2147483646 h 117"/>
              <a:gd name="T20" fmla="*/ 2147483646 w 57"/>
              <a:gd name="T21" fmla="*/ 2147483646 h 117"/>
              <a:gd name="T22" fmla="*/ 2147483646 w 57"/>
              <a:gd name="T23" fmla="*/ 2147483646 h 117"/>
              <a:gd name="T24" fmla="*/ 2147483646 w 57"/>
              <a:gd name="T25" fmla="*/ 2147483646 h 117"/>
              <a:gd name="T26" fmla="*/ 2147483646 w 57"/>
              <a:gd name="T27" fmla="*/ 2147483646 h 117"/>
              <a:gd name="T28" fmla="*/ 2147483646 w 57"/>
              <a:gd name="T29" fmla="*/ 2147483646 h 117"/>
              <a:gd name="T30" fmla="*/ 2147483646 w 57"/>
              <a:gd name="T31" fmla="*/ 2147483646 h 117"/>
              <a:gd name="T32" fmla="*/ 2147483646 w 57"/>
              <a:gd name="T33" fmla="*/ 2147483646 h 117"/>
              <a:gd name="T34" fmla="*/ 2147483646 w 57"/>
              <a:gd name="T35" fmla="*/ 2147483646 h 117"/>
              <a:gd name="T36" fmla="*/ 2147483646 w 57"/>
              <a:gd name="T37" fmla="*/ 2147483646 h 117"/>
              <a:gd name="T38" fmla="*/ 0 w 57"/>
              <a:gd name="T39" fmla="*/ 2147483646 h 117"/>
              <a:gd name="T40" fmla="*/ 0 w 57"/>
              <a:gd name="T41" fmla="*/ 2147483646 h 117"/>
              <a:gd name="T42" fmla="*/ 2147483646 w 57"/>
              <a:gd name="T43" fmla="*/ 2147483646 h 117"/>
              <a:gd name="T44" fmla="*/ 2147483646 w 57"/>
              <a:gd name="T45" fmla="*/ 2147483646 h 117"/>
              <a:gd name="T46" fmla="*/ 2147483646 w 57"/>
              <a:gd name="T47" fmla="*/ 2147483646 h 117"/>
              <a:gd name="T48" fmla="*/ 2147483646 w 57"/>
              <a:gd name="T49" fmla="*/ 2147483646 h 117"/>
              <a:gd name="T50" fmla="*/ 2147483646 w 57"/>
              <a:gd name="T51" fmla="*/ 2147483646 h 117"/>
              <a:gd name="T52" fmla="*/ 0 w 57"/>
              <a:gd name="T53" fmla="*/ 2147483646 h 117"/>
              <a:gd name="T54" fmla="*/ 0 w 57"/>
              <a:gd name="T55" fmla="*/ 2147483646 h 117"/>
              <a:gd name="T56" fmla="*/ 2147483646 w 57"/>
              <a:gd name="T57" fmla="*/ 2147483646 h 117"/>
              <a:gd name="T58" fmla="*/ 2147483646 w 57"/>
              <a:gd name="T59" fmla="*/ 2147483646 h 117"/>
              <a:gd name="T60" fmla="*/ 2147483646 w 57"/>
              <a:gd name="T61" fmla="*/ 2147483646 h 117"/>
              <a:gd name="T62" fmla="*/ 2147483646 w 57"/>
              <a:gd name="T63" fmla="*/ 2147483646 h 117"/>
              <a:gd name="T64" fmla="*/ 2147483646 w 57"/>
              <a:gd name="T65" fmla="*/ 2147483646 h 117"/>
              <a:gd name="T66" fmla="*/ 2147483646 w 57"/>
              <a:gd name="T67" fmla="*/ 2147483646 h 117"/>
              <a:gd name="T68" fmla="*/ 2147483646 w 57"/>
              <a:gd name="T69" fmla="*/ 2147483646 h 117"/>
              <a:gd name="T70" fmla="*/ 2147483646 w 57"/>
              <a:gd name="T71" fmla="*/ 2147483646 h 117"/>
              <a:gd name="T72" fmla="*/ 2147483646 w 57"/>
              <a:gd name="T73" fmla="*/ 2147483646 h 117"/>
              <a:gd name="T74" fmla="*/ 2147483646 w 57"/>
              <a:gd name="T75" fmla="*/ 2147483646 h 117"/>
              <a:gd name="T76" fmla="*/ 2147483646 w 57"/>
              <a:gd name="T77" fmla="*/ 2147483646 h 117"/>
              <a:gd name="T78" fmla="*/ 2147483646 w 57"/>
              <a:gd name="T79" fmla="*/ 2147483646 h 117"/>
              <a:gd name="T80" fmla="*/ 0 w 57"/>
              <a:gd name="T81" fmla="*/ 2147483646 h 117"/>
              <a:gd name="T82" fmla="*/ 2147483646 w 57"/>
              <a:gd name="T83" fmla="*/ 2147483646 h 117"/>
              <a:gd name="T84" fmla="*/ 2147483646 w 57"/>
              <a:gd name="T85" fmla="*/ 2147483646 h 117"/>
              <a:gd name="T86" fmla="*/ 2147483646 w 57"/>
              <a:gd name="T87" fmla="*/ 2147483646 h 117"/>
              <a:gd name="T88" fmla="*/ 2147483646 w 57"/>
              <a:gd name="T89" fmla="*/ 2147483646 h 117"/>
              <a:gd name="T90" fmla="*/ 2147483646 w 57"/>
              <a:gd name="T91" fmla="*/ 2147483646 h 117"/>
              <a:gd name="T92" fmla="*/ 2147483646 w 57"/>
              <a:gd name="T93" fmla="*/ 2147483646 h 117"/>
              <a:gd name="T94" fmla="*/ 2147483646 w 57"/>
              <a:gd name="T95" fmla="*/ 2147483646 h 117"/>
              <a:gd name="T96" fmla="*/ 2147483646 w 57"/>
              <a:gd name="T97" fmla="*/ 2147483646 h 117"/>
              <a:gd name="T98" fmla="*/ 2147483646 w 57"/>
              <a:gd name="T99" fmla="*/ 2147483646 h 117"/>
              <a:gd name="T100" fmla="*/ 2147483646 w 57"/>
              <a:gd name="T101" fmla="*/ 2147483646 h 117"/>
              <a:gd name="T102" fmla="*/ 2147483646 w 57"/>
              <a:gd name="T103" fmla="*/ 2147483646 h 117"/>
              <a:gd name="T104" fmla="*/ 2147483646 w 57"/>
              <a:gd name="T105" fmla="*/ 2147483646 h 117"/>
              <a:gd name="T106" fmla="*/ 2147483646 w 57"/>
              <a:gd name="T107" fmla="*/ 2147483646 h 117"/>
              <a:gd name="T108" fmla="*/ 2147483646 w 57"/>
              <a:gd name="T109" fmla="*/ 2147483646 h 117"/>
              <a:gd name="T110" fmla="*/ 2147483646 w 57"/>
              <a:gd name="T111" fmla="*/ 2147483646 h 117"/>
              <a:gd name="T112" fmla="*/ 2147483646 w 57"/>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66" name="MH_Other_20"/>
          <p:cNvSpPr>
            <a:spLocks noEditPoints="1"/>
          </p:cNvSpPr>
          <p:nvPr>
            <p:custDataLst>
              <p:tags r:id="rId21"/>
            </p:custDataLst>
          </p:nvPr>
        </p:nvSpPr>
        <p:spPr bwMode="auto">
          <a:xfrm>
            <a:off x="4148888" y="3262252"/>
            <a:ext cx="240506" cy="363140"/>
          </a:xfrm>
          <a:custGeom>
            <a:avLst/>
            <a:gdLst>
              <a:gd name="T0" fmla="*/ 2147483646 w 70"/>
              <a:gd name="T1" fmla="*/ 2147483646 h 106"/>
              <a:gd name="T2" fmla="*/ 2147483646 w 70"/>
              <a:gd name="T3" fmla="*/ 2147483646 h 106"/>
              <a:gd name="T4" fmla="*/ 2147483646 w 70"/>
              <a:gd name="T5" fmla="*/ 2147483646 h 106"/>
              <a:gd name="T6" fmla="*/ 2147483646 w 70"/>
              <a:gd name="T7" fmla="*/ 2147483646 h 106"/>
              <a:gd name="T8" fmla="*/ 2147483646 w 70"/>
              <a:gd name="T9" fmla="*/ 2147483646 h 106"/>
              <a:gd name="T10" fmla="*/ 2147483646 w 70"/>
              <a:gd name="T11" fmla="*/ 2147483646 h 106"/>
              <a:gd name="T12" fmla="*/ 2147483646 w 70"/>
              <a:gd name="T13" fmla="*/ 2147483646 h 106"/>
              <a:gd name="T14" fmla="*/ 2147483646 w 70"/>
              <a:gd name="T15" fmla="*/ 2147483646 h 106"/>
              <a:gd name="T16" fmla="*/ 2147483646 w 70"/>
              <a:gd name="T17" fmla="*/ 2147483646 h 106"/>
              <a:gd name="T18" fmla="*/ 2147483646 w 70"/>
              <a:gd name="T19" fmla="*/ 2147483646 h 106"/>
              <a:gd name="T20" fmla="*/ 2147483646 w 70"/>
              <a:gd name="T21" fmla="*/ 2147483646 h 106"/>
              <a:gd name="T22" fmla="*/ 2147483646 w 70"/>
              <a:gd name="T23" fmla="*/ 2147483646 h 106"/>
              <a:gd name="T24" fmla="*/ 2147483646 w 70"/>
              <a:gd name="T25" fmla="*/ 2147483646 h 106"/>
              <a:gd name="T26" fmla="*/ 2147483646 w 70"/>
              <a:gd name="T27" fmla="*/ 2147483646 h 106"/>
              <a:gd name="T28" fmla="*/ 2147483646 w 70"/>
              <a:gd name="T29" fmla="*/ 2147483646 h 106"/>
              <a:gd name="T30" fmla="*/ 2147483646 w 70"/>
              <a:gd name="T31" fmla="*/ 2147483646 h 106"/>
              <a:gd name="T32" fmla="*/ 2147483646 w 70"/>
              <a:gd name="T33" fmla="*/ 2147483646 h 106"/>
              <a:gd name="T34" fmla="*/ 2147483646 w 70"/>
              <a:gd name="T35" fmla="*/ 2147483646 h 106"/>
              <a:gd name="T36" fmla="*/ 2147483646 w 70"/>
              <a:gd name="T37" fmla="*/ 2147483646 h 106"/>
              <a:gd name="T38" fmla="*/ 2147483646 w 70"/>
              <a:gd name="T39" fmla="*/ 2147483646 h 106"/>
              <a:gd name="T40" fmla="*/ 2147483646 w 70"/>
              <a:gd name="T41" fmla="*/ 2147483646 h 106"/>
              <a:gd name="T42" fmla="*/ 2147483646 w 70"/>
              <a:gd name="T43" fmla="*/ 2147483646 h 106"/>
              <a:gd name="T44" fmla="*/ 2147483646 w 70"/>
              <a:gd name="T45" fmla="*/ 2147483646 h 106"/>
              <a:gd name="T46" fmla="*/ 2147483646 w 70"/>
              <a:gd name="T47" fmla="*/ 2147483646 h 106"/>
              <a:gd name="T48" fmla="*/ 2147483646 w 70"/>
              <a:gd name="T49" fmla="*/ 2147483646 h 106"/>
              <a:gd name="T50" fmla="*/ 2147483646 w 70"/>
              <a:gd name="T51" fmla="*/ 2147483646 h 106"/>
              <a:gd name="T52" fmla="*/ 2147483646 w 70"/>
              <a:gd name="T53" fmla="*/ 2147483646 h 106"/>
              <a:gd name="T54" fmla="*/ 2147483646 w 70"/>
              <a:gd name="T55" fmla="*/ 2147483646 h 106"/>
              <a:gd name="T56" fmla="*/ 0 w 70"/>
              <a:gd name="T57" fmla="*/ 2147483646 h 106"/>
              <a:gd name="T58" fmla="*/ 0 w 70"/>
              <a:gd name="T59" fmla="*/ 2147483646 h 106"/>
              <a:gd name="T60" fmla="*/ 2147483646 w 70"/>
              <a:gd name="T61" fmla="*/ 2147483646 h 106"/>
              <a:gd name="T62" fmla="*/ 2147483646 w 70"/>
              <a:gd name="T63" fmla="*/ 2147483646 h 106"/>
              <a:gd name="T64" fmla="*/ 2147483646 w 70"/>
              <a:gd name="T65" fmla="*/ 2147483646 h 106"/>
              <a:gd name="T66" fmla="*/ 2147483646 w 70"/>
              <a:gd name="T67" fmla="*/ 2147483646 h 106"/>
              <a:gd name="T68" fmla="*/ 2147483646 w 70"/>
              <a:gd name="T69" fmla="*/ 2147483646 h 106"/>
              <a:gd name="T70" fmla="*/ 2147483646 w 70"/>
              <a:gd name="T71" fmla="*/ 2147483646 h 106"/>
              <a:gd name="T72" fmla="*/ 2147483646 w 70"/>
              <a:gd name="T73" fmla="*/ 2147483646 h 106"/>
              <a:gd name="T74" fmla="*/ 2147483646 w 70"/>
              <a:gd name="T75" fmla="*/ 0 h 106"/>
              <a:gd name="T76" fmla="*/ 2147483646 w 70"/>
              <a:gd name="T77" fmla="*/ 2147483646 h 106"/>
              <a:gd name="T78" fmla="*/ 2147483646 w 70"/>
              <a:gd name="T79" fmla="*/ 2147483646 h 106"/>
              <a:gd name="T80" fmla="*/ 2147483646 w 70"/>
              <a:gd name="T81" fmla="*/ 2147483646 h 106"/>
              <a:gd name="T82" fmla="*/ 2147483646 w 70"/>
              <a:gd name="T83" fmla="*/ 2147483646 h 106"/>
              <a:gd name="T84" fmla="*/ 2147483646 w 70"/>
              <a:gd name="T85" fmla="*/ 2147483646 h 106"/>
              <a:gd name="T86" fmla="*/ 2147483646 w 70"/>
              <a:gd name="T87" fmla="*/ 2147483646 h 106"/>
              <a:gd name="T88" fmla="*/ 2147483646 w 70"/>
              <a:gd name="T89" fmla="*/ 2147483646 h 106"/>
              <a:gd name="T90" fmla="*/ 2147483646 w 70"/>
              <a:gd name="T91" fmla="*/ 2147483646 h 106"/>
              <a:gd name="T92" fmla="*/ 2147483646 w 70"/>
              <a:gd name="T93" fmla="*/ 2147483646 h 106"/>
              <a:gd name="T94" fmla="*/ 2147483646 w 70"/>
              <a:gd name="T95" fmla="*/ 2147483646 h 106"/>
              <a:gd name="T96" fmla="*/ 2147483646 w 70"/>
              <a:gd name="T97" fmla="*/ 2147483646 h 106"/>
              <a:gd name="T98" fmla="*/ 2147483646 w 70"/>
              <a:gd name="T99" fmla="*/ 2147483646 h 106"/>
              <a:gd name="T100" fmla="*/ 2147483646 w 70"/>
              <a:gd name="T101" fmla="*/ 2147483646 h 106"/>
              <a:gd name="T102" fmla="*/ 2147483646 w 70"/>
              <a:gd name="T103" fmla="*/ 2147483646 h 106"/>
              <a:gd name="T104" fmla="*/ 2147483646 w 70"/>
              <a:gd name="T105" fmla="*/ 2147483646 h 106"/>
              <a:gd name="T106" fmla="*/ 2147483646 w 70"/>
              <a:gd name="T107" fmla="*/ 2147483646 h 106"/>
              <a:gd name="T108" fmla="*/ 2147483646 w 70"/>
              <a:gd name="T109" fmla="*/ 2147483646 h 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0" h="106">
                <a:moveTo>
                  <a:pt x="63" y="23"/>
                </a:moveTo>
                <a:cubicBezTo>
                  <a:pt x="51" y="38"/>
                  <a:pt x="51" y="38"/>
                  <a:pt x="51" y="38"/>
                </a:cubicBezTo>
                <a:cubicBezTo>
                  <a:pt x="42" y="25"/>
                  <a:pt x="42" y="25"/>
                  <a:pt x="42" y="25"/>
                </a:cubicBezTo>
                <a:cubicBezTo>
                  <a:pt x="42" y="24"/>
                  <a:pt x="42" y="24"/>
                  <a:pt x="42" y="24"/>
                </a:cubicBezTo>
                <a:cubicBezTo>
                  <a:pt x="41" y="25"/>
                  <a:pt x="41" y="25"/>
                  <a:pt x="41" y="25"/>
                </a:cubicBezTo>
                <a:cubicBezTo>
                  <a:pt x="33" y="35"/>
                  <a:pt x="33" y="35"/>
                  <a:pt x="33" y="35"/>
                </a:cubicBezTo>
                <a:cubicBezTo>
                  <a:pt x="34" y="37"/>
                  <a:pt x="34" y="37"/>
                  <a:pt x="34" y="37"/>
                </a:cubicBezTo>
                <a:cubicBezTo>
                  <a:pt x="42" y="28"/>
                  <a:pt x="42" y="28"/>
                  <a:pt x="42" y="28"/>
                </a:cubicBezTo>
                <a:cubicBezTo>
                  <a:pt x="51" y="40"/>
                  <a:pt x="51" y="40"/>
                  <a:pt x="51" y="40"/>
                </a:cubicBezTo>
                <a:cubicBezTo>
                  <a:pt x="51" y="41"/>
                  <a:pt x="51" y="41"/>
                  <a:pt x="51" y="41"/>
                </a:cubicBezTo>
                <a:cubicBezTo>
                  <a:pt x="52" y="41"/>
                  <a:pt x="52" y="41"/>
                  <a:pt x="52" y="41"/>
                </a:cubicBezTo>
                <a:cubicBezTo>
                  <a:pt x="64" y="26"/>
                  <a:pt x="64" y="26"/>
                  <a:pt x="64" y="26"/>
                </a:cubicBezTo>
                <a:lnTo>
                  <a:pt x="63" y="23"/>
                </a:lnTo>
                <a:close/>
                <a:moveTo>
                  <a:pt x="18" y="13"/>
                </a:moveTo>
                <a:cubicBezTo>
                  <a:pt x="13" y="10"/>
                  <a:pt x="8" y="16"/>
                  <a:pt x="8" y="26"/>
                </a:cubicBezTo>
                <a:cubicBezTo>
                  <a:pt x="8" y="33"/>
                  <a:pt x="10" y="39"/>
                  <a:pt x="13" y="43"/>
                </a:cubicBezTo>
                <a:cubicBezTo>
                  <a:pt x="10" y="45"/>
                  <a:pt x="7" y="48"/>
                  <a:pt x="5" y="52"/>
                </a:cubicBezTo>
                <a:cubicBezTo>
                  <a:pt x="29" y="62"/>
                  <a:pt x="29" y="62"/>
                  <a:pt x="29" y="62"/>
                </a:cubicBezTo>
                <a:cubicBezTo>
                  <a:pt x="29" y="98"/>
                  <a:pt x="29" y="98"/>
                  <a:pt x="29" y="98"/>
                </a:cubicBezTo>
                <a:cubicBezTo>
                  <a:pt x="47" y="78"/>
                  <a:pt x="47" y="78"/>
                  <a:pt x="47" y="78"/>
                </a:cubicBezTo>
                <a:cubicBezTo>
                  <a:pt x="49" y="76"/>
                  <a:pt x="48" y="72"/>
                  <a:pt x="47" y="68"/>
                </a:cubicBezTo>
                <a:cubicBezTo>
                  <a:pt x="46" y="67"/>
                  <a:pt x="45" y="66"/>
                  <a:pt x="44" y="66"/>
                </a:cubicBezTo>
                <a:cubicBezTo>
                  <a:pt x="43" y="65"/>
                  <a:pt x="42" y="65"/>
                  <a:pt x="41" y="67"/>
                </a:cubicBezTo>
                <a:cubicBezTo>
                  <a:pt x="33" y="73"/>
                  <a:pt x="33" y="73"/>
                  <a:pt x="33" y="73"/>
                </a:cubicBezTo>
                <a:cubicBezTo>
                  <a:pt x="32" y="65"/>
                  <a:pt x="29" y="56"/>
                  <a:pt x="24" y="48"/>
                </a:cubicBezTo>
                <a:cubicBezTo>
                  <a:pt x="27" y="46"/>
                  <a:pt x="29" y="41"/>
                  <a:pt x="29" y="35"/>
                </a:cubicBezTo>
                <a:cubicBezTo>
                  <a:pt x="29" y="25"/>
                  <a:pt x="24" y="15"/>
                  <a:pt x="18" y="13"/>
                </a:cubicBezTo>
                <a:close/>
                <a:moveTo>
                  <a:pt x="28" y="64"/>
                </a:moveTo>
                <a:cubicBezTo>
                  <a:pt x="0" y="52"/>
                  <a:pt x="0" y="52"/>
                  <a:pt x="0" y="52"/>
                </a:cubicBezTo>
                <a:cubicBezTo>
                  <a:pt x="0" y="94"/>
                  <a:pt x="0" y="94"/>
                  <a:pt x="0" y="94"/>
                </a:cubicBezTo>
                <a:cubicBezTo>
                  <a:pt x="3" y="96"/>
                  <a:pt x="3" y="96"/>
                  <a:pt x="3" y="96"/>
                </a:cubicBezTo>
                <a:cubicBezTo>
                  <a:pt x="3" y="59"/>
                  <a:pt x="3" y="59"/>
                  <a:pt x="3" y="59"/>
                </a:cubicBezTo>
                <a:cubicBezTo>
                  <a:pt x="25" y="68"/>
                  <a:pt x="25" y="68"/>
                  <a:pt x="25" y="68"/>
                </a:cubicBezTo>
                <a:cubicBezTo>
                  <a:pt x="25" y="105"/>
                  <a:pt x="25" y="105"/>
                  <a:pt x="25" y="105"/>
                </a:cubicBezTo>
                <a:cubicBezTo>
                  <a:pt x="28" y="106"/>
                  <a:pt x="28" y="106"/>
                  <a:pt x="28" y="106"/>
                </a:cubicBezTo>
                <a:lnTo>
                  <a:pt x="28" y="64"/>
                </a:lnTo>
                <a:close/>
                <a:moveTo>
                  <a:pt x="70" y="17"/>
                </a:moveTo>
                <a:cubicBezTo>
                  <a:pt x="27" y="0"/>
                  <a:pt x="27" y="0"/>
                  <a:pt x="27" y="0"/>
                </a:cubicBezTo>
                <a:cubicBezTo>
                  <a:pt x="27" y="16"/>
                  <a:pt x="27" y="16"/>
                  <a:pt x="27" y="16"/>
                </a:cubicBezTo>
                <a:cubicBezTo>
                  <a:pt x="28" y="18"/>
                  <a:pt x="29" y="21"/>
                  <a:pt x="30" y="23"/>
                </a:cubicBezTo>
                <a:cubicBezTo>
                  <a:pt x="30" y="6"/>
                  <a:pt x="30" y="6"/>
                  <a:pt x="30" y="6"/>
                </a:cubicBezTo>
                <a:cubicBezTo>
                  <a:pt x="67" y="21"/>
                  <a:pt x="67" y="21"/>
                  <a:pt x="67" y="21"/>
                </a:cubicBezTo>
                <a:cubicBezTo>
                  <a:pt x="67" y="53"/>
                  <a:pt x="67" y="53"/>
                  <a:pt x="67" y="53"/>
                </a:cubicBezTo>
                <a:cubicBezTo>
                  <a:pt x="32" y="39"/>
                  <a:pt x="32" y="39"/>
                  <a:pt x="32" y="39"/>
                </a:cubicBezTo>
                <a:cubicBezTo>
                  <a:pt x="32" y="40"/>
                  <a:pt x="31" y="42"/>
                  <a:pt x="31" y="44"/>
                </a:cubicBezTo>
                <a:cubicBezTo>
                  <a:pt x="47" y="50"/>
                  <a:pt x="47" y="50"/>
                  <a:pt x="47" y="50"/>
                </a:cubicBezTo>
                <a:cubicBezTo>
                  <a:pt x="47" y="54"/>
                  <a:pt x="47" y="54"/>
                  <a:pt x="47" y="54"/>
                </a:cubicBezTo>
                <a:cubicBezTo>
                  <a:pt x="43" y="52"/>
                  <a:pt x="43" y="52"/>
                  <a:pt x="43" y="52"/>
                </a:cubicBezTo>
                <a:cubicBezTo>
                  <a:pt x="43" y="57"/>
                  <a:pt x="43" y="57"/>
                  <a:pt x="43" y="57"/>
                </a:cubicBezTo>
                <a:cubicBezTo>
                  <a:pt x="55" y="63"/>
                  <a:pt x="55" y="63"/>
                  <a:pt x="55" y="63"/>
                </a:cubicBezTo>
                <a:cubicBezTo>
                  <a:pt x="55" y="57"/>
                  <a:pt x="55" y="57"/>
                  <a:pt x="55" y="57"/>
                </a:cubicBezTo>
                <a:cubicBezTo>
                  <a:pt x="50" y="55"/>
                  <a:pt x="50" y="55"/>
                  <a:pt x="50" y="55"/>
                </a:cubicBezTo>
                <a:cubicBezTo>
                  <a:pt x="50" y="52"/>
                  <a:pt x="50" y="52"/>
                  <a:pt x="50" y="52"/>
                </a:cubicBezTo>
                <a:cubicBezTo>
                  <a:pt x="70" y="60"/>
                  <a:pt x="70" y="60"/>
                  <a:pt x="70" y="60"/>
                </a:cubicBezTo>
                <a:lnTo>
                  <a:pt x="7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67" name="MH_Other_21"/>
          <p:cNvSpPr>
            <a:spLocks noEditPoints="1"/>
          </p:cNvSpPr>
          <p:nvPr>
            <p:custDataLst>
              <p:tags r:id="rId22"/>
            </p:custDataLst>
          </p:nvPr>
        </p:nvSpPr>
        <p:spPr bwMode="auto">
          <a:xfrm>
            <a:off x="4120313" y="1682291"/>
            <a:ext cx="316706" cy="353616"/>
          </a:xfrm>
          <a:custGeom>
            <a:avLst/>
            <a:gdLst>
              <a:gd name="T0" fmla="*/ 2147483646 w 92"/>
              <a:gd name="T1" fmla="*/ 2147483646 h 103"/>
              <a:gd name="T2" fmla="*/ 2147483646 w 92"/>
              <a:gd name="T3" fmla="*/ 2147483646 h 103"/>
              <a:gd name="T4" fmla="*/ 2147483646 w 92"/>
              <a:gd name="T5" fmla="*/ 2147483646 h 103"/>
              <a:gd name="T6" fmla="*/ 2147483646 w 92"/>
              <a:gd name="T7" fmla="*/ 2147483646 h 103"/>
              <a:gd name="T8" fmla="*/ 2147483646 w 92"/>
              <a:gd name="T9" fmla="*/ 2147483646 h 103"/>
              <a:gd name="T10" fmla="*/ 2147483646 w 92"/>
              <a:gd name="T11" fmla="*/ 2147483646 h 103"/>
              <a:gd name="T12" fmla="*/ 2147483646 w 92"/>
              <a:gd name="T13" fmla="*/ 2147483646 h 103"/>
              <a:gd name="T14" fmla="*/ 2147483646 w 92"/>
              <a:gd name="T15" fmla="*/ 2147483646 h 103"/>
              <a:gd name="T16" fmla="*/ 2147483646 w 92"/>
              <a:gd name="T17" fmla="*/ 2147483646 h 103"/>
              <a:gd name="T18" fmla="*/ 2147483646 w 92"/>
              <a:gd name="T19" fmla="*/ 2147483646 h 103"/>
              <a:gd name="T20" fmla="*/ 2147483646 w 92"/>
              <a:gd name="T21" fmla="*/ 2147483646 h 103"/>
              <a:gd name="T22" fmla="*/ 2147483646 w 92"/>
              <a:gd name="T23" fmla="*/ 0 h 103"/>
              <a:gd name="T24" fmla="*/ 2147483646 w 92"/>
              <a:gd name="T25" fmla="*/ 2147483646 h 103"/>
              <a:gd name="T26" fmla="*/ 2147483646 w 92"/>
              <a:gd name="T27" fmla="*/ 2147483646 h 103"/>
              <a:gd name="T28" fmla="*/ 2147483646 w 92"/>
              <a:gd name="T29" fmla="*/ 2147483646 h 103"/>
              <a:gd name="T30" fmla="*/ 2147483646 w 92"/>
              <a:gd name="T31" fmla="*/ 2147483646 h 103"/>
              <a:gd name="T32" fmla="*/ 2147483646 w 92"/>
              <a:gd name="T33" fmla="*/ 2147483646 h 103"/>
              <a:gd name="T34" fmla="*/ 2147483646 w 92"/>
              <a:gd name="T35" fmla="*/ 2147483646 h 103"/>
              <a:gd name="T36" fmla="*/ 2147483646 w 92"/>
              <a:gd name="T37" fmla="*/ 2147483646 h 103"/>
              <a:gd name="T38" fmla="*/ 0 w 92"/>
              <a:gd name="T39" fmla="*/ 2147483646 h 103"/>
              <a:gd name="T40" fmla="*/ 2147483646 w 92"/>
              <a:gd name="T41" fmla="*/ 2147483646 h 103"/>
              <a:gd name="T42" fmla="*/ 2147483646 w 92"/>
              <a:gd name="T43" fmla="*/ 2147483646 h 103"/>
              <a:gd name="T44" fmla="*/ 2147483646 w 92"/>
              <a:gd name="T45" fmla="*/ 2147483646 h 103"/>
              <a:gd name="T46" fmla="*/ 2147483646 w 92"/>
              <a:gd name="T47" fmla="*/ 2147483646 h 103"/>
              <a:gd name="T48" fmla="*/ 2147483646 w 92"/>
              <a:gd name="T49" fmla="*/ 2147483646 h 103"/>
              <a:gd name="T50" fmla="*/ 2147483646 w 92"/>
              <a:gd name="T51" fmla="*/ 2147483646 h 103"/>
              <a:gd name="T52" fmla="*/ 2147483646 w 92"/>
              <a:gd name="T53" fmla="*/ 2147483646 h 103"/>
              <a:gd name="T54" fmla="*/ 2147483646 w 92"/>
              <a:gd name="T55" fmla="*/ 2147483646 h 103"/>
              <a:gd name="T56" fmla="*/ 2147483646 w 92"/>
              <a:gd name="T57" fmla="*/ 2147483646 h 103"/>
              <a:gd name="T58" fmla="*/ 2147483646 w 92"/>
              <a:gd name="T59" fmla="*/ 2147483646 h 103"/>
              <a:gd name="T60" fmla="*/ 2147483646 w 92"/>
              <a:gd name="T61" fmla="*/ 2147483646 h 103"/>
              <a:gd name="T62" fmla="*/ 2147483646 w 92"/>
              <a:gd name="T63" fmla="*/ 2147483646 h 103"/>
              <a:gd name="T64" fmla="*/ 2147483646 w 92"/>
              <a:gd name="T65" fmla="*/ 2147483646 h 103"/>
              <a:gd name="T66" fmla="*/ 2147483646 w 92"/>
              <a:gd name="T67" fmla="*/ 2147483646 h 103"/>
              <a:gd name="T68" fmla="*/ 2147483646 w 92"/>
              <a:gd name="T69" fmla="*/ 2147483646 h 103"/>
              <a:gd name="T70" fmla="*/ 2147483646 w 92"/>
              <a:gd name="T71" fmla="*/ 2147483646 h 103"/>
              <a:gd name="T72" fmla="*/ 2147483646 w 92"/>
              <a:gd name="T73" fmla="*/ 2147483646 h 103"/>
              <a:gd name="T74" fmla="*/ 2147483646 w 92"/>
              <a:gd name="T75" fmla="*/ 2147483646 h 103"/>
              <a:gd name="T76" fmla="*/ 2147483646 w 92"/>
              <a:gd name="T77" fmla="*/ 2147483646 h 103"/>
              <a:gd name="T78" fmla="*/ 2147483646 w 92"/>
              <a:gd name="T79" fmla="*/ 2147483646 h 103"/>
              <a:gd name="T80" fmla="*/ 2147483646 w 92"/>
              <a:gd name="T81" fmla="*/ 2147483646 h 103"/>
              <a:gd name="T82" fmla="*/ 2147483646 w 92"/>
              <a:gd name="T83" fmla="*/ 2147483646 h 103"/>
              <a:gd name="T84" fmla="*/ 2147483646 w 92"/>
              <a:gd name="T85" fmla="*/ 2147483646 h 103"/>
              <a:gd name="T86" fmla="*/ 2147483646 w 92"/>
              <a:gd name="T87" fmla="*/ 2147483646 h 103"/>
              <a:gd name="T88" fmla="*/ 2147483646 w 92"/>
              <a:gd name="T89" fmla="*/ 2147483646 h 103"/>
              <a:gd name="T90" fmla="*/ 2147483646 w 92"/>
              <a:gd name="T91" fmla="*/ 0 h 103"/>
              <a:gd name="T92" fmla="*/ 2147483646 w 92"/>
              <a:gd name="T93" fmla="*/ 0 h 1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50"/>
          </a:p>
        </p:txBody>
      </p:sp>
      <p:sp>
        <p:nvSpPr>
          <p:cNvPr id="68" name="MH_Other_22"/>
          <p:cNvSpPr txBox="1">
            <a:spLocks noChangeArrowheads="1"/>
          </p:cNvSpPr>
          <p:nvPr>
            <p:custDataLst>
              <p:tags r:id="rId23"/>
            </p:custDataLst>
          </p:nvPr>
        </p:nvSpPr>
        <p:spPr bwMode="auto">
          <a:xfrm>
            <a:off x="3299973" y="1993045"/>
            <a:ext cx="54864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rgbClr val="605E5E"/>
                </a:solidFill>
                <a:latin typeface="Impact" panose="020B0806030902050204" pitchFamily="34" charset="0"/>
                <a:cs typeface="Aharoni" panose="02010803020104030203" pitchFamily="2" charset="-79"/>
              </a:rPr>
              <a:t>03</a:t>
            </a:r>
            <a:endParaRPr lang="zh-CN" altLang="en-US" sz="2700">
              <a:solidFill>
                <a:srgbClr val="605E5E"/>
              </a:solidFill>
              <a:latin typeface="Impact" panose="020B0806030902050204" pitchFamily="34" charset="0"/>
              <a:cs typeface="Aharoni" panose="02010803020104030203" pitchFamily="2" charset="-79"/>
            </a:endParaRPr>
          </a:p>
        </p:txBody>
      </p:sp>
      <p:sp>
        <p:nvSpPr>
          <p:cNvPr id="69" name="MH_SubTitle_3"/>
          <p:cNvSpPr txBox="1">
            <a:spLocks noChangeArrowheads="1"/>
          </p:cNvSpPr>
          <p:nvPr>
            <p:custDataLst>
              <p:tags r:id="rId24"/>
            </p:custDataLst>
          </p:nvPr>
        </p:nvSpPr>
        <p:spPr bwMode="auto">
          <a:xfrm>
            <a:off x="1897417" y="2612171"/>
            <a:ext cx="1909763" cy="55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800" b="1" dirty="0" smtClean="0">
                <a:solidFill>
                  <a:srgbClr val="F0466E"/>
                </a:solidFill>
                <a:ea typeface="微软雅黑" panose="020B0503020204020204" pitchFamily="34" charset="-122"/>
                <a:cs typeface="Tahoma" panose="020B0604030504040204" pitchFamily="34" charset="0"/>
              </a:rPr>
              <a:t>加强教学组织实施</a:t>
            </a:r>
            <a:endParaRPr lang="zh-CN" altLang="en-US" sz="1800" b="1" dirty="0">
              <a:solidFill>
                <a:srgbClr val="F0466E"/>
              </a:solidFill>
              <a:ea typeface="微软雅黑" panose="020B0503020204020204" pitchFamily="34" charset="-122"/>
              <a:cs typeface="Tahoma" panose="020B0604030504040204" pitchFamily="34" charset="0"/>
            </a:endParaRPr>
          </a:p>
        </p:txBody>
      </p:sp>
      <p:sp>
        <p:nvSpPr>
          <p:cNvPr id="70" name="MH_Other_23"/>
          <p:cNvSpPr txBox="1">
            <a:spLocks noChangeArrowheads="1"/>
          </p:cNvSpPr>
          <p:nvPr>
            <p:custDataLst>
              <p:tags r:id="rId25"/>
            </p:custDataLst>
          </p:nvPr>
        </p:nvSpPr>
        <p:spPr bwMode="auto">
          <a:xfrm>
            <a:off x="5424047" y="1334634"/>
            <a:ext cx="53848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rgbClr val="605E5E"/>
                </a:solidFill>
                <a:latin typeface="Impact" panose="020B0806030902050204" pitchFamily="34" charset="0"/>
                <a:cs typeface="Aharoni" panose="02010803020104030203" pitchFamily="2" charset="-79"/>
              </a:rPr>
              <a:t>04</a:t>
            </a:r>
            <a:endParaRPr lang="zh-CN" altLang="en-US" sz="2700">
              <a:solidFill>
                <a:srgbClr val="605E5E"/>
              </a:solidFill>
              <a:latin typeface="Impact" panose="020B0806030902050204" pitchFamily="34" charset="0"/>
              <a:cs typeface="Aharoni" panose="02010803020104030203" pitchFamily="2" charset="-79"/>
            </a:endParaRPr>
          </a:p>
        </p:txBody>
      </p:sp>
      <p:sp>
        <p:nvSpPr>
          <p:cNvPr id="71" name="MH_SubTitle_4"/>
          <p:cNvSpPr txBox="1">
            <a:spLocks noChangeArrowheads="1"/>
          </p:cNvSpPr>
          <p:nvPr>
            <p:custDataLst>
              <p:tags r:id="rId26"/>
            </p:custDataLst>
          </p:nvPr>
        </p:nvSpPr>
        <p:spPr bwMode="auto">
          <a:xfrm>
            <a:off x="5410949" y="1972808"/>
            <a:ext cx="1854995" cy="55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smtClean="0">
                <a:solidFill>
                  <a:srgbClr val="F49C19"/>
                </a:solidFill>
                <a:ea typeface="微软雅黑" panose="020B0503020204020204" pitchFamily="34" charset="-122"/>
                <a:cs typeface="Tahoma" panose="020B0604030504040204" pitchFamily="34" charset="0"/>
              </a:rPr>
              <a:t>创新课程评价体系</a:t>
            </a:r>
            <a:endParaRPr lang="zh-CN" altLang="en-US" sz="1800" b="1" dirty="0">
              <a:solidFill>
                <a:srgbClr val="F49C19"/>
              </a:solidFill>
              <a:ea typeface="微软雅黑" panose="020B0503020204020204" pitchFamily="34" charset="-122"/>
              <a:cs typeface="Tahoma" panose="020B0604030504040204" pitchFamily="34" charset="0"/>
            </a:endParaRPr>
          </a:p>
        </p:txBody>
      </p:sp>
      <p:sp>
        <p:nvSpPr>
          <p:cNvPr id="72" name="MH_Other_24"/>
          <p:cNvSpPr txBox="1">
            <a:spLocks noChangeArrowheads="1"/>
          </p:cNvSpPr>
          <p:nvPr>
            <p:custDataLst>
              <p:tags r:id="rId27"/>
            </p:custDataLst>
          </p:nvPr>
        </p:nvSpPr>
        <p:spPr bwMode="auto">
          <a:xfrm>
            <a:off x="3288066" y="3627776"/>
            <a:ext cx="49784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rgbClr val="605E5E"/>
                </a:solidFill>
                <a:latin typeface="Impact" panose="020B0806030902050204" pitchFamily="34" charset="0"/>
                <a:cs typeface="Aharoni" panose="02010803020104030203" pitchFamily="2" charset="-79"/>
              </a:rPr>
              <a:t>01</a:t>
            </a:r>
            <a:endParaRPr lang="zh-CN" altLang="en-US" sz="2700">
              <a:solidFill>
                <a:srgbClr val="605E5E"/>
              </a:solidFill>
              <a:latin typeface="Impact" panose="020B0806030902050204" pitchFamily="34" charset="0"/>
              <a:cs typeface="Aharoni" panose="02010803020104030203" pitchFamily="2" charset="-79"/>
            </a:endParaRPr>
          </a:p>
        </p:txBody>
      </p:sp>
      <p:sp>
        <p:nvSpPr>
          <p:cNvPr id="73" name="MH_SubTitle_1"/>
          <p:cNvSpPr txBox="1">
            <a:spLocks noChangeArrowheads="1"/>
          </p:cNvSpPr>
          <p:nvPr>
            <p:custDataLst>
              <p:tags r:id="rId28"/>
            </p:custDataLst>
          </p:nvPr>
        </p:nvSpPr>
        <p:spPr bwMode="auto">
          <a:xfrm>
            <a:off x="1784643" y="4227860"/>
            <a:ext cx="1909762" cy="27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800" b="1" dirty="0" smtClean="0">
                <a:solidFill>
                  <a:srgbClr val="2AA1DC"/>
                </a:solidFill>
                <a:ea typeface="微软雅黑" panose="020B0503020204020204" pitchFamily="34" charset="-122"/>
                <a:cs typeface="Tahoma" panose="020B0604030504040204" pitchFamily="34" charset="0"/>
              </a:rPr>
              <a:t>完善课程建设规划</a:t>
            </a:r>
            <a:endParaRPr lang="zh-CN" altLang="en-US" sz="1800" b="1" dirty="0">
              <a:solidFill>
                <a:srgbClr val="2AA1DC"/>
              </a:solidFill>
              <a:ea typeface="微软雅黑" panose="020B0503020204020204" pitchFamily="34" charset="-122"/>
              <a:cs typeface="Tahoma" panose="020B0604030504040204" pitchFamily="34" charset="0"/>
            </a:endParaRPr>
          </a:p>
        </p:txBody>
      </p:sp>
      <p:sp>
        <p:nvSpPr>
          <p:cNvPr id="74" name="MH_Other_25"/>
          <p:cNvSpPr txBox="1">
            <a:spLocks noChangeArrowheads="1"/>
          </p:cNvSpPr>
          <p:nvPr>
            <p:custDataLst>
              <p:tags r:id="rId29"/>
            </p:custDataLst>
          </p:nvPr>
        </p:nvSpPr>
        <p:spPr bwMode="auto">
          <a:xfrm>
            <a:off x="5434763" y="2741948"/>
            <a:ext cx="53911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rgbClr val="605E5E"/>
                </a:solidFill>
                <a:latin typeface="Impact" panose="020B0806030902050204" pitchFamily="34" charset="0"/>
                <a:cs typeface="Aharoni" panose="02010803020104030203" pitchFamily="2" charset="-79"/>
              </a:rPr>
              <a:t>02</a:t>
            </a:r>
            <a:endParaRPr lang="zh-CN" altLang="en-US" sz="2700">
              <a:solidFill>
                <a:srgbClr val="605E5E"/>
              </a:solidFill>
              <a:latin typeface="Impact" panose="020B0806030902050204" pitchFamily="34" charset="0"/>
              <a:cs typeface="Aharoni" panose="02010803020104030203" pitchFamily="2" charset="-79"/>
            </a:endParaRPr>
          </a:p>
        </p:txBody>
      </p:sp>
      <p:sp>
        <p:nvSpPr>
          <p:cNvPr id="75" name="MH_SubTitle_2"/>
          <p:cNvSpPr txBox="1">
            <a:spLocks noChangeArrowheads="1"/>
          </p:cNvSpPr>
          <p:nvPr>
            <p:custDataLst>
              <p:tags r:id="rId30"/>
            </p:custDataLst>
          </p:nvPr>
        </p:nvSpPr>
        <p:spPr bwMode="auto">
          <a:xfrm>
            <a:off x="5421665" y="3340833"/>
            <a:ext cx="1854994"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zh-CN"/>
            </a:defPPr>
            <a:lvl1pPr>
              <a:defRPr sz="2400" b="1">
                <a:latin typeface="Calibri" panose="020F0502020204030204" pitchFamily="34" charset="0"/>
                <a:ea typeface="微软雅黑" panose="020B0503020204020204" pitchFamily="34" charset="-122"/>
                <a:cs typeface="Tahoma" panose="020B0604030504040204" pitchFamily="34" charset="0"/>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800" dirty="0" smtClean="0">
                <a:solidFill>
                  <a:srgbClr val="454444"/>
                </a:solidFill>
              </a:rPr>
              <a:t>修订各类标准</a:t>
            </a:r>
            <a:endParaRPr lang="zh-CN" altLang="en-US" sz="1800" dirty="0">
              <a:solidFill>
                <a:srgbClr val="454444"/>
              </a:solidFill>
            </a:endParaRPr>
          </a:p>
        </p:txBody>
      </p:sp>
      <p:cxnSp>
        <p:nvCxnSpPr>
          <p:cNvPr id="76" name="MH_Other_26"/>
          <p:cNvCxnSpPr>
            <a:stCxn id="77" idx="6"/>
          </p:cNvCxnSpPr>
          <p:nvPr>
            <p:custDataLst>
              <p:tags r:id="rId31"/>
            </p:custDataLst>
          </p:nvPr>
        </p:nvCxnSpPr>
        <p:spPr>
          <a:xfrm>
            <a:off x="5488341" y="3226532"/>
            <a:ext cx="351234" cy="0"/>
          </a:xfrm>
          <a:prstGeom prst="line">
            <a:avLst/>
          </a:prstGeom>
          <a:ln w="47625">
            <a:solidFill>
              <a:srgbClr val="C5CDCD"/>
            </a:solidFill>
            <a:tailEnd type="oval" w="sm" len="sm"/>
          </a:ln>
        </p:spPr>
        <p:style>
          <a:lnRef idx="1">
            <a:schemeClr val="accent1"/>
          </a:lnRef>
          <a:fillRef idx="0">
            <a:schemeClr val="accent1"/>
          </a:fillRef>
          <a:effectRef idx="0">
            <a:schemeClr val="accent1"/>
          </a:effectRef>
          <a:fontRef idx="minor">
            <a:schemeClr val="tx1"/>
          </a:fontRef>
        </p:style>
      </p:cxnSp>
      <p:sp>
        <p:nvSpPr>
          <p:cNvPr id="77" name="MH_Other_27"/>
          <p:cNvSpPr>
            <a:spLocks noChangeArrowheads="1"/>
          </p:cNvSpPr>
          <p:nvPr>
            <p:custDataLst>
              <p:tags r:id="rId32"/>
            </p:custDataLst>
          </p:nvPr>
        </p:nvSpPr>
        <p:spPr bwMode="auto">
          <a:xfrm>
            <a:off x="5407379" y="3186051"/>
            <a:ext cx="80963" cy="80963"/>
          </a:xfrm>
          <a:prstGeom prst="ellipse">
            <a:avLst/>
          </a:prstGeom>
          <a:solidFill>
            <a:srgbClr val="FFFFFF"/>
          </a:solidFill>
          <a:ln w="47625">
            <a:solidFill>
              <a:srgbClr val="454444"/>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050"/>
          </a:p>
        </p:txBody>
      </p:sp>
      <p:sp>
        <p:nvSpPr>
          <p:cNvPr id="78" name="MH_Other_28"/>
          <p:cNvSpPr>
            <a:spLocks noChangeArrowheads="1"/>
          </p:cNvSpPr>
          <p:nvPr>
            <p:custDataLst>
              <p:tags r:id="rId33"/>
            </p:custDataLst>
          </p:nvPr>
        </p:nvSpPr>
        <p:spPr bwMode="auto">
          <a:xfrm>
            <a:off x="3696450" y="2457389"/>
            <a:ext cx="80963" cy="80963"/>
          </a:xfrm>
          <a:prstGeom prst="ellipse">
            <a:avLst/>
          </a:prstGeom>
          <a:solidFill>
            <a:srgbClr val="FFFFFF"/>
          </a:solidFill>
          <a:ln w="47625">
            <a:solidFill>
              <a:srgbClr val="F0466E"/>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050"/>
          </a:p>
        </p:txBody>
      </p:sp>
      <p:cxnSp>
        <p:nvCxnSpPr>
          <p:cNvPr id="79" name="MH_Other_29"/>
          <p:cNvCxnSpPr/>
          <p:nvPr>
            <p:custDataLst>
              <p:tags r:id="rId34"/>
            </p:custDataLst>
          </p:nvPr>
        </p:nvCxnSpPr>
        <p:spPr>
          <a:xfrm>
            <a:off x="3332120" y="2505014"/>
            <a:ext cx="350044" cy="0"/>
          </a:xfrm>
          <a:prstGeom prst="line">
            <a:avLst/>
          </a:prstGeom>
          <a:ln w="47625">
            <a:solidFill>
              <a:srgbClr val="C5CDCD"/>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80" name="MH_Other_30"/>
          <p:cNvSpPr>
            <a:spLocks noChangeArrowheads="1"/>
          </p:cNvSpPr>
          <p:nvPr>
            <p:custDataLst>
              <p:tags r:id="rId35"/>
            </p:custDataLst>
          </p:nvPr>
        </p:nvSpPr>
        <p:spPr bwMode="auto">
          <a:xfrm>
            <a:off x="3702404" y="4104025"/>
            <a:ext cx="82153" cy="80963"/>
          </a:xfrm>
          <a:prstGeom prst="ellipse">
            <a:avLst/>
          </a:prstGeom>
          <a:solidFill>
            <a:srgbClr val="FFFFFF"/>
          </a:solidFill>
          <a:ln w="47625">
            <a:solidFill>
              <a:srgbClr val="2AA1DC"/>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050"/>
          </a:p>
        </p:txBody>
      </p:sp>
      <p:cxnSp>
        <p:nvCxnSpPr>
          <p:cNvPr id="81" name="MH_Other_31"/>
          <p:cNvCxnSpPr/>
          <p:nvPr>
            <p:custDataLst>
              <p:tags r:id="rId36"/>
            </p:custDataLst>
          </p:nvPr>
        </p:nvCxnSpPr>
        <p:spPr>
          <a:xfrm>
            <a:off x="3338072" y="4151650"/>
            <a:ext cx="351234" cy="0"/>
          </a:xfrm>
          <a:prstGeom prst="line">
            <a:avLst/>
          </a:prstGeom>
          <a:ln w="47625">
            <a:solidFill>
              <a:srgbClr val="C5CDCD"/>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568679" y="1233426"/>
            <a:ext cx="2625328" cy="1271588"/>
          </a:xfrm>
          <a:prstGeom prst="roundRect">
            <a:avLst/>
          </a:prstGeom>
          <a:noFill/>
          <a:ln>
            <a:solidFill>
              <a:srgbClr val="F0466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82" name="圆角矩形 81"/>
          <p:cNvSpPr/>
          <p:nvPr/>
        </p:nvSpPr>
        <p:spPr>
          <a:xfrm>
            <a:off x="5987390" y="731173"/>
            <a:ext cx="2625328" cy="1169579"/>
          </a:xfrm>
          <a:prstGeom prst="roundRect">
            <a:avLst/>
          </a:prstGeom>
          <a:noFill/>
          <a:ln>
            <a:solidFill>
              <a:srgbClr val="F49C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83" name="圆角矩形 82"/>
          <p:cNvSpPr/>
          <p:nvPr/>
        </p:nvSpPr>
        <p:spPr>
          <a:xfrm>
            <a:off x="5987390" y="3647567"/>
            <a:ext cx="2625328" cy="1057674"/>
          </a:xfrm>
          <a:prstGeom prst="roundRect">
            <a:avLst/>
          </a:prstGeom>
          <a:noFill/>
          <a:ln>
            <a:solidFill>
              <a:srgbClr val="45444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84" name="圆角矩形 83"/>
          <p:cNvSpPr/>
          <p:nvPr/>
        </p:nvSpPr>
        <p:spPr>
          <a:xfrm>
            <a:off x="565702" y="2925902"/>
            <a:ext cx="2625328" cy="1271588"/>
          </a:xfrm>
          <a:prstGeom prst="roundRect">
            <a:avLst/>
          </a:prstGeom>
          <a:noFill/>
          <a:ln>
            <a:solidFill>
              <a:srgbClr val="2AA1D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 name="文本框 3"/>
          <p:cNvSpPr txBox="1"/>
          <p:nvPr/>
        </p:nvSpPr>
        <p:spPr>
          <a:xfrm>
            <a:off x="6130088" y="844090"/>
            <a:ext cx="2314575" cy="818515"/>
          </a:xfrm>
          <a:prstGeom prst="rect">
            <a:avLst/>
          </a:prstGeom>
          <a:noFill/>
        </p:spPr>
        <p:txBody>
          <a:bodyPr wrap="square" rtlCol="0">
            <a:spAutoFit/>
          </a:bodyPr>
          <a:lstStyle/>
          <a:p>
            <a:pPr>
              <a:lnSpc>
                <a:spcPct val="150000"/>
              </a:lnSpc>
            </a:pPr>
            <a:r>
              <a:rPr lang="zh-CN" altLang="en-US" sz="1050" b="1" dirty="0" smtClean="0">
                <a:solidFill>
                  <a:srgbClr val="F49C19"/>
                </a:solidFill>
                <a:latin typeface="微软雅黑" panose="020B0503020204020204" pitchFamily="34" charset="-122"/>
                <a:ea typeface="微软雅黑" panose="020B0503020204020204" pitchFamily="34" charset="-122"/>
              </a:rPr>
              <a:t>采用多元化课程评价手段</a:t>
            </a:r>
            <a:r>
              <a:rPr lang="en-US" altLang="zh-CN" sz="1050" b="1" dirty="0" smtClean="0">
                <a:solidFill>
                  <a:srgbClr val="F49C19"/>
                </a:solidFill>
                <a:latin typeface="微软雅黑" panose="020B0503020204020204" pitchFamily="34" charset="-122"/>
                <a:ea typeface="微软雅黑" panose="020B0503020204020204" pitchFamily="34" charset="-122"/>
              </a:rPr>
              <a:t>;</a:t>
            </a:r>
            <a:endParaRPr lang="en-US" altLang="zh-CN" sz="1050" b="1" dirty="0" smtClean="0">
              <a:solidFill>
                <a:srgbClr val="F49C19"/>
              </a:solidFill>
              <a:latin typeface="微软雅黑" panose="020B0503020204020204" pitchFamily="34" charset="-122"/>
              <a:ea typeface="微软雅黑" panose="020B0503020204020204" pitchFamily="34" charset="-122"/>
            </a:endParaRPr>
          </a:p>
          <a:p>
            <a:pPr>
              <a:lnSpc>
                <a:spcPct val="150000"/>
              </a:lnSpc>
            </a:pPr>
            <a:r>
              <a:rPr lang="zh-CN" altLang="en-US" sz="1050" b="1" dirty="0" smtClean="0">
                <a:solidFill>
                  <a:srgbClr val="F49C19"/>
                </a:solidFill>
                <a:latin typeface="微软雅黑" panose="020B0503020204020204" pitchFamily="34" charset="-122"/>
                <a:ea typeface="微软雅黑" panose="020B0503020204020204" pitchFamily="34" charset="-122"/>
              </a:rPr>
              <a:t>注重应用</a:t>
            </a:r>
            <a:r>
              <a:rPr lang="zh-CN" altLang="en-US" sz="1050" b="1" dirty="0">
                <a:solidFill>
                  <a:srgbClr val="F49C19"/>
                </a:solidFill>
                <a:latin typeface="微软雅黑" panose="020B0503020204020204" pitchFamily="34" charset="-122"/>
                <a:ea typeface="微软雅黑" panose="020B0503020204020204" pitchFamily="34" charset="-122"/>
              </a:rPr>
              <a:t>实践</a:t>
            </a:r>
            <a:r>
              <a:rPr lang="zh-CN" altLang="en-US" sz="1050" b="1" dirty="0" smtClean="0">
                <a:solidFill>
                  <a:srgbClr val="F49C19"/>
                </a:solidFill>
                <a:latin typeface="微软雅黑" panose="020B0503020204020204" pitchFamily="34" charset="-122"/>
                <a:ea typeface="微软雅黑" panose="020B0503020204020204" pitchFamily="34" charset="-122"/>
              </a:rPr>
              <a:t>操作考核</a:t>
            </a:r>
            <a:r>
              <a:rPr lang="en-US" altLang="zh-CN" sz="1050" b="1" dirty="0" smtClean="0">
                <a:solidFill>
                  <a:srgbClr val="F49C19"/>
                </a:solidFill>
                <a:latin typeface="微软雅黑" panose="020B0503020204020204" pitchFamily="34" charset="-122"/>
                <a:ea typeface="微软雅黑" panose="020B0503020204020204" pitchFamily="34" charset="-122"/>
              </a:rPr>
              <a:t>;</a:t>
            </a:r>
            <a:endParaRPr lang="en-US" altLang="zh-CN" sz="1050" b="1" dirty="0" smtClean="0">
              <a:solidFill>
                <a:srgbClr val="F49C19"/>
              </a:solidFill>
              <a:latin typeface="微软雅黑" panose="020B0503020204020204" pitchFamily="34" charset="-122"/>
              <a:ea typeface="微软雅黑" panose="020B0503020204020204" pitchFamily="34" charset="-122"/>
            </a:endParaRPr>
          </a:p>
          <a:p>
            <a:pPr>
              <a:lnSpc>
                <a:spcPct val="150000"/>
              </a:lnSpc>
            </a:pPr>
            <a:r>
              <a:rPr lang="zh-CN" altLang="en-US" sz="1050" b="1" dirty="0" smtClean="0">
                <a:solidFill>
                  <a:srgbClr val="F49C19"/>
                </a:solidFill>
                <a:latin typeface="微软雅黑" panose="020B0503020204020204" pitchFamily="34" charset="-122"/>
                <a:ea typeface="微软雅黑" panose="020B0503020204020204" pitchFamily="34" charset="-122"/>
              </a:rPr>
              <a:t>践行课证融通机制</a:t>
            </a:r>
            <a:r>
              <a:rPr lang="en-US" altLang="zh-CN" sz="1050" b="1" dirty="0">
                <a:solidFill>
                  <a:srgbClr val="F49C19"/>
                </a:solidFill>
                <a:latin typeface="微软雅黑" panose="020B0503020204020204" pitchFamily="34" charset="-122"/>
                <a:ea typeface="微软雅黑" panose="020B0503020204020204" pitchFamily="34" charset="-122"/>
              </a:rPr>
              <a:t>.</a:t>
            </a:r>
            <a:endParaRPr lang="zh-CN" altLang="en-US" sz="1050" b="1" dirty="0">
              <a:solidFill>
                <a:srgbClr val="F49C19"/>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746074" y="1376180"/>
            <a:ext cx="2314575" cy="818515"/>
          </a:xfrm>
          <a:prstGeom prst="rect">
            <a:avLst/>
          </a:prstGeom>
          <a:noFill/>
        </p:spPr>
        <p:txBody>
          <a:bodyPr wrap="square" rtlCol="0">
            <a:spAutoFit/>
          </a:bodyPr>
          <a:lstStyle/>
          <a:p>
            <a:pPr>
              <a:lnSpc>
                <a:spcPct val="150000"/>
              </a:lnSpc>
            </a:pPr>
            <a:r>
              <a:rPr lang="zh-CN" altLang="en-US" sz="1050" b="1" dirty="0" smtClean="0">
                <a:solidFill>
                  <a:srgbClr val="F0466E"/>
                </a:solidFill>
                <a:latin typeface="微软雅黑" panose="020B0503020204020204" pitchFamily="34" charset="-122"/>
                <a:ea typeface="微软雅黑" panose="020B0503020204020204" pitchFamily="34" charset="-122"/>
              </a:rPr>
              <a:t>采用任务驱动教学</a:t>
            </a:r>
            <a:r>
              <a:rPr lang="en-US" altLang="zh-CN" sz="1050" b="1" dirty="0" smtClean="0">
                <a:solidFill>
                  <a:srgbClr val="F0466E"/>
                </a:solidFill>
                <a:latin typeface="微软雅黑" panose="020B0503020204020204" pitchFamily="34" charset="-122"/>
                <a:ea typeface="微软雅黑" panose="020B0503020204020204" pitchFamily="34" charset="-122"/>
              </a:rPr>
              <a:t>;</a:t>
            </a:r>
            <a:endParaRPr lang="en-US" altLang="zh-CN" sz="1050" b="1" dirty="0" smtClean="0">
              <a:solidFill>
                <a:srgbClr val="F0466E"/>
              </a:solidFill>
              <a:latin typeface="微软雅黑" panose="020B0503020204020204" pitchFamily="34" charset="-122"/>
              <a:ea typeface="微软雅黑" panose="020B0503020204020204" pitchFamily="34" charset="-122"/>
            </a:endParaRPr>
          </a:p>
          <a:p>
            <a:pPr>
              <a:lnSpc>
                <a:spcPct val="150000"/>
              </a:lnSpc>
            </a:pPr>
            <a:r>
              <a:rPr lang="zh-CN" altLang="en-US" sz="1050" b="1" dirty="0">
                <a:solidFill>
                  <a:srgbClr val="F0466E"/>
                </a:solidFill>
                <a:latin typeface="微软雅黑" panose="020B0503020204020204" pitchFamily="34" charset="-122"/>
                <a:ea typeface="微软雅黑" panose="020B0503020204020204" pitchFamily="34" charset="-122"/>
              </a:rPr>
              <a:t>采用</a:t>
            </a:r>
            <a:r>
              <a:rPr lang="zh-CN" altLang="en-US" sz="1050" b="1" dirty="0" smtClean="0">
                <a:solidFill>
                  <a:srgbClr val="F0466E"/>
                </a:solidFill>
                <a:latin typeface="微软雅黑" panose="020B0503020204020204" pitchFamily="34" charset="-122"/>
                <a:ea typeface="微软雅黑" panose="020B0503020204020204" pitchFamily="34" charset="-122"/>
              </a:rPr>
              <a:t>理实一体化教学设计</a:t>
            </a:r>
            <a:r>
              <a:rPr lang="en-US" altLang="zh-CN" sz="1050" b="1" dirty="0" smtClean="0">
                <a:solidFill>
                  <a:srgbClr val="F0466E"/>
                </a:solidFill>
                <a:latin typeface="微软雅黑" panose="020B0503020204020204" pitchFamily="34" charset="-122"/>
                <a:ea typeface="微软雅黑" panose="020B0503020204020204" pitchFamily="34" charset="-122"/>
              </a:rPr>
              <a:t>;</a:t>
            </a:r>
            <a:endParaRPr lang="en-US" altLang="zh-CN" sz="1050" b="1" dirty="0" smtClean="0">
              <a:solidFill>
                <a:srgbClr val="F0466E"/>
              </a:solidFill>
              <a:latin typeface="微软雅黑" panose="020B0503020204020204" pitchFamily="34" charset="-122"/>
              <a:ea typeface="微软雅黑" panose="020B0503020204020204" pitchFamily="34" charset="-122"/>
            </a:endParaRPr>
          </a:p>
          <a:p>
            <a:pPr>
              <a:lnSpc>
                <a:spcPct val="150000"/>
              </a:lnSpc>
            </a:pPr>
            <a:r>
              <a:rPr lang="zh-CN" altLang="en-US" sz="1050" b="1" dirty="0" smtClean="0">
                <a:solidFill>
                  <a:srgbClr val="F0466E"/>
                </a:solidFill>
                <a:latin typeface="微软雅黑" panose="020B0503020204020204" pitchFamily="34" charset="-122"/>
                <a:ea typeface="微软雅黑" panose="020B0503020204020204" pitchFamily="34" charset="-122"/>
              </a:rPr>
              <a:t>试行混合式教学手段</a:t>
            </a:r>
            <a:r>
              <a:rPr lang="en-US" altLang="zh-CN" sz="1050" b="1" dirty="0">
                <a:solidFill>
                  <a:srgbClr val="F0466E"/>
                </a:solidFill>
                <a:latin typeface="微软雅黑" panose="020B0503020204020204" pitchFamily="34" charset="-122"/>
                <a:ea typeface="微软雅黑" panose="020B0503020204020204" pitchFamily="34" charset="-122"/>
              </a:rPr>
              <a:t>.</a:t>
            </a:r>
            <a:endParaRPr lang="zh-CN" altLang="en-US" sz="1050" b="1" dirty="0">
              <a:solidFill>
                <a:srgbClr val="F0466E"/>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729413" y="2928844"/>
            <a:ext cx="2489001" cy="1060450"/>
          </a:xfrm>
          <a:prstGeom prst="rect">
            <a:avLst/>
          </a:prstGeom>
          <a:noFill/>
        </p:spPr>
        <p:txBody>
          <a:bodyPr wrap="square" rtlCol="0">
            <a:spAutoFit/>
          </a:bodyPr>
          <a:lstStyle/>
          <a:p>
            <a:pPr>
              <a:lnSpc>
                <a:spcPct val="150000"/>
              </a:lnSpc>
            </a:pPr>
            <a:r>
              <a:rPr lang="zh-CN" altLang="en-US" sz="1050" b="1" dirty="0" smtClean="0">
                <a:solidFill>
                  <a:srgbClr val="2AA1DC"/>
                </a:solidFill>
                <a:latin typeface="微软雅黑" panose="020B0503020204020204" pitchFamily="34" charset="-122"/>
                <a:ea typeface="微软雅黑" panose="020B0503020204020204" pitchFamily="34" charset="-122"/>
              </a:rPr>
              <a:t>课程教学内容与岗位任务对接</a:t>
            </a:r>
            <a:r>
              <a:rPr lang="en-US" altLang="zh-CN" sz="1050" b="1" dirty="0" smtClean="0">
                <a:solidFill>
                  <a:srgbClr val="2AA1DC"/>
                </a:solidFill>
                <a:latin typeface="微软雅黑" panose="020B0503020204020204" pitchFamily="34" charset="-122"/>
                <a:ea typeface="微软雅黑" panose="020B0503020204020204" pitchFamily="34" charset="-122"/>
              </a:rPr>
              <a:t>;</a:t>
            </a:r>
            <a:endParaRPr lang="en-US" altLang="zh-CN" sz="1050" b="1" dirty="0" smtClean="0">
              <a:solidFill>
                <a:srgbClr val="2AA1DC"/>
              </a:solidFill>
              <a:latin typeface="微软雅黑" panose="020B0503020204020204" pitchFamily="34" charset="-122"/>
              <a:ea typeface="微软雅黑" panose="020B0503020204020204" pitchFamily="34" charset="-122"/>
            </a:endParaRPr>
          </a:p>
          <a:p>
            <a:pPr>
              <a:lnSpc>
                <a:spcPct val="150000"/>
              </a:lnSpc>
            </a:pPr>
            <a:r>
              <a:rPr lang="zh-CN" altLang="en-US" sz="1050" b="1" dirty="0" smtClean="0">
                <a:solidFill>
                  <a:srgbClr val="2AA1DC"/>
                </a:solidFill>
                <a:latin typeface="微软雅黑" panose="020B0503020204020204" pitchFamily="34" charset="-122"/>
                <a:ea typeface="微软雅黑" panose="020B0503020204020204" pitchFamily="34" charset="-122"/>
              </a:rPr>
              <a:t>课程实训条件建设</a:t>
            </a:r>
            <a:r>
              <a:rPr lang="en-US" altLang="zh-CN" sz="1050" b="1" dirty="0" smtClean="0">
                <a:solidFill>
                  <a:srgbClr val="2AA1DC"/>
                </a:solidFill>
                <a:latin typeface="微软雅黑" panose="020B0503020204020204" pitchFamily="34" charset="-122"/>
                <a:ea typeface="微软雅黑" panose="020B0503020204020204" pitchFamily="34" charset="-122"/>
              </a:rPr>
              <a:t>;</a:t>
            </a:r>
            <a:endParaRPr lang="en-US" altLang="zh-CN" sz="1050" b="1" dirty="0" smtClean="0">
              <a:solidFill>
                <a:srgbClr val="2AA1DC"/>
              </a:solidFill>
              <a:latin typeface="微软雅黑" panose="020B0503020204020204" pitchFamily="34" charset="-122"/>
              <a:ea typeface="微软雅黑" panose="020B0503020204020204" pitchFamily="34" charset="-122"/>
            </a:endParaRPr>
          </a:p>
          <a:p>
            <a:pPr>
              <a:lnSpc>
                <a:spcPct val="150000"/>
              </a:lnSpc>
            </a:pPr>
            <a:r>
              <a:rPr lang="zh-CN" altLang="en-US" sz="1050" b="1" dirty="0" smtClean="0">
                <a:solidFill>
                  <a:srgbClr val="2AA1DC"/>
                </a:solidFill>
                <a:latin typeface="微软雅黑" panose="020B0503020204020204" pitchFamily="34" charset="-122"/>
                <a:ea typeface="微软雅黑" panose="020B0503020204020204" pitchFamily="34" charset="-122"/>
              </a:rPr>
              <a:t>课程教学团队优化</a:t>
            </a:r>
            <a:r>
              <a:rPr lang="en-US" altLang="zh-CN" sz="1050" b="1" dirty="0" smtClean="0">
                <a:solidFill>
                  <a:srgbClr val="2AA1DC"/>
                </a:solidFill>
                <a:latin typeface="微软雅黑" panose="020B0503020204020204" pitchFamily="34" charset="-122"/>
                <a:ea typeface="微软雅黑" panose="020B0503020204020204" pitchFamily="34" charset="-122"/>
              </a:rPr>
              <a:t>;</a:t>
            </a:r>
            <a:endParaRPr lang="en-US" altLang="zh-CN" sz="1050" b="1" dirty="0" smtClean="0">
              <a:solidFill>
                <a:srgbClr val="2AA1DC"/>
              </a:solidFill>
              <a:latin typeface="微软雅黑" panose="020B0503020204020204" pitchFamily="34" charset="-122"/>
              <a:ea typeface="微软雅黑" panose="020B0503020204020204" pitchFamily="34" charset="-122"/>
            </a:endParaRPr>
          </a:p>
          <a:p>
            <a:pPr>
              <a:lnSpc>
                <a:spcPct val="150000"/>
              </a:lnSpc>
            </a:pPr>
            <a:r>
              <a:rPr lang="zh-CN" altLang="en-US" sz="1050" b="1" dirty="0" smtClean="0">
                <a:solidFill>
                  <a:srgbClr val="2AA1DC"/>
                </a:solidFill>
                <a:latin typeface="微软雅黑" panose="020B0503020204020204" pitchFamily="34" charset="-122"/>
                <a:ea typeface="微软雅黑" panose="020B0503020204020204" pitchFamily="34" charset="-122"/>
              </a:rPr>
              <a:t>教材与教学资源建设</a:t>
            </a:r>
            <a:r>
              <a:rPr lang="en-US" altLang="zh-CN" sz="1050" b="1" dirty="0" smtClean="0">
                <a:solidFill>
                  <a:srgbClr val="2AA1DC"/>
                </a:solidFill>
                <a:latin typeface="微软雅黑" panose="020B0503020204020204" pitchFamily="34" charset="-122"/>
                <a:ea typeface="微软雅黑" panose="020B0503020204020204" pitchFamily="34" charset="-122"/>
              </a:rPr>
              <a:t>.</a:t>
            </a:r>
            <a:endParaRPr lang="zh-CN" altLang="en-US" sz="1050" b="1" dirty="0">
              <a:solidFill>
                <a:srgbClr val="2AA1DC"/>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6112825" y="3683480"/>
            <a:ext cx="2391965" cy="818515"/>
          </a:xfrm>
          <a:prstGeom prst="rect">
            <a:avLst/>
          </a:prstGeom>
          <a:noFill/>
        </p:spPr>
        <p:txBody>
          <a:bodyPr wrap="square" rtlCol="0">
            <a:spAutoFit/>
          </a:bodyPr>
          <a:lstStyle/>
          <a:p>
            <a:pPr>
              <a:lnSpc>
                <a:spcPct val="150000"/>
              </a:lnSpc>
            </a:pPr>
            <a:r>
              <a:rPr lang="zh-CN" altLang="en-US" sz="1050" b="1" dirty="0" smtClean="0">
                <a:solidFill>
                  <a:srgbClr val="454444"/>
                </a:solidFill>
                <a:latin typeface="微软雅黑" panose="020B0503020204020204" pitchFamily="34" charset="-122"/>
                <a:ea typeface="微软雅黑" panose="020B0503020204020204" pitchFamily="34" charset="-122"/>
              </a:rPr>
              <a:t>修订课程标准</a:t>
            </a:r>
            <a:r>
              <a:rPr lang="en-US" altLang="zh-CN" sz="1050" b="1" dirty="0" smtClean="0">
                <a:solidFill>
                  <a:srgbClr val="454444"/>
                </a:solidFill>
                <a:latin typeface="微软雅黑" panose="020B0503020204020204" pitchFamily="34" charset="-122"/>
                <a:ea typeface="微软雅黑" panose="020B0503020204020204" pitchFamily="34" charset="-122"/>
              </a:rPr>
              <a:t>;</a:t>
            </a:r>
            <a:endParaRPr lang="en-US" altLang="zh-CN" sz="1050" b="1" dirty="0" smtClean="0">
              <a:solidFill>
                <a:srgbClr val="454444"/>
              </a:solidFill>
              <a:latin typeface="微软雅黑" panose="020B0503020204020204" pitchFamily="34" charset="-122"/>
              <a:ea typeface="微软雅黑" panose="020B0503020204020204" pitchFamily="34" charset="-122"/>
            </a:endParaRPr>
          </a:p>
          <a:p>
            <a:pPr>
              <a:lnSpc>
                <a:spcPct val="150000"/>
              </a:lnSpc>
            </a:pPr>
            <a:r>
              <a:rPr lang="zh-CN" altLang="en-US" sz="1050" b="1" dirty="0" smtClean="0">
                <a:solidFill>
                  <a:srgbClr val="454444"/>
                </a:solidFill>
                <a:latin typeface="微软雅黑" panose="020B0503020204020204" pitchFamily="34" charset="-122"/>
                <a:ea typeface="微软雅黑" panose="020B0503020204020204" pitchFamily="34" charset="-122"/>
              </a:rPr>
              <a:t>修订课程资源建设标准</a:t>
            </a:r>
            <a:r>
              <a:rPr lang="en-US" altLang="zh-CN" sz="1050" b="1" dirty="0" smtClean="0">
                <a:solidFill>
                  <a:srgbClr val="454444"/>
                </a:solidFill>
                <a:latin typeface="微软雅黑" panose="020B0503020204020204" pitchFamily="34" charset="-122"/>
                <a:ea typeface="微软雅黑" panose="020B0503020204020204" pitchFamily="34" charset="-122"/>
              </a:rPr>
              <a:t>;</a:t>
            </a:r>
            <a:endParaRPr lang="en-US" altLang="zh-CN" sz="1050" b="1" dirty="0" smtClean="0">
              <a:solidFill>
                <a:srgbClr val="454444"/>
              </a:solidFill>
              <a:latin typeface="微软雅黑" panose="020B0503020204020204" pitchFamily="34" charset="-122"/>
              <a:ea typeface="微软雅黑" panose="020B0503020204020204" pitchFamily="34" charset="-122"/>
            </a:endParaRPr>
          </a:p>
          <a:p>
            <a:pPr>
              <a:lnSpc>
                <a:spcPct val="150000"/>
              </a:lnSpc>
            </a:pPr>
            <a:r>
              <a:rPr lang="zh-CN" altLang="en-US" sz="1050" b="1" dirty="0" smtClean="0">
                <a:solidFill>
                  <a:srgbClr val="454444"/>
                </a:solidFill>
                <a:latin typeface="微软雅黑" panose="020B0503020204020204" pitchFamily="34" charset="-122"/>
                <a:ea typeface="微软雅黑" panose="020B0503020204020204" pitchFamily="34" charset="-122"/>
              </a:rPr>
              <a:t>修订</a:t>
            </a:r>
            <a:r>
              <a:rPr lang="zh-CN" altLang="en-US" sz="1050" b="1" dirty="0" smtClean="0">
                <a:solidFill>
                  <a:srgbClr val="FF0000"/>
                </a:solidFill>
                <a:latin typeface="微软雅黑" panose="020B0503020204020204" pitchFamily="34" charset="-122"/>
                <a:ea typeface="微软雅黑" panose="020B0503020204020204" pitchFamily="34" charset="-122"/>
              </a:rPr>
              <a:t>课程质量管控标准</a:t>
            </a:r>
            <a:r>
              <a:rPr lang="en-US" altLang="zh-CN" sz="1050" b="1" dirty="0" smtClean="0">
                <a:solidFill>
                  <a:srgbClr val="454444"/>
                </a:solidFill>
                <a:latin typeface="微软雅黑" panose="020B0503020204020204" pitchFamily="34" charset="-122"/>
                <a:ea typeface="微软雅黑" panose="020B0503020204020204" pitchFamily="34" charset="-122"/>
              </a:rPr>
              <a:t>.</a:t>
            </a:r>
            <a:endParaRPr lang="en-US" altLang="zh-CN" sz="1050" b="1" dirty="0" smtClean="0">
              <a:solidFill>
                <a:srgbClr val="454444"/>
              </a:solidFill>
              <a:latin typeface="微软雅黑" panose="020B0503020204020204" pitchFamily="34" charset="-122"/>
              <a:ea typeface="微软雅黑" panose="020B0503020204020204" pitchFamily="34" charset="-122"/>
            </a:endParaRPr>
          </a:p>
        </p:txBody>
      </p:sp>
      <p:sp>
        <p:nvSpPr>
          <p:cNvPr id="89" name="矩形 88"/>
          <p:cNvSpPr/>
          <p:nvPr/>
        </p:nvSpPr>
        <p:spPr>
          <a:xfrm>
            <a:off x="432289" y="500628"/>
            <a:ext cx="6561141" cy="368300"/>
          </a:xfrm>
          <a:prstGeom prst="rect">
            <a:avLst/>
          </a:prstGeom>
        </p:spPr>
        <p:txBody>
          <a:bodyPr wrap="square">
            <a:spAutoFit/>
          </a:bodyPr>
          <a:lstStyle/>
          <a:p>
            <a:r>
              <a:rPr lang="en-US" altLang="zh-CN" sz="1800" b="1" dirty="0" smtClean="0">
                <a:latin typeface="微软雅黑" panose="020B0503020204020204" pitchFamily="34" charset="-122"/>
                <a:ea typeface="微软雅黑" panose="020B0503020204020204" pitchFamily="34" charset="-122"/>
              </a:rPr>
              <a:t>(1)  </a:t>
            </a:r>
            <a:r>
              <a:rPr lang="zh-CN" altLang="en-US" sz="1800" b="1" dirty="0" smtClean="0">
                <a:latin typeface="微软雅黑" panose="020B0503020204020204" pitchFamily="34" charset="-122"/>
                <a:ea typeface="微软雅黑" panose="020B0503020204020204" pitchFamily="34" charset="-122"/>
              </a:rPr>
              <a:t>实施要素</a:t>
            </a:r>
            <a:endParaRPr lang="zh-CN" altLang="en-US" sz="1800" b="1" dirty="0">
              <a:latin typeface="微软雅黑" panose="020B0503020204020204" pitchFamily="34" charset="-122"/>
              <a:ea typeface="微软雅黑" panose="020B0503020204020204" pitchFamily="34" charset="-122"/>
            </a:endParaRPr>
          </a:p>
        </p:txBody>
      </p:sp>
      <p:grpSp>
        <p:nvGrpSpPr>
          <p:cNvPr id="99" name="组合 98"/>
          <p:cNvGrpSpPr/>
          <p:nvPr/>
        </p:nvGrpSpPr>
        <p:grpSpPr>
          <a:xfrm>
            <a:off x="4454" y="4874534"/>
            <a:ext cx="9144000" cy="271067"/>
            <a:chOff x="0" y="6389330"/>
            <a:chExt cx="12192000" cy="361422"/>
          </a:xfrm>
        </p:grpSpPr>
        <p:sp>
          <p:nvSpPr>
            <p:cNvPr id="100" name="矩形 99"/>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01" name="矩形 100"/>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sp>
        <p:nvSpPr>
          <p:cNvPr id="5"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zh-CN" altLang="en-US" sz="2100" b="1" dirty="0">
                <a:solidFill>
                  <a:schemeClr val="tx2"/>
                </a:solidFill>
                <a:latin typeface="微软雅黑" panose="020B0503020204020204" pitchFamily="34" charset="-122"/>
                <a:ea typeface="微软雅黑" panose="020B0503020204020204" pitchFamily="34" charset="-122"/>
                <a:sym typeface="+mn-ea"/>
              </a:rPr>
              <a:t>2</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sz="2100" b="1" dirty="0">
                <a:solidFill>
                  <a:schemeClr val="tx2"/>
                </a:solidFill>
                <a:latin typeface="微软雅黑" panose="020B0503020204020204" pitchFamily="34" charset="-122"/>
                <a:ea typeface="微软雅黑" panose="020B0503020204020204" pitchFamily="34" charset="-122"/>
                <a:sym typeface="+mn-ea"/>
              </a:rPr>
              <a:t>课程诊改实施情况</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48921" y="171450"/>
            <a:ext cx="575218" cy="216932"/>
            <a:chOff x="472881" y="331470"/>
            <a:chExt cx="766957" cy="289243"/>
          </a:xfrm>
          <a:solidFill>
            <a:schemeClr val="tx2"/>
          </a:solidFill>
        </p:grpSpPr>
        <p:sp>
          <p:nvSpPr>
            <p:cNvPr id="7"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8"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9"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0"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11" name="直接连接符 10"/>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00620" y="2733759"/>
            <a:ext cx="8203895" cy="328532"/>
            <a:chOff x="534438" y="3368953"/>
            <a:chExt cx="10944224" cy="438144"/>
          </a:xfrm>
          <a:solidFill>
            <a:srgbClr val="AED30B"/>
          </a:solidFill>
        </p:grpSpPr>
        <p:sp>
          <p:nvSpPr>
            <p:cNvPr id="4" name="矩形 3"/>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nvGrpSpPr>
            <p:cNvPr id="5" name="组合 4"/>
            <p:cNvGrpSpPr/>
            <p:nvPr/>
          </p:nvGrpSpPr>
          <p:grpSpPr>
            <a:xfrm>
              <a:off x="534438" y="3368953"/>
              <a:ext cx="10944224" cy="438144"/>
              <a:chOff x="623889" y="3209929"/>
              <a:chExt cx="10944224" cy="438144"/>
            </a:xfrm>
            <a:grpFill/>
          </p:grpSpPr>
          <p:sp>
            <p:nvSpPr>
              <p:cNvPr id="6" name="矩形 5"/>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0" name="矩形 9"/>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1" name="矩形 10"/>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 name="矩形 11"/>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3" name="矩形 12"/>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4" name="矩形 13"/>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5" name="等腰三角形 14"/>
              <p:cNvSpPr/>
              <p:nvPr/>
            </p:nvSpPr>
            <p:spPr>
              <a:xfrm rot="5400000">
                <a:off x="11159803" y="3239763"/>
                <a:ext cx="438144" cy="378476"/>
              </a:xfrm>
              <a:prstGeom prst="triangle">
                <a:avLst/>
              </a:prstGeom>
              <a:solidFill>
                <a:srgbClr val="127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cxnSp>
        <p:nvCxnSpPr>
          <p:cNvPr id="16" name="肘形连接符 15"/>
          <p:cNvCxnSpPr/>
          <p:nvPr/>
        </p:nvCxnSpPr>
        <p:spPr>
          <a:xfrm rot="16200000">
            <a:off x="810895" y="2254885"/>
            <a:ext cx="563880" cy="218440"/>
          </a:xfrm>
          <a:prstGeom prst="bentConnector2">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64831" y="2646051"/>
            <a:ext cx="437095" cy="507177"/>
            <a:chOff x="1109756" y="3090803"/>
            <a:chExt cx="583096" cy="676392"/>
          </a:xfrm>
          <a:solidFill>
            <a:srgbClr val="AED30B"/>
          </a:solidFill>
        </p:grpSpPr>
        <p:sp>
          <p:nvSpPr>
            <p:cNvPr id="18" name="六边形 17"/>
            <p:cNvSpPr/>
            <p:nvPr/>
          </p:nvSpPr>
          <p:spPr>
            <a:xfrm rot="5400000">
              <a:off x="1063108" y="3137451"/>
              <a:ext cx="676392" cy="58309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endParaRPr>
            </a:p>
          </p:txBody>
        </p:sp>
        <p:sp>
          <p:nvSpPr>
            <p:cNvPr id="19" name="文本框 64"/>
            <p:cNvSpPr txBox="1"/>
            <p:nvPr/>
          </p:nvSpPr>
          <p:spPr>
            <a:xfrm>
              <a:off x="1115001" y="3298193"/>
              <a:ext cx="577851" cy="265068"/>
            </a:xfrm>
            <a:prstGeom prst="rect">
              <a:avLst/>
            </a:prstGeom>
            <a:solidFill>
              <a:schemeClr val="tx2"/>
            </a:solidFill>
          </p:spPr>
          <p:txBody>
            <a:bodyPr wrap="square" rtlCol="0">
              <a:sp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6</a:t>
              </a:r>
              <a:r>
                <a:rPr lang="zh-CN" altLang="en-US" sz="700" dirty="0">
                  <a:solidFill>
                    <a:schemeClr val="bg1"/>
                  </a:solidFill>
                  <a:latin typeface="微软雅黑" panose="020B0503020204020204" pitchFamily="34" charset="-122"/>
                  <a:ea typeface="微软雅黑" panose="020B0503020204020204" pitchFamily="34" charset="-122"/>
                </a:rPr>
                <a:t>月份</a:t>
              </a:r>
              <a:endParaRPr lang="zh-CN" altLang="en-US" sz="700" dirty="0">
                <a:solidFill>
                  <a:schemeClr val="bg1"/>
                </a:solidFill>
                <a:latin typeface="微软雅黑" panose="020B0503020204020204" pitchFamily="34" charset="-122"/>
                <a:ea typeface="微软雅黑" panose="020B0503020204020204" pitchFamily="34" charset="-122"/>
              </a:endParaRPr>
            </a:p>
          </p:txBody>
        </p:sp>
      </p:grpSp>
      <p:cxnSp>
        <p:nvCxnSpPr>
          <p:cNvPr id="23" name="肘形连接符 22"/>
          <p:cNvCxnSpPr/>
          <p:nvPr/>
        </p:nvCxnSpPr>
        <p:spPr>
          <a:xfrm rot="16200000">
            <a:off x="2745105" y="2254885"/>
            <a:ext cx="563880" cy="218440"/>
          </a:xfrm>
          <a:prstGeom prst="bentConnector2">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2699117" y="2646051"/>
            <a:ext cx="437095" cy="507177"/>
            <a:chOff x="1109756" y="3090803"/>
            <a:chExt cx="583096" cy="676392"/>
          </a:xfrm>
          <a:solidFill>
            <a:schemeClr val="accent4"/>
          </a:solidFill>
        </p:grpSpPr>
        <p:sp>
          <p:nvSpPr>
            <p:cNvPr id="25" name="六边形 2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endParaRPr>
            </a:p>
          </p:txBody>
        </p:sp>
        <p:sp>
          <p:nvSpPr>
            <p:cNvPr id="26" name="文本框 72"/>
            <p:cNvSpPr txBox="1"/>
            <p:nvPr/>
          </p:nvSpPr>
          <p:spPr>
            <a:xfrm>
              <a:off x="1115001" y="3298193"/>
              <a:ext cx="577851" cy="265068"/>
            </a:xfrm>
            <a:prstGeom prst="rect">
              <a:avLst/>
            </a:prstGeom>
            <a:grpFill/>
          </p:spPr>
          <p:txBody>
            <a:bodyPr wrap="square" rtlCol="0">
              <a:sp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10</a:t>
              </a:r>
              <a:r>
                <a:rPr lang="zh-CN" altLang="en-US" sz="700" dirty="0">
                  <a:solidFill>
                    <a:schemeClr val="bg1"/>
                  </a:solidFill>
                  <a:latin typeface="微软雅黑" panose="020B0503020204020204" pitchFamily="34" charset="-122"/>
                  <a:ea typeface="微软雅黑" panose="020B0503020204020204" pitchFamily="34" charset="-122"/>
                </a:rPr>
                <a:t>月</a:t>
              </a:r>
              <a:endParaRPr lang="zh-CN" altLang="en-US" sz="700" dirty="0">
                <a:solidFill>
                  <a:schemeClr val="bg1"/>
                </a:solidFill>
                <a:latin typeface="微软雅黑" panose="020B0503020204020204" pitchFamily="34" charset="-122"/>
                <a:ea typeface="微软雅黑" panose="020B0503020204020204" pitchFamily="34" charset="-122"/>
              </a:endParaRPr>
            </a:p>
          </p:txBody>
        </p:sp>
      </p:grpSp>
      <p:cxnSp>
        <p:nvCxnSpPr>
          <p:cNvPr id="30" name="肘形连接符 29"/>
          <p:cNvCxnSpPr/>
          <p:nvPr/>
        </p:nvCxnSpPr>
        <p:spPr>
          <a:xfrm rot="16200000">
            <a:off x="4679315" y="2254885"/>
            <a:ext cx="563880" cy="218440"/>
          </a:xfrm>
          <a:prstGeom prst="bentConnector2">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633404" y="2646051"/>
            <a:ext cx="437095" cy="507177"/>
            <a:chOff x="1109756" y="3090803"/>
            <a:chExt cx="583096" cy="676392"/>
          </a:xfrm>
          <a:solidFill>
            <a:srgbClr val="00B050"/>
          </a:solidFill>
        </p:grpSpPr>
        <p:sp>
          <p:nvSpPr>
            <p:cNvPr id="32" name="六边形 31"/>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endParaRPr>
            </a:p>
          </p:txBody>
        </p:sp>
        <p:sp>
          <p:nvSpPr>
            <p:cNvPr id="33" name="文本框 79"/>
            <p:cNvSpPr txBox="1"/>
            <p:nvPr/>
          </p:nvSpPr>
          <p:spPr>
            <a:xfrm>
              <a:off x="1115001" y="3298193"/>
              <a:ext cx="577851" cy="265068"/>
            </a:xfrm>
            <a:prstGeom prst="rect">
              <a:avLst/>
            </a:prstGeom>
            <a:grpFill/>
          </p:spPr>
          <p:txBody>
            <a:bodyPr wrap="square" rtlCol="0">
              <a:sp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1</a:t>
              </a:r>
              <a:r>
                <a:rPr lang="zh-CN" altLang="en-US" sz="700" dirty="0">
                  <a:solidFill>
                    <a:schemeClr val="bg1"/>
                  </a:solidFill>
                  <a:latin typeface="微软雅黑" panose="020B0503020204020204" pitchFamily="34" charset="-122"/>
                  <a:ea typeface="微软雅黑" panose="020B0503020204020204" pitchFamily="34" charset="-122"/>
                </a:rPr>
                <a:t>月份</a:t>
              </a:r>
              <a:endParaRPr lang="zh-CN" altLang="en-US" sz="700" dirty="0">
                <a:solidFill>
                  <a:schemeClr val="bg1"/>
                </a:solidFill>
                <a:latin typeface="微软雅黑" panose="020B0503020204020204" pitchFamily="34" charset="-122"/>
                <a:ea typeface="微软雅黑" panose="020B0503020204020204" pitchFamily="34" charset="-122"/>
              </a:endParaRPr>
            </a:p>
          </p:txBody>
        </p:sp>
      </p:grpSp>
      <p:cxnSp>
        <p:nvCxnSpPr>
          <p:cNvPr id="37" name="肘形连接符 36"/>
          <p:cNvCxnSpPr/>
          <p:nvPr/>
        </p:nvCxnSpPr>
        <p:spPr>
          <a:xfrm rot="16200000">
            <a:off x="6613525" y="2254885"/>
            <a:ext cx="563880" cy="218440"/>
          </a:xfrm>
          <a:prstGeom prst="bentConnector2">
            <a:avLst/>
          </a:prstGeom>
          <a:ln>
            <a:solidFill>
              <a:srgbClr val="0D5542"/>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6515204" y="2646051"/>
            <a:ext cx="539779" cy="507177"/>
            <a:chOff x="1039738" y="3090803"/>
            <a:chExt cx="720080" cy="676392"/>
          </a:xfrm>
          <a:solidFill>
            <a:srgbClr val="AED30B"/>
          </a:solidFill>
        </p:grpSpPr>
        <p:sp>
          <p:nvSpPr>
            <p:cNvPr id="39" name="六边形 3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endParaRPr>
            </a:p>
          </p:txBody>
        </p:sp>
        <p:sp>
          <p:nvSpPr>
            <p:cNvPr id="40" name="文本框 86"/>
            <p:cNvSpPr txBox="1"/>
            <p:nvPr/>
          </p:nvSpPr>
          <p:spPr>
            <a:xfrm>
              <a:off x="1039738" y="3298193"/>
              <a:ext cx="720080" cy="265068"/>
            </a:xfrm>
            <a:prstGeom prst="rect">
              <a:avLst/>
            </a:prstGeom>
            <a:noFill/>
          </p:spPr>
          <p:txBody>
            <a:bodyPr wrap="square" rtlCol="0">
              <a:sp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5</a:t>
              </a:r>
              <a:r>
                <a:rPr lang="zh-CN" altLang="en-US" sz="700" dirty="0">
                  <a:solidFill>
                    <a:schemeClr val="bg1"/>
                  </a:solidFill>
                  <a:latin typeface="微软雅黑" panose="020B0503020204020204" pitchFamily="34" charset="-122"/>
                  <a:ea typeface="微软雅黑" panose="020B0503020204020204" pitchFamily="34" charset="-122"/>
                </a:rPr>
                <a:t>月中</a:t>
              </a:r>
              <a:endParaRPr lang="zh-CN" altLang="en-US" sz="700" dirty="0">
                <a:solidFill>
                  <a:schemeClr val="bg1"/>
                </a:solidFill>
                <a:latin typeface="微软雅黑" panose="020B0503020204020204" pitchFamily="34" charset="-122"/>
                <a:ea typeface="微软雅黑" panose="020B0503020204020204" pitchFamily="34" charset="-122"/>
              </a:endParaRPr>
            </a:p>
          </p:txBody>
        </p:sp>
      </p:grpSp>
      <p:cxnSp>
        <p:nvCxnSpPr>
          <p:cNvPr id="44" name="肘形连接符 43"/>
          <p:cNvCxnSpPr/>
          <p:nvPr/>
        </p:nvCxnSpPr>
        <p:spPr>
          <a:xfrm rot="5400000" flipV="1">
            <a:off x="1727200" y="3376930"/>
            <a:ext cx="665480" cy="218440"/>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1731973" y="2646051"/>
            <a:ext cx="437095" cy="507177"/>
            <a:chOff x="1109756" y="3090803"/>
            <a:chExt cx="583096" cy="676392"/>
          </a:xfrm>
          <a:solidFill>
            <a:schemeClr val="accent2"/>
          </a:solidFill>
        </p:grpSpPr>
        <p:sp>
          <p:nvSpPr>
            <p:cNvPr id="46" name="六边形 4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endParaRPr>
            </a:p>
          </p:txBody>
        </p:sp>
        <p:sp>
          <p:nvSpPr>
            <p:cNvPr id="47" name="文本框 93"/>
            <p:cNvSpPr txBox="1"/>
            <p:nvPr/>
          </p:nvSpPr>
          <p:spPr>
            <a:xfrm>
              <a:off x="1115001" y="3298193"/>
              <a:ext cx="577851" cy="265068"/>
            </a:xfrm>
            <a:prstGeom prst="rect">
              <a:avLst/>
            </a:prstGeom>
            <a:grpFill/>
          </p:spPr>
          <p:txBody>
            <a:bodyPr wrap="square" rtlCol="0">
              <a:sp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8</a:t>
              </a:r>
              <a:r>
                <a:rPr lang="zh-CN" altLang="en-US" sz="700" dirty="0">
                  <a:solidFill>
                    <a:schemeClr val="bg1"/>
                  </a:solidFill>
                  <a:latin typeface="微软雅黑" panose="020B0503020204020204" pitchFamily="34" charset="-122"/>
                  <a:ea typeface="微软雅黑" panose="020B0503020204020204" pitchFamily="34" charset="-122"/>
                </a:rPr>
                <a:t>月份</a:t>
              </a:r>
              <a:endParaRPr lang="en-US" altLang="zh-CN" sz="700" dirty="0">
                <a:solidFill>
                  <a:schemeClr val="bg1"/>
                </a:solidFill>
                <a:latin typeface="微软雅黑" panose="020B0503020204020204" pitchFamily="34" charset="-122"/>
                <a:ea typeface="微软雅黑" panose="020B0503020204020204" pitchFamily="34" charset="-122"/>
              </a:endParaRPr>
            </a:p>
          </p:txBody>
        </p:sp>
      </p:grpSp>
      <p:cxnSp>
        <p:nvCxnSpPr>
          <p:cNvPr id="51" name="肘形连接符 50"/>
          <p:cNvCxnSpPr/>
          <p:nvPr/>
        </p:nvCxnSpPr>
        <p:spPr>
          <a:xfrm rot="5400000" flipV="1">
            <a:off x="3693160" y="3345180"/>
            <a:ext cx="601980" cy="218440"/>
          </a:xfrm>
          <a:prstGeom prst="bentConnector2">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3665625" y="2646051"/>
            <a:ext cx="437730" cy="507177"/>
            <a:chOff x="1108909" y="3090803"/>
            <a:chExt cx="583943" cy="676392"/>
          </a:xfrm>
          <a:solidFill>
            <a:schemeClr val="accent5"/>
          </a:solidFill>
        </p:grpSpPr>
        <p:sp>
          <p:nvSpPr>
            <p:cNvPr id="53" name="六边形 5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endParaRPr>
            </a:p>
          </p:txBody>
        </p:sp>
        <p:sp>
          <p:nvSpPr>
            <p:cNvPr id="54" name="文本框 101"/>
            <p:cNvSpPr txBox="1"/>
            <p:nvPr/>
          </p:nvSpPr>
          <p:spPr>
            <a:xfrm>
              <a:off x="1108909" y="3298284"/>
              <a:ext cx="583656" cy="265068"/>
            </a:xfrm>
            <a:prstGeom prst="rect">
              <a:avLst/>
            </a:prstGeom>
            <a:grpFill/>
          </p:spPr>
          <p:txBody>
            <a:bodyPr wrap="square" rtlCol="0">
              <a:sp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12</a:t>
              </a:r>
              <a:r>
                <a:rPr lang="zh-CN" altLang="en-US" sz="700" dirty="0">
                  <a:solidFill>
                    <a:schemeClr val="bg1"/>
                  </a:solidFill>
                  <a:latin typeface="微软雅黑" panose="020B0503020204020204" pitchFamily="34" charset="-122"/>
                  <a:ea typeface="微软雅黑" panose="020B0503020204020204" pitchFamily="34" charset="-122"/>
                </a:rPr>
                <a:t>月</a:t>
              </a:r>
              <a:endParaRPr lang="zh-CN" altLang="en-US" sz="700" dirty="0">
                <a:solidFill>
                  <a:schemeClr val="bg1"/>
                </a:solidFill>
                <a:latin typeface="微软雅黑" panose="020B0503020204020204" pitchFamily="34" charset="-122"/>
                <a:ea typeface="微软雅黑" panose="020B0503020204020204" pitchFamily="34" charset="-122"/>
              </a:endParaRPr>
            </a:p>
          </p:txBody>
        </p:sp>
      </p:grpSp>
      <p:cxnSp>
        <p:nvCxnSpPr>
          <p:cNvPr id="58" name="肘形连接符 57"/>
          <p:cNvCxnSpPr/>
          <p:nvPr/>
        </p:nvCxnSpPr>
        <p:spPr>
          <a:xfrm rot="5400000" flipV="1">
            <a:off x="5627370" y="3345180"/>
            <a:ext cx="601980" cy="218440"/>
          </a:xfrm>
          <a:prstGeom prst="bentConnector2">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5600547" y="2646051"/>
            <a:ext cx="437095" cy="507177"/>
            <a:chOff x="1109756" y="3090803"/>
            <a:chExt cx="583096" cy="676392"/>
          </a:xfrm>
          <a:solidFill>
            <a:schemeClr val="tx2">
              <a:lumMod val="50000"/>
            </a:schemeClr>
          </a:solidFill>
        </p:grpSpPr>
        <p:sp>
          <p:nvSpPr>
            <p:cNvPr id="60" name="六边形 59"/>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endParaRPr>
            </a:p>
          </p:txBody>
        </p:sp>
        <p:sp>
          <p:nvSpPr>
            <p:cNvPr id="61" name="文本框 108"/>
            <p:cNvSpPr txBox="1"/>
            <p:nvPr/>
          </p:nvSpPr>
          <p:spPr>
            <a:xfrm>
              <a:off x="1115001" y="3298193"/>
              <a:ext cx="577851" cy="265068"/>
            </a:xfrm>
            <a:prstGeom prst="rect">
              <a:avLst/>
            </a:prstGeom>
            <a:grpFill/>
          </p:spPr>
          <p:txBody>
            <a:bodyPr wrap="square" rtlCol="0">
              <a:sp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3</a:t>
              </a:r>
              <a:r>
                <a:rPr lang="zh-CN" altLang="en-US" sz="700" dirty="0">
                  <a:solidFill>
                    <a:schemeClr val="bg1"/>
                  </a:solidFill>
                  <a:latin typeface="微软雅黑" panose="020B0503020204020204" pitchFamily="34" charset="-122"/>
                  <a:ea typeface="微软雅黑" panose="020B0503020204020204" pitchFamily="34" charset="-122"/>
                </a:rPr>
                <a:t>月份</a:t>
              </a:r>
              <a:endParaRPr lang="zh-CN" altLang="en-US" sz="700" dirty="0">
                <a:solidFill>
                  <a:schemeClr val="bg1"/>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7486806" y="2646051"/>
            <a:ext cx="511355" cy="507177"/>
            <a:chOff x="1045689" y="3090803"/>
            <a:chExt cx="682162" cy="676392"/>
          </a:xfrm>
          <a:gradFill>
            <a:gsLst>
              <a:gs pos="0">
                <a:srgbClr val="E30000"/>
              </a:gs>
              <a:gs pos="100000">
                <a:srgbClr val="760303"/>
              </a:gs>
            </a:gsLst>
            <a:lin ang="5400000" scaled="0"/>
          </a:gradFill>
        </p:grpSpPr>
        <p:sp>
          <p:nvSpPr>
            <p:cNvPr id="66" name="六边形 6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endParaRPr>
            </a:p>
          </p:txBody>
        </p:sp>
        <p:sp>
          <p:nvSpPr>
            <p:cNvPr id="67" name="文本框 114"/>
            <p:cNvSpPr txBox="1"/>
            <p:nvPr/>
          </p:nvSpPr>
          <p:spPr>
            <a:xfrm>
              <a:off x="1045689" y="3298193"/>
              <a:ext cx="682162" cy="265068"/>
            </a:xfrm>
            <a:prstGeom prst="rect">
              <a:avLst/>
            </a:prstGeom>
            <a:grpFill/>
          </p:spPr>
          <p:txBody>
            <a:bodyPr wrap="square" rtlCol="0">
              <a:sp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6</a:t>
              </a:r>
              <a:r>
                <a:rPr lang="zh-CN" altLang="en-US" sz="700" dirty="0">
                  <a:solidFill>
                    <a:schemeClr val="bg1"/>
                  </a:solidFill>
                  <a:latin typeface="微软雅黑" panose="020B0503020204020204" pitchFamily="34" charset="-122"/>
                  <a:ea typeface="微软雅黑" panose="020B0503020204020204" pitchFamily="34" charset="-122"/>
                </a:rPr>
                <a:t>月份</a:t>
              </a:r>
              <a:endParaRPr lang="zh-CN" altLang="en-US" sz="700"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376211" y="911022"/>
            <a:ext cx="8073104" cy="368300"/>
          </a:xfrm>
          <a:prstGeom prst="rect">
            <a:avLst/>
          </a:prstGeom>
        </p:spPr>
        <p:txBody>
          <a:bodyPr wrap="square">
            <a:spAutoFit/>
          </a:bodyPr>
          <a:p>
            <a:r>
              <a:rPr lang="zh-CN" altLang="en-US" sz="1800" b="1" dirty="0" smtClean="0">
                <a:solidFill>
                  <a:srgbClr val="000000"/>
                </a:solidFill>
                <a:latin typeface="微软雅黑" panose="020B0503020204020204" pitchFamily="34" charset="-122"/>
                <a:ea typeface="微软雅黑" panose="020B0503020204020204" pitchFamily="34" charset="-122"/>
              </a:rPr>
              <a:t>工作思路</a:t>
            </a:r>
            <a:r>
              <a:rPr lang="en-US" altLang="zh-CN" sz="1800" b="1" dirty="0" smtClean="0">
                <a:solidFill>
                  <a:srgbClr val="000000"/>
                </a:solidFill>
                <a:latin typeface="微软雅黑" panose="020B0503020204020204" pitchFamily="34" charset="-122"/>
                <a:ea typeface="微软雅黑" panose="020B0503020204020204" pitchFamily="34" charset="-122"/>
              </a:rPr>
              <a:t>:</a:t>
            </a:r>
            <a:r>
              <a:rPr lang="zh-CN" altLang="en-US" sz="1800" b="1" dirty="0" smtClean="0">
                <a:solidFill>
                  <a:srgbClr val="000000"/>
                </a:solidFill>
                <a:latin typeface="微软雅黑" panose="020B0503020204020204" pitchFamily="34" charset="-122"/>
                <a:ea typeface="微软雅黑" panose="020B0503020204020204" pitchFamily="34" charset="-122"/>
              </a:rPr>
              <a:t>设定</a:t>
            </a:r>
            <a:r>
              <a:rPr lang="zh-CN" altLang="en-US" sz="1800" b="1" dirty="0" smtClean="0">
                <a:solidFill>
                  <a:srgbClr val="FF0000"/>
                </a:solidFill>
                <a:latin typeface="微软雅黑" panose="020B0503020204020204" pitchFamily="34" charset="-122"/>
                <a:ea typeface="微软雅黑" panose="020B0503020204020204" pitchFamily="34" charset="-122"/>
              </a:rPr>
              <a:t>里程碑</a:t>
            </a:r>
            <a:r>
              <a:rPr lang="en-US" altLang="zh-CN" sz="1800" b="1" dirty="0" smtClean="0">
                <a:solidFill>
                  <a:srgbClr val="000000"/>
                </a:solidFill>
                <a:latin typeface="微软雅黑" panose="020B0503020204020204" pitchFamily="34" charset="-122"/>
                <a:ea typeface="微软雅黑" panose="020B0503020204020204" pitchFamily="34" charset="-122"/>
              </a:rPr>
              <a:t>/</a:t>
            </a:r>
            <a:r>
              <a:rPr lang="zh-CN" altLang="en-US" sz="1800" b="1" dirty="0">
                <a:solidFill>
                  <a:srgbClr val="FF0000"/>
                </a:solidFill>
                <a:latin typeface="微软雅黑" panose="020B0503020204020204" pitchFamily="34" charset="-122"/>
                <a:ea typeface="微软雅黑" panose="020B0503020204020204" pitchFamily="34" charset="-122"/>
              </a:rPr>
              <a:t>团队协作</a:t>
            </a:r>
            <a:r>
              <a:rPr lang="en-US" altLang="zh-CN" sz="1800" b="1" dirty="0" smtClean="0">
                <a:solidFill>
                  <a:srgbClr val="000000"/>
                </a:solidFill>
                <a:latin typeface="微软雅黑" panose="020B0503020204020204" pitchFamily="34" charset="-122"/>
                <a:ea typeface="微软雅黑" panose="020B0503020204020204" pitchFamily="34" charset="-122"/>
              </a:rPr>
              <a:t>/</a:t>
            </a:r>
            <a:r>
              <a:rPr lang="zh-CN" altLang="en-US" sz="1800" b="1" dirty="0">
                <a:solidFill>
                  <a:srgbClr val="FF0000"/>
                </a:solidFill>
                <a:latin typeface="微软雅黑" panose="020B0503020204020204" pitchFamily="34" charset="-122"/>
                <a:ea typeface="微软雅黑" panose="020B0503020204020204" pitchFamily="34" charset="-122"/>
              </a:rPr>
              <a:t>具体呈现形式</a:t>
            </a:r>
            <a:r>
              <a:rPr lang="en-US" altLang="zh-CN" sz="1800" b="1" dirty="0" smtClean="0">
                <a:solidFill>
                  <a:srgbClr val="000000"/>
                </a:solidFill>
                <a:latin typeface="微软雅黑" panose="020B0503020204020204" pitchFamily="34" charset="-122"/>
                <a:ea typeface="微软雅黑" panose="020B0503020204020204" pitchFamily="34" charset="-122"/>
              </a:rPr>
              <a:t>/</a:t>
            </a:r>
            <a:r>
              <a:rPr lang="zh-CN" altLang="en-US" sz="1800" b="1" dirty="0">
                <a:solidFill>
                  <a:srgbClr val="FF0000"/>
                </a:solidFill>
                <a:latin typeface="微软雅黑" panose="020B0503020204020204" pitchFamily="34" charset="-122"/>
                <a:ea typeface="微软雅黑" panose="020B0503020204020204" pitchFamily="34" charset="-122"/>
              </a:rPr>
              <a:t>完善配套方案</a:t>
            </a:r>
            <a:endParaRPr lang="zh-CN" altLang="en-US" sz="1800" b="1" dirty="0">
              <a:solidFill>
                <a:srgbClr val="FF0000"/>
              </a:solidFill>
              <a:latin typeface="微软雅黑" panose="020B0503020204020204" pitchFamily="34" charset="-122"/>
              <a:ea typeface="微软雅黑" panose="020B0503020204020204" pitchFamily="34" charset="-122"/>
              <a:sym typeface="+mn-lt"/>
            </a:endParaRPr>
          </a:p>
        </p:txBody>
      </p:sp>
      <p:sp>
        <p:nvSpPr>
          <p:cNvPr id="69" name="矩形 68"/>
          <p:cNvSpPr/>
          <p:nvPr/>
        </p:nvSpPr>
        <p:spPr>
          <a:xfrm>
            <a:off x="4840172" y="131786"/>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标准</a:t>
            </a:r>
            <a:endParaRPr lang="zh-CN" altLang="en-US" sz="1050" dirty="0"/>
          </a:p>
        </p:txBody>
      </p:sp>
      <p:sp>
        <p:nvSpPr>
          <p:cNvPr id="70" name="矩形 69"/>
          <p:cNvSpPr/>
          <p:nvPr/>
        </p:nvSpPr>
        <p:spPr>
          <a:xfrm>
            <a:off x="5467874" y="132737"/>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设计</a:t>
            </a:r>
            <a:endParaRPr lang="zh-CN" altLang="en-US" sz="1050" dirty="0"/>
          </a:p>
        </p:txBody>
      </p:sp>
      <p:sp>
        <p:nvSpPr>
          <p:cNvPr id="71" name="矩形 70"/>
          <p:cNvSpPr/>
          <p:nvPr/>
        </p:nvSpPr>
        <p:spPr>
          <a:xfrm>
            <a:off x="6085074" y="13101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组织</a:t>
            </a:r>
            <a:endParaRPr lang="zh-CN" altLang="en-US" sz="1050" dirty="0"/>
          </a:p>
        </p:txBody>
      </p:sp>
      <p:sp>
        <p:nvSpPr>
          <p:cNvPr id="72" name="矩形 71"/>
          <p:cNvSpPr/>
          <p:nvPr/>
        </p:nvSpPr>
        <p:spPr>
          <a:xfrm>
            <a:off x="6702266" y="159300"/>
            <a:ext cx="59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b="1" dirty="0">
                <a:solidFill>
                  <a:srgbClr val="FFFF00"/>
                </a:solidFill>
              </a:rPr>
              <a:t>实施</a:t>
            </a:r>
            <a:endParaRPr lang="zh-CN" altLang="en-US" sz="1050" b="1" dirty="0">
              <a:solidFill>
                <a:srgbClr val="FFFF00"/>
              </a:solidFill>
            </a:endParaRPr>
          </a:p>
        </p:txBody>
      </p:sp>
      <p:sp>
        <p:nvSpPr>
          <p:cNvPr id="73" name="矩形 72"/>
          <p:cNvSpPr/>
          <p:nvPr/>
        </p:nvSpPr>
        <p:spPr>
          <a:xfrm>
            <a:off x="7319467" y="132737"/>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诊断</a:t>
            </a:r>
            <a:endParaRPr lang="zh-CN" altLang="en-US" sz="1050" dirty="0"/>
          </a:p>
        </p:txBody>
      </p:sp>
      <p:sp>
        <p:nvSpPr>
          <p:cNvPr id="74" name="矩形 73"/>
          <p:cNvSpPr/>
          <p:nvPr/>
        </p:nvSpPr>
        <p:spPr>
          <a:xfrm>
            <a:off x="7936664" y="13101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创新</a:t>
            </a:r>
            <a:endParaRPr lang="zh-CN" altLang="en-US" sz="1050" dirty="0"/>
          </a:p>
        </p:txBody>
      </p:sp>
      <p:sp>
        <p:nvSpPr>
          <p:cNvPr id="75" name="矩形 74"/>
          <p:cNvSpPr/>
          <p:nvPr/>
        </p:nvSpPr>
        <p:spPr>
          <a:xfrm>
            <a:off x="4213481" y="130523"/>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目标</a:t>
            </a:r>
            <a:endParaRPr lang="zh-CN" altLang="en-US" sz="1050" dirty="0"/>
          </a:p>
        </p:txBody>
      </p:sp>
      <p:sp>
        <p:nvSpPr>
          <p:cNvPr id="76" name="矩形 75"/>
          <p:cNvSpPr/>
          <p:nvPr/>
        </p:nvSpPr>
        <p:spPr>
          <a:xfrm>
            <a:off x="8544537" y="13211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改进</a:t>
            </a:r>
            <a:endParaRPr lang="zh-CN" altLang="en-US" sz="1050" dirty="0"/>
          </a:p>
        </p:txBody>
      </p:sp>
      <p:sp>
        <p:nvSpPr>
          <p:cNvPr id="77" name="矩形 76"/>
          <p:cNvSpPr/>
          <p:nvPr/>
        </p:nvSpPr>
        <p:spPr>
          <a:xfrm>
            <a:off x="343862" y="508626"/>
            <a:ext cx="6561141" cy="368300"/>
          </a:xfrm>
          <a:prstGeom prst="rect">
            <a:avLst/>
          </a:prstGeom>
        </p:spPr>
        <p:txBody>
          <a:bodyPr wrap="square">
            <a:spAutoFit/>
          </a:bodyPr>
          <a:p>
            <a:r>
              <a:rPr lang="en-US" altLang="zh-CN" sz="1800" b="1" dirty="0" smtClean="0">
                <a:latin typeface="微软雅黑" panose="020B0503020204020204" pitchFamily="34" charset="-122"/>
                <a:ea typeface="微软雅黑" panose="020B0503020204020204" pitchFamily="34" charset="-122"/>
              </a:rPr>
              <a:t>(2)  </a:t>
            </a:r>
            <a:r>
              <a:rPr lang="zh-CN" altLang="en-US" sz="1800" b="1" dirty="0" smtClean="0">
                <a:latin typeface="微软雅黑" panose="020B0503020204020204" pitchFamily="34" charset="-122"/>
                <a:ea typeface="微软雅黑" panose="020B0503020204020204" pitchFamily="34" charset="-122"/>
              </a:rPr>
              <a:t>实施进程</a:t>
            </a:r>
            <a:endParaRPr lang="en-US" altLang="zh-CN" sz="1800" b="1" dirty="0" smtClean="0">
              <a:latin typeface="微软雅黑" panose="020B0503020204020204" pitchFamily="34" charset="-122"/>
              <a:ea typeface="微软雅黑" panose="020B0503020204020204" pitchFamily="34" charset="-122"/>
            </a:endParaRPr>
          </a:p>
        </p:txBody>
      </p:sp>
      <p:sp>
        <p:nvSpPr>
          <p:cNvPr id="7"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zh-CN" altLang="en-US" sz="2100" b="1" dirty="0">
                <a:solidFill>
                  <a:schemeClr val="tx2"/>
                </a:solidFill>
                <a:latin typeface="微软雅黑" panose="020B0503020204020204" pitchFamily="34" charset="-122"/>
                <a:ea typeface="微软雅黑" panose="020B0503020204020204" pitchFamily="34" charset="-122"/>
                <a:sym typeface="+mn-ea"/>
              </a:rPr>
              <a:t>2</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sz="2100" b="1" dirty="0">
                <a:solidFill>
                  <a:schemeClr val="tx2"/>
                </a:solidFill>
                <a:latin typeface="微软雅黑" panose="020B0503020204020204" pitchFamily="34" charset="-122"/>
                <a:ea typeface="微软雅黑" panose="020B0503020204020204" pitchFamily="34" charset="-122"/>
                <a:sym typeface="+mn-ea"/>
              </a:rPr>
              <a:t>课程诊改实施情况</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48921" y="171450"/>
            <a:ext cx="575218" cy="216932"/>
            <a:chOff x="472881" y="331470"/>
            <a:chExt cx="766957" cy="289243"/>
          </a:xfrm>
          <a:solidFill>
            <a:schemeClr val="tx2"/>
          </a:solidFill>
        </p:grpSpPr>
        <p:sp>
          <p:nvSpPr>
            <p:cNvPr id="9"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84"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85"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86"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87" name="直接连接符 86"/>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325" name="Straight Connector 23"/>
          <p:cNvCxnSpPr/>
          <p:nvPr/>
        </p:nvCxnSpPr>
        <p:spPr>
          <a:xfrm>
            <a:off x="960896" y="4238625"/>
            <a:ext cx="0" cy="314960"/>
          </a:xfrm>
          <a:prstGeom prst="line">
            <a:avLst/>
          </a:prstGeom>
          <a:ln w="28575" cap="flat" cmpd="sng">
            <a:solidFill>
              <a:srgbClr val="015635"/>
            </a:solidFill>
            <a:prstDash val="solid"/>
            <a:headEnd type="none" w="med" len="med"/>
            <a:tailEnd type="none" w="med" len="med"/>
          </a:ln>
        </p:spPr>
      </p:cxnSp>
      <p:cxnSp>
        <p:nvCxnSpPr>
          <p:cNvPr id="13326" name="Straight Connector 23"/>
          <p:cNvCxnSpPr/>
          <p:nvPr/>
        </p:nvCxnSpPr>
        <p:spPr>
          <a:xfrm>
            <a:off x="3927263" y="4238625"/>
            <a:ext cx="0" cy="314960"/>
          </a:xfrm>
          <a:prstGeom prst="line">
            <a:avLst/>
          </a:prstGeom>
          <a:ln w="28575" cap="flat" cmpd="sng">
            <a:solidFill>
              <a:srgbClr val="015635"/>
            </a:solidFill>
            <a:prstDash val="solid"/>
            <a:headEnd type="none" w="med" len="med"/>
            <a:tailEnd type="none" w="med" len="med"/>
          </a:ln>
        </p:spPr>
      </p:cxnSp>
      <p:cxnSp>
        <p:nvCxnSpPr>
          <p:cNvPr id="88" name="直接箭头连接符 87"/>
          <p:cNvCxnSpPr/>
          <p:nvPr/>
        </p:nvCxnSpPr>
        <p:spPr>
          <a:xfrm>
            <a:off x="1104406" y="4396670"/>
            <a:ext cx="2687885" cy="0"/>
          </a:xfrm>
          <a:prstGeom prst="straightConnector1">
            <a:avLst/>
          </a:prstGeom>
          <a:ln w="28575">
            <a:solidFill>
              <a:srgbClr val="01563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89" name="Rectangle 18"/>
          <p:cNvSpPr/>
          <p:nvPr/>
        </p:nvSpPr>
        <p:spPr>
          <a:xfrm>
            <a:off x="1343660" y="4408805"/>
            <a:ext cx="2410460" cy="546100"/>
          </a:xfrm>
          <a:prstGeom prst="rect">
            <a:avLst/>
          </a:prstGeom>
        </p:spPr>
        <p:txBody>
          <a:bodyPr wrap="square">
            <a:spAutoFit/>
          </a:bodyPr>
          <a:p>
            <a:pPr marL="0" marR="0" lvl="0" indent="0" algn="ctr" defTabSz="1284605" rtl="0" eaLnBrk="0" fontAlgn="auto" latinLnBrk="0" hangingPunct="0">
              <a:lnSpc>
                <a:spcPct val="130000"/>
              </a:lnSpc>
              <a:spcBef>
                <a:spcPct val="0"/>
              </a:spcBef>
              <a:spcAft>
                <a:spcPct val="0"/>
              </a:spcAft>
              <a:buClrTx/>
              <a:buSzTx/>
              <a:buFontTx/>
              <a:buNone/>
              <a:defRPr/>
            </a:pPr>
            <a:r>
              <a:rPr kumimoji="0" lang="zh-CN" altLang="en-US" sz="1140" b="1" i="0" u="none" strike="noStrike" kern="0" cap="none" spc="0" normalizeH="0" baseline="0" noProof="1">
                <a:ln>
                  <a:noFill/>
                </a:ln>
                <a:solidFill>
                  <a:schemeClr val="tx1"/>
                </a:solidFill>
                <a:effectLst/>
                <a:uLnTx/>
                <a:uFillTx/>
                <a:latin typeface="+mn-ea"/>
                <a:ea typeface="+mn-ea"/>
                <a:cs typeface="Gotham Light"/>
              </a:rPr>
              <a:t>上一轮线下教学工作诊断与改进</a:t>
            </a:r>
            <a:endParaRPr kumimoji="0" lang="en-US" altLang="zh-CN" sz="1140" b="1" i="0" u="none" strike="noStrike" kern="0" cap="none" spc="0" normalizeH="0" baseline="0" noProof="1">
              <a:ln>
                <a:noFill/>
              </a:ln>
              <a:solidFill>
                <a:schemeClr val="tx1"/>
              </a:solidFill>
              <a:effectLst/>
              <a:uLnTx/>
              <a:uFillTx/>
              <a:latin typeface="+mn-ea"/>
              <a:ea typeface="+mn-ea"/>
              <a:cs typeface="Gotham Light"/>
            </a:endParaRPr>
          </a:p>
          <a:p>
            <a:pPr marL="0" marR="0" lvl="0" indent="0" algn="ctr" defTabSz="1284605" rtl="0" eaLnBrk="0" fontAlgn="auto" latinLnBrk="0" hangingPunct="0">
              <a:lnSpc>
                <a:spcPct val="130000"/>
              </a:lnSpc>
              <a:spcBef>
                <a:spcPct val="0"/>
              </a:spcBef>
              <a:spcAft>
                <a:spcPct val="0"/>
              </a:spcAft>
              <a:buClrTx/>
              <a:buSzTx/>
              <a:buFontTx/>
              <a:buNone/>
              <a:defRPr/>
            </a:pPr>
            <a:r>
              <a:rPr kumimoji="0" lang="zh-CN" altLang="en-US" sz="1140" b="1" i="0" u="none" strike="noStrike" kern="0" cap="none" spc="0" normalizeH="0" baseline="0" noProof="1">
                <a:ln>
                  <a:noFill/>
                </a:ln>
                <a:solidFill>
                  <a:schemeClr val="tx1"/>
                </a:solidFill>
                <a:effectLst/>
                <a:uLnTx/>
                <a:uFillTx/>
                <a:latin typeface="+mn-ea"/>
                <a:ea typeface="+mn-ea"/>
                <a:cs typeface="Gotham Light"/>
              </a:rPr>
              <a:t>（</a:t>
            </a:r>
            <a:r>
              <a:rPr kumimoji="0" lang="en-US" altLang="zh-CN" sz="1140" b="1" i="0" u="none" strike="noStrike" kern="0" cap="none" spc="0" normalizeH="0" baseline="0" noProof="1">
                <a:ln>
                  <a:noFill/>
                </a:ln>
                <a:solidFill>
                  <a:schemeClr val="tx1"/>
                </a:solidFill>
                <a:effectLst/>
                <a:uLnTx/>
                <a:uFillTx/>
                <a:latin typeface="+mn-ea"/>
                <a:ea typeface="宋体" panose="02010600030101010101" pitchFamily="2" charset="-122"/>
                <a:cs typeface="Gotham Light"/>
              </a:rPr>
              <a:t> 2018.06-2018.12 </a:t>
            </a:r>
            <a:r>
              <a:rPr kumimoji="0" lang="zh-CN" altLang="en-US" sz="1140" b="1" i="0" u="none" strike="noStrike" kern="0" cap="none" spc="0" normalizeH="0" baseline="0" noProof="1">
                <a:ln>
                  <a:noFill/>
                </a:ln>
                <a:solidFill>
                  <a:schemeClr val="tx1"/>
                </a:solidFill>
                <a:effectLst/>
                <a:uLnTx/>
                <a:uFillTx/>
                <a:latin typeface="+mn-ea"/>
                <a:ea typeface="+mn-ea"/>
                <a:cs typeface="Gotham Light"/>
              </a:rPr>
              <a:t>）</a:t>
            </a:r>
            <a:endParaRPr kumimoji="0" lang="en-US" sz="1140" b="1" i="0" u="none" strike="noStrike" kern="0" cap="none" spc="0" normalizeH="0" baseline="0" noProof="1">
              <a:ln>
                <a:noFill/>
              </a:ln>
              <a:solidFill>
                <a:schemeClr val="tx1"/>
              </a:solidFill>
              <a:effectLst/>
              <a:uLnTx/>
              <a:uFillTx/>
              <a:latin typeface="+mn-ea"/>
              <a:ea typeface="+mn-ea"/>
              <a:cs typeface="Gotham Light"/>
            </a:endParaRPr>
          </a:p>
        </p:txBody>
      </p:sp>
      <p:cxnSp>
        <p:nvCxnSpPr>
          <p:cNvPr id="13329" name="Straight Connector 23"/>
          <p:cNvCxnSpPr/>
          <p:nvPr/>
        </p:nvCxnSpPr>
        <p:spPr>
          <a:xfrm>
            <a:off x="7934396" y="4238625"/>
            <a:ext cx="0" cy="314960"/>
          </a:xfrm>
          <a:prstGeom prst="line">
            <a:avLst/>
          </a:prstGeom>
          <a:ln w="28575" cap="flat" cmpd="sng">
            <a:solidFill>
              <a:srgbClr val="015635"/>
            </a:solidFill>
            <a:prstDash val="solid"/>
            <a:headEnd type="none" w="med" len="med"/>
            <a:tailEnd type="none" w="med" len="med"/>
          </a:ln>
        </p:spPr>
      </p:cxnSp>
      <p:sp>
        <p:nvSpPr>
          <p:cNvPr id="90" name="Rectangle 18"/>
          <p:cNvSpPr/>
          <p:nvPr/>
        </p:nvSpPr>
        <p:spPr>
          <a:xfrm>
            <a:off x="4512310" y="4401185"/>
            <a:ext cx="3485515" cy="546100"/>
          </a:xfrm>
          <a:prstGeom prst="rect">
            <a:avLst/>
          </a:prstGeom>
        </p:spPr>
        <p:txBody>
          <a:bodyPr wrap="square">
            <a:spAutoFit/>
          </a:bodyPr>
          <a:p>
            <a:pPr marL="0" marR="0" lvl="0" indent="0" algn="ctr" defTabSz="1284605" rtl="0" eaLnBrk="0" fontAlgn="auto" latinLnBrk="0" hangingPunct="0">
              <a:lnSpc>
                <a:spcPct val="130000"/>
              </a:lnSpc>
              <a:spcBef>
                <a:spcPct val="0"/>
              </a:spcBef>
              <a:spcAft>
                <a:spcPct val="0"/>
              </a:spcAft>
              <a:buClrTx/>
              <a:buSzTx/>
              <a:buFontTx/>
              <a:buNone/>
              <a:defRPr/>
            </a:pPr>
            <a:r>
              <a:rPr kumimoji="0" lang="zh-CN" altLang="en-US" sz="1140" b="1" i="0" u="none" strike="noStrike" kern="0" cap="none" spc="0" normalizeH="0" baseline="0" noProof="1">
                <a:ln>
                  <a:noFill/>
                </a:ln>
                <a:solidFill>
                  <a:schemeClr val="tx1"/>
                </a:solidFill>
                <a:effectLst/>
                <a:uLnTx/>
                <a:uFillTx/>
                <a:latin typeface="+mn-ea"/>
                <a:ea typeface="+mn-ea"/>
                <a:cs typeface="Gotham Light"/>
              </a:rPr>
              <a:t>基于数据平台教学工作诊断与改进</a:t>
            </a:r>
            <a:endParaRPr kumimoji="0" lang="en-US" altLang="zh-CN" sz="1140" b="1" i="0" u="none" strike="noStrike" kern="0" cap="none" spc="0" normalizeH="0" baseline="0" noProof="1">
              <a:ln>
                <a:noFill/>
              </a:ln>
              <a:solidFill>
                <a:schemeClr val="tx1"/>
              </a:solidFill>
              <a:effectLst/>
              <a:uLnTx/>
              <a:uFillTx/>
              <a:latin typeface="+mn-ea"/>
              <a:ea typeface="+mn-ea"/>
              <a:cs typeface="Gotham Light"/>
            </a:endParaRPr>
          </a:p>
          <a:p>
            <a:pPr marL="0" marR="0" lvl="0" indent="0" algn="ctr" defTabSz="1284605" rtl="0" eaLnBrk="0" fontAlgn="auto" latinLnBrk="0" hangingPunct="0">
              <a:lnSpc>
                <a:spcPct val="130000"/>
              </a:lnSpc>
              <a:spcBef>
                <a:spcPct val="0"/>
              </a:spcBef>
              <a:spcAft>
                <a:spcPct val="0"/>
              </a:spcAft>
              <a:buClrTx/>
              <a:buSzTx/>
              <a:buFontTx/>
              <a:buNone/>
              <a:defRPr/>
            </a:pPr>
            <a:r>
              <a:rPr kumimoji="0" lang="zh-CN" altLang="en-US" sz="1140" b="1" i="0" u="none" strike="noStrike" kern="0" cap="none" spc="0" normalizeH="0" baseline="0" noProof="1">
                <a:ln>
                  <a:noFill/>
                </a:ln>
                <a:solidFill>
                  <a:schemeClr val="tx1"/>
                </a:solidFill>
                <a:effectLst/>
                <a:uLnTx/>
                <a:uFillTx/>
                <a:latin typeface="+mn-ea"/>
                <a:ea typeface="+mn-ea"/>
                <a:cs typeface="Gotham Light"/>
              </a:rPr>
              <a:t>（</a:t>
            </a:r>
            <a:r>
              <a:rPr kumimoji="0" lang="en-US" altLang="zh-CN" sz="1140" b="1" i="0" u="none" strike="noStrike" kern="0" cap="none" spc="0" normalizeH="0" baseline="0" noProof="1">
                <a:ln>
                  <a:noFill/>
                </a:ln>
                <a:solidFill>
                  <a:schemeClr val="tx1"/>
                </a:solidFill>
                <a:effectLst/>
                <a:uLnTx/>
                <a:uFillTx/>
                <a:latin typeface="+mn-ea"/>
                <a:ea typeface="宋体" panose="02010600030101010101" pitchFamily="2" charset="-122"/>
                <a:cs typeface="Gotham Light"/>
              </a:rPr>
              <a:t> 2019.01-2019.06</a:t>
            </a:r>
            <a:r>
              <a:rPr kumimoji="0" lang="zh-CN" altLang="en-US" sz="1140" b="1" i="0" u="none" strike="noStrike" kern="0" cap="none" spc="0" normalizeH="0" baseline="0" noProof="1">
                <a:ln>
                  <a:noFill/>
                </a:ln>
                <a:solidFill>
                  <a:schemeClr val="tx1"/>
                </a:solidFill>
                <a:effectLst/>
                <a:uLnTx/>
                <a:uFillTx/>
                <a:latin typeface="+mn-ea"/>
                <a:ea typeface="+mn-ea"/>
                <a:cs typeface="Gotham Light"/>
              </a:rPr>
              <a:t>）</a:t>
            </a:r>
            <a:endParaRPr kumimoji="0" lang="en-US" sz="1140" b="1" i="0" u="none" strike="noStrike" kern="0" cap="none" spc="0" normalizeH="0" baseline="0" noProof="1">
              <a:ln>
                <a:noFill/>
              </a:ln>
              <a:solidFill>
                <a:schemeClr val="tx1"/>
              </a:solidFill>
              <a:effectLst/>
              <a:uLnTx/>
              <a:uFillTx/>
              <a:latin typeface="+mn-ea"/>
              <a:ea typeface="+mn-ea"/>
              <a:cs typeface="Gotham Light"/>
            </a:endParaRPr>
          </a:p>
        </p:txBody>
      </p:sp>
      <p:cxnSp>
        <p:nvCxnSpPr>
          <p:cNvPr id="92" name="直接箭头连接符 91"/>
          <p:cNvCxnSpPr/>
          <p:nvPr/>
        </p:nvCxnSpPr>
        <p:spPr>
          <a:xfrm>
            <a:off x="4098290" y="4408805"/>
            <a:ext cx="3605530" cy="0"/>
          </a:xfrm>
          <a:prstGeom prst="straightConnector1">
            <a:avLst/>
          </a:prstGeom>
          <a:ln w="28575">
            <a:solidFill>
              <a:srgbClr val="015635"/>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210" name="组合 209"/>
          <p:cNvGrpSpPr/>
          <p:nvPr/>
        </p:nvGrpSpPr>
        <p:grpSpPr>
          <a:xfrm>
            <a:off x="1201925" y="1528511"/>
            <a:ext cx="1576705" cy="953260"/>
            <a:chOff x="1853741" y="1557578"/>
            <a:chExt cx="2103369" cy="1271309"/>
          </a:xfrm>
          <a:noFill/>
        </p:grpSpPr>
        <p:sp>
          <p:nvSpPr>
            <p:cNvPr id="211" name="矩形 21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92D050"/>
                </a:solidFill>
              </a:endParaRPr>
            </a:p>
          </p:txBody>
        </p:sp>
        <p:sp>
          <p:nvSpPr>
            <p:cNvPr id="212" name="文本框 66"/>
            <p:cNvSpPr txBox="1"/>
            <p:nvPr/>
          </p:nvSpPr>
          <p:spPr>
            <a:xfrm>
              <a:off x="1853741" y="1557578"/>
              <a:ext cx="2103369" cy="1045030"/>
            </a:xfrm>
            <a:prstGeom prst="rect">
              <a:avLst/>
            </a:prstGeom>
            <a:solidFill>
              <a:schemeClr val="tx2"/>
            </a:solidFill>
          </p:spPr>
          <p:txBody>
            <a:bodyPr wrap="square" rtlCol="0">
              <a:spAutoFit/>
            </a:bodyPr>
            <a:lstStyle/>
            <a:p>
              <a:pPr fontAlgn="auto">
                <a:lnSpc>
                  <a:spcPct val="150000"/>
                </a:lnSpc>
                <a:defRPr/>
              </a:pPr>
              <a:r>
                <a:rPr lang="zh-CN" altLang="en-US" sz="1000" dirty="0" smtClean="0">
                  <a:solidFill>
                    <a:srgbClr val="FFFFFF"/>
                  </a:solidFill>
                  <a:sym typeface="+mn-ea"/>
                </a:rPr>
                <a:t>责任人</a:t>
              </a:r>
              <a:r>
                <a:rPr lang="en-US" altLang="zh-CN" sz="1000" dirty="0" smtClean="0">
                  <a:solidFill>
                    <a:srgbClr val="FFFFFF"/>
                  </a:solidFill>
                  <a:sym typeface="+mn-ea"/>
                </a:rPr>
                <a:t>:</a:t>
              </a:r>
              <a:r>
                <a:rPr lang="zh-CN" altLang="en-US" sz="1000" dirty="0" smtClean="0">
                  <a:solidFill>
                    <a:srgbClr val="FFFFFF"/>
                  </a:solidFill>
                  <a:sym typeface="+mn-ea"/>
                </a:rPr>
                <a:t>罗智勇</a:t>
              </a:r>
              <a:r>
                <a:rPr lang="zh-CN" altLang="en-US" sz="1000" dirty="0" smtClean="0">
                  <a:solidFill>
                    <a:srgbClr val="FFFFFF"/>
                  </a:solidFill>
                  <a:sym typeface="+mn-ea"/>
                </a:rPr>
                <a:t> 肖洪流</a:t>
              </a:r>
              <a:endParaRPr lang="en-US" altLang="zh-CN" sz="1000" dirty="0" smtClean="0">
                <a:solidFill>
                  <a:srgbClr val="FFFFFF"/>
                </a:solidFill>
                <a:latin typeface="+mn-lt"/>
                <a:ea typeface="+mn-ea"/>
              </a:endParaRPr>
            </a:p>
            <a:p>
              <a:pPr fontAlgn="auto">
                <a:lnSpc>
                  <a:spcPct val="150000"/>
                </a:lnSpc>
                <a:defRPr/>
              </a:pPr>
              <a:r>
                <a:rPr lang="zh-CN" altLang="en-US" sz="1000" dirty="0" smtClean="0">
                  <a:solidFill>
                    <a:srgbClr val="FFFFFF"/>
                  </a:solidFill>
                  <a:sym typeface="+mn-ea"/>
                </a:rPr>
                <a:t>职责</a:t>
              </a:r>
              <a:r>
                <a:rPr lang="en-US" altLang="zh-CN" sz="1000" dirty="0" smtClean="0">
                  <a:solidFill>
                    <a:srgbClr val="FFFFFF"/>
                  </a:solidFill>
                  <a:sym typeface="+mn-ea"/>
                </a:rPr>
                <a:t>:</a:t>
              </a:r>
              <a:r>
                <a:rPr lang="zh-CN" altLang="en-US" sz="1000" dirty="0" smtClean="0">
                  <a:solidFill>
                    <a:srgbClr val="FFFFFF"/>
                  </a:solidFill>
                  <a:sym typeface="+mn-ea"/>
                </a:rPr>
                <a:t>完善课程建设规划</a:t>
              </a:r>
              <a:endParaRPr lang="en-US" altLang="zh-CN" sz="1000" dirty="0" smtClean="0">
                <a:solidFill>
                  <a:srgbClr val="FFFFFF"/>
                </a:solidFill>
                <a:latin typeface="+mn-lt"/>
                <a:ea typeface="+mn-ea"/>
              </a:endParaRPr>
            </a:p>
            <a:p>
              <a:pPr fontAlgn="auto">
                <a:lnSpc>
                  <a:spcPct val="150000"/>
                </a:lnSpc>
                <a:defRPr/>
              </a:pPr>
              <a:r>
                <a:rPr lang="zh-CN" altLang="en-US" sz="1000" dirty="0">
                  <a:solidFill>
                    <a:srgbClr val="FFFFFF"/>
                  </a:solidFill>
                  <a:sym typeface="+mn-ea"/>
                </a:rPr>
                <a:t>形式</a:t>
              </a:r>
              <a:r>
                <a:rPr lang="en-US" altLang="zh-CN" sz="1000" dirty="0" smtClean="0">
                  <a:solidFill>
                    <a:srgbClr val="FFFFFF"/>
                  </a:solidFill>
                  <a:sym typeface="+mn-ea"/>
                </a:rPr>
                <a:t>:</a:t>
              </a:r>
              <a:r>
                <a:rPr lang="zh-CN" altLang="en-US" sz="1000" dirty="0" smtClean="0">
                  <a:solidFill>
                    <a:srgbClr val="FFFFFF"/>
                  </a:solidFill>
                  <a:sym typeface="+mn-ea"/>
                </a:rPr>
                <a:t>课程建设规划报告</a:t>
              </a:r>
              <a:endParaRPr lang="zh-CN" altLang="en-US" sz="1000" dirty="0">
                <a:solidFill>
                  <a:srgbClr val="92D050"/>
                </a:solidFill>
                <a:latin typeface="微软雅黑" panose="020B0503020204020204" pitchFamily="34" charset="-122"/>
                <a:ea typeface="微软雅黑" panose="020B0503020204020204" pitchFamily="34" charset="-122"/>
              </a:endParaRPr>
            </a:p>
          </p:txBody>
        </p:sp>
      </p:grpSp>
      <p:grpSp>
        <p:nvGrpSpPr>
          <p:cNvPr id="213" name="组合 212"/>
          <p:cNvGrpSpPr/>
          <p:nvPr/>
        </p:nvGrpSpPr>
        <p:grpSpPr>
          <a:xfrm>
            <a:off x="3136212" y="1540561"/>
            <a:ext cx="1585595" cy="941210"/>
            <a:chOff x="1853741" y="1573649"/>
            <a:chExt cx="2115228" cy="1255238"/>
          </a:xfrm>
          <a:noFill/>
        </p:grpSpPr>
        <p:sp>
          <p:nvSpPr>
            <p:cNvPr id="214" name="矩形 21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92D050"/>
                </a:solidFill>
              </a:endParaRPr>
            </a:p>
          </p:txBody>
        </p:sp>
        <p:sp>
          <p:nvSpPr>
            <p:cNvPr id="215" name="文本框 75"/>
            <p:cNvSpPr txBox="1"/>
            <p:nvPr/>
          </p:nvSpPr>
          <p:spPr>
            <a:xfrm>
              <a:off x="1853741" y="1573649"/>
              <a:ext cx="2115228" cy="1045029"/>
            </a:xfrm>
            <a:prstGeom prst="rect">
              <a:avLst/>
            </a:prstGeom>
            <a:solidFill>
              <a:schemeClr val="accent4"/>
            </a:solid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pPr fontAlgn="auto">
                <a:lnSpc>
                  <a:spcPct val="150000"/>
                </a:lnSpc>
                <a:defRPr/>
              </a:pPr>
              <a:r>
                <a:rPr lang="zh-CN" altLang="en-US" sz="1000" dirty="0">
                  <a:solidFill>
                    <a:srgbClr val="FFFFFF"/>
                  </a:solidFill>
                  <a:sym typeface="+mn-ea"/>
                </a:rPr>
                <a:t>责任人</a:t>
              </a:r>
              <a:r>
                <a:rPr lang="en-US" altLang="zh-CN" sz="1000" dirty="0" smtClean="0">
                  <a:solidFill>
                    <a:srgbClr val="FFFFFF"/>
                  </a:solidFill>
                  <a:sym typeface="+mn-ea"/>
                </a:rPr>
                <a:t>:</a:t>
              </a:r>
              <a:r>
                <a:rPr lang="zh-CN" altLang="en-US" sz="1000" dirty="0" smtClean="0">
                  <a:solidFill>
                    <a:srgbClr val="FFFFFF"/>
                  </a:solidFill>
                  <a:sym typeface="+mn-ea"/>
                </a:rPr>
                <a:t>肖洪流 欧阳志宏</a:t>
              </a:r>
              <a:endParaRPr lang="en-US" altLang="zh-CN" sz="1000" dirty="0" smtClean="0">
                <a:solidFill>
                  <a:srgbClr val="FFFFFF"/>
                </a:solidFill>
                <a:latin typeface="微软雅黑" panose="020B0503020204020204" pitchFamily="34" charset="-122"/>
                <a:ea typeface="微软雅黑" panose="020B0503020204020204" pitchFamily="34" charset="-122"/>
              </a:endParaRPr>
            </a:p>
            <a:p>
              <a:pPr fontAlgn="auto">
                <a:lnSpc>
                  <a:spcPct val="150000"/>
                </a:lnSpc>
                <a:defRPr/>
              </a:pPr>
              <a:r>
                <a:rPr lang="zh-CN" altLang="en-US" sz="1000" dirty="0" smtClean="0">
                  <a:solidFill>
                    <a:srgbClr val="FFFFFF"/>
                  </a:solidFill>
                  <a:sym typeface="+mn-ea"/>
                </a:rPr>
                <a:t>职责</a:t>
              </a:r>
              <a:r>
                <a:rPr lang="en-US" altLang="zh-CN" sz="1000" dirty="0" smtClean="0">
                  <a:solidFill>
                    <a:srgbClr val="FFFFFF"/>
                  </a:solidFill>
                  <a:sym typeface="+mn-ea"/>
                </a:rPr>
                <a:t>:</a:t>
              </a:r>
              <a:r>
                <a:rPr lang="zh-CN" altLang="en-US" sz="1000" dirty="0" smtClean="0">
                  <a:solidFill>
                    <a:srgbClr val="FFFFFF"/>
                  </a:solidFill>
                  <a:sym typeface="+mn-ea"/>
                </a:rPr>
                <a:t>修订课程</a:t>
              </a:r>
              <a:r>
                <a:rPr lang="zh-CN" altLang="en-US" sz="1000" dirty="0">
                  <a:solidFill>
                    <a:srgbClr val="FFFFFF"/>
                  </a:solidFill>
                  <a:sym typeface="+mn-ea"/>
                </a:rPr>
                <a:t>授课</a:t>
              </a:r>
              <a:r>
                <a:rPr lang="zh-CN" altLang="en-US" sz="1000" dirty="0" smtClean="0">
                  <a:solidFill>
                    <a:srgbClr val="FFFFFF"/>
                  </a:solidFill>
                  <a:sym typeface="+mn-ea"/>
                </a:rPr>
                <a:t>计划</a:t>
              </a:r>
              <a:endParaRPr lang="en-US" altLang="zh-CN" sz="1000" dirty="0" smtClean="0">
                <a:solidFill>
                  <a:srgbClr val="FFFFFF"/>
                </a:solidFill>
                <a:latin typeface="微软雅黑" panose="020B0503020204020204" pitchFamily="34" charset="-122"/>
                <a:ea typeface="微软雅黑" panose="020B0503020204020204" pitchFamily="34" charset="-122"/>
              </a:endParaRPr>
            </a:p>
            <a:p>
              <a:pPr fontAlgn="auto">
                <a:lnSpc>
                  <a:spcPct val="150000"/>
                </a:lnSpc>
                <a:defRPr/>
              </a:pPr>
              <a:r>
                <a:rPr lang="zh-CN" altLang="en-US" sz="1000" dirty="0" smtClean="0">
                  <a:solidFill>
                    <a:srgbClr val="FFFFFF"/>
                  </a:solidFill>
                  <a:sym typeface="+mn-ea"/>
                </a:rPr>
                <a:t>形式</a:t>
              </a:r>
              <a:r>
                <a:rPr lang="en-US" altLang="zh-CN" sz="1000" dirty="0" smtClean="0">
                  <a:solidFill>
                    <a:srgbClr val="FFFFFF"/>
                  </a:solidFill>
                  <a:sym typeface="+mn-ea"/>
                </a:rPr>
                <a:t>:</a:t>
              </a:r>
              <a:r>
                <a:rPr lang="zh-CN" altLang="en-US" sz="1000" dirty="0" smtClean="0">
                  <a:solidFill>
                    <a:srgbClr val="FFFFFF"/>
                  </a:solidFill>
                  <a:sym typeface="+mn-ea"/>
                </a:rPr>
                <a:t>授课计划文档</a:t>
              </a:r>
              <a:endParaRPr lang="zh-CN" altLang="en-US" sz="1000" dirty="0">
                <a:solidFill>
                  <a:srgbClr val="92D050"/>
                </a:solidFill>
              </a:endParaRPr>
            </a:p>
          </p:txBody>
        </p:sp>
      </p:grpSp>
      <p:grpSp>
        <p:nvGrpSpPr>
          <p:cNvPr id="216" name="组合 215"/>
          <p:cNvGrpSpPr/>
          <p:nvPr/>
        </p:nvGrpSpPr>
        <p:grpSpPr>
          <a:xfrm>
            <a:off x="5070499" y="1540562"/>
            <a:ext cx="1504801" cy="941212"/>
            <a:chOff x="1853741" y="1573648"/>
            <a:chExt cx="2007447" cy="1255239"/>
          </a:xfrm>
          <a:noFill/>
        </p:grpSpPr>
        <p:sp>
          <p:nvSpPr>
            <p:cNvPr id="217" name="矩形 21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92D050"/>
                </a:solidFill>
              </a:endParaRPr>
            </a:p>
          </p:txBody>
        </p:sp>
        <p:sp>
          <p:nvSpPr>
            <p:cNvPr id="218" name="文本框 82"/>
            <p:cNvSpPr txBox="1"/>
            <p:nvPr/>
          </p:nvSpPr>
          <p:spPr>
            <a:xfrm>
              <a:off x="1853742" y="1573648"/>
              <a:ext cx="2007446" cy="1024703"/>
            </a:xfrm>
            <a:prstGeom prst="rect">
              <a:avLst/>
            </a:prstGeom>
            <a:solidFill>
              <a:srgbClr val="00B050"/>
            </a:solidFill>
            <a:ln>
              <a:solidFill>
                <a:srgbClr val="00B050"/>
              </a:solidFill>
            </a:ln>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10000"/>
                </a:lnSpc>
                <a:defRPr/>
              </a:pPr>
              <a:r>
                <a:rPr lang="zh-CN" altLang="en-US" sz="1000" dirty="0">
                  <a:solidFill>
                    <a:srgbClr val="FFFFFF"/>
                  </a:solidFill>
                  <a:sym typeface="+mn-ea"/>
                </a:rPr>
                <a:t>责任人</a:t>
              </a:r>
              <a:r>
                <a:rPr lang="en-US" altLang="zh-CN" sz="1000" dirty="0" smtClean="0">
                  <a:solidFill>
                    <a:srgbClr val="FFFFFF"/>
                  </a:solidFill>
                  <a:sym typeface="+mn-ea"/>
                </a:rPr>
                <a:t>:</a:t>
              </a:r>
              <a:r>
                <a:rPr lang="zh-CN" altLang="en-US" sz="1000" dirty="0" smtClean="0">
                  <a:solidFill>
                    <a:srgbClr val="FFFFFF"/>
                  </a:solidFill>
                  <a:sym typeface="+mn-ea"/>
                </a:rPr>
                <a:t>徐伟杰</a:t>
              </a:r>
              <a:r>
                <a:rPr lang="zh-CN" altLang="en-US" sz="1000" dirty="0" smtClean="0">
                  <a:solidFill>
                    <a:srgbClr val="FFFFFF"/>
                  </a:solidFill>
                  <a:sym typeface="+mn-ea"/>
                </a:rPr>
                <a:t>  付伟</a:t>
              </a:r>
              <a:r>
                <a:rPr lang="zh-CN" altLang="en-US" sz="1000" dirty="0">
                  <a:solidFill>
                    <a:srgbClr val="FFFFFF"/>
                  </a:solidFill>
                  <a:sym typeface="+mn-ea"/>
                </a:rPr>
                <a:t> </a:t>
              </a:r>
              <a:endParaRPr lang="en-US" altLang="zh-CN" sz="1000" dirty="0" smtClean="0">
                <a:solidFill>
                  <a:srgbClr val="FFFFFF"/>
                </a:solidFill>
                <a:latin typeface="微软雅黑" panose="020B0503020204020204" pitchFamily="34" charset="-122"/>
                <a:ea typeface="微软雅黑" panose="020B0503020204020204" pitchFamily="34" charset="-122"/>
              </a:endParaRPr>
            </a:p>
            <a:p>
              <a:pPr>
                <a:lnSpc>
                  <a:spcPct val="110000"/>
                </a:lnSpc>
                <a:defRPr/>
              </a:pPr>
              <a:r>
                <a:rPr lang="zh-CN" altLang="en-US" sz="1000" dirty="0" smtClean="0">
                  <a:solidFill>
                    <a:srgbClr val="FFFFFF"/>
                  </a:solidFill>
                  <a:sym typeface="+mn-ea"/>
                </a:rPr>
                <a:t>职责</a:t>
              </a:r>
              <a:r>
                <a:rPr lang="en-US" altLang="zh-CN" sz="1000" dirty="0" smtClean="0">
                  <a:solidFill>
                    <a:srgbClr val="FFFFFF"/>
                  </a:solidFill>
                  <a:sym typeface="+mn-ea"/>
                </a:rPr>
                <a:t>:</a:t>
              </a:r>
              <a:r>
                <a:rPr lang="zh-CN" altLang="en-US" sz="1000" dirty="0" smtClean="0">
                  <a:solidFill>
                    <a:srgbClr val="FFFFFF"/>
                  </a:solidFill>
                  <a:sym typeface="+mn-ea"/>
                </a:rPr>
                <a:t>教学组织实施创新</a:t>
              </a:r>
              <a:endParaRPr lang="en-US" altLang="zh-CN" sz="1000" dirty="0" smtClean="0">
                <a:solidFill>
                  <a:srgbClr val="FFFFFF"/>
                </a:solidFill>
                <a:latin typeface="微软雅黑" panose="020B0503020204020204" pitchFamily="34" charset="-122"/>
                <a:ea typeface="微软雅黑" panose="020B0503020204020204" pitchFamily="34" charset="-122"/>
              </a:endParaRPr>
            </a:p>
            <a:p>
              <a:pPr>
                <a:lnSpc>
                  <a:spcPct val="110000"/>
                </a:lnSpc>
                <a:defRPr/>
              </a:pPr>
              <a:r>
                <a:rPr lang="zh-CN" altLang="en-US" sz="1000" dirty="0" smtClean="0">
                  <a:solidFill>
                    <a:srgbClr val="FFFFFF"/>
                  </a:solidFill>
                  <a:sym typeface="+mn-ea"/>
                </a:rPr>
                <a:t>形式</a:t>
              </a:r>
              <a:r>
                <a:rPr lang="en-US" altLang="zh-CN" sz="1000" dirty="0" smtClean="0">
                  <a:solidFill>
                    <a:srgbClr val="FFFFFF"/>
                  </a:solidFill>
                  <a:sym typeface="+mn-ea"/>
                </a:rPr>
                <a:t>:</a:t>
              </a:r>
              <a:r>
                <a:rPr lang="zh-CN" altLang="en-US" sz="1000" dirty="0" smtClean="0">
                  <a:solidFill>
                    <a:srgbClr val="FFFFFF"/>
                  </a:solidFill>
                  <a:sym typeface="+mn-ea"/>
                </a:rPr>
                <a:t>教学组织措施</a:t>
              </a:r>
              <a:endParaRPr lang="zh-CN" altLang="en-US" sz="1000" dirty="0" smtClean="0">
                <a:solidFill>
                  <a:srgbClr val="FFFFFF"/>
                </a:solidFill>
                <a:sym typeface="+mn-ea"/>
              </a:endParaRPr>
            </a:p>
            <a:p>
              <a:pPr>
                <a:lnSpc>
                  <a:spcPct val="110000"/>
                </a:lnSpc>
                <a:defRPr/>
              </a:pPr>
              <a:endParaRPr lang="zh-CN" altLang="en-US" sz="1000" dirty="0">
                <a:solidFill>
                  <a:schemeClr val="bg1"/>
                </a:solidFill>
              </a:endParaRPr>
            </a:p>
          </p:txBody>
        </p:sp>
      </p:grpSp>
      <p:grpSp>
        <p:nvGrpSpPr>
          <p:cNvPr id="219" name="组合 218"/>
          <p:cNvGrpSpPr/>
          <p:nvPr/>
        </p:nvGrpSpPr>
        <p:grpSpPr>
          <a:xfrm>
            <a:off x="7004685" y="1549400"/>
            <a:ext cx="1664970" cy="932815"/>
            <a:chOff x="1853741" y="1585090"/>
            <a:chExt cx="2007447" cy="1243797"/>
          </a:xfrm>
          <a:noFill/>
        </p:grpSpPr>
        <p:sp>
          <p:nvSpPr>
            <p:cNvPr id="220" name="矩形 21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92D050"/>
                </a:solidFill>
              </a:endParaRPr>
            </a:p>
          </p:txBody>
        </p:sp>
        <p:sp>
          <p:nvSpPr>
            <p:cNvPr id="221" name="文本框 89"/>
            <p:cNvSpPr txBox="1"/>
            <p:nvPr/>
          </p:nvSpPr>
          <p:spPr>
            <a:xfrm>
              <a:off x="1853742" y="1585090"/>
              <a:ext cx="2007446" cy="1044823"/>
            </a:xfrm>
            <a:prstGeom prst="rect">
              <a:avLst/>
            </a:prstGeom>
            <a:solidFill>
              <a:srgbClr val="12765C"/>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fontAlgn="auto">
                <a:lnSpc>
                  <a:spcPct val="150000"/>
                </a:lnSpc>
                <a:defRPr/>
              </a:pPr>
              <a:r>
                <a:rPr lang="zh-CN" altLang="en-US" sz="1000" dirty="0">
                  <a:solidFill>
                    <a:srgbClr val="FFFFFF"/>
                  </a:solidFill>
                  <a:sym typeface="+mn-ea"/>
                </a:rPr>
                <a:t>责任人</a:t>
              </a:r>
              <a:r>
                <a:rPr lang="en-US" altLang="zh-CN" sz="1000" dirty="0" smtClean="0">
                  <a:solidFill>
                    <a:srgbClr val="FFFFFF"/>
                  </a:solidFill>
                  <a:sym typeface="+mn-ea"/>
                </a:rPr>
                <a:t>:</a:t>
              </a:r>
              <a:r>
                <a:rPr lang="zh-CN" altLang="en-US" sz="1000" dirty="0" smtClean="0">
                  <a:solidFill>
                    <a:srgbClr val="FFFFFF"/>
                  </a:solidFill>
                  <a:sym typeface="+mn-ea"/>
                </a:rPr>
                <a:t>付伟</a:t>
              </a:r>
              <a:endParaRPr lang="en-US" altLang="zh-CN" sz="1000" dirty="0" smtClean="0">
                <a:solidFill>
                  <a:srgbClr val="FFFFFF"/>
                </a:solidFill>
                <a:latin typeface="微软雅黑" panose="020B0503020204020204" pitchFamily="34" charset="-122"/>
                <a:ea typeface="微软雅黑" panose="020B0503020204020204" pitchFamily="34" charset="-122"/>
              </a:endParaRPr>
            </a:p>
            <a:p>
              <a:pPr fontAlgn="auto">
                <a:lnSpc>
                  <a:spcPct val="150000"/>
                </a:lnSpc>
                <a:defRPr/>
              </a:pPr>
              <a:r>
                <a:rPr lang="zh-CN" altLang="en-US" sz="1000" dirty="0" smtClean="0">
                  <a:solidFill>
                    <a:srgbClr val="FFFFFF"/>
                  </a:solidFill>
                  <a:sym typeface="+mn-ea"/>
                </a:rPr>
                <a:t>职责</a:t>
              </a:r>
              <a:r>
                <a:rPr lang="en-US" altLang="zh-CN" sz="1000" dirty="0" smtClean="0">
                  <a:solidFill>
                    <a:srgbClr val="FFFFFF"/>
                  </a:solidFill>
                  <a:sym typeface="+mn-ea"/>
                </a:rPr>
                <a:t>:</a:t>
              </a:r>
              <a:r>
                <a:rPr lang="zh-CN" altLang="en-US" sz="1000" dirty="0" smtClean="0">
                  <a:solidFill>
                    <a:srgbClr val="FFFFFF"/>
                  </a:solidFill>
                  <a:sym typeface="+mn-ea"/>
                </a:rPr>
                <a:t>课程质量诊断</a:t>
              </a:r>
              <a:endParaRPr lang="en-US" altLang="zh-CN" sz="1000" dirty="0" smtClean="0">
                <a:solidFill>
                  <a:srgbClr val="FFFFFF"/>
                </a:solidFill>
                <a:latin typeface="微软雅黑" panose="020B0503020204020204" pitchFamily="34" charset="-122"/>
                <a:ea typeface="微软雅黑" panose="020B0503020204020204" pitchFamily="34" charset="-122"/>
              </a:endParaRPr>
            </a:p>
            <a:p>
              <a:pPr fontAlgn="auto">
                <a:lnSpc>
                  <a:spcPct val="150000"/>
                </a:lnSpc>
                <a:defRPr/>
              </a:pPr>
              <a:r>
                <a:rPr lang="zh-CN" altLang="en-US" sz="1000" dirty="0" smtClean="0">
                  <a:solidFill>
                    <a:srgbClr val="FFFFFF"/>
                  </a:solidFill>
                  <a:sym typeface="+mn-ea"/>
                </a:rPr>
                <a:t>形式</a:t>
              </a:r>
              <a:r>
                <a:rPr lang="en-US" altLang="zh-CN" sz="1000" dirty="0" smtClean="0">
                  <a:solidFill>
                    <a:srgbClr val="FFFFFF"/>
                  </a:solidFill>
                  <a:sym typeface="+mn-ea"/>
                </a:rPr>
                <a:t>:</a:t>
              </a:r>
              <a:r>
                <a:rPr lang="zh-CN" altLang="en-US" sz="1000" dirty="0" smtClean="0">
                  <a:solidFill>
                    <a:srgbClr val="FFFFFF"/>
                  </a:solidFill>
                  <a:sym typeface="+mn-ea"/>
                </a:rPr>
                <a:t>课程诊断</a:t>
              </a:r>
              <a:r>
                <a:rPr lang="zh-CN" altLang="en-US" sz="1000" dirty="0" smtClean="0">
                  <a:solidFill>
                    <a:srgbClr val="FFFFFF"/>
                  </a:solidFill>
                  <a:sym typeface="+mn-ea"/>
                </a:rPr>
                <a:t>报告</a:t>
              </a:r>
              <a:r>
                <a:rPr lang="en-US" altLang="zh-CN" sz="1000" dirty="0" smtClean="0">
                  <a:solidFill>
                    <a:srgbClr val="FFFFFF"/>
                  </a:solidFill>
                  <a:sym typeface="+mn-ea"/>
                </a:rPr>
                <a:t>+PPT</a:t>
              </a:r>
              <a:endParaRPr lang="zh-CN" altLang="en-US" sz="1000" dirty="0">
                <a:solidFill>
                  <a:srgbClr val="92D050"/>
                </a:solidFill>
              </a:endParaRPr>
            </a:p>
          </p:txBody>
        </p:sp>
      </p:grpSp>
      <p:grpSp>
        <p:nvGrpSpPr>
          <p:cNvPr id="222" name="组合 221"/>
          <p:cNvGrpSpPr/>
          <p:nvPr/>
        </p:nvGrpSpPr>
        <p:grpSpPr>
          <a:xfrm>
            <a:off x="2169160" y="3455136"/>
            <a:ext cx="1504800" cy="827879"/>
            <a:chOff x="1853741" y="1904525"/>
            <a:chExt cx="1413335" cy="924362"/>
          </a:xfrm>
          <a:noFill/>
        </p:grpSpPr>
        <p:sp>
          <p:nvSpPr>
            <p:cNvPr id="223" name="矩形 22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sz="900">
                <a:solidFill>
                  <a:srgbClr val="92D050"/>
                </a:solidFill>
              </a:endParaRPr>
            </a:p>
          </p:txBody>
        </p:sp>
        <p:sp>
          <p:nvSpPr>
            <p:cNvPr id="224" name="文本框 96"/>
            <p:cNvSpPr txBox="1"/>
            <p:nvPr/>
          </p:nvSpPr>
          <p:spPr>
            <a:xfrm>
              <a:off x="1853742" y="1904525"/>
              <a:ext cx="1413334" cy="838752"/>
            </a:xfrm>
            <a:prstGeom prst="rect">
              <a:avLst/>
            </a:prstGeom>
            <a:solidFill>
              <a:schemeClr val="accent2"/>
            </a:solidFill>
          </p:spPr>
          <p:txBody>
            <a:bodyPr wrap="square" rtlCol="0" anchor="b">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10000"/>
                </a:lnSpc>
                <a:defRPr/>
              </a:pPr>
              <a:r>
                <a:rPr lang="zh-CN" altLang="en-US" sz="1000" dirty="0">
                  <a:solidFill>
                    <a:srgbClr val="FFFFFF"/>
                  </a:solidFill>
                  <a:sym typeface="+mn-ea"/>
                </a:rPr>
                <a:t>责任人</a:t>
              </a:r>
              <a:r>
                <a:rPr lang="en-US" altLang="zh-CN" sz="1000" dirty="0" smtClean="0">
                  <a:solidFill>
                    <a:srgbClr val="FFFFFF"/>
                  </a:solidFill>
                  <a:sym typeface="+mn-ea"/>
                </a:rPr>
                <a:t>:</a:t>
              </a:r>
              <a:r>
                <a:rPr lang="zh-CN" altLang="en-US" sz="1000" dirty="0" smtClean="0">
                  <a:solidFill>
                    <a:srgbClr val="FFFFFF"/>
                  </a:solidFill>
                  <a:sym typeface="+mn-ea"/>
                </a:rPr>
                <a:t>张朝霞</a:t>
              </a:r>
              <a:r>
                <a:rPr lang="zh-CN" altLang="en-US" sz="1000" dirty="0" smtClean="0">
                  <a:solidFill>
                    <a:srgbClr val="FFFFFF"/>
                  </a:solidFill>
                  <a:sym typeface="+mn-ea"/>
                </a:rPr>
                <a:t> 付伟</a:t>
              </a:r>
              <a:endParaRPr lang="en-US" altLang="zh-CN" sz="1000" dirty="0">
                <a:solidFill>
                  <a:srgbClr val="FFFFFF"/>
                </a:solidFill>
              </a:endParaRPr>
            </a:p>
            <a:p>
              <a:pPr>
                <a:lnSpc>
                  <a:spcPct val="110000"/>
                </a:lnSpc>
                <a:defRPr/>
              </a:pPr>
              <a:r>
                <a:rPr lang="zh-CN" altLang="en-US" sz="1000" dirty="0">
                  <a:solidFill>
                    <a:srgbClr val="FFFFFF"/>
                  </a:solidFill>
                  <a:sym typeface="+mn-ea"/>
                </a:rPr>
                <a:t>职责</a:t>
              </a:r>
              <a:r>
                <a:rPr lang="en-US" altLang="zh-CN" sz="1000" dirty="0" smtClean="0">
                  <a:solidFill>
                    <a:srgbClr val="FFFFFF"/>
                  </a:solidFill>
                  <a:sym typeface="+mn-ea"/>
                </a:rPr>
                <a:t>:</a:t>
              </a:r>
              <a:r>
                <a:rPr lang="zh-CN" altLang="en-US" sz="1000" dirty="0" smtClean="0">
                  <a:solidFill>
                    <a:srgbClr val="FFFFFF"/>
                  </a:solidFill>
                  <a:sym typeface="+mn-ea"/>
                </a:rPr>
                <a:t>修订课程标准</a:t>
              </a:r>
              <a:endParaRPr lang="en-US" altLang="zh-CN" sz="1000" dirty="0">
                <a:solidFill>
                  <a:srgbClr val="FFFFFF"/>
                </a:solidFill>
              </a:endParaRPr>
            </a:p>
            <a:p>
              <a:pPr>
                <a:lnSpc>
                  <a:spcPct val="110000"/>
                </a:lnSpc>
                <a:defRPr/>
              </a:pPr>
              <a:r>
                <a:rPr lang="zh-CN" altLang="en-US" sz="1000" dirty="0" smtClean="0">
                  <a:solidFill>
                    <a:srgbClr val="FFFFFF"/>
                  </a:solidFill>
                  <a:sym typeface="+mn-ea"/>
                </a:rPr>
                <a:t>形式</a:t>
              </a:r>
              <a:r>
                <a:rPr lang="en-US" altLang="zh-CN" sz="1000" dirty="0" smtClean="0">
                  <a:solidFill>
                    <a:srgbClr val="FFFFFF"/>
                  </a:solidFill>
                  <a:sym typeface="+mn-ea"/>
                </a:rPr>
                <a:t>:</a:t>
              </a:r>
              <a:r>
                <a:rPr lang="zh-CN" altLang="en-US" sz="1000" dirty="0" smtClean="0">
                  <a:solidFill>
                    <a:srgbClr val="FFFFFF"/>
                  </a:solidFill>
                  <a:sym typeface="+mn-ea"/>
                </a:rPr>
                <a:t>课程标准</a:t>
              </a:r>
              <a:endParaRPr lang="zh-CN" altLang="en-US" sz="1000" dirty="0" smtClean="0">
                <a:solidFill>
                  <a:srgbClr val="FFFFFF"/>
                </a:solidFill>
                <a:sym typeface="+mn-ea"/>
              </a:endParaRPr>
            </a:p>
            <a:p>
              <a:pPr>
                <a:lnSpc>
                  <a:spcPct val="110000"/>
                </a:lnSpc>
                <a:defRPr/>
              </a:pPr>
              <a:endParaRPr lang="zh-CN" altLang="en-US" sz="900" dirty="0">
                <a:solidFill>
                  <a:srgbClr val="92D050"/>
                </a:solidFill>
              </a:endParaRPr>
            </a:p>
          </p:txBody>
        </p:sp>
      </p:grpSp>
      <p:grpSp>
        <p:nvGrpSpPr>
          <p:cNvPr id="225" name="组合 224"/>
          <p:cNvGrpSpPr/>
          <p:nvPr/>
        </p:nvGrpSpPr>
        <p:grpSpPr>
          <a:xfrm>
            <a:off x="4103356" y="3354612"/>
            <a:ext cx="1638300" cy="859406"/>
            <a:chOff x="1853741" y="1952625"/>
            <a:chExt cx="2185538" cy="1146139"/>
          </a:xfrm>
          <a:noFill/>
        </p:grpSpPr>
        <p:sp>
          <p:nvSpPr>
            <p:cNvPr id="226" name="矩形 22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sz="900">
                <a:solidFill>
                  <a:srgbClr val="92D050"/>
                </a:solidFill>
              </a:endParaRPr>
            </a:p>
          </p:txBody>
        </p:sp>
        <p:sp>
          <p:nvSpPr>
            <p:cNvPr id="227" name="文本框 104"/>
            <p:cNvSpPr txBox="1"/>
            <p:nvPr/>
          </p:nvSpPr>
          <p:spPr>
            <a:xfrm>
              <a:off x="1853741" y="2074061"/>
              <a:ext cx="2185538" cy="1024703"/>
            </a:xfrm>
            <a:prstGeom prst="rect">
              <a:avLst/>
            </a:prstGeom>
            <a:solidFill>
              <a:schemeClr val="accent5"/>
            </a:solidFill>
          </p:spPr>
          <p:txBody>
            <a:bodyPr wrap="square" rtlCol="0" anchor="b">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10000"/>
                </a:lnSpc>
                <a:defRPr/>
              </a:pPr>
              <a:r>
                <a:rPr lang="zh-CN" altLang="en-US" sz="1000" dirty="0" smtClean="0">
                  <a:solidFill>
                    <a:srgbClr val="FFFFFF"/>
                  </a:solidFill>
                  <a:sym typeface="+mn-ea"/>
                </a:rPr>
                <a:t>责任人</a:t>
              </a:r>
              <a:r>
                <a:rPr lang="en-US" altLang="zh-CN" sz="1000" dirty="0">
                  <a:solidFill>
                    <a:srgbClr val="FFFFFF"/>
                  </a:solidFill>
                  <a:sym typeface="+mn-ea"/>
                </a:rPr>
                <a:t>:</a:t>
              </a:r>
              <a:r>
                <a:rPr lang="zh-CN" altLang="en-US" sz="1000" dirty="0">
                  <a:solidFill>
                    <a:srgbClr val="FFFFFF"/>
                  </a:solidFill>
                  <a:sym typeface="+mn-ea"/>
                </a:rPr>
                <a:t>黄秋姬</a:t>
              </a:r>
              <a:r>
                <a:rPr lang="zh-CN" altLang="en-US" sz="1000" dirty="0" smtClean="0">
                  <a:solidFill>
                    <a:srgbClr val="FFFFFF"/>
                  </a:solidFill>
                  <a:sym typeface="+mn-ea"/>
                </a:rPr>
                <a:t> 徐伟杰</a:t>
              </a:r>
              <a:endParaRPr lang="en-US" altLang="zh-CN" sz="1000" dirty="0">
                <a:solidFill>
                  <a:srgbClr val="FFFFFF"/>
                </a:solidFill>
              </a:endParaRPr>
            </a:p>
            <a:p>
              <a:pPr>
                <a:lnSpc>
                  <a:spcPct val="110000"/>
                </a:lnSpc>
                <a:defRPr/>
              </a:pPr>
              <a:r>
                <a:rPr lang="zh-CN" altLang="en-US" sz="1000" dirty="0">
                  <a:solidFill>
                    <a:srgbClr val="FFFFFF"/>
                  </a:solidFill>
                  <a:sym typeface="+mn-ea"/>
                </a:rPr>
                <a:t>职责</a:t>
              </a:r>
              <a:r>
                <a:rPr lang="zh-CN" altLang="en-US" sz="1000" dirty="0" smtClean="0">
                  <a:solidFill>
                    <a:srgbClr val="FFFFFF"/>
                  </a:solidFill>
                  <a:sym typeface="+mn-ea"/>
                </a:rPr>
                <a:t>:</a:t>
              </a:r>
              <a:r>
                <a:rPr lang="zh-CN" altLang="en-US" sz="1000" dirty="0" smtClean="0">
                  <a:solidFill>
                    <a:srgbClr val="FFFFFF"/>
                  </a:solidFill>
                  <a:sym typeface="+mn-ea"/>
                </a:rPr>
                <a:t>完善课程教学管理制度</a:t>
              </a:r>
              <a:endParaRPr lang="zh-CN" sz="1000" kern="0" dirty="0">
                <a:solidFill>
                  <a:srgbClr val="000000"/>
                </a:solidFill>
                <a:effectLst/>
                <a:cs typeface="宋体" panose="02010600030101010101" pitchFamily="2" charset="-122"/>
                <a:sym typeface="+mn-ea"/>
              </a:endParaRPr>
            </a:p>
            <a:p>
              <a:pPr>
                <a:lnSpc>
                  <a:spcPct val="110000"/>
                </a:lnSpc>
                <a:defRPr/>
              </a:pPr>
              <a:r>
                <a:rPr lang="zh-CN" altLang="en-US" sz="1000" dirty="0" smtClean="0">
                  <a:solidFill>
                    <a:srgbClr val="FFFFFF"/>
                  </a:solidFill>
                  <a:sym typeface="+mn-ea"/>
                </a:rPr>
                <a:t>形式</a:t>
              </a:r>
              <a:r>
                <a:rPr lang="en-US" altLang="zh-CN" sz="1000" dirty="0" smtClean="0">
                  <a:solidFill>
                    <a:srgbClr val="FFFFFF"/>
                  </a:solidFill>
                  <a:sym typeface="+mn-ea"/>
                </a:rPr>
                <a:t>:</a:t>
              </a:r>
              <a:r>
                <a:rPr lang="zh-CN" altLang="en-US" sz="1000" dirty="0" smtClean="0">
                  <a:solidFill>
                    <a:srgbClr val="FFFFFF"/>
                  </a:solidFill>
                  <a:sym typeface="+mn-ea"/>
                </a:rPr>
                <a:t>课程诊改制度与监管</a:t>
              </a:r>
              <a:endParaRPr lang="zh-CN" altLang="en-US" sz="1000" dirty="0">
                <a:solidFill>
                  <a:srgbClr val="92D050"/>
                </a:solidFill>
              </a:endParaRPr>
            </a:p>
          </p:txBody>
        </p:sp>
      </p:grpSp>
      <p:grpSp>
        <p:nvGrpSpPr>
          <p:cNvPr id="228" name="组合 227"/>
          <p:cNvGrpSpPr/>
          <p:nvPr/>
        </p:nvGrpSpPr>
        <p:grpSpPr>
          <a:xfrm>
            <a:off x="6037580" y="3354705"/>
            <a:ext cx="1629410" cy="858155"/>
            <a:chOff x="1853741" y="1952625"/>
            <a:chExt cx="2007447" cy="1145103"/>
          </a:xfrm>
          <a:noFill/>
        </p:grpSpPr>
        <p:sp>
          <p:nvSpPr>
            <p:cNvPr id="229" name="矩形 22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92D050"/>
                </a:solidFill>
              </a:endParaRPr>
            </a:p>
          </p:txBody>
        </p:sp>
        <p:sp>
          <p:nvSpPr>
            <p:cNvPr id="230" name="文本框 111"/>
            <p:cNvSpPr txBox="1"/>
            <p:nvPr/>
          </p:nvSpPr>
          <p:spPr>
            <a:xfrm>
              <a:off x="1853742" y="2052123"/>
              <a:ext cx="2007446" cy="1045605"/>
            </a:xfrm>
            <a:prstGeom prst="rect">
              <a:avLst/>
            </a:prstGeom>
            <a:solidFill>
              <a:schemeClr val="tx2">
                <a:lumMod val="50000"/>
              </a:schemeClr>
            </a:solidFill>
            <a:ln>
              <a:solidFill>
                <a:schemeClr val="tx1">
                  <a:lumMod val="95000"/>
                  <a:lumOff val="5000"/>
                </a:schemeClr>
              </a:solidFill>
            </a:ln>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fontAlgn="auto">
                <a:lnSpc>
                  <a:spcPct val="150000"/>
                </a:lnSpc>
                <a:defRPr/>
              </a:pPr>
              <a:r>
                <a:rPr lang="zh-CN" altLang="en-US" sz="1000" dirty="0">
                  <a:solidFill>
                    <a:srgbClr val="FFFFFF"/>
                  </a:solidFill>
                  <a:sym typeface="+mn-ea"/>
                </a:rPr>
                <a:t>责任人</a:t>
              </a:r>
              <a:r>
                <a:rPr lang="en-US" altLang="zh-CN" sz="1000" dirty="0">
                  <a:solidFill>
                    <a:srgbClr val="FFFFFF"/>
                  </a:solidFill>
                  <a:sym typeface="+mn-ea"/>
                </a:rPr>
                <a:t>:</a:t>
              </a:r>
              <a:r>
                <a:rPr lang="zh-CN" altLang="en-US" sz="1000" dirty="0">
                  <a:solidFill>
                    <a:srgbClr val="FFFFFF"/>
                  </a:solidFill>
                  <a:sym typeface="+mn-ea"/>
                </a:rPr>
                <a:t>欧阳志宏</a:t>
              </a:r>
              <a:r>
                <a:rPr lang="zh-CN" altLang="en-US" sz="1000" dirty="0">
                  <a:solidFill>
                    <a:srgbClr val="FFFFFF"/>
                  </a:solidFill>
                  <a:sym typeface="+mn-ea"/>
                </a:rPr>
                <a:t>  张朝霞</a:t>
              </a:r>
              <a:endParaRPr lang="en-US" altLang="zh-CN" sz="1000" dirty="0">
                <a:solidFill>
                  <a:srgbClr val="FFFFFF"/>
                </a:solidFill>
                <a:latin typeface="微软雅黑" panose="020B0503020204020204" pitchFamily="34" charset="-122"/>
                <a:ea typeface="微软雅黑" panose="020B0503020204020204" pitchFamily="34" charset="-122"/>
              </a:endParaRPr>
            </a:p>
            <a:p>
              <a:pPr fontAlgn="auto">
                <a:lnSpc>
                  <a:spcPct val="150000"/>
                </a:lnSpc>
                <a:defRPr/>
              </a:pPr>
              <a:r>
                <a:rPr lang="zh-CN" altLang="en-US" sz="1000" dirty="0">
                  <a:solidFill>
                    <a:srgbClr val="FFFFFF"/>
                  </a:solidFill>
                  <a:sym typeface="+mn-ea"/>
                </a:rPr>
                <a:t>职责</a:t>
              </a:r>
              <a:r>
                <a:rPr lang="en-US" altLang="zh-CN" sz="1000" dirty="0">
                  <a:solidFill>
                    <a:srgbClr val="FFFFFF"/>
                  </a:solidFill>
                  <a:sym typeface="+mn-ea"/>
                </a:rPr>
                <a:t>:</a:t>
              </a:r>
              <a:r>
                <a:rPr lang="zh-CN" altLang="en-US" sz="1000" dirty="0">
                  <a:solidFill>
                    <a:srgbClr val="FFFFFF"/>
                  </a:solidFill>
                  <a:sym typeface="+mn-ea"/>
                </a:rPr>
                <a:t>创新课程评价体系</a:t>
              </a:r>
              <a:endParaRPr lang="en-US" altLang="zh-CN" sz="1000" dirty="0">
                <a:solidFill>
                  <a:srgbClr val="FFFFFF"/>
                </a:solidFill>
                <a:latin typeface="微软雅黑" panose="020B0503020204020204" pitchFamily="34" charset="-122"/>
                <a:ea typeface="微软雅黑" panose="020B0503020204020204" pitchFamily="34" charset="-122"/>
              </a:endParaRPr>
            </a:p>
            <a:p>
              <a:pPr fontAlgn="auto">
                <a:lnSpc>
                  <a:spcPct val="150000"/>
                </a:lnSpc>
                <a:defRPr/>
              </a:pPr>
              <a:r>
                <a:rPr lang="zh-CN" altLang="en-US" sz="1000" dirty="0" smtClean="0">
                  <a:solidFill>
                    <a:srgbClr val="FFFFFF"/>
                  </a:solidFill>
                  <a:sym typeface="+mn-ea"/>
                </a:rPr>
                <a:t>形式</a:t>
              </a:r>
              <a:r>
                <a:rPr lang="en-US" altLang="zh-CN" sz="1000" dirty="0">
                  <a:solidFill>
                    <a:srgbClr val="FFFFFF"/>
                  </a:solidFill>
                  <a:sym typeface="+mn-ea"/>
                </a:rPr>
                <a:t>:</a:t>
              </a:r>
              <a:r>
                <a:rPr lang="zh-CN" altLang="en-US" sz="1000" dirty="0">
                  <a:solidFill>
                    <a:srgbClr val="FFFFFF"/>
                  </a:solidFill>
                  <a:sym typeface="+mn-ea"/>
                </a:rPr>
                <a:t>课程</a:t>
              </a:r>
              <a:r>
                <a:rPr lang="zh-CN" altLang="en-US" sz="1000" dirty="0" smtClean="0">
                  <a:solidFill>
                    <a:srgbClr val="FFFFFF"/>
                  </a:solidFill>
                  <a:sym typeface="+mn-ea"/>
                </a:rPr>
                <a:t>评价措施</a:t>
              </a:r>
              <a:endParaRPr lang="zh-CN" altLang="en-US" sz="1000" dirty="0">
                <a:solidFill>
                  <a:srgbClr val="92D05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0"/>
                                        </p:tgtEl>
                                        <p:attrNameLst>
                                          <p:attrName>style.visibility</p:attrName>
                                        </p:attrNameLst>
                                      </p:cBhvr>
                                      <p:to>
                                        <p:strVal val="visible"/>
                                      </p:to>
                                    </p:set>
                                    <p:animEffect transition="in" filter="wipe(left)">
                                      <p:cBhvr>
                                        <p:cTn id="19" dur="500"/>
                                        <p:tgtEl>
                                          <p:spTgt spid="2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up)">
                                      <p:cBhvr>
                                        <p:cTn id="27" dur="500"/>
                                        <p:tgtEl>
                                          <p:spTgt spid="4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22"/>
                                        </p:tgtEl>
                                        <p:attrNameLst>
                                          <p:attrName>style.visibility</p:attrName>
                                        </p:attrNameLst>
                                      </p:cBhvr>
                                      <p:to>
                                        <p:strVal val="visible"/>
                                      </p:to>
                                    </p:set>
                                    <p:animEffect transition="in" filter="wipe(left)">
                                      <p:cBhvr>
                                        <p:cTn id="31" dur="500"/>
                                        <p:tgtEl>
                                          <p:spTgt spid="22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213"/>
                                        </p:tgtEl>
                                        <p:attrNameLst>
                                          <p:attrName>style.visibility</p:attrName>
                                        </p:attrNameLst>
                                      </p:cBhvr>
                                      <p:to>
                                        <p:strVal val="visible"/>
                                      </p:to>
                                    </p:set>
                                    <p:animEffect transition="in" filter="wipe(left)">
                                      <p:cBhvr>
                                        <p:cTn id="43" dur="500"/>
                                        <p:tgtEl>
                                          <p:spTgt spid="21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up)">
                                      <p:cBhvr>
                                        <p:cTn id="51" dur="500"/>
                                        <p:tgtEl>
                                          <p:spTgt spid="51"/>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25"/>
                                        </p:tgtEl>
                                        <p:attrNameLst>
                                          <p:attrName>style.visibility</p:attrName>
                                        </p:attrNameLst>
                                      </p:cBhvr>
                                      <p:to>
                                        <p:strVal val="visible"/>
                                      </p:to>
                                    </p:set>
                                    <p:animEffect transition="in" filter="wipe(left)">
                                      <p:cBhvr>
                                        <p:cTn id="55" dur="500"/>
                                        <p:tgtEl>
                                          <p:spTgt spid="225"/>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216"/>
                                        </p:tgtEl>
                                        <p:attrNameLst>
                                          <p:attrName>style.visibility</p:attrName>
                                        </p:attrNameLst>
                                      </p:cBhvr>
                                      <p:to>
                                        <p:strVal val="visible"/>
                                      </p:to>
                                    </p:set>
                                    <p:animEffect transition="in" filter="wipe(left)">
                                      <p:cBhvr>
                                        <p:cTn id="67" dur="500"/>
                                        <p:tgtEl>
                                          <p:spTgt spid="21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500"/>
                                        <p:tgtEl>
                                          <p:spTgt spid="5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228"/>
                                        </p:tgtEl>
                                        <p:attrNameLst>
                                          <p:attrName>style.visibility</p:attrName>
                                        </p:attrNameLst>
                                      </p:cBhvr>
                                      <p:to>
                                        <p:strVal val="visible"/>
                                      </p:to>
                                    </p:set>
                                    <p:animEffect transition="in" filter="wipe(left)">
                                      <p:cBhvr>
                                        <p:cTn id="79" dur="500"/>
                                        <p:tgtEl>
                                          <p:spTgt spid="228"/>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par>
                          <p:cTn id="84" fill="hold">
                            <p:stCondLst>
                              <p:cond delay="10000"/>
                            </p:stCondLst>
                            <p:childTnLst>
                              <p:par>
                                <p:cTn id="85" presetID="22" presetClass="entr" presetSubtype="4"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down)">
                                      <p:cBhvr>
                                        <p:cTn id="87" dur="500"/>
                                        <p:tgtEl>
                                          <p:spTgt spid="37"/>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219"/>
                                        </p:tgtEl>
                                        <p:attrNameLst>
                                          <p:attrName>style.visibility</p:attrName>
                                        </p:attrNameLst>
                                      </p:cBhvr>
                                      <p:to>
                                        <p:strVal val="visible"/>
                                      </p:to>
                                    </p:set>
                                    <p:animEffect transition="in" filter="wipe(left)">
                                      <p:cBhvr>
                                        <p:cTn id="91" dur="500"/>
                                        <p:tgtEl>
                                          <p:spTgt spid="219"/>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500"/>
                                        <p:tgtEl>
                                          <p:spTgt spid="65"/>
                                        </p:tgtEl>
                                      </p:cBhvr>
                                    </p:animEffect>
                                  </p:childTnLst>
                                </p:cTn>
                              </p:par>
                            </p:childTnLst>
                          </p:cTn>
                        </p:par>
                        <p:par>
                          <p:cTn id="96" fill="hold">
                            <p:stCondLst>
                              <p:cond delay="11500"/>
                            </p:stCondLst>
                            <p:childTnLst>
                              <p:par>
                                <p:cTn id="97" presetID="26" presetClass="emph" presetSubtype="0" fill="hold" nodeType="afterEffect">
                                  <p:stCondLst>
                                    <p:cond delay="0"/>
                                  </p:stCondLst>
                                  <p:childTnLst>
                                    <p:animEffect transition="out" filter="fade">
                                      <p:cBhvr>
                                        <p:cTn id="98" dur="500" tmFilter="0, 0; .2, .5; .8, .5; 1, 0"/>
                                        <p:tgtEl>
                                          <p:spTgt spid="65"/>
                                        </p:tgtEl>
                                      </p:cBhvr>
                                    </p:animEffect>
                                    <p:animScale>
                                      <p:cBhvr>
                                        <p:cTn id="99" dur="250" autoRev="1" fill="hold"/>
                                        <p:tgtEl>
                                          <p:spTgt spid="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6519474" y="-190338"/>
            <a:ext cx="3830429" cy="5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algn="ctr" eaLnBrk="1" hangingPunct="1">
              <a:defRPr sz="1400">
                <a:solidFill>
                  <a:srgbClr val="F4E3B6"/>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gn="l"/>
            <a:endParaRPr lang="zh-CN" altLang="en-US" sz="1350">
              <a:solidFill>
                <a:srgbClr val="000000"/>
              </a:solidFill>
            </a:endParaRPr>
          </a:p>
          <a:p>
            <a:pPr algn="l"/>
            <a:endParaRPr lang="zh-CN" altLang="en-US" sz="1350">
              <a:solidFill>
                <a:srgbClr val="000000"/>
              </a:solidFill>
            </a:endParaRPr>
          </a:p>
          <a:p>
            <a:pPr algn="l"/>
            <a:endParaRPr lang="zh-CN" altLang="da-DK" sz="1350">
              <a:solidFill>
                <a:srgbClr val="000000"/>
              </a:solidFill>
            </a:endParaRPr>
          </a:p>
          <a:p>
            <a:pPr algn="l"/>
            <a:endParaRPr lang="zh-CN" altLang="en-US" sz="1350">
              <a:solidFill>
                <a:srgbClr val="000000"/>
              </a:solidFill>
            </a:endParaRPr>
          </a:p>
        </p:txBody>
      </p:sp>
      <p:graphicFrame>
        <p:nvGraphicFramePr>
          <p:cNvPr id="25" name="表格 24"/>
          <p:cNvGraphicFramePr>
            <a:graphicFrameLocks noGrp="1"/>
          </p:cNvGraphicFramePr>
          <p:nvPr/>
        </p:nvGraphicFramePr>
        <p:xfrm>
          <a:off x="179070" y="785495"/>
          <a:ext cx="8745855" cy="4344035"/>
        </p:xfrm>
        <a:graphic>
          <a:graphicData uri="http://schemas.openxmlformats.org/drawingml/2006/table">
            <a:tbl>
              <a:tblPr firstRow="1" bandRow="1">
                <a:tableStyleId>{5C22544A-7EE6-4342-B048-85BDC9FD1C3A}</a:tableStyleId>
              </a:tblPr>
              <a:tblGrid>
                <a:gridCol w="1201420"/>
                <a:gridCol w="4621530"/>
                <a:gridCol w="2922905"/>
              </a:tblGrid>
              <a:tr h="312420">
                <a:tc>
                  <a:txBody>
                    <a:bodyPr/>
                    <a:p>
                      <a:pPr algn="ctr" fontAlgn="ctr">
                        <a:lnSpc>
                          <a:spcPts val="2000"/>
                        </a:lnSpc>
                        <a:spcAft>
                          <a:spcPts val="0"/>
                        </a:spcAft>
                      </a:pPr>
                      <a:r>
                        <a:rPr lang="zh-CN" sz="105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a:rPr>
                        <a:t>诊断</a:t>
                      </a:r>
                      <a:endParaRPr lang="zh-CN" sz="105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buClrTx/>
                        <a:buSzTx/>
                        <a:buFontTx/>
                        <a:buNone/>
                      </a:pPr>
                      <a:r>
                        <a:rPr lang="zh-CN" sz="1050"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诊断要点</a:t>
                      </a:r>
                      <a:endParaRPr lang="zh-CN" sz="1050"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c>
                  <a:txBody>
                    <a:bodyPr/>
                    <a:p>
                      <a:pPr algn="ctr" fontAlgn="ctr">
                        <a:lnSpc>
                          <a:spcPts val="2000"/>
                        </a:lnSpc>
                        <a:spcAft>
                          <a:spcPts val="0"/>
                        </a:spcAft>
                        <a:buClrTx/>
                        <a:buSzTx/>
                        <a:buFontTx/>
                        <a:buNone/>
                      </a:pPr>
                      <a:r>
                        <a:rPr lang="zh-CN" sz="1050" kern="0" dirty="0" smtClean="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改进</a:t>
                      </a:r>
                      <a:endParaRPr lang="zh-CN" sz="1050" kern="0" dirty="0" smtClean="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r>
              <a:tr h="538480">
                <a:tc>
                  <a:txBody>
                    <a:bodyPr/>
                    <a:p>
                      <a:pPr algn="ctr" fontAlgn="ctr">
                        <a:lnSpc>
                          <a:spcPts val="2000"/>
                        </a:lnSpc>
                        <a:spcAft>
                          <a:spcPts val="0"/>
                        </a:spcAft>
                      </a:pPr>
                      <a:r>
                        <a:rPr lang="zh-CN" sz="1050" b="0" kern="100" dirty="0">
                          <a:effectLst/>
                          <a:latin typeface="微软雅黑" panose="020B0503020204020204" pitchFamily="34" charset="-122"/>
                          <a:ea typeface="微软雅黑" panose="020B0503020204020204" pitchFamily="34" charset="-122"/>
                          <a:cs typeface="Times New Roman" panose="02020603050405020304"/>
                        </a:rPr>
                        <a:t>课程定位是否准确</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indent="0">
                        <a:buNone/>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课程设置是否合适，是否服从专业人才培养方案对课程体系结构的整体要求，同一课程在不同专业开设时要按各专业人才培养方案的要求有所区别。课程培养目标是否与产业需求对接，是否满足产业职业岗位需求。</a:t>
                      </a: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c>
                  <a:txBody>
                    <a:bodyPr/>
                    <a:p>
                      <a:pPr indent="0">
                        <a:buNone/>
                      </a:pPr>
                      <a:r>
                        <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针对电气自动化、工业过程自动化专业毕业学生就业工作调研，增设</a:t>
                      </a:r>
                      <a:r>
                        <a:rPr lang="en-US" alt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2</a:t>
                      </a:r>
                      <a:r>
                        <a:rPr lang="zh-CN" altLang="en-US"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台自动化生产线设备。</a:t>
                      </a:r>
                      <a:endPar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txBody>
                  <a:tcPr marL="12700" marR="12700" marT="12700" anchor="ctr"/>
                </a:tc>
              </a:tr>
              <a:tr h="698500">
                <a:tc>
                  <a:txBody>
                    <a:bodyPr/>
                    <a:p>
                      <a:pPr algn="ctr" fontAlgn="ctr">
                        <a:lnSpc>
                          <a:spcPts val="2000"/>
                        </a:lnSpc>
                        <a:spcAft>
                          <a:spcPts val="0"/>
                        </a:spcAft>
                      </a:pPr>
                      <a:r>
                        <a:rPr lang="zh-CN" sz="1050" b="0" kern="100" dirty="0">
                          <a:effectLst/>
                          <a:latin typeface="微软雅黑" panose="020B0503020204020204" pitchFamily="34" charset="-122"/>
                          <a:ea typeface="微软雅黑" panose="020B0503020204020204" pitchFamily="34" charset="-122"/>
                          <a:cs typeface="Times New Roman" panose="02020603050405020304"/>
                        </a:rPr>
                        <a:t>教学模式是否科学</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l">
                        <a:buClrTx/>
                        <a:buSzTx/>
                        <a:buFontTx/>
                        <a:buNone/>
                      </a:pPr>
                      <a:r>
                        <a:rPr lang="zh-CN" altLang="en-US"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课程是否紧贴岗位实际工作过程，内容是否对接职业标准、行业标准，专业理论、实践技能比重是否适当；教学安排是否合理，是否注重实践教学，教育活动是否系统地设计；教学质量是否可检测。</a:t>
                      </a:r>
                      <a:endParaRPr lang="zh-CN" altLang="en-US"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txBody>
                  <a:tcPr marL="12700" marR="12700" marT="12700" anchor="ctr"/>
                </a:tc>
                <a:tc>
                  <a:txBody>
                    <a:bodyPr/>
                    <a:p>
                      <a:pPr algn="l">
                        <a:buClrTx/>
                        <a:buSzTx/>
                        <a:buFontTx/>
                        <a:buNone/>
                      </a:pPr>
                      <a:r>
                        <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单班上课42人，一个实训台2人，存在学生偷懒依赖其他同学，诊改，进一步分批，做到每个实验台一个同学，实训台上的</a:t>
                      </a:r>
                      <a:r>
                        <a:rPr lang="en-US" alt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PLC</a:t>
                      </a:r>
                      <a:r>
                        <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模拟控制课程的教学不足以贴近实际的岗位培训。</a:t>
                      </a:r>
                      <a:endPar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txBody>
                  <a:tcPr marL="12700" marR="12700" marT="12700" anchor="ctr"/>
                </a:tc>
              </a:tr>
              <a:tr h="538480">
                <a:tc>
                  <a:txBody>
                    <a:bodyPr/>
                    <a:p>
                      <a:pPr algn="ctr" fontAlgn="ctr">
                        <a:lnSpc>
                          <a:spcPts val="2000"/>
                        </a:lnSpc>
                        <a:spcAft>
                          <a:spcPts val="0"/>
                        </a:spcAft>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教学方法和手段是否先进</a:t>
                      </a: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1437" marR="51437" marT="0" marB="0"/>
                </a:tc>
                <a:tc>
                  <a:txBody>
                    <a:bodyPr/>
                    <a:p>
                      <a:pPr algn="l">
                        <a:buClrTx/>
                        <a:buSzTx/>
                        <a:buFontTx/>
                        <a:buNone/>
                      </a:pPr>
                      <a:r>
                        <a:rPr lang="zh-CN" altLang="en-US" sz="1050" dirty="0" smtClean="0">
                          <a:latin typeface="微软雅黑" panose="020B0503020204020204" pitchFamily="34" charset="-122"/>
                          <a:ea typeface="微软雅黑" panose="020B0503020204020204" pitchFamily="34" charset="-122"/>
                          <a:sym typeface="+mn-ea"/>
                        </a:rPr>
                        <a:t>是否采用项目教学、案例教学、情景教学、工作过程导向教学；是否广泛运用启发式、探究式、讨论式、参与式教学；是否推行教学手段现代化，引入微课、MOOC、翻转课堂等最新教学手段。</a:t>
                      </a:r>
                      <a:endParaRPr lang="zh-CN" altLang="en-US" sz="1050" dirty="0" smtClean="0">
                        <a:latin typeface="微软雅黑" panose="020B0503020204020204" pitchFamily="34" charset="-122"/>
                        <a:ea typeface="微软雅黑" panose="020B0503020204020204" pitchFamily="34" charset="-122"/>
                        <a:sym typeface="+mn-ea"/>
                      </a:endParaRPr>
                    </a:p>
                  </a:txBody>
                  <a:tcPr marL="12700" marR="12700" marT="12700" anchor="ctr"/>
                </a:tc>
                <a:tc>
                  <a:txBody>
                    <a:bodyPr/>
                    <a:p>
                      <a:pPr algn="l">
                        <a:buClrTx/>
                        <a:buSzTx/>
                        <a:buFontTx/>
                        <a:buNone/>
                      </a:pPr>
                      <a:r>
                        <a:rPr lang="zh-CN" altLang="en-US"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理实一体课采用分批上课，</a:t>
                      </a:r>
                      <a:r>
                        <a:rPr lang="zh-CN" sz="105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做到每个实验台一个同学。</a:t>
                      </a:r>
                      <a:r>
                        <a:rPr lang="zh-CN" altLang="en-US"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引入蓝墨云班课、慕课等信息化教学手段。</a:t>
                      </a:r>
                      <a:endParaRPr lang="zh-CN" altLang="en-US"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txBody>
                  <a:tcPr marL="12700" marR="12700" marT="12700" anchor="ctr"/>
                </a:tc>
              </a:tr>
              <a:tr h="378460">
                <a:tc>
                  <a:txBody>
                    <a:bodyPr/>
                    <a:p>
                      <a:pPr algn="ctr" fontAlgn="ctr">
                        <a:lnSpc>
                          <a:spcPts val="2000"/>
                        </a:lnSpc>
                        <a:spcAft>
                          <a:spcPts val="0"/>
                        </a:spcAft>
                      </a:pPr>
                      <a:r>
                        <a:rPr lang="zh-CN" sz="1050" b="0" kern="100" dirty="0">
                          <a:effectLst/>
                          <a:latin typeface="微软雅黑" panose="020B0503020204020204" pitchFamily="34" charset="-122"/>
                          <a:ea typeface="微软雅黑" panose="020B0503020204020204" pitchFamily="34" charset="-122"/>
                          <a:cs typeface="Times New Roman" panose="02020603050405020304"/>
                        </a:rPr>
                        <a:t>教学团队是否合理</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l">
                        <a:buClrTx/>
                        <a:buSzTx/>
                        <a:buFontTx/>
                        <a:buNone/>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教学团队的规模是否适度，专任教师和兼职教师比例是否协调，专业的生师比例是否恰当；教学团队结构是否合理。</a:t>
                      </a: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c>
                  <a:txBody>
                    <a:bodyPr/>
                    <a:p>
                      <a:pPr algn="l">
                        <a:buClrTx/>
                        <a:buSzTx/>
                        <a:buFontTx/>
                        <a:buNone/>
                      </a:pPr>
                      <a:r>
                        <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课程教学团队年龄偏大、学历偏低、结构需要完善。新引进专业教师一名，目前正招聘博士。</a:t>
                      </a:r>
                      <a:endPar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r>
              <a:tr h="538480">
                <a:tc>
                  <a:txBody>
                    <a:bodyPr/>
                    <a:p>
                      <a:pPr algn="ctr" fontAlgn="ctr">
                        <a:lnSpc>
                          <a:spcPts val="2000"/>
                        </a:lnSpc>
                        <a:spcAft>
                          <a:spcPts val="0"/>
                        </a:spcAft>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实践教学条件是否满足</a:t>
                      </a: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1437" marR="51437" marT="0" marB="0"/>
                </a:tc>
                <a:tc>
                  <a:txBody>
                    <a:bodyPr/>
                    <a:p>
                      <a:pPr algn="l">
                        <a:buClrTx/>
                        <a:buSzTx/>
                        <a:buFontTx/>
                        <a:buNone/>
                      </a:pPr>
                      <a:r>
                        <a:rPr lang="zh-CN" altLang="en-US"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实训室的布局是否合理，实训室数量、设备配置等是否满足课程教学、实践的需求；校内实训室的管理是否规范，是否有较高的使用效率；管理是否规范。</a:t>
                      </a:r>
                      <a:endParaRPr lang="zh-CN" altLang="en-US"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c>
                  <a:txBody>
                    <a:bodyPr/>
                    <a:p>
                      <a:pPr algn="l">
                        <a:buClrTx/>
                        <a:buSzTx/>
                        <a:buFontTx/>
                        <a:buNone/>
                      </a:pPr>
                      <a:r>
                        <a:rPr lang="zh-CN" sz="105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在原实训台设备的基础上加以改进，增设PLC的模拟量控制。</a:t>
                      </a:r>
                      <a:endPar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algn="l">
                        <a:buClrTx/>
                        <a:buSzTx/>
                        <a:buFontTx/>
                        <a:buNone/>
                      </a:pPr>
                      <a:endParaRPr lang="zh-CN" altLang="en-US"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txBody>
                  <a:tcPr marL="12700" marR="12700" marT="12700" anchor="ctr"/>
                </a:tc>
              </a:tr>
              <a:tr h="292735">
                <a:tc>
                  <a:txBody>
                    <a:bodyPr/>
                    <a:p>
                      <a:pPr algn="ctr" fontAlgn="ctr">
                        <a:lnSpc>
                          <a:spcPts val="2000"/>
                        </a:lnSpc>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教学资源是否丰富</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l">
                        <a:buClrTx/>
                        <a:buSzTx/>
                        <a:buFontTx/>
                        <a:buNone/>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是否建设一批优质的专业课程教学资源，是否建立教材开发和选用制度。</a:t>
                      </a: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c>
                  <a:txBody>
                    <a:bodyPr/>
                    <a:p>
                      <a:pPr algn="l">
                        <a:buClrTx/>
                        <a:buSzTx/>
                        <a:buFontTx/>
                        <a:buNone/>
                      </a:pPr>
                      <a:r>
                        <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建立视频资源库，建立在线开放课堂，编制教材</a:t>
                      </a:r>
                      <a:endPar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r>
              <a:tr h="538480">
                <a:tc>
                  <a:txBody>
                    <a:bodyPr/>
                    <a:p>
                      <a:pPr algn="ctr" fontAlgn="ctr">
                        <a:lnSpc>
                          <a:spcPts val="2000"/>
                        </a:lnSpc>
                        <a:spcAft>
                          <a:spcPts val="0"/>
                        </a:spcAft>
                      </a:pPr>
                      <a:r>
                        <a:rPr lang="zh-CN" sz="1050" b="0" kern="100" dirty="0">
                          <a:effectLst/>
                          <a:latin typeface="微软雅黑" panose="020B0503020204020204" pitchFamily="34" charset="-122"/>
                          <a:ea typeface="微软雅黑" panose="020B0503020204020204" pitchFamily="34" charset="-122"/>
                          <a:cs typeface="Times New Roman" panose="02020603050405020304"/>
                        </a:rPr>
                        <a:t>教学活动是否有效</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l">
                        <a:buClrTx/>
                        <a:buSzTx/>
                        <a:buFontTx/>
                        <a:buNone/>
                      </a:pPr>
                      <a:r>
                        <a:rPr lang="zh-CN" altLang="en-US"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教学组织模式是否恰当，教学管理是否严谨、规范；教学设计是否有针对性和实用性，教学目标是否达成，教学方法是否得当；知识是否理解，训练是否到位。</a:t>
                      </a:r>
                      <a:endParaRPr lang="zh-CN" altLang="en-US"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c>
                  <a:txBody>
                    <a:bodyPr/>
                    <a:p>
                      <a:pPr algn="l">
                        <a:buClrTx/>
                        <a:buSzTx/>
                        <a:buFontTx/>
                        <a:buNone/>
                      </a:pPr>
                      <a:r>
                        <a:rPr lang="zh-CN" sz="105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教学活动（理论、实践）突出学生的主体地位，体现教学做一体化</a:t>
                      </a:r>
                      <a:endPar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r>
              <a:tr h="508000">
                <a:tc>
                  <a:txBody>
                    <a:bodyPr/>
                    <a:p>
                      <a:pPr algn="ctr" fontAlgn="ctr">
                        <a:lnSpc>
                          <a:spcPts val="2000"/>
                        </a:lnSpc>
                        <a:spcAft>
                          <a:spcPts val="0"/>
                        </a:spcAft>
                      </a:pPr>
                      <a:r>
                        <a:rPr lang="zh-CN" sz="1050" b="0" kern="100" dirty="0">
                          <a:effectLst/>
                          <a:latin typeface="微软雅黑" panose="020B0503020204020204" pitchFamily="34" charset="-122"/>
                          <a:ea typeface="微软雅黑" panose="020B0503020204020204" pitchFamily="34" charset="-122"/>
                          <a:cs typeface="Times New Roman" panose="02020603050405020304"/>
                        </a:rPr>
                        <a:t>课程考核评价是否科学合理</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l">
                        <a:buClrTx/>
                        <a:buSzTx/>
                        <a:buFontTx/>
                        <a:buNone/>
                      </a:pPr>
                      <a:r>
                        <a:rPr lang="zh-CN" altLang="en-US"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是否建立多元化的学生能力评价体系，完成学生考核模式改革。</a:t>
                      </a:r>
                      <a:endParaRPr lang="zh-CN" altLang="en-US"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c>
                  <a:txBody>
                    <a:bodyPr/>
                    <a:p>
                      <a:pPr algn="l">
                        <a:buClrTx/>
                        <a:buSzTx/>
                        <a:buFontTx/>
                        <a:buNone/>
                      </a:pPr>
                      <a:r>
                        <a:rPr lang="zh-CN" altLang="en-US"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引入职业岗位技能鉴定标准作为学生职业能力评价依据；实现评价主体多元化，评价方式多样化</a:t>
                      </a:r>
                      <a:endParaRPr lang="zh-CN" altLang="en-US"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r>
            </a:tbl>
          </a:graphicData>
        </a:graphic>
      </p:graphicFrame>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0721" y="47845"/>
            <a:ext cx="398794" cy="398794"/>
          </a:xfrm>
          <a:prstGeom prst="rect">
            <a:avLst/>
          </a:prstGeom>
        </p:spPr>
      </p:pic>
      <p:grpSp>
        <p:nvGrpSpPr>
          <p:cNvPr id="64" name="组合 63"/>
          <p:cNvGrpSpPr/>
          <p:nvPr/>
        </p:nvGrpSpPr>
        <p:grpSpPr>
          <a:xfrm>
            <a:off x="148921" y="171450"/>
            <a:ext cx="575218" cy="216932"/>
            <a:chOff x="472881" y="331470"/>
            <a:chExt cx="766957" cy="289243"/>
          </a:xfrm>
          <a:solidFill>
            <a:schemeClr val="tx2"/>
          </a:solidFill>
        </p:grpSpPr>
        <p:sp>
          <p:nvSpPr>
            <p:cNvPr id="65"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66"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67"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68"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72" name="直接连接符 71"/>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2" name="文本框 1"/>
          <p:cNvSpPr txBox="1"/>
          <p:nvPr>
            <p:custDataLst>
              <p:tags r:id="rId3"/>
            </p:custDataLst>
          </p:nvPr>
        </p:nvSpPr>
        <p:spPr>
          <a:xfrm>
            <a:off x="6646474" y="-63338"/>
            <a:ext cx="3830429" cy="5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algn="ctr" eaLnBrk="1" hangingPunct="1">
              <a:defRPr sz="1400">
                <a:solidFill>
                  <a:srgbClr val="F4E3B6"/>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gn="l"/>
            <a:endParaRPr lang="zh-CN" altLang="en-US" sz="1350">
              <a:solidFill>
                <a:srgbClr val="000000"/>
              </a:solidFill>
            </a:endParaRPr>
          </a:p>
          <a:p>
            <a:pPr algn="l"/>
            <a:endParaRPr lang="zh-CN" altLang="en-US" sz="1350">
              <a:solidFill>
                <a:srgbClr val="000000"/>
              </a:solidFill>
            </a:endParaRPr>
          </a:p>
          <a:p>
            <a:pPr algn="l"/>
            <a:endParaRPr lang="zh-CN" altLang="da-DK" sz="1350">
              <a:solidFill>
                <a:srgbClr val="000000"/>
              </a:solidFill>
            </a:endParaRPr>
          </a:p>
          <a:p>
            <a:pPr algn="l"/>
            <a:endParaRPr lang="zh-CN" altLang="en-US" sz="1350">
              <a:solidFill>
                <a:srgbClr val="000000"/>
              </a:solidFill>
            </a:endParaRPr>
          </a:p>
        </p:txBody>
      </p:sp>
      <p:sp>
        <p:nvSpPr>
          <p:cNvPr id="29" name="矩形 28"/>
          <p:cNvSpPr/>
          <p:nvPr/>
        </p:nvSpPr>
        <p:spPr>
          <a:xfrm>
            <a:off x="4840172" y="13831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标准</a:t>
            </a:r>
            <a:endParaRPr lang="zh-CN" altLang="en-US" sz="1050" dirty="0"/>
          </a:p>
        </p:txBody>
      </p:sp>
      <p:sp>
        <p:nvSpPr>
          <p:cNvPr id="30" name="矩形 29"/>
          <p:cNvSpPr/>
          <p:nvPr/>
        </p:nvSpPr>
        <p:spPr>
          <a:xfrm>
            <a:off x="5467874" y="13926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设计</a:t>
            </a:r>
            <a:endParaRPr lang="zh-CN" altLang="en-US" sz="1050" dirty="0"/>
          </a:p>
        </p:txBody>
      </p:sp>
      <p:sp>
        <p:nvSpPr>
          <p:cNvPr id="31" name="矩形 30"/>
          <p:cNvSpPr/>
          <p:nvPr/>
        </p:nvSpPr>
        <p:spPr>
          <a:xfrm>
            <a:off x="6085074" y="1375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组织</a:t>
            </a:r>
            <a:endParaRPr lang="zh-CN" altLang="en-US" sz="1050" dirty="0"/>
          </a:p>
        </p:txBody>
      </p:sp>
      <p:sp>
        <p:nvSpPr>
          <p:cNvPr id="33" name="矩形 32"/>
          <p:cNvSpPr/>
          <p:nvPr/>
        </p:nvSpPr>
        <p:spPr>
          <a:xfrm>
            <a:off x="6702266" y="1389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实施</a:t>
            </a:r>
            <a:endParaRPr lang="zh-CN" altLang="en-US" sz="1050" dirty="0"/>
          </a:p>
        </p:txBody>
      </p:sp>
      <p:sp>
        <p:nvSpPr>
          <p:cNvPr id="34" name="矩形 33"/>
          <p:cNvSpPr/>
          <p:nvPr/>
        </p:nvSpPr>
        <p:spPr>
          <a:xfrm>
            <a:off x="7319467" y="159300"/>
            <a:ext cx="59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rgbClr val="FFFF00"/>
                </a:solidFill>
              </a:rPr>
              <a:t>诊断</a:t>
            </a:r>
            <a:endParaRPr lang="zh-CN" altLang="en-US" sz="1050" b="1" dirty="0">
              <a:solidFill>
                <a:srgbClr val="FFFF00"/>
              </a:solidFill>
            </a:endParaRPr>
          </a:p>
        </p:txBody>
      </p:sp>
      <p:sp>
        <p:nvSpPr>
          <p:cNvPr id="35" name="矩形 34"/>
          <p:cNvSpPr/>
          <p:nvPr/>
        </p:nvSpPr>
        <p:spPr>
          <a:xfrm>
            <a:off x="7936664" y="1375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创新</a:t>
            </a:r>
            <a:endParaRPr lang="zh-CN" altLang="en-US" sz="1050" dirty="0"/>
          </a:p>
        </p:txBody>
      </p:sp>
      <p:sp>
        <p:nvSpPr>
          <p:cNvPr id="36" name="矩形 35"/>
          <p:cNvSpPr/>
          <p:nvPr/>
        </p:nvSpPr>
        <p:spPr>
          <a:xfrm>
            <a:off x="4213481" y="137055"/>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目标</a:t>
            </a:r>
            <a:endParaRPr lang="zh-CN" altLang="en-US" sz="1050" dirty="0"/>
          </a:p>
        </p:txBody>
      </p:sp>
      <p:sp>
        <p:nvSpPr>
          <p:cNvPr id="37" name="矩形 36"/>
          <p:cNvSpPr/>
          <p:nvPr/>
        </p:nvSpPr>
        <p:spPr>
          <a:xfrm>
            <a:off x="8544537" y="138641"/>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改进</a:t>
            </a:r>
            <a:endParaRPr lang="zh-CN" altLang="en-US" sz="1050" dirty="0"/>
          </a:p>
        </p:txBody>
      </p:sp>
      <p:sp>
        <p:nvSpPr>
          <p:cNvPr id="7"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zh-CN" altLang="en-US" sz="2100" b="1" dirty="0">
                <a:solidFill>
                  <a:schemeClr val="tx2"/>
                </a:solidFill>
                <a:latin typeface="微软雅黑" panose="020B0503020204020204" pitchFamily="34" charset="-122"/>
                <a:ea typeface="微软雅黑" panose="020B0503020204020204" pitchFamily="34" charset="-122"/>
                <a:sym typeface="+mn-ea"/>
              </a:rPr>
              <a:t>2</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sz="2100" b="1" dirty="0">
                <a:solidFill>
                  <a:schemeClr val="tx2"/>
                </a:solidFill>
                <a:latin typeface="微软雅黑" panose="020B0503020204020204" pitchFamily="34" charset="-122"/>
                <a:ea typeface="微软雅黑" panose="020B0503020204020204" pitchFamily="34" charset="-122"/>
                <a:sym typeface="+mn-ea"/>
              </a:rPr>
              <a:t>课程诊改实施情况</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6519474" y="-190338"/>
            <a:ext cx="3830429" cy="5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algn="ctr" eaLnBrk="1" hangingPunct="1">
              <a:defRPr sz="1400">
                <a:solidFill>
                  <a:srgbClr val="F4E3B6"/>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gn="l"/>
            <a:endParaRPr lang="zh-CN" altLang="en-US" sz="1350">
              <a:solidFill>
                <a:srgbClr val="000000"/>
              </a:solidFill>
            </a:endParaRPr>
          </a:p>
          <a:p>
            <a:pPr algn="l"/>
            <a:endParaRPr lang="zh-CN" altLang="en-US" sz="1350">
              <a:solidFill>
                <a:srgbClr val="000000"/>
              </a:solidFill>
            </a:endParaRPr>
          </a:p>
          <a:p>
            <a:pPr algn="l"/>
            <a:endParaRPr lang="zh-CN" altLang="da-DK" sz="1350">
              <a:solidFill>
                <a:srgbClr val="000000"/>
              </a:solidFill>
            </a:endParaRPr>
          </a:p>
          <a:p>
            <a:pPr algn="l"/>
            <a:endParaRPr lang="zh-CN" altLang="en-US" sz="1350">
              <a:solidFill>
                <a:srgbClr val="000000"/>
              </a:solidFill>
            </a:endParaRPr>
          </a:p>
        </p:txBody>
      </p:sp>
      <p:sp>
        <p:nvSpPr>
          <p:cNvPr id="29" name="矩形 28"/>
          <p:cNvSpPr/>
          <p:nvPr/>
        </p:nvSpPr>
        <p:spPr>
          <a:xfrm>
            <a:off x="4840172" y="13831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标准</a:t>
            </a:r>
            <a:endParaRPr lang="zh-CN" altLang="en-US" sz="1050" dirty="0"/>
          </a:p>
        </p:txBody>
      </p:sp>
      <p:sp>
        <p:nvSpPr>
          <p:cNvPr id="30" name="矩形 29"/>
          <p:cNvSpPr/>
          <p:nvPr/>
        </p:nvSpPr>
        <p:spPr>
          <a:xfrm>
            <a:off x="5467874" y="13926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设计</a:t>
            </a:r>
            <a:endParaRPr lang="zh-CN" altLang="en-US" sz="1050" dirty="0"/>
          </a:p>
        </p:txBody>
      </p:sp>
      <p:sp>
        <p:nvSpPr>
          <p:cNvPr id="31" name="矩形 30"/>
          <p:cNvSpPr/>
          <p:nvPr/>
        </p:nvSpPr>
        <p:spPr>
          <a:xfrm>
            <a:off x="6085074" y="1375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组织</a:t>
            </a:r>
            <a:endParaRPr lang="zh-CN" altLang="en-US" sz="1050" dirty="0"/>
          </a:p>
        </p:txBody>
      </p:sp>
      <p:sp>
        <p:nvSpPr>
          <p:cNvPr id="33" name="矩形 32"/>
          <p:cNvSpPr/>
          <p:nvPr/>
        </p:nvSpPr>
        <p:spPr>
          <a:xfrm>
            <a:off x="6702266" y="1389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实施</a:t>
            </a:r>
            <a:endParaRPr lang="zh-CN" altLang="en-US" sz="1050" dirty="0"/>
          </a:p>
        </p:txBody>
      </p:sp>
      <p:sp>
        <p:nvSpPr>
          <p:cNvPr id="34" name="矩形 33"/>
          <p:cNvSpPr/>
          <p:nvPr/>
        </p:nvSpPr>
        <p:spPr>
          <a:xfrm>
            <a:off x="7319467" y="159300"/>
            <a:ext cx="59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rgbClr val="FFFF00"/>
                </a:solidFill>
              </a:rPr>
              <a:t>诊断</a:t>
            </a:r>
            <a:endParaRPr lang="zh-CN" altLang="en-US" sz="1050" b="1" dirty="0">
              <a:solidFill>
                <a:srgbClr val="FFFF00"/>
              </a:solidFill>
            </a:endParaRPr>
          </a:p>
        </p:txBody>
      </p:sp>
      <p:sp>
        <p:nvSpPr>
          <p:cNvPr id="35" name="矩形 34"/>
          <p:cNvSpPr/>
          <p:nvPr/>
        </p:nvSpPr>
        <p:spPr>
          <a:xfrm>
            <a:off x="7936664" y="1375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创新</a:t>
            </a:r>
            <a:endParaRPr lang="zh-CN" altLang="en-US" sz="1050" dirty="0"/>
          </a:p>
        </p:txBody>
      </p:sp>
      <p:sp>
        <p:nvSpPr>
          <p:cNvPr id="36" name="矩形 35"/>
          <p:cNvSpPr/>
          <p:nvPr/>
        </p:nvSpPr>
        <p:spPr>
          <a:xfrm>
            <a:off x="4213481" y="137055"/>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目标</a:t>
            </a:r>
            <a:endParaRPr lang="zh-CN" altLang="en-US" sz="1050" dirty="0"/>
          </a:p>
        </p:txBody>
      </p:sp>
      <p:sp>
        <p:nvSpPr>
          <p:cNvPr id="37" name="矩形 36"/>
          <p:cNvSpPr/>
          <p:nvPr/>
        </p:nvSpPr>
        <p:spPr>
          <a:xfrm>
            <a:off x="8544537" y="138641"/>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改进</a:t>
            </a:r>
            <a:endParaRPr lang="zh-CN" altLang="en-US" sz="1050" dirty="0"/>
          </a:p>
        </p:txBody>
      </p:sp>
      <p:grpSp>
        <p:nvGrpSpPr>
          <p:cNvPr id="98" name="组合 97"/>
          <p:cNvGrpSpPr/>
          <p:nvPr/>
        </p:nvGrpSpPr>
        <p:grpSpPr>
          <a:xfrm>
            <a:off x="3658828" y="1400210"/>
            <a:ext cx="6274814" cy="3209292"/>
            <a:chOff x="-946143" y="1191147"/>
            <a:chExt cx="7931013" cy="4123227"/>
          </a:xfrm>
        </p:grpSpPr>
        <p:grpSp>
          <p:nvGrpSpPr>
            <p:cNvPr id="99" name="组合 98"/>
            <p:cNvGrpSpPr/>
            <p:nvPr/>
          </p:nvGrpSpPr>
          <p:grpSpPr>
            <a:xfrm>
              <a:off x="-946143" y="1191147"/>
              <a:ext cx="7931013" cy="4123227"/>
              <a:chOff x="1907970" y="1891942"/>
              <a:chExt cx="7931013" cy="4123227"/>
            </a:xfrm>
          </p:grpSpPr>
          <p:sp>
            <p:nvSpPr>
              <p:cNvPr id="103" name="MH_Other_1"/>
              <p:cNvSpPr/>
              <p:nvPr>
                <p:custDataLst>
                  <p:tags r:id="rId2"/>
                </p:custDataLst>
              </p:nvPr>
            </p:nvSpPr>
            <p:spPr bwMode="auto">
              <a:xfrm rot="5400000" flipV="1">
                <a:off x="6684687" y="3734948"/>
                <a:ext cx="1029890" cy="1497806"/>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2000">
                    <a:sysClr val="window" lastClr="FFFFFF">
                      <a:lumMod val="95000"/>
                      <a:alpha val="0"/>
                    </a:sysClr>
                  </a:gs>
                  <a:gs pos="76000">
                    <a:sysClr val="window" lastClr="FFFFFF">
                      <a:lumMod val="65000"/>
                    </a:sysClr>
                  </a:gs>
                </a:gsLst>
                <a:lin ang="10200000" scaled="0"/>
              </a:gradFill>
              <a:ln>
                <a:noFill/>
              </a:ln>
            </p:spPr>
            <p:txBody>
              <a:bodyPr lIns="51435" tIns="25717" rIns="51435" bIns="25717" anchor="ctr">
                <a:normAutofit/>
              </a:bodyPr>
              <a:lstStyle/>
              <a:p>
                <a:pPr>
                  <a:defRPr/>
                </a:pPr>
                <a:endParaRPr lang="zh-CN" altLang="en-US" sz="1050" kern="0">
                  <a:solidFill>
                    <a:prstClr val="black"/>
                  </a:solidFill>
                  <a:latin typeface="Calibri" panose="020F0502020204030204"/>
                  <a:ea typeface="宋体" panose="02010600030101010101" pitchFamily="2" charset="-122"/>
                </a:endParaRPr>
              </a:p>
            </p:txBody>
          </p:sp>
          <p:sp>
            <p:nvSpPr>
              <p:cNvPr id="104" name="MH_Other_2"/>
              <p:cNvSpPr/>
              <p:nvPr>
                <p:custDataLst>
                  <p:tags r:id="rId3"/>
                </p:custDataLst>
              </p:nvPr>
            </p:nvSpPr>
            <p:spPr bwMode="auto">
              <a:xfrm rot="10800000" flipV="1">
                <a:off x="5075917" y="4517363"/>
                <a:ext cx="1029890" cy="1497806"/>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100000">
                    <a:sysClr val="window" lastClr="FFFFFF">
                      <a:alpha val="0"/>
                      <a:lumMod val="100000"/>
                    </a:sysClr>
                  </a:gs>
                  <a:gs pos="19000">
                    <a:sysClr val="window" lastClr="FFFFFF">
                      <a:lumMod val="65000"/>
                    </a:sysClr>
                  </a:gs>
                </a:gsLst>
                <a:lin ang="21000000" scaled="0"/>
              </a:gradFill>
              <a:ln>
                <a:noFill/>
              </a:ln>
            </p:spPr>
            <p:txBody>
              <a:bodyPr lIns="51435" tIns="25717" rIns="51435" bIns="25717" anchor="ctr">
                <a:normAutofit/>
              </a:bodyPr>
              <a:lstStyle/>
              <a:p>
                <a:pPr>
                  <a:defRPr/>
                </a:pPr>
                <a:endParaRPr lang="zh-CN" altLang="en-US" sz="1050" kern="0">
                  <a:solidFill>
                    <a:prstClr val="black"/>
                  </a:solidFill>
                  <a:latin typeface="Calibri" panose="020F0502020204030204"/>
                  <a:ea typeface="宋体" panose="02010600030101010101" pitchFamily="2" charset="-122"/>
                </a:endParaRPr>
              </a:p>
            </p:txBody>
          </p:sp>
          <p:sp>
            <p:nvSpPr>
              <p:cNvPr id="105" name="MH_Other_3"/>
              <p:cNvSpPr/>
              <p:nvPr>
                <p:custDataLst>
                  <p:tags r:id="rId4"/>
                </p:custDataLst>
              </p:nvPr>
            </p:nvSpPr>
            <p:spPr bwMode="auto">
              <a:xfrm rot="16200000" flipV="1">
                <a:off x="4327014" y="2694427"/>
                <a:ext cx="1029890" cy="1497806"/>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100000">
                    <a:sysClr val="window" lastClr="FFFFFF">
                      <a:lumMod val="95000"/>
                      <a:alpha val="0"/>
                    </a:sysClr>
                  </a:gs>
                  <a:gs pos="0">
                    <a:sysClr val="window" lastClr="FFFFFF">
                      <a:lumMod val="65000"/>
                    </a:sysClr>
                  </a:gs>
                </a:gsLst>
                <a:lin ang="0" scaled="0"/>
              </a:gradFill>
              <a:ln>
                <a:noFill/>
              </a:ln>
            </p:spPr>
            <p:txBody>
              <a:bodyPr lIns="51435" tIns="25717" rIns="51435" bIns="25717" anchor="ctr">
                <a:normAutofit/>
              </a:bodyPr>
              <a:lstStyle/>
              <a:p>
                <a:pPr>
                  <a:defRPr/>
                </a:pPr>
                <a:endParaRPr lang="zh-CN" altLang="en-US" sz="1050" kern="0">
                  <a:solidFill>
                    <a:prstClr val="black"/>
                  </a:solidFill>
                  <a:latin typeface="Calibri" panose="020F0502020204030204"/>
                  <a:ea typeface="宋体" panose="02010600030101010101" pitchFamily="2" charset="-122"/>
                </a:endParaRPr>
              </a:p>
            </p:txBody>
          </p:sp>
          <p:sp>
            <p:nvSpPr>
              <p:cNvPr id="106" name="MH_Other_4"/>
              <p:cNvSpPr/>
              <p:nvPr>
                <p:custDataLst>
                  <p:tags r:id="rId5"/>
                </p:custDataLst>
              </p:nvPr>
            </p:nvSpPr>
            <p:spPr bwMode="auto">
              <a:xfrm flipV="1">
                <a:off x="4208464" y="3300413"/>
                <a:ext cx="369887" cy="347662"/>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A3D800">
                  <a:lumMod val="75000"/>
                </a:srgbClr>
              </a:solidFill>
              <a:ln>
                <a:noFill/>
              </a:ln>
            </p:spPr>
            <p:txBody>
              <a:bodyPr lIns="51435" tIns="25717" rIns="51435" bIns="25717" anchor="ctr">
                <a:normAutofit/>
              </a:bodyPr>
              <a:lstStyle/>
              <a:p>
                <a:pPr>
                  <a:defRPr/>
                </a:pPr>
                <a:endParaRPr lang="zh-CN" altLang="en-US" sz="1050" kern="0">
                  <a:solidFill>
                    <a:prstClr val="black"/>
                  </a:solidFill>
                  <a:latin typeface="Calibri" panose="020F0502020204030204"/>
                  <a:ea typeface="宋体" panose="02010600030101010101" pitchFamily="2" charset="-122"/>
                </a:endParaRPr>
              </a:p>
            </p:txBody>
          </p:sp>
          <p:sp>
            <p:nvSpPr>
              <p:cNvPr id="107" name="MH_Other_5"/>
              <p:cNvSpPr/>
              <p:nvPr>
                <p:custDataLst>
                  <p:tags r:id="rId6"/>
                </p:custDataLst>
              </p:nvPr>
            </p:nvSpPr>
            <p:spPr bwMode="auto">
              <a:xfrm flipV="1">
                <a:off x="4281489" y="3452813"/>
                <a:ext cx="1709737" cy="1014412"/>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1923">
                    <a:sysClr val="window" lastClr="FFFFFF"/>
                  </a:gs>
                  <a:gs pos="31000">
                    <a:sysClr val="window" lastClr="FFFFFF"/>
                  </a:gs>
                  <a:gs pos="41000">
                    <a:srgbClr val="A3D800"/>
                  </a:gs>
                  <a:gs pos="100000">
                    <a:srgbClr val="A3D800"/>
                  </a:gs>
                </a:gsLst>
                <a:lin ang="2700000" scaled="0"/>
              </a:gradFill>
              <a:ln>
                <a:noFill/>
              </a:ln>
            </p:spPr>
            <p:txBody>
              <a:bodyPr lIns="51435" tIns="25717" rIns="51435" bIns="25717" anchor="ctr">
                <a:normAutofit/>
              </a:bodyPr>
              <a:lstStyle/>
              <a:p>
                <a:pPr>
                  <a:defRPr/>
                </a:pPr>
                <a:endParaRPr lang="zh-CN" altLang="en-US" sz="1050" kern="0">
                  <a:solidFill>
                    <a:prstClr val="black"/>
                  </a:solidFill>
                  <a:latin typeface="Calibri" panose="020F0502020204030204"/>
                  <a:ea typeface="宋体" panose="02010600030101010101" pitchFamily="2" charset="-122"/>
                </a:endParaRPr>
              </a:p>
            </p:txBody>
          </p:sp>
          <p:sp>
            <p:nvSpPr>
              <p:cNvPr id="108" name="MH_Other_6"/>
              <p:cNvSpPr/>
              <p:nvPr>
                <p:custDataLst>
                  <p:tags r:id="rId7"/>
                </p:custDataLst>
              </p:nvPr>
            </p:nvSpPr>
            <p:spPr bwMode="auto">
              <a:xfrm flipH="1">
                <a:off x="6165850" y="3484564"/>
                <a:ext cx="1658938" cy="985837"/>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2">
                  <a:lumMod val="50000"/>
                </a:schemeClr>
              </a:solidFill>
              <a:ln>
                <a:noFill/>
              </a:ln>
            </p:spPr>
            <p:txBody>
              <a:bodyPr lIns="51435" tIns="25717" rIns="51435" bIns="25717" anchor="ctr">
                <a:normAutofit/>
              </a:bodyPr>
              <a:lstStyle/>
              <a:p>
                <a:pPr>
                  <a:defRPr/>
                </a:pPr>
                <a:endParaRPr lang="zh-CN" altLang="en-US" sz="1050" kern="0">
                  <a:solidFill>
                    <a:prstClr val="black"/>
                  </a:solidFill>
                  <a:latin typeface="Calibri" panose="020F0502020204030204"/>
                  <a:ea typeface="宋体" panose="02010600030101010101" pitchFamily="2" charset="-122"/>
                </a:endParaRPr>
              </a:p>
            </p:txBody>
          </p:sp>
          <p:sp>
            <p:nvSpPr>
              <p:cNvPr id="109" name="MH_Other_7"/>
              <p:cNvSpPr/>
              <p:nvPr>
                <p:custDataLst>
                  <p:tags r:id="rId8"/>
                </p:custDataLst>
              </p:nvPr>
            </p:nvSpPr>
            <p:spPr bwMode="auto">
              <a:xfrm flipH="1">
                <a:off x="7588251" y="4321175"/>
                <a:ext cx="360363" cy="338138"/>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2">
                  <a:lumMod val="50000"/>
                </a:schemeClr>
              </a:solidFill>
              <a:ln>
                <a:noFill/>
              </a:ln>
            </p:spPr>
            <p:txBody>
              <a:bodyPr lIns="51435" tIns="25717" rIns="51435" bIns="25717" anchor="ctr">
                <a:normAutofit/>
              </a:bodyPr>
              <a:lstStyle/>
              <a:p>
                <a:pPr>
                  <a:defRPr/>
                </a:pPr>
                <a:endParaRPr lang="zh-CN" altLang="en-US" sz="1050" kern="0">
                  <a:solidFill>
                    <a:prstClr val="black"/>
                  </a:solidFill>
                  <a:latin typeface="Calibri" panose="020F0502020204030204"/>
                  <a:ea typeface="宋体" panose="02010600030101010101" pitchFamily="2" charset="-122"/>
                </a:endParaRPr>
              </a:p>
            </p:txBody>
          </p:sp>
          <p:sp>
            <p:nvSpPr>
              <p:cNvPr id="110" name="MH_Other_8"/>
              <p:cNvSpPr/>
              <p:nvPr>
                <p:custDataLst>
                  <p:tags r:id="rId9"/>
                </p:custDataLst>
              </p:nvPr>
            </p:nvSpPr>
            <p:spPr bwMode="auto">
              <a:xfrm flipV="1">
                <a:off x="6129576" y="1891942"/>
                <a:ext cx="1029890" cy="1497806"/>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100000">
                    <a:sysClr val="window" lastClr="FFFFFF">
                      <a:lumMod val="95000"/>
                      <a:alpha val="0"/>
                    </a:sysClr>
                  </a:gs>
                  <a:gs pos="0">
                    <a:sysClr val="window" lastClr="FFFFFF">
                      <a:lumMod val="65000"/>
                    </a:sysClr>
                  </a:gs>
                </a:gsLst>
                <a:lin ang="0" scaled="0"/>
              </a:gradFill>
              <a:ln>
                <a:noFill/>
              </a:ln>
            </p:spPr>
            <p:txBody>
              <a:bodyPr lIns="51435" tIns="25717" rIns="51435" bIns="25717" anchor="ctr">
                <a:normAutofit/>
              </a:bodyPr>
              <a:lstStyle/>
              <a:p>
                <a:pPr>
                  <a:defRPr/>
                </a:pPr>
                <a:endParaRPr lang="zh-CN" altLang="en-US" sz="1050" kern="0">
                  <a:solidFill>
                    <a:prstClr val="black"/>
                  </a:solidFill>
                  <a:latin typeface="Calibri" panose="020F0502020204030204"/>
                  <a:ea typeface="宋体" panose="02010600030101010101" pitchFamily="2" charset="-122"/>
                </a:endParaRPr>
              </a:p>
            </p:txBody>
          </p:sp>
          <p:sp>
            <p:nvSpPr>
              <p:cNvPr id="111" name="MH_Other_9"/>
              <p:cNvSpPr/>
              <p:nvPr>
                <p:custDataLst>
                  <p:tags r:id="rId10"/>
                </p:custDataLst>
              </p:nvPr>
            </p:nvSpPr>
            <p:spPr bwMode="auto">
              <a:xfrm rot="16200000" flipH="1">
                <a:off x="6403975" y="2081213"/>
                <a:ext cx="357188" cy="334962"/>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0070C0"/>
              </a:solidFill>
              <a:ln>
                <a:noFill/>
              </a:ln>
            </p:spPr>
            <p:txBody>
              <a:bodyPr lIns="51435" tIns="25717" rIns="51435" bIns="25717" anchor="ctr">
                <a:normAutofit/>
              </a:bodyPr>
              <a:lstStyle/>
              <a:p>
                <a:pPr>
                  <a:defRPr/>
                </a:pPr>
                <a:endParaRPr lang="zh-CN" altLang="en-US" sz="1050" kern="0">
                  <a:solidFill>
                    <a:prstClr val="black"/>
                  </a:solidFill>
                  <a:latin typeface="Calibri" panose="020F0502020204030204"/>
                  <a:ea typeface="宋体" panose="02010600030101010101" pitchFamily="2" charset="-122"/>
                </a:endParaRPr>
              </a:p>
            </p:txBody>
          </p:sp>
          <p:sp>
            <p:nvSpPr>
              <p:cNvPr id="112" name="MH_Other_10"/>
              <p:cNvSpPr/>
              <p:nvPr>
                <p:custDataLst>
                  <p:tags r:id="rId11"/>
                </p:custDataLst>
              </p:nvPr>
            </p:nvSpPr>
            <p:spPr bwMode="auto">
              <a:xfrm rot="16200000" flipH="1">
                <a:off x="5280820" y="2486820"/>
                <a:ext cx="1649413" cy="981075"/>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0070C0"/>
              </a:solidFill>
              <a:ln>
                <a:noFill/>
              </a:ln>
            </p:spPr>
            <p:txBody>
              <a:bodyPr lIns="51435" tIns="25717" rIns="51435" bIns="25717" anchor="ctr">
                <a:normAutofit/>
              </a:bodyPr>
              <a:lstStyle/>
              <a:p>
                <a:pPr>
                  <a:defRPr/>
                </a:pPr>
                <a:endParaRPr lang="zh-CN" altLang="en-US" sz="1050" kern="0">
                  <a:solidFill>
                    <a:prstClr val="black"/>
                  </a:solidFill>
                  <a:latin typeface="Calibri" panose="020F0502020204030204"/>
                  <a:ea typeface="宋体" panose="02010600030101010101" pitchFamily="2" charset="-122"/>
                </a:endParaRPr>
              </a:p>
            </p:txBody>
          </p:sp>
          <p:sp>
            <p:nvSpPr>
              <p:cNvPr id="113" name="MH_Other_11"/>
              <p:cNvSpPr/>
              <p:nvPr>
                <p:custDataLst>
                  <p:tags r:id="rId12"/>
                </p:custDataLst>
              </p:nvPr>
            </p:nvSpPr>
            <p:spPr bwMode="auto">
              <a:xfrm rot="5400000" flipH="1">
                <a:off x="5419726" y="5588001"/>
                <a:ext cx="363537" cy="341312"/>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FB9E00">
                  <a:lumMod val="75000"/>
                </a:srgbClr>
              </a:solidFill>
              <a:ln>
                <a:noFill/>
              </a:ln>
            </p:spPr>
            <p:txBody>
              <a:bodyPr lIns="51435" tIns="25717" rIns="51435" bIns="25717" anchor="ctr">
                <a:normAutofit/>
              </a:bodyPr>
              <a:lstStyle/>
              <a:p>
                <a:pPr>
                  <a:defRPr/>
                </a:pPr>
                <a:endParaRPr lang="zh-CN" altLang="en-US" sz="1050" kern="0">
                  <a:solidFill>
                    <a:prstClr val="black"/>
                  </a:solidFill>
                  <a:latin typeface="Calibri" panose="020F0502020204030204"/>
                  <a:ea typeface="宋体" panose="02010600030101010101" pitchFamily="2" charset="-122"/>
                </a:endParaRPr>
              </a:p>
            </p:txBody>
          </p:sp>
          <p:sp>
            <p:nvSpPr>
              <p:cNvPr id="114" name="MH_Other_12"/>
              <p:cNvSpPr/>
              <p:nvPr>
                <p:custDataLst>
                  <p:tags r:id="rId13"/>
                </p:custDataLst>
              </p:nvPr>
            </p:nvSpPr>
            <p:spPr bwMode="auto">
              <a:xfrm rot="5400000" flipH="1">
                <a:off x="5261769" y="4499769"/>
                <a:ext cx="1677988" cy="996950"/>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1923">
                    <a:sysClr val="window" lastClr="FFFFFF"/>
                  </a:gs>
                  <a:gs pos="31000">
                    <a:sysClr val="window" lastClr="FFFFFF"/>
                  </a:gs>
                  <a:gs pos="41000">
                    <a:srgbClr val="FB9E00"/>
                  </a:gs>
                  <a:gs pos="100000">
                    <a:srgbClr val="FB9E00"/>
                  </a:gs>
                </a:gsLst>
                <a:lin ang="2700000" scaled="0"/>
              </a:gradFill>
              <a:ln>
                <a:noFill/>
              </a:ln>
            </p:spPr>
            <p:txBody>
              <a:bodyPr lIns="51435" tIns="25717" rIns="51435" bIns="25717" anchor="ctr">
                <a:normAutofit/>
              </a:bodyPr>
              <a:lstStyle/>
              <a:p>
                <a:pPr>
                  <a:defRPr/>
                </a:pPr>
                <a:endParaRPr lang="zh-CN" altLang="en-US" sz="1050" kern="0">
                  <a:solidFill>
                    <a:prstClr val="black"/>
                  </a:solidFill>
                  <a:latin typeface="Calibri" panose="020F0502020204030204"/>
                  <a:ea typeface="宋体" panose="02010600030101010101" pitchFamily="2" charset="-122"/>
                </a:endParaRPr>
              </a:p>
            </p:txBody>
          </p:sp>
          <p:sp>
            <p:nvSpPr>
              <p:cNvPr id="115" name="MH_Other_13"/>
              <p:cNvSpPr txBox="1"/>
              <p:nvPr>
                <p:custDataLst>
                  <p:tags r:id="rId14"/>
                </p:custDataLst>
              </p:nvPr>
            </p:nvSpPr>
            <p:spPr>
              <a:xfrm>
                <a:off x="5801004" y="2891231"/>
                <a:ext cx="774718" cy="553998"/>
              </a:xfrm>
              <a:prstGeom prst="rect">
                <a:avLst/>
              </a:prstGeom>
              <a:noFill/>
              <a:effectLst/>
            </p:spPr>
            <p:txBody>
              <a:bodyPr anchor="ctr">
                <a:noAutofit/>
              </a:bodyPr>
              <a:lstStyle>
                <a:defPPr>
                  <a:defRPr lang="zh-CN"/>
                </a:defPPr>
                <a:lvl1pPr>
                  <a:defRPr sz="4050" b="1">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defRPr>
                </a:lvl1pPr>
              </a:lstStyle>
              <a:p>
                <a:pPr>
                  <a:lnSpc>
                    <a:spcPct val="90000"/>
                  </a:lnSpc>
                  <a:defRPr/>
                </a:pPr>
                <a:r>
                  <a:rPr lang="en-US" altLang="zh-CN" sz="2550" dirty="0"/>
                  <a:t>01</a:t>
                </a:r>
                <a:endParaRPr lang="zh-CN" altLang="en-US" sz="2550" dirty="0"/>
              </a:p>
            </p:txBody>
          </p:sp>
          <p:sp>
            <p:nvSpPr>
              <p:cNvPr id="116" name="MH_Other_14"/>
              <p:cNvSpPr txBox="1"/>
              <p:nvPr>
                <p:custDataLst>
                  <p:tags r:id="rId15"/>
                </p:custDataLst>
              </p:nvPr>
            </p:nvSpPr>
            <p:spPr>
              <a:xfrm>
                <a:off x="5815088" y="4398429"/>
                <a:ext cx="704039" cy="715581"/>
              </a:xfrm>
              <a:prstGeom prst="rect">
                <a:avLst/>
              </a:prstGeom>
              <a:noFill/>
              <a:effectLst/>
            </p:spPr>
            <p:txBody>
              <a:bodyPr anchor="ctr">
                <a:normAutofit fontScale="75000" lnSpcReduction="10000"/>
              </a:bodyPr>
              <a:lstStyle>
                <a:defPPr>
                  <a:defRPr lang="zh-CN"/>
                </a:defPPr>
                <a:lvl1pPr>
                  <a:defRPr sz="4050" b="1">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defRPr>
                </a:lvl1pPr>
              </a:lstStyle>
              <a:p>
                <a:r>
                  <a:rPr lang="en-US" altLang="zh-CN" sz="3040" dirty="0"/>
                  <a:t>03</a:t>
                </a:r>
                <a:endParaRPr lang="zh-CN" altLang="en-US" sz="3040" dirty="0"/>
              </a:p>
            </p:txBody>
          </p:sp>
          <p:sp>
            <p:nvSpPr>
              <p:cNvPr id="117" name="MH_Other_15"/>
              <p:cNvSpPr txBox="1"/>
              <p:nvPr>
                <p:custDataLst>
                  <p:tags r:id="rId16"/>
                </p:custDataLst>
              </p:nvPr>
            </p:nvSpPr>
            <p:spPr>
              <a:xfrm>
                <a:off x="4916603" y="3607506"/>
                <a:ext cx="704039" cy="715581"/>
              </a:xfrm>
              <a:prstGeom prst="rect">
                <a:avLst/>
              </a:prstGeom>
              <a:noFill/>
              <a:effectLst/>
            </p:spPr>
            <p:txBody>
              <a:bodyPr anchor="ctr">
                <a:normAutofit fontScale="75000" lnSpcReduction="10000"/>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040" b="1" dirty="0">
                    <a:solidFill>
                      <a:prstClr val="white"/>
                    </a:solidFill>
                    <a:latin typeface="微软雅黑" panose="020B0503020204020204" pitchFamily="34" charset="-122"/>
                    <a:ea typeface="微软雅黑" panose="020B0503020204020204" pitchFamily="34" charset="-122"/>
                  </a:rPr>
                  <a:t>04</a:t>
                </a:r>
                <a:endParaRPr lang="zh-CN" altLang="en-US" sz="3040" b="1" dirty="0">
                  <a:solidFill>
                    <a:prstClr val="white"/>
                  </a:solidFill>
                  <a:latin typeface="微软雅黑" panose="020B0503020204020204" pitchFamily="34" charset="-122"/>
                  <a:ea typeface="微软雅黑" panose="020B0503020204020204" pitchFamily="34" charset="-122"/>
                </a:endParaRPr>
              </a:p>
            </p:txBody>
          </p:sp>
          <p:sp>
            <p:nvSpPr>
              <p:cNvPr id="118" name="MH_Other_16"/>
              <p:cNvSpPr txBox="1"/>
              <p:nvPr>
                <p:custDataLst>
                  <p:tags r:id="rId17"/>
                </p:custDataLst>
              </p:nvPr>
            </p:nvSpPr>
            <p:spPr>
              <a:xfrm>
                <a:off x="6553388" y="3607506"/>
                <a:ext cx="704039" cy="715581"/>
              </a:xfrm>
              <a:prstGeom prst="rect">
                <a:avLst/>
              </a:prstGeom>
              <a:noFill/>
              <a:effectLst/>
            </p:spPr>
            <p:txBody>
              <a:bodyPr anchor="ctr">
                <a:normAutofit fontScale="75000" lnSpcReduction="10000"/>
              </a:bodyPr>
              <a:lstStyle>
                <a:defPPr>
                  <a:defRPr lang="zh-CN"/>
                </a:defPPr>
                <a:lvl1pPr>
                  <a:defRPr sz="4050" b="1">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defRPr>
                </a:lvl1pPr>
              </a:lstStyle>
              <a:p>
                <a:r>
                  <a:rPr lang="en-US" altLang="zh-CN" sz="3040" dirty="0"/>
                  <a:t>02</a:t>
                </a:r>
                <a:endParaRPr lang="zh-CN" altLang="en-US" sz="3040" dirty="0"/>
              </a:p>
            </p:txBody>
          </p:sp>
          <p:sp>
            <p:nvSpPr>
              <p:cNvPr id="119" name="MH_SubTitle_4"/>
              <p:cNvSpPr txBox="1">
                <a:spLocks noChangeArrowheads="1"/>
              </p:cNvSpPr>
              <p:nvPr>
                <p:custDataLst>
                  <p:tags r:id="rId18"/>
                </p:custDataLst>
              </p:nvPr>
            </p:nvSpPr>
            <p:spPr bwMode="auto">
              <a:xfrm>
                <a:off x="1907970" y="1893694"/>
                <a:ext cx="3489580" cy="97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1500" b="1" dirty="0" smtClean="0">
                    <a:solidFill>
                      <a:srgbClr val="7AA200"/>
                    </a:solidFill>
                    <a:latin typeface="时尚中黑简体" panose="01010104010101010101" pitchFamily="2" charset="-122"/>
                    <a:ea typeface="时尚中黑简体" panose="01010104010101010101" pitchFamily="2" charset="-122"/>
                  </a:rPr>
                  <a:t>构建</a:t>
                </a:r>
                <a:endParaRPr lang="en-US" altLang="zh-CN" sz="1500" b="1" dirty="0" smtClean="0">
                  <a:solidFill>
                    <a:srgbClr val="7AA200"/>
                  </a:solidFill>
                  <a:latin typeface="时尚中黑简体" panose="01010104010101010101" pitchFamily="2" charset="-122"/>
                  <a:ea typeface="时尚中黑简体" panose="01010104010101010101" pitchFamily="2" charset="-122"/>
                </a:endParaRPr>
              </a:p>
              <a:p>
                <a:pPr algn="r" eaLnBrk="1" hangingPunct="1"/>
                <a:r>
                  <a:rPr lang="zh-CN" altLang="en-US" sz="1500" b="1" dirty="0" smtClean="0">
                    <a:solidFill>
                      <a:srgbClr val="7AA200"/>
                    </a:solidFill>
                    <a:latin typeface="时尚中黑简体" panose="01010104010101010101" pitchFamily="2" charset="-122"/>
                    <a:ea typeface="时尚中黑简体" panose="01010104010101010101" pitchFamily="2" charset="-122"/>
                  </a:rPr>
                  <a:t>考评体系</a:t>
                </a:r>
                <a:endParaRPr lang="zh-CN" altLang="en-US" sz="1500" b="1" dirty="0">
                  <a:solidFill>
                    <a:srgbClr val="7AA200"/>
                  </a:solidFill>
                  <a:latin typeface="时尚中黑简体" panose="01010104010101010101" pitchFamily="2" charset="-122"/>
                  <a:ea typeface="时尚中黑简体" panose="01010104010101010101" pitchFamily="2" charset="-122"/>
                </a:endParaRPr>
              </a:p>
            </p:txBody>
          </p:sp>
          <p:sp>
            <p:nvSpPr>
              <p:cNvPr id="120" name="MH_SubTitle_1"/>
              <p:cNvSpPr txBox="1">
                <a:spLocks noChangeArrowheads="1"/>
              </p:cNvSpPr>
              <p:nvPr>
                <p:custDataLst>
                  <p:tags r:id="rId19"/>
                </p:custDataLst>
              </p:nvPr>
            </p:nvSpPr>
            <p:spPr bwMode="auto">
              <a:xfrm>
                <a:off x="6957671" y="2345646"/>
                <a:ext cx="28813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500" b="1" dirty="0" smtClean="0">
                    <a:solidFill>
                      <a:srgbClr val="8E2475"/>
                    </a:solidFill>
                    <a:latin typeface="时尚中黑简体" panose="01010104010101010101" pitchFamily="2" charset="-122"/>
                    <a:ea typeface="时尚中黑简体" panose="01010104010101010101" pitchFamily="2" charset="-122"/>
                  </a:rPr>
                  <a:t>优化</a:t>
                </a:r>
                <a:endParaRPr lang="en-US" altLang="zh-CN" sz="1500" b="1" dirty="0" smtClean="0">
                  <a:solidFill>
                    <a:srgbClr val="8E2475"/>
                  </a:solidFill>
                  <a:latin typeface="时尚中黑简体" panose="01010104010101010101" pitchFamily="2" charset="-122"/>
                  <a:ea typeface="时尚中黑简体" panose="01010104010101010101" pitchFamily="2" charset="-122"/>
                </a:endParaRPr>
              </a:p>
              <a:p>
                <a:pPr eaLnBrk="1" hangingPunct="1"/>
                <a:r>
                  <a:rPr lang="zh-CN" altLang="en-US" sz="1500" b="1" dirty="0" smtClean="0">
                    <a:solidFill>
                      <a:srgbClr val="8E2475"/>
                    </a:solidFill>
                    <a:latin typeface="时尚中黑简体" panose="01010104010101010101" pitchFamily="2" charset="-122"/>
                    <a:ea typeface="时尚中黑简体" panose="01010104010101010101" pitchFamily="2" charset="-122"/>
                  </a:rPr>
                  <a:t>教学资源</a:t>
                </a:r>
                <a:endParaRPr lang="zh-CN" altLang="en-US" sz="1500" b="1" dirty="0">
                  <a:solidFill>
                    <a:srgbClr val="8E2475"/>
                  </a:solidFill>
                  <a:latin typeface="时尚中黑简体" panose="01010104010101010101" pitchFamily="2" charset="-122"/>
                  <a:ea typeface="时尚中黑简体" panose="01010104010101010101" pitchFamily="2" charset="-122"/>
                </a:endParaRPr>
              </a:p>
            </p:txBody>
          </p:sp>
          <p:sp>
            <p:nvSpPr>
              <p:cNvPr id="121" name="MH_SubTitle_2"/>
              <p:cNvSpPr txBox="1">
                <a:spLocks noChangeArrowheads="1"/>
              </p:cNvSpPr>
              <p:nvPr>
                <p:custDataLst>
                  <p:tags r:id="rId20"/>
                </p:custDataLst>
              </p:nvPr>
            </p:nvSpPr>
            <p:spPr bwMode="auto">
              <a:xfrm>
                <a:off x="6867502" y="4986866"/>
                <a:ext cx="28813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500" b="1" dirty="0" smtClean="0">
                    <a:solidFill>
                      <a:srgbClr val="B30059"/>
                    </a:solidFill>
                    <a:latin typeface="时尚中黑简体" panose="01010104010101010101" pitchFamily="2" charset="-122"/>
                    <a:ea typeface="时尚中黑简体" panose="01010104010101010101" pitchFamily="2" charset="-122"/>
                  </a:rPr>
                  <a:t>改进</a:t>
                </a:r>
                <a:endParaRPr lang="en-US" altLang="zh-CN" sz="1500" b="1" dirty="0" smtClean="0">
                  <a:solidFill>
                    <a:srgbClr val="B30059"/>
                  </a:solidFill>
                  <a:latin typeface="时尚中黑简体" panose="01010104010101010101" pitchFamily="2" charset="-122"/>
                  <a:ea typeface="时尚中黑简体" panose="01010104010101010101" pitchFamily="2" charset="-122"/>
                </a:endParaRPr>
              </a:p>
              <a:p>
                <a:pPr eaLnBrk="1" hangingPunct="1"/>
                <a:r>
                  <a:rPr lang="zh-CN" altLang="en-US" sz="1500" b="1" dirty="0" smtClean="0">
                    <a:solidFill>
                      <a:srgbClr val="B30059"/>
                    </a:solidFill>
                    <a:latin typeface="时尚中黑简体" panose="01010104010101010101" pitchFamily="2" charset="-122"/>
                    <a:ea typeface="时尚中黑简体" panose="01010104010101010101" pitchFamily="2" charset="-122"/>
                  </a:rPr>
                  <a:t>教学方法</a:t>
                </a:r>
                <a:endParaRPr lang="zh-CN" altLang="en-US" sz="1500" b="1" dirty="0">
                  <a:solidFill>
                    <a:srgbClr val="B30059"/>
                  </a:solidFill>
                  <a:latin typeface="时尚中黑简体" panose="01010104010101010101" pitchFamily="2" charset="-122"/>
                  <a:ea typeface="时尚中黑简体" panose="01010104010101010101" pitchFamily="2" charset="-122"/>
                </a:endParaRPr>
              </a:p>
            </p:txBody>
          </p:sp>
          <p:sp>
            <p:nvSpPr>
              <p:cNvPr id="122" name="MH_SubTitle_3"/>
              <p:cNvSpPr txBox="1">
                <a:spLocks noChangeArrowheads="1"/>
              </p:cNvSpPr>
              <p:nvPr>
                <p:custDataLst>
                  <p:tags r:id="rId21"/>
                </p:custDataLst>
              </p:nvPr>
            </p:nvSpPr>
            <p:spPr bwMode="auto">
              <a:xfrm>
                <a:off x="2400459" y="4920240"/>
                <a:ext cx="28876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1500" b="1" dirty="0" smtClean="0">
                    <a:solidFill>
                      <a:srgbClr val="BC7600"/>
                    </a:solidFill>
                    <a:latin typeface="时尚中黑简体" panose="01010104010101010101" pitchFamily="2" charset="-122"/>
                    <a:ea typeface="时尚中黑简体" panose="01010104010101010101" pitchFamily="2" charset="-122"/>
                  </a:rPr>
                  <a:t>完善</a:t>
                </a:r>
                <a:endParaRPr lang="en-US" altLang="zh-CN" sz="1500" b="1" dirty="0" smtClean="0">
                  <a:solidFill>
                    <a:srgbClr val="BC7600"/>
                  </a:solidFill>
                  <a:latin typeface="时尚中黑简体" panose="01010104010101010101" pitchFamily="2" charset="-122"/>
                  <a:ea typeface="时尚中黑简体" panose="01010104010101010101" pitchFamily="2" charset="-122"/>
                </a:endParaRPr>
              </a:p>
              <a:p>
                <a:pPr algn="r" eaLnBrk="1" hangingPunct="1"/>
                <a:r>
                  <a:rPr lang="zh-CN" altLang="en-US" sz="1500" b="1" dirty="0">
                    <a:solidFill>
                      <a:srgbClr val="BC7600"/>
                    </a:solidFill>
                    <a:latin typeface="时尚中黑简体" panose="01010104010101010101" pitchFamily="2" charset="-122"/>
                    <a:ea typeface="时尚中黑简体" panose="01010104010101010101" pitchFamily="2" charset="-122"/>
                  </a:rPr>
                  <a:t>管理制度</a:t>
                </a:r>
                <a:endParaRPr lang="zh-CN" altLang="en-US" sz="1500" b="1" dirty="0">
                  <a:solidFill>
                    <a:srgbClr val="BC7600"/>
                  </a:solidFill>
                  <a:latin typeface="时尚中黑简体" panose="01010104010101010101" pitchFamily="2" charset="-122"/>
                  <a:ea typeface="时尚中黑简体" panose="01010104010101010101" pitchFamily="2" charset="-122"/>
                </a:endParaRPr>
              </a:p>
            </p:txBody>
          </p:sp>
        </p:grpSp>
        <p:sp>
          <p:nvSpPr>
            <p:cNvPr id="100" name="Oval 27"/>
            <p:cNvSpPr>
              <a:spLocks noChangeArrowheads="1"/>
            </p:cNvSpPr>
            <p:nvPr/>
          </p:nvSpPr>
          <p:spPr bwMode="gray">
            <a:xfrm>
              <a:off x="2729046" y="2710592"/>
              <a:ext cx="1049848" cy="1105975"/>
            </a:xfrm>
            <a:prstGeom prst="ellipse">
              <a:avLst/>
            </a:prstGeom>
            <a:gradFill rotWithShape="1">
              <a:gsLst>
                <a:gs pos="0">
                  <a:srgbClr val="F14343"/>
                </a:gs>
                <a:gs pos="100000">
                  <a:srgbClr val="F14343">
                    <a:gamma/>
                    <a:shade val="60784"/>
                    <a:invGamma/>
                  </a:srgbClr>
                </a:gs>
              </a:gsLst>
              <a:lin ang="5400000" scaled="1"/>
            </a:gradFill>
            <a:ln w="254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zh-CN" altLang="en-US" sz="900"/>
            </a:p>
          </p:txBody>
        </p:sp>
        <p:sp>
          <p:nvSpPr>
            <p:cNvPr id="101" name="Freeform 28"/>
            <p:cNvSpPr/>
            <p:nvPr/>
          </p:nvSpPr>
          <p:spPr bwMode="gray">
            <a:xfrm>
              <a:off x="2849029" y="2729025"/>
              <a:ext cx="809883" cy="41737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bg1"/>
                </a:gs>
                <a:gs pos="100000">
                  <a:srgbClr val="FF3300"/>
                </a:gs>
              </a:gsLst>
              <a:lin ang="5400000" scaled="1"/>
            </a:gradFill>
            <a:ln>
              <a:noFill/>
            </a:ln>
            <a:extLst>
              <a:ext uri="{91240B29-F687-4F45-9708-019B960494DF}">
                <a14:hiddenLine xmlns:a14="http://schemas.microsoft.com/office/drawing/2010/main" w="0">
                  <a:solidFill>
                    <a:srgbClr val="BBF6EE"/>
                  </a:solidFill>
                  <a:prstDash val="solid"/>
                  <a:round/>
                </a14:hiddenLine>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zh-CN" altLang="en-US" sz="900"/>
            </a:p>
          </p:txBody>
        </p:sp>
        <p:sp>
          <p:nvSpPr>
            <p:cNvPr id="102" name="Text Box 29"/>
            <p:cNvSpPr txBox="1">
              <a:spLocks noChangeArrowheads="1"/>
            </p:cNvSpPr>
            <p:nvPr/>
          </p:nvSpPr>
          <p:spPr bwMode="gray">
            <a:xfrm>
              <a:off x="2728269" y="2964954"/>
              <a:ext cx="1001650" cy="59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zh-CN" altLang="en-US" sz="2400" b="1" dirty="0" smtClean="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课程</a:t>
              </a:r>
              <a:endParaRPr lang="en-US" altLang="zh-CN" sz="2400" b="1"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sp>
        <p:nvSpPr>
          <p:cNvPr id="123" name="椭圆 122"/>
          <p:cNvSpPr/>
          <p:nvPr/>
        </p:nvSpPr>
        <p:spPr>
          <a:xfrm rot="4067947">
            <a:off x="1066802" y="1707259"/>
            <a:ext cx="946100" cy="946100"/>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a:bodyPr>
          <a:lstStyle/>
          <a:p>
            <a:pPr algn="ctr" eaLnBrk="1" fontAlgn="auto" hangingPunct="1">
              <a:spcBef>
                <a:spcPts val="0"/>
              </a:spcBef>
              <a:spcAft>
                <a:spcPts val="0"/>
              </a:spcAft>
            </a:pPr>
            <a:r>
              <a:rPr lang="zh-CN" altLang="en-US" sz="1200" b="1" spc="100" dirty="0" smtClean="0">
                <a:solidFill>
                  <a:schemeClr val="bg1"/>
                </a:solidFill>
                <a:ea typeface="微软雅黑" panose="020B0503020204020204" pitchFamily="34" charset="-122"/>
              </a:rPr>
              <a:t>课程资源陈旧</a:t>
            </a:r>
            <a:endParaRPr lang="zh-CN" altLang="en-US" sz="1200" b="1" spc="100" dirty="0" smtClean="0">
              <a:solidFill>
                <a:schemeClr val="bg1"/>
              </a:solidFill>
              <a:ea typeface="微软雅黑" panose="020B0503020204020204" pitchFamily="34" charset="-122"/>
            </a:endParaRPr>
          </a:p>
        </p:txBody>
      </p:sp>
      <p:sp>
        <p:nvSpPr>
          <p:cNvPr id="124" name="椭圆 123"/>
          <p:cNvSpPr/>
          <p:nvPr/>
        </p:nvSpPr>
        <p:spPr>
          <a:xfrm rot="4783849">
            <a:off x="309400" y="2538536"/>
            <a:ext cx="1234646" cy="1234646"/>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a:bodyPr>
          <a:lstStyle/>
          <a:p>
            <a:pPr algn="ctr" eaLnBrk="1" fontAlgn="auto" hangingPunct="1">
              <a:spcBef>
                <a:spcPts val="0"/>
              </a:spcBef>
              <a:spcAft>
                <a:spcPts val="0"/>
              </a:spcAft>
            </a:pPr>
            <a:r>
              <a:rPr lang="zh-CN" altLang="en-US" sz="1800" b="1" spc="100" dirty="0" smtClean="0">
                <a:solidFill>
                  <a:schemeClr val="bg1"/>
                </a:solidFill>
                <a:ea typeface="微软雅黑" panose="020B0503020204020204" pitchFamily="34" charset="-122"/>
              </a:rPr>
              <a:t>教学缺乏兴趣</a:t>
            </a:r>
            <a:endParaRPr lang="zh-CN" altLang="en-US" sz="1800" b="1" spc="100" dirty="0" smtClean="0">
              <a:solidFill>
                <a:schemeClr val="bg1"/>
              </a:solidFill>
              <a:ea typeface="微软雅黑" panose="020B0503020204020204" pitchFamily="34" charset="-122"/>
            </a:endParaRPr>
          </a:p>
        </p:txBody>
      </p:sp>
      <p:sp>
        <p:nvSpPr>
          <p:cNvPr id="125" name="椭圆 124"/>
          <p:cNvSpPr/>
          <p:nvPr/>
        </p:nvSpPr>
        <p:spPr>
          <a:xfrm rot="6931864">
            <a:off x="1609637" y="3055349"/>
            <a:ext cx="1111637" cy="1111637"/>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a:bodyPr>
          <a:lstStyle/>
          <a:p>
            <a:pPr algn="ctr" eaLnBrk="1" fontAlgn="auto" hangingPunct="1">
              <a:spcBef>
                <a:spcPts val="0"/>
              </a:spcBef>
              <a:spcAft>
                <a:spcPts val="0"/>
              </a:spcAft>
            </a:pPr>
            <a:r>
              <a:rPr lang="zh-CN" altLang="en-US" sz="1200" b="1" spc="100" dirty="0" smtClean="0">
                <a:solidFill>
                  <a:schemeClr val="bg1"/>
                </a:solidFill>
                <a:ea typeface="微软雅黑" panose="020B0503020204020204" pitchFamily="34" charset="-122"/>
              </a:rPr>
              <a:t>实验过程管理难度大</a:t>
            </a:r>
            <a:endParaRPr lang="zh-CN" altLang="en-US" sz="1200" b="1" spc="100" dirty="0" smtClean="0">
              <a:solidFill>
                <a:schemeClr val="bg1"/>
              </a:solidFill>
              <a:ea typeface="微软雅黑" panose="020B0503020204020204" pitchFamily="34" charset="-122"/>
            </a:endParaRPr>
          </a:p>
        </p:txBody>
      </p:sp>
      <p:sp>
        <p:nvSpPr>
          <p:cNvPr id="126" name="椭圆 125"/>
          <p:cNvSpPr/>
          <p:nvPr/>
        </p:nvSpPr>
        <p:spPr>
          <a:xfrm rot="6313725">
            <a:off x="996256" y="3918599"/>
            <a:ext cx="774359" cy="774359"/>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fontScale="62500" lnSpcReduction="20000"/>
          </a:bodyPr>
          <a:lstStyle/>
          <a:p>
            <a:pPr algn="ctr" eaLnBrk="1" fontAlgn="auto" hangingPunct="1">
              <a:spcBef>
                <a:spcPts val="0"/>
              </a:spcBef>
              <a:spcAft>
                <a:spcPts val="0"/>
              </a:spcAft>
            </a:pPr>
            <a:r>
              <a:rPr lang="zh-CN" altLang="en-US" sz="2100" b="1" spc="100" dirty="0" smtClean="0">
                <a:solidFill>
                  <a:schemeClr val="bg1"/>
                </a:solidFill>
                <a:ea typeface="微软雅黑" panose="020B0503020204020204" pitchFamily="34" charset="-122"/>
              </a:rPr>
              <a:t>考核体系单一</a:t>
            </a:r>
            <a:endParaRPr lang="zh-CN" altLang="en-US" sz="2100" b="1" spc="100" dirty="0" smtClean="0">
              <a:solidFill>
                <a:schemeClr val="bg1"/>
              </a:solidFill>
              <a:ea typeface="微软雅黑" panose="020B0503020204020204" pitchFamily="34" charset="-122"/>
            </a:endParaRPr>
          </a:p>
        </p:txBody>
      </p:sp>
      <p:sp>
        <p:nvSpPr>
          <p:cNvPr id="127" name="椭圆 126"/>
          <p:cNvSpPr/>
          <p:nvPr/>
        </p:nvSpPr>
        <p:spPr>
          <a:xfrm rot="4067947">
            <a:off x="2008481" y="2110992"/>
            <a:ext cx="946100" cy="946100"/>
          </a:xfrm>
          <a:prstGeom prst="ellipse">
            <a:avLst/>
          </a:prstGeom>
          <a:solidFill>
            <a:srgbClr val="00DA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a:bodyPr>
          <a:lstStyle/>
          <a:p>
            <a:pPr algn="ctr" eaLnBrk="1" fontAlgn="auto" hangingPunct="1">
              <a:spcBef>
                <a:spcPts val="0"/>
              </a:spcBef>
              <a:spcAft>
                <a:spcPts val="0"/>
              </a:spcAft>
            </a:pPr>
            <a:r>
              <a:rPr lang="zh-CN" altLang="en-US" sz="1200" b="1" spc="100" dirty="0" smtClean="0">
                <a:solidFill>
                  <a:schemeClr val="bg1"/>
                </a:solidFill>
                <a:ea typeface="微软雅黑" panose="020B0503020204020204" pitchFamily="34" charset="-122"/>
              </a:rPr>
              <a:t>课程资源陈旧</a:t>
            </a:r>
            <a:endParaRPr lang="zh-CN" altLang="en-US" sz="1200" b="1" spc="100" dirty="0" smtClean="0">
              <a:solidFill>
                <a:schemeClr val="bg1"/>
              </a:solidFill>
              <a:ea typeface="微软雅黑" panose="020B0503020204020204" pitchFamily="34" charset="-122"/>
            </a:endParaRPr>
          </a:p>
        </p:txBody>
      </p:sp>
      <p:sp>
        <p:nvSpPr>
          <p:cNvPr id="128" name="椭圆 127"/>
          <p:cNvSpPr/>
          <p:nvPr/>
        </p:nvSpPr>
        <p:spPr>
          <a:xfrm rot="5554274">
            <a:off x="3685421" y="1484331"/>
            <a:ext cx="1212773" cy="1212773"/>
          </a:xfrm>
          <a:prstGeom prst="ellipse">
            <a:avLst/>
          </a:prstGeom>
          <a:solidFill>
            <a:srgbClr val="0046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a:bodyPr>
          <a:lstStyle/>
          <a:p>
            <a:pPr algn="ctr" eaLnBrk="1" fontAlgn="auto" hangingPunct="1">
              <a:spcBef>
                <a:spcPts val="0"/>
              </a:spcBef>
              <a:spcAft>
                <a:spcPts val="0"/>
              </a:spcAft>
            </a:pPr>
            <a:r>
              <a:rPr lang="zh-CN" altLang="en-US" sz="1200" b="1" spc="100" dirty="0" smtClean="0">
                <a:solidFill>
                  <a:schemeClr val="bg1"/>
                </a:solidFill>
                <a:ea typeface="微软雅黑" panose="020B0503020204020204" pitchFamily="34" charset="-122"/>
              </a:rPr>
              <a:t>学生基础薄弱</a:t>
            </a:r>
            <a:endParaRPr lang="en-US" altLang="zh-CN" sz="1200" b="1" spc="100" dirty="0" smtClean="0">
              <a:solidFill>
                <a:schemeClr val="bg1"/>
              </a:solidFill>
              <a:ea typeface="微软雅黑" panose="020B0503020204020204" pitchFamily="34" charset="-122"/>
            </a:endParaRPr>
          </a:p>
        </p:txBody>
      </p:sp>
      <p:sp>
        <p:nvSpPr>
          <p:cNvPr id="129" name="椭圆 128"/>
          <p:cNvSpPr/>
          <p:nvPr/>
        </p:nvSpPr>
        <p:spPr>
          <a:xfrm rot="3785113">
            <a:off x="2747372" y="1646638"/>
            <a:ext cx="764527" cy="764527"/>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lnSpcReduction="10000"/>
          </a:bodyPr>
          <a:lstStyle/>
          <a:p>
            <a:pPr algn="ctr" eaLnBrk="1" fontAlgn="auto" hangingPunct="1">
              <a:spcBef>
                <a:spcPts val="0"/>
              </a:spcBef>
              <a:spcAft>
                <a:spcPts val="0"/>
              </a:spcAft>
            </a:pPr>
            <a:r>
              <a:rPr lang="zh-CN" altLang="en-US" sz="1200" b="1" spc="100" dirty="0" smtClean="0">
                <a:solidFill>
                  <a:schemeClr val="bg1"/>
                </a:solidFill>
                <a:ea typeface="微软雅黑" panose="020B0503020204020204" pitchFamily="34" charset="-122"/>
              </a:rPr>
              <a:t>教学素材不好用</a:t>
            </a:r>
            <a:endParaRPr lang="zh-CN" altLang="en-US" sz="1200" b="1" spc="100" dirty="0" smtClean="0">
              <a:solidFill>
                <a:schemeClr val="bg1"/>
              </a:solidFill>
              <a:ea typeface="微软雅黑" panose="020B0503020204020204" pitchFamily="34" charset="-122"/>
            </a:endParaRPr>
          </a:p>
        </p:txBody>
      </p:sp>
      <p:sp>
        <p:nvSpPr>
          <p:cNvPr id="130" name="椭圆 129"/>
          <p:cNvSpPr/>
          <p:nvPr/>
        </p:nvSpPr>
        <p:spPr>
          <a:xfrm rot="3046245">
            <a:off x="3113991" y="2525411"/>
            <a:ext cx="946100" cy="946100"/>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a:bodyPr>
          <a:lstStyle/>
          <a:p>
            <a:pPr algn="ctr" eaLnBrk="1" fontAlgn="auto" hangingPunct="1">
              <a:spcBef>
                <a:spcPts val="0"/>
              </a:spcBef>
              <a:spcAft>
                <a:spcPts val="0"/>
              </a:spcAft>
            </a:pPr>
            <a:r>
              <a:rPr lang="zh-CN" altLang="en-US" sz="1200" b="1" spc="100" dirty="0" smtClean="0">
                <a:solidFill>
                  <a:schemeClr val="bg1"/>
                </a:solidFill>
                <a:ea typeface="微软雅黑" panose="020B0503020204020204" pitchFamily="34" charset="-122"/>
              </a:rPr>
              <a:t>实践课时不足</a:t>
            </a:r>
            <a:endParaRPr lang="zh-CN" altLang="en-US" sz="1200" b="1" spc="100" dirty="0" smtClean="0">
              <a:solidFill>
                <a:schemeClr val="bg1"/>
              </a:solidFill>
              <a:ea typeface="微软雅黑" panose="020B0503020204020204" pitchFamily="34" charset="-122"/>
            </a:endParaRPr>
          </a:p>
        </p:txBody>
      </p:sp>
      <p:sp>
        <p:nvSpPr>
          <p:cNvPr id="131" name="椭圆 130"/>
          <p:cNvSpPr/>
          <p:nvPr/>
        </p:nvSpPr>
        <p:spPr>
          <a:xfrm rot="4862099">
            <a:off x="4199483" y="3180191"/>
            <a:ext cx="946100" cy="946100"/>
          </a:xfrm>
          <a:prstGeom prst="ellipse">
            <a:avLst/>
          </a:prstGeom>
          <a:solidFill>
            <a:srgbClr val="0D84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a:bodyPr>
          <a:lstStyle/>
          <a:p>
            <a:pPr algn="ctr" eaLnBrk="1" fontAlgn="auto" hangingPunct="1">
              <a:spcBef>
                <a:spcPts val="0"/>
              </a:spcBef>
              <a:spcAft>
                <a:spcPts val="0"/>
              </a:spcAft>
            </a:pPr>
            <a:r>
              <a:rPr lang="zh-CN" altLang="en-US" sz="1200" b="1" spc="100" dirty="0" smtClean="0">
                <a:solidFill>
                  <a:schemeClr val="bg1"/>
                </a:solidFill>
                <a:ea typeface="微软雅黑" panose="020B0503020204020204" pitchFamily="34" charset="-122"/>
              </a:rPr>
              <a:t>理论讲解太多</a:t>
            </a:r>
            <a:endParaRPr lang="zh-CN" altLang="en-US" sz="1200" b="1" spc="100" dirty="0" smtClean="0">
              <a:solidFill>
                <a:schemeClr val="bg1"/>
              </a:solidFill>
              <a:ea typeface="微软雅黑" panose="020B0503020204020204" pitchFamily="34" charset="-122"/>
            </a:endParaRPr>
          </a:p>
        </p:txBody>
      </p:sp>
      <p:sp>
        <p:nvSpPr>
          <p:cNvPr id="132" name="椭圆 131"/>
          <p:cNvSpPr/>
          <p:nvPr/>
        </p:nvSpPr>
        <p:spPr>
          <a:xfrm rot="5887881">
            <a:off x="2679934" y="3500769"/>
            <a:ext cx="1259861" cy="125986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a:bodyPr>
          <a:lstStyle/>
          <a:p>
            <a:pPr algn="ctr" eaLnBrk="1" fontAlgn="auto" hangingPunct="1">
              <a:spcBef>
                <a:spcPts val="0"/>
              </a:spcBef>
              <a:spcAft>
                <a:spcPts val="0"/>
              </a:spcAft>
            </a:pPr>
            <a:r>
              <a:rPr lang="zh-CN" altLang="en-US" sz="1200" b="1" spc="100" dirty="0" smtClean="0">
                <a:solidFill>
                  <a:schemeClr val="bg1"/>
                </a:solidFill>
                <a:ea typeface="微软雅黑" panose="020B0503020204020204" pitchFamily="34" charset="-122"/>
              </a:rPr>
              <a:t>教学设备功能跟不上社会需求</a:t>
            </a:r>
            <a:endParaRPr lang="zh-CN" altLang="en-US" sz="1200" b="1" spc="100" dirty="0" smtClean="0">
              <a:solidFill>
                <a:schemeClr val="bg1"/>
              </a:solidFill>
              <a:ea typeface="微软雅黑" panose="020B0503020204020204" pitchFamily="34" charset="-122"/>
            </a:endParaRPr>
          </a:p>
        </p:txBody>
      </p:sp>
      <p:sp>
        <p:nvSpPr>
          <p:cNvPr id="133" name="MH_Other_6"/>
          <p:cNvSpPr/>
          <p:nvPr>
            <p:custDataLst>
              <p:tags r:id="rId22"/>
            </p:custDataLst>
          </p:nvPr>
        </p:nvSpPr>
        <p:spPr>
          <a:xfrm>
            <a:off x="4235732" y="4194227"/>
            <a:ext cx="301229" cy="301229"/>
          </a:xfrm>
          <a:prstGeom prst="ellipse">
            <a:avLst/>
          </a:prstGeom>
          <a:noFill/>
          <a:ln w="38100" cap="flat" cmpd="sng" algn="ctr">
            <a:solidFill>
              <a:schemeClr val="accent1">
                <a:lumMod val="20000"/>
                <a:lumOff val="80000"/>
              </a:schemeClr>
            </a:solidFill>
            <a:prstDash val="solid"/>
          </a:ln>
          <a:effectLst/>
        </p:spPr>
        <p:txBody>
          <a:bodyPr anchor="ctr"/>
          <a:lstStyle/>
          <a:p>
            <a:pPr algn="ctr" eaLnBrk="1" fontAlgn="auto" hangingPunct="1">
              <a:spcBef>
                <a:spcPts val="0"/>
              </a:spcBef>
              <a:spcAft>
                <a:spcPts val="0"/>
              </a:spcAft>
              <a:defRPr/>
            </a:pPr>
            <a:endParaRPr lang="en-US" sz="1050" kern="0">
              <a:solidFill>
                <a:sysClr val="window" lastClr="FFFFFF"/>
              </a:solidFill>
              <a:latin typeface="+mn-ea"/>
              <a:ea typeface="+mn-ea"/>
            </a:endParaRPr>
          </a:p>
        </p:txBody>
      </p:sp>
      <p:sp>
        <p:nvSpPr>
          <p:cNvPr id="134" name="MH_Other_7"/>
          <p:cNvSpPr/>
          <p:nvPr>
            <p:custDataLst>
              <p:tags r:id="rId23"/>
            </p:custDataLst>
          </p:nvPr>
        </p:nvSpPr>
        <p:spPr>
          <a:xfrm>
            <a:off x="1868745" y="4230769"/>
            <a:ext cx="150019" cy="150019"/>
          </a:xfrm>
          <a:prstGeom prst="ellipse">
            <a:avLst/>
          </a:prstGeom>
          <a:noFill/>
          <a:ln w="38100" cap="flat" cmpd="sng" algn="ctr">
            <a:solidFill>
              <a:schemeClr val="accent1">
                <a:lumMod val="20000"/>
                <a:lumOff val="80000"/>
              </a:schemeClr>
            </a:solidFill>
            <a:prstDash val="solid"/>
          </a:ln>
          <a:effectLst/>
        </p:spPr>
        <p:txBody>
          <a:bodyPr anchor="ctr"/>
          <a:lstStyle/>
          <a:p>
            <a:pPr algn="ctr" eaLnBrk="1" fontAlgn="auto" hangingPunct="1">
              <a:spcBef>
                <a:spcPts val="0"/>
              </a:spcBef>
              <a:spcAft>
                <a:spcPts val="0"/>
              </a:spcAft>
              <a:defRPr/>
            </a:pPr>
            <a:endParaRPr lang="en-US" sz="1050" kern="0">
              <a:solidFill>
                <a:sysClr val="window" lastClr="FFFFFF"/>
              </a:solidFill>
              <a:latin typeface="+mn-ea"/>
              <a:ea typeface="+mn-ea"/>
            </a:endParaRPr>
          </a:p>
        </p:txBody>
      </p:sp>
      <p:sp>
        <p:nvSpPr>
          <p:cNvPr id="135" name="MH_Other_8"/>
          <p:cNvSpPr/>
          <p:nvPr>
            <p:custDataLst>
              <p:tags r:id="rId24"/>
            </p:custDataLst>
          </p:nvPr>
        </p:nvSpPr>
        <p:spPr>
          <a:xfrm>
            <a:off x="1830262" y="2647015"/>
            <a:ext cx="150019" cy="150019"/>
          </a:xfrm>
          <a:prstGeom prst="ellipse">
            <a:avLst/>
          </a:prstGeom>
          <a:noFill/>
          <a:ln w="38100" cap="flat" cmpd="sng" algn="ctr">
            <a:solidFill>
              <a:schemeClr val="accent1">
                <a:lumMod val="20000"/>
                <a:lumOff val="80000"/>
              </a:schemeClr>
            </a:solidFill>
            <a:prstDash val="solid"/>
          </a:ln>
          <a:effectLst/>
        </p:spPr>
        <p:txBody>
          <a:bodyPr anchor="ctr"/>
          <a:lstStyle/>
          <a:p>
            <a:pPr algn="ctr" eaLnBrk="1" fontAlgn="auto" hangingPunct="1">
              <a:spcBef>
                <a:spcPts val="0"/>
              </a:spcBef>
              <a:spcAft>
                <a:spcPts val="0"/>
              </a:spcAft>
              <a:defRPr/>
            </a:pPr>
            <a:endParaRPr lang="en-US" sz="1050" kern="0">
              <a:solidFill>
                <a:sysClr val="window" lastClr="FFFFFF"/>
              </a:solidFill>
              <a:latin typeface="+mn-ea"/>
              <a:ea typeface="+mn-ea"/>
            </a:endParaRPr>
          </a:p>
        </p:txBody>
      </p:sp>
      <p:sp>
        <p:nvSpPr>
          <p:cNvPr id="136" name="MH_Other_9"/>
          <p:cNvSpPr/>
          <p:nvPr>
            <p:custDataLst>
              <p:tags r:id="rId25"/>
            </p:custDataLst>
          </p:nvPr>
        </p:nvSpPr>
        <p:spPr>
          <a:xfrm>
            <a:off x="4218419" y="2848277"/>
            <a:ext cx="292894" cy="292894"/>
          </a:xfrm>
          <a:prstGeom prst="ellipse">
            <a:avLst/>
          </a:prstGeom>
          <a:noFill/>
          <a:ln w="38100" cap="flat" cmpd="sng" algn="ctr">
            <a:solidFill>
              <a:schemeClr val="accent1">
                <a:lumMod val="20000"/>
                <a:lumOff val="80000"/>
              </a:schemeClr>
            </a:solidFill>
            <a:prstDash val="solid"/>
          </a:ln>
          <a:effectLst/>
        </p:spPr>
        <p:txBody>
          <a:bodyPr anchor="ctr"/>
          <a:lstStyle/>
          <a:p>
            <a:pPr algn="ctr" eaLnBrk="1" fontAlgn="auto" hangingPunct="1">
              <a:spcBef>
                <a:spcPts val="0"/>
              </a:spcBef>
              <a:spcAft>
                <a:spcPts val="0"/>
              </a:spcAft>
              <a:defRPr/>
            </a:pPr>
            <a:endParaRPr lang="en-US" sz="1050" kern="0">
              <a:solidFill>
                <a:sysClr val="window" lastClr="FFFFFF"/>
              </a:solidFill>
              <a:latin typeface="+mn-ea"/>
              <a:ea typeface="+mn-ea"/>
            </a:endParaRPr>
          </a:p>
        </p:txBody>
      </p:sp>
      <p:sp>
        <p:nvSpPr>
          <p:cNvPr id="137" name="MH_Other_10"/>
          <p:cNvSpPr/>
          <p:nvPr>
            <p:custDataLst>
              <p:tags r:id="rId26"/>
            </p:custDataLst>
          </p:nvPr>
        </p:nvSpPr>
        <p:spPr>
          <a:xfrm>
            <a:off x="3015086" y="2414280"/>
            <a:ext cx="220266" cy="220266"/>
          </a:xfrm>
          <a:prstGeom prst="ellipse">
            <a:avLst/>
          </a:prstGeom>
          <a:noFill/>
          <a:ln w="38100" cap="flat" cmpd="sng" algn="ctr">
            <a:solidFill>
              <a:schemeClr val="accent1">
                <a:lumMod val="20000"/>
                <a:lumOff val="80000"/>
              </a:schemeClr>
            </a:solidFill>
            <a:prstDash val="solid"/>
          </a:ln>
          <a:effectLst/>
        </p:spPr>
        <p:txBody>
          <a:bodyPr anchor="ctr"/>
          <a:lstStyle/>
          <a:p>
            <a:pPr algn="ctr" eaLnBrk="1" fontAlgn="auto" hangingPunct="1">
              <a:spcBef>
                <a:spcPts val="0"/>
              </a:spcBef>
              <a:spcAft>
                <a:spcPts val="0"/>
              </a:spcAft>
              <a:defRPr/>
            </a:pPr>
            <a:endParaRPr lang="en-US" sz="1050" kern="0">
              <a:solidFill>
                <a:sysClr val="window" lastClr="FFFFFF"/>
              </a:solidFill>
              <a:latin typeface="+mn-ea"/>
              <a:ea typeface="+mn-ea"/>
            </a:endParaRPr>
          </a:p>
        </p:txBody>
      </p:sp>
      <p:sp>
        <p:nvSpPr>
          <p:cNvPr id="138" name="MH_Other_11"/>
          <p:cNvSpPr/>
          <p:nvPr>
            <p:custDataLst>
              <p:tags r:id="rId27"/>
            </p:custDataLst>
          </p:nvPr>
        </p:nvSpPr>
        <p:spPr>
          <a:xfrm>
            <a:off x="2207419" y="1777322"/>
            <a:ext cx="171450" cy="171450"/>
          </a:xfrm>
          <a:prstGeom prst="ellipse">
            <a:avLst/>
          </a:prstGeom>
          <a:noFill/>
          <a:ln w="38100" cap="flat" cmpd="sng" algn="ctr">
            <a:solidFill>
              <a:schemeClr val="accent1">
                <a:lumMod val="20000"/>
                <a:lumOff val="80000"/>
              </a:schemeClr>
            </a:solidFill>
            <a:prstDash val="solid"/>
          </a:ln>
          <a:effectLst/>
        </p:spPr>
        <p:txBody>
          <a:bodyPr anchor="ctr"/>
          <a:lstStyle/>
          <a:p>
            <a:pPr algn="ctr" eaLnBrk="1" fontAlgn="auto" hangingPunct="1">
              <a:spcBef>
                <a:spcPts val="0"/>
              </a:spcBef>
              <a:spcAft>
                <a:spcPts val="0"/>
              </a:spcAft>
              <a:defRPr/>
            </a:pPr>
            <a:endParaRPr lang="en-US" sz="1050" kern="0">
              <a:solidFill>
                <a:sysClr val="window" lastClr="FFFFFF"/>
              </a:solidFill>
              <a:latin typeface="+mn-ea"/>
              <a:ea typeface="+mn-ea"/>
            </a:endParaRPr>
          </a:p>
        </p:txBody>
      </p:sp>
      <p:sp>
        <p:nvSpPr>
          <p:cNvPr id="139" name="MH_Other_13"/>
          <p:cNvSpPr/>
          <p:nvPr>
            <p:custDataLst>
              <p:tags r:id="rId28"/>
            </p:custDataLst>
          </p:nvPr>
        </p:nvSpPr>
        <p:spPr>
          <a:xfrm>
            <a:off x="3552104" y="2273302"/>
            <a:ext cx="150019" cy="150019"/>
          </a:xfrm>
          <a:prstGeom prst="ellipse">
            <a:avLst/>
          </a:prstGeom>
          <a:noFill/>
          <a:ln w="38100" cap="flat" cmpd="sng" algn="ctr">
            <a:solidFill>
              <a:schemeClr val="accent1">
                <a:lumMod val="20000"/>
                <a:lumOff val="80000"/>
              </a:schemeClr>
            </a:solidFill>
            <a:prstDash val="solid"/>
          </a:ln>
          <a:effectLst/>
        </p:spPr>
        <p:txBody>
          <a:bodyPr anchor="ctr"/>
          <a:lstStyle/>
          <a:p>
            <a:pPr algn="ctr" eaLnBrk="1" fontAlgn="auto" hangingPunct="1">
              <a:spcBef>
                <a:spcPts val="0"/>
              </a:spcBef>
              <a:spcAft>
                <a:spcPts val="0"/>
              </a:spcAft>
              <a:defRPr/>
            </a:pPr>
            <a:endParaRPr lang="en-US" sz="1050" kern="0">
              <a:solidFill>
                <a:sysClr val="window" lastClr="FFFFFF"/>
              </a:solidFill>
              <a:latin typeface="+mn-ea"/>
              <a:ea typeface="+mn-ea"/>
            </a:endParaRPr>
          </a:p>
        </p:txBody>
      </p:sp>
      <p:sp>
        <p:nvSpPr>
          <p:cNvPr id="140" name="MH_Other_6"/>
          <p:cNvSpPr/>
          <p:nvPr>
            <p:custDataLst>
              <p:tags r:id="rId29"/>
            </p:custDataLst>
          </p:nvPr>
        </p:nvSpPr>
        <p:spPr>
          <a:xfrm>
            <a:off x="2254013" y="4240829"/>
            <a:ext cx="301229" cy="301229"/>
          </a:xfrm>
          <a:prstGeom prst="ellipse">
            <a:avLst/>
          </a:prstGeom>
          <a:noFill/>
          <a:ln w="38100" cap="flat" cmpd="sng" algn="ctr">
            <a:solidFill>
              <a:schemeClr val="accent1">
                <a:lumMod val="20000"/>
                <a:lumOff val="80000"/>
              </a:schemeClr>
            </a:solidFill>
            <a:prstDash val="solid"/>
          </a:ln>
          <a:effectLst/>
        </p:spPr>
        <p:txBody>
          <a:bodyPr anchor="ctr"/>
          <a:lstStyle/>
          <a:p>
            <a:pPr algn="ctr" eaLnBrk="1" fontAlgn="auto" hangingPunct="1">
              <a:spcBef>
                <a:spcPts val="0"/>
              </a:spcBef>
              <a:spcAft>
                <a:spcPts val="0"/>
              </a:spcAft>
              <a:defRPr/>
            </a:pPr>
            <a:endParaRPr lang="en-US" sz="1050" kern="0">
              <a:solidFill>
                <a:sysClr val="window" lastClr="FFFFFF"/>
              </a:solidFill>
              <a:latin typeface="+mn-ea"/>
              <a:ea typeface="+mn-ea"/>
            </a:endParaRPr>
          </a:p>
        </p:txBody>
      </p:sp>
      <p:sp>
        <p:nvSpPr>
          <p:cNvPr id="141" name="MH_Other_7"/>
          <p:cNvSpPr/>
          <p:nvPr>
            <p:custDataLst>
              <p:tags r:id="rId30"/>
            </p:custDataLst>
          </p:nvPr>
        </p:nvSpPr>
        <p:spPr>
          <a:xfrm>
            <a:off x="1358603" y="3661523"/>
            <a:ext cx="150019" cy="150019"/>
          </a:xfrm>
          <a:prstGeom prst="ellipse">
            <a:avLst/>
          </a:prstGeom>
          <a:noFill/>
          <a:ln w="38100" cap="flat" cmpd="sng" algn="ctr">
            <a:solidFill>
              <a:schemeClr val="accent1">
                <a:lumMod val="20000"/>
                <a:lumOff val="80000"/>
              </a:schemeClr>
            </a:solidFill>
            <a:prstDash val="solid"/>
          </a:ln>
          <a:effectLst/>
        </p:spPr>
        <p:txBody>
          <a:bodyPr anchor="ctr"/>
          <a:lstStyle/>
          <a:p>
            <a:pPr algn="ctr" eaLnBrk="1" fontAlgn="auto" hangingPunct="1">
              <a:spcBef>
                <a:spcPts val="0"/>
              </a:spcBef>
              <a:spcAft>
                <a:spcPts val="0"/>
              </a:spcAft>
              <a:defRPr/>
            </a:pPr>
            <a:endParaRPr lang="en-US" sz="1050" kern="0">
              <a:solidFill>
                <a:sysClr val="window" lastClr="FFFFFF"/>
              </a:solidFill>
              <a:latin typeface="+mn-ea"/>
              <a:ea typeface="+mn-ea"/>
            </a:endParaRPr>
          </a:p>
        </p:txBody>
      </p:sp>
      <p:sp>
        <p:nvSpPr>
          <p:cNvPr id="142" name="MH_Other_8"/>
          <p:cNvSpPr/>
          <p:nvPr>
            <p:custDataLst>
              <p:tags r:id="rId31"/>
            </p:custDataLst>
          </p:nvPr>
        </p:nvSpPr>
        <p:spPr>
          <a:xfrm>
            <a:off x="857588" y="2226674"/>
            <a:ext cx="150019" cy="150019"/>
          </a:xfrm>
          <a:prstGeom prst="ellipse">
            <a:avLst/>
          </a:prstGeom>
          <a:noFill/>
          <a:ln w="38100" cap="flat" cmpd="sng" algn="ctr">
            <a:solidFill>
              <a:schemeClr val="accent1">
                <a:lumMod val="20000"/>
                <a:lumOff val="80000"/>
              </a:schemeClr>
            </a:solidFill>
            <a:prstDash val="solid"/>
          </a:ln>
          <a:effectLst/>
        </p:spPr>
        <p:txBody>
          <a:bodyPr anchor="ctr"/>
          <a:lstStyle/>
          <a:p>
            <a:pPr algn="ctr" eaLnBrk="1" fontAlgn="auto" hangingPunct="1">
              <a:spcBef>
                <a:spcPts val="0"/>
              </a:spcBef>
              <a:spcAft>
                <a:spcPts val="0"/>
              </a:spcAft>
              <a:defRPr/>
            </a:pPr>
            <a:endParaRPr lang="en-US" sz="1050" kern="0">
              <a:solidFill>
                <a:sysClr val="window" lastClr="FFFFFF"/>
              </a:solidFill>
              <a:latin typeface="+mn-ea"/>
              <a:ea typeface="+mn-ea"/>
            </a:endParaRPr>
          </a:p>
        </p:txBody>
      </p:sp>
      <p:sp>
        <p:nvSpPr>
          <p:cNvPr id="143" name="MH_Other_9"/>
          <p:cNvSpPr/>
          <p:nvPr>
            <p:custDataLst>
              <p:tags r:id="rId32"/>
            </p:custDataLst>
          </p:nvPr>
        </p:nvSpPr>
        <p:spPr>
          <a:xfrm>
            <a:off x="2692931" y="3065021"/>
            <a:ext cx="292894" cy="292894"/>
          </a:xfrm>
          <a:prstGeom prst="ellipse">
            <a:avLst/>
          </a:prstGeom>
          <a:noFill/>
          <a:ln w="38100" cap="flat" cmpd="sng" algn="ctr">
            <a:solidFill>
              <a:schemeClr val="accent1">
                <a:lumMod val="20000"/>
                <a:lumOff val="80000"/>
              </a:schemeClr>
            </a:solidFill>
            <a:prstDash val="solid"/>
          </a:ln>
          <a:effectLst/>
        </p:spPr>
        <p:txBody>
          <a:bodyPr anchor="ctr"/>
          <a:lstStyle/>
          <a:p>
            <a:pPr algn="ctr" eaLnBrk="1" fontAlgn="auto" hangingPunct="1">
              <a:spcBef>
                <a:spcPts val="0"/>
              </a:spcBef>
              <a:spcAft>
                <a:spcPts val="0"/>
              </a:spcAft>
              <a:defRPr/>
            </a:pPr>
            <a:endParaRPr lang="en-US" sz="1050" kern="0">
              <a:solidFill>
                <a:sysClr val="window" lastClr="FFFFFF"/>
              </a:solidFill>
              <a:latin typeface="+mn-ea"/>
              <a:ea typeface="+mn-ea"/>
            </a:endParaRPr>
          </a:p>
        </p:txBody>
      </p:sp>
      <p:sp>
        <p:nvSpPr>
          <p:cNvPr id="144" name="MH_Other_10"/>
          <p:cNvSpPr/>
          <p:nvPr>
            <p:custDataLst>
              <p:tags r:id="rId33"/>
            </p:custDataLst>
          </p:nvPr>
        </p:nvSpPr>
        <p:spPr>
          <a:xfrm>
            <a:off x="3881731" y="3447076"/>
            <a:ext cx="220266" cy="220266"/>
          </a:xfrm>
          <a:prstGeom prst="ellipse">
            <a:avLst/>
          </a:prstGeom>
          <a:noFill/>
          <a:ln w="38100" cap="flat" cmpd="sng" algn="ctr">
            <a:solidFill>
              <a:schemeClr val="accent1">
                <a:lumMod val="20000"/>
                <a:lumOff val="80000"/>
              </a:schemeClr>
            </a:solidFill>
            <a:prstDash val="solid"/>
          </a:ln>
          <a:effectLst/>
        </p:spPr>
        <p:txBody>
          <a:bodyPr anchor="ctr"/>
          <a:lstStyle/>
          <a:p>
            <a:pPr algn="ctr" eaLnBrk="1" fontAlgn="auto" hangingPunct="1">
              <a:spcBef>
                <a:spcPts val="0"/>
              </a:spcBef>
              <a:spcAft>
                <a:spcPts val="0"/>
              </a:spcAft>
              <a:defRPr/>
            </a:pPr>
            <a:endParaRPr lang="en-US" sz="1050" kern="0">
              <a:solidFill>
                <a:sysClr val="window" lastClr="FFFFFF"/>
              </a:solidFill>
              <a:latin typeface="+mn-ea"/>
              <a:ea typeface="+mn-ea"/>
            </a:endParaRPr>
          </a:p>
        </p:txBody>
      </p:sp>
      <p:sp>
        <p:nvSpPr>
          <p:cNvPr id="145" name="MH_Other_11"/>
          <p:cNvSpPr/>
          <p:nvPr>
            <p:custDataLst>
              <p:tags r:id="rId34"/>
            </p:custDataLst>
          </p:nvPr>
        </p:nvSpPr>
        <p:spPr>
          <a:xfrm>
            <a:off x="1644983" y="2871895"/>
            <a:ext cx="171450" cy="171450"/>
          </a:xfrm>
          <a:prstGeom prst="ellipse">
            <a:avLst/>
          </a:prstGeom>
          <a:noFill/>
          <a:ln w="38100" cap="flat" cmpd="sng" algn="ctr">
            <a:solidFill>
              <a:schemeClr val="accent1">
                <a:lumMod val="20000"/>
                <a:lumOff val="80000"/>
              </a:schemeClr>
            </a:solidFill>
            <a:prstDash val="solid"/>
          </a:ln>
          <a:effectLst/>
        </p:spPr>
        <p:txBody>
          <a:bodyPr anchor="ctr"/>
          <a:lstStyle/>
          <a:p>
            <a:pPr algn="ctr" eaLnBrk="1" fontAlgn="auto" hangingPunct="1">
              <a:spcBef>
                <a:spcPts val="0"/>
              </a:spcBef>
              <a:spcAft>
                <a:spcPts val="0"/>
              </a:spcAft>
              <a:defRPr/>
            </a:pPr>
            <a:endParaRPr lang="en-US" sz="1050" kern="0">
              <a:solidFill>
                <a:sysClr val="window" lastClr="FFFFFF"/>
              </a:solidFill>
              <a:latin typeface="+mn-ea"/>
              <a:ea typeface="+mn-ea"/>
            </a:endParaRPr>
          </a:p>
        </p:txBody>
      </p:sp>
      <p:sp>
        <p:nvSpPr>
          <p:cNvPr id="146" name="MH_Other_13"/>
          <p:cNvSpPr/>
          <p:nvPr>
            <p:custDataLst>
              <p:tags r:id="rId35"/>
            </p:custDataLst>
          </p:nvPr>
        </p:nvSpPr>
        <p:spPr>
          <a:xfrm>
            <a:off x="717022" y="3891000"/>
            <a:ext cx="150019" cy="150019"/>
          </a:xfrm>
          <a:prstGeom prst="ellipse">
            <a:avLst/>
          </a:prstGeom>
          <a:noFill/>
          <a:ln w="38100" cap="flat" cmpd="sng" algn="ctr">
            <a:solidFill>
              <a:schemeClr val="accent1">
                <a:lumMod val="20000"/>
                <a:lumOff val="80000"/>
              </a:schemeClr>
            </a:solidFill>
            <a:prstDash val="solid"/>
          </a:ln>
          <a:effectLst/>
        </p:spPr>
        <p:txBody>
          <a:bodyPr anchor="ctr"/>
          <a:lstStyle/>
          <a:p>
            <a:pPr algn="ctr" eaLnBrk="1" fontAlgn="auto" hangingPunct="1">
              <a:spcBef>
                <a:spcPts val="0"/>
              </a:spcBef>
              <a:spcAft>
                <a:spcPts val="0"/>
              </a:spcAft>
              <a:defRPr/>
            </a:pPr>
            <a:endParaRPr lang="en-US" sz="1050" kern="0">
              <a:solidFill>
                <a:sysClr val="window" lastClr="FFFFFF"/>
              </a:solidFill>
              <a:latin typeface="+mn-ea"/>
              <a:ea typeface="+mn-ea"/>
            </a:endParaRPr>
          </a:p>
        </p:txBody>
      </p:sp>
      <p:sp>
        <p:nvSpPr>
          <p:cNvPr id="147" name="文本框 146"/>
          <p:cNvSpPr txBox="1"/>
          <p:nvPr/>
        </p:nvSpPr>
        <p:spPr>
          <a:xfrm>
            <a:off x="245831" y="516644"/>
            <a:ext cx="8572500" cy="922020"/>
          </a:xfrm>
          <a:prstGeom prst="rect">
            <a:avLst/>
          </a:prstGeom>
          <a:noFill/>
        </p:spPr>
        <p:txBody>
          <a:bodyPr wrap="square" rtlCol="0">
            <a:spAutoFit/>
          </a:bodyPr>
          <a:lstStyle/>
          <a:p>
            <a:pPr>
              <a:lnSpc>
                <a:spcPct val="150000"/>
              </a:lnSpc>
            </a:pPr>
            <a:r>
              <a:rPr lang="zh-CN" altLang="en-US" sz="1800" b="1" dirty="0" smtClean="0">
                <a:latin typeface="微软雅黑" panose="020B0503020204020204" pitchFamily="34" charset="-122"/>
                <a:ea typeface="微软雅黑" panose="020B0503020204020204" pitchFamily="34" charset="-122"/>
              </a:rPr>
              <a:t>以</a:t>
            </a:r>
            <a:r>
              <a:rPr lang="zh-CN" altLang="en-US" sz="1800" b="1" dirty="0" smtClean="0">
                <a:solidFill>
                  <a:srgbClr val="FF0000"/>
                </a:solidFill>
                <a:latin typeface="微软雅黑" panose="020B0503020204020204" pitchFamily="34" charset="-122"/>
                <a:ea typeface="微软雅黑" panose="020B0503020204020204" pitchFamily="34" charset="-122"/>
              </a:rPr>
              <a:t>课程教学考核</a:t>
            </a:r>
            <a:r>
              <a:rPr lang="zh-CN" altLang="en-US" sz="1800" b="1" dirty="0" smtClean="0">
                <a:latin typeface="微软雅黑" panose="020B0503020204020204" pitchFamily="34" charset="-122"/>
                <a:ea typeface="微软雅黑" panose="020B0503020204020204" pitchFamily="34" charset="-122"/>
              </a:rPr>
              <a:t>所产生的</a:t>
            </a:r>
            <a:r>
              <a:rPr lang="zh-CN" altLang="en-US" sz="1800" b="1" dirty="0" smtClean="0">
                <a:solidFill>
                  <a:srgbClr val="FF0000"/>
                </a:solidFill>
                <a:latin typeface="微软雅黑" panose="020B0503020204020204" pitchFamily="34" charset="-122"/>
                <a:ea typeface="微软雅黑" panose="020B0503020204020204" pitchFamily="34" charset="-122"/>
              </a:rPr>
              <a:t>数据</a:t>
            </a:r>
            <a:r>
              <a:rPr lang="zh-CN" altLang="en-US" sz="1800" b="1" dirty="0" smtClean="0">
                <a:latin typeface="微软雅黑" panose="020B0503020204020204" pitchFamily="34" charset="-122"/>
                <a:ea typeface="微软雅黑" panose="020B0503020204020204" pitchFamily="34" charset="-122"/>
              </a:rPr>
              <a:t>为基础，结合</a:t>
            </a:r>
            <a:r>
              <a:rPr lang="zh-CN" altLang="en-US" sz="1800" b="1" dirty="0">
                <a:solidFill>
                  <a:srgbClr val="FF0000"/>
                </a:solidFill>
                <a:latin typeface="微软雅黑" panose="020B0503020204020204" pitchFamily="34" charset="-122"/>
                <a:ea typeface="微软雅黑" panose="020B0503020204020204" pitchFamily="34" charset="-122"/>
              </a:rPr>
              <a:t>年度</a:t>
            </a:r>
            <a:r>
              <a:rPr lang="zh-CN" altLang="en-US" sz="1800" b="1" dirty="0" smtClean="0">
                <a:solidFill>
                  <a:srgbClr val="FF0000"/>
                </a:solidFill>
                <a:latin typeface="微软雅黑" panose="020B0503020204020204" pitchFamily="34" charset="-122"/>
                <a:ea typeface="微软雅黑" panose="020B0503020204020204" pitchFamily="34" charset="-122"/>
              </a:rPr>
              <a:t>课程教学质量分析报告</a:t>
            </a:r>
            <a:r>
              <a:rPr lang="en-US" altLang="zh-CN" sz="1800" b="1" dirty="0" smtClean="0">
                <a:latin typeface="微软雅黑" panose="020B0503020204020204" pitchFamily="34" charset="-122"/>
                <a:ea typeface="微软雅黑" panose="020B0503020204020204" pitchFamily="34" charset="-122"/>
              </a:rPr>
              <a:t>,</a:t>
            </a:r>
            <a:r>
              <a:rPr lang="zh-CN" altLang="en-US" sz="1800" b="1" dirty="0" smtClean="0">
                <a:latin typeface="微软雅黑" panose="020B0503020204020204" pitchFamily="34" charset="-122"/>
                <a:ea typeface="微软雅黑" panose="020B0503020204020204" pitchFamily="34" charset="-122"/>
              </a:rPr>
              <a:t>对课程教学过程中存在的不足进行归纳分析，形成</a:t>
            </a:r>
            <a:r>
              <a:rPr lang="zh-CN" altLang="en-US" sz="1800" b="1" dirty="0" smtClean="0">
                <a:solidFill>
                  <a:srgbClr val="FF0000"/>
                </a:solidFill>
                <a:latin typeface="微软雅黑" panose="020B0503020204020204" pitchFamily="34" charset="-122"/>
                <a:ea typeface="微软雅黑" panose="020B0503020204020204" pitchFamily="34" charset="-122"/>
              </a:rPr>
              <a:t>课程改进</a:t>
            </a:r>
            <a:r>
              <a:rPr lang="zh-CN" altLang="en-US" sz="1800" b="1" dirty="0">
                <a:latin typeface="微软雅黑" panose="020B0503020204020204" pitchFamily="34" charset="-122"/>
                <a:ea typeface="微软雅黑" panose="020B0503020204020204" pitchFamily="34" charset="-122"/>
              </a:rPr>
              <a:t>的</a:t>
            </a:r>
            <a:r>
              <a:rPr lang="zh-CN" altLang="en-US" sz="1800" b="1" dirty="0" smtClean="0">
                <a:latin typeface="微软雅黑" panose="020B0503020204020204" pitchFamily="34" charset="-122"/>
                <a:ea typeface="微软雅黑" panose="020B0503020204020204" pitchFamily="34" charset="-122"/>
              </a:rPr>
              <a:t>可行</a:t>
            </a:r>
            <a:r>
              <a:rPr lang="zh-CN" altLang="en-US" sz="1800" b="1" dirty="0">
                <a:latin typeface="微软雅黑" panose="020B0503020204020204" pitchFamily="34" charset="-122"/>
                <a:ea typeface="微软雅黑" panose="020B0503020204020204" pitchFamily="34" charset="-122"/>
              </a:rPr>
              <a:t>性</a:t>
            </a:r>
            <a:r>
              <a:rPr lang="zh-CN" altLang="en-US" sz="1800" b="1" dirty="0" smtClean="0">
                <a:latin typeface="微软雅黑" panose="020B0503020204020204" pitchFamily="34" charset="-122"/>
                <a:ea typeface="微软雅黑" panose="020B0503020204020204" pitchFamily="34" charset="-122"/>
              </a:rPr>
              <a:t>具体</a:t>
            </a:r>
            <a:r>
              <a:rPr lang="zh-CN" altLang="en-US" sz="1800" b="1" dirty="0">
                <a:latin typeface="微软雅黑" panose="020B0503020204020204" pitchFamily="34" charset="-122"/>
                <a:ea typeface="微软雅黑" panose="020B0503020204020204" pitchFamily="34" charset="-122"/>
              </a:rPr>
              <a:t>办法。</a:t>
            </a:r>
            <a:endParaRPr lang="zh-CN" altLang="en-US" sz="1800" b="1" dirty="0">
              <a:latin typeface="微软雅黑" panose="020B0503020204020204" pitchFamily="34" charset="-122"/>
              <a:ea typeface="微软雅黑" panose="020B0503020204020204" pitchFamily="34" charset="-122"/>
            </a:endParaRPr>
          </a:p>
        </p:txBody>
      </p:sp>
      <p:grpSp>
        <p:nvGrpSpPr>
          <p:cNvPr id="71" name="组合 70"/>
          <p:cNvGrpSpPr/>
          <p:nvPr/>
        </p:nvGrpSpPr>
        <p:grpSpPr>
          <a:xfrm>
            <a:off x="4454" y="4874534"/>
            <a:ext cx="9144000" cy="271067"/>
            <a:chOff x="0" y="6389330"/>
            <a:chExt cx="12192000" cy="361422"/>
          </a:xfrm>
        </p:grpSpPr>
        <p:sp>
          <p:nvSpPr>
            <p:cNvPr id="72" name="矩形 71"/>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73" name="矩形 72"/>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sp>
        <p:nvSpPr>
          <p:cNvPr id="5"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zh-CN" altLang="en-US" sz="2100" b="1" dirty="0">
                <a:solidFill>
                  <a:schemeClr val="tx2"/>
                </a:solidFill>
                <a:latin typeface="微软雅黑" panose="020B0503020204020204" pitchFamily="34" charset="-122"/>
                <a:ea typeface="微软雅黑" panose="020B0503020204020204" pitchFamily="34" charset="-122"/>
                <a:sym typeface="+mn-ea"/>
              </a:rPr>
              <a:t>2</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sz="2100" b="1" dirty="0">
                <a:solidFill>
                  <a:schemeClr val="tx2"/>
                </a:solidFill>
                <a:latin typeface="微软雅黑" panose="020B0503020204020204" pitchFamily="34" charset="-122"/>
                <a:ea typeface="微软雅黑" panose="020B0503020204020204" pitchFamily="34" charset="-122"/>
                <a:sym typeface="+mn-ea"/>
              </a:rPr>
              <a:t>课程诊改实施情况</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48921" y="171450"/>
            <a:ext cx="575218" cy="216932"/>
            <a:chOff x="472881" y="331470"/>
            <a:chExt cx="766957" cy="289243"/>
          </a:xfrm>
          <a:solidFill>
            <a:schemeClr val="tx2"/>
          </a:solidFill>
        </p:grpSpPr>
        <p:sp>
          <p:nvSpPr>
            <p:cNvPr id="7"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8"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9"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0"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4" name="直接连接符 3"/>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18" name="文本框 17"/>
          <p:cNvSpPr txBox="1"/>
          <p:nvPr>
            <p:custDataLst>
              <p:tags r:id="rId2"/>
            </p:custDataLst>
          </p:nvPr>
        </p:nvSpPr>
        <p:spPr>
          <a:xfrm>
            <a:off x="6519474" y="-190338"/>
            <a:ext cx="3830429" cy="5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algn="ctr" eaLnBrk="1" hangingPunct="1">
              <a:defRPr sz="1400">
                <a:solidFill>
                  <a:srgbClr val="F4E3B6"/>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gn="l"/>
            <a:endParaRPr lang="zh-CN" altLang="en-US" sz="1350">
              <a:solidFill>
                <a:srgbClr val="000000"/>
              </a:solidFill>
            </a:endParaRPr>
          </a:p>
          <a:p>
            <a:pPr algn="l"/>
            <a:endParaRPr lang="zh-CN" altLang="en-US" sz="1350">
              <a:solidFill>
                <a:srgbClr val="000000"/>
              </a:solidFill>
            </a:endParaRPr>
          </a:p>
          <a:p>
            <a:pPr algn="l"/>
            <a:endParaRPr lang="zh-CN" altLang="da-DK" sz="1350">
              <a:solidFill>
                <a:srgbClr val="000000"/>
              </a:solidFill>
            </a:endParaRPr>
          </a:p>
          <a:p>
            <a:pPr algn="l"/>
            <a:endParaRPr lang="zh-CN" altLang="en-US" sz="1350">
              <a:solidFill>
                <a:srgbClr val="000000"/>
              </a:solidFill>
            </a:endParaRPr>
          </a:p>
        </p:txBody>
      </p:sp>
      <p:sp>
        <p:nvSpPr>
          <p:cNvPr id="29" name="矩形 28"/>
          <p:cNvSpPr/>
          <p:nvPr/>
        </p:nvSpPr>
        <p:spPr>
          <a:xfrm>
            <a:off x="4840172" y="13831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标准</a:t>
            </a:r>
            <a:endParaRPr lang="zh-CN" altLang="en-US" sz="1050" dirty="0"/>
          </a:p>
        </p:txBody>
      </p:sp>
      <p:sp>
        <p:nvSpPr>
          <p:cNvPr id="30" name="矩形 29"/>
          <p:cNvSpPr/>
          <p:nvPr/>
        </p:nvSpPr>
        <p:spPr>
          <a:xfrm>
            <a:off x="5467874" y="13926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设计</a:t>
            </a:r>
            <a:endParaRPr lang="zh-CN" altLang="en-US" sz="1050" dirty="0"/>
          </a:p>
        </p:txBody>
      </p:sp>
      <p:sp>
        <p:nvSpPr>
          <p:cNvPr id="31" name="矩形 30"/>
          <p:cNvSpPr/>
          <p:nvPr/>
        </p:nvSpPr>
        <p:spPr>
          <a:xfrm>
            <a:off x="6085074" y="1375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组织</a:t>
            </a:r>
            <a:endParaRPr lang="zh-CN" altLang="en-US" sz="1050" dirty="0"/>
          </a:p>
        </p:txBody>
      </p:sp>
      <p:sp>
        <p:nvSpPr>
          <p:cNvPr id="33" name="矩形 32"/>
          <p:cNvSpPr/>
          <p:nvPr/>
        </p:nvSpPr>
        <p:spPr>
          <a:xfrm>
            <a:off x="6702266" y="1389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实施</a:t>
            </a:r>
            <a:endParaRPr lang="zh-CN" altLang="en-US" sz="1050" dirty="0"/>
          </a:p>
        </p:txBody>
      </p:sp>
      <p:sp>
        <p:nvSpPr>
          <p:cNvPr id="34" name="矩形 33"/>
          <p:cNvSpPr/>
          <p:nvPr/>
        </p:nvSpPr>
        <p:spPr>
          <a:xfrm>
            <a:off x="7319467" y="13926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诊断</a:t>
            </a:r>
            <a:endParaRPr lang="zh-CN" altLang="en-US" sz="1050" dirty="0"/>
          </a:p>
        </p:txBody>
      </p:sp>
      <p:sp>
        <p:nvSpPr>
          <p:cNvPr id="35" name="矩形 34"/>
          <p:cNvSpPr/>
          <p:nvPr/>
        </p:nvSpPr>
        <p:spPr>
          <a:xfrm>
            <a:off x="7936664" y="159300"/>
            <a:ext cx="59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rgbClr val="FFFF00"/>
                </a:solidFill>
              </a:rPr>
              <a:t>创新</a:t>
            </a:r>
            <a:endParaRPr lang="zh-CN" altLang="en-US" sz="1050" b="1" dirty="0">
              <a:solidFill>
                <a:srgbClr val="FFFF00"/>
              </a:solidFill>
            </a:endParaRPr>
          </a:p>
        </p:txBody>
      </p:sp>
      <p:sp>
        <p:nvSpPr>
          <p:cNvPr id="36" name="矩形 35"/>
          <p:cNvSpPr/>
          <p:nvPr/>
        </p:nvSpPr>
        <p:spPr>
          <a:xfrm>
            <a:off x="4213481" y="137055"/>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目标</a:t>
            </a:r>
            <a:endParaRPr lang="zh-CN" altLang="en-US" sz="1050" dirty="0"/>
          </a:p>
        </p:txBody>
      </p:sp>
      <p:sp>
        <p:nvSpPr>
          <p:cNvPr id="37" name="矩形 36"/>
          <p:cNvSpPr/>
          <p:nvPr/>
        </p:nvSpPr>
        <p:spPr>
          <a:xfrm>
            <a:off x="8544537" y="138641"/>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改进</a:t>
            </a:r>
            <a:endParaRPr lang="zh-CN" altLang="en-US" sz="1050" dirty="0"/>
          </a:p>
        </p:txBody>
      </p:sp>
      <p:sp>
        <p:nvSpPr>
          <p:cNvPr id="2" name="文本框 1"/>
          <p:cNvSpPr txBox="1"/>
          <p:nvPr/>
        </p:nvSpPr>
        <p:spPr>
          <a:xfrm>
            <a:off x="432290" y="522110"/>
            <a:ext cx="8491538" cy="368300"/>
          </a:xfrm>
          <a:prstGeom prst="rect">
            <a:avLst/>
          </a:prstGeom>
          <a:noFill/>
        </p:spPr>
        <p:txBody>
          <a:bodyPr wrap="square" rtlCol="0">
            <a:spAutoFit/>
          </a:bodyPr>
          <a:lstStyle/>
          <a:p>
            <a:r>
              <a:rPr lang="en-US" altLang="zh-CN" sz="1800" b="1" dirty="0" smtClean="0">
                <a:latin typeface="微软雅黑" panose="020B0503020204020204" pitchFamily="34" charset="-122"/>
                <a:ea typeface="微软雅黑" panose="020B0503020204020204" pitchFamily="34" charset="-122"/>
              </a:rPr>
              <a:t> </a:t>
            </a:r>
            <a:r>
              <a:rPr lang="zh-CN" altLang="en-US" sz="1800" b="1" dirty="0" smtClean="0">
                <a:latin typeface="微软雅黑" panose="020B0503020204020204" pitchFamily="34" charset="-122"/>
                <a:ea typeface="微软雅黑" panose="020B0503020204020204" pitchFamily="34" charset="-122"/>
              </a:rPr>
              <a:t>提高</a:t>
            </a:r>
            <a:r>
              <a:rPr lang="zh-CN" altLang="en-US" sz="1800" b="1" dirty="0">
                <a:solidFill>
                  <a:srgbClr val="FF0000"/>
                </a:solidFill>
                <a:latin typeface="微软雅黑" panose="020B0503020204020204" pitchFamily="34" charset="-122"/>
                <a:ea typeface="微软雅黑" panose="020B0503020204020204" pitchFamily="34" charset="-122"/>
              </a:rPr>
              <a:t>教学质量高效</a:t>
            </a:r>
            <a:r>
              <a:rPr lang="zh-CN" altLang="en-US" sz="1800" b="1" dirty="0" smtClean="0">
                <a:solidFill>
                  <a:srgbClr val="FF0000"/>
                </a:solidFill>
                <a:latin typeface="微软雅黑" panose="020B0503020204020204" pitchFamily="34" charset="-122"/>
                <a:ea typeface="微软雅黑" panose="020B0503020204020204" pitchFamily="34" charset="-122"/>
              </a:rPr>
              <a:t>性</a:t>
            </a:r>
            <a:r>
              <a:rPr lang="zh-CN" altLang="en-US" sz="1800" b="1" dirty="0" smtClean="0">
                <a:latin typeface="微软雅黑" panose="020B0503020204020204" pitchFamily="34" charset="-122"/>
                <a:ea typeface="微软雅黑" panose="020B0503020204020204" pitchFamily="34" charset="-122"/>
              </a:rPr>
              <a:t>，重</a:t>
            </a:r>
            <a:r>
              <a:rPr lang="zh-CN" altLang="en-US" sz="1800" b="1" dirty="0">
                <a:latin typeface="微软雅黑" panose="020B0503020204020204" pitchFamily="34" charset="-122"/>
                <a:ea typeface="微软雅黑" panose="020B0503020204020204" pitchFamily="34" charset="-122"/>
              </a:rPr>
              <a:t>塑</a:t>
            </a:r>
            <a:r>
              <a:rPr lang="zh-CN" altLang="en-US" sz="1800" b="1" dirty="0">
                <a:solidFill>
                  <a:srgbClr val="FF0000"/>
                </a:solidFill>
                <a:latin typeface="微软雅黑" panose="020B0503020204020204" pitchFamily="34" charset="-122"/>
                <a:ea typeface="微软雅黑" panose="020B0503020204020204" pitchFamily="34" charset="-122"/>
              </a:rPr>
              <a:t>教学</a:t>
            </a:r>
            <a:r>
              <a:rPr lang="zh-CN" altLang="en-US" sz="1800" b="1" dirty="0" smtClean="0">
                <a:solidFill>
                  <a:srgbClr val="FF0000"/>
                </a:solidFill>
                <a:latin typeface="微软雅黑" panose="020B0503020204020204" pitchFamily="34" charset="-122"/>
                <a:ea typeface="微软雅黑" panose="020B0503020204020204" pitchFamily="34" charset="-122"/>
              </a:rPr>
              <a:t>过程</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4454" y="4874534"/>
            <a:ext cx="9144000" cy="271067"/>
            <a:chOff x="0" y="6389330"/>
            <a:chExt cx="12192000" cy="361422"/>
          </a:xfrm>
        </p:grpSpPr>
        <p:sp>
          <p:nvSpPr>
            <p:cNvPr id="58" name="矩形 57"/>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9" name="矩形 58"/>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pic>
        <p:nvPicPr>
          <p:cNvPr id="4" name="图片 3"/>
          <p:cNvPicPr>
            <a:picLocks noChangeAspect="1"/>
          </p:cNvPicPr>
          <p:nvPr/>
        </p:nvPicPr>
        <p:blipFill>
          <a:blip r:embed="rId3"/>
          <a:srcRect b="30508"/>
          <a:stretch>
            <a:fillRect/>
          </a:stretch>
        </p:blipFill>
        <p:spPr>
          <a:xfrm>
            <a:off x="1122680" y="1064260"/>
            <a:ext cx="6907530" cy="2259330"/>
          </a:xfrm>
          <a:prstGeom prst="rect">
            <a:avLst/>
          </a:prstGeom>
        </p:spPr>
      </p:pic>
      <p:sp>
        <p:nvSpPr>
          <p:cNvPr id="87" name="矩形 86"/>
          <p:cNvSpPr/>
          <p:nvPr/>
        </p:nvSpPr>
        <p:spPr>
          <a:xfrm>
            <a:off x="1024890" y="3323590"/>
            <a:ext cx="1556385" cy="4857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1219200" fontAlgn="auto">
              <a:spcBef>
                <a:spcPts val="0"/>
              </a:spcBef>
              <a:spcAft>
                <a:spcPts val="0"/>
              </a:spcAft>
              <a:defRPr/>
            </a:pPr>
            <a:r>
              <a:rPr lang="zh-CN" altLang="en-US" sz="1500" b="1" dirty="0">
                <a:solidFill>
                  <a:srgbClr val="92D05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蓝墨云班课课程平台任务布置</a:t>
            </a:r>
            <a:endParaRPr lang="zh-CN" altLang="en-US" sz="1500" b="1" dirty="0">
              <a:solidFill>
                <a:srgbClr val="92D05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6380480" y="3317240"/>
            <a:ext cx="1556385" cy="4857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1219200" fontAlgn="auto">
              <a:spcBef>
                <a:spcPts val="0"/>
              </a:spcBef>
              <a:spcAft>
                <a:spcPts val="0"/>
              </a:spcAft>
              <a:defRPr/>
            </a:pPr>
            <a:r>
              <a:rPr lang="zh-CN" altLang="en-US" sz="1500" b="1" dirty="0">
                <a:solidFill>
                  <a:srgbClr val="92D05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蓝墨云班课课程平台测试</a:t>
            </a:r>
            <a:endParaRPr lang="zh-CN" altLang="en-US" sz="1500" b="1" dirty="0">
              <a:solidFill>
                <a:srgbClr val="92D05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7" name="组合 6"/>
          <p:cNvGrpSpPr/>
          <p:nvPr/>
        </p:nvGrpSpPr>
        <p:grpSpPr>
          <a:xfrm>
            <a:off x="2689860" y="3017520"/>
            <a:ext cx="3535680" cy="1353820"/>
            <a:chOff x="4236" y="4752"/>
            <a:chExt cx="5568" cy="2132"/>
          </a:xfrm>
        </p:grpSpPr>
        <p:pic>
          <p:nvPicPr>
            <p:cNvPr id="60433" name="图片 1" descr="12"/>
            <p:cNvPicPr>
              <a:picLocks noChangeAspect="1"/>
            </p:cNvPicPr>
            <p:nvPr/>
          </p:nvPicPr>
          <p:blipFill>
            <a:blip r:embed="rId1"/>
            <a:stretch>
              <a:fillRect/>
            </a:stretch>
          </p:blipFill>
          <p:spPr>
            <a:xfrm>
              <a:off x="7570" y="5224"/>
              <a:ext cx="2234" cy="1651"/>
            </a:xfrm>
            <a:prstGeom prst="rect">
              <a:avLst/>
            </a:prstGeom>
            <a:noFill/>
            <a:ln w="9525">
              <a:solidFill>
                <a:srgbClr val="002060"/>
              </a:solidFill>
            </a:ln>
          </p:spPr>
        </p:pic>
        <p:pic>
          <p:nvPicPr>
            <p:cNvPr id="6" name="图片 5"/>
            <p:cNvPicPr>
              <a:picLocks noChangeAspect="1"/>
            </p:cNvPicPr>
            <p:nvPr/>
          </p:nvPicPr>
          <p:blipFill>
            <a:blip r:embed="rId4"/>
            <a:srcRect t="-30379"/>
            <a:stretch>
              <a:fillRect/>
            </a:stretch>
          </p:blipFill>
          <p:spPr>
            <a:xfrm>
              <a:off x="5068" y="4752"/>
              <a:ext cx="2844" cy="2133"/>
            </a:xfrm>
            <a:prstGeom prst="rect">
              <a:avLst/>
            </a:prstGeom>
            <a:ln>
              <a:solidFill>
                <a:srgbClr val="002060"/>
              </a:solidFill>
            </a:ln>
          </p:spPr>
        </p:pic>
        <p:pic>
          <p:nvPicPr>
            <p:cNvPr id="5" name="图片 4"/>
            <p:cNvPicPr>
              <a:picLocks noChangeAspect="1"/>
            </p:cNvPicPr>
            <p:nvPr/>
          </p:nvPicPr>
          <p:blipFill>
            <a:blip r:embed="rId5"/>
            <a:srcRect r="15113"/>
            <a:stretch>
              <a:fillRect/>
            </a:stretch>
          </p:blipFill>
          <p:spPr>
            <a:xfrm>
              <a:off x="4236" y="5224"/>
              <a:ext cx="2185" cy="1641"/>
            </a:xfrm>
            <a:prstGeom prst="rect">
              <a:avLst/>
            </a:prstGeom>
            <a:ln>
              <a:solidFill>
                <a:srgbClr val="002060"/>
              </a:solidFill>
            </a:ln>
          </p:spPr>
        </p:pic>
      </p:grpSp>
      <p:sp>
        <p:nvSpPr>
          <p:cNvPr id="10"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zh-CN" altLang="en-US" sz="2100" b="1" dirty="0">
                <a:solidFill>
                  <a:schemeClr val="tx2"/>
                </a:solidFill>
                <a:latin typeface="微软雅黑" panose="020B0503020204020204" pitchFamily="34" charset="-122"/>
                <a:ea typeface="微软雅黑" panose="020B0503020204020204" pitchFamily="34" charset="-122"/>
                <a:sym typeface="+mn-ea"/>
              </a:rPr>
              <a:t>2</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sz="2100" b="1" dirty="0">
                <a:solidFill>
                  <a:schemeClr val="tx2"/>
                </a:solidFill>
                <a:latin typeface="微软雅黑" panose="020B0503020204020204" pitchFamily="34" charset="-122"/>
                <a:ea typeface="微软雅黑" panose="020B0503020204020204" pitchFamily="34" charset="-122"/>
                <a:sym typeface="+mn-ea"/>
              </a:rPr>
              <a:t>课程诊改实施情况</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48921" y="171450"/>
            <a:ext cx="575218" cy="216932"/>
            <a:chOff x="472881" y="331470"/>
            <a:chExt cx="766957" cy="289243"/>
          </a:xfrm>
          <a:solidFill>
            <a:schemeClr val="tx2"/>
          </a:solidFill>
        </p:grpSpPr>
        <p:sp>
          <p:nvSpPr>
            <p:cNvPr id="12"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3"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4"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5"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16" name="直接连接符 15"/>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250"/>
                                        <p:tgtEl>
                                          <p:spTgt spid="8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ldLvl="0" animBg="1"/>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任意多边形 50"/>
          <p:cNvSpPr/>
          <p:nvPr/>
        </p:nvSpPr>
        <p:spPr>
          <a:xfrm>
            <a:off x="1380572" y="2414829"/>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7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7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7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7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2"/>
              </a:solidFill>
            </a:endParaRPr>
          </a:p>
        </p:txBody>
      </p:sp>
      <p:sp>
        <p:nvSpPr>
          <p:cNvPr id="53" name="TextBox 6"/>
          <p:cNvSpPr txBox="1">
            <a:spLocks noChangeArrowheads="1"/>
          </p:cNvSpPr>
          <p:nvPr/>
        </p:nvSpPr>
        <p:spPr bwMode="auto">
          <a:xfrm>
            <a:off x="1872128" y="3187344"/>
            <a:ext cx="197052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smtClean="0">
                <a:solidFill>
                  <a:schemeClr val="tx2"/>
                </a:solidFill>
                <a:latin typeface="微软雅黑" panose="020B0503020204020204" pitchFamily="34" charset="-122"/>
                <a:ea typeface="微软雅黑" panose="020B0503020204020204" pitchFamily="34" charset="-122"/>
                <a:sym typeface="+mn-ea"/>
              </a:rPr>
              <a:t>课程基本</a:t>
            </a:r>
            <a:r>
              <a:rPr lang="zh-CN" altLang="en-US" sz="2000" b="1" dirty="0">
                <a:solidFill>
                  <a:schemeClr val="tx2"/>
                </a:solidFill>
                <a:latin typeface="微软雅黑" panose="020B0503020204020204" pitchFamily="34" charset="-122"/>
                <a:ea typeface="微软雅黑" panose="020B0503020204020204" pitchFamily="34" charset="-122"/>
                <a:sym typeface="+mn-ea"/>
              </a:rPr>
              <a:t>情况</a:t>
            </a:r>
            <a:endParaRPr lang="zh-CN" altLang="en-US" sz="2000" b="1" dirty="0">
              <a:solidFill>
                <a:schemeClr val="tx2"/>
              </a:solidFill>
              <a:latin typeface="微软雅黑" panose="020B0503020204020204" pitchFamily="34" charset="-122"/>
              <a:ea typeface="微软雅黑" panose="020B0503020204020204" pitchFamily="34" charset="-122"/>
              <a:sym typeface="+mn-ea"/>
            </a:endParaRPr>
          </a:p>
          <a:p>
            <a:pPr marL="0" lvl="1" algn="ctr"/>
            <a:r>
              <a:rPr lang="zh-CN" altLang="en-US" sz="2000" b="1" dirty="0">
                <a:solidFill>
                  <a:schemeClr val="tx2"/>
                </a:solidFill>
                <a:latin typeface="微软雅黑" panose="020B0503020204020204" pitchFamily="34" charset="-122"/>
                <a:ea typeface="微软雅黑" panose="020B0503020204020204" pitchFamily="34" charset="-122"/>
                <a:sym typeface="+mn-ea"/>
              </a:rPr>
              <a:t>介绍</a:t>
            </a:r>
            <a:endParaRPr lang="zh-CN" altLang="en-US" sz="2000" b="1" dirty="0" smtClean="0">
              <a:solidFill>
                <a:schemeClr val="tx2"/>
              </a:solidFill>
              <a:latin typeface="+mn-ea"/>
            </a:endParaRPr>
          </a:p>
          <a:p>
            <a:pPr marL="0" lvl="1" algn="ctr"/>
            <a:endParaRPr lang="zh-CN" altLang="en-US" sz="2000" b="1" dirty="0" smtClean="0">
              <a:solidFill>
                <a:schemeClr val="tx2"/>
              </a:solidFill>
              <a:latin typeface="+mn-ea"/>
              <a:ea typeface="微软雅黑" panose="020B0503020204020204" pitchFamily="34" charset="-122"/>
            </a:endParaRPr>
          </a:p>
        </p:txBody>
      </p:sp>
      <p:sp>
        <p:nvSpPr>
          <p:cNvPr id="54" name="TextBox 6"/>
          <p:cNvSpPr txBox="1">
            <a:spLocks noChangeArrowheads="1"/>
          </p:cNvSpPr>
          <p:nvPr/>
        </p:nvSpPr>
        <p:spPr bwMode="auto">
          <a:xfrm>
            <a:off x="3474735" y="2207761"/>
            <a:ext cx="197052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fontAlgn="auto">
              <a:spcBef>
                <a:spcPts val="0"/>
              </a:spcBef>
              <a:spcAft>
                <a:spcPts val="0"/>
              </a:spcAft>
              <a:defRPr/>
            </a:pPr>
            <a:r>
              <a:rPr lang="zh-CN" altLang="en-US" sz="2000" b="1" dirty="0" smtClean="0">
                <a:solidFill>
                  <a:schemeClr val="tx2"/>
                </a:solidFill>
                <a:latin typeface="微软雅黑" panose="020B0503020204020204" pitchFamily="34" charset="-122"/>
                <a:ea typeface="微软雅黑" panose="020B0503020204020204" pitchFamily="34" charset="-122"/>
                <a:sym typeface="+mn-ea"/>
              </a:rPr>
              <a:t>课程诊改实施</a:t>
            </a:r>
            <a:endParaRPr lang="zh-CN" altLang="en-US" sz="2000" b="1" dirty="0" smtClean="0">
              <a:solidFill>
                <a:schemeClr val="tx2"/>
              </a:solidFill>
              <a:latin typeface="微软雅黑" panose="020B0503020204020204" pitchFamily="34" charset="-122"/>
              <a:ea typeface="微软雅黑" panose="020B0503020204020204" pitchFamily="34" charset="-122"/>
              <a:sym typeface="+mn-ea"/>
            </a:endParaRPr>
          </a:p>
          <a:p>
            <a:pPr algn="ctr" fontAlgn="auto">
              <a:spcBef>
                <a:spcPts val="0"/>
              </a:spcBef>
              <a:spcAft>
                <a:spcPts val="0"/>
              </a:spcAft>
              <a:defRPr/>
            </a:pPr>
            <a:r>
              <a:rPr lang="zh-CN" altLang="en-US" sz="2000" b="1" dirty="0" smtClean="0">
                <a:solidFill>
                  <a:schemeClr val="tx2"/>
                </a:solidFill>
                <a:latin typeface="微软雅黑" panose="020B0503020204020204" pitchFamily="34" charset="-122"/>
                <a:ea typeface="微软雅黑" panose="020B0503020204020204" pitchFamily="34" charset="-122"/>
                <a:sym typeface="+mn-ea"/>
              </a:rPr>
              <a:t>情况</a:t>
            </a:r>
            <a:endParaRPr lang="zh-CN" altLang="en-US" sz="2000" b="1" dirty="0" smtClean="0">
              <a:solidFill>
                <a:schemeClr val="tx2"/>
              </a:solidFill>
              <a:effectLst>
                <a:outerShdw blurRad="38100" dist="19050" dir="2700000" algn="tl" rotWithShape="0">
                  <a:schemeClr val="dk1">
                    <a:alpha val="40000"/>
                  </a:schemeClr>
                </a:outerShdw>
              </a:effectLst>
              <a:latin typeface="+mn-ea"/>
              <a:sym typeface="+mn-ea"/>
            </a:endParaRPr>
          </a:p>
        </p:txBody>
      </p:sp>
      <p:sp>
        <p:nvSpPr>
          <p:cNvPr id="55" name="TextBox 54"/>
          <p:cNvSpPr txBox="1">
            <a:spLocks noChangeArrowheads="1"/>
          </p:cNvSpPr>
          <p:nvPr/>
        </p:nvSpPr>
        <p:spPr bwMode="auto">
          <a:xfrm>
            <a:off x="5050005" y="3203895"/>
            <a:ext cx="197052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000" b="1" dirty="0" smtClean="0">
                <a:solidFill>
                  <a:schemeClr val="tx2"/>
                </a:solidFill>
                <a:latin typeface="微软雅黑" panose="020B0503020204020204" pitchFamily="34" charset="-122"/>
                <a:ea typeface="微软雅黑" panose="020B0503020204020204" pitchFamily="34" charset="-122"/>
                <a:sym typeface="+mn-ea"/>
              </a:rPr>
              <a:t>课程诊改</a:t>
            </a:r>
            <a:r>
              <a:rPr lang="zh-CN" altLang="en-US" sz="2000" b="1" dirty="0" smtClean="0">
                <a:solidFill>
                  <a:schemeClr val="tx2"/>
                </a:solidFill>
                <a:latin typeface="微软雅黑" panose="020B0503020204020204" pitchFamily="34" charset="-122"/>
                <a:ea typeface="微软雅黑" panose="020B0503020204020204" pitchFamily="34" charset="-122"/>
                <a:sym typeface="+mn-ea"/>
              </a:rPr>
              <a:t>运行效果评估</a:t>
            </a:r>
            <a:endParaRPr lang="en-US" altLang="zh-CN" sz="2000" b="1" dirty="0" smtClean="0">
              <a:solidFill>
                <a:schemeClr val="tx2"/>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60" name="TextBox 59"/>
          <p:cNvSpPr txBox="1">
            <a:spLocks noChangeArrowheads="1"/>
          </p:cNvSpPr>
          <p:nvPr/>
        </p:nvSpPr>
        <p:spPr bwMode="auto">
          <a:xfrm>
            <a:off x="6610702" y="2208036"/>
            <a:ext cx="197052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smtClean="0">
                <a:solidFill>
                  <a:schemeClr val="tx2"/>
                </a:solidFill>
                <a:latin typeface="微软雅黑" panose="020B0503020204020204" pitchFamily="34" charset="-122"/>
                <a:ea typeface="微软雅黑" panose="020B0503020204020204" pitchFamily="34" charset="-122"/>
                <a:sym typeface="+mn-ea"/>
              </a:rPr>
              <a:t>今后努力的</a:t>
            </a:r>
            <a:endParaRPr lang="zh-CN" altLang="en-US" sz="2000" b="1" dirty="0" smtClean="0">
              <a:solidFill>
                <a:schemeClr val="tx2"/>
              </a:solidFill>
              <a:latin typeface="微软雅黑" panose="020B0503020204020204" pitchFamily="34" charset="-122"/>
              <a:ea typeface="微软雅黑" panose="020B0503020204020204" pitchFamily="34" charset="-122"/>
              <a:sym typeface="+mn-ea"/>
            </a:endParaRPr>
          </a:p>
          <a:p>
            <a:pPr marL="0" lvl="1" algn="ctr"/>
            <a:r>
              <a:rPr lang="zh-CN" altLang="en-US" sz="2000" b="1" dirty="0" smtClean="0">
                <a:solidFill>
                  <a:schemeClr val="tx2"/>
                </a:solidFill>
                <a:latin typeface="微软雅黑" panose="020B0503020204020204" pitchFamily="34" charset="-122"/>
                <a:ea typeface="微软雅黑" panose="020B0503020204020204" pitchFamily="34" charset="-122"/>
                <a:sym typeface="+mn-ea"/>
              </a:rPr>
              <a:t>方向</a:t>
            </a:r>
            <a:endParaRPr lang="zh-CN" altLang="en-US" sz="2000" b="1" dirty="0" smtClean="0">
              <a:solidFill>
                <a:schemeClr val="tx2"/>
              </a:solidFill>
              <a:effectLst>
                <a:outerShdw blurRad="38100" dist="19050" dir="2700000" algn="tl" rotWithShape="0">
                  <a:schemeClr val="dk1">
                    <a:alpha val="40000"/>
                  </a:schemeClr>
                </a:outerShdw>
              </a:effectLst>
              <a:latin typeface="+mn-ea"/>
              <a:ea typeface="微软雅黑" panose="020B0503020204020204" pitchFamily="34" charset="-122"/>
              <a:sym typeface="+mn-ea"/>
            </a:endParaRPr>
          </a:p>
        </p:txBody>
      </p:sp>
      <p:grpSp>
        <p:nvGrpSpPr>
          <p:cNvPr id="96" name="组合 95"/>
          <p:cNvGrpSpPr/>
          <p:nvPr/>
        </p:nvGrpSpPr>
        <p:grpSpPr>
          <a:xfrm rot="0">
            <a:off x="797560" y="3030855"/>
            <a:ext cx="845185" cy="845185"/>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ea typeface="微软雅黑" panose="020B0503020204020204" pitchFamily="34" charset="-122"/>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ea typeface="微软雅黑" panose="020B0503020204020204" pitchFamily="34" charset="-122"/>
              </a:endParaRPr>
            </a:p>
          </p:txBody>
        </p:sp>
      </p:grpSp>
      <p:grpSp>
        <p:nvGrpSpPr>
          <p:cNvPr id="99" name="组合 98"/>
          <p:cNvGrpSpPr/>
          <p:nvPr/>
        </p:nvGrpSpPr>
        <p:grpSpPr>
          <a:xfrm rot="0">
            <a:off x="2433955" y="1979930"/>
            <a:ext cx="845185" cy="845185"/>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ea typeface="微软雅黑" panose="020B0503020204020204" pitchFamily="34" charset="-122"/>
              </a:endParaRPr>
            </a:p>
          </p:txBody>
        </p:sp>
        <p:sp>
          <p:nvSpPr>
            <p:cNvPr id="101" name="椭圆 10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ea typeface="微软雅黑" panose="020B0503020204020204" pitchFamily="34" charset="-122"/>
              </a:endParaRPr>
            </a:p>
          </p:txBody>
        </p:sp>
      </p:grpSp>
      <p:grpSp>
        <p:nvGrpSpPr>
          <p:cNvPr id="102" name="组合 101"/>
          <p:cNvGrpSpPr/>
          <p:nvPr/>
        </p:nvGrpSpPr>
        <p:grpSpPr>
          <a:xfrm rot="0">
            <a:off x="4057015" y="3204845"/>
            <a:ext cx="845185" cy="845185"/>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ea typeface="微软雅黑" panose="020B0503020204020204" pitchFamily="34" charset="-122"/>
              </a:endParaRPr>
            </a:p>
          </p:txBody>
        </p:sp>
        <p:sp>
          <p:nvSpPr>
            <p:cNvPr id="104" name="椭圆 10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ea typeface="微软雅黑" panose="020B0503020204020204" pitchFamily="34" charset="-122"/>
              </a:endParaRPr>
            </a:p>
          </p:txBody>
        </p:sp>
      </p:grpSp>
      <p:grpSp>
        <p:nvGrpSpPr>
          <p:cNvPr id="108" name="组合 107"/>
          <p:cNvGrpSpPr/>
          <p:nvPr/>
        </p:nvGrpSpPr>
        <p:grpSpPr>
          <a:xfrm rot="0">
            <a:off x="7254240" y="3084195"/>
            <a:ext cx="845185" cy="845185"/>
            <a:chOff x="304800" y="673100"/>
            <a:chExt cx="4000500" cy="4000500"/>
          </a:xfrm>
          <a:effectLst>
            <a:outerShdw blurRad="444500" dist="254000" dir="8100000" algn="tr" rotWithShape="0">
              <a:prstClr val="black">
                <a:alpha val="50000"/>
              </a:prstClr>
            </a:outerShdw>
          </a:effectLst>
        </p:grpSpPr>
        <p:sp>
          <p:nvSpPr>
            <p:cNvPr id="109" name="同心圆 1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ea typeface="微软雅黑" panose="020B0503020204020204" pitchFamily="34" charset="-122"/>
              </a:endParaRPr>
            </a:p>
          </p:txBody>
        </p:sp>
        <p:sp>
          <p:nvSpPr>
            <p:cNvPr id="110" name="椭圆 10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ea typeface="微软雅黑" panose="020B0503020204020204" pitchFamily="34" charset="-122"/>
              </a:endParaRPr>
            </a:p>
          </p:txBody>
        </p:sp>
      </p:grpSp>
      <p:grpSp>
        <p:nvGrpSpPr>
          <p:cNvPr id="105" name="组合 104"/>
          <p:cNvGrpSpPr/>
          <p:nvPr/>
        </p:nvGrpSpPr>
        <p:grpSpPr>
          <a:xfrm rot="0">
            <a:off x="5674360" y="1837690"/>
            <a:ext cx="845185" cy="845185"/>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ea typeface="微软雅黑" panose="020B0503020204020204" pitchFamily="34" charset="-122"/>
              </a:endParaRPr>
            </a:p>
          </p:txBody>
        </p:sp>
        <p:sp>
          <p:nvSpPr>
            <p:cNvPr id="107" name="椭圆 10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ea typeface="微软雅黑" panose="020B0503020204020204" pitchFamily="34" charset="-122"/>
              </a:endParaRPr>
            </a:p>
          </p:txBody>
        </p:sp>
      </p:grpSp>
      <p:grpSp>
        <p:nvGrpSpPr>
          <p:cNvPr id="2" name="组合 1"/>
          <p:cNvGrpSpPr/>
          <p:nvPr/>
        </p:nvGrpSpPr>
        <p:grpSpPr>
          <a:xfrm flipV="1">
            <a:off x="1105535" y="873125"/>
            <a:ext cx="6328410" cy="92710"/>
            <a:chOff x="3060700" y="4724400"/>
            <a:chExt cx="5955507" cy="31432"/>
          </a:xfrm>
        </p:grpSpPr>
        <p:cxnSp>
          <p:nvCxnSpPr>
            <p:cNvPr id="8" name="直接连接符 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954558" y="3144965"/>
            <a:ext cx="675244" cy="646331"/>
          </a:xfrm>
          <a:prstGeom prst="rect">
            <a:avLst/>
          </a:prstGeom>
          <a:noFill/>
        </p:spPr>
        <p:txBody>
          <a:bodyPr wrap="square" rtlCol="0">
            <a:spAutoFit/>
          </a:bodyPr>
          <a:p>
            <a:r>
              <a:rPr lang="en-US" altLang="zh-CN" sz="3600" dirty="0">
                <a:solidFill>
                  <a:schemeClr val="tx2"/>
                </a:solidFill>
                <a:effectLst>
                  <a:outerShdw blurRad="38100" dist="19050" dir="2700000" algn="tl" rotWithShape="0">
                    <a:schemeClr val="dk1">
                      <a:alpha val="40000"/>
                    </a:schemeClr>
                  </a:outerShdw>
                </a:effectLst>
                <a:latin typeface="DFGothic-EB" panose="02010609010101010101" pitchFamily="1" charset="-128"/>
                <a:ea typeface="DFGothic-EB" panose="02010609010101010101" pitchFamily="1" charset="-128"/>
              </a:rPr>
              <a:t>01</a:t>
            </a:r>
            <a:endParaRPr lang="en-US" altLang="zh-CN" sz="3600" dirty="0">
              <a:solidFill>
                <a:schemeClr val="tx2"/>
              </a:solidFill>
              <a:effectLst>
                <a:outerShdw blurRad="38100" dist="19050" dir="2700000" algn="tl" rotWithShape="0">
                  <a:schemeClr val="dk1">
                    <a:alpha val="40000"/>
                  </a:schemeClr>
                </a:outerShdw>
              </a:effectLst>
              <a:latin typeface="DFGothic-EB" panose="02010609010101010101" pitchFamily="1" charset="-128"/>
              <a:ea typeface="DFGothic-EB" panose="02010609010101010101" pitchFamily="1" charset="-128"/>
            </a:endParaRPr>
          </a:p>
        </p:txBody>
      </p:sp>
      <p:sp>
        <p:nvSpPr>
          <p:cNvPr id="11" name="TextBox 93"/>
          <p:cNvSpPr txBox="1"/>
          <p:nvPr/>
        </p:nvSpPr>
        <p:spPr>
          <a:xfrm>
            <a:off x="2519833" y="2108010"/>
            <a:ext cx="675244" cy="645160"/>
          </a:xfrm>
          <a:prstGeom prst="rect">
            <a:avLst/>
          </a:prstGeom>
          <a:noFill/>
        </p:spPr>
        <p:txBody>
          <a:bodyPr wrap="square" rtlCol="0">
            <a:spAutoFit/>
          </a:bodyPr>
          <a:p>
            <a:r>
              <a:rPr lang="en-US" altLang="zh-CN" sz="3600" dirty="0">
                <a:solidFill>
                  <a:schemeClr val="tx2"/>
                </a:solidFill>
                <a:effectLst>
                  <a:outerShdw blurRad="38100" dist="19050" dir="2700000" algn="tl" rotWithShape="0">
                    <a:schemeClr val="dk1">
                      <a:alpha val="40000"/>
                    </a:schemeClr>
                  </a:outerShdw>
                </a:effectLst>
                <a:latin typeface="DFGothic-EB" panose="02010609010101010101" pitchFamily="1" charset="-128"/>
                <a:ea typeface="DFGothic-EB" panose="02010609010101010101" pitchFamily="1" charset="-128"/>
              </a:rPr>
              <a:t>02</a:t>
            </a:r>
            <a:endParaRPr lang="en-US" altLang="zh-CN" sz="3600" dirty="0">
              <a:solidFill>
                <a:schemeClr val="tx2"/>
              </a:solidFill>
              <a:effectLst>
                <a:outerShdw blurRad="38100" dist="19050" dir="2700000" algn="tl" rotWithShape="0">
                  <a:schemeClr val="dk1">
                    <a:alpha val="40000"/>
                  </a:schemeClr>
                </a:outerShdw>
              </a:effectLst>
              <a:latin typeface="DFGothic-EB" panose="02010609010101010101" pitchFamily="1" charset="-128"/>
              <a:ea typeface="DFGothic-EB" panose="02010609010101010101" pitchFamily="1" charset="-128"/>
            </a:endParaRPr>
          </a:p>
        </p:txBody>
      </p:sp>
      <p:sp>
        <p:nvSpPr>
          <p:cNvPr id="12" name="TextBox 93"/>
          <p:cNvSpPr txBox="1"/>
          <p:nvPr/>
        </p:nvSpPr>
        <p:spPr>
          <a:xfrm>
            <a:off x="4142258" y="3304350"/>
            <a:ext cx="675244" cy="645160"/>
          </a:xfrm>
          <a:prstGeom prst="rect">
            <a:avLst/>
          </a:prstGeom>
          <a:noFill/>
        </p:spPr>
        <p:txBody>
          <a:bodyPr wrap="square" rtlCol="0">
            <a:spAutoFit/>
          </a:bodyPr>
          <a:p>
            <a:r>
              <a:rPr lang="en-US" altLang="zh-CN" sz="3600" dirty="0">
                <a:solidFill>
                  <a:schemeClr val="tx2"/>
                </a:solidFill>
                <a:effectLst>
                  <a:outerShdw blurRad="38100" dist="19050" dir="2700000" algn="tl" rotWithShape="0">
                    <a:schemeClr val="dk1">
                      <a:alpha val="40000"/>
                    </a:schemeClr>
                  </a:outerShdw>
                </a:effectLst>
                <a:latin typeface="DFGothic-EB" panose="02010609010101010101" pitchFamily="1" charset="-128"/>
                <a:ea typeface="DFGothic-EB" panose="02010609010101010101" pitchFamily="1" charset="-128"/>
              </a:rPr>
              <a:t>03</a:t>
            </a:r>
            <a:endParaRPr lang="en-US" altLang="zh-CN" sz="3600" dirty="0">
              <a:solidFill>
                <a:schemeClr val="tx2"/>
              </a:solidFill>
              <a:effectLst>
                <a:outerShdw blurRad="38100" dist="19050" dir="2700000" algn="tl" rotWithShape="0">
                  <a:schemeClr val="dk1">
                    <a:alpha val="40000"/>
                  </a:schemeClr>
                </a:outerShdw>
              </a:effectLst>
              <a:latin typeface="DFGothic-EB" panose="02010609010101010101" pitchFamily="1" charset="-128"/>
              <a:ea typeface="DFGothic-EB" panose="02010609010101010101" pitchFamily="1" charset="-128"/>
            </a:endParaRPr>
          </a:p>
        </p:txBody>
      </p:sp>
      <p:sp>
        <p:nvSpPr>
          <p:cNvPr id="13" name="TextBox 93"/>
          <p:cNvSpPr txBox="1"/>
          <p:nvPr/>
        </p:nvSpPr>
        <p:spPr>
          <a:xfrm>
            <a:off x="5759603" y="1937195"/>
            <a:ext cx="675244" cy="645160"/>
          </a:xfrm>
          <a:prstGeom prst="rect">
            <a:avLst/>
          </a:prstGeom>
          <a:noFill/>
        </p:spPr>
        <p:txBody>
          <a:bodyPr wrap="square" rtlCol="0">
            <a:spAutoFit/>
          </a:bodyPr>
          <a:p>
            <a:r>
              <a:rPr lang="en-US" altLang="zh-CN" sz="3600" dirty="0">
                <a:solidFill>
                  <a:schemeClr val="tx2"/>
                </a:solidFill>
                <a:effectLst>
                  <a:outerShdw blurRad="38100" dist="19050" dir="2700000" algn="tl" rotWithShape="0">
                    <a:schemeClr val="dk1">
                      <a:alpha val="40000"/>
                    </a:schemeClr>
                  </a:outerShdw>
                </a:effectLst>
                <a:latin typeface="DFGothic-EB" panose="02010609010101010101" pitchFamily="1" charset="-128"/>
                <a:ea typeface="DFGothic-EB" panose="02010609010101010101" pitchFamily="1" charset="-128"/>
              </a:rPr>
              <a:t>04</a:t>
            </a:r>
            <a:endParaRPr lang="en-US" altLang="zh-CN" sz="3600" dirty="0">
              <a:solidFill>
                <a:schemeClr val="tx2"/>
              </a:solidFill>
              <a:effectLst>
                <a:outerShdw blurRad="38100" dist="19050" dir="2700000" algn="tl" rotWithShape="0">
                  <a:schemeClr val="dk1">
                    <a:alpha val="40000"/>
                  </a:schemeClr>
                </a:outerShdw>
              </a:effectLst>
              <a:latin typeface="DFGothic-EB" panose="02010609010101010101" pitchFamily="1" charset="-128"/>
              <a:ea typeface="DFGothic-EB" panose="02010609010101010101" pitchFamily="1" charset="-128"/>
            </a:endParaRPr>
          </a:p>
        </p:txBody>
      </p:sp>
      <p:grpSp>
        <p:nvGrpSpPr>
          <p:cNvPr id="18" name="组合 17"/>
          <p:cNvGrpSpPr/>
          <p:nvPr/>
        </p:nvGrpSpPr>
        <p:grpSpPr>
          <a:xfrm>
            <a:off x="3430324" y="-1100658"/>
            <a:ext cx="2352980" cy="235298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ea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ea typeface="微软雅黑" panose="020B0503020204020204" pitchFamily="34" charset="-122"/>
              </a:endParaRPr>
            </a:p>
          </p:txBody>
        </p:sp>
      </p:grpSp>
      <p:sp>
        <p:nvSpPr>
          <p:cNvPr id="14" name="椭圆 13"/>
          <p:cNvSpPr/>
          <p:nvPr/>
        </p:nvSpPr>
        <p:spPr>
          <a:xfrm>
            <a:off x="4834454" y="1240622"/>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15" name="椭圆 14"/>
          <p:cNvSpPr/>
          <p:nvPr/>
        </p:nvSpPr>
        <p:spPr>
          <a:xfrm>
            <a:off x="4538120" y="1358961"/>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16" name="椭圆 15"/>
          <p:cNvSpPr/>
          <p:nvPr/>
        </p:nvSpPr>
        <p:spPr>
          <a:xfrm>
            <a:off x="5344435" y="1237777"/>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17" name="椭圆 16"/>
          <p:cNvSpPr/>
          <p:nvPr/>
        </p:nvSpPr>
        <p:spPr>
          <a:xfrm>
            <a:off x="3816501" y="1108306"/>
            <a:ext cx="250454" cy="250454"/>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21" name="椭圆 20"/>
          <p:cNvSpPr/>
          <p:nvPr/>
        </p:nvSpPr>
        <p:spPr>
          <a:xfrm>
            <a:off x="4117724" y="1082954"/>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22" name="椭圆 21"/>
          <p:cNvSpPr/>
          <p:nvPr/>
        </p:nvSpPr>
        <p:spPr>
          <a:xfrm>
            <a:off x="4352550" y="136946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23" name="椭圆 22"/>
          <p:cNvSpPr/>
          <p:nvPr/>
        </p:nvSpPr>
        <p:spPr>
          <a:xfrm>
            <a:off x="5488222" y="1184422"/>
            <a:ext cx="322151" cy="322151"/>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24" name="椭圆 23"/>
          <p:cNvSpPr/>
          <p:nvPr/>
        </p:nvSpPr>
        <p:spPr>
          <a:xfrm>
            <a:off x="3489058" y="1240492"/>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25" name="椭圆 24"/>
          <p:cNvSpPr/>
          <p:nvPr/>
        </p:nvSpPr>
        <p:spPr>
          <a:xfrm>
            <a:off x="3203848" y="1371724"/>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26" name="椭圆 25"/>
          <p:cNvSpPr/>
          <p:nvPr/>
        </p:nvSpPr>
        <p:spPr>
          <a:xfrm>
            <a:off x="5054540" y="1057221"/>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27" name="椭圆 26"/>
          <p:cNvSpPr/>
          <p:nvPr/>
        </p:nvSpPr>
        <p:spPr>
          <a:xfrm>
            <a:off x="3972835" y="1293555"/>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28" name="椭圆 27"/>
          <p:cNvSpPr/>
          <p:nvPr/>
        </p:nvSpPr>
        <p:spPr>
          <a:xfrm>
            <a:off x="5920093" y="136946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29" name="矩形 28"/>
          <p:cNvSpPr/>
          <p:nvPr/>
        </p:nvSpPr>
        <p:spPr>
          <a:xfrm>
            <a:off x="4035416" y="114767"/>
            <a:ext cx="1231514" cy="583565"/>
          </a:xfrm>
          <a:prstGeom prst="rect">
            <a:avLst/>
          </a:prstGeom>
        </p:spPr>
        <p:txBody>
          <a:bodyPr wrap="square">
            <a:spAutoFit/>
            <a:scene3d>
              <a:camera prst="orthographicFront"/>
              <a:lightRig rig="threePt" dir="t"/>
            </a:scene3d>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smtClean="0">
                <a:solidFill>
                  <a:schemeClr val="tx2"/>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rPr>
              <a:t>目 录</a:t>
            </a:r>
            <a:endParaRPr kumimoji="0" lang="zh-CN" altLang="en-US" sz="3200" b="1" i="0" u="none" strike="noStrike" kern="0" cap="none" spc="0" normalizeH="0" baseline="0" noProof="0" dirty="0" smtClean="0">
              <a:solidFill>
                <a:schemeClr val="tx2"/>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endParaRPr>
          </a:p>
        </p:txBody>
      </p:sp>
      <p:sp>
        <p:nvSpPr>
          <p:cNvPr id="30" name="Rectangle 4"/>
          <p:cNvSpPr txBox="1">
            <a:spLocks noChangeArrowheads="1"/>
          </p:cNvSpPr>
          <p:nvPr/>
        </p:nvSpPr>
        <p:spPr bwMode="auto">
          <a:xfrm>
            <a:off x="3964944" y="566306"/>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scene3d>
              <a:camera prst="orthographicFront"/>
              <a:lightRig rig="threePt" dir="t"/>
            </a:scene3d>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000" b="0" kern="0" dirty="0" smtClean="0">
                <a:solidFill>
                  <a:schemeClr val="tx2"/>
                </a:solidFill>
                <a:effectLst>
                  <a:outerShdw blurRad="38100" dist="19050" dir="2700000" algn="tl" rotWithShape="0">
                    <a:schemeClr val="dk1">
                      <a:alpha val="40000"/>
                    </a:schemeClr>
                  </a:outerShdw>
                </a:effectLst>
                <a:latin typeface="Arial" panose="020B0604020202020204"/>
                <a:ea typeface="微软雅黑" panose="020B0503020204020204" pitchFamily="34" charset="-122"/>
              </a:rPr>
              <a:t>CATALOG</a:t>
            </a:r>
            <a:endParaRPr kumimoji="0" lang="en-US" altLang="zh-CN" sz="1000" b="0" i="0" u="none" strike="noStrike" kern="0" cap="none" spc="0" normalizeH="0" baseline="0" noProof="0" dirty="0" smtClean="0">
              <a:solidFill>
                <a:schemeClr val="tx2"/>
              </a:solidFill>
              <a:effectLst>
                <a:outerShdw blurRad="38100" dist="19050" dir="2700000" algn="tl" rotWithShape="0">
                  <a:schemeClr val="dk1">
                    <a:alpha val="40000"/>
                  </a:schemeClr>
                </a:outerShdw>
              </a:effectLst>
              <a:uLnTx/>
              <a:uFillTx/>
              <a:latin typeface="Arial" panose="020B0604020202020204"/>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2000"/>
                                        <p:tgtEl>
                                          <p:spTgt spid="51"/>
                                        </p:tgtEl>
                                      </p:cBhvr>
                                    </p:animEffect>
                                  </p:childTnLst>
                                </p:cTn>
                              </p:par>
                              <p:par>
                                <p:cTn id="8" presetID="47" presetClass="entr" presetSubtype="0" fill="hold" grpId="0" nodeType="withEffect">
                                  <p:stCondLst>
                                    <p:cond delay="80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1000"/>
                                        <p:tgtEl>
                                          <p:spTgt spid="53"/>
                                        </p:tgtEl>
                                      </p:cBhvr>
                                    </p:animEffect>
                                    <p:anim calcmode="lin" valueType="num">
                                      <p:cBhvr>
                                        <p:cTn id="11" dur="1000" fill="hold"/>
                                        <p:tgtEl>
                                          <p:spTgt spid="53"/>
                                        </p:tgtEl>
                                        <p:attrNameLst>
                                          <p:attrName>ppt_x</p:attrName>
                                        </p:attrNameLst>
                                      </p:cBhvr>
                                      <p:tavLst>
                                        <p:tav tm="0">
                                          <p:val>
                                            <p:strVal val="#ppt_x"/>
                                          </p:val>
                                        </p:tav>
                                        <p:tav tm="100000">
                                          <p:val>
                                            <p:strVal val="#ppt_x"/>
                                          </p:val>
                                        </p:tav>
                                      </p:tavLst>
                                    </p:anim>
                                    <p:anim calcmode="lin" valueType="num">
                                      <p:cBhvr>
                                        <p:cTn id="12" dur="1000" fill="hold"/>
                                        <p:tgtEl>
                                          <p:spTgt spid="5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140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anim calcmode="lin" valueType="num">
                                      <p:cBhvr>
                                        <p:cTn id="16" dur="1000" fill="hold"/>
                                        <p:tgtEl>
                                          <p:spTgt spid="54"/>
                                        </p:tgtEl>
                                        <p:attrNameLst>
                                          <p:attrName>ppt_x</p:attrName>
                                        </p:attrNameLst>
                                      </p:cBhvr>
                                      <p:tavLst>
                                        <p:tav tm="0">
                                          <p:val>
                                            <p:strVal val="#ppt_x"/>
                                          </p:val>
                                        </p:tav>
                                        <p:tav tm="100000">
                                          <p:val>
                                            <p:strVal val="#ppt_x"/>
                                          </p:val>
                                        </p:tav>
                                      </p:tavLst>
                                    </p:anim>
                                    <p:anim calcmode="lin" valueType="num">
                                      <p:cBhvr>
                                        <p:cTn id="17" dur="1000" fill="hold"/>
                                        <p:tgtEl>
                                          <p:spTgt spid="54"/>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19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anim calcmode="lin" valueType="num">
                                      <p:cBhvr>
                                        <p:cTn id="21" dur="1000" fill="hold"/>
                                        <p:tgtEl>
                                          <p:spTgt spid="55"/>
                                        </p:tgtEl>
                                        <p:attrNameLst>
                                          <p:attrName>ppt_x</p:attrName>
                                        </p:attrNameLst>
                                      </p:cBhvr>
                                      <p:tavLst>
                                        <p:tav tm="0">
                                          <p:val>
                                            <p:strVal val="#ppt_x"/>
                                          </p:val>
                                        </p:tav>
                                        <p:tav tm="100000">
                                          <p:val>
                                            <p:strVal val="#ppt_x"/>
                                          </p:val>
                                        </p:tav>
                                      </p:tavLst>
                                    </p:anim>
                                    <p:anim calcmode="lin" valueType="num">
                                      <p:cBhvr>
                                        <p:cTn id="22" dur="1000" fill="hold"/>
                                        <p:tgtEl>
                                          <p:spTgt spid="55"/>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19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anim calcmode="lin" valueType="num">
                                      <p:cBhvr>
                                        <p:cTn id="26" dur="1000" fill="hold"/>
                                        <p:tgtEl>
                                          <p:spTgt spid="60"/>
                                        </p:tgtEl>
                                        <p:attrNameLst>
                                          <p:attrName>ppt_x</p:attrName>
                                        </p:attrNameLst>
                                      </p:cBhvr>
                                      <p:tavLst>
                                        <p:tav tm="0">
                                          <p:val>
                                            <p:strVal val="#ppt_x"/>
                                          </p:val>
                                        </p:tav>
                                        <p:tav tm="100000">
                                          <p:val>
                                            <p:strVal val="#ppt_x"/>
                                          </p:val>
                                        </p:tav>
                                      </p:tavLst>
                                    </p:anim>
                                    <p:anim calcmode="lin" valueType="num">
                                      <p:cBhvr>
                                        <p:cTn id="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3" grpId="0"/>
      <p:bldP spid="54" grpId="0"/>
      <p:bldP spid="55"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6519474" y="-190338"/>
            <a:ext cx="3830429" cy="5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algn="ctr" eaLnBrk="1" hangingPunct="1">
              <a:defRPr sz="1400">
                <a:solidFill>
                  <a:srgbClr val="F4E3B6"/>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gn="l"/>
            <a:endParaRPr lang="zh-CN" altLang="en-US" sz="1350">
              <a:solidFill>
                <a:srgbClr val="000000"/>
              </a:solidFill>
            </a:endParaRPr>
          </a:p>
          <a:p>
            <a:pPr algn="l"/>
            <a:endParaRPr lang="zh-CN" altLang="en-US" sz="1350">
              <a:solidFill>
                <a:srgbClr val="000000"/>
              </a:solidFill>
            </a:endParaRPr>
          </a:p>
          <a:p>
            <a:pPr algn="l"/>
            <a:endParaRPr lang="zh-CN" altLang="da-DK" sz="1350">
              <a:solidFill>
                <a:srgbClr val="000000"/>
              </a:solidFill>
            </a:endParaRPr>
          </a:p>
          <a:p>
            <a:pPr algn="l"/>
            <a:endParaRPr lang="zh-CN" altLang="en-US" sz="1350">
              <a:solidFill>
                <a:srgbClr val="000000"/>
              </a:solidFill>
            </a:endParaRPr>
          </a:p>
        </p:txBody>
      </p:sp>
      <p:sp>
        <p:nvSpPr>
          <p:cNvPr id="46" name="Block Arc 45"/>
          <p:cNvSpPr/>
          <p:nvPr/>
        </p:nvSpPr>
        <p:spPr>
          <a:xfrm rot="2700000">
            <a:off x="1219772" y="1265895"/>
            <a:ext cx="1620823" cy="1620822"/>
          </a:xfrm>
          <a:prstGeom prst="blockArc">
            <a:avLst>
              <a:gd name="adj1" fmla="val 19782491"/>
              <a:gd name="adj2" fmla="val 13507335"/>
              <a:gd name="adj3" fmla="val 65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7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10"/>
          <p:cNvGrpSpPr/>
          <p:nvPr/>
        </p:nvGrpSpPr>
        <p:grpSpPr>
          <a:xfrm>
            <a:off x="513395" y="989132"/>
            <a:ext cx="2608463" cy="2712337"/>
            <a:chOff x="630206" y="1507089"/>
            <a:chExt cx="2608605" cy="2712486"/>
          </a:xfrm>
        </p:grpSpPr>
        <p:grpSp>
          <p:nvGrpSpPr>
            <p:cNvPr id="5" name="Group 53"/>
            <p:cNvGrpSpPr/>
            <p:nvPr/>
          </p:nvGrpSpPr>
          <p:grpSpPr>
            <a:xfrm rot="21351568">
              <a:off x="630206" y="3582137"/>
              <a:ext cx="1112944" cy="637438"/>
              <a:chOff x="2355915" y="3857572"/>
              <a:chExt cx="1347923" cy="772022"/>
            </a:xfrm>
          </p:grpSpPr>
          <p:sp>
            <p:nvSpPr>
              <p:cNvPr id="31" name="Rectangle 30"/>
              <p:cNvSpPr/>
              <p:nvPr/>
            </p:nvSpPr>
            <p:spPr>
              <a:xfrm rot="2700000">
                <a:off x="3093973" y="3472415"/>
                <a:ext cx="224707" cy="99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ed Rectangle 31"/>
              <p:cNvSpPr/>
              <p:nvPr/>
            </p:nvSpPr>
            <p:spPr>
              <a:xfrm rot="2700000">
                <a:off x="2538069" y="4020237"/>
                <a:ext cx="427203" cy="79151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Block Arc 29"/>
            <p:cNvSpPr/>
            <p:nvPr/>
          </p:nvSpPr>
          <p:spPr>
            <a:xfrm rot="2700000">
              <a:off x="1114680" y="1507089"/>
              <a:ext cx="2124132" cy="2124131"/>
            </a:xfrm>
            <a:prstGeom prst="blockArc">
              <a:avLst>
                <a:gd name="adj1" fmla="val 21433357"/>
                <a:gd name="adj2" fmla="val 13378235"/>
                <a:gd name="adj3" fmla="val 47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7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Block Arc 48"/>
          <p:cNvSpPr/>
          <p:nvPr/>
        </p:nvSpPr>
        <p:spPr>
          <a:xfrm rot="2700000">
            <a:off x="1442202" y="1488325"/>
            <a:ext cx="1175962" cy="1175960"/>
          </a:xfrm>
          <a:prstGeom prst="blockArc">
            <a:avLst>
              <a:gd name="adj1" fmla="val 17805926"/>
              <a:gd name="adj2" fmla="val 13444767"/>
              <a:gd name="adj3" fmla="val 748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7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Oval 51"/>
          <p:cNvSpPr/>
          <p:nvPr/>
        </p:nvSpPr>
        <p:spPr>
          <a:xfrm rot="2700000">
            <a:off x="1620145" y="1666268"/>
            <a:ext cx="820075" cy="8200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750" b="1" dirty="0">
              <a:solidFill>
                <a:srgbClr val="FF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73"/>
          <p:cNvGrpSpPr/>
          <p:nvPr/>
        </p:nvGrpSpPr>
        <p:grpSpPr>
          <a:xfrm>
            <a:off x="2068724" y="1047028"/>
            <a:ext cx="2252139" cy="217748"/>
            <a:chOff x="2901397" y="1463917"/>
            <a:chExt cx="2252262" cy="221448"/>
          </a:xfrm>
        </p:grpSpPr>
        <p:cxnSp>
          <p:nvCxnSpPr>
            <p:cNvPr id="60" name="Straight Connector 59"/>
            <p:cNvCxnSpPr/>
            <p:nvPr/>
          </p:nvCxnSpPr>
          <p:spPr>
            <a:xfrm flipH="1" flipV="1">
              <a:off x="4914605" y="1465097"/>
              <a:ext cx="239054" cy="220268"/>
            </a:xfrm>
            <a:prstGeom prst="line">
              <a:avLst/>
            </a:prstGeom>
            <a:ln w="1270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2901397" y="1463917"/>
              <a:ext cx="2013208" cy="1615"/>
            </a:xfrm>
            <a:prstGeom prst="line">
              <a:avLst/>
            </a:prstGeom>
            <a:ln w="1270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 name="Group 73"/>
          <p:cNvGrpSpPr/>
          <p:nvPr/>
        </p:nvGrpSpPr>
        <p:grpSpPr>
          <a:xfrm>
            <a:off x="2068726" y="1323125"/>
            <a:ext cx="2246955" cy="675941"/>
            <a:chOff x="2901397" y="1463917"/>
            <a:chExt cx="2247078" cy="687426"/>
          </a:xfrm>
        </p:grpSpPr>
        <p:cxnSp>
          <p:nvCxnSpPr>
            <p:cNvPr id="68" name="Straight Connector 67"/>
            <p:cNvCxnSpPr/>
            <p:nvPr/>
          </p:nvCxnSpPr>
          <p:spPr>
            <a:xfrm flipH="1" flipV="1">
              <a:off x="4544060" y="1465097"/>
              <a:ext cx="604415" cy="686246"/>
            </a:xfrm>
            <a:prstGeom prst="line">
              <a:avLst/>
            </a:prstGeom>
            <a:ln w="1270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2901397" y="1463917"/>
              <a:ext cx="1642662" cy="1615"/>
            </a:xfrm>
            <a:prstGeom prst="line">
              <a:avLst/>
            </a:prstGeom>
            <a:ln w="1270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 name="Group 73"/>
          <p:cNvGrpSpPr/>
          <p:nvPr/>
        </p:nvGrpSpPr>
        <p:grpSpPr>
          <a:xfrm>
            <a:off x="2068725" y="1534412"/>
            <a:ext cx="2252138" cy="1121771"/>
            <a:chOff x="2683251" y="1463915"/>
            <a:chExt cx="2252262" cy="1140834"/>
          </a:xfrm>
        </p:grpSpPr>
        <p:cxnSp>
          <p:nvCxnSpPr>
            <p:cNvPr id="82" name="Straight Connector 81"/>
            <p:cNvCxnSpPr/>
            <p:nvPr/>
          </p:nvCxnSpPr>
          <p:spPr>
            <a:xfrm flipH="1" flipV="1">
              <a:off x="4010660" y="1465098"/>
              <a:ext cx="924853" cy="1139651"/>
            </a:xfrm>
            <a:prstGeom prst="line">
              <a:avLst/>
            </a:prstGeom>
            <a:ln w="1270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flipV="1">
              <a:off x="2683251" y="1463915"/>
              <a:ext cx="1325760" cy="1182"/>
            </a:xfrm>
            <a:prstGeom prst="line">
              <a:avLst/>
            </a:prstGeom>
            <a:ln w="1270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 name="Group 73"/>
          <p:cNvGrpSpPr/>
          <p:nvPr/>
        </p:nvGrpSpPr>
        <p:grpSpPr>
          <a:xfrm>
            <a:off x="2350649" y="1782478"/>
            <a:ext cx="1965031" cy="1663449"/>
            <a:chOff x="2683251" y="1465095"/>
            <a:chExt cx="1965138" cy="1691712"/>
          </a:xfrm>
        </p:grpSpPr>
        <p:cxnSp>
          <p:nvCxnSpPr>
            <p:cNvPr id="88" name="Straight Connector 87"/>
            <p:cNvCxnSpPr/>
            <p:nvPr/>
          </p:nvCxnSpPr>
          <p:spPr>
            <a:xfrm flipH="1" flipV="1">
              <a:off x="3358174" y="1465095"/>
              <a:ext cx="1290215" cy="1691712"/>
            </a:xfrm>
            <a:prstGeom prst="line">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683251" y="1465097"/>
              <a:ext cx="674922" cy="1615"/>
            </a:xfrm>
            <a:prstGeom prst="line">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46"/>
          <p:cNvSpPr>
            <a:spLocks noEditPoints="1"/>
          </p:cNvSpPr>
          <p:nvPr/>
        </p:nvSpPr>
        <p:spPr bwMode="auto">
          <a:xfrm>
            <a:off x="4384430" y="1020069"/>
            <a:ext cx="496860" cy="49686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91434" tIns="45717" rIns="91434" bIns="45717" numCol="1" anchor="t" anchorCtr="0" compatLnSpc="1"/>
          <a:lstStyle/>
          <a:p>
            <a:pPr>
              <a:lnSpc>
                <a:spcPct val="15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46"/>
          <p:cNvSpPr>
            <a:spLocks noEditPoints="1"/>
          </p:cNvSpPr>
          <p:nvPr/>
        </p:nvSpPr>
        <p:spPr bwMode="auto">
          <a:xfrm>
            <a:off x="4384430" y="1753445"/>
            <a:ext cx="496860" cy="49686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91434" tIns="45717" rIns="91434" bIns="45717" numCol="1" anchor="t" anchorCtr="0" compatLnSpc="1"/>
          <a:lstStyle/>
          <a:p>
            <a:pPr>
              <a:lnSpc>
                <a:spcPct val="15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46"/>
          <p:cNvSpPr>
            <a:spLocks noEditPoints="1"/>
          </p:cNvSpPr>
          <p:nvPr/>
        </p:nvSpPr>
        <p:spPr bwMode="auto">
          <a:xfrm>
            <a:off x="4384430" y="2477391"/>
            <a:ext cx="496860" cy="49686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91434" tIns="45717" rIns="91434" bIns="45717" numCol="1" anchor="t" anchorCtr="0" compatLnSpc="1"/>
          <a:lstStyle/>
          <a:p>
            <a:pPr>
              <a:lnSpc>
                <a:spcPct val="15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46"/>
          <p:cNvSpPr>
            <a:spLocks noEditPoints="1"/>
          </p:cNvSpPr>
          <p:nvPr/>
        </p:nvSpPr>
        <p:spPr bwMode="auto">
          <a:xfrm>
            <a:off x="4384430" y="3201338"/>
            <a:ext cx="496860" cy="49686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ln>
        </p:spPr>
        <p:txBody>
          <a:bodyPr vert="horz" wrap="square" lIns="91434" tIns="45717" rIns="91434" bIns="45717" numCol="1" anchor="t" anchorCtr="0" compatLnSpc="1"/>
          <a:lstStyle/>
          <a:p>
            <a:pPr>
              <a:lnSpc>
                <a:spcPct val="15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Text Placeholder 3"/>
          <p:cNvSpPr txBox="1"/>
          <p:nvPr/>
        </p:nvSpPr>
        <p:spPr>
          <a:xfrm>
            <a:off x="4979405" y="1160599"/>
            <a:ext cx="3943350" cy="20764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50"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以对接企业人才培养需要为主线，建立新的课程体系</a:t>
            </a:r>
            <a:endParaRPr lang="en-US" sz="135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Text Placeholder 3"/>
          <p:cNvSpPr txBox="1"/>
          <p:nvPr/>
        </p:nvSpPr>
        <p:spPr>
          <a:xfrm>
            <a:off x="4993997" y="1915859"/>
            <a:ext cx="2914650" cy="20764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50"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细化职业素养培养要求，</a:t>
            </a:r>
            <a:r>
              <a:rPr lang="zh-CN" altLang="en-US" sz="1350" b="1"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更新</a:t>
            </a:r>
            <a:r>
              <a:rPr lang="zh-CN" altLang="en-US" sz="1350"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课程标准</a:t>
            </a:r>
            <a:endParaRPr lang="en-US" sz="135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Text Placeholder 3"/>
          <p:cNvSpPr txBox="1"/>
          <p:nvPr/>
        </p:nvSpPr>
        <p:spPr>
          <a:xfrm>
            <a:off x="4993997" y="2625216"/>
            <a:ext cx="3943350" cy="20764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50" b="1" dirty="0" smtClean="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着重打造</a:t>
            </a:r>
            <a:r>
              <a:rPr lang="zh-CN" altLang="en-US" sz="1350" b="1"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在线开放课程资源建设，形成建设长效机制</a:t>
            </a:r>
            <a:endParaRPr lang="en-US" sz="135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Text Placeholder 3"/>
          <p:cNvSpPr txBox="1"/>
          <p:nvPr/>
        </p:nvSpPr>
        <p:spPr>
          <a:xfrm>
            <a:off x="4986700" y="3356455"/>
            <a:ext cx="3943350" cy="455930"/>
          </a:xfrm>
          <a:prstGeom prst="rect">
            <a:avLst/>
          </a:prstGeom>
        </p:spPr>
        <p:txBody>
          <a:bodyPr wrap="none" lIns="0" tIns="0" rIns="0" bIns="0" anchor="t" anchorCtr="0">
            <a:spAutoFit/>
          </a:bodyPr>
          <a:lstStyle>
            <a:defPPr>
              <a:defRPr lang="zh-CN"/>
            </a:defPPr>
            <a:lvl1pPr indent="0" defTabSz="1219200">
              <a:spcBef>
                <a:spcPct val="20000"/>
              </a:spcBef>
              <a:buNone/>
              <a:defRPr sz="1600" b="1" baseline="0">
                <a:solidFill>
                  <a:schemeClr val="accent1"/>
                </a:solidFill>
                <a:latin typeface="Arial" panose="020B0604020202020204" pitchFamily="34" charset="0"/>
                <a:ea typeface="微软雅黑" panose="020B0503020204020204"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350" dirty="0" smtClean="0">
                <a:solidFill>
                  <a:schemeClr val="tx1"/>
                </a:solidFill>
                <a:sym typeface="Arial" panose="020B0604020202020204" pitchFamily="34" charset="0"/>
              </a:rPr>
              <a:t>利用信息化手段践行混合式教学手段，构建新型考核</a:t>
            </a:r>
            <a:endParaRPr lang="zh-CN" altLang="en-US" sz="1350" dirty="0" smtClean="0">
              <a:solidFill>
                <a:schemeClr val="tx1"/>
              </a:solidFill>
              <a:sym typeface="Arial" panose="020B0604020202020204" pitchFamily="34" charset="0"/>
            </a:endParaRPr>
          </a:p>
          <a:p>
            <a:r>
              <a:rPr lang="zh-CN" altLang="en-US" sz="1350" dirty="0" smtClean="0">
                <a:solidFill>
                  <a:schemeClr val="tx1"/>
                </a:solidFill>
                <a:sym typeface="Arial" panose="020B0604020202020204" pitchFamily="34" charset="0"/>
              </a:rPr>
              <a:t>评价体系</a:t>
            </a:r>
            <a:endParaRPr lang="en-US" sz="1350" dirty="0">
              <a:solidFill>
                <a:schemeClr val="tx1"/>
              </a:solidFill>
              <a:sym typeface="Arial" panose="020B0604020202020204" pitchFamily="34" charset="0"/>
            </a:endParaRPr>
          </a:p>
        </p:txBody>
      </p:sp>
      <p:sp>
        <p:nvSpPr>
          <p:cNvPr id="43" name="矩形 42"/>
          <p:cNvSpPr/>
          <p:nvPr/>
        </p:nvSpPr>
        <p:spPr>
          <a:xfrm>
            <a:off x="4840172" y="13831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标准</a:t>
            </a:r>
            <a:endParaRPr lang="zh-CN" altLang="en-US" sz="1050" dirty="0"/>
          </a:p>
        </p:txBody>
      </p:sp>
      <p:sp>
        <p:nvSpPr>
          <p:cNvPr id="44" name="矩形 43"/>
          <p:cNvSpPr/>
          <p:nvPr/>
        </p:nvSpPr>
        <p:spPr>
          <a:xfrm>
            <a:off x="5467874" y="13926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设计</a:t>
            </a:r>
            <a:endParaRPr lang="zh-CN" altLang="en-US" sz="1050" dirty="0"/>
          </a:p>
        </p:txBody>
      </p:sp>
      <p:sp>
        <p:nvSpPr>
          <p:cNvPr id="45" name="矩形 44"/>
          <p:cNvSpPr/>
          <p:nvPr/>
        </p:nvSpPr>
        <p:spPr>
          <a:xfrm>
            <a:off x="6085074" y="1375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组织</a:t>
            </a:r>
            <a:endParaRPr lang="zh-CN" altLang="en-US" sz="1050" dirty="0"/>
          </a:p>
        </p:txBody>
      </p:sp>
      <p:sp>
        <p:nvSpPr>
          <p:cNvPr id="47" name="矩形 46"/>
          <p:cNvSpPr/>
          <p:nvPr/>
        </p:nvSpPr>
        <p:spPr>
          <a:xfrm>
            <a:off x="6702266" y="1389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实施</a:t>
            </a:r>
            <a:endParaRPr lang="zh-CN" altLang="en-US" sz="1050" dirty="0"/>
          </a:p>
        </p:txBody>
      </p:sp>
      <p:sp>
        <p:nvSpPr>
          <p:cNvPr id="48" name="矩形 47"/>
          <p:cNvSpPr/>
          <p:nvPr/>
        </p:nvSpPr>
        <p:spPr>
          <a:xfrm>
            <a:off x="7319467" y="13926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诊断</a:t>
            </a:r>
            <a:endParaRPr lang="zh-CN" altLang="en-US" sz="1050" dirty="0"/>
          </a:p>
        </p:txBody>
      </p:sp>
      <p:sp>
        <p:nvSpPr>
          <p:cNvPr id="50" name="矩形 49"/>
          <p:cNvSpPr/>
          <p:nvPr/>
        </p:nvSpPr>
        <p:spPr>
          <a:xfrm>
            <a:off x="7936664" y="1375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创新</a:t>
            </a:r>
            <a:endParaRPr lang="zh-CN" altLang="en-US" sz="1050" dirty="0"/>
          </a:p>
        </p:txBody>
      </p:sp>
      <p:sp>
        <p:nvSpPr>
          <p:cNvPr id="51" name="矩形 50"/>
          <p:cNvSpPr/>
          <p:nvPr/>
        </p:nvSpPr>
        <p:spPr>
          <a:xfrm>
            <a:off x="4213481" y="137055"/>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目标</a:t>
            </a:r>
            <a:endParaRPr lang="zh-CN" altLang="en-US" sz="1050" dirty="0"/>
          </a:p>
        </p:txBody>
      </p:sp>
      <p:sp>
        <p:nvSpPr>
          <p:cNvPr id="55" name="矩形 54"/>
          <p:cNvSpPr/>
          <p:nvPr/>
        </p:nvSpPr>
        <p:spPr>
          <a:xfrm>
            <a:off x="8544537" y="159300"/>
            <a:ext cx="59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rgbClr val="FFFF00"/>
                </a:solidFill>
              </a:rPr>
              <a:t>改进</a:t>
            </a:r>
            <a:endParaRPr lang="zh-CN" altLang="en-US" sz="1050" b="1" dirty="0">
              <a:solidFill>
                <a:srgbClr val="FFFF00"/>
              </a:solidFill>
            </a:endParaRPr>
          </a:p>
        </p:txBody>
      </p:sp>
      <p:sp>
        <p:nvSpPr>
          <p:cNvPr id="2" name="文本框 1"/>
          <p:cNvSpPr txBox="1"/>
          <p:nvPr/>
        </p:nvSpPr>
        <p:spPr>
          <a:xfrm rot="2386714">
            <a:off x="1542955" y="1845321"/>
            <a:ext cx="958519" cy="414020"/>
          </a:xfrm>
          <a:prstGeom prst="rect">
            <a:avLst/>
          </a:prstGeom>
          <a:noFill/>
        </p:spPr>
        <p:txBody>
          <a:bodyPr wrap="square" rtlCol="0">
            <a:spAutoFit/>
          </a:bodyPr>
          <a:lstStyle/>
          <a:p>
            <a:pPr algn="ctr"/>
            <a:r>
              <a:rPr lang="zh-CN" altLang="en-US" sz="1050" b="1" dirty="0" smtClean="0">
                <a:solidFill>
                  <a:srgbClr val="FF0000"/>
                </a:solidFill>
                <a:latin typeface="微软雅黑" panose="020B0503020204020204" pitchFamily="34" charset="-122"/>
                <a:ea typeface="微软雅黑" panose="020B0503020204020204" pitchFamily="34" charset="-122"/>
              </a:rPr>
              <a:t>提高教育教学质量</a:t>
            </a:r>
            <a:endParaRPr lang="zh-CN" altLang="en-US" sz="1050" b="1" dirty="0">
              <a:solidFill>
                <a:srgbClr val="FF0000"/>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4454" y="4874534"/>
            <a:ext cx="9144000" cy="271067"/>
            <a:chOff x="0" y="6389330"/>
            <a:chExt cx="12192000" cy="361422"/>
          </a:xfrm>
        </p:grpSpPr>
        <p:sp>
          <p:nvSpPr>
            <p:cNvPr id="69" name="矩形 68"/>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70" name="矩形 69"/>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sp>
        <p:nvSpPr>
          <p:cNvPr id="4"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zh-CN" altLang="en-US" sz="2100" b="1" dirty="0">
                <a:solidFill>
                  <a:schemeClr val="tx2"/>
                </a:solidFill>
                <a:latin typeface="微软雅黑" panose="020B0503020204020204" pitchFamily="34" charset="-122"/>
                <a:ea typeface="微软雅黑" panose="020B0503020204020204" pitchFamily="34" charset="-122"/>
                <a:sym typeface="+mn-ea"/>
              </a:rPr>
              <a:t>2</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sz="2100" b="1" dirty="0">
                <a:solidFill>
                  <a:schemeClr val="tx2"/>
                </a:solidFill>
                <a:latin typeface="微软雅黑" panose="020B0503020204020204" pitchFamily="34" charset="-122"/>
                <a:ea typeface="微软雅黑" panose="020B0503020204020204" pitchFamily="34" charset="-122"/>
                <a:sym typeface="+mn-ea"/>
              </a:rPr>
              <a:t>课程诊改实施情况</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48921" y="171450"/>
            <a:ext cx="575218" cy="216932"/>
            <a:chOff x="472881" y="331470"/>
            <a:chExt cx="766957" cy="289243"/>
          </a:xfrm>
          <a:solidFill>
            <a:schemeClr val="tx2"/>
          </a:solidFill>
        </p:grpSpPr>
        <p:sp>
          <p:nvSpPr>
            <p:cNvPr id="11"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2"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3"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4"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15" name="直接连接符 14"/>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50"/>
                                        <p:tgtEl>
                                          <p:spTgt spid="3"/>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25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p:cTn id="15" dur="250" fill="hold"/>
                                        <p:tgtEl>
                                          <p:spTgt spid="46"/>
                                        </p:tgtEl>
                                        <p:attrNameLst>
                                          <p:attrName>ppt_w</p:attrName>
                                        </p:attrNameLst>
                                      </p:cBhvr>
                                      <p:tavLst>
                                        <p:tav tm="0">
                                          <p:val>
                                            <p:fltVal val="0"/>
                                          </p:val>
                                        </p:tav>
                                        <p:tav tm="100000">
                                          <p:val>
                                            <p:strVal val="#ppt_w"/>
                                          </p:val>
                                        </p:tav>
                                      </p:tavLst>
                                    </p:anim>
                                    <p:anim calcmode="lin" valueType="num">
                                      <p:cBhvr>
                                        <p:cTn id="16" dur="250" fill="hold"/>
                                        <p:tgtEl>
                                          <p:spTgt spid="46"/>
                                        </p:tgtEl>
                                        <p:attrNameLst>
                                          <p:attrName>ppt_h</p:attrName>
                                        </p:attrNameLst>
                                      </p:cBhvr>
                                      <p:tavLst>
                                        <p:tav tm="0">
                                          <p:val>
                                            <p:fltVal val="0"/>
                                          </p:val>
                                        </p:tav>
                                        <p:tav tm="100000">
                                          <p:val>
                                            <p:strVal val="#ppt_h"/>
                                          </p:val>
                                        </p:tav>
                                      </p:tavLst>
                                    </p:anim>
                                    <p:animEffect transition="in" filter="fade">
                                      <p:cBhvr>
                                        <p:cTn id="17" dur="250"/>
                                        <p:tgtEl>
                                          <p:spTgt spid="46"/>
                                        </p:tgtEl>
                                      </p:cBhvr>
                                    </p:animEffect>
                                  </p:childTnLst>
                                </p:cTn>
                              </p:par>
                            </p:childTnLst>
                          </p:cTn>
                        </p:par>
                        <p:par>
                          <p:cTn id="18" fill="hold">
                            <p:stCondLst>
                              <p:cond delay="1500"/>
                            </p:stCondLst>
                            <p:childTnLst>
                              <p:par>
                                <p:cTn id="19" presetID="18" presetClass="entr" presetSubtype="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Right)">
                                      <p:cBhvr>
                                        <p:cTn id="21" dur="250"/>
                                        <p:tgtEl>
                                          <p:spTgt spid="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250" fill="hold"/>
                                        <p:tgtEl>
                                          <p:spTgt spid="49"/>
                                        </p:tgtEl>
                                        <p:attrNameLst>
                                          <p:attrName>ppt_w</p:attrName>
                                        </p:attrNameLst>
                                      </p:cBhvr>
                                      <p:tavLst>
                                        <p:tav tm="0">
                                          <p:val>
                                            <p:fltVal val="0"/>
                                          </p:val>
                                        </p:tav>
                                        <p:tav tm="100000">
                                          <p:val>
                                            <p:strVal val="#ppt_w"/>
                                          </p:val>
                                        </p:tav>
                                      </p:tavLst>
                                    </p:anim>
                                    <p:anim calcmode="lin" valueType="num">
                                      <p:cBhvr>
                                        <p:cTn id="26" dur="250" fill="hold"/>
                                        <p:tgtEl>
                                          <p:spTgt spid="49"/>
                                        </p:tgtEl>
                                        <p:attrNameLst>
                                          <p:attrName>ppt_h</p:attrName>
                                        </p:attrNameLst>
                                      </p:cBhvr>
                                      <p:tavLst>
                                        <p:tav tm="0">
                                          <p:val>
                                            <p:fltVal val="0"/>
                                          </p:val>
                                        </p:tav>
                                        <p:tav tm="100000">
                                          <p:val>
                                            <p:strVal val="#ppt_h"/>
                                          </p:val>
                                        </p:tav>
                                      </p:tavLst>
                                    </p:anim>
                                    <p:animEffect transition="in" filter="fade">
                                      <p:cBhvr>
                                        <p:cTn id="27" dur="250"/>
                                        <p:tgtEl>
                                          <p:spTgt spid="49"/>
                                        </p:tgtEl>
                                      </p:cBhvr>
                                    </p:animEffect>
                                  </p:childTnLst>
                                </p:cTn>
                              </p:par>
                            </p:childTnLst>
                          </p:cTn>
                        </p:par>
                        <p:par>
                          <p:cTn id="28" fill="hold">
                            <p:stCondLst>
                              <p:cond delay="2500"/>
                            </p:stCondLst>
                            <p:childTnLst>
                              <p:par>
                                <p:cTn id="29" presetID="18" presetClass="entr" presetSubtype="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Right)">
                                      <p:cBhvr>
                                        <p:cTn id="31" dur="250"/>
                                        <p:tgtEl>
                                          <p:spTgt spid="8"/>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250" fill="hold"/>
                                        <p:tgtEl>
                                          <p:spTgt spid="52"/>
                                        </p:tgtEl>
                                        <p:attrNameLst>
                                          <p:attrName>ppt_w</p:attrName>
                                        </p:attrNameLst>
                                      </p:cBhvr>
                                      <p:tavLst>
                                        <p:tav tm="0">
                                          <p:val>
                                            <p:fltVal val="0"/>
                                          </p:val>
                                        </p:tav>
                                        <p:tav tm="100000">
                                          <p:val>
                                            <p:strVal val="#ppt_w"/>
                                          </p:val>
                                        </p:tav>
                                      </p:tavLst>
                                    </p:anim>
                                    <p:anim calcmode="lin" valueType="num">
                                      <p:cBhvr>
                                        <p:cTn id="36" dur="250" fill="hold"/>
                                        <p:tgtEl>
                                          <p:spTgt spid="52"/>
                                        </p:tgtEl>
                                        <p:attrNameLst>
                                          <p:attrName>ppt_h</p:attrName>
                                        </p:attrNameLst>
                                      </p:cBhvr>
                                      <p:tavLst>
                                        <p:tav tm="0">
                                          <p:val>
                                            <p:fltVal val="0"/>
                                          </p:val>
                                        </p:tav>
                                        <p:tav tm="100000">
                                          <p:val>
                                            <p:strVal val="#ppt_h"/>
                                          </p:val>
                                        </p:tav>
                                      </p:tavLst>
                                    </p:anim>
                                    <p:animEffect transition="in" filter="fade">
                                      <p:cBhvr>
                                        <p:cTn id="37" dur="250"/>
                                        <p:tgtEl>
                                          <p:spTgt spid="52"/>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250" fill="hold"/>
                                        <p:tgtEl>
                                          <p:spTgt spid="2"/>
                                        </p:tgtEl>
                                        <p:attrNameLst>
                                          <p:attrName>ppt_w</p:attrName>
                                        </p:attrNameLst>
                                      </p:cBhvr>
                                      <p:tavLst>
                                        <p:tav tm="0">
                                          <p:val>
                                            <p:fltVal val="0"/>
                                          </p:val>
                                        </p:tav>
                                        <p:tav tm="100000">
                                          <p:val>
                                            <p:strVal val="#ppt_w"/>
                                          </p:val>
                                        </p:tav>
                                      </p:tavLst>
                                    </p:anim>
                                    <p:anim calcmode="lin" valueType="num">
                                      <p:cBhvr>
                                        <p:cTn id="42" dur="250" fill="hold"/>
                                        <p:tgtEl>
                                          <p:spTgt spid="2"/>
                                        </p:tgtEl>
                                        <p:attrNameLst>
                                          <p:attrName>ppt_h</p:attrName>
                                        </p:attrNameLst>
                                      </p:cBhvr>
                                      <p:tavLst>
                                        <p:tav tm="0">
                                          <p:val>
                                            <p:fltVal val="0"/>
                                          </p:val>
                                        </p:tav>
                                        <p:tav tm="100000">
                                          <p:val>
                                            <p:strVal val="#ppt_h"/>
                                          </p:val>
                                        </p:tav>
                                      </p:tavLst>
                                    </p:anim>
                                    <p:animEffect transition="in" filter="fade">
                                      <p:cBhvr>
                                        <p:cTn id="43" dur="250"/>
                                        <p:tgtEl>
                                          <p:spTgt spid="2"/>
                                        </p:tgtEl>
                                      </p:cBhvr>
                                    </p:animEffect>
                                  </p:childTnLst>
                                </p:cTn>
                              </p:par>
                            </p:childTnLst>
                          </p:cTn>
                        </p:par>
                        <p:par>
                          <p:cTn id="44" fill="hold">
                            <p:stCondLst>
                              <p:cond delay="4000"/>
                            </p:stCondLst>
                            <p:childTnLst>
                              <p:par>
                                <p:cTn id="45" presetID="18" presetClass="entr" presetSubtype="6"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downRight)">
                                      <p:cBhvr>
                                        <p:cTn id="47" dur="250"/>
                                        <p:tgtEl>
                                          <p:spTgt spid="9"/>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p:cTn id="51" dur="250" fill="hold"/>
                                        <p:tgtEl>
                                          <p:spTgt spid="95"/>
                                        </p:tgtEl>
                                        <p:attrNameLst>
                                          <p:attrName>ppt_w</p:attrName>
                                        </p:attrNameLst>
                                      </p:cBhvr>
                                      <p:tavLst>
                                        <p:tav tm="0">
                                          <p:val>
                                            <p:fltVal val="0"/>
                                          </p:val>
                                        </p:tav>
                                        <p:tav tm="100000">
                                          <p:val>
                                            <p:strVal val="#ppt_w"/>
                                          </p:val>
                                        </p:tav>
                                      </p:tavLst>
                                    </p:anim>
                                    <p:anim calcmode="lin" valueType="num">
                                      <p:cBhvr>
                                        <p:cTn id="52" dur="250" fill="hold"/>
                                        <p:tgtEl>
                                          <p:spTgt spid="95"/>
                                        </p:tgtEl>
                                        <p:attrNameLst>
                                          <p:attrName>ppt_h</p:attrName>
                                        </p:attrNameLst>
                                      </p:cBhvr>
                                      <p:tavLst>
                                        <p:tav tm="0">
                                          <p:val>
                                            <p:fltVal val="0"/>
                                          </p:val>
                                        </p:tav>
                                        <p:tav tm="100000">
                                          <p:val>
                                            <p:strVal val="#ppt_h"/>
                                          </p:val>
                                        </p:tav>
                                      </p:tavLst>
                                    </p:anim>
                                    <p:animEffect transition="in" filter="fade">
                                      <p:cBhvr>
                                        <p:cTn id="53" dur="250"/>
                                        <p:tgtEl>
                                          <p:spTgt spid="95"/>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left)">
                                      <p:cBhvr>
                                        <p:cTn id="57" dur="250"/>
                                        <p:tgtEl>
                                          <p:spTgt spid="100"/>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96"/>
                                        </p:tgtEl>
                                        <p:attrNameLst>
                                          <p:attrName>style.visibility</p:attrName>
                                        </p:attrNameLst>
                                      </p:cBhvr>
                                      <p:to>
                                        <p:strVal val="visible"/>
                                      </p:to>
                                    </p:set>
                                    <p:anim calcmode="lin" valueType="num">
                                      <p:cBhvr>
                                        <p:cTn id="61" dur="250" fill="hold"/>
                                        <p:tgtEl>
                                          <p:spTgt spid="96"/>
                                        </p:tgtEl>
                                        <p:attrNameLst>
                                          <p:attrName>ppt_w</p:attrName>
                                        </p:attrNameLst>
                                      </p:cBhvr>
                                      <p:tavLst>
                                        <p:tav tm="0">
                                          <p:val>
                                            <p:fltVal val="0"/>
                                          </p:val>
                                        </p:tav>
                                        <p:tav tm="100000">
                                          <p:val>
                                            <p:strVal val="#ppt_w"/>
                                          </p:val>
                                        </p:tav>
                                      </p:tavLst>
                                    </p:anim>
                                    <p:anim calcmode="lin" valueType="num">
                                      <p:cBhvr>
                                        <p:cTn id="62" dur="250" fill="hold"/>
                                        <p:tgtEl>
                                          <p:spTgt spid="96"/>
                                        </p:tgtEl>
                                        <p:attrNameLst>
                                          <p:attrName>ppt_h</p:attrName>
                                        </p:attrNameLst>
                                      </p:cBhvr>
                                      <p:tavLst>
                                        <p:tav tm="0">
                                          <p:val>
                                            <p:fltVal val="0"/>
                                          </p:val>
                                        </p:tav>
                                        <p:tav tm="100000">
                                          <p:val>
                                            <p:strVal val="#ppt_h"/>
                                          </p:val>
                                        </p:tav>
                                      </p:tavLst>
                                    </p:anim>
                                    <p:animEffect transition="in" filter="fade">
                                      <p:cBhvr>
                                        <p:cTn id="63" dur="250"/>
                                        <p:tgtEl>
                                          <p:spTgt spid="96"/>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103"/>
                                        </p:tgtEl>
                                        <p:attrNameLst>
                                          <p:attrName>style.visibility</p:attrName>
                                        </p:attrNameLst>
                                      </p:cBhvr>
                                      <p:to>
                                        <p:strVal val="visible"/>
                                      </p:to>
                                    </p:set>
                                    <p:animEffect transition="in" filter="wipe(left)">
                                      <p:cBhvr>
                                        <p:cTn id="67" dur="250"/>
                                        <p:tgtEl>
                                          <p:spTgt spid="103"/>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97"/>
                                        </p:tgtEl>
                                        <p:attrNameLst>
                                          <p:attrName>style.visibility</p:attrName>
                                        </p:attrNameLst>
                                      </p:cBhvr>
                                      <p:to>
                                        <p:strVal val="visible"/>
                                      </p:to>
                                    </p:set>
                                    <p:anim calcmode="lin" valueType="num">
                                      <p:cBhvr>
                                        <p:cTn id="71" dur="250" fill="hold"/>
                                        <p:tgtEl>
                                          <p:spTgt spid="97"/>
                                        </p:tgtEl>
                                        <p:attrNameLst>
                                          <p:attrName>ppt_w</p:attrName>
                                        </p:attrNameLst>
                                      </p:cBhvr>
                                      <p:tavLst>
                                        <p:tav tm="0">
                                          <p:val>
                                            <p:fltVal val="0"/>
                                          </p:val>
                                        </p:tav>
                                        <p:tav tm="100000">
                                          <p:val>
                                            <p:strVal val="#ppt_w"/>
                                          </p:val>
                                        </p:tav>
                                      </p:tavLst>
                                    </p:anim>
                                    <p:anim calcmode="lin" valueType="num">
                                      <p:cBhvr>
                                        <p:cTn id="72" dur="250" fill="hold"/>
                                        <p:tgtEl>
                                          <p:spTgt spid="97"/>
                                        </p:tgtEl>
                                        <p:attrNameLst>
                                          <p:attrName>ppt_h</p:attrName>
                                        </p:attrNameLst>
                                      </p:cBhvr>
                                      <p:tavLst>
                                        <p:tav tm="0">
                                          <p:val>
                                            <p:fltVal val="0"/>
                                          </p:val>
                                        </p:tav>
                                        <p:tav tm="100000">
                                          <p:val>
                                            <p:strVal val="#ppt_h"/>
                                          </p:val>
                                        </p:tav>
                                      </p:tavLst>
                                    </p:anim>
                                    <p:animEffect transition="in" filter="fade">
                                      <p:cBhvr>
                                        <p:cTn id="73" dur="250"/>
                                        <p:tgtEl>
                                          <p:spTgt spid="97"/>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wipe(left)">
                                      <p:cBhvr>
                                        <p:cTn id="77" dur="250"/>
                                        <p:tgtEl>
                                          <p:spTgt spid="106"/>
                                        </p:tgtEl>
                                      </p:cBhvr>
                                    </p:animEffect>
                                  </p:childTnLst>
                                </p:cTn>
                              </p:par>
                            </p:childTnLst>
                          </p:cTn>
                        </p:par>
                        <p:par>
                          <p:cTn id="78" fill="hold">
                            <p:stCondLst>
                              <p:cond delay="7500"/>
                            </p:stCondLst>
                            <p:childTnLst>
                              <p:par>
                                <p:cTn id="79" presetID="53" presetClass="entr" presetSubtype="16" fill="hold" grpId="0" nodeType="afterEffect">
                                  <p:stCondLst>
                                    <p:cond delay="0"/>
                                  </p:stCondLst>
                                  <p:childTnLst>
                                    <p:set>
                                      <p:cBhvr>
                                        <p:cTn id="80" dur="1" fill="hold">
                                          <p:stCondLst>
                                            <p:cond delay="0"/>
                                          </p:stCondLst>
                                        </p:cTn>
                                        <p:tgtEl>
                                          <p:spTgt spid="98"/>
                                        </p:tgtEl>
                                        <p:attrNameLst>
                                          <p:attrName>style.visibility</p:attrName>
                                        </p:attrNameLst>
                                      </p:cBhvr>
                                      <p:to>
                                        <p:strVal val="visible"/>
                                      </p:to>
                                    </p:set>
                                    <p:anim calcmode="lin" valueType="num">
                                      <p:cBhvr>
                                        <p:cTn id="81" dur="250" fill="hold"/>
                                        <p:tgtEl>
                                          <p:spTgt spid="98"/>
                                        </p:tgtEl>
                                        <p:attrNameLst>
                                          <p:attrName>ppt_w</p:attrName>
                                        </p:attrNameLst>
                                      </p:cBhvr>
                                      <p:tavLst>
                                        <p:tav tm="0">
                                          <p:val>
                                            <p:fltVal val="0"/>
                                          </p:val>
                                        </p:tav>
                                        <p:tav tm="100000">
                                          <p:val>
                                            <p:strVal val="#ppt_w"/>
                                          </p:val>
                                        </p:tav>
                                      </p:tavLst>
                                    </p:anim>
                                    <p:anim calcmode="lin" valueType="num">
                                      <p:cBhvr>
                                        <p:cTn id="82" dur="250" fill="hold"/>
                                        <p:tgtEl>
                                          <p:spTgt spid="98"/>
                                        </p:tgtEl>
                                        <p:attrNameLst>
                                          <p:attrName>ppt_h</p:attrName>
                                        </p:attrNameLst>
                                      </p:cBhvr>
                                      <p:tavLst>
                                        <p:tav tm="0">
                                          <p:val>
                                            <p:fltVal val="0"/>
                                          </p:val>
                                        </p:tav>
                                        <p:tav tm="100000">
                                          <p:val>
                                            <p:strVal val="#ppt_h"/>
                                          </p:val>
                                        </p:tav>
                                      </p:tavLst>
                                    </p:anim>
                                    <p:animEffect transition="in" filter="fade">
                                      <p:cBhvr>
                                        <p:cTn id="83" dur="250"/>
                                        <p:tgtEl>
                                          <p:spTgt spid="98"/>
                                        </p:tgtEl>
                                      </p:cBhvr>
                                    </p:animEffect>
                                  </p:childTnLst>
                                </p:cTn>
                              </p:par>
                            </p:childTnLst>
                          </p:cTn>
                        </p:par>
                        <p:par>
                          <p:cTn id="84" fill="hold">
                            <p:stCondLst>
                              <p:cond delay="8000"/>
                            </p:stCondLst>
                            <p:childTnLst>
                              <p:par>
                                <p:cTn id="85" presetID="22" presetClass="entr" presetSubtype="8" fill="hold" grpId="0" nodeType="after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wipe(left)">
                                      <p:cBhvr>
                                        <p:cTn id="87" dur="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9" grpId="0" bldLvl="0" animBg="1"/>
      <p:bldP spid="52" grpId="0" bldLvl="0" animBg="1"/>
      <p:bldP spid="95" grpId="0" bldLvl="0" animBg="1"/>
      <p:bldP spid="96" grpId="0" bldLvl="0" animBg="1"/>
      <p:bldP spid="97" grpId="0" bldLvl="0" animBg="1"/>
      <p:bldP spid="98" grpId="0" bldLvl="0" animBg="1"/>
      <p:bldP spid="100" grpId="0"/>
      <p:bldP spid="103" grpId="0"/>
      <p:bldP spid="106" grpId="0"/>
      <p:bldP spid="10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4840172" y="13831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标准</a:t>
            </a:r>
            <a:endParaRPr lang="zh-CN" altLang="en-US" sz="1050" dirty="0"/>
          </a:p>
        </p:txBody>
      </p:sp>
      <p:sp>
        <p:nvSpPr>
          <p:cNvPr id="44" name="矩形 43"/>
          <p:cNvSpPr/>
          <p:nvPr/>
        </p:nvSpPr>
        <p:spPr>
          <a:xfrm>
            <a:off x="5467874" y="13926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设计</a:t>
            </a:r>
            <a:endParaRPr lang="zh-CN" altLang="en-US" sz="1050" dirty="0"/>
          </a:p>
        </p:txBody>
      </p:sp>
      <p:sp>
        <p:nvSpPr>
          <p:cNvPr id="45" name="矩形 44"/>
          <p:cNvSpPr/>
          <p:nvPr/>
        </p:nvSpPr>
        <p:spPr>
          <a:xfrm>
            <a:off x="6085074" y="1375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组织</a:t>
            </a:r>
            <a:endParaRPr lang="zh-CN" altLang="en-US" sz="1050" dirty="0"/>
          </a:p>
        </p:txBody>
      </p:sp>
      <p:sp>
        <p:nvSpPr>
          <p:cNvPr id="47" name="矩形 46"/>
          <p:cNvSpPr/>
          <p:nvPr/>
        </p:nvSpPr>
        <p:spPr>
          <a:xfrm>
            <a:off x="6702266" y="1389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实施</a:t>
            </a:r>
            <a:endParaRPr lang="zh-CN" altLang="en-US" sz="1050" dirty="0"/>
          </a:p>
        </p:txBody>
      </p:sp>
      <p:sp>
        <p:nvSpPr>
          <p:cNvPr id="48" name="矩形 47"/>
          <p:cNvSpPr/>
          <p:nvPr/>
        </p:nvSpPr>
        <p:spPr>
          <a:xfrm>
            <a:off x="7319467" y="139268"/>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诊断</a:t>
            </a:r>
            <a:endParaRPr lang="zh-CN" altLang="en-US" sz="1050" dirty="0"/>
          </a:p>
        </p:txBody>
      </p:sp>
      <p:sp>
        <p:nvSpPr>
          <p:cNvPr id="50" name="矩形 49"/>
          <p:cNvSpPr/>
          <p:nvPr/>
        </p:nvSpPr>
        <p:spPr>
          <a:xfrm>
            <a:off x="7936664" y="1375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创新</a:t>
            </a:r>
            <a:endParaRPr lang="zh-CN" altLang="en-US" sz="1050" dirty="0"/>
          </a:p>
        </p:txBody>
      </p:sp>
      <p:sp>
        <p:nvSpPr>
          <p:cNvPr id="51" name="矩形 50"/>
          <p:cNvSpPr/>
          <p:nvPr/>
        </p:nvSpPr>
        <p:spPr>
          <a:xfrm>
            <a:off x="4213481" y="137055"/>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目标</a:t>
            </a:r>
            <a:endParaRPr lang="zh-CN" altLang="en-US" sz="1050" dirty="0"/>
          </a:p>
        </p:txBody>
      </p:sp>
      <p:sp>
        <p:nvSpPr>
          <p:cNvPr id="55" name="矩形 54"/>
          <p:cNvSpPr/>
          <p:nvPr/>
        </p:nvSpPr>
        <p:spPr>
          <a:xfrm>
            <a:off x="8544537" y="159300"/>
            <a:ext cx="59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rgbClr val="FFFF00"/>
                </a:solidFill>
              </a:rPr>
              <a:t>改进</a:t>
            </a:r>
            <a:endParaRPr lang="zh-CN" altLang="en-US" sz="1050" b="1" dirty="0">
              <a:solidFill>
                <a:srgbClr val="FFFF00"/>
              </a:solidFill>
            </a:endParaRPr>
          </a:p>
        </p:txBody>
      </p:sp>
      <p:grpSp>
        <p:nvGrpSpPr>
          <p:cNvPr id="42" name="组合 41"/>
          <p:cNvGrpSpPr/>
          <p:nvPr/>
        </p:nvGrpSpPr>
        <p:grpSpPr>
          <a:xfrm>
            <a:off x="196454" y="1146256"/>
            <a:ext cx="8749903" cy="3293269"/>
            <a:chOff x="261938" y="1744663"/>
            <a:chExt cx="11666537" cy="4391025"/>
          </a:xfrm>
        </p:grpSpPr>
        <p:sp>
          <p:nvSpPr>
            <p:cNvPr id="56" name="矩形 55"/>
            <p:cNvSpPr/>
            <p:nvPr/>
          </p:nvSpPr>
          <p:spPr>
            <a:xfrm>
              <a:off x="261938" y="1744663"/>
              <a:ext cx="11666537" cy="4391025"/>
            </a:xfrm>
            <a:prstGeom prst="rect">
              <a:avLst/>
            </a:prstGeom>
            <a:solidFill>
              <a:schemeClr val="bg1"/>
            </a:solid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050" b="1"/>
            </a:p>
          </p:txBody>
        </p:sp>
        <p:cxnSp>
          <p:nvCxnSpPr>
            <p:cNvPr id="57" name="直接连接符 56"/>
            <p:cNvCxnSpPr/>
            <p:nvPr/>
          </p:nvCxnSpPr>
          <p:spPr>
            <a:xfrm>
              <a:off x="261938" y="4264025"/>
              <a:ext cx="116665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2" name="TextBox 102"/>
            <p:cNvSpPr txBox="1"/>
            <p:nvPr/>
          </p:nvSpPr>
          <p:spPr>
            <a:xfrm>
              <a:off x="1981518" y="1836950"/>
              <a:ext cx="2908300" cy="491067"/>
            </a:xfrm>
            <a:prstGeom prst="rect">
              <a:avLst/>
            </a:prstGeom>
            <a:noFill/>
          </p:spPr>
          <p:txBody>
            <a:bodyPr wrap="square">
              <a:spAutoFit/>
            </a:bodyPr>
            <a:lstStyle/>
            <a:p>
              <a:pPr algn="ctr" defTabSz="1219200" fontAlgn="auto">
                <a:spcBef>
                  <a:spcPts val="0"/>
                </a:spcBef>
                <a:spcAft>
                  <a:spcPts val="0"/>
                </a:spcAft>
                <a:defRPr/>
              </a:pPr>
              <a:r>
                <a:rPr lang="en-US" altLang="zh-CN" sz="1800" b="1">
                  <a:solidFill>
                    <a:srgbClr val="7F7F7F"/>
                  </a:solidFill>
                  <a:latin typeface="微软雅黑" panose="020B0503020204020204" pitchFamily="34" charset="-122"/>
                  <a:ea typeface="微软雅黑" panose="020B0503020204020204" pitchFamily="34" charset="-122"/>
                </a:rPr>
                <a:t>“</a:t>
              </a:r>
              <a:r>
                <a:rPr lang="zh-CN" altLang="en-US" sz="1800" b="1">
                  <a:solidFill>
                    <a:srgbClr val="7F7F7F"/>
                  </a:solidFill>
                  <a:latin typeface="微软雅黑" panose="020B0503020204020204" pitchFamily="34" charset="-122"/>
                  <a:ea typeface="微软雅黑" panose="020B0503020204020204" pitchFamily="34" charset="-122"/>
                </a:rPr>
                <a:t>线上</a:t>
              </a:r>
              <a:r>
                <a:rPr lang="en-US" altLang="zh-CN" sz="1800" b="1">
                  <a:solidFill>
                    <a:srgbClr val="7F7F7F"/>
                  </a:solidFill>
                  <a:latin typeface="微软雅黑" panose="020B0503020204020204" pitchFamily="34" charset="-122"/>
                  <a:ea typeface="微软雅黑" panose="020B0503020204020204" pitchFamily="34" charset="-122"/>
                </a:rPr>
                <a:t>”</a:t>
              </a:r>
              <a:r>
                <a:rPr lang="zh-CN" altLang="en-US" sz="1800" b="1">
                  <a:solidFill>
                    <a:srgbClr val="7F7F7F"/>
                  </a:solidFill>
                  <a:latin typeface="微软雅黑" panose="020B0503020204020204" pitchFamily="34" charset="-122"/>
                  <a:ea typeface="微软雅黑" panose="020B0503020204020204" pitchFamily="34" charset="-122"/>
                </a:rPr>
                <a:t>教学</a:t>
              </a:r>
              <a:endParaRPr lang="zh-CN" altLang="en-US" sz="1800" b="1" dirty="0">
                <a:solidFill>
                  <a:srgbClr val="7F7F7F"/>
                </a:solidFill>
                <a:latin typeface="微软雅黑" panose="020B0503020204020204" pitchFamily="34" charset="-122"/>
                <a:ea typeface="微软雅黑" panose="020B0503020204020204" pitchFamily="34" charset="-122"/>
              </a:endParaRPr>
            </a:p>
          </p:txBody>
        </p:sp>
        <p:sp>
          <p:nvSpPr>
            <p:cNvPr id="63" name="TextBox 89"/>
            <p:cNvSpPr txBox="1">
              <a:spLocks noChangeArrowheads="1"/>
            </p:cNvSpPr>
            <p:nvPr/>
          </p:nvSpPr>
          <p:spPr bwMode="auto">
            <a:xfrm>
              <a:off x="7291811" y="1836950"/>
              <a:ext cx="3120813" cy="49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7F7F7F"/>
                  </a:solidFill>
                  <a:latin typeface="微软雅黑" panose="020B0503020204020204" pitchFamily="34" charset="-122"/>
                  <a:ea typeface="微软雅黑" panose="020B0503020204020204" pitchFamily="34" charset="-122"/>
                </a:rPr>
                <a:t>“</a:t>
              </a:r>
              <a:r>
                <a:rPr lang="zh-CN" altLang="en-US" sz="1800" b="1">
                  <a:solidFill>
                    <a:srgbClr val="7F7F7F"/>
                  </a:solidFill>
                  <a:latin typeface="微软雅黑" panose="020B0503020204020204" pitchFamily="34" charset="-122"/>
                  <a:ea typeface="微软雅黑" panose="020B0503020204020204" pitchFamily="34" charset="-122"/>
                </a:rPr>
                <a:t>线下</a:t>
              </a:r>
              <a:r>
                <a:rPr lang="en-US" altLang="zh-CN" sz="1800" b="1">
                  <a:solidFill>
                    <a:srgbClr val="7F7F7F"/>
                  </a:solidFill>
                  <a:latin typeface="微软雅黑" panose="020B0503020204020204" pitchFamily="34" charset="-122"/>
                  <a:ea typeface="微软雅黑" panose="020B0503020204020204" pitchFamily="34" charset="-122"/>
                </a:rPr>
                <a:t>”</a:t>
              </a:r>
              <a:r>
                <a:rPr lang="zh-CN" altLang="en-US" sz="1800" b="1">
                  <a:solidFill>
                    <a:srgbClr val="7F7F7F"/>
                  </a:solidFill>
                  <a:latin typeface="微软雅黑" panose="020B0503020204020204" pitchFamily="34" charset="-122"/>
                  <a:ea typeface="微软雅黑" panose="020B0503020204020204" pitchFamily="34" charset="-122"/>
                </a:rPr>
                <a:t>教学</a:t>
              </a:r>
              <a:endParaRPr lang="zh-CN" altLang="en-US" sz="1800" b="1">
                <a:solidFill>
                  <a:srgbClr val="7F7F7F"/>
                </a:solidFill>
                <a:latin typeface="微软雅黑" panose="020B0503020204020204" pitchFamily="34" charset="-122"/>
                <a:ea typeface="微软雅黑" panose="020B0503020204020204" pitchFamily="34" charset="-122"/>
              </a:endParaRPr>
            </a:p>
          </p:txBody>
        </p:sp>
      </p:grpSp>
      <p:cxnSp>
        <p:nvCxnSpPr>
          <p:cNvPr id="64" name="直接连接符 63"/>
          <p:cNvCxnSpPr>
            <a:stCxn id="56" idx="0"/>
            <a:endCxn id="56" idx="2"/>
          </p:cNvCxnSpPr>
          <p:nvPr/>
        </p:nvCxnSpPr>
        <p:spPr>
          <a:xfrm>
            <a:off x="4570810" y="1146256"/>
            <a:ext cx="0" cy="329326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1331119" y="1685609"/>
            <a:ext cx="432197" cy="27003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学习任务布置</a:t>
            </a:r>
            <a:endParaRPr lang="zh-CN" altLang="en-US" sz="1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6" name="组合 65"/>
          <p:cNvGrpSpPr/>
          <p:nvPr/>
        </p:nvGrpSpPr>
        <p:grpSpPr>
          <a:xfrm>
            <a:off x="4982766" y="1696325"/>
            <a:ext cx="3321844" cy="1376363"/>
            <a:chOff x="6643688" y="2478088"/>
            <a:chExt cx="4429125" cy="1835150"/>
          </a:xfrm>
        </p:grpSpPr>
        <p:sp>
          <p:nvSpPr>
            <p:cNvPr id="67" name="矩形 66"/>
            <p:cNvSpPr/>
            <p:nvPr/>
          </p:nvSpPr>
          <p:spPr>
            <a:xfrm>
              <a:off x="6657975" y="3111500"/>
              <a:ext cx="1476375" cy="8064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弗曼学习法</a:t>
              </a:r>
              <a:endParaRPr lang="zh-CN" altLang="en-US" sz="1350" b="1" dirty="0">
                <a:latin typeface="微软雅黑" panose="020B0503020204020204" pitchFamily="34" charset="-122"/>
                <a:ea typeface="微软雅黑" panose="020B0503020204020204" pitchFamily="34" charset="-122"/>
              </a:endParaRPr>
            </a:p>
          </p:txBody>
        </p:sp>
        <p:sp>
          <p:nvSpPr>
            <p:cNvPr id="69" name="矩形 68"/>
            <p:cNvSpPr/>
            <p:nvPr/>
          </p:nvSpPr>
          <p:spPr>
            <a:xfrm>
              <a:off x="6643688" y="2478088"/>
              <a:ext cx="1476375" cy="431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问题交流</a:t>
              </a:r>
              <a:endParaRPr lang="zh-CN" altLang="en-US" sz="1350" b="1" dirty="0">
                <a:latin typeface="微软雅黑" panose="020B0503020204020204" pitchFamily="34" charset="-122"/>
                <a:ea typeface="微软雅黑" panose="020B0503020204020204" pitchFamily="34" charset="-122"/>
              </a:endParaRPr>
            </a:p>
          </p:txBody>
        </p:sp>
        <p:sp>
          <p:nvSpPr>
            <p:cNvPr id="70" name="矩形 69"/>
            <p:cNvSpPr/>
            <p:nvPr/>
          </p:nvSpPr>
          <p:spPr>
            <a:xfrm>
              <a:off x="9596438" y="2490788"/>
              <a:ext cx="1476375" cy="431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精化知识</a:t>
              </a:r>
              <a:endParaRPr lang="zh-CN" altLang="en-US" sz="1350" b="1" dirty="0">
                <a:latin typeface="微软雅黑" panose="020B0503020204020204" pitchFamily="34" charset="-122"/>
                <a:ea typeface="微软雅黑" panose="020B0503020204020204" pitchFamily="34" charset="-122"/>
              </a:endParaRPr>
            </a:p>
          </p:txBody>
        </p:sp>
        <p:sp>
          <p:nvSpPr>
            <p:cNvPr id="72" name="矩形 71"/>
            <p:cNvSpPr/>
            <p:nvPr/>
          </p:nvSpPr>
          <p:spPr>
            <a:xfrm>
              <a:off x="9596438" y="3471863"/>
              <a:ext cx="1476375" cy="431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回顾知识</a:t>
              </a:r>
              <a:endParaRPr lang="zh-CN" altLang="en-US" sz="1350" b="1" dirty="0">
                <a:latin typeface="微软雅黑" panose="020B0503020204020204" pitchFamily="34" charset="-122"/>
                <a:ea typeface="微软雅黑" panose="020B0503020204020204" pitchFamily="34" charset="-122"/>
              </a:endParaRPr>
            </a:p>
          </p:txBody>
        </p:sp>
        <p:sp>
          <p:nvSpPr>
            <p:cNvPr id="73" name="矩形 72"/>
            <p:cNvSpPr/>
            <p:nvPr/>
          </p:nvSpPr>
          <p:spPr>
            <a:xfrm>
              <a:off x="8228013" y="2824163"/>
              <a:ext cx="1295400" cy="7032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汇总典型知识点</a:t>
              </a:r>
              <a:endParaRPr lang="zh-CN" altLang="en-US" sz="1350" b="1" dirty="0">
                <a:latin typeface="微软雅黑" panose="020B0503020204020204" pitchFamily="34" charset="-122"/>
                <a:ea typeface="微软雅黑" panose="020B0503020204020204" pitchFamily="34" charset="-122"/>
              </a:endParaRPr>
            </a:p>
          </p:txBody>
        </p:sp>
        <p:sp>
          <p:nvSpPr>
            <p:cNvPr id="74" name="上箭头 73"/>
            <p:cNvSpPr/>
            <p:nvPr/>
          </p:nvSpPr>
          <p:spPr>
            <a:xfrm>
              <a:off x="7232650" y="3903663"/>
              <a:ext cx="361950" cy="396875"/>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050" b="1"/>
            </a:p>
          </p:txBody>
        </p:sp>
        <p:sp>
          <p:nvSpPr>
            <p:cNvPr id="75" name="上箭头 74"/>
            <p:cNvSpPr/>
            <p:nvPr/>
          </p:nvSpPr>
          <p:spPr>
            <a:xfrm>
              <a:off x="8694738" y="3903663"/>
              <a:ext cx="361950" cy="396875"/>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050" b="1"/>
            </a:p>
          </p:txBody>
        </p:sp>
        <p:sp>
          <p:nvSpPr>
            <p:cNvPr id="76" name="上箭头 75"/>
            <p:cNvSpPr/>
            <p:nvPr/>
          </p:nvSpPr>
          <p:spPr>
            <a:xfrm>
              <a:off x="9883775" y="3917950"/>
              <a:ext cx="361950" cy="39528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050" b="1"/>
            </a:p>
          </p:txBody>
        </p:sp>
      </p:grpSp>
      <p:grpSp>
        <p:nvGrpSpPr>
          <p:cNvPr id="77" name="组合 76"/>
          <p:cNvGrpSpPr/>
          <p:nvPr/>
        </p:nvGrpSpPr>
        <p:grpSpPr>
          <a:xfrm>
            <a:off x="5125641" y="3035777"/>
            <a:ext cx="3766186" cy="972741"/>
            <a:chOff x="6834188" y="4264025"/>
            <a:chExt cx="5021580" cy="1296988"/>
          </a:xfrm>
        </p:grpSpPr>
        <p:sp>
          <p:nvSpPr>
            <p:cNvPr id="78" name="矩形 77"/>
            <p:cNvSpPr/>
            <p:nvPr/>
          </p:nvSpPr>
          <p:spPr>
            <a:xfrm>
              <a:off x="6834188" y="4935538"/>
              <a:ext cx="1198562"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分组答疑</a:t>
              </a:r>
              <a:endParaRPr lang="zh-CN" altLang="en-US" sz="1350" b="1" dirty="0">
                <a:latin typeface="微软雅黑" panose="020B0503020204020204" pitchFamily="34" charset="-122"/>
                <a:ea typeface="微软雅黑" panose="020B0503020204020204" pitchFamily="34" charset="-122"/>
              </a:endParaRPr>
            </a:p>
          </p:txBody>
        </p:sp>
        <p:sp>
          <p:nvSpPr>
            <p:cNvPr id="79" name="矩形 78"/>
            <p:cNvSpPr/>
            <p:nvPr/>
          </p:nvSpPr>
          <p:spPr>
            <a:xfrm>
              <a:off x="8227801" y="4935432"/>
              <a:ext cx="1180253"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集中讲解</a:t>
              </a:r>
              <a:endParaRPr lang="zh-CN" altLang="en-US" sz="1350" b="1" dirty="0">
                <a:latin typeface="微软雅黑" panose="020B0503020204020204" pitchFamily="34" charset="-122"/>
                <a:ea typeface="微软雅黑" panose="020B0503020204020204" pitchFamily="34" charset="-122"/>
              </a:endParaRPr>
            </a:p>
          </p:txBody>
        </p:sp>
        <p:sp>
          <p:nvSpPr>
            <p:cNvPr id="80" name="矩形 79"/>
            <p:cNvSpPr/>
            <p:nvPr/>
          </p:nvSpPr>
          <p:spPr>
            <a:xfrm>
              <a:off x="9477375" y="4768850"/>
              <a:ext cx="1198563" cy="7921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布置拓展练习任务</a:t>
              </a:r>
              <a:endParaRPr lang="zh-CN" altLang="en-US" sz="1350" b="1" dirty="0">
                <a:latin typeface="微软雅黑" panose="020B0503020204020204" pitchFamily="34" charset="-122"/>
                <a:ea typeface="微软雅黑" panose="020B0503020204020204" pitchFamily="34" charset="-122"/>
              </a:endParaRPr>
            </a:p>
          </p:txBody>
        </p:sp>
        <p:sp>
          <p:nvSpPr>
            <p:cNvPr id="81" name="矩形 80"/>
            <p:cNvSpPr/>
            <p:nvPr/>
          </p:nvSpPr>
          <p:spPr>
            <a:xfrm>
              <a:off x="10747481" y="4864311"/>
              <a:ext cx="1108287" cy="5765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评价考核</a:t>
              </a:r>
              <a:endParaRPr lang="zh-CN" altLang="en-US" sz="1350" b="1" dirty="0">
                <a:latin typeface="微软雅黑" panose="020B0503020204020204" pitchFamily="34" charset="-122"/>
                <a:ea typeface="微软雅黑" panose="020B0503020204020204" pitchFamily="34" charset="-122"/>
              </a:endParaRPr>
            </a:p>
          </p:txBody>
        </p:sp>
        <p:sp>
          <p:nvSpPr>
            <p:cNvPr id="84" name="上箭头 83"/>
            <p:cNvSpPr/>
            <p:nvPr/>
          </p:nvSpPr>
          <p:spPr>
            <a:xfrm flipV="1">
              <a:off x="7232650" y="4264025"/>
              <a:ext cx="361950" cy="360363"/>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050" b="1"/>
            </a:p>
          </p:txBody>
        </p:sp>
        <p:sp>
          <p:nvSpPr>
            <p:cNvPr id="85" name="上箭头 84"/>
            <p:cNvSpPr/>
            <p:nvPr/>
          </p:nvSpPr>
          <p:spPr>
            <a:xfrm flipV="1">
              <a:off x="8694738" y="4264025"/>
              <a:ext cx="361950" cy="360363"/>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050" b="1"/>
            </a:p>
          </p:txBody>
        </p:sp>
        <p:sp>
          <p:nvSpPr>
            <p:cNvPr id="86" name="上箭头 85"/>
            <p:cNvSpPr/>
            <p:nvPr/>
          </p:nvSpPr>
          <p:spPr>
            <a:xfrm flipV="1">
              <a:off x="9883775" y="4278313"/>
              <a:ext cx="361950" cy="358775"/>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050" b="1"/>
            </a:p>
          </p:txBody>
        </p:sp>
      </p:grpSp>
      <p:sp>
        <p:nvSpPr>
          <p:cNvPr id="87" name="矩形 86"/>
          <p:cNvSpPr/>
          <p:nvPr/>
        </p:nvSpPr>
        <p:spPr>
          <a:xfrm>
            <a:off x="1796654" y="2820275"/>
            <a:ext cx="2753915" cy="4857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蓝墨云班课课程平台</a:t>
            </a:r>
            <a:endParaRPr lang="zh-CN" altLang="en-US" sz="15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0" name="组合 89"/>
          <p:cNvGrpSpPr/>
          <p:nvPr/>
        </p:nvGrpSpPr>
        <p:grpSpPr>
          <a:xfrm>
            <a:off x="1796654" y="1685609"/>
            <a:ext cx="2753994" cy="1160860"/>
            <a:chOff x="2395538" y="2463800"/>
            <a:chExt cx="3671993" cy="1547813"/>
          </a:xfrm>
        </p:grpSpPr>
        <p:sp>
          <p:nvSpPr>
            <p:cNvPr id="91" name="矩形 90"/>
            <p:cNvSpPr/>
            <p:nvPr/>
          </p:nvSpPr>
          <p:spPr>
            <a:xfrm>
              <a:off x="2395538" y="2463800"/>
              <a:ext cx="1197187" cy="5511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兴趣知识点查阅</a:t>
              </a:r>
              <a:endParaRPr lang="zh-CN" altLang="en-US" sz="1350" b="1" dirty="0">
                <a:latin typeface="微软雅黑" panose="020B0503020204020204" pitchFamily="34" charset="-122"/>
                <a:ea typeface="微软雅黑" panose="020B0503020204020204" pitchFamily="34" charset="-122"/>
              </a:endParaRPr>
            </a:p>
          </p:txBody>
        </p:sp>
        <p:sp>
          <p:nvSpPr>
            <p:cNvPr id="92" name="矩形 91"/>
            <p:cNvSpPr/>
            <p:nvPr/>
          </p:nvSpPr>
          <p:spPr>
            <a:xfrm>
              <a:off x="3709565" y="2463800"/>
              <a:ext cx="1180253" cy="5511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测验评价</a:t>
              </a:r>
              <a:endParaRPr lang="zh-CN" altLang="en-US" sz="1350" b="1" dirty="0">
                <a:latin typeface="微软雅黑" panose="020B0503020204020204" pitchFamily="34" charset="-122"/>
                <a:ea typeface="微软雅黑" panose="020B0503020204020204" pitchFamily="34" charset="-122"/>
              </a:endParaRPr>
            </a:p>
          </p:txBody>
        </p:sp>
        <p:sp>
          <p:nvSpPr>
            <p:cNvPr id="93" name="矩形 92"/>
            <p:cNvSpPr/>
            <p:nvPr/>
          </p:nvSpPr>
          <p:spPr>
            <a:xfrm>
              <a:off x="2416175" y="3184525"/>
              <a:ext cx="2401888" cy="431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布置资源学习</a:t>
              </a:r>
              <a:endParaRPr lang="zh-CN" altLang="en-US" sz="1350" b="1" dirty="0">
                <a:latin typeface="微软雅黑" panose="020B0503020204020204" pitchFamily="34" charset="-122"/>
                <a:ea typeface="微软雅黑" panose="020B0503020204020204" pitchFamily="34" charset="-122"/>
              </a:endParaRPr>
            </a:p>
          </p:txBody>
        </p:sp>
        <p:sp>
          <p:nvSpPr>
            <p:cNvPr id="94" name="矩形 93"/>
            <p:cNvSpPr/>
            <p:nvPr/>
          </p:nvSpPr>
          <p:spPr>
            <a:xfrm>
              <a:off x="4889818" y="2752513"/>
              <a:ext cx="1177713" cy="5706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总结知识提出问题</a:t>
              </a:r>
              <a:endParaRPr lang="zh-CN" altLang="en-US" sz="1350" b="1" dirty="0">
                <a:latin typeface="微软雅黑" panose="020B0503020204020204" pitchFamily="34" charset="-122"/>
                <a:ea typeface="微软雅黑" panose="020B0503020204020204" pitchFamily="34" charset="-122"/>
              </a:endParaRPr>
            </a:p>
          </p:txBody>
        </p:sp>
        <p:sp>
          <p:nvSpPr>
            <p:cNvPr id="99" name="上箭头 98"/>
            <p:cNvSpPr/>
            <p:nvPr/>
          </p:nvSpPr>
          <p:spPr>
            <a:xfrm>
              <a:off x="4049713" y="3616325"/>
              <a:ext cx="361950" cy="39528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050" b="1"/>
            </a:p>
          </p:txBody>
        </p:sp>
      </p:grpSp>
      <p:grpSp>
        <p:nvGrpSpPr>
          <p:cNvPr id="101" name="组合 100"/>
          <p:cNvGrpSpPr/>
          <p:nvPr/>
        </p:nvGrpSpPr>
        <p:grpSpPr>
          <a:xfrm>
            <a:off x="1796654" y="3306050"/>
            <a:ext cx="2753915" cy="1079897"/>
            <a:chOff x="2395538" y="4624388"/>
            <a:chExt cx="3671887" cy="1439862"/>
          </a:xfrm>
        </p:grpSpPr>
        <p:sp>
          <p:nvSpPr>
            <p:cNvPr id="102" name="矩形 101"/>
            <p:cNvSpPr/>
            <p:nvPr/>
          </p:nvSpPr>
          <p:spPr>
            <a:xfrm>
              <a:off x="2395538" y="4984750"/>
              <a:ext cx="3671887"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引导、指导学习</a:t>
              </a:r>
              <a:endParaRPr lang="zh-CN" altLang="en-US" sz="1350" b="1" dirty="0">
                <a:latin typeface="微软雅黑" panose="020B0503020204020204" pitchFamily="34" charset="-122"/>
                <a:ea typeface="微软雅黑" panose="020B0503020204020204" pitchFamily="34" charset="-122"/>
              </a:endParaRPr>
            </a:p>
          </p:txBody>
        </p:sp>
        <p:sp>
          <p:nvSpPr>
            <p:cNvPr id="104" name="矩形 103"/>
            <p:cNvSpPr/>
            <p:nvPr/>
          </p:nvSpPr>
          <p:spPr>
            <a:xfrm>
              <a:off x="3071813" y="5632450"/>
              <a:ext cx="1198562" cy="431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监控学习</a:t>
              </a:r>
              <a:endParaRPr lang="zh-CN" altLang="en-US" sz="1350" b="1" dirty="0">
                <a:latin typeface="微软雅黑" panose="020B0503020204020204" pitchFamily="34" charset="-122"/>
                <a:ea typeface="微软雅黑" panose="020B0503020204020204" pitchFamily="34" charset="-122"/>
              </a:endParaRPr>
            </a:p>
          </p:txBody>
        </p:sp>
        <p:sp>
          <p:nvSpPr>
            <p:cNvPr id="107" name="上箭头 106"/>
            <p:cNvSpPr/>
            <p:nvPr/>
          </p:nvSpPr>
          <p:spPr>
            <a:xfrm flipV="1">
              <a:off x="4051300" y="4624388"/>
              <a:ext cx="361950" cy="360362"/>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050" b="1"/>
            </a:p>
          </p:txBody>
        </p:sp>
      </p:grpSp>
      <p:grpSp>
        <p:nvGrpSpPr>
          <p:cNvPr id="108" name="组合 107"/>
          <p:cNvGrpSpPr/>
          <p:nvPr/>
        </p:nvGrpSpPr>
        <p:grpSpPr>
          <a:xfrm>
            <a:off x="4604147" y="1997552"/>
            <a:ext cx="297656" cy="1850231"/>
            <a:chOff x="6138863" y="2879725"/>
            <a:chExt cx="396875" cy="2466975"/>
          </a:xfrm>
        </p:grpSpPr>
        <p:sp>
          <p:nvSpPr>
            <p:cNvPr id="110" name="上箭头 109"/>
            <p:cNvSpPr/>
            <p:nvPr/>
          </p:nvSpPr>
          <p:spPr>
            <a:xfrm rot="5400000">
              <a:off x="6156326" y="2862262"/>
              <a:ext cx="361950" cy="396875"/>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050" b="1"/>
            </a:p>
          </p:txBody>
        </p:sp>
        <p:sp>
          <p:nvSpPr>
            <p:cNvPr id="111" name="上箭头 110"/>
            <p:cNvSpPr/>
            <p:nvPr/>
          </p:nvSpPr>
          <p:spPr>
            <a:xfrm rot="5400000">
              <a:off x="6156326" y="4967287"/>
              <a:ext cx="361950" cy="396875"/>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auto">
                <a:spcBef>
                  <a:spcPts val="0"/>
                </a:spcBef>
                <a:spcAft>
                  <a:spcPts val="0"/>
                </a:spcAft>
                <a:defRPr/>
              </a:pPr>
              <a:endParaRPr lang="zh-CN" altLang="en-US" sz="1050" b="1"/>
            </a:p>
          </p:txBody>
        </p:sp>
      </p:grpSp>
      <p:grpSp>
        <p:nvGrpSpPr>
          <p:cNvPr id="112" name="组合 111"/>
          <p:cNvGrpSpPr/>
          <p:nvPr/>
        </p:nvGrpSpPr>
        <p:grpSpPr>
          <a:xfrm>
            <a:off x="320279" y="1955881"/>
            <a:ext cx="902494" cy="1178560"/>
            <a:chOff x="427038" y="2824163"/>
            <a:chExt cx="1203325" cy="1571413"/>
          </a:xfrm>
        </p:grpSpPr>
        <p:sp>
          <p:nvSpPr>
            <p:cNvPr id="113" name="KSO_Shape"/>
            <p:cNvSpPr>
              <a:spLocks noChangeAspect="1"/>
            </p:cNvSpPr>
            <p:nvPr/>
          </p:nvSpPr>
          <p:spPr bwMode="auto">
            <a:xfrm>
              <a:off x="427038" y="2824163"/>
              <a:ext cx="1203325" cy="665162"/>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rgbClr val="00B050"/>
            </a:solidFill>
            <a:ln>
              <a:noFill/>
            </a:ln>
          </p:spPr>
          <p:txBody>
            <a:bodyPr anchor="ctr">
              <a:scene3d>
                <a:camera prst="orthographicFront"/>
                <a:lightRig rig="threePt" dir="t"/>
              </a:scene3d>
              <a:sp3d contourW="12700">
                <a:contourClr>
                  <a:srgbClr val="FFFFFF"/>
                </a:contourClr>
              </a:sp3d>
            </a:bodyPr>
            <a:lstStyle/>
            <a:p>
              <a:pPr algn="ctr" defTabSz="1219200" fontAlgn="auto">
                <a:spcBef>
                  <a:spcPts val="0"/>
                </a:spcBef>
                <a:spcAft>
                  <a:spcPts val="0"/>
                </a:spcAft>
                <a:defRPr/>
              </a:pPr>
              <a:endParaRPr lang="zh-CN" altLang="en-US" sz="1050" b="1">
                <a:solidFill>
                  <a:srgbClr val="FFFFFF"/>
                </a:solidFill>
                <a:latin typeface="+mn-lt"/>
              </a:endParaRPr>
            </a:p>
          </p:txBody>
        </p:sp>
        <p:sp>
          <p:nvSpPr>
            <p:cNvPr id="114" name="TextBox 86"/>
            <p:cNvSpPr txBox="1">
              <a:spLocks noChangeArrowheads="1"/>
            </p:cNvSpPr>
            <p:nvPr/>
          </p:nvSpPr>
          <p:spPr bwMode="auto">
            <a:xfrm>
              <a:off x="601663" y="3535363"/>
              <a:ext cx="817562" cy="86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00" b="1">
                  <a:solidFill>
                    <a:srgbClr val="00B050"/>
                  </a:solidFill>
                  <a:latin typeface="微软雅黑" panose="020B0503020204020204" pitchFamily="34" charset="-122"/>
                  <a:ea typeface="微软雅黑" panose="020B0503020204020204" pitchFamily="34" charset="-122"/>
                </a:rPr>
                <a:t>学生</a:t>
              </a:r>
              <a:endParaRPr lang="zh-CN" altLang="en-US" sz="1800" b="1">
                <a:solidFill>
                  <a:srgbClr val="00B050"/>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447675" y="3197702"/>
            <a:ext cx="647700" cy="1453595"/>
            <a:chOff x="596900" y="4479925"/>
            <a:chExt cx="863600" cy="1938126"/>
          </a:xfrm>
        </p:grpSpPr>
        <p:sp>
          <p:nvSpPr>
            <p:cNvPr id="116" name="KSO_Shape"/>
            <p:cNvSpPr>
              <a:spLocks noChangeAspect="1"/>
            </p:cNvSpPr>
            <p:nvPr/>
          </p:nvSpPr>
          <p:spPr bwMode="auto">
            <a:xfrm>
              <a:off x="596900" y="4479925"/>
              <a:ext cx="863600" cy="1041400"/>
            </a:xfrm>
            <a:custGeom>
              <a:avLst/>
              <a:gdLst>
                <a:gd name="T0" fmla="*/ 331508 w 2789238"/>
                <a:gd name="T1" fmla="*/ 2017550 h 3357562"/>
                <a:gd name="T2" fmla="*/ 181631 w 2789238"/>
                <a:gd name="T3" fmla="*/ 2232892 h 3357562"/>
                <a:gd name="T4" fmla="*/ 106692 w 2789238"/>
                <a:gd name="T5" fmla="*/ 2733769 h 3357562"/>
                <a:gd name="T6" fmla="*/ 550290 w 2789238"/>
                <a:gd name="T7" fmla="*/ 2596878 h 3357562"/>
                <a:gd name="T8" fmla="*/ 597286 w 2789238"/>
                <a:gd name="T9" fmla="*/ 2503817 h 3357562"/>
                <a:gd name="T10" fmla="*/ 1234898 w 2789238"/>
                <a:gd name="T11" fmla="*/ 2133162 h 3357562"/>
                <a:gd name="T12" fmla="*/ 1089149 w 2789238"/>
                <a:gd name="T13" fmla="*/ 2339611 h 3357562"/>
                <a:gd name="T14" fmla="*/ 921490 w 2789238"/>
                <a:gd name="T15" fmla="*/ 2098542 h 3357562"/>
                <a:gd name="T16" fmla="*/ 1959198 w 2789238"/>
                <a:gd name="T17" fmla="*/ 1818089 h 3357562"/>
                <a:gd name="T18" fmla="*/ 1826151 w 2789238"/>
                <a:gd name="T19" fmla="*/ 2146184 h 3357562"/>
                <a:gd name="T20" fmla="*/ 1678814 w 2789238"/>
                <a:gd name="T21" fmla="*/ 2334211 h 3357562"/>
                <a:gd name="T22" fmla="*/ 1477814 w 2789238"/>
                <a:gd name="T23" fmla="*/ 2242738 h 3357562"/>
                <a:gd name="T24" fmla="*/ 2150990 w 2789238"/>
                <a:gd name="T25" fmla="*/ 2817937 h 3357562"/>
                <a:gd name="T26" fmla="*/ 2201161 w 2789238"/>
                <a:gd name="T27" fmla="*/ 2503182 h 3357562"/>
                <a:gd name="T28" fmla="*/ 2516157 w 2789238"/>
                <a:gd name="T29" fmla="*/ 3210507 h 3357562"/>
                <a:gd name="T30" fmla="*/ 2641266 w 2789238"/>
                <a:gd name="T31" fmla="*/ 2341834 h 3357562"/>
                <a:gd name="T32" fmla="*/ 2519332 w 2789238"/>
                <a:gd name="T33" fmla="*/ 2076309 h 3357562"/>
                <a:gd name="T34" fmla="*/ 1782331 w 2789238"/>
                <a:gd name="T35" fmla="*/ 1695490 h 3357562"/>
                <a:gd name="T36" fmla="*/ 1612131 w 2789238"/>
                <a:gd name="T37" fmla="*/ 1899716 h 3357562"/>
                <a:gd name="T38" fmla="*/ 1707392 w 2789238"/>
                <a:gd name="T39" fmla="*/ 2184615 h 3357562"/>
                <a:gd name="T40" fmla="*/ 1859810 w 2789238"/>
                <a:gd name="T41" fmla="*/ 1880976 h 3357562"/>
                <a:gd name="T42" fmla="*/ 944353 w 2789238"/>
                <a:gd name="T43" fmla="*/ 1922584 h 3357562"/>
                <a:gd name="T44" fmla="*/ 1109154 w 2789238"/>
                <a:gd name="T45" fmla="*/ 2222411 h 3357562"/>
                <a:gd name="T46" fmla="*/ 1176789 w 2789238"/>
                <a:gd name="T47" fmla="*/ 1899716 h 3357562"/>
                <a:gd name="T48" fmla="*/ 1006907 w 2789238"/>
                <a:gd name="T49" fmla="*/ 1695490 h 3357562"/>
                <a:gd name="T50" fmla="*/ 1060889 w 2789238"/>
                <a:gd name="T51" fmla="*/ 1664046 h 3357562"/>
                <a:gd name="T52" fmla="*/ 1278718 w 2789238"/>
                <a:gd name="T53" fmla="*/ 1877165 h 3357562"/>
                <a:gd name="T54" fmla="*/ 1578155 w 2789238"/>
                <a:gd name="T55" fmla="*/ 1833652 h 3357562"/>
                <a:gd name="T56" fmla="*/ 1751847 w 2789238"/>
                <a:gd name="T57" fmla="*/ 1614499 h 3357562"/>
                <a:gd name="T58" fmla="*/ 1802018 w 2789238"/>
                <a:gd name="T59" fmla="*/ 1588137 h 3357562"/>
                <a:gd name="T60" fmla="*/ 2504726 w 2789238"/>
                <a:gd name="T61" fmla="*/ 1940370 h 3357562"/>
                <a:gd name="T62" fmla="*/ 2686039 w 2789238"/>
                <a:gd name="T63" fmla="*/ 2163335 h 3357562"/>
                <a:gd name="T64" fmla="*/ 2781617 w 2789238"/>
                <a:gd name="T65" fmla="*/ 2597830 h 3357562"/>
                <a:gd name="T66" fmla="*/ 2775584 w 2789238"/>
                <a:gd name="T67" fmla="*/ 3264501 h 3357562"/>
                <a:gd name="T68" fmla="*/ 1967137 w 2789238"/>
                <a:gd name="T69" fmla="*/ 3344858 h 3357562"/>
                <a:gd name="T70" fmla="*/ 745893 w 2789238"/>
                <a:gd name="T71" fmla="*/ 3342634 h 3357562"/>
                <a:gd name="T72" fmla="*/ 9209 w 2789238"/>
                <a:gd name="T73" fmla="*/ 3261008 h 3357562"/>
                <a:gd name="T74" fmla="*/ 15877 w 2789238"/>
                <a:gd name="T75" fmla="*/ 2510804 h 3357562"/>
                <a:gd name="T76" fmla="*/ 137493 w 2789238"/>
                <a:gd name="T77" fmla="*/ 2096318 h 3357562"/>
                <a:gd name="T78" fmla="*/ 426134 w 2789238"/>
                <a:gd name="T79" fmla="*/ 1872401 h 3357562"/>
                <a:gd name="T80" fmla="*/ 1002462 w 2789238"/>
                <a:gd name="T81" fmla="*/ 1582737 h 3357562"/>
                <a:gd name="T82" fmla="*/ 1636927 w 2789238"/>
                <a:gd name="T83" fmla="*/ 52060 h 3357562"/>
                <a:gd name="T84" fmla="*/ 1829059 w 2789238"/>
                <a:gd name="T85" fmla="*/ 205700 h 3357562"/>
                <a:gd name="T86" fmla="*/ 1951960 w 2789238"/>
                <a:gd name="T87" fmla="*/ 437112 h 3357562"/>
                <a:gd name="T88" fmla="*/ 2016745 w 2789238"/>
                <a:gd name="T89" fmla="*/ 679317 h 3357562"/>
                <a:gd name="T90" fmla="*/ 2078037 w 2789238"/>
                <a:gd name="T91" fmla="*/ 818672 h 3357562"/>
                <a:gd name="T92" fmla="*/ 2026273 w 2789238"/>
                <a:gd name="T93" fmla="*/ 978343 h 3357562"/>
                <a:gd name="T94" fmla="*/ 1899243 w 2789238"/>
                <a:gd name="T95" fmla="*/ 1210073 h 3357562"/>
                <a:gd name="T96" fmla="*/ 1742044 w 2789238"/>
                <a:gd name="T97" fmla="*/ 1466563 h 3357562"/>
                <a:gd name="T98" fmla="*/ 1567061 w 2789238"/>
                <a:gd name="T99" fmla="*/ 1590047 h 3357562"/>
                <a:gd name="T100" fmla="*/ 1348253 w 2789238"/>
                <a:gd name="T101" fmla="*/ 1619251 h 3357562"/>
                <a:gd name="T102" fmla="*/ 1149452 w 2789238"/>
                <a:gd name="T103" fmla="*/ 1543065 h 3357562"/>
                <a:gd name="T104" fmla="*/ 996699 w 2789238"/>
                <a:gd name="T105" fmla="*/ 1385616 h 3357562"/>
                <a:gd name="T106" fmla="*/ 834736 w 2789238"/>
                <a:gd name="T107" fmla="*/ 1043101 h 3357562"/>
                <a:gd name="T108" fmla="*/ 729937 w 2789238"/>
                <a:gd name="T109" fmla="*/ 914538 h 3357562"/>
                <a:gd name="T110" fmla="*/ 722633 w 2789238"/>
                <a:gd name="T111" fmla="*/ 735186 h 3357562"/>
                <a:gd name="T112" fmla="*/ 819175 w 2789238"/>
                <a:gd name="T113" fmla="*/ 578372 h 3357562"/>
                <a:gd name="T114" fmla="*/ 901109 w 2789238"/>
                <a:gd name="T115" fmla="*/ 317438 h 3357562"/>
                <a:gd name="T116" fmla="*/ 1057991 w 2789238"/>
                <a:gd name="T117" fmla="*/ 121261 h 3357562"/>
                <a:gd name="T118" fmla="*/ 1278704 w 2789238"/>
                <a:gd name="T119" fmla="*/ 13332 h 3357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9238" h="3357562">
                  <a:moveTo>
                    <a:pt x="823371" y="1838416"/>
                  </a:moveTo>
                  <a:lnTo>
                    <a:pt x="786220" y="1851756"/>
                  </a:lnTo>
                  <a:lnTo>
                    <a:pt x="750338" y="1864461"/>
                  </a:lnTo>
                  <a:lnTo>
                    <a:pt x="715409" y="1875895"/>
                  </a:lnTo>
                  <a:lnTo>
                    <a:pt x="681433" y="1886693"/>
                  </a:lnTo>
                  <a:lnTo>
                    <a:pt x="616338" y="1907338"/>
                  </a:lnTo>
                  <a:lnTo>
                    <a:pt x="554736" y="1927030"/>
                  </a:lnTo>
                  <a:lnTo>
                    <a:pt x="524570" y="1936876"/>
                  </a:lnTo>
                  <a:lnTo>
                    <a:pt x="494721" y="1947040"/>
                  </a:lnTo>
                  <a:lnTo>
                    <a:pt x="465191" y="1957839"/>
                  </a:lnTo>
                  <a:lnTo>
                    <a:pt x="435660" y="1969273"/>
                  </a:lnTo>
                  <a:lnTo>
                    <a:pt x="406129" y="1981660"/>
                  </a:lnTo>
                  <a:lnTo>
                    <a:pt x="391205" y="1988330"/>
                  </a:lnTo>
                  <a:lnTo>
                    <a:pt x="376598" y="1995000"/>
                  </a:lnTo>
                  <a:lnTo>
                    <a:pt x="361674" y="2002305"/>
                  </a:lnTo>
                  <a:lnTo>
                    <a:pt x="346750" y="2009928"/>
                  </a:lnTo>
                  <a:lnTo>
                    <a:pt x="331508" y="2017550"/>
                  </a:lnTo>
                  <a:lnTo>
                    <a:pt x="316266" y="2025808"/>
                  </a:lnTo>
                  <a:lnTo>
                    <a:pt x="303882" y="2038513"/>
                  </a:lnTo>
                  <a:lnTo>
                    <a:pt x="290546" y="2052488"/>
                  </a:lnTo>
                  <a:lnTo>
                    <a:pt x="276892" y="2068051"/>
                  </a:lnTo>
                  <a:lnTo>
                    <a:pt x="269906" y="2076309"/>
                  </a:lnTo>
                  <a:lnTo>
                    <a:pt x="262602" y="2085202"/>
                  </a:lnTo>
                  <a:lnTo>
                    <a:pt x="255617" y="2095048"/>
                  </a:lnTo>
                  <a:lnTo>
                    <a:pt x="248313" y="2104894"/>
                  </a:lnTo>
                  <a:lnTo>
                    <a:pt x="240692" y="2115693"/>
                  </a:lnTo>
                  <a:lnTo>
                    <a:pt x="233707" y="2127445"/>
                  </a:lnTo>
                  <a:lnTo>
                    <a:pt x="226403" y="2139514"/>
                  </a:lnTo>
                  <a:lnTo>
                    <a:pt x="218782" y="2152536"/>
                  </a:lnTo>
                  <a:lnTo>
                    <a:pt x="211479" y="2166829"/>
                  </a:lnTo>
                  <a:lnTo>
                    <a:pt x="204176" y="2181121"/>
                  </a:lnTo>
                  <a:lnTo>
                    <a:pt x="196555" y="2197637"/>
                  </a:lnTo>
                  <a:lnTo>
                    <a:pt x="189252" y="2214788"/>
                  </a:lnTo>
                  <a:lnTo>
                    <a:pt x="181631" y="2232892"/>
                  </a:lnTo>
                  <a:lnTo>
                    <a:pt x="174645" y="2252267"/>
                  </a:lnTo>
                  <a:lnTo>
                    <a:pt x="167659" y="2272594"/>
                  </a:lnTo>
                  <a:lnTo>
                    <a:pt x="160991" y="2294509"/>
                  </a:lnTo>
                  <a:lnTo>
                    <a:pt x="154323" y="2317695"/>
                  </a:lnTo>
                  <a:lnTo>
                    <a:pt x="147972" y="2341834"/>
                  </a:lnTo>
                  <a:lnTo>
                    <a:pt x="141939" y="2367561"/>
                  </a:lnTo>
                  <a:lnTo>
                    <a:pt x="135906" y="2394558"/>
                  </a:lnTo>
                  <a:lnTo>
                    <a:pt x="130825" y="2422825"/>
                  </a:lnTo>
                  <a:lnTo>
                    <a:pt x="125744" y="2452999"/>
                  </a:lnTo>
                  <a:lnTo>
                    <a:pt x="121299" y="2484125"/>
                  </a:lnTo>
                  <a:lnTo>
                    <a:pt x="116853" y="2517157"/>
                  </a:lnTo>
                  <a:lnTo>
                    <a:pt x="113043" y="2551776"/>
                  </a:lnTo>
                  <a:lnTo>
                    <a:pt x="109550" y="2588302"/>
                  </a:lnTo>
                  <a:lnTo>
                    <a:pt x="109232" y="2597195"/>
                  </a:lnTo>
                  <a:lnTo>
                    <a:pt x="108597" y="2613393"/>
                  </a:lnTo>
                  <a:lnTo>
                    <a:pt x="107645" y="2663576"/>
                  </a:lnTo>
                  <a:lnTo>
                    <a:pt x="106692" y="2733769"/>
                  </a:lnTo>
                  <a:lnTo>
                    <a:pt x="105422" y="2818572"/>
                  </a:lnTo>
                  <a:lnTo>
                    <a:pt x="103834" y="3000882"/>
                  </a:lnTo>
                  <a:lnTo>
                    <a:pt x="101929" y="3189862"/>
                  </a:lnTo>
                  <a:lnTo>
                    <a:pt x="154005" y="3196850"/>
                  </a:lnTo>
                  <a:lnTo>
                    <a:pt x="207351" y="3203837"/>
                  </a:lnTo>
                  <a:lnTo>
                    <a:pt x="261332" y="3210507"/>
                  </a:lnTo>
                  <a:lnTo>
                    <a:pt x="316266" y="3216542"/>
                  </a:lnTo>
                  <a:lnTo>
                    <a:pt x="371835" y="3222259"/>
                  </a:lnTo>
                  <a:lnTo>
                    <a:pt x="428039" y="3227976"/>
                  </a:lnTo>
                  <a:lnTo>
                    <a:pt x="484560" y="3233375"/>
                  </a:lnTo>
                  <a:lnTo>
                    <a:pt x="541082" y="3238139"/>
                  </a:lnTo>
                  <a:lnTo>
                    <a:pt x="542669" y="3047254"/>
                  </a:lnTo>
                  <a:lnTo>
                    <a:pt x="543940" y="2927831"/>
                  </a:lnTo>
                  <a:lnTo>
                    <a:pt x="545527" y="2805867"/>
                  </a:lnTo>
                  <a:lnTo>
                    <a:pt x="547750" y="2691844"/>
                  </a:lnTo>
                  <a:lnTo>
                    <a:pt x="548703" y="2641343"/>
                  </a:lnTo>
                  <a:lnTo>
                    <a:pt x="550290" y="2596878"/>
                  </a:lnTo>
                  <a:lnTo>
                    <a:pt x="552196" y="2559082"/>
                  </a:lnTo>
                  <a:lnTo>
                    <a:pt x="554101" y="2530179"/>
                  </a:lnTo>
                  <a:lnTo>
                    <a:pt x="554736" y="2519380"/>
                  </a:lnTo>
                  <a:lnTo>
                    <a:pt x="556006" y="2511122"/>
                  </a:lnTo>
                  <a:lnTo>
                    <a:pt x="556959" y="2505722"/>
                  </a:lnTo>
                  <a:lnTo>
                    <a:pt x="557276" y="2504134"/>
                  </a:lnTo>
                  <a:lnTo>
                    <a:pt x="558229" y="2503182"/>
                  </a:lnTo>
                  <a:lnTo>
                    <a:pt x="561404" y="2500958"/>
                  </a:lnTo>
                  <a:lnTo>
                    <a:pt x="565532" y="2498735"/>
                  </a:lnTo>
                  <a:lnTo>
                    <a:pt x="569342" y="2497464"/>
                  </a:lnTo>
                  <a:lnTo>
                    <a:pt x="573470" y="2496512"/>
                  </a:lnTo>
                  <a:lnTo>
                    <a:pt x="577916" y="2496512"/>
                  </a:lnTo>
                  <a:lnTo>
                    <a:pt x="582044" y="2496829"/>
                  </a:lnTo>
                  <a:lnTo>
                    <a:pt x="585854" y="2497464"/>
                  </a:lnTo>
                  <a:lnTo>
                    <a:pt x="589982" y="2499370"/>
                  </a:lnTo>
                  <a:lnTo>
                    <a:pt x="593793" y="2501276"/>
                  </a:lnTo>
                  <a:lnTo>
                    <a:pt x="597286" y="2503817"/>
                  </a:lnTo>
                  <a:lnTo>
                    <a:pt x="600144" y="2506675"/>
                  </a:lnTo>
                  <a:lnTo>
                    <a:pt x="602684" y="2510169"/>
                  </a:lnTo>
                  <a:lnTo>
                    <a:pt x="604589" y="2513980"/>
                  </a:lnTo>
                  <a:lnTo>
                    <a:pt x="606177" y="2517792"/>
                  </a:lnTo>
                  <a:lnTo>
                    <a:pt x="606812" y="2521921"/>
                  </a:lnTo>
                  <a:lnTo>
                    <a:pt x="607129" y="2526367"/>
                  </a:lnTo>
                  <a:lnTo>
                    <a:pt x="607129" y="3247985"/>
                  </a:lnTo>
                  <a:lnTo>
                    <a:pt x="668096" y="3251479"/>
                  </a:lnTo>
                  <a:lnTo>
                    <a:pt x="732874" y="3254973"/>
                  </a:lnTo>
                  <a:lnTo>
                    <a:pt x="800509" y="3257832"/>
                  </a:lnTo>
                  <a:lnTo>
                    <a:pt x="870367" y="3260690"/>
                  </a:lnTo>
                  <a:lnTo>
                    <a:pt x="940860" y="3263231"/>
                  </a:lnTo>
                  <a:lnTo>
                    <a:pt x="1011670" y="3265454"/>
                  </a:lnTo>
                  <a:lnTo>
                    <a:pt x="1081211" y="3267360"/>
                  </a:lnTo>
                  <a:lnTo>
                    <a:pt x="1148846" y="3268630"/>
                  </a:lnTo>
                  <a:lnTo>
                    <a:pt x="1313012" y="2233210"/>
                  </a:lnTo>
                  <a:lnTo>
                    <a:pt x="1234898" y="2133162"/>
                  </a:lnTo>
                  <a:lnTo>
                    <a:pt x="1232676" y="2135385"/>
                  </a:lnTo>
                  <a:lnTo>
                    <a:pt x="1229818" y="2138879"/>
                  </a:lnTo>
                  <a:lnTo>
                    <a:pt x="1223150" y="2148089"/>
                  </a:lnTo>
                  <a:lnTo>
                    <a:pt x="1215529" y="2160159"/>
                  </a:lnTo>
                  <a:lnTo>
                    <a:pt x="1206638" y="2174451"/>
                  </a:lnTo>
                  <a:lnTo>
                    <a:pt x="1185998" y="2207801"/>
                  </a:lnTo>
                  <a:lnTo>
                    <a:pt x="1164088" y="2244326"/>
                  </a:lnTo>
                  <a:lnTo>
                    <a:pt x="1143130" y="2280534"/>
                  </a:lnTo>
                  <a:lnTo>
                    <a:pt x="1124078" y="2311025"/>
                  </a:lnTo>
                  <a:lnTo>
                    <a:pt x="1116140" y="2323095"/>
                  </a:lnTo>
                  <a:lnTo>
                    <a:pt x="1109789" y="2332623"/>
                  </a:lnTo>
                  <a:lnTo>
                    <a:pt x="1105026" y="2338658"/>
                  </a:lnTo>
                  <a:lnTo>
                    <a:pt x="1103121" y="2340563"/>
                  </a:lnTo>
                  <a:lnTo>
                    <a:pt x="1102168" y="2340881"/>
                  </a:lnTo>
                  <a:lnTo>
                    <a:pt x="1097723" y="2341516"/>
                  </a:lnTo>
                  <a:lnTo>
                    <a:pt x="1093595" y="2340563"/>
                  </a:lnTo>
                  <a:lnTo>
                    <a:pt x="1089149" y="2339611"/>
                  </a:lnTo>
                  <a:lnTo>
                    <a:pt x="1084704" y="2337705"/>
                  </a:lnTo>
                  <a:lnTo>
                    <a:pt x="1080576" y="2335164"/>
                  </a:lnTo>
                  <a:lnTo>
                    <a:pt x="1076448" y="2332623"/>
                  </a:lnTo>
                  <a:lnTo>
                    <a:pt x="1073273" y="2329447"/>
                  </a:lnTo>
                  <a:lnTo>
                    <a:pt x="1070097" y="2326588"/>
                  </a:lnTo>
                  <a:lnTo>
                    <a:pt x="1054855" y="2307214"/>
                  </a:lnTo>
                  <a:lnTo>
                    <a:pt x="1040566" y="2287839"/>
                  </a:lnTo>
                  <a:lnTo>
                    <a:pt x="1025960" y="2268465"/>
                  </a:lnTo>
                  <a:lnTo>
                    <a:pt x="1012623" y="2249091"/>
                  </a:lnTo>
                  <a:lnTo>
                    <a:pt x="999287" y="2230034"/>
                  </a:lnTo>
                  <a:lnTo>
                    <a:pt x="986585" y="2210659"/>
                  </a:lnTo>
                  <a:lnTo>
                    <a:pt x="974519" y="2191603"/>
                  </a:lnTo>
                  <a:lnTo>
                    <a:pt x="963087" y="2172546"/>
                  </a:lnTo>
                  <a:lnTo>
                    <a:pt x="951974" y="2153807"/>
                  </a:lnTo>
                  <a:lnTo>
                    <a:pt x="941177" y="2135067"/>
                  </a:lnTo>
                  <a:lnTo>
                    <a:pt x="931334" y="2116963"/>
                  </a:lnTo>
                  <a:lnTo>
                    <a:pt x="921490" y="2098542"/>
                  </a:lnTo>
                  <a:lnTo>
                    <a:pt x="912599" y="2080755"/>
                  </a:lnTo>
                  <a:lnTo>
                    <a:pt x="904026" y="2063287"/>
                  </a:lnTo>
                  <a:lnTo>
                    <a:pt x="895770" y="2046136"/>
                  </a:lnTo>
                  <a:lnTo>
                    <a:pt x="888149" y="2029620"/>
                  </a:lnTo>
                  <a:lnTo>
                    <a:pt x="880528" y="2013104"/>
                  </a:lnTo>
                  <a:lnTo>
                    <a:pt x="873860" y="1997223"/>
                  </a:lnTo>
                  <a:lnTo>
                    <a:pt x="867509" y="1981978"/>
                  </a:lnTo>
                  <a:lnTo>
                    <a:pt x="861793" y="1967050"/>
                  </a:lnTo>
                  <a:lnTo>
                    <a:pt x="851315" y="1938782"/>
                  </a:lnTo>
                  <a:lnTo>
                    <a:pt x="842741" y="1913373"/>
                  </a:lnTo>
                  <a:lnTo>
                    <a:pt x="835438" y="1889870"/>
                  </a:lnTo>
                  <a:lnTo>
                    <a:pt x="830040" y="1869860"/>
                  </a:lnTo>
                  <a:lnTo>
                    <a:pt x="825912" y="1852391"/>
                  </a:lnTo>
                  <a:lnTo>
                    <a:pt x="824642" y="1844768"/>
                  </a:lnTo>
                  <a:lnTo>
                    <a:pt x="823371" y="1838416"/>
                  </a:lnTo>
                  <a:close/>
                  <a:moveTo>
                    <a:pt x="1960151" y="1811419"/>
                  </a:moveTo>
                  <a:lnTo>
                    <a:pt x="1959198" y="1818089"/>
                  </a:lnTo>
                  <a:lnTo>
                    <a:pt x="1957928" y="1825394"/>
                  </a:lnTo>
                  <a:lnTo>
                    <a:pt x="1953483" y="1843498"/>
                  </a:lnTo>
                  <a:lnTo>
                    <a:pt x="1947767" y="1864778"/>
                  </a:lnTo>
                  <a:lnTo>
                    <a:pt x="1940146" y="1889870"/>
                  </a:lnTo>
                  <a:lnTo>
                    <a:pt x="1930620" y="1917184"/>
                  </a:lnTo>
                  <a:lnTo>
                    <a:pt x="1919506" y="1947358"/>
                  </a:lnTo>
                  <a:lnTo>
                    <a:pt x="1913473" y="1963238"/>
                  </a:lnTo>
                  <a:lnTo>
                    <a:pt x="1906805" y="1980072"/>
                  </a:lnTo>
                  <a:lnTo>
                    <a:pt x="1899819" y="1997223"/>
                  </a:lnTo>
                  <a:lnTo>
                    <a:pt x="1892198" y="2014692"/>
                  </a:lnTo>
                  <a:lnTo>
                    <a:pt x="1884260" y="2032478"/>
                  </a:lnTo>
                  <a:lnTo>
                    <a:pt x="1875686" y="2050582"/>
                  </a:lnTo>
                  <a:lnTo>
                    <a:pt x="1866795" y="2069321"/>
                  </a:lnTo>
                  <a:lnTo>
                    <a:pt x="1857587" y="2088061"/>
                  </a:lnTo>
                  <a:lnTo>
                    <a:pt x="1847426" y="2107117"/>
                  </a:lnTo>
                  <a:lnTo>
                    <a:pt x="1836947" y="2126492"/>
                  </a:lnTo>
                  <a:lnTo>
                    <a:pt x="1826151" y="2146184"/>
                  </a:lnTo>
                  <a:lnTo>
                    <a:pt x="1814719" y="2165558"/>
                  </a:lnTo>
                  <a:lnTo>
                    <a:pt x="1803288" y="2185568"/>
                  </a:lnTo>
                  <a:lnTo>
                    <a:pt x="1790587" y="2205260"/>
                  </a:lnTo>
                  <a:lnTo>
                    <a:pt x="1777885" y="2224952"/>
                  </a:lnTo>
                  <a:lnTo>
                    <a:pt x="1764549" y="2245279"/>
                  </a:lnTo>
                  <a:lnTo>
                    <a:pt x="1750895" y="2264971"/>
                  </a:lnTo>
                  <a:lnTo>
                    <a:pt x="1736606" y="2284663"/>
                  </a:lnTo>
                  <a:lnTo>
                    <a:pt x="1721999" y="2304355"/>
                  </a:lnTo>
                  <a:lnTo>
                    <a:pt x="1706757" y="2323412"/>
                  </a:lnTo>
                  <a:lnTo>
                    <a:pt x="1703899" y="2326588"/>
                  </a:lnTo>
                  <a:lnTo>
                    <a:pt x="1700724" y="2328812"/>
                  </a:lnTo>
                  <a:lnTo>
                    <a:pt x="1697866" y="2331035"/>
                  </a:lnTo>
                  <a:lnTo>
                    <a:pt x="1694056" y="2332623"/>
                  </a:lnTo>
                  <a:lnTo>
                    <a:pt x="1690245" y="2333576"/>
                  </a:lnTo>
                  <a:lnTo>
                    <a:pt x="1686435" y="2334211"/>
                  </a:lnTo>
                  <a:lnTo>
                    <a:pt x="1682624" y="2334846"/>
                  </a:lnTo>
                  <a:lnTo>
                    <a:pt x="1678814" y="2334211"/>
                  </a:lnTo>
                  <a:lnTo>
                    <a:pt x="1677544" y="2333576"/>
                  </a:lnTo>
                  <a:lnTo>
                    <a:pt x="1675956" y="2331988"/>
                  </a:lnTo>
                  <a:lnTo>
                    <a:pt x="1670876" y="2326906"/>
                  </a:lnTo>
                  <a:lnTo>
                    <a:pt x="1664525" y="2318330"/>
                  </a:lnTo>
                  <a:lnTo>
                    <a:pt x="1657222" y="2307532"/>
                  </a:lnTo>
                  <a:lnTo>
                    <a:pt x="1638804" y="2280534"/>
                  </a:lnTo>
                  <a:lnTo>
                    <a:pt x="1618165" y="2248773"/>
                  </a:lnTo>
                  <a:lnTo>
                    <a:pt x="1596572" y="2216059"/>
                  </a:lnTo>
                  <a:lnTo>
                    <a:pt x="1576885" y="2185886"/>
                  </a:lnTo>
                  <a:lnTo>
                    <a:pt x="1568311" y="2173499"/>
                  </a:lnTo>
                  <a:lnTo>
                    <a:pt x="1560690" y="2162700"/>
                  </a:lnTo>
                  <a:lnTo>
                    <a:pt x="1554340" y="2154124"/>
                  </a:lnTo>
                  <a:lnTo>
                    <a:pt x="1549577" y="2148407"/>
                  </a:lnTo>
                  <a:lnTo>
                    <a:pt x="1537828" y="2161429"/>
                  </a:lnTo>
                  <a:lnTo>
                    <a:pt x="1512743" y="2190967"/>
                  </a:lnTo>
                  <a:lnTo>
                    <a:pt x="1475908" y="2233210"/>
                  </a:lnTo>
                  <a:lnTo>
                    <a:pt x="1477814" y="2242738"/>
                  </a:lnTo>
                  <a:lnTo>
                    <a:pt x="1482259" y="2270053"/>
                  </a:lnTo>
                  <a:lnTo>
                    <a:pt x="1498136" y="2368831"/>
                  </a:lnTo>
                  <a:lnTo>
                    <a:pt x="1546719" y="2680410"/>
                  </a:lnTo>
                  <a:lnTo>
                    <a:pt x="1601653" y="3027244"/>
                  </a:lnTo>
                  <a:lnTo>
                    <a:pt x="1624198" y="3169853"/>
                  </a:lnTo>
                  <a:lnTo>
                    <a:pt x="1640075" y="3268630"/>
                  </a:lnTo>
                  <a:lnTo>
                    <a:pt x="1706122" y="3267360"/>
                  </a:lnTo>
                  <a:lnTo>
                    <a:pt x="1772805" y="3265454"/>
                  </a:lnTo>
                  <a:lnTo>
                    <a:pt x="1838535" y="3263231"/>
                  </a:lnTo>
                  <a:lnTo>
                    <a:pt x="1903630" y="3261008"/>
                  </a:lnTo>
                  <a:lnTo>
                    <a:pt x="1967772" y="3257832"/>
                  </a:lnTo>
                  <a:lnTo>
                    <a:pt x="2030644" y="3254973"/>
                  </a:lnTo>
                  <a:lnTo>
                    <a:pt x="2091929" y="3251479"/>
                  </a:lnTo>
                  <a:lnTo>
                    <a:pt x="2151308" y="3247985"/>
                  </a:lnTo>
                  <a:lnTo>
                    <a:pt x="2150990" y="3163818"/>
                  </a:lnTo>
                  <a:lnTo>
                    <a:pt x="2150673" y="3057100"/>
                  </a:lnTo>
                  <a:lnTo>
                    <a:pt x="2150990" y="2817937"/>
                  </a:lnTo>
                  <a:lnTo>
                    <a:pt x="2152261" y="2526367"/>
                  </a:lnTo>
                  <a:lnTo>
                    <a:pt x="2152261" y="2521921"/>
                  </a:lnTo>
                  <a:lnTo>
                    <a:pt x="2153213" y="2517792"/>
                  </a:lnTo>
                  <a:lnTo>
                    <a:pt x="2154801" y="2513980"/>
                  </a:lnTo>
                  <a:lnTo>
                    <a:pt x="2156706" y="2510169"/>
                  </a:lnTo>
                  <a:lnTo>
                    <a:pt x="2159246" y="2506675"/>
                  </a:lnTo>
                  <a:lnTo>
                    <a:pt x="2162104" y="2503817"/>
                  </a:lnTo>
                  <a:lnTo>
                    <a:pt x="2165597" y="2501276"/>
                  </a:lnTo>
                  <a:lnTo>
                    <a:pt x="2169090" y="2499370"/>
                  </a:lnTo>
                  <a:lnTo>
                    <a:pt x="2173218" y="2497464"/>
                  </a:lnTo>
                  <a:lnTo>
                    <a:pt x="2177346" y="2496829"/>
                  </a:lnTo>
                  <a:lnTo>
                    <a:pt x="2181474" y="2496512"/>
                  </a:lnTo>
                  <a:lnTo>
                    <a:pt x="2185602" y="2496829"/>
                  </a:lnTo>
                  <a:lnTo>
                    <a:pt x="2189730" y="2497464"/>
                  </a:lnTo>
                  <a:lnTo>
                    <a:pt x="2193858" y="2498735"/>
                  </a:lnTo>
                  <a:lnTo>
                    <a:pt x="2197351" y="2500958"/>
                  </a:lnTo>
                  <a:lnTo>
                    <a:pt x="2201161" y="2503182"/>
                  </a:lnTo>
                  <a:lnTo>
                    <a:pt x="2201479" y="2504134"/>
                  </a:lnTo>
                  <a:lnTo>
                    <a:pt x="2201796" y="2506040"/>
                  </a:lnTo>
                  <a:lnTo>
                    <a:pt x="2202749" y="2512710"/>
                  </a:lnTo>
                  <a:lnTo>
                    <a:pt x="2203384" y="2523191"/>
                  </a:lnTo>
                  <a:lnTo>
                    <a:pt x="2204019" y="2537166"/>
                  </a:lnTo>
                  <a:lnTo>
                    <a:pt x="2205607" y="2574009"/>
                  </a:lnTo>
                  <a:lnTo>
                    <a:pt x="2206877" y="2621334"/>
                  </a:lnTo>
                  <a:lnTo>
                    <a:pt x="2207829" y="2676916"/>
                  </a:lnTo>
                  <a:lnTo>
                    <a:pt x="2208782" y="2739168"/>
                  </a:lnTo>
                  <a:lnTo>
                    <a:pt x="2210052" y="2873519"/>
                  </a:lnTo>
                  <a:lnTo>
                    <a:pt x="2211005" y="3007870"/>
                  </a:lnTo>
                  <a:lnTo>
                    <a:pt x="2211640" y="3124434"/>
                  </a:lnTo>
                  <a:lnTo>
                    <a:pt x="2211957" y="3238139"/>
                  </a:lnTo>
                  <a:lnTo>
                    <a:pt x="2330398" y="3227976"/>
                  </a:lnTo>
                  <a:lnTo>
                    <a:pt x="2392635" y="3222259"/>
                  </a:lnTo>
                  <a:lnTo>
                    <a:pt x="2454555" y="3216542"/>
                  </a:lnTo>
                  <a:lnTo>
                    <a:pt x="2516157" y="3210507"/>
                  </a:lnTo>
                  <a:lnTo>
                    <a:pt x="2576489" y="3203837"/>
                  </a:lnTo>
                  <a:lnTo>
                    <a:pt x="2633645" y="3196850"/>
                  </a:lnTo>
                  <a:lnTo>
                    <a:pt x="2687309" y="3189862"/>
                  </a:lnTo>
                  <a:lnTo>
                    <a:pt x="2684134" y="2851921"/>
                  </a:lnTo>
                  <a:lnTo>
                    <a:pt x="2682228" y="2709630"/>
                  </a:lnTo>
                  <a:lnTo>
                    <a:pt x="2681276" y="2654366"/>
                  </a:lnTo>
                  <a:lnTo>
                    <a:pt x="2680641" y="2613393"/>
                  </a:lnTo>
                  <a:lnTo>
                    <a:pt x="2680006" y="2597195"/>
                  </a:lnTo>
                  <a:lnTo>
                    <a:pt x="2679371" y="2588302"/>
                  </a:lnTo>
                  <a:lnTo>
                    <a:pt x="2676195" y="2551776"/>
                  </a:lnTo>
                  <a:lnTo>
                    <a:pt x="2672385" y="2517157"/>
                  </a:lnTo>
                  <a:lnTo>
                    <a:pt x="2668257" y="2484125"/>
                  </a:lnTo>
                  <a:lnTo>
                    <a:pt x="2663494" y="2452999"/>
                  </a:lnTo>
                  <a:lnTo>
                    <a:pt x="2658731" y="2422825"/>
                  </a:lnTo>
                  <a:lnTo>
                    <a:pt x="2653015" y="2394558"/>
                  </a:lnTo>
                  <a:lnTo>
                    <a:pt x="2647299" y="2367561"/>
                  </a:lnTo>
                  <a:lnTo>
                    <a:pt x="2641266" y="2341834"/>
                  </a:lnTo>
                  <a:lnTo>
                    <a:pt x="2634916" y="2317695"/>
                  </a:lnTo>
                  <a:lnTo>
                    <a:pt x="2628565" y="2294509"/>
                  </a:lnTo>
                  <a:lnTo>
                    <a:pt x="2621579" y="2272594"/>
                  </a:lnTo>
                  <a:lnTo>
                    <a:pt x="2614593" y="2252267"/>
                  </a:lnTo>
                  <a:lnTo>
                    <a:pt x="2607290" y="2232892"/>
                  </a:lnTo>
                  <a:lnTo>
                    <a:pt x="2600304" y="2214788"/>
                  </a:lnTo>
                  <a:lnTo>
                    <a:pt x="2592683" y="2197637"/>
                  </a:lnTo>
                  <a:lnTo>
                    <a:pt x="2585062" y="2181121"/>
                  </a:lnTo>
                  <a:lnTo>
                    <a:pt x="2578077" y="2166829"/>
                  </a:lnTo>
                  <a:lnTo>
                    <a:pt x="2570456" y="2152536"/>
                  </a:lnTo>
                  <a:lnTo>
                    <a:pt x="2563152" y="2139514"/>
                  </a:lnTo>
                  <a:lnTo>
                    <a:pt x="2555531" y="2127445"/>
                  </a:lnTo>
                  <a:lnTo>
                    <a:pt x="2548228" y="2115693"/>
                  </a:lnTo>
                  <a:lnTo>
                    <a:pt x="2540925" y="2104894"/>
                  </a:lnTo>
                  <a:lnTo>
                    <a:pt x="2533621" y="2095048"/>
                  </a:lnTo>
                  <a:lnTo>
                    <a:pt x="2526318" y="2085520"/>
                  </a:lnTo>
                  <a:lnTo>
                    <a:pt x="2519332" y="2076309"/>
                  </a:lnTo>
                  <a:lnTo>
                    <a:pt x="2512347" y="2068051"/>
                  </a:lnTo>
                  <a:lnTo>
                    <a:pt x="2498375" y="2052488"/>
                  </a:lnTo>
                  <a:lnTo>
                    <a:pt x="2485356" y="2038513"/>
                  </a:lnTo>
                  <a:lnTo>
                    <a:pt x="2472972" y="2025808"/>
                  </a:lnTo>
                  <a:lnTo>
                    <a:pt x="2442806" y="2009610"/>
                  </a:lnTo>
                  <a:lnTo>
                    <a:pt x="2412640" y="1993729"/>
                  </a:lnTo>
                  <a:lnTo>
                    <a:pt x="2382474" y="1979437"/>
                  </a:lnTo>
                  <a:lnTo>
                    <a:pt x="2352943" y="1965144"/>
                  </a:lnTo>
                  <a:lnTo>
                    <a:pt x="2322777" y="1951487"/>
                  </a:lnTo>
                  <a:lnTo>
                    <a:pt x="2292612" y="1938465"/>
                  </a:lnTo>
                  <a:lnTo>
                    <a:pt x="2262446" y="1925760"/>
                  </a:lnTo>
                  <a:lnTo>
                    <a:pt x="2231645" y="1913373"/>
                  </a:lnTo>
                  <a:lnTo>
                    <a:pt x="2200526" y="1900986"/>
                  </a:lnTo>
                  <a:lnTo>
                    <a:pt x="2168772" y="1888599"/>
                  </a:lnTo>
                  <a:lnTo>
                    <a:pt x="2103042" y="1864143"/>
                  </a:lnTo>
                  <a:lnTo>
                    <a:pt x="1960151" y="1811419"/>
                  </a:lnTo>
                  <a:close/>
                  <a:moveTo>
                    <a:pt x="1782331" y="1695490"/>
                  </a:moveTo>
                  <a:lnTo>
                    <a:pt x="1773122" y="1713594"/>
                  </a:lnTo>
                  <a:lnTo>
                    <a:pt x="1767724" y="1723440"/>
                  </a:lnTo>
                  <a:lnTo>
                    <a:pt x="1761691" y="1733286"/>
                  </a:lnTo>
                  <a:lnTo>
                    <a:pt x="1755340" y="1744085"/>
                  </a:lnTo>
                  <a:lnTo>
                    <a:pt x="1748037" y="1755201"/>
                  </a:lnTo>
                  <a:lnTo>
                    <a:pt x="1740416" y="1766636"/>
                  </a:lnTo>
                  <a:lnTo>
                    <a:pt x="1731843" y="1778705"/>
                  </a:lnTo>
                  <a:lnTo>
                    <a:pt x="1722951" y="1790139"/>
                  </a:lnTo>
                  <a:lnTo>
                    <a:pt x="1713425" y="1802526"/>
                  </a:lnTo>
                  <a:lnTo>
                    <a:pt x="1703264" y="1814278"/>
                  </a:lnTo>
                  <a:lnTo>
                    <a:pt x="1692468" y="1826665"/>
                  </a:lnTo>
                  <a:lnTo>
                    <a:pt x="1681037" y="1838734"/>
                  </a:lnTo>
                  <a:lnTo>
                    <a:pt x="1668653" y="1851121"/>
                  </a:lnTo>
                  <a:lnTo>
                    <a:pt x="1655634" y="1863508"/>
                  </a:lnTo>
                  <a:lnTo>
                    <a:pt x="1641980" y="1875577"/>
                  </a:lnTo>
                  <a:lnTo>
                    <a:pt x="1627373" y="1887964"/>
                  </a:lnTo>
                  <a:lnTo>
                    <a:pt x="1612131" y="1899716"/>
                  </a:lnTo>
                  <a:lnTo>
                    <a:pt x="1596255" y="1911467"/>
                  </a:lnTo>
                  <a:lnTo>
                    <a:pt x="1579425" y="1922901"/>
                  </a:lnTo>
                  <a:lnTo>
                    <a:pt x="1561643" y="1933700"/>
                  </a:lnTo>
                  <a:lnTo>
                    <a:pt x="1543544" y="1944499"/>
                  </a:lnTo>
                  <a:lnTo>
                    <a:pt x="1524174" y="1954980"/>
                  </a:lnTo>
                  <a:lnTo>
                    <a:pt x="1504169" y="1964509"/>
                  </a:lnTo>
                  <a:lnTo>
                    <a:pt x="1506392" y="1967050"/>
                  </a:lnTo>
                  <a:lnTo>
                    <a:pt x="1509250" y="1970543"/>
                  </a:lnTo>
                  <a:lnTo>
                    <a:pt x="1517188" y="1980707"/>
                  </a:lnTo>
                  <a:lnTo>
                    <a:pt x="1527032" y="1995000"/>
                  </a:lnTo>
                  <a:lnTo>
                    <a:pt x="1539416" y="2011833"/>
                  </a:lnTo>
                  <a:lnTo>
                    <a:pt x="1567041" y="2052488"/>
                  </a:lnTo>
                  <a:lnTo>
                    <a:pt x="1597525" y="2097589"/>
                  </a:lnTo>
                  <a:lnTo>
                    <a:pt x="1652776" y="2181439"/>
                  </a:lnTo>
                  <a:lnTo>
                    <a:pt x="1679767" y="2222411"/>
                  </a:lnTo>
                  <a:lnTo>
                    <a:pt x="1694056" y="2203354"/>
                  </a:lnTo>
                  <a:lnTo>
                    <a:pt x="1707392" y="2184615"/>
                  </a:lnTo>
                  <a:lnTo>
                    <a:pt x="1720411" y="2165558"/>
                  </a:lnTo>
                  <a:lnTo>
                    <a:pt x="1732795" y="2146501"/>
                  </a:lnTo>
                  <a:lnTo>
                    <a:pt x="1744544" y="2128080"/>
                  </a:lnTo>
                  <a:lnTo>
                    <a:pt x="1755658" y="2109341"/>
                  </a:lnTo>
                  <a:lnTo>
                    <a:pt x="1766136" y="2090919"/>
                  </a:lnTo>
                  <a:lnTo>
                    <a:pt x="1776615" y="2072815"/>
                  </a:lnTo>
                  <a:lnTo>
                    <a:pt x="1785824" y="2054393"/>
                  </a:lnTo>
                  <a:lnTo>
                    <a:pt x="1795032" y="2036925"/>
                  </a:lnTo>
                  <a:lnTo>
                    <a:pt x="1803606" y="2019456"/>
                  </a:lnTo>
                  <a:lnTo>
                    <a:pt x="1811862" y="2002305"/>
                  </a:lnTo>
                  <a:lnTo>
                    <a:pt x="1819165" y="1985471"/>
                  </a:lnTo>
                  <a:lnTo>
                    <a:pt x="1826151" y="1968955"/>
                  </a:lnTo>
                  <a:lnTo>
                    <a:pt x="1833137" y="1953075"/>
                  </a:lnTo>
                  <a:lnTo>
                    <a:pt x="1839170" y="1937829"/>
                  </a:lnTo>
                  <a:lnTo>
                    <a:pt x="1844885" y="1922584"/>
                  </a:lnTo>
                  <a:lnTo>
                    <a:pt x="1850601" y="1907974"/>
                  </a:lnTo>
                  <a:lnTo>
                    <a:pt x="1859810" y="1880976"/>
                  </a:lnTo>
                  <a:lnTo>
                    <a:pt x="1867430" y="1855885"/>
                  </a:lnTo>
                  <a:lnTo>
                    <a:pt x="1873781" y="1833970"/>
                  </a:lnTo>
                  <a:lnTo>
                    <a:pt x="1878544" y="1815230"/>
                  </a:lnTo>
                  <a:lnTo>
                    <a:pt x="1882037" y="1799032"/>
                  </a:lnTo>
                  <a:lnTo>
                    <a:pt x="1884260" y="1786963"/>
                  </a:lnTo>
                  <a:lnTo>
                    <a:pt x="1885212" y="1778387"/>
                  </a:lnTo>
                  <a:lnTo>
                    <a:pt x="1782331" y="1695490"/>
                  </a:lnTo>
                  <a:close/>
                  <a:moveTo>
                    <a:pt x="1006907" y="1695490"/>
                  </a:moveTo>
                  <a:lnTo>
                    <a:pt x="903708" y="1778387"/>
                  </a:lnTo>
                  <a:lnTo>
                    <a:pt x="904661" y="1786963"/>
                  </a:lnTo>
                  <a:lnTo>
                    <a:pt x="906883" y="1799032"/>
                  </a:lnTo>
                  <a:lnTo>
                    <a:pt x="910376" y="1815230"/>
                  </a:lnTo>
                  <a:lnTo>
                    <a:pt x="915139" y="1833970"/>
                  </a:lnTo>
                  <a:lnTo>
                    <a:pt x="921490" y="1855885"/>
                  </a:lnTo>
                  <a:lnTo>
                    <a:pt x="929428" y="1880976"/>
                  </a:lnTo>
                  <a:lnTo>
                    <a:pt x="938955" y="1907974"/>
                  </a:lnTo>
                  <a:lnTo>
                    <a:pt x="944353" y="1922584"/>
                  </a:lnTo>
                  <a:lnTo>
                    <a:pt x="949751" y="1937829"/>
                  </a:lnTo>
                  <a:lnTo>
                    <a:pt x="956102" y="1953075"/>
                  </a:lnTo>
                  <a:lnTo>
                    <a:pt x="962770" y="1968955"/>
                  </a:lnTo>
                  <a:lnTo>
                    <a:pt x="969756" y="1985471"/>
                  </a:lnTo>
                  <a:lnTo>
                    <a:pt x="977694" y="2002305"/>
                  </a:lnTo>
                  <a:lnTo>
                    <a:pt x="985315" y="2019456"/>
                  </a:lnTo>
                  <a:lnTo>
                    <a:pt x="993888" y="2036925"/>
                  </a:lnTo>
                  <a:lnTo>
                    <a:pt x="1003414" y="2054393"/>
                  </a:lnTo>
                  <a:lnTo>
                    <a:pt x="1012941" y="2072815"/>
                  </a:lnTo>
                  <a:lnTo>
                    <a:pt x="1023102" y="2090919"/>
                  </a:lnTo>
                  <a:lnTo>
                    <a:pt x="1033898" y="2109341"/>
                  </a:lnTo>
                  <a:lnTo>
                    <a:pt x="1045012" y="2128080"/>
                  </a:lnTo>
                  <a:lnTo>
                    <a:pt x="1056443" y="2146501"/>
                  </a:lnTo>
                  <a:lnTo>
                    <a:pt x="1068827" y="2165558"/>
                  </a:lnTo>
                  <a:lnTo>
                    <a:pt x="1081528" y="2184615"/>
                  </a:lnTo>
                  <a:lnTo>
                    <a:pt x="1095182" y="2203354"/>
                  </a:lnTo>
                  <a:lnTo>
                    <a:pt x="1109154" y="2222411"/>
                  </a:lnTo>
                  <a:lnTo>
                    <a:pt x="1134874" y="2183027"/>
                  </a:lnTo>
                  <a:lnTo>
                    <a:pt x="1159325" y="2145231"/>
                  </a:lnTo>
                  <a:lnTo>
                    <a:pt x="1187903" y="2101400"/>
                  </a:lnTo>
                  <a:lnTo>
                    <a:pt x="1217751" y="2056934"/>
                  </a:lnTo>
                  <a:lnTo>
                    <a:pt x="1231723" y="2035972"/>
                  </a:lnTo>
                  <a:lnTo>
                    <a:pt x="1245377" y="2016280"/>
                  </a:lnTo>
                  <a:lnTo>
                    <a:pt x="1258078" y="1998811"/>
                  </a:lnTo>
                  <a:lnTo>
                    <a:pt x="1268875" y="1983883"/>
                  </a:lnTo>
                  <a:lnTo>
                    <a:pt x="1278083" y="1972449"/>
                  </a:lnTo>
                  <a:lnTo>
                    <a:pt x="1281894" y="1968003"/>
                  </a:lnTo>
                  <a:lnTo>
                    <a:pt x="1285387" y="1964509"/>
                  </a:lnTo>
                  <a:lnTo>
                    <a:pt x="1264747" y="1954980"/>
                  </a:lnTo>
                  <a:lnTo>
                    <a:pt x="1246012" y="1944499"/>
                  </a:lnTo>
                  <a:lnTo>
                    <a:pt x="1227277" y="1933700"/>
                  </a:lnTo>
                  <a:lnTo>
                    <a:pt x="1209813" y="1922901"/>
                  </a:lnTo>
                  <a:lnTo>
                    <a:pt x="1192666" y="1911467"/>
                  </a:lnTo>
                  <a:lnTo>
                    <a:pt x="1176789" y="1899716"/>
                  </a:lnTo>
                  <a:lnTo>
                    <a:pt x="1161547" y="1887964"/>
                  </a:lnTo>
                  <a:lnTo>
                    <a:pt x="1146941" y="1875577"/>
                  </a:lnTo>
                  <a:lnTo>
                    <a:pt x="1133604" y="1863508"/>
                  </a:lnTo>
                  <a:lnTo>
                    <a:pt x="1120585" y="1851121"/>
                  </a:lnTo>
                  <a:lnTo>
                    <a:pt x="1108519" y="1838734"/>
                  </a:lnTo>
                  <a:lnTo>
                    <a:pt x="1096453" y="1826665"/>
                  </a:lnTo>
                  <a:lnTo>
                    <a:pt x="1085656" y="1814278"/>
                  </a:lnTo>
                  <a:lnTo>
                    <a:pt x="1075813" y="1802526"/>
                  </a:lnTo>
                  <a:lnTo>
                    <a:pt x="1065969" y="1790139"/>
                  </a:lnTo>
                  <a:lnTo>
                    <a:pt x="1057078" y="1778705"/>
                  </a:lnTo>
                  <a:lnTo>
                    <a:pt x="1048822" y="1766636"/>
                  </a:lnTo>
                  <a:lnTo>
                    <a:pt x="1041201" y="1755201"/>
                  </a:lnTo>
                  <a:lnTo>
                    <a:pt x="1034216" y="1744085"/>
                  </a:lnTo>
                  <a:lnTo>
                    <a:pt x="1027547" y="1733286"/>
                  </a:lnTo>
                  <a:lnTo>
                    <a:pt x="1021514" y="1723440"/>
                  </a:lnTo>
                  <a:lnTo>
                    <a:pt x="1016433" y="1713594"/>
                  </a:lnTo>
                  <a:lnTo>
                    <a:pt x="1006907" y="1695490"/>
                  </a:lnTo>
                  <a:close/>
                  <a:moveTo>
                    <a:pt x="1002462" y="1582737"/>
                  </a:moveTo>
                  <a:lnTo>
                    <a:pt x="1006590" y="1582737"/>
                  </a:lnTo>
                  <a:lnTo>
                    <a:pt x="1010718" y="1583690"/>
                  </a:lnTo>
                  <a:lnTo>
                    <a:pt x="1014528" y="1584643"/>
                  </a:lnTo>
                  <a:lnTo>
                    <a:pt x="1018656" y="1586231"/>
                  </a:lnTo>
                  <a:lnTo>
                    <a:pt x="1021832" y="1588454"/>
                  </a:lnTo>
                  <a:lnTo>
                    <a:pt x="1024689" y="1590995"/>
                  </a:lnTo>
                  <a:lnTo>
                    <a:pt x="1027865" y="1593854"/>
                  </a:lnTo>
                  <a:lnTo>
                    <a:pt x="1030088" y="1597347"/>
                  </a:lnTo>
                  <a:lnTo>
                    <a:pt x="1032310" y="1600524"/>
                  </a:lnTo>
                  <a:lnTo>
                    <a:pt x="1033898" y="1604653"/>
                  </a:lnTo>
                  <a:lnTo>
                    <a:pt x="1034216" y="1606241"/>
                  </a:lnTo>
                  <a:lnTo>
                    <a:pt x="1036756" y="1612593"/>
                  </a:lnTo>
                  <a:lnTo>
                    <a:pt x="1040884" y="1623074"/>
                  </a:lnTo>
                  <a:lnTo>
                    <a:pt x="1047234" y="1637049"/>
                  </a:lnTo>
                  <a:lnTo>
                    <a:pt x="1055808" y="1654518"/>
                  </a:lnTo>
                  <a:lnTo>
                    <a:pt x="1060889" y="1664046"/>
                  </a:lnTo>
                  <a:lnTo>
                    <a:pt x="1066922" y="1674528"/>
                  </a:lnTo>
                  <a:lnTo>
                    <a:pt x="1073273" y="1685326"/>
                  </a:lnTo>
                  <a:lnTo>
                    <a:pt x="1080258" y="1696443"/>
                  </a:lnTo>
                  <a:lnTo>
                    <a:pt x="1088514" y="1708195"/>
                  </a:lnTo>
                  <a:lnTo>
                    <a:pt x="1096770" y="1720264"/>
                  </a:lnTo>
                  <a:lnTo>
                    <a:pt x="1106296" y="1732651"/>
                  </a:lnTo>
                  <a:lnTo>
                    <a:pt x="1117092" y="1745355"/>
                  </a:lnTo>
                  <a:lnTo>
                    <a:pt x="1128841" y="1758695"/>
                  </a:lnTo>
                  <a:lnTo>
                    <a:pt x="1141860" y="1771717"/>
                  </a:lnTo>
                  <a:lnTo>
                    <a:pt x="1155832" y="1785057"/>
                  </a:lnTo>
                  <a:lnTo>
                    <a:pt x="1171074" y="1798715"/>
                  </a:lnTo>
                  <a:lnTo>
                    <a:pt x="1187268" y="1812054"/>
                  </a:lnTo>
                  <a:lnTo>
                    <a:pt x="1203780" y="1825394"/>
                  </a:lnTo>
                  <a:lnTo>
                    <a:pt x="1221244" y="1838734"/>
                  </a:lnTo>
                  <a:lnTo>
                    <a:pt x="1239979" y="1851756"/>
                  </a:lnTo>
                  <a:lnTo>
                    <a:pt x="1259031" y="1864778"/>
                  </a:lnTo>
                  <a:lnTo>
                    <a:pt x="1278718" y="1877165"/>
                  </a:lnTo>
                  <a:lnTo>
                    <a:pt x="1299041" y="1889552"/>
                  </a:lnTo>
                  <a:lnTo>
                    <a:pt x="1319998" y="1900986"/>
                  </a:lnTo>
                  <a:lnTo>
                    <a:pt x="1340955" y="1911785"/>
                  </a:lnTo>
                  <a:lnTo>
                    <a:pt x="1362548" y="1922266"/>
                  </a:lnTo>
                  <a:lnTo>
                    <a:pt x="1427008" y="1922266"/>
                  </a:lnTo>
                  <a:lnTo>
                    <a:pt x="1436216" y="1918772"/>
                  </a:lnTo>
                  <a:lnTo>
                    <a:pt x="1445742" y="1914643"/>
                  </a:lnTo>
                  <a:lnTo>
                    <a:pt x="1454951" y="1910515"/>
                  </a:lnTo>
                  <a:lnTo>
                    <a:pt x="1464795" y="1906068"/>
                  </a:lnTo>
                  <a:lnTo>
                    <a:pt x="1474321" y="1901304"/>
                  </a:lnTo>
                  <a:lnTo>
                    <a:pt x="1484164" y="1896222"/>
                  </a:lnTo>
                  <a:lnTo>
                    <a:pt x="1493690" y="1890822"/>
                  </a:lnTo>
                  <a:lnTo>
                    <a:pt x="1503534" y="1885423"/>
                  </a:lnTo>
                  <a:lnTo>
                    <a:pt x="1522586" y="1873354"/>
                  </a:lnTo>
                  <a:lnTo>
                    <a:pt x="1541638" y="1860967"/>
                  </a:lnTo>
                  <a:lnTo>
                    <a:pt x="1560373" y="1847309"/>
                  </a:lnTo>
                  <a:lnTo>
                    <a:pt x="1578155" y="1833652"/>
                  </a:lnTo>
                  <a:lnTo>
                    <a:pt x="1595619" y="1819677"/>
                  </a:lnTo>
                  <a:lnTo>
                    <a:pt x="1612131" y="1805067"/>
                  </a:lnTo>
                  <a:lnTo>
                    <a:pt x="1628326" y="1791092"/>
                  </a:lnTo>
                  <a:lnTo>
                    <a:pt x="1643250" y="1776482"/>
                  </a:lnTo>
                  <a:lnTo>
                    <a:pt x="1656904" y="1762189"/>
                  </a:lnTo>
                  <a:lnTo>
                    <a:pt x="1668970" y="1748849"/>
                  </a:lnTo>
                  <a:lnTo>
                    <a:pt x="1680719" y="1735509"/>
                  </a:lnTo>
                  <a:lnTo>
                    <a:pt x="1690245" y="1723440"/>
                  </a:lnTo>
                  <a:lnTo>
                    <a:pt x="1698819" y="1711371"/>
                  </a:lnTo>
                  <a:lnTo>
                    <a:pt x="1706757" y="1699937"/>
                  </a:lnTo>
                  <a:lnTo>
                    <a:pt x="1714060" y="1688820"/>
                  </a:lnTo>
                  <a:lnTo>
                    <a:pt x="1720411" y="1678021"/>
                  </a:lnTo>
                  <a:lnTo>
                    <a:pt x="1726444" y="1667540"/>
                  </a:lnTo>
                  <a:lnTo>
                    <a:pt x="1731843" y="1658012"/>
                  </a:lnTo>
                  <a:lnTo>
                    <a:pt x="1740734" y="1640543"/>
                  </a:lnTo>
                  <a:lnTo>
                    <a:pt x="1747084" y="1625615"/>
                  </a:lnTo>
                  <a:lnTo>
                    <a:pt x="1751847" y="1614499"/>
                  </a:lnTo>
                  <a:lnTo>
                    <a:pt x="1754705" y="1607193"/>
                  </a:lnTo>
                  <a:lnTo>
                    <a:pt x="1755340" y="1604335"/>
                  </a:lnTo>
                  <a:lnTo>
                    <a:pt x="1755658" y="1604335"/>
                  </a:lnTo>
                  <a:lnTo>
                    <a:pt x="1757245" y="1600524"/>
                  </a:lnTo>
                  <a:lnTo>
                    <a:pt x="1759151" y="1597347"/>
                  </a:lnTo>
                  <a:lnTo>
                    <a:pt x="1761373" y="1593854"/>
                  </a:lnTo>
                  <a:lnTo>
                    <a:pt x="1764231" y="1590995"/>
                  </a:lnTo>
                  <a:lnTo>
                    <a:pt x="1767089" y="1588454"/>
                  </a:lnTo>
                  <a:lnTo>
                    <a:pt x="1770899" y="1586231"/>
                  </a:lnTo>
                  <a:lnTo>
                    <a:pt x="1774710" y="1584643"/>
                  </a:lnTo>
                  <a:lnTo>
                    <a:pt x="1778838" y="1583690"/>
                  </a:lnTo>
                  <a:lnTo>
                    <a:pt x="1782966" y="1582737"/>
                  </a:lnTo>
                  <a:lnTo>
                    <a:pt x="1786776" y="1582737"/>
                  </a:lnTo>
                  <a:lnTo>
                    <a:pt x="1790904" y="1583690"/>
                  </a:lnTo>
                  <a:lnTo>
                    <a:pt x="1794715" y="1584325"/>
                  </a:lnTo>
                  <a:lnTo>
                    <a:pt x="1798525" y="1585913"/>
                  </a:lnTo>
                  <a:lnTo>
                    <a:pt x="1802018" y="1588137"/>
                  </a:lnTo>
                  <a:lnTo>
                    <a:pt x="1805511" y="1590360"/>
                  </a:lnTo>
                  <a:lnTo>
                    <a:pt x="1808051" y="1593218"/>
                  </a:lnTo>
                  <a:lnTo>
                    <a:pt x="1940781" y="1708195"/>
                  </a:lnTo>
                  <a:lnTo>
                    <a:pt x="1941734" y="1708512"/>
                  </a:lnTo>
                  <a:lnTo>
                    <a:pt x="1943004" y="1708512"/>
                  </a:lnTo>
                  <a:lnTo>
                    <a:pt x="2024611" y="1739321"/>
                  </a:lnTo>
                  <a:lnTo>
                    <a:pt x="2103995" y="1768859"/>
                  </a:lnTo>
                  <a:lnTo>
                    <a:pt x="2179886" y="1798079"/>
                  </a:lnTo>
                  <a:lnTo>
                    <a:pt x="2217673" y="1812372"/>
                  </a:lnTo>
                  <a:lnTo>
                    <a:pt x="2254190" y="1826982"/>
                  </a:lnTo>
                  <a:lnTo>
                    <a:pt x="2291024" y="1841910"/>
                  </a:lnTo>
                  <a:lnTo>
                    <a:pt x="2327223" y="1857155"/>
                  </a:lnTo>
                  <a:lnTo>
                    <a:pt x="2363105" y="1872401"/>
                  </a:lnTo>
                  <a:lnTo>
                    <a:pt x="2398351" y="1888282"/>
                  </a:lnTo>
                  <a:lnTo>
                    <a:pt x="2434233" y="1905115"/>
                  </a:lnTo>
                  <a:lnTo>
                    <a:pt x="2469479" y="1922584"/>
                  </a:lnTo>
                  <a:lnTo>
                    <a:pt x="2504726" y="1940370"/>
                  </a:lnTo>
                  <a:lnTo>
                    <a:pt x="2539655" y="1959427"/>
                  </a:lnTo>
                  <a:lnTo>
                    <a:pt x="2547276" y="1964826"/>
                  </a:lnTo>
                  <a:lnTo>
                    <a:pt x="2560612" y="1978484"/>
                  </a:lnTo>
                  <a:lnTo>
                    <a:pt x="2575219" y="1994365"/>
                  </a:lnTo>
                  <a:lnTo>
                    <a:pt x="2583157" y="2002940"/>
                  </a:lnTo>
                  <a:lnTo>
                    <a:pt x="2591413" y="2012151"/>
                  </a:lnTo>
                  <a:lnTo>
                    <a:pt x="2599669" y="2021679"/>
                  </a:lnTo>
                  <a:lnTo>
                    <a:pt x="2607925" y="2032478"/>
                  </a:lnTo>
                  <a:lnTo>
                    <a:pt x="2616498" y="2043595"/>
                  </a:lnTo>
                  <a:lnTo>
                    <a:pt x="2625072" y="2055664"/>
                  </a:lnTo>
                  <a:lnTo>
                    <a:pt x="2633963" y="2068051"/>
                  </a:lnTo>
                  <a:lnTo>
                    <a:pt x="2642854" y="2082026"/>
                  </a:lnTo>
                  <a:lnTo>
                    <a:pt x="2651427" y="2096318"/>
                  </a:lnTo>
                  <a:lnTo>
                    <a:pt x="2660318" y="2111564"/>
                  </a:lnTo>
                  <a:lnTo>
                    <a:pt x="2668892" y="2128080"/>
                  </a:lnTo>
                  <a:lnTo>
                    <a:pt x="2677465" y="2145231"/>
                  </a:lnTo>
                  <a:lnTo>
                    <a:pt x="2686039" y="2163335"/>
                  </a:lnTo>
                  <a:lnTo>
                    <a:pt x="2694612" y="2182709"/>
                  </a:lnTo>
                  <a:lnTo>
                    <a:pt x="2702868" y="2203037"/>
                  </a:lnTo>
                  <a:lnTo>
                    <a:pt x="2710489" y="2224317"/>
                  </a:lnTo>
                  <a:lnTo>
                    <a:pt x="2718428" y="2246867"/>
                  </a:lnTo>
                  <a:lnTo>
                    <a:pt x="2725731" y="2271006"/>
                  </a:lnTo>
                  <a:lnTo>
                    <a:pt x="2733034" y="2296097"/>
                  </a:lnTo>
                  <a:lnTo>
                    <a:pt x="2740020" y="2322459"/>
                  </a:lnTo>
                  <a:lnTo>
                    <a:pt x="2746371" y="2350409"/>
                  </a:lnTo>
                  <a:lnTo>
                    <a:pt x="2752721" y="2379630"/>
                  </a:lnTo>
                  <a:lnTo>
                    <a:pt x="2758437" y="2410121"/>
                  </a:lnTo>
                  <a:lnTo>
                    <a:pt x="2763835" y="2442200"/>
                  </a:lnTo>
                  <a:lnTo>
                    <a:pt x="2768598" y="2475867"/>
                  </a:lnTo>
                  <a:lnTo>
                    <a:pt x="2773361" y="2510804"/>
                  </a:lnTo>
                  <a:lnTo>
                    <a:pt x="2777172" y="2547647"/>
                  </a:lnTo>
                  <a:lnTo>
                    <a:pt x="2780982" y="2586396"/>
                  </a:lnTo>
                  <a:lnTo>
                    <a:pt x="2780982" y="2586079"/>
                  </a:lnTo>
                  <a:lnTo>
                    <a:pt x="2781617" y="2597830"/>
                  </a:lnTo>
                  <a:lnTo>
                    <a:pt x="2781935" y="2615617"/>
                  </a:lnTo>
                  <a:lnTo>
                    <a:pt x="2783522" y="2668023"/>
                  </a:lnTo>
                  <a:lnTo>
                    <a:pt x="2784158" y="2740439"/>
                  </a:lnTo>
                  <a:lnTo>
                    <a:pt x="2785428" y="2828418"/>
                  </a:lnTo>
                  <a:lnTo>
                    <a:pt x="2787650" y="3030738"/>
                  </a:lnTo>
                  <a:lnTo>
                    <a:pt x="2789238" y="3238775"/>
                  </a:lnTo>
                  <a:lnTo>
                    <a:pt x="2789238" y="3241633"/>
                  </a:lnTo>
                  <a:lnTo>
                    <a:pt x="2788921" y="3244174"/>
                  </a:lnTo>
                  <a:lnTo>
                    <a:pt x="2788286" y="3247033"/>
                  </a:lnTo>
                  <a:lnTo>
                    <a:pt x="2787650" y="3249891"/>
                  </a:lnTo>
                  <a:lnTo>
                    <a:pt x="2786380" y="3252114"/>
                  </a:lnTo>
                  <a:lnTo>
                    <a:pt x="2784793" y="3254655"/>
                  </a:lnTo>
                  <a:lnTo>
                    <a:pt x="2783522" y="3256879"/>
                  </a:lnTo>
                  <a:lnTo>
                    <a:pt x="2781935" y="3259102"/>
                  </a:lnTo>
                  <a:lnTo>
                    <a:pt x="2780030" y="3261008"/>
                  </a:lnTo>
                  <a:lnTo>
                    <a:pt x="2777807" y="3262913"/>
                  </a:lnTo>
                  <a:lnTo>
                    <a:pt x="2775584" y="3264501"/>
                  </a:lnTo>
                  <a:lnTo>
                    <a:pt x="2773361" y="3265772"/>
                  </a:lnTo>
                  <a:lnTo>
                    <a:pt x="2770821" y="3267360"/>
                  </a:lnTo>
                  <a:lnTo>
                    <a:pt x="2768281" y="3267995"/>
                  </a:lnTo>
                  <a:lnTo>
                    <a:pt x="2765740" y="3268948"/>
                  </a:lnTo>
                  <a:lnTo>
                    <a:pt x="2762565" y="3269583"/>
                  </a:lnTo>
                  <a:lnTo>
                    <a:pt x="2730176" y="3274030"/>
                  </a:lnTo>
                  <a:lnTo>
                    <a:pt x="2693660" y="3278476"/>
                  </a:lnTo>
                  <a:lnTo>
                    <a:pt x="2609830" y="3288322"/>
                  </a:lnTo>
                  <a:lnTo>
                    <a:pt x="2519332" y="3298486"/>
                  </a:lnTo>
                  <a:lnTo>
                    <a:pt x="2428199" y="3308650"/>
                  </a:lnTo>
                  <a:lnTo>
                    <a:pt x="2275465" y="3324530"/>
                  </a:lnTo>
                  <a:lnTo>
                    <a:pt x="2208782" y="3331200"/>
                  </a:lnTo>
                  <a:lnTo>
                    <a:pt x="2162422" y="3334376"/>
                  </a:lnTo>
                  <a:lnTo>
                    <a:pt x="2115109" y="3337235"/>
                  </a:lnTo>
                  <a:lnTo>
                    <a:pt x="2066843" y="3340093"/>
                  </a:lnTo>
                  <a:lnTo>
                    <a:pt x="2017308" y="3342634"/>
                  </a:lnTo>
                  <a:lnTo>
                    <a:pt x="1967137" y="3344858"/>
                  </a:lnTo>
                  <a:lnTo>
                    <a:pt x="1915696" y="3347081"/>
                  </a:lnTo>
                  <a:lnTo>
                    <a:pt x="1812497" y="3350575"/>
                  </a:lnTo>
                  <a:lnTo>
                    <a:pt x="1708027" y="3353433"/>
                  </a:lnTo>
                  <a:lnTo>
                    <a:pt x="1603875" y="3355657"/>
                  </a:lnTo>
                  <a:lnTo>
                    <a:pt x="1500359" y="3356927"/>
                  </a:lnTo>
                  <a:lnTo>
                    <a:pt x="1399382" y="3357562"/>
                  </a:lnTo>
                  <a:lnTo>
                    <a:pt x="1397159" y="3357245"/>
                  </a:lnTo>
                  <a:lnTo>
                    <a:pt x="1394619" y="3356292"/>
                  </a:lnTo>
                  <a:lnTo>
                    <a:pt x="1392396" y="3357245"/>
                  </a:lnTo>
                  <a:lnTo>
                    <a:pt x="1389856" y="3357562"/>
                  </a:lnTo>
                  <a:lnTo>
                    <a:pt x="1287609" y="3356927"/>
                  </a:lnTo>
                  <a:lnTo>
                    <a:pt x="1180917" y="3355657"/>
                  </a:lnTo>
                  <a:lnTo>
                    <a:pt x="1071367" y="3353433"/>
                  </a:lnTo>
                  <a:lnTo>
                    <a:pt x="961182" y="3350575"/>
                  </a:lnTo>
                  <a:lnTo>
                    <a:pt x="851950" y="3347081"/>
                  </a:lnTo>
                  <a:lnTo>
                    <a:pt x="798604" y="3344858"/>
                  </a:lnTo>
                  <a:lnTo>
                    <a:pt x="745893" y="3342634"/>
                  </a:lnTo>
                  <a:lnTo>
                    <a:pt x="694452" y="3340093"/>
                  </a:lnTo>
                  <a:lnTo>
                    <a:pt x="644281" y="3337235"/>
                  </a:lnTo>
                  <a:lnTo>
                    <a:pt x="596016" y="3334376"/>
                  </a:lnTo>
                  <a:lnTo>
                    <a:pt x="549973" y="3331200"/>
                  </a:lnTo>
                  <a:lnTo>
                    <a:pt x="488371" y="3324530"/>
                  </a:lnTo>
                  <a:lnTo>
                    <a:pt x="346432" y="3308650"/>
                  </a:lnTo>
                  <a:lnTo>
                    <a:pt x="261332" y="3298804"/>
                  </a:lnTo>
                  <a:lnTo>
                    <a:pt x="175280" y="3288322"/>
                  </a:lnTo>
                  <a:lnTo>
                    <a:pt x="95261" y="3278476"/>
                  </a:lnTo>
                  <a:lnTo>
                    <a:pt x="26356" y="3269583"/>
                  </a:lnTo>
                  <a:lnTo>
                    <a:pt x="23815" y="3268948"/>
                  </a:lnTo>
                  <a:lnTo>
                    <a:pt x="20957" y="3267995"/>
                  </a:lnTo>
                  <a:lnTo>
                    <a:pt x="18100" y="3267360"/>
                  </a:lnTo>
                  <a:lnTo>
                    <a:pt x="15877" y="3265772"/>
                  </a:lnTo>
                  <a:lnTo>
                    <a:pt x="13337" y="3264501"/>
                  </a:lnTo>
                  <a:lnTo>
                    <a:pt x="11114" y="3262913"/>
                  </a:lnTo>
                  <a:lnTo>
                    <a:pt x="9209" y="3261008"/>
                  </a:lnTo>
                  <a:lnTo>
                    <a:pt x="7621" y="3259102"/>
                  </a:lnTo>
                  <a:lnTo>
                    <a:pt x="5716" y="3256879"/>
                  </a:lnTo>
                  <a:lnTo>
                    <a:pt x="4128" y="3254655"/>
                  </a:lnTo>
                  <a:lnTo>
                    <a:pt x="3175" y="3252114"/>
                  </a:lnTo>
                  <a:lnTo>
                    <a:pt x="1905" y="3249891"/>
                  </a:lnTo>
                  <a:lnTo>
                    <a:pt x="635" y="3247033"/>
                  </a:lnTo>
                  <a:lnTo>
                    <a:pt x="318" y="3244174"/>
                  </a:lnTo>
                  <a:lnTo>
                    <a:pt x="0" y="3241633"/>
                  </a:lnTo>
                  <a:lnTo>
                    <a:pt x="0" y="3238775"/>
                  </a:lnTo>
                  <a:lnTo>
                    <a:pt x="3493" y="2876378"/>
                  </a:lnTo>
                  <a:lnTo>
                    <a:pt x="5398" y="2720747"/>
                  </a:lnTo>
                  <a:lnTo>
                    <a:pt x="6033" y="2660718"/>
                  </a:lnTo>
                  <a:lnTo>
                    <a:pt x="6986" y="2615617"/>
                  </a:lnTo>
                  <a:lnTo>
                    <a:pt x="7938" y="2597830"/>
                  </a:lnTo>
                  <a:lnTo>
                    <a:pt x="8256" y="2586396"/>
                  </a:lnTo>
                  <a:lnTo>
                    <a:pt x="12066" y="2547647"/>
                  </a:lnTo>
                  <a:lnTo>
                    <a:pt x="15877" y="2510804"/>
                  </a:lnTo>
                  <a:lnTo>
                    <a:pt x="20640" y="2475867"/>
                  </a:lnTo>
                  <a:lnTo>
                    <a:pt x="25403" y="2442200"/>
                  </a:lnTo>
                  <a:lnTo>
                    <a:pt x="30801" y="2410121"/>
                  </a:lnTo>
                  <a:lnTo>
                    <a:pt x="36517" y="2379630"/>
                  </a:lnTo>
                  <a:lnTo>
                    <a:pt x="42867" y="2350409"/>
                  </a:lnTo>
                  <a:lnTo>
                    <a:pt x="49536" y="2322459"/>
                  </a:lnTo>
                  <a:lnTo>
                    <a:pt x="56204" y="2296097"/>
                  </a:lnTo>
                  <a:lnTo>
                    <a:pt x="63507" y="2271006"/>
                  </a:lnTo>
                  <a:lnTo>
                    <a:pt x="71128" y="2246867"/>
                  </a:lnTo>
                  <a:lnTo>
                    <a:pt x="78431" y="2224317"/>
                  </a:lnTo>
                  <a:lnTo>
                    <a:pt x="86687" y="2203037"/>
                  </a:lnTo>
                  <a:lnTo>
                    <a:pt x="94943" y="2182709"/>
                  </a:lnTo>
                  <a:lnTo>
                    <a:pt x="102882" y="2163335"/>
                  </a:lnTo>
                  <a:lnTo>
                    <a:pt x="111455" y="2145231"/>
                  </a:lnTo>
                  <a:lnTo>
                    <a:pt x="120029" y="2128080"/>
                  </a:lnTo>
                  <a:lnTo>
                    <a:pt x="128602" y="2111564"/>
                  </a:lnTo>
                  <a:lnTo>
                    <a:pt x="137493" y="2096318"/>
                  </a:lnTo>
                  <a:lnTo>
                    <a:pt x="146384" y="2082026"/>
                  </a:lnTo>
                  <a:lnTo>
                    <a:pt x="154958" y="2068051"/>
                  </a:lnTo>
                  <a:lnTo>
                    <a:pt x="163849" y="2055664"/>
                  </a:lnTo>
                  <a:lnTo>
                    <a:pt x="172740" y="2043595"/>
                  </a:lnTo>
                  <a:lnTo>
                    <a:pt x="181313" y="2032478"/>
                  </a:lnTo>
                  <a:lnTo>
                    <a:pt x="189887" y="2021679"/>
                  </a:lnTo>
                  <a:lnTo>
                    <a:pt x="198143" y="2012151"/>
                  </a:lnTo>
                  <a:lnTo>
                    <a:pt x="206399" y="2002940"/>
                  </a:lnTo>
                  <a:lnTo>
                    <a:pt x="214019" y="1994365"/>
                  </a:lnTo>
                  <a:lnTo>
                    <a:pt x="228944" y="1978484"/>
                  </a:lnTo>
                  <a:lnTo>
                    <a:pt x="242280" y="1964826"/>
                  </a:lnTo>
                  <a:lnTo>
                    <a:pt x="249266" y="1959427"/>
                  </a:lnTo>
                  <a:lnTo>
                    <a:pt x="284512" y="1940370"/>
                  </a:lnTo>
                  <a:lnTo>
                    <a:pt x="320077" y="1922584"/>
                  </a:lnTo>
                  <a:lnTo>
                    <a:pt x="355323" y="1905115"/>
                  </a:lnTo>
                  <a:lnTo>
                    <a:pt x="390570" y="1888282"/>
                  </a:lnTo>
                  <a:lnTo>
                    <a:pt x="426134" y="1872401"/>
                  </a:lnTo>
                  <a:lnTo>
                    <a:pt x="462015" y="1857155"/>
                  </a:lnTo>
                  <a:lnTo>
                    <a:pt x="498214" y="1841910"/>
                  </a:lnTo>
                  <a:lnTo>
                    <a:pt x="534731" y="1826982"/>
                  </a:lnTo>
                  <a:lnTo>
                    <a:pt x="571565" y="1812372"/>
                  </a:lnTo>
                  <a:lnTo>
                    <a:pt x="609035" y="1798079"/>
                  </a:lnTo>
                  <a:lnTo>
                    <a:pt x="685561" y="1768859"/>
                  </a:lnTo>
                  <a:lnTo>
                    <a:pt x="764310" y="1739321"/>
                  </a:lnTo>
                  <a:lnTo>
                    <a:pt x="846234" y="1708512"/>
                  </a:lnTo>
                  <a:lnTo>
                    <a:pt x="847504" y="1708512"/>
                  </a:lnTo>
                  <a:lnTo>
                    <a:pt x="848774" y="1708195"/>
                  </a:lnTo>
                  <a:lnTo>
                    <a:pt x="980869" y="1593218"/>
                  </a:lnTo>
                  <a:lnTo>
                    <a:pt x="984045" y="1590360"/>
                  </a:lnTo>
                  <a:lnTo>
                    <a:pt x="987220" y="1588137"/>
                  </a:lnTo>
                  <a:lnTo>
                    <a:pt x="990713" y="1585913"/>
                  </a:lnTo>
                  <a:lnTo>
                    <a:pt x="994206" y="1584325"/>
                  </a:lnTo>
                  <a:lnTo>
                    <a:pt x="998334" y="1583690"/>
                  </a:lnTo>
                  <a:lnTo>
                    <a:pt x="1002462" y="1582737"/>
                  </a:lnTo>
                  <a:close/>
                  <a:moveTo>
                    <a:pt x="1401605" y="0"/>
                  </a:moveTo>
                  <a:lnTo>
                    <a:pt x="1417801" y="317"/>
                  </a:lnTo>
                  <a:lnTo>
                    <a:pt x="1433680" y="952"/>
                  </a:lnTo>
                  <a:lnTo>
                    <a:pt x="1449241" y="2222"/>
                  </a:lnTo>
                  <a:lnTo>
                    <a:pt x="1464802" y="3492"/>
                  </a:lnTo>
                  <a:lnTo>
                    <a:pt x="1480046" y="5396"/>
                  </a:lnTo>
                  <a:lnTo>
                    <a:pt x="1495289" y="7618"/>
                  </a:lnTo>
                  <a:lnTo>
                    <a:pt x="1510215" y="10158"/>
                  </a:lnTo>
                  <a:lnTo>
                    <a:pt x="1525141" y="13332"/>
                  </a:lnTo>
                  <a:lnTo>
                    <a:pt x="1540067" y="17142"/>
                  </a:lnTo>
                  <a:lnTo>
                    <a:pt x="1554358" y="20633"/>
                  </a:lnTo>
                  <a:lnTo>
                    <a:pt x="1568649" y="25077"/>
                  </a:lnTo>
                  <a:lnTo>
                    <a:pt x="1582622" y="29522"/>
                  </a:lnTo>
                  <a:lnTo>
                    <a:pt x="1596278" y="34918"/>
                  </a:lnTo>
                  <a:lnTo>
                    <a:pt x="1610251" y="39997"/>
                  </a:lnTo>
                  <a:lnTo>
                    <a:pt x="1623589" y="46028"/>
                  </a:lnTo>
                  <a:lnTo>
                    <a:pt x="1636927" y="52060"/>
                  </a:lnTo>
                  <a:lnTo>
                    <a:pt x="1649948" y="58726"/>
                  </a:lnTo>
                  <a:lnTo>
                    <a:pt x="1662651" y="65392"/>
                  </a:lnTo>
                  <a:lnTo>
                    <a:pt x="1675354" y="72376"/>
                  </a:lnTo>
                  <a:lnTo>
                    <a:pt x="1687739" y="79677"/>
                  </a:lnTo>
                  <a:lnTo>
                    <a:pt x="1700124" y="87613"/>
                  </a:lnTo>
                  <a:lnTo>
                    <a:pt x="1711875" y="95866"/>
                  </a:lnTo>
                  <a:lnTo>
                    <a:pt x="1723942" y="104437"/>
                  </a:lnTo>
                  <a:lnTo>
                    <a:pt x="1735375" y="113325"/>
                  </a:lnTo>
                  <a:lnTo>
                    <a:pt x="1746490" y="122213"/>
                  </a:lnTo>
                  <a:lnTo>
                    <a:pt x="1757605" y="131737"/>
                  </a:lnTo>
                  <a:lnTo>
                    <a:pt x="1768720" y="141577"/>
                  </a:lnTo>
                  <a:lnTo>
                    <a:pt x="1779200" y="151418"/>
                  </a:lnTo>
                  <a:lnTo>
                    <a:pt x="1789680" y="161893"/>
                  </a:lnTo>
                  <a:lnTo>
                    <a:pt x="1800160" y="172369"/>
                  </a:lnTo>
                  <a:lnTo>
                    <a:pt x="1810005" y="183162"/>
                  </a:lnTo>
                  <a:lnTo>
                    <a:pt x="1819850" y="194272"/>
                  </a:lnTo>
                  <a:lnTo>
                    <a:pt x="1829059" y="205700"/>
                  </a:lnTo>
                  <a:lnTo>
                    <a:pt x="1838269" y="217445"/>
                  </a:lnTo>
                  <a:lnTo>
                    <a:pt x="1847479" y="229507"/>
                  </a:lnTo>
                  <a:lnTo>
                    <a:pt x="1856053" y="241570"/>
                  </a:lnTo>
                  <a:lnTo>
                    <a:pt x="1864628" y="253950"/>
                  </a:lnTo>
                  <a:lnTo>
                    <a:pt x="1872884" y="266965"/>
                  </a:lnTo>
                  <a:lnTo>
                    <a:pt x="1881141" y="279980"/>
                  </a:lnTo>
                  <a:lnTo>
                    <a:pt x="1888763" y="292995"/>
                  </a:lnTo>
                  <a:lnTo>
                    <a:pt x="1896385" y="306327"/>
                  </a:lnTo>
                  <a:lnTo>
                    <a:pt x="1903372" y="319977"/>
                  </a:lnTo>
                  <a:lnTo>
                    <a:pt x="1910358" y="334262"/>
                  </a:lnTo>
                  <a:lnTo>
                    <a:pt x="1917027" y="347912"/>
                  </a:lnTo>
                  <a:lnTo>
                    <a:pt x="1923696" y="362514"/>
                  </a:lnTo>
                  <a:lnTo>
                    <a:pt x="1929730" y="376799"/>
                  </a:lnTo>
                  <a:lnTo>
                    <a:pt x="1935764" y="391718"/>
                  </a:lnTo>
                  <a:lnTo>
                    <a:pt x="1941163" y="406638"/>
                  </a:lnTo>
                  <a:lnTo>
                    <a:pt x="1946879" y="421875"/>
                  </a:lnTo>
                  <a:lnTo>
                    <a:pt x="1951960" y="437112"/>
                  </a:lnTo>
                  <a:lnTo>
                    <a:pt x="1956406" y="452666"/>
                  </a:lnTo>
                  <a:lnTo>
                    <a:pt x="1961488" y="468221"/>
                  </a:lnTo>
                  <a:lnTo>
                    <a:pt x="1965298" y="484410"/>
                  </a:lnTo>
                  <a:lnTo>
                    <a:pt x="1969427" y="500282"/>
                  </a:lnTo>
                  <a:lnTo>
                    <a:pt x="1973238" y="516154"/>
                  </a:lnTo>
                  <a:lnTo>
                    <a:pt x="1976731" y="532661"/>
                  </a:lnTo>
                  <a:lnTo>
                    <a:pt x="1979589" y="549167"/>
                  </a:lnTo>
                  <a:lnTo>
                    <a:pt x="1982447" y="565992"/>
                  </a:lnTo>
                  <a:lnTo>
                    <a:pt x="1984670" y="582816"/>
                  </a:lnTo>
                  <a:lnTo>
                    <a:pt x="1986893" y="599323"/>
                  </a:lnTo>
                  <a:lnTo>
                    <a:pt x="1989116" y="616464"/>
                  </a:lnTo>
                  <a:lnTo>
                    <a:pt x="1990704" y="633923"/>
                  </a:lnTo>
                  <a:lnTo>
                    <a:pt x="1991657" y="651065"/>
                  </a:lnTo>
                  <a:lnTo>
                    <a:pt x="1992927" y="668524"/>
                  </a:lnTo>
                  <a:lnTo>
                    <a:pt x="2001184" y="672016"/>
                  </a:lnTo>
                  <a:lnTo>
                    <a:pt x="2009124" y="675190"/>
                  </a:lnTo>
                  <a:lnTo>
                    <a:pt x="2016745" y="679317"/>
                  </a:lnTo>
                  <a:lnTo>
                    <a:pt x="2024050" y="684078"/>
                  </a:lnTo>
                  <a:lnTo>
                    <a:pt x="2030719" y="688840"/>
                  </a:lnTo>
                  <a:lnTo>
                    <a:pt x="2037070" y="694554"/>
                  </a:lnTo>
                  <a:lnTo>
                    <a:pt x="2043422" y="700903"/>
                  </a:lnTo>
                  <a:lnTo>
                    <a:pt x="2049138" y="707251"/>
                  </a:lnTo>
                  <a:lnTo>
                    <a:pt x="2054219" y="714552"/>
                  </a:lnTo>
                  <a:lnTo>
                    <a:pt x="2058983" y="722171"/>
                  </a:lnTo>
                  <a:lnTo>
                    <a:pt x="2063111" y="730742"/>
                  </a:lnTo>
                  <a:lnTo>
                    <a:pt x="2066922" y="739630"/>
                  </a:lnTo>
                  <a:lnTo>
                    <a:pt x="2070098" y="748836"/>
                  </a:lnTo>
                  <a:lnTo>
                    <a:pt x="2072956" y="758676"/>
                  </a:lnTo>
                  <a:lnTo>
                    <a:pt x="2075179" y="769469"/>
                  </a:lnTo>
                  <a:lnTo>
                    <a:pt x="2076767" y="781214"/>
                  </a:lnTo>
                  <a:lnTo>
                    <a:pt x="2077719" y="790420"/>
                  </a:lnTo>
                  <a:lnTo>
                    <a:pt x="2078037" y="799626"/>
                  </a:lnTo>
                  <a:lnTo>
                    <a:pt x="2078037" y="808831"/>
                  </a:lnTo>
                  <a:lnTo>
                    <a:pt x="2078037" y="818672"/>
                  </a:lnTo>
                  <a:lnTo>
                    <a:pt x="2077402" y="828195"/>
                  </a:lnTo>
                  <a:lnTo>
                    <a:pt x="2076449" y="838353"/>
                  </a:lnTo>
                  <a:lnTo>
                    <a:pt x="2075179" y="847876"/>
                  </a:lnTo>
                  <a:lnTo>
                    <a:pt x="2073591" y="858034"/>
                  </a:lnTo>
                  <a:lnTo>
                    <a:pt x="2071686" y="867558"/>
                  </a:lnTo>
                  <a:lnTo>
                    <a:pt x="2069463" y="877716"/>
                  </a:lnTo>
                  <a:lnTo>
                    <a:pt x="2066922" y="887239"/>
                  </a:lnTo>
                  <a:lnTo>
                    <a:pt x="2064381" y="897079"/>
                  </a:lnTo>
                  <a:lnTo>
                    <a:pt x="2061206" y="906602"/>
                  </a:lnTo>
                  <a:lnTo>
                    <a:pt x="2057712" y="916443"/>
                  </a:lnTo>
                  <a:lnTo>
                    <a:pt x="2054219" y="925966"/>
                  </a:lnTo>
                  <a:lnTo>
                    <a:pt x="2050091" y="935172"/>
                  </a:lnTo>
                  <a:lnTo>
                    <a:pt x="2045645" y="944060"/>
                  </a:lnTo>
                  <a:lnTo>
                    <a:pt x="2041199" y="952948"/>
                  </a:lnTo>
                  <a:lnTo>
                    <a:pt x="2036435" y="962154"/>
                  </a:lnTo>
                  <a:lnTo>
                    <a:pt x="2031671" y="970090"/>
                  </a:lnTo>
                  <a:lnTo>
                    <a:pt x="2026273" y="978343"/>
                  </a:lnTo>
                  <a:lnTo>
                    <a:pt x="2020874" y="986597"/>
                  </a:lnTo>
                  <a:lnTo>
                    <a:pt x="2014840" y="993898"/>
                  </a:lnTo>
                  <a:lnTo>
                    <a:pt x="2008806" y="1001516"/>
                  </a:lnTo>
                  <a:lnTo>
                    <a:pt x="2002455" y="1008182"/>
                  </a:lnTo>
                  <a:lnTo>
                    <a:pt x="1996421" y="1014849"/>
                  </a:lnTo>
                  <a:lnTo>
                    <a:pt x="1989434" y="1020563"/>
                  </a:lnTo>
                  <a:lnTo>
                    <a:pt x="1982765" y="1026276"/>
                  </a:lnTo>
                  <a:lnTo>
                    <a:pt x="1975778" y="1031355"/>
                  </a:lnTo>
                  <a:lnTo>
                    <a:pt x="1968474" y="1036434"/>
                  </a:lnTo>
                  <a:lnTo>
                    <a:pt x="1960852" y="1040244"/>
                  </a:lnTo>
                  <a:lnTo>
                    <a:pt x="1953231" y="1044053"/>
                  </a:lnTo>
                  <a:lnTo>
                    <a:pt x="1945609" y="1072622"/>
                  </a:lnTo>
                  <a:lnTo>
                    <a:pt x="1937987" y="1100557"/>
                  </a:lnTo>
                  <a:lnTo>
                    <a:pt x="1929095" y="1128491"/>
                  </a:lnTo>
                  <a:lnTo>
                    <a:pt x="1919568" y="1155791"/>
                  </a:lnTo>
                  <a:lnTo>
                    <a:pt x="1910041" y="1183408"/>
                  </a:lnTo>
                  <a:lnTo>
                    <a:pt x="1899243" y="1210073"/>
                  </a:lnTo>
                  <a:lnTo>
                    <a:pt x="1888128" y="1236420"/>
                  </a:lnTo>
                  <a:lnTo>
                    <a:pt x="1876695" y="1262133"/>
                  </a:lnTo>
                  <a:lnTo>
                    <a:pt x="1863992" y="1287845"/>
                  </a:lnTo>
                  <a:lnTo>
                    <a:pt x="1850972" y="1312288"/>
                  </a:lnTo>
                  <a:lnTo>
                    <a:pt x="1837316" y="1336731"/>
                  </a:lnTo>
                  <a:lnTo>
                    <a:pt x="1830012" y="1348793"/>
                  </a:lnTo>
                  <a:lnTo>
                    <a:pt x="1823025" y="1360221"/>
                  </a:lnTo>
                  <a:lnTo>
                    <a:pt x="1815721" y="1371649"/>
                  </a:lnTo>
                  <a:lnTo>
                    <a:pt x="1808099" y="1382759"/>
                  </a:lnTo>
                  <a:lnTo>
                    <a:pt x="1800478" y="1394187"/>
                  </a:lnTo>
                  <a:lnTo>
                    <a:pt x="1792538" y="1405297"/>
                  </a:lnTo>
                  <a:lnTo>
                    <a:pt x="1784599" y="1416090"/>
                  </a:lnTo>
                  <a:lnTo>
                    <a:pt x="1776342" y="1426248"/>
                  </a:lnTo>
                  <a:lnTo>
                    <a:pt x="1768085" y="1436724"/>
                  </a:lnTo>
                  <a:lnTo>
                    <a:pt x="1759511" y="1446882"/>
                  </a:lnTo>
                  <a:lnTo>
                    <a:pt x="1750619" y="1456722"/>
                  </a:lnTo>
                  <a:lnTo>
                    <a:pt x="1742044" y="1466563"/>
                  </a:lnTo>
                  <a:lnTo>
                    <a:pt x="1733152" y="1475769"/>
                  </a:lnTo>
                  <a:lnTo>
                    <a:pt x="1723942" y="1484974"/>
                  </a:lnTo>
                  <a:lnTo>
                    <a:pt x="1714733" y="1493862"/>
                  </a:lnTo>
                  <a:lnTo>
                    <a:pt x="1704888" y="1502433"/>
                  </a:lnTo>
                  <a:lnTo>
                    <a:pt x="1695361" y="1511004"/>
                  </a:lnTo>
                  <a:lnTo>
                    <a:pt x="1685516" y="1519258"/>
                  </a:lnTo>
                  <a:lnTo>
                    <a:pt x="1675671" y="1526876"/>
                  </a:lnTo>
                  <a:lnTo>
                    <a:pt x="1665509" y="1534812"/>
                  </a:lnTo>
                  <a:lnTo>
                    <a:pt x="1655029" y="1542113"/>
                  </a:lnTo>
                  <a:lnTo>
                    <a:pt x="1644867" y="1549414"/>
                  </a:lnTo>
                  <a:lnTo>
                    <a:pt x="1634387" y="1556080"/>
                  </a:lnTo>
                  <a:lnTo>
                    <a:pt x="1623589" y="1562746"/>
                  </a:lnTo>
                  <a:lnTo>
                    <a:pt x="1612474" y="1568778"/>
                  </a:lnTo>
                  <a:lnTo>
                    <a:pt x="1601677" y="1574492"/>
                  </a:lnTo>
                  <a:lnTo>
                    <a:pt x="1590244" y="1580206"/>
                  </a:lnTo>
                  <a:lnTo>
                    <a:pt x="1578811" y="1585285"/>
                  </a:lnTo>
                  <a:lnTo>
                    <a:pt x="1567061" y="1590047"/>
                  </a:lnTo>
                  <a:lnTo>
                    <a:pt x="1555628" y="1595126"/>
                  </a:lnTo>
                  <a:lnTo>
                    <a:pt x="1543561" y="1598935"/>
                  </a:lnTo>
                  <a:lnTo>
                    <a:pt x="1531493" y="1603061"/>
                  </a:lnTo>
                  <a:lnTo>
                    <a:pt x="1519107" y="1606553"/>
                  </a:lnTo>
                  <a:lnTo>
                    <a:pt x="1506722" y="1609728"/>
                  </a:lnTo>
                  <a:lnTo>
                    <a:pt x="1494337" y="1612902"/>
                  </a:lnTo>
                  <a:lnTo>
                    <a:pt x="1481634" y="1615442"/>
                  </a:lnTo>
                  <a:lnTo>
                    <a:pt x="1468613" y="1617346"/>
                  </a:lnTo>
                  <a:lnTo>
                    <a:pt x="1455593" y="1619251"/>
                  </a:lnTo>
                  <a:lnTo>
                    <a:pt x="1442255" y="1620521"/>
                  </a:lnTo>
                  <a:lnTo>
                    <a:pt x="1428916" y="1621473"/>
                  </a:lnTo>
                  <a:lnTo>
                    <a:pt x="1415578" y="1622108"/>
                  </a:lnTo>
                  <a:lnTo>
                    <a:pt x="1401605" y="1622425"/>
                  </a:lnTo>
                  <a:lnTo>
                    <a:pt x="1387949" y="1622108"/>
                  </a:lnTo>
                  <a:lnTo>
                    <a:pt x="1374611" y="1621473"/>
                  </a:lnTo>
                  <a:lnTo>
                    <a:pt x="1361273" y="1620521"/>
                  </a:lnTo>
                  <a:lnTo>
                    <a:pt x="1348253" y="1619251"/>
                  </a:lnTo>
                  <a:lnTo>
                    <a:pt x="1335232" y="1617664"/>
                  </a:lnTo>
                  <a:lnTo>
                    <a:pt x="1322212" y="1615442"/>
                  </a:lnTo>
                  <a:lnTo>
                    <a:pt x="1309509" y="1612902"/>
                  </a:lnTo>
                  <a:lnTo>
                    <a:pt x="1296806" y="1610363"/>
                  </a:lnTo>
                  <a:lnTo>
                    <a:pt x="1284738" y="1606871"/>
                  </a:lnTo>
                  <a:lnTo>
                    <a:pt x="1272353" y="1603061"/>
                  </a:lnTo>
                  <a:lnTo>
                    <a:pt x="1260602" y="1599570"/>
                  </a:lnTo>
                  <a:lnTo>
                    <a:pt x="1248535" y="1595443"/>
                  </a:lnTo>
                  <a:lnTo>
                    <a:pt x="1237102" y="1590681"/>
                  </a:lnTo>
                  <a:lnTo>
                    <a:pt x="1225669" y="1585602"/>
                  </a:lnTo>
                  <a:lnTo>
                    <a:pt x="1213919" y="1580523"/>
                  </a:lnTo>
                  <a:lnTo>
                    <a:pt x="1202804" y="1574809"/>
                  </a:lnTo>
                  <a:lnTo>
                    <a:pt x="1191689" y="1569413"/>
                  </a:lnTo>
                  <a:lnTo>
                    <a:pt x="1180891" y="1563064"/>
                  </a:lnTo>
                  <a:lnTo>
                    <a:pt x="1170094" y="1556715"/>
                  </a:lnTo>
                  <a:lnTo>
                    <a:pt x="1159932" y="1550049"/>
                  </a:lnTo>
                  <a:lnTo>
                    <a:pt x="1149452" y="1543065"/>
                  </a:lnTo>
                  <a:lnTo>
                    <a:pt x="1138972" y="1535447"/>
                  </a:lnTo>
                  <a:lnTo>
                    <a:pt x="1128809" y="1528146"/>
                  </a:lnTo>
                  <a:lnTo>
                    <a:pt x="1118965" y="1520210"/>
                  </a:lnTo>
                  <a:lnTo>
                    <a:pt x="1109120" y="1512274"/>
                  </a:lnTo>
                  <a:lnTo>
                    <a:pt x="1099593" y="1504020"/>
                  </a:lnTo>
                  <a:lnTo>
                    <a:pt x="1090383" y="1495450"/>
                  </a:lnTo>
                  <a:lnTo>
                    <a:pt x="1080856" y="1486561"/>
                  </a:lnTo>
                  <a:lnTo>
                    <a:pt x="1071646" y="1477356"/>
                  </a:lnTo>
                  <a:lnTo>
                    <a:pt x="1062754" y="1467833"/>
                  </a:lnTo>
                  <a:lnTo>
                    <a:pt x="1053862" y="1458309"/>
                  </a:lnTo>
                  <a:lnTo>
                    <a:pt x="1045287" y="1448786"/>
                  </a:lnTo>
                  <a:lnTo>
                    <a:pt x="1036713" y="1438628"/>
                  </a:lnTo>
                  <a:lnTo>
                    <a:pt x="1028456" y="1428153"/>
                  </a:lnTo>
                  <a:lnTo>
                    <a:pt x="1020517" y="1417677"/>
                  </a:lnTo>
                  <a:lnTo>
                    <a:pt x="1012260" y="1407519"/>
                  </a:lnTo>
                  <a:lnTo>
                    <a:pt x="1004320" y="1396409"/>
                  </a:lnTo>
                  <a:lnTo>
                    <a:pt x="996699" y="1385616"/>
                  </a:lnTo>
                  <a:lnTo>
                    <a:pt x="989077" y="1374506"/>
                  </a:lnTo>
                  <a:lnTo>
                    <a:pt x="981773" y="1362761"/>
                  </a:lnTo>
                  <a:lnTo>
                    <a:pt x="974786" y="1351333"/>
                  </a:lnTo>
                  <a:lnTo>
                    <a:pt x="967799" y="1339588"/>
                  </a:lnTo>
                  <a:lnTo>
                    <a:pt x="953826" y="1315145"/>
                  </a:lnTo>
                  <a:lnTo>
                    <a:pt x="940806" y="1290702"/>
                  </a:lnTo>
                  <a:lnTo>
                    <a:pt x="928738" y="1265942"/>
                  </a:lnTo>
                  <a:lnTo>
                    <a:pt x="916670" y="1239912"/>
                  </a:lnTo>
                  <a:lnTo>
                    <a:pt x="905555" y="1213882"/>
                  </a:lnTo>
                  <a:lnTo>
                    <a:pt x="894758" y="1187217"/>
                  </a:lnTo>
                  <a:lnTo>
                    <a:pt x="885230" y="1160235"/>
                  </a:lnTo>
                  <a:lnTo>
                    <a:pt x="876021" y="1132936"/>
                  </a:lnTo>
                  <a:lnTo>
                    <a:pt x="866811" y="1105319"/>
                  </a:lnTo>
                  <a:lnTo>
                    <a:pt x="858872" y="1077701"/>
                  </a:lnTo>
                  <a:lnTo>
                    <a:pt x="851250" y="1049449"/>
                  </a:lnTo>
                  <a:lnTo>
                    <a:pt x="842675" y="1046592"/>
                  </a:lnTo>
                  <a:lnTo>
                    <a:pt x="834736" y="1043101"/>
                  </a:lnTo>
                  <a:lnTo>
                    <a:pt x="826479" y="1039291"/>
                  </a:lnTo>
                  <a:lnTo>
                    <a:pt x="818222" y="1034530"/>
                  </a:lnTo>
                  <a:lnTo>
                    <a:pt x="810918" y="1029768"/>
                  </a:lnTo>
                  <a:lnTo>
                    <a:pt x="802979" y="1023737"/>
                  </a:lnTo>
                  <a:lnTo>
                    <a:pt x="795992" y="1017706"/>
                  </a:lnTo>
                  <a:lnTo>
                    <a:pt x="789006" y="1011039"/>
                  </a:lnTo>
                  <a:lnTo>
                    <a:pt x="782336" y="1004056"/>
                  </a:lnTo>
                  <a:lnTo>
                    <a:pt x="775667" y="996437"/>
                  </a:lnTo>
                  <a:lnTo>
                    <a:pt x="769316" y="988501"/>
                  </a:lnTo>
                  <a:lnTo>
                    <a:pt x="763282" y="980248"/>
                  </a:lnTo>
                  <a:lnTo>
                    <a:pt x="757566" y="971677"/>
                  </a:lnTo>
                  <a:lnTo>
                    <a:pt x="752167" y="962789"/>
                  </a:lnTo>
                  <a:lnTo>
                    <a:pt x="747403" y="953583"/>
                  </a:lnTo>
                  <a:lnTo>
                    <a:pt x="742322" y="944060"/>
                  </a:lnTo>
                  <a:lnTo>
                    <a:pt x="737876" y="934537"/>
                  </a:lnTo>
                  <a:lnTo>
                    <a:pt x="733430" y="924379"/>
                  </a:lnTo>
                  <a:lnTo>
                    <a:pt x="729937" y="914538"/>
                  </a:lnTo>
                  <a:lnTo>
                    <a:pt x="726126" y="904380"/>
                  </a:lnTo>
                  <a:lnTo>
                    <a:pt x="722633" y="893905"/>
                  </a:lnTo>
                  <a:lnTo>
                    <a:pt x="720092" y="883747"/>
                  </a:lnTo>
                  <a:lnTo>
                    <a:pt x="717551" y="873271"/>
                  </a:lnTo>
                  <a:lnTo>
                    <a:pt x="715328" y="862796"/>
                  </a:lnTo>
                  <a:lnTo>
                    <a:pt x="713423" y="852320"/>
                  </a:lnTo>
                  <a:lnTo>
                    <a:pt x="712153" y="842162"/>
                  </a:lnTo>
                  <a:lnTo>
                    <a:pt x="710882" y="831687"/>
                  </a:lnTo>
                  <a:lnTo>
                    <a:pt x="710247" y="821212"/>
                  </a:lnTo>
                  <a:lnTo>
                    <a:pt x="709612" y="810736"/>
                  </a:lnTo>
                  <a:lnTo>
                    <a:pt x="709612" y="800896"/>
                  </a:lnTo>
                  <a:lnTo>
                    <a:pt x="710565" y="790738"/>
                  </a:lnTo>
                  <a:lnTo>
                    <a:pt x="711200" y="781214"/>
                  </a:lnTo>
                  <a:lnTo>
                    <a:pt x="713105" y="768517"/>
                  </a:lnTo>
                  <a:lnTo>
                    <a:pt x="715646" y="756454"/>
                  </a:lnTo>
                  <a:lnTo>
                    <a:pt x="718822" y="745344"/>
                  </a:lnTo>
                  <a:lnTo>
                    <a:pt x="722633" y="735186"/>
                  </a:lnTo>
                  <a:lnTo>
                    <a:pt x="727079" y="725663"/>
                  </a:lnTo>
                  <a:lnTo>
                    <a:pt x="732160" y="716775"/>
                  </a:lnTo>
                  <a:lnTo>
                    <a:pt x="737559" y="708521"/>
                  </a:lnTo>
                  <a:lnTo>
                    <a:pt x="743910" y="701220"/>
                  </a:lnTo>
                  <a:lnTo>
                    <a:pt x="750579" y="694236"/>
                  </a:lnTo>
                  <a:lnTo>
                    <a:pt x="757566" y="688205"/>
                  </a:lnTo>
                  <a:lnTo>
                    <a:pt x="765505" y="682809"/>
                  </a:lnTo>
                  <a:lnTo>
                    <a:pt x="773762" y="677412"/>
                  </a:lnTo>
                  <a:lnTo>
                    <a:pt x="782336" y="673286"/>
                  </a:lnTo>
                  <a:lnTo>
                    <a:pt x="791546" y="669159"/>
                  </a:lnTo>
                  <a:lnTo>
                    <a:pt x="800756" y="666302"/>
                  </a:lnTo>
                  <a:lnTo>
                    <a:pt x="810600" y="663762"/>
                  </a:lnTo>
                  <a:lnTo>
                    <a:pt x="811553" y="646303"/>
                  </a:lnTo>
                  <a:lnTo>
                    <a:pt x="813141" y="629162"/>
                  </a:lnTo>
                  <a:lnTo>
                    <a:pt x="814411" y="612020"/>
                  </a:lnTo>
                  <a:lnTo>
                    <a:pt x="816634" y="594878"/>
                  </a:lnTo>
                  <a:lnTo>
                    <a:pt x="819175" y="578372"/>
                  </a:lnTo>
                  <a:lnTo>
                    <a:pt x="821716" y="561547"/>
                  </a:lnTo>
                  <a:lnTo>
                    <a:pt x="824574" y="544723"/>
                  </a:lnTo>
                  <a:lnTo>
                    <a:pt x="827432" y="528534"/>
                  </a:lnTo>
                  <a:lnTo>
                    <a:pt x="830925" y="512662"/>
                  </a:lnTo>
                  <a:lnTo>
                    <a:pt x="834736" y="496155"/>
                  </a:lnTo>
                  <a:lnTo>
                    <a:pt x="838865" y="480283"/>
                  </a:lnTo>
                  <a:lnTo>
                    <a:pt x="843311" y="464729"/>
                  </a:lnTo>
                  <a:lnTo>
                    <a:pt x="847757" y="448857"/>
                  </a:lnTo>
                  <a:lnTo>
                    <a:pt x="852520" y="433937"/>
                  </a:lnTo>
                  <a:lnTo>
                    <a:pt x="857601" y="418700"/>
                  </a:lnTo>
                  <a:lnTo>
                    <a:pt x="863318" y="403463"/>
                  </a:lnTo>
                  <a:lnTo>
                    <a:pt x="868717" y="388544"/>
                  </a:lnTo>
                  <a:lnTo>
                    <a:pt x="874750" y="373942"/>
                  </a:lnTo>
                  <a:lnTo>
                    <a:pt x="881102" y="359340"/>
                  </a:lnTo>
                  <a:lnTo>
                    <a:pt x="887453" y="345372"/>
                  </a:lnTo>
                  <a:lnTo>
                    <a:pt x="894122" y="331405"/>
                  </a:lnTo>
                  <a:lnTo>
                    <a:pt x="901109" y="317438"/>
                  </a:lnTo>
                  <a:lnTo>
                    <a:pt x="908731" y="304105"/>
                  </a:lnTo>
                  <a:lnTo>
                    <a:pt x="916035" y="290773"/>
                  </a:lnTo>
                  <a:lnTo>
                    <a:pt x="923657" y="277441"/>
                  </a:lnTo>
                  <a:lnTo>
                    <a:pt x="931596" y="264743"/>
                  </a:lnTo>
                  <a:lnTo>
                    <a:pt x="940171" y="252046"/>
                  </a:lnTo>
                  <a:lnTo>
                    <a:pt x="948427" y="239348"/>
                  </a:lnTo>
                  <a:lnTo>
                    <a:pt x="957320" y="227603"/>
                  </a:lnTo>
                  <a:lnTo>
                    <a:pt x="966212" y="215858"/>
                  </a:lnTo>
                  <a:lnTo>
                    <a:pt x="975421" y="204112"/>
                  </a:lnTo>
                  <a:lnTo>
                    <a:pt x="985266" y="192685"/>
                  </a:lnTo>
                  <a:lnTo>
                    <a:pt x="994793" y="181574"/>
                  </a:lnTo>
                  <a:lnTo>
                    <a:pt x="1004956" y="170781"/>
                  </a:lnTo>
                  <a:lnTo>
                    <a:pt x="1014800" y="160306"/>
                  </a:lnTo>
                  <a:lnTo>
                    <a:pt x="1025280" y="149831"/>
                  </a:lnTo>
                  <a:lnTo>
                    <a:pt x="1036078" y="140307"/>
                  </a:lnTo>
                  <a:lnTo>
                    <a:pt x="1046875" y="130784"/>
                  </a:lnTo>
                  <a:lnTo>
                    <a:pt x="1057991" y="121261"/>
                  </a:lnTo>
                  <a:lnTo>
                    <a:pt x="1069105" y="112055"/>
                  </a:lnTo>
                  <a:lnTo>
                    <a:pt x="1080538" y="103485"/>
                  </a:lnTo>
                  <a:lnTo>
                    <a:pt x="1092606" y="94914"/>
                  </a:lnTo>
                  <a:lnTo>
                    <a:pt x="1104356" y="86978"/>
                  </a:lnTo>
                  <a:lnTo>
                    <a:pt x="1116742" y="79359"/>
                  </a:lnTo>
                  <a:lnTo>
                    <a:pt x="1128809" y="72058"/>
                  </a:lnTo>
                  <a:lnTo>
                    <a:pt x="1141512" y="64440"/>
                  </a:lnTo>
                  <a:lnTo>
                    <a:pt x="1154533" y="57774"/>
                  </a:lnTo>
                  <a:lnTo>
                    <a:pt x="1167553" y="51425"/>
                  </a:lnTo>
                  <a:lnTo>
                    <a:pt x="1180574" y="45711"/>
                  </a:lnTo>
                  <a:lnTo>
                    <a:pt x="1193912" y="39680"/>
                  </a:lnTo>
                  <a:lnTo>
                    <a:pt x="1207568" y="34601"/>
                  </a:lnTo>
                  <a:lnTo>
                    <a:pt x="1221541" y="29522"/>
                  </a:lnTo>
                  <a:lnTo>
                    <a:pt x="1235514" y="24760"/>
                  </a:lnTo>
                  <a:lnTo>
                    <a:pt x="1249805" y="20633"/>
                  </a:lnTo>
                  <a:lnTo>
                    <a:pt x="1264096" y="16507"/>
                  </a:lnTo>
                  <a:lnTo>
                    <a:pt x="1278704" y="13332"/>
                  </a:lnTo>
                  <a:lnTo>
                    <a:pt x="1293630" y="10158"/>
                  </a:lnTo>
                  <a:lnTo>
                    <a:pt x="1308556" y="7618"/>
                  </a:lnTo>
                  <a:lnTo>
                    <a:pt x="1323164" y="5396"/>
                  </a:lnTo>
                  <a:lnTo>
                    <a:pt x="1339043" y="3174"/>
                  </a:lnTo>
                  <a:lnTo>
                    <a:pt x="1354287" y="1905"/>
                  </a:lnTo>
                  <a:lnTo>
                    <a:pt x="1369848" y="952"/>
                  </a:lnTo>
                  <a:lnTo>
                    <a:pt x="1385726" y="317"/>
                  </a:lnTo>
                  <a:lnTo>
                    <a:pt x="1401605" y="0"/>
                  </a:ln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defTabSz="1219200" fontAlgn="auto">
                <a:spcBef>
                  <a:spcPts val="0"/>
                </a:spcBef>
                <a:spcAft>
                  <a:spcPts val="0"/>
                </a:spcAft>
                <a:defRPr/>
              </a:pPr>
              <a:endParaRPr lang="zh-CN" altLang="en-US" sz="1050" b="1">
                <a:solidFill>
                  <a:srgbClr val="FFFFFF"/>
                </a:solidFill>
                <a:latin typeface="+mn-lt"/>
              </a:endParaRPr>
            </a:p>
          </p:txBody>
        </p:sp>
        <p:sp>
          <p:nvSpPr>
            <p:cNvPr id="117" name="TextBox 87"/>
            <p:cNvSpPr txBox="1">
              <a:spLocks noChangeArrowheads="1"/>
            </p:cNvSpPr>
            <p:nvPr/>
          </p:nvSpPr>
          <p:spPr bwMode="auto">
            <a:xfrm>
              <a:off x="603250" y="5557838"/>
              <a:ext cx="817563" cy="86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00" b="1">
                  <a:solidFill>
                    <a:srgbClr val="00B0F0"/>
                  </a:solidFill>
                  <a:latin typeface="微软雅黑" panose="020B0503020204020204" pitchFamily="34" charset="-122"/>
                  <a:ea typeface="微软雅黑" panose="020B0503020204020204" pitchFamily="34" charset="-122"/>
                </a:rPr>
                <a:t>教师</a:t>
              </a:r>
              <a:endParaRPr lang="zh-CN" altLang="en-US" sz="1800" b="1">
                <a:solidFill>
                  <a:srgbClr val="00B0F0"/>
                </a:solidFill>
                <a:latin typeface="微软雅黑" panose="020B0503020204020204" pitchFamily="34" charset="-122"/>
                <a:ea typeface="微软雅黑" panose="020B0503020204020204" pitchFamily="34" charset="-122"/>
              </a:endParaRPr>
            </a:p>
          </p:txBody>
        </p:sp>
      </p:grpSp>
      <p:sp>
        <p:nvSpPr>
          <p:cNvPr id="118" name="矩形 90"/>
          <p:cNvSpPr>
            <a:spLocks noChangeArrowheads="1"/>
          </p:cNvSpPr>
          <p:nvPr/>
        </p:nvSpPr>
        <p:spPr bwMode="auto">
          <a:xfrm>
            <a:off x="416957" y="653599"/>
            <a:ext cx="8648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smtClean="0">
                <a:latin typeface="微软雅黑" panose="020B0503020204020204" pitchFamily="34" charset="-122"/>
                <a:ea typeface="微软雅黑" panose="020B0503020204020204" pitchFamily="34" charset="-122"/>
              </a:rPr>
              <a:t>(1) </a:t>
            </a:r>
            <a:r>
              <a:rPr lang="zh-CN" altLang="en-US" sz="1800" b="1" dirty="0" smtClean="0">
                <a:latin typeface="微软雅黑" panose="020B0503020204020204" pitchFamily="34" charset="-122"/>
                <a:ea typeface="微软雅黑" panose="020B0503020204020204" pitchFamily="34" charset="-122"/>
              </a:rPr>
              <a:t>践行</a:t>
            </a:r>
            <a:r>
              <a:rPr lang="zh-CN" altLang="en-US" sz="1800" b="1" dirty="0" smtClean="0">
                <a:solidFill>
                  <a:srgbClr val="FF0000"/>
                </a:solidFill>
                <a:latin typeface="微软雅黑" panose="020B0503020204020204" pitchFamily="34" charset="-122"/>
                <a:ea typeface="微软雅黑" panose="020B0503020204020204" pitchFamily="34" charset="-122"/>
              </a:rPr>
              <a:t>翻转</a:t>
            </a:r>
            <a:r>
              <a:rPr lang="zh-CN" altLang="en-US" sz="1800" b="1" dirty="0">
                <a:solidFill>
                  <a:srgbClr val="FF0000"/>
                </a:solidFill>
                <a:latin typeface="微软雅黑" panose="020B0503020204020204" pitchFamily="34" charset="-122"/>
                <a:ea typeface="微软雅黑" panose="020B0503020204020204" pitchFamily="34" charset="-122"/>
              </a:rPr>
              <a:t>课堂理念</a:t>
            </a:r>
            <a:r>
              <a:rPr lang="zh-CN" altLang="en-US" sz="1800" b="1" dirty="0">
                <a:latin typeface="微软雅黑" panose="020B0503020204020204" pitchFamily="34" charset="-122"/>
                <a:ea typeface="微软雅黑" panose="020B0503020204020204" pitchFamily="34" charset="-122"/>
              </a:rPr>
              <a:t>实现高职教学</a:t>
            </a:r>
            <a:r>
              <a:rPr lang="en-US" altLang="zh-CN" sz="1800" b="1" dirty="0">
                <a:solidFill>
                  <a:srgbClr val="FF0000"/>
                </a:solidFill>
                <a:latin typeface="微软雅黑" panose="020B0503020204020204" pitchFamily="34" charset="-122"/>
                <a:ea typeface="微软雅黑" panose="020B0503020204020204" pitchFamily="34" charset="-122"/>
              </a:rPr>
              <a:t>O2O</a:t>
            </a:r>
            <a:r>
              <a:rPr lang="zh-CN" altLang="en-US" sz="1800" b="1" dirty="0">
                <a:solidFill>
                  <a:srgbClr val="FF0000"/>
                </a:solidFill>
                <a:latin typeface="微软雅黑" panose="020B0503020204020204" pitchFamily="34" charset="-122"/>
                <a:ea typeface="微软雅黑" panose="020B0503020204020204" pitchFamily="34" charset="-122"/>
              </a:rPr>
              <a:t>混合式教学</a:t>
            </a:r>
            <a:r>
              <a:rPr lang="zh-CN" altLang="en-US" sz="1800" b="1" dirty="0">
                <a:latin typeface="微软雅黑" panose="020B0503020204020204" pitchFamily="34" charset="-122"/>
                <a:ea typeface="微软雅黑" panose="020B0503020204020204" pitchFamily="34" charset="-122"/>
              </a:rPr>
              <a:t> </a:t>
            </a:r>
            <a:endParaRPr lang="zh-CN" altLang="en-US" sz="1800" b="1" dirty="0">
              <a:latin typeface="微软雅黑" panose="020B0503020204020204" pitchFamily="34" charset="-122"/>
              <a:ea typeface="微软雅黑" panose="020B0503020204020204" pitchFamily="34" charset="-122"/>
            </a:endParaRPr>
          </a:p>
        </p:txBody>
      </p:sp>
      <p:grpSp>
        <p:nvGrpSpPr>
          <p:cNvPr id="97" name="组合 96"/>
          <p:cNvGrpSpPr/>
          <p:nvPr/>
        </p:nvGrpSpPr>
        <p:grpSpPr>
          <a:xfrm>
            <a:off x="4454" y="4874534"/>
            <a:ext cx="9144000" cy="271067"/>
            <a:chOff x="0" y="6389330"/>
            <a:chExt cx="12192000" cy="361422"/>
          </a:xfrm>
        </p:grpSpPr>
        <p:sp>
          <p:nvSpPr>
            <p:cNvPr id="98" name="矩形 97"/>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00" name="矩形 99"/>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sp>
        <p:nvSpPr>
          <p:cNvPr id="2" name="矩形 1"/>
          <p:cNvSpPr/>
          <p:nvPr/>
        </p:nvSpPr>
        <p:spPr>
          <a:xfrm>
            <a:off x="5897880" y="4062730"/>
            <a:ext cx="1587500" cy="323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1219200" fontAlgn="auto">
              <a:spcBef>
                <a:spcPts val="0"/>
              </a:spcBef>
              <a:spcAft>
                <a:spcPts val="0"/>
              </a:spcAft>
              <a:defRPr/>
            </a:pPr>
            <a:r>
              <a:rPr lang="zh-CN" altLang="en-US" sz="1350" b="1" dirty="0">
                <a:latin typeface="微软雅黑" panose="020B0503020204020204" pitchFamily="34" charset="-122"/>
                <a:ea typeface="微软雅黑" panose="020B0503020204020204" pitchFamily="34" charset="-122"/>
              </a:rPr>
              <a:t>教学过程反馈评价</a:t>
            </a:r>
            <a:endParaRPr lang="zh-CN" altLang="en-US" sz="1350" b="1" dirty="0">
              <a:latin typeface="微软雅黑" panose="020B0503020204020204" pitchFamily="34" charset="-122"/>
              <a:ea typeface="微软雅黑" panose="020B0503020204020204" pitchFamily="34" charset="-122"/>
            </a:endParaRPr>
          </a:p>
        </p:txBody>
      </p:sp>
      <p:sp>
        <p:nvSpPr>
          <p:cNvPr id="5"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zh-CN" altLang="en-US" sz="2100" b="1" dirty="0">
                <a:solidFill>
                  <a:schemeClr val="tx2"/>
                </a:solidFill>
                <a:latin typeface="微软雅黑" panose="020B0503020204020204" pitchFamily="34" charset="-122"/>
                <a:ea typeface="微软雅黑" panose="020B0503020204020204" pitchFamily="34" charset="-122"/>
                <a:sym typeface="+mn-ea"/>
              </a:rPr>
              <a:t>2</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sz="2100" b="1" dirty="0">
                <a:solidFill>
                  <a:schemeClr val="tx2"/>
                </a:solidFill>
                <a:latin typeface="微软雅黑" panose="020B0503020204020204" pitchFamily="34" charset="-122"/>
                <a:ea typeface="微软雅黑" panose="020B0503020204020204" pitchFamily="34" charset="-122"/>
                <a:sym typeface="+mn-ea"/>
              </a:rPr>
              <a:t>课程诊改实施情况</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48921" y="171450"/>
            <a:ext cx="575218" cy="216932"/>
            <a:chOff x="472881" y="331470"/>
            <a:chExt cx="766957" cy="289243"/>
          </a:xfrm>
          <a:solidFill>
            <a:schemeClr val="tx2"/>
          </a:solidFill>
        </p:grpSpPr>
        <p:sp>
          <p:nvSpPr>
            <p:cNvPr id="7"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8"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9"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0"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4" name="直接连接符 3"/>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wipe(down)">
                                      <p:cBhvr>
                                        <p:cTn id="11" dur="250"/>
                                        <p:tgtEl>
                                          <p:spTgt spid="112"/>
                                        </p:tgtEl>
                                      </p:cBhvr>
                                    </p:animEffect>
                                  </p:childTnLst>
                                </p:cTn>
                              </p:par>
                              <p:par>
                                <p:cTn id="12" presetID="22" presetClass="entr" presetSubtype="1" fill="hold" nodeType="with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wipe(up)">
                                      <p:cBhvr>
                                        <p:cTn id="14" dur="250"/>
                                        <p:tgtEl>
                                          <p:spTgt spid="1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left)">
                                      <p:cBhvr>
                                        <p:cTn id="18" dur="250"/>
                                        <p:tgtEl>
                                          <p:spTgt spid="6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wipe(left)">
                                      <p:cBhvr>
                                        <p:cTn id="22" dur="250"/>
                                        <p:tgtEl>
                                          <p:spTgt spid="87"/>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down)">
                                      <p:cBhvr>
                                        <p:cTn id="26" dur="250"/>
                                        <p:tgtEl>
                                          <p:spTgt spid="90"/>
                                        </p:tgtEl>
                                      </p:cBhvr>
                                    </p:animEffect>
                                  </p:childTnLst>
                                </p:cTn>
                              </p:par>
                              <p:par>
                                <p:cTn id="27" presetID="22" presetClass="entr" presetSubtype="1" fill="hold" nodeType="with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wipe(up)">
                                      <p:cBhvr>
                                        <p:cTn id="29" dur="250"/>
                                        <p:tgtEl>
                                          <p:spTgt spid="101"/>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wipe(left)">
                                      <p:cBhvr>
                                        <p:cTn id="33" dur="250"/>
                                        <p:tgtEl>
                                          <p:spTgt spid="108"/>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down)">
                                      <p:cBhvr>
                                        <p:cTn id="37" dur="250"/>
                                        <p:tgtEl>
                                          <p:spTgt spid="66"/>
                                        </p:tgtEl>
                                      </p:cBhvr>
                                    </p:animEffect>
                                  </p:childTnLst>
                                </p:cTn>
                              </p:par>
                              <p:par>
                                <p:cTn id="38" presetID="22" presetClass="entr" presetSubtype="1" fill="hold"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up)">
                                      <p:cBhvr>
                                        <p:cTn id="40" dur="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P spid="8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6519474" y="-190338"/>
            <a:ext cx="3830429" cy="5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algn="ctr" eaLnBrk="1" hangingPunct="1">
              <a:defRPr sz="1400">
                <a:solidFill>
                  <a:srgbClr val="F4E3B6"/>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gn="l"/>
            <a:endParaRPr lang="zh-CN" altLang="en-US" sz="1350">
              <a:solidFill>
                <a:srgbClr val="000000"/>
              </a:solidFill>
            </a:endParaRPr>
          </a:p>
          <a:p>
            <a:pPr algn="l"/>
            <a:endParaRPr lang="zh-CN" altLang="en-US" sz="1350">
              <a:solidFill>
                <a:srgbClr val="000000"/>
              </a:solidFill>
            </a:endParaRPr>
          </a:p>
          <a:p>
            <a:pPr algn="l"/>
            <a:endParaRPr lang="zh-CN" altLang="da-DK" sz="1350">
              <a:solidFill>
                <a:srgbClr val="000000"/>
              </a:solidFill>
            </a:endParaRPr>
          </a:p>
          <a:p>
            <a:pPr algn="l"/>
            <a:endParaRPr lang="zh-CN" altLang="en-US" sz="1350">
              <a:solidFill>
                <a:srgbClr val="000000"/>
              </a:solidFill>
            </a:endParaRPr>
          </a:p>
        </p:txBody>
      </p:sp>
      <p:grpSp>
        <p:nvGrpSpPr>
          <p:cNvPr id="67" name="组合 66"/>
          <p:cNvGrpSpPr/>
          <p:nvPr/>
        </p:nvGrpSpPr>
        <p:grpSpPr>
          <a:xfrm>
            <a:off x="4454" y="4874534"/>
            <a:ext cx="9144000" cy="271067"/>
            <a:chOff x="0" y="6389330"/>
            <a:chExt cx="12192000" cy="361422"/>
          </a:xfrm>
        </p:grpSpPr>
        <p:sp>
          <p:nvSpPr>
            <p:cNvPr id="68" name="矩形 67"/>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69" name="矩形 68"/>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grpSp>
      <p:sp>
        <p:nvSpPr>
          <p:cNvPr id="70" name="TextBox 69"/>
          <p:cNvSpPr txBox="1"/>
          <p:nvPr/>
        </p:nvSpPr>
        <p:spPr>
          <a:xfrm>
            <a:off x="749331" y="704491"/>
            <a:ext cx="6146243" cy="368300"/>
          </a:xfrm>
          <a:prstGeom prst="rect">
            <a:avLst/>
          </a:prstGeom>
          <a:noFill/>
        </p:spPr>
        <p:txBody>
          <a:bodyPr wrap="square" rtlCol="0">
            <a:spAutoFit/>
          </a:bodyPr>
          <a:p>
            <a:r>
              <a:rPr lang="en-US" altLang="zh-CN" sz="1800" b="1" dirty="0" smtClean="0">
                <a:latin typeface="微软雅黑" panose="020B0503020204020204" pitchFamily="34" charset="-122"/>
                <a:ea typeface="微软雅黑" panose="020B0503020204020204" pitchFamily="34" charset="-122"/>
                <a:sym typeface="+mn-ea"/>
              </a:rPr>
              <a:t>(2) </a:t>
            </a:r>
            <a:r>
              <a:rPr lang="zh-CN" altLang="en-US" sz="1800" b="1" dirty="0" smtClean="0">
                <a:solidFill>
                  <a:srgbClr val="FF0000"/>
                </a:solidFill>
                <a:latin typeface="微软雅黑" panose="020B0503020204020204" pitchFamily="34" charset="-122"/>
                <a:ea typeface="微软雅黑" panose="020B0503020204020204" pitchFamily="34" charset="-122"/>
              </a:rPr>
              <a:t>如何使用信息化手段监控学生情况？</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01449" y="1097280"/>
            <a:ext cx="6643245" cy="3134360"/>
            <a:chOff x="649991" y="7108693"/>
            <a:chExt cx="10591817" cy="5502093"/>
          </a:xfrm>
        </p:grpSpPr>
        <p:grpSp>
          <p:nvGrpSpPr>
            <p:cNvPr id="17" name="组合 16"/>
            <p:cNvGrpSpPr/>
            <p:nvPr/>
          </p:nvGrpSpPr>
          <p:grpSpPr>
            <a:xfrm>
              <a:off x="649991" y="7108693"/>
              <a:ext cx="4431259" cy="4454056"/>
              <a:chOff x="649991" y="2031400"/>
              <a:chExt cx="4431259" cy="4454056"/>
            </a:xfrm>
          </p:grpSpPr>
          <p:sp>
            <p:nvSpPr>
              <p:cNvPr id="2" name="Rectangle 24"/>
              <p:cNvSpPr>
                <a:spLocks noChangeArrowheads="1"/>
              </p:cNvSpPr>
              <p:nvPr/>
            </p:nvSpPr>
            <p:spPr bwMode="auto">
              <a:xfrm>
                <a:off x="3568839" y="5415032"/>
                <a:ext cx="1512411" cy="665860"/>
              </a:xfrm>
              <a:prstGeom prst="rect">
                <a:avLst/>
              </a:prstGeom>
              <a:solidFill>
                <a:srgbClr val="FFE200"/>
              </a:solidFill>
              <a:ln>
                <a:noFill/>
              </a:ln>
              <a:effectLst/>
            </p:spPr>
            <p:txBody>
              <a:bodyPr wrap="none" lIns="59927" tIns="29964" rIns="59927" bIns="29964"/>
              <a:p>
                <a:pPr algn="ctr" defTabSz="793750">
                  <a:lnSpc>
                    <a:spcPct val="110000"/>
                  </a:lnSpc>
                </a:pPr>
                <a:r>
                  <a:rPr kumimoji="1" lang="zh-CN" altLang="en-US" sz="1800" b="1" dirty="0" smtClean="0">
                    <a:solidFill>
                      <a:schemeClr val="bg1"/>
                    </a:solidFill>
                    <a:latin typeface="微软雅黑" panose="020B0503020204020204" pitchFamily="34" charset="-122"/>
                    <a:ea typeface="微软雅黑" panose="020B0503020204020204" pitchFamily="34" charset="-122"/>
                  </a:rPr>
                  <a:t>设计</a:t>
                </a:r>
                <a:endParaRPr kumimoji="1" lang="zh-CN" altLang="en-US" sz="1800" b="1" dirty="0" smtClean="0">
                  <a:solidFill>
                    <a:schemeClr val="bg1"/>
                  </a:solidFill>
                  <a:latin typeface="微软雅黑" panose="020B0503020204020204" pitchFamily="34" charset="-122"/>
                  <a:ea typeface="微软雅黑" panose="020B0503020204020204" pitchFamily="34" charset="-122"/>
                </a:endParaRPr>
              </a:p>
            </p:txBody>
          </p:sp>
          <p:sp>
            <p:nvSpPr>
              <p:cNvPr id="19" name="Rectangle 24"/>
              <p:cNvSpPr>
                <a:spLocks noChangeArrowheads="1"/>
              </p:cNvSpPr>
              <p:nvPr/>
            </p:nvSpPr>
            <p:spPr bwMode="auto">
              <a:xfrm>
                <a:off x="3568839" y="4057680"/>
                <a:ext cx="1512411" cy="604231"/>
              </a:xfrm>
              <a:prstGeom prst="rect">
                <a:avLst/>
              </a:prstGeom>
              <a:solidFill>
                <a:srgbClr val="14B04D"/>
              </a:solidFill>
              <a:ln>
                <a:noFill/>
              </a:ln>
              <a:effectLst/>
            </p:spPr>
            <p:txBody>
              <a:bodyPr wrap="none" lIns="59927" tIns="29964" rIns="59927" bIns="29964"/>
              <a:p>
                <a:pPr algn="ctr" defTabSz="793750">
                  <a:lnSpc>
                    <a:spcPct val="110000"/>
                  </a:lnSpc>
                </a:pPr>
                <a:r>
                  <a:rPr kumimoji="1" lang="zh-CN" altLang="en-US" sz="1800" b="1" dirty="0">
                    <a:solidFill>
                      <a:schemeClr val="tx1"/>
                    </a:solidFill>
                    <a:latin typeface="微软雅黑" panose="020B0503020204020204" pitchFamily="34" charset="-122"/>
                    <a:ea typeface="微软雅黑" panose="020B0503020204020204" pitchFamily="34" charset="-122"/>
                  </a:rPr>
                  <a:t>组织</a:t>
                </a:r>
                <a:endParaRPr kumimoji="1"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20" name="Rectangle 24"/>
              <p:cNvSpPr>
                <a:spLocks noChangeArrowheads="1"/>
              </p:cNvSpPr>
              <p:nvPr/>
            </p:nvSpPr>
            <p:spPr bwMode="auto">
              <a:xfrm>
                <a:off x="3568839" y="2503759"/>
                <a:ext cx="1512411" cy="604800"/>
              </a:xfrm>
              <a:prstGeom prst="rect">
                <a:avLst/>
              </a:prstGeom>
              <a:solidFill>
                <a:srgbClr val="0097DC"/>
              </a:solidFill>
              <a:ln>
                <a:noFill/>
              </a:ln>
              <a:effectLst/>
            </p:spPr>
            <p:txBody>
              <a:bodyPr wrap="none" lIns="59927" tIns="29964" rIns="59927" bIns="29964"/>
              <a:p>
                <a:pPr algn="ctr" defTabSz="793750">
                  <a:lnSpc>
                    <a:spcPct val="110000"/>
                  </a:lnSpc>
                </a:pPr>
                <a:r>
                  <a:rPr kumimoji="1" lang="zh-CN" altLang="en-US" sz="1800" b="1" dirty="0" smtClean="0">
                    <a:solidFill>
                      <a:srgbClr val="7030A0"/>
                    </a:solidFill>
                    <a:latin typeface="微软雅黑" panose="020B0503020204020204" pitchFamily="34" charset="-122"/>
                    <a:ea typeface="微软雅黑" panose="020B0503020204020204" pitchFamily="34" charset="-122"/>
                  </a:rPr>
                  <a:t>实施</a:t>
                </a:r>
                <a:endParaRPr kumimoji="1" lang="zh-CN" altLang="en-US" sz="1800" b="1" dirty="0" smtClean="0">
                  <a:solidFill>
                    <a:srgbClr val="7030A0"/>
                  </a:solidFill>
                  <a:latin typeface="微软雅黑" panose="020B0503020204020204" pitchFamily="34" charset="-122"/>
                  <a:ea typeface="微软雅黑" panose="020B0503020204020204" pitchFamily="34" charset="-122"/>
                </a:endParaRPr>
              </a:p>
            </p:txBody>
          </p:sp>
          <p:sp>
            <p:nvSpPr>
              <p:cNvPr id="21" name="Rectangle 24"/>
              <p:cNvSpPr>
                <a:spLocks noChangeArrowheads="1"/>
              </p:cNvSpPr>
              <p:nvPr/>
            </p:nvSpPr>
            <p:spPr bwMode="auto">
              <a:xfrm>
                <a:off x="649991" y="2503759"/>
                <a:ext cx="1512895" cy="604800"/>
              </a:xfrm>
              <a:prstGeom prst="rect">
                <a:avLst/>
              </a:prstGeom>
              <a:solidFill>
                <a:srgbClr val="F79E64"/>
              </a:solidFill>
              <a:ln>
                <a:noFill/>
              </a:ln>
              <a:effectLst/>
            </p:spPr>
            <p:txBody>
              <a:bodyPr wrap="none" lIns="59927" tIns="29964" rIns="59927" bIns="29964"/>
              <a:p>
                <a:pPr algn="ctr" defTabSz="793750">
                  <a:lnSpc>
                    <a:spcPct val="110000"/>
                  </a:lnSpc>
                </a:pPr>
                <a:r>
                  <a:rPr kumimoji="1" lang="zh-CN" altLang="en-US" sz="1800" b="1" dirty="0">
                    <a:solidFill>
                      <a:srgbClr val="FFFF00"/>
                    </a:solidFill>
                    <a:latin typeface="微软雅黑" panose="020B0503020204020204" pitchFamily="34" charset="-122"/>
                    <a:ea typeface="微软雅黑" panose="020B0503020204020204" pitchFamily="34" charset="-122"/>
                  </a:rPr>
                  <a:t>监测</a:t>
                </a:r>
                <a:endParaRPr kumimoji="1" lang="zh-CN" altLang="en-US" sz="1800" b="1" dirty="0">
                  <a:solidFill>
                    <a:srgbClr val="FFFF00"/>
                  </a:solidFill>
                  <a:latin typeface="微软雅黑" panose="020B0503020204020204" pitchFamily="34" charset="-122"/>
                  <a:ea typeface="微软雅黑" panose="020B0503020204020204" pitchFamily="34" charset="-122"/>
                </a:endParaRPr>
              </a:p>
            </p:txBody>
          </p:sp>
          <p:sp>
            <p:nvSpPr>
              <p:cNvPr id="22" name="Rectangle 24"/>
              <p:cNvSpPr>
                <a:spLocks noChangeArrowheads="1"/>
              </p:cNvSpPr>
              <p:nvPr/>
            </p:nvSpPr>
            <p:spPr bwMode="auto">
              <a:xfrm>
                <a:off x="653787" y="4041351"/>
                <a:ext cx="1512895" cy="604231"/>
              </a:xfrm>
              <a:prstGeom prst="rect">
                <a:avLst/>
              </a:prstGeom>
              <a:solidFill>
                <a:srgbClr val="E66D58"/>
              </a:solidFill>
              <a:ln>
                <a:noFill/>
              </a:ln>
              <a:effectLst/>
            </p:spPr>
            <p:txBody>
              <a:bodyPr wrap="none" lIns="59927" tIns="29964" rIns="59927" bIns="29964"/>
              <a:p>
                <a:pPr algn="ctr" defTabSz="793750">
                  <a:lnSpc>
                    <a:spcPct val="110000"/>
                  </a:lnSpc>
                </a:pPr>
                <a:r>
                  <a:rPr kumimoji="1" lang="zh-CN" altLang="en-US" sz="1800" b="1" dirty="0">
                    <a:solidFill>
                      <a:srgbClr val="FF0000"/>
                    </a:solidFill>
                    <a:latin typeface="微软雅黑" panose="020B0503020204020204" pitchFamily="34" charset="-122"/>
                    <a:ea typeface="微软雅黑" panose="020B0503020204020204" pitchFamily="34" charset="-122"/>
                  </a:rPr>
                  <a:t>预警</a:t>
                </a:r>
                <a:endParaRPr kumimoji="1" lang="zh-CN" altLang="en-US" sz="1800" b="1" dirty="0">
                  <a:solidFill>
                    <a:srgbClr val="FF0000"/>
                  </a:solidFill>
                  <a:latin typeface="微软雅黑" panose="020B0503020204020204" pitchFamily="34" charset="-122"/>
                  <a:ea typeface="微软雅黑" panose="020B0503020204020204" pitchFamily="34" charset="-122"/>
                </a:endParaRPr>
              </a:p>
            </p:txBody>
          </p:sp>
          <p:sp>
            <p:nvSpPr>
              <p:cNvPr id="23" name="Rectangle 24"/>
              <p:cNvSpPr>
                <a:spLocks noChangeArrowheads="1"/>
              </p:cNvSpPr>
              <p:nvPr/>
            </p:nvSpPr>
            <p:spPr bwMode="auto">
              <a:xfrm>
                <a:off x="659580" y="5447689"/>
                <a:ext cx="1512895" cy="604800"/>
              </a:xfrm>
              <a:prstGeom prst="rect">
                <a:avLst/>
              </a:prstGeom>
              <a:solidFill>
                <a:srgbClr val="D15055"/>
              </a:solidFill>
              <a:ln>
                <a:noFill/>
              </a:ln>
              <a:effectLst/>
            </p:spPr>
            <p:txBody>
              <a:bodyPr wrap="none" lIns="59927" tIns="29964" rIns="59927" bIns="29964"/>
              <a:p>
                <a:pPr algn="ctr" defTabSz="793750">
                  <a:lnSpc>
                    <a:spcPct val="110000"/>
                  </a:lnSpc>
                </a:pPr>
                <a:r>
                  <a:rPr kumimoji="1" lang="zh-CN" altLang="en-US" sz="1800" b="1" dirty="0">
                    <a:solidFill>
                      <a:srgbClr val="12765C"/>
                    </a:solidFill>
                    <a:latin typeface="微软雅黑" panose="020B0503020204020204" pitchFamily="34" charset="-122"/>
                    <a:ea typeface="微软雅黑" panose="020B0503020204020204" pitchFamily="34" charset="-122"/>
                  </a:rPr>
                  <a:t>改进</a:t>
                </a:r>
                <a:endParaRPr kumimoji="1" lang="zh-CN" altLang="en-US" sz="1800" b="1" dirty="0">
                  <a:solidFill>
                    <a:srgbClr val="12765C"/>
                  </a:solidFill>
                  <a:latin typeface="微软雅黑" panose="020B0503020204020204" pitchFamily="34" charset="-122"/>
                  <a:ea typeface="微软雅黑" panose="020B0503020204020204" pitchFamily="34" charset="-122"/>
                </a:endParaRPr>
              </a:p>
            </p:txBody>
          </p:sp>
          <p:cxnSp>
            <p:nvCxnSpPr>
              <p:cNvPr id="24" name="直接箭头连接符 23"/>
              <p:cNvCxnSpPr>
                <a:stCxn id="20" idx="1"/>
                <a:endCxn id="21" idx="3"/>
              </p:cNvCxnSpPr>
              <p:nvPr/>
            </p:nvCxnSpPr>
            <p:spPr>
              <a:xfrm flipH="1">
                <a:off x="2162886" y="2806159"/>
                <a:ext cx="140595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23" idx="3"/>
                <a:endCxn id="2" idx="1"/>
              </p:cNvCxnSpPr>
              <p:nvPr/>
            </p:nvCxnSpPr>
            <p:spPr>
              <a:xfrm flipV="1">
                <a:off x="2172475" y="5747962"/>
                <a:ext cx="1396364" cy="21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1" idx="2"/>
                <a:endCxn id="22" idx="0"/>
              </p:cNvCxnSpPr>
              <p:nvPr/>
            </p:nvCxnSpPr>
            <p:spPr>
              <a:xfrm>
                <a:off x="1406439" y="3108559"/>
                <a:ext cx="3796" cy="9327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2" idx="2"/>
                <a:endCxn id="23" idx="0"/>
              </p:cNvCxnSpPr>
              <p:nvPr/>
            </p:nvCxnSpPr>
            <p:spPr>
              <a:xfrm>
                <a:off x="1410235" y="4645582"/>
                <a:ext cx="5793" cy="8021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endCxn id="2" idx="2"/>
              </p:cNvCxnSpPr>
              <p:nvPr/>
            </p:nvCxnSpPr>
            <p:spPr>
              <a:xfrm flipV="1">
                <a:off x="4325044" y="6080892"/>
                <a:ext cx="1" cy="404564"/>
              </a:xfrm>
              <a:prstGeom prst="straightConnector1">
                <a:avLst/>
              </a:prstGeom>
              <a:ln w="38100">
                <a:solidFill>
                  <a:srgbClr val="14B04D"/>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 idx="0"/>
                <a:endCxn id="19" idx="2"/>
              </p:cNvCxnSpPr>
              <p:nvPr/>
            </p:nvCxnSpPr>
            <p:spPr>
              <a:xfrm flipV="1">
                <a:off x="4325045" y="4661911"/>
                <a:ext cx="0" cy="753121"/>
              </a:xfrm>
              <a:prstGeom prst="straightConnector1">
                <a:avLst/>
              </a:prstGeom>
              <a:ln w="38100">
                <a:solidFill>
                  <a:srgbClr val="14B04D"/>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19" idx="0"/>
                <a:endCxn id="20" idx="2"/>
              </p:cNvCxnSpPr>
              <p:nvPr/>
            </p:nvCxnSpPr>
            <p:spPr>
              <a:xfrm flipV="1">
                <a:off x="4325045" y="3108559"/>
                <a:ext cx="0" cy="949121"/>
              </a:xfrm>
              <a:prstGeom prst="straightConnector1">
                <a:avLst/>
              </a:prstGeom>
              <a:ln w="38100">
                <a:solidFill>
                  <a:srgbClr val="14B04D"/>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69"/>
              <p:cNvSpPr txBox="1"/>
              <p:nvPr/>
            </p:nvSpPr>
            <p:spPr>
              <a:xfrm>
                <a:off x="2061618" y="3484799"/>
                <a:ext cx="1619365" cy="2104529"/>
              </a:xfrm>
              <a:prstGeom prst="rect">
                <a:avLst/>
              </a:prstGeom>
              <a:noFill/>
            </p:spPr>
            <p:txBody>
              <a:bodyPr wrap="square" rtlCol="0">
                <a:spAutoFit/>
              </a:bodyPr>
              <a:p>
                <a:pPr algn="ctr"/>
                <a:r>
                  <a:rPr lang="zh-CN" altLang="en-US" sz="2400" b="1" dirty="0">
                    <a:solidFill>
                      <a:srgbClr val="00B0F0"/>
                    </a:solidFill>
                    <a:latin typeface="微软雅黑" panose="020B0503020204020204" pitchFamily="34" charset="-122"/>
                    <a:ea typeface="微软雅黑" panose="020B0503020204020204" pitchFamily="34" charset="-122"/>
                  </a:rPr>
                  <a:t>数据</a:t>
                </a:r>
                <a:r>
                  <a:rPr lang="zh-CN" altLang="en-US" sz="2400" b="1" dirty="0" smtClean="0">
                    <a:solidFill>
                      <a:srgbClr val="00B0F0"/>
                    </a:solidFill>
                    <a:latin typeface="微软雅黑" panose="020B0503020204020204" pitchFamily="34" charset="-122"/>
                    <a:ea typeface="微软雅黑" panose="020B0503020204020204" pitchFamily="34" charset="-122"/>
                  </a:rPr>
                  <a:t>实时采集</a:t>
                </a:r>
                <a:endParaRPr lang="zh-CN" altLang="en-US" sz="2400" b="1" dirty="0">
                  <a:solidFill>
                    <a:srgbClr val="00B0F0"/>
                  </a:solidFill>
                  <a:latin typeface="微软雅黑" panose="020B0503020204020204" pitchFamily="34" charset="-122"/>
                  <a:ea typeface="微软雅黑" panose="020B0503020204020204" pitchFamily="34" charset="-122"/>
                </a:endParaRPr>
              </a:p>
            </p:txBody>
          </p:sp>
          <p:cxnSp>
            <p:nvCxnSpPr>
              <p:cNvPr id="38" name="直接箭头连接符 37"/>
              <p:cNvCxnSpPr>
                <a:stCxn id="20" idx="0"/>
              </p:cNvCxnSpPr>
              <p:nvPr/>
            </p:nvCxnSpPr>
            <p:spPr>
              <a:xfrm flipH="1" flipV="1">
                <a:off x="4325044" y="2031400"/>
                <a:ext cx="1" cy="472359"/>
              </a:xfrm>
              <a:prstGeom prst="straightConnector1">
                <a:avLst/>
              </a:prstGeom>
              <a:ln w="38100">
                <a:solidFill>
                  <a:srgbClr val="14B04D"/>
                </a:solidFill>
                <a:prstDash val="sysDash"/>
                <a:tailEnd type="triangle"/>
              </a:ln>
            </p:spPr>
            <p:style>
              <a:lnRef idx="1">
                <a:schemeClr val="accent1"/>
              </a:lnRef>
              <a:fillRef idx="0">
                <a:schemeClr val="accent1"/>
              </a:fillRef>
              <a:effectRef idx="0">
                <a:schemeClr val="accent1"/>
              </a:effectRef>
              <a:fontRef idx="minor">
                <a:schemeClr val="tx1"/>
              </a:fontRef>
            </p:style>
          </p:cxnSp>
        </p:grpSp>
        <p:pic>
          <p:nvPicPr>
            <p:cNvPr id="39" name="图片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068" y="11703467"/>
              <a:ext cx="2257740" cy="907319"/>
            </a:xfrm>
            <a:prstGeom prst="rect">
              <a:avLst/>
            </a:prstGeom>
          </p:spPr>
        </p:pic>
      </p:grpSp>
      <p:pic>
        <p:nvPicPr>
          <p:cNvPr id="40" name="图片 39" descr="IMG_7159"/>
          <p:cNvPicPr>
            <a:picLocks noChangeAspect="1"/>
          </p:cNvPicPr>
          <p:nvPr/>
        </p:nvPicPr>
        <p:blipFill>
          <a:blip r:embed="rId3"/>
          <a:stretch>
            <a:fillRect/>
          </a:stretch>
        </p:blipFill>
        <p:spPr>
          <a:xfrm>
            <a:off x="3532505" y="1366450"/>
            <a:ext cx="1112529" cy="1980000"/>
          </a:xfrm>
          <a:prstGeom prst="rect">
            <a:avLst/>
          </a:prstGeom>
        </p:spPr>
      </p:pic>
      <p:pic>
        <p:nvPicPr>
          <p:cNvPr id="41" name="图片 40" descr="IMG_7160"/>
          <p:cNvPicPr>
            <a:picLocks noChangeAspect="1"/>
          </p:cNvPicPr>
          <p:nvPr/>
        </p:nvPicPr>
        <p:blipFill>
          <a:blip r:embed="rId4"/>
          <a:stretch>
            <a:fillRect/>
          </a:stretch>
        </p:blipFill>
        <p:spPr>
          <a:xfrm>
            <a:off x="6029334" y="1366450"/>
            <a:ext cx="1112520" cy="1980000"/>
          </a:xfrm>
          <a:prstGeom prst="rect">
            <a:avLst/>
          </a:prstGeom>
        </p:spPr>
      </p:pic>
      <p:pic>
        <p:nvPicPr>
          <p:cNvPr id="42" name="图片 41" descr="IMG_7161"/>
          <p:cNvPicPr>
            <a:picLocks noChangeAspect="1"/>
          </p:cNvPicPr>
          <p:nvPr/>
        </p:nvPicPr>
        <p:blipFill>
          <a:blip r:embed="rId5"/>
          <a:stretch>
            <a:fillRect/>
          </a:stretch>
        </p:blipFill>
        <p:spPr>
          <a:xfrm>
            <a:off x="7240279" y="1366450"/>
            <a:ext cx="1112520" cy="1980000"/>
          </a:xfrm>
          <a:prstGeom prst="rect">
            <a:avLst/>
          </a:prstGeom>
        </p:spPr>
      </p:pic>
      <p:pic>
        <p:nvPicPr>
          <p:cNvPr id="43" name="图片 42" descr="IMG_7162"/>
          <p:cNvPicPr>
            <a:picLocks noChangeAspect="1"/>
          </p:cNvPicPr>
          <p:nvPr/>
        </p:nvPicPr>
        <p:blipFill>
          <a:blip r:embed="rId6"/>
          <a:stretch>
            <a:fillRect/>
          </a:stretch>
        </p:blipFill>
        <p:spPr>
          <a:xfrm>
            <a:off x="4780924" y="1366520"/>
            <a:ext cx="1112520" cy="1979930"/>
          </a:xfrm>
          <a:prstGeom prst="rect">
            <a:avLst/>
          </a:prstGeom>
        </p:spPr>
      </p:pic>
      <p:sp>
        <p:nvSpPr>
          <p:cNvPr id="123" name="TextBox 84"/>
          <p:cNvSpPr txBox="1"/>
          <p:nvPr/>
        </p:nvSpPr>
        <p:spPr>
          <a:xfrm>
            <a:off x="3806199" y="3347720"/>
            <a:ext cx="601980" cy="252730"/>
          </a:xfrm>
          <a:prstGeom prst="rect">
            <a:avLst/>
          </a:prstGeom>
          <a:noFill/>
        </p:spPr>
        <p:txBody>
          <a:bodyPr wrap="square" rtlCol="0">
            <a:spAutoFit/>
          </a:bodyPr>
          <a:p>
            <a:pPr algn="ctr"/>
            <a:r>
              <a:rPr lang="zh-CN" altLang="en-US" sz="1050" b="1" dirty="0" smtClean="0">
                <a:latin typeface="微软雅黑" panose="020B0503020204020204" pitchFamily="34" charset="-122"/>
                <a:ea typeface="微软雅黑" panose="020B0503020204020204" pitchFamily="34" charset="-122"/>
              </a:rPr>
              <a:t>资源库</a:t>
            </a:r>
            <a:endParaRPr lang="zh-CN" altLang="en-US" sz="1050" b="1" dirty="0">
              <a:latin typeface="微软雅黑" panose="020B0503020204020204" pitchFamily="34" charset="-122"/>
              <a:ea typeface="微软雅黑" panose="020B0503020204020204" pitchFamily="34" charset="-122"/>
            </a:endParaRPr>
          </a:p>
        </p:txBody>
      </p:sp>
      <p:sp>
        <p:nvSpPr>
          <p:cNvPr id="44" name="TextBox 84"/>
          <p:cNvSpPr txBox="1"/>
          <p:nvPr/>
        </p:nvSpPr>
        <p:spPr>
          <a:xfrm>
            <a:off x="4982854" y="3347720"/>
            <a:ext cx="601980" cy="252730"/>
          </a:xfrm>
          <a:prstGeom prst="rect">
            <a:avLst/>
          </a:prstGeom>
          <a:noFill/>
        </p:spPr>
        <p:txBody>
          <a:bodyPr wrap="square" rtlCol="0">
            <a:spAutoFit/>
          </a:bodyPr>
          <a:p>
            <a:pPr algn="ctr"/>
            <a:r>
              <a:rPr lang="zh-CN" altLang="en-US" sz="1050" b="1" dirty="0">
                <a:latin typeface="微软雅黑" panose="020B0503020204020204" pitchFamily="34" charset="-122"/>
                <a:ea typeface="微软雅黑" panose="020B0503020204020204" pitchFamily="34" charset="-122"/>
              </a:rPr>
              <a:t>出勤率</a:t>
            </a:r>
            <a:endParaRPr lang="zh-CN" altLang="en-US" sz="1050" b="1" dirty="0">
              <a:latin typeface="微软雅黑" panose="020B0503020204020204" pitchFamily="34" charset="-122"/>
              <a:ea typeface="微软雅黑" panose="020B0503020204020204" pitchFamily="34" charset="-122"/>
            </a:endParaRPr>
          </a:p>
        </p:txBody>
      </p:sp>
      <p:sp>
        <p:nvSpPr>
          <p:cNvPr id="45" name="TextBox 84"/>
          <p:cNvSpPr txBox="1"/>
          <p:nvPr/>
        </p:nvSpPr>
        <p:spPr>
          <a:xfrm>
            <a:off x="6087754" y="3347720"/>
            <a:ext cx="851535" cy="252730"/>
          </a:xfrm>
          <a:prstGeom prst="rect">
            <a:avLst/>
          </a:prstGeom>
          <a:noFill/>
        </p:spPr>
        <p:txBody>
          <a:bodyPr wrap="square" rtlCol="0">
            <a:spAutoFit/>
          </a:bodyPr>
          <a:p>
            <a:pPr algn="ctr"/>
            <a:r>
              <a:rPr lang="zh-CN" altLang="en-US" sz="1050" b="1" dirty="0">
                <a:latin typeface="微软雅黑" panose="020B0503020204020204" pitchFamily="34" charset="-122"/>
                <a:ea typeface="微软雅黑" panose="020B0503020204020204" pitchFamily="34" charset="-122"/>
              </a:rPr>
              <a:t>课堂测试</a:t>
            </a:r>
            <a:endParaRPr lang="zh-CN" altLang="en-US" sz="1050" b="1" dirty="0">
              <a:latin typeface="微软雅黑" panose="020B0503020204020204" pitchFamily="34" charset="-122"/>
              <a:ea typeface="微软雅黑" panose="020B0503020204020204" pitchFamily="34" charset="-122"/>
            </a:endParaRPr>
          </a:p>
        </p:txBody>
      </p:sp>
      <p:sp>
        <p:nvSpPr>
          <p:cNvPr id="46" name="TextBox 84"/>
          <p:cNvSpPr txBox="1"/>
          <p:nvPr/>
        </p:nvSpPr>
        <p:spPr>
          <a:xfrm>
            <a:off x="7370454" y="3347720"/>
            <a:ext cx="851535" cy="252730"/>
          </a:xfrm>
          <a:prstGeom prst="rect">
            <a:avLst/>
          </a:prstGeom>
          <a:noFill/>
        </p:spPr>
        <p:txBody>
          <a:bodyPr wrap="square" rtlCol="0">
            <a:spAutoFit/>
          </a:bodyPr>
          <a:p>
            <a:pPr algn="ctr"/>
            <a:r>
              <a:rPr lang="zh-CN" altLang="en-US" sz="1050" b="1" dirty="0">
                <a:latin typeface="微软雅黑" panose="020B0503020204020204" pitchFamily="34" charset="-122"/>
                <a:ea typeface="微软雅黑" panose="020B0503020204020204" pitchFamily="34" charset="-122"/>
              </a:rPr>
              <a:t>监测预警</a:t>
            </a:r>
            <a:endParaRPr lang="zh-CN" altLang="en-US" sz="1050" b="1" dirty="0">
              <a:latin typeface="微软雅黑" panose="020B0503020204020204" pitchFamily="34" charset="-122"/>
              <a:ea typeface="微软雅黑" panose="020B0503020204020204" pitchFamily="34" charset="-122"/>
            </a:endParaRPr>
          </a:p>
        </p:txBody>
      </p:sp>
      <p:pic>
        <p:nvPicPr>
          <p:cNvPr id="47" name="图片 46"/>
          <p:cNvPicPr>
            <a:picLocks noChangeAspect="1"/>
          </p:cNvPicPr>
          <p:nvPr/>
        </p:nvPicPr>
        <p:blipFill>
          <a:blip r:embed="rId7"/>
          <a:stretch>
            <a:fillRect/>
          </a:stretch>
        </p:blipFill>
        <p:spPr>
          <a:xfrm>
            <a:off x="2359660" y="3807460"/>
            <a:ext cx="1303655" cy="432435"/>
          </a:xfrm>
          <a:prstGeom prst="rect">
            <a:avLst/>
          </a:prstGeom>
        </p:spPr>
      </p:pic>
      <p:pic>
        <p:nvPicPr>
          <p:cNvPr id="49" name="图片 48"/>
          <p:cNvPicPr>
            <a:picLocks noChangeAspect="1"/>
          </p:cNvPicPr>
          <p:nvPr/>
        </p:nvPicPr>
        <p:blipFill>
          <a:blip r:embed="rId8"/>
          <a:stretch>
            <a:fillRect/>
          </a:stretch>
        </p:blipFill>
        <p:spPr>
          <a:xfrm>
            <a:off x="4131310" y="3764915"/>
            <a:ext cx="1080135" cy="474980"/>
          </a:xfrm>
          <a:prstGeom prst="rect">
            <a:avLst/>
          </a:prstGeom>
        </p:spPr>
      </p:pic>
      <p:sp>
        <p:nvSpPr>
          <p:cNvPr id="3" name="矩形 2"/>
          <p:cNvSpPr/>
          <p:nvPr/>
        </p:nvSpPr>
        <p:spPr>
          <a:xfrm>
            <a:off x="1062618" y="4342138"/>
            <a:ext cx="7075170" cy="398780"/>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a:spAutoFit/>
          </a:bodyPr>
          <a:p>
            <a:pPr indent="0" algn="ctr">
              <a:defRPr/>
            </a:pPr>
            <a:r>
              <a:rPr lang="zh-CN" altLang="en-US" sz="2000" b="1" dirty="0">
                <a:solidFill>
                  <a:srgbClr val="12765C"/>
                </a:solidFill>
                <a:latin typeface="Broadway" panose="04040905080B02020502" pitchFamily="82" charset="0"/>
                <a:ea typeface="黑体" panose="02010609060101010101" charset="-122"/>
                <a:sym typeface="+mn-ea"/>
              </a:rPr>
              <a:t>蓝墨云班课信息化教学手段</a:t>
            </a:r>
            <a:r>
              <a:rPr lang="zh-CN" altLang="en-US" sz="2000" b="1" dirty="0">
                <a:solidFill>
                  <a:srgbClr val="12765C"/>
                </a:solidFill>
                <a:latin typeface="Broadway" panose="04040905080B02020502" pitchFamily="82" charset="0"/>
                <a:ea typeface="黑体" panose="02010609060101010101" charset="-122"/>
              </a:rPr>
              <a:t>大数据分析、预警、改善教学方法</a:t>
            </a:r>
            <a:endParaRPr lang="zh-CN" altLang="en-US" sz="2000" b="1" dirty="0">
              <a:solidFill>
                <a:srgbClr val="12765C"/>
              </a:solidFill>
              <a:latin typeface="Broadway" panose="04040905080B02020502" pitchFamily="82" charset="0"/>
              <a:ea typeface="黑体" panose="02010609060101010101" charset="-122"/>
            </a:endParaRPr>
          </a:p>
        </p:txBody>
      </p:sp>
      <p:sp>
        <p:nvSpPr>
          <p:cNvPr id="5"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zh-CN" altLang="en-US" sz="2100" b="1" dirty="0">
                <a:solidFill>
                  <a:schemeClr val="tx2"/>
                </a:solidFill>
                <a:latin typeface="微软雅黑" panose="020B0503020204020204" pitchFamily="34" charset="-122"/>
                <a:ea typeface="微软雅黑" panose="020B0503020204020204" pitchFamily="34" charset="-122"/>
                <a:sym typeface="+mn-ea"/>
              </a:rPr>
              <a:t>2</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sz="2100" b="1" dirty="0">
                <a:solidFill>
                  <a:schemeClr val="tx2"/>
                </a:solidFill>
                <a:latin typeface="微软雅黑" panose="020B0503020204020204" pitchFamily="34" charset="-122"/>
                <a:ea typeface="微软雅黑" panose="020B0503020204020204" pitchFamily="34" charset="-122"/>
                <a:sym typeface="+mn-ea"/>
              </a:rPr>
              <a:t>课程诊改实施情况</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48921" y="171450"/>
            <a:ext cx="575218" cy="216932"/>
            <a:chOff x="472881" y="331470"/>
            <a:chExt cx="766957" cy="289243"/>
          </a:xfrm>
          <a:solidFill>
            <a:schemeClr val="tx2"/>
          </a:solidFill>
        </p:grpSpPr>
        <p:sp>
          <p:nvSpPr>
            <p:cNvPr id="7"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8"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9"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0"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4" name="直接连接符 3"/>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pic>
        <p:nvPicPr>
          <p:cNvPr id="11" name="图片 10"/>
          <p:cNvPicPr>
            <a:picLocks noChangeAspect="1"/>
          </p:cNvPicPr>
          <p:nvPr/>
        </p:nvPicPr>
        <p:blipFill>
          <a:blip r:embed="rId9"/>
          <a:stretch>
            <a:fillRect/>
          </a:stretch>
        </p:blipFill>
        <p:spPr>
          <a:xfrm>
            <a:off x="7164705" y="171450"/>
            <a:ext cx="1849120" cy="42100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6519474" y="-190338"/>
            <a:ext cx="3830429" cy="5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algn="ctr" eaLnBrk="1" hangingPunct="1">
              <a:defRPr sz="1400">
                <a:solidFill>
                  <a:srgbClr val="F4E3B6"/>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gn="l"/>
            <a:endParaRPr lang="zh-CN" altLang="en-US" sz="1350">
              <a:solidFill>
                <a:srgbClr val="000000"/>
              </a:solidFill>
            </a:endParaRPr>
          </a:p>
          <a:p>
            <a:pPr algn="l"/>
            <a:endParaRPr lang="zh-CN" altLang="en-US" sz="1350">
              <a:solidFill>
                <a:srgbClr val="000000"/>
              </a:solidFill>
            </a:endParaRPr>
          </a:p>
          <a:p>
            <a:pPr algn="l"/>
            <a:endParaRPr lang="zh-CN" altLang="da-DK" sz="1350">
              <a:solidFill>
                <a:srgbClr val="000000"/>
              </a:solidFill>
            </a:endParaRPr>
          </a:p>
          <a:p>
            <a:pPr algn="l"/>
            <a:endParaRPr lang="zh-CN" altLang="en-US" sz="1350">
              <a:solidFill>
                <a:srgbClr val="000000"/>
              </a:solidFill>
            </a:endParaRPr>
          </a:p>
        </p:txBody>
      </p:sp>
      <p:grpSp>
        <p:nvGrpSpPr>
          <p:cNvPr id="67" name="组合 66"/>
          <p:cNvGrpSpPr/>
          <p:nvPr/>
        </p:nvGrpSpPr>
        <p:grpSpPr>
          <a:xfrm>
            <a:off x="4454" y="4874534"/>
            <a:ext cx="9144000" cy="271067"/>
            <a:chOff x="0" y="6389330"/>
            <a:chExt cx="12192000" cy="361422"/>
          </a:xfrm>
        </p:grpSpPr>
        <p:sp>
          <p:nvSpPr>
            <p:cNvPr id="68" name="矩形 67"/>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69" name="矩形 68"/>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grpSp>
      <p:sp>
        <p:nvSpPr>
          <p:cNvPr id="5"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zh-CN" altLang="en-US" sz="2100" b="1" dirty="0">
                <a:solidFill>
                  <a:schemeClr val="tx2"/>
                </a:solidFill>
                <a:latin typeface="微软雅黑" panose="020B0503020204020204" pitchFamily="34" charset="-122"/>
                <a:ea typeface="微软雅黑" panose="020B0503020204020204" pitchFamily="34" charset="-122"/>
                <a:sym typeface="+mn-ea"/>
              </a:rPr>
              <a:t>2</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sz="2100" b="1" dirty="0">
                <a:solidFill>
                  <a:schemeClr val="tx2"/>
                </a:solidFill>
                <a:latin typeface="微软雅黑" panose="020B0503020204020204" pitchFamily="34" charset="-122"/>
                <a:ea typeface="微软雅黑" panose="020B0503020204020204" pitchFamily="34" charset="-122"/>
                <a:sym typeface="+mn-ea"/>
              </a:rPr>
              <a:t>课程诊改实施情况</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48921" y="171450"/>
            <a:ext cx="575218" cy="216932"/>
            <a:chOff x="472881" y="331470"/>
            <a:chExt cx="766957" cy="289243"/>
          </a:xfrm>
          <a:solidFill>
            <a:schemeClr val="tx2"/>
          </a:solidFill>
        </p:grpSpPr>
        <p:sp>
          <p:nvSpPr>
            <p:cNvPr id="7"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8"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9"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0"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4" name="直接连接符 3"/>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pic>
        <p:nvPicPr>
          <p:cNvPr id="11" name="图片 10"/>
          <p:cNvPicPr>
            <a:picLocks noChangeAspect="1"/>
          </p:cNvPicPr>
          <p:nvPr/>
        </p:nvPicPr>
        <p:blipFill>
          <a:blip r:embed="rId2"/>
          <a:stretch>
            <a:fillRect/>
          </a:stretch>
        </p:blipFill>
        <p:spPr>
          <a:xfrm>
            <a:off x="7164705" y="171450"/>
            <a:ext cx="1849120" cy="421005"/>
          </a:xfrm>
          <a:prstGeom prst="rect">
            <a:avLst/>
          </a:prstGeom>
        </p:spPr>
      </p:pic>
      <p:pic>
        <p:nvPicPr>
          <p:cNvPr id="32" name="图片 31"/>
          <p:cNvPicPr>
            <a:picLocks noChangeAspect="1"/>
          </p:cNvPicPr>
          <p:nvPr/>
        </p:nvPicPr>
        <p:blipFill>
          <a:blip r:embed="rId3"/>
          <a:stretch>
            <a:fillRect/>
          </a:stretch>
        </p:blipFill>
        <p:spPr>
          <a:xfrm>
            <a:off x="283210" y="1185545"/>
            <a:ext cx="2264410" cy="1481455"/>
          </a:xfrm>
          <a:prstGeom prst="rect">
            <a:avLst/>
          </a:prstGeom>
        </p:spPr>
      </p:pic>
      <p:pic>
        <p:nvPicPr>
          <p:cNvPr id="48" name="图片 47"/>
          <p:cNvPicPr>
            <a:picLocks noChangeAspect="1"/>
          </p:cNvPicPr>
          <p:nvPr/>
        </p:nvPicPr>
        <p:blipFill>
          <a:blip r:embed="rId4"/>
          <a:stretch>
            <a:fillRect/>
          </a:stretch>
        </p:blipFill>
        <p:spPr>
          <a:xfrm>
            <a:off x="306705" y="2834640"/>
            <a:ext cx="2264410" cy="1443990"/>
          </a:xfrm>
          <a:prstGeom prst="rect">
            <a:avLst/>
          </a:prstGeom>
        </p:spPr>
      </p:pic>
      <p:pic>
        <p:nvPicPr>
          <p:cNvPr id="50" name="图片 49"/>
          <p:cNvPicPr>
            <a:picLocks noChangeAspect="1"/>
          </p:cNvPicPr>
          <p:nvPr/>
        </p:nvPicPr>
        <p:blipFill>
          <a:blip r:embed="rId5"/>
          <a:stretch>
            <a:fillRect/>
          </a:stretch>
        </p:blipFill>
        <p:spPr>
          <a:xfrm>
            <a:off x="2908300" y="2795270"/>
            <a:ext cx="2327275" cy="1590040"/>
          </a:xfrm>
          <a:prstGeom prst="rect">
            <a:avLst/>
          </a:prstGeom>
        </p:spPr>
      </p:pic>
      <p:pic>
        <p:nvPicPr>
          <p:cNvPr id="53" name="图片 52"/>
          <p:cNvPicPr>
            <a:picLocks noChangeAspect="1"/>
          </p:cNvPicPr>
          <p:nvPr/>
        </p:nvPicPr>
        <p:blipFill>
          <a:blip r:embed="rId6"/>
          <a:stretch>
            <a:fillRect/>
          </a:stretch>
        </p:blipFill>
        <p:spPr>
          <a:xfrm>
            <a:off x="2908300" y="1184910"/>
            <a:ext cx="2327275" cy="1482090"/>
          </a:xfrm>
          <a:prstGeom prst="rect">
            <a:avLst/>
          </a:prstGeom>
        </p:spPr>
      </p:pic>
      <p:pic>
        <p:nvPicPr>
          <p:cNvPr id="56" name="图片 55"/>
          <p:cNvPicPr>
            <a:picLocks noChangeAspect="1"/>
          </p:cNvPicPr>
          <p:nvPr/>
        </p:nvPicPr>
        <p:blipFill>
          <a:blip r:embed="rId7"/>
          <a:stretch>
            <a:fillRect/>
          </a:stretch>
        </p:blipFill>
        <p:spPr>
          <a:xfrm>
            <a:off x="5645785" y="1184910"/>
            <a:ext cx="2200910" cy="1482090"/>
          </a:xfrm>
          <a:prstGeom prst="rect">
            <a:avLst/>
          </a:prstGeom>
        </p:spPr>
      </p:pic>
      <p:pic>
        <p:nvPicPr>
          <p:cNvPr id="57" name="图片 56"/>
          <p:cNvPicPr>
            <a:picLocks noChangeAspect="1"/>
          </p:cNvPicPr>
          <p:nvPr/>
        </p:nvPicPr>
        <p:blipFill>
          <a:blip r:embed="rId8"/>
          <a:stretch>
            <a:fillRect/>
          </a:stretch>
        </p:blipFill>
        <p:spPr>
          <a:xfrm>
            <a:off x="5645785" y="2818130"/>
            <a:ext cx="2107565" cy="1567180"/>
          </a:xfrm>
          <a:prstGeom prst="rect">
            <a:avLst/>
          </a:prstGeom>
        </p:spPr>
      </p:pic>
      <p:pic>
        <p:nvPicPr>
          <p:cNvPr id="52" name="图片 51"/>
          <p:cNvPicPr>
            <a:picLocks noChangeAspect="1"/>
          </p:cNvPicPr>
          <p:nvPr/>
        </p:nvPicPr>
        <p:blipFill>
          <a:blip r:embed="rId9"/>
          <a:stretch>
            <a:fillRect/>
          </a:stretch>
        </p:blipFill>
        <p:spPr>
          <a:xfrm>
            <a:off x="7619365" y="2006600"/>
            <a:ext cx="1394460" cy="2215515"/>
          </a:xfrm>
          <a:prstGeom prst="rect">
            <a:avLst/>
          </a:prstGeom>
        </p:spPr>
      </p:pic>
      <p:sp>
        <p:nvSpPr>
          <p:cNvPr id="58" name="矩形 57"/>
          <p:cNvSpPr/>
          <p:nvPr/>
        </p:nvSpPr>
        <p:spPr>
          <a:xfrm>
            <a:off x="990863" y="4342138"/>
            <a:ext cx="7075170" cy="398780"/>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a:spAutoFit/>
          </a:bodyPr>
          <a:p>
            <a:pPr indent="0" algn="ctr">
              <a:defRPr/>
            </a:pPr>
            <a:r>
              <a:rPr lang="zh-CN" altLang="en-US" sz="2000" b="1" dirty="0">
                <a:solidFill>
                  <a:srgbClr val="12765C"/>
                </a:solidFill>
                <a:latin typeface="Broadway" panose="04040905080B02020502" pitchFamily="82" charset="0"/>
                <a:ea typeface="黑体" panose="02010609060101010101" charset="-122"/>
                <a:sym typeface="+mn-ea"/>
              </a:rPr>
              <a:t>蓝墨云班课信息化教学手段</a:t>
            </a:r>
            <a:r>
              <a:rPr lang="zh-CN" altLang="en-US" sz="2000" b="1" dirty="0">
                <a:solidFill>
                  <a:srgbClr val="12765C"/>
                </a:solidFill>
                <a:latin typeface="Broadway" panose="04040905080B02020502" pitchFamily="82" charset="0"/>
                <a:ea typeface="黑体" panose="02010609060101010101" charset="-122"/>
              </a:rPr>
              <a:t>大数据分析、预警、改善教学方法</a:t>
            </a:r>
            <a:endParaRPr lang="zh-CN" altLang="en-US" sz="2000" b="1" dirty="0">
              <a:solidFill>
                <a:srgbClr val="12765C"/>
              </a:solidFill>
              <a:latin typeface="Broadway" panose="04040905080B02020502" pitchFamily="82" charset="0"/>
              <a:ea typeface="黑体" panose="02010609060101010101" charset="-122"/>
            </a:endParaRPr>
          </a:p>
        </p:txBody>
      </p:sp>
      <p:sp>
        <p:nvSpPr>
          <p:cNvPr id="60" name="TextBox 9"/>
          <p:cNvSpPr txBox="1"/>
          <p:nvPr/>
        </p:nvSpPr>
        <p:spPr>
          <a:xfrm rot="19827876">
            <a:off x="889000" y="2583180"/>
            <a:ext cx="1445260" cy="368300"/>
          </a:xfrm>
          <a:prstGeom prst="rect">
            <a:avLst/>
          </a:prstGeom>
          <a:noFill/>
        </p:spPr>
        <p:txBody>
          <a:bodyPr wrap="square" rtlCol="0">
            <a:spAutoFit/>
          </a:bodyPr>
          <a:p>
            <a:r>
              <a:rPr lang="zh-CN" altLang="en-US" sz="1800" b="1" dirty="0" smtClean="0">
                <a:solidFill>
                  <a:srgbClr val="FF0000"/>
                </a:solidFill>
                <a:latin typeface="微软雅黑" panose="020B0503020204020204" pitchFamily="34" charset="-122"/>
                <a:ea typeface="微软雅黑" panose="020B0503020204020204" pitchFamily="34" charset="-122"/>
              </a:rPr>
              <a:t>资源报告</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sp>
        <p:nvSpPr>
          <p:cNvPr id="61" name="TextBox 9"/>
          <p:cNvSpPr txBox="1"/>
          <p:nvPr/>
        </p:nvSpPr>
        <p:spPr>
          <a:xfrm rot="19827876">
            <a:off x="3415030" y="2583180"/>
            <a:ext cx="1445260" cy="368300"/>
          </a:xfrm>
          <a:prstGeom prst="rect">
            <a:avLst/>
          </a:prstGeom>
          <a:noFill/>
        </p:spPr>
        <p:txBody>
          <a:bodyPr wrap="square" rtlCol="0">
            <a:spAutoFit/>
          </a:bodyPr>
          <a:p>
            <a:r>
              <a:rPr lang="zh-CN" altLang="en-US" sz="1800" b="1" dirty="0" smtClean="0">
                <a:solidFill>
                  <a:srgbClr val="FF0000"/>
                </a:solidFill>
                <a:latin typeface="微软雅黑" panose="020B0503020204020204" pitchFamily="34" charset="-122"/>
                <a:ea typeface="微软雅黑" panose="020B0503020204020204" pitchFamily="34" charset="-122"/>
              </a:rPr>
              <a:t>活动报告</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sp>
        <p:nvSpPr>
          <p:cNvPr id="62" name="TextBox 9"/>
          <p:cNvSpPr txBox="1"/>
          <p:nvPr/>
        </p:nvSpPr>
        <p:spPr>
          <a:xfrm rot="19827876">
            <a:off x="6311265" y="2583180"/>
            <a:ext cx="1445260" cy="368300"/>
          </a:xfrm>
          <a:prstGeom prst="rect">
            <a:avLst/>
          </a:prstGeom>
          <a:noFill/>
        </p:spPr>
        <p:txBody>
          <a:bodyPr wrap="square" rtlCol="0">
            <a:spAutoFit/>
          </a:bodyPr>
          <a:p>
            <a:r>
              <a:rPr lang="zh-CN" altLang="en-US" sz="1800" b="1" dirty="0">
                <a:solidFill>
                  <a:srgbClr val="FF0000"/>
                </a:solidFill>
                <a:latin typeface="微软雅黑" panose="020B0503020204020204" pitchFamily="34" charset="-122"/>
                <a:ea typeface="微软雅黑" panose="020B0503020204020204" pitchFamily="34" charset="-122"/>
              </a:rPr>
              <a:t>学情分析</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sp>
        <p:nvSpPr>
          <p:cNvPr id="65" name="TextBox 69"/>
          <p:cNvSpPr txBox="1"/>
          <p:nvPr/>
        </p:nvSpPr>
        <p:spPr>
          <a:xfrm>
            <a:off x="749331" y="704491"/>
            <a:ext cx="6146243" cy="368300"/>
          </a:xfrm>
          <a:prstGeom prst="rect">
            <a:avLst/>
          </a:prstGeom>
          <a:noFill/>
        </p:spPr>
        <p:txBody>
          <a:bodyPr wrap="square" rtlCol="0">
            <a:spAutoFit/>
          </a:bodyPr>
          <a:p>
            <a:r>
              <a:rPr lang="en-US" altLang="zh-CN" sz="1800" b="1" dirty="0" smtClean="0">
                <a:latin typeface="微软雅黑" panose="020B0503020204020204" pitchFamily="34" charset="-122"/>
                <a:ea typeface="微软雅黑" panose="020B0503020204020204" pitchFamily="34" charset="-122"/>
                <a:sym typeface="+mn-ea"/>
              </a:rPr>
              <a:t>(2) </a:t>
            </a:r>
            <a:r>
              <a:rPr lang="zh-CN" altLang="en-US" sz="1800" b="1" dirty="0" smtClean="0">
                <a:solidFill>
                  <a:srgbClr val="FF0000"/>
                </a:solidFill>
                <a:latin typeface="微软雅黑" panose="020B0503020204020204" pitchFamily="34" charset="-122"/>
                <a:ea typeface="微软雅黑" panose="020B0503020204020204" pitchFamily="34" charset="-122"/>
              </a:rPr>
              <a:t>如何使用信息化手段监控学生情况？</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1"/>
          <p:cNvSpPr txBox="1"/>
          <p:nvPr/>
        </p:nvSpPr>
        <p:spPr>
          <a:xfrm>
            <a:off x="3188619" y="2297563"/>
            <a:ext cx="3802380" cy="968375"/>
          </a:xfrm>
          <a:prstGeom prst="rect">
            <a:avLst/>
          </a:prstGeom>
          <a:noFill/>
        </p:spPr>
        <p:txBody>
          <a:bodyPr wrap="none" rtlCol="0">
            <a:spAutoFit/>
          </a:bodyPr>
          <a:p>
            <a:pPr marL="0" lvl="1" algn="r"/>
            <a:r>
              <a:rPr lang="zh-CN" altLang="en-US" sz="2845" b="1" dirty="0" smtClean="0">
                <a:solidFill>
                  <a:schemeClr val="tx2"/>
                </a:solidFill>
                <a:latin typeface="微软雅黑" panose="020B0503020204020204" pitchFamily="34" charset="-122"/>
                <a:ea typeface="微软雅黑" panose="020B0503020204020204" pitchFamily="34" charset="-122"/>
              </a:rPr>
              <a:t>课程诊改</a:t>
            </a:r>
            <a:r>
              <a:rPr lang="zh-CN" altLang="en-US" sz="2845" b="1" dirty="0" smtClean="0">
                <a:solidFill>
                  <a:schemeClr val="tx2"/>
                </a:solidFill>
                <a:latin typeface="微软雅黑" panose="020B0503020204020204" pitchFamily="34" charset="-122"/>
                <a:ea typeface="微软雅黑" panose="020B0503020204020204" pitchFamily="34" charset="-122"/>
                <a:sym typeface="+mn-ea"/>
              </a:rPr>
              <a:t>运行效果评估</a:t>
            </a:r>
            <a:endParaRPr lang="zh-CN" altLang="en-US" sz="2845" b="1" dirty="0">
              <a:solidFill>
                <a:schemeClr val="tx2"/>
              </a:solidFill>
              <a:latin typeface="微软雅黑" panose="020B0503020204020204" pitchFamily="34" charset="-122"/>
              <a:ea typeface="微软雅黑" panose="020B0503020204020204" pitchFamily="34" charset="-122"/>
            </a:endParaRPr>
          </a:p>
          <a:p>
            <a:pPr marL="0" lvl="1" algn="r"/>
            <a:endParaRPr lang="zh-CN" altLang="en-US" sz="2845" b="1" dirty="0" smtClean="0">
              <a:solidFill>
                <a:schemeClr val="tx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927208" y="1968713"/>
            <a:ext cx="1197044" cy="1197044"/>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20">
                <a:solidFill>
                  <a:schemeClr val="tx2"/>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20">
                <a:solidFill>
                  <a:schemeClr val="tx2"/>
                </a:solidFill>
                <a:latin typeface="+mj-ea"/>
                <a:ea typeface="+mj-ea"/>
              </a:endParaRPr>
            </a:p>
          </p:txBody>
        </p:sp>
      </p:grpSp>
      <p:sp>
        <p:nvSpPr>
          <p:cNvPr id="18" name="TextBox 13"/>
          <p:cNvSpPr txBox="1"/>
          <p:nvPr/>
        </p:nvSpPr>
        <p:spPr>
          <a:xfrm>
            <a:off x="2074357" y="2182537"/>
            <a:ext cx="902748" cy="768985"/>
          </a:xfrm>
          <a:prstGeom prst="rect">
            <a:avLst/>
          </a:prstGeom>
          <a:noFill/>
        </p:spPr>
        <p:txBody>
          <a:bodyPr wrap="square" lIns="0" tIns="0" rIns="0" bIns="0" rtlCol="0">
            <a:spAutoFit/>
          </a:bodyPr>
          <a:p>
            <a:pPr algn="ctr"/>
            <a:r>
              <a:rPr lang="en-US" altLang="zh-CN" sz="5000" b="1" dirty="0" smtClean="0">
                <a:solidFill>
                  <a:schemeClr val="tx2"/>
                </a:solidFill>
                <a:latin typeface="微软雅黑" panose="020B0503020204020204" pitchFamily="34" charset="-122"/>
                <a:ea typeface="微软雅黑" panose="020B0503020204020204" pitchFamily="34" charset="-122"/>
              </a:rPr>
              <a:t>03</a:t>
            </a:r>
            <a:endParaRPr lang="en-US" altLang="zh-CN" sz="5000" b="1" dirty="0" smtClean="0">
              <a:solidFill>
                <a:schemeClr val="tx2"/>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3285062" y="2843410"/>
            <a:ext cx="3676559"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ppt_x</p:attrName>
                                        </p:attrNameLst>
                                      </p:cBhvr>
                                      <p:tavLst>
                                        <p:tav tm="0">
                                          <p:val>
                                            <p:strVal val="#ppt_x-#ppt_w*1.125000"/>
                                          </p:val>
                                        </p:tav>
                                        <p:tav tm="100000">
                                          <p:val>
                                            <p:strVal val="#ppt_x"/>
                                          </p:val>
                                        </p:tav>
                                      </p:tavLst>
                                    </p:anim>
                                    <p:animEffect transition="in" filter="wipe(right)">
                                      <p:cBhvr>
                                        <p:cTn id="21" dur="500"/>
                                        <p:tgtEl>
                                          <p:spTgt spid="13"/>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55420" y="953135"/>
            <a:ext cx="2388957" cy="3707130"/>
            <a:chOff x="3205" y="1504"/>
            <a:chExt cx="2812" cy="4756"/>
          </a:xfrm>
        </p:grpSpPr>
        <p:sp>
          <p:nvSpPr>
            <p:cNvPr id="126" name="文本框 125"/>
            <p:cNvSpPr txBox="1"/>
            <p:nvPr/>
          </p:nvSpPr>
          <p:spPr>
            <a:xfrm>
              <a:off x="3317" y="1958"/>
              <a:ext cx="2461" cy="324"/>
            </a:xfrm>
            <a:prstGeom prst="rect">
              <a:avLst/>
            </a:prstGeom>
            <a:solidFill>
              <a:srgbClr val="92D050"/>
            </a:solidFill>
          </p:spPr>
          <p:txBody>
            <a:bodyPr wrap="square" rtlCol="0">
              <a:spAutoFit/>
            </a:bodyPr>
            <a:p>
              <a:r>
                <a:rPr lang="zh-CN" altLang="en-US" sz="1050" dirty="0" smtClean="0">
                  <a:latin typeface="微软雅黑" panose="020B0503020204020204" pitchFamily="34" charset="-122"/>
                  <a:ea typeface="微软雅黑" panose="020B0503020204020204" pitchFamily="34" charset="-122"/>
                </a:rPr>
                <a:t>①学生出勤率</a:t>
              </a:r>
              <a:endParaRPr lang="zh-CN" altLang="en-US" sz="1050" dirty="0">
                <a:latin typeface="微软雅黑" panose="020B0503020204020204" pitchFamily="34" charset="-122"/>
                <a:ea typeface="微软雅黑" panose="020B0503020204020204" pitchFamily="34" charset="-122"/>
              </a:endParaRPr>
            </a:p>
          </p:txBody>
        </p:sp>
        <p:sp>
          <p:nvSpPr>
            <p:cNvPr id="127" name="文本框 126"/>
            <p:cNvSpPr txBox="1"/>
            <p:nvPr/>
          </p:nvSpPr>
          <p:spPr>
            <a:xfrm>
              <a:off x="3317" y="2257"/>
              <a:ext cx="2474" cy="324"/>
            </a:xfrm>
            <a:prstGeom prst="rect">
              <a:avLst/>
            </a:prstGeom>
            <a:gradFill>
              <a:gsLst>
                <a:gs pos="0">
                  <a:srgbClr val="9EE256"/>
                </a:gs>
                <a:gs pos="100000">
                  <a:srgbClr val="52762D"/>
                </a:gs>
              </a:gsLst>
              <a:lin ang="5400000" scaled="0"/>
            </a:gradFill>
          </p:spPr>
          <p:txBody>
            <a:bodyPr wrap="square" rtlCol="0">
              <a:spAutoFit/>
            </a:bodyPr>
            <a:p>
              <a:r>
                <a:rPr lang="zh-CN" altLang="en-US" sz="1050" dirty="0" smtClean="0">
                  <a:latin typeface="微软雅黑" panose="020B0503020204020204" pitchFamily="34" charset="-122"/>
                  <a:ea typeface="微软雅黑" panose="020B0503020204020204" pitchFamily="34" charset="-122"/>
                </a:rPr>
                <a:t>②教师出勤率</a:t>
              </a:r>
              <a:endParaRPr lang="zh-CN" altLang="en-US" sz="1050" dirty="0">
                <a:latin typeface="微软雅黑" panose="020B0503020204020204" pitchFamily="34" charset="-122"/>
                <a:ea typeface="微软雅黑" panose="020B0503020204020204" pitchFamily="34" charset="-122"/>
              </a:endParaRPr>
            </a:p>
          </p:txBody>
        </p:sp>
        <p:sp>
          <p:nvSpPr>
            <p:cNvPr id="128" name="文本框 127"/>
            <p:cNvSpPr txBox="1"/>
            <p:nvPr/>
          </p:nvSpPr>
          <p:spPr>
            <a:xfrm>
              <a:off x="3317" y="2576"/>
              <a:ext cx="2496" cy="324"/>
            </a:xfrm>
            <a:prstGeom prst="rect">
              <a:avLst/>
            </a:prstGeom>
            <a:gradFill>
              <a:gsLst>
                <a:gs pos="0">
                  <a:srgbClr val="9EE256"/>
                </a:gs>
                <a:gs pos="100000">
                  <a:srgbClr val="52762D"/>
                </a:gs>
              </a:gsLst>
              <a:lin ang="5400000" scaled="0"/>
            </a:gradFill>
          </p:spPr>
          <p:txBody>
            <a:bodyPr wrap="square" rtlCol="0">
              <a:spAutoFit/>
            </a:bodyPr>
            <a:p>
              <a:r>
                <a:rPr lang="zh-CN" altLang="en-US" sz="1050" dirty="0" smtClean="0">
                  <a:latin typeface="微软雅黑" panose="020B0503020204020204" pitchFamily="34" charset="-122"/>
                  <a:ea typeface="微软雅黑" panose="020B0503020204020204" pitchFamily="34" charset="-122"/>
                </a:rPr>
                <a:t>③授课进度计划</a:t>
              </a:r>
              <a:endParaRPr lang="zh-CN" altLang="en-US" sz="1050" dirty="0">
                <a:latin typeface="微软雅黑" panose="020B0503020204020204" pitchFamily="34" charset="-122"/>
                <a:ea typeface="微软雅黑" panose="020B0503020204020204" pitchFamily="34" charset="-122"/>
              </a:endParaRPr>
            </a:p>
          </p:txBody>
        </p:sp>
        <p:sp>
          <p:nvSpPr>
            <p:cNvPr id="129" name="文本框 128"/>
            <p:cNvSpPr txBox="1"/>
            <p:nvPr/>
          </p:nvSpPr>
          <p:spPr>
            <a:xfrm>
              <a:off x="3317" y="2898"/>
              <a:ext cx="2474" cy="324"/>
            </a:xfrm>
            <a:prstGeom prst="rect">
              <a:avLst/>
            </a:prstGeom>
            <a:gradFill>
              <a:gsLst>
                <a:gs pos="0">
                  <a:srgbClr val="9EE256"/>
                </a:gs>
                <a:gs pos="100000">
                  <a:srgbClr val="52762D"/>
                </a:gs>
              </a:gsLst>
              <a:lin ang="5400000" scaled="0"/>
            </a:gradFill>
          </p:spPr>
          <p:txBody>
            <a:bodyPr wrap="square" rtlCol="0">
              <a:spAutoFit/>
            </a:bodyPr>
            <a:p>
              <a:r>
                <a:rPr lang="zh-CN" altLang="en-US" sz="1050" dirty="0" smtClean="0">
                  <a:latin typeface="微软雅黑" panose="020B0503020204020204" pitchFamily="34" charset="-122"/>
                  <a:ea typeface="微软雅黑" panose="020B0503020204020204" pitchFamily="34" charset="-122"/>
                </a:rPr>
                <a:t>④教学资料完整性</a:t>
              </a:r>
              <a:endParaRPr lang="zh-CN" altLang="en-US" sz="1050" dirty="0">
                <a:latin typeface="微软雅黑" panose="020B0503020204020204" pitchFamily="34" charset="-122"/>
                <a:ea typeface="微软雅黑" panose="020B0503020204020204" pitchFamily="34" charset="-122"/>
              </a:endParaRPr>
            </a:p>
          </p:txBody>
        </p:sp>
        <p:sp>
          <p:nvSpPr>
            <p:cNvPr id="130" name="文本框 129"/>
            <p:cNvSpPr txBox="1"/>
            <p:nvPr/>
          </p:nvSpPr>
          <p:spPr>
            <a:xfrm>
              <a:off x="3317" y="3218"/>
              <a:ext cx="2460" cy="324"/>
            </a:xfrm>
            <a:prstGeom prst="rect">
              <a:avLst/>
            </a:prstGeom>
            <a:gradFill>
              <a:gsLst>
                <a:gs pos="0">
                  <a:srgbClr val="9EE256"/>
                </a:gs>
                <a:gs pos="100000">
                  <a:srgbClr val="52762D"/>
                </a:gs>
              </a:gsLst>
              <a:lin ang="5400000" scaled="0"/>
            </a:gradFill>
          </p:spPr>
          <p:txBody>
            <a:bodyPr wrap="square" rtlCol="0">
              <a:spAutoFit/>
            </a:bodyPr>
            <a:p>
              <a:r>
                <a:rPr lang="zh-CN" altLang="en-US" sz="1050" dirty="0" smtClean="0">
                  <a:latin typeface="微软雅黑" panose="020B0503020204020204" pitchFamily="34" charset="-122"/>
                  <a:ea typeface="微软雅黑" panose="020B0503020204020204" pitchFamily="34" charset="-122"/>
                </a:rPr>
                <a:t>⑤</a:t>
              </a:r>
              <a:r>
                <a:rPr lang="zh-CN" altLang="en-US" sz="1050" dirty="0">
                  <a:latin typeface="微软雅黑" panose="020B0503020204020204" pitchFamily="34" charset="-122"/>
                  <a:ea typeface="微软雅黑" panose="020B0503020204020204" pitchFamily="34" charset="-122"/>
                </a:rPr>
                <a:t> </a:t>
              </a:r>
              <a:r>
                <a:rPr lang="zh-CN" altLang="en-US" sz="1050" dirty="0" smtClean="0">
                  <a:latin typeface="微软雅黑" panose="020B0503020204020204" pitchFamily="34" charset="-122"/>
                  <a:ea typeface="微软雅黑" panose="020B0503020204020204" pitchFamily="34" charset="-122"/>
                </a:rPr>
                <a:t>学生课程成绩达标率</a:t>
              </a:r>
              <a:endParaRPr lang="zh-CN" altLang="en-US" sz="1050" dirty="0">
                <a:latin typeface="微软雅黑" panose="020B0503020204020204" pitchFamily="34" charset="-122"/>
                <a:ea typeface="微软雅黑" panose="020B0503020204020204" pitchFamily="34" charset="-122"/>
              </a:endParaRPr>
            </a:p>
          </p:txBody>
        </p:sp>
        <p:sp>
          <p:nvSpPr>
            <p:cNvPr id="131" name="文本框 130"/>
            <p:cNvSpPr txBox="1"/>
            <p:nvPr/>
          </p:nvSpPr>
          <p:spPr>
            <a:xfrm>
              <a:off x="3317" y="3545"/>
              <a:ext cx="2478" cy="324"/>
            </a:xfrm>
            <a:prstGeom prst="rect">
              <a:avLst/>
            </a:prstGeom>
            <a:gradFill>
              <a:gsLst>
                <a:gs pos="0">
                  <a:srgbClr val="9EE256"/>
                </a:gs>
                <a:gs pos="100000">
                  <a:srgbClr val="52762D"/>
                </a:gs>
              </a:gsLst>
              <a:lin ang="5400000" scaled="0"/>
            </a:gradFill>
          </p:spPr>
          <p:txBody>
            <a:bodyPr wrap="square" rtlCol="0">
              <a:spAutoFit/>
            </a:bodyPr>
            <a:p>
              <a:r>
                <a:rPr lang="zh-CN" altLang="en-US" sz="1050" dirty="0" smtClean="0">
                  <a:latin typeface="微软雅黑" panose="020B0503020204020204" pitchFamily="34" charset="-122"/>
                  <a:ea typeface="微软雅黑" panose="020B0503020204020204" pitchFamily="34" charset="-122"/>
                </a:rPr>
                <a:t>⑥考核内容难度系数</a:t>
              </a:r>
              <a:endParaRPr lang="zh-CN" altLang="en-US" sz="1050" dirty="0">
                <a:latin typeface="微软雅黑" panose="020B0503020204020204" pitchFamily="34" charset="-122"/>
                <a:ea typeface="微软雅黑" panose="020B0503020204020204" pitchFamily="34" charset="-122"/>
              </a:endParaRPr>
            </a:p>
          </p:txBody>
        </p:sp>
        <p:sp>
          <p:nvSpPr>
            <p:cNvPr id="132" name="文本框 131"/>
            <p:cNvSpPr txBox="1"/>
            <p:nvPr/>
          </p:nvSpPr>
          <p:spPr>
            <a:xfrm>
              <a:off x="3317" y="3903"/>
              <a:ext cx="2478" cy="324"/>
            </a:xfrm>
            <a:prstGeom prst="rect">
              <a:avLst/>
            </a:prstGeom>
            <a:gradFill>
              <a:gsLst>
                <a:gs pos="0">
                  <a:srgbClr val="9EE256"/>
                </a:gs>
                <a:gs pos="100000">
                  <a:srgbClr val="52762D"/>
                </a:gs>
              </a:gsLst>
              <a:lin ang="5400000" scaled="0"/>
            </a:gradFill>
          </p:spPr>
          <p:txBody>
            <a:bodyPr wrap="square" rtlCol="0">
              <a:spAutoFit/>
            </a:bodyPr>
            <a:p>
              <a:r>
                <a:rPr lang="zh-CN" altLang="en-US" sz="1050" dirty="0" smtClean="0">
                  <a:latin typeface="微软雅黑" panose="020B0503020204020204" pitchFamily="34" charset="-122"/>
                  <a:ea typeface="微软雅黑" panose="020B0503020204020204" pitchFamily="34" charset="-122"/>
                </a:rPr>
                <a:t>⑦学生作业完成率</a:t>
              </a:r>
              <a:endParaRPr lang="zh-CN" altLang="en-US" sz="1050" dirty="0">
                <a:latin typeface="微软雅黑" panose="020B0503020204020204" pitchFamily="34" charset="-122"/>
                <a:ea typeface="微软雅黑" panose="020B0503020204020204" pitchFamily="34" charset="-122"/>
              </a:endParaRPr>
            </a:p>
          </p:txBody>
        </p:sp>
        <p:sp>
          <p:nvSpPr>
            <p:cNvPr id="133" name="文本框 132"/>
            <p:cNvSpPr txBox="1"/>
            <p:nvPr/>
          </p:nvSpPr>
          <p:spPr>
            <a:xfrm>
              <a:off x="3317" y="4260"/>
              <a:ext cx="2478" cy="324"/>
            </a:xfrm>
            <a:prstGeom prst="rect">
              <a:avLst/>
            </a:prstGeom>
            <a:gradFill>
              <a:gsLst>
                <a:gs pos="0">
                  <a:srgbClr val="9EE256"/>
                </a:gs>
                <a:gs pos="100000">
                  <a:srgbClr val="52762D"/>
                </a:gs>
              </a:gsLst>
              <a:lin ang="5400000" scaled="0"/>
            </a:gradFill>
          </p:spPr>
          <p:txBody>
            <a:bodyPr wrap="square" rtlCol="0">
              <a:spAutoFit/>
            </a:bodyPr>
            <a:p>
              <a:r>
                <a:rPr lang="zh-CN" altLang="en-US" sz="1050" dirty="0" smtClean="0">
                  <a:latin typeface="微软雅黑" panose="020B0503020204020204" pitchFamily="34" charset="-122"/>
                  <a:ea typeface="微软雅黑" panose="020B0503020204020204" pitchFamily="34" charset="-122"/>
                </a:rPr>
                <a:t>⑧学生对授课满意度</a:t>
              </a:r>
              <a:endParaRPr lang="zh-CN" altLang="en-US" sz="1050" dirty="0">
                <a:latin typeface="微软雅黑" panose="020B0503020204020204" pitchFamily="34" charset="-122"/>
                <a:ea typeface="微软雅黑" panose="020B0503020204020204" pitchFamily="34" charset="-122"/>
              </a:endParaRPr>
            </a:p>
          </p:txBody>
        </p:sp>
        <p:grpSp>
          <p:nvGrpSpPr>
            <p:cNvPr id="134" name="组合 133"/>
            <p:cNvGrpSpPr/>
            <p:nvPr/>
          </p:nvGrpSpPr>
          <p:grpSpPr>
            <a:xfrm>
              <a:off x="3205" y="1504"/>
              <a:ext cx="2812" cy="4756"/>
              <a:chOff x="9547361" y="814040"/>
              <a:chExt cx="2380781" cy="3971783"/>
            </a:xfrm>
          </p:grpSpPr>
          <p:sp>
            <p:nvSpPr>
              <p:cNvPr id="135" name="圆角矩形 134"/>
              <p:cNvSpPr/>
              <p:nvPr/>
            </p:nvSpPr>
            <p:spPr>
              <a:xfrm>
                <a:off x="9547361" y="983317"/>
                <a:ext cx="2380781" cy="3802506"/>
              </a:xfrm>
              <a:prstGeom prst="roundRect">
                <a:avLst/>
              </a:prstGeom>
              <a:noFill/>
              <a:ln>
                <a:solidFill>
                  <a:srgbClr val="FF0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normAutofit/>
              </a:bodyPr>
              <a:p>
                <a:pPr algn="ctr" eaLnBrk="1" fontAlgn="auto" hangingPunct="1">
                  <a:spcBef>
                    <a:spcPts val="0"/>
                  </a:spcBef>
                  <a:spcAft>
                    <a:spcPts val="0"/>
                  </a:spcAft>
                </a:pPr>
                <a:endParaRPr lang="zh-CN" altLang="en-US" sz="2100" spc="100" dirty="0" smtClean="0">
                  <a:solidFill>
                    <a:srgbClr val="333333"/>
                  </a:solidFill>
                  <a:ea typeface="微软雅黑" panose="020B0503020204020204" pitchFamily="34" charset="-122"/>
                </a:endParaRPr>
              </a:p>
            </p:txBody>
          </p:sp>
          <p:sp>
            <p:nvSpPr>
              <p:cNvPr id="136" name="文本框 135"/>
              <p:cNvSpPr txBox="1"/>
              <p:nvPr/>
            </p:nvSpPr>
            <p:spPr>
              <a:xfrm>
                <a:off x="10089228" y="814040"/>
                <a:ext cx="1275926" cy="295264"/>
              </a:xfrm>
              <a:prstGeom prst="rect">
                <a:avLst/>
              </a:prstGeom>
              <a:solidFill>
                <a:srgbClr val="FFFFFF"/>
              </a:solidFill>
            </p:spPr>
            <p:txBody>
              <a:bodyPr wrap="square" rtlCol="0">
                <a:spAutoFit/>
              </a:bodyPr>
              <a:p>
                <a:pPr algn="ctr"/>
                <a:r>
                  <a:rPr lang="zh-CN" altLang="en-US" sz="1200" b="1" dirty="0" smtClean="0">
                    <a:solidFill>
                      <a:srgbClr val="FF0000"/>
                    </a:solidFill>
                    <a:latin typeface="微软雅黑" panose="020B0503020204020204" pitchFamily="34" charset="-122"/>
                    <a:ea typeface="微软雅黑" panose="020B0503020204020204" pitchFamily="34" charset="-122"/>
                  </a:rPr>
                  <a:t>考核监测点</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grpSp>
        <p:sp>
          <p:nvSpPr>
            <p:cNvPr id="138" name="文本框 137"/>
            <p:cNvSpPr txBox="1"/>
            <p:nvPr/>
          </p:nvSpPr>
          <p:spPr>
            <a:xfrm>
              <a:off x="3320" y="4878"/>
              <a:ext cx="2478" cy="324"/>
            </a:xfrm>
            <a:prstGeom prst="rect">
              <a:avLst/>
            </a:prstGeom>
            <a:gradFill>
              <a:gsLst>
                <a:gs pos="0">
                  <a:srgbClr val="9EE256"/>
                </a:gs>
                <a:gs pos="100000">
                  <a:srgbClr val="52762D"/>
                </a:gs>
              </a:gsLst>
              <a:lin ang="5400000" scaled="0"/>
            </a:gradFill>
          </p:spPr>
          <p:txBody>
            <a:bodyPr wrap="square" rtlCol="0">
              <a:spAutoFit/>
            </a:bodyPr>
            <a:p>
              <a:r>
                <a:rPr lang="zh-CN" altLang="en-US" sz="1050" dirty="0">
                  <a:latin typeface="微软雅黑" panose="020B0503020204020204" pitchFamily="34" charset="-122"/>
                  <a:ea typeface="微软雅黑" panose="020B0503020204020204" pitchFamily="34" charset="-122"/>
                </a:rPr>
                <a:t>⑩实</a:t>
              </a:r>
              <a:r>
                <a:rPr lang="zh-CN" altLang="en-US" sz="1050" dirty="0" smtClean="0">
                  <a:latin typeface="微软雅黑" panose="020B0503020204020204" pitchFamily="34" charset="-122"/>
                  <a:ea typeface="微软雅黑" panose="020B0503020204020204" pitchFamily="34" charset="-122"/>
                </a:rPr>
                <a:t>训条件的利用率</a:t>
              </a:r>
              <a:endParaRPr lang="zh-CN" altLang="en-US" sz="1050" dirty="0">
                <a:latin typeface="微软雅黑" panose="020B0503020204020204" pitchFamily="34" charset="-122"/>
                <a:ea typeface="微软雅黑" panose="020B0503020204020204" pitchFamily="34" charset="-122"/>
              </a:endParaRPr>
            </a:p>
          </p:txBody>
        </p:sp>
        <p:sp>
          <p:nvSpPr>
            <p:cNvPr id="139" name="文本框 138"/>
            <p:cNvSpPr txBox="1"/>
            <p:nvPr/>
          </p:nvSpPr>
          <p:spPr>
            <a:xfrm>
              <a:off x="3320" y="5235"/>
              <a:ext cx="2478" cy="324"/>
            </a:xfrm>
            <a:prstGeom prst="rect">
              <a:avLst/>
            </a:prstGeom>
            <a:gradFill>
              <a:gsLst>
                <a:gs pos="0">
                  <a:srgbClr val="9EE256"/>
                </a:gs>
                <a:gs pos="100000">
                  <a:srgbClr val="52762D"/>
                </a:gs>
              </a:gsLst>
              <a:lin ang="5400000" scaled="0"/>
            </a:gradFill>
          </p:spPr>
          <p:txBody>
            <a:bodyPr wrap="square" rtlCol="0">
              <a:spAutoFit/>
            </a:bodyPr>
            <a:p>
              <a:r>
                <a:rPr lang="zh-CN" altLang="en-US" sz="1050" dirty="0">
                  <a:latin typeface="微软雅黑" panose="020B0503020204020204" pitchFamily="34" charset="-122"/>
                  <a:ea typeface="微软雅黑" panose="020B0503020204020204" pitchFamily="34" charset="-122"/>
                </a:rPr>
                <a:t>⑾教学</a:t>
              </a:r>
              <a:r>
                <a:rPr lang="zh-CN" altLang="en-US" sz="1050" dirty="0" smtClean="0">
                  <a:latin typeface="微软雅黑" panose="020B0503020204020204" pitchFamily="34" charset="-122"/>
                  <a:ea typeface="微软雅黑" panose="020B0503020204020204" pitchFamily="34" charset="-122"/>
                </a:rPr>
                <a:t>内容完成情况</a:t>
              </a:r>
              <a:endParaRPr lang="zh-CN" altLang="en-US" sz="1050" dirty="0">
                <a:latin typeface="微软雅黑" panose="020B0503020204020204" pitchFamily="34" charset="-122"/>
                <a:ea typeface="微软雅黑" panose="020B0503020204020204" pitchFamily="34" charset="-122"/>
              </a:endParaRPr>
            </a:p>
          </p:txBody>
        </p:sp>
        <p:sp>
          <p:nvSpPr>
            <p:cNvPr id="140" name="文本框 139"/>
            <p:cNvSpPr txBox="1"/>
            <p:nvPr/>
          </p:nvSpPr>
          <p:spPr>
            <a:xfrm>
              <a:off x="3322" y="5592"/>
              <a:ext cx="2478" cy="324"/>
            </a:xfrm>
            <a:prstGeom prst="rect">
              <a:avLst/>
            </a:prstGeom>
            <a:gradFill>
              <a:gsLst>
                <a:gs pos="0">
                  <a:srgbClr val="9EE256"/>
                </a:gs>
                <a:gs pos="100000">
                  <a:srgbClr val="52762D"/>
                </a:gs>
              </a:gsLst>
              <a:lin ang="5400000" scaled="0"/>
            </a:gradFill>
          </p:spPr>
          <p:txBody>
            <a:bodyPr wrap="square" rtlCol="0">
              <a:spAutoFit/>
            </a:bodyPr>
            <a:p>
              <a:r>
                <a:rPr lang="zh-CN" altLang="en-US" sz="1050" dirty="0" smtClean="0">
                  <a:latin typeface="微软雅黑" panose="020B0503020204020204" pitchFamily="34" charset="-122"/>
                  <a:ea typeface="微软雅黑" panose="020B0503020204020204" pitchFamily="34" charset="-122"/>
                </a:rPr>
                <a:t>⑿课程</a:t>
              </a:r>
              <a:r>
                <a:rPr lang="zh-CN" altLang="en-US" sz="1050" dirty="0">
                  <a:latin typeface="微软雅黑" panose="020B0503020204020204" pitchFamily="34" charset="-122"/>
                  <a:ea typeface="微软雅黑" panose="020B0503020204020204" pitchFamily="34" charset="-122"/>
                </a:rPr>
                <a:t>成绩</a:t>
              </a:r>
              <a:r>
                <a:rPr lang="zh-CN" altLang="en-US" sz="1050" dirty="0" smtClean="0">
                  <a:latin typeface="微软雅黑" panose="020B0503020204020204" pitchFamily="34" charset="-122"/>
                  <a:ea typeface="微软雅黑" panose="020B0503020204020204" pitchFamily="34" charset="-122"/>
                </a:rPr>
                <a:t>分析</a:t>
              </a:r>
              <a:endParaRPr lang="zh-CN" altLang="en-US" sz="1050" dirty="0">
                <a:latin typeface="微软雅黑" panose="020B0503020204020204" pitchFamily="34" charset="-122"/>
                <a:ea typeface="微软雅黑" panose="020B0503020204020204" pitchFamily="34" charset="-122"/>
              </a:endParaRPr>
            </a:p>
          </p:txBody>
        </p:sp>
        <p:sp>
          <p:nvSpPr>
            <p:cNvPr id="137" name="文本框 136"/>
            <p:cNvSpPr txBox="1"/>
            <p:nvPr/>
          </p:nvSpPr>
          <p:spPr>
            <a:xfrm>
              <a:off x="3322" y="4572"/>
              <a:ext cx="2490" cy="324"/>
            </a:xfrm>
            <a:prstGeom prst="rect">
              <a:avLst/>
            </a:prstGeom>
            <a:gradFill>
              <a:gsLst>
                <a:gs pos="0">
                  <a:srgbClr val="9EE256"/>
                </a:gs>
                <a:gs pos="100000">
                  <a:srgbClr val="52762D"/>
                </a:gs>
              </a:gsLst>
              <a:lin ang="5400000" scaled="0"/>
            </a:gradFill>
          </p:spPr>
          <p:txBody>
            <a:bodyPr wrap="square" rtlCol="0">
              <a:spAutoFit/>
            </a:bodyPr>
            <a:p>
              <a:r>
                <a:rPr lang="zh-CN" altLang="en-US" sz="1050" dirty="0">
                  <a:latin typeface="微软雅黑" panose="020B0503020204020204" pitchFamily="34" charset="-122"/>
                  <a:ea typeface="微软雅黑" panose="020B0503020204020204" pitchFamily="34" charset="-122"/>
                </a:rPr>
                <a:t>⑨教师</a:t>
              </a:r>
              <a:r>
                <a:rPr lang="zh-CN" altLang="en-US" sz="1050" dirty="0" smtClean="0">
                  <a:latin typeface="微软雅黑" panose="020B0503020204020204" pitchFamily="34" charset="-122"/>
                  <a:ea typeface="微软雅黑" panose="020B0503020204020204" pitchFamily="34" charset="-122"/>
                </a:rPr>
                <a:t>对学生学习状态调查</a:t>
              </a:r>
              <a:endParaRPr lang="zh-CN" altLang="en-US" sz="1050" dirty="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650679" y="1280160"/>
            <a:ext cx="2043392" cy="220806"/>
            <a:chOff x="8451" y="2431"/>
            <a:chExt cx="4962" cy="479"/>
          </a:xfrm>
        </p:grpSpPr>
        <p:sp>
          <p:nvSpPr>
            <p:cNvPr id="264" name="Freeform 5"/>
            <p:cNvSpPr>
              <a:spLocks noEditPoints="1"/>
            </p:cNvSpPr>
            <p:nvPr/>
          </p:nvSpPr>
          <p:spPr bwMode="auto">
            <a:xfrm>
              <a:off x="13056" y="2431"/>
              <a:ext cx="357" cy="375"/>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33 h 154"/>
                <a:gd name="T12" fmla="*/ 32 w 154"/>
                <a:gd name="T13" fmla="*/ 77 h 154"/>
                <a:gd name="T14" fmla="*/ 77 w 154"/>
                <a:gd name="T15" fmla="*/ 121 h 154"/>
                <a:gd name="T16" fmla="*/ 121 w 154"/>
                <a:gd name="T17" fmla="*/ 77 h 154"/>
                <a:gd name="T18" fmla="*/ 77 w 154"/>
                <a:gd name="T19" fmla="*/ 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77" y="154"/>
                  </a:moveTo>
                  <a:cubicBezTo>
                    <a:pt x="34" y="154"/>
                    <a:pt x="0" y="120"/>
                    <a:pt x="0" y="77"/>
                  </a:cubicBezTo>
                  <a:cubicBezTo>
                    <a:pt x="0" y="34"/>
                    <a:pt x="34" y="0"/>
                    <a:pt x="77" y="0"/>
                  </a:cubicBezTo>
                  <a:cubicBezTo>
                    <a:pt x="119" y="0"/>
                    <a:pt x="154" y="34"/>
                    <a:pt x="154" y="77"/>
                  </a:cubicBezTo>
                  <a:cubicBezTo>
                    <a:pt x="154" y="120"/>
                    <a:pt x="119" y="154"/>
                    <a:pt x="77" y="154"/>
                  </a:cubicBezTo>
                  <a:close/>
                  <a:moveTo>
                    <a:pt x="77" y="33"/>
                  </a:moveTo>
                  <a:cubicBezTo>
                    <a:pt x="52" y="33"/>
                    <a:pt x="32" y="53"/>
                    <a:pt x="32" y="77"/>
                  </a:cubicBezTo>
                  <a:cubicBezTo>
                    <a:pt x="32" y="101"/>
                    <a:pt x="52" y="121"/>
                    <a:pt x="77" y="121"/>
                  </a:cubicBezTo>
                  <a:cubicBezTo>
                    <a:pt x="101" y="121"/>
                    <a:pt x="121" y="101"/>
                    <a:pt x="121" y="77"/>
                  </a:cubicBezTo>
                  <a:cubicBezTo>
                    <a:pt x="121" y="53"/>
                    <a:pt x="101" y="33"/>
                    <a:pt x="77" y="33"/>
                  </a:cubicBezTo>
                  <a:close/>
                </a:path>
              </a:pathLst>
            </a:custGeom>
            <a:solidFill>
              <a:srgbClr val="F26E22"/>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27" name="Rectangle 422"/>
            <p:cNvSpPr>
              <a:spLocks noChangeArrowheads="1"/>
            </p:cNvSpPr>
            <p:nvPr/>
          </p:nvSpPr>
          <p:spPr bwMode="auto">
            <a:xfrm>
              <a:off x="8490" y="2456"/>
              <a:ext cx="4426" cy="327"/>
            </a:xfrm>
            <a:prstGeom prst="rect">
              <a:avLst/>
            </a:prstGeom>
            <a:solidFill>
              <a:srgbClr val="F9BE9D"/>
            </a:solidFill>
            <a:ln>
              <a:noFill/>
            </a:ln>
          </p:spPr>
          <p:txBody>
            <a:bodyPr vert="horz" wrap="square" lIns="121917" tIns="60958" rIns="121917" bIns="60958" numCol="1" anchor="t" anchorCtr="0" compatLnSpc="1"/>
            <a:p>
              <a:pPr defTabSz="914400"/>
              <a:endParaRPr lang="zh-CN" altLang="en-US" sz="2400">
                <a:solidFill>
                  <a:prstClr val="black"/>
                </a:solidFill>
              </a:endParaRPr>
            </a:p>
          </p:txBody>
        </p:sp>
        <p:sp>
          <p:nvSpPr>
            <p:cNvPr id="28" name="Rectangle 423"/>
            <p:cNvSpPr>
              <a:spLocks noChangeArrowheads="1"/>
            </p:cNvSpPr>
            <p:nvPr/>
          </p:nvSpPr>
          <p:spPr bwMode="auto">
            <a:xfrm>
              <a:off x="8611" y="2583"/>
              <a:ext cx="44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29" name="Rectangle 424"/>
            <p:cNvSpPr>
              <a:spLocks noChangeArrowheads="1"/>
            </p:cNvSpPr>
            <p:nvPr/>
          </p:nvSpPr>
          <p:spPr bwMode="auto">
            <a:xfrm>
              <a:off x="8451" y="2472"/>
              <a:ext cx="4313" cy="285"/>
            </a:xfrm>
            <a:prstGeom prst="rect">
              <a:avLst/>
            </a:prstGeom>
            <a:solidFill>
              <a:srgbClr val="F26E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grpSp>
      <p:sp>
        <p:nvSpPr>
          <p:cNvPr id="3" name="文本框 2"/>
          <p:cNvSpPr txBox="1"/>
          <p:nvPr/>
        </p:nvSpPr>
        <p:spPr>
          <a:xfrm>
            <a:off x="5100320" y="1218565"/>
            <a:ext cx="638175" cy="274320"/>
          </a:xfrm>
          <a:prstGeom prst="rect">
            <a:avLst/>
          </a:prstGeom>
          <a:noFill/>
        </p:spPr>
        <p:txBody>
          <a:bodyPr wrap="square" lIns="91438" tIns="45719" rIns="91438" bIns="45719" rtlCol="0">
            <a:spAutoFit/>
          </a:bodyPr>
          <a:p>
            <a:pPr defTabSz="914400"/>
            <a:r>
              <a:rPr lang="en-US" altLang="zh-CN" sz="1200" dirty="0">
                <a:solidFill>
                  <a:srgbClr val="F26E22"/>
                </a:solidFill>
                <a:latin typeface="微软雅黑" panose="020B0503020204020204" pitchFamily="34" charset="-122"/>
                <a:ea typeface="微软雅黑" panose="020B0503020204020204" pitchFamily="34" charset="-122"/>
              </a:rPr>
              <a:t>95%</a:t>
            </a:r>
            <a:endParaRPr lang="zh-CN" altLang="en-US" sz="1200" dirty="0">
              <a:solidFill>
                <a:srgbClr val="F26E22"/>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3638980" y="1368000"/>
            <a:ext cx="1330325" cy="10160"/>
          </a:xfrm>
          <a:prstGeom prst="line">
            <a:avLst/>
          </a:prstGeom>
          <a:ln w="25400" cmpd="sng">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668010" y="1569085"/>
            <a:ext cx="2027332" cy="220806"/>
            <a:chOff x="8490" y="2431"/>
            <a:chExt cx="4923" cy="479"/>
          </a:xfrm>
        </p:grpSpPr>
        <p:sp>
          <p:nvSpPr>
            <p:cNvPr id="9" name="Freeform 5"/>
            <p:cNvSpPr>
              <a:spLocks noEditPoints="1"/>
            </p:cNvSpPr>
            <p:nvPr/>
          </p:nvSpPr>
          <p:spPr bwMode="auto">
            <a:xfrm>
              <a:off x="13056" y="2431"/>
              <a:ext cx="357" cy="375"/>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33 h 154"/>
                <a:gd name="T12" fmla="*/ 32 w 154"/>
                <a:gd name="T13" fmla="*/ 77 h 154"/>
                <a:gd name="T14" fmla="*/ 77 w 154"/>
                <a:gd name="T15" fmla="*/ 121 h 154"/>
                <a:gd name="T16" fmla="*/ 121 w 154"/>
                <a:gd name="T17" fmla="*/ 77 h 154"/>
                <a:gd name="T18" fmla="*/ 77 w 154"/>
                <a:gd name="T19" fmla="*/ 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77" y="154"/>
                  </a:moveTo>
                  <a:cubicBezTo>
                    <a:pt x="34" y="154"/>
                    <a:pt x="0" y="120"/>
                    <a:pt x="0" y="77"/>
                  </a:cubicBezTo>
                  <a:cubicBezTo>
                    <a:pt x="0" y="34"/>
                    <a:pt x="34" y="0"/>
                    <a:pt x="77" y="0"/>
                  </a:cubicBezTo>
                  <a:cubicBezTo>
                    <a:pt x="119" y="0"/>
                    <a:pt x="154" y="34"/>
                    <a:pt x="154" y="77"/>
                  </a:cubicBezTo>
                  <a:cubicBezTo>
                    <a:pt x="154" y="120"/>
                    <a:pt x="119" y="154"/>
                    <a:pt x="77" y="154"/>
                  </a:cubicBezTo>
                  <a:close/>
                  <a:moveTo>
                    <a:pt x="77" y="33"/>
                  </a:moveTo>
                  <a:cubicBezTo>
                    <a:pt x="52" y="33"/>
                    <a:pt x="32" y="53"/>
                    <a:pt x="32" y="77"/>
                  </a:cubicBezTo>
                  <a:cubicBezTo>
                    <a:pt x="32" y="101"/>
                    <a:pt x="52" y="121"/>
                    <a:pt x="77" y="121"/>
                  </a:cubicBezTo>
                  <a:cubicBezTo>
                    <a:pt x="101" y="121"/>
                    <a:pt x="121" y="101"/>
                    <a:pt x="121" y="77"/>
                  </a:cubicBezTo>
                  <a:cubicBezTo>
                    <a:pt x="121" y="53"/>
                    <a:pt x="101" y="33"/>
                    <a:pt x="77" y="33"/>
                  </a:cubicBezTo>
                  <a:close/>
                </a:path>
              </a:pathLst>
            </a:custGeom>
            <a:solidFill>
              <a:srgbClr val="F26E22"/>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10" name="Rectangle 422"/>
            <p:cNvSpPr>
              <a:spLocks noChangeArrowheads="1"/>
            </p:cNvSpPr>
            <p:nvPr/>
          </p:nvSpPr>
          <p:spPr bwMode="auto">
            <a:xfrm>
              <a:off x="8490" y="2456"/>
              <a:ext cx="4426" cy="327"/>
            </a:xfrm>
            <a:prstGeom prst="rect">
              <a:avLst/>
            </a:prstGeom>
            <a:solidFill>
              <a:srgbClr val="F9BE9D"/>
            </a:solidFill>
            <a:ln>
              <a:noFill/>
            </a:ln>
          </p:spPr>
          <p:txBody>
            <a:bodyPr vert="horz" wrap="square" lIns="121917" tIns="60958" rIns="121917" bIns="60958" numCol="1" anchor="t" anchorCtr="0" compatLnSpc="1"/>
            <a:p>
              <a:pPr defTabSz="914400"/>
              <a:endParaRPr lang="zh-CN" altLang="en-US" sz="2400">
                <a:solidFill>
                  <a:prstClr val="black"/>
                </a:solidFill>
              </a:endParaRPr>
            </a:p>
          </p:txBody>
        </p:sp>
        <p:sp>
          <p:nvSpPr>
            <p:cNvPr id="11" name="Rectangle 423"/>
            <p:cNvSpPr>
              <a:spLocks noChangeArrowheads="1"/>
            </p:cNvSpPr>
            <p:nvPr/>
          </p:nvSpPr>
          <p:spPr bwMode="auto">
            <a:xfrm>
              <a:off x="8611" y="2583"/>
              <a:ext cx="44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12" name="Rectangle 424"/>
            <p:cNvSpPr>
              <a:spLocks noChangeArrowheads="1"/>
            </p:cNvSpPr>
            <p:nvPr/>
          </p:nvSpPr>
          <p:spPr bwMode="auto">
            <a:xfrm>
              <a:off x="8490" y="2456"/>
              <a:ext cx="4413" cy="326"/>
            </a:xfrm>
            <a:prstGeom prst="rect">
              <a:avLst/>
            </a:prstGeom>
            <a:solidFill>
              <a:srgbClr val="F26E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grpSp>
      <p:sp>
        <p:nvSpPr>
          <p:cNvPr id="13" name="文本框 12"/>
          <p:cNvSpPr txBox="1"/>
          <p:nvPr/>
        </p:nvSpPr>
        <p:spPr>
          <a:xfrm>
            <a:off x="5100320" y="1518920"/>
            <a:ext cx="638175" cy="274320"/>
          </a:xfrm>
          <a:prstGeom prst="rect">
            <a:avLst/>
          </a:prstGeom>
          <a:noFill/>
        </p:spPr>
        <p:txBody>
          <a:bodyPr wrap="square" lIns="91438" tIns="45719" rIns="91438" bIns="45719" rtlCol="0">
            <a:spAutoFit/>
          </a:bodyPr>
          <a:p>
            <a:pPr defTabSz="914400"/>
            <a:r>
              <a:rPr lang="en-US" altLang="zh-CN" sz="1200" dirty="0">
                <a:solidFill>
                  <a:srgbClr val="F26E22"/>
                </a:solidFill>
                <a:latin typeface="微软雅黑" panose="020B0503020204020204" pitchFamily="34" charset="-122"/>
                <a:ea typeface="微软雅黑" panose="020B0503020204020204" pitchFamily="34" charset="-122"/>
              </a:rPr>
              <a:t>100%</a:t>
            </a:r>
            <a:endParaRPr lang="zh-CN" altLang="en-US" sz="1200" dirty="0">
              <a:solidFill>
                <a:srgbClr val="F26E22"/>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3638980" y="1667720"/>
            <a:ext cx="1330325" cy="10160"/>
          </a:xfrm>
          <a:prstGeom prst="line">
            <a:avLst/>
          </a:prstGeom>
          <a:ln w="25400" cmpd="sng">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666740" y="1797050"/>
            <a:ext cx="2026920" cy="220345"/>
            <a:chOff x="8490" y="2431"/>
            <a:chExt cx="4922" cy="478"/>
          </a:xfrm>
        </p:grpSpPr>
        <p:sp>
          <p:nvSpPr>
            <p:cNvPr id="16" name="Freeform 5"/>
            <p:cNvSpPr>
              <a:spLocks noEditPoints="1"/>
            </p:cNvSpPr>
            <p:nvPr/>
          </p:nvSpPr>
          <p:spPr bwMode="auto">
            <a:xfrm>
              <a:off x="13056" y="2431"/>
              <a:ext cx="357" cy="375"/>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33 h 154"/>
                <a:gd name="T12" fmla="*/ 32 w 154"/>
                <a:gd name="T13" fmla="*/ 77 h 154"/>
                <a:gd name="T14" fmla="*/ 77 w 154"/>
                <a:gd name="T15" fmla="*/ 121 h 154"/>
                <a:gd name="T16" fmla="*/ 121 w 154"/>
                <a:gd name="T17" fmla="*/ 77 h 154"/>
                <a:gd name="T18" fmla="*/ 77 w 154"/>
                <a:gd name="T19" fmla="*/ 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77" y="154"/>
                  </a:moveTo>
                  <a:cubicBezTo>
                    <a:pt x="34" y="154"/>
                    <a:pt x="0" y="120"/>
                    <a:pt x="0" y="77"/>
                  </a:cubicBezTo>
                  <a:cubicBezTo>
                    <a:pt x="0" y="34"/>
                    <a:pt x="34" y="0"/>
                    <a:pt x="77" y="0"/>
                  </a:cubicBezTo>
                  <a:cubicBezTo>
                    <a:pt x="119" y="0"/>
                    <a:pt x="154" y="34"/>
                    <a:pt x="154" y="77"/>
                  </a:cubicBezTo>
                  <a:cubicBezTo>
                    <a:pt x="154" y="120"/>
                    <a:pt x="119" y="154"/>
                    <a:pt x="77" y="154"/>
                  </a:cubicBezTo>
                  <a:close/>
                  <a:moveTo>
                    <a:pt x="77" y="33"/>
                  </a:moveTo>
                  <a:cubicBezTo>
                    <a:pt x="52" y="33"/>
                    <a:pt x="32" y="53"/>
                    <a:pt x="32" y="77"/>
                  </a:cubicBezTo>
                  <a:cubicBezTo>
                    <a:pt x="32" y="101"/>
                    <a:pt x="52" y="121"/>
                    <a:pt x="77" y="121"/>
                  </a:cubicBezTo>
                  <a:cubicBezTo>
                    <a:pt x="101" y="121"/>
                    <a:pt x="121" y="101"/>
                    <a:pt x="121" y="77"/>
                  </a:cubicBezTo>
                  <a:cubicBezTo>
                    <a:pt x="121" y="53"/>
                    <a:pt x="101" y="33"/>
                    <a:pt x="77" y="33"/>
                  </a:cubicBezTo>
                  <a:close/>
                </a:path>
              </a:pathLst>
            </a:custGeom>
            <a:solidFill>
              <a:srgbClr val="F26E22"/>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17" name="Rectangle 422"/>
            <p:cNvSpPr>
              <a:spLocks noChangeArrowheads="1"/>
            </p:cNvSpPr>
            <p:nvPr/>
          </p:nvSpPr>
          <p:spPr bwMode="auto">
            <a:xfrm>
              <a:off x="8490" y="2456"/>
              <a:ext cx="4426" cy="327"/>
            </a:xfrm>
            <a:prstGeom prst="rect">
              <a:avLst/>
            </a:prstGeom>
            <a:solidFill>
              <a:srgbClr val="F9BE9D"/>
            </a:solidFill>
            <a:ln>
              <a:noFill/>
            </a:ln>
          </p:spPr>
          <p:txBody>
            <a:bodyPr vert="horz" wrap="square" lIns="121917" tIns="60958" rIns="121917" bIns="60958" numCol="1" anchor="t" anchorCtr="0" compatLnSpc="1"/>
            <a:p>
              <a:pPr defTabSz="914400"/>
              <a:endParaRPr lang="zh-CN" altLang="en-US" sz="2400">
                <a:solidFill>
                  <a:prstClr val="black"/>
                </a:solidFill>
              </a:endParaRPr>
            </a:p>
          </p:txBody>
        </p:sp>
        <p:sp>
          <p:nvSpPr>
            <p:cNvPr id="18" name="Rectangle 423"/>
            <p:cNvSpPr>
              <a:spLocks noChangeArrowheads="1"/>
            </p:cNvSpPr>
            <p:nvPr/>
          </p:nvSpPr>
          <p:spPr bwMode="auto">
            <a:xfrm>
              <a:off x="8611" y="2583"/>
              <a:ext cx="44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19" name="Rectangle 424"/>
            <p:cNvSpPr>
              <a:spLocks noChangeArrowheads="1"/>
            </p:cNvSpPr>
            <p:nvPr/>
          </p:nvSpPr>
          <p:spPr bwMode="auto">
            <a:xfrm>
              <a:off x="8490" y="2456"/>
              <a:ext cx="4128" cy="327"/>
            </a:xfrm>
            <a:prstGeom prst="rect">
              <a:avLst/>
            </a:prstGeom>
            <a:solidFill>
              <a:srgbClr val="F26E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grpSp>
      <p:sp>
        <p:nvSpPr>
          <p:cNvPr id="20" name="文本框 19"/>
          <p:cNvSpPr txBox="1"/>
          <p:nvPr/>
        </p:nvSpPr>
        <p:spPr>
          <a:xfrm>
            <a:off x="5100320" y="1747520"/>
            <a:ext cx="638175" cy="274320"/>
          </a:xfrm>
          <a:prstGeom prst="rect">
            <a:avLst/>
          </a:prstGeom>
          <a:noFill/>
        </p:spPr>
        <p:txBody>
          <a:bodyPr wrap="square" lIns="91438" tIns="45719" rIns="91438" bIns="45719" rtlCol="0">
            <a:spAutoFit/>
          </a:bodyPr>
          <a:p>
            <a:pPr defTabSz="914400"/>
            <a:r>
              <a:rPr lang="en-US" altLang="zh-CN" sz="1200" dirty="0">
                <a:solidFill>
                  <a:srgbClr val="F26E22"/>
                </a:solidFill>
                <a:latin typeface="微软雅黑" panose="020B0503020204020204" pitchFamily="34" charset="-122"/>
                <a:ea typeface="微软雅黑" panose="020B0503020204020204" pitchFamily="34" charset="-122"/>
              </a:rPr>
              <a:t>90%</a:t>
            </a:r>
            <a:endParaRPr lang="zh-CN" altLang="en-US" sz="1200" dirty="0">
              <a:solidFill>
                <a:srgbClr val="F26E22"/>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flipH="1">
            <a:off x="3638980" y="1895685"/>
            <a:ext cx="1330325" cy="10160"/>
          </a:xfrm>
          <a:prstGeom prst="line">
            <a:avLst/>
          </a:prstGeom>
          <a:ln w="25400" cmpd="sng">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5666740" y="2025015"/>
            <a:ext cx="2026920" cy="220345"/>
            <a:chOff x="8490" y="2431"/>
            <a:chExt cx="4922" cy="478"/>
          </a:xfrm>
        </p:grpSpPr>
        <p:sp>
          <p:nvSpPr>
            <p:cNvPr id="23" name="Freeform 5"/>
            <p:cNvSpPr>
              <a:spLocks noEditPoints="1"/>
            </p:cNvSpPr>
            <p:nvPr/>
          </p:nvSpPr>
          <p:spPr bwMode="auto">
            <a:xfrm>
              <a:off x="13056" y="2431"/>
              <a:ext cx="357" cy="375"/>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33 h 154"/>
                <a:gd name="T12" fmla="*/ 32 w 154"/>
                <a:gd name="T13" fmla="*/ 77 h 154"/>
                <a:gd name="T14" fmla="*/ 77 w 154"/>
                <a:gd name="T15" fmla="*/ 121 h 154"/>
                <a:gd name="T16" fmla="*/ 121 w 154"/>
                <a:gd name="T17" fmla="*/ 77 h 154"/>
                <a:gd name="T18" fmla="*/ 77 w 154"/>
                <a:gd name="T19" fmla="*/ 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77" y="154"/>
                  </a:moveTo>
                  <a:cubicBezTo>
                    <a:pt x="34" y="154"/>
                    <a:pt x="0" y="120"/>
                    <a:pt x="0" y="77"/>
                  </a:cubicBezTo>
                  <a:cubicBezTo>
                    <a:pt x="0" y="34"/>
                    <a:pt x="34" y="0"/>
                    <a:pt x="77" y="0"/>
                  </a:cubicBezTo>
                  <a:cubicBezTo>
                    <a:pt x="119" y="0"/>
                    <a:pt x="154" y="34"/>
                    <a:pt x="154" y="77"/>
                  </a:cubicBezTo>
                  <a:cubicBezTo>
                    <a:pt x="154" y="120"/>
                    <a:pt x="119" y="154"/>
                    <a:pt x="77" y="154"/>
                  </a:cubicBezTo>
                  <a:close/>
                  <a:moveTo>
                    <a:pt x="77" y="33"/>
                  </a:moveTo>
                  <a:cubicBezTo>
                    <a:pt x="52" y="33"/>
                    <a:pt x="32" y="53"/>
                    <a:pt x="32" y="77"/>
                  </a:cubicBezTo>
                  <a:cubicBezTo>
                    <a:pt x="32" y="101"/>
                    <a:pt x="52" y="121"/>
                    <a:pt x="77" y="121"/>
                  </a:cubicBezTo>
                  <a:cubicBezTo>
                    <a:pt x="101" y="121"/>
                    <a:pt x="121" y="101"/>
                    <a:pt x="121" y="77"/>
                  </a:cubicBezTo>
                  <a:cubicBezTo>
                    <a:pt x="121" y="53"/>
                    <a:pt x="101" y="33"/>
                    <a:pt x="77" y="33"/>
                  </a:cubicBezTo>
                  <a:close/>
                </a:path>
              </a:pathLst>
            </a:custGeom>
            <a:solidFill>
              <a:srgbClr val="F26E22"/>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24" name="Rectangle 422"/>
            <p:cNvSpPr>
              <a:spLocks noChangeArrowheads="1"/>
            </p:cNvSpPr>
            <p:nvPr/>
          </p:nvSpPr>
          <p:spPr bwMode="auto">
            <a:xfrm>
              <a:off x="8490" y="2456"/>
              <a:ext cx="4426" cy="327"/>
            </a:xfrm>
            <a:prstGeom prst="rect">
              <a:avLst/>
            </a:prstGeom>
            <a:solidFill>
              <a:srgbClr val="F9BE9D"/>
            </a:solidFill>
            <a:ln>
              <a:noFill/>
            </a:ln>
          </p:spPr>
          <p:txBody>
            <a:bodyPr vert="horz" wrap="square" lIns="121917" tIns="60958" rIns="121917" bIns="60958" numCol="1" anchor="t" anchorCtr="0" compatLnSpc="1"/>
            <a:p>
              <a:pPr defTabSz="914400"/>
              <a:endParaRPr lang="zh-CN" altLang="en-US" sz="2400">
                <a:solidFill>
                  <a:prstClr val="black"/>
                </a:solidFill>
              </a:endParaRPr>
            </a:p>
          </p:txBody>
        </p:sp>
        <p:sp>
          <p:nvSpPr>
            <p:cNvPr id="25" name="Rectangle 423"/>
            <p:cNvSpPr>
              <a:spLocks noChangeArrowheads="1"/>
            </p:cNvSpPr>
            <p:nvPr/>
          </p:nvSpPr>
          <p:spPr bwMode="auto">
            <a:xfrm>
              <a:off x="8611" y="2583"/>
              <a:ext cx="44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26" name="Rectangle 424"/>
            <p:cNvSpPr>
              <a:spLocks noChangeArrowheads="1"/>
            </p:cNvSpPr>
            <p:nvPr/>
          </p:nvSpPr>
          <p:spPr bwMode="auto">
            <a:xfrm>
              <a:off x="8490" y="2456"/>
              <a:ext cx="4128" cy="327"/>
            </a:xfrm>
            <a:prstGeom prst="rect">
              <a:avLst/>
            </a:prstGeom>
            <a:solidFill>
              <a:srgbClr val="F26E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grpSp>
      <p:sp>
        <p:nvSpPr>
          <p:cNvPr id="39" name="文本框 38"/>
          <p:cNvSpPr txBox="1"/>
          <p:nvPr/>
        </p:nvSpPr>
        <p:spPr>
          <a:xfrm>
            <a:off x="5100320" y="1976120"/>
            <a:ext cx="638175" cy="274320"/>
          </a:xfrm>
          <a:prstGeom prst="rect">
            <a:avLst/>
          </a:prstGeom>
          <a:noFill/>
        </p:spPr>
        <p:txBody>
          <a:bodyPr wrap="square" lIns="91438" tIns="45719" rIns="91438" bIns="45719" rtlCol="0">
            <a:spAutoFit/>
          </a:bodyPr>
          <a:p>
            <a:pPr defTabSz="914400"/>
            <a:r>
              <a:rPr lang="en-US" altLang="zh-CN" sz="1200" dirty="0">
                <a:solidFill>
                  <a:srgbClr val="F26E22"/>
                </a:solidFill>
                <a:latin typeface="微软雅黑" panose="020B0503020204020204" pitchFamily="34" charset="-122"/>
                <a:ea typeface="微软雅黑" panose="020B0503020204020204" pitchFamily="34" charset="-122"/>
              </a:rPr>
              <a:t>90%</a:t>
            </a:r>
            <a:endParaRPr lang="zh-CN" altLang="en-US" sz="1200" dirty="0">
              <a:solidFill>
                <a:srgbClr val="F26E22"/>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flipH="1">
            <a:off x="3638980" y="2123650"/>
            <a:ext cx="1330325" cy="10160"/>
          </a:xfrm>
          <a:prstGeom prst="line">
            <a:avLst/>
          </a:prstGeom>
          <a:ln w="25400" cmpd="sng">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5667375" y="2277745"/>
            <a:ext cx="2027332" cy="220806"/>
            <a:chOff x="8490" y="2431"/>
            <a:chExt cx="4923" cy="479"/>
          </a:xfrm>
        </p:grpSpPr>
        <p:sp>
          <p:nvSpPr>
            <p:cNvPr id="42" name="Freeform 5"/>
            <p:cNvSpPr>
              <a:spLocks noEditPoints="1"/>
            </p:cNvSpPr>
            <p:nvPr/>
          </p:nvSpPr>
          <p:spPr bwMode="auto">
            <a:xfrm>
              <a:off x="13056" y="2431"/>
              <a:ext cx="357" cy="375"/>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33 h 154"/>
                <a:gd name="T12" fmla="*/ 32 w 154"/>
                <a:gd name="T13" fmla="*/ 77 h 154"/>
                <a:gd name="T14" fmla="*/ 77 w 154"/>
                <a:gd name="T15" fmla="*/ 121 h 154"/>
                <a:gd name="T16" fmla="*/ 121 w 154"/>
                <a:gd name="T17" fmla="*/ 77 h 154"/>
                <a:gd name="T18" fmla="*/ 77 w 154"/>
                <a:gd name="T19" fmla="*/ 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77" y="154"/>
                  </a:moveTo>
                  <a:cubicBezTo>
                    <a:pt x="34" y="154"/>
                    <a:pt x="0" y="120"/>
                    <a:pt x="0" y="77"/>
                  </a:cubicBezTo>
                  <a:cubicBezTo>
                    <a:pt x="0" y="34"/>
                    <a:pt x="34" y="0"/>
                    <a:pt x="77" y="0"/>
                  </a:cubicBezTo>
                  <a:cubicBezTo>
                    <a:pt x="119" y="0"/>
                    <a:pt x="154" y="34"/>
                    <a:pt x="154" y="77"/>
                  </a:cubicBezTo>
                  <a:cubicBezTo>
                    <a:pt x="154" y="120"/>
                    <a:pt x="119" y="154"/>
                    <a:pt x="77" y="154"/>
                  </a:cubicBezTo>
                  <a:close/>
                  <a:moveTo>
                    <a:pt x="77" y="33"/>
                  </a:moveTo>
                  <a:cubicBezTo>
                    <a:pt x="52" y="33"/>
                    <a:pt x="32" y="53"/>
                    <a:pt x="32" y="77"/>
                  </a:cubicBezTo>
                  <a:cubicBezTo>
                    <a:pt x="32" y="101"/>
                    <a:pt x="52" y="121"/>
                    <a:pt x="77" y="121"/>
                  </a:cubicBezTo>
                  <a:cubicBezTo>
                    <a:pt x="101" y="121"/>
                    <a:pt x="121" y="101"/>
                    <a:pt x="121" y="77"/>
                  </a:cubicBezTo>
                  <a:cubicBezTo>
                    <a:pt x="121" y="53"/>
                    <a:pt x="101" y="33"/>
                    <a:pt x="77" y="33"/>
                  </a:cubicBezTo>
                  <a:close/>
                </a:path>
              </a:pathLst>
            </a:custGeom>
            <a:solidFill>
              <a:srgbClr val="F26E22"/>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43" name="Rectangle 422"/>
            <p:cNvSpPr>
              <a:spLocks noChangeArrowheads="1"/>
            </p:cNvSpPr>
            <p:nvPr/>
          </p:nvSpPr>
          <p:spPr bwMode="auto">
            <a:xfrm>
              <a:off x="8490" y="2456"/>
              <a:ext cx="4426" cy="327"/>
            </a:xfrm>
            <a:prstGeom prst="rect">
              <a:avLst/>
            </a:prstGeom>
            <a:solidFill>
              <a:srgbClr val="F9BE9D"/>
            </a:solidFill>
            <a:ln>
              <a:noFill/>
            </a:ln>
          </p:spPr>
          <p:txBody>
            <a:bodyPr vert="horz" wrap="square" lIns="121917" tIns="60958" rIns="121917" bIns="60958" numCol="1" anchor="t" anchorCtr="0" compatLnSpc="1"/>
            <a:p>
              <a:pPr defTabSz="914400"/>
              <a:endParaRPr lang="zh-CN" altLang="en-US" sz="2400">
                <a:solidFill>
                  <a:prstClr val="black"/>
                </a:solidFill>
              </a:endParaRPr>
            </a:p>
          </p:txBody>
        </p:sp>
        <p:sp>
          <p:nvSpPr>
            <p:cNvPr id="44" name="Rectangle 423"/>
            <p:cNvSpPr>
              <a:spLocks noChangeArrowheads="1"/>
            </p:cNvSpPr>
            <p:nvPr/>
          </p:nvSpPr>
          <p:spPr bwMode="auto">
            <a:xfrm>
              <a:off x="8611" y="2583"/>
              <a:ext cx="44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45" name="Rectangle 424"/>
            <p:cNvSpPr>
              <a:spLocks noChangeArrowheads="1"/>
            </p:cNvSpPr>
            <p:nvPr/>
          </p:nvSpPr>
          <p:spPr bwMode="auto">
            <a:xfrm>
              <a:off x="8490" y="2456"/>
              <a:ext cx="4273" cy="326"/>
            </a:xfrm>
            <a:prstGeom prst="rect">
              <a:avLst/>
            </a:prstGeom>
            <a:solidFill>
              <a:srgbClr val="F26E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grpSp>
      <p:sp>
        <p:nvSpPr>
          <p:cNvPr id="46" name="文本框 45"/>
          <p:cNvSpPr txBox="1"/>
          <p:nvPr/>
        </p:nvSpPr>
        <p:spPr>
          <a:xfrm>
            <a:off x="5100955" y="2226945"/>
            <a:ext cx="638175" cy="274320"/>
          </a:xfrm>
          <a:prstGeom prst="rect">
            <a:avLst/>
          </a:prstGeom>
          <a:noFill/>
        </p:spPr>
        <p:txBody>
          <a:bodyPr wrap="square" lIns="91438" tIns="45719" rIns="91438" bIns="45719" rtlCol="0">
            <a:spAutoFit/>
          </a:bodyPr>
          <a:p>
            <a:pPr defTabSz="914400"/>
            <a:r>
              <a:rPr lang="en-US" altLang="zh-CN" sz="1200" dirty="0">
                <a:solidFill>
                  <a:srgbClr val="F26E22"/>
                </a:solidFill>
                <a:latin typeface="微软雅黑" panose="020B0503020204020204" pitchFamily="34" charset="-122"/>
                <a:ea typeface="微软雅黑" panose="020B0503020204020204" pitchFamily="34" charset="-122"/>
              </a:rPr>
              <a:t>95%</a:t>
            </a:r>
            <a:endParaRPr lang="zh-CN" altLang="en-US" sz="1200" dirty="0">
              <a:solidFill>
                <a:srgbClr val="F26E22"/>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flipH="1">
            <a:off x="3639615" y="2376380"/>
            <a:ext cx="1330325" cy="10160"/>
          </a:xfrm>
          <a:prstGeom prst="line">
            <a:avLst/>
          </a:prstGeom>
          <a:ln w="25400" cmpd="sng">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5667375" y="2505710"/>
            <a:ext cx="2026920" cy="220345"/>
            <a:chOff x="8490" y="2431"/>
            <a:chExt cx="4922" cy="478"/>
          </a:xfrm>
        </p:grpSpPr>
        <p:sp>
          <p:nvSpPr>
            <p:cNvPr id="49" name="Freeform 5"/>
            <p:cNvSpPr>
              <a:spLocks noEditPoints="1"/>
            </p:cNvSpPr>
            <p:nvPr/>
          </p:nvSpPr>
          <p:spPr bwMode="auto">
            <a:xfrm>
              <a:off x="13056" y="2431"/>
              <a:ext cx="357" cy="375"/>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33 h 154"/>
                <a:gd name="T12" fmla="*/ 32 w 154"/>
                <a:gd name="T13" fmla="*/ 77 h 154"/>
                <a:gd name="T14" fmla="*/ 77 w 154"/>
                <a:gd name="T15" fmla="*/ 121 h 154"/>
                <a:gd name="T16" fmla="*/ 121 w 154"/>
                <a:gd name="T17" fmla="*/ 77 h 154"/>
                <a:gd name="T18" fmla="*/ 77 w 154"/>
                <a:gd name="T19" fmla="*/ 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77" y="154"/>
                  </a:moveTo>
                  <a:cubicBezTo>
                    <a:pt x="34" y="154"/>
                    <a:pt x="0" y="120"/>
                    <a:pt x="0" y="77"/>
                  </a:cubicBezTo>
                  <a:cubicBezTo>
                    <a:pt x="0" y="34"/>
                    <a:pt x="34" y="0"/>
                    <a:pt x="77" y="0"/>
                  </a:cubicBezTo>
                  <a:cubicBezTo>
                    <a:pt x="119" y="0"/>
                    <a:pt x="154" y="34"/>
                    <a:pt x="154" y="77"/>
                  </a:cubicBezTo>
                  <a:cubicBezTo>
                    <a:pt x="154" y="120"/>
                    <a:pt x="119" y="154"/>
                    <a:pt x="77" y="154"/>
                  </a:cubicBezTo>
                  <a:close/>
                  <a:moveTo>
                    <a:pt x="77" y="33"/>
                  </a:moveTo>
                  <a:cubicBezTo>
                    <a:pt x="52" y="33"/>
                    <a:pt x="32" y="53"/>
                    <a:pt x="32" y="77"/>
                  </a:cubicBezTo>
                  <a:cubicBezTo>
                    <a:pt x="32" y="101"/>
                    <a:pt x="52" y="121"/>
                    <a:pt x="77" y="121"/>
                  </a:cubicBezTo>
                  <a:cubicBezTo>
                    <a:pt x="101" y="121"/>
                    <a:pt x="121" y="101"/>
                    <a:pt x="121" y="77"/>
                  </a:cubicBezTo>
                  <a:cubicBezTo>
                    <a:pt x="121" y="53"/>
                    <a:pt x="101" y="33"/>
                    <a:pt x="77" y="33"/>
                  </a:cubicBezTo>
                  <a:close/>
                </a:path>
              </a:pathLst>
            </a:custGeom>
            <a:solidFill>
              <a:srgbClr val="F26E22"/>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50" name="Rectangle 422"/>
            <p:cNvSpPr>
              <a:spLocks noChangeArrowheads="1"/>
            </p:cNvSpPr>
            <p:nvPr/>
          </p:nvSpPr>
          <p:spPr bwMode="auto">
            <a:xfrm>
              <a:off x="8490" y="2456"/>
              <a:ext cx="4426" cy="327"/>
            </a:xfrm>
            <a:prstGeom prst="rect">
              <a:avLst/>
            </a:prstGeom>
            <a:solidFill>
              <a:srgbClr val="F9BE9D"/>
            </a:solidFill>
            <a:ln>
              <a:noFill/>
            </a:ln>
          </p:spPr>
          <p:txBody>
            <a:bodyPr vert="horz" wrap="square" lIns="121917" tIns="60958" rIns="121917" bIns="60958" numCol="1" anchor="t" anchorCtr="0" compatLnSpc="1"/>
            <a:p>
              <a:pPr defTabSz="914400"/>
              <a:endParaRPr lang="zh-CN" altLang="en-US" sz="2400">
                <a:solidFill>
                  <a:prstClr val="black"/>
                </a:solidFill>
              </a:endParaRPr>
            </a:p>
          </p:txBody>
        </p:sp>
        <p:sp>
          <p:nvSpPr>
            <p:cNvPr id="51" name="Rectangle 423"/>
            <p:cNvSpPr>
              <a:spLocks noChangeArrowheads="1"/>
            </p:cNvSpPr>
            <p:nvPr/>
          </p:nvSpPr>
          <p:spPr bwMode="auto">
            <a:xfrm>
              <a:off x="8611" y="2583"/>
              <a:ext cx="44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52" name="Rectangle 424"/>
            <p:cNvSpPr>
              <a:spLocks noChangeArrowheads="1"/>
            </p:cNvSpPr>
            <p:nvPr/>
          </p:nvSpPr>
          <p:spPr bwMode="auto">
            <a:xfrm>
              <a:off x="8490" y="2456"/>
              <a:ext cx="4128" cy="327"/>
            </a:xfrm>
            <a:prstGeom prst="rect">
              <a:avLst/>
            </a:prstGeom>
            <a:solidFill>
              <a:srgbClr val="F26E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grpSp>
      <p:sp>
        <p:nvSpPr>
          <p:cNvPr id="53" name="文本框 52"/>
          <p:cNvSpPr txBox="1"/>
          <p:nvPr/>
        </p:nvSpPr>
        <p:spPr>
          <a:xfrm>
            <a:off x="5100955" y="2455545"/>
            <a:ext cx="638175" cy="274320"/>
          </a:xfrm>
          <a:prstGeom prst="rect">
            <a:avLst/>
          </a:prstGeom>
          <a:noFill/>
        </p:spPr>
        <p:txBody>
          <a:bodyPr wrap="square" lIns="91438" tIns="45719" rIns="91438" bIns="45719" rtlCol="0">
            <a:spAutoFit/>
          </a:bodyPr>
          <a:p>
            <a:pPr defTabSz="914400"/>
            <a:r>
              <a:rPr lang="en-US" altLang="zh-CN" sz="1200" dirty="0">
                <a:solidFill>
                  <a:srgbClr val="F26E22"/>
                </a:solidFill>
                <a:latin typeface="微软雅黑" panose="020B0503020204020204" pitchFamily="34" charset="-122"/>
                <a:ea typeface="微软雅黑" panose="020B0503020204020204" pitchFamily="34" charset="-122"/>
              </a:rPr>
              <a:t>80%</a:t>
            </a:r>
            <a:endParaRPr lang="zh-CN" altLang="en-US" sz="1200" dirty="0">
              <a:solidFill>
                <a:srgbClr val="F26E22"/>
              </a:solidFill>
              <a:latin typeface="微软雅黑" panose="020B0503020204020204" pitchFamily="34" charset="-122"/>
              <a:ea typeface="微软雅黑" panose="020B0503020204020204" pitchFamily="34" charset="-122"/>
            </a:endParaRPr>
          </a:p>
        </p:txBody>
      </p:sp>
      <p:cxnSp>
        <p:nvCxnSpPr>
          <p:cNvPr id="54" name="直接连接符 53"/>
          <p:cNvCxnSpPr/>
          <p:nvPr/>
        </p:nvCxnSpPr>
        <p:spPr>
          <a:xfrm flipH="1">
            <a:off x="3639615" y="2604345"/>
            <a:ext cx="1330325" cy="10160"/>
          </a:xfrm>
          <a:prstGeom prst="line">
            <a:avLst/>
          </a:prstGeom>
          <a:ln w="25400" cmpd="sng">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5667375" y="2805430"/>
            <a:ext cx="2027332" cy="220806"/>
            <a:chOff x="8490" y="2431"/>
            <a:chExt cx="4923" cy="479"/>
          </a:xfrm>
        </p:grpSpPr>
        <p:sp>
          <p:nvSpPr>
            <p:cNvPr id="56" name="Freeform 5"/>
            <p:cNvSpPr>
              <a:spLocks noEditPoints="1"/>
            </p:cNvSpPr>
            <p:nvPr/>
          </p:nvSpPr>
          <p:spPr bwMode="auto">
            <a:xfrm>
              <a:off x="13056" y="2431"/>
              <a:ext cx="357" cy="375"/>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33 h 154"/>
                <a:gd name="T12" fmla="*/ 32 w 154"/>
                <a:gd name="T13" fmla="*/ 77 h 154"/>
                <a:gd name="T14" fmla="*/ 77 w 154"/>
                <a:gd name="T15" fmla="*/ 121 h 154"/>
                <a:gd name="T16" fmla="*/ 121 w 154"/>
                <a:gd name="T17" fmla="*/ 77 h 154"/>
                <a:gd name="T18" fmla="*/ 77 w 154"/>
                <a:gd name="T19" fmla="*/ 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77" y="154"/>
                  </a:moveTo>
                  <a:cubicBezTo>
                    <a:pt x="34" y="154"/>
                    <a:pt x="0" y="120"/>
                    <a:pt x="0" y="77"/>
                  </a:cubicBezTo>
                  <a:cubicBezTo>
                    <a:pt x="0" y="34"/>
                    <a:pt x="34" y="0"/>
                    <a:pt x="77" y="0"/>
                  </a:cubicBezTo>
                  <a:cubicBezTo>
                    <a:pt x="119" y="0"/>
                    <a:pt x="154" y="34"/>
                    <a:pt x="154" y="77"/>
                  </a:cubicBezTo>
                  <a:cubicBezTo>
                    <a:pt x="154" y="120"/>
                    <a:pt x="119" y="154"/>
                    <a:pt x="77" y="154"/>
                  </a:cubicBezTo>
                  <a:close/>
                  <a:moveTo>
                    <a:pt x="77" y="33"/>
                  </a:moveTo>
                  <a:cubicBezTo>
                    <a:pt x="52" y="33"/>
                    <a:pt x="32" y="53"/>
                    <a:pt x="32" y="77"/>
                  </a:cubicBezTo>
                  <a:cubicBezTo>
                    <a:pt x="32" y="101"/>
                    <a:pt x="52" y="121"/>
                    <a:pt x="77" y="121"/>
                  </a:cubicBezTo>
                  <a:cubicBezTo>
                    <a:pt x="101" y="121"/>
                    <a:pt x="121" y="101"/>
                    <a:pt x="121" y="77"/>
                  </a:cubicBezTo>
                  <a:cubicBezTo>
                    <a:pt x="121" y="53"/>
                    <a:pt x="101" y="33"/>
                    <a:pt x="77" y="33"/>
                  </a:cubicBezTo>
                  <a:close/>
                </a:path>
              </a:pathLst>
            </a:custGeom>
            <a:solidFill>
              <a:srgbClr val="F26E22"/>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57" name="Rectangle 422"/>
            <p:cNvSpPr>
              <a:spLocks noChangeArrowheads="1"/>
            </p:cNvSpPr>
            <p:nvPr/>
          </p:nvSpPr>
          <p:spPr bwMode="auto">
            <a:xfrm>
              <a:off x="8490" y="2456"/>
              <a:ext cx="4426" cy="327"/>
            </a:xfrm>
            <a:prstGeom prst="rect">
              <a:avLst/>
            </a:prstGeom>
            <a:solidFill>
              <a:srgbClr val="F9BE9D"/>
            </a:solidFill>
            <a:ln>
              <a:noFill/>
            </a:ln>
          </p:spPr>
          <p:txBody>
            <a:bodyPr vert="horz" wrap="square" lIns="121917" tIns="60958" rIns="121917" bIns="60958" numCol="1" anchor="t" anchorCtr="0" compatLnSpc="1"/>
            <a:p>
              <a:pPr defTabSz="914400"/>
              <a:endParaRPr lang="zh-CN" altLang="en-US" sz="2400">
                <a:solidFill>
                  <a:prstClr val="black"/>
                </a:solidFill>
              </a:endParaRPr>
            </a:p>
          </p:txBody>
        </p:sp>
        <p:sp>
          <p:nvSpPr>
            <p:cNvPr id="58" name="Rectangle 423"/>
            <p:cNvSpPr>
              <a:spLocks noChangeArrowheads="1"/>
            </p:cNvSpPr>
            <p:nvPr/>
          </p:nvSpPr>
          <p:spPr bwMode="auto">
            <a:xfrm>
              <a:off x="8611" y="2583"/>
              <a:ext cx="44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59" name="Rectangle 424"/>
            <p:cNvSpPr>
              <a:spLocks noChangeArrowheads="1"/>
            </p:cNvSpPr>
            <p:nvPr/>
          </p:nvSpPr>
          <p:spPr bwMode="auto">
            <a:xfrm>
              <a:off x="8490" y="2456"/>
              <a:ext cx="4273" cy="326"/>
            </a:xfrm>
            <a:prstGeom prst="rect">
              <a:avLst/>
            </a:prstGeom>
            <a:solidFill>
              <a:srgbClr val="F26E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grpSp>
      <p:sp>
        <p:nvSpPr>
          <p:cNvPr id="60" name="文本框 59"/>
          <p:cNvSpPr txBox="1"/>
          <p:nvPr/>
        </p:nvSpPr>
        <p:spPr>
          <a:xfrm>
            <a:off x="5100955" y="2755900"/>
            <a:ext cx="638175" cy="274320"/>
          </a:xfrm>
          <a:prstGeom prst="rect">
            <a:avLst/>
          </a:prstGeom>
          <a:noFill/>
        </p:spPr>
        <p:txBody>
          <a:bodyPr wrap="square" lIns="91438" tIns="45719" rIns="91438" bIns="45719" rtlCol="0">
            <a:spAutoFit/>
          </a:bodyPr>
          <a:p>
            <a:pPr defTabSz="914400"/>
            <a:r>
              <a:rPr lang="en-US" altLang="zh-CN" sz="1200" dirty="0">
                <a:solidFill>
                  <a:srgbClr val="F26E22"/>
                </a:solidFill>
                <a:latin typeface="微软雅黑" panose="020B0503020204020204" pitchFamily="34" charset="-122"/>
                <a:ea typeface="微软雅黑" panose="020B0503020204020204" pitchFamily="34" charset="-122"/>
              </a:rPr>
              <a:t>96%</a:t>
            </a:r>
            <a:endParaRPr lang="zh-CN" altLang="en-US" sz="1200" dirty="0">
              <a:solidFill>
                <a:srgbClr val="F26E22"/>
              </a:solidFill>
              <a:latin typeface="微软雅黑" panose="020B0503020204020204" pitchFamily="34" charset="-122"/>
              <a:ea typeface="微软雅黑" panose="020B0503020204020204" pitchFamily="34" charset="-122"/>
            </a:endParaRPr>
          </a:p>
        </p:txBody>
      </p:sp>
      <p:cxnSp>
        <p:nvCxnSpPr>
          <p:cNvPr id="61" name="直接连接符 60"/>
          <p:cNvCxnSpPr/>
          <p:nvPr/>
        </p:nvCxnSpPr>
        <p:spPr>
          <a:xfrm flipH="1">
            <a:off x="3639615" y="2904065"/>
            <a:ext cx="1330325" cy="10160"/>
          </a:xfrm>
          <a:prstGeom prst="line">
            <a:avLst/>
          </a:prstGeom>
          <a:ln w="25400" cmpd="sng">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5668010" y="3561080"/>
            <a:ext cx="2026920" cy="220345"/>
            <a:chOff x="8490" y="2431"/>
            <a:chExt cx="4922" cy="478"/>
          </a:xfrm>
        </p:grpSpPr>
        <p:sp>
          <p:nvSpPr>
            <p:cNvPr id="70" name="Freeform 5"/>
            <p:cNvSpPr>
              <a:spLocks noEditPoints="1"/>
            </p:cNvSpPr>
            <p:nvPr/>
          </p:nvSpPr>
          <p:spPr bwMode="auto">
            <a:xfrm>
              <a:off x="13056" y="2431"/>
              <a:ext cx="357" cy="375"/>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33 h 154"/>
                <a:gd name="T12" fmla="*/ 32 w 154"/>
                <a:gd name="T13" fmla="*/ 77 h 154"/>
                <a:gd name="T14" fmla="*/ 77 w 154"/>
                <a:gd name="T15" fmla="*/ 121 h 154"/>
                <a:gd name="T16" fmla="*/ 121 w 154"/>
                <a:gd name="T17" fmla="*/ 77 h 154"/>
                <a:gd name="T18" fmla="*/ 77 w 154"/>
                <a:gd name="T19" fmla="*/ 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77" y="154"/>
                  </a:moveTo>
                  <a:cubicBezTo>
                    <a:pt x="34" y="154"/>
                    <a:pt x="0" y="120"/>
                    <a:pt x="0" y="77"/>
                  </a:cubicBezTo>
                  <a:cubicBezTo>
                    <a:pt x="0" y="34"/>
                    <a:pt x="34" y="0"/>
                    <a:pt x="77" y="0"/>
                  </a:cubicBezTo>
                  <a:cubicBezTo>
                    <a:pt x="119" y="0"/>
                    <a:pt x="154" y="34"/>
                    <a:pt x="154" y="77"/>
                  </a:cubicBezTo>
                  <a:cubicBezTo>
                    <a:pt x="154" y="120"/>
                    <a:pt x="119" y="154"/>
                    <a:pt x="77" y="154"/>
                  </a:cubicBezTo>
                  <a:close/>
                  <a:moveTo>
                    <a:pt x="77" y="33"/>
                  </a:moveTo>
                  <a:cubicBezTo>
                    <a:pt x="52" y="33"/>
                    <a:pt x="32" y="53"/>
                    <a:pt x="32" y="77"/>
                  </a:cubicBezTo>
                  <a:cubicBezTo>
                    <a:pt x="32" y="101"/>
                    <a:pt x="52" y="121"/>
                    <a:pt x="77" y="121"/>
                  </a:cubicBezTo>
                  <a:cubicBezTo>
                    <a:pt x="101" y="121"/>
                    <a:pt x="121" y="101"/>
                    <a:pt x="121" y="77"/>
                  </a:cubicBezTo>
                  <a:cubicBezTo>
                    <a:pt x="121" y="53"/>
                    <a:pt x="101" y="33"/>
                    <a:pt x="77" y="33"/>
                  </a:cubicBezTo>
                  <a:close/>
                </a:path>
              </a:pathLst>
            </a:custGeom>
            <a:solidFill>
              <a:srgbClr val="F26E22"/>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71" name="Rectangle 422"/>
            <p:cNvSpPr>
              <a:spLocks noChangeArrowheads="1"/>
            </p:cNvSpPr>
            <p:nvPr/>
          </p:nvSpPr>
          <p:spPr bwMode="auto">
            <a:xfrm>
              <a:off x="8490" y="2456"/>
              <a:ext cx="4426" cy="327"/>
            </a:xfrm>
            <a:prstGeom prst="rect">
              <a:avLst/>
            </a:prstGeom>
            <a:solidFill>
              <a:srgbClr val="F9BE9D"/>
            </a:solidFill>
            <a:ln>
              <a:noFill/>
            </a:ln>
          </p:spPr>
          <p:txBody>
            <a:bodyPr vert="horz" wrap="square" lIns="121917" tIns="60958" rIns="121917" bIns="60958" numCol="1" anchor="t" anchorCtr="0" compatLnSpc="1"/>
            <a:p>
              <a:pPr defTabSz="914400"/>
              <a:endParaRPr lang="zh-CN" altLang="en-US" sz="2400">
                <a:solidFill>
                  <a:prstClr val="black"/>
                </a:solidFill>
              </a:endParaRPr>
            </a:p>
          </p:txBody>
        </p:sp>
        <p:sp>
          <p:nvSpPr>
            <p:cNvPr id="75" name="Rectangle 423"/>
            <p:cNvSpPr>
              <a:spLocks noChangeArrowheads="1"/>
            </p:cNvSpPr>
            <p:nvPr/>
          </p:nvSpPr>
          <p:spPr bwMode="auto">
            <a:xfrm>
              <a:off x="8611" y="2583"/>
              <a:ext cx="44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76" name="Rectangle 424"/>
            <p:cNvSpPr>
              <a:spLocks noChangeArrowheads="1"/>
            </p:cNvSpPr>
            <p:nvPr/>
          </p:nvSpPr>
          <p:spPr bwMode="auto">
            <a:xfrm>
              <a:off x="8490" y="2456"/>
              <a:ext cx="4128" cy="327"/>
            </a:xfrm>
            <a:prstGeom prst="rect">
              <a:avLst/>
            </a:prstGeom>
            <a:solidFill>
              <a:srgbClr val="F26E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grpSp>
      <p:sp>
        <p:nvSpPr>
          <p:cNvPr id="77" name="文本框 76"/>
          <p:cNvSpPr txBox="1"/>
          <p:nvPr/>
        </p:nvSpPr>
        <p:spPr>
          <a:xfrm>
            <a:off x="5101590" y="3510280"/>
            <a:ext cx="638175" cy="274320"/>
          </a:xfrm>
          <a:prstGeom prst="rect">
            <a:avLst/>
          </a:prstGeom>
          <a:noFill/>
        </p:spPr>
        <p:txBody>
          <a:bodyPr wrap="square" lIns="91438" tIns="45719" rIns="91438" bIns="45719" rtlCol="0">
            <a:spAutoFit/>
          </a:bodyPr>
          <a:p>
            <a:pPr defTabSz="914400"/>
            <a:r>
              <a:rPr lang="en-US" altLang="zh-CN" sz="1200" dirty="0">
                <a:solidFill>
                  <a:srgbClr val="F26E22"/>
                </a:solidFill>
                <a:latin typeface="微软雅黑" panose="020B0503020204020204" pitchFamily="34" charset="-122"/>
                <a:ea typeface="微软雅黑" panose="020B0503020204020204" pitchFamily="34" charset="-122"/>
              </a:rPr>
              <a:t>90%</a:t>
            </a:r>
            <a:endParaRPr lang="zh-CN" altLang="en-US" sz="1200" dirty="0">
              <a:solidFill>
                <a:srgbClr val="F26E22"/>
              </a:solidFill>
              <a:latin typeface="微软雅黑" panose="020B0503020204020204" pitchFamily="34" charset="-122"/>
              <a:ea typeface="微软雅黑" panose="020B0503020204020204" pitchFamily="34" charset="-122"/>
            </a:endParaRPr>
          </a:p>
        </p:txBody>
      </p:sp>
      <p:cxnSp>
        <p:nvCxnSpPr>
          <p:cNvPr id="78" name="直接连接符 77"/>
          <p:cNvCxnSpPr/>
          <p:nvPr/>
        </p:nvCxnSpPr>
        <p:spPr>
          <a:xfrm flipH="1">
            <a:off x="3640250" y="3659715"/>
            <a:ext cx="1330325" cy="10160"/>
          </a:xfrm>
          <a:prstGeom prst="line">
            <a:avLst/>
          </a:prstGeom>
          <a:ln w="25400" cmpd="sng">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组合 85"/>
          <p:cNvGrpSpPr/>
          <p:nvPr/>
        </p:nvGrpSpPr>
        <p:grpSpPr>
          <a:xfrm>
            <a:off x="5668010" y="3873500"/>
            <a:ext cx="2026920" cy="220345"/>
            <a:chOff x="8490" y="2431"/>
            <a:chExt cx="4922" cy="478"/>
          </a:xfrm>
        </p:grpSpPr>
        <p:sp>
          <p:nvSpPr>
            <p:cNvPr id="87" name="Freeform 5"/>
            <p:cNvSpPr>
              <a:spLocks noEditPoints="1"/>
            </p:cNvSpPr>
            <p:nvPr/>
          </p:nvSpPr>
          <p:spPr bwMode="auto">
            <a:xfrm>
              <a:off x="13056" y="2431"/>
              <a:ext cx="357" cy="375"/>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33 h 154"/>
                <a:gd name="T12" fmla="*/ 32 w 154"/>
                <a:gd name="T13" fmla="*/ 77 h 154"/>
                <a:gd name="T14" fmla="*/ 77 w 154"/>
                <a:gd name="T15" fmla="*/ 121 h 154"/>
                <a:gd name="T16" fmla="*/ 121 w 154"/>
                <a:gd name="T17" fmla="*/ 77 h 154"/>
                <a:gd name="T18" fmla="*/ 77 w 154"/>
                <a:gd name="T19" fmla="*/ 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77" y="154"/>
                  </a:moveTo>
                  <a:cubicBezTo>
                    <a:pt x="34" y="154"/>
                    <a:pt x="0" y="120"/>
                    <a:pt x="0" y="77"/>
                  </a:cubicBezTo>
                  <a:cubicBezTo>
                    <a:pt x="0" y="34"/>
                    <a:pt x="34" y="0"/>
                    <a:pt x="77" y="0"/>
                  </a:cubicBezTo>
                  <a:cubicBezTo>
                    <a:pt x="119" y="0"/>
                    <a:pt x="154" y="34"/>
                    <a:pt x="154" y="77"/>
                  </a:cubicBezTo>
                  <a:cubicBezTo>
                    <a:pt x="154" y="120"/>
                    <a:pt x="119" y="154"/>
                    <a:pt x="77" y="154"/>
                  </a:cubicBezTo>
                  <a:close/>
                  <a:moveTo>
                    <a:pt x="77" y="33"/>
                  </a:moveTo>
                  <a:cubicBezTo>
                    <a:pt x="52" y="33"/>
                    <a:pt x="32" y="53"/>
                    <a:pt x="32" y="77"/>
                  </a:cubicBezTo>
                  <a:cubicBezTo>
                    <a:pt x="32" y="101"/>
                    <a:pt x="52" y="121"/>
                    <a:pt x="77" y="121"/>
                  </a:cubicBezTo>
                  <a:cubicBezTo>
                    <a:pt x="101" y="121"/>
                    <a:pt x="121" y="101"/>
                    <a:pt x="121" y="77"/>
                  </a:cubicBezTo>
                  <a:cubicBezTo>
                    <a:pt x="121" y="53"/>
                    <a:pt x="101" y="33"/>
                    <a:pt x="77" y="33"/>
                  </a:cubicBezTo>
                  <a:close/>
                </a:path>
              </a:pathLst>
            </a:custGeom>
            <a:solidFill>
              <a:srgbClr val="F26E22"/>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89" name="Rectangle 422"/>
            <p:cNvSpPr>
              <a:spLocks noChangeArrowheads="1"/>
            </p:cNvSpPr>
            <p:nvPr/>
          </p:nvSpPr>
          <p:spPr bwMode="auto">
            <a:xfrm>
              <a:off x="8490" y="2456"/>
              <a:ext cx="4426" cy="327"/>
            </a:xfrm>
            <a:prstGeom prst="rect">
              <a:avLst/>
            </a:prstGeom>
            <a:solidFill>
              <a:srgbClr val="F9BE9D"/>
            </a:solidFill>
            <a:ln>
              <a:noFill/>
            </a:ln>
          </p:spPr>
          <p:txBody>
            <a:bodyPr vert="horz" wrap="square" lIns="121917" tIns="60958" rIns="121917" bIns="60958" numCol="1" anchor="t" anchorCtr="0" compatLnSpc="1"/>
            <a:p>
              <a:pPr defTabSz="914400"/>
              <a:endParaRPr lang="zh-CN" altLang="en-US" sz="2400">
                <a:solidFill>
                  <a:prstClr val="black"/>
                </a:solidFill>
              </a:endParaRPr>
            </a:p>
          </p:txBody>
        </p:sp>
        <p:sp>
          <p:nvSpPr>
            <p:cNvPr id="90" name="Rectangle 423"/>
            <p:cNvSpPr>
              <a:spLocks noChangeArrowheads="1"/>
            </p:cNvSpPr>
            <p:nvPr/>
          </p:nvSpPr>
          <p:spPr bwMode="auto">
            <a:xfrm>
              <a:off x="8611" y="2583"/>
              <a:ext cx="44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91" name="Rectangle 424"/>
            <p:cNvSpPr>
              <a:spLocks noChangeArrowheads="1"/>
            </p:cNvSpPr>
            <p:nvPr/>
          </p:nvSpPr>
          <p:spPr bwMode="auto">
            <a:xfrm>
              <a:off x="8490" y="2456"/>
              <a:ext cx="4128" cy="327"/>
            </a:xfrm>
            <a:prstGeom prst="rect">
              <a:avLst/>
            </a:prstGeom>
            <a:solidFill>
              <a:srgbClr val="F26E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grpSp>
      <p:sp>
        <p:nvSpPr>
          <p:cNvPr id="92" name="文本框 91"/>
          <p:cNvSpPr txBox="1"/>
          <p:nvPr/>
        </p:nvSpPr>
        <p:spPr>
          <a:xfrm>
            <a:off x="5101590" y="3823970"/>
            <a:ext cx="638175" cy="274320"/>
          </a:xfrm>
          <a:prstGeom prst="rect">
            <a:avLst/>
          </a:prstGeom>
          <a:noFill/>
        </p:spPr>
        <p:txBody>
          <a:bodyPr wrap="square" lIns="91438" tIns="45719" rIns="91438" bIns="45719" rtlCol="0">
            <a:spAutoFit/>
          </a:bodyPr>
          <a:p>
            <a:pPr defTabSz="914400"/>
            <a:r>
              <a:rPr lang="en-US" altLang="zh-CN" sz="1200" dirty="0">
                <a:solidFill>
                  <a:srgbClr val="F26E22"/>
                </a:solidFill>
                <a:latin typeface="微软雅黑" panose="020B0503020204020204" pitchFamily="34" charset="-122"/>
                <a:ea typeface="微软雅黑" panose="020B0503020204020204" pitchFamily="34" charset="-122"/>
              </a:rPr>
              <a:t>90%</a:t>
            </a:r>
            <a:endParaRPr lang="zh-CN" altLang="en-US" sz="1200" dirty="0">
              <a:solidFill>
                <a:srgbClr val="F26E22"/>
              </a:solidFill>
              <a:latin typeface="微软雅黑" panose="020B0503020204020204" pitchFamily="34" charset="-122"/>
              <a:ea typeface="微软雅黑" panose="020B0503020204020204" pitchFamily="34" charset="-122"/>
            </a:endParaRPr>
          </a:p>
        </p:txBody>
      </p:sp>
      <p:cxnSp>
        <p:nvCxnSpPr>
          <p:cNvPr id="93" name="直接连接符 92"/>
          <p:cNvCxnSpPr/>
          <p:nvPr/>
        </p:nvCxnSpPr>
        <p:spPr>
          <a:xfrm flipH="1">
            <a:off x="3640250" y="3972135"/>
            <a:ext cx="1330325" cy="10160"/>
          </a:xfrm>
          <a:prstGeom prst="line">
            <a:avLst/>
          </a:prstGeom>
          <a:ln w="25400" cmpd="sng">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5650865" y="4174490"/>
            <a:ext cx="2027332" cy="220806"/>
            <a:chOff x="8490" y="2431"/>
            <a:chExt cx="4923" cy="479"/>
          </a:xfrm>
        </p:grpSpPr>
        <p:sp>
          <p:nvSpPr>
            <p:cNvPr id="95" name="Freeform 5"/>
            <p:cNvSpPr>
              <a:spLocks noEditPoints="1"/>
            </p:cNvSpPr>
            <p:nvPr/>
          </p:nvSpPr>
          <p:spPr bwMode="auto">
            <a:xfrm>
              <a:off x="13056" y="2431"/>
              <a:ext cx="357" cy="375"/>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33 h 154"/>
                <a:gd name="T12" fmla="*/ 32 w 154"/>
                <a:gd name="T13" fmla="*/ 77 h 154"/>
                <a:gd name="T14" fmla="*/ 77 w 154"/>
                <a:gd name="T15" fmla="*/ 121 h 154"/>
                <a:gd name="T16" fmla="*/ 121 w 154"/>
                <a:gd name="T17" fmla="*/ 77 h 154"/>
                <a:gd name="T18" fmla="*/ 77 w 154"/>
                <a:gd name="T19" fmla="*/ 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77" y="154"/>
                  </a:moveTo>
                  <a:cubicBezTo>
                    <a:pt x="34" y="154"/>
                    <a:pt x="0" y="120"/>
                    <a:pt x="0" y="77"/>
                  </a:cubicBezTo>
                  <a:cubicBezTo>
                    <a:pt x="0" y="34"/>
                    <a:pt x="34" y="0"/>
                    <a:pt x="77" y="0"/>
                  </a:cubicBezTo>
                  <a:cubicBezTo>
                    <a:pt x="119" y="0"/>
                    <a:pt x="154" y="34"/>
                    <a:pt x="154" y="77"/>
                  </a:cubicBezTo>
                  <a:cubicBezTo>
                    <a:pt x="154" y="120"/>
                    <a:pt x="119" y="154"/>
                    <a:pt x="77" y="154"/>
                  </a:cubicBezTo>
                  <a:close/>
                  <a:moveTo>
                    <a:pt x="77" y="33"/>
                  </a:moveTo>
                  <a:cubicBezTo>
                    <a:pt x="52" y="33"/>
                    <a:pt x="32" y="53"/>
                    <a:pt x="32" y="77"/>
                  </a:cubicBezTo>
                  <a:cubicBezTo>
                    <a:pt x="32" y="101"/>
                    <a:pt x="52" y="121"/>
                    <a:pt x="77" y="121"/>
                  </a:cubicBezTo>
                  <a:cubicBezTo>
                    <a:pt x="101" y="121"/>
                    <a:pt x="121" y="101"/>
                    <a:pt x="121" y="77"/>
                  </a:cubicBezTo>
                  <a:cubicBezTo>
                    <a:pt x="121" y="53"/>
                    <a:pt x="101" y="33"/>
                    <a:pt x="77" y="33"/>
                  </a:cubicBezTo>
                  <a:close/>
                </a:path>
              </a:pathLst>
            </a:custGeom>
            <a:solidFill>
              <a:srgbClr val="F26E22"/>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96" name="Rectangle 422"/>
            <p:cNvSpPr>
              <a:spLocks noChangeArrowheads="1"/>
            </p:cNvSpPr>
            <p:nvPr/>
          </p:nvSpPr>
          <p:spPr bwMode="auto">
            <a:xfrm>
              <a:off x="8490" y="2456"/>
              <a:ext cx="4426" cy="327"/>
            </a:xfrm>
            <a:prstGeom prst="rect">
              <a:avLst/>
            </a:prstGeom>
            <a:solidFill>
              <a:srgbClr val="F9BE9D"/>
            </a:solidFill>
            <a:ln>
              <a:noFill/>
            </a:ln>
          </p:spPr>
          <p:txBody>
            <a:bodyPr vert="horz" wrap="square" lIns="121917" tIns="60958" rIns="121917" bIns="60958" numCol="1" anchor="t" anchorCtr="0" compatLnSpc="1"/>
            <a:p>
              <a:pPr defTabSz="914400"/>
              <a:endParaRPr lang="zh-CN" altLang="en-US" sz="2400">
                <a:solidFill>
                  <a:prstClr val="black"/>
                </a:solidFill>
              </a:endParaRPr>
            </a:p>
          </p:txBody>
        </p:sp>
        <p:sp>
          <p:nvSpPr>
            <p:cNvPr id="97" name="Rectangle 423"/>
            <p:cNvSpPr>
              <a:spLocks noChangeArrowheads="1"/>
            </p:cNvSpPr>
            <p:nvPr/>
          </p:nvSpPr>
          <p:spPr bwMode="auto">
            <a:xfrm>
              <a:off x="8611" y="2583"/>
              <a:ext cx="44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98" name="Rectangle 424"/>
            <p:cNvSpPr>
              <a:spLocks noChangeArrowheads="1"/>
            </p:cNvSpPr>
            <p:nvPr/>
          </p:nvSpPr>
          <p:spPr bwMode="auto">
            <a:xfrm>
              <a:off x="8490" y="2456"/>
              <a:ext cx="4427" cy="326"/>
            </a:xfrm>
            <a:prstGeom prst="rect">
              <a:avLst/>
            </a:prstGeom>
            <a:solidFill>
              <a:srgbClr val="F26E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grpSp>
      <p:sp>
        <p:nvSpPr>
          <p:cNvPr id="99" name="文本框 98"/>
          <p:cNvSpPr txBox="1"/>
          <p:nvPr/>
        </p:nvSpPr>
        <p:spPr>
          <a:xfrm>
            <a:off x="5101590" y="4124325"/>
            <a:ext cx="638175" cy="274320"/>
          </a:xfrm>
          <a:prstGeom prst="rect">
            <a:avLst/>
          </a:prstGeom>
          <a:noFill/>
        </p:spPr>
        <p:txBody>
          <a:bodyPr wrap="square" lIns="91438" tIns="45719" rIns="91438" bIns="45719" rtlCol="0">
            <a:spAutoFit/>
          </a:bodyPr>
          <a:p>
            <a:pPr defTabSz="914400"/>
            <a:r>
              <a:rPr lang="en-US" altLang="zh-CN" sz="1200" dirty="0">
                <a:solidFill>
                  <a:srgbClr val="F26E22"/>
                </a:solidFill>
                <a:latin typeface="微软雅黑" panose="020B0503020204020204" pitchFamily="34" charset="-122"/>
                <a:ea typeface="微软雅黑" panose="020B0503020204020204" pitchFamily="34" charset="-122"/>
              </a:rPr>
              <a:t>100%</a:t>
            </a:r>
            <a:endParaRPr lang="zh-CN" altLang="en-US" sz="1200" dirty="0">
              <a:solidFill>
                <a:srgbClr val="F26E22"/>
              </a:solidFill>
              <a:latin typeface="微软雅黑" panose="020B0503020204020204" pitchFamily="34" charset="-122"/>
              <a:ea typeface="微软雅黑" panose="020B0503020204020204" pitchFamily="34" charset="-122"/>
            </a:endParaRPr>
          </a:p>
        </p:txBody>
      </p:sp>
      <p:cxnSp>
        <p:nvCxnSpPr>
          <p:cNvPr id="100" name="直接连接符 99"/>
          <p:cNvCxnSpPr/>
          <p:nvPr/>
        </p:nvCxnSpPr>
        <p:spPr>
          <a:xfrm flipH="1">
            <a:off x="3640250" y="4271855"/>
            <a:ext cx="1330325" cy="10160"/>
          </a:xfrm>
          <a:prstGeom prst="line">
            <a:avLst/>
          </a:prstGeom>
          <a:ln w="25400" cmpd="sng">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5666740" y="3344545"/>
            <a:ext cx="2027332" cy="220806"/>
            <a:chOff x="8490" y="2431"/>
            <a:chExt cx="4923" cy="479"/>
          </a:xfrm>
        </p:grpSpPr>
        <p:sp>
          <p:nvSpPr>
            <p:cNvPr id="104" name="Freeform 5"/>
            <p:cNvSpPr>
              <a:spLocks noEditPoints="1"/>
            </p:cNvSpPr>
            <p:nvPr/>
          </p:nvSpPr>
          <p:spPr bwMode="auto">
            <a:xfrm>
              <a:off x="13056" y="2431"/>
              <a:ext cx="357" cy="375"/>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33 h 154"/>
                <a:gd name="T12" fmla="*/ 32 w 154"/>
                <a:gd name="T13" fmla="*/ 77 h 154"/>
                <a:gd name="T14" fmla="*/ 77 w 154"/>
                <a:gd name="T15" fmla="*/ 121 h 154"/>
                <a:gd name="T16" fmla="*/ 121 w 154"/>
                <a:gd name="T17" fmla="*/ 77 h 154"/>
                <a:gd name="T18" fmla="*/ 77 w 154"/>
                <a:gd name="T19" fmla="*/ 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77" y="154"/>
                  </a:moveTo>
                  <a:cubicBezTo>
                    <a:pt x="34" y="154"/>
                    <a:pt x="0" y="120"/>
                    <a:pt x="0" y="77"/>
                  </a:cubicBezTo>
                  <a:cubicBezTo>
                    <a:pt x="0" y="34"/>
                    <a:pt x="34" y="0"/>
                    <a:pt x="77" y="0"/>
                  </a:cubicBezTo>
                  <a:cubicBezTo>
                    <a:pt x="119" y="0"/>
                    <a:pt x="154" y="34"/>
                    <a:pt x="154" y="77"/>
                  </a:cubicBezTo>
                  <a:cubicBezTo>
                    <a:pt x="154" y="120"/>
                    <a:pt x="119" y="154"/>
                    <a:pt x="77" y="154"/>
                  </a:cubicBezTo>
                  <a:close/>
                  <a:moveTo>
                    <a:pt x="77" y="33"/>
                  </a:moveTo>
                  <a:cubicBezTo>
                    <a:pt x="52" y="33"/>
                    <a:pt x="32" y="53"/>
                    <a:pt x="32" y="77"/>
                  </a:cubicBezTo>
                  <a:cubicBezTo>
                    <a:pt x="32" y="101"/>
                    <a:pt x="52" y="121"/>
                    <a:pt x="77" y="121"/>
                  </a:cubicBezTo>
                  <a:cubicBezTo>
                    <a:pt x="101" y="121"/>
                    <a:pt x="121" y="101"/>
                    <a:pt x="121" y="77"/>
                  </a:cubicBezTo>
                  <a:cubicBezTo>
                    <a:pt x="121" y="53"/>
                    <a:pt x="101" y="33"/>
                    <a:pt x="77" y="33"/>
                  </a:cubicBezTo>
                  <a:close/>
                </a:path>
              </a:pathLst>
            </a:custGeom>
            <a:solidFill>
              <a:srgbClr val="F26E22"/>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105" name="Rectangle 422"/>
            <p:cNvSpPr>
              <a:spLocks noChangeArrowheads="1"/>
            </p:cNvSpPr>
            <p:nvPr/>
          </p:nvSpPr>
          <p:spPr bwMode="auto">
            <a:xfrm>
              <a:off x="8490" y="2456"/>
              <a:ext cx="4426" cy="327"/>
            </a:xfrm>
            <a:prstGeom prst="rect">
              <a:avLst/>
            </a:prstGeom>
            <a:solidFill>
              <a:srgbClr val="F9BE9D"/>
            </a:solidFill>
            <a:ln>
              <a:noFill/>
            </a:ln>
          </p:spPr>
          <p:txBody>
            <a:bodyPr vert="horz" wrap="square" lIns="121917" tIns="60958" rIns="121917" bIns="60958" numCol="1" anchor="t" anchorCtr="0" compatLnSpc="1"/>
            <a:p>
              <a:pPr defTabSz="914400"/>
              <a:endParaRPr lang="zh-CN" altLang="en-US" sz="2400">
                <a:solidFill>
                  <a:prstClr val="black"/>
                </a:solidFill>
              </a:endParaRPr>
            </a:p>
          </p:txBody>
        </p:sp>
        <p:sp>
          <p:nvSpPr>
            <p:cNvPr id="106" name="Rectangle 423"/>
            <p:cNvSpPr>
              <a:spLocks noChangeArrowheads="1"/>
            </p:cNvSpPr>
            <p:nvPr/>
          </p:nvSpPr>
          <p:spPr bwMode="auto">
            <a:xfrm>
              <a:off x="8611" y="2583"/>
              <a:ext cx="44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107" name="Rectangle 424"/>
            <p:cNvSpPr>
              <a:spLocks noChangeArrowheads="1"/>
            </p:cNvSpPr>
            <p:nvPr/>
          </p:nvSpPr>
          <p:spPr bwMode="auto">
            <a:xfrm>
              <a:off x="8490" y="2456"/>
              <a:ext cx="4418" cy="326"/>
            </a:xfrm>
            <a:prstGeom prst="rect">
              <a:avLst/>
            </a:prstGeom>
            <a:solidFill>
              <a:srgbClr val="F26E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grpSp>
      <p:sp>
        <p:nvSpPr>
          <p:cNvPr id="108" name="文本框 107"/>
          <p:cNvSpPr txBox="1"/>
          <p:nvPr/>
        </p:nvSpPr>
        <p:spPr>
          <a:xfrm>
            <a:off x="5100320" y="3295650"/>
            <a:ext cx="638175" cy="274320"/>
          </a:xfrm>
          <a:prstGeom prst="rect">
            <a:avLst/>
          </a:prstGeom>
          <a:noFill/>
        </p:spPr>
        <p:txBody>
          <a:bodyPr wrap="square" lIns="91438" tIns="45719" rIns="91438" bIns="45719" rtlCol="0">
            <a:spAutoFit/>
          </a:bodyPr>
          <a:p>
            <a:pPr defTabSz="914400"/>
            <a:r>
              <a:rPr lang="en-US" altLang="zh-CN" sz="1200" dirty="0">
                <a:solidFill>
                  <a:srgbClr val="F26E22"/>
                </a:solidFill>
                <a:latin typeface="微软雅黑" panose="020B0503020204020204" pitchFamily="34" charset="-122"/>
                <a:ea typeface="微软雅黑" panose="020B0503020204020204" pitchFamily="34" charset="-122"/>
              </a:rPr>
              <a:t>100%</a:t>
            </a:r>
            <a:endParaRPr lang="zh-CN" altLang="en-US" sz="1200" dirty="0">
              <a:solidFill>
                <a:srgbClr val="F26E22"/>
              </a:solidFill>
              <a:latin typeface="微软雅黑" panose="020B0503020204020204" pitchFamily="34" charset="-122"/>
              <a:ea typeface="微软雅黑" panose="020B0503020204020204" pitchFamily="34" charset="-122"/>
            </a:endParaRPr>
          </a:p>
        </p:txBody>
      </p:sp>
      <p:cxnSp>
        <p:nvCxnSpPr>
          <p:cNvPr id="109" name="直接连接符 108"/>
          <p:cNvCxnSpPr/>
          <p:nvPr/>
        </p:nvCxnSpPr>
        <p:spPr>
          <a:xfrm flipH="1">
            <a:off x="3638980" y="3443180"/>
            <a:ext cx="1330325" cy="10160"/>
          </a:xfrm>
          <a:prstGeom prst="line">
            <a:avLst/>
          </a:prstGeom>
          <a:ln w="25400" cmpd="sng">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0" name="组合 109"/>
          <p:cNvGrpSpPr/>
          <p:nvPr/>
        </p:nvGrpSpPr>
        <p:grpSpPr>
          <a:xfrm>
            <a:off x="5650865" y="3075940"/>
            <a:ext cx="2026920" cy="220345"/>
            <a:chOff x="8490" y="2431"/>
            <a:chExt cx="4922" cy="478"/>
          </a:xfrm>
        </p:grpSpPr>
        <p:sp>
          <p:nvSpPr>
            <p:cNvPr id="111" name="Freeform 5"/>
            <p:cNvSpPr>
              <a:spLocks noEditPoints="1"/>
            </p:cNvSpPr>
            <p:nvPr/>
          </p:nvSpPr>
          <p:spPr bwMode="auto">
            <a:xfrm>
              <a:off x="13056" y="2431"/>
              <a:ext cx="357" cy="375"/>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33 h 154"/>
                <a:gd name="T12" fmla="*/ 32 w 154"/>
                <a:gd name="T13" fmla="*/ 77 h 154"/>
                <a:gd name="T14" fmla="*/ 77 w 154"/>
                <a:gd name="T15" fmla="*/ 121 h 154"/>
                <a:gd name="T16" fmla="*/ 121 w 154"/>
                <a:gd name="T17" fmla="*/ 77 h 154"/>
                <a:gd name="T18" fmla="*/ 77 w 154"/>
                <a:gd name="T19" fmla="*/ 3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77" y="154"/>
                  </a:moveTo>
                  <a:cubicBezTo>
                    <a:pt x="34" y="154"/>
                    <a:pt x="0" y="120"/>
                    <a:pt x="0" y="77"/>
                  </a:cubicBezTo>
                  <a:cubicBezTo>
                    <a:pt x="0" y="34"/>
                    <a:pt x="34" y="0"/>
                    <a:pt x="77" y="0"/>
                  </a:cubicBezTo>
                  <a:cubicBezTo>
                    <a:pt x="119" y="0"/>
                    <a:pt x="154" y="34"/>
                    <a:pt x="154" y="77"/>
                  </a:cubicBezTo>
                  <a:cubicBezTo>
                    <a:pt x="154" y="120"/>
                    <a:pt x="119" y="154"/>
                    <a:pt x="77" y="154"/>
                  </a:cubicBezTo>
                  <a:close/>
                  <a:moveTo>
                    <a:pt x="77" y="33"/>
                  </a:moveTo>
                  <a:cubicBezTo>
                    <a:pt x="52" y="33"/>
                    <a:pt x="32" y="53"/>
                    <a:pt x="32" y="77"/>
                  </a:cubicBezTo>
                  <a:cubicBezTo>
                    <a:pt x="32" y="101"/>
                    <a:pt x="52" y="121"/>
                    <a:pt x="77" y="121"/>
                  </a:cubicBezTo>
                  <a:cubicBezTo>
                    <a:pt x="101" y="121"/>
                    <a:pt x="121" y="101"/>
                    <a:pt x="121" y="77"/>
                  </a:cubicBezTo>
                  <a:cubicBezTo>
                    <a:pt x="121" y="53"/>
                    <a:pt x="101" y="33"/>
                    <a:pt x="77" y="33"/>
                  </a:cubicBezTo>
                  <a:close/>
                </a:path>
              </a:pathLst>
            </a:custGeom>
            <a:solidFill>
              <a:srgbClr val="F26E22"/>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112" name="Rectangle 422"/>
            <p:cNvSpPr>
              <a:spLocks noChangeArrowheads="1"/>
            </p:cNvSpPr>
            <p:nvPr/>
          </p:nvSpPr>
          <p:spPr bwMode="auto">
            <a:xfrm>
              <a:off x="8490" y="2456"/>
              <a:ext cx="4426" cy="327"/>
            </a:xfrm>
            <a:prstGeom prst="rect">
              <a:avLst/>
            </a:prstGeom>
            <a:solidFill>
              <a:srgbClr val="F9BE9D"/>
            </a:solidFill>
            <a:ln>
              <a:noFill/>
            </a:ln>
          </p:spPr>
          <p:txBody>
            <a:bodyPr vert="horz" wrap="square" lIns="121917" tIns="60958" rIns="121917" bIns="60958" numCol="1" anchor="t" anchorCtr="0" compatLnSpc="1"/>
            <a:p>
              <a:pPr defTabSz="914400"/>
              <a:endParaRPr lang="zh-CN" altLang="en-US" sz="2400">
                <a:solidFill>
                  <a:prstClr val="black"/>
                </a:solidFill>
              </a:endParaRPr>
            </a:p>
          </p:txBody>
        </p:sp>
        <p:sp>
          <p:nvSpPr>
            <p:cNvPr id="113" name="Rectangle 423"/>
            <p:cNvSpPr>
              <a:spLocks noChangeArrowheads="1"/>
            </p:cNvSpPr>
            <p:nvPr/>
          </p:nvSpPr>
          <p:spPr bwMode="auto">
            <a:xfrm>
              <a:off x="8611" y="2583"/>
              <a:ext cx="44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sp>
          <p:nvSpPr>
            <p:cNvPr id="114" name="Rectangle 424"/>
            <p:cNvSpPr>
              <a:spLocks noChangeArrowheads="1"/>
            </p:cNvSpPr>
            <p:nvPr/>
          </p:nvSpPr>
          <p:spPr bwMode="auto">
            <a:xfrm>
              <a:off x="8490" y="2456"/>
              <a:ext cx="4128" cy="327"/>
            </a:xfrm>
            <a:prstGeom prst="rect">
              <a:avLst/>
            </a:prstGeom>
            <a:solidFill>
              <a:srgbClr val="F26E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
              <a:pPr defTabSz="914400"/>
              <a:endParaRPr lang="zh-CN" altLang="en-US" sz="2400">
                <a:solidFill>
                  <a:prstClr val="black"/>
                </a:solidFill>
              </a:endParaRPr>
            </a:p>
          </p:txBody>
        </p:sp>
      </p:grpSp>
      <p:sp>
        <p:nvSpPr>
          <p:cNvPr id="115" name="文本框 114"/>
          <p:cNvSpPr txBox="1"/>
          <p:nvPr/>
        </p:nvSpPr>
        <p:spPr>
          <a:xfrm>
            <a:off x="5084445" y="3026410"/>
            <a:ext cx="638175" cy="274320"/>
          </a:xfrm>
          <a:prstGeom prst="rect">
            <a:avLst/>
          </a:prstGeom>
          <a:noFill/>
        </p:spPr>
        <p:txBody>
          <a:bodyPr wrap="square" lIns="91438" tIns="45719" rIns="91438" bIns="45719" rtlCol="0">
            <a:spAutoFit/>
          </a:bodyPr>
          <a:p>
            <a:pPr defTabSz="914400"/>
            <a:r>
              <a:rPr lang="en-US" altLang="zh-CN" sz="1200" dirty="0">
                <a:solidFill>
                  <a:srgbClr val="F26E22"/>
                </a:solidFill>
                <a:latin typeface="微软雅黑" panose="020B0503020204020204" pitchFamily="34" charset="-122"/>
                <a:ea typeface="微软雅黑" panose="020B0503020204020204" pitchFamily="34" charset="-122"/>
              </a:rPr>
              <a:t>93%</a:t>
            </a:r>
            <a:endParaRPr lang="zh-CN" altLang="en-US" sz="1200" dirty="0">
              <a:solidFill>
                <a:srgbClr val="F26E22"/>
              </a:solidFill>
              <a:latin typeface="微软雅黑" panose="020B0503020204020204" pitchFamily="34" charset="-122"/>
              <a:ea typeface="微软雅黑" panose="020B0503020204020204" pitchFamily="34" charset="-122"/>
            </a:endParaRPr>
          </a:p>
        </p:txBody>
      </p:sp>
      <p:cxnSp>
        <p:nvCxnSpPr>
          <p:cNvPr id="116" name="直接连接符 115"/>
          <p:cNvCxnSpPr/>
          <p:nvPr/>
        </p:nvCxnSpPr>
        <p:spPr>
          <a:xfrm flipH="1">
            <a:off x="3623105" y="3174575"/>
            <a:ext cx="1330325" cy="10160"/>
          </a:xfrm>
          <a:prstGeom prst="line">
            <a:avLst/>
          </a:prstGeom>
          <a:ln w="25400" cmpd="sng">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10721" y="47845"/>
            <a:ext cx="398794" cy="398794"/>
          </a:xfrm>
          <a:prstGeom prst="rect">
            <a:avLst/>
          </a:prstGeom>
        </p:spPr>
      </p:pic>
      <p:sp>
        <p:nvSpPr>
          <p:cNvPr id="30" name="矩形 29"/>
          <p:cNvSpPr/>
          <p:nvPr/>
        </p:nvSpPr>
        <p:spPr>
          <a:xfrm>
            <a:off x="295787" y="568644"/>
            <a:ext cx="8729047" cy="368300"/>
          </a:xfrm>
          <a:prstGeom prst="rect">
            <a:avLst/>
          </a:prstGeom>
        </p:spPr>
        <p:txBody>
          <a:bodyPr wrap="square">
            <a:spAutoFit/>
          </a:bodyPr>
          <a:p>
            <a:r>
              <a:rPr lang="en-US" altLang="zh-CN" sz="1800" b="1" dirty="0" smtClean="0">
                <a:latin typeface="微软雅黑" panose="020B0503020204020204" pitchFamily="34" charset="-122"/>
                <a:ea typeface="微软雅黑" panose="020B0503020204020204" pitchFamily="34" charset="-122"/>
              </a:rPr>
              <a:t>(1)  </a:t>
            </a:r>
            <a:r>
              <a:rPr lang="zh-CN" altLang="en-US" sz="1800" b="1" dirty="0" smtClean="0">
                <a:latin typeface="微软雅黑" panose="020B0503020204020204" pitchFamily="34" charset="-122"/>
                <a:ea typeface="微软雅黑" panose="020B0503020204020204" pitchFamily="34" charset="-122"/>
              </a:rPr>
              <a:t>课程考核监测诊改</a:t>
            </a:r>
            <a:endParaRPr lang="zh-CN" altLang="en-US" sz="1800" b="1" dirty="0" smtClean="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4454" y="4874534"/>
            <a:ext cx="9144000" cy="271067"/>
            <a:chOff x="0" y="6389330"/>
            <a:chExt cx="12192000" cy="361422"/>
          </a:xfrm>
        </p:grpSpPr>
        <p:sp>
          <p:nvSpPr>
            <p:cNvPr id="38" name="矩形 37"/>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62" name="矩形 61"/>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grpSp>
      <p:sp>
        <p:nvSpPr>
          <p:cNvPr id="63" name="Content Placeholder 2"/>
          <p:cNvSpPr txBox="1"/>
          <p:nvPr/>
        </p:nvSpPr>
        <p:spPr>
          <a:xfrm>
            <a:off x="724535" y="81280"/>
            <a:ext cx="3467100" cy="365125"/>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2100" b="1" dirty="0">
                <a:solidFill>
                  <a:schemeClr val="tx2"/>
                </a:solidFill>
                <a:latin typeface="微软雅黑" panose="020B0503020204020204" pitchFamily="34" charset="-122"/>
                <a:ea typeface="微软雅黑" panose="020B0503020204020204" pitchFamily="34" charset="-122"/>
                <a:sym typeface="+mn-ea"/>
              </a:rPr>
              <a:t>3</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b="1" dirty="0" smtClean="0">
                <a:solidFill>
                  <a:schemeClr val="tx2"/>
                </a:solidFill>
                <a:latin typeface="微软雅黑" panose="020B0503020204020204" pitchFamily="34" charset="-122"/>
                <a:ea typeface="微软雅黑" panose="020B0503020204020204" pitchFamily="34" charset="-122"/>
                <a:sym typeface="+mn-ea"/>
              </a:rPr>
              <a:t>课程诊改运行效果评估</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148921" y="171450"/>
            <a:ext cx="575218" cy="216932"/>
            <a:chOff x="472881" y="331470"/>
            <a:chExt cx="766957" cy="289243"/>
          </a:xfrm>
          <a:solidFill>
            <a:schemeClr val="tx2"/>
          </a:solidFill>
        </p:grpSpPr>
        <p:sp>
          <p:nvSpPr>
            <p:cNvPr id="65"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66"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67"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68"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72" name="直接连接符 71"/>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pic>
        <p:nvPicPr>
          <p:cNvPr id="7" name="图片 6"/>
          <p:cNvPicPr>
            <a:picLocks noChangeAspect="1"/>
          </p:cNvPicPr>
          <p:nvPr/>
        </p:nvPicPr>
        <p:blipFill>
          <a:blip r:embed="rId2"/>
          <a:stretch>
            <a:fillRect/>
          </a:stretch>
        </p:blipFill>
        <p:spPr>
          <a:xfrm>
            <a:off x="7164705" y="171450"/>
            <a:ext cx="1849120" cy="42100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6519474" y="-190338"/>
            <a:ext cx="3830429" cy="5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algn="ctr" eaLnBrk="1" hangingPunct="1">
              <a:defRPr sz="1400">
                <a:solidFill>
                  <a:srgbClr val="F4E3B6"/>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gn="l"/>
            <a:endParaRPr lang="zh-CN" altLang="en-US" sz="1350">
              <a:solidFill>
                <a:srgbClr val="000000"/>
              </a:solidFill>
            </a:endParaRPr>
          </a:p>
          <a:p>
            <a:pPr algn="l"/>
            <a:endParaRPr lang="zh-CN" altLang="en-US" sz="1350">
              <a:solidFill>
                <a:srgbClr val="000000"/>
              </a:solidFill>
            </a:endParaRPr>
          </a:p>
          <a:p>
            <a:pPr algn="l"/>
            <a:endParaRPr lang="zh-CN" altLang="da-DK" sz="1350">
              <a:solidFill>
                <a:srgbClr val="000000"/>
              </a:solidFill>
            </a:endParaRPr>
          </a:p>
          <a:p>
            <a:pPr algn="l"/>
            <a:endParaRPr lang="zh-CN" altLang="en-US" sz="1350">
              <a:solidFill>
                <a:srgbClr val="000000"/>
              </a:solidFill>
            </a:endParaRPr>
          </a:p>
        </p:txBody>
      </p:sp>
      <p:graphicFrame>
        <p:nvGraphicFramePr>
          <p:cNvPr id="25" name="表格 24"/>
          <p:cNvGraphicFramePr>
            <a:graphicFrameLocks noGrp="1"/>
          </p:cNvGraphicFramePr>
          <p:nvPr/>
        </p:nvGraphicFramePr>
        <p:xfrm>
          <a:off x="472440" y="894715"/>
          <a:ext cx="8436610" cy="4227195"/>
        </p:xfrm>
        <a:graphic>
          <a:graphicData uri="http://schemas.openxmlformats.org/drawingml/2006/table">
            <a:tbl>
              <a:tblPr firstRow="1" bandRow="1">
                <a:tableStyleId>{5C22544A-7EE6-4342-B048-85BDC9FD1C3A}</a:tableStyleId>
              </a:tblPr>
              <a:tblGrid>
                <a:gridCol w="554990"/>
                <a:gridCol w="704215"/>
                <a:gridCol w="1920875"/>
                <a:gridCol w="3140075"/>
                <a:gridCol w="2116455"/>
              </a:tblGrid>
              <a:tr h="312420">
                <a:tc>
                  <a:txBody>
                    <a:bodyPr/>
                    <a:p>
                      <a:pPr algn="ctr" fontAlgn="ctr">
                        <a:lnSpc>
                          <a:spcPts val="2000"/>
                        </a:lnSpc>
                        <a:spcAft>
                          <a:spcPts val="0"/>
                        </a:spcAft>
                      </a:pPr>
                      <a:r>
                        <a:rPr lang="zh-CN" sz="1050" b="1"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姓名</a:t>
                      </a:r>
                      <a:endParaRPr lang="zh-CN" sz="105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b="1"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职</a:t>
                      </a:r>
                      <a:r>
                        <a:rPr lang="en-US" altLang="zh-CN" sz="1050" b="1"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sz="1050" b="1"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务</a:t>
                      </a:r>
                      <a:endParaRPr lang="zh-CN" sz="105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b="1"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责</a:t>
                      </a:r>
                      <a:r>
                        <a:rPr lang="en-US" altLang="zh-CN" sz="1050" b="1"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sz="1050" b="1"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任</a:t>
                      </a:r>
                      <a:endParaRPr lang="zh-CN" sz="105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buClrTx/>
                        <a:buSzTx/>
                        <a:buFontTx/>
                        <a:buNone/>
                      </a:pPr>
                      <a:r>
                        <a:rPr lang="zh-CN" sz="1050"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达成度 </a:t>
                      </a:r>
                      <a:endParaRPr lang="zh-CN" sz="1050" kern="0" dirty="0" smtClea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c>
                  <a:txBody>
                    <a:bodyPr/>
                    <a:p>
                      <a:pPr algn="ctr" fontAlgn="ctr">
                        <a:lnSpc>
                          <a:spcPts val="2000"/>
                        </a:lnSpc>
                        <a:spcAft>
                          <a:spcPts val="0"/>
                        </a:spcAft>
                        <a:buClrTx/>
                        <a:buSzTx/>
                        <a:buFontTx/>
                        <a:buNone/>
                      </a:pPr>
                      <a:r>
                        <a:rPr lang="zh-CN" sz="1050" kern="0" dirty="0" smtClean="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差距</a:t>
                      </a:r>
                      <a:endParaRPr lang="zh-CN" sz="1050" kern="0" dirty="0" smtClean="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r>
              <a:tr h="508000">
                <a:tc>
                  <a:txBody>
                    <a:bodyPr/>
                    <a:p>
                      <a:pPr algn="ctr" fontAlgn="ctr">
                        <a:lnSpc>
                          <a:spcPts val="2000"/>
                        </a:lnSpc>
                        <a:spcAft>
                          <a:spcPts val="0"/>
                        </a:spcAft>
                      </a:pPr>
                      <a:r>
                        <a:rPr lang="zh-CN" sz="1050" b="0" kern="100" dirty="0">
                          <a:effectLst/>
                          <a:latin typeface="微软雅黑" panose="020B0503020204020204" pitchFamily="34" charset="-122"/>
                          <a:ea typeface="微软雅黑" panose="020B0503020204020204" pitchFamily="34" charset="-122"/>
                          <a:cs typeface="Times New Roman" panose="02020603050405020304"/>
                        </a:rPr>
                        <a:t>张朝霞</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altLang="en-US" sz="1050" b="0" kern="100" dirty="0" smtClean="0">
                          <a:effectLst/>
                          <a:latin typeface="微软雅黑" panose="020B0503020204020204" pitchFamily="34" charset="-122"/>
                          <a:ea typeface="微软雅黑" panose="020B0503020204020204" pitchFamily="34" charset="-122"/>
                          <a:cs typeface="Times New Roman" panose="02020603050405020304"/>
                        </a:rPr>
                        <a:t>教学办主任</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修订课程标准</a:t>
                      </a:r>
                      <a:r>
                        <a:rPr lang="zh-CN" altLang="en-US" sz="1050" dirty="0">
                          <a:latin typeface="微软雅黑" panose="020B0503020204020204" pitchFamily="34" charset="-122"/>
                          <a:ea typeface="微软雅黑" panose="020B0503020204020204" pitchFamily="34" charset="-122"/>
                          <a:sym typeface="+mn-ea"/>
                        </a:rPr>
                        <a:t>，启动慕课建设</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indent="0">
                        <a:buNone/>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课程标准已经更新，中国大学慕课平台引入课堂教学使用。</a:t>
                      </a: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c>
                  <a:txBody>
                    <a:bodyPr/>
                    <a:p>
                      <a:pPr indent="0">
                        <a:buNone/>
                      </a:pPr>
                      <a:r>
                        <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未能在</a:t>
                      </a:r>
                      <a:r>
                        <a:rPr lang="zh-CN" sz="105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中国大学慕课平台</a:t>
                      </a:r>
                      <a:r>
                        <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建立精品开放课程</a:t>
                      </a:r>
                      <a:r>
                        <a:rPr lang="zh-CN" sz="105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，并上线。</a:t>
                      </a:r>
                      <a:endPar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txBody>
                  <a:tcPr marL="12700" marR="12700" marT="12700" anchor="ctr"/>
                </a:tc>
              </a:tr>
              <a:tr h="538480">
                <a:tc>
                  <a:txBody>
                    <a:bodyPr/>
                    <a:p>
                      <a:pPr algn="ctr" fontAlgn="ctr">
                        <a:lnSpc>
                          <a:spcPts val="2000"/>
                        </a:lnSpc>
                        <a:spcAft>
                          <a:spcPts val="0"/>
                        </a:spcAft>
                      </a:pPr>
                      <a:r>
                        <a:rPr lang="zh-CN" sz="1050" kern="100" dirty="0">
                          <a:effectLst/>
                          <a:latin typeface="微软雅黑" panose="020B0503020204020204" pitchFamily="34" charset="-122"/>
                          <a:ea typeface="微软雅黑" panose="020B0503020204020204" pitchFamily="34" charset="-122"/>
                          <a:cs typeface="Times New Roman" panose="02020603050405020304"/>
                          <a:sym typeface="+mn-ea"/>
                        </a:rPr>
                        <a:t>罗智勇</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altLang="en-US" sz="1050" b="0" kern="100" dirty="0" smtClean="0">
                          <a:effectLst/>
                          <a:latin typeface="微软雅黑" panose="020B0503020204020204" pitchFamily="34" charset="-122"/>
                          <a:ea typeface="微软雅黑" panose="020B0503020204020204" pitchFamily="34" charset="-122"/>
                          <a:cs typeface="Times New Roman" panose="02020603050405020304"/>
                        </a:rPr>
                        <a:t>教研室负责人</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完善课程建设规划、</a:t>
                      </a:r>
                      <a:r>
                        <a:rPr lang="zh-CN" altLang="en-US" sz="1050" dirty="0">
                          <a:latin typeface="微软雅黑" panose="020B0503020204020204" pitchFamily="34" charset="-122"/>
                          <a:ea typeface="微软雅黑" panose="020B0503020204020204" pitchFamily="34" charset="-122"/>
                          <a:sym typeface="+mn-ea"/>
                        </a:rPr>
                        <a:t>课程团队建设</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l">
                        <a:buClrTx/>
                        <a:buSzTx/>
                        <a:buFontTx/>
                        <a:buNone/>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课程建设规划已完成，教师下企业锻炼</a:t>
                      </a:r>
                      <a:r>
                        <a:rPr lang="en-US" alt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1</a:t>
                      </a:r>
                      <a:r>
                        <a:rPr lang="zh-CN" altLang="en-US"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次，新进一名年轻教师，</a:t>
                      </a: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获得省级及以上比赛</a:t>
                      </a:r>
                      <a:r>
                        <a:rPr lang="en-US" alt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3</a:t>
                      </a: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人次，</a:t>
                      </a:r>
                      <a:r>
                        <a:rPr lang="zh-CN" altLang="en-US"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企业考察</a:t>
                      </a:r>
                      <a:r>
                        <a:rPr lang="en-US" alt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4</a:t>
                      </a:r>
                      <a:r>
                        <a:rPr lang="zh-CN" altLang="en-US"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次。</a:t>
                      </a:r>
                      <a:endParaRPr lang="zh-CN" altLang="en-US"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txBody>
                  <a:tcPr marL="12700" marR="12700" marT="12700" anchor="ctr"/>
                </a:tc>
                <a:tc>
                  <a:txBody>
                    <a:bodyPr/>
                    <a:p>
                      <a:pPr algn="l">
                        <a:buClrTx/>
                        <a:buSzTx/>
                        <a:buFontTx/>
                        <a:buNone/>
                      </a:pPr>
                      <a:r>
                        <a:rPr lang="zh-CN" sz="105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教学团队没有博士，</a:t>
                      </a:r>
                      <a:r>
                        <a:rPr lang="zh-CN" sz="105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科研能力有待进一步提升，国家级科研项目和教学比赛有待突破。</a:t>
                      </a:r>
                      <a:endPar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txBody>
                  <a:tcPr marL="12700" marR="12700" marT="12700" anchor="ctr"/>
                </a:tc>
              </a:tr>
              <a:tr h="508000">
                <a:tc>
                  <a:txBody>
                    <a:bodyPr/>
                    <a:p>
                      <a:pPr algn="ctr" fontAlgn="ctr">
                        <a:lnSpc>
                          <a:spcPts val="2000"/>
                        </a:lnSpc>
                        <a:spcAft>
                          <a:spcPts val="0"/>
                        </a:spcAft>
                      </a:pPr>
                      <a:r>
                        <a:rPr lang="zh-CN" sz="1050" b="0" kern="100" dirty="0">
                          <a:effectLst/>
                          <a:latin typeface="微软雅黑" panose="020B0503020204020204" pitchFamily="34" charset="-122"/>
                          <a:ea typeface="微软雅黑" panose="020B0503020204020204" pitchFamily="34" charset="-122"/>
                          <a:cs typeface="Times New Roman" panose="02020603050405020304"/>
                        </a:rPr>
                        <a:t>肖洪流</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altLang="en-US" sz="1050" kern="100" dirty="0" smtClean="0">
                          <a:effectLst/>
                          <a:latin typeface="微软雅黑" panose="020B0503020204020204" pitchFamily="34" charset="-122"/>
                          <a:ea typeface="微软雅黑" panose="020B0503020204020204" pitchFamily="34" charset="-122"/>
                          <a:cs typeface="Times New Roman" panose="02020603050405020304"/>
                          <a:sym typeface="+mn-ea"/>
                        </a:rPr>
                        <a:t>教研室主任</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修订课程授课计划</a:t>
                      </a:r>
                      <a:endPar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algn="ctr" fontAlgn="ctr">
                        <a:lnSpc>
                          <a:spcPts val="2000"/>
                        </a:lnSpc>
                        <a:spcAft>
                          <a:spcPts val="0"/>
                        </a:spcAft>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课程题库建设、编制教材</a:t>
                      </a: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1437" marR="51437" marT="0" marB="0"/>
                </a:tc>
                <a:tc>
                  <a:txBody>
                    <a:bodyPr/>
                    <a:p>
                      <a:pPr algn="l">
                        <a:buClrTx/>
                        <a:buSzTx/>
                        <a:buFontTx/>
                        <a:buNone/>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课程授课计划已经更新，课</a:t>
                      </a:r>
                      <a:r>
                        <a:rPr lang="zh-CN" altLang="en-US" sz="1050" dirty="0" smtClean="0">
                          <a:latin typeface="微软雅黑" panose="020B0503020204020204" pitchFamily="34" charset="-122"/>
                          <a:ea typeface="微软雅黑" panose="020B0503020204020204" pitchFamily="34" charset="-122"/>
                          <a:sym typeface="+mn-ea"/>
                        </a:rPr>
                        <a:t>程绩效考核管理办法已建立、试题库建设要求以确定，编制</a:t>
                      </a:r>
                      <a:r>
                        <a:rPr lang="en-US" altLang="zh-CN" sz="1050" dirty="0" smtClean="0">
                          <a:latin typeface="微软雅黑" panose="020B0503020204020204" pitchFamily="34" charset="-122"/>
                          <a:ea typeface="微软雅黑" panose="020B0503020204020204" pitchFamily="34" charset="-122"/>
                          <a:sym typeface="+mn-ea"/>
                        </a:rPr>
                        <a:t>1</a:t>
                      </a:r>
                      <a:r>
                        <a:rPr lang="zh-CN" altLang="en-US" sz="1050" dirty="0" smtClean="0">
                          <a:latin typeface="微软雅黑" panose="020B0503020204020204" pitchFamily="34" charset="-122"/>
                          <a:ea typeface="微软雅黑" panose="020B0503020204020204" pitchFamily="34" charset="-122"/>
                          <a:sym typeface="+mn-ea"/>
                        </a:rPr>
                        <a:t>本教材</a:t>
                      </a:r>
                      <a:r>
                        <a:rPr lang="zh-CN" altLang="en-US" sz="1050" dirty="0" smtClean="0">
                          <a:latin typeface="微软雅黑" panose="020B0503020204020204" pitchFamily="34" charset="-122"/>
                          <a:ea typeface="微软雅黑" panose="020B0503020204020204" pitchFamily="34" charset="-122"/>
                          <a:sym typeface="+mn-ea"/>
                        </a:rPr>
                        <a:t>。</a:t>
                      </a:r>
                      <a:endParaRPr lang="zh-CN" altLang="en-US" sz="1050" dirty="0" smtClean="0">
                        <a:latin typeface="微软雅黑" panose="020B0503020204020204" pitchFamily="34" charset="-122"/>
                        <a:ea typeface="微软雅黑" panose="020B0503020204020204" pitchFamily="34" charset="-122"/>
                        <a:sym typeface="+mn-ea"/>
                      </a:endParaRPr>
                    </a:p>
                  </a:txBody>
                  <a:tcPr marL="12700" marR="12700" marT="12700" anchor="ctr"/>
                </a:tc>
                <a:tc>
                  <a:txBody>
                    <a:bodyPr/>
                    <a:p>
                      <a:pPr algn="l">
                        <a:buClrTx/>
                        <a:buSzTx/>
                        <a:buFontTx/>
                        <a:buNone/>
                      </a:pPr>
                      <a:r>
                        <a:rPr lang="zh-CN" altLang="en-US" sz="105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题库建设未完成</a:t>
                      </a:r>
                      <a:endParaRPr lang="zh-CN" altLang="en-US"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txBody>
                  <a:tcPr marL="12700" marR="12700" marT="12700" anchor="ctr"/>
                </a:tc>
              </a:tr>
              <a:tr h="538480">
                <a:tc>
                  <a:txBody>
                    <a:bodyPr/>
                    <a:p>
                      <a:pPr algn="ctr" fontAlgn="ctr">
                        <a:lnSpc>
                          <a:spcPts val="2000"/>
                        </a:lnSpc>
                        <a:spcAft>
                          <a:spcPts val="0"/>
                        </a:spcAft>
                      </a:pPr>
                      <a:r>
                        <a:rPr lang="zh-CN" sz="1050" b="0" kern="100" dirty="0">
                          <a:effectLst/>
                          <a:latin typeface="微软雅黑" panose="020B0503020204020204" pitchFamily="34" charset="-122"/>
                          <a:ea typeface="微软雅黑" panose="020B0503020204020204" pitchFamily="34" charset="-122"/>
                          <a:cs typeface="Times New Roman" panose="02020603050405020304"/>
                        </a:rPr>
                        <a:t>欧阳志宏</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altLang="zh-CN" sz="1050" b="0" kern="0" dirty="0" smtClea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专职骨干教师</a:t>
                      </a:r>
                      <a:endParaRPr lang="zh-CN" alt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完善课程考核评价</a:t>
                      </a: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1437" marR="51437" marT="0" marB="0"/>
                </a:tc>
                <a:tc>
                  <a:txBody>
                    <a:bodyPr/>
                    <a:p>
                      <a:pPr algn="l">
                        <a:buClrTx/>
                        <a:buSzTx/>
                        <a:buFontTx/>
                        <a:buNone/>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建立多元化的学生能力评价体系，完成学生考核模式改革。</a:t>
                      </a: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c>
                  <a:txBody>
                    <a:bodyPr/>
                    <a:p>
                      <a:pPr algn="l">
                        <a:buClrTx/>
                        <a:buSzTx/>
                        <a:buFontTx/>
                        <a:buNone/>
                      </a:pPr>
                      <a:r>
                        <a:rPr lang="zh-CN" sz="105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需</a:t>
                      </a:r>
                      <a:r>
                        <a:rPr lang="zh-CN" sz="105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要引入职业岗位技能鉴定标准作为学生职业能力评价依据。</a:t>
                      </a: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algn="l">
                        <a:buClrTx/>
                        <a:buSzTx/>
                        <a:buFontTx/>
                        <a:buNone/>
                      </a:pPr>
                      <a:endPar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r>
              <a:tr h="698500">
                <a:tc>
                  <a:txBody>
                    <a:bodyPr/>
                    <a:p>
                      <a:pPr algn="ctr" fontAlgn="ctr">
                        <a:lnSpc>
                          <a:spcPts val="2000"/>
                        </a:lnSpc>
                        <a:spcAft>
                          <a:spcPts val="0"/>
                        </a:spcAft>
                      </a:pPr>
                      <a:r>
                        <a:rPr lang="zh-CN" sz="1050" b="0" kern="100" dirty="0">
                          <a:effectLst/>
                          <a:latin typeface="微软雅黑" panose="020B0503020204020204" pitchFamily="34" charset="-122"/>
                          <a:ea typeface="微软雅黑" panose="020B0503020204020204" pitchFamily="34" charset="-122"/>
                          <a:cs typeface="Times New Roman" panose="02020603050405020304"/>
                        </a:rPr>
                        <a:t>徐伟杰</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altLang="zh-CN" sz="1050" b="0" kern="0" dirty="0" smtClea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专职骨干教师</a:t>
                      </a:r>
                      <a:endParaRPr lang="zh-CN" alt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教学组织实施创新，</a:t>
                      </a: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教学方式，毕业生就业调查表</a:t>
                      </a: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51437" marR="51437" marT="0" marB="0"/>
                </a:tc>
                <a:tc>
                  <a:txBody>
                    <a:bodyPr/>
                    <a:p>
                      <a:pPr algn="l">
                        <a:buClrTx/>
                        <a:buSzTx/>
                        <a:buFontTx/>
                        <a:buNone/>
                      </a:pPr>
                      <a:r>
                        <a:rPr lang="zh-CN" altLang="en-US"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在理论课教学过程中，能够使用一些教学模型或实物进行演示，课程设计过程中注重所学知识的应用。在信息技术的应用方面，将一些新的设计理念和设计方法引入教学，优化教学过程，提高教学质量和效率。</a:t>
                      </a:r>
                      <a:endParaRPr lang="zh-CN" altLang="en-US"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c>
                  <a:txBody>
                    <a:bodyPr/>
                    <a:p>
                      <a:pPr algn="l">
                        <a:buClrTx/>
                        <a:buSzTx/>
                        <a:buFontTx/>
                        <a:buNone/>
                      </a:pPr>
                      <a:r>
                        <a:rPr lang="zh-CN" sz="105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rPr>
                        <a:t>推广翻转课堂，采用信息化教学手段，实践教学覆盖面不足。</a:t>
                      </a:r>
                      <a:endPar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sym typeface="+mn-ea"/>
                      </a:endParaRPr>
                    </a:p>
                  </a:txBody>
                  <a:tcPr marL="12700" marR="12700" marT="12700" anchor="ctr"/>
                </a:tc>
              </a:tr>
              <a:tr h="508000">
                <a:tc>
                  <a:txBody>
                    <a:bodyPr/>
                    <a:p>
                      <a:pPr algn="ctr" fontAlgn="ctr">
                        <a:lnSpc>
                          <a:spcPts val="2000"/>
                        </a:lnSpc>
                        <a:spcAft>
                          <a:spcPts val="0"/>
                        </a:spcAft>
                      </a:pPr>
                      <a:r>
                        <a:rPr lang="zh-CN" altLang="zh-CN" sz="1050" b="0" kern="100" dirty="0">
                          <a:effectLst/>
                          <a:latin typeface="微软雅黑" panose="020B0503020204020204" pitchFamily="34" charset="-122"/>
                          <a:ea typeface="微软雅黑" panose="020B0503020204020204" pitchFamily="34" charset="-122"/>
                          <a:cs typeface="Times New Roman" panose="02020603050405020304"/>
                        </a:rPr>
                        <a:t>黄秋姬</a:t>
                      </a:r>
                      <a:endParaRPr lang="zh-CN" alt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altLang="zh-CN" sz="1050" kern="0" dirty="0" smtClea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专职骨干教师</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完善课程教学管理制度、</a:t>
                      </a: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课程改进举措</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l">
                        <a:buClrTx/>
                        <a:buSzTx/>
                        <a:buFontTx/>
                        <a:buNone/>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教学管理是否严谨、规范；校内督导听课评课，学科同行听课评课。</a:t>
                      </a: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c>
                  <a:txBody>
                    <a:bodyPr/>
                    <a:p>
                      <a:pPr algn="l">
                        <a:buClrTx/>
                        <a:buSzTx/>
                        <a:buFontTx/>
                        <a:buNone/>
                      </a:pPr>
                      <a:r>
                        <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课堂教与管难实现统一，对课程评价的反思改进有待提高。</a:t>
                      </a:r>
                      <a:endParaRPr lang="zh-CN"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r>
              <a:tr h="615315">
                <a:tc>
                  <a:txBody>
                    <a:bodyPr/>
                    <a:p>
                      <a:pPr algn="ctr" fontAlgn="ctr">
                        <a:lnSpc>
                          <a:spcPts val="2000"/>
                        </a:lnSpc>
                        <a:spcAft>
                          <a:spcPts val="0"/>
                        </a:spcAft>
                      </a:pP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p>
                      <a:pPr algn="ctr" fontAlgn="ctr">
                        <a:lnSpc>
                          <a:spcPts val="2000"/>
                        </a:lnSpc>
                        <a:spcAft>
                          <a:spcPts val="0"/>
                        </a:spcAft>
                      </a:pPr>
                      <a:r>
                        <a:rPr lang="zh-CN" sz="1050" b="0" kern="100" dirty="0">
                          <a:effectLst/>
                          <a:latin typeface="微软雅黑" panose="020B0503020204020204" pitchFamily="34" charset="-122"/>
                          <a:ea typeface="微软雅黑" panose="020B0503020204020204" pitchFamily="34" charset="-122"/>
                          <a:cs typeface="Times New Roman" panose="02020603050405020304"/>
                        </a:rPr>
                        <a:t>付伟</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endPar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p>
                      <a:pPr algn="ctr" fontAlgn="ctr">
                        <a:lnSpc>
                          <a:spcPts val="2000"/>
                        </a:lnSpc>
                        <a:spcAft>
                          <a:spcPts val="0"/>
                        </a:spcAft>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专职教师</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ctr" fontAlgn="ctr">
                        <a:lnSpc>
                          <a:spcPts val="2000"/>
                        </a:lnSpc>
                        <a:spcAft>
                          <a:spcPts val="0"/>
                        </a:spcAft>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课程质量诊断、课程资源建设、学生课堂情况调查</a:t>
                      </a:r>
                      <a:endParaRPr lang="zh-CN" sz="1050" b="0" kern="100" dirty="0">
                        <a:effectLst/>
                        <a:latin typeface="微软雅黑" panose="020B0503020204020204" pitchFamily="34" charset="-122"/>
                        <a:ea typeface="微软雅黑" panose="020B0503020204020204" pitchFamily="34" charset="-122"/>
                        <a:cs typeface="Times New Roman" panose="02020603050405020304"/>
                      </a:endParaRPr>
                    </a:p>
                  </a:txBody>
                  <a:tcPr marL="51437" marR="51437" marT="0" marB="0"/>
                </a:tc>
                <a:tc>
                  <a:txBody>
                    <a:bodyPr/>
                    <a:p>
                      <a:pPr algn="l">
                        <a:buClrTx/>
                        <a:buSzTx/>
                        <a:buFontTx/>
                        <a:buNone/>
                      </a:pPr>
                      <a:r>
                        <a:rPr lang="zh-CN"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课程诊改报告已完成，</a:t>
                      </a: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建设视频、原理等各种资源库</a:t>
                      </a:r>
                      <a:r>
                        <a:rPr lang="en-US" alt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30</a:t>
                      </a: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个以上；录制微课</a:t>
                      </a:r>
                      <a:r>
                        <a:rPr lang="en-US" alt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3</a:t>
                      </a: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sym typeface="+mn-ea"/>
                        </a:rPr>
                        <a:t>个左右。</a:t>
                      </a:r>
                      <a:endParaRPr lang="zh-CN" altLang="en-US" sz="105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c>
                  <a:txBody>
                    <a:bodyPr/>
                    <a:p>
                      <a:pPr algn="l">
                        <a:buClrTx/>
                        <a:buSzTx/>
                        <a:buFontTx/>
                        <a:buNone/>
                      </a:pPr>
                      <a:r>
                        <a:rPr lang="zh-CN" altLang="en-US"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原创视频数量少，教学资源有待提高</a:t>
                      </a:r>
                      <a:endParaRPr lang="zh-CN" altLang="en-US" sz="1050" b="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endParaRPr>
                    </a:p>
                  </a:txBody>
                  <a:tcPr marL="12700" marR="12700" marT="12700" anchor="ctr"/>
                </a:tc>
              </a:tr>
            </a:tbl>
          </a:graphicData>
        </a:graphic>
      </p:graphicFrame>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0721" y="47845"/>
            <a:ext cx="398794" cy="398794"/>
          </a:xfrm>
          <a:prstGeom prst="rect">
            <a:avLst/>
          </a:prstGeom>
        </p:spPr>
      </p:pic>
      <p:sp>
        <p:nvSpPr>
          <p:cNvPr id="30" name="矩形 29"/>
          <p:cNvSpPr/>
          <p:nvPr/>
        </p:nvSpPr>
        <p:spPr>
          <a:xfrm>
            <a:off x="295787" y="568644"/>
            <a:ext cx="8729047" cy="368300"/>
          </a:xfrm>
          <a:prstGeom prst="rect">
            <a:avLst/>
          </a:prstGeom>
        </p:spPr>
        <p:txBody>
          <a:bodyPr wrap="square">
            <a:spAutoFit/>
          </a:bodyPr>
          <a:p>
            <a:r>
              <a:rPr lang="en-US" altLang="zh-CN" sz="1800" b="1" dirty="0" smtClean="0">
                <a:latin typeface="微软雅黑" panose="020B0503020204020204" pitchFamily="34" charset="-122"/>
                <a:ea typeface="微软雅黑" panose="020B0503020204020204" pitchFamily="34" charset="-122"/>
              </a:rPr>
              <a:t>(2)  </a:t>
            </a:r>
            <a:r>
              <a:rPr lang="zh-CN" altLang="en-US" sz="1800" b="1" dirty="0" smtClean="0">
                <a:latin typeface="微软雅黑" panose="020B0503020204020204" pitchFamily="34" charset="-122"/>
                <a:ea typeface="微软雅黑" panose="020B0503020204020204" pitchFamily="34" charset="-122"/>
              </a:rPr>
              <a:t>课程建设进展</a:t>
            </a:r>
            <a:endParaRPr lang="zh-CN" altLang="en-US" sz="1800" b="1" dirty="0" smtClean="0">
              <a:latin typeface="微软雅黑" panose="020B0503020204020204" pitchFamily="34" charset="-122"/>
              <a:ea typeface="微软雅黑" panose="020B0503020204020204" pitchFamily="34" charset="-122"/>
            </a:endParaRPr>
          </a:p>
        </p:txBody>
      </p:sp>
      <p:sp>
        <p:nvSpPr>
          <p:cNvPr id="63" name="Content Placeholder 2"/>
          <p:cNvSpPr txBox="1"/>
          <p:nvPr/>
        </p:nvSpPr>
        <p:spPr>
          <a:xfrm>
            <a:off x="724535" y="81280"/>
            <a:ext cx="3521075" cy="365125"/>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2100" b="1" dirty="0">
                <a:solidFill>
                  <a:schemeClr val="tx2"/>
                </a:solidFill>
                <a:latin typeface="微软雅黑" panose="020B0503020204020204" pitchFamily="34" charset="-122"/>
                <a:ea typeface="微软雅黑" panose="020B0503020204020204" pitchFamily="34" charset="-122"/>
                <a:sym typeface="+mn-ea"/>
              </a:rPr>
              <a:t>3</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b="1" dirty="0" smtClean="0">
                <a:solidFill>
                  <a:schemeClr val="tx2"/>
                </a:solidFill>
                <a:latin typeface="微软雅黑" panose="020B0503020204020204" pitchFamily="34" charset="-122"/>
                <a:ea typeface="微软雅黑" panose="020B0503020204020204" pitchFamily="34" charset="-122"/>
                <a:sym typeface="+mn-ea"/>
              </a:rPr>
              <a:t>课程诊改运行效果评估</a:t>
            </a:r>
            <a:endParaRPr lang="zh-CN" altLang="en-US" b="1" dirty="0">
              <a:solidFill>
                <a:schemeClr val="tx2"/>
              </a:solidFill>
              <a:latin typeface="微软雅黑" panose="020B0503020204020204" pitchFamily="34" charset="-122"/>
              <a:ea typeface="微软雅黑" panose="020B0503020204020204" pitchFamily="34" charset="-122"/>
            </a:endParaRPr>
          </a:p>
          <a:p>
            <a:pPr algn="ct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148921" y="171450"/>
            <a:ext cx="575218" cy="216932"/>
            <a:chOff x="472881" y="331470"/>
            <a:chExt cx="766957" cy="289243"/>
          </a:xfrm>
          <a:solidFill>
            <a:schemeClr val="tx2"/>
          </a:solidFill>
        </p:grpSpPr>
        <p:sp>
          <p:nvSpPr>
            <p:cNvPr id="65"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66"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67"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68"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72" name="直接连接符 71"/>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pic>
        <p:nvPicPr>
          <p:cNvPr id="2" name="图片 1"/>
          <p:cNvPicPr>
            <a:picLocks noChangeAspect="1"/>
          </p:cNvPicPr>
          <p:nvPr/>
        </p:nvPicPr>
        <p:blipFill>
          <a:blip r:embed="rId3"/>
          <a:stretch>
            <a:fillRect/>
          </a:stretch>
        </p:blipFill>
        <p:spPr>
          <a:xfrm>
            <a:off x="7164705" y="171450"/>
            <a:ext cx="1849120" cy="42100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4539615" y="3053080"/>
            <a:ext cx="3506470" cy="1711960"/>
          </a:xfrm>
          <a:prstGeom prst="rect">
            <a:avLst/>
          </a:prstGeom>
        </p:spPr>
      </p:pic>
      <p:pic>
        <p:nvPicPr>
          <p:cNvPr id="5" name="图片 4"/>
          <p:cNvPicPr>
            <a:picLocks noChangeAspect="1"/>
          </p:cNvPicPr>
          <p:nvPr/>
        </p:nvPicPr>
        <p:blipFill>
          <a:blip r:embed="rId2"/>
          <a:stretch>
            <a:fillRect/>
          </a:stretch>
        </p:blipFill>
        <p:spPr>
          <a:xfrm>
            <a:off x="1320165" y="3053080"/>
            <a:ext cx="2931160" cy="1711325"/>
          </a:xfrm>
          <a:prstGeom prst="rect">
            <a:avLst/>
          </a:prstGeom>
        </p:spPr>
      </p:pic>
      <p:pic>
        <p:nvPicPr>
          <p:cNvPr id="4" name="图片 3"/>
          <p:cNvPicPr>
            <a:picLocks noChangeAspect="1"/>
          </p:cNvPicPr>
          <p:nvPr/>
        </p:nvPicPr>
        <p:blipFill>
          <a:blip r:embed="rId3"/>
          <a:stretch>
            <a:fillRect/>
          </a:stretch>
        </p:blipFill>
        <p:spPr>
          <a:xfrm>
            <a:off x="4540885" y="901700"/>
            <a:ext cx="3580765" cy="2081530"/>
          </a:xfrm>
          <a:prstGeom prst="rect">
            <a:avLst/>
          </a:prstGeom>
        </p:spPr>
      </p:pic>
      <p:pic>
        <p:nvPicPr>
          <p:cNvPr id="3" name="图片 2"/>
          <p:cNvPicPr>
            <a:picLocks noChangeAspect="1"/>
          </p:cNvPicPr>
          <p:nvPr/>
        </p:nvPicPr>
        <p:blipFill>
          <a:blip r:embed="rId4"/>
          <a:stretch>
            <a:fillRect/>
          </a:stretch>
        </p:blipFill>
        <p:spPr>
          <a:xfrm>
            <a:off x="1409700" y="901700"/>
            <a:ext cx="2751455" cy="1864360"/>
          </a:xfrm>
          <a:prstGeom prst="rect">
            <a:avLst/>
          </a:prstGeom>
        </p:spPr>
      </p:pic>
      <p:sp>
        <p:nvSpPr>
          <p:cNvPr id="18" name="文本框 17"/>
          <p:cNvSpPr txBox="1"/>
          <p:nvPr>
            <p:custDataLst>
              <p:tags r:id="rId5"/>
            </p:custDataLst>
          </p:nvPr>
        </p:nvSpPr>
        <p:spPr>
          <a:xfrm>
            <a:off x="6519474" y="-190338"/>
            <a:ext cx="3830429" cy="5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algn="ctr" eaLnBrk="1" hangingPunct="1">
              <a:defRPr sz="1400">
                <a:solidFill>
                  <a:srgbClr val="F4E3B6"/>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gn="l"/>
            <a:endParaRPr lang="zh-CN" altLang="en-US" sz="1350">
              <a:solidFill>
                <a:srgbClr val="000000"/>
              </a:solidFill>
            </a:endParaRPr>
          </a:p>
          <a:p>
            <a:pPr algn="l"/>
            <a:endParaRPr lang="zh-CN" altLang="en-US" sz="1350">
              <a:solidFill>
                <a:srgbClr val="000000"/>
              </a:solidFill>
            </a:endParaRPr>
          </a:p>
          <a:p>
            <a:pPr algn="l"/>
            <a:endParaRPr lang="zh-CN" altLang="da-DK" sz="1350">
              <a:solidFill>
                <a:srgbClr val="000000"/>
              </a:solidFill>
            </a:endParaRPr>
          </a:p>
          <a:p>
            <a:pPr algn="l"/>
            <a:endParaRPr lang="zh-CN" altLang="en-US" sz="1350">
              <a:solidFill>
                <a:srgbClr val="000000"/>
              </a:solidFill>
            </a:endParaRPr>
          </a:p>
        </p:txBody>
      </p:sp>
      <p:cxnSp>
        <p:nvCxnSpPr>
          <p:cNvPr id="13" name="直接连接符 12"/>
          <p:cNvCxnSpPr/>
          <p:nvPr/>
        </p:nvCxnSpPr>
        <p:spPr>
          <a:xfrm>
            <a:off x="4417970" y="995906"/>
            <a:ext cx="0" cy="3696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52820" y="2982453"/>
            <a:ext cx="689384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9"/>
          <p:cNvSpPr txBox="1"/>
          <p:nvPr/>
        </p:nvSpPr>
        <p:spPr>
          <a:xfrm rot="19827876">
            <a:off x="2252980" y="1895475"/>
            <a:ext cx="989965" cy="645160"/>
          </a:xfrm>
          <a:prstGeom prst="rect">
            <a:avLst/>
          </a:prstGeom>
          <a:noFill/>
        </p:spPr>
        <p:txBody>
          <a:bodyPr wrap="square" rtlCol="0">
            <a:spAutoFit/>
          </a:bodyPr>
          <a:p>
            <a:r>
              <a:rPr lang="zh-CN" altLang="en-US" sz="1800" b="1" dirty="0" smtClean="0">
                <a:solidFill>
                  <a:srgbClr val="FF0000"/>
                </a:solidFill>
                <a:latin typeface="微软雅黑" panose="020B0503020204020204" pitchFamily="34" charset="-122"/>
                <a:ea typeface="微软雅黑" panose="020B0503020204020204" pitchFamily="34" charset="-122"/>
              </a:rPr>
              <a:t>课程级资源</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sp>
        <p:nvSpPr>
          <p:cNvPr id="16" name="TextBox 10"/>
          <p:cNvSpPr txBox="1"/>
          <p:nvPr/>
        </p:nvSpPr>
        <p:spPr>
          <a:xfrm rot="19631706">
            <a:off x="2029460" y="3612515"/>
            <a:ext cx="1162050" cy="645160"/>
          </a:xfrm>
          <a:prstGeom prst="rect">
            <a:avLst/>
          </a:prstGeom>
          <a:noFill/>
        </p:spPr>
        <p:txBody>
          <a:bodyPr wrap="square" rtlCol="0">
            <a:spAutoFit/>
          </a:bodyPr>
          <a:p>
            <a:r>
              <a:rPr lang="zh-CN" altLang="en-US" sz="1800" b="1" dirty="0" smtClean="0">
                <a:solidFill>
                  <a:srgbClr val="FF0000"/>
                </a:solidFill>
                <a:latin typeface="微软雅黑" panose="020B0503020204020204" pitchFamily="34" charset="-122"/>
                <a:ea typeface="微软雅黑" panose="020B0503020204020204" pitchFamily="34" charset="-122"/>
              </a:rPr>
              <a:t>知识点级资源</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sp>
        <p:nvSpPr>
          <p:cNvPr id="17" name="TextBox 11"/>
          <p:cNvSpPr txBox="1"/>
          <p:nvPr/>
        </p:nvSpPr>
        <p:spPr>
          <a:xfrm rot="19564059">
            <a:off x="5610225" y="1922780"/>
            <a:ext cx="1023620" cy="645160"/>
          </a:xfrm>
          <a:prstGeom prst="rect">
            <a:avLst/>
          </a:prstGeom>
          <a:noFill/>
        </p:spPr>
        <p:txBody>
          <a:bodyPr wrap="square" rtlCol="0">
            <a:spAutoFit/>
          </a:bodyPr>
          <a:p>
            <a:r>
              <a:rPr lang="zh-CN" altLang="en-US" sz="1800" b="1" dirty="0" smtClean="0">
                <a:solidFill>
                  <a:srgbClr val="FF0000"/>
                </a:solidFill>
                <a:latin typeface="微软雅黑" panose="020B0503020204020204" pitchFamily="34" charset="-122"/>
                <a:ea typeface="微软雅黑" panose="020B0503020204020204" pitchFamily="34" charset="-122"/>
              </a:rPr>
              <a:t>模块级资源</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sp>
        <p:nvSpPr>
          <p:cNvPr id="20" name="矩形 19"/>
          <p:cNvSpPr/>
          <p:nvPr/>
        </p:nvSpPr>
        <p:spPr>
          <a:xfrm>
            <a:off x="295787" y="568644"/>
            <a:ext cx="8729047" cy="368300"/>
          </a:xfrm>
          <a:prstGeom prst="rect">
            <a:avLst/>
          </a:prstGeom>
        </p:spPr>
        <p:txBody>
          <a:bodyPr wrap="square">
            <a:spAutoFit/>
          </a:bodyPr>
          <a:p>
            <a:r>
              <a:rPr lang="en-US" altLang="zh-CN" sz="1800" b="1" dirty="0" smtClean="0">
                <a:latin typeface="微软雅黑" panose="020B0503020204020204" pitchFamily="34" charset="-122"/>
                <a:ea typeface="微软雅黑" panose="020B0503020204020204" pitchFamily="34" charset="-122"/>
              </a:rPr>
              <a:t>(3)  </a:t>
            </a:r>
            <a:r>
              <a:rPr lang="zh-CN" altLang="en-US" sz="1800" b="1" dirty="0" smtClean="0">
                <a:latin typeface="微软雅黑" panose="020B0503020204020204" pitchFamily="34" charset="-122"/>
                <a:ea typeface="微软雅黑" panose="020B0503020204020204" pitchFamily="34" charset="-122"/>
              </a:rPr>
              <a:t>课程资源诊改</a:t>
            </a:r>
            <a:endParaRPr lang="zh-CN" altLang="en-US" sz="1800" b="1" dirty="0" smtClean="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4454" y="4874534"/>
            <a:ext cx="9144000" cy="271067"/>
            <a:chOff x="0" y="6389330"/>
            <a:chExt cx="12192000" cy="361422"/>
          </a:xfrm>
        </p:grpSpPr>
        <p:sp>
          <p:nvSpPr>
            <p:cNvPr id="28" name="矩形 27"/>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29" name="矩形 28"/>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grpSp>
      <p:sp>
        <p:nvSpPr>
          <p:cNvPr id="34" name="TextBox 9"/>
          <p:cNvSpPr txBox="1"/>
          <p:nvPr/>
        </p:nvSpPr>
        <p:spPr>
          <a:xfrm rot="19827876">
            <a:off x="5385435" y="3304540"/>
            <a:ext cx="1891665" cy="645160"/>
          </a:xfrm>
          <a:prstGeom prst="rect">
            <a:avLst/>
          </a:prstGeom>
          <a:noFill/>
        </p:spPr>
        <p:txBody>
          <a:bodyPr wrap="square" rtlCol="0">
            <a:spAutoFit/>
          </a:bodyPr>
          <a:p>
            <a:r>
              <a:rPr lang="zh-CN" altLang="en-US" sz="1800" b="1" dirty="0">
                <a:solidFill>
                  <a:srgbClr val="FF0000"/>
                </a:solidFill>
                <a:latin typeface="微软雅黑" panose="020B0503020204020204" pitchFamily="34" charset="-122"/>
                <a:ea typeface="微软雅黑" panose="020B0503020204020204" pitchFamily="34" charset="-122"/>
              </a:rPr>
              <a:t>碎片化</a:t>
            </a:r>
            <a:endParaRPr lang="en-US" altLang="zh-CN" sz="1800" b="1" dirty="0">
              <a:solidFill>
                <a:srgbClr val="FF0000"/>
              </a:solidFill>
              <a:latin typeface="微软雅黑" panose="020B0503020204020204" pitchFamily="34" charset="-122"/>
              <a:ea typeface="微软雅黑" panose="020B0503020204020204" pitchFamily="34" charset="-122"/>
            </a:endParaRPr>
          </a:p>
          <a:p>
            <a:r>
              <a:rPr lang="zh-CN" altLang="en-US" sz="1800" b="1" dirty="0">
                <a:solidFill>
                  <a:srgbClr val="FF0000"/>
                </a:solidFill>
                <a:latin typeface="微软雅黑" panose="020B0503020204020204" pitchFamily="34" charset="-122"/>
                <a:ea typeface="微软雅黑" panose="020B0503020204020204" pitchFamily="34" charset="-122"/>
              </a:rPr>
              <a:t>学习资源</a:t>
            </a:r>
            <a:endParaRPr lang="zh-CN" altLang="en-US" sz="1800" b="1" dirty="0">
              <a:solidFill>
                <a:srgbClr val="FF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0721" y="47845"/>
            <a:ext cx="398794" cy="398794"/>
          </a:xfrm>
          <a:prstGeom prst="rect">
            <a:avLst/>
          </a:prstGeom>
        </p:spPr>
      </p:pic>
      <p:grpSp>
        <p:nvGrpSpPr>
          <p:cNvPr id="64" name="组合 63"/>
          <p:cNvGrpSpPr/>
          <p:nvPr/>
        </p:nvGrpSpPr>
        <p:grpSpPr>
          <a:xfrm>
            <a:off x="148921" y="171450"/>
            <a:ext cx="575218" cy="216932"/>
            <a:chOff x="472881" y="331470"/>
            <a:chExt cx="766957" cy="289243"/>
          </a:xfrm>
          <a:solidFill>
            <a:schemeClr val="tx2"/>
          </a:solidFill>
        </p:grpSpPr>
        <p:sp>
          <p:nvSpPr>
            <p:cNvPr id="65"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66"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67"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68"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72" name="直接连接符 71"/>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6" name="Content Placeholder 2"/>
          <p:cNvSpPr txBox="1"/>
          <p:nvPr/>
        </p:nvSpPr>
        <p:spPr>
          <a:xfrm>
            <a:off x="724535" y="81280"/>
            <a:ext cx="3521075" cy="365125"/>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2100" b="1" dirty="0">
                <a:solidFill>
                  <a:schemeClr val="tx2"/>
                </a:solidFill>
                <a:latin typeface="微软雅黑" panose="020B0503020204020204" pitchFamily="34" charset="-122"/>
                <a:ea typeface="微软雅黑" panose="020B0503020204020204" pitchFamily="34" charset="-122"/>
                <a:sym typeface="+mn-ea"/>
              </a:rPr>
              <a:t>3</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b="1" dirty="0" smtClean="0">
                <a:solidFill>
                  <a:schemeClr val="tx2"/>
                </a:solidFill>
                <a:latin typeface="微软雅黑" panose="020B0503020204020204" pitchFamily="34" charset="-122"/>
                <a:ea typeface="微软雅黑" panose="020B0503020204020204" pitchFamily="34" charset="-122"/>
                <a:sym typeface="+mn-ea"/>
              </a:rPr>
              <a:t>课程诊改</a:t>
            </a:r>
            <a:r>
              <a:rPr lang="zh-CN" altLang="en-US" b="1" dirty="0" smtClean="0">
                <a:solidFill>
                  <a:schemeClr val="tx2"/>
                </a:solidFill>
                <a:latin typeface="微软雅黑" panose="020B0503020204020204" pitchFamily="34" charset="-122"/>
                <a:ea typeface="微软雅黑" panose="020B0503020204020204" pitchFamily="34" charset="-122"/>
                <a:sym typeface="+mn-ea"/>
              </a:rPr>
              <a:t>运行效果评估</a:t>
            </a:r>
            <a:endParaRPr lang="zh-CN" altLang="en-US" b="1" dirty="0">
              <a:solidFill>
                <a:schemeClr val="tx2"/>
              </a:solidFill>
              <a:latin typeface="微软雅黑" panose="020B0503020204020204" pitchFamily="34" charset="-122"/>
              <a:ea typeface="微软雅黑" panose="020B0503020204020204" pitchFamily="34" charset="-122"/>
            </a:endParaRPr>
          </a:p>
          <a:p>
            <a:pPr algn="ctr"/>
            <a:endParaRPr lang="zh-CN" altLang="en-US" sz="2100" b="1" dirty="0">
              <a:solidFill>
                <a:schemeClr val="tx2"/>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7"/>
          <a:stretch>
            <a:fillRect/>
          </a:stretch>
        </p:blipFill>
        <p:spPr>
          <a:xfrm>
            <a:off x="7164705" y="171450"/>
            <a:ext cx="1849120" cy="42100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1"/>
          <p:cNvSpPr txBox="1"/>
          <p:nvPr/>
        </p:nvSpPr>
        <p:spPr>
          <a:xfrm>
            <a:off x="3644870" y="2264228"/>
            <a:ext cx="2716530" cy="529590"/>
          </a:xfrm>
          <a:prstGeom prst="rect">
            <a:avLst/>
          </a:prstGeom>
          <a:noFill/>
        </p:spPr>
        <p:txBody>
          <a:bodyPr wrap="none" rtlCol="0">
            <a:spAutoFit/>
          </a:bodyPr>
          <a:p>
            <a:pPr marL="0" lvl="1" algn="r"/>
            <a:r>
              <a:rPr lang="zh-CN" altLang="en-US" sz="2845" b="1" dirty="0" smtClean="0">
                <a:solidFill>
                  <a:schemeClr val="tx2"/>
                </a:solidFill>
                <a:latin typeface="微软雅黑" panose="020B0503020204020204" pitchFamily="34" charset="-122"/>
                <a:ea typeface="微软雅黑" panose="020B0503020204020204" pitchFamily="34" charset="-122"/>
              </a:rPr>
              <a:t>今后努力的方向</a:t>
            </a:r>
            <a:endParaRPr lang="zh-CN" altLang="en-US" sz="2845" b="1" dirty="0" smtClean="0">
              <a:solidFill>
                <a:schemeClr val="tx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927208" y="1968713"/>
            <a:ext cx="1197044" cy="1197044"/>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20">
                <a:solidFill>
                  <a:schemeClr val="tx2"/>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20">
                <a:solidFill>
                  <a:schemeClr val="tx2"/>
                </a:solidFill>
                <a:latin typeface="+mj-ea"/>
                <a:ea typeface="+mj-ea"/>
              </a:endParaRPr>
            </a:p>
          </p:txBody>
        </p:sp>
      </p:grpSp>
      <p:sp>
        <p:nvSpPr>
          <p:cNvPr id="18" name="TextBox 13"/>
          <p:cNvSpPr txBox="1"/>
          <p:nvPr/>
        </p:nvSpPr>
        <p:spPr>
          <a:xfrm>
            <a:off x="2074357" y="2182537"/>
            <a:ext cx="902748" cy="768985"/>
          </a:xfrm>
          <a:prstGeom prst="rect">
            <a:avLst/>
          </a:prstGeom>
          <a:noFill/>
        </p:spPr>
        <p:txBody>
          <a:bodyPr wrap="square" lIns="0" tIns="0" rIns="0" bIns="0" rtlCol="0">
            <a:spAutoFit/>
          </a:bodyPr>
          <a:p>
            <a:pPr algn="ctr"/>
            <a:r>
              <a:rPr lang="en-US" altLang="zh-CN" sz="5000" b="1" dirty="0" smtClean="0">
                <a:solidFill>
                  <a:schemeClr val="tx2"/>
                </a:solidFill>
                <a:latin typeface="微软雅黑" panose="020B0503020204020204" pitchFamily="34" charset="-122"/>
                <a:ea typeface="微软雅黑" panose="020B0503020204020204" pitchFamily="34" charset="-122"/>
              </a:rPr>
              <a:t>04</a:t>
            </a:r>
            <a:endParaRPr lang="en-US" altLang="zh-CN" sz="5000" b="1" dirty="0" smtClean="0">
              <a:solidFill>
                <a:schemeClr val="tx2"/>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flipV="1">
            <a:off x="3327924" y="2771147"/>
            <a:ext cx="3345926" cy="38929"/>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ppt_x</p:attrName>
                                        </p:attrNameLst>
                                      </p:cBhvr>
                                      <p:tavLst>
                                        <p:tav tm="0">
                                          <p:val>
                                            <p:strVal val="#ppt_x-#ppt_w*1.125000"/>
                                          </p:val>
                                        </p:tav>
                                        <p:tav tm="100000">
                                          <p:val>
                                            <p:strVal val="#ppt_x"/>
                                          </p:val>
                                        </p:tav>
                                      </p:tavLst>
                                    </p:anim>
                                    <p:animEffect transition="in" filter="wipe(right)">
                                      <p:cBhvr>
                                        <p:cTn id="21" dur="500"/>
                                        <p:tgtEl>
                                          <p:spTgt spid="13"/>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54"/>
          <p:cNvSpPr/>
          <p:nvPr/>
        </p:nvSpPr>
        <p:spPr>
          <a:xfrm>
            <a:off x="2836047" y="1724505"/>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05" y="connsiteY0-106"/>
              </a:cxn>
              <a:cxn ang="0">
                <a:pos x="connsiteX1-107" y="connsiteY1-108"/>
              </a:cxn>
              <a:cxn ang="0">
                <a:pos x="connsiteX2-109" y="connsiteY2-110"/>
              </a:cxn>
              <a:cxn ang="0">
                <a:pos x="connsiteX3-111" y="connsiteY3-112"/>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TextBox 3"/>
          <p:cNvSpPr txBox="1"/>
          <p:nvPr/>
        </p:nvSpPr>
        <p:spPr>
          <a:xfrm>
            <a:off x="515387" y="1544237"/>
            <a:ext cx="2013585" cy="306705"/>
          </a:xfrm>
          <a:prstGeom prst="rect">
            <a:avLst/>
          </a:prstGeom>
          <a:noFill/>
        </p:spPr>
        <p:txBody>
          <a:bodyPr wrap="none" rtlCol="0">
            <a:spAutoFit/>
          </a:bodyPr>
          <a:p>
            <a:pPr algn="ctr"/>
            <a:r>
              <a:rPr lang="zh-CN" altLang="en-US" b="1" dirty="0">
                <a:latin typeface="微软雅黑" panose="020B0503020204020204" pitchFamily="34" charset="-122"/>
                <a:ea typeface="微软雅黑" panose="020B0503020204020204" pitchFamily="34" charset="-122"/>
                <a:sym typeface="+mn-ea"/>
              </a:rPr>
              <a:t>方向一 微视频建设不足</a:t>
            </a:r>
            <a:endParaRPr lang="zh-CN" altLang="en-US" sz="1400" b="1" dirty="0">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2639023" y="1720524"/>
            <a:ext cx="1913927" cy="2123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053802" y="1720524"/>
            <a:ext cx="1499148" cy="1054342"/>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3926638" y="1720525"/>
            <a:ext cx="626312" cy="1779464"/>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4552951" y="1720525"/>
            <a:ext cx="670571" cy="171715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4552950" y="1720524"/>
            <a:ext cx="1465240" cy="97584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52950" y="1720523"/>
            <a:ext cx="1861284" cy="1380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854407" y="2377050"/>
            <a:ext cx="660132" cy="660132"/>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3635896" y="3107610"/>
            <a:ext cx="660132" cy="660132"/>
          </a:xfrm>
          <a:prstGeom prst="ellipse">
            <a:avLst/>
          </a:prstGeom>
          <a:solidFill>
            <a:schemeClr val="tx2"/>
          </a:solidFill>
          <a:ln>
            <a:solidFill>
              <a:schemeClr val="tx2"/>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4888236" y="3073871"/>
            <a:ext cx="660132" cy="660132"/>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5641678" y="2280191"/>
            <a:ext cx="660132" cy="660132"/>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5940152" y="1412476"/>
            <a:ext cx="660132" cy="660132"/>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2573690" y="1401073"/>
            <a:ext cx="660132" cy="660132"/>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TextBox 16"/>
          <p:cNvSpPr txBox="1"/>
          <p:nvPr/>
        </p:nvSpPr>
        <p:spPr>
          <a:xfrm>
            <a:off x="35496" y="1823526"/>
            <a:ext cx="2556284" cy="751205"/>
          </a:xfrm>
          <a:prstGeom prst="rect">
            <a:avLst/>
          </a:prstGeom>
          <a:noFill/>
        </p:spPr>
        <p:txBody>
          <a:bodyPr wrap="square" rtlCol="0">
            <a:spAutoFit/>
          </a:bodyPr>
          <a:p>
            <a:pPr algn="l">
              <a:lnSpc>
                <a:spcPct val="130000"/>
              </a:lnSpc>
              <a:buClrTx/>
              <a:buSzTx/>
              <a:buFontTx/>
              <a:defRPr/>
            </a:pPr>
            <a:r>
              <a:rPr lang="zh-CN" altLang="zh-CN" sz="1100" b="1" dirty="0">
                <a:latin typeface="微软雅黑" panose="020B0503020204020204" pitchFamily="34" charset="-122"/>
                <a:ea typeface="微软雅黑" panose="020B0503020204020204" pitchFamily="34" charset="-122"/>
                <a:sym typeface="+mn-ea"/>
              </a:rPr>
              <a:t>组建微视频开发团队，力争完成自编教材配套微视频拍摄并立项</a:t>
            </a:r>
            <a:r>
              <a:rPr lang="zh-CN" altLang="zh-CN" sz="1100" b="1" dirty="0">
                <a:solidFill>
                  <a:srgbClr val="FF0000"/>
                </a:solidFill>
                <a:latin typeface="微软雅黑" panose="020B0503020204020204" pitchFamily="34" charset="-122"/>
                <a:ea typeface="微软雅黑" panose="020B0503020204020204" pitchFamily="34" charset="-122"/>
                <a:sym typeface="+mn-ea"/>
              </a:rPr>
              <a:t>湖南省精品在线课程</a:t>
            </a:r>
            <a:r>
              <a:rPr lang="zh-CN" altLang="zh-CN" sz="1100" b="1" dirty="0">
                <a:latin typeface="微软雅黑" panose="020B0503020204020204" pitchFamily="34" charset="-122"/>
                <a:ea typeface="微软雅黑" panose="020B0503020204020204" pitchFamily="34" charset="-122"/>
                <a:sym typeface="+mn-ea"/>
              </a:rPr>
              <a:t>。</a:t>
            </a:r>
            <a:endParaRPr lang="zh-CN" altLang="zh-CN" sz="1100" b="1" dirty="0">
              <a:latin typeface="微软雅黑" panose="020B0503020204020204" pitchFamily="34" charset="-122"/>
              <a:ea typeface="微软雅黑" panose="020B0503020204020204" pitchFamily="34" charset="-122"/>
            </a:endParaRPr>
          </a:p>
        </p:txBody>
      </p:sp>
      <p:sp>
        <p:nvSpPr>
          <p:cNvPr id="20" name="TextBox 17"/>
          <p:cNvSpPr txBox="1"/>
          <p:nvPr/>
        </p:nvSpPr>
        <p:spPr>
          <a:xfrm>
            <a:off x="794970" y="2696365"/>
            <a:ext cx="2191385" cy="349250"/>
          </a:xfrm>
          <a:prstGeom prst="rect">
            <a:avLst/>
          </a:prstGeom>
          <a:noFill/>
        </p:spPr>
        <p:txBody>
          <a:bodyPr wrap="none" rtlCol="0">
            <a:spAutoFit/>
          </a:bodyPr>
          <a:p>
            <a:pPr algn="l">
              <a:lnSpc>
                <a:spcPct val="120000"/>
              </a:lnSpc>
            </a:pPr>
            <a:r>
              <a:rPr lang="zh-CN" altLang="en-US" b="1" dirty="0">
                <a:latin typeface="微软雅黑" panose="020B0503020204020204" pitchFamily="34" charset="-122"/>
                <a:ea typeface="微软雅黑" panose="020B0503020204020204" pitchFamily="34" charset="-122"/>
                <a:sym typeface="+mn-ea"/>
              </a:rPr>
              <a:t>方向二 校企合作不够深入</a:t>
            </a:r>
            <a:endParaRPr lang="zh-CN" altLang="en-US" sz="1400" b="1" dirty="0">
              <a:latin typeface="微软雅黑" panose="020B0503020204020204" pitchFamily="34" charset="-122"/>
              <a:ea typeface="微软雅黑" panose="020B0503020204020204" pitchFamily="34" charset="-122"/>
            </a:endParaRPr>
          </a:p>
        </p:txBody>
      </p:sp>
      <p:sp>
        <p:nvSpPr>
          <p:cNvPr id="21" name="TextBox 18"/>
          <p:cNvSpPr txBox="1"/>
          <p:nvPr/>
        </p:nvSpPr>
        <p:spPr>
          <a:xfrm>
            <a:off x="203835" y="2975610"/>
            <a:ext cx="2892425" cy="530860"/>
          </a:xfrm>
          <a:prstGeom prst="rect">
            <a:avLst/>
          </a:prstGeom>
          <a:noFill/>
        </p:spPr>
        <p:txBody>
          <a:bodyPr wrap="square" rtlCol="0">
            <a:spAutoFit/>
          </a:bodyPr>
          <a:p>
            <a:pPr algn="l">
              <a:lnSpc>
                <a:spcPct val="130000"/>
              </a:lnSpc>
              <a:buClrTx/>
              <a:buSzTx/>
              <a:buFontTx/>
              <a:defRPr/>
            </a:pPr>
            <a:r>
              <a:rPr lang="zh-CN" altLang="zh-CN" sz="1100" b="1" dirty="0">
                <a:latin typeface="微软雅黑" panose="020B0503020204020204" pitchFamily="34" charset="-122"/>
                <a:ea typeface="微软雅黑" panose="020B0503020204020204" pitchFamily="34" charset="-122"/>
                <a:sym typeface="+mn-ea"/>
              </a:rPr>
              <a:t>与湖南省中小企业合作，借此拓宽学生实习、就业、校外实习基地、</a:t>
            </a:r>
            <a:r>
              <a:rPr lang="zh-CN" altLang="zh-CN" sz="1100" b="1" dirty="0">
                <a:solidFill>
                  <a:srgbClr val="FF0000"/>
                </a:solidFill>
                <a:latin typeface="微软雅黑" panose="020B0503020204020204" pitchFamily="34" charset="-122"/>
                <a:ea typeface="微软雅黑" panose="020B0503020204020204" pitchFamily="34" charset="-122"/>
                <a:sym typeface="+mn-ea"/>
              </a:rPr>
              <a:t>校企合作</a:t>
            </a:r>
            <a:r>
              <a:rPr lang="zh-CN" altLang="zh-CN" sz="1100" b="1" dirty="0">
                <a:latin typeface="微软雅黑" panose="020B0503020204020204" pitchFamily="34" charset="-122"/>
                <a:ea typeface="微软雅黑" panose="020B0503020204020204" pitchFamily="34" charset="-122"/>
                <a:sym typeface="+mn-ea"/>
              </a:rPr>
              <a:t>开发等资源。</a:t>
            </a:r>
            <a:endParaRPr lang="zh-CN" altLang="zh-CN" sz="1100" b="1" dirty="0">
              <a:latin typeface="微软雅黑" panose="020B0503020204020204" pitchFamily="34" charset="-122"/>
              <a:ea typeface="微软雅黑" panose="020B0503020204020204" pitchFamily="34" charset="-122"/>
            </a:endParaRPr>
          </a:p>
        </p:txBody>
      </p:sp>
      <p:sp>
        <p:nvSpPr>
          <p:cNvPr id="22" name="TextBox 19"/>
          <p:cNvSpPr txBox="1"/>
          <p:nvPr/>
        </p:nvSpPr>
        <p:spPr>
          <a:xfrm>
            <a:off x="985414" y="3632469"/>
            <a:ext cx="2902585" cy="306705"/>
          </a:xfrm>
          <a:prstGeom prst="rect">
            <a:avLst/>
          </a:prstGeom>
          <a:noFill/>
        </p:spPr>
        <p:txBody>
          <a:bodyPr wrap="none" rtlCol="0">
            <a:spAutoFit/>
          </a:bodyPr>
          <a:p>
            <a:pPr algn="ctr"/>
            <a:r>
              <a:rPr lang="zh-CN" altLang="en-US" b="1" dirty="0">
                <a:latin typeface="微软雅黑" panose="020B0503020204020204" pitchFamily="34" charset="-122"/>
                <a:ea typeface="微软雅黑" panose="020B0503020204020204" pitchFamily="34" charset="-122"/>
                <a:sym typeface="+mn-ea"/>
              </a:rPr>
              <a:t>方向三 教师教学测评分数有待提高</a:t>
            </a:r>
            <a:endParaRPr lang="zh-CN" altLang="en-US" sz="1400" b="1" dirty="0">
              <a:latin typeface="微软雅黑" panose="020B0503020204020204" pitchFamily="34" charset="-122"/>
              <a:ea typeface="微软雅黑" panose="020B0503020204020204" pitchFamily="34" charset="-122"/>
            </a:endParaRPr>
          </a:p>
        </p:txBody>
      </p:sp>
      <p:sp>
        <p:nvSpPr>
          <p:cNvPr id="23" name="TextBox 20"/>
          <p:cNvSpPr txBox="1"/>
          <p:nvPr/>
        </p:nvSpPr>
        <p:spPr>
          <a:xfrm>
            <a:off x="1452308" y="3911758"/>
            <a:ext cx="2556284" cy="751205"/>
          </a:xfrm>
          <a:prstGeom prst="rect">
            <a:avLst/>
          </a:prstGeom>
          <a:noFill/>
        </p:spPr>
        <p:txBody>
          <a:bodyPr wrap="square" rtlCol="0">
            <a:spAutoFit/>
          </a:bodyPr>
          <a:p>
            <a:pPr algn="l">
              <a:lnSpc>
                <a:spcPct val="130000"/>
              </a:lnSpc>
              <a:buClrTx/>
              <a:buSzTx/>
              <a:buFontTx/>
              <a:defRPr/>
            </a:pPr>
            <a:r>
              <a:rPr lang="zh-CN" altLang="zh-CN" sz="1100" b="1" dirty="0">
                <a:latin typeface="微软雅黑" panose="020B0503020204020204" pitchFamily="34" charset="-122"/>
                <a:ea typeface="微软雅黑" panose="020B0503020204020204" pitchFamily="34" charset="-122"/>
                <a:sym typeface="+mn-ea"/>
              </a:rPr>
              <a:t>优化课程资源呈现方式，完善教学管理平台，</a:t>
            </a:r>
            <a:r>
              <a:rPr lang="zh-CN" altLang="zh-CN" sz="1100" b="1" dirty="0">
                <a:solidFill>
                  <a:srgbClr val="FF0000"/>
                </a:solidFill>
                <a:latin typeface="微软雅黑" panose="020B0503020204020204" pitchFamily="34" charset="-122"/>
                <a:ea typeface="微软雅黑" panose="020B0503020204020204" pitchFamily="34" charset="-122"/>
                <a:sym typeface="+mn-ea"/>
              </a:rPr>
              <a:t>改进课程教学模式</a:t>
            </a:r>
            <a:r>
              <a:rPr lang="zh-CN" altLang="zh-CN" sz="1100" b="1" dirty="0">
                <a:latin typeface="微软雅黑" panose="020B0503020204020204" pitchFamily="34" charset="-122"/>
                <a:ea typeface="微软雅黑" panose="020B0503020204020204" pitchFamily="34" charset="-122"/>
                <a:sym typeface="+mn-ea"/>
              </a:rPr>
              <a:t>，提升学生满意度。</a:t>
            </a:r>
            <a:endParaRPr lang="zh-CN" altLang="zh-CN" sz="1100" b="1" dirty="0">
              <a:latin typeface="微软雅黑" panose="020B0503020204020204" pitchFamily="34" charset="-122"/>
              <a:ea typeface="微软雅黑" panose="020B0503020204020204" pitchFamily="34" charset="-122"/>
            </a:endParaRPr>
          </a:p>
        </p:txBody>
      </p:sp>
      <p:sp>
        <p:nvSpPr>
          <p:cNvPr id="24" name="TextBox 21"/>
          <p:cNvSpPr txBox="1"/>
          <p:nvPr/>
        </p:nvSpPr>
        <p:spPr>
          <a:xfrm>
            <a:off x="5436096" y="3652123"/>
            <a:ext cx="2902585" cy="306705"/>
          </a:xfrm>
          <a:prstGeom prst="rect">
            <a:avLst/>
          </a:prstGeom>
          <a:noFill/>
        </p:spPr>
        <p:txBody>
          <a:bodyPr wrap="none" rtlCol="0">
            <a:spAutoFit/>
          </a:bodyPr>
          <a:p>
            <a:pPr algn="l"/>
            <a:r>
              <a:rPr lang="zh-CN" altLang="en-US" b="1" dirty="0">
                <a:latin typeface="微软雅黑" panose="020B0503020204020204" pitchFamily="34" charset="-122"/>
                <a:ea typeface="微软雅黑" panose="020B0503020204020204" pitchFamily="34" charset="-122"/>
                <a:sym typeface="+mn-ea"/>
              </a:rPr>
              <a:t>方向四 </a:t>
            </a:r>
            <a:r>
              <a:rPr lang="zh-CN" altLang="en-US" sz="1400" b="1" dirty="0">
                <a:latin typeface="微软雅黑" panose="020B0503020204020204" pitchFamily="34" charset="-122"/>
                <a:ea typeface="微软雅黑" panose="020B0503020204020204" pitchFamily="34" charset="-122"/>
              </a:rPr>
              <a:t>教师老龄化，教学活力不足</a:t>
            </a:r>
            <a:endParaRPr lang="zh-CN" altLang="en-US" sz="1400" b="1" dirty="0">
              <a:latin typeface="微软雅黑" panose="020B0503020204020204" pitchFamily="34" charset="-122"/>
              <a:ea typeface="微软雅黑" panose="020B0503020204020204" pitchFamily="34" charset="-122"/>
            </a:endParaRPr>
          </a:p>
        </p:txBody>
      </p:sp>
      <p:sp>
        <p:nvSpPr>
          <p:cNvPr id="25" name="TextBox 22"/>
          <p:cNvSpPr txBox="1"/>
          <p:nvPr/>
        </p:nvSpPr>
        <p:spPr>
          <a:xfrm>
            <a:off x="5184068" y="3932037"/>
            <a:ext cx="2556284" cy="530860"/>
          </a:xfrm>
          <a:prstGeom prst="rect">
            <a:avLst/>
          </a:prstGeom>
          <a:noFill/>
        </p:spPr>
        <p:txBody>
          <a:bodyPr wrap="square" rtlCol="0">
            <a:spAutoFit/>
          </a:bodyPr>
          <a:p>
            <a:pPr>
              <a:lnSpc>
                <a:spcPct val="130000"/>
              </a:lnSpc>
              <a:defRPr/>
            </a:pPr>
            <a:r>
              <a:rPr lang="zh-CN" altLang="zh-CN" sz="1100" b="1" dirty="0">
                <a:latin typeface="微软雅黑" panose="020B0503020204020204" pitchFamily="34" charset="-122"/>
                <a:ea typeface="微软雅黑" panose="020B0503020204020204" pitchFamily="34" charset="-122"/>
                <a:sym typeface="+mn-ea"/>
              </a:rPr>
              <a:t>引进行业企业一线</a:t>
            </a:r>
            <a:r>
              <a:rPr lang="zh-CN" altLang="zh-CN" sz="1100" b="1" dirty="0">
                <a:solidFill>
                  <a:srgbClr val="FF0000"/>
                </a:solidFill>
                <a:latin typeface="微软雅黑" panose="020B0503020204020204" pitchFamily="34" charset="-122"/>
                <a:ea typeface="微软雅黑" panose="020B0503020204020204" pitchFamily="34" charset="-122"/>
                <a:sym typeface="+mn-ea"/>
              </a:rPr>
              <a:t>技术骨干</a:t>
            </a:r>
            <a:r>
              <a:rPr lang="zh-CN" altLang="zh-CN" sz="1100" b="1" dirty="0">
                <a:latin typeface="微软雅黑" panose="020B0503020204020204" pitchFamily="34" charset="-122"/>
                <a:ea typeface="微软雅黑" panose="020B0503020204020204" pitchFamily="34" charset="-122"/>
                <a:sym typeface="+mn-ea"/>
              </a:rPr>
              <a:t>参与教学团队。</a:t>
            </a:r>
            <a:endParaRPr lang="zh-CN" altLang="en-US" sz="1100" dirty="0">
              <a:latin typeface="微软雅黑" panose="020B0503020204020204" pitchFamily="34" charset="-122"/>
              <a:ea typeface="微软雅黑" panose="020B0503020204020204" pitchFamily="34" charset="-122"/>
            </a:endParaRPr>
          </a:p>
        </p:txBody>
      </p:sp>
      <p:sp>
        <p:nvSpPr>
          <p:cNvPr id="26" name="TextBox 23"/>
          <p:cNvSpPr txBox="1"/>
          <p:nvPr/>
        </p:nvSpPr>
        <p:spPr>
          <a:xfrm>
            <a:off x="6264188" y="2717156"/>
            <a:ext cx="2369185" cy="306705"/>
          </a:xfrm>
          <a:prstGeom prst="rect">
            <a:avLst/>
          </a:prstGeom>
          <a:noFill/>
        </p:spPr>
        <p:txBody>
          <a:bodyPr wrap="none" rtlCol="0">
            <a:spAutoFit/>
          </a:bodyPr>
          <a:p>
            <a:pPr algn="l"/>
            <a:r>
              <a:rPr lang="zh-CN" altLang="en-US" b="1" dirty="0">
                <a:latin typeface="微软雅黑" panose="020B0503020204020204" pitchFamily="34" charset="-122"/>
                <a:ea typeface="微软雅黑" panose="020B0503020204020204" pitchFamily="34" charset="-122"/>
                <a:sym typeface="+mn-ea"/>
              </a:rPr>
              <a:t>方向五 </a:t>
            </a:r>
            <a:r>
              <a:rPr lang="zh-CN" altLang="en-US" sz="1400" b="1" dirty="0">
                <a:latin typeface="微软雅黑" panose="020B0503020204020204" pitchFamily="34" charset="-122"/>
                <a:ea typeface="微软雅黑" panose="020B0503020204020204" pitchFamily="34" charset="-122"/>
              </a:rPr>
              <a:t>教师专业技能需加强</a:t>
            </a:r>
            <a:endParaRPr lang="zh-CN" altLang="en-US" sz="1400" b="1" dirty="0">
              <a:latin typeface="微软雅黑" panose="020B0503020204020204" pitchFamily="34" charset="-122"/>
              <a:ea typeface="微软雅黑" panose="020B0503020204020204" pitchFamily="34" charset="-122"/>
            </a:endParaRPr>
          </a:p>
        </p:txBody>
      </p:sp>
      <p:sp>
        <p:nvSpPr>
          <p:cNvPr id="27" name="TextBox 24"/>
          <p:cNvSpPr txBox="1"/>
          <p:nvPr/>
        </p:nvSpPr>
        <p:spPr>
          <a:xfrm>
            <a:off x="6012160" y="2997070"/>
            <a:ext cx="2556284" cy="530860"/>
          </a:xfrm>
          <a:prstGeom prst="rect">
            <a:avLst/>
          </a:prstGeom>
          <a:noFill/>
        </p:spPr>
        <p:txBody>
          <a:bodyPr wrap="square" rtlCol="0">
            <a:spAutoFit/>
          </a:bodyPr>
          <a:p>
            <a:pPr>
              <a:lnSpc>
                <a:spcPct val="130000"/>
              </a:lnSpc>
              <a:defRPr/>
            </a:pPr>
            <a:r>
              <a:rPr lang="zh-CN" altLang="zh-CN" sz="1100" b="1" dirty="0">
                <a:latin typeface="微软雅黑" panose="020B0503020204020204" pitchFamily="34" charset="-122"/>
                <a:ea typeface="微软雅黑" panose="020B0503020204020204" pitchFamily="34" charset="-122"/>
                <a:sym typeface="+mn-ea"/>
              </a:rPr>
              <a:t>加大教师深入</a:t>
            </a:r>
            <a:r>
              <a:rPr lang="zh-CN" altLang="zh-CN" sz="1100" b="1" dirty="0">
                <a:solidFill>
                  <a:srgbClr val="FF0000"/>
                </a:solidFill>
                <a:latin typeface="微软雅黑" panose="020B0503020204020204" pitchFamily="34" charset="-122"/>
                <a:ea typeface="微软雅黑" panose="020B0503020204020204" pitchFamily="34" charset="-122"/>
                <a:sym typeface="+mn-ea"/>
              </a:rPr>
              <a:t>企业实践锻炼</a:t>
            </a:r>
            <a:r>
              <a:rPr lang="zh-CN" altLang="zh-CN" sz="1100" b="1" dirty="0">
                <a:latin typeface="微软雅黑" panose="020B0503020204020204" pitchFamily="34" charset="-122"/>
                <a:ea typeface="微软雅黑" panose="020B0503020204020204" pitchFamily="34" charset="-122"/>
                <a:sym typeface="+mn-ea"/>
              </a:rPr>
              <a:t>的培训力度；积极参与</a:t>
            </a:r>
            <a:r>
              <a:rPr lang="zh-CN" altLang="zh-CN" sz="1100" b="1" dirty="0">
                <a:solidFill>
                  <a:srgbClr val="FF0000"/>
                </a:solidFill>
                <a:latin typeface="微软雅黑" panose="020B0503020204020204" pitchFamily="34" charset="-122"/>
                <a:ea typeface="微软雅黑" panose="020B0503020204020204" pitchFamily="34" charset="-122"/>
                <a:sym typeface="+mn-ea"/>
              </a:rPr>
              <a:t>专业技能竞赛</a:t>
            </a:r>
            <a:r>
              <a:rPr lang="zh-CN" altLang="zh-CN" sz="1100" b="1" dirty="0">
                <a:latin typeface="微软雅黑" panose="020B0503020204020204" pitchFamily="34" charset="-122"/>
                <a:ea typeface="微软雅黑" panose="020B0503020204020204" pitchFamily="34" charset="-122"/>
                <a:sym typeface="+mn-ea"/>
              </a:rPr>
              <a:t>。</a:t>
            </a:r>
            <a:endParaRPr lang="zh-CN" altLang="zh-CN" sz="1100" b="1" dirty="0">
              <a:latin typeface="微软雅黑" panose="020B0503020204020204" pitchFamily="34" charset="-122"/>
              <a:ea typeface="微软雅黑" panose="020B0503020204020204" pitchFamily="34" charset="-122"/>
              <a:sym typeface="+mn-ea"/>
            </a:endParaRPr>
          </a:p>
        </p:txBody>
      </p:sp>
      <p:sp>
        <p:nvSpPr>
          <p:cNvPr id="28" name="TextBox 25"/>
          <p:cNvSpPr txBox="1"/>
          <p:nvPr/>
        </p:nvSpPr>
        <p:spPr>
          <a:xfrm>
            <a:off x="6732240" y="1693906"/>
            <a:ext cx="2191385" cy="306705"/>
          </a:xfrm>
          <a:prstGeom prst="rect">
            <a:avLst/>
          </a:prstGeom>
          <a:noFill/>
        </p:spPr>
        <p:txBody>
          <a:bodyPr wrap="none" rtlCol="0">
            <a:spAutoFit/>
          </a:bodyPr>
          <a:p>
            <a:r>
              <a:rPr lang="zh-CN" altLang="en-US" sz="1400" b="1" dirty="0">
                <a:latin typeface="微软雅黑" panose="020B0503020204020204" pitchFamily="34" charset="-122"/>
                <a:ea typeface="微软雅黑" panose="020B0503020204020204" pitchFamily="34" charset="-122"/>
              </a:rPr>
              <a:t>方向六 教学设备功能陈旧</a:t>
            </a:r>
            <a:endParaRPr lang="zh-CN" altLang="en-US" sz="1400" b="1" dirty="0">
              <a:latin typeface="微软雅黑" panose="020B0503020204020204" pitchFamily="34" charset="-122"/>
              <a:ea typeface="微软雅黑" panose="020B0503020204020204" pitchFamily="34" charset="-122"/>
            </a:endParaRPr>
          </a:p>
        </p:txBody>
      </p:sp>
      <p:sp>
        <p:nvSpPr>
          <p:cNvPr id="29" name="TextBox 26"/>
          <p:cNvSpPr txBox="1"/>
          <p:nvPr/>
        </p:nvSpPr>
        <p:spPr>
          <a:xfrm>
            <a:off x="6480212" y="1973820"/>
            <a:ext cx="2556284" cy="311150"/>
          </a:xfrm>
          <a:prstGeom prst="rect">
            <a:avLst/>
          </a:prstGeom>
          <a:noFill/>
        </p:spPr>
        <p:txBody>
          <a:bodyPr wrap="square" rtlCol="0">
            <a:spAutoFit/>
          </a:bodyPr>
          <a:p>
            <a:pPr>
              <a:lnSpc>
                <a:spcPct val="130000"/>
              </a:lnSpc>
              <a:defRPr/>
            </a:pPr>
            <a:r>
              <a:rPr lang="zh-CN" altLang="zh-CN" sz="1100" b="1" dirty="0">
                <a:latin typeface="微软雅黑" panose="020B0503020204020204" pitchFamily="34" charset="-122"/>
                <a:ea typeface="微软雅黑" panose="020B0503020204020204" pitchFamily="34" charset="-122"/>
                <a:sym typeface="+mn-ea"/>
              </a:rPr>
              <a:t>推进</a:t>
            </a:r>
            <a:r>
              <a:rPr lang="zh-CN" altLang="zh-CN" sz="1100" b="1" dirty="0">
                <a:solidFill>
                  <a:srgbClr val="FF0000"/>
                </a:solidFill>
                <a:latin typeface="微软雅黑" panose="020B0503020204020204" pitchFamily="34" charset="-122"/>
                <a:ea typeface="微软雅黑" panose="020B0503020204020204" pitchFamily="34" charset="-122"/>
                <a:sym typeface="+mn-ea"/>
              </a:rPr>
              <a:t>实践教学场地</a:t>
            </a:r>
            <a:r>
              <a:rPr lang="zh-CN" altLang="zh-CN" sz="1100" b="1" dirty="0">
                <a:latin typeface="微软雅黑" panose="020B0503020204020204" pitchFamily="34" charset="-122"/>
                <a:ea typeface="微软雅黑" panose="020B0503020204020204" pitchFamily="34" charset="-122"/>
                <a:sym typeface="+mn-ea"/>
              </a:rPr>
              <a:t>的建设。</a:t>
            </a:r>
            <a:endParaRPr lang="zh-CN" altLang="en-US" sz="1100"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3851771" y="1019344"/>
            <a:ext cx="1402358" cy="1402358"/>
            <a:chOff x="3851771" y="1163107"/>
            <a:chExt cx="1402358" cy="1402358"/>
          </a:xfrm>
        </p:grpSpPr>
        <p:grpSp>
          <p:nvGrpSpPr>
            <p:cNvPr id="31" name="组合 30"/>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4" name="TextBox 29"/>
            <p:cNvSpPr txBox="1"/>
            <p:nvPr/>
          </p:nvSpPr>
          <p:spPr>
            <a:xfrm>
              <a:off x="4306155" y="1616482"/>
              <a:ext cx="543739" cy="523220"/>
            </a:xfrm>
            <a:prstGeom prst="rect">
              <a:avLst/>
            </a:prstGeom>
            <a:noFill/>
          </p:spPr>
          <p:txBody>
            <a:bodyPr wrap="none" rtlCol="0">
              <a:spAutoFit/>
            </a:bodyPr>
            <a:p>
              <a:pPr algn="ctr" fontAlgn="auto">
                <a:spcBef>
                  <a:spcPts val="0"/>
                </a:spcBef>
                <a:spcAft>
                  <a:spcPts val="0"/>
                </a:spcAft>
                <a:defRPr/>
              </a:pPr>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rPr>
                <a:t>努力</a:t>
              </a:r>
              <a:endParaRPr lang="en-US" altLang="zh-CN" sz="14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rPr>
                <a:t>方向</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7" name="矩形 6"/>
          <p:cNvSpPr/>
          <p:nvPr/>
        </p:nvSpPr>
        <p:spPr>
          <a:xfrm>
            <a:off x="771023" y="90620"/>
            <a:ext cx="2293620" cy="414020"/>
          </a:xfrm>
          <a:prstGeom prst="rect">
            <a:avLst/>
          </a:prstGeom>
        </p:spPr>
        <p:txBody>
          <a:bodyPr wrap="none">
            <a:spAutoFit/>
          </a:bodyPr>
          <a:p>
            <a:pPr marL="0" lvl="1"/>
            <a:r>
              <a:rPr lang="en-US" altLang="zh-CN" sz="2100" b="1" dirty="0" smtClean="0">
                <a:solidFill>
                  <a:schemeClr val="tx2"/>
                </a:solidFill>
                <a:latin typeface="微软雅黑" panose="020B0503020204020204" pitchFamily="34" charset="-122"/>
                <a:ea typeface="微软雅黑" panose="020B0503020204020204" pitchFamily="34" charset="-122"/>
              </a:rPr>
              <a:t>4 </a:t>
            </a:r>
            <a:r>
              <a:rPr lang="zh-CN" altLang="en-US" sz="2100" b="1" dirty="0" smtClean="0">
                <a:solidFill>
                  <a:schemeClr val="tx2"/>
                </a:solidFill>
                <a:latin typeface="微软雅黑" panose="020B0503020204020204" pitchFamily="34" charset="-122"/>
                <a:ea typeface="微软雅黑" panose="020B0503020204020204" pitchFamily="34" charset="-122"/>
              </a:rPr>
              <a:t>今后努力的方向</a:t>
            </a:r>
            <a:endParaRPr lang="zh-CN" altLang="en-US" sz="2100" b="1" dirty="0" smtClean="0">
              <a:solidFill>
                <a:schemeClr val="tx2"/>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148921" y="171450"/>
            <a:ext cx="575218" cy="216932"/>
            <a:chOff x="472881" y="331470"/>
            <a:chExt cx="766957" cy="289243"/>
          </a:xfrm>
          <a:solidFill>
            <a:schemeClr val="tx2"/>
          </a:solidFill>
        </p:grpSpPr>
        <p:sp>
          <p:nvSpPr>
            <p:cNvPr id="41"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42"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43"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44"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45" name="直接连接符 44"/>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pic>
        <p:nvPicPr>
          <p:cNvPr id="8" name="图片 7"/>
          <p:cNvPicPr>
            <a:picLocks noChangeAspect="1"/>
          </p:cNvPicPr>
          <p:nvPr/>
        </p:nvPicPr>
        <p:blipFill>
          <a:blip r:embed="rId1"/>
          <a:stretch>
            <a:fillRect/>
          </a:stretch>
        </p:blipFill>
        <p:spPr>
          <a:xfrm>
            <a:off x="7164705" y="171450"/>
            <a:ext cx="1849120" cy="4210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1"/>
          <p:cNvSpPr txBox="1"/>
          <p:nvPr/>
        </p:nvSpPr>
        <p:spPr>
          <a:xfrm>
            <a:off x="3410234" y="2297563"/>
            <a:ext cx="3078480" cy="529590"/>
          </a:xfrm>
          <a:prstGeom prst="rect">
            <a:avLst/>
          </a:prstGeom>
          <a:noFill/>
        </p:spPr>
        <p:txBody>
          <a:bodyPr wrap="none" rtlCol="0">
            <a:spAutoFit/>
          </a:bodyPr>
          <a:p>
            <a:pPr marL="0" lvl="1" algn="r"/>
            <a:r>
              <a:rPr lang="zh-CN" altLang="en-US" sz="2845" b="1" dirty="0" smtClean="0">
                <a:solidFill>
                  <a:schemeClr val="tx2"/>
                </a:solidFill>
                <a:latin typeface="微软雅黑" panose="020B0503020204020204" pitchFamily="34" charset="-122"/>
                <a:ea typeface="微软雅黑" panose="020B0503020204020204" pitchFamily="34" charset="-122"/>
                <a:sym typeface="+mn-ea"/>
              </a:rPr>
              <a:t>课程基本</a:t>
            </a:r>
            <a:r>
              <a:rPr lang="zh-CN" altLang="en-US" sz="2845" b="1" dirty="0">
                <a:solidFill>
                  <a:schemeClr val="tx2"/>
                </a:solidFill>
                <a:latin typeface="微软雅黑" panose="020B0503020204020204" pitchFamily="34" charset="-122"/>
                <a:ea typeface="微软雅黑" panose="020B0503020204020204" pitchFamily="34" charset="-122"/>
                <a:sym typeface="+mn-ea"/>
              </a:rPr>
              <a:t>情况介绍</a:t>
            </a:r>
            <a:endParaRPr lang="zh-CN" altLang="en-US" sz="2845" b="1" dirty="0" smtClean="0">
              <a:solidFill>
                <a:schemeClr val="tx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927208" y="1968713"/>
            <a:ext cx="1197044" cy="1197044"/>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20">
                <a:solidFill>
                  <a:schemeClr val="tx2"/>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20">
                <a:solidFill>
                  <a:schemeClr val="tx2"/>
                </a:solidFill>
                <a:latin typeface="+mj-ea"/>
                <a:ea typeface="+mj-ea"/>
              </a:endParaRPr>
            </a:p>
          </p:txBody>
        </p:sp>
      </p:grpSp>
      <p:sp>
        <p:nvSpPr>
          <p:cNvPr id="18" name="TextBox 13"/>
          <p:cNvSpPr txBox="1"/>
          <p:nvPr/>
        </p:nvSpPr>
        <p:spPr>
          <a:xfrm>
            <a:off x="2074357" y="2182537"/>
            <a:ext cx="902748" cy="768985"/>
          </a:xfrm>
          <a:prstGeom prst="rect">
            <a:avLst/>
          </a:prstGeom>
          <a:noFill/>
        </p:spPr>
        <p:txBody>
          <a:bodyPr wrap="square" lIns="0" tIns="0" rIns="0" bIns="0" rtlCol="0">
            <a:spAutoFit/>
          </a:bodyPr>
          <a:p>
            <a:pPr algn="ctr"/>
            <a:r>
              <a:rPr lang="en-US" altLang="zh-CN" sz="5000" b="1" dirty="0" smtClean="0">
                <a:solidFill>
                  <a:schemeClr val="tx2"/>
                </a:solidFill>
                <a:latin typeface="微软雅黑" panose="020B0503020204020204" pitchFamily="34" charset="-122"/>
                <a:ea typeface="微软雅黑" panose="020B0503020204020204" pitchFamily="34" charset="-122"/>
              </a:rPr>
              <a:t>01</a:t>
            </a:r>
            <a:endParaRPr lang="en-US" altLang="zh-CN" sz="5000" b="1" dirty="0" smtClean="0">
              <a:solidFill>
                <a:schemeClr val="tx2"/>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3285062" y="2843410"/>
            <a:ext cx="3676559"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ppt_x</p:attrName>
                                        </p:attrNameLst>
                                      </p:cBhvr>
                                      <p:tavLst>
                                        <p:tav tm="0">
                                          <p:val>
                                            <p:strVal val="#ppt_x-#ppt_w*1.125000"/>
                                          </p:val>
                                        </p:tav>
                                        <p:tav tm="100000">
                                          <p:val>
                                            <p:strVal val="#ppt_x"/>
                                          </p:val>
                                        </p:tav>
                                      </p:tavLst>
                                    </p:anim>
                                    <p:animEffect transition="in" filter="wipe(right)">
                                      <p:cBhvr>
                                        <p:cTn id="21" dur="500"/>
                                        <p:tgtEl>
                                          <p:spTgt spid="13"/>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127190" y="1272772"/>
            <a:ext cx="1535551" cy="1535546"/>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Calibri" panose="020F0502020204030204"/>
                <a:ea typeface="宋体" panose="02010600030101010101" pitchFamily="2" charset="-122"/>
                <a:cs typeface="+mn-cs"/>
              </a:endParaRPr>
            </a:p>
          </p:txBody>
        </p:sp>
      </p:grpSp>
      <p:grpSp>
        <p:nvGrpSpPr>
          <p:cNvPr id="10" name="组合 9"/>
          <p:cNvGrpSpPr/>
          <p:nvPr/>
        </p:nvGrpSpPr>
        <p:grpSpPr>
          <a:xfrm>
            <a:off x="3224341" y="2110972"/>
            <a:ext cx="1535551" cy="153554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Calibri" panose="020F0502020204030204"/>
                <a:ea typeface="宋体" panose="02010600030101010101" pitchFamily="2" charset="-122"/>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Calibri" panose="020F0502020204030204"/>
                <a:ea typeface="宋体" panose="02010600030101010101" pitchFamily="2" charset="-122"/>
                <a:cs typeface="+mn-cs"/>
              </a:endParaRPr>
            </a:p>
          </p:txBody>
        </p:sp>
      </p:grpSp>
      <p:grpSp>
        <p:nvGrpSpPr>
          <p:cNvPr id="13" name="组合 12"/>
          <p:cNvGrpSpPr/>
          <p:nvPr/>
        </p:nvGrpSpPr>
        <p:grpSpPr>
          <a:xfrm>
            <a:off x="2298390" y="1360518"/>
            <a:ext cx="1535551" cy="15355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Calibri" panose="020F0502020204030204"/>
                <a:ea typeface="宋体" panose="02010600030101010101" pitchFamily="2" charset="-122"/>
                <a:cs typeface="+mn-cs"/>
              </a:endParaRPr>
            </a:p>
          </p:txBody>
        </p:sp>
      </p:grpSp>
      <p:grpSp>
        <p:nvGrpSpPr>
          <p:cNvPr id="16" name="组合 15"/>
          <p:cNvGrpSpPr/>
          <p:nvPr/>
        </p:nvGrpSpPr>
        <p:grpSpPr>
          <a:xfrm>
            <a:off x="5281741" y="1741518"/>
            <a:ext cx="1535551" cy="1535546"/>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2"/>
                </a:solidFill>
                <a:effectLst/>
                <a:uLnTx/>
                <a:uFillTx/>
                <a:latin typeface="Calibri" panose="020F0502020204030204"/>
                <a:ea typeface="宋体" panose="02010600030101010101" pitchFamily="2" charset="-122"/>
                <a:cs typeface="+mn-cs"/>
              </a:endParaRPr>
            </a:p>
          </p:txBody>
        </p:sp>
      </p:grpSp>
      <p:sp>
        <p:nvSpPr>
          <p:cNvPr id="19" name="矩形 18"/>
          <p:cNvSpPr/>
          <p:nvPr/>
        </p:nvSpPr>
        <p:spPr>
          <a:xfrm>
            <a:off x="2608356" y="1626490"/>
            <a:ext cx="889987" cy="938719"/>
          </a:xfrm>
          <a:prstGeom prst="rect">
            <a:avLst/>
          </a:prstGeom>
        </p:spPr>
        <p:txBody>
          <a:bodyPr wrap="none">
            <a:spAutoFit/>
          </a:bodyPr>
          <a:p>
            <a:r>
              <a:rPr lang="zh-CN" altLang="en-US" sz="5500" dirty="0" smtClean="0">
                <a:solidFill>
                  <a:schemeClr val="tx2"/>
                </a:solidFill>
                <a:latin typeface="微软雅黑" panose="020B0503020204020204" pitchFamily="34" charset="-122"/>
                <a:ea typeface="微软雅黑" panose="020B0503020204020204" pitchFamily="34" charset="-122"/>
              </a:rPr>
              <a:t>谢</a:t>
            </a:r>
            <a:endParaRPr lang="zh-CN" altLang="en-US" sz="5500" dirty="0" smtClean="0">
              <a:solidFill>
                <a:schemeClr val="tx2"/>
              </a:solidFill>
              <a:latin typeface="微软雅黑" panose="020B0503020204020204" pitchFamily="34" charset="-122"/>
              <a:ea typeface="微软雅黑" panose="020B0503020204020204" pitchFamily="34" charset="-122"/>
            </a:endParaRPr>
          </a:p>
        </p:txBody>
      </p:sp>
      <p:sp>
        <p:nvSpPr>
          <p:cNvPr id="20" name="矩形 19"/>
          <p:cNvSpPr/>
          <p:nvPr/>
        </p:nvSpPr>
        <p:spPr>
          <a:xfrm>
            <a:off x="3551010" y="2402999"/>
            <a:ext cx="889987" cy="938719"/>
          </a:xfrm>
          <a:prstGeom prst="rect">
            <a:avLst/>
          </a:prstGeom>
        </p:spPr>
        <p:txBody>
          <a:bodyPr wrap="none">
            <a:spAutoFit/>
          </a:bodyPr>
          <a:p>
            <a:r>
              <a:rPr lang="zh-CN" altLang="en-US" sz="5500" dirty="0" smtClean="0">
                <a:solidFill>
                  <a:schemeClr val="tx2"/>
                </a:solidFill>
                <a:latin typeface="微软雅黑" panose="020B0503020204020204" pitchFamily="34" charset="-122"/>
                <a:ea typeface="微软雅黑" panose="020B0503020204020204" pitchFamily="34" charset="-122"/>
              </a:rPr>
              <a:t>谢</a:t>
            </a:r>
            <a:endParaRPr lang="zh-CN" altLang="en-US" sz="5500" dirty="0" smtClean="0">
              <a:solidFill>
                <a:schemeClr val="tx2"/>
              </a:solidFill>
              <a:latin typeface="微软雅黑" panose="020B0503020204020204" pitchFamily="34" charset="-122"/>
              <a:ea typeface="微软雅黑" panose="020B0503020204020204" pitchFamily="34" charset="-122"/>
            </a:endParaRPr>
          </a:p>
        </p:txBody>
      </p:sp>
      <p:sp>
        <p:nvSpPr>
          <p:cNvPr id="21" name="矩形 20"/>
          <p:cNvSpPr/>
          <p:nvPr/>
        </p:nvSpPr>
        <p:spPr>
          <a:xfrm>
            <a:off x="4445314" y="1564799"/>
            <a:ext cx="889987" cy="938719"/>
          </a:xfrm>
          <a:prstGeom prst="rect">
            <a:avLst/>
          </a:prstGeom>
        </p:spPr>
        <p:txBody>
          <a:bodyPr wrap="none">
            <a:spAutoFit/>
          </a:bodyPr>
          <a:p>
            <a:r>
              <a:rPr lang="zh-CN" altLang="en-US" sz="5500" dirty="0" smtClean="0">
                <a:solidFill>
                  <a:schemeClr val="tx2"/>
                </a:solidFill>
                <a:latin typeface="微软雅黑" panose="020B0503020204020204" pitchFamily="34" charset="-122"/>
                <a:ea typeface="微软雅黑" panose="020B0503020204020204" pitchFamily="34" charset="-122"/>
              </a:rPr>
              <a:t>观</a:t>
            </a:r>
            <a:endParaRPr lang="zh-CN" altLang="en-US" sz="5500" dirty="0" smtClean="0">
              <a:solidFill>
                <a:schemeClr val="tx2"/>
              </a:solidFill>
              <a:latin typeface="微软雅黑" panose="020B0503020204020204" pitchFamily="34" charset="-122"/>
              <a:ea typeface="微软雅黑" panose="020B0503020204020204" pitchFamily="34" charset="-122"/>
            </a:endParaRPr>
          </a:p>
        </p:txBody>
      </p:sp>
      <p:sp>
        <p:nvSpPr>
          <p:cNvPr id="22" name="矩形 21"/>
          <p:cNvSpPr/>
          <p:nvPr/>
        </p:nvSpPr>
        <p:spPr>
          <a:xfrm>
            <a:off x="5610954" y="2035636"/>
            <a:ext cx="889987" cy="938719"/>
          </a:xfrm>
          <a:prstGeom prst="rect">
            <a:avLst/>
          </a:prstGeom>
        </p:spPr>
        <p:txBody>
          <a:bodyPr wrap="none">
            <a:spAutoFit/>
          </a:bodyPr>
          <a:p>
            <a:r>
              <a:rPr lang="zh-CN" altLang="en-US" sz="5500" dirty="0" smtClean="0">
                <a:solidFill>
                  <a:schemeClr val="tx2"/>
                </a:solidFill>
                <a:latin typeface="微软雅黑" panose="020B0503020204020204" pitchFamily="34" charset="-122"/>
                <a:ea typeface="微软雅黑" panose="020B0503020204020204" pitchFamily="34" charset="-122"/>
              </a:rPr>
              <a:t>看</a:t>
            </a:r>
            <a:endParaRPr lang="zh-CN" altLang="en-US" sz="5500" dirty="0" smtClean="0">
              <a:solidFill>
                <a:schemeClr val="tx2"/>
              </a:solidFill>
              <a:latin typeface="微软雅黑" panose="020B0503020204020204" pitchFamily="34" charset="-122"/>
              <a:ea typeface="微软雅黑" panose="020B0503020204020204" pitchFamily="34" charset="-122"/>
            </a:endParaRPr>
          </a:p>
        </p:txBody>
      </p:sp>
      <p:sp>
        <p:nvSpPr>
          <p:cNvPr id="41" name="椭圆 40"/>
          <p:cNvSpPr/>
          <p:nvPr/>
        </p:nvSpPr>
        <p:spPr>
          <a:xfrm>
            <a:off x="4598197" y="3288996"/>
            <a:ext cx="500908" cy="500908"/>
          </a:xfrm>
          <a:prstGeom prst="ellipse">
            <a:avLst/>
          </a:prstGeom>
          <a:solidFill>
            <a:schemeClr val="tx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42" name="椭圆 41"/>
          <p:cNvSpPr/>
          <p:nvPr/>
        </p:nvSpPr>
        <p:spPr>
          <a:xfrm>
            <a:off x="5740527" y="3513307"/>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43" name="椭圆 42"/>
          <p:cNvSpPr/>
          <p:nvPr/>
        </p:nvSpPr>
        <p:spPr>
          <a:xfrm>
            <a:off x="2575410" y="3513666"/>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44" name="椭圆 43"/>
          <p:cNvSpPr/>
          <p:nvPr/>
        </p:nvSpPr>
        <p:spPr>
          <a:xfrm>
            <a:off x="2279076" y="3632005"/>
            <a:ext cx="137389" cy="137389"/>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45" name="椭圆 44"/>
          <p:cNvSpPr/>
          <p:nvPr/>
        </p:nvSpPr>
        <p:spPr>
          <a:xfrm>
            <a:off x="6198665" y="3518326"/>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46" name="椭圆 45"/>
          <p:cNvSpPr/>
          <p:nvPr/>
        </p:nvSpPr>
        <p:spPr>
          <a:xfrm>
            <a:off x="3085391" y="3510821"/>
            <a:ext cx="137389" cy="137389"/>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47" name="椭圆 46"/>
          <p:cNvSpPr/>
          <p:nvPr/>
        </p:nvSpPr>
        <p:spPr>
          <a:xfrm>
            <a:off x="6576425" y="3642228"/>
            <a:ext cx="137389" cy="137389"/>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48" name="椭圆 47"/>
          <p:cNvSpPr/>
          <p:nvPr/>
        </p:nvSpPr>
        <p:spPr>
          <a:xfrm>
            <a:off x="3873480" y="3545432"/>
            <a:ext cx="250454" cy="250454"/>
          </a:xfrm>
          <a:prstGeom prst="ellipse">
            <a:avLst/>
          </a:prstGeom>
          <a:solidFill>
            <a:schemeClr val="tx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49" name="椭圆 48"/>
          <p:cNvSpPr/>
          <p:nvPr/>
        </p:nvSpPr>
        <p:spPr>
          <a:xfrm>
            <a:off x="6750128" y="3512025"/>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50" name="椭圆 49"/>
          <p:cNvSpPr/>
          <p:nvPr/>
        </p:nvSpPr>
        <p:spPr>
          <a:xfrm>
            <a:off x="4174703" y="3520080"/>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51" name="椭圆 50"/>
          <p:cNvSpPr/>
          <p:nvPr/>
        </p:nvSpPr>
        <p:spPr>
          <a:xfrm>
            <a:off x="7382889" y="3569216"/>
            <a:ext cx="137389" cy="137389"/>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52" name="椭圆 51"/>
          <p:cNvSpPr/>
          <p:nvPr/>
        </p:nvSpPr>
        <p:spPr>
          <a:xfrm>
            <a:off x="5923888" y="3329522"/>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53" name="椭圆 52"/>
          <p:cNvSpPr/>
          <p:nvPr/>
        </p:nvSpPr>
        <p:spPr>
          <a:xfrm>
            <a:off x="2093506" y="3642512"/>
            <a:ext cx="137389" cy="137389"/>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54" name="椭圆 53"/>
          <p:cNvSpPr/>
          <p:nvPr/>
        </p:nvSpPr>
        <p:spPr>
          <a:xfrm>
            <a:off x="4529502" y="3365619"/>
            <a:ext cx="137389" cy="137389"/>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55" name="椭圆 54"/>
          <p:cNvSpPr/>
          <p:nvPr/>
        </p:nvSpPr>
        <p:spPr>
          <a:xfrm>
            <a:off x="3229178" y="3457466"/>
            <a:ext cx="322151" cy="322151"/>
          </a:xfrm>
          <a:prstGeom prst="ellipse">
            <a:avLst/>
          </a:prstGeom>
          <a:solidFill>
            <a:schemeClr val="tx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56" name="椭圆 55"/>
          <p:cNvSpPr/>
          <p:nvPr/>
        </p:nvSpPr>
        <p:spPr>
          <a:xfrm>
            <a:off x="5099105" y="3510203"/>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57" name="椭圆 56"/>
          <p:cNvSpPr/>
          <p:nvPr/>
        </p:nvSpPr>
        <p:spPr>
          <a:xfrm>
            <a:off x="1230014" y="3513536"/>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58" name="椭圆 57"/>
          <p:cNvSpPr/>
          <p:nvPr/>
        </p:nvSpPr>
        <p:spPr>
          <a:xfrm>
            <a:off x="944804" y="3644768"/>
            <a:ext cx="137389" cy="137389"/>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59" name="椭圆 58"/>
          <p:cNvSpPr/>
          <p:nvPr/>
        </p:nvSpPr>
        <p:spPr>
          <a:xfrm>
            <a:off x="2795496" y="3330265"/>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60" name="椭圆 59"/>
          <p:cNvSpPr/>
          <p:nvPr/>
        </p:nvSpPr>
        <p:spPr>
          <a:xfrm>
            <a:off x="1713791" y="3566599"/>
            <a:ext cx="137389" cy="137389"/>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61" name="椭圆 60"/>
          <p:cNvSpPr/>
          <p:nvPr/>
        </p:nvSpPr>
        <p:spPr>
          <a:xfrm>
            <a:off x="6216637" y="3372814"/>
            <a:ext cx="137389" cy="137389"/>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sp>
        <p:nvSpPr>
          <p:cNvPr id="62" name="椭圆 61"/>
          <p:cNvSpPr/>
          <p:nvPr/>
        </p:nvSpPr>
        <p:spPr>
          <a:xfrm>
            <a:off x="7753607" y="3504242"/>
            <a:ext cx="274777" cy="274777"/>
          </a:xfrm>
          <a:prstGeom prst="ellipse">
            <a:avLst/>
          </a:prstGeom>
          <a:solidFill>
            <a:schemeClr val="tx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endParaRPr>
          </a:p>
        </p:txBody>
      </p:sp>
      <p:pic>
        <p:nvPicPr>
          <p:cNvPr id="2" name="图片 1" descr="logo"/>
          <p:cNvPicPr>
            <a:picLocks noChangeAspect="1"/>
          </p:cNvPicPr>
          <p:nvPr/>
        </p:nvPicPr>
        <p:blipFill>
          <a:blip r:embed="rId1"/>
          <a:stretch>
            <a:fillRect/>
          </a:stretch>
        </p:blipFill>
        <p:spPr>
          <a:xfrm>
            <a:off x="5969000" y="114300"/>
            <a:ext cx="3051810" cy="681990"/>
          </a:xfrm>
          <a:prstGeom prst="rect">
            <a:avLst/>
          </a:prstGeom>
          <a:solidFill>
            <a:schemeClr val="tx2"/>
          </a:solid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6519474" y="-190338"/>
            <a:ext cx="3830429" cy="5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algn="ctr" eaLnBrk="1" hangingPunct="1">
              <a:defRPr sz="1400">
                <a:solidFill>
                  <a:srgbClr val="F4E3B6"/>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gn="l"/>
            <a:endParaRPr lang="zh-CN" altLang="en-US" sz="1350">
              <a:solidFill>
                <a:srgbClr val="000000"/>
              </a:solidFill>
            </a:endParaRPr>
          </a:p>
          <a:p>
            <a:pPr algn="l"/>
            <a:endParaRPr lang="zh-CN" altLang="en-US" sz="1350">
              <a:solidFill>
                <a:srgbClr val="000000"/>
              </a:solidFill>
            </a:endParaRPr>
          </a:p>
          <a:p>
            <a:pPr algn="l"/>
            <a:endParaRPr lang="zh-CN" altLang="da-DK" sz="1350">
              <a:solidFill>
                <a:srgbClr val="000000"/>
              </a:solidFill>
            </a:endParaRPr>
          </a:p>
          <a:p>
            <a:pPr algn="l"/>
            <a:endParaRPr lang="zh-CN" altLang="en-US" sz="1350">
              <a:solidFill>
                <a:srgbClr val="000000"/>
              </a:solidFill>
            </a:endParaRPr>
          </a:p>
        </p:txBody>
      </p:sp>
      <p:grpSp>
        <p:nvGrpSpPr>
          <p:cNvPr id="32" name="组合 31"/>
          <p:cNvGrpSpPr/>
          <p:nvPr/>
        </p:nvGrpSpPr>
        <p:grpSpPr>
          <a:xfrm>
            <a:off x="3385820" y="1576070"/>
            <a:ext cx="4637405" cy="1186297"/>
            <a:chOff x="6365893" y="1864948"/>
            <a:chExt cx="2857329" cy="1582603"/>
          </a:xfrm>
        </p:grpSpPr>
        <p:sp>
          <p:nvSpPr>
            <p:cNvPr id="33" name="矩形 32"/>
            <p:cNvSpPr/>
            <p:nvPr/>
          </p:nvSpPr>
          <p:spPr>
            <a:xfrm>
              <a:off x="6365893" y="1864948"/>
              <a:ext cx="2241974" cy="51505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smtClean="0">
                  <a:solidFill>
                    <a:schemeClr val="tx1">
                      <a:lumMod val="75000"/>
                      <a:lumOff val="25000"/>
                    </a:schemeClr>
                  </a:solidFill>
                </a:rPr>
                <a:t>教学条件</a:t>
              </a:r>
              <a:endParaRPr lang="zh-CN" altLang="en-US" sz="1600" b="1" dirty="0">
                <a:solidFill>
                  <a:schemeClr val="tx1">
                    <a:lumMod val="75000"/>
                    <a:lumOff val="25000"/>
                  </a:schemeClr>
                </a:solidFill>
              </a:endParaRPr>
            </a:p>
          </p:txBody>
        </p:sp>
        <p:sp>
          <p:nvSpPr>
            <p:cNvPr id="34" name="文本框 33"/>
            <p:cNvSpPr txBox="1"/>
            <p:nvPr/>
          </p:nvSpPr>
          <p:spPr>
            <a:xfrm>
              <a:off x="6365893" y="2342888"/>
              <a:ext cx="2857329" cy="1104663"/>
            </a:xfrm>
            <a:prstGeom prst="rect">
              <a:avLst/>
            </a:prstGeom>
            <a:solidFill>
              <a:schemeClr val="accent1"/>
            </a:solidFill>
          </p:spPr>
          <p:txBody>
            <a:bodyPr wrap="square" rtlCol="0">
              <a:spAutoFit/>
              <a:scene3d>
                <a:camera prst="orthographicFront"/>
                <a:lightRig rig="threePt" dir="t"/>
              </a:scene3d>
              <a:sp3d contourW="12700"/>
            </a:bodyPr>
            <a:lstStyle/>
            <a:p>
              <a:pPr algn="just">
                <a:lnSpc>
                  <a:spcPct val="114000"/>
                </a:lnSpc>
              </a:pPr>
              <a:r>
                <a:rPr lang="en-US" altLang="zh-CN" dirty="0" smtClean="0">
                  <a:solidFill>
                    <a:schemeClr val="bg1"/>
                  </a:solidFill>
                  <a:latin typeface="Century Gothic" panose="020B0502020202020204" pitchFamily="34" charset="0"/>
                </a:rPr>
                <a:t>50%</a:t>
              </a:r>
              <a:r>
                <a:rPr lang="zh-CN" altLang="en-US" dirty="0" smtClean="0">
                  <a:solidFill>
                    <a:schemeClr val="bg1"/>
                  </a:solidFill>
                  <a:latin typeface="Century Gothic" panose="020B0502020202020204" pitchFamily="34" charset="0"/>
                </a:rPr>
                <a:t>理论</a:t>
              </a:r>
              <a:r>
                <a:rPr lang="en-US" altLang="zh-CN" dirty="0" smtClean="0">
                  <a:solidFill>
                    <a:srgbClr val="FFFF00"/>
                  </a:solidFill>
                  <a:latin typeface="Century Gothic" panose="020B0502020202020204" pitchFamily="34" charset="0"/>
                </a:rPr>
                <a:t>+</a:t>
              </a:r>
              <a:r>
                <a:rPr lang="en-US" altLang="zh-CN" dirty="0" smtClean="0">
                  <a:solidFill>
                    <a:schemeClr val="bg1"/>
                  </a:solidFill>
                  <a:latin typeface="Century Gothic" panose="020B0502020202020204" pitchFamily="34" charset="0"/>
                </a:rPr>
                <a:t>50%</a:t>
              </a:r>
              <a:r>
                <a:rPr lang="zh-CN" altLang="en-US" dirty="0" smtClean="0">
                  <a:solidFill>
                    <a:schemeClr val="bg1"/>
                  </a:solidFill>
                  <a:latin typeface="Century Gothic" panose="020B0502020202020204" pitchFamily="34" charset="0"/>
                </a:rPr>
                <a:t>的实训课，实训课使用</a:t>
              </a:r>
              <a:r>
                <a:rPr lang="en-US" dirty="0" smtClean="0">
                  <a:solidFill>
                    <a:schemeClr val="bg1"/>
                  </a:solidFill>
                  <a:latin typeface="Century Gothic" panose="020B0502020202020204" pitchFamily="34" charset="0"/>
                </a:rPr>
                <a:t>32</a:t>
              </a:r>
              <a:r>
                <a:rPr lang="zh-CN" altLang="en-US" dirty="0" smtClean="0">
                  <a:solidFill>
                    <a:schemeClr val="bg1"/>
                  </a:solidFill>
                  <a:latin typeface="Century Gothic" panose="020B0502020202020204" pitchFamily="34" charset="0"/>
                </a:rPr>
                <a:t>台实训台与</a:t>
              </a:r>
              <a:r>
                <a:rPr lang="en-US" altLang="zh-CN" dirty="0" smtClean="0">
                  <a:solidFill>
                    <a:schemeClr val="bg1"/>
                  </a:solidFill>
                  <a:latin typeface="Century Gothic" panose="020B0502020202020204" pitchFamily="34" charset="0"/>
                </a:rPr>
                <a:t>2</a:t>
              </a:r>
              <a:r>
                <a:rPr lang="zh-CN" altLang="en-US" dirty="0" smtClean="0">
                  <a:solidFill>
                    <a:schemeClr val="bg1"/>
                  </a:solidFill>
                  <a:latin typeface="Century Gothic" panose="020B0502020202020204" pitchFamily="34" charset="0"/>
                </a:rPr>
                <a:t>台自动化生产线设备开展</a:t>
              </a:r>
              <a:r>
                <a:rPr lang="zh-CN" altLang="en-US" dirty="0" smtClean="0">
                  <a:solidFill>
                    <a:schemeClr val="bg1"/>
                  </a:solidFill>
                  <a:latin typeface="Century Gothic" panose="020B0502020202020204" pitchFamily="34" charset="0"/>
                  <a:ea typeface="+mj-ea"/>
                </a:rPr>
                <a:t>。学生测试与考核使用蓝墨云班课平台在线开展。</a:t>
              </a:r>
              <a:endParaRPr lang="zh-CN" altLang="en-US" dirty="0" smtClean="0">
                <a:solidFill>
                  <a:schemeClr val="bg1"/>
                </a:solidFill>
                <a:latin typeface="Century Gothic" panose="020B0502020202020204" pitchFamily="34" charset="0"/>
                <a:ea typeface="+mj-ea"/>
              </a:endParaRPr>
            </a:p>
          </p:txBody>
        </p:sp>
      </p:grpSp>
      <p:grpSp>
        <p:nvGrpSpPr>
          <p:cNvPr id="35" name="组合 34"/>
          <p:cNvGrpSpPr/>
          <p:nvPr/>
        </p:nvGrpSpPr>
        <p:grpSpPr>
          <a:xfrm>
            <a:off x="3385185" y="3452495"/>
            <a:ext cx="4638040" cy="766583"/>
            <a:chOff x="6365893" y="1960674"/>
            <a:chExt cx="2857329" cy="1022604"/>
          </a:xfrm>
        </p:grpSpPr>
        <p:sp>
          <p:nvSpPr>
            <p:cNvPr id="36" name="矩形 35"/>
            <p:cNvSpPr/>
            <p:nvPr/>
          </p:nvSpPr>
          <p:spPr>
            <a:xfrm>
              <a:off x="6365893" y="1960674"/>
              <a:ext cx="2241974" cy="51502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smtClean="0">
                  <a:solidFill>
                    <a:schemeClr val="tx1">
                      <a:lumMod val="75000"/>
                      <a:lumOff val="25000"/>
                    </a:schemeClr>
                  </a:solidFill>
                </a:rPr>
                <a:t>教材使用</a:t>
              </a:r>
              <a:endParaRPr lang="zh-CN" altLang="en-US" sz="1600" b="1" dirty="0">
                <a:solidFill>
                  <a:schemeClr val="tx1">
                    <a:lumMod val="75000"/>
                    <a:lumOff val="25000"/>
                  </a:schemeClr>
                </a:solidFill>
              </a:endParaRPr>
            </a:p>
          </p:txBody>
        </p:sp>
        <p:sp>
          <p:nvSpPr>
            <p:cNvPr id="37" name="文本框 36"/>
            <p:cNvSpPr txBox="1"/>
            <p:nvPr/>
          </p:nvSpPr>
          <p:spPr>
            <a:xfrm>
              <a:off x="6365893" y="2534328"/>
              <a:ext cx="2857329" cy="448950"/>
            </a:xfrm>
            <a:prstGeom prst="rect">
              <a:avLst/>
            </a:prstGeom>
            <a:solidFill>
              <a:schemeClr val="accent1"/>
            </a:solidFill>
          </p:spPr>
          <p:txBody>
            <a:bodyPr wrap="square" rtlCol="0">
              <a:spAutoFit/>
              <a:scene3d>
                <a:camera prst="orthographicFront"/>
                <a:lightRig rig="threePt" dir="t"/>
              </a:scene3d>
              <a:sp3d contourW="12700"/>
            </a:bodyPr>
            <a:lstStyle/>
            <a:p>
              <a:pPr algn="just">
                <a:lnSpc>
                  <a:spcPct val="114000"/>
                </a:lnSpc>
              </a:pPr>
              <a:r>
                <a:rPr lang="zh-CN" altLang="en-US" dirty="0" smtClean="0">
                  <a:solidFill>
                    <a:schemeClr val="bg1"/>
                  </a:solidFill>
                  <a:latin typeface="Century Gothic" panose="020B0502020202020204" pitchFamily="34" charset="0"/>
                  <a:ea typeface="+mj-ea"/>
                </a:rPr>
                <a:t>使用高职高专电气自动化专业规划教材。</a:t>
              </a:r>
              <a:endParaRPr lang="zh-CN" altLang="en-US" dirty="0" smtClean="0">
                <a:solidFill>
                  <a:schemeClr val="bg1"/>
                </a:solidFill>
                <a:latin typeface="Century Gothic" panose="020B0502020202020204" pitchFamily="34" charset="0"/>
                <a:ea typeface="+mj-ea"/>
              </a:endParaRPr>
            </a:p>
          </p:txBody>
        </p:sp>
      </p:grpSp>
      <p:sp>
        <p:nvSpPr>
          <p:cNvPr id="3" name="矩形 2"/>
          <p:cNvSpPr/>
          <p:nvPr/>
        </p:nvSpPr>
        <p:spPr>
          <a:xfrm>
            <a:off x="3385624" y="2760453"/>
            <a:ext cx="2340199" cy="386080"/>
          </a:xfrm>
          <a:prstGeom prst="rect">
            <a:avLst/>
          </a:prstGeom>
        </p:spPr>
        <p:txBody>
          <a:bodyPr wrap="square">
            <a:spAutoFit/>
            <a:scene3d>
              <a:camera prst="orthographicFront"/>
              <a:lightRig rig="threePt" dir="t"/>
            </a:scene3d>
            <a:sp3d contourW="12700"/>
          </a:bodyPr>
          <a:p>
            <a:pPr algn="just">
              <a:lnSpc>
                <a:spcPct val="120000"/>
              </a:lnSpc>
            </a:pPr>
            <a:r>
              <a:rPr lang="zh-CN" altLang="en-US" sz="1600" b="1" dirty="0" smtClean="0">
                <a:solidFill>
                  <a:schemeClr val="tx1">
                    <a:lumMod val="75000"/>
                    <a:lumOff val="25000"/>
                  </a:schemeClr>
                </a:solidFill>
                <a:latin typeface="Century Gothic" panose="020B0502020202020204" pitchFamily="34" charset="0"/>
                <a:sym typeface="+mn-ea"/>
              </a:rPr>
              <a:t>课程定位</a:t>
            </a:r>
            <a:endParaRPr lang="zh-CN" altLang="en-US" sz="1600" b="1" dirty="0">
              <a:solidFill>
                <a:schemeClr val="tx1">
                  <a:lumMod val="75000"/>
                  <a:lumOff val="25000"/>
                </a:schemeClr>
              </a:solidFill>
            </a:endParaRPr>
          </a:p>
        </p:txBody>
      </p:sp>
      <p:pic>
        <p:nvPicPr>
          <p:cNvPr id="16" name="图片 15"/>
          <p:cNvPicPr>
            <a:picLocks noChangeAspect="1"/>
          </p:cNvPicPr>
          <p:nvPr/>
        </p:nvPicPr>
        <p:blipFill>
          <a:blip r:embed="rId2"/>
          <a:stretch>
            <a:fillRect/>
          </a:stretch>
        </p:blipFill>
        <p:spPr>
          <a:xfrm>
            <a:off x="746760" y="1347470"/>
            <a:ext cx="2040890" cy="2933700"/>
          </a:xfrm>
          <a:prstGeom prst="rect">
            <a:avLst/>
          </a:prstGeom>
        </p:spPr>
      </p:pic>
      <p:sp>
        <p:nvSpPr>
          <p:cNvPr id="7" name="文本框 6"/>
          <p:cNvSpPr txBox="1"/>
          <p:nvPr/>
        </p:nvSpPr>
        <p:spPr>
          <a:xfrm>
            <a:off x="3385820" y="3130687"/>
            <a:ext cx="4638040" cy="1318895"/>
          </a:xfrm>
          <a:prstGeom prst="rect">
            <a:avLst/>
          </a:prstGeom>
          <a:solidFill>
            <a:schemeClr val="accent1"/>
          </a:solidFill>
        </p:spPr>
        <p:txBody>
          <a:bodyPr wrap="square" rtlCol="0">
            <a:spAutoFit/>
            <a:scene3d>
              <a:camera prst="orthographicFront"/>
              <a:lightRig rig="threePt" dir="t"/>
            </a:scene3d>
            <a:sp3d contourW="12700"/>
          </a:bodyPr>
          <a:p>
            <a:pPr algn="just">
              <a:lnSpc>
                <a:spcPct val="114000"/>
              </a:lnSpc>
            </a:pPr>
            <a:r>
              <a:rPr lang="zh-CN" altLang="en-US" dirty="0" smtClean="0">
                <a:solidFill>
                  <a:schemeClr val="bg1"/>
                </a:solidFill>
                <a:latin typeface="Century Gothic" panose="020B0502020202020204" pitchFamily="34" charset="0"/>
                <a:sym typeface="+mn-ea"/>
              </a:rPr>
              <a:t>本课程是</a:t>
            </a:r>
            <a:r>
              <a:rPr lang="zh-CN" altLang="en-US" dirty="0" smtClean="0">
                <a:solidFill>
                  <a:srgbClr val="FF0000"/>
                </a:solidFill>
                <a:latin typeface="Century Gothic" panose="020B0502020202020204" pitchFamily="34" charset="0"/>
                <a:sym typeface="+mn-ea"/>
              </a:rPr>
              <a:t>电气自动化技术专业</a:t>
            </a:r>
            <a:r>
              <a:rPr lang="zh-CN" altLang="en-US" dirty="0" smtClean="0">
                <a:solidFill>
                  <a:schemeClr val="bg1"/>
                </a:solidFill>
                <a:latin typeface="Century Gothic" panose="020B0502020202020204" pitchFamily="34" charset="0"/>
                <a:sym typeface="+mn-ea"/>
              </a:rPr>
              <a:t>的专业的</a:t>
            </a:r>
            <a:r>
              <a:rPr lang="zh-CN" altLang="en-US" dirty="0" smtClean="0">
                <a:solidFill>
                  <a:srgbClr val="FF0000"/>
                </a:solidFill>
                <a:latin typeface="Century Gothic" panose="020B0502020202020204" pitchFamily="34" charset="0"/>
                <a:sym typeface="+mn-ea"/>
              </a:rPr>
              <a:t>核心课程</a:t>
            </a:r>
            <a:r>
              <a:rPr lang="zh-CN" altLang="en-US" dirty="0" smtClean="0">
                <a:solidFill>
                  <a:schemeClr val="bg1"/>
                </a:solidFill>
                <a:latin typeface="Century Gothic" panose="020B0502020202020204" pitchFamily="34" charset="0"/>
                <a:sym typeface="+mn-ea"/>
              </a:rPr>
              <a:t>，涉及机械、气动、传感器、电机与拖动、电子技术、电气控制、及网络控制等诸多知识和技能，对于培养学生的机电一体化与自动化技术综合应用水平，提高学生的工程实践应用能力。</a:t>
            </a:r>
            <a:endParaRPr lang="zh-CN" altLang="en-US" dirty="0" smtClean="0">
              <a:solidFill>
                <a:schemeClr val="bg1"/>
              </a:solidFill>
              <a:latin typeface="Century Gothic" panose="020B0502020202020204" pitchFamily="34" charset="0"/>
            </a:endParaRPr>
          </a:p>
        </p:txBody>
      </p:sp>
      <p:sp>
        <p:nvSpPr>
          <p:cNvPr id="8" name="矩形 7"/>
          <p:cNvSpPr/>
          <p:nvPr/>
        </p:nvSpPr>
        <p:spPr>
          <a:xfrm>
            <a:off x="3384989" y="941178"/>
            <a:ext cx="2340199" cy="386080"/>
          </a:xfrm>
          <a:prstGeom prst="rect">
            <a:avLst/>
          </a:prstGeom>
        </p:spPr>
        <p:txBody>
          <a:bodyPr wrap="square">
            <a:spAutoFit/>
            <a:scene3d>
              <a:camera prst="orthographicFront"/>
              <a:lightRig rig="threePt" dir="t"/>
            </a:scene3d>
            <a:sp3d contourW="12700"/>
          </a:bodyPr>
          <a:p>
            <a:pPr algn="just">
              <a:lnSpc>
                <a:spcPct val="120000"/>
              </a:lnSpc>
            </a:pPr>
            <a:r>
              <a:rPr lang="zh-CN" altLang="en-US" sz="1600" b="1" dirty="0" smtClean="0">
                <a:solidFill>
                  <a:schemeClr val="tx1">
                    <a:lumMod val="75000"/>
                    <a:lumOff val="25000"/>
                  </a:schemeClr>
                </a:solidFill>
              </a:rPr>
              <a:t>课程学时</a:t>
            </a:r>
            <a:endParaRPr lang="en-US" altLang="zh-CN" sz="1600" b="1" dirty="0" smtClean="0">
              <a:solidFill>
                <a:schemeClr val="tx1">
                  <a:lumMod val="75000"/>
                  <a:lumOff val="25000"/>
                </a:schemeClr>
              </a:solidFill>
            </a:endParaRPr>
          </a:p>
        </p:txBody>
      </p:sp>
      <p:sp>
        <p:nvSpPr>
          <p:cNvPr id="9" name="文本框 8"/>
          <p:cNvSpPr txBox="1"/>
          <p:nvPr/>
        </p:nvSpPr>
        <p:spPr>
          <a:xfrm>
            <a:off x="3385185" y="1311412"/>
            <a:ext cx="4638040" cy="336550"/>
          </a:xfrm>
          <a:prstGeom prst="rect">
            <a:avLst/>
          </a:prstGeom>
          <a:solidFill>
            <a:schemeClr val="accent1"/>
          </a:solidFill>
        </p:spPr>
        <p:txBody>
          <a:bodyPr wrap="square" rtlCol="0">
            <a:spAutoFit/>
            <a:scene3d>
              <a:camera prst="orthographicFront"/>
              <a:lightRig rig="threePt" dir="t"/>
            </a:scene3d>
            <a:sp3d contourW="12700"/>
          </a:bodyPr>
          <a:p>
            <a:pPr algn="just">
              <a:lnSpc>
                <a:spcPct val="114000"/>
              </a:lnSpc>
            </a:pPr>
            <a:r>
              <a:rPr lang="en-US" altLang="zh-CN" dirty="0" smtClean="0">
                <a:solidFill>
                  <a:schemeClr val="bg1"/>
                </a:solidFill>
                <a:latin typeface="Century Gothic" panose="020B0502020202020204" pitchFamily="34" charset="0"/>
                <a:ea typeface="+mj-ea"/>
              </a:rPr>
              <a:t>48</a:t>
            </a:r>
            <a:r>
              <a:rPr lang="zh-CN" altLang="zh-CN" dirty="0" smtClean="0">
                <a:solidFill>
                  <a:schemeClr val="bg1"/>
                </a:solidFill>
                <a:latin typeface="Century Gothic" panose="020B0502020202020204" pitchFamily="34" charset="0"/>
                <a:ea typeface="+mj-ea"/>
              </a:rPr>
              <a:t>课时</a:t>
            </a:r>
            <a:endParaRPr lang="zh-CN" altLang="zh-CN" dirty="0" smtClean="0">
              <a:solidFill>
                <a:schemeClr val="bg1"/>
              </a:solidFill>
              <a:latin typeface="Century Gothic" panose="020B0502020202020204" pitchFamily="34" charset="0"/>
              <a:ea typeface="+mj-ea"/>
            </a:endParaRPr>
          </a:p>
        </p:txBody>
      </p:sp>
      <p:sp>
        <p:nvSpPr>
          <p:cNvPr id="10" name="矩形 9"/>
          <p:cNvSpPr/>
          <p:nvPr/>
        </p:nvSpPr>
        <p:spPr>
          <a:xfrm>
            <a:off x="5911850" y="-44450"/>
            <a:ext cx="1646238"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0721" y="47845"/>
            <a:ext cx="398794" cy="398794"/>
          </a:xfrm>
          <a:prstGeom prst="rect">
            <a:avLst/>
          </a:prstGeom>
        </p:spPr>
      </p:pic>
      <p:cxnSp>
        <p:nvCxnSpPr>
          <p:cNvPr id="22" name="直接连接符 21"/>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23"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en-US" altLang="zh-CN" sz="2100" b="1" dirty="0" smtClean="0">
                <a:solidFill>
                  <a:schemeClr val="tx2"/>
                </a:solidFill>
                <a:latin typeface="微软雅黑" panose="020B0503020204020204" pitchFamily="34" charset="-122"/>
                <a:ea typeface="微软雅黑" panose="020B0503020204020204" pitchFamily="34" charset="-122"/>
              </a:rPr>
              <a:t>1 </a:t>
            </a:r>
            <a:r>
              <a:rPr lang="zh-CN" altLang="en-US" sz="2100" b="1" dirty="0" smtClean="0">
                <a:solidFill>
                  <a:schemeClr val="tx2"/>
                </a:solidFill>
                <a:latin typeface="微软雅黑" panose="020B0503020204020204" pitchFamily="34" charset="-122"/>
                <a:ea typeface="微软雅黑" panose="020B0503020204020204" pitchFamily="34" charset="-122"/>
              </a:rPr>
              <a:t>课程基本</a:t>
            </a:r>
            <a:r>
              <a:rPr lang="zh-CN" altLang="en-US" sz="2100" b="1" dirty="0">
                <a:solidFill>
                  <a:schemeClr val="tx2"/>
                </a:solidFill>
                <a:latin typeface="微软雅黑" panose="020B0503020204020204" pitchFamily="34" charset="-122"/>
                <a:ea typeface="微软雅黑" panose="020B0503020204020204" pitchFamily="34" charset="-122"/>
              </a:rPr>
              <a:t>情况介绍</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48921" y="171450"/>
            <a:ext cx="575218" cy="216932"/>
            <a:chOff x="472881" y="331470"/>
            <a:chExt cx="766957" cy="289243"/>
          </a:xfrm>
          <a:solidFill>
            <a:schemeClr val="tx2"/>
          </a:solidFill>
        </p:grpSpPr>
        <p:sp>
          <p:nvSpPr>
            <p:cNvPr id="25"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rgbClr val="0066FF"/>
                </a:solidFill>
                <a:latin typeface="Calibri" panose="020F0502020204030204" pitchFamily="34" charset="0"/>
                <a:ea typeface="宋体" panose="02010600030101010101" pitchFamily="2" charset="-122"/>
              </a:endParaRPr>
            </a:p>
          </p:txBody>
        </p:sp>
        <p:sp>
          <p:nvSpPr>
            <p:cNvPr id="26"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rgbClr val="0066FF"/>
                </a:solidFill>
                <a:latin typeface="Calibri" panose="020F0502020204030204" pitchFamily="34" charset="0"/>
                <a:ea typeface="宋体" panose="02010600030101010101" pitchFamily="2" charset="-122"/>
              </a:endParaRPr>
            </a:p>
          </p:txBody>
        </p:sp>
        <p:sp>
          <p:nvSpPr>
            <p:cNvPr id="27"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rgbClr val="0066FF"/>
                </a:solidFill>
                <a:latin typeface="Calibri" panose="020F0502020204030204" pitchFamily="34" charset="0"/>
                <a:ea typeface="宋体" panose="02010600030101010101" pitchFamily="2" charset="-122"/>
              </a:endParaRPr>
            </a:p>
          </p:txBody>
        </p:sp>
        <p:sp>
          <p:nvSpPr>
            <p:cNvPr id="28"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rgbClr val="0066FF"/>
                </a:solidFill>
                <a:latin typeface="Calibri" panose="020F0502020204030204" pitchFamily="34" charset="0"/>
                <a:ea typeface="宋体" panose="02010600030101010101" pitchFamily="2" charset="-122"/>
              </a:endParaRPr>
            </a:p>
          </p:txBody>
        </p:sp>
      </p:grpSp>
      <p:sp>
        <p:nvSpPr>
          <p:cNvPr id="30" name="矩形 29"/>
          <p:cNvSpPr/>
          <p:nvPr/>
        </p:nvSpPr>
        <p:spPr>
          <a:xfrm>
            <a:off x="417232" y="532925"/>
            <a:ext cx="6675111" cy="368300"/>
          </a:xfrm>
          <a:prstGeom prst="rect">
            <a:avLst/>
          </a:prstGeom>
        </p:spPr>
        <p:txBody>
          <a:bodyPr wrap="square">
            <a:spAutoFit/>
          </a:bodyPr>
          <a:lstStyle/>
          <a:p>
            <a:r>
              <a:rPr lang="en-US" altLang="zh-CN" sz="1800" b="1" dirty="0" smtClean="0">
                <a:latin typeface="微软雅黑" panose="020B0503020204020204" pitchFamily="34" charset="-122"/>
                <a:ea typeface="微软雅黑" panose="020B0503020204020204" pitchFamily="34" charset="-122"/>
              </a:rPr>
              <a:t>(1)  </a:t>
            </a:r>
            <a:r>
              <a:rPr lang="zh-CN" altLang="en-US" sz="1800" b="1" dirty="0" smtClean="0">
                <a:latin typeface="微软雅黑" panose="020B0503020204020204" pitchFamily="34" charset="-122"/>
                <a:ea typeface="微软雅黑" panose="020B0503020204020204" pitchFamily="34" charset="-122"/>
              </a:rPr>
              <a:t>课程概述</a:t>
            </a:r>
            <a:endParaRPr lang="zh-CN" altLang="en-US" sz="1800" b="1"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454" y="4874534"/>
            <a:ext cx="9144000" cy="271067"/>
            <a:chOff x="0" y="6389330"/>
            <a:chExt cx="12192000" cy="361422"/>
          </a:xfrm>
        </p:grpSpPr>
        <p:sp>
          <p:nvSpPr>
            <p:cNvPr id="13" name="矩形 12"/>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14" name="矩形 13"/>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grpSp>
      <p:pic>
        <p:nvPicPr>
          <p:cNvPr id="2" name="图片 1"/>
          <p:cNvPicPr>
            <a:picLocks noChangeAspect="1"/>
          </p:cNvPicPr>
          <p:nvPr/>
        </p:nvPicPr>
        <p:blipFill>
          <a:blip r:embed="rId4"/>
          <a:stretch>
            <a:fillRect/>
          </a:stretch>
        </p:blipFill>
        <p:spPr>
          <a:xfrm>
            <a:off x="7164705" y="171450"/>
            <a:ext cx="1849120" cy="42100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p:cNvSpPr txBox="1"/>
          <p:nvPr/>
        </p:nvSpPr>
        <p:spPr>
          <a:xfrm>
            <a:off x="724535" y="1163320"/>
            <a:ext cx="3330575" cy="1060450"/>
          </a:xfrm>
          <a:prstGeom prst="rect">
            <a:avLst/>
          </a:prstGeom>
          <a:solidFill>
            <a:schemeClr val="accent1"/>
          </a:solidFill>
          <a:ln w="9525">
            <a:noFill/>
          </a:ln>
        </p:spPr>
        <p:txBody>
          <a:bodyPr>
            <a:spAutoFit/>
          </a:bodyPr>
          <a:p>
            <a:pPr>
              <a:lnSpc>
                <a:spcPct val="150000"/>
              </a:lnSpc>
            </a:pPr>
            <a:r>
              <a:rPr lang="zh-CN" altLang="en-US" b="1" dirty="0" smtClean="0">
                <a:latin typeface="微软雅黑" panose="020B0503020204020204" pitchFamily="34" charset="-122"/>
                <a:ea typeface="微软雅黑" panose="020B0503020204020204" pitchFamily="34" charset="-122"/>
              </a:rPr>
              <a:t>课程教学团队共有</a:t>
            </a:r>
            <a:r>
              <a:rPr lang="zh-CN" altLang="en-US" b="1" dirty="0" smtClean="0">
                <a:solidFill>
                  <a:srgbClr val="FF0000"/>
                </a:solidFill>
                <a:latin typeface="微软雅黑" panose="020B0503020204020204" pitchFamily="34" charset="-122"/>
                <a:ea typeface="微软雅黑" panose="020B0503020204020204" pitchFamily="34" charset="-122"/>
              </a:rPr>
              <a:t>13人</a:t>
            </a:r>
            <a:r>
              <a:rPr lang="zh-CN" altLang="en-US" b="1" dirty="0" smtClean="0">
                <a:latin typeface="微软雅黑" panose="020B0503020204020204" pitchFamily="34" charset="-122"/>
                <a:ea typeface="微软雅黑" panose="020B0503020204020204" pitchFamily="34" charset="-122"/>
              </a:rPr>
              <a:t>，专职教师中教授</a:t>
            </a:r>
            <a:r>
              <a:rPr lang="zh-CN" altLang="en-US" b="1" dirty="0" smtClean="0">
                <a:solidFill>
                  <a:srgbClr val="FF0000"/>
                </a:solidFill>
                <a:latin typeface="微软雅黑" panose="020B0503020204020204" pitchFamily="34" charset="-122"/>
                <a:ea typeface="微软雅黑" panose="020B0503020204020204" pitchFamily="34" charset="-122"/>
              </a:rPr>
              <a:t>1人</a:t>
            </a:r>
            <a:r>
              <a:rPr lang="zh-CN" altLang="en-US" b="1" dirty="0" smtClean="0">
                <a:latin typeface="微软雅黑" panose="020B0503020204020204" pitchFamily="34" charset="-122"/>
                <a:ea typeface="微软雅黑" panose="020B0503020204020204" pitchFamily="34" charset="-122"/>
              </a:rPr>
              <a:t>、副教授</a:t>
            </a:r>
            <a:r>
              <a:rPr lang="zh-CN" altLang="en-US" b="1" dirty="0" smtClean="0">
                <a:solidFill>
                  <a:srgbClr val="FF0000"/>
                </a:solidFill>
                <a:latin typeface="微软雅黑" panose="020B0503020204020204" pitchFamily="34" charset="-122"/>
                <a:ea typeface="微软雅黑" panose="020B0503020204020204" pitchFamily="34" charset="-122"/>
              </a:rPr>
              <a:t>6人</a:t>
            </a:r>
            <a:r>
              <a:rPr lang="zh-CN" altLang="en-US" b="1" dirty="0" smtClean="0">
                <a:latin typeface="微软雅黑" panose="020B0503020204020204" pitchFamily="34" charset="-122"/>
                <a:ea typeface="微软雅黑" panose="020B0503020204020204" pitchFamily="34" charset="-122"/>
              </a:rPr>
              <a:t>、讲师</a:t>
            </a:r>
            <a:r>
              <a:rPr lang="zh-CN" altLang="en-US" b="1" dirty="0" smtClean="0">
                <a:solidFill>
                  <a:srgbClr val="FF0000"/>
                </a:solidFill>
                <a:latin typeface="微软雅黑" panose="020B0503020204020204" pitchFamily="34" charset="-122"/>
                <a:ea typeface="微软雅黑" panose="020B0503020204020204" pitchFamily="34" charset="-122"/>
              </a:rPr>
              <a:t>5人</a:t>
            </a:r>
            <a:r>
              <a:rPr lang="zh-CN" altLang="en-US" b="1" dirty="0" smtClean="0">
                <a:latin typeface="微软雅黑" panose="020B0503020204020204" pitchFamily="34" charset="-122"/>
                <a:ea typeface="微软雅黑" panose="020B0503020204020204" pitchFamily="34" charset="-122"/>
              </a:rPr>
              <a:t>，新进教师</a:t>
            </a:r>
            <a:r>
              <a:rPr lang="zh-CN" altLang="en-US" b="1" dirty="0" smtClean="0">
                <a:solidFill>
                  <a:srgbClr val="FF0000"/>
                </a:solidFill>
                <a:latin typeface="微软雅黑" panose="020B0503020204020204" pitchFamily="34" charset="-122"/>
                <a:ea typeface="微软雅黑" panose="020B0503020204020204" pitchFamily="34" charset="-122"/>
              </a:rPr>
              <a:t>1人，</a:t>
            </a:r>
            <a:r>
              <a:rPr lang="zh-CN" altLang="en-US" b="1" dirty="0" smtClean="0">
                <a:latin typeface="微软雅黑" panose="020B0503020204020204" pitchFamily="34" charset="-122"/>
                <a:ea typeface="微软雅黑" panose="020B0503020204020204" pitchFamily="34" charset="-122"/>
              </a:rPr>
              <a:t>外聘教师</a:t>
            </a:r>
            <a:r>
              <a:rPr lang="en-US" altLang="zh-CN" b="1" dirty="0" smtClean="0">
                <a:solidFill>
                  <a:srgbClr val="FF0000"/>
                </a:solidFill>
                <a:latin typeface="微软雅黑" panose="020B0503020204020204" pitchFamily="34" charset="-122"/>
                <a:ea typeface="微软雅黑" panose="020B0503020204020204" pitchFamily="34" charset="-122"/>
              </a:rPr>
              <a:t>2</a:t>
            </a:r>
            <a:r>
              <a:rPr lang="zh-CN" altLang="zh-CN" b="1" dirty="0" smtClean="0">
                <a:solidFill>
                  <a:srgbClr val="FF0000"/>
                </a:solidFill>
                <a:latin typeface="微软雅黑" panose="020B0503020204020204" pitchFamily="34" charset="-122"/>
                <a:ea typeface="微软雅黑" panose="020B0503020204020204" pitchFamily="34" charset="-122"/>
              </a:rPr>
              <a:t>人</a:t>
            </a:r>
            <a:r>
              <a:rPr lang="zh-CN" altLang="en-US" b="1"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5911850" y="-44450"/>
            <a:ext cx="1646238"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pic>
        <p:nvPicPr>
          <p:cNvPr id="4" name="图片 3" descr="2345_image_file_copy_1"/>
          <p:cNvPicPr>
            <a:picLocks noChangeAspect="1"/>
          </p:cNvPicPr>
          <p:nvPr/>
        </p:nvPicPr>
        <p:blipFill>
          <a:blip r:embed="rId2"/>
          <a:stretch>
            <a:fillRect/>
          </a:stretch>
        </p:blipFill>
        <p:spPr>
          <a:xfrm>
            <a:off x="4189730" y="1263015"/>
            <a:ext cx="3928745" cy="2610485"/>
          </a:xfrm>
          <a:prstGeom prst="rect">
            <a:avLst/>
          </a:prstGeom>
        </p:spPr>
      </p:pic>
      <p:graphicFrame>
        <p:nvGraphicFramePr>
          <p:cNvPr id="9" name="图表 8"/>
          <p:cNvGraphicFramePr/>
          <p:nvPr/>
        </p:nvGraphicFramePr>
        <p:xfrm>
          <a:off x="724535" y="2299970"/>
          <a:ext cx="3330575" cy="1713230"/>
        </p:xfrm>
        <a:graphic>
          <a:graphicData uri="http://schemas.openxmlformats.org/drawingml/2006/chart">
            <c:chart xmlns:c="http://schemas.openxmlformats.org/drawingml/2006/chart" xmlns:r="http://schemas.openxmlformats.org/officeDocument/2006/relationships" r:id="rId1"/>
          </a:graphicData>
        </a:graphic>
      </p:graphicFrame>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0721" y="47845"/>
            <a:ext cx="398794" cy="398794"/>
          </a:xfrm>
          <a:prstGeom prst="rect">
            <a:avLst/>
          </a:prstGeom>
        </p:spPr>
      </p:pic>
      <p:cxnSp>
        <p:nvCxnSpPr>
          <p:cNvPr id="22" name="直接连接符 21"/>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23" name="Content Placeholder 2"/>
          <p:cNvSpPr txBox="1"/>
          <p:nvPr/>
        </p:nvSpPr>
        <p:spPr>
          <a:xfrm>
            <a:off x="708899" y="87251"/>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en-US" altLang="zh-CN" sz="2100" b="1" dirty="0" smtClean="0">
                <a:solidFill>
                  <a:schemeClr val="tx2"/>
                </a:solidFill>
                <a:latin typeface="微软雅黑" panose="020B0503020204020204" pitchFamily="34" charset="-122"/>
                <a:ea typeface="微软雅黑" panose="020B0503020204020204" pitchFamily="34" charset="-122"/>
              </a:rPr>
              <a:t>1 </a:t>
            </a:r>
            <a:r>
              <a:rPr lang="zh-CN" altLang="en-US" sz="2100" b="1" dirty="0" smtClean="0">
                <a:solidFill>
                  <a:schemeClr val="tx2"/>
                </a:solidFill>
                <a:latin typeface="微软雅黑" panose="020B0503020204020204" pitchFamily="34" charset="-122"/>
                <a:ea typeface="微软雅黑" panose="020B0503020204020204" pitchFamily="34" charset="-122"/>
              </a:rPr>
              <a:t>课程基本</a:t>
            </a:r>
            <a:r>
              <a:rPr lang="zh-CN" altLang="en-US" sz="2100" b="1" dirty="0">
                <a:solidFill>
                  <a:schemeClr val="tx2"/>
                </a:solidFill>
                <a:latin typeface="微软雅黑" panose="020B0503020204020204" pitchFamily="34" charset="-122"/>
                <a:ea typeface="微软雅黑" panose="020B0503020204020204" pitchFamily="34" charset="-122"/>
              </a:rPr>
              <a:t>情况介绍</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33681" y="170815"/>
            <a:ext cx="575218" cy="216932"/>
            <a:chOff x="472881" y="331470"/>
            <a:chExt cx="766957" cy="289243"/>
          </a:xfrm>
          <a:solidFill>
            <a:schemeClr val="tx2"/>
          </a:solidFill>
        </p:grpSpPr>
        <p:sp>
          <p:nvSpPr>
            <p:cNvPr id="25"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26"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27"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28"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sp>
        <p:nvSpPr>
          <p:cNvPr id="30" name="矩形 29"/>
          <p:cNvSpPr/>
          <p:nvPr/>
        </p:nvSpPr>
        <p:spPr>
          <a:xfrm>
            <a:off x="417232" y="532925"/>
            <a:ext cx="6675111" cy="368300"/>
          </a:xfrm>
          <a:prstGeom prst="rect">
            <a:avLst/>
          </a:prstGeom>
        </p:spPr>
        <p:txBody>
          <a:bodyPr wrap="square">
            <a:spAutoFit/>
          </a:bodyPr>
          <a:lstStyle/>
          <a:p>
            <a:r>
              <a:rPr lang="en-US" altLang="zh-CN" sz="1800" b="1" dirty="0" smtClean="0">
                <a:latin typeface="微软雅黑" panose="020B0503020204020204" pitchFamily="34" charset="-122"/>
                <a:ea typeface="微软雅黑" panose="020B0503020204020204" pitchFamily="34" charset="-122"/>
              </a:rPr>
              <a:t>(2)  </a:t>
            </a:r>
            <a:r>
              <a:rPr lang="zh-CN" altLang="en-US" sz="1800" b="1" dirty="0" smtClean="0">
                <a:latin typeface="微软雅黑" panose="020B0503020204020204" pitchFamily="34" charset="-122"/>
                <a:ea typeface="微软雅黑" panose="020B0503020204020204" pitchFamily="34" charset="-122"/>
              </a:rPr>
              <a:t>课程教学团队</a:t>
            </a:r>
            <a:endParaRPr lang="zh-CN" altLang="en-US" sz="1800" b="1"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4454" y="4874534"/>
            <a:ext cx="9144000" cy="271067"/>
            <a:chOff x="0" y="6389330"/>
            <a:chExt cx="12192000" cy="361422"/>
          </a:xfrm>
        </p:grpSpPr>
        <p:sp>
          <p:nvSpPr>
            <p:cNvPr id="36" name="矩形 35"/>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2" name="矩形 11"/>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pic>
        <p:nvPicPr>
          <p:cNvPr id="2" name="图片 1"/>
          <p:cNvPicPr>
            <a:picLocks noChangeAspect="1"/>
          </p:cNvPicPr>
          <p:nvPr/>
        </p:nvPicPr>
        <p:blipFill>
          <a:blip r:embed="rId4"/>
          <a:stretch>
            <a:fillRect/>
          </a:stretch>
        </p:blipFill>
        <p:spPr>
          <a:xfrm>
            <a:off x="7164705" y="171450"/>
            <a:ext cx="1849120" cy="42100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10721" y="47845"/>
            <a:ext cx="398794" cy="398794"/>
          </a:xfrm>
          <a:prstGeom prst="rect">
            <a:avLst/>
          </a:prstGeom>
        </p:spPr>
      </p:pic>
      <p:cxnSp>
        <p:nvCxnSpPr>
          <p:cNvPr id="22" name="直接连接符 21"/>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23"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en-US" altLang="zh-CN" sz="2100" b="1" dirty="0" smtClean="0">
                <a:solidFill>
                  <a:schemeClr val="tx2"/>
                </a:solidFill>
                <a:latin typeface="微软雅黑" panose="020B0503020204020204" pitchFamily="34" charset="-122"/>
                <a:ea typeface="微软雅黑" panose="020B0503020204020204" pitchFamily="34" charset="-122"/>
              </a:rPr>
              <a:t>1 </a:t>
            </a:r>
            <a:r>
              <a:rPr lang="zh-CN" altLang="en-US" sz="2100" b="1" dirty="0" smtClean="0">
                <a:solidFill>
                  <a:schemeClr val="tx2"/>
                </a:solidFill>
                <a:latin typeface="微软雅黑" panose="020B0503020204020204" pitchFamily="34" charset="-122"/>
                <a:ea typeface="微软雅黑" panose="020B0503020204020204" pitchFamily="34" charset="-122"/>
              </a:rPr>
              <a:t>课程基本</a:t>
            </a:r>
            <a:r>
              <a:rPr lang="zh-CN" altLang="en-US" sz="2100" b="1" dirty="0">
                <a:solidFill>
                  <a:schemeClr val="tx2"/>
                </a:solidFill>
                <a:latin typeface="微软雅黑" panose="020B0503020204020204" pitchFamily="34" charset="-122"/>
                <a:ea typeface="微软雅黑" panose="020B0503020204020204" pitchFamily="34" charset="-122"/>
              </a:rPr>
              <a:t>情况介绍</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48921" y="171450"/>
            <a:ext cx="575218" cy="216932"/>
            <a:chOff x="472881" y="331470"/>
            <a:chExt cx="766957" cy="289243"/>
          </a:xfrm>
          <a:solidFill>
            <a:schemeClr val="tx2"/>
          </a:solidFill>
        </p:grpSpPr>
        <p:sp>
          <p:nvSpPr>
            <p:cNvPr id="25"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26"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27"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28"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grpSp>
        <p:nvGrpSpPr>
          <p:cNvPr id="11" name="组合 10"/>
          <p:cNvGrpSpPr/>
          <p:nvPr/>
        </p:nvGrpSpPr>
        <p:grpSpPr>
          <a:xfrm>
            <a:off x="3620762" y="926307"/>
            <a:ext cx="5739105" cy="3419954"/>
            <a:chOff x="2634822" y="1159559"/>
            <a:chExt cx="7695498" cy="4559938"/>
          </a:xfrm>
        </p:grpSpPr>
        <p:grpSp>
          <p:nvGrpSpPr>
            <p:cNvPr id="10" name="组合 9"/>
            <p:cNvGrpSpPr/>
            <p:nvPr/>
          </p:nvGrpSpPr>
          <p:grpSpPr>
            <a:xfrm>
              <a:off x="2634822" y="1159559"/>
              <a:ext cx="7695498" cy="4559938"/>
              <a:chOff x="3343190" y="2287588"/>
              <a:chExt cx="5796048" cy="3434426"/>
            </a:xfrm>
          </p:grpSpPr>
          <p:sp>
            <p:nvSpPr>
              <p:cNvPr id="3" name="MH_SubTitle_2"/>
              <p:cNvSpPr>
                <a:spLocks noChangeAspect="1"/>
              </p:cNvSpPr>
              <p:nvPr>
                <p:custDataLst>
                  <p:tags r:id="rId2"/>
                </p:custDataLst>
              </p:nvPr>
            </p:nvSpPr>
            <p:spPr bwMode="auto">
              <a:xfrm>
                <a:off x="5978525" y="2644776"/>
                <a:ext cx="884238" cy="792163"/>
              </a:xfrm>
              <a:custGeom>
                <a:avLst/>
                <a:gdLst>
                  <a:gd name="T0" fmla="*/ 38 w 947"/>
                  <a:gd name="T1" fmla="*/ 1 h 849"/>
                  <a:gd name="T2" fmla="*/ 108 w 947"/>
                  <a:gd name="T3" fmla="*/ 6 h 849"/>
                  <a:gd name="T4" fmla="*/ 176 w 947"/>
                  <a:gd name="T5" fmla="*/ 15 h 849"/>
                  <a:gd name="T6" fmla="*/ 210 w 947"/>
                  <a:gd name="T7" fmla="*/ 21 h 849"/>
                  <a:gd name="T8" fmla="*/ 277 w 947"/>
                  <a:gd name="T9" fmla="*/ 34 h 849"/>
                  <a:gd name="T10" fmla="*/ 342 w 947"/>
                  <a:gd name="T11" fmla="*/ 52 h 849"/>
                  <a:gd name="T12" fmla="*/ 407 w 947"/>
                  <a:gd name="T13" fmla="*/ 72 h 849"/>
                  <a:gd name="T14" fmla="*/ 469 w 947"/>
                  <a:gd name="T15" fmla="*/ 97 h 849"/>
                  <a:gd name="T16" fmla="*/ 529 w 947"/>
                  <a:gd name="T17" fmla="*/ 124 h 849"/>
                  <a:gd name="T18" fmla="*/ 589 w 947"/>
                  <a:gd name="T19" fmla="*/ 154 h 849"/>
                  <a:gd name="T20" fmla="*/ 646 w 947"/>
                  <a:gd name="T21" fmla="*/ 187 h 849"/>
                  <a:gd name="T22" fmla="*/ 702 w 947"/>
                  <a:gd name="T23" fmla="*/ 222 h 849"/>
                  <a:gd name="T24" fmla="*/ 755 w 947"/>
                  <a:gd name="T25" fmla="*/ 262 h 849"/>
                  <a:gd name="T26" fmla="*/ 781 w 947"/>
                  <a:gd name="T27" fmla="*/ 282 h 849"/>
                  <a:gd name="T28" fmla="*/ 831 w 947"/>
                  <a:gd name="T29" fmla="*/ 324 h 849"/>
                  <a:gd name="T30" fmla="*/ 855 w 947"/>
                  <a:gd name="T31" fmla="*/ 346 h 849"/>
                  <a:gd name="T32" fmla="*/ 903 w 947"/>
                  <a:gd name="T33" fmla="*/ 392 h 849"/>
                  <a:gd name="T34" fmla="*/ 947 w 947"/>
                  <a:gd name="T35" fmla="*/ 441 h 849"/>
                  <a:gd name="T36" fmla="*/ 457 w 947"/>
                  <a:gd name="T37" fmla="*/ 849 h 849"/>
                  <a:gd name="T38" fmla="*/ 435 w 947"/>
                  <a:gd name="T39" fmla="*/ 826 h 849"/>
                  <a:gd name="T40" fmla="*/ 412 w 947"/>
                  <a:gd name="T41" fmla="*/ 804 h 849"/>
                  <a:gd name="T42" fmla="*/ 388 w 947"/>
                  <a:gd name="T43" fmla="*/ 784 h 849"/>
                  <a:gd name="T44" fmla="*/ 363 w 947"/>
                  <a:gd name="T45" fmla="*/ 764 h 849"/>
                  <a:gd name="T46" fmla="*/ 323 w 947"/>
                  <a:gd name="T47" fmla="*/ 737 h 849"/>
                  <a:gd name="T48" fmla="*/ 296 w 947"/>
                  <a:gd name="T49" fmla="*/ 720 h 849"/>
                  <a:gd name="T50" fmla="*/ 268 w 947"/>
                  <a:gd name="T51" fmla="*/ 705 h 849"/>
                  <a:gd name="T52" fmla="*/ 240 w 947"/>
                  <a:gd name="T53" fmla="*/ 691 h 849"/>
                  <a:gd name="T54" fmla="*/ 209 w 947"/>
                  <a:gd name="T55" fmla="*/ 679 h 849"/>
                  <a:gd name="T56" fmla="*/ 179 w 947"/>
                  <a:gd name="T57" fmla="*/ 668 h 849"/>
                  <a:gd name="T58" fmla="*/ 148 w 947"/>
                  <a:gd name="T59" fmla="*/ 659 h 849"/>
                  <a:gd name="T60" fmla="*/ 116 w 947"/>
                  <a:gd name="T61" fmla="*/ 651 h 849"/>
                  <a:gd name="T62" fmla="*/ 84 w 947"/>
                  <a:gd name="T63" fmla="*/ 645 h 849"/>
                  <a:gd name="T64" fmla="*/ 34 w 947"/>
                  <a:gd name="T65" fmla="*/ 639 h 849"/>
                  <a:gd name="T66" fmla="*/ 0 w 947"/>
                  <a:gd name="T67" fmla="*/ 637 h 849"/>
                  <a:gd name="T68" fmla="*/ 3 w 947"/>
                  <a:gd name="T69"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7" h="849">
                    <a:moveTo>
                      <a:pt x="3" y="0"/>
                    </a:moveTo>
                    <a:lnTo>
                      <a:pt x="38" y="1"/>
                    </a:lnTo>
                    <a:lnTo>
                      <a:pt x="74" y="3"/>
                    </a:lnTo>
                    <a:lnTo>
                      <a:pt x="108" y="6"/>
                    </a:lnTo>
                    <a:lnTo>
                      <a:pt x="142" y="10"/>
                    </a:lnTo>
                    <a:lnTo>
                      <a:pt x="176" y="15"/>
                    </a:lnTo>
                    <a:lnTo>
                      <a:pt x="193" y="18"/>
                    </a:lnTo>
                    <a:lnTo>
                      <a:pt x="210" y="21"/>
                    </a:lnTo>
                    <a:lnTo>
                      <a:pt x="244" y="27"/>
                    </a:lnTo>
                    <a:lnTo>
                      <a:pt x="277" y="34"/>
                    </a:lnTo>
                    <a:lnTo>
                      <a:pt x="310" y="43"/>
                    </a:lnTo>
                    <a:lnTo>
                      <a:pt x="342" y="52"/>
                    </a:lnTo>
                    <a:lnTo>
                      <a:pt x="374" y="62"/>
                    </a:lnTo>
                    <a:lnTo>
                      <a:pt x="407" y="72"/>
                    </a:lnTo>
                    <a:lnTo>
                      <a:pt x="438" y="85"/>
                    </a:lnTo>
                    <a:lnTo>
                      <a:pt x="469" y="97"/>
                    </a:lnTo>
                    <a:lnTo>
                      <a:pt x="499" y="110"/>
                    </a:lnTo>
                    <a:lnTo>
                      <a:pt x="529" y="124"/>
                    </a:lnTo>
                    <a:lnTo>
                      <a:pt x="560" y="139"/>
                    </a:lnTo>
                    <a:lnTo>
                      <a:pt x="589" y="154"/>
                    </a:lnTo>
                    <a:lnTo>
                      <a:pt x="618" y="170"/>
                    </a:lnTo>
                    <a:lnTo>
                      <a:pt x="646" y="187"/>
                    </a:lnTo>
                    <a:lnTo>
                      <a:pt x="674" y="204"/>
                    </a:lnTo>
                    <a:lnTo>
                      <a:pt x="702" y="222"/>
                    </a:lnTo>
                    <a:lnTo>
                      <a:pt x="729" y="242"/>
                    </a:lnTo>
                    <a:lnTo>
                      <a:pt x="755" y="262"/>
                    </a:lnTo>
                    <a:lnTo>
                      <a:pt x="768" y="272"/>
                    </a:lnTo>
                    <a:lnTo>
                      <a:pt x="781" y="282"/>
                    </a:lnTo>
                    <a:lnTo>
                      <a:pt x="806" y="303"/>
                    </a:lnTo>
                    <a:lnTo>
                      <a:pt x="831" y="324"/>
                    </a:lnTo>
                    <a:lnTo>
                      <a:pt x="843" y="335"/>
                    </a:lnTo>
                    <a:lnTo>
                      <a:pt x="855" y="346"/>
                    </a:lnTo>
                    <a:lnTo>
                      <a:pt x="880" y="369"/>
                    </a:lnTo>
                    <a:lnTo>
                      <a:pt x="903" y="392"/>
                    </a:lnTo>
                    <a:lnTo>
                      <a:pt x="925" y="417"/>
                    </a:lnTo>
                    <a:lnTo>
                      <a:pt x="947" y="441"/>
                    </a:lnTo>
                    <a:lnTo>
                      <a:pt x="817" y="814"/>
                    </a:lnTo>
                    <a:lnTo>
                      <a:pt x="457" y="849"/>
                    </a:lnTo>
                    <a:lnTo>
                      <a:pt x="446" y="837"/>
                    </a:lnTo>
                    <a:lnTo>
                      <a:pt x="435" y="826"/>
                    </a:lnTo>
                    <a:lnTo>
                      <a:pt x="424" y="815"/>
                    </a:lnTo>
                    <a:lnTo>
                      <a:pt x="412" y="804"/>
                    </a:lnTo>
                    <a:lnTo>
                      <a:pt x="400" y="794"/>
                    </a:lnTo>
                    <a:lnTo>
                      <a:pt x="388" y="784"/>
                    </a:lnTo>
                    <a:lnTo>
                      <a:pt x="375" y="774"/>
                    </a:lnTo>
                    <a:lnTo>
                      <a:pt x="363" y="764"/>
                    </a:lnTo>
                    <a:lnTo>
                      <a:pt x="337" y="746"/>
                    </a:lnTo>
                    <a:lnTo>
                      <a:pt x="323" y="737"/>
                    </a:lnTo>
                    <a:lnTo>
                      <a:pt x="310" y="729"/>
                    </a:lnTo>
                    <a:lnTo>
                      <a:pt x="296" y="720"/>
                    </a:lnTo>
                    <a:lnTo>
                      <a:pt x="282" y="712"/>
                    </a:lnTo>
                    <a:lnTo>
                      <a:pt x="268" y="705"/>
                    </a:lnTo>
                    <a:lnTo>
                      <a:pt x="254" y="698"/>
                    </a:lnTo>
                    <a:lnTo>
                      <a:pt x="240" y="691"/>
                    </a:lnTo>
                    <a:lnTo>
                      <a:pt x="225" y="685"/>
                    </a:lnTo>
                    <a:lnTo>
                      <a:pt x="209" y="679"/>
                    </a:lnTo>
                    <a:lnTo>
                      <a:pt x="194" y="673"/>
                    </a:lnTo>
                    <a:lnTo>
                      <a:pt x="179" y="668"/>
                    </a:lnTo>
                    <a:lnTo>
                      <a:pt x="163" y="663"/>
                    </a:lnTo>
                    <a:lnTo>
                      <a:pt x="148" y="659"/>
                    </a:lnTo>
                    <a:lnTo>
                      <a:pt x="132" y="655"/>
                    </a:lnTo>
                    <a:lnTo>
                      <a:pt x="116" y="651"/>
                    </a:lnTo>
                    <a:lnTo>
                      <a:pt x="100" y="648"/>
                    </a:lnTo>
                    <a:lnTo>
                      <a:pt x="84" y="645"/>
                    </a:lnTo>
                    <a:lnTo>
                      <a:pt x="68" y="642"/>
                    </a:lnTo>
                    <a:lnTo>
                      <a:pt x="34" y="639"/>
                    </a:lnTo>
                    <a:lnTo>
                      <a:pt x="17" y="638"/>
                    </a:lnTo>
                    <a:lnTo>
                      <a:pt x="0" y="637"/>
                    </a:lnTo>
                    <a:lnTo>
                      <a:pt x="198" y="348"/>
                    </a:lnTo>
                    <a:lnTo>
                      <a:pt x="3" y="0"/>
                    </a:lnTo>
                    <a:close/>
                  </a:path>
                </a:pathLst>
              </a:custGeom>
              <a:solidFill>
                <a:srgbClr val="92D05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en-US" altLang="zh-CN" sz="2400" b="1" dirty="0" smtClean="0">
                    <a:solidFill>
                      <a:srgbClr val="FFFFFF"/>
                    </a:solidFill>
                  </a:rPr>
                  <a:t>2 </a:t>
                </a:r>
                <a:endParaRPr lang="en-US" altLang="zh-CN" sz="2400" b="1" dirty="0">
                  <a:solidFill>
                    <a:srgbClr val="FFFFFF"/>
                  </a:solidFill>
                </a:endParaRPr>
              </a:p>
            </p:txBody>
          </p:sp>
          <p:sp>
            <p:nvSpPr>
              <p:cNvPr id="4" name="MH_SubTitle_3"/>
              <p:cNvSpPr>
                <a:spLocks noChangeAspect="1"/>
              </p:cNvSpPr>
              <p:nvPr>
                <p:custDataLst>
                  <p:tags r:id="rId3"/>
                </p:custDataLst>
              </p:nvPr>
            </p:nvSpPr>
            <p:spPr bwMode="auto">
              <a:xfrm>
                <a:off x="6446839" y="3108325"/>
                <a:ext cx="708025" cy="1055688"/>
              </a:xfrm>
              <a:custGeom>
                <a:avLst/>
                <a:gdLst>
                  <a:gd name="T0" fmla="*/ 14 w 758"/>
                  <a:gd name="T1" fmla="*/ 428 h 1132"/>
                  <a:gd name="T2" fmla="*/ 41 w 758"/>
                  <a:gd name="T3" fmla="*/ 469 h 1132"/>
                  <a:gd name="T4" fmla="*/ 63 w 758"/>
                  <a:gd name="T5" fmla="*/ 513 h 1132"/>
                  <a:gd name="T6" fmla="*/ 77 w 758"/>
                  <a:gd name="T7" fmla="*/ 548 h 1132"/>
                  <a:gd name="T8" fmla="*/ 90 w 758"/>
                  <a:gd name="T9" fmla="*/ 583 h 1132"/>
                  <a:gd name="T10" fmla="*/ 104 w 758"/>
                  <a:gd name="T11" fmla="*/ 631 h 1132"/>
                  <a:gd name="T12" fmla="*/ 114 w 758"/>
                  <a:gd name="T13" fmla="*/ 680 h 1132"/>
                  <a:gd name="T14" fmla="*/ 120 w 758"/>
                  <a:gd name="T15" fmla="*/ 732 h 1132"/>
                  <a:gd name="T16" fmla="*/ 122 w 758"/>
                  <a:gd name="T17" fmla="*/ 784 h 1132"/>
                  <a:gd name="T18" fmla="*/ 120 w 758"/>
                  <a:gd name="T19" fmla="*/ 829 h 1132"/>
                  <a:gd name="T20" fmla="*/ 116 w 758"/>
                  <a:gd name="T21" fmla="*/ 874 h 1132"/>
                  <a:gd name="T22" fmla="*/ 740 w 758"/>
                  <a:gd name="T23" fmla="*/ 1002 h 1132"/>
                  <a:gd name="T24" fmla="*/ 748 w 758"/>
                  <a:gd name="T25" fmla="*/ 948 h 1132"/>
                  <a:gd name="T26" fmla="*/ 754 w 758"/>
                  <a:gd name="T27" fmla="*/ 894 h 1132"/>
                  <a:gd name="T28" fmla="*/ 757 w 758"/>
                  <a:gd name="T29" fmla="*/ 839 h 1132"/>
                  <a:gd name="T30" fmla="*/ 758 w 758"/>
                  <a:gd name="T31" fmla="*/ 784 h 1132"/>
                  <a:gd name="T32" fmla="*/ 757 w 758"/>
                  <a:gd name="T33" fmla="*/ 729 h 1132"/>
                  <a:gd name="T34" fmla="*/ 754 w 758"/>
                  <a:gd name="T35" fmla="*/ 674 h 1132"/>
                  <a:gd name="T36" fmla="*/ 748 w 758"/>
                  <a:gd name="T37" fmla="*/ 621 h 1132"/>
                  <a:gd name="T38" fmla="*/ 740 w 758"/>
                  <a:gd name="T39" fmla="*/ 568 h 1132"/>
                  <a:gd name="T40" fmla="*/ 730 w 758"/>
                  <a:gd name="T41" fmla="*/ 515 h 1132"/>
                  <a:gd name="T42" fmla="*/ 718 w 758"/>
                  <a:gd name="T43" fmla="*/ 464 h 1132"/>
                  <a:gd name="T44" fmla="*/ 704 w 758"/>
                  <a:gd name="T45" fmla="*/ 413 h 1132"/>
                  <a:gd name="T46" fmla="*/ 688 w 758"/>
                  <a:gd name="T47" fmla="*/ 362 h 1132"/>
                  <a:gd name="T48" fmla="*/ 669 w 758"/>
                  <a:gd name="T49" fmla="*/ 314 h 1132"/>
                  <a:gd name="T50" fmla="*/ 649 w 758"/>
                  <a:gd name="T51" fmla="*/ 266 h 1132"/>
                  <a:gd name="T52" fmla="*/ 627 w 758"/>
                  <a:gd name="T53" fmla="*/ 218 h 1132"/>
                  <a:gd name="T54" fmla="*/ 603 w 758"/>
                  <a:gd name="T55" fmla="*/ 172 h 1132"/>
                  <a:gd name="T56" fmla="*/ 578 w 758"/>
                  <a:gd name="T57" fmla="*/ 128 h 1132"/>
                  <a:gd name="T58" fmla="*/ 551 w 758"/>
                  <a:gd name="T59" fmla="*/ 84 h 1132"/>
                  <a:gd name="T60" fmla="*/ 522 w 758"/>
                  <a:gd name="T61" fmla="*/ 41 h 1132"/>
                  <a:gd name="T62" fmla="*/ 491 w 758"/>
                  <a:gd name="T63" fmla="*/ 0 h 1132"/>
                  <a:gd name="T64" fmla="*/ 0 w 758"/>
                  <a:gd name="T65" fmla="*/ 408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8" h="1132">
                    <a:moveTo>
                      <a:pt x="0" y="408"/>
                    </a:moveTo>
                    <a:lnTo>
                      <a:pt x="14" y="428"/>
                    </a:lnTo>
                    <a:lnTo>
                      <a:pt x="27" y="448"/>
                    </a:lnTo>
                    <a:lnTo>
                      <a:pt x="41" y="469"/>
                    </a:lnTo>
                    <a:lnTo>
                      <a:pt x="52" y="491"/>
                    </a:lnTo>
                    <a:lnTo>
                      <a:pt x="63" y="513"/>
                    </a:lnTo>
                    <a:lnTo>
                      <a:pt x="73" y="535"/>
                    </a:lnTo>
                    <a:lnTo>
                      <a:pt x="77" y="548"/>
                    </a:lnTo>
                    <a:lnTo>
                      <a:pt x="82" y="559"/>
                    </a:lnTo>
                    <a:lnTo>
                      <a:pt x="90" y="583"/>
                    </a:lnTo>
                    <a:lnTo>
                      <a:pt x="97" y="607"/>
                    </a:lnTo>
                    <a:lnTo>
                      <a:pt x="104" y="631"/>
                    </a:lnTo>
                    <a:lnTo>
                      <a:pt x="109" y="655"/>
                    </a:lnTo>
                    <a:lnTo>
                      <a:pt x="114" y="680"/>
                    </a:lnTo>
                    <a:lnTo>
                      <a:pt x="117" y="706"/>
                    </a:lnTo>
                    <a:lnTo>
                      <a:pt x="120" y="732"/>
                    </a:lnTo>
                    <a:lnTo>
                      <a:pt x="121" y="758"/>
                    </a:lnTo>
                    <a:lnTo>
                      <a:pt x="122" y="784"/>
                    </a:lnTo>
                    <a:lnTo>
                      <a:pt x="121" y="806"/>
                    </a:lnTo>
                    <a:lnTo>
                      <a:pt x="120" y="829"/>
                    </a:lnTo>
                    <a:lnTo>
                      <a:pt x="118" y="851"/>
                    </a:lnTo>
                    <a:lnTo>
                      <a:pt x="116" y="874"/>
                    </a:lnTo>
                    <a:lnTo>
                      <a:pt x="370" y="1132"/>
                    </a:lnTo>
                    <a:lnTo>
                      <a:pt x="740" y="1002"/>
                    </a:lnTo>
                    <a:lnTo>
                      <a:pt x="744" y="975"/>
                    </a:lnTo>
                    <a:lnTo>
                      <a:pt x="748" y="948"/>
                    </a:lnTo>
                    <a:lnTo>
                      <a:pt x="751" y="922"/>
                    </a:lnTo>
                    <a:lnTo>
                      <a:pt x="754" y="894"/>
                    </a:lnTo>
                    <a:lnTo>
                      <a:pt x="756" y="867"/>
                    </a:lnTo>
                    <a:lnTo>
                      <a:pt x="757" y="839"/>
                    </a:lnTo>
                    <a:lnTo>
                      <a:pt x="758" y="811"/>
                    </a:lnTo>
                    <a:lnTo>
                      <a:pt x="758" y="784"/>
                    </a:lnTo>
                    <a:lnTo>
                      <a:pt x="758" y="756"/>
                    </a:lnTo>
                    <a:lnTo>
                      <a:pt x="757" y="729"/>
                    </a:lnTo>
                    <a:lnTo>
                      <a:pt x="756" y="701"/>
                    </a:lnTo>
                    <a:lnTo>
                      <a:pt x="754" y="674"/>
                    </a:lnTo>
                    <a:lnTo>
                      <a:pt x="751" y="647"/>
                    </a:lnTo>
                    <a:lnTo>
                      <a:pt x="748" y="621"/>
                    </a:lnTo>
                    <a:lnTo>
                      <a:pt x="744" y="594"/>
                    </a:lnTo>
                    <a:lnTo>
                      <a:pt x="740" y="568"/>
                    </a:lnTo>
                    <a:lnTo>
                      <a:pt x="735" y="541"/>
                    </a:lnTo>
                    <a:lnTo>
                      <a:pt x="730" y="515"/>
                    </a:lnTo>
                    <a:lnTo>
                      <a:pt x="724" y="489"/>
                    </a:lnTo>
                    <a:lnTo>
                      <a:pt x="718" y="464"/>
                    </a:lnTo>
                    <a:lnTo>
                      <a:pt x="711" y="438"/>
                    </a:lnTo>
                    <a:lnTo>
                      <a:pt x="704" y="413"/>
                    </a:lnTo>
                    <a:lnTo>
                      <a:pt x="696" y="388"/>
                    </a:lnTo>
                    <a:lnTo>
                      <a:pt x="688" y="362"/>
                    </a:lnTo>
                    <a:lnTo>
                      <a:pt x="679" y="338"/>
                    </a:lnTo>
                    <a:lnTo>
                      <a:pt x="669" y="314"/>
                    </a:lnTo>
                    <a:lnTo>
                      <a:pt x="659" y="290"/>
                    </a:lnTo>
                    <a:lnTo>
                      <a:pt x="649" y="266"/>
                    </a:lnTo>
                    <a:lnTo>
                      <a:pt x="638" y="242"/>
                    </a:lnTo>
                    <a:lnTo>
                      <a:pt x="627" y="218"/>
                    </a:lnTo>
                    <a:lnTo>
                      <a:pt x="615" y="195"/>
                    </a:lnTo>
                    <a:lnTo>
                      <a:pt x="603" y="172"/>
                    </a:lnTo>
                    <a:lnTo>
                      <a:pt x="591" y="150"/>
                    </a:lnTo>
                    <a:lnTo>
                      <a:pt x="578" y="128"/>
                    </a:lnTo>
                    <a:lnTo>
                      <a:pt x="565" y="106"/>
                    </a:lnTo>
                    <a:lnTo>
                      <a:pt x="551" y="84"/>
                    </a:lnTo>
                    <a:lnTo>
                      <a:pt x="537" y="62"/>
                    </a:lnTo>
                    <a:lnTo>
                      <a:pt x="522" y="41"/>
                    </a:lnTo>
                    <a:lnTo>
                      <a:pt x="506" y="20"/>
                    </a:lnTo>
                    <a:lnTo>
                      <a:pt x="491" y="0"/>
                    </a:lnTo>
                    <a:lnTo>
                      <a:pt x="350" y="388"/>
                    </a:lnTo>
                    <a:lnTo>
                      <a:pt x="0" y="40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spcBef>
                    <a:spcPts val="450"/>
                  </a:spcBef>
                  <a:spcAft>
                    <a:spcPts val="450"/>
                  </a:spcAft>
                  <a:defRPr/>
                </a:pPr>
                <a:r>
                  <a:rPr lang="en-US" altLang="zh-CN" sz="2400" b="1" dirty="0" smtClean="0">
                    <a:solidFill>
                      <a:srgbClr val="FFFFFF"/>
                    </a:solidFill>
                  </a:rPr>
                  <a:t>3 </a:t>
                </a:r>
                <a:endParaRPr lang="en-US" sz="2400" b="1" dirty="0">
                  <a:solidFill>
                    <a:srgbClr val="FFFFFF"/>
                  </a:solidFill>
                </a:endParaRPr>
              </a:p>
            </p:txBody>
          </p:sp>
          <p:sp>
            <p:nvSpPr>
              <p:cNvPr id="5" name="MH_SubTitle_4"/>
              <p:cNvSpPr>
                <a:spLocks noChangeAspect="1"/>
              </p:cNvSpPr>
              <p:nvPr>
                <p:custDataLst>
                  <p:tags r:id="rId4"/>
                </p:custDataLst>
              </p:nvPr>
            </p:nvSpPr>
            <p:spPr bwMode="auto">
              <a:xfrm>
                <a:off x="6253164" y="3994151"/>
                <a:ext cx="871537" cy="881063"/>
              </a:xfrm>
              <a:custGeom>
                <a:avLst/>
                <a:gdLst>
                  <a:gd name="T0" fmla="*/ 0 w 934"/>
                  <a:gd name="T1" fmla="*/ 736 h 943"/>
                  <a:gd name="T2" fmla="*/ 52 w 934"/>
                  <a:gd name="T3" fmla="*/ 365 h 943"/>
                  <a:gd name="T4" fmla="*/ 88 w 934"/>
                  <a:gd name="T5" fmla="*/ 339 h 943"/>
                  <a:gd name="T6" fmla="*/ 132 w 934"/>
                  <a:gd name="T7" fmla="*/ 301 h 943"/>
                  <a:gd name="T8" fmla="*/ 162 w 934"/>
                  <a:gd name="T9" fmla="*/ 270 h 943"/>
                  <a:gd name="T10" fmla="*/ 181 w 934"/>
                  <a:gd name="T11" fmla="*/ 248 h 943"/>
                  <a:gd name="T12" fmla="*/ 199 w 934"/>
                  <a:gd name="T13" fmla="*/ 224 h 943"/>
                  <a:gd name="T14" fmla="*/ 224 w 934"/>
                  <a:gd name="T15" fmla="*/ 188 h 943"/>
                  <a:gd name="T16" fmla="*/ 239 w 934"/>
                  <a:gd name="T17" fmla="*/ 164 h 943"/>
                  <a:gd name="T18" fmla="*/ 261 w 934"/>
                  <a:gd name="T19" fmla="*/ 125 h 943"/>
                  <a:gd name="T20" fmla="*/ 274 w 934"/>
                  <a:gd name="T21" fmla="*/ 99 h 943"/>
                  <a:gd name="T22" fmla="*/ 290 w 934"/>
                  <a:gd name="T23" fmla="*/ 56 h 943"/>
                  <a:gd name="T24" fmla="*/ 300 w 934"/>
                  <a:gd name="T25" fmla="*/ 28 h 943"/>
                  <a:gd name="T26" fmla="*/ 308 w 934"/>
                  <a:gd name="T27" fmla="*/ 0 h 943"/>
                  <a:gd name="T28" fmla="*/ 934 w 934"/>
                  <a:gd name="T29" fmla="*/ 123 h 943"/>
                  <a:gd name="T30" fmla="*/ 917 w 934"/>
                  <a:gd name="T31" fmla="*/ 188 h 943"/>
                  <a:gd name="T32" fmla="*/ 897 w 934"/>
                  <a:gd name="T33" fmla="*/ 252 h 943"/>
                  <a:gd name="T34" fmla="*/ 886 w 934"/>
                  <a:gd name="T35" fmla="*/ 283 h 943"/>
                  <a:gd name="T36" fmla="*/ 867 w 934"/>
                  <a:gd name="T37" fmla="*/ 329 h 943"/>
                  <a:gd name="T38" fmla="*/ 847 w 934"/>
                  <a:gd name="T39" fmla="*/ 374 h 943"/>
                  <a:gd name="T40" fmla="*/ 833 w 934"/>
                  <a:gd name="T41" fmla="*/ 405 h 943"/>
                  <a:gd name="T42" fmla="*/ 802 w 934"/>
                  <a:gd name="T43" fmla="*/ 462 h 943"/>
                  <a:gd name="T44" fmla="*/ 769 w 934"/>
                  <a:gd name="T45" fmla="*/ 518 h 943"/>
                  <a:gd name="T46" fmla="*/ 733 w 934"/>
                  <a:gd name="T47" fmla="*/ 573 h 943"/>
                  <a:gd name="T48" fmla="*/ 693 w 934"/>
                  <a:gd name="T49" fmla="*/ 625 h 943"/>
                  <a:gd name="T50" fmla="*/ 663 w 934"/>
                  <a:gd name="T51" fmla="*/ 662 h 943"/>
                  <a:gd name="T52" fmla="*/ 631 w 934"/>
                  <a:gd name="T53" fmla="*/ 699 h 943"/>
                  <a:gd name="T54" fmla="*/ 586 w 934"/>
                  <a:gd name="T55" fmla="*/ 746 h 943"/>
                  <a:gd name="T56" fmla="*/ 538 w 934"/>
                  <a:gd name="T57" fmla="*/ 790 h 943"/>
                  <a:gd name="T58" fmla="*/ 488 w 934"/>
                  <a:gd name="T59" fmla="*/ 832 h 943"/>
                  <a:gd name="T60" fmla="*/ 437 w 934"/>
                  <a:gd name="T61" fmla="*/ 871 h 943"/>
                  <a:gd name="T62" fmla="*/ 382 w 934"/>
                  <a:gd name="T63" fmla="*/ 909 h 943"/>
                  <a:gd name="T64" fmla="*/ 355 w 934"/>
                  <a:gd name="T65" fmla="*/ 926 h 943"/>
                  <a:gd name="T66" fmla="*/ 327 w 934"/>
                  <a:gd name="T67" fmla="*/ 94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4" h="943">
                    <a:moveTo>
                      <a:pt x="327" y="943"/>
                    </a:moveTo>
                    <a:lnTo>
                      <a:pt x="0" y="736"/>
                    </a:lnTo>
                    <a:lnTo>
                      <a:pt x="40" y="374"/>
                    </a:lnTo>
                    <a:lnTo>
                      <a:pt x="52" y="365"/>
                    </a:lnTo>
                    <a:lnTo>
                      <a:pt x="64" y="357"/>
                    </a:lnTo>
                    <a:lnTo>
                      <a:pt x="88" y="339"/>
                    </a:lnTo>
                    <a:lnTo>
                      <a:pt x="111" y="321"/>
                    </a:lnTo>
                    <a:lnTo>
                      <a:pt x="132" y="301"/>
                    </a:lnTo>
                    <a:lnTo>
                      <a:pt x="152" y="281"/>
                    </a:lnTo>
                    <a:lnTo>
                      <a:pt x="162" y="270"/>
                    </a:lnTo>
                    <a:lnTo>
                      <a:pt x="172" y="259"/>
                    </a:lnTo>
                    <a:lnTo>
                      <a:pt x="181" y="248"/>
                    </a:lnTo>
                    <a:lnTo>
                      <a:pt x="190" y="237"/>
                    </a:lnTo>
                    <a:lnTo>
                      <a:pt x="199" y="224"/>
                    </a:lnTo>
                    <a:lnTo>
                      <a:pt x="208" y="213"/>
                    </a:lnTo>
                    <a:lnTo>
                      <a:pt x="224" y="188"/>
                    </a:lnTo>
                    <a:lnTo>
                      <a:pt x="232" y="176"/>
                    </a:lnTo>
                    <a:lnTo>
                      <a:pt x="239" y="164"/>
                    </a:lnTo>
                    <a:lnTo>
                      <a:pt x="255" y="138"/>
                    </a:lnTo>
                    <a:lnTo>
                      <a:pt x="261" y="125"/>
                    </a:lnTo>
                    <a:lnTo>
                      <a:pt x="268" y="112"/>
                    </a:lnTo>
                    <a:lnTo>
                      <a:pt x="274" y="99"/>
                    </a:lnTo>
                    <a:lnTo>
                      <a:pt x="280" y="85"/>
                    </a:lnTo>
                    <a:lnTo>
                      <a:pt x="290" y="56"/>
                    </a:lnTo>
                    <a:lnTo>
                      <a:pt x="295" y="42"/>
                    </a:lnTo>
                    <a:lnTo>
                      <a:pt x="300" y="28"/>
                    </a:lnTo>
                    <a:lnTo>
                      <a:pt x="304" y="14"/>
                    </a:lnTo>
                    <a:lnTo>
                      <a:pt x="308" y="0"/>
                    </a:lnTo>
                    <a:lnTo>
                      <a:pt x="544" y="255"/>
                    </a:lnTo>
                    <a:lnTo>
                      <a:pt x="934" y="123"/>
                    </a:lnTo>
                    <a:lnTo>
                      <a:pt x="926" y="156"/>
                    </a:lnTo>
                    <a:lnTo>
                      <a:pt x="917" y="188"/>
                    </a:lnTo>
                    <a:lnTo>
                      <a:pt x="907" y="220"/>
                    </a:lnTo>
                    <a:lnTo>
                      <a:pt x="897" y="252"/>
                    </a:lnTo>
                    <a:lnTo>
                      <a:pt x="891" y="268"/>
                    </a:lnTo>
                    <a:lnTo>
                      <a:pt x="886" y="283"/>
                    </a:lnTo>
                    <a:lnTo>
                      <a:pt x="873" y="314"/>
                    </a:lnTo>
                    <a:lnTo>
                      <a:pt x="867" y="329"/>
                    </a:lnTo>
                    <a:lnTo>
                      <a:pt x="860" y="344"/>
                    </a:lnTo>
                    <a:lnTo>
                      <a:pt x="847" y="374"/>
                    </a:lnTo>
                    <a:lnTo>
                      <a:pt x="840" y="389"/>
                    </a:lnTo>
                    <a:lnTo>
                      <a:pt x="833" y="405"/>
                    </a:lnTo>
                    <a:lnTo>
                      <a:pt x="818" y="434"/>
                    </a:lnTo>
                    <a:lnTo>
                      <a:pt x="802" y="462"/>
                    </a:lnTo>
                    <a:lnTo>
                      <a:pt x="786" y="490"/>
                    </a:lnTo>
                    <a:lnTo>
                      <a:pt x="769" y="518"/>
                    </a:lnTo>
                    <a:lnTo>
                      <a:pt x="751" y="545"/>
                    </a:lnTo>
                    <a:lnTo>
                      <a:pt x="733" y="573"/>
                    </a:lnTo>
                    <a:lnTo>
                      <a:pt x="713" y="599"/>
                    </a:lnTo>
                    <a:lnTo>
                      <a:pt x="693" y="625"/>
                    </a:lnTo>
                    <a:lnTo>
                      <a:pt x="673" y="650"/>
                    </a:lnTo>
                    <a:lnTo>
                      <a:pt x="663" y="662"/>
                    </a:lnTo>
                    <a:lnTo>
                      <a:pt x="652" y="675"/>
                    </a:lnTo>
                    <a:lnTo>
                      <a:pt x="631" y="699"/>
                    </a:lnTo>
                    <a:lnTo>
                      <a:pt x="609" y="723"/>
                    </a:lnTo>
                    <a:lnTo>
                      <a:pt x="586" y="746"/>
                    </a:lnTo>
                    <a:lnTo>
                      <a:pt x="562" y="768"/>
                    </a:lnTo>
                    <a:lnTo>
                      <a:pt x="538" y="790"/>
                    </a:lnTo>
                    <a:lnTo>
                      <a:pt x="513" y="811"/>
                    </a:lnTo>
                    <a:lnTo>
                      <a:pt x="488" y="832"/>
                    </a:lnTo>
                    <a:lnTo>
                      <a:pt x="463" y="852"/>
                    </a:lnTo>
                    <a:lnTo>
                      <a:pt x="437" y="871"/>
                    </a:lnTo>
                    <a:lnTo>
                      <a:pt x="410" y="891"/>
                    </a:lnTo>
                    <a:lnTo>
                      <a:pt x="382" y="909"/>
                    </a:lnTo>
                    <a:lnTo>
                      <a:pt x="368" y="918"/>
                    </a:lnTo>
                    <a:lnTo>
                      <a:pt x="355" y="926"/>
                    </a:lnTo>
                    <a:lnTo>
                      <a:pt x="341" y="934"/>
                    </a:lnTo>
                    <a:lnTo>
                      <a:pt x="327" y="943"/>
                    </a:lnTo>
                    <a:close/>
                  </a:path>
                </a:pathLst>
              </a:custGeom>
              <a:solidFill>
                <a:srgbClr val="0070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en-US" altLang="zh-CN" sz="2400" b="1" dirty="0" smtClean="0">
                    <a:solidFill>
                      <a:srgbClr val="FFFFFF"/>
                    </a:solidFill>
                  </a:rPr>
                  <a:t>4 </a:t>
                </a:r>
                <a:endParaRPr lang="en-US" altLang="zh-CN" sz="2400" b="1" dirty="0">
                  <a:solidFill>
                    <a:srgbClr val="FFFFFF"/>
                  </a:solidFill>
                </a:endParaRPr>
              </a:p>
            </p:txBody>
          </p:sp>
          <p:sp>
            <p:nvSpPr>
              <p:cNvPr id="6" name="MH_SubTitle_5"/>
              <p:cNvSpPr>
                <a:spLocks noChangeAspect="1"/>
              </p:cNvSpPr>
              <p:nvPr>
                <p:custDataLst>
                  <p:tags r:id="rId5"/>
                </p:custDataLst>
              </p:nvPr>
            </p:nvSpPr>
            <p:spPr bwMode="auto">
              <a:xfrm>
                <a:off x="5492750" y="4379913"/>
                <a:ext cx="1004888" cy="654050"/>
              </a:xfrm>
              <a:custGeom>
                <a:avLst/>
                <a:gdLst>
                  <a:gd name="T0" fmla="*/ 0 w 1076"/>
                  <a:gd name="T1" fmla="*/ 237 h 702"/>
                  <a:gd name="T2" fmla="*/ 344 w 1076"/>
                  <a:gd name="T3" fmla="*/ 47 h 702"/>
                  <a:gd name="T4" fmla="*/ 387 w 1076"/>
                  <a:gd name="T5" fmla="*/ 56 h 702"/>
                  <a:gd name="T6" fmla="*/ 432 w 1076"/>
                  <a:gd name="T7" fmla="*/ 62 h 702"/>
                  <a:gd name="T8" fmla="*/ 477 w 1076"/>
                  <a:gd name="T9" fmla="*/ 65 h 702"/>
                  <a:gd name="T10" fmla="*/ 519 w 1076"/>
                  <a:gd name="T11" fmla="*/ 65 h 702"/>
                  <a:gd name="T12" fmla="*/ 557 w 1076"/>
                  <a:gd name="T13" fmla="*/ 63 h 702"/>
                  <a:gd name="T14" fmla="*/ 595 w 1076"/>
                  <a:gd name="T15" fmla="*/ 59 h 702"/>
                  <a:gd name="T16" fmla="*/ 632 w 1076"/>
                  <a:gd name="T17" fmla="*/ 53 h 702"/>
                  <a:gd name="T18" fmla="*/ 659 w 1076"/>
                  <a:gd name="T19" fmla="*/ 47 h 702"/>
                  <a:gd name="T20" fmla="*/ 685 w 1076"/>
                  <a:gd name="T21" fmla="*/ 39 h 702"/>
                  <a:gd name="T22" fmla="*/ 720 w 1076"/>
                  <a:gd name="T23" fmla="*/ 28 h 702"/>
                  <a:gd name="T24" fmla="*/ 754 w 1076"/>
                  <a:gd name="T25" fmla="*/ 15 h 702"/>
                  <a:gd name="T26" fmla="*/ 787 w 1076"/>
                  <a:gd name="T27" fmla="*/ 0 h 702"/>
                  <a:gd name="T28" fmla="*/ 1076 w 1076"/>
                  <a:gd name="T29" fmla="*/ 566 h 702"/>
                  <a:gd name="T30" fmla="*/ 1042 w 1076"/>
                  <a:gd name="T31" fmla="*/ 581 h 702"/>
                  <a:gd name="T32" fmla="*/ 976 w 1076"/>
                  <a:gd name="T33" fmla="*/ 610 h 702"/>
                  <a:gd name="T34" fmla="*/ 907 w 1076"/>
                  <a:gd name="T35" fmla="*/ 636 h 702"/>
                  <a:gd name="T36" fmla="*/ 836 w 1076"/>
                  <a:gd name="T37" fmla="*/ 658 h 702"/>
                  <a:gd name="T38" fmla="*/ 764 w 1076"/>
                  <a:gd name="T39" fmla="*/ 675 h 702"/>
                  <a:gd name="T40" fmla="*/ 727 w 1076"/>
                  <a:gd name="T41" fmla="*/ 682 h 702"/>
                  <a:gd name="T42" fmla="*/ 690 w 1076"/>
                  <a:gd name="T43" fmla="*/ 688 h 702"/>
                  <a:gd name="T44" fmla="*/ 615 w 1076"/>
                  <a:gd name="T45" fmla="*/ 697 h 702"/>
                  <a:gd name="T46" fmla="*/ 538 w 1076"/>
                  <a:gd name="T47" fmla="*/ 702 h 702"/>
                  <a:gd name="T48" fmla="*/ 500 w 1076"/>
                  <a:gd name="T49" fmla="*/ 702 h 702"/>
                  <a:gd name="T50" fmla="*/ 437 w 1076"/>
                  <a:gd name="T51" fmla="*/ 701 h 702"/>
                  <a:gd name="T52" fmla="*/ 375 w 1076"/>
                  <a:gd name="T53" fmla="*/ 696 h 702"/>
                  <a:gd name="T54" fmla="*/ 314 w 1076"/>
                  <a:gd name="T55" fmla="*/ 689 h 702"/>
                  <a:gd name="T56" fmla="*/ 253 w 1076"/>
                  <a:gd name="T57" fmla="*/ 679 h 702"/>
                  <a:gd name="T58" fmla="*/ 195 w 1076"/>
                  <a:gd name="T59" fmla="*/ 666 h 702"/>
                  <a:gd name="T60" fmla="*/ 137 w 1076"/>
                  <a:gd name="T61" fmla="*/ 651 h 702"/>
                  <a:gd name="T62" fmla="*/ 80 w 1076"/>
                  <a:gd name="T63" fmla="*/ 632 h 702"/>
                  <a:gd name="T64" fmla="*/ 24 w 1076"/>
                  <a:gd name="T65" fmla="*/ 61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6" h="702">
                    <a:moveTo>
                      <a:pt x="24" y="610"/>
                    </a:moveTo>
                    <a:lnTo>
                      <a:pt x="0" y="237"/>
                    </a:lnTo>
                    <a:lnTo>
                      <a:pt x="323" y="41"/>
                    </a:lnTo>
                    <a:lnTo>
                      <a:pt x="344" y="47"/>
                    </a:lnTo>
                    <a:lnTo>
                      <a:pt x="365" y="52"/>
                    </a:lnTo>
                    <a:lnTo>
                      <a:pt x="387" y="56"/>
                    </a:lnTo>
                    <a:lnTo>
                      <a:pt x="409" y="59"/>
                    </a:lnTo>
                    <a:lnTo>
                      <a:pt x="432" y="62"/>
                    </a:lnTo>
                    <a:lnTo>
                      <a:pt x="454" y="64"/>
                    </a:lnTo>
                    <a:lnTo>
                      <a:pt x="477" y="65"/>
                    </a:lnTo>
                    <a:lnTo>
                      <a:pt x="500" y="66"/>
                    </a:lnTo>
                    <a:lnTo>
                      <a:pt x="519" y="65"/>
                    </a:lnTo>
                    <a:lnTo>
                      <a:pt x="538" y="64"/>
                    </a:lnTo>
                    <a:lnTo>
                      <a:pt x="557" y="63"/>
                    </a:lnTo>
                    <a:lnTo>
                      <a:pt x="576" y="61"/>
                    </a:lnTo>
                    <a:lnTo>
                      <a:pt x="595" y="59"/>
                    </a:lnTo>
                    <a:lnTo>
                      <a:pt x="614" y="56"/>
                    </a:lnTo>
                    <a:lnTo>
                      <a:pt x="632" y="53"/>
                    </a:lnTo>
                    <a:lnTo>
                      <a:pt x="650" y="49"/>
                    </a:lnTo>
                    <a:lnTo>
                      <a:pt x="659" y="47"/>
                    </a:lnTo>
                    <a:lnTo>
                      <a:pt x="668" y="44"/>
                    </a:lnTo>
                    <a:lnTo>
                      <a:pt x="685" y="39"/>
                    </a:lnTo>
                    <a:lnTo>
                      <a:pt x="703" y="34"/>
                    </a:lnTo>
                    <a:lnTo>
                      <a:pt x="720" y="28"/>
                    </a:lnTo>
                    <a:lnTo>
                      <a:pt x="737" y="22"/>
                    </a:lnTo>
                    <a:lnTo>
                      <a:pt x="754" y="15"/>
                    </a:lnTo>
                    <a:lnTo>
                      <a:pt x="771" y="7"/>
                    </a:lnTo>
                    <a:lnTo>
                      <a:pt x="787" y="0"/>
                    </a:lnTo>
                    <a:lnTo>
                      <a:pt x="734" y="348"/>
                    </a:lnTo>
                    <a:lnTo>
                      <a:pt x="1076" y="566"/>
                    </a:lnTo>
                    <a:lnTo>
                      <a:pt x="1060" y="574"/>
                    </a:lnTo>
                    <a:lnTo>
                      <a:pt x="1042" y="581"/>
                    </a:lnTo>
                    <a:lnTo>
                      <a:pt x="1009" y="596"/>
                    </a:lnTo>
                    <a:lnTo>
                      <a:pt x="976" y="610"/>
                    </a:lnTo>
                    <a:lnTo>
                      <a:pt x="942" y="624"/>
                    </a:lnTo>
                    <a:lnTo>
                      <a:pt x="907" y="636"/>
                    </a:lnTo>
                    <a:lnTo>
                      <a:pt x="872" y="648"/>
                    </a:lnTo>
                    <a:lnTo>
                      <a:pt x="836" y="658"/>
                    </a:lnTo>
                    <a:lnTo>
                      <a:pt x="801" y="667"/>
                    </a:lnTo>
                    <a:lnTo>
                      <a:pt x="764" y="675"/>
                    </a:lnTo>
                    <a:lnTo>
                      <a:pt x="746" y="679"/>
                    </a:lnTo>
                    <a:lnTo>
                      <a:pt x="727" y="682"/>
                    </a:lnTo>
                    <a:lnTo>
                      <a:pt x="708" y="685"/>
                    </a:lnTo>
                    <a:lnTo>
                      <a:pt x="690" y="688"/>
                    </a:lnTo>
                    <a:lnTo>
                      <a:pt x="653" y="693"/>
                    </a:lnTo>
                    <a:lnTo>
                      <a:pt x="615" y="697"/>
                    </a:lnTo>
                    <a:lnTo>
                      <a:pt x="576" y="700"/>
                    </a:lnTo>
                    <a:lnTo>
                      <a:pt x="538" y="702"/>
                    </a:lnTo>
                    <a:lnTo>
                      <a:pt x="519" y="702"/>
                    </a:lnTo>
                    <a:lnTo>
                      <a:pt x="500" y="702"/>
                    </a:lnTo>
                    <a:lnTo>
                      <a:pt x="468" y="702"/>
                    </a:lnTo>
                    <a:lnTo>
                      <a:pt x="437" y="701"/>
                    </a:lnTo>
                    <a:lnTo>
                      <a:pt x="405" y="699"/>
                    </a:lnTo>
                    <a:lnTo>
                      <a:pt x="375" y="696"/>
                    </a:lnTo>
                    <a:lnTo>
                      <a:pt x="344" y="693"/>
                    </a:lnTo>
                    <a:lnTo>
                      <a:pt x="314" y="689"/>
                    </a:lnTo>
                    <a:lnTo>
                      <a:pt x="284" y="684"/>
                    </a:lnTo>
                    <a:lnTo>
                      <a:pt x="253" y="679"/>
                    </a:lnTo>
                    <a:lnTo>
                      <a:pt x="224" y="673"/>
                    </a:lnTo>
                    <a:lnTo>
                      <a:pt x="195" y="666"/>
                    </a:lnTo>
                    <a:lnTo>
                      <a:pt x="166" y="659"/>
                    </a:lnTo>
                    <a:lnTo>
                      <a:pt x="137" y="651"/>
                    </a:lnTo>
                    <a:lnTo>
                      <a:pt x="109" y="642"/>
                    </a:lnTo>
                    <a:lnTo>
                      <a:pt x="80" y="632"/>
                    </a:lnTo>
                    <a:lnTo>
                      <a:pt x="52" y="621"/>
                    </a:lnTo>
                    <a:lnTo>
                      <a:pt x="24" y="610"/>
                    </a:lnTo>
                    <a:close/>
                  </a:path>
                </a:pathLst>
              </a:custGeom>
              <a:solidFill>
                <a:srgbClr val="256E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en-US" altLang="zh-CN" sz="2400" b="1" dirty="0" smtClean="0">
                    <a:solidFill>
                      <a:srgbClr val="FFFFFF"/>
                    </a:solidFill>
                  </a:rPr>
                  <a:t>5 </a:t>
                </a:r>
                <a:endParaRPr lang="en-US" altLang="zh-CN" sz="2400" b="1" dirty="0">
                  <a:solidFill>
                    <a:srgbClr val="FFFFFF"/>
                  </a:solidFill>
                </a:endParaRPr>
              </a:p>
            </p:txBody>
          </p:sp>
          <p:sp>
            <p:nvSpPr>
              <p:cNvPr id="7" name="MH_SubTitle_6"/>
              <p:cNvSpPr>
                <a:spLocks noChangeAspect="1"/>
              </p:cNvSpPr>
              <p:nvPr>
                <p:custDataLst>
                  <p:tags r:id="rId6"/>
                </p:custDataLst>
              </p:nvPr>
            </p:nvSpPr>
            <p:spPr bwMode="auto">
              <a:xfrm>
                <a:off x="4814888" y="3948114"/>
                <a:ext cx="906462" cy="973137"/>
              </a:xfrm>
              <a:custGeom>
                <a:avLst/>
                <a:gdLst>
                  <a:gd name="T0" fmla="*/ 957 w 971"/>
                  <a:gd name="T1" fmla="*/ 469 h 1043"/>
                  <a:gd name="T2" fmla="*/ 929 w 971"/>
                  <a:gd name="T3" fmla="*/ 455 h 1043"/>
                  <a:gd name="T4" fmla="*/ 889 w 971"/>
                  <a:gd name="T5" fmla="*/ 432 h 1043"/>
                  <a:gd name="T6" fmla="*/ 863 w 971"/>
                  <a:gd name="T7" fmla="*/ 415 h 1043"/>
                  <a:gd name="T8" fmla="*/ 838 w 971"/>
                  <a:gd name="T9" fmla="*/ 397 h 1043"/>
                  <a:gd name="T10" fmla="*/ 802 w 971"/>
                  <a:gd name="T11" fmla="*/ 368 h 1043"/>
                  <a:gd name="T12" fmla="*/ 769 w 971"/>
                  <a:gd name="T13" fmla="*/ 336 h 1043"/>
                  <a:gd name="T14" fmla="*/ 748 w 971"/>
                  <a:gd name="T15" fmla="*/ 314 h 1043"/>
                  <a:gd name="T16" fmla="*/ 728 w 971"/>
                  <a:gd name="T17" fmla="*/ 291 h 1043"/>
                  <a:gd name="T18" fmla="*/ 709 w 971"/>
                  <a:gd name="T19" fmla="*/ 266 h 1043"/>
                  <a:gd name="T20" fmla="*/ 691 w 971"/>
                  <a:gd name="T21" fmla="*/ 241 h 1043"/>
                  <a:gd name="T22" fmla="*/ 675 w 971"/>
                  <a:gd name="T23" fmla="*/ 215 h 1043"/>
                  <a:gd name="T24" fmla="*/ 645 w 971"/>
                  <a:gd name="T25" fmla="*/ 161 h 1043"/>
                  <a:gd name="T26" fmla="*/ 632 w 971"/>
                  <a:gd name="T27" fmla="*/ 133 h 1043"/>
                  <a:gd name="T28" fmla="*/ 0 w 971"/>
                  <a:gd name="T29" fmla="*/ 249 h 1043"/>
                  <a:gd name="T30" fmla="*/ 21 w 971"/>
                  <a:gd name="T31" fmla="*/ 315 h 1043"/>
                  <a:gd name="T32" fmla="*/ 46 w 971"/>
                  <a:gd name="T33" fmla="*/ 378 h 1043"/>
                  <a:gd name="T34" fmla="*/ 60 w 971"/>
                  <a:gd name="T35" fmla="*/ 409 h 1043"/>
                  <a:gd name="T36" fmla="*/ 74 w 971"/>
                  <a:gd name="T37" fmla="*/ 440 h 1043"/>
                  <a:gd name="T38" fmla="*/ 105 w 971"/>
                  <a:gd name="T39" fmla="*/ 500 h 1043"/>
                  <a:gd name="T40" fmla="*/ 138 w 971"/>
                  <a:gd name="T41" fmla="*/ 558 h 1043"/>
                  <a:gd name="T42" fmla="*/ 156 w 971"/>
                  <a:gd name="T43" fmla="*/ 586 h 1043"/>
                  <a:gd name="T44" fmla="*/ 185 w 971"/>
                  <a:gd name="T45" fmla="*/ 629 h 1043"/>
                  <a:gd name="T46" fmla="*/ 216 w 971"/>
                  <a:gd name="T47" fmla="*/ 669 h 1043"/>
                  <a:gd name="T48" fmla="*/ 258 w 971"/>
                  <a:gd name="T49" fmla="*/ 720 h 1043"/>
                  <a:gd name="T50" fmla="*/ 303 w 971"/>
                  <a:gd name="T51" fmla="*/ 771 h 1043"/>
                  <a:gd name="T52" fmla="*/ 351 w 971"/>
                  <a:gd name="T53" fmla="*/ 818 h 1043"/>
                  <a:gd name="T54" fmla="*/ 388 w 971"/>
                  <a:gd name="T55" fmla="*/ 851 h 1043"/>
                  <a:gd name="T56" fmla="*/ 426 w 971"/>
                  <a:gd name="T57" fmla="*/ 883 h 1043"/>
                  <a:gd name="T58" fmla="*/ 479 w 971"/>
                  <a:gd name="T59" fmla="*/ 923 h 1043"/>
                  <a:gd name="T60" fmla="*/ 536 w 971"/>
                  <a:gd name="T61" fmla="*/ 962 h 1043"/>
                  <a:gd name="T62" fmla="*/ 593 w 971"/>
                  <a:gd name="T63" fmla="*/ 997 h 1043"/>
                  <a:gd name="T64" fmla="*/ 652 w 971"/>
                  <a:gd name="T65" fmla="*/ 1028 h 1043"/>
                  <a:gd name="T66" fmla="*/ 659 w 971"/>
                  <a:gd name="T67" fmla="*/ 657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1" h="1043">
                    <a:moveTo>
                      <a:pt x="971" y="475"/>
                    </a:moveTo>
                    <a:lnTo>
                      <a:pt x="957" y="469"/>
                    </a:lnTo>
                    <a:lnTo>
                      <a:pt x="943" y="462"/>
                    </a:lnTo>
                    <a:lnTo>
                      <a:pt x="929" y="455"/>
                    </a:lnTo>
                    <a:lnTo>
                      <a:pt x="915" y="448"/>
                    </a:lnTo>
                    <a:lnTo>
                      <a:pt x="889" y="432"/>
                    </a:lnTo>
                    <a:lnTo>
                      <a:pt x="876" y="423"/>
                    </a:lnTo>
                    <a:lnTo>
                      <a:pt x="863" y="415"/>
                    </a:lnTo>
                    <a:lnTo>
                      <a:pt x="851" y="406"/>
                    </a:lnTo>
                    <a:lnTo>
                      <a:pt x="838" y="397"/>
                    </a:lnTo>
                    <a:lnTo>
                      <a:pt x="814" y="378"/>
                    </a:lnTo>
                    <a:lnTo>
                      <a:pt x="802" y="368"/>
                    </a:lnTo>
                    <a:lnTo>
                      <a:pt x="791" y="358"/>
                    </a:lnTo>
                    <a:lnTo>
                      <a:pt x="769" y="336"/>
                    </a:lnTo>
                    <a:lnTo>
                      <a:pt x="758" y="326"/>
                    </a:lnTo>
                    <a:lnTo>
                      <a:pt x="748" y="314"/>
                    </a:lnTo>
                    <a:lnTo>
                      <a:pt x="738" y="303"/>
                    </a:lnTo>
                    <a:lnTo>
                      <a:pt x="728" y="291"/>
                    </a:lnTo>
                    <a:lnTo>
                      <a:pt x="718" y="278"/>
                    </a:lnTo>
                    <a:lnTo>
                      <a:pt x="709" y="266"/>
                    </a:lnTo>
                    <a:lnTo>
                      <a:pt x="700" y="254"/>
                    </a:lnTo>
                    <a:lnTo>
                      <a:pt x="691" y="241"/>
                    </a:lnTo>
                    <a:lnTo>
                      <a:pt x="683" y="228"/>
                    </a:lnTo>
                    <a:lnTo>
                      <a:pt x="675" y="215"/>
                    </a:lnTo>
                    <a:lnTo>
                      <a:pt x="659" y="188"/>
                    </a:lnTo>
                    <a:lnTo>
                      <a:pt x="645" y="161"/>
                    </a:lnTo>
                    <a:lnTo>
                      <a:pt x="638" y="147"/>
                    </a:lnTo>
                    <a:lnTo>
                      <a:pt x="632" y="133"/>
                    </a:lnTo>
                    <a:lnTo>
                      <a:pt x="279" y="0"/>
                    </a:lnTo>
                    <a:lnTo>
                      <a:pt x="0" y="249"/>
                    </a:lnTo>
                    <a:lnTo>
                      <a:pt x="10" y="281"/>
                    </a:lnTo>
                    <a:lnTo>
                      <a:pt x="21" y="315"/>
                    </a:lnTo>
                    <a:lnTo>
                      <a:pt x="33" y="347"/>
                    </a:lnTo>
                    <a:lnTo>
                      <a:pt x="46" y="378"/>
                    </a:lnTo>
                    <a:lnTo>
                      <a:pt x="53" y="394"/>
                    </a:lnTo>
                    <a:lnTo>
                      <a:pt x="60" y="409"/>
                    </a:lnTo>
                    <a:lnTo>
                      <a:pt x="67" y="424"/>
                    </a:lnTo>
                    <a:lnTo>
                      <a:pt x="74" y="440"/>
                    </a:lnTo>
                    <a:lnTo>
                      <a:pt x="89" y="471"/>
                    </a:lnTo>
                    <a:lnTo>
                      <a:pt x="105" y="500"/>
                    </a:lnTo>
                    <a:lnTo>
                      <a:pt x="121" y="530"/>
                    </a:lnTo>
                    <a:lnTo>
                      <a:pt x="138" y="558"/>
                    </a:lnTo>
                    <a:lnTo>
                      <a:pt x="147" y="572"/>
                    </a:lnTo>
                    <a:lnTo>
                      <a:pt x="156" y="586"/>
                    </a:lnTo>
                    <a:lnTo>
                      <a:pt x="175" y="615"/>
                    </a:lnTo>
                    <a:lnTo>
                      <a:pt x="185" y="629"/>
                    </a:lnTo>
                    <a:lnTo>
                      <a:pt x="195" y="642"/>
                    </a:lnTo>
                    <a:lnTo>
                      <a:pt x="216" y="669"/>
                    </a:lnTo>
                    <a:lnTo>
                      <a:pt x="236" y="695"/>
                    </a:lnTo>
                    <a:lnTo>
                      <a:pt x="258" y="720"/>
                    </a:lnTo>
                    <a:lnTo>
                      <a:pt x="280" y="745"/>
                    </a:lnTo>
                    <a:lnTo>
                      <a:pt x="303" y="771"/>
                    </a:lnTo>
                    <a:lnTo>
                      <a:pt x="326" y="794"/>
                    </a:lnTo>
                    <a:lnTo>
                      <a:pt x="351" y="818"/>
                    </a:lnTo>
                    <a:lnTo>
                      <a:pt x="375" y="840"/>
                    </a:lnTo>
                    <a:lnTo>
                      <a:pt x="388" y="851"/>
                    </a:lnTo>
                    <a:lnTo>
                      <a:pt x="401" y="862"/>
                    </a:lnTo>
                    <a:lnTo>
                      <a:pt x="426" y="883"/>
                    </a:lnTo>
                    <a:lnTo>
                      <a:pt x="453" y="904"/>
                    </a:lnTo>
                    <a:lnTo>
                      <a:pt x="479" y="923"/>
                    </a:lnTo>
                    <a:lnTo>
                      <a:pt x="508" y="944"/>
                    </a:lnTo>
                    <a:lnTo>
                      <a:pt x="536" y="962"/>
                    </a:lnTo>
                    <a:lnTo>
                      <a:pt x="564" y="980"/>
                    </a:lnTo>
                    <a:lnTo>
                      <a:pt x="593" y="997"/>
                    </a:lnTo>
                    <a:lnTo>
                      <a:pt x="622" y="1013"/>
                    </a:lnTo>
                    <a:lnTo>
                      <a:pt x="652" y="1028"/>
                    </a:lnTo>
                    <a:lnTo>
                      <a:pt x="684" y="1043"/>
                    </a:lnTo>
                    <a:lnTo>
                      <a:pt x="659" y="657"/>
                    </a:lnTo>
                    <a:lnTo>
                      <a:pt x="971" y="475"/>
                    </a:lnTo>
                    <a:close/>
                  </a:path>
                </a:pathLst>
              </a:custGeom>
              <a:solidFill>
                <a:srgbClr val="7030A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en-US" altLang="zh-CN" sz="2400" b="1" dirty="0" smtClean="0">
                    <a:solidFill>
                      <a:srgbClr val="FFFFFF"/>
                    </a:solidFill>
                  </a:rPr>
                  <a:t>6 </a:t>
                </a:r>
                <a:endParaRPr lang="en-US" altLang="zh-CN" sz="2400" b="1" dirty="0">
                  <a:solidFill>
                    <a:srgbClr val="FFFFFF"/>
                  </a:solidFill>
                </a:endParaRPr>
              </a:p>
            </p:txBody>
          </p:sp>
          <p:sp>
            <p:nvSpPr>
              <p:cNvPr id="8" name="MH_SubTitle_7"/>
              <p:cNvSpPr>
                <a:spLocks noChangeAspect="1"/>
              </p:cNvSpPr>
              <p:nvPr>
                <p:custDataLst>
                  <p:tags r:id="rId7"/>
                </p:custDataLst>
              </p:nvPr>
            </p:nvSpPr>
            <p:spPr bwMode="auto">
              <a:xfrm>
                <a:off x="4764088" y="3144838"/>
                <a:ext cx="677862" cy="969962"/>
              </a:xfrm>
              <a:custGeom>
                <a:avLst/>
                <a:gdLst>
                  <a:gd name="T0" fmla="*/ 715 w 726"/>
                  <a:gd name="T1" fmla="*/ 436 h 1039"/>
                  <a:gd name="T2" fmla="*/ 696 w 726"/>
                  <a:gd name="T3" fmla="*/ 474 h 1039"/>
                  <a:gd name="T4" fmla="*/ 680 w 726"/>
                  <a:gd name="T5" fmla="*/ 513 h 1039"/>
                  <a:gd name="T6" fmla="*/ 666 w 726"/>
                  <a:gd name="T7" fmla="*/ 553 h 1039"/>
                  <a:gd name="T8" fmla="*/ 654 w 726"/>
                  <a:gd name="T9" fmla="*/ 593 h 1039"/>
                  <a:gd name="T10" fmla="*/ 646 w 726"/>
                  <a:gd name="T11" fmla="*/ 635 h 1039"/>
                  <a:gd name="T12" fmla="*/ 640 w 726"/>
                  <a:gd name="T13" fmla="*/ 679 h 1039"/>
                  <a:gd name="T14" fmla="*/ 637 w 726"/>
                  <a:gd name="T15" fmla="*/ 722 h 1039"/>
                  <a:gd name="T16" fmla="*/ 637 w 726"/>
                  <a:gd name="T17" fmla="*/ 767 h 1039"/>
                  <a:gd name="T18" fmla="*/ 640 w 726"/>
                  <a:gd name="T19" fmla="*/ 811 h 1039"/>
                  <a:gd name="T20" fmla="*/ 646 w 726"/>
                  <a:gd name="T21" fmla="*/ 856 h 1039"/>
                  <a:gd name="T22" fmla="*/ 655 w 726"/>
                  <a:gd name="T23" fmla="*/ 898 h 1039"/>
                  <a:gd name="T24" fmla="*/ 324 w 726"/>
                  <a:gd name="T25" fmla="*/ 783 h 1039"/>
                  <a:gd name="T26" fmla="*/ 26 w 726"/>
                  <a:gd name="T27" fmla="*/ 1004 h 1039"/>
                  <a:gd name="T28" fmla="*/ 19 w 726"/>
                  <a:gd name="T29" fmla="*/ 967 h 1039"/>
                  <a:gd name="T30" fmla="*/ 9 w 726"/>
                  <a:gd name="T31" fmla="*/ 894 h 1039"/>
                  <a:gd name="T32" fmla="*/ 2 w 726"/>
                  <a:gd name="T33" fmla="*/ 820 h 1039"/>
                  <a:gd name="T34" fmla="*/ 0 w 726"/>
                  <a:gd name="T35" fmla="*/ 745 h 1039"/>
                  <a:gd name="T36" fmla="*/ 1 w 726"/>
                  <a:gd name="T37" fmla="*/ 693 h 1039"/>
                  <a:gd name="T38" fmla="*/ 4 w 726"/>
                  <a:gd name="T39" fmla="*/ 641 h 1039"/>
                  <a:gd name="T40" fmla="*/ 9 w 726"/>
                  <a:gd name="T41" fmla="*/ 590 h 1039"/>
                  <a:gd name="T42" fmla="*/ 16 w 726"/>
                  <a:gd name="T43" fmla="*/ 541 h 1039"/>
                  <a:gd name="T44" fmla="*/ 25 w 726"/>
                  <a:gd name="T45" fmla="*/ 490 h 1039"/>
                  <a:gd name="T46" fmla="*/ 36 w 726"/>
                  <a:gd name="T47" fmla="*/ 442 h 1039"/>
                  <a:gd name="T48" fmla="*/ 49 w 726"/>
                  <a:gd name="T49" fmla="*/ 394 h 1039"/>
                  <a:gd name="T50" fmla="*/ 63 w 726"/>
                  <a:gd name="T51" fmla="*/ 347 h 1039"/>
                  <a:gd name="T52" fmla="*/ 79 w 726"/>
                  <a:gd name="T53" fmla="*/ 300 h 1039"/>
                  <a:gd name="T54" fmla="*/ 98 w 726"/>
                  <a:gd name="T55" fmla="*/ 255 h 1039"/>
                  <a:gd name="T56" fmla="*/ 118 w 726"/>
                  <a:gd name="T57" fmla="*/ 210 h 1039"/>
                  <a:gd name="T58" fmla="*/ 139 w 726"/>
                  <a:gd name="T59" fmla="*/ 166 h 1039"/>
                  <a:gd name="T60" fmla="*/ 162 w 726"/>
                  <a:gd name="T61" fmla="*/ 123 h 1039"/>
                  <a:gd name="T62" fmla="*/ 186 w 726"/>
                  <a:gd name="T63" fmla="*/ 81 h 1039"/>
                  <a:gd name="T64" fmla="*/ 212 w 726"/>
                  <a:gd name="T65" fmla="*/ 41 h 1039"/>
                  <a:gd name="T66" fmla="*/ 239 w 726"/>
                  <a:gd name="T67" fmla="*/ 0 h 1039"/>
                  <a:gd name="T68" fmla="*/ 726 w 726"/>
                  <a:gd name="T69" fmla="*/ 418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6" h="1039">
                    <a:moveTo>
                      <a:pt x="726" y="418"/>
                    </a:moveTo>
                    <a:lnTo>
                      <a:pt x="715" y="436"/>
                    </a:lnTo>
                    <a:lnTo>
                      <a:pt x="705" y="455"/>
                    </a:lnTo>
                    <a:lnTo>
                      <a:pt x="696" y="474"/>
                    </a:lnTo>
                    <a:lnTo>
                      <a:pt x="687" y="493"/>
                    </a:lnTo>
                    <a:lnTo>
                      <a:pt x="680" y="513"/>
                    </a:lnTo>
                    <a:lnTo>
                      <a:pt x="672" y="533"/>
                    </a:lnTo>
                    <a:lnTo>
                      <a:pt x="666" y="553"/>
                    </a:lnTo>
                    <a:lnTo>
                      <a:pt x="660" y="573"/>
                    </a:lnTo>
                    <a:lnTo>
                      <a:pt x="654" y="593"/>
                    </a:lnTo>
                    <a:lnTo>
                      <a:pt x="650" y="614"/>
                    </a:lnTo>
                    <a:lnTo>
                      <a:pt x="646" y="635"/>
                    </a:lnTo>
                    <a:lnTo>
                      <a:pt x="643" y="656"/>
                    </a:lnTo>
                    <a:lnTo>
                      <a:pt x="640" y="679"/>
                    </a:lnTo>
                    <a:lnTo>
                      <a:pt x="638" y="701"/>
                    </a:lnTo>
                    <a:lnTo>
                      <a:pt x="637" y="722"/>
                    </a:lnTo>
                    <a:lnTo>
                      <a:pt x="637" y="745"/>
                    </a:lnTo>
                    <a:lnTo>
                      <a:pt x="637" y="767"/>
                    </a:lnTo>
                    <a:lnTo>
                      <a:pt x="638" y="789"/>
                    </a:lnTo>
                    <a:lnTo>
                      <a:pt x="640" y="811"/>
                    </a:lnTo>
                    <a:lnTo>
                      <a:pt x="643" y="834"/>
                    </a:lnTo>
                    <a:lnTo>
                      <a:pt x="646" y="856"/>
                    </a:lnTo>
                    <a:lnTo>
                      <a:pt x="650" y="877"/>
                    </a:lnTo>
                    <a:lnTo>
                      <a:pt x="655" y="898"/>
                    </a:lnTo>
                    <a:lnTo>
                      <a:pt x="660" y="919"/>
                    </a:lnTo>
                    <a:lnTo>
                      <a:pt x="324" y="783"/>
                    </a:lnTo>
                    <a:lnTo>
                      <a:pt x="34" y="1039"/>
                    </a:lnTo>
                    <a:lnTo>
                      <a:pt x="26" y="1004"/>
                    </a:lnTo>
                    <a:lnTo>
                      <a:pt x="23" y="986"/>
                    </a:lnTo>
                    <a:lnTo>
                      <a:pt x="19" y="967"/>
                    </a:lnTo>
                    <a:lnTo>
                      <a:pt x="14" y="931"/>
                    </a:lnTo>
                    <a:lnTo>
                      <a:pt x="9" y="894"/>
                    </a:lnTo>
                    <a:lnTo>
                      <a:pt x="5" y="858"/>
                    </a:lnTo>
                    <a:lnTo>
                      <a:pt x="2" y="820"/>
                    </a:lnTo>
                    <a:lnTo>
                      <a:pt x="1" y="782"/>
                    </a:lnTo>
                    <a:lnTo>
                      <a:pt x="0" y="745"/>
                    </a:lnTo>
                    <a:lnTo>
                      <a:pt x="0" y="719"/>
                    </a:lnTo>
                    <a:lnTo>
                      <a:pt x="1" y="693"/>
                    </a:lnTo>
                    <a:lnTo>
                      <a:pt x="2" y="667"/>
                    </a:lnTo>
                    <a:lnTo>
                      <a:pt x="4" y="641"/>
                    </a:lnTo>
                    <a:lnTo>
                      <a:pt x="6" y="616"/>
                    </a:lnTo>
                    <a:lnTo>
                      <a:pt x="9" y="590"/>
                    </a:lnTo>
                    <a:lnTo>
                      <a:pt x="13" y="565"/>
                    </a:lnTo>
                    <a:lnTo>
                      <a:pt x="16" y="541"/>
                    </a:lnTo>
                    <a:lnTo>
                      <a:pt x="20" y="516"/>
                    </a:lnTo>
                    <a:lnTo>
                      <a:pt x="25" y="490"/>
                    </a:lnTo>
                    <a:lnTo>
                      <a:pt x="30" y="466"/>
                    </a:lnTo>
                    <a:lnTo>
                      <a:pt x="36" y="442"/>
                    </a:lnTo>
                    <a:lnTo>
                      <a:pt x="42" y="418"/>
                    </a:lnTo>
                    <a:lnTo>
                      <a:pt x="49" y="394"/>
                    </a:lnTo>
                    <a:lnTo>
                      <a:pt x="56" y="371"/>
                    </a:lnTo>
                    <a:lnTo>
                      <a:pt x="63" y="347"/>
                    </a:lnTo>
                    <a:lnTo>
                      <a:pt x="71" y="323"/>
                    </a:lnTo>
                    <a:lnTo>
                      <a:pt x="79" y="300"/>
                    </a:lnTo>
                    <a:lnTo>
                      <a:pt x="89" y="277"/>
                    </a:lnTo>
                    <a:lnTo>
                      <a:pt x="98" y="255"/>
                    </a:lnTo>
                    <a:lnTo>
                      <a:pt x="108" y="232"/>
                    </a:lnTo>
                    <a:lnTo>
                      <a:pt x="118" y="210"/>
                    </a:lnTo>
                    <a:lnTo>
                      <a:pt x="128" y="188"/>
                    </a:lnTo>
                    <a:lnTo>
                      <a:pt x="139" y="166"/>
                    </a:lnTo>
                    <a:lnTo>
                      <a:pt x="150" y="144"/>
                    </a:lnTo>
                    <a:lnTo>
                      <a:pt x="162" y="123"/>
                    </a:lnTo>
                    <a:lnTo>
                      <a:pt x="174" y="102"/>
                    </a:lnTo>
                    <a:lnTo>
                      <a:pt x="186" y="81"/>
                    </a:lnTo>
                    <a:lnTo>
                      <a:pt x="199" y="61"/>
                    </a:lnTo>
                    <a:lnTo>
                      <a:pt x="212" y="41"/>
                    </a:lnTo>
                    <a:lnTo>
                      <a:pt x="226" y="20"/>
                    </a:lnTo>
                    <a:lnTo>
                      <a:pt x="239" y="0"/>
                    </a:lnTo>
                    <a:lnTo>
                      <a:pt x="609" y="61"/>
                    </a:lnTo>
                    <a:lnTo>
                      <a:pt x="726" y="418"/>
                    </a:lnTo>
                    <a:close/>
                  </a:path>
                </a:pathLst>
              </a:custGeom>
              <a:solidFill>
                <a:srgbClr val="00B05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en-US" altLang="zh-CN" sz="2400" b="1" dirty="0" smtClean="0">
                    <a:solidFill>
                      <a:srgbClr val="FFFFFF"/>
                    </a:solidFill>
                  </a:rPr>
                  <a:t>7</a:t>
                </a:r>
                <a:endParaRPr lang="en-US" altLang="zh-CN" sz="2400" b="1" dirty="0">
                  <a:solidFill>
                    <a:srgbClr val="FFFFFF"/>
                  </a:solidFill>
                </a:endParaRPr>
              </a:p>
            </p:txBody>
          </p:sp>
          <p:sp>
            <p:nvSpPr>
              <p:cNvPr id="9" name="MH_SubTitle_1"/>
              <p:cNvSpPr>
                <a:spLocks noChangeAspect="1"/>
              </p:cNvSpPr>
              <p:nvPr>
                <p:custDataLst>
                  <p:tags r:id="rId8"/>
                </p:custDataLst>
              </p:nvPr>
            </p:nvSpPr>
            <p:spPr bwMode="auto">
              <a:xfrm>
                <a:off x="5029201" y="2646364"/>
                <a:ext cx="1069975" cy="822325"/>
              </a:xfrm>
              <a:custGeom>
                <a:avLst/>
                <a:gdLst>
                  <a:gd name="T0" fmla="*/ 502 w 1148"/>
                  <a:gd name="T1" fmla="*/ 868 h 882"/>
                  <a:gd name="T2" fmla="*/ 524 w 1148"/>
                  <a:gd name="T3" fmla="*/ 843 h 882"/>
                  <a:gd name="T4" fmla="*/ 547 w 1148"/>
                  <a:gd name="T5" fmla="*/ 819 h 882"/>
                  <a:gd name="T6" fmla="*/ 571 w 1148"/>
                  <a:gd name="T7" fmla="*/ 797 h 882"/>
                  <a:gd name="T8" fmla="*/ 598 w 1148"/>
                  <a:gd name="T9" fmla="*/ 775 h 882"/>
                  <a:gd name="T10" fmla="*/ 624 w 1148"/>
                  <a:gd name="T11" fmla="*/ 755 h 882"/>
                  <a:gd name="T12" fmla="*/ 651 w 1148"/>
                  <a:gd name="T13" fmla="*/ 737 h 882"/>
                  <a:gd name="T14" fmla="*/ 680 w 1148"/>
                  <a:gd name="T15" fmla="*/ 719 h 882"/>
                  <a:gd name="T16" fmla="*/ 709 w 1148"/>
                  <a:gd name="T17" fmla="*/ 703 h 882"/>
                  <a:gd name="T18" fmla="*/ 740 w 1148"/>
                  <a:gd name="T19" fmla="*/ 689 h 882"/>
                  <a:gd name="T20" fmla="*/ 772 w 1148"/>
                  <a:gd name="T21" fmla="*/ 676 h 882"/>
                  <a:gd name="T22" fmla="*/ 804 w 1148"/>
                  <a:gd name="T23" fmla="*/ 665 h 882"/>
                  <a:gd name="T24" fmla="*/ 836 w 1148"/>
                  <a:gd name="T25" fmla="*/ 656 h 882"/>
                  <a:gd name="T26" fmla="*/ 870 w 1148"/>
                  <a:gd name="T27" fmla="*/ 648 h 882"/>
                  <a:gd name="T28" fmla="*/ 904 w 1148"/>
                  <a:gd name="T29" fmla="*/ 642 h 882"/>
                  <a:gd name="T30" fmla="*/ 939 w 1148"/>
                  <a:gd name="T31" fmla="*/ 638 h 882"/>
                  <a:gd name="T32" fmla="*/ 1148 w 1148"/>
                  <a:gd name="T33" fmla="*/ 334 h 882"/>
                  <a:gd name="T34" fmla="*/ 918 w 1148"/>
                  <a:gd name="T35" fmla="*/ 1 h 882"/>
                  <a:gd name="T36" fmla="*/ 847 w 1148"/>
                  <a:gd name="T37" fmla="*/ 8 h 882"/>
                  <a:gd name="T38" fmla="*/ 777 w 1148"/>
                  <a:gd name="T39" fmla="*/ 18 h 882"/>
                  <a:gd name="T40" fmla="*/ 708 w 1148"/>
                  <a:gd name="T41" fmla="*/ 32 h 882"/>
                  <a:gd name="T42" fmla="*/ 675 w 1148"/>
                  <a:gd name="T43" fmla="*/ 40 h 882"/>
                  <a:gd name="T44" fmla="*/ 609 w 1148"/>
                  <a:gd name="T45" fmla="*/ 59 h 882"/>
                  <a:gd name="T46" fmla="*/ 543 w 1148"/>
                  <a:gd name="T47" fmla="*/ 83 h 882"/>
                  <a:gd name="T48" fmla="*/ 480 w 1148"/>
                  <a:gd name="T49" fmla="*/ 109 h 882"/>
                  <a:gd name="T50" fmla="*/ 417 w 1148"/>
                  <a:gd name="T51" fmla="*/ 138 h 882"/>
                  <a:gd name="T52" fmla="*/ 373 w 1148"/>
                  <a:gd name="T53" fmla="*/ 162 h 882"/>
                  <a:gd name="T54" fmla="*/ 343 w 1148"/>
                  <a:gd name="T55" fmla="*/ 178 h 882"/>
                  <a:gd name="T56" fmla="*/ 300 w 1148"/>
                  <a:gd name="T57" fmla="*/ 205 h 882"/>
                  <a:gd name="T58" fmla="*/ 271 w 1148"/>
                  <a:gd name="T59" fmla="*/ 224 h 882"/>
                  <a:gd name="T60" fmla="*/ 244 w 1148"/>
                  <a:gd name="T61" fmla="*/ 244 h 882"/>
                  <a:gd name="T62" fmla="*/ 204 w 1148"/>
                  <a:gd name="T63" fmla="*/ 275 h 882"/>
                  <a:gd name="T64" fmla="*/ 165 w 1148"/>
                  <a:gd name="T65" fmla="*/ 306 h 882"/>
                  <a:gd name="T66" fmla="*/ 114 w 1148"/>
                  <a:gd name="T67" fmla="*/ 351 h 882"/>
                  <a:gd name="T68" fmla="*/ 67 w 1148"/>
                  <a:gd name="T69" fmla="*/ 398 h 882"/>
                  <a:gd name="T70" fmla="*/ 22 w 1148"/>
                  <a:gd name="T71" fmla="*/ 449 h 882"/>
                  <a:gd name="T72" fmla="*/ 382 w 1148"/>
                  <a:gd name="T73" fmla="*/ 539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8" h="882">
                    <a:moveTo>
                      <a:pt x="492" y="882"/>
                    </a:moveTo>
                    <a:lnTo>
                      <a:pt x="502" y="868"/>
                    </a:lnTo>
                    <a:lnTo>
                      <a:pt x="513" y="855"/>
                    </a:lnTo>
                    <a:lnTo>
                      <a:pt x="524" y="843"/>
                    </a:lnTo>
                    <a:lnTo>
                      <a:pt x="535" y="831"/>
                    </a:lnTo>
                    <a:lnTo>
                      <a:pt x="547" y="819"/>
                    </a:lnTo>
                    <a:lnTo>
                      <a:pt x="559" y="808"/>
                    </a:lnTo>
                    <a:lnTo>
                      <a:pt x="571" y="797"/>
                    </a:lnTo>
                    <a:lnTo>
                      <a:pt x="584" y="786"/>
                    </a:lnTo>
                    <a:lnTo>
                      <a:pt x="598" y="775"/>
                    </a:lnTo>
                    <a:lnTo>
                      <a:pt x="611" y="765"/>
                    </a:lnTo>
                    <a:lnTo>
                      <a:pt x="624" y="755"/>
                    </a:lnTo>
                    <a:lnTo>
                      <a:pt x="638" y="746"/>
                    </a:lnTo>
                    <a:lnTo>
                      <a:pt x="651" y="737"/>
                    </a:lnTo>
                    <a:lnTo>
                      <a:pt x="666" y="728"/>
                    </a:lnTo>
                    <a:lnTo>
                      <a:pt x="680" y="719"/>
                    </a:lnTo>
                    <a:lnTo>
                      <a:pt x="695" y="711"/>
                    </a:lnTo>
                    <a:lnTo>
                      <a:pt x="709" y="703"/>
                    </a:lnTo>
                    <a:lnTo>
                      <a:pt x="724" y="696"/>
                    </a:lnTo>
                    <a:lnTo>
                      <a:pt x="740" y="689"/>
                    </a:lnTo>
                    <a:lnTo>
                      <a:pt x="755" y="682"/>
                    </a:lnTo>
                    <a:lnTo>
                      <a:pt x="772" y="676"/>
                    </a:lnTo>
                    <a:lnTo>
                      <a:pt x="788" y="670"/>
                    </a:lnTo>
                    <a:lnTo>
                      <a:pt x="804" y="665"/>
                    </a:lnTo>
                    <a:lnTo>
                      <a:pt x="820" y="660"/>
                    </a:lnTo>
                    <a:lnTo>
                      <a:pt x="836" y="656"/>
                    </a:lnTo>
                    <a:lnTo>
                      <a:pt x="853" y="652"/>
                    </a:lnTo>
                    <a:lnTo>
                      <a:pt x="870" y="648"/>
                    </a:lnTo>
                    <a:lnTo>
                      <a:pt x="887" y="645"/>
                    </a:lnTo>
                    <a:lnTo>
                      <a:pt x="904" y="642"/>
                    </a:lnTo>
                    <a:lnTo>
                      <a:pt x="922" y="640"/>
                    </a:lnTo>
                    <a:lnTo>
                      <a:pt x="939" y="638"/>
                    </a:lnTo>
                    <a:lnTo>
                      <a:pt x="957" y="637"/>
                    </a:lnTo>
                    <a:lnTo>
                      <a:pt x="1148" y="334"/>
                    </a:lnTo>
                    <a:lnTo>
                      <a:pt x="954" y="0"/>
                    </a:lnTo>
                    <a:lnTo>
                      <a:pt x="918" y="1"/>
                    </a:lnTo>
                    <a:lnTo>
                      <a:pt x="882" y="4"/>
                    </a:lnTo>
                    <a:lnTo>
                      <a:pt x="847" y="8"/>
                    </a:lnTo>
                    <a:lnTo>
                      <a:pt x="812" y="12"/>
                    </a:lnTo>
                    <a:lnTo>
                      <a:pt x="777" y="18"/>
                    </a:lnTo>
                    <a:lnTo>
                      <a:pt x="742" y="24"/>
                    </a:lnTo>
                    <a:lnTo>
                      <a:pt x="708" y="32"/>
                    </a:lnTo>
                    <a:lnTo>
                      <a:pt x="691" y="36"/>
                    </a:lnTo>
                    <a:lnTo>
                      <a:pt x="675" y="40"/>
                    </a:lnTo>
                    <a:lnTo>
                      <a:pt x="641" y="49"/>
                    </a:lnTo>
                    <a:lnTo>
                      <a:pt x="609" y="59"/>
                    </a:lnTo>
                    <a:lnTo>
                      <a:pt x="575" y="70"/>
                    </a:lnTo>
                    <a:lnTo>
                      <a:pt x="543" y="83"/>
                    </a:lnTo>
                    <a:lnTo>
                      <a:pt x="511" y="95"/>
                    </a:lnTo>
                    <a:lnTo>
                      <a:pt x="480" y="109"/>
                    </a:lnTo>
                    <a:lnTo>
                      <a:pt x="449" y="123"/>
                    </a:lnTo>
                    <a:lnTo>
                      <a:pt x="417" y="138"/>
                    </a:lnTo>
                    <a:lnTo>
                      <a:pt x="387" y="153"/>
                    </a:lnTo>
                    <a:lnTo>
                      <a:pt x="373" y="162"/>
                    </a:lnTo>
                    <a:lnTo>
                      <a:pt x="358" y="170"/>
                    </a:lnTo>
                    <a:lnTo>
                      <a:pt x="343" y="178"/>
                    </a:lnTo>
                    <a:lnTo>
                      <a:pt x="329" y="187"/>
                    </a:lnTo>
                    <a:lnTo>
                      <a:pt x="300" y="205"/>
                    </a:lnTo>
                    <a:lnTo>
                      <a:pt x="286" y="214"/>
                    </a:lnTo>
                    <a:lnTo>
                      <a:pt x="271" y="224"/>
                    </a:lnTo>
                    <a:lnTo>
                      <a:pt x="258" y="233"/>
                    </a:lnTo>
                    <a:lnTo>
                      <a:pt x="244" y="244"/>
                    </a:lnTo>
                    <a:lnTo>
                      <a:pt x="217" y="264"/>
                    </a:lnTo>
                    <a:lnTo>
                      <a:pt x="204" y="275"/>
                    </a:lnTo>
                    <a:lnTo>
                      <a:pt x="191" y="285"/>
                    </a:lnTo>
                    <a:lnTo>
                      <a:pt x="165" y="306"/>
                    </a:lnTo>
                    <a:lnTo>
                      <a:pt x="140" y="328"/>
                    </a:lnTo>
                    <a:lnTo>
                      <a:pt x="114" y="351"/>
                    </a:lnTo>
                    <a:lnTo>
                      <a:pt x="90" y="374"/>
                    </a:lnTo>
                    <a:lnTo>
                      <a:pt x="67" y="398"/>
                    </a:lnTo>
                    <a:lnTo>
                      <a:pt x="44" y="424"/>
                    </a:lnTo>
                    <a:lnTo>
                      <a:pt x="22" y="449"/>
                    </a:lnTo>
                    <a:lnTo>
                      <a:pt x="0" y="475"/>
                    </a:lnTo>
                    <a:lnTo>
                      <a:pt x="382" y="539"/>
                    </a:lnTo>
                    <a:lnTo>
                      <a:pt x="492" y="882"/>
                    </a:lnTo>
                    <a:close/>
                  </a:path>
                </a:pathLst>
              </a:custGeom>
              <a:solidFill>
                <a:schemeClr val="bg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en-US" altLang="zh-CN" sz="2400" b="1" dirty="0" smtClean="0">
                    <a:solidFill>
                      <a:srgbClr val="FFFFFF"/>
                    </a:solidFill>
                  </a:rPr>
                  <a:t>1 </a:t>
                </a:r>
                <a:endParaRPr lang="en-US" sz="2400" b="1" dirty="0">
                  <a:solidFill>
                    <a:srgbClr val="FFFFFF"/>
                  </a:solidFill>
                </a:endParaRPr>
              </a:p>
            </p:txBody>
          </p:sp>
          <p:sp>
            <p:nvSpPr>
              <p:cNvPr id="3081" name="MH_Text_2"/>
              <p:cNvSpPr txBox="1">
                <a:spLocks noChangeArrowheads="1"/>
              </p:cNvSpPr>
              <p:nvPr>
                <p:custDataLst>
                  <p:tags r:id="rId9"/>
                </p:custDataLst>
              </p:nvPr>
            </p:nvSpPr>
            <p:spPr bwMode="auto">
              <a:xfrm>
                <a:off x="6497638" y="2287588"/>
                <a:ext cx="2641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500" b="1" dirty="0">
                    <a:latin typeface="微软雅黑" panose="020B0503020204020204" pitchFamily="34" charset="-122"/>
                    <a:ea typeface="微软雅黑" panose="020B0503020204020204" pitchFamily="34" charset="-122"/>
                  </a:rPr>
                  <a:t>课程标准</a:t>
                </a:r>
                <a:endParaRPr lang="zh-CN" altLang="en-US" sz="1500" b="1" dirty="0">
                  <a:latin typeface="微软雅黑" panose="020B0503020204020204" pitchFamily="34" charset="-122"/>
                  <a:ea typeface="微软雅黑" panose="020B0503020204020204" pitchFamily="34" charset="-122"/>
                </a:endParaRPr>
              </a:p>
            </p:txBody>
          </p:sp>
          <p:sp>
            <p:nvSpPr>
              <p:cNvPr id="3082" name="MH_Text_3"/>
              <p:cNvSpPr txBox="1">
                <a:spLocks noChangeArrowheads="1"/>
              </p:cNvSpPr>
              <p:nvPr>
                <p:custDataLst>
                  <p:tags r:id="rId10"/>
                </p:custDataLst>
              </p:nvPr>
            </p:nvSpPr>
            <p:spPr bwMode="auto">
              <a:xfrm>
                <a:off x="7246938" y="3446464"/>
                <a:ext cx="13049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500" b="1" dirty="0">
                    <a:latin typeface="微软雅黑" panose="020B0503020204020204" pitchFamily="34" charset="-122"/>
                    <a:ea typeface="微软雅黑" panose="020B0503020204020204" pitchFamily="34" charset="-122"/>
                  </a:rPr>
                  <a:t>课程教学实施</a:t>
                </a:r>
                <a:endParaRPr lang="zh-CN" altLang="en-US" sz="1500" b="1" dirty="0">
                  <a:latin typeface="微软雅黑" panose="020B0503020204020204" pitchFamily="34" charset="-122"/>
                  <a:ea typeface="微软雅黑" panose="020B0503020204020204" pitchFamily="34" charset="-122"/>
                </a:endParaRPr>
              </a:p>
            </p:txBody>
          </p:sp>
          <p:sp>
            <p:nvSpPr>
              <p:cNvPr id="3083" name="MH_Text_4"/>
              <p:cNvSpPr txBox="1">
                <a:spLocks noChangeArrowheads="1"/>
              </p:cNvSpPr>
              <p:nvPr>
                <p:custDataLst>
                  <p:tags r:id="rId11"/>
                </p:custDataLst>
              </p:nvPr>
            </p:nvSpPr>
            <p:spPr bwMode="auto">
              <a:xfrm>
                <a:off x="7016751" y="4240348"/>
                <a:ext cx="170832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1500" b="1" dirty="0">
                    <a:latin typeface="微软雅黑" panose="020B0503020204020204" pitchFamily="34" charset="-122"/>
                    <a:ea typeface="微软雅黑" panose="020B0503020204020204" pitchFamily="34" charset="-122"/>
                  </a:rPr>
                  <a:t>教学</a:t>
                </a:r>
                <a:r>
                  <a:rPr lang="zh-CN" altLang="en-US" sz="1500" b="1" dirty="0" smtClean="0">
                    <a:latin typeface="微软雅黑" panose="020B0503020204020204" pitchFamily="34" charset="-122"/>
                    <a:ea typeface="微软雅黑" panose="020B0503020204020204" pitchFamily="34" charset="-122"/>
                  </a:rPr>
                  <a:t>条件</a:t>
                </a:r>
                <a:endParaRPr lang="en-US" altLang="zh-CN" sz="1500" b="1" dirty="0" smtClean="0">
                  <a:latin typeface="微软雅黑" panose="020B0503020204020204" pitchFamily="34" charset="-122"/>
                  <a:ea typeface="微软雅黑" panose="020B0503020204020204" pitchFamily="34" charset="-122"/>
                </a:endParaRPr>
              </a:p>
              <a:p>
                <a:pPr algn="ctr" eaLnBrk="1" hangingPunct="1">
                  <a:defRPr/>
                </a:pPr>
                <a:r>
                  <a:rPr lang="zh-CN" altLang="en-US" sz="1200" dirty="0" smtClean="0">
                    <a:latin typeface="+mn-lt"/>
                    <a:ea typeface="+mn-ea"/>
                  </a:rPr>
                  <a:t>（实训条件、资源使用）</a:t>
                </a:r>
                <a:endParaRPr lang="zh-CN" altLang="en-US" sz="1200" dirty="0">
                  <a:latin typeface="+mn-lt"/>
                  <a:ea typeface="+mn-ea"/>
                </a:endParaRPr>
              </a:p>
            </p:txBody>
          </p:sp>
          <p:sp>
            <p:nvSpPr>
              <p:cNvPr id="3084" name="MH_Text_5"/>
              <p:cNvSpPr txBox="1">
                <a:spLocks noChangeArrowheads="1"/>
              </p:cNvSpPr>
              <p:nvPr>
                <p:custDataLst>
                  <p:tags r:id="rId12"/>
                </p:custDataLst>
              </p:nvPr>
            </p:nvSpPr>
            <p:spPr bwMode="auto">
              <a:xfrm>
                <a:off x="4851530" y="4952077"/>
                <a:ext cx="2366099"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500" b="1" dirty="0" smtClean="0">
                    <a:latin typeface="微软雅黑" panose="020B0503020204020204" pitchFamily="34" charset="-122"/>
                    <a:ea typeface="微软雅黑" panose="020B0503020204020204" pitchFamily="34" charset="-122"/>
                  </a:rPr>
                  <a:t>制度保障</a:t>
                </a:r>
                <a:endParaRPr lang="en-US" altLang="zh-CN" sz="1500" b="1" dirty="0">
                  <a:latin typeface="微软雅黑" panose="020B0503020204020204" pitchFamily="34" charset="-122"/>
                  <a:ea typeface="微软雅黑" panose="020B0503020204020204" pitchFamily="34" charset="-122"/>
                </a:endParaRPr>
              </a:p>
              <a:p>
                <a:pPr algn="ctr" eaLnBrk="1" hangingPunct="1">
                  <a:defRPr/>
                </a:pPr>
                <a:endParaRPr lang="zh-CN" altLang="en-US" sz="1200" dirty="0">
                  <a:latin typeface="+mn-lt"/>
                  <a:ea typeface="+mn-ea"/>
                </a:endParaRPr>
              </a:p>
            </p:txBody>
          </p:sp>
          <p:sp>
            <p:nvSpPr>
              <p:cNvPr id="3085" name="MH_Text_1"/>
              <p:cNvSpPr txBox="1">
                <a:spLocks noChangeArrowheads="1"/>
              </p:cNvSpPr>
              <p:nvPr>
                <p:custDataLst>
                  <p:tags r:id="rId13"/>
                </p:custDataLst>
              </p:nvPr>
            </p:nvSpPr>
            <p:spPr bwMode="auto">
              <a:xfrm>
                <a:off x="3913102" y="2312988"/>
                <a:ext cx="1355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defRPr/>
                </a:pPr>
                <a:r>
                  <a:rPr lang="zh-CN" altLang="en-US" sz="1500" b="1" dirty="0" smtClean="0">
                    <a:latin typeface="微软雅黑" panose="020B0503020204020204" pitchFamily="34" charset="-122"/>
                    <a:ea typeface="微软雅黑" panose="020B0503020204020204" pitchFamily="34" charset="-122"/>
                  </a:rPr>
                  <a:t>课程建设规划</a:t>
                </a:r>
                <a:endParaRPr lang="zh-CN" altLang="en-US" sz="1500" b="1" dirty="0">
                  <a:latin typeface="微软雅黑" panose="020B0503020204020204" pitchFamily="34" charset="-122"/>
                  <a:ea typeface="微软雅黑" panose="020B0503020204020204" pitchFamily="34" charset="-122"/>
                </a:endParaRPr>
              </a:p>
            </p:txBody>
          </p:sp>
          <p:sp>
            <p:nvSpPr>
              <p:cNvPr id="3086" name="MH_Text_7"/>
              <p:cNvSpPr txBox="1">
                <a:spLocks noChangeArrowheads="1"/>
              </p:cNvSpPr>
              <p:nvPr>
                <p:custDataLst>
                  <p:tags r:id="rId14"/>
                </p:custDataLst>
              </p:nvPr>
            </p:nvSpPr>
            <p:spPr bwMode="auto">
              <a:xfrm>
                <a:off x="3343190" y="3357564"/>
                <a:ext cx="1322474"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defRPr/>
                </a:pPr>
                <a:r>
                  <a:rPr lang="zh-CN" altLang="en-US" sz="1500" b="1" dirty="0" smtClean="0">
                    <a:solidFill>
                      <a:srgbClr val="FF0000"/>
                    </a:solidFill>
                    <a:latin typeface="微软雅黑" panose="020B0503020204020204" pitchFamily="34" charset="-122"/>
                    <a:ea typeface="微软雅黑" panose="020B0503020204020204" pitchFamily="34" charset="-122"/>
                  </a:rPr>
                  <a:t>课程质量报告</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3087" name="MH_Text_6"/>
              <p:cNvSpPr txBox="1">
                <a:spLocks noChangeArrowheads="1"/>
              </p:cNvSpPr>
              <p:nvPr>
                <p:custDataLst>
                  <p:tags r:id="rId15"/>
                </p:custDataLst>
              </p:nvPr>
            </p:nvSpPr>
            <p:spPr bwMode="auto">
              <a:xfrm>
                <a:off x="3618053" y="4508501"/>
                <a:ext cx="141114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1500" b="1" dirty="0" smtClean="0">
                    <a:solidFill>
                      <a:srgbClr val="FF0000"/>
                    </a:solidFill>
                    <a:latin typeface="微软雅黑" panose="020B0503020204020204" pitchFamily="34" charset="-122"/>
                    <a:ea typeface="微软雅黑" panose="020B0503020204020204" pitchFamily="34" charset="-122"/>
                  </a:rPr>
                  <a:t>课程问题反馈</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5390878" y="2746024"/>
              <a:ext cx="1429072" cy="1229360"/>
            </a:xfrm>
            <a:prstGeom prst="rect">
              <a:avLst/>
            </a:prstGeom>
            <a:noFill/>
          </p:spPr>
          <p:txBody>
            <a:bodyPr wrap="square" rtlCol="0">
              <a:spAutoFit/>
            </a:bodyPr>
            <a:lstStyle/>
            <a:p>
              <a:pPr algn="ctr"/>
              <a:r>
                <a:rPr lang="zh-CN" altLang="en-US" sz="1800" b="1" dirty="0" smtClean="0">
                  <a:latin typeface="微软雅黑" panose="020B0503020204020204" pitchFamily="34" charset="-122"/>
                  <a:ea typeface="微软雅黑" panose="020B0503020204020204" pitchFamily="34" charset="-122"/>
                </a:rPr>
                <a:t>自动化生产线技术</a:t>
              </a:r>
              <a:endParaRPr lang="zh-CN" altLang="en-US" sz="1800" b="1" dirty="0">
                <a:latin typeface="微软雅黑" panose="020B0503020204020204" pitchFamily="34" charset="-122"/>
                <a:ea typeface="微软雅黑" panose="020B0503020204020204" pitchFamily="34" charset="-122"/>
              </a:endParaRPr>
            </a:p>
          </p:txBody>
        </p:sp>
      </p:grpSp>
      <p:sp>
        <p:nvSpPr>
          <p:cNvPr id="12" name="矩形 11"/>
          <p:cNvSpPr/>
          <p:nvPr/>
        </p:nvSpPr>
        <p:spPr>
          <a:xfrm>
            <a:off x="432435" y="1054100"/>
            <a:ext cx="3187700" cy="2840990"/>
          </a:xfrm>
          <a:prstGeom prst="rect">
            <a:avLst/>
          </a:prstGeom>
          <a:solidFill>
            <a:schemeClr val="accent1"/>
          </a:solidFill>
        </p:spPr>
        <p:txBody>
          <a:bodyPr wrap="square">
            <a:spAutoFit/>
          </a:bodyPr>
          <a:lstStyle/>
          <a:p>
            <a:pPr algn="just" fontAlgn="auto">
              <a:lnSpc>
                <a:spcPts val="2680"/>
              </a:lnSpc>
            </a:pPr>
            <a:r>
              <a:rPr lang="zh-CN" altLang="en-US" sz="1500"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 本课程</a:t>
            </a:r>
            <a:r>
              <a:rPr lang="zh-CN" altLang="en-US" b="1" dirty="0">
                <a:latin typeface="微软雅黑" panose="020B0503020204020204" pitchFamily="34" charset="-122"/>
                <a:ea typeface="微软雅黑" panose="020B0503020204020204" pitchFamily="34" charset="-122"/>
              </a:rPr>
              <a:t>以</a:t>
            </a:r>
            <a:r>
              <a:rPr lang="zh-CN" altLang="en-US" b="1" dirty="0" smtClean="0">
                <a:latin typeface="微软雅黑" panose="020B0503020204020204" pitchFamily="34" charset="-122"/>
                <a:ea typeface="微软雅黑" panose="020B0503020204020204" pitchFamily="34" charset="-122"/>
              </a:rPr>
              <a:t>提升学生电气自动化综合应用能力为目标</a:t>
            </a:r>
            <a:r>
              <a:rPr lang="zh-CN" altLang="en-US" b="1" dirty="0">
                <a:latin typeface="微软雅黑" panose="020B0503020204020204" pitchFamily="34" charset="-122"/>
                <a:ea typeface="微软雅黑" panose="020B0503020204020204" pitchFamily="34" charset="-122"/>
              </a:rPr>
              <a:t>，分析</a:t>
            </a:r>
            <a:r>
              <a:rPr lang="zh-CN" altLang="en-US" b="1" dirty="0" smtClean="0">
                <a:latin typeface="微软雅黑" panose="020B0503020204020204" pitchFamily="34" charset="-122"/>
                <a:ea typeface="微软雅黑" panose="020B0503020204020204" pitchFamily="34" charset="-122"/>
              </a:rPr>
              <a:t>课程对应的</a:t>
            </a:r>
            <a:r>
              <a:rPr lang="zh-CN" altLang="en-US" b="1" dirty="0">
                <a:latin typeface="微软雅黑" panose="020B0503020204020204" pitchFamily="34" charset="-122"/>
                <a:ea typeface="微软雅黑" panose="020B0503020204020204" pitchFamily="34" charset="-122"/>
              </a:rPr>
              <a:t>岗位群以及职业能力，以</a:t>
            </a:r>
            <a:r>
              <a:rPr lang="zh-CN" altLang="en-US" b="1" dirty="0">
                <a:solidFill>
                  <a:srgbClr val="FF0000"/>
                </a:solidFill>
                <a:latin typeface="微软雅黑" panose="020B0503020204020204" pitchFamily="34" charset="-122"/>
                <a:ea typeface="微软雅黑" panose="020B0503020204020204" pitchFamily="34" charset="-122"/>
              </a:rPr>
              <a:t>基于工作过程</a:t>
            </a:r>
            <a:r>
              <a:rPr lang="zh-CN" altLang="en-US" b="1" dirty="0">
                <a:latin typeface="微软雅黑" panose="020B0503020204020204" pitchFamily="34" charset="-122"/>
                <a:ea typeface="微软雅黑" panose="020B0503020204020204" pitchFamily="34" charset="-122"/>
              </a:rPr>
              <a:t>的课程体系为结合点</a:t>
            </a:r>
            <a:r>
              <a:rPr lang="zh-CN" altLang="en-US" b="1" dirty="0" smtClean="0">
                <a:latin typeface="微软雅黑" panose="020B0503020204020204" pitchFamily="34" charset="-122"/>
                <a:ea typeface="微软雅黑" panose="020B0503020204020204" pitchFamily="34" charset="-122"/>
              </a:rPr>
              <a:t>，通过</a:t>
            </a:r>
            <a:r>
              <a:rPr lang="zh-CN" altLang="en-US" b="1" dirty="0" smtClean="0">
                <a:solidFill>
                  <a:srgbClr val="FF0000"/>
                </a:solidFill>
                <a:latin typeface="微软雅黑" panose="020B0503020204020204" pitchFamily="34" charset="-122"/>
                <a:ea typeface="微软雅黑" panose="020B0503020204020204" pitchFamily="34" charset="-122"/>
              </a:rPr>
              <a:t>课程建设规划</a:t>
            </a:r>
            <a:r>
              <a:rPr lang="zh-CN" altLang="en-US" b="1" dirty="0" smtClean="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课程标准</a:t>
            </a:r>
            <a:r>
              <a:rPr lang="zh-CN" altLang="en-US" b="1" dirty="0" smtClean="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课程教学设计</a:t>
            </a:r>
            <a:r>
              <a:rPr lang="zh-CN" altLang="en-US" b="1" dirty="0" smtClean="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教学</a:t>
            </a:r>
            <a:r>
              <a:rPr lang="zh-CN" altLang="en-US" b="1" dirty="0" smtClean="0">
                <a:solidFill>
                  <a:srgbClr val="FF0000"/>
                </a:solidFill>
                <a:latin typeface="微软雅黑" panose="020B0503020204020204" pitchFamily="34" charset="-122"/>
                <a:ea typeface="微软雅黑" panose="020B0503020204020204" pitchFamily="34" charset="-122"/>
              </a:rPr>
              <a:t>条件保障</a:t>
            </a:r>
            <a:r>
              <a:rPr lang="zh-CN" altLang="en-US" b="1" dirty="0" smtClean="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课程问题反馈</a:t>
            </a:r>
            <a:r>
              <a:rPr lang="zh-CN" altLang="en-US" b="1" dirty="0" smtClean="0">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形成课程质量报告</a:t>
            </a:r>
            <a:r>
              <a:rPr lang="zh-CN" altLang="en-US" b="1" dirty="0" smtClean="0">
                <a:latin typeface="微软雅黑" panose="020B0503020204020204" pitchFamily="34" charset="-122"/>
                <a:ea typeface="微软雅黑" panose="020B0503020204020204" pitchFamily="34" charset="-122"/>
              </a:rPr>
              <a:t>，以</a:t>
            </a:r>
            <a:r>
              <a:rPr lang="zh-CN" altLang="en-US" b="1" dirty="0">
                <a:latin typeface="微软雅黑" panose="020B0503020204020204" pitchFamily="34" charset="-122"/>
                <a:ea typeface="微软雅黑" panose="020B0503020204020204" pitchFamily="34" charset="-122"/>
              </a:rPr>
              <a:t>实现课程的</a:t>
            </a:r>
            <a:r>
              <a:rPr lang="zh-CN" altLang="en-US" b="1" dirty="0">
                <a:solidFill>
                  <a:srgbClr val="FF0000"/>
                </a:solidFill>
                <a:latin typeface="微软雅黑" panose="020B0503020204020204" pitchFamily="34" charset="-122"/>
                <a:ea typeface="微软雅黑" panose="020B0503020204020204" pitchFamily="34" charset="-122"/>
              </a:rPr>
              <a:t>持续化质量保障</a:t>
            </a:r>
            <a:r>
              <a:rPr lang="zh-CN" altLang="en-US" b="1" dirty="0" smtClean="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
        <p:nvSpPr>
          <p:cNvPr id="30" name="矩形 29"/>
          <p:cNvSpPr/>
          <p:nvPr/>
        </p:nvSpPr>
        <p:spPr>
          <a:xfrm>
            <a:off x="417232" y="532925"/>
            <a:ext cx="6675111" cy="368300"/>
          </a:xfrm>
          <a:prstGeom prst="rect">
            <a:avLst/>
          </a:prstGeom>
        </p:spPr>
        <p:txBody>
          <a:bodyPr wrap="square">
            <a:spAutoFit/>
          </a:bodyPr>
          <a:lstStyle/>
          <a:p>
            <a:r>
              <a:rPr lang="en-US" altLang="zh-CN" sz="1800" b="1" dirty="0" smtClean="0">
                <a:latin typeface="微软雅黑" panose="020B0503020204020204" pitchFamily="34" charset="-122"/>
                <a:ea typeface="微软雅黑" panose="020B0503020204020204" pitchFamily="34" charset="-122"/>
              </a:rPr>
              <a:t>(3)  </a:t>
            </a:r>
            <a:r>
              <a:rPr lang="zh-CN" altLang="en-US" sz="1800" b="1" dirty="0" smtClean="0">
                <a:latin typeface="微软雅黑" panose="020B0503020204020204" pitchFamily="34" charset="-122"/>
                <a:ea typeface="微软雅黑" panose="020B0503020204020204" pitchFamily="34" charset="-122"/>
              </a:rPr>
              <a:t>课程质量保障基础</a:t>
            </a:r>
            <a:endParaRPr lang="zh-CN" altLang="en-US" sz="1800" b="1"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4454" y="4874534"/>
            <a:ext cx="9144000" cy="271067"/>
            <a:chOff x="0" y="6389330"/>
            <a:chExt cx="12192000" cy="361422"/>
          </a:xfrm>
        </p:grpSpPr>
        <p:sp>
          <p:nvSpPr>
            <p:cNvPr id="36" name="矩形 35"/>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37" name="矩形 36"/>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pic>
        <p:nvPicPr>
          <p:cNvPr id="13" name="图片 12"/>
          <p:cNvPicPr>
            <a:picLocks noChangeAspect="1"/>
          </p:cNvPicPr>
          <p:nvPr/>
        </p:nvPicPr>
        <p:blipFill>
          <a:blip r:embed="rId16"/>
          <a:stretch>
            <a:fillRect/>
          </a:stretch>
        </p:blipFill>
        <p:spPr>
          <a:xfrm>
            <a:off x="7164705" y="171450"/>
            <a:ext cx="1849120" cy="421005"/>
          </a:xfrm>
          <a:prstGeom prst="rect">
            <a:avLst/>
          </a:prstGeom>
        </p:spPr>
      </p:pic>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6519474" y="-190338"/>
            <a:ext cx="3830429" cy="5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algn="ctr" eaLnBrk="1" hangingPunct="1">
              <a:defRPr sz="1400">
                <a:solidFill>
                  <a:srgbClr val="F4E3B6"/>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gn="l"/>
            <a:endParaRPr lang="zh-CN" altLang="en-US" sz="1350">
              <a:solidFill>
                <a:srgbClr val="000000"/>
              </a:solidFill>
            </a:endParaRPr>
          </a:p>
          <a:p>
            <a:pPr algn="l"/>
            <a:endParaRPr lang="zh-CN" altLang="en-US" sz="1350">
              <a:solidFill>
                <a:srgbClr val="000000"/>
              </a:solidFill>
            </a:endParaRPr>
          </a:p>
          <a:p>
            <a:pPr algn="l"/>
            <a:endParaRPr lang="zh-CN" altLang="da-DK" sz="1350">
              <a:solidFill>
                <a:srgbClr val="000000"/>
              </a:solidFill>
            </a:endParaRPr>
          </a:p>
          <a:p>
            <a:pPr algn="l"/>
            <a:endParaRPr lang="zh-CN" altLang="en-US" sz="1350">
              <a:solidFill>
                <a:srgbClr val="000000"/>
              </a:solidFill>
            </a:endParaRPr>
          </a:p>
        </p:txBody>
      </p:sp>
      <p:sp>
        <p:nvSpPr>
          <p:cNvPr id="20" name="文本框 19"/>
          <p:cNvSpPr txBox="1"/>
          <p:nvPr/>
        </p:nvSpPr>
        <p:spPr>
          <a:xfrm>
            <a:off x="432290" y="536095"/>
            <a:ext cx="3131252" cy="368300"/>
          </a:xfrm>
          <a:prstGeom prst="rect">
            <a:avLst/>
          </a:prstGeom>
        </p:spPr>
        <p:txBody>
          <a:bodyPr wrap="square">
            <a:spAutoFit/>
          </a:bodyPr>
          <a:lstStyle>
            <a:defPPr>
              <a:defRPr lang="zh-CN"/>
            </a:defPPr>
            <a:lvl1pPr>
              <a:defRPr sz="2400" b="1">
                <a:latin typeface="微软雅黑" panose="020B0503020204020204" pitchFamily="34" charset="-122"/>
                <a:ea typeface="微软雅黑" panose="020B0503020204020204" pitchFamily="34" charset="-122"/>
              </a:defRPr>
            </a:lvl1pPr>
          </a:lstStyle>
          <a:p>
            <a:r>
              <a:rPr lang="en-US" altLang="zh-CN" sz="1800" dirty="0" smtClean="0"/>
              <a:t>(4) </a:t>
            </a:r>
            <a:r>
              <a:rPr lang="zh-CN" altLang="en-US" sz="1800" dirty="0" smtClean="0"/>
              <a:t>构建课程改进螺旋</a:t>
            </a:r>
            <a:endParaRPr lang="zh-CN" altLang="en-US" sz="1800" dirty="0"/>
          </a:p>
        </p:txBody>
      </p:sp>
      <p:grpSp>
        <p:nvGrpSpPr>
          <p:cNvPr id="29" name="组合 28"/>
          <p:cNvGrpSpPr/>
          <p:nvPr/>
        </p:nvGrpSpPr>
        <p:grpSpPr>
          <a:xfrm>
            <a:off x="4222381" y="1012150"/>
            <a:ext cx="4429826" cy="3752697"/>
            <a:chOff x="5617988" y="1355460"/>
            <a:chExt cx="5906435" cy="5003596"/>
          </a:xfrm>
        </p:grpSpPr>
        <p:cxnSp>
          <p:nvCxnSpPr>
            <p:cNvPr id="30" name="直接连接符 29"/>
            <p:cNvCxnSpPr/>
            <p:nvPr/>
          </p:nvCxnSpPr>
          <p:spPr>
            <a:xfrm flipH="1">
              <a:off x="5617988" y="3551154"/>
              <a:ext cx="3452067" cy="0"/>
            </a:xfrm>
            <a:prstGeom prst="line">
              <a:avLst/>
            </a:prstGeom>
            <a:ln w="38100">
              <a:solidFill>
                <a:srgbClr val="9A268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5617988" y="3308558"/>
              <a:ext cx="3937259" cy="0"/>
            </a:xfrm>
            <a:prstGeom prst="line">
              <a:avLst/>
            </a:prstGeom>
            <a:ln w="38100">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5617988" y="4568190"/>
              <a:ext cx="2721171" cy="0"/>
            </a:xfrm>
            <a:prstGeom prst="line">
              <a:avLst/>
            </a:prstGeom>
            <a:ln w="38100">
              <a:solidFill>
                <a:srgbClr val="14B04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5617988" y="3857258"/>
              <a:ext cx="3042211" cy="0"/>
            </a:xfrm>
            <a:prstGeom prst="line">
              <a:avLst/>
            </a:prstGeom>
            <a:ln w="38100">
              <a:solidFill>
                <a:srgbClr val="2E319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5617988" y="5854478"/>
              <a:ext cx="4328871" cy="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5617988" y="5443931"/>
              <a:ext cx="3597111" cy="0"/>
            </a:xfrm>
            <a:prstGeom prst="line">
              <a:avLst/>
            </a:prstGeom>
            <a:ln w="38100">
              <a:solidFill>
                <a:srgbClr val="F78F1E"/>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5617988" y="4988068"/>
              <a:ext cx="2980599" cy="0"/>
            </a:xfrm>
            <a:prstGeom prst="line">
              <a:avLst/>
            </a:prstGeom>
            <a:ln w="38100">
              <a:solidFill>
                <a:srgbClr val="FFE2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5617988" y="4163864"/>
              <a:ext cx="2784791" cy="0"/>
            </a:xfrm>
            <a:prstGeom prst="line">
              <a:avLst/>
            </a:prstGeom>
            <a:ln w="38100">
              <a:solidFill>
                <a:srgbClr val="0097D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7866824" y="1355460"/>
              <a:ext cx="3657599" cy="5003596"/>
              <a:chOff x="8197910" y="1355460"/>
              <a:chExt cx="3657599" cy="5003596"/>
            </a:xfrm>
          </p:grpSpPr>
          <p:pic>
            <p:nvPicPr>
              <p:cNvPr id="41" name="图片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7910" y="1355460"/>
                <a:ext cx="3657599" cy="5003596"/>
              </a:xfrm>
              <a:prstGeom prst="rect">
                <a:avLst/>
              </a:prstGeom>
              <a:effectLst>
                <a:outerShdw blurRad="50800" dist="38100" dir="5400000" algn="t" rotWithShape="0">
                  <a:prstClr val="black">
                    <a:alpha val="40000"/>
                  </a:prstClr>
                </a:outerShdw>
              </a:effectLst>
            </p:spPr>
          </p:pic>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713" y="1440126"/>
                <a:ext cx="3001357" cy="4054135"/>
              </a:xfrm>
              <a:prstGeom prst="rect">
                <a:avLst/>
              </a:prstGeom>
            </p:spPr>
          </p:pic>
        </p:grpSp>
      </p:grpSp>
      <p:grpSp>
        <p:nvGrpSpPr>
          <p:cNvPr id="43" name="组合 42"/>
          <p:cNvGrpSpPr/>
          <p:nvPr/>
        </p:nvGrpSpPr>
        <p:grpSpPr>
          <a:xfrm>
            <a:off x="755650" y="1092074"/>
            <a:ext cx="3466731" cy="3524852"/>
            <a:chOff x="995680" y="1456098"/>
            <a:chExt cx="4622308" cy="4699803"/>
          </a:xfrm>
        </p:grpSpPr>
        <p:sp>
          <p:nvSpPr>
            <p:cNvPr id="44" name="矩形 43"/>
            <p:cNvSpPr/>
            <p:nvPr/>
          </p:nvSpPr>
          <p:spPr>
            <a:xfrm>
              <a:off x="4205955" y="4511579"/>
              <a:ext cx="1412033" cy="291253"/>
            </a:xfrm>
            <a:prstGeom prst="rect">
              <a:avLst/>
            </a:prstGeom>
          </p:spPr>
          <p:txBody>
            <a:bodyPr wrap="square">
              <a:spAutoFit/>
            </a:bodyPr>
            <a:lstStyle/>
            <a:p>
              <a:pPr algn="ctr"/>
              <a:r>
                <a:rPr lang="zh-CN" altLang="en-US" sz="825" b="1" kern="0" dirty="0">
                  <a:solidFill>
                    <a:schemeClr val="bg1">
                      <a:lumMod val="50000"/>
                    </a:schemeClr>
                  </a:solidFill>
                  <a:latin typeface="微软雅黑" panose="020B0503020204020204" pitchFamily="34" charset="-122"/>
                  <a:ea typeface="微软雅黑" panose="020B0503020204020204" pitchFamily="34" charset="-122"/>
                </a:rPr>
                <a:t>课程建设实施保障</a:t>
              </a:r>
              <a:endParaRPr lang="zh-CN" altLang="en-US" sz="825"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4329139" y="3966834"/>
              <a:ext cx="1250370" cy="461433"/>
            </a:xfrm>
            <a:prstGeom prst="rect">
              <a:avLst/>
            </a:prstGeom>
          </p:spPr>
          <p:txBody>
            <a:bodyPr wrap="square">
              <a:spAutoFit/>
            </a:bodyPr>
            <a:lstStyle/>
            <a:p>
              <a:pPr algn="ctr" eaLnBrk="1" fontAlgn="auto" hangingPunct="1">
                <a:spcBef>
                  <a:spcPts val="0"/>
                </a:spcBef>
                <a:spcAft>
                  <a:spcPts val="0"/>
                </a:spcAft>
              </a:pPr>
              <a:r>
                <a:rPr lang="zh-CN" altLang="en-US" sz="825" b="1" kern="0" dirty="0">
                  <a:solidFill>
                    <a:schemeClr val="bg1">
                      <a:lumMod val="50000"/>
                    </a:schemeClr>
                  </a:solidFill>
                  <a:latin typeface="微软雅黑" panose="020B0503020204020204" pitchFamily="34" charset="-122"/>
                  <a:ea typeface="微软雅黑" panose="020B0503020204020204" pitchFamily="34" charset="-122"/>
                </a:rPr>
                <a:t>课程建设目标任务落实实施</a:t>
              </a:r>
              <a:endParaRPr lang="zh-CN" altLang="en-US" sz="825"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4237487" y="3653840"/>
              <a:ext cx="1373296" cy="461433"/>
            </a:xfrm>
            <a:prstGeom prst="rect">
              <a:avLst/>
            </a:prstGeom>
          </p:spPr>
          <p:txBody>
            <a:bodyPr wrap="square">
              <a:spAutoFit/>
            </a:bodyPr>
            <a:lstStyle/>
            <a:p>
              <a:pPr algn="ctr" eaLnBrk="1" fontAlgn="auto" hangingPunct="1">
                <a:spcBef>
                  <a:spcPts val="0"/>
                </a:spcBef>
                <a:spcAft>
                  <a:spcPts val="0"/>
                </a:spcAft>
              </a:pPr>
              <a:r>
                <a:rPr lang="zh-CN" altLang="en-US" sz="825" b="1" kern="0" dirty="0">
                  <a:solidFill>
                    <a:schemeClr val="bg1">
                      <a:lumMod val="50000"/>
                    </a:schemeClr>
                  </a:solidFill>
                  <a:latin typeface="微软雅黑" panose="020B0503020204020204" pitchFamily="34" charset="-122"/>
                  <a:ea typeface="微软雅黑" panose="020B0503020204020204" pitchFamily="34" charset="-122"/>
                </a:rPr>
                <a:t>对课程建设情况进行目标检查</a:t>
              </a:r>
              <a:endParaRPr lang="zh-CN" altLang="en-US" sz="825" b="1"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7" name="直接箭头连接符 46"/>
            <p:cNvCxnSpPr>
              <a:stCxn id="76" idx="0"/>
            </p:cNvCxnSpPr>
            <p:nvPr/>
          </p:nvCxnSpPr>
          <p:spPr>
            <a:xfrm flipV="1">
              <a:off x="3934196" y="2763028"/>
              <a:ext cx="0" cy="1259271"/>
            </a:xfrm>
            <a:prstGeom prst="straightConnector1">
              <a:avLst/>
            </a:prstGeom>
            <a:ln w="28575">
              <a:solidFill>
                <a:srgbClr val="14B04D"/>
              </a:solidFill>
              <a:tailEnd type="triangle"/>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4410765" y="5864648"/>
              <a:ext cx="1087120" cy="291253"/>
            </a:xfrm>
            <a:prstGeom prst="rect">
              <a:avLst/>
            </a:prstGeom>
          </p:spPr>
          <p:txBody>
            <a:bodyPr wrap="none">
              <a:spAutoFit/>
            </a:bodyPr>
            <a:lstStyle/>
            <a:p>
              <a:pPr lvl="0" algn="ctr">
                <a:defRPr/>
              </a:pPr>
              <a:r>
                <a:rPr lang="zh-CN" altLang="en-US" sz="825" b="1" kern="0" dirty="0">
                  <a:solidFill>
                    <a:schemeClr val="bg1">
                      <a:lumMod val="50000"/>
                    </a:schemeClr>
                  </a:solidFill>
                  <a:latin typeface="微软雅黑" panose="020B0503020204020204" pitchFamily="34" charset="-122"/>
                  <a:ea typeface="微软雅黑" panose="020B0503020204020204" pitchFamily="34" charset="-122"/>
                </a:rPr>
                <a:t>课程建设目标</a:t>
              </a:r>
              <a:endParaRPr lang="zh-CN" altLang="en-US" sz="825"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4340866" y="5328167"/>
              <a:ext cx="1205276" cy="631613"/>
            </a:xfrm>
            <a:prstGeom prst="rect">
              <a:avLst/>
            </a:prstGeom>
          </p:spPr>
          <p:txBody>
            <a:bodyPr wrap="square">
              <a:spAutoFit/>
            </a:bodyPr>
            <a:lstStyle/>
            <a:p>
              <a:pPr algn="ctr" eaLnBrk="1" fontAlgn="auto" hangingPunct="1">
                <a:spcBef>
                  <a:spcPts val="0"/>
                </a:spcBef>
                <a:spcAft>
                  <a:spcPts val="0"/>
                </a:spcAft>
              </a:pPr>
              <a:r>
                <a:rPr lang="zh-CN" altLang="en-US" sz="825" b="1" kern="0" dirty="0">
                  <a:solidFill>
                    <a:schemeClr val="bg1">
                      <a:lumMod val="50000"/>
                    </a:schemeClr>
                  </a:solidFill>
                  <a:latin typeface="微软雅黑" panose="020B0503020204020204" pitchFamily="34" charset="-122"/>
                  <a:ea typeface="微软雅黑" panose="020B0503020204020204" pitchFamily="34" charset="-122"/>
                </a:rPr>
                <a:t>相关课程建设标准及系列规范</a:t>
              </a:r>
              <a:endParaRPr lang="zh-CN" altLang="en-US" sz="825"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4340866" y="4868872"/>
              <a:ext cx="1205276" cy="461433"/>
            </a:xfrm>
            <a:prstGeom prst="rect">
              <a:avLst/>
            </a:prstGeom>
          </p:spPr>
          <p:txBody>
            <a:bodyPr wrap="square">
              <a:spAutoFit/>
            </a:bodyPr>
            <a:lstStyle/>
            <a:p>
              <a:pPr algn="ctr"/>
              <a:r>
                <a:rPr lang="zh-CN" altLang="en-US" sz="825" b="1" kern="0" dirty="0">
                  <a:solidFill>
                    <a:schemeClr val="bg1">
                      <a:lumMod val="50000"/>
                    </a:schemeClr>
                  </a:solidFill>
                  <a:latin typeface="微软雅黑" panose="020B0503020204020204" pitchFamily="34" charset="-122"/>
                  <a:ea typeface="微软雅黑" panose="020B0503020204020204" pitchFamily="34" charset="-122"/>
                </a:rPr>
                <a:t>课程建设实现的目标路径</a:t>
              </a:r>
              <a:endParaRPr lang="zh-CN" altLang="en-US" sz="825"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4" name="矩形 63"/>
            <p:cNvSpPr/>
            <p:nvPr/>
          </p:nvSpPr>
          <p:spPr>
            <a:xfrm>
              <a:off x="4452989" y="3325995"/>
              <a:ext cx="981027" cy="461433"/>
            </a:xfrm>
            <a:prstGeom prst="rect">
              <a:avLst/>
            </a:prstGeom>
          </p:spPr>
          <p:txBody>
            <a:bodyPr wrap="square">
              <a:spAutoFit/>
            </a:bodyPr>
            <a:lstStyle/>
            <a:p>
              <a:pPr algn="ctr" eaLnBrk="1" fontAlgn="auto" hangingPunct="1">
                <a:spcBef>
                  <a:spcPts val="0"/>
                </a:spcBef>
                <a:spcAft>
                  <a:spcPts val="0"/>
                </a:spcAft>
              </a:pPr>
              <a:r>
                <a:rPr lang="zh-CN" altLang="en-US" sz="825" b="1" kern="0" dirty="0">
                  <a:solidFill>
                    <a:schemeClr val="bg1">
                      <a:lumMod val="50000"/>
                    </a:schemeClr>
                  </a:solidFill>
                  <a:latin typeface="微软雅黑" panose="020B0503020204020204" pitchFamily="34" charset="-122"/>
                  <a:ea typeface="微软雅黑" panose="020B0503020204020204" pitchFamily="34" charset="-122"/>
                </a:rPr>
                <a:t>课程建设成效及特色</a:t>
              </a:r>
              <a:endParaRPr lang="zh-CN" altLang="en-US" sz="825"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矩形 64"/>
            <p:cNvSpPr/>
            <p:nvPr/>
          </p:nvSpPr>
          <p:spPr>
            <a:xfrm>
              <a:off x="4390654" y="2986947"/>
              <a:ext cx="1136149" cy="461433"/>
            </a:xfrm>
            <a:prstGeom prst="rect">
              <a:avLst/>
            </a:prstGeom>
          </p:spPr>
          <p:txBody>
            <a:bodyPr wrap="square">
              <a:spAutoFit/>
            </a:bodyPr>
            <a:lstStyle/>
            <a:p>
              <a:pPr algn="ctr" eaLnBrk="1" fontAlgn="auto" hangingPunct="1">
                <a:spcBef>
                  <a:spcPts val="0"/>
                </a:spcBef>
                <a:spcAft>
                  <a:spcPts val="0"/>
                </a:spcAft>
              </a:pPr>
              <a:r>
                <a:rPr lang="zh-CN" altLang="en-US" sz="825" b="1" kern="0" dirty="0" smtClean="0">
                  <a:solidFill>
                    <a:schemeClr val="bg1">
                      <a:lumMod val="50000"/>
                    </a:schemeClr>
                  </a:solidFill>
                  <a:latin typeface="微软雅黑" panose="020B0503020204020204" pitchFamily="34" charset="-122"/>
                  <a:ea typeface="微软雅黑" panose="020B0503020204020204" pitchFamily="34" charset="-122"/>
                </a:rPr>
                <a:t>改进</a:t>
              </a:r>
              <a:r>
                <a:rPr lang="zh-CN" altLang="en-US" sz="825" b="1" kern="0" dirty="0">
                  <a:solidFill>
                    <a:schemeClr val="bg1">
                      <a:lumMod val="50000"/>
                    </a:schemeClr>
                  </a:solidFill>
                  <a:latin typeface="微软雅黑" panose="020B0503020204020204" pitchFamily="34" charset="-122"/>
                  <a:ea typeface="微软雅黑" panose="020B0503020204020204" pitchFamily="34" charset="-122"/>
                </a:rPr>
                <a:t>措施及下一步探索</a:t>
              </a:r>
              <a:endParaRPr lang="zh-CN" altLang="en-US" sz="825"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Rectangle 24"/>
            <p:cNvSpPr>
              <a:spLocks noChangeArrowheads="1"/>
            </p:cNvSpPr>
            <p:nvPr/>
          </p:nvSpPr>
          <p:spPr bwMode="auto">
            <a:xfrm>
              <a:off x="3527526" y="5810590"/>
              <a:ext cx="813340" cy="313520"/>
            </a:xfrm>
            <a:prstGeom prst="rect">
              <a:avLst/>
            </a:prstGeom>
            <a:solidFill>
              <a:srgbClr val="FF0000"/>
            </a:solidFill>
            <a:ln>
              <a:noFill/>
            </a:ln>
            <a:effectLst/>
          </p:spPr>
          <p:txBody>
            <a:bodyPr wrap="none" lIns="59927" tIns="29964" rIns="59927" bIns="29964"/>
            <a:lstStyle>
              <a:lvl1pPr defTabSz="793750" latinLnBrk="1">
                <a:defRPr kumimoji="1">
                  <a:solidFill>
                    <a:schemeClr val="tx1"/>
                  </a:solidFill>
                  <a:latin typeface="HY견고딕" pitchFamily="18" charset="-127"/>
                  <a:ea typeface="HY견고딕" pitchFamily="18" charset="-127"/>
                </a:defRPr>
              </a:lvl1pPr>
              <a:lvl2pPr marL="396875" defTabSz="793750" latinLnBrk="1">
                <a:defRPr kumimoji="1">
                  <a:solidFill>
                    <a:schemeClr val="tx1"/>
                  </a:solidFill>
                  <a:latin typeface="HY견고딕" pitchFamily="18" charset="-127"/>
                  <a:ea typeface="HY견고딕" pitchFamily="18" charset="-127"/>
                </a:defRPr>
              </a:lvl2pPr>
              <a:lvl3pPr marL="793750" defTabSz="793750" latinLnBrk="1">
                <a:defRPr kumimoji="1">
                  <a:solidFill>
                    <a:schemeClr val="tx1"/>
                  </a:solidFill>
                  <a:latin typeface="HY견고딕" pitchFamily="18" charset="-127"/>
                  <a:ea typeface="HY견고딕" pitchFamily="18" charset="-127"/>
                </a:defRPr>
              </a:lvl3pPr>
              <a:lvl4pPr marL="1190625" defTabSz="793750" latinLnBrk="1">
                <a:defRPr kumimoji="1">
                  <a:solidFill>
                    <a:schemeClr val="tx1"/>
                  </a:solidFill>
                  <a:latin typeface="HY견고딕" pitchFamily="18" charset="-127"/>
                  <a:ea typeface="HY견고딕" pitchFamily="18" charset="-127"/>
                </a:defRPr>
              </a:lvl4pPr>
              <a:lvl5pPr marL="1587500" defTabSz="793750" latinLnBrk="1">
                <a:defRPr kumimoji="1">
                  <a:solidFill>
                    <a:schemeClr val="tx1"/>
                  </a:solidFill>
                  <a:latin typeface="HY견고딕" pitchFamily="18" charset="-127"/>
                  <a:ea typeface="HY견고딕" pitchFamily="18" charset="-127"/>
                </a:defRPr>
              </a:lvl5pPr>
              <a:lvl6pPr marL="2044700" defTabSz="793750" fontAlgn="base" latinLnBrk="1">
                <a:spcBef>
                  <a:spcPct val="0"/>
                </a:spcBef>
                <a:spcAft>
                  <a:spcPct val="0"/>
                </a:spcAft>
                <a:defRPr kumimoji="1">
                  <a:solidFill>
                    <a:schemeClr val="tx1"/>
                  </a:solidFill>
                  <a:latin typeface="HY견고딕" pitchFamily="18" charset="-127"/>
                  <a:ea typeface="HY견고딕" pitchFamily="18" charset="-127"/>
                </a:defRPr>
              </a:lvl6pPr>
              <a:lvl7pPr marL="2501900" defTabSz="793750" fontAlgn="base" latinLnBrk="1">
                <a:spcBef>
                  <a:spcPct val="0"/>
                </a:spcBef>
                <a:spcAft>
                  <a:spcPct val="0"/>
                </a:spcAft>
                <a:defRPr kumimoji="1">
                  <a:solidFill>
                    <a:schemeClr val="tx1"/>
                  </a:solidFill>
                  <a:latin typeface="HY견고딕" pitchFamily="18" charset="-127"/>
                  <a:ea typeface="HY견고딕" pitchFamily="18" charset="-127"/>
                </a:defRPr>
              </a:lvl7pPr>
              <a:lvl8pPr marL="2959100" defTabSz="793750" fontAlgn="base" latinLnBrk="1">
                <a:spcBef>
                  <a:spcPct val="0"/>
                </a:spcBef>
                <a:spcAft>
                  <a:spcPct val="0"/>
                </a:spcAft>
                <a:defRPr kumimoji="1">
                  <a:solidFill>
                    <a:schemeClr val="tx1"/>
                  </a:solidFill>
                  <a:latin typeface="HY견고딕" pitchFamily="18" charset="-127"/>
                  <a:ea typeface="HY견고딕" pitchFamily="18" charset="-127"/>
                </a:defRPr>
              </a:lvl8pPr>
              <a:lvl9pPr marL="3416300" defTabSz="793750" fontAlgn="base" latinLnBrk="1">
                <a:spcBef>
                  <a:spcPct val="0"/>
                </a:spcBef>
                <a:spcAft>
                  <a:spcPct val="0"/>
                </a:spcAft>
                <a:defRPr kumimoji="1">
                  <a:solidFill>
                    <a:schemeClr val="tx1"/>
                  </a:solidFill>
                  <a:latin typeface="HY견고딕" pitchFamily="18" charset="-127"/>
                  <a:ea typeface="HY견고딕" pitchFamily="18" charset="-127"/>
                </a:defRPr>
              </a:lvl9pPr>
            </a:lstStyle>
            <a:p>
              <a:pPr algn="ctr" eaLnBrk="1" latinLnBrk="0" hangingPunct="1">
                <a:lnSpc>
                  <a:spcPct val="110000"/>
                </a:lnSpc>
              </a:pPr>
              <a:r>
                <a:rPr lang="zh-CN" altLang="en-US" sz="1050" b="1" dirty="0" smtClean="0">
                  <a:solidFill>
                    <a:schemeClr val="bg1"/>
                  </a:solidFill>
                  <a:latin typeface="微软雅黑" panose="020B0503020204020204" pitchFamily="34" charset="-122"/>
                  <a:ea typeface="微软雅黑" panose="020B0503020204020204" pitchFamily="34" charset="-122"/>
                </a:rPr>
                <a:t>目标</a:t>
              </a:r>
              <a:endParaRPr lang="ko-KR" altLang="en-US" sz="1050" b="1" dirty="0">
                <a:solidFill>
                  <a:schemeClr val="bg1"/>
                </a:solidFill>
                <a:latin typeface="微软雅黑" panose="020B0503020204020204" pitchFamily="34" charset="-122"/>
              </a:endParaRPr>
            </a:p>
          </p:txBody>
        </p:sp>
        <p:sp>
          <p:nvSpPr>
            <p:cNvPr id="73" name="Rectangle 24"/>
            <p:cNvSpPr>
              <a:spLocks noChangeArrowheads="1"/>
            </p:cNvSpPr>
            <p:nvPr/>
          </p:nvSpPr>
          <p:spPr bwMode="auto">
            <a:xfrm>
              <a:off x="3527526" y="5377815"/>
              <a:ext cx="813340" cy="313520"/>
            </a:xfrm>
            <a:prstGeom prst="rect">
              <a:avLst/>
            </a:prstGeom>
            <a:solidFill>
              <a:srgbClr val="F78F1E"/>
            </a:solidFill>
            <a:ln>
              <a:noFill/>
            </a:ln>
            <a:effectLst/>
          </p:spPr>
          <p:txBody>
            <a:bodyPr wrap="none" lIns="59927" tIns="29964" rIns="59927" bIns="29964"/>
            <a:lstStyle/>
            <a:p>
              <a:pPr algn="ctr" defTabSz="793750">
                <a:lnSpc>
                  <a:spcPct val="110000"/>
                </a:lnSpc>
              </a:pPr>
              <a:r>
                <a:rPr kumimoji="1" lang="zh-CN" altLang="en-US" sz="1050" b="1" dirty="0">
                  <a:solidFill>
                    <a:schemeClr val="bg1"/>
                  </a:solidFill>
                  <a:latin typeface="微软雅黑" panose="020B0503020204020204" pitchFamily="34" charset="-122"/>
                  <a:ea typeface="微软雅黑" panose="020B0503020204020204" pitchFamily="34" charset="-122"/>
                </a:rPr>
                <a:t>标准</a:t>
              </a:r>
              <a:endParaRPr kumimoji="1" lang="ko-KR" altLang="en-US" sz="1050" b="1" dirty="0">
                <a:solidFill>
                  <a:schemeClr val="bg1"/>
                </a:solidFill>
                <a:latin typeface="微软雅黑" panose="020B0503020204020204" pitchFamily="34" charset="-122"/>
                <a:ea typeface="微软雅黑" panose="020B0503020204020204" pitchFamily="34" charset="-122"/>
              </a:endParaRPr>
            </a:p>
          </p:txBody>
        </p:sp>
        <p:sp>
          <p:nvSpPr>
            <p:cNvPr id="74" name="Rectangle 24"/>
            <p:cNvSpPr>
              <a:spLocks noChangeArrowheads="1"/>
            </p:cNvSpPr>
            <p:nvPr/>
          </p:nvSpPr>
          <p:spPr bwMode="auto">
            <a:xfrm>
              <a:off x="3527526" y="4923680"/>
              <a:ext cx="813340" cy="313520"/>
            </a:xfrm>
            <a:prstGeom prst="rect">
              <a:avLst/>
            </a:prstGeom>
            <a:solidFill>
              <a:srgbClr val="FFE200"/>
            </a:solidFill>
            <a:ln>
              <a:solidFill>
                <a:schemeClr val="accent6">
                  <a:lumMod val="60000"/>
                  <a:lumOff val="40000"/>
                </a:schemeClr>
              </a:solidFill>
            </a:ln>
            <a:effectLst/>
          </p:spPr>
          <p:txBody>
            <a:bodyPr wrap="none" lIns="59927" tIns="29964" rIns="59927" bIns="29964"/>
            <a:lstStyle/>
            <a:p>
              <a:pPr algn="ctr" defTabSz="793750">
                <a:lnSpc>
                  <a:spcPct val="110000"/>
                </a:lnSpc>
              </a:pPr>
              <a:r>
                <a:rPr kumimoji="1" lang="zh-CN" altLang="en-US" sz="1050" b="1" dirty="0" smtClean="0">
                  <a:solidFill>
                    <a:schemeClr val="bg1"/>
                  </a:solidFill>
                  <a:latin typeface="微软雅黑" panose="020B0503020204020204" pitchFamily="34" charset="-122"/>
                  <a:ea typeface="微软雅黑" panose="020B0503020204020204" pitchFamily="34" charset="-122"/>
                </a:rPr>
                <a:t>设计</a:t>
              </a:r>
              <a:endParaRPr kumimoji="1" lang="ko-KR" altLang="en-US" sz="1050" b="1" dirty="0">
                <a:solidFill>
                  <a:schemeClr val="bg1"/>
                </a:solidFill>
                <a:latin typeface="微软雅黑" panose="020B0503020204020204" pitchFamily="34" charset="-122"/>
                <a:ea typeface="微软雅黑" panose="020B0503020204020204" pitchFamily="34" charset="-122"/>
              </a:endParaRPr>
            </a:p>
          </p:txBody>
        </p:sp>
        <p:sp>
          <p:nvSpPr>
            <p:cNvPr id="75" name="Rectangle 24"/>
            <p:cNvSpPr>
              <a:spLocks noChangeArrowheads="1"/>
            </p:cNvSpPr>
            <p:nvPr/>
          </p:nvSpPr>
          <p:spPr bwMode="auto">
            <a:xfrm>
              <a:off x="3527526" y="4485654"/>
              <a:ext cx="813340" cy="313520"/>
            </a:xfrm>
            <a:prstGeom prst="rect">
              <a:avLst/>
            </a:prstGeom>
            <a:solidFill>
              <a:srgbClr val="14B04D"/>
            </a:solidFill>
            <a:ln>
              <a:noFill/>
            </a:ln>
            <a:effectLst/>
          </p:spPr>
          <p:txBody>
            <a:bodyPr wrap="none" lIns="59927" tIns="29964" rIns="59927" bIns="29964"/>
            <a:lstStyle/>
            <a:p>
              <a:pPr algn="ctr" defTabSz="793750">
                <a:lnSpc>
                  <a:spcPct val="110000"/>
                </a:lnSpc>
              </a:pPr>
              <a:r>
                <a:rPr kumimoji="1" lang="zh-CN" altLang="en-US" sz="1050" b="1" dirty="0">
                  <a:solidFill>
                    <a:schemeClr val="bg1"/>
                  </a:solidFill>
                  <a:latin typeface="微软雅黑" panose="020B0503020204020204" pitchFamily="34" charset="-122"/>
                  <a:ea typeface="微软雅黑" panose="020B0503020204020204" pitchFamily="34" charset="-122"/>
                </a:rPr>
                <a:t>组织</a:t>
              </a:r>
              <a:endParaRPr kumimoji="1" lang="ko-KR" altLang="en-US" sz="1050" b="1" dirty="0">
                <a:solidFill>
                  <a:schemeClr val="bg1"/>
                </a:solidFill>
                <a:latin typeface="微软雅黑" panose="020B0503020204020204" pitchFamily="34" charset="-122"/>
                <a:ea typeface="微软雅黑" panose="020B0503020204020204" pitchFamily="34" charset="-122"/>
              </a:endParaRPr>
            </a:p>
          </p:txBody>
        </p:sp>
        <p:sp>
          <p:nvSpPr>
            <p:cNvPr id="76" name="Rectangle 24"/>
            <p:cNvSpPr>
              <a:spLocks noChangeArrowheads="1"/>
            </p:cNvSpPr>
            <p:nvPr/>
          </p:nvSpPr>
          <p:spPr bwMode="auto">
            <a:xfrm>
              <a:off x="3527526" y="4022299"/>
              <a:ext cx="813340" cy="313520"/>
            </a:xfrm>
            <a:prstGeom prst="rect">
              <a:avLst/>
            </a:prstGeom>
            <a:solidFill>
              <a:srgbClr val="0097DC"/>
            </a:solidFill>
            <a:ln>
              <a:noFill/>
            </a:ln>
            <a:effectLst/>
          </p:spPr>
          <p:txBody>
            <a:bodyPr wrap="none" lIns="59927" tIns="29964" rIns="59927" bIns="29964"/>
            <a:lstStyle/>
            <a:p>
              <a:pPr algn="ctr" defTabSz="793750">
                <a:lnSpc>
                  <a:spcPct val="110000"/>
                </a:lnSpc>
              </a:pPr>
              <a:r>
                <a:rPr kumimoji="1" lang="zh-CN" altLang="en-US" sz="1050" b="1" dirty="0" smtClean="0">
                  <a:solidFill>
                    <a:schemeClr val="bg1"/>
                  </a:solidFill>
                  <a:latin typeface="微软雅黑" panose="020B0503020204020204" pitchFamily="34" charset="-122"/>
                  <a:ea typeface="微软雅黑" panose="020B0503020204020204" pitchFamily="34" charset="-122"/>
                </a:rPr>
                <a:t>实施</a:t>
              </a:r>
              <a:endParaRPr kumimoji="1" lang="ko-KR" altLang="en-US" sz="1050" b="1" dirty="0">
                <a:solidFill>
                  <a:schemeClr val="bg1"/>
                </a:solidFill>
                <a:latin typeface="微软雅黑" panose="020B0503020204020204" pitchFamily="34" charset="-122"/>
                <a:ea typeface="微软雅黑" panose="020B0503020204020204" pitchFamily="34" charset="-122"/>
              </a:endParaRPr>
            </a:p>
          </p:txBody>
        </p:sp>
        <p:sp>
          <p:nvSpPr>
            <p:cNvPr id="77" name="Rectangle 24"/>
            <p:cNvSpPr>
              <a:spLocks noChangeArrowheads="1"/>
            </p:cNvSpPr>
            <p:nvPr/>
          </p:nvSpPr>
          <p:spPr bwMode="auto">
            <a:xfrm>
              <a:off x="3527526" y="3695140"/>
              <a:ext cx="813340" cy="313520"/>
            </a:xfrm>
            <a:prstGeom prst="rect">
              <a:avLst/>
            </a:prstGeom>
            <a:solidFill>
              <a:srgbClr val="2E3192"/>
            </a:solidFill>
            <a:ln>
              <a:noFill/>
            </a:ln>
            <a:effectLst/>
          </p:spPr>
          <p:txBody>
            <a:bodyPr wrap="none" lIns="59927" tIns="29964" rIns="59927" bIns="29964"/>
            <a:lstStyle/>
            <a:p>
              <a:pPr algn="ctr" defTabSz="793750">
                <a:lnSpc>
                  <a:spcPct val="110000"/>
                </a:lnSpc>
              </a:pPr>
              <a:r>
                <a:rPr kumimoji="1" lang="zh-CN" altLang="en-US" sz="1050" b="1" dirty="0" smtClean="0">
                  <a:solidFill>
                    <a:schemeClr val="bg1"/>
                  </a:solidFill>
                  <a:latin typeface="微软雅黑" panose="020B0503020204020204" pitchFamily="34" charset="-122"/>
                  <a:ea typeface="微软雅黑" panose="020B0503020204020204" pitchFamily="34" charset="-122"/>
                </a:rPr>
                <a:t>诊断</a:t>
              </a:r>
              <a:endParaRPr kumimoji="1" lang="ko-KR" altLang="en-US" sz="1050" b="1" dirty="0">
                <a:solidFill>
                  <a:schemeClr val="bg1"/>
                </a:solidFill>
                <a:latin typeface="微软雅黑" panose="020B0503020204020204" pitchFamily="34" charset="-122"/>
                <a:ea typeface="微软雅黑" panose="020B0503020204020204" pitchFamily="34" charset="-122"/>
              </a:endParaRPr>
            </a:p>
          </p:txBody>
        </p:sp>
        <p:sp>
          <p:nvSpPr>
            <p:cNvPr id="78" name="Rectangle 24"/>
            <p:cNvSpPr>
              <a:spLocks noChangeArrowheads="1"/>
            </p:cNvSpPr>
            <p:nvPr/>
          </p:nvSpPr>
          <p:spPr bwMode="auto">
            <a:xfrm>
              <a:off x="3527526" y="3361462"/>
              <a:ext cx="813340" cy="313520"/>
            </a:xfrm>
            <a:prstGeom prst="rect">
              <a:avLst/>
            </a:prstGeom>
            <a:solidFill>
              <a:srgbClr val="9A268B"/>
            </a:solidFill>
            <a:ln>
              <a:noFill/>
            </a:ln>
            <a:effectLst/>
          </p:spPr>
          <p:txBody>
            <a:bodyPr wrap="none" lIns="59927" tIns="29964" rIns="59927" bIns="29964"/>
            <a:lstStyle/>
            <a:p>
              <a:pPr algn="ctr" defTabSz="793750">
                <a:lnSpc>
                  <a:spcPct val="110000"/>
                </a:lnSpc>
              </a:pPr>
              <a:r>
                <a:rPr kumimoji="1" lang="zh-CN" altLang="en-US" sz="1050" b="1" dirty="0" smtClean="0">
                  <a:solidFill>
                    <a:schemeClr val="bg1"/>
                  </a:solidFill>
                  <a:latin typeface="微软雅黑" panose="020B0503020204020204" pitchFamily="34" charset="-122"/>
                  <a:ea typeface="微软雅黑" panose="020B0503020204020204" pitchFamily="34" charset="-122"/>
                </a:rPr>
                <a:t>创新</a:t>
              </a:r>
              <a:endParaRPr kumimoji="1" lang="ko-KR" altLang="en-US" sz="1050" b="1" dirty="0">
                <a:solidFill>
                  <a:schemeClr val="bg1"/>
                </a:solidFill>
                <a:latin typeface="微软雅黑" panose="020B0503020204020204" pitchFamily="34" charset="-122"/>
                <a:ea typeface="微软雅黑" panose="020B0503020204020204" pitchFamily="34" charset="-122"/>
              </a:endParaRPr>
            </a:p>
          </p:txBody>
        </p:sp>
        <p:sp>
          <p:nvSpPr>
            <p:cNvPr id="79" name="Rectangle 24"/>
            <p:cNvSpPr>
              <a:spLocks noChangeArrowheads="1"/>
            </p:cNvSpPr>
            <p:nvPr/>
          </p:nvSpPr>
          <p:spPr bwMode="auto">
            <a:xfrm>
              <a:off x="3527526" y="3038208"/>
              <a:ext cx="813340" cy="313520"/>
            </a:xfrm>
            <a:prstGeom prst="rect">
              <a:avLst/>
            </a:prstGeom>
            <a:solidFill>
              <a:srgbClr val="7030A0"/>
            </a:solidFill>
            <a:ln>
              <a:noFill/>
            </a:ln>
            <a:effectLst/>
          </p:spPr>
          <p:txBody>
            <a:bodyPr wrap="none" lIns="59927" tIns="29964" rIns="59927" bIns="29964"/>
            <a:lstStyle/>
            <a:p>
              <a:pPr algn="ctr" defTabSz="793750">
                <a:lnSpc>
                  <a:spcPct val="110000"/>
                </a:lnSpc>
              </a:pPr>
              <a:r>
                <a:rPr kumimoji="1" lang="zh-CN" altLang="en-US" sz="1050" b="1" dirty="0" smtClean="0">
                  <a:solidFill>
                    <a:schemeClr val="bg1"/>
                  </a:solidFill>
                  <a:latin typeface="微软雅黑" panose="020B0503020204020204" pitchFamily="34" charset="-122"/>
                  <a:ea typeface="微软雅黑" panose="020B0503020204020204" pitchFamily="34" charset="-122"/>
                </a:rPr>
                <a:t>改进</a:t>
              </a:r>
              <a:endParaRPr kumimoji="1" lang="ko-KR" altLang="en-US" sz="1050" b="1" dirty="0">
                <a:solidFill>
                  <a:schemeClr val="bg1"/>
                </a:solidFill>
                <a:latin typeface="微软雅黑" panose="020B0503020204020204" pitchFamily="34" charset="-122"/>
                <a:ea typeface="微软雅黑" panose="020B0503020204020204" pitchFamily="34" charset="-122"/>
              </a:endParaRPr>
            </a:p>
          </p:txBody>
        </p:sp>
        <p:sp>
          <p:nvSpPr>
            <p:cNvPr id="80" name="Rectangle 24"/>
            <p:cNvSpPr>
              <a:spLocks noChangeArrowheads="1"/>
            </p:cNvSpPr>
            <p:nvPr/>
          </p:nvSpPr>
          <p:spPr bwMode="auto">
            <a:xfrm>
              <a:off x="1521379" y="4022068"/>
              <a:ext cx="813600" cy="308312"/>
            </a:xfrm>
            <a:prstGeom prst="rect">
              <a:avLst/>
            </a:prstGeom>
            <a:solidFill>
              <a:srgbClr val="F79E64"/>
            </a:solidFill>
            <a:ln>
              <a:noFill/>
            </a:ln>
            <a:effectLst/>
          </p:spPr>
          <p:txBody>
            <a:bodyPr wrap="none" lIns="59927" tIns="29964" rIns="59927" bIns="29964"/>
            <a:lstStyle/>
            <a:p>
              <a:pPr algn="ctr" defTabSz="793750">
                <a:lnSpc>
                  <a:spcPct val="110000"/>
                </a:lnSpc>
              </a:pPr>
              <a:r>
                <a:rPr kumimoji="1" lang="zh-CN" altLang="en-US" sz="1050" b="1" dirty="0">
                  <a:solidFill>
                    <a:srgbClr val="FFFF00"/>
                  </a:solidFill>
                  <a:latin typeface="微软雅黑" panose="020B0503020204020204" pitchFamily="34" charset="-122"/>
                  <a:ea typeface="微软雅黑" panose="020B0503020204020204" pitchFamily="34" charset="-122"/>
                </a:rPr>
                <a:t>监测</a:t>
              </a:r>
              <a:endParaRPr kumimoji="1" lang="ko-KR" altLang="en-US" sz="1050" b="1" dirty="0">
                <a:solidFill>
                  <a:srgbClr val="FFFF00"/>
                </a:solidFill>
                <a:latin typeface="微软雅黑" panose="020B0503020204020204" pitchFamily="34" charset="-122"/>
                <a:ea typeface="微软雅黑" panose="020B0503020204020204" pitchFamily="34" charset="-122"/>
              </a:endParaRPr>
            </a:p>
          </p:txBody>
        </p:sp>
        <p:sp>
          <p:nvSpPr>
            <p:cNvPr id="81" name="Rectangle 24"/>
            <p:cNvSpPr>
              <a:spLocks noChangeArrowheads="1"/>
            </p:cNvSpPr>
            <p:nvPr/>
          </p:nvSpPr>
          <p:spPr bwMode="auto">
            <a:xfrm>
              <a:off x="1521379" y="4481272"/>
              <a:ext cx="813600" cy="308312"/>
            </a:xfrm>
            <a:prstGeom prst="rect">
              <a:avLst/>
            </a:prstGeom>
            <a:solidFill>
              <a:srgbClr val="E66D58"/>
            </a:solidFill>
            <a:ln>
              <a:noFill/>
            </a:ln>
            <a:effectLst/>
          </p:spPr>
          <p:txBody>
            <a:bodyPr wrap="none" lIns="59927" tIns="29964" rIns="59927" bIns="29964"/>
            <a:lstStyle/>
            <a:p>
              <a:pPr algn="ctr" defTabSz="793750">
                <a:lnSpc>
                  <a:spcPct val="110000"/>
                </a:lnSpc>
              </a:pPr>
              <a:r>
                <a:rPr kumimoji="1" lang="zh-CN" altLang="en-US" sz="1050" b="1" dirty="0">
                  <a:solidFill>
                    <a:srgbClr val="FFFF00"/>
                  </a:solidFill>
                  <a:latin typeface="微软雅黑" panose="020B0503020204020204" pitchFamily="34" charset="-122"/>
                  <a:ea typeface="微软雅黑" panose="020B0503020204020204" pitchFamily="34" charset="-122"/>
                </a:rPr>
                <a:t>预警</a:t>
              </a:r>
              <a:endParaRPr kumimoji="1" lang="ko-KR" altLang="en-US" sz="1050" b="1" dirty="0">
                <a:solidFill>
                  <a:srgbClr val="FFFF00"/>
                </a:solidFill>
                <a:latin typeface="微软雅黑" panose="020B0503020204020204" pitchFamily="34" charset="-122"/>
                <a:ea typeface="微软雅黑" panose="020B0503020204020204" pitchFamily="34" charset="-122"/>
              </a:endParaRPr>
            </a:p>
          </p:txBody>
        </p:sp>
        <p:sp>
          <p:nvSpPr>
            <p:cNvPr id="82" name="Rectangle 24"/>
            <p:cNvSpPr>
              <a:spLocks noChangeArrowheads="1"/>
            </p:cNvSpPr>
            <p:nvPr/>
          </p:nvSpPr>
          <p:spPr bwMode="auto">
            <a:xfrm>
              <a:off x="1526536" y="4922068"/>
              <a:ext cx="813600" cy="308312"/>
            </a:xfrm>
            <a:prstGeom prst="rect">
              <a:avLst/>
            </a:prstGeom>
            <a:solidFill>
              <a:srgbClr val="D15055"/>
            </a:solidFill>
            <a:ln>
              <a:noFill/>
            </a:ln>
            <a:effectLst/>
          </p:spPr>
          <p:txBody>
            <a:bodyPr wrap="none" lIns="59927" tIns="29964" rIns="59927" bIns="29964"/>
            <a:lstStyle/>
            <a:p>
              <a:pPr algn="ctr" defTabSz="793750">
                <a:lnSpc>
                  <a:spcPct val="110000"/>
                </a:lnSpc>
              </a:pPr>
              <a:r>
                <a:rPr kumimoji="1" lang="zh-CN" altLang="en-US" sz="1050" b="1" dirty="0">
                  <a:solidFill>
                    <a:srgbClr val="FFFF00"/>
                  </a:solidFill>
                  <a:latin typeface="微软雅黑" panose="020B0503020204020204" pitchFamily="34" charset="-122"/>
                  <a:ea typeface="微软雅黑" panose="020B0503020204020204" pitchFamily="34" charset="-122"/>
                </a:rPr>
                <a:t>改进</a:t>
              </a:r>
              <a:endParaRPr kumimoji="1" lang="ko-KR" altLang="en-US" sz="1050" b="1" dirty="0">
                <a:solidFill>
                  <a:srgbClr val="FFFF00"/>
                </a:solidFill>
                <a:latin typeface="微软雅黑" panose="020B0503020204020204" pitchFamily="34" charset="-122"/>
                <a:ea typeface="微软雅黑" panose="020B0503020204020204" pitchFamily="34" charset="-122"/>
              </a:endParaRPr>
            </a:p>
          </p:txBody>
        </p:sp>
        <p:cxnSp>
          <p:nvCxnSpPr>
            <p:cNvPr id="83" name="直接箭头连接符 82"/>
            <p:cNvCxnSpPr>
              <a:stCxn id="76" idx="1"/>
              <a:endCxn id="80" idx="3"/>
            </p:cNvCxnSpPr>
            <p:nvPr/>
          </p:nvCxnSpPr>
          <p:spPr>
            <a:xfrm flipH="1" flipV="1">
              <a:off x="2334979" y="4176224"/>
              <a:ext cx="1192547" cy="28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82" idx="3"/>
              <a:endCxn id="74" idx="1"/>
            </p:cNvCxnSpPr>
            <p:nvPr/>
          </p:nvCxnSpPr>
          <p:spPr>
            <a:xfrm>
              <a:off x="2340136" y="5076224"/>
              <a:ext cx="1187390" cy="42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a:stCxn id="80" idx="2"/>
              <a:endCxn id="81" idx="0"/>
            </p:cNvCxnSpPr>
            <p:nvPr/>
          </p:nvCxnSpPr>
          <p:spPr>
            <a:xfrm>
              <a:off x="1928179" y="4330380"/>
              <a:ext cx="0" cy="1508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stCxn id="81" idx="2"/>
              <a:endCxn id="82" idx="0"/>
            </p:cNvCxnSpPr>
            <p:nvPr/>
          </p:nvCxnSpPr>
          <p:spPr>
            <a:xfrm>
              <a:off x="1928179" y="4789584"/>
              <a:ext cx="5157" cy="1324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stCxn id="72" idx="0"/>
              <a:endCxn id="73" idx="2"/>
            </p:cNvCxnSpPr>
            <p:nvPr/>
          </p:nvCxnSpPr>
          <p:spPr>
            <a:xfrm flipV="1">
              <a:off x="3934196" y="5691335"/>
              <a:ext cx="0" cy="119255"/>
            </a:xfrm>
            <a:prstGeom prst="straightConnector1">
              <a:avLst/>
            </a:prstGeom>
            <a:ln w="28575">
              <a:solidFill>
                <a:srgbClr val="14B04D"/>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stCxn id="73" idx="0"/>
              <a:endCxn id="74" idx="2"/>
            </p:cNvCxnSpPr>
            <p:nvPr/>
          </p:nvCxnSpPr>
          <p:spPr>
            <a:xfrm flipV="1">
              <a:off x="3934196" y="5237200"/>
              <a:ext cx="0" cy="140615"/>
            </a:xfrm>
            <a:prstGeom prst="straightConnector1">
              <a:avLst/>
            </a:prstGeom>
            <a:ln w="28575">
              <a:solidFill>
                <a:srgbClr val="14B04D"/>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a:stCxn id="74" idx="0"/>
              <a:endCxn id="75" idx="2"/>
            </p:cNvCxnSpPr>
            <p:nvPr/>
          </p:nvCxnSpPr>
          <p:spPr>
            <a:xfrm flipV="1">
              <a:off x="3934196" y="4799174"/>
              <a:ext cx="0" cy="124506"/>
            </a:xfrm>
            <a:prstGeom prst="straightConnector1">
              <a:avLst/>
            </a:prstGeom>
            <a:ln w="28575">
              <a:solidFill>
                <a:srgbClr val="14B04D"/>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75" idx="0"/>
              <a:endCxn id="76" idx="2"/>
            </p:cNvCxnSpPr>
            <p:nvPr/>
          </p:nvCxnSpPr>
          <p:spPr>
            <a:xfrm flipV="1">
              <a:off x="3934196" y="4335819"/>
              <a:ext cx="0" cy="149835"/>
            </a:xfrm>
            <a:prstGeom prst="straightConnector1">
              <a:avLst/>
            </a:prstGeom>
            <a:ln w="28575">
              <a:solidFill>
                <a:srgbClr val="14B04D"/>
              </a:solidFill>
              <a:tailEnd type="triangle"/>
            </a:ln>
          </p:spPr>
          <p:style>
            <a:lnRef idx="1">
              <a:schemeClr val="accent1"/>
            </a:lnRef>
            <a:fillRef idx="0">
              <a:schemeClr val="accent1"/>
            </a:fillRef>
            <a:effectRef idx="0">
              <a:schemeClr val="accent1"/>
            </a:effectRef>
            <a:fontRef idx="minor">
              <a:schemeClr val="tx1"/>
            </a:fontRef>
          </p:style>
        </p:cxnSp>
        <p:sp>
          <p:nvSpPr>
            <p:cNvPr id="96" name="文本框 95"/>
            <p:cNvSpPr txBox="1"/>
            <p:nvPr/>
          </p:nvSpPr>
          <p:spPr>
            <a:xfrm>
              <a:off x="2504795" y="4340026"/>
              <a:ext cx="870857" cy="613833"/>
            </a:xfrm>
            <a:prstGeom prst="rect">
              <a:avLst/>
            </a:prstGeom>
            <a:noFill/>
          </p:spPr>
          <p:txBody>
            <a:bodyPr wrap="square" rtlCol="0">
              <a:spAutoFit/>
            </a:bodyPr>
            <a:lstStyle/>
            <a:p>
              <a:r>
                <a:rPr lang="zh-CN" altLang="en-US" sz="1200" b="1" dirty="0">
                  <a:solidFill>
                    <a:srgbClr val="00B0F0"/>
                  </a:solidFill>
                  <a:latin typeface="微软雅黑" panose="020B0503020204020204" pitchFamily="34" charset="-122"/>
                  <a:ea typeface="微软雅黑" panose="020B0503020204020204" pitchFamily="34" charset="-122"/>
                </a:rPr>
                <a:t>数据</a:t>
              </a:r>
              <a:r>
                <a:rPr lang="zh-CN" altLang="en-US" sz="1200" b="1" dirty="0" smtClean="0">
                  <a:solidFill>
                    <a:srgbClr val="00B0F0"/>
                  </a:solidFill>
                  <a:latin typeface="微软雅黑" panose="020B0503020204020204" pitchFamily="34" charset="-122"/>
                  <a:ea typeface="微软雅黑" panose="020B0503020204020204" pitchFamily="34" charset="-122"/>
                </a:rPr>
                <a:t>实时采集</a:t>
              </a:r>
              <a:endParaRPr lang="zh-CN" altLang="en-US" sz="1200" b="1" dirty="0">
                <a:solidFill>
                  <a:srgbClr val="00B0F0"/>
                </a:solidFill>
                <a:latin typeface="微软雅黑" panose="020B0503020204020204" pitchFamily="34" charset="-122"/>
                <a:ea typeface="微软雅黑" panose="020B0503020204020204" pitchFamily="34" charset="-122"/>
              </a:endParaRPr>
            </a:p>
          </p:txBody>
        </p:sp>
        <p:sp>
          <p:nvSpPr>
            <p:cNvPr id="98" name="矩形 97"/>
            <p:cNvSpPr/>
            <p:nvPr/>
          </p:nvSpPr>
          <p:spPr>
            <a:xfrm>
              <a:off x="4376831" y="2465857"/>
              <a:ext cx="1087120" cy="291253"/>
            </a:xfrm>
            <a:prstGeom prst="rect">
              <a:avLst/>
            </a:prstGeom>
          </p:spPr>
          <p:txBody>
            <a:bodyPr wrap="none">
              <a:spAutoFit/>
            </a:bodyPr>
            <a:lstStyle/>
            <a:p>
              <a:pPr lvl="0" algn="ctr">
                <a:defRPr/>
              </a:pPr>
              <a:r>
                <a:rPr lang="zh-CN" altLang="en-US" sz="825" b="1" kern="0" dirty="0">
                  <a:solidFill>
                    <a:schemeClr val="bg1">
                      <a:lumMod val="50000"/>
                    </a:schemeClr>
                  </a:solidFill>
                  <a:latin typeface="微软雅黑" panose="020B0503020204020204" pitchFamily="34" charset="-122"/>
                  <a:ea typeface="微软雅黑" panose="020B0503020204020204" pitchFamily="34" charset="-122"/>
                </a:rPr>
                <a:t>课程建设目标</a:t>
              </a:r>
              <a:endParaRPr lang="zh-CN" altLang="en-US" sz="825"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Rectangle 24"/>
            <p:cNvSpPr>
              <a:spLocks noChangeArrowheads="1"/>
            </p:cNvSpPr>
            <p:nvPr/>
          </p:nvSpPr>
          <p:spPr bwMode="auto">
            <a:xfrm>
              <a:off x="3527526" y="2423493"/>
              <a:ext cx="813340" cy="313520"/>
            </a:xfrm>
            <a:prstGeom prst="rect">
              <a:avLst/>
            </a:prstGeom>
            <a:solidFill>
              <a:srgbClr val="FF0000"/>
            </a:solidFill>
            <a:ln>
              <a:noFill/>
            </a:ln>
            <a:effectLst/>
          </p:spPr>
          <p:txBody>
            <a:bodyPr wrap="none" lIns="59927" tIns="29964" rIns="59927" bIns="29964"/>
            <a:lstStyle>
              <a:lvl1pPr defTabSz="793750" latinLnBrk="1">
                <a:defRPr kumimoji="1">
                  <a:solidFill>
                    <a:schemeClr val="tx1"/>
                  </a:solidFill>
                  <a:latin typeface="HY견고딕" pitchFamily="18" charset="-127"/>
                  <a:ea typeface="HY견고딕" pitchFamily="18" charset="-127"/>
                </a:defRPr>
              </a:lvl1pPr>
              <a:lvl2pPr marL="396875" defTabSz="793750" latinLnBrk="1">
                <a:defRPr kumimoji="1">
                  <a:solidFill>
                    <a:schemeClr val="tx1"/>
                  </a:solidFill>
                  <a:latin typeface="HY견고딕" pitchFamily="18" charset="-127"/>
                  <a:ea typeface="HY견고딕" pitchFamily="18" charset="-127"/>
                </a:defRPr>
              </a:lvl2pPr>
              <a:lvl3pPr marL="793750" defTabSz="793750" latinLnBrk="1">
                <a:defRPr kumimoji="1">
                  <a:solidFill>
                    <a:schemeClr val="tx1"/>
                  </a:solidFill>
                  <a:latin typeface="HY견고딕" pitchFamily="18" charset="-127"/>
                  <a:ea typeface="HY견고딕" pitchFamily="18" charset="-127"/>
                </a:defRPr>
              </a:lvl3pPr>
              <a:lvl4pPr marL="1190625" defTabSz="793750" latinLnBrk="1">
                <a:defRPr kumimoji="1">
                  <a:solidFill>
                    <a:schemeClr val="tx1"/>
                  </a:solidFill>
                  <a:latin typeface="HY견고딕" pitchFamily="18" charset="-127"/>
                  <a:ea typeface="HY견고딕" pitchFamily="18" charset="-127"/>
                </a:defRPr>
              </a:lvl4pPr>
              <a:lvl5pPr marL="1587500" defTabSz="793750" latinLnBrk="1">
                <a:defRPr kumimoji="1">
                  <a:solidFill>
                    <a:schemeClr val="tx1"/>
                  </a:solidFill>
                  <a:latin typeface="HY견고딕" pitchFamily="18" charset="-127"/>
                  <a:ea typeface="HY견고딕" pitchFamily="18" charset="-127"/>
                </a:defRPr>
              </a:lvl5pPr>
              <a:lvl6pPr marL="2044700" defTabSz="793750" fontAlgn="base" latinLnBrk="1">
                <a:spcBef>
                  <a:spcPct val="0"/>
                </a:spcBef>
                <a:spcAft>
                  <a:spcPct val="0"/>
                </a:spcAft>
                <a:defRPr kumimoji="1">
                  <a:solidFill>
                    <a:schemeClr val="tx1"/>
                  </a:solidFill>
                  <a:latin typeface="HY견고딕" pitchFamily="18" charset="-127"/>
                  <a:ea typeface="HY견고딕" pitchFamily="18" charset="-127"/>
                </a:defRPr>
              </a:lvl6pPr>
              <a:lvl7pPr marL="2501900" defTabSz="793750" fontAlgn="base" latinLnBrk="1">
                <a:spcBef>
                  <a:spcPct val="0"/>
                </a:spcBef>
                <a:spcAft>
                  <a:spcPct val="0"/>
                </a:spcAft>
                <a:defRPr kumimoji="1">
                  <a:solidFill>
                    <a:schemeClr val="tx1"/>
                  </a:solidFill>
                  <a:latin typeface="HY견고딕" pitchFamily="18" charset="-127"/>
                  <a:ea typeface="HY견고딕" pitchFamily="18" charset="-127"/>
                </a:defRPr>
              </a:lvl7pPr>
              <a:lvl8pPr marL="2959100" defTabSz="793750" fontAlgn="base" latinLnBrk="1">
                <a:spcBef>
                  <a:spcPct val="0"/>
                </a:spcBef>
                <a:spcAft>
                  <a:spcPct val="0"/>
                </a:spcAft>
                <a:defRPr kumimoji="1">
                  <a:solidFill>
                    <a:schemeClr val="tx1"/>
                  </a:solidFill>
                  <a:latin typeface="HY견고딕" pitchFamily="18" charset="-127"/>
                  <a:ea typeface="HY견고딕" pitchFamily="18" charset="-127"/>
                </a:defRPr>
              </a:lvl8pPr>
              <a:lvl9pPr marL="3416300" defTabSz="793750" fontAlgn="base" latinLnBrk="1">
                <a:spcBef>
                  <a:spcPct val="0"/>
                </a:spcBef>
                <a:spcAft>
                  <a:spcPct val="0"/>
                </a:spcAft>
                <a:defRPr kumimoji="1">
                  <a:solidFill>
                    <a:schemeClr val="tx1"/>
                  </a:solidFill>
                  <a:latin typeface="HY견고딕" pitchFamily="18" charset="-127"/>
                  <a:ea typeface="HY견고딕" pitchFamily="18" charset="-127"/>
                </a:defRPr>
              </a:lvl9pPr>
            </a:lstStyle>
            <a:p>
              <a:pPr algn="ctr" eaLnBrk="1" latinLnBrk="0" hangingPunct="1">
                <a:lnSpc>
                  <a:spcPct val="110000"/>
                </a:lnSpc>
              </a:pPr>
              <a:r>
                <a:rPr lang="zh-CN" altLang="en-US" sz="1050" b="1" dirty="0" smtClean="0">
                  <a:solidFill>
                    <a:schemeClr val="bg1"/>
                  </a:solidFill>
                  <a:latin typeface="微软雅黑" panose="020B0503020204020204" pitchFamily="34" charset="-122"/>
                  <a:ea typeface="微软雅黑" panose="020B0503020204020204" pitchFamily="34" charset="-122"/>
                </a:rPr>
                <a:t>目标</a:t>
              </a:r>
              <a:endParaRPr lang="ko-KR" altLang="en-US" sz="1050" b="1" dirty="0">
                <a:solidFill>
                  <a:schemeClr val="bg1"/>
                </a:solidFill>
                <a:latin typeface="微软雅黑" panose="020B0503020204020204" pitchFamily="34" charset="-122"/>
              </a:endParaRPr>
            </a:p>
          </p:txBody>
        </p:sp>
        <p:cxnSp>
          <p:nvCxnSpPr>
            <p:cNvPr id="100" name="直接连接符 99"/>
            <p:cNvCxnSpPr/>
            <p:nvPr/>
          </p:nvCxnSpPr>
          <p:spPr>
            <a:xfrm flipH="1">
              <a:off x="1070614" y="5968435"/>
              <a:ext cx="2456912" cy="0"/>
            </a:xfrm>
            <a:prstGeom prst="line">
              <a:avLst/>
            </a:prstGeom>
            <a:ln w="38100">
              <a:solidFill>
                <a:srgbClr val="FF0000"/>
              </a:solidFill>
              <a:prstDash val="sysDot"/>
              <a:headEnd type="triangle" w="med" len="med"/>
              <a:tailEnd type="oval" w="med" len="med"/>
            </a:ln>
          </p:spPr>
          <p:style>
            <a:lnRef idx="1">
              <a:schemeClr val="accent1"/>
            </a:lnRef>
            <a:fillRef idx="0">
              <a:schemeClr val="accent1"/>
            </a:fillRef>
            <a:effectRef idx="0">
              <a:schemeClr val="accent1"/>
            </a:effectRef>
            <a:fontRef idx="minor">
              <a:schemeClr val="tx1"/>
            </a:fontRef>
          </p:style>
        </p:cxnSp>
        <p:sp>
          <p:nvSpPr>
            <p:cNvPr id="102" name="文本框 101"/>
            <p:cNvSpPr txBox="1"/>
            <p:nvPr/>
          </p:nvSpPr>
          <p:spPr>
            <a:xfrm>
              <a:off x="2246207" y="3514344"/>
              <a:ext cx="976207" cy="336973"/>
            </a:xfrm>
            <a:prstGeom prst="rect">
              <a:avLst/>
            </a:prstGeom>
            <a:noFill/>
          </p:spPr>
          <p:txBody>
            <a:bodyPr wrap="square" rtlCol="0">
              <a:spAutoFit/>
            </a:bodyPr>
            <a:lstStyle/>
            <a:p>
              <a:pPr algn="ctr"/>
              <a:r>
                <a:rPr lang="en-US" altLang="zh-CN" sz="1050" b="1" dirty="0">
                  <a:latin typeface="微软雅黑" panose="020B0503020204020204" pitchFamily="34" charset="-122"/>
                  <a:ea typeface="微软雅黑" panose="020B0503020204020204" pitchFamily="34" charset="-122"/>
                </a:rPr>
                <a:t>“</a:t>
              </a:r>
              <a:r>
                <a:rPr lang="zh-CN" altLang="en-US" sz="1050" b="1" dirty="0">
                  <a:latin typeface="微软雅黑" panose="020B0503020204020204" pitchFamily="34" charset="-122"/>
                  <a:ea typeface="微软雅黑" panose="020B0503020204020204" pitchFamily="34" charset="-122"/>
                </a:rPr>
                <a:t>小</a:t>
              </a:r>
              <a:r>
                <a:rPr lang="zh-CN" altLang="en-US" sz="1050" b="1" dirty="0">
                  <a:latin typeface="微软雅黑" panose="020B0503020204020204" pitchFamily="34" charset="-122"/>
                  <a:ea typeface="微软雅黑" panose="020B0503020204020204" pitchFamily="34" charset="-122"/>
                </a:rPr>
                <a:t>螺旋</a:t>
              </a:r>
              <a:r>
                <a:rPr lang="en-US" altLang="zh-CN" sz="1050" b="1" dirty="0">
                  <a:latin typeface="微软雅黑" panose="020B0503020204020204" pitchFamily="34" charset="-122"/>
                  <a:ea typeface="微软雅黑" panose="020B0503020204020204" pitchFamily="34" charset="-122"/>
                </a:rPr>
                <a:t>”</a:t>
              </a:r>
              <a:endParaRPr lang="en-US" altLang="zh-CN" sz="1050" b="1" dirty="0">
                <a:latin typeface="微软雅黑" panose="020B0503020204020204" pitchFamily="34" charset="-122"/>
                <a:ea typeface="微软雅黑" panose="020B0503020204020204" pitchFamily="34" charset="-122"/>
              </a:endParaRPr>
            </a:p>
          </p:txBody>
        </p:sp>
        <p:cxnSp>
          <p:nvCxnSpPr>
            <p:cNvPr id="103" name="直接箭头连接符 102"/>
            <p:cNvCxnSpPr>
              <a:stCxn id="99" idx="0"/>
              <a:endCxn id="106" idx="2"/>
            </p:cNvCxnSpPr>
            <p:nvPr/>
          </p:nvCxnSpPr>
          <p:spPr>
            <a:xfrm flipV="1">
              <a:off x="3934196" y="1769618"/>
              <a:ext cx="0" cy="653875"/>
            </a:xfrm>
            <a:prstGeom prst="straightConnector1">
              <a:avLst/>
            </a:prstGeom>
            <a:ln w="28575">
              <a:solidFill>
                <a:srgbClr val="14B04D"/>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995680" y="1604433"/>
              <a:ext cx="2399453" cy="0"/>
            </a:xfrm>
            <a:prstGeom prst="line">
              <a:avLst/>
            </a:prstGeom>
            <a:ln w="38100">
              <a:solidFill>
                <a:srgbClr val="FF0000"/>
              </a:solidFill>
              <a:prstDash val="sysDot"/>
              <a:headEnd type="triangle" w="med" len="med"/>
              <a:tailEnd type="oval" w="med" len="med"/>
            </a:ln>
          </p:spPr>
          <p:style>
            <a:lnRef idx="1">
              <a:schemeClr val="accent1"/>
            </a:lnRef>
            <a:fillRef idx="0">
              <a:schemeClr val="accent1"/>
            </a:fillRef>
            <a:effectRef idx="0">
              <a:schemeClr val="accent1"/>
            </a:effectRef>
            <a:fontRef idx="minor">
              <a:schemeClr val="tx1"/>
            </a:fontRef>
          </p:style>
        </p:cxnSp>
        <p:sp>
          <p:nvSpPr>
            <p:cNvPr id="106" name="Rectangle 24"/>
            <p:cNvSpPr>
              <a:spLocks noChangeArrowheads="1"/>
            </p:cNvSpPr>
            <p:nvPr/>
          </p:nvSpPr>
          <p:spPr bwMode="auto">
            <a:xfrm>
              <a:off x="3527526" y="1456098"/>
              <a:ext cx="813340" cy="313520"/>
            </a:xfrm>
            <a:prstGeom prst="rect">
              <a:avLst/>
            </a:prstGeom>
            <a:solidFill>
              <a:srgbClr val="7030A0"/>
            </a:solidFill>
            <a:ln>
              <a:noFill/>
            </a:ln>
            <a:effectLst/>
          </p:spPr>
          <p:txBody>
            <a:bodyPr wrap="none" lIns="59927" tIns="29964" rIns="59927" bIns="29964"/>
            <a:lstStyle/>
            <a:p>
              <a:pPr algn="ctr" defTabSz="793750">
                <a:lnSpc>
                  <a:spcPct val="110000"/>
                </a:lnSpc>
              </a:pPr>
              <a:r>
                <a:rPr kumimoji="1" lang="zh-CN" altLang="en-US" sz="1050" b="1" dirty="0" smtClean="0">
                  <a:solidFill>
                    <a:schemeClr val="bg1"/>
                  </a:solidFill>
                  <a:latin typeface="微软雅黑" panose="020B0503020204020204" pitchFamily="34" charset="-122"/>
                  <a:ea typeface="微软雅黑" panose="020B0503020204020204" pitchFamily="34" charset="-122"/>
                </a:rPr>
                <a:t>改进</a:t>
              </a:r>
              <a:endParaRPr kumimoji="1" lang="ko-KR" altLang="en-US" sz="1050" b="1" dirty="0">
                <a:solidFill>
                  <a:schemeClr val="bg1"/>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1403491" y="1927691"/>
              <a:ext cx="1330960" cy="336973"/>
            </a:xfrm>
            <a:prstGeom prst="rect">
              <a:avLst/>
            </a:prstGeom>
            <a:noFill/>
          </p:spPr>
          <p:txBody>
            <a:bodyPr wrap="square" rtlCol="0">
              <a:spAutoFit/>
            </a:bodyPr>
            <a:lstStyle/>
            <a:p>
              <a:pPr algn="ctr"/>
              <a:r>
                <a:rPr lang="en-US" altLang="zh-CN" sz="1050" b="1" dirty="0">
                  <a:latin typeface="微软雅黑" panose="020B0503020204020204" pitchFamily="34" charset="-122"/>
                  <a:ea typeface="微软雅黑" panose="020B0503020204020204" pitchFamily="34" charset="-122"/>
                </a:rPr>
                <a:t>“</a:t>
              </a:r>
              <a:r>
                <a:rPr lang="zh-CN" altLang="en-US" sz="1050" b="1" dirty="0">
                  <a:latin typeface="微软雅黑" panose="020B0503020204020204" pitchFamily="34" charset="-122"/>
                  <a:ea typeface="微软雅黑" panose="020B0503020204020204" pitchFamily="34" charset="-122"/>
                </a:rPr>
                <a:t>大</a:t>
              </a:r>
              <a:r>
                <a:rPr lang="zh-CN" altLang="en-US" sz="1050" b="1" dirty="0">
                  <a:latin typeface="微软雅黑" panose="020B0503020204020204" pitchFamily="34" charset="-122"/>
                  <a:ea typeface="微软雅黑" panose="020B0503020204020204" pitchFamily="34" charset="-122"/>
                  <a:sym typeface="+mn-ea"/>
                </a:rPr>
                <a:t>螺旋</a:t>
              </a:r>
              <a:r>
                <a:rPr lang="en-US" altLang="zh-CN" sz="1050" b="1" dirty="0">
                  <a:latin typeface="微软雅黑" panose="020B0503020204020204" pitchFamily="34" charset="-122"/>
                  <a:ea typeface="微软雅黑" panose="020B0503020204020204" pitchFamily="34" charset="-122"/>
                </a:rPr>
                <a:t>”</a:t>
              </a:r>
              <a:endParaRPr lang="zh-CN" altLang="en-US" sz="1050" b="1" dirty="0">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4454" y="4874534"/>
            <a:ext cx="9144000" cy="271067"/>
            <a:chOff x="0" y="6389330"/>
            <a:chExt cx="12192000" cy="361422"/>
          </a:xfrm>
        </p:grpSpPr>
        <p:sp>
          <p:nvSpPr>
            <p:cNvPr id="111" name="矩形 110"/>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12" name="矩形 111"/>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cxnSp>
        <p:nvCxnSpPr>
          <p:cNvPr id="3" name="直接箭头连接符 2"/>
          <p:cNvCxnSpPr/>
          <p:nvPr/>
        </p:nvCxnSpPr>
        <p:spPr>
          <a:xfrm flipH="1">
            <a:off x="593725" y="1275715"/>
            <a:ext cx="16510" cy="1440180"/>
          </a:xfrm>
          <a:prstGeom prst="straightConnector1">
            <a:avLst/>
          </a:prstGeom>
          <a:ln w="28575">
            <a:solidFill>
              <a:srgbClr val="14B04D"/>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0721" y="47845"/>
            <a:ext cx="398794" cy="398794"/>
          </a:xfrm>
          <a:prstGeom prst="rect">
            <a:avLst/>
          </a:prstGeom>
        </p:spPr>
      </p:pic>
      <p:cxnSp>
        <p:nvCxnSpPr>
          <p:cNvPr id="22" name="直接连接符 21"/>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
        <p:nvSpPr>
          <p:cNvPr id="23"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en-US" altLang="zh-CN" sz="2100" b="1" dirty="0" smtClean="0">
                <a:solidFill>
                  <a:schemeClr val="tx2"/>
                </a:solidFill>
                <a:latin typeface="微软雅黑" panose="020B0503020204020204" pitchFamily="34" charset="-122"/>
                <a:ea typeface="微软雅黑" panose="020B0503020204020204" pitchFamily="34" charset="-122"/>
              </a:rPr>
              <a:t>1 </a:t>
            </a:r>
            <a:r>
              <a:rPr lang="zh-CN" altLang="en-US" sz="2100" b="1" dirty="0" smtClean="0">
                <a:solidFill>
                  <a:schemeClr val="tx2"/>
                </a:solidFill>
                <a:latin typeface="微软雅黑" panose="020B0503020204020204" pitchFamily="34" charset="-122"/>
                <a:ea typeface="微软雅黑" panose="020B0503020204020204" pitchFamily="34" charset="-122"/>
              </a:rPr>
              <a:t>课程基本</a:t>
            </a:r>
            <a:r>
              <a:rPr lang="zh-CN" altLang="en-US" sz="2100" b="1" dirty="0">
                <a:solidFill>
                  <a:schemeClr val="tx2"/>
                </a:solidFill>
                <a:latin typeface="微软雅黑" panose="020B0503020204020204" pitchFamily="34" charset="-122"/>
                <a:ea typeface="微软雅黑" panose="020B0503020204020204" pitchFamily="34" charset="-122"/>
              </a:rPr>
              <a:t>情况介绍</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48921" y="171450"/>
            <a:ext cx="575218" cy="216932"/>
            <a:chOff x="472881" y="331470"/>
            <a:chExt cx="766957" cy="289243"/>
          </a:xfrm>
          <a:solidFill>
            <a:schemeClr val="tx2"/>
          </a:solidFill>
        </p:grpSpPr>
        <p:sp>
          <p:nvSpPr>
            <p:cNvPr id="25"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26"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27"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28"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5" name="直接箭头连接符 4"/>
          <p:cNvCxnSpPr/>
          <p:nvPr/>
        </p:nvCxnSpPr>
        <p:spPr>
          <a:xfrm flipH="1">
            <a:off x="577215" y="2971800"/>
            <a:ext cx="16510" cy="1440180"/>
          </a:xfrm>
          <a:prstGeom prst="straightConnector1">
            <a:avLst/>
          </a:prstGeom>
          <a:ln w="28575">
            <a:solidFill>
              <a:srgbClr val="14B04D"/>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5"/>
          <a:stretch>
            <a:fillRect/>
          </a:stretch>
        </p:blipFill>
        <p:spPr>
          <a:xfrm>
            <a:off x="7164705" y="171450"/>
            <a:ext cx="1849120" cy="421005"/>
          </a:xfrm>
          <a:prstGeom prst="rect">
            <a:avLst/>
          </a:prstGeom>
        </p:spPr>
      </p:pic>
      <p:sp>
        <p:nvSpPr>
          <p:cNvPr id="67" name="矩形 66"/>
          <p:cNvSpPr/>
          <p:nvPr/>
        </p:nvSpPr>
        <p:spPr>
          <a:xfrm>
            <a:off x="3988435" y="1075690"/>
            <a:ext cx="3882390" cy="829945"/>
          </a:xfrm>
          <a:prstGeom prst="rect">
            <a:avLst/>
          </a:prstGeom>
        </p:spPr>
        <p:txBody>
          <a:bodyPr wrap="square">
            <a:spAutoFit/>
          </a:bodyPr>
          <a:p>
            <a:r>
              <a:rPr lang="en-US" altLang="zh-CN" sz="2400" b="1" dirty="0" smtClean="0">
                <a:latin typeface="微软雅黑" panose="020B0503020204020204" pitchFamily="34" charset="-122"/>
                <a:ea typeface="微软雅黑" panose="020B0503020204020204" pitchFamily="34" charset="-122"/>
                <a:sym typeface="+mn-ea"/>
              </a:rPr>
              <a:t>“</a:t>
            </a:r>
            <a:r>
              <a:rPr lang="zh-CN" altLang="en-US" sz="2400" b="1" dirty="0" smtClean="0">
                <a:solidFill>
                  <a:srgbClr val="FF0000"/>
                </a:solidFill>
                <a:latin typeface="微软雅黑" panose="020B0503020204020204" pitchFamily="34" charset="-122"/>
                <a:ea typeface="微软雅黑" panose="020B0503020204020204" pitchFamily="34" charset="-122"/>
                <a:sym typeface="+mn-ea"/>
              </a:rPr>
              <a:t>八</a:t>
            </a:r>
            <a:r>
              <a:rPr lang="zh-CN" altLang="en-US" sz="2400" b="1" dirty="0">
                <a:solidFill>
                  <a:srgbClr val="FF0000"/>
                </a:solidFill>
                <a:latin typeface="微软雅黑" panose="020B0503020204020204" pitchFamily="34" charset="-122"/>
                <a:ea typeface="微软雅黑" panose="020B0503020204020204" pitchFamily="34" charset="-122"/>
                <a:sym typeface="+mn-ea"/>
              </a:rPr>
              <a:t>步螺旋</a:t>
            </a:r>
            <a:r>
              <a:rPr lang="en-US" altLang="zh-CN" sz="2400" b="1" dirty="0">
                <a:latin typeface="微软雅黑" panose="020B0503020204020204" pitchFamily="34" charset="-122"/>
                <a:ea typeface="微软雅黑" panose="020B0503020204020204" pitchFamily="34" charset="-122"/>
                <a:sym typeface="+mn-ea"/>
              </a:rPr>
              <a:t>”</a:t>
            </a:r>
            <a:r>
              <a:rPr lang="zh-CN" altLang="en-US" sz="2400" b="1" dirty="0" smtClean="0">
                <a:latin typeface="微软雅黑" panose="020B0503020204020204" pitchFamily="34" charset="-122"/>
                <a:ea typeface="微软雅黑" panose="020B0503020204020204" pitchFamily="34" charset="-122"/>
                <a:sym typeface="+mn-ea"/>
              </a:rPr>
              <a:t>质量</a:t>
            </a:r>
            <a:r>
              <a:rPr lang="zh-CN" altLang="en-US" sz="2400" b="1" dirty="0">
                <a:latin typeface="微软雅黑" panose="020B0503020204020204" pitchFamily="34" charset="-122"/>
                <a:ea typeface="微软雅黑" panose="020B0503020204020204" pitchFamily="34" charset="-122"/>
                <a:sym typeface="+mn-ea"/>
              </a:rPr>
              <a:t>改进 </a:t>
            </a:r>
            <a:endParaRPr lang="zh-CN" altLang="en-US" sz="2400" dirty="0"/>
          </a:p>
          <a:p>
            <a:r>
              <a:rPr lang="zh-CN" altLang="en-US" sz="2400" b="1" dirty="0">
                <a:latin typeface="微软雅黑" panose="020B0503020204020204" pitchFamily="34" charset="-122"/>
                <a:ea typeface="微软雅黑" panose="020B0503020204020204" pitchFamily="34" charset="-122"/>
              </a:rPr>
              <a:t> </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50" fill="hold"/>
                                        <p:tgtEl>
                                          <p:spTgt spid="29"/>
                                        </p:tgtEl>
                                        <p:attrNameLst>
                                          <p:attrName>ppt_x</p:attrName>
                                        </p:attrNameLst>
                                      </p:cBhvr>
                                      <p:tavLst>
                                        <p:tav tm="0">
                                          <p:val>
                                            <p:strVal val="1+#ppt_w/2"/>
                                          </p:val>
                                        </p:tav>
                                        <p:tav tm="100000">
                                          <p:val>
                                            <p:strVal val="#ppt_x"/>
                                          </p:val>
                                        </p:tav>
                                      </p:tavLst>
                                    </p:anim>
                                    <p:anim calcmode="lin" valueType="num">
                                      <p:cBhvr additive="base">
                                        <p:cTn id="8" dur="25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250" fill="hold"/>
                                        <p:tgtEl>
                                          <p:spTgt spid="43"/>
                                        </p:tgtEl>
                                        <p:attrNameLst>
                                          <p:attrName>ppt_x</p:attrName>
                                        </p:attrNameLst>
                                      </p:cBhvr>
                                      <p:tavLst>
                                        <p:tav tm="0">
                                          <p:val>
                                            <p:strVal val="0-#ppt_w/2"/>
                                          </p:val>
                                        </p:tav>
                                        <p:tav tm="100000">
                                          <p:val>
                                            <p:strVal val="#ppt_x"/>
                                          </p:val>
                                        </p:tav>
                                      </p:tavLst>
                                    </p:anim>
                                    <p:anim calcmode="lin" valueType="num">
                                      <p:cBhvr additive="base">
                                        <p:cTn id="12" dur="250" fill="hold"/>
                                        <p:tgtEl>
                                          <p:spTgt spid="4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1"/>
          <p:cNvSpPr txBox="1"/>
          <p:nvPr/>
        </p:nvSpPr>
        <p:spPr>
          <a:xfrm>
            <a:off x="3379586" y="2283932"/>
            <a:ext cx="3078480" cy="529590"/>
          </a:xfrm>
          <a:prstGeom prst="rect">
            <a:avLst/>
          </a:prstGeom>
          <a:noFill/>
        </p:spPr>
        <p:txBody>
          <a:bodyPr wrap="none" rtlCol="0">
            <a:spAutoFit/>
          </a:bodyPr>
          <a:p>
            <a:pPr marL="0" lvl="1" algn="r"/>
            <a:r>
              <a:rPr lang="zh-CN" altLang="en-US" sz="2845" b="1" dirty="0" smtClean="0">
                <a:solidFill>
                  <a:schemeClr val="tx2"/>
                </a:solidFill>
                <a:latin typeface="微软雅黑" panose="020B0503020204020204" pitchFamily="34" charset="-122"/>
                <a:ea typeface="微软雅黑" panose="020B0503020204020204" pitchFamily="34" charset="-122"/>
                <a:sym typeface="+mn-ea"/>
              </a:rPr>
              <a:t>课程诊改实施情况</a:t>
            </a:r>
            <a:endParaRPr lang="zh-CN" altLang="en-US" sz="2845" b="1" dirty="0" smtClean="0">
              <a:solidFill>
                <a:schemeClr val="tx2"/>
              </a:solidFill>
              <a:latin typeface="微软雅黑" panose="020B0503020204020204" pitchFamily="34" charset="-122"/>
              <a:ea typeface="微软雅黑" panose="020B0503020204020204" pitchFamily="34" charset="-122"/>
              <a:sym typeface="+mn-ea"/>
            </a:endParaRPr>
          </a:p>
        </p:txBody>
      </p:sp>
      <p:grpSp>
        <p:nvGrpSpPr>
          <p:cNvPr id="22" name="组合 21"/>
          <p:cNvGrpSpPr/>
          <p:nvPr/>
        </p:nvGrpSpPr>
        <p:grpSpPr>
          <a:xfrm>
            <a:off x="1927208" y="1968713"/>
            <a:ext cx="1197044" cy="1197044"/>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20">
                <a:solidFill>
                  <a:srgbClr val="080808"/>
                </a:solidFill>
                <a:latin typeface="+mj-ea"/>
                <a:ea typeface="+mj-ea"/>
              </a:endParaRPr>
            </a:p>
          </p:txBody>
        </p:sp>
        <p:sp>
          <p:nvSpPr>
            <p:cNvPr id="24" name="椭圆 2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20">
                <a:solidFill>
                  <a:srgbClr val="080808"/>
                </a:solidFill>
                <a:latin typeface="+mj-ea"/>
                <a:ea typeface="+mj-ea"/>
              </a:endParaRPr>
            </a:p>
          </p:txBody>
        </p:sp>
      </p:grpSp>
      <p:sp>
        <p:nvSpPr>
          <p:cNvPr id="25" name="TextBox 13"/>
          <p:cNvSpPr txBox="1"/>
          <p:nvPr/>
        </p:nvSpPr>
        <p:spPr>
          <a:xfrm>
            <a:off x="2074357" y="2182537"/>
            <a:ext cx="902748" cy="768985"/>
          </a:xfrm>
          <a:prstGeom prst="rect">
            <a:avLst/>
          </a:prstGeom>
          <a:noFill/>
        </p:spPr>
        <p:txBody>
          <a:bodyPr wrap="square" lIns="0" tIns="0" rIns="0" bIns="0" rtlCol="0">
            <a:spAutoFit/>
          </a:bodyPr>
          <a:p>
            <a:pPr algn="ctr"/>
            <a:r>
              <a:rPr lang="en-US" altLang="zh-CN" sz="5000" b="1" dirty="0">
                <a:solidFill>
                  <a:schemeClr val="tx2"/>
                </a:solidFill>
                <a:latin typeface="微软雅黑" panose="020B0503020204020204" pitchFamily="34" charset="-122"/>
                <a:ea typeface="微软雅黑" panose="020B0503020204020204" pitchFamily="34" charset="-122"/>
              </a:rPr>
              <a:t>02</a:t>
            </a:r>
            <a:endParaRPr lang="en-US" altLang="zh-CN" sz="5000" b="1" dirty="0">
              <a:solidFill>
                <a:schemeClr val="tx2"/>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3427239" y="2829779"/>
            <a:ext cx="3676559"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p:tgtEl>
                                          <p:spTgt spid="21"/>
                                        </p:tgtEl>
                                        <p:attrNameLst>
                                          <p:attrName>ppt_x</p:attrName>
                                        </p:attrNameLst>
                                      </p:cBhvr>
                                      <p:tavLst>
                                        <p:tav tm="0">
                                          <p:val>
                                            <p:strVal val="#ppt_x-#ppt_w*1.125000"/>
                                          </p:val>
                                        </p:tav>
                                        <p:tav tm="100000">
                                          <p:val>
                                            <p:strVal val="#ppt_x"/>
                                          </p:val>
                                        </p:tav>
                                      </p:tavLst>
                                    </p:anim>
                                    <p:animEffect transition="in" filter="wipe(right)">
                                      <p:cBhvr>
                                        <p:cTn id="21" dur="500"/>
                                        <p:tgtEl>
                                          <p:spTgt spid="21"/>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6519474" y="-190338"/>
            <a:ext cx="3830429" cy="58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defPPr>
              <a:defRPr lang="zh-CN"/>
            </a:defPPr>
            <a:lvl1pPr algn="ctr" eaLnBrk="1" hangingPunct="1">
              <a:defRPr sz="1400">
                <a:solidFill>
                  <a:srgbClr val="F4E3B6"/>
                </a:solidFill>
              </a:defRPr>
            </a:lvl1pPr>
            <a:lvl2pPr marL="742950" indent="-285750"/>
            <a:lvl3pPr marL="1143000" indent="-228600"/>
            <a:lvl4pPr marL="1600200" indent="-228600"/>
            <a:lvl5pPr marL="2057400" indent="-228600"/>
            <a:lvl6pPr marL="2514600" indent="-228600" fontAlgn="base">
              <a:spcBef>
                <a:spcPct val="0"/>
              </a:spcBef>
              <a:spcAft>
                <a:spcPct val="0"/>
              </a:spcAft>
              <a:buFont typeface="Arial" panose="020B0604020202020204" pitchFamily="34" charset="0"/>
            </a:lvl6pPr>
            <a:lvl7pPr marL="2971800" indent="-228600" fontAlgn="base">
              <a:spcBef>
                <a:spcPct val="0"/>
              </a:spcBef>
              <a:spcAft>
                <a:spcPct val="0"/>
              </a:spcAft>
              <a:buFont typeface="Arial" panose="020B0604020202020204" pitchFamily="34" charset="0"/>
            </a:lvl7pPr>
            <a:lvl8pPr marL="3429000" indent="-228600" fontAlgn="base">
              <a:spcBef>
                <a:spcPct val="0"/>
              </a:spcBef>
              <a:spcAft>
                <a:spcPct val="0"/>
              </a:spcAft>
              <a:buFont typeface="Arial" panose="020B0604020202020204" pitchFamily="34" charset="0"/>
            </a:lvl8pPr>
            <a:lvl9pPr marL="3886200" indent="-228600" fontAlgn="base">
              <a:spcBef>
                <a:spcPct val="0"/>
              </a:spcBef>
              <a:spcAft>
                <a:spcPct val="0"/>
              </a:spcAft>
              <a:buFont typeface="Arial" panose="020B0604020202020204" pitchFamily="34" charset="0"/>
            </a:lvl9pPr>
          </a:lstStyle>
          <a:p>
            <a:pPr algn="l"/>
            <a:endParaRPr lang="zh-CN" altLang="en-US" sz="1350">
              <a:solidFill>
                <a:srgbClr val="000000"/>
              </a:solidFill>
            </a:endParaRPr>
          </a:p>
          <a:p>
            <a:pPr algn="l"/>
            <a:endParaRPr lang="zh-CN" altLang="en-US" sz="1350">
              <a:solidFill>
                <a:srgbClr val="000000"/>
              </a:solidFill>
            </a:endParaRPr>
          </a:p>
          <a:p>
            <a:pPr algn="l"/>
            <a:endParaRPr lang="zh-CN" altLang="da-DK" sz="1350">
              <a:solidFill>
                <a:srgbClr val="000000"/>
              </a:solidFill>
            </a:endParaRPr>
          </a:p>
          <a:p>
            <a:pPr algn="l"/>
            <a:endParaRPr lang="zh-CN" altLang="en-US" sz="1350">
              <a:solidFill>
                <a:srgbClr val="000000"/>
              </a:solidFill>
            </a:endParaRPr>
          </a:p>
        </p:txBody>
      </p:sp>
      <p:sp>
        <p:nvSpPr>
          <p:cNvPr id="53" name="矩形 52"/>
          <p:cNvSpPr/>
          <p:nvPr/>
        </p:nvSpPr>
        <p:spPr>
          <a:xfrm>
            <a:off x="4840172" y="137237"/>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标准</a:t>
            </a:r>
            <a:endParaRPr lang="zh-CN" altLang="en-US" sz="1050" dirty="0"/>
          </a:p>
        </p:txBody>
      </p:sp>
      <p:sp>
        <p:nvSpPr>
          <p:cNvPr id="60" name="矩形 59"/>
          <p:cNvSpPr/>
          <p:nvPr/>
        </p:nvSpPr>
        <p:spPr>
          <a:xfrm>
            <a:off x="5467874" y="139265"/>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设计</a:t>
            </a:r>
            <a:endParaRPr lang="zh-CN" altLang="en-US" sz="1050" dirty="0"/>
          </a:p>
        </p:txBody>
      </p:sp>
      <p:sp>
        <p:nvSpPr>
          <p:cNvPr id="62" name="矩形 61"/>
          <p:cNvSpPr/>
          <p:nvPr/>
        </p:nvSpPr>
        <p:spPr>
          <a:xfrm>
            <a:off x="6085074" y="137732"/>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组织</a:t>
            </a:r>
            <a:endParaRPr lang="zh-CN" altLang="en-US" sz="1050" dirty="0"/>
          </a:p>
        </p:txBody>
      </p:sp>
      <p:sp>
        <p:nvSpPr>
          <p:cNvPr id="63" name="矩形 62"/>
          <p:cNvSpPr/>
          <p:nvPr/>
        </p:nvSpPr>
        <p:spPr>
          <a:xfrm>
            <a:off x="6702266" y="139131"/>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实施</a:t>
            </a:r>
            <a:endParaRPr lang="zh-CN" altLang="en-US" sz="1050" dirty="0"/>
          </a:p>
        </p:txBody>
      </p:sp>
      <p:sp>
        <p:nvSpPr>
          <p:cNvPr id="96" name="矩形 95"/>
          <p:cNvSpPr/>
          <p:nvPr/>
        </p:nvSpPr>
        <p:spPr>
          <a:xfrm>
            <a:off x="7319467" y="139450"/>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诊断</a:t>
            </a:r>
            <a:endParaRPr lang="zh-CN" altLang="en-US" sz="1050" dirty="0"/>
          </a:p>
        </p:txBody>
      </p:sp>
      <p:sp>
        <p:nvSpPr>
          <p:cNvPr id="97" name="矩形 96"/>
          <p:cNvSpPr/>
          <p:nvPr/>
        </p:nvSpPr>
        <p:spPr>
          <a:xfrm>
            <a:off x="7936664" y="137732"/>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创新</a:t>
            </a:r>
            <a:endParaRPr lang="zh-CN" altLang="en-US" sz="1050" dirty="0"/>
          </a:p>
        </p:txBody>
      </p:sp>
      <p:sp>
        <p:nvSpPr>
          <p:cNvPr id="98" name="矩形 97"/>
          <p:cNvSpPr/>
          <p:nvPr/>
        </p:nvSpPr>
        <p:spPr>
          <a:xfrm>
            <a:off x="4213481" y="159300"/>
            <a:ext cx="59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b="1" dirty="0">
                <a:solidFill>
                  <a:srgbClr val="FFFF00"/>
                </a:solidFill>
              </a:rPr>
              <a:t>目标</a:t>
            </a:r>
            <a:endParaRPr lang="zh-CN" altLang="en-US" sz="1050" b="1" dirty="0">
              <a:solidFill>
                <a:srgbClr val="FFFF00"/>
              </a:solidFill>
            </a:endParaRPr>
          </a:p>
        </p:txBody>
      </p:sp>
      <p:sp>
        <p:nvSpPr>
          <p:cNvPr id="99" name="矩形 98"/>
          <p:cNvSpPr/>
          <p:nvPr/>
        </p:nvSpPr>
        <p:spPr>
          <a:xfrm>
            <a:off x="8544537" y="138823"/>
            <a:ext cx="594000" cy="3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dirty="0"/>
              <a:t>改进</a:t>
            </a:r>
            <a:endParaRPr lang="zh-CN" altLang="en-US" sz="1050" dirty="0"/>
          </a:p>
        </p:txBody>
      </p:sp>
      <p:sp>
        <p:nvSpPr>
          <p:cNvPr id="2" name="文本框 1"/>
          <p:cNvSpPr txBox="1"/>
          <p:nvPr/>
        </p:nvSpPr>
        <p:spPr>
          <a:xfrm>
            <a:off x="332017" y="524085"/>
            <a:ext cx="8763104" cy="368300"/>
          </a:xfrm>
          <a:prstGeom prst="rect">
            <a:avLst/>
          </a:prstGeom>
          <a:noFill/>
        </p:spPr>
        <p:txBody>
          <a:bodyPr wrap="square" rtlCol="0">
            <a:spAutoFit/>
          </a:bodyPr>
          <a:p>
            <a:r>
              <a:rPr lang="zh-CN" altLang="en-US" sz="1800" b="1" dirty="0" smtClean="0">
                <a:latin typeface="微软雅黑" panose="020B0503020204020204" pitchFamily="34" charset="-122"/>
                <a:ea typeface="微软雅黑" panose="020B0503020204020204" pitchFamily="34" charset="-122"/>
              </a:rPr>
              <a:t>课程目标链</a:t>
            </a:r>
            <a:endParaRPr lang="zh-CN" altLang="en-US" sz="1800" b="1"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549001" y="1208596"/>
            <a:ext cx="8083247" cy="3090963"/>
            <a:chOff x="732001" y="1898481"/>
            <a:chExt cx="10777662" cy="4121284"/>
          </a:xfrm>
        </p:grpSpPr>
        <p:cxnSp>
          <p:nvCxnSpPr>
            <p:cNvPr id="16" name="肘形连接符 15"/>
            <p:cNvCxnSpPr>
              <a:stCxn id="24" idx="1"/>
              <a:endCxn id="54" idx="1"/>
            </p:cNvCxnSpPr>
            <p:nvPr/>
          </p:nvCxnSpPr>
          <p:spPr>
            <a:xfrm rot="10800000" flipH="1" flipV="1">
              <a:off x="6149418" y="3167639"/>
              <a:ext cx="268473" cy="2623525"/>
            </a:xfrm>
            <a:prstGeom prst="bentConnector3">
              <a:avLst>
                <a:gd name="adj1" fmla="val 33017"/>
              </a:avLst>
            </a:prstGeom>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169261" y="1898481"/>
              <a:ext cx="3845703" cy="4233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院级优秀在线课程及优质课程资源包</a:t>
              </a:r>
              <a:endParaRPr lang="zh-CN" altLang="en-US" sz="1200" dirty="0" smtClean="0">
                <a:latin typeface="微软雅黑" panose="020B0503020204020204" pitchFamily="34" charset="-122"/>
                <a:ea typeface="微软雅黑" panose="020B0503020204020204" pitchFamily="34" charset="-122"/>
              </a:endParaRPr>
            </a:p>
          </p:txBody>
        </p:sp>
        <p:cxnSp>
          <p:nvCxnSpPr>
            <p:cNvPr id="26" name="直接箭头连接符 25"/>
            <p:cNvCxnSpPr>
              <a:stCxn id="15" idx="2"/>
            </p:cNvCxnSpPr>
            <p:nvPr/>
          </p:nvCxnSpPr>
          <p:spPr>
            <a:xfrm>
              <a:off x="6092113" y="2321814"/>
              <a:ext cx="0" cy="390085"/>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flipV="1">
              <a:off x="1968475" y="2719932"/>
              <a:ext cx="8279655" cy="324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V="1">
              <a:off x="10248130" y="2730776"/>
              <a:ext cx="0" cy="198935"/>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4743746" y="2719932"/>
              <a:ext cx="1" cy="21216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7360504" y="2719932"/>
              <a:ext cx="1" cy="21216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3743677" y="3755047"/>
              <a:ext cx="225070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课程专家团队培养目标</a:t>
              </a:r>
              <a:endParaRPr lang="zh-CN" altLang="en-US" sz="1200" dirty="0">
                <a:latin typeface="微软雅黑" panose="020B0503020204020204" pitchFamily="34" charset="-122"/>
                <a:ea typeface="微软雅黑" panose="020B0503020204020204" pitchFamily="34" charset="-122"/>
              </a:endParaRPr>
            </a:p>
          </p:txBody>
        </p:sp>
        <p:sp>
          <p:nvSpPr>
            <p:cNvPr id="67" name="矩形 66"/>
            <p:cNvSpPr/>
            <p:nvPr/>
          </p:nvSpPr>
          <p:spPr>
            <a:xfrm>
              <a:off x="3743677" y="4349268"/>
              <a:ext cx="225070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企业兼职教师培养目标</a:t>
              </a:r>
              <a:endParaRPr lang="zh-CN" altLang="en-US" sz="1200" dirty="0">
                <a:latin typeface="微软雅黑" panose="020B0503020204020204" pitchFamily="34" charset="-122"/>
                <a:ea typeface="微软雅黑" panose="020B0503020204020204" pitchFamily="34" charset="-122"/>
              </a:endParaRPr>
            </a:p>
          </p:txBody>
        </p:sp>
        <p:cxnSp>
          <p:nvCxnSpPr>
            <p:cNvPr id="46" name="肘形连接符 45"/>
            <p:cNvCxnSpPr>
              <a:stCxn id="23" idx="1"/>
              <a:endCxn id="66" idx="1"/>
            </p:cNvCxnSpPr>
            <p:nvPr/>
          </p:nvCxnSpPr>
          <p:spPr>
            <a:xfrm rot="10800000" flipH="1" flipV="1">
              <a:off x="3471311" y="3167647"/>
              <a:ext cx="272366" cy="816000"/>
            </a:xfrm>
            <a:prstGeom prst="bentConnector3">
              <a:avLst>
                <a:gd name="adj1" fmla="val 35970"/>
              </a:avLst>
            </a:prstGeom>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23" idx="1"/>
              <a:endCxn id="67" idx="1"/>
            </p:cNvCxnSpPr>
            <p:nvPr/>
          </p:nvCxnSpPr>
          <p:spPr>
            <a:xfrm rot="10800000" flipH="1" flipV="1">
              <a:off x="3471311" y="3167646"/>
              <a:ext cx="272366" cy="1410221"/>
            </a:xfrm>
            <a:prstGeom prst="bentConnector3">
              <a:avLst>
                <a:gd name="adj1" fmla="val 35970"/>
              </a:avLst>
            </a:prstGeom>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6417892" y="3729944"/>
              <a:ext cx="22507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案例资源</a:t>
              </a:r>
              <a:endParaRPr lang="zh-CN" altLang="en-US" sz="1200" dirty="0">
                <a:latin typeface="微软雅黑" panose="020B0503020204020204" pitchFamily="34" charset="-122"/>
                <a:ea typeface="微软雅黑" panose="020B0503020204020204" pitchFamily="34" charset="-122"/>
              </a:endParaRPr>
            </a:p>
          </p:txBody>
        </p:sp>
        <p:sp>
          <p:nvSpPr>
            <p:cNvPr id="80" name="矩形 79"/>
            <p:cNvSpPr/>
            <p:nvPr/>
          </p:nvSpPr>
          <p:spPr>
            <a:xfrm>
              <a:off x="6417892" y="4349566"/>
              <a:ext cx="22507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微课资源</a:t>
              </a:r>
              <a:endParaRPr lang="zh-CN" altLang="en-US" sz="1200" dirty="0">
                <a:latin typeface="微软雅黑" panose="020B0503020204020204" pitchFamily="34" charset="-122"/>
                <a:ea typeface="微软雅黑" panose="020B0503020204020204" pitchFamily="34" charset="-122"/>
              </a:endParaRPr>
            </a:p>
          </p:txBody>
        </p:sp>
        <p:cxnSp>
          <p:nvCxnSpPr>
            <p:cNvPr id="81" name="肘形连接符 80"/>
            <p:cNvCxnSpPr>
              <a:stCxn id="24" idx="1"/>
            </p:cNvCxnSpPr>
            <p:nvPr/>
          </p:nvCxnSpPr>
          <p:spPr>
            <a:xfrm rot="10800000" flipH="1" flipV="1">
              <a:off x="6149418" y="3167639"/>
              <a:ext cx="277805" cy="1410525"/>
            </a:xfrm>
            <a:prstGeom prst="bentConnector4">
              <a:avLst>
                <a:gd name="adj1" fmla="val 31908"/>
                <a:gd name="adj2" fmla="val 58103"/>
              </a:avLst>
            </a:prstGeom>
          </p:spPr>
          <p:style>
            <a:lnRef idx="1">
              <a:schemeClr val="accent1"/>
            </a:lnRef>
            <a:fillRef idx="0">
              <a:schemeClr val="accent1"/>
            </a:fillRef>
            <a:effectRef idx="0">
              <a:schemeClr val="accent1"/>
            </a:effectRef>
            <a:fontRef idx="minor">
              <a:schemeClr val="tx1"/>
            </a:fontRef>
          </p:style>
        </p:cxnSp>
        <p:cxnSp>
          <p:nvCxnSpPr>
            <p:cNvPr id="74" name="肘形连接符 73"/>
            <p:cNvCxnSpPr/>
            <p:nvPr/>
          </p:nvCxnSpPr>
          <p:spPr>
            <a:xfrm rot="10800000" flipH="1" flipV="1">
              <a:off x="6149418" y="3195633"/>
              <a:ext cx="268473" cy="790904"/>
            </a:xfrm>
            <a:prstGeom prst="bentConnector3">
              <a:avLst>
                <a:gd name="adj1" fmla="val 33016"/>
              </a:avLst>
            </a:prstGeom>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9258963" y="3744286"/>
              <a:ext cx="2250700" cy="457200"/>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在线开放课程目标</a:t>
              </a:r>
              <a:endParaRPr lang="zh-CN" altLang="en-US" sz="1200" dirty="0">
                <a:latin typeface="微软雅黑" panose="020B0503020204020204" pitchFamily="34" charset="-122"/>
                <a:ea typeface="微软雅黑" panose="020B0503020204020204" pitchFamily="34" charset="-122"/>
              </a:endParaRPr>
            </a:p>
          </p:txBody>
        </p:sp>
        <p:sp>
          <p:nvSpPr>
            <p:cNvPr id="86" name="矩形 85"/>
            <p:cNvSpPr/>
            <p:nvPr/>
          </p:nvSpPr>
          <p:spPr>
            <a:xfrm>
              <a:off x="9258963" y="4313104"/>
              <a:ext cx="2250700" cy="457200"/>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混合式教学模式</a:t>
              </a:r>
              <a:endParaRPr lang="zh-CN" altLang="en-US" sz="1200" dirty="0">
                <a:latin typeface="微软雅黑" panose="020B0503020204020204" pitchFamily="34" charset="-122"/>
                <a:ea typeface="微软雅黑" panose="020B0503020204020204" pitchFamily="34" charset="-122"/>
              </a:endParaRPr>
            </a:p>
          </p:txBody>
        </p:sp>
        <p:cxnSp>
          <p:nvCxnSpPr>
            <p:cNvPr id="87" name="肘形连接符 86"/>
            <p:cNvCxnSpPr>
              <a:endCxn id="85" idx="1"/>
            </p:cNvCxnSpPr>
            <p:nvPr/>
          </p:nvCxnSpPr>
          <p:spPr>
            <a:xfrm rot="10800000" flipH="1" flipV="1">
              <a:off x="8990489" y="2995720"/>
              <a:ext cx="268473" cy="977165"/>
            </a:xfrm>
            <a:prstGeom prst="bentConnector3">
              <a:avLst>
                <a:gd name="adj1" fmla="val 34690"/>
              </a:avLst>
            </a:prstGeom>
          </p:spPr>
          <p:style>
            <a:lnRef idx="1">
              <a:schemeClr val="accent1"/>
            </a:lnRef>
            <a:fillRef idx="0">
              <a:schemeClr val="accent1"/>
            </a:fillRef>
            <a:effectRef idx="0">
              <a:schemeClr val="accent1"/>
            </a:effectRef>
            <a:fontRef idx="minor">
              <a:schemeClr val="tx1"/>
            </a:fontRef>
          </p:style>
        </p:cxnSp>
        <p:cxnSp>
          <p:nvCxnSpPr>
            <p:cNvPr id="77" name="肘形连接符 76"/>
            <p:cNvCxnSpPr>
              <a:stCxn id="25" idx="1"/>
              <a:endCxn id="86" idx="1"/>
            </p:cNvCxnSpPr>
            <p:nvPr/>
          </p:nvCxnSpPr>
          <p:spPr>
            <a:xfrm rot="10800000" flipH="1" flipV="1">
              <a:off x="8986597" y="3167642"/>
              <a:ext cx="272366" cy="1374062"/>
            </a:xfrm>
            <a:prstGeom prst="bentConnector3">
              <a:avLst>
                <a:gd name="adj1" fmla="val 39396"/>
              </a:avLst>
            </a:prstGeom>
          </p:spPr>
          <p:style>
            <a:lnRef idx="1">
              <a:schemeClr val="accent1"/>
            </a:lnRef>
            <a:fillRef idx="0">
              <a:schemeClr val="accent1"/>
            </a:fillRef>
            <a:effectRef idx="0">
              <a:schemeClr val="accent1"/>
            </a:effectRef>
            <a:fontRef idx="minor">
              <a:schemeClr val="tx1"/>
            </a:fontRef>
          </p:style>
        </p:cxnSp>
        <p:sp>
          <p:nvSpPr>
            <p:cNvPr id="91" name="矩形 90"/>
            <p:cNvSpPr/>
            <p:nvPr/>
          </p:nvSpPr>
          <p:spPr>
            <a:xfrm>
              <a:off x="1000477" y="3753697"/>
              <a:ext cx="2250700" cy="457200"/>
            </a:xfrm>
            <a:prstGeom prst="rect">
              <a:avLst/>
            </a:prstGeom>
            <a:solidFill>
              <a:srgbClr val="F6A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latin typeface="微软雅黑" panose="020B0503020204020204" pitchFamily="34" charset="-122"/>
                  <a:ea typeface="微软雅黑" panose="020B0503020204020204" pitchFamily="34" charset="-122"/>
                </a:rPr>
                <a:t>知识</a:t>
              </a:r>
              <a:r>
                <a:rPr lang="zh-CN" altLang="en-US" sz="1200" dirty="0" smtClean="0">
                  <a:latin typeface="微软雅黑" panose="020B0503020204020204" pitchFamily="34" charset="-122"/>
                  <a:ea typeface="微软雅黑" panose="020B0503020204020204" pitchFamily="34" charset="-122"/>
                </a:rPr>
                <a:t>目标</a:t>
              </a:r>
              <a:endParaRPr lang="zh-CN" altLang="en-US" sz="1200" dirty="0">
                <a:latin typeface="微软雅黑" panose="020B0503020204020204" pitchFamily="34" charset="-122"/>
                <a:ea typeface="微软雅黑" panose="020B0503020204020204" pitchFamily="34" charset="-122"/>
              </a:endParaRPr>
            </a:p>
          </p:txBody>
        </p:sp>
        <p:sp>
          <p:nvSpPr>
            <p:cNvPr id="92" name="矩形 91"/>
            <p:cNvSpPr/>
            <p:nvPr/>
          </p:nvSpPr>
          <p:spPr>
            <a:xfrm>
              <a:off x="1000477" y="4322522"/>
              <a:ext cx="2250700" cy="457200"/>
            </a:xfrm>
            <a:prstGeom prst="rect">
              <a:avLst/>
            </a:prstGeom>
            <a:solidFill>
              <a:srgbClr val="F6A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技能目标</a:t>
              </a:r>
              <a:endParaRPr lang="zh-CN" altLang="en-US" sz="1200" dirty="0">
                <a:latin typeface="微软雅黑" panose="020B0503020204020204" pitchFamily="34" charset="-122"/>
                <a:ea typeface="微软雅黑" panose="020B0503020204020204" pitchFamily="34" charset="-122"/>
              </a:endParaRPr>
            </a:p>
          </p:txBody>
        </p:sp>
        <p:cxnSp>
          <p:nvCxnSpPr>
            <p:cNvPr id="93" name="肘形连接符 92"/>
            <p:cNvCxnSpPr>
              <a:endCxn id="91" idx="1"/>
            </p:cNvCxnSpPr>
            <p:nvPr/>
          </p:nvCxnSpPr>
          <p:spPr>
            <a:xfrm rot="10800000" flipH="1" flipV="1">
              <a:off x="732003" y="3005131"/>
              <a:ext cx="268473" cy="977165"/>
            </a:xfrm>
            <a:prstGeom prst="bentConnector3">
              <a:avLst>
                <a:gd name="adj1" fmla="val 34690"/>
              </a:avLst>
            </a:prstGeom>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a:off x="1968475" y="2722158"/>
              <a:ext cx="1" cy="21216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90" name="肘形连接符 89"/>
            <p:cNvCxnSpPr>
              <a:stCxn id="8" idx="1"/>
              <a:endCxn id="92" idx="1"/>
            </p:cNvCxnSpPr>
            <p:nvPr/>
          </p:nvCxnSpPr>
          <p:spPr>
            <a:xfrm rot="10800000" flipH="1" flipV="1">
              <a:off x="732001" y="3147012"/>
              <a:ext cx="268475" cy="1404110"/>
            </a:xfrm>
            <a:prstGeom prst="bentConnector3">
              <a:avLst>
                <a:gd name="adj1" fmla="val 33016"/>
              </a:avLst>
            </a:prstGeom>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1000477" y="4897968"/>
              <a:ext cx="2250700" cy="457200"/>
            </a:xfrm>
            <a:prstGeom prst="rect">
              <a:avLst/>
            </a:prstGeom>
            <a:solidFill>
              <a:srgbClr val="F6A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素质目标</a:t>
              </a:r>
              <a:endParaRPr lang="zh-CN" altLang="en-US" sz="1200" dirty="0">
                <a:latin typeface="微软雅黑" panose="020B0503020204020204" pitchFamily="34" charset="-122"/>
                <a:ea typeface="微软雅黑" panose="020B0503020204020204" pitchFamily="34" charset="-122"/>
              </a:endParaRPr>
            </a:p>
          </p:txBody>
        </p:sp>
        <p:cxnSp>
          <p:nvCxnSpPr>
            <p:cNvPr id="5" name="肘形连接符 4"/>
            <p:cNvCxnSpPr>
              <a:stCxn id="8" idx="1"/>
              <a:endCxn id="41" idx="1"/>
            </p:cNvCxnSpPr>
            <p:nvPr/>
          </p:nvCxnSpPr>
          <p:spPr>
            <a:xfrm rot="10800000" flipH="1" flipV="1">
              <a:off x="732001" y="3147012"/>
              <a:ext cx="268475" cy="1979556"/>
            </a:xfrm>
            <a:prstGeom prst="bentConnector3">
              <a:avLst>
                <a:gd name="adj1" fmla="val 33016"/>
              </a:avLst>
            </a:prstGeom>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3743677" y="4916455"/>
              <a:ext cx="225070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双师型教师培养目标</a:t>
              </a:r>
              <a:endParaRPr lang="zh-CN" altLang="en-US" sz="1200" dirty="0">
                <a:latin typeface="微软雅黑" panose="020B0503020204020204" pitchFamily="34" charset="-122"/>
                <a:ea typeface="微软雅黑" panose="020B0503020204020204" pitchFamily="34" charset="-122"/>
              </a:endParaRPr>
            </a:p>
          </p:txBody>
        </p:sp>
        <p:cxnSp>
          <p:nvCxnSpPr>
            <p:cNvPr id="7" name="肘形连接符 6"/>
            <p:cNvCxnSpPr>
              <a:stCxn id="23" idx="1"/>
              <a:endCxn id="45" idx="1"/>
            </p:cNvCxnSpPr>
            <p:nvPr/>
          </p:nvCxnSpPr>
          <p:spPr>
            <a:xfrm rot="10800000" flipH="1" flipV="1">
              <a:off x="3471311" y="3167647"/>
              <a:ext cx="272366" cy="1977408"/>
            </a:xfrm>
            <a:prstGeom prst="bentConnector3">
              <a:avLst>
                <a:gd name="adj1" fmla="val 35970"/>
              </a:avLst>
            </a:prstGeom>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6417892" y="4963505"/>
              <a:ext cx="22507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试题库资源</a:t>
              </a:r>
              <a:endParaRPr lang="zh-CN" altLang="en-US" sz="1200" dirty="0">
                <a:latin typeface="微软雅黑" panose="020B0503020204020204" pitchFamily="34" charset="-122"/>
                <a:ea typeface="微软雅黑" panose="020B0503020204020204" pitchFamily="34" charset="-122"/>
              </a:endParaRPr>
            </a:p>
          </p:txBody>
        </p:sp>
        <p:cxnSp>
          <p:nvCxnSpPr>
            <p:cNvPr id="11" name="肘形连接符 10"/>
            <p:cNvCxnSpPr>
              <a:stCxn id="24" idx="1"/>
              <a:endCxn id="52" idx="1"/>
            </p:cNvCxnSpPr>
            <p:nvPr/>
          </p:nvCxnSpPr>
          <p:spPr>
            <a:xfrm rot="10800000" flipH="1" flipV="1">
              <a:off x="6149418" y="3167639"/>
              <a:ext cx="268473" cy="2024465"/>
            </a:xfrm>
            <a:prstGeom prst="bentConnector3">
              <a:avLst>
                <a:gd name="adj1" fmla="val 33017"/>
              </a:avLst>
            </a:prstGeom>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6417892" y="5562565"/>
              <a:ext cx="22507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smtClean="0">
                  <a:latin typeface="微软雅黑" panose="020B0503020204020204" pitchFamily="34" charset="-122"/>
                  <a:ea typeface="微软雅黑" panose="020B0503020204020204" pitchFamily="34" charset="-122"/>
                </a:rPr>
                <a:t>教材建设</a:t>
              </a:r>
              <a:endParaRPr lang="zh-CN" altLang="en-US" sz="1200" dirty="0">
                <a:latin typeface="微软雅黑" panose="020B0503020204020204" pitchFamily="34" charset="-122"/>
                <a:ea typeface="微软雅黑" panose="020B0503020204020204" pitchFamily="34" charset="-122"/>
              </a:endParaRPr>
            </a:p>
          </p:txBody>
        </p:sp>
        <p:sp>
          <p:nvSpPr>
            <p:cNvPr id="24" name="矩形 23"/>
            <p:cNvSpPr/>
            <p:nvPr/>
          </p:nvSpPr>
          <p:spPr>
            <a:xfrm>
              <a:off x="6149419" y="2939040"/>
              <a:ext cx="2523066"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dirty="0" smtClean="0">
                  <a:latin typeface="微软雅黑" panose="020B0503020204020204" pitchFamily="34" charset="-122"/>
                  <a:ea typeface="微软雅黑" panose="020B0503020204020204" pitchFamily="34" charset="-122"/>
                </a:rPr>
                <a:t>资源建设目标</a:t>
              </a:r>
              <a:endParaRPr lang="zh-CN" altLang="en-US" sz="1200" b="1" dirty="0">
                <a:latin typeface="微软雅黑" panose="020B0503020204020204" pitchFamily="34" charset="-122"/>
                <a:ea typeface="微软雅黑" panose="020B0503020204020204" pitchFamily="34" charset="-122"/>
              </a:endParaRPr>
            </a:p>
          </p:txBody>
        </p:sp>
        <p:sp>
          <p:nvSpPr>
            <p:cNvPr id="25" name="矩形 24"/>
            <p:cNvSpPr/>
            <p:nvPr/>
          </p:nvSpPr>
          <p:spPr>
            <a:xfrm>
              <a:off x="8986597" y="2939042"/>
              <a:ext cx="2523066" cy="457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dirty="0" smtClean="0">
                  <a:latin typeface="微软雅黑" panose="020B0503020204020204" pitchFamily="34" charset="-122"/>
                  <a:ea typeface="微软雅黑" panose="020B0503020204020204" pitchFamily="34" charset="-122"/>
                </a:rPr>
                <a:t>信息化建设目标</a:t>
              </a:r>
              <a:endParaRPr lang="zh-CN" altLang="en-US" sz="1200" b="1" dirty="0" smtClean="0">
                <a:latin typeface="微软雅黑" panose="020B0503020204020204" pitchFamily="34" charset="-122"/>
                <a:ea typeface="微软雅黑" panose="020B0503020204020204" pitchFamily="34" charset="-122"/>
              </a:endParaRPr>
            </a:p>
          </p:txBody>
        </p:sp>
        <p:sp>
          <p:nvSpPr>
            <p:cNvPr id="23" name="矩形 22"/>
            <p:cNvSpPr/>
            <p:nvPr/>
          </p:nvSpPr>
          <p:spPr>
            <a:xfrm>
              <a:off x="3471311" y="2939047"/>
              <a:ext cx="2523066"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dirty="0" smtClean="0">
                  <a:latin typeface="微软雅黑" panose="020B0503020204020204" pitchFamily="34" charset="-122"/>
                  <a:ea typeface="微软雅黑" panose="020B0503020204020204" pitchFamily="34" charset="-122"/>
                </a:rPr>
                <a:t>教学团队建设目标</a:t>
              </a:r>
              <a:endParaRPr lang="zh-CN" altLang="en-US" sz="1200" b="1" dirty="0" smtClean="0">
                <a:latin typeface="微软雅黑" panose="020B0503020204020204" pitchFamily="34" charset="-122"/>
                <a:ea typeface="微软雅黑" panose="020B0503020204020204" pitchFamily="34" charset="-122"/>
              </a:endParaRPr>
            </a:p>
          </p:txBody>
        </p:sp>
        <p:sp>
          <p:nvSpPr>
            <p:cNvPr id="8" name="矩形 7"/>
            <p:cNvSpPr/>
            <p:nvPr/>
          </p:nvSpPr>
          <p:spPr>
            <a:xfrm>
              <a:off x="732002" y="2918412"/>
              <a:ext cx="2519175" cy="457200"/>
            </a:xfrm>
            <a:prstGeom prst="rect">
              <a:avLst/>
            </a:prstGeom>
            <a:solidFill>
              <a:srgbClr val="DC8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dirty="0" smtClean="0">
                  <a:latin typeface="微软雅黑" panose="020B0503020204020204" pitchFamily="34" charset="-122"/>
                  <a:ea typeface="微软雅黑" panose="020B0503020204020204" pitchFamily="34" charset="-122"/>
                </a:rPr>
                <a:t>课程目标</a:t>
              </a:r>
              <a:endParaRPr lang="zh-CN" altLang="en-US" sz="1200" b="1" dirty="0" smtClean="0">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4454" y="4874534"/>
            <a:ext cx="9144000" cy="271067"/>
            <a:chOff x="0" y="6389330"/>
            <a:chExt cx="12192000" cy="361422"/>
          </a:xfrm>
        </p:grpSpPr>
        <p:sp>
          <p:nvSpPr>
            <p:cNvPr id="71" name="矩形 70"/>
            <p:cNvSpPr/>
            <p:nvPr/>
          </p:nvSpPr>
          <p:spPr>
            <a:xfrm>
              <a:off x="0" y="6389330"/>
              <a:ext cx="12192000" cy="361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2" name="矩形 71"/>
            <p:cNvSpPr/>
            <p:nvPr/>
          </p:nvSpPr>
          <p:spPr>
            <a:xfrm>
              <a:off x="9974424" y="6389331"/>
              <a:ext cx="2217576" cy="132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grpSp>
      <p:sp>
        <p:nvSpPr>
          <p:cNvPr id="6" name="Content Placeholder 2"/>
          <p:cNvSpPr txBox="1"/>
          <p:nvPr/>
        </p:nvSpPr>
        <p:spPr>
          <a:xfrm>
            <a:off x="724139" y="87886"/>
            <a:ext cx="4511708" cy="364844"/>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lvl="1" algn="l"/>
            <a:r>
              <a:rPr lang="zh-CN" altLang="en-US" sz="2100" b="1" dirty="0">
                <a:solidFill>
                  <a:schemeClr val="tx2"/>
                </a:solidFill>
                <a:latin typeface="微软雅黑" panose="020B0503020204020204" pitchFamily="34" charset="-122"/>
                <a:ea typeface="微软雅黑" panose="020B0503020204020204" pitchFamily="34" charset="-122"/>
                <a:sym typeface="+mn-ea"/>
              </a:rPr>
              <a:t>2</a:t>
            </a:r>
            <a:r>
              <a:rPr lang="zh-CN" altLang="en-US" sz="2100" b="1" dirty="0">
                <a:solidFill>
                  <a:schemeClr val="tx2"/>
                </a:solidFill>
                <a:latin typeface="微软雅黑" panose="020B0503020204020204" pitchFamily="34" charset="-122"/>
                <a:ea typeface="微软雅黑" panose="020B0503020204020204" pitchFamily="34" charset="-122"/>
                <a:sym typeface="+mn-ea"/>
              </a:rPr>
              <a:t> </a:t>
            </a:r>
            <a:r>
              <a:rPr lang="zh-CN" altLang="en-US" sz="2100" b="1" dirty="0">
                <a:solidFill>
                  <a:schemeClr val="tx2"/>
                </a:solidFill>
                <a:latin typeface="微软雅黑" panose="020B0503020204020204" pitchFamily="34" charset="-122"/>
                <a:ea typeface="微软雅黑" panose="020B0503020204020204" pitchFamily="34" charset="-122"/>
                <a:sym typeface="+mn-ea"/>
              </a:rPr>
              <a:t>课程诊改实施情况</a:t>
            </a:r>
            <a:endParaRPr lang="zh-CN" altLang="en-US" sz="2100" b="1" dirty="0">
              <a:solidFill>
                <a:schemeClr val="tx2"/>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48921" y="171450"/>
            <a:ext cx="575218" cy="216932"/>
            <a:chOff x="472881" y="331470"/>
            <a:chExt cx="766957" cy="289243"/>
          </a:xfrm>
          <a:solidFill>
            <a:schemeClr val="tx2"/>
          </a:solidFill>
        </p:grpSpPr>
        <p:sp>
          <p:nvSpPr>
            <p:cNvPr id="10" name="燕尾形 34"/>
            <p:cNvSpPr>
              <a:spLocks noChangeArrowheads="1"/>
            </p:cNvSpPr>
            <p:nvPr/>
          </p:nvSpPr>
          <p:spPr bwMode="auto">
            <a:xfrm>
              <a:off x="472881"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2" name="燕尾形 35"/>
            <p:cNvSpPr>
              <a:spLocks noChangeArrowheads="1"/>
            </p:cNvSpPr>
            <p:nvPr/>
          </p:nvSpPr>
          <p:spPr bwMode="auto">
            <a:xfrm>
              <a:off x="1030093"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3" name="燕尾形 36"/>
            <p:cNvSpPr>
              <a:spLocks noChangeArrowheads="1"/>
            </p:cNvSpPr>
            <p:nvPr/>
          </p:nvSpPr>
          <p:spPr bwMode="auto">
            <a:xfrm>
              <a:off x="652268" y="331470"/>
              <a:ext cx="209745"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sp>
          <p:nvSpPr>
            <p:cNvPr id="14" name="燕尾形 35"/>
            <p:cNvSpPr>
              <a:spLocks noChangeArrowheads="1"/>
            </p:cNvSpPr>
            <p:nvPr/>
          </p:nvSpPr>
          <p:spPr bwMode="auto">
            <a:xfrm>
              <a:off x="850706" y="331470"/>
              <a:ext cx="209744" cy="289243"/>
            </a:xfrm>
            <a:prstGeom prst="chevron">
              <a:avLst>
                <a:gd name="adj" fmla="val 50000"/>
              </a:avLst>
            </a:prstGeom>
            <a:grpFill/>
            <a:ln>
              <a:noFill/>
            </a:ln>
          </p:spPr>
          <p:txBody>
            <a:bodyPr lIns="68577" tIns="34288" rIns="68577" bIns="34288" anchor="ctr"/>
            <a:lstStyle/>
            <a:p>
              <a:pPr algn="ctr" fontAlgn="auto">
                <a:spcBef>
                  <a:spcPts val="0"/>
                </a:spcBef>
                <a:spcAft>
                  <a:spcPts val="0"/>
                </a:spcAft>
                <a:defRPr/>
              </a:pPr>
              <a:endParaRPr lang="zh-CN" altLang="en-US" sz="1050" kern="0">
                <a:solidFill>
                  <a:schemeClr val="tx2"/>
                </a:solidFill>
                <a:latin typeface="Calibri" panose="020F0502020204030204" pitchFamily="34" charset="0"/>
                <a:ea typeface="宋体" panose="02010600030101010101" pitchFamily="2" charset="-122"/>
              </a:endParaRPr>
            </a:p>
          </p:txBody>
        </p:sp>
      </p:grpSp>
      <p:cxnSp>
        <p:nvCxnSpPr>
          <p:cNvPr id="17" name="直接连接符 16"/>
          <p:cNvCxnSpPr/>
          <p:nvPr/>
        </p:nvCxnSpPr>
        <p:spPr>
          <a:xfrm>
            <a:off x="-7324" y="504704"/>
            <a:ext cx="7009200" cy="0"/>
          </a:xfrm>
          <a:prstGeom prst="line">
            <a:avLst/>
          </a:prstGeom>
          <a:solidFill>
            <a:srgbClr val="0170C1"/>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MH" val="20170407083006"/>
  <p:tag name="MH_LIBRARY" val="GRAPHIC"/>
  <p:tag name="MH_TYPE" val="SubTitle"/>
  <p:tag name="MH_ORDER" val="1"/>
</p:tagLst>
</file>

<file path=ppt/tags/tag100.xml><?xml version="1.0" encoding="utf-8"?>
<p:tagLst xmlns:p="http://schemas.openxmlformats.org/presentationml/2006/main">
  <p:tag name="KSO_WM_TEMPLATE_CATEGORY" val="diagram"/>
  <p:tag name="KSO_WM_TEMPLATE_INDEX" val="20170829"/>
  <p:tag name="KSO_WM_UNIT_TYPE" val="p_h_h_f"/>
  <p:tag name="KSO_WM_UNIT_INDEX" val="1_1_1_1"/>
  <p:tag name="KSO_WM_UNIT_ID" val="diagram20170829_1*p_h_h_f*1_1_1_1"/>
  <p:tag name="KSO_WM_UNIT_LAYERLEVEL" val="1_1_1_1"/>
  <p:tag name="KSO_WM_UNIT_VALUE" val="14"/>
  <p:tag name="KSO_WM_UNIT_HIGHLIGHT" val="0"/>
  <p:tag name="KSO_WM_UNIT_COMPATIBLE" val="0"/>
  <p:tag name="KSO_WM_UNIT_CLEAR" val="0"/>
  <p:tag name="KSO_WM_BEAUTIFY_FLAG" val="#wm#"/>
  <p:tag name="KSO_WM_TAG_VERSION" val="1.0"/>
  <p:tag name="KSO_WM_DIAGRAM_GROUP_CODE" val="p1-1"/>
  <p:tag name="KSO_WM_UNIT_PRESET_TEXT" val="Lorem ipsum dolor sit amet"/>
  <p:tag name="KSO_WM_UNIT_TEXT_FILL_FORE_SCHEMECOLOR_INDEX" val="13"/>
  <p:tag name="KSO_WM_UNIT_TEXT_FILL_TYPE" val="1"/>
</p:tagLst>
</file>

<file path=ppt/tags/tag101.xml><?xml version="1.0" encoding="utf-8"?>
<p:tagLst xmlns:p="http://schemas.openxmlformats.org/presentationml/2006/main">
  <p:tag name="KSO_WM_TEMPLATE_CATEGORY" val="diagram"/>
  <p:tag name="KSO_WM_TEMPLATE_INDEX" val="20170829"/>
  <p:tag name="KSO_WM_UNIT_TYPE" val="p_h_h_f"/>
  <p:tag name="KSO_WM_UNIT_INDEX" val="1_1_1_1"/>
  <p:tag name="KSO_WM_UNIT_ID" val="diagram20170829_1*p_h_h_f*1_1_1_1"/>
  <p:tag name="KSO_WM_UNIT_LAYERLEVEL" val="1_1_1_1"/>
  <p:tag name="KSO_WM_UNIT_VALUE" val="14"/>
  <p:tag name="KSO_WM_UNIT_HIGHLIGHT" val="0"/>
  <p:tag name="KSO_WM_UNIT_COMPATIBLE" val="0"/>
  <p:tag name="KSO_WM_UNIT_CLEAR" val="0"/>
  <p:tag name="KSO_WM_BEAUTIFY_FLAG" val="#wm#"/>
  <p:tag name="KSO_WM_TAG_VERSION" val="1.0"/>
  <p:tag name="KSO_WM_DIAGRAM_GROUP_CODE" val="p1-1"/>
  <p:tag name="KSO_WM_UNIT_PRESET_TEXT" val="Lorem ipsum dolor sit amet"/>
  <p:tag name="KSO_WM_UNIT_TEXT_FILL_FORE_SCHEMECOLOR_INDEX" val="13"/>
  <p:tag name="KSO_WM_UNIT_TEXT_FILL_TYPE" val="1"/>
</p:tagLst>
</file>

<file path=ppt/tags/tag102.xml><?xml version="1.0" encoding="utf-8"?>
<p:tagLst xmlns:p="http://schemas.openxmlformats.org/presentationml/2006/main">
  <p:tag name="KSO_WM_DOC_GUID" val="{e9245a60-49cb-480f-b08a-0b7c0adc3f73}"/>
</p:tagLst>
</file>

<file path=ppt/tags/tag11.xml><?xml version="1.0" encoding="utf-8"?>
<p:tagLst xmlns:p="http://schemas.openxmlformats.org/presentationml/2006/main">
  <p:tag name="MH" val="20170407083006"/>
  <p:tag name="MH_LIBRARY" val="GRAPHIC"/>
  <p:tag name="MH_TYPE" val="Text"/>
  <p:tag name="MH_ORDER" val="2"/>
</p:tagLst>
</file>

<file path=ppt/tags/tag12.xml><?xml version="1.0" encoding="utf-8"?>
<p:tagLst xmlns:p="http://schemas.openxmlformats.org/presentationml/2006/main">
  <p:tag name="MH" val="20170407083006"/>
  <p:tag name="MH_LIBRARY" val="GRAPHIC"/>
  <p:tag name="MH_TYPE" val="Text"/>
  <p:tag name="MH_ORDER" val="3"/>
</p:tagLst>
</file>

<file path=ppt/tags/tag13.xml><?xml version="1.0" encoding="utf-8"?>
<p:tagLst xmlns:p="http://schemas.openxmlformats.org/presentationml/2006/main">
  <p:tag name="MH" val="20170407083006"/>
  <p:tag name="MH_LIBRARY" val="GRAPHIC"/>
  <p:tag name="MH_TYPE" val="Text"/>
  <p:tag name="MH_ORDER" val="4"/>
</p:tagLst>
</file>

<file path=ppt/tags/tag14.xml><?xml version="1.0" encoding="utf-8"?>
<p:tagLst xmlns:p="http://schemas.openxmlformats.org/presentationml/2006/main">
  <p:tag name="MH" val="20170407083006"/>
  <p:tag name="MH_LIBRARY" val="GRAPHIC"/>
  <p:tag name="MH_TYPE" val="Text"/>
  <p:tag name="MH_ORDER" val="5"/>
</p:tagLst>
</file>

<file path=ppt/tags/tag15.xml><?xml version="1.0" encoding="utf-8"?>
<p:tagLst xmlns:p="http://schemas.openxmlformats.org/presentationml/2006/main">
  <p:tag name="MH" val="20170407083006"/>
  <p:tag name="MH_LIBRARY" val="GRAPHIC"/>
  <p:tag name="MH_TYPE" val="Text"/>
  <p:tag name="MH_ORDER" val="1"/>
</p:tagLst>
</file>

<file path=ppt/tags/tag16.xml><?xml version="1.0" encoding="utf-8"?>
<p:tagLst xmlns:p="http://schemas.openxmlformats.org/presentationml/2006/main">
  <p:tag name="MH" val="20170407083006"/>
  <p:tag name="MH_LIBRARY" val="GRAPHIC"/>
  <p:tag name="MH_TYPE" val="Text"/>
  <p:tag name="MH_ORDER" val="7"/>
</p:tagLst>
</file>

<file path=ppt/tags/tag17.xml><?xml version="1.0" encoding="utf-8"?>
<p:tagLst xmlns:p="http://schemas.openxmlformats.org/presentationml/2006/main">
  <p:tag name="MH" val="20170407083006"/>
  <p:tag name="MH_LIBRARY" val="GRAPHIC"/>
  <p:tag name="MH_TYPE" val="Text"/>
  <p:tag name="MH_ORDER" val="6"/>
</p:tagLst>
</file>

<file path=ppt/tags/tag18.xml><?xml version="1.0" encoding="utf-8"?>
<p:tagLst xmlns:p="http://schemas.openxmlformats.org/presentationml/2006/main">
  <p:tag name="MH_TYPE" val="#NeiR#"/>
  <p:tag name="MH_NUMBER" val="大于六"/>
  <p:tag name="MH_CATEGORY" val="#XunHChF#"/>
  <p:tag name="MH_LAYOUT" val="SubTitleText"/>
  <p:tag name="MH" val="20170407083006"/>
  <p:tag name="MH_LIBRARY" val="GRAPHIC"/>
</p:tagLst>
</file>

<file path=ppt/tags/tag19.xml><?xml version="1.0" encoding="utf-8"?>
<p:tagLst xmlns:p="http://schemas.openxmlformats.org/presentationml/2006/main">
  <p:tag name="KSO_WM_TEMPLATE_CATEGORY" val="diagram"/>
  <p:tag name="KSO_WM_TEMPLATE_INDEX" val="20170829"/>
  <p:tag name="KSO_WM_UNIT_TYPE" val="p_h_h_f"/>
  <p:tag name="KSO_WM_UNIT_INDEX" val="1_1_1_1"/>
  <p:tag name="KSO_WM_UNIT_ID" val="diagram20170829_1*p_h_h_f*1_1_1_1"/>
  <p:tag name="KSO_WM_UNIT_LAYERLEVEL" val="1_1_1_1"/>
  <p:tag name="KSO_WM_UNIT_VALUE" val="14"/>
  <p:tag name="KSO_WM_UNIT_HIGHLIGHT" val="0"/>
  <p:tag name="KSO_WM_UNIT_COMPATIBLE" val="0"/>
  <p:tag name="KSO_WM_UNIT_CLEAR" val="0"/>
  <p:tag name="KSO_WM_BEAUTIFY_FLAG" val="#wm#"/>
  <p:tag name="KSO_WM_TAG_VERSION" val="1.0"/>
  <p:tag name="KSO_WM_DIAGRAM_GROUP_CODE" val="p1-1"/>
  <p:tag name="KSO_WM_UNIT_PRESET_TEXT" val="Lorem ipsum dolor sit amet"/>
  <p:tag name="KSO_WM_UNIT_TEXT_FILL_FORE_SCHEMECOLOR_INDEX" val="13"/>
  <p:tag name="KSO_WM_UNIT_TEXT_FILL_TYPE" val="1"/>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KSO_WM_TEMPLATE_CATEGORY" val="diagram"/>
  <p:tag name="KSO_WM_TEMPLATE_INDEX" val="20170829"/>
  <p:tag name="KSO_WM_UNIT_TYPE" val="p_h_h_f"/>
  <p:tag name="KSO_WM_UNIT_INDEX" val="1_1_1_1"/>
  <p:tag name="KSO_WM_UNIT_ID" val="diagram20170829_1*p_h_h_f*1_1_1_1"/>
  <p:tag name="KSO_WM_UNIT_LAYERLEVEL" val="1_1_1_1"/>
  <p:tag name="KSO_WM_UNIT_VALUE" val="14"/>
  <p:tag name="KSO_WM_UNIT_HIGHLIGHT" val="0"/>
  <p:tag name="KSO_WM_UNIT_COMPATIBLE" val="0"/>
  <p:tag name="KSO_WM_UNIT_CLEAR" val="0"/>
  <p:tag name="KSO_WM_BEAUTIFY_FLAG" val="#wm#"/>
  <p:tag name="KSO_WM_TAG_VERSION" val="1.0"/>
  <p:tag name="KSO_WM_DIAGRAM_GROUP_CODE" val="p1-1"/>
  <p:tag name="KSO_WM_UNIT_PRESET_TEXT" val="Lorem ipsum dolor sit amet"/>
  <p:tag name="KSO_WM_UNIT_TEXT_FILL_FORE_SCHEMECOLOR_INDEX" val="13"/>
  <p:tag name="KSO_WM_UNIT_TEXT_FILL_TYPE" val="1"/>
</p:tagLst>
</file>

<file path=ppt/tags/tag21.xml><?xml version="1.0" encoding="utf-8"?>
<p:tagLst xmlns:p="http://schemas.openxmlformats.org/presentationml/2006/main">
  <p:tag name="KSO_WM_TEMPLATE_CATEGORY" val="diagram"/>
  <p:tag name="KSO_WM_TEMPLATE_INDEX" val="20170829"/>
  <p:tag name="KSO_WM_UNIT_TYPE" val="p_h_h_f"/>
  <p:tag name="KSO_WM_UNIT_INDEX" val="1_1_1_1"/>
  <p:tag name="KSO_WM_UNIT_ID" val="diagram20170829_1*p_h_h_f*1_1_1_1"/>
  <p:tag name="KSO_WM_UNIT_LAYERLEVEL" val="1_1_1_1"/>
  <p:tag name="KSO_WM_UNIT_VALUE" val="14"/>
  <p:tag name="KSO_WM_UNIT_HIGHLIGHT" val="0"/>
  <p:tag name="KSO_WM_UNIT_COMPATIBLE" val="0"/>
  <p:tag name="KSO_WM_UNIT_CLEAR" val="0"/>
  <p:tag name="KSO_WM_BEAUTIFY_FLAG" val="#wm#"/>
  <p:tag name="KSO_WM_TAG_VERSION" val="1.0"/>
  <p:tag name="KSO_WM_DIAGRAM_GROUP_CODE" val="p1-1"/>
  <p:tag name="KSO_WM_UNIT_PRESET_TEXT" val="Lorem ipsum dolor sit amet"/>
  <p:tag name="KSO_WM_UNIT_TEXT_FILL_FORE_SCHEMECOLOR_INDEX" val="13"/>
  <p:tag name="KSO_WM_UNIT_TEXT_FILL_TYPE" val="1"/>
</p:tagLst>
</file>

<file path=ppt/tags/tag22.xml><?xml version="1.0" encoding="utf-8"?>
<p:tagLst xmlns:p="http://schemas.openxmlformats.org/presentationml/2006/main">
  <p:tag name="KSO_WM_TEMPLATE_CATEGORY" val="diagram"/>
  <p:tag name="KSO_WM_TEMPLATE_INDEX" val="20170829"/>
  <p:tag name="KSO_WM_UNIT_TYPE" val="p_h_h_f"/>
  <p:tag name="KSO_WM_UNIT_INDEX" val="1_1_1_1"/>
  <p:tag name="KSO_WM_UNIT_ID" val="diagram20170829_1*p_h_h_f*1_1_1_1"/>
  <p:tag name="KSO_WM_UNIT_LAYERLEVEL" val="1_1_1_1"/>
  <p:tag name="KSO_WM_UNIT_VALUE" val="14"/>
  <p:tag name="KSO_WM_UNIT_HIGHLIGHT" val="0"/>
  <p:tag name="KSO_WM_UNIT_COMPATIBLE" val="0"/>
  <p:tag name="KSO_WM_UNIT_CLEAR" val="0"/>
  <p:tag name="KSO_WM_BEAUTIFY_FLAG" val="#wm#"/>
  <p:tag name="KSO_WM_TAG_VERSION" val="1.0"/>
  <p:tag name="KSO_WM_DIAGRAM_GROUP_CODE" val="p1-1"/>
  <p:tag name="KSO_WM_UNIT_PRESET_TEXT" val="Lorem ipsum dolor sit amet"/>
  <p:tag name="KSO_WM_UNIT_TEXT_FILL_FORE_SCHEMECOLOR_INDEX" val="13"/>
  <p:tag name="KSO_WM_UNIT_TEXT_FILL_TYPE" val="1"/>
</p:tagLst>
</file>

<file path=ppt/tags/tag23.xml><?xml version="1.0" encoding="utf-8"?>
<p:tagLst xmlns:p="http://schemas.openxmlformats.org/presentationml/2006/main">
  <p:tag name="KSO_WM_TEMPLATE_CATEGORY" val="diagram"/>
  <p:tag name="KSO_WM_TEMPLATE_INDEX" val="20170829"/>
  <p:tag name="KSO_WM_UNIT_TYPE" val="p_h_h_f"/>
  <p:tag name="KSO_WM_UNIT_INDEX" val="1_1_1_1"/>
  <p:tag name="KSO_WM_UNIT_ID" val="diagram20170829_1*p_h_h_f*1_1_1_1"/>
  <p:tag name="KSO_WM_UNIT_LAYERLEVEL" val="1_1_1_1"/>
  <p:tag name="KSO_WM_UNIT_VALUE" val="14"/>
  <p:tag name="KSO_WM_UNIT_HIGHLIGHT" val="0"/>
  <p:tag name="KSO_WM_UNIT_COMPATIBLE" val="0"/>
  <p:tag name="KSO_WM_UNIT_CLEAR" val="0"/>
  <p:tag name="KSO_WM_BEAUTIFY_FLAG" val="#wm#"/>
  <p:tag name="KSO_WM_TAG_VERSION" val="1.0"/>
  <p:tag name="KSO_WM_DIAGRAM_GROUP_CODE" val="p1-1"/>
  <p:tag name="KSO_WM_UNIT_PRESET_TEXT" val="Lorem ipsum dolor sit amet"/>
  <p:tag name="KSO_WM_UNIT_TEXT_FILL_FORE_SCHEMECOLOR_INDEX" val="13"/>
  <p:tag name="KSO_WM_UNIT_TEXT_FILL_TYPE" val="1"/>
</p:tagLst>
</file>

<file path=ppt/tags/tag24.xml><?xml version="1.0" encoding="utf-8"?>
<p:tagLst xmlns:p="http://schemas.openxmlformats.org/presentationml/2006/main">
  <p:tag name="MH" val="20170408222540"/>
  <p:tag name="MH_LIBRARY" val="GRAPHIC"/>
  <p:tag name="MH_TYPE" val="Other"/>
  <p:tag name="MH_ORDER" val="1"/>
</p:tagLst>
</file>

<file path=ppt/tags/tag25.xml><?xml version="1.0" encoding="utf-8"?>
<p:tagLst xmlns:p="http://schemas.openxmlformats.org/presentationml/2006/main">
  <p:tag name="MH" val="20170408222540"/>
  <p:tag name="MH_LIBRARY" val="GRAPHIC"/>
  <p:tag name="MH_TYPE" val="Other"/>
  <p:tag name="MH_ORDER" val="2"/>
</p:tagLst>
</file>

<file path=ppt/tags/tag26.xml><?xml version="1.0" encoding="utf-8"?>
<p:tagLst xmlns:p="http://schemas.openxmlformats.org/presentationml/2006/main">
  <p:tag name="MH" val="20170408222540"/>
  <p:tag name="MH_LIBRARY" val="GRAPHIC"/>
  <p:tag name="MH_TYPE" val="Other"/>
  <p:tag name="MH_ORDER" val="3"/>
</p:tagLst>
</file>

<file path=ppt/tags/tag27.xml><?xml version="1.0" encoding="utf-8"?>
<p:tagLst xmlns:p="http://schemas.openxmlformats.org/presentationml/2006/main">
  <p:tag name="MH" val="20170408222540"/>
  <p:tag name="MH_LIBRARY" val="GRAPHIC"/>
  <p:tag name="MH_TYPE" val="Other"/>
  <p:tag name="MH_ORDER" val="4"/>
</p:tagLst>
</file>

<file path=ppt/tags/tag28.xml><?xml version="1.0" encoding="utf-8"?>
<p:tagLst xmlns:p="http://schemas.openxmlformats.org/presentationml/2006/main">
  <p:tag name="MH" val="20170408222540"/>
  <p:tag name="MH_LIBRARY" val="GRAPHIC"/>
  <p:tag name="MH_TYPE" val="Other"/>
  <p:tag name="MH_ORDER" val="5"/>
</p:tagLst>
</file>

<file path=ppt/tags/tag29.xml><?xml version="1.0" encoding="utf-8"?>
<p:tagLst xmlns:p="http://schemas.openxmlformats.org/presentationml/2006/main">
  <p:tag name="MH" val="20170408222540"/>
  <p:tag name="MH_LIBRARY" val="GRAPHIC"/>
  <p:tag name="MH_TYPE" val="Other"/>
  <p:tag name="MH_ORDER" val="6"/>
</p:tagLst>
</file>

<file path=ppt/tags/tag3.xml><?xml version="1.0" encoding="utf-8"?>
<p:tagLst xmlns:p="http://schemas.openxmlformats.org/presentationml/2006/main">
  <p:tag name="KSO_WM_TEMPLATE_CATEGORY" val="diagram"/>
  <p:tag name="KSO_WM_TEMPLATE_INDEX" val="20170829"/>
  <p:tag name="KSO_WM_UNIT_TYPE" val="p_h_h_f"/>
  <p:tag name="KSO_WM_UNIT_INDEX" val="1_1_1_1"/>
  <p:tag name="KSO_WM_UNIT_ID" val="diagram20170829_1*p_h_h_f*1_1_1_1"/>
  <p:tag name="KSO_WM_UNIT_LAYERLEVEL" val="1_1_1_1"/>
  <p:tag name="KSO_WM_UNIT_VALUE" val="14"/>
  <p:tag name="KSO_WM_UNIT_HIGHLIGHT" val="0"/>
  <p:tag name="KSO_WM_UNIT_COMPATIBLE" val="0"/>
  <p:tag name="KSO_WM_UNIT_CLEAR" val="0"/>
  <p:tag name="KSO_WM_BEAUTIFY_FLAG" val="#wm#"/>
  <p:tag name="KSO_WM_TAG_VERSION" val="1.0"/>
  <p:tag name="KSO_WM_DIAGRAM_GROUP_CODE" val="p1-1"/>
  <p:tag name="KSO_WM_UNIT_PRESET_TEXT" val="Lorem ipsum dolor sit amet"/>
  <p:tag name="KSO_WM_UNIT_TEXT_FILL_FORE_SCHEMECOLOR_INDEX" val="13"/>
  <p:tag name="KSO_WM_UNIT_TEXT_FILL_TYPE" val="1"/>
</p:tagLst>
</file>

<file path=ppt/tags/tag30.xml><?xml version="1.0" encoding="utf-8"?>
<p:tagLst xmlns:p="http://schemas.openxmlformats.org/presentationml/2006/main">
  <p:tag name="MH" val="20170408222540"/>
  <p:tag name="MH_LIBRARY" val="GRAPHIC"/>
  <p:tag name="MH_TYPE" val="Other"/>
  <p:tag name="MH_ORDER" val="7"/>
</p:tagLst>
</file>

<file path=ppt/tags/tag31.xml><?xml version="1.0" encoding="utf-8"?>
<p:tagLst xmlns:p="http://schemas.openxmlformats.org/presentationml/2006/main">
  <p:tag name="MH" val="20170408222540"/>
  <p:tag name="MH_LIBRARY" val="GRAPHIC"/>
  <p:tag name="MH_TYPE" val="Other"/>
  <p:tag name="MH_ORDER" val="8"/>
</p:tagLst>
</file>

<file path=ppt/tags/tag32.xml><?xml version="1.0" encoding="utf-8"?>
<p:tagLst xmlns:p="http://schemas.openxmlformats.org/presentationml/2006/main">
  <p:tag name="MH" val="20170408222540"/>
  <p:tag name="MH_LIBRARY" val="GRAPHIC"/>
  <p:tag name="MH_TYPE" val="Other"/>
  <p:tag name="MH_ORDER" val="9"/>
</p:tagLst>
</file>

<file path=ppt/tags/tag33.xml><?xml version="1.0" encoding="utf-8"?>
<p:tagLst xmlns:p="http://schemas.openxmlformats.org/presentationml/2006/main">
  <p:tag name="MH" val="20170408222540"/>
  <p:tag name="MH_LIBRARY" val="GRAPHIC"/>
  <p:tag name="MH_TYPE" val="Other"/>
  <p:tag name="MH_ORDER" val="10"/>
</p:tagLst>
</file>

<file path=ppt/tags/tag34.xml><?xml version="1.0" encoding="utf-8"?>
<p:tagLst xmlns:p="http://schemas.openxmlformats.org/presentationml/2006/main">
  <p:tag name="MH" val="20170408222540"/>
  <p:tag name="MH_LIBRARY" val="GRAPHIC"/>
  <p:tag name="MH_TYPE" val="Other"/>
  <p:tag name="MH_ORDER" val="11"/>
</p:tagLst>
</file>

<file path=ppt/tags/tag35.xml><?xml version="1.0" encoding="utf-8"?>
<p:tagLst xmlns:p="http://schemas.openxmlformats.org/presentationml/2006/main">
  <p:tag name="MH" val="20170408222540"/>
  <p:tag name="MH_LIBRARY" val="GRAPHIC"/>
  <p:tag name="MH_TYPE" val="Other"/>
  <p:tag name="MH_ORDER" val="12"/>
</p:tagLst>
</file>

<file path=ppt/tags/tag36.xml><?xml version="1.0" encoding="utf-8"?>
<p:tagLst xmlns:p="http://schemas.openxmlformats.org/presentationml/2006/main">
  <p:tag name="MH" val="20170408222540"/>
  <p:tag name="MH_LIBRARY" val="GRAPHIC"/>
  <p:tag name="MH_TYPE" val="Other"/>
  <p:tag name="MH_ORDER" val="13"/>
</p:tagLst>
</file>

<file path=ppt/tags/tag37.xml><?xml version="1.0" encoding="utf-8"?>
<p:tagLst xmlns:p="http://schemas.openxmlformats.org/presentationml/2006/main">
  <p:tag name="MH" val="20170408222540"/>
  <p:tag name="MH_LIBRARY" val="GRAPHIC"/>
  <p:tag name="MH_TYPE" val="Other"/>
  <p:tag name="MH_ORDER" val="14"/>
</p:tagLst>
</file>

<file path=ppt/tags/tag38.xml><?xml version="1.0" encoding="utf-8"?>
<p:tagLst xmlns:p="http://schemas.openxmlformats.org/presentationml/2006/main">
  <p:tag name="MH" val="20170408222540"/>
  <p:tag name="MH_LIBRARY" val="GRAPHIC"/>
  <p:tag name="MH_TYPE" val="Other"/>
  <p:tag name="MH_ORDER" val="15"/>
</p:tagLst>
</file>

<file path=ppt/tags/tag39.xml><?xml version="1.0" encoding="utf-8"?>
<p:tagLst xmlns:p="http://schemas.openxmlformats.org/presentationml/2006/main">
  <p:tag name="MH" val="20170408222540"/>
  <p:tag name="MH_LIBRARY" val="GRAPHIC"/>
  <p:tag name="MH_TYPE" val="Other"/>
  <p:tag name="MH_ORDER" val="16"/>
</p:tagLst>
</file>

<file path=ppt/tags/tag4.xml><?xml version="1.0" encoding="utf-8"?>
<p:tagLst xmlns:p="http://schemas.openxmlformats.org/presentationml/2006/main">
  <p:tag name="MH" val="20170407083006"/>
  <p:tag name="MH_LIBRARY" val="GRAPHIC"/>
  <p:tag name="MH_TYPE" val="SubTitle"/>
  <p:tag name="MH_ORDER" val="2"/>
</p:tagLst>
</file>

<file path=ppt/tags/tag40.xml><?xml version="1.0" encoding="utf-8"?>
<p:tagLst xmlns:p="http://schemas.openxmlformats.org/presentationml/2006/main">
  <p:tag name="MH" val="20170408222540"/>
  <p:tag name="MH_LIBRARY" val="GRAPHIC"/>
  <p:tag name="MH_TYPE" val="Other"/>
  <p:tag name="MH_ORDER" val="17"/>
</p:tagLst>
</file>

<file path=ppt/tags/tag41.xml><?xml version="1.0" encoding="utf-8"?>
<p:tagLst xmlns:p="http://schemas.openxmlformats.org/presentationml/2006/main">
  <p:tag name="MH" val="20170408222540"/>
  <p:tag name="MH_LIBRARY" val="GRAPHIC"/>
  <p:tag name="MH_TYPE" val="Other"/>
  <p:tag name="MH_ORDER" val="18"/>
</p:tagLst>
</file>

<file path=ppt/tags/tag42.xml><?xml version="1.0" encoding="utf-8"?>
<p:tagLst xmlns:p="http://schemas.openxmlformats.org/presentationml/2006/main">
  <p:tag name="MH" val="20170408222540"/>
  <p:tag name="MH_LIBRARY" val="GRAPHIC"/>
  <p:tag name="MH_TYPE" val="Other"/>
  <p:tag name="MH_ORDER" val="19"/>
</p:tagLst>
</file>

<file path=ppt/tags/tag43.xml><?xml version="1.0" encoding="utf-8"?>
<p:tagLst xmlns:p="http://schemas.openxmlformats.org/presentationml/2006/main">
  <p:tag name="MH" val="20170408222540"/>
  <p:tag name="MH_LIBRARY" val="GRAPHIC"/>
  <p:tag name="MH_TYPE" val="Other"/>
  <p:tag name="MH_ORDER" val="20"/>
</p:tagLst>
</file>

<file path=ppt/tags/tag44.xml><?xml version="1.0" encoding="utf-8"?>
<p:tagLst xmlns:p="http://schemas.openxmlformats.org/presentationml/2006/main">
  <p:tag name="MH" val="20170408222540"/>
  <p:tag name="MH_LIBRARY" val="GRAPHIC"/>
  <p:tag name="MH_TYPE" val="Other"/>
  <p:tag name="MH_ORDER" val="21"/>
</p:tagLst>
</file>

<file path=ppt/tags/tag45.xml><?xml version="1.0" encoding="utf-8"?>
<p:tagLst xmlns:p="http://schemas.openxmlformats.org/presentationml/2006/main">
  <p:tag name="MH" val="20170408222540"/>
  <p:tag name="MH_LIBRARY" val="GRAPHIC"/>
  <p:tag name="MH_TYPE" val="Other"/>
  <p:tag name="MH_ORDER" val="22"/>
</p:tagLst>
</file>

<file path=ppt/tags/tag46.xml><?xml version="1.0" encoding="utf-8"?>
<p:tagLst xmlns:p="http://schemas.openxmlformats.org/presentationml/2006/main">
  <p:tag name="MH" val="20170408222540"/>
  <p:tag name="MH_LIBRARY" val="GRAPHIC"/>
  <p:tag name="MH_TYPE" val="SubTitle"/>
  <p:tag name="MH_ORDER" val="3"/>
</p:tagLst>
</file>

<file path=ppt/tags/tag47.xml><?xml version="1.0" encoding="utf-8"?>
<p:tagLst xmlns:p="http://schemas.openxmlformats.org/presentationml/2006/main">
  <p:tag name="MH" val="20170408222540"/>
  <p:tag name="MH_LIBRARY" val="GRAPHIC"/>
  <p:tag name="MH_TYPE" val="Other"/>
  <p:tag name="MH_ORDER" val="23"/>
</p:tagLst>
</file>

<file path=ppt/tags/tag48.xml><?xml version="1.0" encoding="utf-8"?>
<p:tagLst xmlns:p="http://schemas.openxmlformats.org/presentationml/2006/main">
  <p:tag name="MH" val="20170408222540"/>
  <p:tag name="MH_LIBRARY" val="GRAPHIC"/>
  <p:tag name="MH_TYPE" val="SubTitle"/>
  <p:tag name="MH_ORDER" val="4"/>
</p:tagLst>
</file>

<file path=ppt/tags/tag49.xml><?xml version="1.0" encoding="utf-8"?>
<p:tagLst xmlns:p="http://schemas.openxmlformats.org/presentationml/2006/main">
  <p:tag name="MH" val="20170408222540"/>
  <p:tag name="MH_LIBRARY" val="GRAPHIC"/>
  <p:tag name="MH_TYPE" val="Other"/>
  <p:tag name="MH_ORDER" val="24"/>
</p:tagLst>
</file>

<file path=ppt/tags/tag5.xml><?xml version="1.0" encoding="utf-8"?>
<p:tagLst xmlns:p="http://schemas.openxmlformats.org/presentationml/2006/main">
  <p:tag name="MH" val="20170407083006"/>
  <p:tag name="MH_LIBRARY" val="GRAPHIC"/>
  <p:tag name="MH_TYPE" val="SubTitle"/>
  <p:tag name="MH_ORDER" val="3"/>
</p:tagLst>
</file>

<file path=ppt/tags/tag50.xml><?xml version="1.0" encoding="utf-8"?>
<p:tagLst xmlns:p="http://schemas.openxmlformats.org/presentationml/2006/main">
  <p:tag name="MH" val="20170408222540"/>
  <p:tag name="MH_LIBRARY" val="GRAPHIC"/>
  <p:tag name="MH_TYPE" val="SubTitle"/>
  <p:tag name="MH_ORDER" val="1"/>
</p:tagLst>
</file>

<file path=ppt/tags/tag51.xml><?xml version="1.0" encoding="utf-8"?>
<p:tagLst xmlns:p="http://schemas.openxmlformats.org/presentationml/2006/main">
  <p:tag name="MH" val="20170408222540"/>
  <p:tag name="MH_LIBRARY" val="GRAPHIC"/>
  <p:tag name="MH_TYPE" val="Other"/>
  <p:tag name="MH_ORDER" val="25"/>
</p:tagLst>
</file>

<file path=ppt/tags/tag52.xml><?xml version="1.0" encoding="utf-8"?>
<p:tagLst xmlns:p="http://schemas.openxmlformats.org/presentationml/2006/main">
  <p:tag name="MH" val="20170408222540"/>
  <p:tag name="MH_LIBRARY" val="GRAPHIC"/>
  <p:tag name="MH_TYPE" val="SubTitle"/>
  <p:tag name="MH_ORDER" val="2"/>
</p:tagLst>
</file>

<file path=ppt/tags/tag53.xml><?xml version="1.0" encoding="utf-8"?>
<p:tagLst xmlns:p="http://schemas.openxmlformats.org/presentationml/2006/main">
  <p:tag name="MH" val="20170408222540"/>
  <p:tag name="MH_LIBRARY" val="GRAPHIC"/>
  <p:tag name="MH_TYPE" val="Other"/>
  <p:tag name="MH_ORDER" val="26"/>
</p:tagLst>
</file>

<file path=ppt/tags/tag54.xml><?xml version="1.0" encoding="utf-8"?>
<p:tagLst xmlns:p="http://schemas.openxmlformats.org/presentationml/2006/main">
  <p:tag name="MH" val="20170408222540"/>
  <p:tag name="MH_LIBRARY" val="GRAPHIC"/>
  <p:tag name="MH_TYPE" val="Other"/>
  <p:tag name="MH_ORDER" val="27"/>
</p:tagLst>
</file>

<file path=ppt/tags/tag55.xml><?xml version="1.0" encoding="utf-8"?>
<p:tagLst xmlns:p="http://schemas.openxmlformats.org/presentationml/2006/main">
  <p:tag name="MH" val="20170408222540"/>
  <p:tag name="MH_LIBRARY" val="GRAPHIC"/>
  <p:tag name="MH_TYPE" val="Other"/>
  <p:tag name="MH_ORDER" val="28"/>
</p:tagLst>
</file>

<file path=ppt/tags/tag56.xml><?xml version="1.0" encoding="utf-8"?>
<p:tagLst xmlns:p="http://schemas.openxmlformats.org/presentationml/2006/main">
  <p:tag name="MH" val="20170408222540"/>
  <p:tag name="MH_LIBRARY" val="GRAPHIC"/>
  <p:tag name="MH_TYPE" val="Other"/>
  <p:tag name="MH_ORDER" val="29"/>
</p:tagLst>
</file>

<file path=ppt/tags/tag57.xml><?xml version="1.0" encoding="utf-8"?>
<p:tagLst xmlns:p="http://schemas.openxmlformats.org/presentationml/2006/main">
  <p:tag name="MH" val="20170408222540"/>
  <p:tag name="MH_LIBRARY" val="GRAPHIC"/>
  <p:tag name="MH_TYPE" val="Other"/>
  <p:tag name="MH_ORDER" val="30"/>
</p:tagLst>
</file>

<file path=ppt/tags/tag58.xml><?xml version="1.0" encoding="utf-8"?>
<p:tagLst xmlns:p="http://schemas.openxmlformats.org/presentationml/2006/main">
  <p:tag name="MH" val="20170408222540"/>
  <p:tag name="MH_LIBRARY" val="GRAPHIC"/>
  <p:tag name="MH_TYPE" val="Other"/>
  <p:tag name="MH_ORDER" val="31"/>
</p:tagLst>
</file>

<file path=ppt/tags/tag59.xml><?xml version="1.0" encoding="utf-8"?>
<p:tagLst xmlns:p="http://schemas.openxmlformats.org/presentationml/2006/main">
  <p:tag name="KSO_WM_TEMPLATE_CATEGORY" val="diagram"/>
  <p:tag name="KSO_WM_TEMPLATE_INDEX" val="20170829"/>
  <p:tag name="KSO_WM_UNIT_TYPE" val="p_h_h_f"/>
  <p:tag name="KSO_WM_UNIT_INDEX" val="1_1_1_1"/>
  <p:tag name="KSO_WM_UNIT_ID" val="diagram20170829_1*p_h_h_f*1_1_1_1"/>
  <p:tag name="KSO_WM_UNIT_LAYERLEVEL" val="1_1_1_1"/>
  <p:tag name="KSO_WM_UNIT_VALUE" val="14"/>
  <p:tag name="KSO_WM_UNIT_HIGHLIGHT" val="0"/>
  <p:tag name="KSO_WM_UNIT_COMPATIBLE" val="0"/>
  <p:tag name="KSO_WM_UNIT_CLEAR" val="0"/>
  <p:tag name="KSO_WM_BEAUTIFY_FLAG" val="#wm#"/>
  <p:tag name="KSO_WM_TAG_VERSION" val="1.0"/>
  <p:tag name="KSO_WM_DIAGRAM_GROUP_CODE" val="p1-1"/>
  <p:tag name="KSO_WM_UNIT_PRESET_TEXT" val="Lorem ipsum dolor sit amet"/>
  <p:tag name="KSO_WM_UNIT_TEXT_FILL_FORE_SCHEMECOLOR_INDEX" val="13"/>
  <p:tag name="KSO_WM_UNIT_TEXT_FILL_TYPE" val="1"/>
</p:tagLst>
</file>

<file path=ppt/tags/tag6.xml><?xml version="1.0" encoding="utf-8"?>
<p:tagLst xmlns:p="http://schemas.openxmlformats.org/presentationml/2006/main">
  <p:tag name="MH" val="20170407083006"/>
  <p:tag name="MH_LIBRARY" val="GRAPHIC"/>
  <p:tag name="MH_TYPE" val="SubTitle"/>
  <p:tag name="MH_ORDER" val="4"/>
</p:tagLst>
</file>

<file path=ppt/tags/tag60.xml><?xml version="1.0" encoding="utf-8"?>
<p:tagLst xmlns:p="http://schemas.openxmlformats.org/presentationml/2006/main">
  <p:tag name="KSO_WM_TEMPLATE_CATEGORY" val="diagram"/>
  <p:tag name="KSO_WM_TEMPLATE_INDEX" val="20170829"/>
  <p:tag name="KSO_WM_UNIT_TYPE" val="p_h_h_f"/>
  <p:tag name="KSO_WM_UNIT_INDEX" val="1_1_1_1"/>
  <p:tag name="KSO_WM_UNIT_ID" val="diagram20170829_1*p_h_h_f*1_1_1_1"/>
  <p:tag name="KSO_WM_UNIT_LAYERLEVEL" val="1_1_1_1"/>
  <p:tag name="KSO_WM_UNIT_VALUE" val="14"/>
  <p:tag name="KSO_WM_UNIT_HIGHLIGHT" val="0"/>
  <p:tag name="KSO_WM_UNIT_COMPATIBLE" val="0"/>
  <p:tag name="KSO_WM_UNIT_CLEAR" val="0"/>
  <p:tag name="KSO_WM_BEAUTIFY_FLAG" val="#wm#"/>
  <p:tag name="KSO_WM_TAG_VERSION" val="1.0"/>
  <p:tag name="KSO_WM_DIAGRAM_GROUP_CODE" val="p1-1"/>
  <p:tag name="KSO_WM_UNIT_PRESET_TEXT" val="Lorem ipsum dolor sit amet"/>
  <p:tag name="KSO_WM_UNIT_TEXT_FILL_FORE_SCHEMECOLOR_INDEX" val="13"/>
  <p:tag name="KSO_WM_UNIT_TEXT_FILL_TYPE" val="1"/>
</p:tagLst>
</file>

<file path=ppt/tags/tag61.xml><?xml version="1.0" encoding="utf-8"?>
<p:tagLst xmlns:p="http://schemas.openxmlformats.org/presentationml/2006/main">
  <p:tag name="KSO_WM_TEMPLATE_CATEGORY" val="diagram"/>
  <p:tag name="KSO_WM_TEMPLATE_INDEX" val="20170829"/>
  <p:tag name="KSO_WM_UNIT_TYPE" val="p_h_h_f"/>
  <p:tag name="KSO_WM_UNIT_INDEX" val="1_1_1_1"/>
  <p:tag name="KSO_WM_UNIT_ID" val="diagram20170829_1*p_h_h_f*1_1_1_1"/>
  <p:tag name="KSO_WM_UNIT_LAYERLEVEL" val="1_1_1_1"/>
  <p:tag name="KSO_WM_UNIT_VALUE" val="14"/>
  <p:tag name="KSO_WM_UNIT_HIGHLIGHT" val="0"/>
  <p:tag name="KSO_WM_UNIT_COMPATIBLE" val="0"/>
  <p:tag name="KSO_WM_UNIT_CLEAR" val="0"/>
  <p:tag name="KSO_WM_BEAUTIFY_FLAG" val="#wm#"/>
  <p:tag name="KSO_WM_TAG_VERSION" val="1.0"/>
  <p:tag name="KSO_WM_DIAGRAM_GROUP_CODE" val="p1-1"/>
  <p:tag name="KSO_WM_UNIT_PRESET_TEXT" val="Lorem ipsum dolor sit amet"/>
  <p:tag name="KSO_WM_UNIT_TEXT_FILL_FORE_SCHEMECOLOR_INDEX" val="13"/>
  <p:tag name="KSO_WM_UNIT_TEXT_FILL_TYPE" val="1"/>
</p:tagLst>
</file>

<file path=ppt/tags/tag62.xml><?xml version="1.0" encoding="utf-8"?>
<p:tagLst xmlns:p="http://schemas.openxmlformats.org/presentationml/2006/main">
  <p:tag name="MH" val="20170409100801"/>
  <p:tag name="MH_LIBRARY" val="GRAPHIC"/>
  <p:tag name="MH_TYPE" val="Other"/>
  <p:tag name="MH_ORDER" val="1"/>
</p:tagLst>
</file>

<file path=ppt/tags/tag63.xml><?xml version="1.0" encoding="utf-8"?>
<p:tagLst xmlns:p="http://schemas.openxmlformats.org/presentationml/2006/main">
  <p:tag name="MH" val="20170409100801"/>
  <p:tag name="MH_LIBRARY" val="GRAPHIC"/>
  <p:tag name="MH_TYPE" val="Other"/>
  <p:tag name="MH_ORDER" val="2"/>
</p:tagLst>
</file>

<file path=ppt/tags/tag64.xml><?xml version="1.0" encoding="utf-8"?>
<p:tagLst xmlns:p="http://schemas.openxmlformats.org/presentationml/2006/main">
  <p:tag name="MH" val="20170409100801"/>
  <p:tag name="MH_LIBRARY" val="GRAPHIC"/>
  <p:tag name="MH_TYPE" val="Other"/>
  <p:tag name="MH_ORDER" val="3"/>
</p:tagLst>
</file>

<file path=ppt/tags/tag65.xml><?xml version="1.0" encoding="utf-8"?>
<p:tagLst xmlns:p="http://schemas.openxmlformats.org/presentationml/2006/main">
  <p:tag name="MH" val="20170409100801"/>
  <p:tag name="MH_LIBRARY" val="GRAPHIC"/>
  <p:tag name="MH_TYPE" val="Other"/>
  <p:tag name="MH_ORDER" val="4"/>
</p:tagLst>
</file>

<file path=ppt/tags/tag66.xml><?xml version="1.0" encoding="utf-8"?>
<p:tagLst xmlns:p="http://schemas.openxmlformats.org/presentationml/2006/main">
  <p:tag name="MH" val="20170409100801"/>
  <p:tag name="MH_LIBRARY" val="GRAPHIC"/>
  <p:tag name="MH_TYPE" val="Other"/>
  <p:tag name="MH_ORDER" val="5"/>
</p:tagLst>
</file>

<file path=ppt/tags/tag67.xml><?xml version="1.0" encoding="utf-8"?>
<p:tagLst xmlns:p="http://schemas.openxmlformats.org/presentationml/2006/main">
  <p:tag name="MH" val="20170409100801"/>
  <p:tag name="MH_LIBRARY" val="GRAPHIC"/>
  <p:tag name="MH_TYPE" val="Other"/>
  <p:tag name="MH_ORDER" val="6"/>
</p:tagLst>
</file>

<file path=ppt/tags/tag68.xml><?xml version="1.0" encoding="utf-8"?>
<p:tagLst xmlns:p="http://schemas.openxmlformats.org/presentationml/2006/main">
  <p:tag name="MH" val="20170409100801"/>
  <p:tag name="MH_LIBRARY" val="GRAPHIC"/>
  <p:tag name="MH_TYPE" val="Other"/>
  <p:tag name="MH_ORDER" val="7"/>
</p:tagLst>
</file>

<file path=ppt/tags/tag69.xml><?xml version="1.0" encoding="utf-8"?>
<p:tagLst xmlns:p="http://schemas.openxmlformats.org/presentationml/2006/main">
  <p:tag name="MH" val="20170409100801"/>
  <p:tag name="MH_LIBRARY" val="GRAPHIC"/>
  <p:tag name="MH_TYPE" val="Other"/>
  <p:tag name="MH_ORDER" val="8"/>
</p:tagLst>
</file>

<file path=ppt/tags/tag7.xml><?xml version="1.0" encoding="utf-8"?>
<p:tagLst xmlns:p="http://schemas.openxmlformats.org/presentationml/2006/main">
  <p:tag name="MH" val="20170407083006"/>
  <p:tag name="MH_LIBRARY" val="GRAPHIC"/>
  <p:tag name="MH_TYPE" val="SubTitle"/>
  <p:tag name="MH_ORDER" val="5"/>
</p:tagLst>
</file>

<file path=ppt/tags/tag70.xml><?xml version="1.0" encoding="utf-8"?>
<p:tagLst xmlns:p="http://schemas.openxmlformats.org/presentationml/2006/main">
  <p:tag name="MH" val="20170409100801"/>
  <p:tag name="MH_LIBRARY" val="GRAPHIC"/>
  <p:tag name="MH_TYPE" val="Other"/>
  <p:tag name="MH_ORDER" val="9"/>
</p:tagLst>
</file>

<file path=ppt/tags/tag71.xml><?xml version="1.0" encoding="utf-8"?>
<p:tagLst xmlns:p="http://schemas.openxmlformats.org/presentationml/2006/main">
  <p:tag name="MH" val="20170409100801"/>
  <p:tag name="MH_LIBRARY" val="GRAPHIC"/>
  <p:tag name="MH_TYPE" val="Other"/>
  <p:tag name="MH_ORDER" val="10"/>
</p:tagLst>
</file>

<file path=ppt/tags/tag72.xml><?xml version="1.0" encoding="utf-8"?>
<p:tagLst xmlns:p="http://schemas.openxmlformats.org/presentationml/2006/main">
  <p:tag name="MH" val="20170409100801"/>
  <p:tag name="MH_LIBRARY" val="GRAPHIC"/>
  <p:tag name="MH_TYPE" val="Other"/>
  <p:tag name="MH_ORDER" val="11"/>
</p:tagLst>
</file>

<file path=ppt/tags/tag73.xml><?xml version="1.0" encoding="utf-8"?>
<p:tagLst xmlns:p="http://schemas.openxmlformats.org/presentationml/2006/main">
  <p:tag name="MH" val="20170409100801"/>
  <p:tag name="MH_LIBRARY" val="GRAPHIC"/>
  <p:tag name="MH_TYPE" val="Other"/>
  <p:tag name="MH_ORDER" val="12"/>
</p:tagLst>
</file>

<file path=ppt/tags/tag74.xml><?xml version="1.0" encoding="utf-8"?>
<p:tagLst xmlns:p="http://schemas.openxmlformats.org/presentationml/2006/main">
  <p:tag name="MH" val="20170409100801"/>
  <p:tag name="MH_LIBRARY" val="GRAPHIC"/>
  <p:tag name="MH_TYPE" val="Other"/>
  <p:tag name="MH_ORDER" val="13"/>
</p:tagLst>
</file>

<file path=ppt/tags/tag75.xml><?xml version="1.0" encoding="utf-8"?>
<p:tagLst xmlns:p="http://schemas.openxmlformats.org/presentationml/2006/main">
  <p:tag name="MH" val="20170409100801"/>
  <p:tag name="MH_LIBRARY" val="GRAPHIC"/>
  <p:tag name="MH_TYPE" val="Other"/>
  <p:tag name="MH_ORDER" val="14"/>
</p:tagLst>
</file>

<file path=ppt/tags/tag76.xml><?xml version="1.0" encoding="utf-8"?>
<p:tagLst xmlns:p="http://schemas.openxmlformats.org/presentationml/2006/main">
  <p:tag name="MH" val="20170409100801"/>
  <p:tag name="MH_LIBRARY" val="GRAPHIC"/>
  <p:tag name="MH_TYPE" val="Other"/>
  <p:tag name="MH_ORDER" val="15"/>
</p:tagLst>
</file>

<file path=ppt/tags/tag77.xml><?xml version="1.0" encoding="utf-8"?>
<p:tagLst xmlns:p="http://schemas.openxmlformats.org/presentationml/2006/main">
  <p:tag name="MH" val="20170409100801"/>
  <p:tag name="MH_LIBRARY" val="GRAPHIC"/>
  <p:tag name="MH_TYPE" val="Other"/>
  <p:tag name="MH_ORDER" val="16"/>
</p:tagLst>
</file>

<file path=ppt/tags/tag78.xml><?xml version="1.0" encoding="utf-8"?>
<p:tagLst xmlns:p="http://schemas.openxmlformats.org/presentationml/2006/main">
  <p:tag name="MH" val="20170409100801"/>
  <p:tag name="MH_LIBRARY" val="GRAPHIC"/>
  <p:tag name="MH_TYPE" val="SubTitle"/>
  <p:tag name="MH_ORDER" val="4"/>
</p:tagLst>
</file>

<file path=ppt/tags/tag79.xml><?xml version="1.0" encoding="utf-8"?>
<p:tagLst xmlns:p="http://schemas.openxmlformats.org/presentationml/2006/main">
  <p:tag name="MH" val="20170409100801"/>
  <p:tag name="MH_LIBRARY" val="GRAPHIC"/>
  <p:tag name="MH_TYPE" val="SubTitle"/>
  <p:tag name="MH_ORDER" val="1"/>
</p:tagLst>
</file>

<file path=ppt/tags/tag8.xml><?xml version="1.0" encoding="utf-8"?>
<p:tagLst xmlns:p="http://schemas.openxmlformats.org/presentationml/2006/main">
  <p:tag name="MH" val="20170407083006"/>
  <p:tag name="MH_LIBRARY" val="GRAPHIC"/>
  <p:tag name="MH_TYPE" val="SubTitle"/>
  <p:tag name="MH_ORDER" val="6"/>
</p:tagLst>
</file>

<file path=ppt/tags/tag80.xml><?xml version="1.0" encoding="utf-8"?>
<p:tagLst xmlns:p="http://schemas.openxmlformats.org/presentationml/2006/main">
  <p:tag name="MH" val="20170409100801"/>
  <p:tag name="MH_LIBRARY" val="GRAPHIC"/>
  <p:tag name="MH_TYPE" val="SubTitle"/>
  <p:tag name="MH_ORDER" val="2"/>
</p:tagLst>
</file>

<file path=ppt/tags/tag81.xml><?xml version="1.0" encoding="utf-8"?>
<p:tagLst xmlns:p="http://schemas.openxmlformats.org/presentationml/2006/main">
  <p:tag name="MH" val="20170409100801"/>
  <p:tag name="MH_LIBRARY" val="GRAPHIC"/>
  <p:tag name="MH_TYPE" val="SubTitle"/>
  <p:tag name="MH_ORDER" val="3"/>
</p:tagLst>
</file>

<file path=ppt/tags/tag82.xml><?xml version="1.0" encoding="utf-8"?>
<p:tagLst xmlns:p="http://schemas.openxmlformats.org/presentationml/2006/main">
  <p:tag name="MH" val="20170411050958"/>
  <p:tag name="MH_LIBRARY" val="GRAPHIC"/>
  <p:tag name="MH_TYPE" val="Other"/>
  <p:tag name="MH_ORDER" val="6"/>
</p:tagLst>
</file>

<file path=ppt/tags/tag83.xml><?xml version="1.0" encoding="utf-8"?>
<p:tagLst xmlns:p="http://schemas.openxmlformats.org/presentationml/2006/main">
  <p:tag name="MH" val="20170411050958"/>
  <p:tag name="MH_LIBRARY" val="GRAPHIC"/>
  <p:tag name="MH_TYPE" val="Other"/>
  <p:tag name="MH_ORDER" val="7"/>
</p:tagLst>
</file>

<file path=ppt/tags/tag84.xml><?xml version="1.0" encoding="utf-8"?>
<p:tagLst xmlns:p="http://schemas.openxmlformats.org/presentationml/2006/main">
  <p:tag name="MH" val="20170411050958"/>
  <p:tag name="MH_LIBRARY" val="GRAPHIC"/>
  <p:tag name="MH_TYPE" val="Other"/>
  <p:tag name="MH_ORDER" val="8"/>
</p:tagLst>
</file>

<file path=ppt/tags/tag85.xml><?xml version="1.0" encoding="utf-8"?>
<p:tagLst xmlns:p="http://schemas.openxmlformats.org/presentationml/2006/main">
  <p:tag name="MH" val="20170411050958"/>
  <p:tag name="MH_LIBRARY" val="GRAPHIC"/>
  <p:tag name="MH_TYPE" val="Other"/>
  <p:tag name="MH_ORDER" val="9"/>
</p:tagLst>
</file>

<file path=ppt/tags/tag86.xml><?xml version="1.0" encoding="utf-8"?>
<p:tagLst xmlns:p="http://schemas.openxmlformats.org/presentationml/2006/main">
  <p:tag name="MH" val="20170411050958"/>
  <p:tag name="MH_LIBRARY" val="GRAPHIC"/>
  <p:tag name="MH_TYPE" val="Other"/>
  <p:tag name="MH_ORDER" val="10"/>
</p:tagLst>
</file>

<file path=ppt/tags/tag87.xml><?xml version="1.0" encoding="utf-8"?>
<p:tagLst xmlns:p="http://schemas.openxmlformats.org/presentationml/2006/main">
  <p:tag name="MH" val="20170411050958"/>
  <p:tag name="MH_LIBRARY" val="GRAPHIC"/>
  <p:tag name="MH_TYPE" val="Other"/>
  <p:tag name="MH_ORDER" val="11"/>
</p:tagLst>
</file>

<file path=ppt/tags/tag88.xml><?xml version="1.0" encoding="utf-8"?>
<p:tagLst xmlns:p="http://schemas.openxmlformats.org/presentationml/2006/main">
  <p:tag name="MH" val="20170411050958"/>
  <p:tag name="MH_LIBRARY" val="GRAPHIC"/>
  <p:tag name="MH_TYPE" val="Other"/>
  <p:tag name="MH_ORDER" val="13"/>
</p:tagLst>
</file>

<file path=ppt/tags/tag89.xml><?xml version="1.0" encoding="utf-8"?>
<p:tagLst xmlns:p="http://schemas.openxmlformats.org/presentationml/2006/main">
  <p:tag name="MH" val="20170411050958"/>
  <p:tag name="MH_LIBRARY" val="GRAPHIC"/>
  <p:tag name="MH_TYPE" val="Other"/>
  <p:tag name="MH_ORDER" val="6"/>
</p:tagLst>
</file>

<file path=ppt/tags/tag9.xml><?xml version="1.0" encoding="utf-8"?>
<p:tagLst xmlns:p="http://schemas.openxmlformats.org/presentationml/2006/main">
  <p:tag name="MH" val="20170407083006"/>
  <p:tag name="MH_LIBRARY" val="GRAPHIC"/>
  <p:tag name="MH_TYPE" val="SubTitle"/>
  <p:tag name="MH_ORDER" val="7"/>
</p:tagLst>
</file>

<file path=ppt/tags/tag90.xml><?xml version="1.0" encoding="utf-8"?>
<p:tagLst xmlns:p="http://schemas.openxmlformats.org/presentationml/2006/main">
  <p:tag name="MH" val="20170411050958"/>
  <p:tag name="MH_LIBRARY" val="GRAPHIC"/>
  <p:tag name="MH_TYPE" val="Other"/>
  <p:tag name="MH_ORDER" val="7"/>
</p:tagLst>
</file>

<file path=ppt/tags/tag91.xml><?xml version="1.0" encoding="utf-8"?>
<p:tagLst xmlns:p="http://schemas.openxmlformats.org/presentationml/2006/main">
  <p:tag name="MH" val="20170411050958"/>
  <p:tag name="MH_LIBRARY" val="GRAPHIC"/>
  <p:tag name="MH_TYPE" val="Other"/>
  <p:tag name="MH_ORDER" val="8"/>
</p:tagLst>
</file>

<file path=ppt/tags/tag92.xml><?xml version="1.0" encoding="utf-8"?>
<p:tagLst xmlns:p="http://schemas.openxmlformats.org/presentationml/2006/main">
  <p:tag name="MH" val="20170411050958"/>
  <p:tag name="MH_LIBRARY" val="GRAPHIC"/>
  <p:tag name="MH_TYPE" val="Other"/>
  <p:tag name="MH_ORDER" val="9"/>
</p:tagLst>
</file>

<file path=ppt/tags/tag93.xml><?xml version="1.0" encoding="utf-8"?>
<p:tagLst xmlns:p="http://schemas.openxmlformats.org/presentationml/2006/main">
  <p:tag name="MH" val="20170411050958"/>
  <p:tag name="MH_LIBRARY" val="GRAPHIC"/>
  <p:tag name="MH_TYPE" val="Other"/>
  <p:tag name="MH_ORDER" val="10"/>
</p:tagLst>
</file>

<file path=ppt/tags/tag94.xml><?xml version="1.0" encoding="utf-8"?>
<p:tagLst xmlns:p="http://schemas.openxmlformats.org/presentationml/2006/main">
  <p:tag name="MH" val="20170411050958"/>
  <p:tag name="MH_LIBRARY" val="GRAPHIC"/>
  <p:tag name="MH_TYPE" val="Other"/>
  <p:tag name="MH_ORDER" val="11"/>
</p:tagLst>
</file>

<file path=ppt/tags/tag95.xml><?xml version="1.0" encoding="utf-8"?>
<p:tagLst xmlns:p="http://schemas.openxmlformats.org/presentationml/2006/main">
  <p:tag name="MH" val="20170411050958"/>
  <p:tag name="MH_LIBRARY" val="GRAPHIC"/>
  <p:tag name="MH_TYPE" val="Other"/>
  <p:tag name="MH_ORDER" val="13"/>
</p:tagLst>
</file>

<file path=ppt/tags/tag96.xml><?xml version="1.0" encoding="utf-8"?>
<p:tagLst xmlns:p="http://schemas.openxmlformats.org/presentationml/2006/main">
  <p:tag name="KSO_WM_TEMPLATE_CATEGORY" val="diagram"/>
  <p:tag name="KSO_WM_TEMPLATE_INDEX" val="20170829"/>
  <p:tag name="KSO_WM_UNIT_TYPE" val="p_h_h_f"/>
  <p:tag name="KSO_WM_UNIT_INDEX" val="1_1_1_1"/>
  <p:tag name="KSO_WM_UNIT_ID" val="diagram20170829_1*p_h_h_f*1_1_1_1"/>
  <p:tag name="KSO_WM_UNIT_LAYERLEVEL" val="1_1_1_1"/>
  <p:tag name="KSO_WM_UNIT_VALUE" val="14"/>
  <p:tag name="KSO_WM_UNIT_HIGHLIGHT" val="0"/>
  <p:tag name="KSO_WM_UNIT_COMPATIBLE" val="0"/>
  <p:tag name="KSO_WM_UNIT_CLEAR" val="0"/>
  <p:tag name="KSO_WM_BEAUTIFY_FLAG" val="#wm#"/>
  <p:tag name="KSO_WM_TAG_VERSION" val="1.0"/>
  <p:tag name="KSO_WM_DIAGRAM_GROUP_CODE" val="p1-1"/>
  <p:tag name="KSO_WM_UNIT_PRESET_TEXT" val="Lorem ipsum dolor sit amet"/>
  <p:tag name="KSO_WM_UNIT_TEXT_FILL_FORE_SCHEMECOLOR_INDEX" val="13"/>
  <p:tag name="KSO_WM_UNIT_TEXT_FILL_TYPE" val="1"/>
</p:tagLst>
</file>

<file path=ppt/tags/tag97.xml><?xml version="1.0" encoding="utf-8"?>
<p:tagLst xmlns:p="http://schemas.openxmlformats.org/presentationml/2006/main">
  <p:tag name="KSO_WM_TEMPLATE_CATEGORY" val="diagram"/>
  <p:tag name="KSO_WM_TEMPLATE_INDEX" val="20170829"/>
  <p:tag name="KSO_WM_UNIT_TYPE" val="p_h_h_f"/>
  <p:tag name="KSO_WM_UNIT_INDEX" val="1_1_1_1"/>
  <p:tag name="KSO_WM_UNIT_ID" val="diagram20170829_1*p_h_h_f*1_1_1_1"/>
  <p:tag name="KSO_WM_UNIT_LAYERLEVEL" val="1_1_1_1"/>
  <p:tag name="KSO_WM_UNIT_VALUE" val="14"/>
  <p:tag name="KSO_WM_UNIT_HIGHLIGHT" val="0"/>
  <p:tag name="KSO_WM_UNIT_COMPATIBLE" val="0"/>
  <p:tag name="KSO_WM_UNIT_CLEAR" val="0"/>
  <p:tag name="KSO_WM_BEAUTIFY_FLAG" val="#wm#"/>
  <p:tag name="KSO_WM_TAG_VERSION" val="1.0"/>
  <p:tag name="KSO_WM_DIAGRAM_GROUP_CODE" val="p1-1"/>
  <p:tag name="KSO_WM_UNIT_PRESET_TEXT" val="Lorem ipsum dolor sit amet"/>
  <p:tag name="KSO_WM_UNIT_TEXT_FILL_FORE_SCHEMECOLOR_INDEX" val="13"/>
  <p:tag name="KSO_WM_UNIT_TEXT_FILL_TYPE" val="1"/>
</p:tagLst>
</file>

<file path=ppt/tags/tag98.xml><?xml version="1.0" encoding="utf-8"?>
<p:tagLst xmlns:p="http://schemas.openxmlformats.org/presentationml/2006/main">
  <p:tag name="KSO_WM_TEMPLATE_CATEGORY" val="diagram"/>
  <p:tag name="KSO_WM_TEMPLATE_INDEX" val="20170829"/>
  <p:tag name="KSO_WM_UNIT_TYPE" val="p_h_h_f"/>
  <p:tag name="KSO_WM_UNIT_INDEX" val="1_1_1_1"/>
  <p:tag name="KSO_WM_UNIT_ID" val="diagram20170829_1*p_h_h_f*1_1_1_1"/>
  <p:tag name="KSO_WM_UNIT_LAYERLEVEL" val="1_1_1_1"/>
  <p:tag name="KSO_WM_UNIT_VALUE" val="14"/>
  <p:tag name="KSO_WM_UNIT_HIGHLIGHT" val="0"/>
  <p:tag name="KSO_WM_UNIT_COMPATIBLE" val="0"/>
  <p:tag name="KSO_WM_UNIT_CLEAR" val="0"/>
  <p:tag name="KSO_WM_BEAUTIFY_FLAG" val="#wm#"/>
  <p:tag name="KSO_WM_TAG_VERSION" val="1.0"/>
  <p:tag name="KSO_WM_DIAGRAM_GROUP_CODE" val="p1-1"/>
  <p:tag name="KSO_WM_UNIT_PRESET_TEXT" val="Lorem ipsum dolor sit amet"/>
  <p:tag name="KSO_WM_UNIT_TEXT_FILL_FORE_SCHEMECOLOR_INDEX" val="13"/>
  <p:tag name="KSO_WM_UNIT_TEXT_FILL_TYPE" val="1"/>
</p:tagLst>
</file>

<file path=ppt/tags/tag99.xml><?xml version="1.0" encoding="utf-8"?>
<p:tagLst xmlns:p="http://schemas.openxmlformats.org/presentationml/2006/main">
  <p:tag name="KSO_WM_TEMPLATE_CATEGORY" val="diagram"/>
  <p:tag name="KSO_WM_TEMPLATE_INDEX" val="20170829"/>
  <p:tag name="KSO_WM_UNIT_TYPE" val="p_h_h_f"/>
  <p:tag name="KSO_WM_UNIT_INDEX" val="1_1_1_1"/>
  <p:tag name="KSO_WM_UNIT_ID" val="diagram20170829_1*p_h_h_f*1_1_1_1"/>
  <p:tag name="KSO_WM_UNIT_LAYERLEVEL" val="1_1_1_1"/>
  <p:tag name="KSO_WM_UNIT_VALUE" val="14"/>
  <p:tag name="KSO_WM_UNIT_HIGHLIGHT" val="0"/>
  <p:tag name="KSO_WM_UNIT_COMPATIBLE" val="0"/>
  <p:tag name="KSO_WM_UNIT_CLEAR" val="0"/>
  <p:tag name="KSO_WM_BEAUTIFY_FLAG" val="#wm#"/>
  <p:tag name="KSO_WM_TAG_VERSION" val="1.0"/>
  <p:tag name="KSO_WM_DIAGRAM_GROUP_CODE" val="p1-1"/>
  <p:tag name="KSO_WM_UNIT_PRESET_TEXT" val="Lorem ipsum dolor sit amet"/>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A000120150407A26KPBG</Template>
  <TotalTime>0</TotalTime>
  <Words>5544</Words>
  <Application>WPS 演示</Application>
  <PresentationFormat>全屏显示(16:9)</PresentationFormat>
  <Paragraphs>1320</Paragraphs>
  <Slides>30</Slides>
  <Notes>5</Notes>
  <HiddenSlides>0</HiddenSlides>
  <MMClips>1</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30</vt:i4>
      </vt:variant>
    </vt:vector>
  </HeadingPairs>
  <TitlesOfParts>
    <vt:vector size="63" baseType="lpstr">
      <vt:lpstr>Arial</vt:lpstr>
      <vt:lpstr>宋体</vt:lpstr>
      <vt:lpstr>Wingdings</vt:lpstr>
      <vt:lpstr>微软雅黑</vt:lpstr>
      <vt:lpstr>Impact</vt:lpstr>
      <vt:lpstr>Calibri</vt:lpstr>
      <vt:lpstr>华文宋体</vt:lpstr>
      <vt:lpstr>冬青黑体简体中文 W6</vt:lpstr>
      <vt:lpstr>黑体</vt:lpstr>
      <vt:lpstr>方正兰亭刊黑_GBK</vt:lpstr>
      <vt:lpstr>DFGothic-EB</vt:lpstr>
      <vt:lpstr>MS UI Gothic</vt:lpstr>
      <vt:lpstr>仿宋_GB2312</vt:lpstr>
      <vt:lpstr>Arial</vt:lpstr>
      <vt:lpstr>Century Gothic</vt:lpstr>
      <vt:lpstr>NumberOnly</vt:lpstr>
      <vt:lpstr>HY견고딕</vt:lpstr>
      <vt:lpstr>Arial Unicode MS</vt:lpstr>
      <vt:lpstr>Constantia</vt:lpstr>
      <vt:lpstr>Times New Roman</vt:lpstr>
      <vt:lpstr>Aharoni</vt:lpstr>
      <vt:lpstr>Tahoma</vt:lpstr>
      <vt:lpstr>Gotham Light</vt:lpstr>
      <vt:lpstr>Segoe Print</vt:lpstr>
      <vt:lpstr>Calibri</vt:lpstr>
      <vt:lpstr>迷你简粗倩</vt:lpstr>
      <vt:lpstr>Times New Roman</vt:lpstr>
      <vt:lpstr>时尚中黑简体</vt:lpstr>
      <vt:lpstr>Broadway</vt:lpstr>
      <vt:lpstr>Gabriola</vt:lpstr>
      <vt:lpstr>仿宋</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大侠素材铺</dc:title>
  <dc:creator>大侠素材铺</dc:creator>
  <dc:description>大侠素材铺
淘宝店：https://dxpu.taobao.com/</dc:description>
  <cp:lastModifiedBy>Administrator</cp:lastModifiedBy>
  <cp:revision>288</cp:revision>
  <dcterms:created xsi:type="dcterms:W3CDTF">2014-12-25T08:17:00Z</dcterms:created>
  <dcterms:modified xsi:type="dcterms:W3CDTF">2019-06-14T23:36:12Z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